
<file path=[Content_Types].xml><?xml version="1.0" encoding="utf-8"?>
<Types xmlns="http://schemas.openxmlformats.org/package/2006/content-types">
  <Default Extension="bin" ContentType="application/vnd.openxmlformats-officedocument.oleObject"/>
  <Default Extension="tmp" ContentType="image/png"/>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4"/>
  </p:notesMasterIdLst>
  <p:sldIdLst>
    <p:sldId id="256" r:id="rId2"/>
    <p:sldId id="257" r:id="rId3"/>
    <p:sldId id="258" r:id="rId4"/>
    <p:sldId id="260" r:id="rId5"/>
    <p:sldId id="259" r:id="rId6"/>
    <p:sldId id="261" r:id="rId7"/>
    <p:sldId id="262" r:id="rId8"/>
    <p:sldId id="374" r:id="rId9"/>
    <p:sldId id="361" r:id="rId10"/>
    <p:sldId id="362" r:id="rId11"/>
    <p:sldId id="309" r:id="rId12"/>
    <p:sldId id="360" r:id="rId13"/>
    <p:sldId id="310" r:id="rId14"/>
    <p:sldId id="363" r:id="rId15"/>
    <p:sldId id="388" r:id="rId16"/>
    <p:sldId id="375" r:id="rId17"/>
    <p:sldId id="330" r:id="rId18"/>
    <p:sldId id="265" r:id="rId19"/>
    <p:sldId id="376" r:id="rId20"/>
    <p:sldId id="266" r:id="rId21"/>
    <p:sldId id="333" r:id="rId22"/>
    <p:sldId id="334" r:id="rId23"/>
    <p:sldId id="377" r:id="rId24"/>
    <p:sldId id="267" r:id="rId25"/>
    <p:sldId id="378" r:id="rId26"/>
    <p:sldId id="336" r:id="rId27"/>
    <p:sldId id="335" r:id="rId28"/>
    <p:sldId id="268" r:id="rId29"/>
    <p:sldId id="269" r:id="rId30"/>
    <p:sldId id="270" r:id="rId31"/>
    <p:sldId id="271" r:id="rId32"/>
    <p:sldId id="337" r:id="rId33"/>
    <p:sldId id="272" r:id="rId34"/>
    <p:sldId id="273" r:id="rId35"/>
    <p:sldId id="274" r:id="rId36"/>
    <p:sldId id="311" r:id="rId37"/>
    <p:sldId id="316" r:id="rId38"/>
    <p:sldId id="318" r:id="rId39"/>
    <p:sldId id="278" r:id="rId40"/>
    <p:sldId id="340" r:id="rId41"/>
    <p:sldId id="341" r:id="rId42"/>
    <p:sldId id="323" r:id="rId43"/>
    <p:sldId id="339" r:id="rId44"/>
    <p:sldId id="413" r:id="rId45"/>
    <p:sldId id="366" r:id="rId46"/>
    <p:sldId id="279" r:id="rId47"/>
    <p:sldId id="280" r:id="rId48"/>
    <p:sldId id="320" r:id="rId49"/>
    <p:sldId id="282" r:id="rId50"/>
    <p:sldId id="324" r:id="rId51"/>
    <p:sldId id="332" r:id="rId52"/>
    <p:sldId id="389" r:id="rId53"/>
    <p:sldId id="331" r:id="rId54"/>
    <p:sldId id="321" r:id="rId55"/>
    <p:sldId id="414" r:id="rId56"/>
    <p:sldId id="379" r:id="rId57"/>
    <p:sldId id="367" r:id="rId58"/>
    <p:sldId id="382" r:id="rId59"/>
    <p:sldId id="368" r:id="rId60"/>
    <p:sldId id="386" r:id="rId61"/>
    <p:sldId id="326" r:id="rId62"/>
    <p:sldId id="394" r:id="rId63"/>
    <p:sldId id="395" r:id="rId64"/>
    <p:sldId id="417" r:id="rId65"/>
    <p:sldId id="416" r:id="rId66"/>
    <p:sldId id="415" r:id="rId67"/>
    <p:sldId id="418" r:id="rId68"/>
    <p:sldId id="398" r:id="rId69"/>
    <p:sldId id="393" r:id="rId70"/>
    <p:sldId id="396" r:id="rId71"/>
    <p:sldId id="400" r:id="rId72"/>
    <p:sldId id="401" r:id="rId73"/>
    <p:sldId id="402" r:id="rId74"/>
    <p:sldId id="325" r:id="rId75"/>
    <p:sldId id="369" r:id="rId76"/>
    <p:sldId id="371" r:id="rId77"/>
    <p:sldId id="372" r:id="rId78"/>
    <p:sldId id="406" r:id="rId79"/>
    <p:sldId id="373" r:id="rId80"/>
    <p:sldId id="276" r:id="rId81"/>
    <p:sldId id="380" r:id="rId82"/>
    <p:sldId id="283" r:id="rId83"/>
    <p:sldId id="327" r:id="rId84"/>
    <p:sldId id="342" r:id="rId85"/>
    <p:sldId id="328" r:id="rId86"/>
    <p:sldId id="284" r:id="rId87"/>
    <p:sldId id="399" r:id="rId88"/>
    <p:sldId id="344" r:id="rId89"/>
    <p:sldId id="343" r:id="rId90"/>
    <p:sldId id="381" r:id="rId91"/>
    <p:sldId id="285" r:id="rId92"/>
    <p:sldId id="345" r:id="rId93"/>
    <p:sldId id="346" r:id="rId94"/>
    <p:sldId id="347" r:id="rId95"/>
    <p:sldId id="383" r:id="rId96"/>
    <p:sldId id="286" r:id="rId97"/>
    <p:sldId id="348" r:id="rId98"/>
    <p:sldId id="287" r:id="rId99"/>
    <p:sldId id="288" r:id="rId100"/>
    <p:sldId id="289" r:id="rId101"/>
    <p:sldId id="290" r:id="rId102"/>
    <p:sldId id="349" r:id="rId103"/>
    <p:sldId id="329" r:id="rId104"/>
    <p:sldId id="291" r:id="rId105"/>
    <p:sldId id="350" r:id="rId106"/>
    <p:sldId id="353" r:id="rId107"/>
    <p:sldId id="385" r:id="rId108"/>
    <p:sldId id="387" r:id="rId109"/>
    <p:sldId id="354" r:id="rId110"/>
    <p:sldId id="355" r:id="rId111"/>
    <p:sldId id="356" r:id="rId112"/>
    <p:sldId id="292" r:id="rId113"/>
    <p:sldId id="293" r:id="rId114"/>
    <p:sldId id="294" r:id="rId115"/>
    <p:sldId id="295" r:id="rId116"/>
    <p:sldId id="358" r:id="rId117"/>
    <p:sldId id="357" r:id="rId118"/>
    <p:sldId id="296" r:id="rId119"/>
    <p:sldId id="359" r:id="rId120"/>
    <p:sldId id="297" r:id="rId121"/>
    <p:sldId id="298" r:id="rId122"/>
    <p:sldId id="299" r:id="rId123"/>
    <p:sldId id="300" r:id="rId124"/>
    <p:sldId id="301" r:id="rId125"/>
    <p:sldId id="390" r:id="rId126"/>
    <p:sldId id="302" r:id="rId127"/>
    <p:sldId id="391" r:id="rId128"/>
    <p:sldId id="303" r:id="rId129"/>
    <p:sldId id="392" r:id="rId130"/>
    <p:sldId id="304" r:id="rId131"/>
    <p:sldId id="305" r:id="rId132"/>
    <p:sldId id="306" r:id="rId133"/>
    <p:sldId id="307" r:id="rId134"/>
    <p:sldId id="408" r:id="rId135"/>
    <p:sldId id="403" r:id="rId136"/>
    <p:sldId id="404" r:id="rId137"/>
    <p:sldId id="410" r:id="rId138"/>
    <p:sldId id="409" r:id="rId139"/>
    <p:sldId id="405" r:id="rId140"/>
    <p:sldId id="411" r:id="rId141"/>
    <p:sldId id="412" r:id="rId142"/>
    <p:sldId id="407" r:id="rId1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96"/>
      </p:cViewPr>
      <p:guideLst>
        <p:guide orient="horz" pos="1698"/>
        <p:guide pos="2880"/>
      </p:guideLst>
    </p:cSldViewPr>
  </p:slideViewPr>
  <p:notesTextViewPr>
    <p:cViewPr>
      <p:scale>
        <a:sx n="1" d="1"/>
        <a:sy n="1" d="1"/>
      </p:scale>
      <p:origin x="0" y="0"/>
    </p:cViewPr>
  </p:notesTextViewPr>
  <p:sorterViewPr>
    <p:cViewPr>
      <p:scale>
        <a:sx n="100" d="100"/>
        <a:sy n="100" d="100"/>
      </p:scale>
      <p:origin x="0" y="1095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charts/_rels/chart1.xml.rels><?xml version="1.0" encoding="UTF-8" standalone="yes"?>
<Relationships xmlns="http://schemas.openxmlformats.org/package/2006/relationships"><Relationship Id="rId2" Type="http://schemas.openxmlformats.org/officeDocument/2006/relationships/oleObject" Target="file:///C:\!!%20Mankiw%207e%20(Worth)\Ch%2014\chap14%20taylor%20rule.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06736657917737"/>
          <c:y val="2.8417762220197249E-2"/>
          <c:w val="0.83763309273841158"/>
          <c:h val="0.86400647435575673"/>
        </c:manualLayout>
      </c:layout>
      <c:scatterChart>
        <c:scatterStyle val="lineMarker"/>
        <c:varyColors val="0"/>
        <c:ser>
          <c:idx val="0"/>
          <c:order val="0"/>
          <c:spPr>
            <a:ln w="38100">
              <a:solidFill>
                <a:srgbClr val="008000"/>
              </a:solidFill>
            </a:ln>
          </c:spPr>
          <c:marker>
            <c:symbol val="none"/>
          </c:marker>
          <c:xVal>
            <c:numRef>
              <c:f>'Ch 14 Data'!$D$9:$D$96</c:f>
              <c:numCache>
                <c:formatCode>0.00</c:formatCode>
                <c:ptCount val="88"/>
                <c:pt idx="0">
                  <c:v>1987</c:v>
                </c:pt>
                <c:pt idx="1">
                  <c:v>1987.25</c:v>
                </c:pt>
                <c:pt idx="2">
                  <c:v>1987.5</c:v>
                </c:pt>
                <c:pt idx="3">
                  <c:v>1987.75</c:v>
                </c:pt>
                <c:pt idx="4">
                  <c:v>1988</c:v>
                </c:pt>
                <c:pt idx="5">
                  <c:v>1988.25</c:v>
                </c:pt>
                <c:pt idx="6">
                  <c:v>1988.5</c:v>
                </c:pt>
                <c:pt idx="7">
                  <c:v>1988.75</c:v>
                </c:pt>
                <c:pt idx="8">
                  <c:v>1989</c:v>
                </c:pt>
                <c:pt idx="9">
                  <c:v>1989.25</c:v>
                </c:pt>
                <c:pt idx="10">
                  <c:v>1989.5</c:v>
                </c:pt>
                <c:pt idx="11">
                  <c:v>1989.75</c:v>
                </c:pt>
                <c:pt idx="12">
                  <c:v>1990</c:v>
                </c:pt>
                <c:pt idx="13">
                  <c:v>1990.25</c:v>
                </c:pt>
                <c:pt idx="14">
                  <c:v>1990.5</c:v>
                </c:pt>
                <c:pt idx="15">
                  <c:v>1990.75</c:v>
                </c:pt>
                <c:pt idx="16">
                  <c:v>1991</c:v>
                </c:pt>
                <c:pt idx="17">
                  <c:v>1991.25</c:v>
                </c:pt>
                <c:pt idx="18">
                  <c:v>1991.5</c:v>
                </c:pt>
                <c:pt idx="19">
                  <c:v>1991.75</c:v>
                </c:pt>
                <c:pt idx="20">
                  <c:v>1992</c:v>
                </c:pt>
                <c:pt idx="21">
                  <c:v>1992.25</c:v>
                </c:pt>
                <c:pt idx="22">
                  <c:v>1992.5</c:v>
                </c:pt>
                <c:pt idx="23">
                  <c:v>1992.75</c:v>
                </c:pt>
                <c:pt idx="24">
                  <c:v>1993</c:v>
                </c:pt>
                <c:pt idx="25">
                  <c:v>1993.25</c:v>
                </c:pt>
                <c:pt idx="26">
                  <c:v>1993.5</c:v>
                </c:pt>
                <c:pt idx="27">
                  <c:v>1993.75</c:v>
                </c:pt>
                <c:pt idx="28">
                  <c:v>1994</c:v>
                </c:pt>
                <c:pt idx="29">
                  <c:v>1994.25</c:v>
                </c:pt>
                <c:pt idx="30">
                  <c:v>1994.5</c:v>
                </c:pt>
                <c:pt idx="31">
                  <c:v>1994.75</c:v>
                </c:pt>
                <c:pt idx="32">
                  <c:v>1995</c:v>
                </c:pt>
                <c:pt idx="33">
                  <c:v>1995.25</c:v>
                </c:pt>
                <c:pt idx="34">
                  <c:v>1995.5</c:v>
                </c:pt>
                <c:pt idx="35">
                  <c:v>1995.75</c:v>
                </c:pt>
                <c:pt idx="36">
                  <c:v>1996</c:v>
                </c:pt>
                <c:pt idx="37">
                  <c:v>1996.25</c:v>
                </c:pt>
                <c:pt idx="38">
                  <c:v>1996.5</c:v>
                </c:pt>
                <c:pt idx="39">
                  <c:v>1996.75</c:v>
                </c:pt>
                <c:pt idx="40">
                  <c:v>1997</c:v>
                </c:pt>
                <c:pt idx="41">
                  <c:v>1997.25</c:v>
                </c:pt>
                <c:pt idx="42">
                  <c:v>1997.5</c:v>
                </c:pt>
                <c:pt idx="43">
                  <c:v>1997.75</c:v>
                </c:pt>
                <c:pt idx="44">
                  <c:v>1998</c:v>
                </c:pt>
                <c:pt idx="45">
                  <c:v>1998.25</c:v>
                </c:pt>
                <c:pt idx="46">
                  <c:v>1998.5</c:v>
                </c:pt>
                <c:pt idx="47">
                  <c:v>1998.75</c:v>
                </c:pt>
                <c:pt idx="48">
                  <c:v>1999</c:v>
                </c:pt>
                <c:pt idx="49">
                  <c:v>1999.25</c:v>
                </c:pt>
                <c:pt idx="50">
                  <c:v>1999.5</c:v>
                </c:pt>
                <c:pt idx="51">
                  <c:v>1999.75</c:v>
                </c:pt>
                <c:pt idx="52">
                  <c:v>2000</c:v>
                </c:pt>
                <c:pt idx="53">
                  <c:v>2000.25</c:v>
                </c:pt>
                <c:pt idx="54">
                  <c:v>2000.5</c:v>
                </c:pt>
                <c:pt idx="55">
                  <c:v>2000.75</c:v>
                </c:pt>
                <c:pt idx="56">
                  <c:v>2001</c:v>
                </c:pt>
                <c:pt idx="57">
                  <c:v>2001.25</c:v>
                </c:pt>
                <c:pt idx="58">
                  <c:v>2001.5</c:v>
                </c:pt>
                <c:pt idx="59">
                  <c:v>2001.75</c:v>
                </c:pt>
                <c:pt idx="60">
                  <c:v>2002</c:v>
                </c:pt>
                <c:pt idx="61">
                  <c:v>2002.25</c:v>
                </c:pt>
                <c:pt idx="62">
                  <c:v>2002.5</c:v>
                </c:pt>
                <c:pt idx="63">
                  <c:v>2002.75</c:v>
                </c:pt>
                <c:pt idx="64">
                  <c:v>2003</c:v>
                </c:pt>
                <c:pt idx="65">
                  <c:v>2003.25</c:v>
                </c:pt>
                <c:pt idx="66">
                  <c:v>2003.5</c:v>
                </c:pt>
                <c:pt idx="67">
                  <c:v>2003.75</c:v>
                </c:pt>
                <c:pt idx="68">
                  <c:v>2004</c:v>
                </c:pt>
                <c:pt idx="69">
                  <c:v>2004.25</c:v>
                </c:pt>
                <c:pt idx="70">
                  <c:v>2004.5</c:v>
                </c:pt>
                <c:pt idx="71">
                  <c:v>2004.75</c:v>
                </c:pt>
                <c:pt idx="72">
                  <c:v>2005</c:v>
                </c:pt>
                <c:pt idx="73">
                  <c:v>2005.25</c:v>
                </c:pt>
                <c:pt idx="74">
                  <c:v>2005.5</c:v>
                </c:pt>
                <c:pt idx="75">
                  <c:v>2005.75</c:v>
                </c:pt>
                <c:pt idx="76">
                  <c:v>2006</c:v>
                </c:pt>
                <c:pt idx="77">
                  <c:v>2006.25</c:v>
                </c:pt>
                <c:pt idx="78">
                  <c:v>2006.5</c:v>
                </c:pt>
                <c:pt idx="79">
                  <c:v>2006.75</c:v>
                </c:pt>
                <c:pt idx="80">
                  <c:v>2007</c:v>
                </c:pt>
                <c:pt idx="81">
                  <c:v>2007.25</c:v>
                </c:pt>
                <c:pt idx="82">
                  <c:v>2007.5</c:v>
                </c:pt>
                <c:pt idx="83">
                  <c:v>2007.75</c:v>
                </c:pt>
                <c:pt idx="84">
                  <c:v>2008</c:v>
                </c:pt>
                <c:pt idx="85">
                  <c:v>2008.25</c:v>
                </c:pt>
                <c:pt idx="86">
                  <c:v>2008.5</c:v>
                </c:pt>
                <c:pt idx="87">
                  <c:v>2008.75</c:v>
                </c:pt>
              </c:numCache>
            </c:numRef>
          </c:xVal>
          <c:yVal>
            <c:numRef>
              <c:f>'Ch 14 Data'!$E$9:$E$96</c:f>
              <c:numCache>
                <c:formatCode>General</c:formatCode>
                <c:ptCount val="88"/>
                <c:pt idx="0">
                  <c:v>5.1032486555335534</c:v>
                </c:pt>
                <c:pt idx="1">
                  <c:v>5.4603659103392737</c:v>
                </c:pt>
                <c:pt idx="2">
                  <c:v>5.9042004583304273</c:v>
                </c:pt>
                <c:pt idx="3">
                  <c:v>5.9339688715953294</c:v>
                </c:pt>
                <c:pt idx="4">
                  <c:v>6.2080604435005879</c:v>
                </c:pt>
                <c:pt idx="5">
                  <c:v>7.0677906562053936</c:v>
                </c:pt>
                <c:pt idx="6">
                  <c:v>7.6986368277739645</c:v>
                </c:pt>
                <c:pt idx="7">
                  <c:v>8.0667479850706076</c:v>
                </c:pt>
                <c:pt idx="8">
                  <c:v>8.4746146263612747</c:v>
                </c:pt>
                <c:pt idx="9">
                  <c:v>8.4393014237143689</c:v>
                </c:pt>
                <c:pt idx="10">
                  <c:v>7.6366631113969934</c:v>
                </c:pt>
                <c:pt idx="11">
                  <c:v>7.2983644805042989</c:v>
                </c:pt>
                <c:pt idx="12">
                  <c:v>7.6201415167293645</c:v>
                </c:pt>
                <c:pt idx="13">
                  <c:v>7.8884104311863261</c:v>
                </c:pt>
                <c:pt idx="14">
                  <c:v>7.6973483298062355</c:v>
                </c:pt>
                <c:pt idx="15">
                  <c:v>7.424828046907396</c:v>
                </c:pt>
                <c:pt idx="16">
                  <c:v>6.8371788428765266</c:v>
                </c:pt>
                <c:pt idx="17">
                  <c:v>5.779821213388141</c:v>
                </c:pt>
                <c:pt idx="18">
                  <c:v>5.3268178037366249</c:v>
                </c:pt>
                <c:pt idx="19">
                  <c:v>4.6850194100787466</c:v>
                </c:pt>
                <c:pt idx="20">
                  <c:v>3.5673219621811807</c:v>
                </c:pt>
                <c:pt idx="21">
                  <c:v>3.1502680713590037</c:v>
                </c:pt>
                <c:pt idx="22">
                  <c:v>2.7203057023545645</c:v>
                </c:pt>
                <c:pt idx="23">
                  <c:v>2.9029577464788714</c:v>
                </c:pt>
                <c:pt idx="24">
                  <c:v>3.235678648881831</c:v>
                </c:pt>
                <c:pt idx="25">
                  <c:v>3.3171248202106272</c:v>
                </c:pt>
                <c:pt idx="26">
                  <c:v>3.5905116818922052</c:v>
                </c:pt>
                <c:pt idx="27">
                  <c:v>3.6884323085407051</c:v>
                </c:pt>
                <c:pt idx="28">
                  <c:v>3.4231365625962016</c:v>
                </c:pt>
                <c:pt idx="29">
                  <c:v>3.6240211895152332</c:v>
                </c:pt>
                <c:pt idx="30">
                  <c:v>4.0407591507804872</c:v>
                </c:pt>
                <c:pt idx="31">
                  <c:v>4.4083432550825865</c:v>
                </c:pt>
                <c:pt idx="32">
                  <c:v>4.5108766657737949</c:v>
                </c:pt>
                <c:pt idx="33">
                  <c:v>4.1919579350966885</c:v>
                </c:pt>
                <c:pt idx="34">
                  <c:v>3.8871934548467282</c:v>
                </c:pt>
                <c:pt idx="35">
                  <c:v>3.9788242925306152</c:v>
                </c:pt>
                <c:pt idx="36">
                  <c:v>3.9863836096729872</c:v>
                </c:pt>
                <c:pt idx="37">
                  <c:v>3.9079537849190742</c:v>
                </c:pt>
                <c:pt idx="38">
                  <c:v>4.1632130666117355</c:v>
                </c:pt>
                <c:pt idx="39">
                  <c:v>4.0162686285504874</c:v>
                </c:pt>
                <c:pt idx="40">
                  <c:v>3.9753607639707398</c:v>
                </c:pt>
                <c:pt idx="41">
                  <c:v>4.1667170725845253</c:v>
                </c:pt>
                <c:pt idx="42">
                  <c:v>3.9178112774281404</c:v>
                </c:pt>
                <c:pt idx="43">
                  <c:v>3.9875734476735052</c:v>
                </c:pt>
                <c:pt idx="44">
                  <c:v>3.6283943878142302</c:v>
                </c:pt>
                <c:pt idx="45">
                  <c:v>3.5993566942313677</c:v>
                </c:pt>
                <c:pt idx="46">
                  <c:v>3.6352871149558927</c:v>
                </c:pt>
                <c:pt idx="47">
                  <c:v>3.6651111991988521</c:v>
                </c:pt>
                <c:pt idx="48">
                  <c:v>3.9850362137862088</c:v>
                </c:pt>
                <c:pt idx="49">
                  <c:v>4.3575318848406575</c:v>
                </c:pt>
                <c:pt idx="50">
                  <c:v>4.4315679983440734</c:v>
                </c:pt>
                <c:pt idx="51">
                  <c:v>4.7952573631851036</c:v>
                </c:pt>
                <c:pt idx="52">
                  <c:v>5.5730784433661915</c:v>
                </c:pt>
                <c:pt idx="53">
                  <c:v>5.7568813522891382</c:v>
                </c:pt>
                <c:pt idx="54">
                  <c:v>5.86191627899853</c:v>
                </c:pt>
                <c:pt idx="55">
                  <c:v>5.9343830921553824</c:v>
                </c:pt>
                <c:pt idx="56">
                  <c:v>5.5999410325101824</c:v>
                </c:pt>
                <c:pt idx="57">
                  <c:v>5.8108012627781207</c:v>
                </c:pt>
                <c:pt idx="58">
                  <c:v>5.2809181497590769</c:v>
                </c:pt>
                <c:pt idx="59">
                  <c:v>4.517578535461384</c:v>
                </c:pt>
                <c:pt idx="60">
                  <c:v>3.6909368073137685</c:v>
                </c:pt>
                <c:pt idx="61">
                  <c:v>2.9679570339231547</c:v>
                </c:pt>
                <c:pt idx="62">
                  <c:v>3.0378914694712189</c:v>
                </c:pt>
                <c:pt idx="63">
                  <c:v>3.1140763367661628</c:v>
                </c:pt>
                <c:pt idx="64">
                  <c:v>3.535840052919772</c:v>
                </c:pt>
                <c:pt idx="65">
                  <c:v>3.1166566612791327</c:v>
                </c:pt>
                <c:pt idx="66">
                  <c:v>3.3829633218971398</c:v>
                </c:pt>
                <c:pt idx="67">
                  <c:v>3.6653308283933503</c:v>
                </c:pt>
                <c:pt idx="68">
                  <c:v>3.9546676580734275</c:v>
                </c:pt>
                <c:pt idx="69">
                  <c:v>4.9801261831140522</c:v>
                </c:pt>
                <c:pt idx="70">
                  <c:v>5.2669762512193286</c:v>
                </c:pt>
                <c:pt idx="71">
                  <c:v>5.6306768870564685</c:v>
                </c:pt>
                <c:pt idx="72">
                  <c:v>5.8601573765945298</c:v>
                </c:pt>
                <c:pt idx="73">
                  <c:v>5.4314914480011325</c:v>
                </c:pt>
                <c:pt idx="74">
                  <c:v>6.1995019215532601</c:v>
                </c:pt>
                <c:pt idx="75">
                  <c:v>6.501333937945545</c:v>
                </c:pt>
                <c:pt idx="76">
                  <c:v>6.515531723594977</c:v>
                </c:pt>
                <c:pt idx="77">
                  <c:v>6.7592200085442133</c:v>
                </c:pt>
                <c:pt idx="78">
                  <c:v>6.2598324697983028</c:v>
                </c:pt>
                <c:pt idx="79">
                  <c:v>5.9774298910386534</c:v>
                </c:pt>
                <c:pt idx="80">
                  <c:v>6.0929102617365531</c:v>
                </c:pt>
                <c:pt idx="81">
                  <c:v>5.8284579962516396</c:v>
                </c:pt>
                <c:pt idx="82">
                  <c:v>5.1699667617347895</c:v>
                </c:pt>
                <c:pt idx="83">
                  <c:v>5.3226793540112975</c:v>
                </c:pt>
                <c:pt idx="84">
                  <c:v>4.6799750914364946</c:v>
                </c:pt>
                <c:pt idx="85">
                  <c:v>3.9456190967196627</c:v>
                </c:pt>
                <c:pt idx="86">
                  <c:v>4.1517750700093359</c:v>
                </c:pt>
                <c:pt idx="87">
                  <c:v>2.1717067932398737</c:v>
                </c:pt>
              </c:numCache>
            </c:numRef>
          </c:yVal>
          <c:smooth val="0"/>
        </c:ser>
        <c:ser>
          <c:idx val="1"/>
          <c:order val="1"/>
          <c:spPr>
            <a:ln w="38100">
              <a:solidFill>
                <a:srgbClr val="FF0000"/>
              </a:solidFill>
            </a:ln>
          </c:spPr>
          <c:marker>
            <c:symbol val="none"/>
          </c:marker>
          <c:xVal>
            <c:numRef>
              <c:f>'Ch 14 Data'!$D$9:$D$96</c:f>
              <c:numCache>
                <c:formatCode>0.00</c:formatCode>
                <c:ptCount val="88"/>
                <c:pt idx="0">
                  <c:v>1987</c:v>
                </c:pt>
                <c:pt idx="1">
                  <c:v>1987.25</c:v>
                </c:pt>
                <c:pt idx="2">
                  <c:v>1987.5</c:v>
                </c:pt>
                <c:pt idx="3">
                  <c:v>1987.75</c:v>
                </c:pt>
                <c:pt idx="4">
                  <c:v>1988</c:v>
                </c:pt>
                <c:pt idx="5">
                  <c:v>1988.25</c:v>
                </c:pt>
                <c:pt idx="6">
                  <c:v>1988.5</c:v>
                </c:pt>
                <c:pt idx="7">
                  <c:v>1988.75</c:v>
                </c:pt>
                <c:pt idx="8">
                  <c:v>1989</c:v>
                </c:pt>
                <c:pt idx="9">
                  <c:v>1989.25</c:v>
                </c:pt>
                <c:pt idx="10">
                  <c:v>1989.5</c:v>
                </c:pt>
                <c:pt idx="11">
                  <c:v>1989.75</c:v>
                </c:pt>
                <c:pt idx="12">
                  <c:v>1990</c:v>
                </c:pt>
                <c:pt idx="13">
                  <c:v>1990.25</c:v>
                </c:pt>
                <c:pt idx="14">
                  <c:v>1990.5</c:v>
                </c:pt>
                <c:pt idx="15">
                  <c:v>1990.75</c:v>
                </c:pt>
                <c:pt idx="16">
                  <c:v>1991</c:v>
                </c:pt>
                <c:pt idx="17">
                  <c:v>1991.25</c:v>
                </c:pt>
                <c:pt idx="18">
                  <c:v>1991.5</c:v>
                </c:pt>
                <c:pt idx="19">
                  <c:v>1991.75</c:v>
                </c:pt>
                <c:pt idx="20">
                  <c:v>1992</c:v>
                </c:pt>
                <c:pt idx="21">
                  <c:v>1992.25</c:v>
                </c:pt>
                <c:pt idx="22">
                  <c:v>1992.5</c:v>
                </c:pt>
                <c:pt idx="23">
                  <c:v>1992.75</c:v>
                </c:pt>
                <c:pt idx="24">
                  <c:v>1993</c:v>
                </c:pt>
                <c:pt idx="25">
                  <c:v>1993.25</c:v>
                </c:pt>
                <c:pt idx="26">
                  <c:v>1993.5</c:v>
                </c:pt>
                <c:pt idx="27">
                  <c:v>1993.75</c:v>
                </c:pt>
                <c:pt idx="28">
                  <c:v>1994</c:v>
                </c:pt>
                <c:pt idx="29">
                  <c:v>1994.25</c:v>
                </c:pt>
                <c:pt idx="30">
                  <c:v>1994.5</c:v>
                </c:pt>
                <c:pt idx="31">
                  <c:v>1994.75</c:v>
                </c:pt>
                <c:pt idx="32">
                  <c:v>1995</c:v>
                </c:pt>
                <c:pt idx="33">
                  <c:v>1995.25</c:v>
                </c:pt>
                <c:pt idx="34">
                  <c:v>1995.5</c:v>
                </c:pt>
                <c:pt idx="35">
                  <c:v>1995.75</c:v>
                </c:pt>
                <c:pt idx="36">
                  <c:v>1996</c:v>
                </c:pt>
                <c:pt idx="37">
                  <c:v>1996.25</c:v>
                </c:pt>
                <c:pt idx="38">
                  <c:v>1996.5</c:v>
                </c:pt>
                <c:pt idx="39">
                  <c:v>1996.75</c:v>
                </c:pt>
                <c:pt idx="40">
                  <c:v>1997</c:v>
                </c:pt>
                <c:pt idx="41">
                  <c:v>1997.25</c:v>
                </c:pt>
                <c:pt idx="42">
                  <c:v>1997.5</c:v>
                </c:pt>
                <c:pt idx="43">
                  <c:v>1997.75</c:v>
                </c:pt>
                <c:pt idx="44">
                  <c:v>1998</c:v>
                </c:pt>
                <c:pt idx="45">
                  <c:v>1998.25</c:v>
                </c:pt>
                <c:pt idx="46">
                  <c:v>1998.5</c:v>
                </c:pt>
                <c:pt idx="47">
                  <c:v>1998.75</c:v>
                </c:pt>
                <c:pt idx="48">
                  <c:v>1999</c:v>
                </c:pt>
                <c:pt idx="49">
                  <c:v>1999.25</c:v>
                </c:pt>
                <c:pt idx="50">
                  <c:v>1999.5</c:v>
                </c:pt>
                <c:pt idx="51">
                  <c:v>1999.75</c:v>
                </c:pt>
                <c:pt idx="52">
                  <c:v>2000</c:v>
                </c:pt>
                <c:pt idx="53">
                  <c:v>2000.25</c:v>
                </c:pt>
                <c:pt idx="54">
                  <c:v>2000.5</c:v>
                </c:pt>
                <c:pt idx="55">
                  <c:v>2000.75</c:v>
                </c:pt>
                <c:pt idx="56">
                  <c:v>2001</c:v>
                </c:pt>
                <c:pt idx="57">
                  <c:v>2001.25</c:v>
                </c:pt>
                <c:pt idx="58">
                  <c:v>2001.5</c:v>
                </c:pt>
                <c:pt idx="59">
                  <c:v>2001.75</c:v>
                </c:pt>
                <c:pt idx="60">
                  <c:v>2002</c:v>
                </c:pt>
                <c:pt idx="61">
                  <c:v>2002.25</c:v>
                </c:pt>
                <c:pt idx="62">
                  <c:v>2002.5</c:v>
                </c:pt>
                <c:pt idx="63">
                  <c:v>2002.75</c:v>
                </c:pt>
                <c:pt idx="64">
                  <c:v>2003</c:v>
                </c:pt>
                <c:pt idx="65">
                  <c:v>2003.25</c:v>
                </c:pt>
                <c:pt idx="66">
                  <c:v>2003.5</c:v>
                </c:pt>
                <c:pt idx="67">
                  <c:v>2003.75</c:v>
                </c:pt>
                <c:pt idx="68">
                  <c:v>2004</c:v>
                </c:pt>
                <c:pt idx="69">
                  <c:v>2004.25</c:v>
                </c:pt>
                <c:pt idx="70">
                  <c:v>2004.5</c:v>
                </c:pt>
                <c:pt idx="71">
                  <c:v>2004.75</c:v>
                </c:pt>
                <c:pt idx="72">
                  <c:v>2005</c:v>
                </c:pt>
                <c:pt idx="73">
                  <c:v>2005.25</c:v>
                </c:pt>
                <c:pt idx="74">
                  <c:v>2005.5</c:v>
                </c:pt>
                <c:pt idx="75">
                  <c:v>2005.75</c:v>
                </c:pt>
                <c:pt idx="76">
                  <c:v>2006</c:v>
                </c:pt>
                <c:pt idx="77">
                  <c:v>2006.25</c:v>
                </c:pt>
                <c:pt idx="78">
                  <c:v>2006.5</c:v>
                </c:pt>
                <c:pt idx="79">
                  <c:v>2006.75</c:v>
                </c:pt>
                <c:pt idx="80">
                  <c:v>2007</c:v>
                </c:pt>
                <c:pt idx="81">
                  <c:v>2007.25</c:v>
                </c:pt>
                <c:pt idx="82">
                  <c:v>2007.5</c:v>
                </c:pt>
                <c:pt idx="83">
                  <c:v>2007.75</c:v>
                </c:pt>
                <c:pt idx="84">
                  <c:v>2008</c:v>
                </c:pt>
                <c:pt idx="85">
                  <c:v>2008.25</c:v>
                </c:pt>
                <c:pt idx="86">
                  <c:v>2008.5</c:v>
                </c:pt>
                <c:pt idx="87">
                  <c:v>2008.75</c:v>
                </c:pt>
              </c:numCache>
            </c:numRef>
          </c:xVal>
          <c:yVal>
            <c:numRef>
              <c:f>'Ch 14 Data'!$F$9:$F$96</c:f>
              <c:numCache>
                <c:formatCode>General</c:formatCode>
                <c:ptCount val="88"/>
                <c:pt idx="0">
                  <c:v>6.22</c:v>
                </c:pt>
                <c:pt idx="1">
                  <c:v>6.6499999999999995</c:v>
                </c:pt>
                <c:pt idx="2">
                  <c:v>6.8433333330000004</c:v>
                </c:pt>
                <c:pt idx="3">
                  <c:v>6.9166666670000003</c:v>
                </c:pt>
                <c:pt idx="4">
                  <c:v>6.6633333329999855</c:v>
                </c:pt>
                <c:pt idx="5">
                  <c:v>7.1566666669999845</c:v>
                </c:pt>
                <c:pt idx="6">
                  <c:v>7.9833333330000134</c:v>
                </c:pt>
                <c:pt idx="7">
                  <c:v>8.4700000000000006</c:v>
                </c:pt>
                <c:pt idx="8">
                  <c:v>9.443333333</c:v>
                </c:pt>
                <c:pt idx="9">
                  <c:v>9.7266666670000017</c:v>
                </c:pt>
                <c:pt idx="10">
                  <c:v>9.0833333330000006</c:v>
                </c:pt>
                <c:pt idx="11">
                  <c:v>8.6133333330000017</c:v>
                </c:pt>
                <c:pt idx="12">
                  <c:v>8.25</c:v>
                </c:pt>
                <c:pt idx="13">
                  <c:v>8.2433333330000007</c:v>
                </c:pt>
                <c:pt idx="14">
                  <c:v>8.16</c:v>
                </c:pt>
                <c:pt idx="15">
                  <c:v>7.7433333329999998</c:v>
                </c:pt>
                <c:pt idx="16">
                  <c:v>6.4266666670000001</c:v>
                </c:pt>
                <c:pt idx="17">
                  <c:v>5.8633333329999955</c:v>
                </c:pt>
                <c:pt idx="18">
                  <c:v>5.6433333330000002</c:v>
                </c:pt>
                <c:pt idx="19">
                  <c:v>4.8166666669999945</c:v>
                </c:pt>
                <c:pt idx="20">
                  <c:v>4.0233333330000001</c:v>
                </c:pt>
                <c:pt idx="21">
                  <c:v>3.77</c:v>
                </c:pt>
                <c:pt idx="22">
                  <c:v>3.2566666669999997</c:v>
                </c:pt>
                <c:pt idx="23">
                  <c:v>3.0366666669999987</c:v>
                </c:pt>
                <c:pt idx="24">
                  <c:v>3.04</c:v>
                </c:pt>
                <c:pt idx="25">
                  <c:v>3</c:v>
                </c:pt>
                <c:pt idx="26">
                  <c:v>3.06</c:v>
                </c:pt>
                <c:pt idx="27">
                  <c:v>2.9899999999999998</c:v>
                </c:pt>
                <c:pt idx="28">
                  <c:v>3.213333333</c:v>
                </c:pt>
                <c:pt idx="29">
                  <c:v>3.94</c:v>
                </c:pt>
                <c:pt idx="30">
                  <c:v>4.4866666669999997</c:v>
                </c:pt>
                <c:pt idx="31">
                  <c:v>5.1666666669999755</c:v>
                </c:pt>
                <c:pt idx="32">
                  <c:v>5.81</c:v>
                </c:pt>
                <c:pt idx="33">
                  <c:v>6.02</c:v>
                </c:pt>
                <c:pt idx="34">
                  <c:v>5.7966666670000002</c:v>
                </c:pt>
                <c:pt idx="35">
                  <c:v>5.72</c:v>
                </c:pt>
                <c:pt idx="36">
                  <c:v>5.3633333329999955</c:v>
                </c:pt>
                <c:pt idx="37">
                  <c:v>5.2433333329999998</c:v>
                </c:pt>
                <c:pt idx="38">
                  <c:v>5.306666667</c:v>
                </c:pt>
                <c:pt idx="39">
                  <c:v>5.28</c:v>
                </c:pt>
                <c:pt idx="40">
                  <c:v>5.2766666669999998</c:v>
                </c:pt>
                <c:pt idx="41">
                  <c:v>5.5233333330000001</c:v>
                </c:pt>
                <c:pt idx="42">
                  <c:v>5.5333333329999999</c:v>
                </c:pt>
                <c:pt idx="43">
                  <c:v>5.5066666670000002</c:v>
                </c:pt>
                <c:pt idx="44">
                  <c:v>5.52</c:v>
                </c:pt>
                <c:pt idx="45">
                  <c:v>5.5</c:v>
                </c:pt>
                <c:pt idx="46">
                  <c:v>5.5333333329999999</c:v>
                </c:pt>
                <c:pt idx="47">
                  <c:v>4.8599999999999985</c:v>
                </c:pt>
                <c:pt idx="48">
                  <c:v>4.7333333330000134</c:v>
                </c:pt>
                <c:pt idx="49">
                  <c:v>4.7466666670000004</c:v>
                </c:pt>
                <c:pt idx="50">
                  <c:v>5.0933333330000004</c:v>
                </c:pt>
                <c:pt idx="51">
                  <c:v>5.306666667</c:v>
                </c:pt>
                <c:pt idx="52">
                  <c:v>5.6766666670000001</c:v>
                </c:pt>
                <c:pt idx="53">
                  <c:v>6.2733333330000134</c:v>
                </c:pt>
                <c:pt idx="54">
                  <c:v>6.52</c:v>
                </c:pt>
                <c:pt idx="55">
                  <c:v>6.4733333330000322</c:v>
                </c:pt>
                <c:pt idx="56">
                  <c:v>5.5933333330000004</c:v>
                </c:pt>
                <c:pt idx="57">
                  <c:v>4.3266666669999845</c:v>
                </c:pt>
                <c:pt idx="58">
                  <c:v>3.4966666669999977</c:v>
                </c:pt>
                <c:pt idx="59">
                  <c:v>2.1333333330000004</c:v>
                </c:pt>
                <c:pt idx="60">
                  <c:v>1.7333333329999936</c:v>
                </c:pt>
                <c:pt idx="61">
                  <c:v>1.7500000000000031</c:v>
                </c:pt>
                <c:pt idx="62">
                  <c:v>1.7400000000000029</c:v>
                </c:pt>
                <c:pt idx="63">
                  <c:v>1.4433333329999893</c:v>
                </c:pt>
                <c:pt idx="64">
                  <c:v>1.25</c:v>
                </c:pt>
                <c:pt idx="65">
                  <c:v>1.2466666669999937</c:v>
                </c:pt>
                <c:pt idx="66">
                  <c:v>1.0166666669999938</c:v>
                </c:pt>
                <c:pt idx="67">
                  <c:v>0.99666666699999951</c:v>
                </c:pt>
                <c:pt idx="68">
                  <c:v>1.0033333329999912</c:v>
                </c:pt>
                <c:pt idx="69">
                  <c:v>1.01</c:v>
                </c:pt>
                <c:pt idx="70">
                  <c:v>1.4333333329999893</c:v>
                </c:pt>
                <c:pt idx="71">
                  <c:v>1.9500000000000035</c:v>
                </c:pt>
                <c:pt idx="72">
                  <c:v>2.4699999999999998</c:v>
                </c:pt>
                <c:pt idx="73">
                  <c:v>2.943333333</c:v>
                </c:pt>
                <c:pt idx="74">
                  <c:v>3.46</c:v>
                </c:pt>
                <c:pt idx="75">
                  <c:v>3.98</c:v>
                </c:pt>
                <c:pt idx="76">
                  <c:v>4.4566666666666714</c:v>
                </c:pt>
                <c:pt idx="77">
                  <c:v>4.9066666666666734</c:v>
                </c:pt>
                <c:pt idx="78">
                  <c:v>5.2466666666666724</c:v>
                </c:pt>
                <c:pt idx="79">
                  <c:v>5.2466666666666724</c:v>
                </c:pt>
                <c:pt idx="80">
                  <c:v>5.2566666666666704</c:v>
                </c:pt>
                <c:pt idx="81">
                  <c:v>5.25</c:v>
                </c:pt>
                <c:pt idx="82">
                  <c:v>5.0733333333333679</c:v>
                </c:pt>
                <c:pt idx="83">
                  <c:v>4.4966666666666724</c:v>
                </c:pt>
                <c:pt idx="84">
                  <c:v>3.1766666666666663</c:v>
                </c:pt>
                <c:pt idx="85">
                  <c:v>2.0866666666666664</c:v>
                </c:pt>
                <c:pt idx="86">
                  <c:v>1.9400000000000035</c:v>
                </c:pt>
                <c:pt idx="87">
                  <c:v>0.50666666666666649</c:v>
                </c:pt>
              </c:numCache>
            </c:numRef>
          </c:yVal>
          <c:smooth val="0"/>
        </c:ser>
        <c:dLbls>
          <c:showLegendKey val="0"/>
          <c:showVal val="0"/>
          <c:showCatName val="0"/>
          <c:showSerName val="0"/>
          <c:showPercent val="0"/>
          <c:showBubbleSize val="0"/>
        </c:dLbls>
        <c:axId val="87148032"/>
        <c:axId val="87225856"/>
      </c:scatterChart>
      <c:valAx>
        <c:axId val="87148032"/>
        <c:scaling>
          <c:orientation val="minMax"/>
          <c:max val="2009"/>
          <c:min val="1987"/>
        </c:scaling>
        <c:delete val="0"/>
        <c:axPos val="b"/>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87225856"/>
        <c:crosses val="autoZero"/>
        <c:crossBetween val="midCat"/>
        <c:majorUnit val="2"/>
        <c:minorUnit val="1"/>
      </c:valAx>
      <c:valAx>
        <c:axId val="87225856"/>
        <c:scaling>
          <c:orientation val="minMax"/>
          <c:max val="10"/>
          <c:min val="0"/>
        </c:scaling>
        <c:delete val="0"/>
        <c:axPos val="l"/>
        <c:title>
          <c:tx>
            <c:rich>
              <a:bodyPr rot="-5400000" vert="horz"/>
              <a:lstStyle/>
              <a:p>
                <a:pPr>
                  <a:defRPr sz="2000"/>
                </a:pPr>
                <a:r>
                  <a:rPr lang="en-US" sz="2000" dirty="0" smtClean="0"/>
                  <a:t>Percent</a:t>
                </a:r>
                <a:endParaRPr lang="en-US" sz="2000" dirty="0"/>
              </a:p>
            </c:rich>
          </c:tx>
          <c:layout>
            <c:manualLayout>
              <c:xMode val="edge"/>
              <c:yMode val="edge"/>
              <c:x val="2.0085848643919789E-2"/>
              <c:y val="0.36941166317499163"/>
            </c:manualLayout>
          </c:layout>
          <c:overlay val="0"/>
        </c:title>
        <c:numFmt formatCode="General" sourceLinked="1"/>
        <c:majorTickMark val="out"/>
        <c:minorTickMark val="none"/>
        <c:tickLblPos val="nextTo"/>
        <c:txPr>
          <a:bodyPr/>
          <a:lstStyle/>
          <a:p>
            <a:pPr>
              <a:defRPr sz="1800">
                <a:latin typeface="Arial" pitchFamily="34" charset="0"/>
                <a:cs typeface="Arial" pitchFamily="34" charset="0"/>
              </a:defRPr>
            </a:pPr>
            <a:endParaRPr lang="en-US"/>
          </a:p>
        </c:txPr>
        <c:crossAx val="87148032"/>
        <c:crosses val="autoZero"/>
        <c:crossBetween val="midCat"/>
      </c:valAx>
      <c:spPr>
        <a:solidFill>
          <a:schemeClr val="bg1"/>
        </a:solidFill>
        <a:ln>
          <a:solidFill>
            <a:schemeClr val="tx1"/>
          </a:solidFill>
        </a:ln>
      </c:spPr>
    </c:plotArea>
    <c:plotVisOnly val="1"/>
    <c:dispBlanksAs val="gap"/>
    <c:showDLblsOverMax val="0"/>
  </c:chart>
  <c:spPr>
    <a:noFill/>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wmf"/><Relationship Id="rId4" Type="http://schemas.openxmlformats.org/officeDocument/2006/relationships/image" Target="../media/image45.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5.wmf"/><Relationship Id="rId4" Type="http://schemas.openxmlformats.org/officeDocument/2006/relationships/image" Target="../media/image49.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8.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53.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png"/><Relationship Id="rId4" Type="http://schemas.openxmlformats.org/officeDocument/2006/relationships/image" Target="../media/image78.png"/></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8.png"/><Relationship Id="rId1" Type="http://schemas.openxmlformats.org/officeDocument/2006/relationships/image" Target="../media/image79.png"/><Relationship Id="rId4" Type="http://schemas.openxmlformats.org/officeDocument/2006/relationships/image" Target="../media/image77.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78.png"/><Relationship Id="rId1" Type="http://schemas.openxmlformats.org/officeDocument/2006/relationships/image" Target="../media/image82.png"/><Relationship Id="rId4" Type="http://schemas.openxmlformats.org/officeDocument/2006/relationships/image" Target="../media/image77.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78.png"/><Relationship Id="rId1" Type="http://schemas.openxmlformats.org/officeDocument/2006/relationships/image" Target="../media/image84.png"/><Relationship Id="rId4" Type="http://schemas.openxmlformats.org/officeDocument/2006/relationships/image" Target="../media/image77.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76.wmf"/><Relationship Id="rId1" Type="http://schemas.openxmlformats.org/officeDocument/2006/relationships/image" Target="../media/image86.png"/><Relationship Id="rId4" Type="http://schemas.openxmlformats.org/officeDocument/2006/relationships/image" Target="../media/image88.png"/></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0.wmf"/><Relationship Id="rId1" Type="http://schemas.openxmlformats.org/officeDocument/2006/relationships/image" Target="../media/image89.png"/><Relationship Id="rId4" Type="http://schemas.openxmlformats.org/officeDocument/2006/relationships/image" Target="../media/image88.png"/></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3.wmf"/><Relationship Id="rId1" Type="http://schemas.openxmlformats.org/officeDocument/2006/relationships/image" Target="../media/image90.png"/><Relationship Id="rId4" Type="http://schemas.openxmlformats.org/officeDocument/2006/relationships/image" Target="../media/image88.png"/></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5.wmf"/><Relationship Id="rId1" Type="http://schemas.openxmlformats.org/officeDocument/2006/relationships/image" Target="../media/image91.png"/><Relationship Id="rId4" Type="http://schemas.openxmlformats.org/officeDocument/2006/relationships/image" Target="../media/image88.png"/></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76.wmf"/><Relationship Id="rId1" Type="http://schemas.openxmlformats.org/officeDocument/2006/relationships/image" Target="../media/image92.png"/><Relationship Id="rId4" Type="http://schemas.openxmlformats.org/officeDocument/2006/relationships/image" Target="../media/image94.png"/></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80.wmf"/><Relationship Id="rId1" Type="http://schemas.openxmlformats.org/officeDocument/2006/relationships/image" Target="../media/image95.png"/><Relationship Id="rId4" Type="http://schemas.openxmlformats.org/officeDocument/2006/relationships/image" Target="../media/image94.png"/></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83.wmf"/><Relationship Id="rId1" Type="http://schemas.openxmlformats.org/officeDocument/2006/relationships/image" Target="../media/image96.png"/><Relationship Id="rId4" Type="http://schemas.openxmlformats.org/officeDocument/2006/relationships/image" Target="../media/image94.png"/></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85.wmf"/><Relationship Id="rId1" Type="http://schemas.openxmlformats.org/officeDocument/2006/relationships/image" Target="../media/image97.png"/><Relationship Id="rId4" Type="http://schemas.openxmlformats.org/officeDocument/2006/relationships/image" Target="../media/image94.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wmf"/><Relationship Id="rId4"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354810-2F00-4D98-B1C0-7AD600D6E80D}" type="datetimeFigureOut">
              <a:rPr lang="en-US" smtClean="0"/>
              <a:t>4/10/2016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FA9115-AE81-4F6A-B1D3-DC2BD0469A3A}" type="slidenum">
              <a:rPr lang="en-US" smtClean="0"/>
              <a:t>‹#›</a:t>
            </a:fld>
            <a:endParaRPr lang="en-US"/>
          </a:p>
        </p:txBody>
      </p:sp>
    </p:spTree>
    <p:extLst>
      <p:ext uri="{BB962C8B-B14F-4D97-AF65-F5344CB8AC3E}">
        <p14:creationId xmlns:p14="http://schemas.microsoft.com/office/powerpoint/2010/main" val="2532617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krugman.blogs.nytimes.com/2010/07/31/clockwise-spirals/" TargetMode="External"/><Relationship Id="rId2" Type="http://schemas.openxmlformats.org/officeDocument/2006/relationships/slide" Target="../slides/slide107.xml"/><Relationship Id="rId1" Type="http://schemas.openxmlformats.org/officeDocument/2006/relationships/notesMaster" Target="../notesMasters/notesMaster1.xml"/><Relationship Id="rId4" Type="http://schemas.openxmlformats.org/officeDocument/2006/relationships/hyperlink" Target="http://krugman.blogs.nytimes.com/2011/11/17/subsiding-infl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AB72273-D497-4AA1-9424-1BC799EB9A27}"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85800" y="4343400"/>
            <a:ext cx="5597525" cy="4233863"/>
          </a:xfrm>
        </p:spPr>
        <p:txBody>
          <a:bodyPr>
            <a:normAutofit fontScale="92500" lnSpcReduction="10000"/>
          </a:bodyPr>
          <a:lstStyle/>
          <a:p>
            <a:pPr>
              <a:lnSpc>
                <a:spcPct val="110000"/>
              </a:lnSpc>
              <a:spcBef>
                <a:spcPts val="0"/>
              </a:spcBef>
              <a:defRPr/>
            </a:pPr>
            <a:r>
              <a:rPr lang="en-US" dirty="0" smtClean="0"/>
              <a:t>The preceding four equations are all conceptually similar to equations students have learned in previous chapters.  This one is not.  It is new.  Some additional explanation, therefore, is appropriate.  </a:t>
            </a:r>
          </a:p>
          <a:p>
            <a:pPr>
              <a:lnSpc>
                <a:spcPct val="110000"/>
              </a:lnSpc>
              <a:spcBef>
                <a:spcPts val="0"/>
              </a:spcBef>
              <a:defRPr/>
            </a:pPr>
            <a:endParaRPr lang="en-US" dirty="0" smtClean="0"/>
          </a:p>
          <a:p>
            <a:pPr>
              <a:lnSpc>
                <a:spcPct val="110000"/>
              </a:lnSpc>
              <a:spcBef>
                <a:spcPts val="0"/>
              </a:spcBef>
              <a:defRPr/>
            </a:pPr>
            <a:r>
              <a:rPr lang="en-US" dirty="0" smtClean="0"/>
              <a:t>First, the interest rate explicitly becomes the central bank’s policy variable, not the money supply.  In the real world, the Federal Reserve and many other central banks conduct monetary policy in terms of interest rates.  The money supply is still present, behind the scenes:  the central bank adjusts the money supply (or its growth rate) to achieve whatever nominal interest rate it desires.  Students should recall that doing so is quite consistent with the IS-LM model from preceding chapters.  </a:t>
            </a:r>
          </a:p>
          <a:p>
            <a:pPr>
              <a:lnSpc>
                <a:spcPct val="110000"/>
              </a:lnSpc>
              <a:spcBef>
                <a:spcPts val="0"/>
              </a:spcBef>
              <a:defRPr/>
            </a:pPr>
            <a:endParaRPr lang="en-US" dirty="0" smtClean="0"/>
          </a:p>
          <a:p>
            <a:pPr>
              <a:lnSpc>
                <a:spcPct val="110000"/>
              </a:lnSpc>
              <a:spcBef>
                <a:spcPts val="0"/>
              </a:spcBef>
              <a:defRPr/>
            </a:pPr>
            <a:r>
              <a:rPr lang="en-US" dirty="0" smtClean="0"/>
              <a:t>Second,  the central bank sets a target for the inflation rate and adjusts the interest rate accordingly:  if inflation is above the target, the central bank raises the nominal interest rate.  For a given value of inflation, a higher nominal interest rate becomes a higher real interest rate, which will depress demand and bring inflation down.  </a:t>
            </a:r>
          </a:p>
          <a:p>
            <a:pPr>
              <a:lnSpc>
                <a:spcPct val="110000"/>
              </a:lnSpc>
              <a:spcBef>
                <a:spcPts val="0"/>
              </a:spcBef>
              <a:defRPr/>
            </a:pPr>
            <a:endParaRPr lang="en-US" dirty="0" smtClean="0"/>
          </a:p>
          <a:p>
            <a:pPr>
              <a:lnSpc>
                <a:spcPct val="110000"/>
              </a:lnSpc>
              <a:spcBef>
                <a:spcPts val="0"/>
              </a:spcBef>
              <a:defRPr/>
            </a:pPr>
            <a:r>
              <a:rPr lang="en-US" dirty="0" smtClean="0"/>
              <a:t>Third, the central bank adjusts the interest rate when output deviates from its full-employment level.  In a recession, output is below its potential level and the actual unemployment rate exceeds the natural rate of unemployment.  In that case, the central bank would reduce the nominal interest rate.  For a given level of inflation, the real interest rate falls, which stimulates aggregate demand and boosts output and employment.  </a:t>
            </a:r>
          </a:p>
          <a:p>
            <a:pPr>
              <a:lnSpc>
                <a:spcPct val="110000"/>
              </a:lnSpc>
              <a:spcBef>
                <a:spcPts val="0"/>
              </a:spcBef>
              <a:defRPr/>
            </a:pPr>
            <a:endParaRPr lang="en-US" dirty="0" smtClean="0"/>
          </a:p>
          <a:p>
            <a:pPr>
              <a:lnSpc>
                <a:spcPct val="110000"/>
              </a:lnSpc>
              <a:spcBef>
                <a:spcPts val="0"/>
              </a:spcBef>
              <a:defRPr/>
            </a:pPr>
            <a:r>
              <a:rPr lang="en-US" dirty="0" smtClean="0"/>
              <a:t>(The following slide discusses the central bank’s policy parameters, the two thetas.)</a:t>
            </a:r>
          </a:p>
        </p:txBody>
      </p:sp>
      <p:sp>
        <p:nvSpPr>
          <p:cNvPr id="4" name="Slide Number Placeholder 3"/>
          <p:cNvSpPr>
            <a:spLocks noGrp="1"/>
          </p:cNvSpPr>
          <p:nvPr>
            <p:ph type="sldNum" sz="quarter" idx="5"/>
          </p:nvPr>
        </p:nvSpPr>
        <p:spPr/>
        <p:txBody>
          <a:bodyPr/>
          <a:lstStyle/>
          <a:p>
            <a:pPr>
              <a:defRPr/>
            </a:pPr>
            <a:fld id="{B60418AD-853D-45E1-9799-97F5087C8E61}" type="slidenum">
              <a:rPr lang="en-US" smtClean="0"/>
              <a:pPr>
                <a:defRPr/>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xfrm>
            <a:off x="685800" y="4203700"/>
            <a:ext cx="54864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100" smtClean="0">
                <a:latin typeface="Arial" pitchFamily="34" charset="0"/>
              </a:rPr>
              <a:t>Two notes on this equation:</a:t>
            </a:r>
          </a:p>
          <a:p>
            <a:pPr>
              <a:spcBef>
                <a:spcPct val="0"/>
              </a:spcBef>
            </a:pPr>
            <a:endParaRPr lang="en-US" sz="1100" smtClean="0">
              <a:latin typeface="Arial" pitchFamily="34" charset="0"/>
            </a:endParaRPr>
          </a:p>
          <a:p>
            <a:pPr>
              <a:spcBef>
                <a:spcPct val="0"/>
              </a:spcBef>
            </a:pPr>
            <a:r>
              <a:rPr lang="en-US" sz="1100" smtClean="0">
                <a:latin typeface="Arial" pitchFamily="34" charset="0"/>
              </a:rPr>
              <a:t>(1) The two theta parameters reflect the central bank’s policy priorities.  </a:t>
            </a:r>
          </a:p>
          <a:p>
            <a:pPr>
              <a:spcBef>
                <a:spcPct val="0"/>
              </a:spcBef>
            </a:pPr>
            <a:endParaRPr lang="en-US" sz="1100" smtClean="0">
              <a:latin typeface="Arial" pitchFamily="34" charset="0"/>
            </a:endParaRPr>
          </a:p>
          <a:p>
            <a:pPr>
              <a:spcBef>
                <a:spcPct val="0"/>
              </a:spcBef>
            </a:pPr>
            <a:r>
              <a:rPr lang="en-US" sz="1100" smtClean="0">
                <a:latin typeface="Arial" pitchFamily="34" charset="0"/>
              </a:rPr>
              <a:t>Theta_pi will be high relative to theta_Y if the central bank considers fighting inflation more important than fighting unemployment.  </a:t>
            </a:r>
          </a:p>
          <a:p>
            <a:pPr>
              <a:spcBef>
                <a:spcPct val="0"/>
              </a:spcBef>
            </a:pPr>
            <a:endParaRPr lang="en-US" sz="1100" smtClean="0">
              <a:latin typeface="Arial" pitchFamily="34" charset="0"/>
            </a:endParaRPr>
          </a:p>
          <a:p>
            <a:pPr>
              <a:spcBef>
                <a:spcPct val="0"/>
              </a:spcBef>
            </a:pPr>
            <a:r>
              <a:rPr lang="en-US" sz="1100" smtClean="0">
                <a:latin typeface="Arial" pitchFamily="34" charset="0"/>
              </a:rPr>
              <a:t>Theta_pi will be low relative to theta_Y if the central bank considers unemployment the bigger problem.  </a:t>
            </a:r>
          </a:p>
          <a:p>
            <a:pPr>
              <a:spcBef>
                <a:spcPct val="0"/>
              </a:spcBef>
            </a:pPr>
            <a:endParaRPr lang="en-US" sz="1100" smtClean="0">
              <a:latin typeface="Arial" pitchFamily="34" charset="0"/>
            </a:endParaRPr>
          </a:p>
          <a:p>
            <a:pPr>
              <a:spcBef>
                <a:spcPct val="0"/>
              </a:spcBef>
            </a:pPr>
            <a:r>
              <a:rPr lang="en-US" sz="1100" smtClean="0">
                <a:latin typeface="Arial" pitchFamily="34" charset="0"/>
              </a:rPr>
              <a:t>If you or your students are detail-oriented, note that it is not quite correct to say “theta_pi &gt; theta_Y if fighting inflation is more important than fighting unemployment,” because the units of inflation and output are vastly different.  Instead, we would say “as theta_pi/theta_Y rises, the central bank puts more weight on fighting inflation relative to fighting unemployment.”  </a:t>
            </a:r>
          </a:p>
          <a:p>
            <a:pPr>
              <a:spcBef>
                <a:spcPct val="0"/>
              </a:spcBef>
            </a:pPr>
            <a:endParaRPr lang="en-US" sz="1100" smtClean="0">
              <a:latin typeface="Arial" pitchFamily="34" charset="0"/>
            </a:endParaRPr>
          </a:p>
          <a:p>
            <a:pPr>
              <a:spcBef>
                <a:spcPct val="0"/>
              </a:spcBef>
            </a:pPr>
            <a:r>
              <a:rPr lang="en-US" sz="1100" smtClean="0">
                <a:latin typeface="Arial" pitchFamily="34" charset="0"/>
              </a:rPr>
              <a:t>(2)  An increase in inflation will cause the central bank to not only increase the nominal interest rate, but the real interest rate, as well.  To see this, note that inflation appears in two places on the right-hand-side of the equation, so the coefficient on inflation is really (1+theta_pi).  Since theta_pi is positive, (1+theta_pi) is greater than 1.  Therefore, each percentage point increase in inflation will induce the central bank to increase the nominal interest rate by more than a percentage point, so the real interest rate rises.  </a:t>
            </a:r>
          </a:p>
          <a:p>
            <a:pPr>
              <a:spcBef>
                <a:spcPct val="0"/>
              </a:spcBef>
            </a:pPr>
            <a:endParaRPr lang="en-US" sz="1100" smtClean="0">
              <a:latin typeface="Arial" pitchFamily="34" charset="0"/>
            </a:endParaRPr>
          </a:p>
          <a:p>
            <a:pPr>
              <a:spcBef>
                <a:spcPct val="0"/>
              </a:spcBef>
            </a:pPr>
            <a:r>
              <a:rPr lang="en-US" sz="1100" smtClean="0">
                <a:latin typeface="Arial" pitchFamily="34" charset="0"/>
              </a:rPr>
              <a:t>This should be intuitive.  After all, the reason the central bank increases the interest rate is to help the economy “cool down” by reducing demand for goods and services, which depend on the real interest rate, not the nominal interest rate.  </a:t>
            </a:r>
          </a:p>
          <a:p>
            <a:pPr>
              <a:spcBef>
                <a:spcPct val="0"/>
              </a:spcBef>
            </a:pPr>
            <a:endParaRPr lang="en-US" sz="110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10EB113-75ED-49FD-8362-89D20C28BF89}" type="slidenum">
              <a:rPr lang="en-US" smtClean="0"/>
              <a:pPr>
                <a:defRPr/>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FF13A23C-504D-489D-9ED6-E598A24B020A}" type="slidenum">
              <a:rPr lang="en-US" smtClean="0"/>
              <a:pPr>
                <a:defRPr/>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D178F02-04C6-45F2-B525-84DC89F3FFD1}" type="slidenum">
              <a:rPr lang="en-US" smtClean="0"/>
              <a:pPr>
                <a:defRPr/>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This slide and the two that follow simply take stock of the model’s variables and parameters.  If you wish, make these slides into handouts, so your students can refer to them throughout, and then you can safely omit the slides from your presentation. </a:t>
            </a:r>
          </a:p>
          <a:p>
            <a:endParaRPr lang="en-US" smtClean="0">
              <a:latin typeface="Arial" pitchFamily="34" charset="0"/>
            </a:endParaRPr>
          </a:p>
          <a:p>
            <a:r>
              <a:rPr lang="en-US" smtClean="0">
                <a:latin typeface="Arial" pitchFamily="34" charset="0"/>
              </a:rPr>
              <a:t>In addition to the endogenous variables on this slide, we also care about the unemployment rate, which does not explicitly appear in the model.  Remind your students about Okun’s law, which states a very strong negative relationship between output and unemployment over the business cycle.  </a:t>
            </a:r>
          </a:p>
          <a:p>
            <a:endParaRPr lang="en-US" smtClean="0">
              <a:latin typeface="Arial" pitchFamily="34" charset="0"/>
            </a:endParaRPr>
          </a:p>
          <a:p>
            <a:r>
              <a:rPr lang="en-US" smtClean="0">
                <a:latin typeface="Arial" pitchFamily="34" charset="0"/>
              </a:rPr>
              <a:t>Thus, if our model shows output falling below its natural rate, then we can infer that unemployment is rising above the natural rate of unemployment. </a:t>
            </a:r>
          </a:p>
        </p:txBody>
      </p:sp>
      <p:sp>
        <p:nvSpPr>
          <p:cNvPr id="4" name="Slide Number Placeholder 3"/>
          <p:cNvSpPr>
            <a:spLocks noGrp="1"/>
          </p:cNvSpPr>
          <p:nvPr>
            <p:ph type="sldNum" sz="quarter" idx="5"/>
          </p:nvPr>
        </p:nvSpPr>
        <p:spPr/>
        <p:txBody>
          <a:bodyPr/>
          <a:lstStyle/>
          <a:p>
            <a:pPr>
              <a:defRPr/>
            </a:pPr>
            <a:fld id="{96DF26C2-7DCD-47C3-987A-D40F704A77A1}" type="slidenum">
              <a:rPr lang="en-US" smtClean="0"/>
              <a:pPr>
                <a:defRPr/>
              </a:pPr>
              <a:t>33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We want to solve the model for period t.  Inflation in period (t-1) is no longer variable in period t, so it becomes exogenous, in a sense, in period t.  </a:t>
            </a:r>
          </a:p>
          <a:p>
            <a:endParaRPr lang="en-US" smtClean="0">
              <a:latin typeface="Arial" pitchFamily="34" charset="0"/>
            </a:endParaRPr>
          </a:p>
          <a:p>
            <a:r>
              <a:rPr lang="en-US" smtClean="0">
                <a:latin typeface="Arial" pitchFamily="34" charset="0"/>
              </a:rPr>
              <a:t>Previous period inflation was used in period (t-1) to form expectations of current period inflation, so it enters into the model in the Phillips curve equation for period t. </a:t>
            </a:r>
          </a:p>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2405597-3C3B-437A-AD81-3BF7FB978951}" type="slidenum">
              <a:rPr lang="en-US" smtClean="0"/>
              <a:pPr>
                <a:defRPr/>
              </a:pPr>
              <a:t>34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Students sometimes confuse parameters and exogenous variables.  </a:t>
            </a:r>
          </a:p>
          <a:p>
            <a:endParaRPr lang="en-US" smtClean="0">
              <a:latin typeface="Arial" pitchFamily="34" charset="0"/>
            </a:endParaRPr>
          </a:p>
          <a:p>
            <a:r>
              <a:rPr lang="en-US" smtClean="0">
                <a:latin typeface="Arial" pitchFamily="34" charset="0"/>
              </a:rPr>
              <a:t>Loosely speaking,  an exogenous variable is something that we might change.  Loosely speaking, a parameter is a structural feature of the model that is unlikely to change. </a:t>
            </a:r>
          </a:p>
          <a:p>
            <a:endParaRPr lang="en-US" smtClean="0">
              <a:latin typeface="Arial" pitchFamily="34" charset="0"/>
            </a:endParaRPr>
          </a:p>
          <a:p>
            <a:r>
              <a:rPr lang="en-US" smtClean="0">
                <a:latin typeface="Arial" pitchFamily="34" charset="0"/>
              </a:rPr>
              <a:t>For example, in the Solow model, we might change the saving rate to see its effects on endogenous variables, such as the steady-state level of income per capita.  However, it’s very unlikely that we would change the Cobb-Douglas exponent that measure’s capital’s share in income, or the depreciation rate.  In the IS-LM model, we might see how endogenous variables respond to a change in government purchases, but not to a change in the marginal propensity to consume.  </a:t>
            </a:r>
          </a:p>
          <a:p>
            <a:endParaRPr lang="en-US" smtClean="0">
              <a:latin typeface="Arial" pitchFamily="34" charset="0"/>
            </a:endParaRPr>
          </a:p>
          <a:p>
            <a:r>
              <a:rPr lang="en-US" smtClean="0">
                <a:latin typeface="Arial" pitchFamily="34" charset="0"/>
              </a:rPr>
              <a:t>I said “loosely speaking” above because these are guidelines only.  For example, in the present model, we consider the two thetas to be parameters.  However, it would not be unreasonable to consider the impact of a change in the thetas corresponding to a switch in central bank priorities.  </a:t>
            </a:r>
          </a:p>
        </p:txBody>
      </p:sp>
      <p:sp>
        <p:nvSpPr>
          <p:cNvPr id="4" name="Slide Number Placeholder 3"/>
          <p:cNvSpPr>
            <a:spLocks noGrp="1"/>
          </p:cNvSpPr>
          <p:nvPr>
            <p:ph type="sldNum" sz="quarter" idx="5"/>
          </p:nvPr>
        </p:nvSpPr>
        <p:spPr/>
        <p:txBody>
          <a:bodyPr/>
          <a:lstStyle/>
          <a:p>
            <a:pPr>
              <a:defRPr/>
            </a:pPr>
            <a:fld id="{9DA7B616-7418-4261-91EB-279D71F22CC0}" type="slidenum">
              <a:rPr lang="en-US" smtClean="0"/>
              <a:pPr>
                <a:defRPr/>
              </a:pPr>
              <a:t>35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The intuition for the positive slope of DAS comes from the Phillips Curve:  </a:t>
            </a:r>
          </a:p>
          <a:p>
            <a:endParaRPr lang="en-US" dirty="0" smtClean="0">
              <a:latin typeface="Arial" pitchFamily="34" charset="0"/>
            </a:endParaRPr>
          </a:p>
          <a:p>
            <a:r>
              <a:rPr lang="en-US" dirty="0" smtClean="0">
                <a:latin typeface="Arial" pitchFamily="34" charset="0"/>
              </a:rPr>
              <a:t>If output is above its natural rate, unemployment is below the natural rate of unemployment.  The labor market is very “tight” and the economy is “overheating,” leading to an increase in inflation.  </a:t>
            </a:r>
          </a:p>
          <a:p>
            <a:endParaRPr lang="en-US" dirty="0" smtClean="0">
              <a:latin typeface="Arial" pitchFamily="34" charset="0"/>
            </a:endParaRPr>
          </a:p>
          <a:p>
            <a:r>
              <a:rPr lang="en-US" dirty="0" smtClean="0">
                <a:latin typeface="Arial" pitchFamily="34" charset="0"/>
              </a:rPr>
              <a:t>(Of course, the unemployment rate is not explicitly included in this model, but students know from </a:t>
            </a:r>
            <a:r>
              <a:rPr lang="en-US" dirty="0" err="1" smtClean="0">
                <a:latin typeface="Arial" pitchFamily="34" charset="0"/>
              </a:rPr>
              <a:t>Okun’s</a:t>
            </a:r>
            <a:r>
              <a:rPr lang="en-US" dirty="0" smtClean="0">
                <a:latin typeface="Arial" pitchFamily="34" charset="0"/>
              </a:rPr>
              <a:t> Law that it is very tightly linked to output.)</a:t>
            </a:r>
          </a:p>
          <a:p>
            <a:endParaRPr lang="en-US" dirty="0" smtClean="0">
              <a:latin typeface="Arial" pitchFamily="34" charset="0"/>
            </a:endParaRPr>
          </a:p>
          <a:p>
            <a:r>
              <a:rPr lang="en-US" dirty="0" smtClean="0">
                <a:latin typeface="Arial" pitchFamily="34" charset="0"/>
              </a:rPr>
              <a:t>Students may find it odd to say “DAS shifts in response to changes in previous inflation,” thinking that previous inflation is fixed because the past is unchangeable.  However, a change in current period inflation will become a change in </a:t>
            </a:r>
            <a:r>
              <a:rPr lang="en-US" u="sng" dirty="0" smtClean="0">
                <a:latin typeface="Arial" pitchFamily="34" charset="0"/>
              </a:rPr>
              <a:t>next period’s previous inflation</a:t>
            </a:r>
            <a:r>
              <a:rPr lang="en-US" dirty="0" smtClean="0">
                <a:latin typeface="Arial" pitchFamily="34" charset="0"/>
              </a:rPr>
              <a:t>, and thus will shift next period’s DAS curve.    </a:t>
            </a:r>
          </a:p>
        </p:txBody>
      </p:sp>
      <p:sp>
        <p:nvSpPr>
          <p:cNvPr id="4" name="Slide Number Placeholder 3"/>
          <p:cNvSpPr>
            <a:spLocks noGrp="1"/>
          </p:cNvSpPr>
          <p:nvPr>
            <p:ph type="sldNum" sz="quarter" idx="5"/>
          </p:nvPr>
        </p:nvSpPr>
        <p:spPr/>
        <p:txBody>
          <a:bodyPr/>
          <a:lstStyle/>
          <a:p>
            <a:pPr>
              <a:defRPr/>
            </a:pPr>
            <a:fld id="{FD02D4A9-ACB7-4DD6-935A-63360217BDDC}" type="slidenum">
              <a:rPr lang="en-US" smtClean="0"/>
              <a:pPr>
                <a:defRPr/>
              </a:pPr>
              <a:t>39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FD02D4A9-ACB7-4DD6-935A-63360217BDDC}" type="slidenum">
              <a:rPr lang="en-US" smtClean="0"/>
              <a:pPr>
                <a:defRPr/>
              </a:pPr>
              <a:t>40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FD02D4A9-ACB7-4DD6-935A-63360217BDDC}" type="slidenum">
              <a:rPr lang="en-US" smtClean="0"/>
              <a:pPr>
                <a:defRPr/>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46FD7DF-2F71-4E1B-B68C-C51D41A9D779}"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FD02D4A9-ACB7-4DD6-935A-63360217BDDC}" type="slidenum">
              <a:rPr lang="en-US" smtClean="0"/>
              <a:pPr>
                <a:defRPr/>
              </a:pPr>
              <a:t>42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FD02D4A9-ACB7-4DD6-935A-63360217BDDC}" type="slidenum">
              <a:rPr lang="en-US" smtClean="0"/>
              <a:pPr>
                <a:defRPr/>
              </a:pPr>
              <a:t>43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The derivation of the DAS curve was almost trivial.  Not so for DAD.  The next few slides walk students through (most of) the steps.  See p. 440 for more details.  </a:t>
            </a:r>
          </a:p>
        </p:txBody>
      </p:sp>
      <p:sp>
        <p:nvSpPr>
          <p:cNvPr id="4" name="Slide Number Placeholder 3"/>
          <p:cNvSpPr>
            <a:spLocks noGrp="1"/>
          </p:cNvSpPr>
          <p:nvPr>
            <p:ph type="sldNum" sz="quarter" idx="5"/>
          </p:nvPr>
        </p:nvSpPr>
        <p:spPr/>
        <p:txBody>
          <a:bodyPr/>
          <a:lstStyle/>
          <a:p>
            <a:pPr>
              <a:defRPr/>
            </a:pPr>
            <a:fld id="{0D6BEF46-0CB9-4447-AFEC-A7D9A1EEFDCE}" type="slidenum">
              <a:rPr lang="en-US" smtClean="0"/>
              <a:pPr>
                <a:defRPr/>
              </a:pPr>
              <a:t>46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08C5604-9AB8-4860-88D7-9A81897ECB01}" type="slidenum">
              <a:rPr lang="en-US" smtClean="0"/>
              <a:pPr>
                <a:defRPr/>
              </a:pPr>
              <a:t>47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8F431F8F-AC20-4AE3-92D2-BB96D8E71A82}" type="slidenum">
              <a:rPr lang="en-US" smtClean="0"/>
              <a:pPr>
                <a:defRPr/>
              </a:pPr>
              <a:t>49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8F431F8F-AC20-4AE3-92D2-BB96D8E71A82}" type="slidenum">
              <a:rPr lang="en-US" smtClean="0"/>
              <a:pPr>
                <a:defRPr/>
              </a:pPr>
              <a:t>50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8F431F8F-AC20-4AE3-92D2-BB96D8E71A82}" type="slidenum">
              <a:rPr lang="en-US" smtClean="0"/>
              <a:pPr>
                <a:defRPr/>
              </a:pPr>
              <a:t>51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8F431F8F-AC20-4AE3-92D2-BB96D8E71A82}" type="slidenum">
              <a:rPr lang="en-US" smtClean="0"/>
              <a:pPr>
                <a:defRPr/>
              </a:pPr>
              <a:t>53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8F431F8F-AC20-4AE3-92D2-BB96D8E71A82}" type="slidenum">
              <a:rPr lang="en-US" smtClean="0"/>
              <a:pPr>
                <a:defRPr/>
              </a:pPr>
              <a:t>54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DAE13DED-C071-4DBE-9BF9-AA8C1477D83C}" type="slidenum">
              <a:rPr lang="en-US" smtClean="0"/>
              <a:pPr>
                <a:defRPr/>
              </a:pPr>
              <a:t>69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612E51E-2BE0-402A-BCBB-D5538258CD16}" type="slidenum">
              <a:rPr lang="en-US" smtClean="0"/>
              <a:pPr>
                <a:defRPr/>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DAE13DED-C071-4DBE-9BF9-AA8C1477D83C}" type="slidenum">
              <a:rPr lang="en-US" smtClean="0"/>
              <a:pPr>
                <a:defRPr/>
              </a:pPr>
              <a:t>70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DAE13DED-C071-4DBE-9BF9-AA8C1477D83C}" type="slidenum">
              <a:rPr lang="en-US" smtClean="0"/>
              <a:pPr>
                <a:defRPr/>
              </a:pPr>
              <a:t>71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DAE13DED-C071-4DBE-9BF9-AA8C1477D83C}" type="slidenum">
              <a:rPr lang="en-US" smtClean="0"/>
              <a:pPr>
                <a:defRPr/>
              </a:pPr>
              <a:t>72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Plugging these two conditions into the model’s 5 equations yields the solution on the next slide…</a:t>
            </a:r>
          </a:p>
        </p:txBody>
      </p:sp>
      <p:sp>
        <p:nvSpPr>
          <p:cNvPr id="4" name="Slide Number Placeholder 3"/>
          <p:cNvSpPr>
            <a:spLocks noGrp="1"/>
          </p:cNvSpPr>
          <p:nvPr>
            <p:ph type="sldNum" sz="quarter" idx="5"/>
          </p:nvPr>
        </p:nvSpPr>
        <p:spPr/>
        <p:txBody>
          <a:bodyPr/>
          <a:lstStyle/>
          <a:p>
            <a:pPr>
              <a:defRPr/>
            </a:pPr>
            <a:fld id="{830B67E3-AA22-4E6C-B843-C64025634218}" type="slidenum">
              <a:rPr lang="en-US" smtClean="0"/>
              <a:pPr>
                <a:defRPr/>
              </a:pPr>
              <a:t>75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DAE13DED-C071-4DBE-9BF9-AA8C1477D83C}" type="slidenum">
              <a:rPr lang="en-US" smtClean="0"/>
              <a:pPr>
                <a:defRPr/>
              </a:pPr>
              <a:t>78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The model’s long-run solution expresses each of the five endogenous variables in terms of exogenous variables and parameters.  </a:t>
            </a:r>
          </a:p>
          <a:p>
            <a:pPr>
              <a:defRPr/>
            </a:pPr>
            <a:endParaRPr lang="en-US" dirty="0" smtClean="0"/>
          </a:p>
          <a:p>
            <a:pPr>
              <a:defRPr/>
            </a:pPr>
            <a:r>
              <a:rPr lang="en-US" dirty="0" smtClean="0"/>
              <a:t>In the long-run equilibrium, </a:t>
            </a:r>
          </a:p>
          <a:p>
            <a:pPr marL="233363" indent="-120650">
              <a:buFont typeface="Arial" pitchFamily="34" charset="0"/>
              <a:buChar char="•"/>
              <a:defRPr/>
            </a:pPr>
            <a:r>
              <a:rPr lang="en-US" dirty="0" smtClean="0"/>
              <a:t>output equals the natural rate of output (which means the unemployment rate equals the natural rate of unemployment)</a:t>
            </a:r>
          </a:p>
          <a:p>
            <a:pPr marL="233363" indent="-120650">
              <a:buFont typeface="Arial" pitchFamily="34" charset="0"/>
              <a:buChar char="•"/>
              <a:defRPr/>
            </a:pPr>
            <a:r>
              <a:rPr lang="en-US" dirty="0" smtClean="0"/>
              <a:t>the real interest rate equals the so-called “natural rate of interest” defined earlier in this chapter</a:t>
            </a:r>
          </a:p>
          <a:p>
            <a:pPr marL="233363" indent="-120650">
              <a:buFont typeface="Arial" pitchFamily="34" charset="0"/>
              <a:buChar char="•"/>
              <a:defRPr/>
            </a:pPr>
            <a:r>
              <a:rPr lang="en-US" dirty="0" smtClean="0"/>
              <a:t>the inflation rate equals the central bank’s target</a:t>
            </a:r>
          </a:p>
          <a:p>
            <a:pPr marL="233363" indent="-120650">
              <a:buFont typeface="Arial" pitchFamily="34" charset="0"/>
              <a:buChar char="•"/>
              <a:defRPr/>
            </a:pPr>
            <a:r>
              <a:rPr lang="en-US" dirty="0" smtClean="0"/>
              <a:t>inflation expectations are accurate (inflation is the same every period and equals the central bank’s target, so using this period’s inflation to forecast </a:t>
            </a:r>
          </a:p>
          <a:p>
            <a:pPr marL="233363" indent="-120650">
              <a:buFont typeface="Arial" pitchFamily="34" charset="0"/>
              <a:buChar char="•"/>
              <a:defRPr/>
            </a:pPr>
            <a:r>
              <a:rPr lang="en-US" dirty="0" smtClean="0"/>
              <a:t>next period’s inflation will yield an accurate forecast)</a:t>
            </a:r>
          </a:p>
          <a:p>
            <a:pPr marL="233363" indent="-120650">
              <a:buFont typeface="Arial" pitchFamily="34" charset="0"/>
              <a:buChar char="•"/>
              <a:defRPr/>
            </a:pPr>
            <a:r>
              <a:rPr lang="en-US" dirty="0" smtClean="0"/>
              <a:t>the nominal interest rate equals the natural real interest rate plus the (constant) central bank target inflation rate</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8C64F2AB-5E18-4EE2-BED0-BF2DFF717D99}" type="slidenum">
              <a:rPr lang="en-US" smtClean="0"/>
              <a:pPr>
                <a:defRPr/>
              </a:pPr>
              <a:t>80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The vertical line drawn at Ybar is shown for reference:  it allows us to see the gap between current output and its natural level, which, in turn, influences how the economy will evolve over subsequent periods.  </a:t>
            </a:r>
          </a:p>
        </p:txBody>
      </p:sp>
      <p:sp>
        <p:nvSpPr>
          <p:cNvPr id="4" name="Slide Number Placeholder 3"/>
          <p:cNvSpPr>
            <a:spLocks noGrp="1"/>
          </p:cNvSpPr>
          <p:nvPr>
            <p:ph type="sldNum" sz="quarter" idx="5"/>
          </p:nvPr>
        </p:nvSpPr>
        <p:spPr/>
        <p:txBody>
          <a:bodyPr/>
          <a:lstStyle/>
          <a:p>
            <a:pPr>
              <a:defRPr/>
            </a:pPr>
            <a:fld id="{DCFFA27C-CE9A-420E-A84B-07899ADD3583}" type="slidenum">
              <a:rPr lang="en-US" smtClean="0"/>
              <a:pPr>
                <a:defRPr/>
              </a:pPr>
              <a:t>82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This slide presents the experiment described on p. 444 of the text.  </a:t>
            </a:r>
          </a:p>
          <a:p>
            <a:endParaRPr lang="en-US" dirty="0" smtClean="0">
              <a:latin typeface="Arial" pitchFamily="34" charset="0"/>
            </a:endParaRPr>
          </a:p>
          <a:p>
            <a:r>
              <a:rPr lang="en-US" dirty="0" smtClean="0">
                <a:latin typeface="Arial" pitchFamily="34" charset="0"/>
              </a:rPr>
              <a:t>Since this experiment concerns the long run, it is best to think of periods t and t+1 as representing decades rather than years.  </a:t>
            </a:r>
          </a:p>
          <a:p>
            <a:endParaRPr lang="en-US" dirty="0" smtClean="0">
              <a:latin typeface="Arial" pitchFamily="34" charset="0"/>
            </a:endParaRPr>
          </a:p>
          <a:p>
            <a:r>
              <a:rPr lang="en-US" dirty="0" smtClean="0">
                <a:latin typeface="Arial" pitchFamily="34" charset="0"/>
              </a:rPr>
              <a:t>See the DAD and DAS equations to verify that the horizontal distance of the shifts in both curves are equal.  To see that inflation remains unchanged in the new long-run equilibrium, refer to the model’s long-run solution values, which show that inflation in the long run does not depend on </a:t>
            </a:r>
            <a:r>
              <a:rPr lang="en-US" dirty="0" err="1" smtClean="0">
                <a:latin typeface="Arial" pitchFamily="34" charset="0"/>
              </a:rPr>
              <a:t>Ybar</a:t>
            </a:r>
            <a:r>
              <a:rPr lang="en-US" dirty="0" smtClean="0">
                <a:latin typeface="Arial" pitchFamily="34" charset="0"/>
              </a:rPr>
              <a:t>.  </a:t>
            </a:r>
          </a:p>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4FA80B6-1065-42B2-BE09-A730CDDD971B}" type="slidenum">
              <a:rPr lang="en-US" smtClean="0"/>
              <a:pPr>
                <a:defRPr/>
              </a:pPr>
              <a:t>86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This slide presents the experiment described on p. 444 of the text.  </a:t>
            </a:r>
          </a:p>
          <a:p>
            <a:endParaRPr lang="en-US" dirty="0" smtClean="0">
              <a:latin typeface="Arial" pitchFamily="34" charset="0"/>
            </a:endParaRPr>
          </a:p>
          <a:p>
            <a:r>
              <a:rPr lang="en-US" dirty="0" smtClean="0">
                <a:latin typeface="Arial" pitchFamily="34" charset="0"/>
              </a:rPr>
              <a:t>Since this experiment concerns the long run, it is best to think of periods t and t+1 as representing decades rather than years.  </a:t>
            </a:r>
          </a:p>
          <a:p>
            <a:endParaRPr lang="en-US" dirty="0" smtClean="0">
              <a:latin typeface="Arial" pitchFamily="34" charset="0"/>
            </a:endParaRPr>
          </a:p>
          <a:p>
            <a:r>
              <a:rPr lang="en-US" dirty="0" smtClean="0">
                <a:latin typeface="Arial" pitchFamily="34" charset="0"/>
              </a:rPr>
              <a:t>See the DAD and DAS equations to verify that the horizontal distance of the shifts in both curves are equal.  To see that inflation remains unchanged in the new long-run equilibrium, refer to the model’s long-run solution values, which show that inflation in the long run does not depend on </a:t>
            </a:r>
            <a:r>
              <a:rPr lang="en-US" dirty="0" err="1" smtClean="0">
                <a:latin typeface="Arial" pitchFamily="34" charset="0"/>
              </a:rPr>
              <a:t>Ybar</a:t>
            </a:r>
            <a:r>
              <a:rPr lang="en-US" dirty="0" smtClean="0">
                <a:latin typeface="Arial" pitchFamily="34" charset="0"/>
              </a:rPr>
              <a:t>.  </a:t>
            </a:r>
          </a:p>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4FA80B6-1065-42B2-BE09-A730CDDD971B}" type="slidenum">
              <a:rPr lang="en-US" smtClean="0"/>
              <a:pPr>
                <a:defRPr/>
              </a:pPr>
              <a:t>87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For this and the remaining experiments, we focus on the short run and should think of periods as representing a year rather than a decade.  </a:t>
            </a:r>
          </a:p>
          <a:p>
            <a:endParaRPr lang="en-US" smtClean="0">
              <a:latin typeface="Arial" pitchFamily="34" charset="0"/>
            </a:endParaRPr>
          </a:p>
          <a:p>
            <a:r>
              <a:rPr lang="en-US" smtClean="0">
                <a:latin typeface="Arial" pitchFamily="34" charset="0"/>
              </a:rPr>
              <a:t>This slide presents the experiment described on pp.424-425 of the text.  One difference:  This slide shows the DAS curve for period t+2 (Figure 14-6 in the text stops at t+1), to give students a sense of the process that continues after the shock to bring the economy back toward full employment.  </a:t>
            </a:r>
          </a:p>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DAE13DED-C071-4DBE-9BF9-AA8C1477D83C}" type="slidenum">
              <a:rPr lang="en-US" smtClean="0"/>
              <a:pPr>
                <a:defRPr/>
              </a:pPr>
              <a:t>91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E2F3DB3F-0A65-4ACC-91C3-7A52C131F44E}" type="slidenum">
              <a:rPr lang="en-US" smtClean="0"/>
              <a:pPr>
                <a:defRPr/>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DAE13DED-C071-4DBE-9BF9-AA8C1477D83C}" type="slidenum">
              <a:rPr lang="en-US" smtClean="0"/>
              <a:pPr>
                <a:defRPr/>
              </a:pPr>
              <a:t>92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We have specific equations for DAD and DAS.  If we plug in particular values for the parameters and exogenous variables, we can solve for output and inflation (and then use these solutions in the other equations to find the real and nominal interest rates).  </a:t>
            </a:r>
          </a:p>
          <a:p>
            <a:endParaRPr lang="en-US" smtClean="0">
              <a:latin typeface="Arial" pitchFamily="34" charset="0"/>
            </a:endParaRPr>
          </a:p>
          <a:p>
            <a:r>
              <a:rPr lang="en-US" smtClean="0">
                <a:latin typeface="Arial" pitchFamily="34" charset="0"/>
              </a:rPr>
              <a:t>Then, we can trace see how our endogenous variables (output, inflation, etc) respond over time to shocks such as the supply shock we analyzed on the preceding slide.  In effect, we are simulating the economy’s response to a shock.  This is very useful, and a reason why it’s worth the trouble to develop the dynamic model. </a:t>
            </a:r>
          </a:p>
          <a:p>
            <a:endParaRPr lang="en-US" smtClean="0">
              <a:latin typeface="Arial" pitchFamily="34" charset="0"/>
            </a:endParaRPr>
          </a:p>
          <a:p>
            <a:r>
              <a:rPr lang="en-US" smtClean="0">
                <a:latin typeface="Arial" pitchFamily="34" charset="0"/>
              </a:rPr>
              <a:t>This slide shows the particular values used in the simulation. (These values will be used in other simulations in this chapter.)  The box on p.425 contains more explanation and interpretation. </a:t>
            </a:r>
          </a:p>
        </p:txBody>
      </p:sp>
      <p:sp>
        <p:nvSpPr>
          <p:cNvPr id="4" name="Slide Number Placeholder 3"/>
          <p:cNvSpPr>
            <a:spLocks noGrp="1"/>
          </p:cNvSpPr>
          <p:nvPr>
            <p:ph type="sldNum" sz="quarter" idx="5"/>
          </p:nvPr>
        </p:nvSpPr>
        <p:spPr/>
        <p:txBody>
          <a:bodyPr/>
          <a:lstStyle/>
          <a:p>
            <a:pPr>
              <a:defRPr/>
            </a:pPr>
            <a:fld id="{569F9682-6971-4E5C-AFD6-216B33B3FE55}" type="slidenum">
              <a:rPr lang="en-US" smtClean="0"/>
              <a:pPr>
                <a:defRPr/>
              </a:pPr>
              <a:t>96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The behavior of output shown on this slide mirrors the behavior of output on the DAD-DAS graph a few slides back.  </a:t>
            </a:r>
          </a:p>
        </p:txBody>
      </p:sp>
      <p:sp>
        <p:nvSpPr>
          <p:cNvPr id="4" name="Slide Number Placeholder 3"/>
          <p:cNvSpPr>
            <a:spLocks noGrp="1"/>
          </p:cNvSpPr>
          <p:nvPr>
            <p:ph type="sldNum" sz="quarter" idx="5"/>
          </p:nvPr>
        </p:nvSpPr>
        <p:spPr/>
        <p:txBody>
          <a:bodyPr/>
          <a:lstStyle/>
          <a:p>
            <a:pPr>
              <a:defRPr/>
            </a:pPr>
            <a:fld id="{345F9BE6-E328-426B-8271-8BAB694A95BD}" type="slidenum">
              <a:rPr lang="en-US" smtClean="0"/>
              <a:pPr>
                <a:defRPr/>
              </a:pPr>
              <a:t>98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Similarly, the behavior of inflation shown here mirrors that depicted on the DAD-DAS graph a few slides back.  </a:t>
            </a:r>
          </a:p>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FE64BD7-89F1-4FDD-80B8-1FD805D56871}" type="slidenum">
              <a:rPr lang="en-US" smtClean="0"/>
              <a:pPr>
                <a:defRPr/>
              </a:pPr>
              <a:t>99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When the shock causes inflation to rise, the central bank responds by raising the real and nominal interest rates.  We see the real rate here.  The nominal rate is shown on the following slide.  </a:t>
            </a:r>
          </a:p>
          <a:p>
            <a:endParaRPr lang="en-US" smtClean="0">
              <a:latin typeface="Arial" pitchFamily="34" charset="0"/>
            </a:endParaRPr>
          </a:p>
          <a:p>
            <a:r>
              <a:rPr lang="en-US" smtClean="0">
                <a:latin typeface="Arial" pitchFamily="34" charset="0"/>
              </a:rPr>
              <a:t>Over time, both move back toward their initial values.  </a:t>
            </a:r>
          </a:p>
        </p:txBody>
      </p:sp>
      <p:sp>
        <p:nvSpPr>
          <p:cNvPr id="4" name="Slide Number Placeholder 3"/>
          <p:cNvSpPr>
            <a:spLocks noGrp="1"/>
          </p:cNvSpPr>
          <p:nvPr>
            <p:ph type="sldNum" sz="quarter" idx="5"/>
          </p:nvPr>
        </p:nvSpPr>
        <p:spPr/>
        <p:txBody>
          <a:bodyPr/>
          <a:lstStyle/>
          <a:p>
            <a:pPr>
              <a:defRPr/>
            </a:pPr>
            <a:fld id="{FF01A0E6-9053-4C03-BCCA-7E6F76C59544}" type="slidenum">
              <a:rPr lang="en-US" smtClean="0"/>
              <a:pPr>
                <a:defRPr/>
              </a:pPr>
              <a:t>100</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FAB8057F-1E8E-4195-8581-96E741F92CFC}" type="slidenum">
              <a:rPr lang="en-US" smtClean="0"/>
              <a:pPr>
                <a:defRPr/>
              </a:pPr>
              <a:t>101</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This slide presents the experiment described on pp. 448-449 of the text.  </a:t>
            </a:r>
          </a:p>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813CA19-5B1A-4853-AACC-ADE20790F6A2}" type="slidenum">
              <a:rPr lang="en-US" smtClean="0"/>
              <a:pPr>
                <a:defRPr/>
              </a:pPr>
              <a:t>104</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This slide presents the experiment described on pp. 448-449 of the text.  </a:t>
            </a:r>
          </a:p>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813CA19-5B1A-4853-AACC-ADE20790F6A2}" type="slidenum">
              <a:rPr lang="en-US" smtClean="0"/>
              <a:pPr>
                <a:defRPr/>
              </a:pPr>
              <a:t>105</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This slide presents the experiment described on pp. 448-449 of the text.  </a:t>
            </a:r>
          </a:p>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813CA19-5B1A-4853-AACC-ADE20790F6A2}" type="slidenum">
              <a:rPr lang="en-US" smtClean="0"/>
              <a:pPr>
                <a:defRPr/>
              </a:pPr>
              <a:t>106</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See http://krugman.blogs.nytimes.com/2012/04/08/unemployment-and-inflation/</a:t>
            </a:r>
            <a:r>
              <a:rPr lang="en-US" baseline="0" dirty="0" smtClean="0">
                <a:latin typeface="Arial" pitchFamily="34" charset="0"/>
              </a:rPr>
              <a:t> and </a:t>
            </a:r>
            <a:r>
              <a:rPr lang="en-US" dirty="0" smtClean="0">
                <a:hlinkClick r:id="rId3"/>
              </a:rPr>
              <a:t>http://krugman.blogs.nytimes.com/2010/07/31/clockwise-spirals/</a:t>
            </a:r>
            <a:r>
              <a:rPr lang="en-US" baseline="0" dirty="0" smtClean="0"/>
              <a:t> and </a:t>
            </a:r>
            <a:r>
              <a:rPr lang="en-US" dirty="0" smtClean="0">
                <a:hlinkClick r:id="rId4"/>
              </a:rPr>
              <a:t>http://krugman.blogs.nytimes.com/2011/11/17/subsiding-inflation/</a:t>
            </a:r>
            <a:r>
              <a:rPr lang="en-US" dirty="0" smtClean="0"/>
              <a:t>.</a:t>
            </a:r>
            <a:endParaRPr lang="en-US" dirty="0" smtClean="0">
              <a:latin typeface="Arial" pitchFamily="34" charset="0"/>
            </a:endParaRPr>
          </a:p>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813CA19-5B1A-4853-AACC-ADE20790F6A2}" type="slidenum">
              <a:rPr lang="en-US" smtClean="0"/>
              <a:pPr>
                <a:defRPr/>
              </a:pPr>
              <a:t>107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8730639-0B27-47AD-B916-63C8E4CAC742}" type="slidenum">
              <a:rPr lang="en-US" smtClean="0"/>
              <a:pPr>
                <a:defRPr/>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7E87341-C543-4ED3-A0A4-8D8B1DD3DD6D}" type="slidenum">
              <a:rPr lang="en-US" smtClean="0"/>
              <a:pPr>
                <a:defRPr/>
              </a:pPr>
              <a:t>112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E02FE97-09FA-4AA9-98F2-82EE78B3D62E}" type="slidenum">
              <a:rPr lang="en-US" smtClean="0"/>
              <a:pPr>
                <a:defRPr/>
              </a:pPr>
              <a:t>113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CBC6E2E-947F-4CF8-9125-AB2D8F22D161}" type="slidenum">
              <a:rPr lang="en-US" smtClean="0"/>
              <a:pPr>
                <a:defRPr/>
              </a:pPr>
              <a:t>114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0DFF9034-A461-451A-A3FD-A5EB6C3B1F9B}" type="slidenum">
              <a:rPr lang="en-US" smtClean="0"/>
              <a:pPr>
                <a:defRPr/>
              </a:pPr>
              <a:t>115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This slide presents the experiment described on pp.449-453 of the text.  </a:t>
            </a:r>
          </a:p>
        </p:txBody>
      </p:sp>
      <p:sp>
        <p:nvSpPr>
          <p:cNvPr id="4" name="Slide Number Placeholder 3"/>
          <p:cNvSpPr>
            <a:spLocks noGrp="1"/>
          </p:cNvSpPr>
          <p:nvPr>
            <p:ph type="sldNum" sz="quarter" idx="5"/>
          </p:nvPr>
        </p:nvSpPr>
        <p:spPr/>
        <p:txBody>
          <a:bodyPr/>
          <a:lstStyle/>
          <a:p>
            <a:pPr>
              <a:defRPr/>
            </a:pPr>
            <a:fld id="{EC757EDB-E390-4FB3-BBD4-FDB72964B6F7}" type="slidenum">
              <a:rPr lang="en-US" smtClean="0"/>
              <a:pPr>
                <a:defRPr/>
              </a:pPr>
              <a:t>118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The lower graph illustrates an important concept in macroeconomics:  a central bank can permanently lower inflation by inducing a recession. </a:t>
            </a:r>
          </a:p>
        </p:txBody>
      </p:sp>
      <p:sp>
        <p:nvSpPr>
          <p:cNvPr id="4" name="Slide Number Placeholder 3"/>
          <p:cNvSpPr>
            <a:spLocks noGrp="1"/>
          </p:cNvSpPr>
          <p:nvPr>
            <p:ph type="sldNum" sz="quarter" idx="5"/>
          </p:nvPr>
        </p:nvSpPr>
        <p:spPr/>
        <p:txBody>
          <a:bodyPr/>
          <a:lstStyle/>
          <a:p>
            <a:pPr>
              <a:defRPr/>
            </a:pPr>
            <a:fld id="{64639666-4CDC-44DF-AE48-DC3F789DDFFE}" type="slidenum">
              <a:rPr lang="en-US" smtClean="0"/>
              <a:pPr>
                <a:defRPr/>
              </a:pPr>
              <a:t>120</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The sluggish behavior of inflation results from our assumption that expectations are adaptive.  </a:t>
            </a:r>
          </a:p>
        </p:txBody>
      </p:sp>
      <p:sp>
        <p:nvSpPr>
          <p:cNvPr id="4" name="Slide Number Placeholder 3"/>
          <p:cNvSpPr>
            <a:spLocks noGrp="1"/>
          </p:cNvSpPr>
          <p:nvPr>
            <p:ph type="sldNum" sz="quarter" idx="5"/>
          </p:nvPr>
        </p:nvSpPr>
        <p:spPr/>
        <p:txBody>
          <a:bodyPr/>
          <a:lstStyle/>
          <a:p>
            <a:pPr>
              <a:defRPr/>
            </a:pPr>
            <a:fld id="{59615935-4EB7-44F5-B4E9-F4B1BC154F5E}" type="slidenum">
              <a:rPr lang="en-US" smtClean="0"/>
              <a:pPr>
                <a:defRPr/>
              </a:pPr>
              <a:t>121</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297743B-0314-4DA2-BEDF-EB231535BF7D}" type="slidenum">
              <a:rPr lang="en-US" smtClean="0"/>
              <a:pPr>
                <a:defRPr/>
              </a:pPr>
              <a:t>122</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D4FA8F6-BB55-4909-9671-887447603EEB}" type="slidenum">
              <a:rPr lang="en-US" smtClean="0"/>
              <a:pPr>
                <a:defRPr/>
              </a:pPr>
              <a:t>123</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This and the following two slides correspond to the first half of Section 15-4, pp. 453-456.  </a:t>
            </a:r>
          </a:p>
        </p:txBody>
      </p:sp>
      <p:sp>
        <p:nvSpPr>
          <p:cNvPr id="4" name="Slide Number Placeholder 3"/>
          <p:cNvSpPr>
            <a:spLocks noGrp="1"/>
          </p:cNvSpPr>
          <p:nvPr>
            <p:ph type="sldNum" sz="quarter" idx="5"/>
          </p:nvPr>
        </p:nvSpPr>
        <p:spPr/>
        <p:txBody>
          <a:bodyPr/>
          <a:lstStyle/>
          <a:p>
            <a:pPr>
              <a:defRPr/>
            </a:pPr>
            <a:fld id="{19007A9C-E7E4-4D0E-9115-306CE484201A}" type="slidenum">
              <a:rPr lang="en-US" smtClean="0">
                <a:solidFill>
                  <a:prstClr val="black"/>
                </a:solidFill>
              </a:rPr>
              <a:pPr>
                <a:defRPr/>
              </a:pPr>
              <a:t>124</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The Fisher equation, familiar from Chapter 5, states that the nominal interest rate equals the real interest rate plus the inflation rate.  </a:t>
            </a:r>
          </a:p>
          <a:p>
            <a:endParaRPr lang="en-US" dirty="0" smtClean="0">
              <a:latin typeface="Arial" pitchFamily="34" charset="0"/>
            </a:endParaRPr>
          </a:p>
          <a:p>
            <a:r>
              <a:rPr lang="en-US" dirty="0" smtClean="0">
                <a:latin typeface="Arial" pitchFamily="34" charset="0"/>
              </a:rPr>
              <a:t>The equation on this slide is obtained by solving the Fisher equation for the real interest rate, and using the expected (rather than actual/realized) inflation rate to determine the </a:t>
            </a:r>
            <a:r>
              <a:rPr lang="en-US" i="1" dirty="0" smtClean="0">
                <a:latin typeface="Arial" pitchFamily="34" charset="0"/>
              </a:rPr>
              <a:t>ex ante</a:t>
            </a:r>
            <a:r>
              <a:rPr lang="en-US" dirty="0" smtClean="0">
                <a:latin typeface="Arial" pitchFamily="34" charset="0"/>
              </a:rPr>
              <a:t> (rather than </a:t>
            </a:r>
            <a:r>
              <a:rPr lang="en-US" i="1" dirty="0" smtClean="0">
                <a:latin typeface="Arial" pitchFamily="34" charset="0"/>
              </a:rPr>
              <a:t>ex post</a:t>
            </a:r>
            <a:r>
              <a:rPr lang="en-US" dirty="0" smtClean="0">
                <a:latin typeface="Arial" pitchFamily="34" charset="0"/>
              </a:rPr>
              <a:t>) real interest rate.  </a:t>
            </a:r>
          </a:p>
          <a:p>
            <a:endParaRPr lang="en-US" dirty="0" smtClean="0">
              <a:latin typeface="Arial" pitchFamily="34" charset="0"/>
            </a:endParaRPr>
          </a:p>
          <a:p>
            <a:r>
              <a:rPr lang="en-US" dirty="0" smtClean="0">
                <a:latin typeface="Arial" pitchFamily="34" charset="0"/>
              </a:rPr>
              <a:t>Thus, the real return savers expect to earn on their loans, and the real cost borrowers expect to pay on their debts, is the nominal interest rate minus the inflation rate people expect.  </a:t>
            </a:r>
          </a:p>
        </p:txBody>
      </p:sp>
      <p:sp>
        <p:nvSpPr>
          <p:cNvPr id="4" name="Slide Number Placeholder 3"/>
          <p:cNvSpPr>
            <a:spLocks noGrp="1"/>
          </p:cNvSpPr>
          <p:nvPr>
            <p:ph type="sldNum" sz="quarter" idx="5"/>
          </p:nvPr>
        </p:nvSpPr>
        <p:spPr/>
        <p:txBody>
          <a:bodyPr/>
          <a:lstStyle/>
          <a:p>
            <a:pPr>
              <a:defRPr/>
            </a:pPr>
            <a:fld id="{A6B35DAA-9427-48FB-8589-9D2F432EF973}" type="slidenum">
              <a:rPr lang="en-US" smtClean="0"/>
              <a:pPr>
                <a:defRPr/>
              </a:pPr>
              <a:t>17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latin typeface="Times New Roman" pitchFamily="18" charset="0"/>
                <a:cs typeface="Times New Roman" pitchFamily="18" charset="0"/>
              </a:rPr>
              <a:t>Most students can readily see that the slope of the DAD curve determines the relative magnitudes of the effects on output vs. inflation.  </a:t>
            </a:r>
          </a:p>
          <a:p>
            <a:pPr>
              <a:spcBef>
                <a:spcPct val="0"/>
              </a:spcBef>
            </a:pPr>
            <a:endParaRPr lang="en-US" dirty="0" smtClean="0">
              <a:latin typeface="Times New Roman" pitchFamily="18" charset="0"/>
              <a:cs typeface="Times New Roman" pitchFamily="18" charset="0"/>
            </a:endParaRPr>
          </a:p>
          <a:p>
            <a:pPr>
              <a:spcBef>
                <a:spcPct val="0"/>
              </a:spcBef>
            </a:pPr>
            <a:r>
              <a:rPr lang="en-US" dirty="0" smtClean="0">
                <a:latin typeface="Times New Roman" pitchFamily="18" charset="0"/>
                <a:cs typeface="Times New Roman" pitchFamily="18" charset="0"/>
              </a:rPr>
              <a:t>What is less obvious is the relation between the theta parameters and DAD’s slope.  You can convince students of the relationship using intuition and using math:</a:t>
            </a:r>
          </a:p>
          <a:p>
            <a:pPr>
              <a:spcBef>
                <a:spcPct val="0"/>
              </a:spcBef>
            </a:pPr>
            <a:endParaRPr lang="en-US" dirty="0" smtClean="0">
              <a:latin typeface="Times New Roman" pitchFamily="18" charset="0"/>
              <a:cs typeface="Times New Roman" pitchFamily="18" charset="0"/>
            </a:endParaRPr>
          </a:p>
          <a:p>
            <a:pPr>
              <a:spcBef>
                <a:spcPct val="0"/>
              </a:spcBef>
            </a:pPr>
            <a:r>
              <a:rPr lang="en-US" dirty="0" smtClean="0">
                <a:latin typeface="Times New Roman" pitchFamily="18" charset="0"/>
                <a:cs typeface="Times New Roman" pitchFamily="18" charset="0"/>
              </a:rPr>
              <a:t>Intuition:   Large </a:t>
            </a:r>
            <a:r>
              <a:rPr lang="el-GR" b="1" i="1" dirty="0" smtClean="0">
                <a:latin typeface="Times New Roman" pitchFamily="18" charset="0"/>
                <a:cs typeface="Times New Roman" pitchFamily="18" charset="0"/>
              </a:rPr>
              <a:t>θ</a:t>
            </a:r>
            <a:r>
              <a:rPr lang="el-GR" b="1" baseline="-25000"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  and small </a:t>
            </a:r>
            <a:r>
              <a:rPr lang="el-GR" b="1" i="1" dirty="0" smtClean="0">
                <a:latin typeface="Times New Roman" pitchFamily="18" charset="0"/>
                <a:cs typeface="Times New Roman" pitchFamily="18" charset="0"/>
              </a:rPr>
              <a:t>θ</a:t>
            </a:r>
            <a:r>
              <a:rPr lang="en-US" b="1" baseline="-25000"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  means the central bank is more concerned with keeping inflation close to its target than with keeping output (and hence employment) close to their natural rates.  Thus, a small change in inflation will induce the central bank to more sharply raise the real interest rate, causing a significant drop in the quantity of goods demanded.  </a:t>
            </a:r>
          </a:p>
          <a:p>
            <a:pPr>
              <a:spcBef>
                <a:spcPct val="0"/>
              </a:spcBef>
            </a:pPr>
            <a:endParaRPr lang="en-US" dirty="0" smtClean="0">
              <a:latin typeface="Times New Roman" pitchFamily="18" charset="0"/>
              <a:cs typeface="Times New Roman" pitchFamily="18" charset="0"/>
            </a:endParaRPr>
          </a:p>
          <a:p>
            <a:pPr>
              <a:spcBef>
                <a:spcPct val="0"/>
              </a:spcBef>
            </a:pPr>
            <a:r>
              <a:rPr lang="en-US" dirty="0" smtClean="0">
                <a:latin typeface="Times New Roman" pitchFamily="18" charset="0"/>
                <a:cs typeface="Times New Roman" pitchFamily="18" charset="0"/>
              </a:rPr>
              <a:t>Math:  Look at the equation for the DAD curve, either on p.433 or on an earlier slide.  Output appears on the left-hand side, while inflation is on the right.   The coefficient on inflation is a ratio that contains </a:t>
            </a:r>
            <a:r>
              <a:rPr lang="el-GR" b="1" i="1" dirty="0" smtClean="0">
                <a:latin typeface="Times New Roman" pitchFamily="18" charset="0"/>
                <a:cs typeface="Times New Roman" pitchFamily="18" charset="0"/>
              </a:rPr>
              <a:t>θ</a:t>
            </a:r>
            <a:r>
              <a:rPr lang="el-GR" b="1" baseline="-25000"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  in the numerator and </a:t>
            </a:r>
            <a:r>
              <a:rPr lang="el-GR" b="1" i="1" dirty="0" smtClean="0">
                <a:latin typeface="Times New Roman" pitchFamily="18" charset="0"/>
                <a:cs typeface="Times New Roman" pitchFamily="18" charset="0"/>
              </a:rPr>
              <a:t>θ</a:t>
            </a:r>
            <a:r>
              <a:rPr lang="en-US" b="1" baseline="-25000"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 in the denominator.  Other things equal, an increase in </a:t>
            </a:r>
            <a:r>
              <a:rPr lang="el-GR" b="1" i="1" dirty="0" smtClean="0">
                <a:latin typeface="Times New Roman" pitchFamily="18" charset="0"/>
                <a:cs typeface="Times New Roman" pitchFamily="18" charset="0"/>
              </a:rPr>
              <a:t>θ</a:t>
            </a:r>
            <a:r>
              <a:rPr lang="el-GR" b="1" baseline="-25000"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  or a decrease in </a:t>
            </a:r>
            <a:r>
              <a:rPr lang="el-GR" b="1" i="1" dirty="0" smtClean="0">
                <a:latin typeface="Times New Roman" pitchFamily="18" charset="0"/>
                <a:cs typeface="Times New Roman" pitchFamily="18" charset="0"/>
              </a:rPr>
              <a:t>θ</a:t>
            </a:r>
            <a:r>
              <a:rPr lang="en-US" b="1" baseline="-25000"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 will increase this coefficient.   Of course, the coefficient is NOT the slope of the DAD curve (because output, not inflation, is on the left-hand side); it is the </a:t>
            </a:r>
            <a:r>
              <a:rPr lang="en-US" u="sng" dirty="0" smtClean="0">
                <a:latin typeface="Times New Roman" pitchFamily="18" charset="0"/>
                <a:cs typeface="Times New Roman" pitchFamily="18" charset="0"/>
              </a:rPr>
              <a:t>inverse</a:t>
            </a:r>
            <a:r>
              <a:rPr lang="en-US" dirty="0" smtClean="0">
                <a:latin typeface="Times New Roman" pitchFamily="18" charset="0"/>
                <a:cs typeface="Times New Roman" pitchFamily="18" charset="0"/>
              </a:rPr>
              <a:t> of the slope of the DAD.  Hence, if this coefficient is large, the slope of DAD is small, and the DAD curve is relatively flat, as depicted here.  </a:t>
            </a:r>
          </a:p>
          <a:p>
            <a:pPr>
              <a:spcBef>
                <a:spcPct val="0"/>
              </a:spcBef>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5"/>
          </p:nvPr>
        </p:nvSpPr>
        <p:spPr/>
        <p:txBody>
          <a:bodyPr/>
          <a:lstStyle/>
          <a:p>
            <a:pPr>
              <a:defRPr/>
            </a:pPr>
            <a:fld id="{C5913321-F623-4EA4-930E-B5CFA664CF79}" type="slidenum">
              <a:rPr lang="en-US" smtClean="0">
                <a:solidFill>
                  <a:prstClr val="black"/>
                </a:solidFill>
              </a:rPr>
              <a:pPr>
                <a:defRPr/>
              </a:pPr>
              <a:t>126</a:t>
            </a:fld>
            <a:endParaRPr lang="en-US">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In this case, the DAD curve is steep.  </a:t>
            </a:r>
          </a:p>
          <a:p>
            <a:endParaRPr lang="en-US" dirty="0" smtClean="0">
              <a:latin typeface="Arial" pitchFamily="34" charset="0"/>
            </a:endParaRPr>
          </a:p>
          <a:p>
            <a:r>
              <a:rPr lang="en-US" dirty="0" smtClean="0">
                <a:latin typeface="Arial" pitchFamily="34" charset="0"/>
              </a:rPr>
              <a:t>Intuition:   Small </a:t>
            </a:r>
            <a:r>
              <a:rPr lang="el-GR" sz="1400" b="1" i="1" dirty="0" smtClean="0">
                <a:latin typeface="Times New Roman" pitchFamily="18" charset="0"/>
                <a:cs typeface="Times New Roman" pitchFamily="18" charset="0"/>
              </a:rPr>
              <a:t>θ</a:t>
            </a:r>
            <a:r>
              <a:rPr lang="el-GR" sz="1400" b="1" baseline="-25000"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  and large </a:t>
            </a:r>
            <a:r>
              <a:rPr lang="el-GR" b="1" i="1" dirty="0" smtClean="0">
                <a:latin typeface="Times New Roman" pitchFamily="18" charset="0"/>
                <a:cs typeface="Times New Roman" pitchFamily="18" charset="0"/>
              </a:rPr>
              <a:t>θ</a:t>
            </a:r>
            <a:r>
              <a:rPr lang="en-US" b="1" baseline="-25000"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  </a:t>
            </a:r>
            <a:r>
              <a:rPr lang="en-US" dirty="0" smtClean="0">
                <a:latin typeface="Arial" pitchFamily="34" charset="0"/>
                <a:cs typeface="Times New Roman" pitchFamily="18" charset="0"/>
              </a:rPr>
              <a:t>mean the central bank is more concerned with maintaining full employment output than with keeping inflation close to </a:t>
            </a:r>
          </a:p>
          <a:p>
            <a:r>
              <a:rPr lang="en-US" dirty="0" smtClean="0">
                <a:latin typeface="Arial" pitchFamily="34" charset="0"/>
                <a:cs typeface="Times New Roman" pitchFamily="18" charset="0"/>
              </a:rPr>
              <a:t>its target.  Thus, even if inflation rises a lot, the central bank won’t raise the real interest rate very much, so demand for goods and services won’t fall very much.  </a:t>
            </a:r>
          </a:p>
          <a:p>
            <a:endParaRPr lang="en-US" dirty="0" smtClean="0">
              <a:latin typeface="Arial" pitchFamily="34" charset="0"/>
              <a:cs typeface="Times New Roman" pitchFamily="18" charset="0"/>
            </a:endParaRPr>
          </a:p>
          <a:p>
            <a:r>
              <a:rPr lang="en-US" dirty="0" smtClean="0">
                <a:latin typeface="Arial" pitchFamily="34" charset="0"/>
                <a:cs typeface="Times New Roman" pitchFamily="18" charset="0"/>
              </a:rPr>
              <a:t>Math:  see explanation in “notes” section of preceding slide.  </a:t>
            </a:r>
          </a:p>
          <a:p>
            <a:endParaRPr lang="en-US" dirty="0" smtClean="0">
              <a:latin typeface="Arial" pitchFamily="34" charset="0"/>
              <a:cs typeface="Times New Roman" pitchFamily="18" charset="0"/>
            </a:endParaRPr>
          </a:p>
          <a:p>
            <a:r>
              <a:rPr lang="en-US" dirty="0" smtClean="0">
                <a:latin typeface="Arial" pitchFamily="34" charset="0"/>
                <a:cs typeface="Times New Roman" pitchFamily="18" charset="0"/>
              </a:rPr>
              <a:t>The textbook (p.435) includes a nice case study comparing the priorities of the U.S.’ Federal Reserve with those of the European Central Bank.  CASE 1 better fits the recent behavior of the ECB, while CASE 2 better fits the Fed’s recent behavior.  </a:t>
            </a: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5"/>
          </p:nvPr>
        </p:nvSpPr>
        <p:spPr/>
        <p:txBody>
          <a:bodyPr/>
          <a:lstStyle/>
          <a:p>
            <a:pPr>
              <a:defRPr/>
            </a:pPr>
            <a:fld id="{DBA2821C-9D81-4A12-B588-B86466227DED}" type="slidenum">
              <a:rPr lang="en-US" smtClean="0">
                <a:solidFill>
                  <a:prstClr val="black"/>
                </a:solidFill>
              </a:rPr>
              <a:pPr>
                <a:defRPr/>
              </a:pPr>
              <a:t>128</a:t>
            </a:fld>
            <a:endParaRPr lang="en-US">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This and the next few slides summarize the second half of Section 15-4, pp.456-459.  </a:t>
            </a:r>
          </a:p>
          <a:p>
            <a:endParaRPr lang="en-US" dirty="0" smtClean="0">
              <a:latin typeface="Arial" pitchFamily="34" charset="0"/>
            </a:endParaRPr>
          </a:p>
          <a:p>
            <a:r>
              <a:rPr lang="en-US" dirty="0" smtClean="0">
                <a:latin typeface="Arial" pitchFamily="34" charset="0"/>
              </a:rPr>
              <a:t>Looking at the equation for DAD, the sign of the coefficient on inflation is the opposite of the sign of </a:t>
            </a:r>
            <a:r>
              <a:rPr lang="el-GR" b="1" i="1" dirty="0" smtClean="0">
                <a:latin typeface="Times New Roman" pitchFamily="18" charset="0"/>
                <a:cs typeface="Times New Roman" pitchFamily="18" charset="0"/>
              </a:rPr>
              <a:t>θ</a:t>
            </a:r>
            <a:r>
              <a:rPr lang="el-GR" b="1" baseline="-25000" dirty="0" smtClean="0">
                <a:latin typeface="Times New Roman" pitchFamily="18" charset="0"/>
                <a:cs typeface="Times New Roman" pitchFamily="18" charset="0"/>
              </a:rPr>
              <a:t>π</a:t>
            </a:r>
            <a:r>
              <a:rPr lang="en-US" dirty="0" smtClean="0">
                <a:latin typeface="Arial" pitchFamily="34" charset="0"/>
              </a:rPr>
              <a:t>.   </a:t>
            </a:r>
          </a:p>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A150F85-DAD2-4668-8837-F4DD0A327D7C}" type="slidenum">
              <a:rPr lang="en-US" smtClean="0">
                <a:solidFill>
                  <a:prstClr val="black"/>
                </a:solidFill>
              </a:rPr>
              <a:pPr>
                <a:defRPr/>
              </a:pPr>
              <a:t>130</a:t>
            </a:fld>
            <a:endParaRPr lang="en-US">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0C98DEE-F2D9-47BC-9FF5-908D6B22B69D}" type="slidenum">
              <a:rPr lang="en-US" smtClean="0">
                <a:solidFill>
                  <a:prstClr val="black"/>
                </a:solidFill>
              </a:rPr>
              <a:pPr>
                <a:defRPr/>
              </a:pPr>
              <a:t>131</a:t>
            </a:fld>
            <a:endParaRPr lang="en-US">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8370E45-CD1E-47CB-B549-C6224666C7F4}" type="slidenum">
              <a:rPr lang="en-US" smtClean="0">
                <a:solidFill>
                  <a:prstClr val="black"/>
                </a:solidFill>
              </a:rPr>
              <a:pPr>
                <a:defRPr/>
              </a:pPr>
              <a:t>132</a:t>
            </a:fld>
            <a:endParaRPr lang="en-US">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These estimates of  </a:t>
            </a:r>
            <a:r>
              <a:rPr lang="el-GR" b="1" i="1" smtClean="0">
                <a:latin typeface="Times New Roman" pitchFamily="18" charset="0"/>
                <a:cs typeface="Times New Roman" pitchFamily="18" charset="0"/>
              </a:rPr>
              <a:t>θ</a:t>
            </a:r>
            <a:r>
              <a:rPr lang="el-GR" b="1" baseline="-25000" smtClean="0">
                <a:latin typeface="Times New Roman" pitchFamily="18" charset="0"/>
                <a:cs typeface="Times New Roman" pitchFamily="18" charset="0"/>
              </a:rPr>
              <a:t>π</a:t>
            </a:r>
            <a:r>
              <a:rPr lang="en-US" smtClean="0">
                <a:latin typeface="Arial" pitchFamily="34" charset="0"/>
                <a:cs typeface="Times New Roman" pitchFamily="18" charset="0"/>
              </a:rPr>
              <a:t> help explain why inflation was out of control during the 1970s but came back under control with Paul Volcker and the change in monetary policy.  </a:t>
            </a:r>
          </a:p>
          <a:p>
            <a:endParaRPr lang="en-US" smtClean="0">
              <a:latin typeface="Arial" pitchFamily="34" charset="0"/>
            </a:endParaRPr>
          </a:p>
          <a:p>
            <a:r>
              <a:rPr lang="en-US" smtClean="0">
                <a:latin typeface="Arial" pitchFamily="34" charset="0"/>
              </a:rPr>
              <a:t>See the Case Study on pp.437-438 for more information about the estimates of </a:t>
            </a:r>
            <a:r>
              <a:rPr lang="el-GR" b="1" i="1" smtClean="0">
                <a:latin typeface="Times New Roman" pitchFamily="18" charset="0"/>
                <a:cs typeface="Times New Roman" pitchFamily="18" charset="0"/>
              </a:rPr>
              <a:t>θ</a:t>
            </a:r>
            <a:r>
              <a:rPr lang="el-GR" b="1" baseline="-25000" smtClean="0">
                <a:latin typeface="Times New Roman" pitchFamily="18" charset="0"/>
                <a:cs typeface="Times New Roman" pitchFamily="18" charset="0"/>
              </a:rPr>
              <a:t>π</a:t>
            </a:r>
            <a:r>
              <a:rPr lang="en-US" smtClean="0">
                <a:latin typeface="Arial" pitchFamily="34" charset="0"/>
                <a:cs typeface="Times New Roman" pitchFamily="18" charset="0"/>
              </a:rPr>
              <a:t> and their implications.  </a:t>
            </a:r>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B34D3A7-2506-4E1A-904F-276CB35B5361}" type="slidenum">
              <a:rPr lang="en-US" smtClean="0">
                <a:solidFill>
                  <a:prstClr val="black"/>
                </a:solidFill>
              </a:rPr>
              <a:pPr>
                <a:defRPr/>
              </a:pPr>
              <a:t>133</a:t>
            </a:fld>
            <a:endParaRPr lang="en-US">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The derivation of the DAS curve was almost trivial.  Not so for DAD.  The next few slides walk students through (most of) the steps.  See p. 440 for more details.  </a:t>
            </a:r>
          </a:p>
        </p:txBody>
      </p:sp>
      <p:sp>
        <p:nvSpPr>
          <p:cNvPr id="4" name="Slide Number Placeholder 3"/>
          <p:cNvSpPr>
            <a:spLocks noGrp="1"/>
          </p:cNvSpPr>
          <p:nvPr>
            <p:ph type="sldNum" sz="quarter" idx="5"/>
          </p:nvPr>
        </p:nvSpPr>
        <p:spPr/>
        <p:txBody>
          <a:bodyPr/>
          <a:lstStyle/>
          <a:p>
            <a:pPr>
              <a:defRPr/>
            </a:pPr>
            <a:fld id="{0D6BEF46-0CB9-4447-AFEC-A7D9A1EEFDCE}" type="slidenum">
              <a:rPr lang="en-US" smtClean="0"/>
              <a:pPr>
                <a:defRPr/>
              </a:pPr>
              <a:t>136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5</a:t>
            </a:r>
            <a:endParaRPr lang="en-US" dirty="0"/>
          </a:p>
        </p:txBody>
      </p:sp>
      <p:sp>
        <p:nvSpPr>
          <p:cNvPr id="4" name="Slide Number Placeholder 3"/>
          <p:cNvSpPr>
            <a:spLocks noGrp="1"/>
          </p:cNvSpPr>
          <p:nvPr>
            <p:ph type="sldNum" sz="quarter" idx="10"/>
          </p:nvPr>
        </p:nvSpPr>
        <p:spPr/>
        <p:txBody>
          <a:bodyPr/>
          <a:lstStyle/>
          <a:p>
            <a:fld id="{78662E01-E765-41AF-9D08-9FC129F35332}" type="slidenum">
              <a:rPr lang="en-US" smtClean="0"/>
              <a:t>137</a:t>
            </a:fld>
            <a:endParaRPr lang="en-US"/>
          </a:p>
        </p:txBody>
      </p:sp>
    </p:spTree>
    <p:extLst>
      <p:ext uri="{BB962C8B-B14F-4D97-AF65-F5344CB8AC3E}">
        <p14:creationId xmlns:p14="http://schemas.microsoft.com/office/powerpoint/2010/main" val="40018169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5</a:t>
            </a:r>
            <a:endParaRPr lang="en-US" dirty="0"/>
          </a:p>
        </p:txBody>
      </p:sp>
      <p:sp>
        <p:nvSpPr>
          <p:cNvPr id="4" name="Slide Number Placeholder 3"/>
          <p:cNvSpPr>
            <a:spLocks noGrp="1"/>
          </p:cNvSpPr>
          <p:nvPr>
            <p:ph type="sldNum" sz="quarter" idx="10"/>
          </p:nvPr>
        </p:nvSpPr>
        <p:spPr/>
        <p:txBody>
          <a:bodyPr/>
          <a:lstStyle/>
          <a:p>
            <a:fld id="{78662E01-E765-41AF-9D08-9FC129F35332}" type="slidenum">
              <a:rPr lang="en-US" smtClean="0"/>
              <a:t>138</a:t>
            </a:fld>
            <a:endParaRPr lang="en-US"/>
          </a:p>
        </p:txBody>
      </p:sp>
    </p:spTree>
    <p:extLst>
      <p:ext uri="{BB962C8B-B14F-4D97-AF65-F5344CB8AC3E}">
        <p14:creationId xmlns:p14="http://schemas.microsoft.com/office/powerpoint/2010/main" val="40018169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a:t>
            </a:r>
            <a:endParaRPr lang="en-US" dirty="0"/>
          </a:p>
        </p:txBody>
      </p:sp>
      <p:sp>
        <p:nvSpPr>
          <p:cNvPr id="4" name="Slide Number Placeholder 3"/>
          <p:cNvSpPr>
            <a:spLocks noGrp="1"/>
          </p:cNvSpPr>
          <p:nvPr>
            <p:ph type="sldNum" sz="quarter" idx="10"/>
          </p:nvPr>
        </p:nvSpPr>
        <p:spPr/>
        <p:txBody>
          <a:bodyPr/>
          <a:lstStyle/>
          <a:p>
            <a:fld id="{78662E01-E765-41AF-9D08-9FC129F35332}" type="slidenum">
              <a:rPr lang="en-US" smtClean="0"/>
              <a:t>140</a:t>
            </a:fld>
            <a:endParaRPr lang="en-US"/>
          </a:p>
        </p:txBody>
      </p:sp>
    </p:spTree>
    <p:extLst>
      <p:ext uri="{BB962C8B-B14F-4D97-AF65-F5344CB8AC3E}">
        <p14:creationId xmlns:p14="http://schemas.microsoft.com/office/powerpoint/2010/main" val="277086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A6B35DAA-9427-48FB-8589-9D2F432EF973}" type="slidenum">
              <a:rPr lang="en-US" smtClean="0"/>
              <a:pPr>
                <a:defRPr/>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Current inflation is affected by three things:</a:t>
            </a:r>
          </a:p>
          <a:p>
            <a:endParaRPr lang="en-US" dirty="0" smtClean="0">
              <a:latin typeface="Arial" pitchFamily="34" charset="0"/>
            </a:endParaRPr>
          </a:p>
          <a:p>
            <a:r>
              <a:rPr lang="en-US" dirty="0" smtClean="0">
                <a:latin typeface="Arial" pitchFamily="34" charset="0"/>
              </a:rPr>
              <a:t>1) the rate of inflation people expected in the previous period, because it figured into their previous wage and price-setting decisions</a:t>
            </a:r>
          </a:p>
          <a:p>
            <a:endParaRPr lang="en-US" dirty="0" smtClean="0">
              <a:latin typeface="Arial" pitchFamily="34" charset="0"/>
            </a:endParaRPr>
          </a:p>
          <a:p>
            <a:r>
              <a:rPr lang="en-US" dirty="0" smtClean="0">
                <a:latin typeface="Arial" pitchFamily="34" charset="0"/>
              </a:rPr>
              <a:t>2) the output gap:  when output is above its natural level, firms experience rising marginal costs, so they raise prices faster.  When output is below its natural level, marginal costs fall, so firms slow the rate of their price increases.  </a:t>
            </a:r>
          </a:p>
          <a:p>
            <a:endParaRPr lang="en-US" dirty="0" smtClean="0">
              <a:latin typeface="Arial" pitchFamily="34" charset="0"/>
            </a:endParaRPr>
          </a:p>
          <a:p>
            <a:r>
              <a:rPr lang="en-US" dirty="0" smtClean="0">
                <a:latin typeface="Arial" pitchFamily="34" charset="0"/>
              </a:rPr>
              <a:t>3) a supply shock (e.g. sharp changes in the price of oil), as discussed in Chapter 13</a:t>
            </a:r>
          </a:p>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FF01E013-9E54-4FB5-B8D8-2603F1E0E43E}" type="slidenum">
              <a:rPr lang="en-US" smtClean="0"/>
              <a:pPr>
                <a:defRPr/>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As the textbook mentions at this point and in Chapter 15, adaptive expectations is a crude simplification.   Most people form their expectations rationally (at least when making important financial decisions, such as when a firm chooses prices for its catalog), taking into account all currently available relevant information.  </a:t>
            </a:r>
          </a:p>
          <a:p>
            <a:endParaRPr lang="en-US" dirty="0" smtClean="0">
              <a:latin typeface="Arial" pitchFamily="34" charset="0"/>
            </a:endParaRPr>
          </a:p>
          <a:p>
            <a:r>
              <a:rPr lang="en-US" dirty="0" smtClean="0">
                <a:latin typeface="Arial" pitchFamily="34" charset="0"/>
              </a:rPr>
              <a:t>Suppose inflation has been 3% for a number of years, when an “unemployment hawk” is appointed Fed chairperson.  Surely, most people would expect inflation to rise, yet adaptive expectations assumes that people would continue to expect 3% inflation until actual inflation started rising.  </a:t>
            </a:r>
          </a:p>
          <a:p>
            <a:endParaRPr lang="en-US" dirty="0" smtClean="0">
              <a:latin typeface="Arial" pitchFamily="34" charset="0"/>
            </a:endParaRPr>
          </a:p>
          <a:p>
            <a:r>
              <a:rPr lang="en-US" dirty="0" smtClean="0">
                <a:latin typeface="Arial" pitchFamily="34" charset="0"/>
              </a:rPr>
              <a:t>We use adaptive expectations not because it’s perfect, but because it keeps the model from getting terribly complicated, yet doesn’t compromise the integrity of the results.  </a:t>
            </a:r>
          </a:p>
        </p:txBody>
      </p:sp>
      <p:sp>
        <p:nvSpPr>
          <p:cNvPr id="4" name="Slide Number Placeholder 3"/>
          <p:cNvSpPr>
            <a:spLocks noGrp="1"/>
          </p:cNvSpPr>
          <p:nvPr>
            <p:ph type="sldNum" sz="quarter" idx="5"/>
          </p:nvPr>
        </p:nvSpPr>
        <p:spPr/>
        <p:txBody>
          <a:bodyPr/>
          <a:lstStyle/>
          <a:p>
            <a:pPr>
              <a:defRPr/>
            </a:pPr>
            <a:fld id="{F277ED09-B2FF-40AD-B40B-45BCC7D94BED}"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73E0F7-EBE6-4438-86BA-B61A2BFCAAC3}" type="datetimeFigureOut">
              <a:rPr lang="en-US" smtClean="0"/>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AA2DF-3DF3-46F9-9B75-CF4D74C722DF}" type="slidenum">
              <a:rPr lang="en-US" smtClean="0"/>
              <a:t>‹#›</a:t>
            </a:fld>
            <a:endParaRPr lang="en-US"/>
          </a:p>
        </p:txBody>
      </p:sp>
    </p:spTree>
    <p:extLst>
      <p:ext uri="{BB962C8B-B14F-4D97-AF65-F5344CB8AC3E}">
        <p14:creationId xmlns:p14="http://schemas.microsoft.com/office/powerpoint/2010/main" val="285500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3E0F7-EBE6-4438-86BA-B61A2BFCAAC3}" type="datetimeFigureOut">
              <a:rPr lang="en-US" smtClean="0"/>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AA2DF-3DF3-46F9-9B75-CF4D74C722DF}" type="slidenum">
              <a:rPr lang="en-US" smtClean="0"/>
              <a:t>‹#›</a:t>
            </a:fld>
            <a:endParaRPr lang="en-US"/>
          </a:p>
        </p:txBody>
      </p:sp>
    </p:spTree>
    <p:extLst>
      <p:ext uri="{BB962C8B-B14F-4D97-AF65-F5344CB8AC3E}">
        <p14:creationId xmlns:p14="http://schemas.microsoft.com/office/powerpoint/2010/main" val="409538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3E0F7-EBE6-4438-86BA-B61A2BFCAAC3}" type="datetimeFigureOut">
              <a:rPr lang="en-US" smtClean="0"/>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AA2DF-3DF3-46F9-9B75-CF4D74C722DF}" type="slidenum">
              <a:rPr lang="en-US" smtClean="0"/>
              <a:t>‹#›</a:t>
            </a:fld>
            <a:endParaRPr lang="en-US"/>
          </a:p>
        </p:txBody>
      </p:sp>
    </p:spTree>
    <p:extLst>
      <p:ext uri="{BB962C8B-B14F-4D97-AF65-F5344CB8AC3E}">
        <p14:creationId xmlns:p14="http://schemas.microsoft.com/office/powerpoint/2010/main" val="3268333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3E0F7-EBE6-4438-86BA-B61A2BFCAAC3}" type="datetimeFigureOut">
              <a:rPr lang="en-US" smtClean="0"/>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AA2DF-3DF3-46F9-9B75-CF4D74C722DF}" type="slidenum">
              <a:rPr lang="en-US" smtClean="0"/>
              <a:t>‹#›</a:t>
            </a:fld>
            <a:endParaRPr lang="en-US"/>
          </a:p>
        </p:txBody>
      </p:sp>
    </p:spTree>
    <p:extLst>
      <p:ext uri="{BB962C8B-B14F-4D97-AF65-F5344CB8AC3E}">
        <p14:creationId xmlns:p14="http://schemas.microsoft.com/office/powerpoint/2010/main" val="366385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73E0F7-EBE6-4438-86BA-B61A2BFCAAC3}" type="datetimeFigureOut">
              <a:rPr lang="en-US" smtClean="0"/>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AA2DF-3DF3-46F9-9B75-CF4D74C722DF}" type="slidenum">
              <a:rPr lang="en-US" smtClean="0"/>
              <a:t>‹#›</a:t>
            </a:fld>
            <a:endParaRPr lang="en-US"/>
          </a:p>
        </p:txBody>
      </p:sp>
    </p:spTree>
    <p:extLst>
      <p:ext uri="{BB962C8B-B14F-4D97-AF65-F5344CB8AC3E}">
        <p14:creationId xmlns:p14="http://schemas.microsoft.com/office/powerpoint/2010/main" val="99512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73E0F7-EBE6-4438-86BA-B61A2BFCAAC3}" type="datetimeFigureOut">
              <a:rPr lang="en-US" smtClean="0"/>
              <a:t>4/10/2016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AA2DF-3DF3-46F9-9B75-CF4D74C722DF}" type="slidenum">
              <a:rPr lang="en-US" smtClean="0"/>
              <a:t>‹#›</a:t>
            </a:fld>
            <a:endParaRPr lang="en-US"/>
          </a:p>
        </p:txBody>
      </p:sp>
    </p:spTree>
    <p:extLst>
      <p:ext uri="{BB962C8B-B14F-4D97-AF65-F5344CB8AC3E}">
        <p14:creationId xmlns:p14="http://schemas.microsoft.com/office/powerpoint/2010/main" val="2196143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73E0F7-EBE6-4438-86BA-B61A2BFCAAC3}" type="datetimeFigureOut">
              <a:rPr lang="en-US" smtClean="0"/>
              <a:t>4/10/2016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AA2DF-3DF3-46F9-9B75-CF4D74C722DF}" type="slidenum">
              <a:rPr lang="en-US" smtClean="0"/>
              <a:t>‹#›</a:t>
            </a:fld>
            <a:endParaRPr lang="en-US"/>
          </a:p>
        </p:txBody>
      </p:sp>
    </p:spTree>
    <p:extLst>
      <p:ext uri="{BB962C8B-B14F-4D97-AF65-F5344CB8AC3E}">
        <p14:creationId xmlns:p14="http://schemas.microsoft.com/office/powerpoint/2010/main" val="53341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73E0F7-EBE6-4438-86BA-B61A2BFCAAC3}" type="datetimeFigureOut">
              <a:rPr lang="en-US" smtClean="0"/>
              <a:t>4/10/2016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AA2DF-3DF3-46F9-9B75-CF4D74C722DF}" type="slidenum">
              <a:rPr lang="en-US" smtClean="0"/>
              <a:t>‹#›</a:t>
            </a:fld>
            <a:endParaRPr lang="en-US"/>
          </a:p>
        </p:txBody>
      </p:sp>
    </p:spTree>
    <p:extLst>
      <p:ext uri="{BB962C8B-B14F-4D97-AF65-F5344CB8AC3E}">
        <p14:creationId xmlns:p14="http://schemas.microsoft.com/office/powerpoint/2010/main" val="260925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3E0F7-EBE6-4438-86BA-B61A2BFCAAC3}" type="datetimeFigureOut">
              <a:rPr lang="en-US" smtClean="0"/>
              <a:t>4/10/2016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AA2DF-3DF3-46F9-9B75-CF4D74C722DF}" type="slidenum">
              <a:rPr lang="en-US" smtClean="0"/>
              <a:t>‹#›</a:t>
            </a:fld>
            <a:endParaRPr lang="en-US"/>
          </a:p>
        </p:txBody>
      </p:sp>
    </p:spTree>
    <p:extLst>
      <p:ext uri="{BB962C8B-B14F-4D97-AF65-F5344CB8AC3E}">
        <p14:creationId xmlns:p14="http://schemas.microsoft.com/office/powerpoint/2010/main" val="904217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3E0F7-EBE6-4438-86BA-B61A2BFCAAC3}" type="datetimeFigureOut">
              <a:rPr lang="en-US" smtClean="0"/>
              <a:t>4/10/2016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AA2DF-3DF3-46F9-9B75-CF4D74C722DF}" type="slidenum">
              <a:rPr lang="en-US" smtClean="0"/>
              <a:t>‹#›</a:t>
            </a:fld>
            <a:endParaRPr lang="en-US"/>
          </a:p>
        </p:txBody>
      </p:sp>
    </p:spTree>
    <p:extLst>
      <p:ext uri="{BB962C8B-B14F-4D97-AF65-F5344CB8AC3E}">
        <p14:creationId xmlns:p14="http://schemas.microsoft.com/office/powerpoint/2010/main" val="93173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3E0F7-EBE6-4438-86BA-B61A2BFCAAC3}" type="datetimeFigureOut">
              <a:rPr lang="en-US" smtClean="0"/>
              <a:t>4/10/2016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AA2DF-3DF3-46F9-9B75-CF4D74C722DF}" type="slidenum">
              <a:rPr lang="en-US" smtClean="0"/>
              <a:t>‹#›</a:t>
            </a:fld>
            <a:endParaRPr lang="en-US"/>
          </a:p>
        </p:txBody>
      </p:sp>
    </p:spTree>
    <p:extLst>
      <p:ext uri="{BB962C8B-B14F-4D97-AF65-F5344CB8AC3E}">
        <p14:creationId xmlns:p14="http://schemas.microsoft.com/office/powerpoint/2010/main" val="1666177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3E0F7-EBE6-4438-86BA-B61A2BFCAAC3}" type="datetimeFigureOut">
              <a:rPr lang="en-US" smtClean="0"/>
              <a:t>4/10/2016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AA2DF-3DF3-46F9-9B75-CF4D74C722DF}" type="slidenum">
              <a:rPr lang="en-US" smtClean="0"/>
              <a:t>‹#›</a:t>
            </a:fld>
            <a:endParaRPr lang="en-US"/>
          </a:p>
        </p:txBody>
      </p:sp>
    </p:spTree>
    <p:extLst>
      <p:ext uri="{BB962C8B-B14F-4D97-AF65-F5344CB8AC3E}">
        <p14:creationId xmlns:p14="http://schemas.microsoft.com/office/powerpoint/2010/main" val="2977825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yweb.liu.edu/~uroy/eco62/index.html" TargetMode="External"/><Relationship Id="rId2" Type="http://schemas.openxmlformats.org/officeDocument/2006/relationships/hyperlink" Target="http://bcs.worthpublishers.com/mankiw7/" TargetMode="External"/><Relationship Id="rId1" Type="http://schemas.openxmlformats.org/officeDocument/2006/relationships/slideLayout" Target="../slideLayouts/slideLayout1.xml"/><Relationship Id="rId4" Type="http://schemas.openxmlformats.org/officeDocument/2006/relationships/hyperlink" Target="http://myweb.liu.edu/~uroy/index.html"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wmf"/></Relationships>
</file>

<file path=ppt/slides/_rels/slide100.xml.rels><?xml version="1.0" encoding="UTF-8" standalone="yes"?>
<Relationships xmlns="http://schemas.openxmlformats.org/package/2006/relationships"><Relationship Id="rId8" Type="http://schemas.openxmlformats.org/officeDocument/2006/relationships/oleObject" Target="../embeddings/oleObject91.bin"/><Relationship Id="rId3" Type="http://schemas.openxmlformats.org/officeDocument/2006/relationships/notesSlide" Target="../notesSlides/notesSlide44.xml"/><Relationship Id="rId7" Type="http://schemas.openxmlformats.org/officeDocument/2006/relationships/image" Target="../media/image78.png"/><Relationship Id="rId2" Type="http://schemas.openxmlformats.org/officeDocument/2006/relationships/slideLayout" Target="../slideLayouts/slideLayout6.xml"/><Relationship Id="rId1" Type="http://schemas.openxmlformats.org/officeDocument/2006/relationships/vmlDrawing" Target="../drawings/vmlDrawing37.vml"/><Relationship Id="rId6" Type="http://schemas.openxmlformats.org/officeDocument/2006/relationships/oleObject" Target="../embeddings/oleObject90.bin"/><Relationship Id="rId11" Type="http://schemas.openxmlformats.org/officeDocument/2006/relationships/image" Target="../media/image77.wmf"/><Relationship Id="rId5" Type="http://schemas.openxmlformats.org/officeDocument/2006/relationships/image" Target="../media/image82.png"/><Relationship Id="rId10" Type="http://schemas.openxmlformats.org/officeDocument/2006/relationships/oleObject" Target="../embeddings/oleObject92.bin"/><Relationship Id="rId4" Type="http://schemas.openxmlformats.org/officeDocument/2006/relationships/oleObject" Target="../embeddings/oleObject89.bin"/><Relationship Id="rId9" Type="http://schemas.openxmlformats.org/officeDocument/2006/relationships/image" Target="../media/image83.wmf"/></Relationships>
</file>

<file path=ppt/slides/_rels/slide101.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notesSlide" Target="../notesSlides/notesSlide45.xml"/><Relationship Id="rId7" Type="http://schemas.openxmlformats.org/officeDocument/2006/relationships/image" Target="../media/image78.png"/><Relationship Id="rId2" Type="http://schemas.openxmlformats.org/officeDocument/2006/relationships/slideLayout" Target="../slideLayouts/slideLayout6.xml"/><Relationship Id="rId1" Type="http://schemas.openxmlformats.org/officeDocument/2006/relationships/vmlDrawing" Target="../drawings/vmlDrawing38.vml"/><Relationship Id="rId6" Type="http://schemas.openxmlformats.org/officeDocument/2006/relationships/oleObject" Target="../embeddings/oleObject94.bin"/><Relationship Id="rId11" Type="http://schemas.openxmlformats.org/officeDocument/2006/relationships/image" Target="../media/image77.wmf"/><Relationship Id="rId5" Type="http://schemas.openxmlformats.org/officeDocument/2006/relationships/image" Target="../media/image84.png"/><Relationship Id="rId10" Type="http://schemas.openxmlformats.org/officeDocument/2006/relationships/oleObject" Target="../embeddings/oleObject96.bin"/><Relationship Id="rId4" Type="http://schemas.openxmlformats.org/officeDocument/2006/relationships/oleObject" Target="../embeddings/oleObject93.bin"/><Relationship Id="rId9" Type="http://schemas.openxmlformats.org/officeDocument/2006/relationships/image" Target="../media/image85.w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hyperlink" Target="http://krugman.blogs.nytimes.com/2011/11/17/subsiding-inflation/" TargetMode="External"/><Relationship Id="rId2" Type="http://schemas.openxmlformats.org/officeDocument/2006/relationships/hyperlink" Target="http://krugman.blogs.nytimes.com/2010/07/31/clockwise-spirals/" TargetMode="External"/><Relationship Id="rId1" Type="http://schemas.openxmlformats.org/officeDocument/2006/relationships/slideLayout" Target="../slideLayouts/slideLayout2.xml"/><Relationship Id="rId4" Type="http://schemas.openxmlformats.org/officeDocument/2006/relationships/hyperlink" Target="http://krugman.blogs.nytimes.com/2012/04/08/unemployment-and-inflation/"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67.w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notesSlide" Target="../notesSlides/notesSlide50.xml"/><Relationship Id="rId7" Type="http://schemas.openxmlformats.org/officeDocument/2006/relationships/image" Target="../media/image76.wmf"/><Relationship Id="rId2" Type="http://schemas.openxmlformats.org/officeDocument/2006/relationships/slideLayout" Target="../slideLayouts/slideLayout6.xml"/><Relationship Id="rId1" Type="http://schemas.openxmlformats.org/officeDocument/2006/relationships/vmlDrawing" Target="../drawings/vmlDrawing40.vml"/><Relationship Id="rId6" Type="http://schemas.openxmlformats.org/officeDocument/2006/relationships/oleObject" Target="../embeddings/oleObject99.bin"/><Relationship Id="rId11" Type="http://schemas.openxmlformats.org/officeDocument/2006/relationships/image" Target="../media/image88.png"/><Relationship Id="rId5" Type="http://schemas.openxmlformats.org/officeDocument/2006/relationships/image" Target="../media/image86.png"/><Relationship Id="rId10" Type="http://schemas.openxmlformats.org/officeDocument/2006/relationships/oleObject" Target="../embeddings/oleObject101.bin"/><Relationship Id="rId4" Type="http://schemas.openxmlformats.org/officeDocument/2006/relationships/oleObject" Target="../embeddings/oleObject98.bin"/><Relationship Id="rId9" Type="http://schemas.openxmlformats.org/officeDocument/2006/relationships/image" Target="../media/image87.wmf"/></Relationships>
</file>

<file path=ppt/slides/_rels/slide113.xml.rels><?xml version="1.0" encoding="UTF-8" standalone="yes"?>
<Relationships xmlns="http://schemas.openxmlformats.org/package/2006/relationships"><Relationship Id="rId8" Type="http://schemas.openxmlformats.org/officeDocument/2006/relationships/oleObject" Target="../embeddings/oleObject104.bin"/><Relationship Id="rId3" Type="http://schemas.openxmlformats.org/officeDocument/2006/relationships/notesSlide" Target="../notesSlides/notesSlide51.xml"/><Relationship Id="rId7" Type="http://schemas.openxmlformats.org/officeDocument/2006/relationships/image" Target="../media/image80.wmf"/><Relationship Id="rId2" Type="http://schemas.openxmlformats.org/officeDocument/2006/relationships/slideLayout" Target="../slideLayouts/slideLayout6.xml"/><Relationship Id="rId1" Type="http://schemas.openxmlformats.org/officeDocument/2006/relationships/vmlDrawing" Target="../drawings/vmlDrawing41.vml"/><Relationship Id="rId6" Type="http://schemas.openxmlformats.org/officeDocument/2006/relationships/oleObject" Target="../embeddings/oleObject103.bin"/><Relationship Id="rId11" Type="http://schemas.openxmlformats.org/officeDocument/2006/relationships/image" Target="../media/image88.png"/><Relationship Id="rId5" Type="http://schemas.openxmlformats.org/officeDocument/2006/relationships/image" Target="../media/image89.png"/><Relationship Id="rId10" Type="http://schemas.openxmlformats.org/officeDocument/2006/relationships/oleObject" Target="../embeddings/oleObject105.bin"/><Relationship Id="rId4" Type="http://schemas.openxmlformats.org/officeDocument/2006/relationships/oleObject" Target="../embeddings/oleObject102.bin"/><Relationship Id="rId9" Type="http://schemas.openxmlformats.org/officeDocument/2006/relationships/image" Target="../media/image87.wmf"/></Relationships>
</file>

<file path=ppt/slides/_rels/slide114.xml.rels><?xml version="1.0" encoding="UTF-8" standalone="yes"?>
<Relationships xmlns="http://schemas.openxmlformats.org/package/2006/relationships"><Relationship Id="rId8" Type="http://schemas.openxmlformats.org/officeDocument/2006/relationships/oleObject" Target="../embeddings/oleObject108.bin"/><Relationship Id="rId3" Type="http://schemas.openxmlformats.org/officeDocument/2006/relationships/notesSlide" Target="../notesSlides/notesSlide52.xml"/><Relationship Id="rId7" Type="http://schemas.openxmlformats.org/officeDocument/2006/relationships/image" Target="../media/image83.wmf"/><Relationship Id="rId2" Type="http://schemas.openxmlformats.org/officeDocument/2006/relationships/slideLayout" Target="../slideLayouts/slideLayout6.xml"/><Relationship Id="rId1" Type="http://schemas.openxmlformats.org/officeDocument/2006/relationships/vmlDrawing" Target="../drawings/vmlDrawing42.vml"/><Relationship Id="rId6" Type="http://schemas.openxmlformats.org/officeDocument/2006/relationships/oleObject" Target="../embeddings/oleObject107.bin"/><Relationship Id="rId11" Type="http://schemas.openxmlformats.org/officeDocument/2006/relationships/image" Target="../media/image88.png"/><Relationship Id="rId5" Type="http://schemas.openxmlformats.org/officeDocument/2006/relationships/image" Target="../media/image90.png"/><Relationship Id="rId10" Type="http://schemas.openxmlformats.org/officeDocument/2006/relationships/oleObject" Target="../embeddings/oleObject109.bin"/><Relationship Id="rId4" Type="http://schemas.openxmlformats.org/officeDocument/2006/relationships/oleObject" Target="../embeddings/oleObject106.bin"/><Relationship Id="rId9" Type="http://schemas.openxmlformats.org/officeDocument/2006/relationships/image" Target="../media/image87.wmf"/></Relationships>
</file>

<file path=ppt/slides/_rels/slide115.xml.rels><?xml version="1.0" encoding="UTF-8" standalone="yes"?>
<Relationships xmlns="http://schemas.openxmlformats.org/package/2006/relationships"><Relationship Id="rId8" Type="http://schemas.openxmlformats.org/officeDocument/2006/relationships/oleObject" Target="../embeddings/oleObject112.bin"/><Relationship Id="rId3" Type="http://schemas.openxmlformats.org/officeDocument/2006/relationships/notesSlide" Target="../notesSlides/notesSlide53.xml"/><Relationship Id="rId7" Type="http://schemas.openxmlformats.org/officeDocument/2006/relationships/image" Target="../media/image85.wmf"/><Relationship Id="rId2" Type="http://schemas.openxmlformats.org/officeDocument/2006/relationships/slideLayout" Target="../slideLayouts/slideLayout6.xml"/><Relationship Id="rId1" Type="http://schemas.openxmlformats.org/officeDocument/2006/relationships/vmlDrawing" Target="../drawings/vmlDrawing43.vml"/><Relationship Id="rId6" Type="http://schemas.openxmlformats.org/officeDocument/2006/relationships/oleObject" Target="../embeddings/oleObject111.bin"/><Relationship Id="rId11" Type="http://schemas.openxmlformats.org/officeDocument/2006/relationships/image" Target="../media/image88.png"/><Relationship Id="rId5" Type="http://schemas.openxmlformats.org/officeDocument/2006/relationships/image" Target="../media/image91.png"/><Relationship Id="rId10" Type="http://schemas.openxmlformats.org/officeDocument/2006/relationships/oleObject" Target="../embeddings/oleObject113.bin"/><Relationship Id="rId4" Type="http://schemas.openxmlformats.org/officeDocument/2006/relationships/oleObject" Target="../embeddings/oleObject110.bin"/><Relationship Id="rId9" Type="http://schemas.openxmlformats.org/officeDocument/2006/relationships/image" Target="../media/image87.w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0.xml.rels><?xml version="1.0" encoding="UTF-8" standalone="yes"?>
<Relationships xmlns="http://schemas.openxmlformats.org/package/2006/relationships"><Relationship Id="rId8" Type="http://schemas.openxmlformats.org/officeDocument/2006/relationships/oleObject" Target="../embeddings/oleObject116.bin"/><Relationship Id="rId3" Type="http://schemas.openxmlformats.org/officeDocument/2006/relationships/notesSlide" Target="../notesSlides/notesSlide55.xml"/><Relationship Id="rId7" Type="http://schemas.openxmlformats.org/officeDocument/2006/relationships/image" Target="../media/image76.wmf"/><Relationship Id="rId2" Type="http://schemas.openxmlformats.org/officeDocument/2006/relationships/slideLayout" Target="../slideLayouts/slideLayout6.xml"/><Relationship Id="rId1" Type="http://schemas.openxmlformats.org/officeDocument/2006/relationships/vmlDrawing" Target="../drawings/vmlDrawing44.vml"/><Relationship Id="rId6" Type="http://schemas.openxmlformats.org/officeDocument/2006/relationships/oleObject" Target="../embeddings/oleObject115.bin"/><Relationship Id="rId11" Type="http://schemas.openxmlformats.org/officeDocument/2006/relationships/image" Target="../media/image94.png"/><Relationship Id="rId5" Type="http://schemas.openxmlformats.org/officeDocument/2006/relationships/image" Target="../media/image92.png"/><Relationship Id="rId10" Type="http://schemas.openxmlformats.org/officeDocument/2006/relationships/oleObject" Target="../embeddings/oleObject117.bin"/><Relationship Id="rId4" Type="http://schemas.openxmlformats.org/officeDocument/2006/relationships/oleObject" Target="../embeddings/oleObject114.bin"/><Relationship Id="rId9" Type="http://schemas.openxmlformats.org/officeDocument/2006/relationships/image" Target="../media/image93.wmf"/></Relationships>
</file>

<file path=ppt/slides/_rels/slide121.xml.rels><?xml version="1.0" encoding="UTF-8" standalone="yes"?>
<Relationships xmlns="http://schemas.openxmlformats.org/package/2006/relationships"><Relationship Id="rId8" Type="http://schemas.openxmlformats.org/officeDocument/2006/relationships/oleObject" Target="../embeddings/oleObject120.bin"/><Relationship Id="rId3" Type="http://schemas.openxmlformats.org/officeDocument/2006/relationships/notesSlide" Target="../notesSlides/notesSlide56.xml"/><Relationship Id="rId7" Type="http://schemas.openxmlformats.org/officeDocument/2006/relationships/image" Target="../media/image80.wmf"/><Relationship Id="rId2" Type="http://schemas.openxmlformats.org/officeDocument/2006/relationships/slideLayout" Target="../slideLayouts/slideLayout6.xml"/><Relationship Id="rId1" Type="http://schemas.openxmlformats.org/officeDocument/2006/relationships/vmlDrawing" Target="../drawings/vmlDrawing45.vml"/><Relationship Id="rId6" Type="http://schemas.openxmlformats.org/officeDocument/2006/relationships/oleObject" Target="../embeddings/oleObject119.bin"/><Relationship Id="rId11" Type="http://schemas.openxmlformats.org/officeDocument/2006/relationships/image" Target="../media/image94.png"/><Relationship Id="rId5" Type="http://schemas.openxmlformats.org/officeDocument/2006/relationships/image" Target="../media/image95.png"/><Relationship Id="rId10" Type="http://schemas.openxmlformats.org/officeDocument/2006/relationships/oleObject" Target="../embeddings/oleObject121.bin"/><Relationship Id="rId4" Type="http://schemas.openxmlformats.org/officeDocument/2006/relationships/oleObject" Target="../embeddings/oleObject118.bin"/><Relationship Id="rId9" Type="http://schemas.openxmlformats.org/officeDocument/2006/relationships/image" Target="../media/image93.wmf"/></Relationships>
</file>

<file path=ppt/slides/_rels/slide122.xml.rels><?xml version="1.0" encoding="UTF-8" standalone="yes"?>
<Relationships xmlns="http://schemas.openxmlformats.org/package/2006/relationships"><Relationship Id="rId8" Type="http://schemas.openxmlformats.org/officeDocument/2006/relationships/oleObject" Target="../embeddings/oleObject124.bin"/><Relationship Id="rId3" Type="http://schemas.openxmlformats.org/officeDocument/2006/relationships/notesSlide" Target="../notesSlides/notesSlide57.xml"/><Relationship Id="rId7" Type="http://schemas.openxmlformats.org/officeDocument/2006/relationships/image" Target="../media/image83.wmf"/><Relationship Id="rId2" Type="http://schemas.openxmlformats.org/officeDocument/2006/relationships/slideLayout" Target="../slideLayouts/slideLayout6.xml"/><Relationship Id="rId1" Type="http://schemas.openxmlformats.org/officeDocument/2006/relationships/vmlDrawing" Target="../drawings/vmlDrawing46.vml"/><Relationship Id="rId6" Type="http://schemas.openxmlformats.org/officeDocument/2006/relationships/oleObject" Target="../embeddings/oleObject123.bin"/><Relationship Id="rId11" Type="http://schemas.openxmlformats.org/officeDocument/2006/relationships/image" Target="../media/image94.png"/><Relationship Id="rId5" Type="http://schemas.openxmlformats.org/officeDocument/2006/relationships/image" Target="../media/image96.png"/><Relationship Id="rId10" Type="http://schemas.openxmlformats.org/officeDocument/2006/relationships/oleObject" Target="../embeddings/oleObject125.bin"/><Relationship Id="rId4" Type="http://schemas.openxmlformats.org/officeDocument/2006/relationships/oleObject" Target="../embeddings/oleObject122.bin"/><Relationship Id="rId9" Type="http://schemas.openxmlformats.org/officeDocument/2006/relationships/image" Target="../media/image93.wmf"/></Relationships>
</file>

<file path=ppt/slides/_rels/slide123.xml.rels><?xml version="1.0" encoding="UTF-8" standalone="yes"?>
<Relationships xmlns="http://schemas.openxmlformats.org/package/2006/relationships"><Relationship Id="rId8" Type="http://schemas.openxmlformats.org/officeDocument/2006/relationships/oleObject" Target="../embeddings/oleObject128.bin"/><Relationship Id="rId3" Type="http://schemas.openxmlformats.org/officeDocument/2006/relationships/notesSlide" Target="../notesSlides/notesSlide58.xml"/><Relationship Id="rId7" Type="http://schemas.openxmlformats.org/officeDocument/2006/relationships/image" Target="../media/image85.wmf"/><Relationship Id="rId2" Type="http://schemas.openxmlformats.org/officeDocument/2006/relationships/slideLayout" Target="../slideLayouts/slideLayout6.xml"/><Relationship Id="rId1" Type="http://schemas.openxmlformats.org/officeDocument/2006/relationships/vmlDrawing" Target="../drawings/vmlDrawing47.vml"/><Relationship Id="rId6" Type="http://schemas.openxmlformats.org/officeDocument/2006/relationships/oleObject" Target="../embeddings/oleObject127.bin"/><Relationship Id="rId11" Type="http://schemas.openxmlformats.org/officeDocument/2006/relationships/image" Target="../media/image94.png"/><Relationship Id="rId5" Type="http://schemas.openxmlformats.org/officeDocument/2006/relationships/image" Target="../media/image97.png"/><Relationship Id="rId10" Type="http://schemas.openxmlformats.org/officeDocument/2006/relationships/oleObject" Target="../embeddings/oleObject129.bin"/><Relationship Id="rId4" Type="http://schemas.openxmlformats.org/officeDocument/2006/relationships/oleObject" Target="../embeddings/oleObject126.bin"/><Relationship Id="rId9" Type="http://schemas.openxmlformats.org/officeDocument/2006/relationships/image" Target="../media/image93.wmf"/></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image" Target="../media/image98.wmf"/></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image" Target="../media/image98.wmf"/></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63.xml"/><Relationship Id="rId7" Type="http://schemas.openxmlformats.org/officeDocument/2006/relationships/image" Target="../media/image100.wmf"/><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133.bin"/><Relationship Id="rId5" Type="http://schemas.openxmlformats.org/officeDocument/2006/relationships/image" Target="../media/image99.wmf"/><Relationship Id="rId4" Type="http://schemas.openxmlformats.org/officeDocument/2006/relationships/oleObject" Target="../embeddings/oleObject132.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100.wmf"/><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135.bin"/><Relationship Id="rId5" Type="http://schemas.openxmlformats.org/officeDocument/2006/relationships/image" Target="../media/image99.wmf"/><Relationship Id="rId4" Type="http://schemas.openxmlformats.org/officeDocument/2006/relationships/oleObject" Target="../embeddings/oleObject134.bin"/></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http://myweb.liu.edu/~uroy/resume/myPDF/JEE-2014.pdf" TargetMode="Externa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970.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8" Type="http://schemas.openxmlformats.org/officeDocument/2006/relationships/oleObject" Target="../embeddings/oleObject138.bin"/><Relationship Id="rId13" Type="http://schemas.openxmlformats.org/officeDocument/2006/relationships/image" Target="../media/image46.wmf"/><Relationship Id="rId3" Type="http://schemas.openxmlformats.org/officeDocument/2006/relationships/notesSlide" Target="../notesSlides/notesSlide66.xml"/><Relationship Id="rId7" Type="http://schemas.openxmlformats.org/officeDocument/2006/relationships/image" Target="../media/image43.wmf"/><Relationship Id="rId12" Type="http://schemas.openxmlformats.org/officeDocument/2006/relationships/oleObject" Target="../embeddings/oleObject140.bin"/><Relationship Id="rId2" Type="http://schemas.openxmlformats.org/officeDocument/2006/relationships/slideLayout" Target="../slideLayouts/slideLayout2.xml"/><Relationship Id="rId16" Type="http://schemas.openxmlformats.org/officeDocument/2006/relationships/image" Target="../media/image100.png"/><Relationship Id="rId1" Type="http://schemas.openxmlformats.org/officeDocument/2006/relationships/vmlDrawing" Target="../drawings/vmlDrawing52.vml"/><Relationship Id="rId6" Type="http://schemas.openxmlformats.org/officeDocument/2006/relationships/oleObject" Target="../embeddings/oleObject137.bin"/><Relationship Id="rId11" Type="http://schemas.openxmlformats.org/officeDocument/2006/relationships/image" Target="../media/image45.wmf"/><Relationship Id="rId5" Type="http://schemas.openxmlformats.org/officeDocument/2006/relationships/image" Target="../media/image42.wmf"/><Relationship Id="rId15" Type="http://schemas.openxmlformats.org/officeDocument/2006/relationships/image" Target="../media/image99.png"/><Relationship Id="rId10" Type="http://schemas.openxmlformats.org/officeDocument/2006/relationships/oleObject" Target="../embeddings/oleObject139.bin"/><Relationship Id="rId4" Type="http://schemas.openxmlformats.org/officeDocument/2006/relationships/oleObject" Target="../embeddings/oleObject136.bin"/><Relationship Id="rId9" Type="http://schemas.openxmlformats.org/officeDocument/2006/relationships/image" Target="../media/image44.wmf"/><Relationship Id="rId14" Type="http://schemas.openxmlformats.org/officeDocument/2006/relationships/image" Target="../media/image98.png"/></Relationships>
</file>

<file path=ppt/slides/_rels/slide1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102.png"/><Relationship Id="rId4" Type="http://schemas.openxmlformats.org/officeDocument/2006/relationships/image" Target="../media/image101.png"/></Relationships>
</file>

<file path=ppt/slides/_rels/slide1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image" Target="../media/image5.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14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wmf"/><Relationship Id="rId5" Type="http://schemas.openxmlformats.org/officeDocument/2006/relationships/oleObject" Target="../embeddings/oleObject4.bin"/><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7.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3.wmf"/><Relationship Id="rId4" Type="http://schemas.openxmlformats.org/officeDocument/2006/relationships/oleObject" Target="../embeddings/oleObject6.bin"/><Relationship Id="rId9" Type="http://schemas.openxmlformats.org/officeDocument/2006/relationships/image" Target="../media/image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6.wmf"/><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8.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9.wmf"/><Relationship Id="rId4"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0.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6.bin"/><Relationship Id="rId5" Type="http://schemas.openxmlformats.org/officeDocument/2006/relationships/image" Target="../media/image11.wmf"/><Relationship Id="rId4"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3.wmf"/><Relationship Id="rId4" Type="http://schemas.openxmlformats.org/officeDocument/2006/relationships/oleObject" Target="../embeddings/oleObject1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4.wmf"/><Relationship Id="rId4"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19.wmf"/><Relationship Id="rId3" Type="http://schemas.openxmlformats.org/officeDocument/2006/relationships/notesSlide" Target="../notesSlides/notesSlide14.xml"/><Relationship Id="rId7" Type="http://schemas.openxmlformats.org/officeDocument/2006/relationships/image" Target="../media/image16.wmf"/><Relationship Id="rId12"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0.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17.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24.wmf"/><Relationship Id="rId3" Type="http://schemas.openxmlformats.org/officeDocument/2006/relationships/notesSlide" Target="../notesSlides/notesSlide15.xml"/><Relationship Id="rId7" Type="http://schemas.openxmlformats.org/officeDocument/2006/relationships/image" Target="../media/image21.wmf"/><Relationship Id="rId12"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25.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22.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29.wmf"/><Relationship Id="rId3" Type="http://schemas.openxmlformats.org/officeDocument/2006/relationships/notesSlide" Target="../notesSlides/notesSlide16.xml"/><Relationship Id="rId7" Type="http://schemas.openxmlformats.org/officeDocument/2006/relationships/image" Target="../media/image26.wmf"/><Relationship Id="rId12"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0.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27.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0.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32.wmf"/><Relationship Id="rId5" Type="http://schemas.openxmlformats.org/officeDocument/2006/relationships/oleObject" Target="../embeddings/oleObject36.bin"/><Relationship Id="rId4" Type="http://schemas.openxmlformats.org/officeDocument/2006/relationships/image" Target="../media/image31.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17.xml"/><Relationship Id="rId7" Type="http://schemas.openxmlformats.org/officeDocument/2006/relationships/image" Target="../media/image35.wmf"/><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oleObject" Target="../embeddings/oleObject39.bin"/><Relationship Id="rId5" Type="http://schemas.openxmlformats.org/officeDocument/2006/relationships/image" Target="../media/image34.wmf"/><Relationship Id="rId4" Type="http://schemas.openxmlformats.org/officeDocument/2006/relationships/oleObject" Target="../embeddings/oleObject38.bin"/><Relationship Id="rId9" Type="http://schemas.openxmlformats.org/officeDocument/2006/relationships/image" Target="../media/image36.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18.xml"/><Relationship Id="rId7" Type="http://schemas.openxmlformats.org/officeDocument/2006/relationships/image" Target="../media/image38.wmf"/><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oleObject" Target="../embeddings/oleObject42.bin"/><Relationship Id="rId5" Type="http://schemas.openxmlformats.org/officeDocument/2006/relationships/image" Target="../media/image37.wmf"/><Relationship Id="rId4" Type="http://schemas.openxmlformats.org/officeDocument/2006/relationships/oleObject" Target="../embeddings/oleObject41.bin"/><Relationship Id="rId9" Type="http://schemas.openxmlformats.org/officeDocument/2006/relationships/image" Target="../media/image39.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19.xml"/><Relationship Id="rId7" Type="http://schemas.openxmlformats.org/officeDocument/2006/relationships/image" Target="../media/image40.wmf"/><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oleObject" Target="../embeddings/oleObject45.bin"/><Relationship Id="rId5" Type="http://schemas.openxmlformats.org/officeDocument/2006/relationships/image" Target="../media/image37.wmf"/><Relationship Id="rId10" Type="http://schemas.openxmlformats.org/officeDocument/2006/relationships/image" Target="../media/image42.png"/><Relationship Id="rId4" Type="http://schemas.openxmlformats.org/officeDocument/2006/relationships/oleObject" Target="../embeddings/oleObject44.bin"/><Relationship Id="rId9" Type="http://schemas.openxmlformats.org/officeDocument/2006/relationships/image" Target="../media/image41.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20.xml"/><Relationship Id="rId7" Type="http://schemas.openxmlformats.org/officeDocument/2006/relationships/image" Target="../media/image34.wmf"/><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oleObject" Target="../embeddings/oleObject48.bin"/><Relationship Id="rId5" Type="http://schemas.openxmlformats.org/officeDocument/2006/relationships/image" Target="../media/image37.wmf"/><Relationship Id="rId4" Type="http://schemas.openxmlformats.org/officeDocument/2006/relationships/oleObject" Target="../embeddings/oleObject47.bin"/><Relationship Id="rId9" Type="http://schemas.openxmlformats.org/officeDocument/2006/relationships/image" Target="../media/image35.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21.xml"/><Relationship Id="rId7" Type="http://schemas.openxmlformats.org/officeDocument/2006/relationships/image" Target="../media/image34.wmf"/><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oleObject" Target="../embeddings/oleObject51.bin"/><Relationship Id="rId5" Type="http://schemas.openxmlformats.org/officeDocument/2006/relationships/image" Target="../media/image37.wmf"/><Relationship Id="rId4" Type="http://schemas.openxmlformats.org/officeDocument/2006/relationships/oleObject" Target="../embeddings/oleObject50.bin"/><Relationship Id="rId9" Type="http://schemas.openxmlformats.org/officeDocument/2006/relationships/image" Target="../media/image35.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46.wmf"/><Relationship Id="rId3" Type="http://schemas.openxmlformats.org/officeDocument/2006/relationships/notesSlide" Target="../notesSlides/notesSlide22.xml"/><Relationship Id="rId7" Type="http://schemas.openxmlformats.org/officeDocument/2006/relationships/image" Target="../media/image43.wmf"/><Relationship Id="rId12"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54.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44.w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23.xml"/><Relationship Id="rId7" Type="http://schemas.openxmlformats.org/officeDocument/2006/relationships/image" Target="../media/image47.wmf"/><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oleObject" Target="../embeddings/oleObject59.bin"/><Relationship Id="rId11" Type="http://schemas.openxmlformats.org/officeDocument/2006/relationships/image" Target="../media/image49.wmf"/><Relationship Id="rId5" Type="http://schemas.openxmlformats.org/officeDocument/2006/relationships/image" Target="../media/image45.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48.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image" Target="../media/image50.wmf"/><Relationship Id="rId5" Type="http://schemas.openxmlformats.org/officeDocument/2006/relationships/oleObject" Target="../embeddings/oleObject63.bin"/><Relationship Id="rId4" Type="http://schemas.openxmlformats.org/officeDocument/2006/relationships/image" Target="../media/image48.wmf"/></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25.xml"/><Relationship Id="rId7" Type="http://schemas.openxmlformats.org/officeDocument/2006/relationships/image" Target="../media/image52.wmf"/><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oleObject" Target="../embeddings/oleObject65.bin"/><Relationship Id="rId5" Type="http://schemas.openxmlformats.org/officeDocument/2006/relationships/image" Target="../media/image51.wmf"/><Relationship Id="rId4" Type="http://schemas.openxmlformats.org/officeDocument/2006/relationships/oleObject" Target="../embeddings/oleObject64.bin"/></Relationships>
</file>

<file path=ppt/slides/_rels/slide5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26.xml"/><Relationship Id="rId7" Type="http://schemas.openxmlformats.org/officeDocument/2006/relationships/image" Target="../media/image52.wmf"/><Relationship Id="rId2" Type="http://schemas.openxmlformats.org/officeDocument/2006/relationships/slideLayout" Target="../slideLayouts/slideLayout6.xml"/><Relationship Id="rId1" Type="http://schemas.openxmlformats.org/officeDocument/2006/relationships/vmlDrawing" Target="../drawings/vmlDrawing29.vml"/><Relationship Id="rId6" Type="http://schemas.openxmlformats.org/officeDocument/2006/relationships/oleObject" Target="../embeddings/oleObject67.bin"/><Relationship Id="rId5" Type="http://schemas.openxmlformats.org/officeDocument/2006/relationships/image" Target="../media/image51.wmf"/><Relationship Id="rId4" Type="http://schemas.openxmlformats.org/officeDocument/2006/relationships/oleObject" Target="../embeddings/oleObject66.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27.xml"/><Relationship Id="rId7" Type="http://schemas.openxmlformats.org/officeDocument/2006/relationships/image" Target="../media/image52.wmf"/><Relationship Id="rId2" Type="http://schemas.openxmlformats.org/officeDocument/2006/relationships/slideLayout" Target="../slideLayouts/slideLayout6.xml"/><Relationship Id="rId1" Type="http://schemas.openxmlformats.org/officeDocument/2006/relationships/vmlDrawing" Target="../drawings/vmlDrawing30.vml"/><Relationship Id="rId6" Type="http://schemas.openxmlformats.org/officeDocument/2006/relationships/oleObject" Target="../embeddings/oleObject69.bin"/><Relationship Id="rId5" Type="http://schemas.openxmlformats.org/officeDocument/2006/relationships/image" Target="../media/image51.wmf"/><Relationship Id="rId4" Type="http://schemas.openxmlformats.org/officeDocument/2006/relationships/oleObject" Target="../embeddings/oleObject68.bin"/></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36.wmf"/><Relationship Id="rId5" Type="http://schemas.openxmlformats.org/officeDocument/2006/relationships/oleObject" Target="../embeddings/oleObject71.bin"/><Relationship Id="rId4" Type="http://schemas.openxmlformats.org/officeDocument/2006/relationships/image" Target="../media/image53.wmf"/></Relationships>
</file>

<file path=ppt/slides/_rels/slide58.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image" Target="../media/image54.tmp"/><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hyperlink" Target="http://myweb.liu.edu/~uroy/eco62/ppt/zlb-educ130328.pd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60.wmf"/><Relationship Id="rId4" Type="http://schemas.openxmlformats.org/officeDocument/2006/relationships/oleObject" Target="../embeddings/oleObject72.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2.wmf"/><Relationship Id="rId7" Type="http://schemas.openxmlformats.org/officeDocument/2006/relationships/image" Target="../media/image66.w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67.wmf"/></Relationships>
</file>

<file path=ppt/slides/_rels/slide95.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image" Target="../media/image54.tmp"/><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78.bin"/><Relationship Id="rId18" Type="http://schemas.openxmlformats.org/officeDocument/2006/relationships/image" Target="../media/image74.wmf"/><Relationship Id="rId3" Type="http://schemas.openxmlformats.org/officeDocument/2006/relationships/notesSlide" Target="../notesSlides/notesSlide41.xml"/><Relationship Id="rId7" Type="http://schemas.openxmlformats.org/officeDocument/2006/relationships/oleObject" Target="../embeddings/oleObject75.bin"/><Relationship Id="rId12" Type="http://schemas.openxmlformats.org/officeDocument/2006/relationships/image" Target="../media/image71.wmf"/><Relationship Id="rId17" Type="http://schemas.openxmlformats.org/officeDocument/2006/relationships/oleObject" Target="../embeddings/oleObject80.bin"/><Relationship Id="rId2" Type="http://schemas.openxmlformats.org/officeDocument/2006/relationships/slideLayout" Target="../slideLayouts/slideLayout6.xml"/><Relationship Id="rId16" Type="http://schemas.openxmlformats.org/officeDocument/2006/relationships/image" Target="../media/image73.wmf"/><Relationship Id="rId1" Type="http://schemas.openxmlformats.org/officeDocument/2006/relationships/vmlDrawing" Target="../drawings/vmlDrawing34.vml"/><Relationship Id="rId6" Type="http://schemas.openxmlformats.org/officeDocument/2006/relationships/image" Target="../media/image68.wmf"/><Relationship Id="rId11" Type="http://schemas.openxmlformats.org/officeDocument/2006/relationships/oleObject" Target="../embeddings/oleObject77.bin"/><Relationship Id="rId5" Type="http://schemas.openxmlformats.org/officeDocument/2006/relationships/oleObject" Target="../embeddings/oleObject74.bin"/><Relationship Id="rId15" Type="http://schemas.openxmlformats.org/officeDocument/2006/relationships/oleObject" Target="../embeddings/oleObject79.bin"/><Relationship Id="rId10" Type="http://schemas.openxmlformats.org/officeDocument/2006/relationships/image" Target="../media/image70.wmf"/><Relationship Id="rId4" Type="http://schemas.openxmlformats.org/officeDocument/2006/relationships/image" Target="../media/image81.png"/><Relationship Id="rId9" Type="http://schemas.openxmlformats.org/officeDocument/2006/relationships/oleObject" Target="../embeddings/oleObject76.bin"/><Relationship Id="rId14" Type="http://schemas.openxmlformats.org/officeDocument/2006/relationships/image" Target="../media/image72.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notesSlide" Target="../notesSlides/notesSlide42.xml"/><Relationship Id="rId7" Type="http://schemas.openxmlformats.org/officeDocument/2006/relationships/image" Target="../media/image76.wmf"/><Relationship Id="rId2" Type="http://schemas.openxmlformats.org/officeDocument/2006/relationships/slideLayout" Target="../slideLayouts/slideLayout6.xml"/><Relationship Id="rId1" Type="http://schemas.openxmlformats.org/officeDocument/2006/relationships/vmlDrawing" Target="../drawings/vmlDrawing35.vml"/><Relationship Id="rId6" Type="http://schemas.openxmlformats.org/officeDocument/2006/relationships/oleObject" Target="../embeddings/oleObject82.bin"/><Relationship Id="rId11" Type="http://schemas.openxmlformats.org/officeDocument/2006/relationships/image" Target="../media/image78.png"/><Relationship Id="rId5" Type="http://schemas.openxmlformats.org/officeDocument/2006/relationships/image" Target="../media/image75.png"/><Relationship Id="rId10" Type="http://schemas.openxmlformats.org/officeDocument/2006/relationships/oleObject" Target="../embeddings/oleObject84.bin"/><Relationship Id="rId4" Type="http://schemas.openxmlformats.org/officeDocument/2006/relationships/oleObject" Target="../embeddings/oleObject81.bin"/><Relationship Id="rId9" Type="http://schemas.openxmlformats.org/officeDocument/2006/relationships/image" Target="../media/image77.wmf"/></Relationships>
</file>

<file path=ppt/slides/_rels/slide99.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notesSlide" Target="../notesSlides/notesSlide43.xml"/><Relationship Id="rId7" Type="http://schemas.openxmlformats.org/officeDocument/2006/relationships/image" Target="../media/image78.png"/><Relationship Id="rId2" Type="http://schemas.openxmlformats.org/officeDocument/2006/relationships/slideLayout" Target="../slideLayouts/slideLayout6.xml"/><Relationship Id="rId1" Type="http://schemas.openxmlformats.org/officeDocument/2006/relationships/vmlDrawing" Target="../drawings/vmlDrawing36.vml"/><Relationship Id="rId6" Type="http://schemas.openxmlformats.org/officeDocument/2006/relationships/oleObject" Target="../embeddings/oleObject86.bin"/><Relationship Id="rId11" Type="http://schemas.openxmlformats.org/officeDocument/2006/relationships/image" Target="../media/image77.wmf"/><Relationship Id="rId5" Type="http://schemas.openxmlformats.org/officeDocument/2006/relationships/image" Target="../media/image79.png"/><Relationship Id="rId10" Type="http://schemas.openxmlformats.org/officeDocument/2006/relationships/oleObject" Target="../embeddings/oleObject88.bin"/><Relationship Id="rId4" Type="http://schemas.openxmlformats.org/officeDocument/2006/relationships/oleObject" Target="../embeddings/oleObject85.bin"/><Relationship Id="rId9" Type="http://schemas.openxmlformats.org/officeDocument/2006/relationships/image" Target="../media/image8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Dynamic Model of Aggregate Demand and Aggregate Supply</a:t>
            </a:r>
            <a:endParaRPr lang="en-US" dirty="0"/>
          </a:p>
        </p:txBody>
      </p:sp>
      <p:sp>
        <p:nvSpPr>
          <p:cNvPr id="3" name="Subtitle 2"/>
          <p:cNvSpPr>
            <a:spLocks noGrp="1"/>
          </p:cNvSpPr>
          <p:nvPr>
            <p:ph type="subTitle" idx="1"/>
          </p:nvPr>
        </p:nvSpPr>
        <p:spPr/>
        <p:txBody>
          <a:bodyPr/>
          <a:lstStyle/>
          <a:p>
            <a:pPr>
              <a:defRPr/>
            </a:pPr>
            <a:r>
              <a:rPr lang="en-US" dirty="0"/>
              <a:t>Chapter </a:t>
            </a:r>
            <a:r>
              <a:rPr lang="en-US" dirty="0" smtClean="0"/>
              <a:t>15 </a:t>
            </a:r>
            <a:r>
              <a:rPr lang="en-US" dirty="0"/>
              <a:t>of </a:t>
            </a:r>
            <a:r>
              <a:rPr lang="en-US" i="1" dirty="0">
                <a:hlinkClick r:id="rId2"/>
              </a:rPr>
              <a:t>Macroeconomics</a:t>
            </a:r>
            <a:r>
              <a:rPr lang="en-US" dirty="0"/>
              <a:t>, </a:t>
            </a:r>
            <a:r>
              <a:rPr lang="en-US" dirty="0" smtClean="0"/>
              <a:t>8</a:t>
            </a:r>
            <a:r>
              <a:rPr lang="en-US" baseline="30000" dirty="0" smtClean="0"/>
              <a:t>th</a:t>
            </a:r>
            <a:r>
              <a:rPr lang="en-US" dirty="0" smtClean="0"/>
              <a:t> </a:t>
            </a:r>
            <a:r>
              <a:rPr lang="en-US" dirty="0"/>
              <a:t>edition, by N. Gregory </a:t>
            </a:r>
            <a:r>
              <a:rPr lang="en-US" dirty="0" err="1"/>
              <a:t>Mankiw</a:t>
            </a:r>
            <a:endParaRPr lang="en-US" dirty="0"/>
          </a:p>
          <a:p>
            <a:pPr>
              <a:defRPr/>
            </a:pPr>
            <a:r>
              <a:rPr lang="en-US" dirty="0">
                <a:hlinkClick r:id="rId3"/>
              </a:rPr>
              <a:t>ECO62</a:t>
            </a:r>
            <a:r>
              <a:rPr lang="en-US" dirty="0"/>
              <a:t> </a:t>
            </a:r>
            <a:r>
              <a:rPr lang="en-US" dirty="0" err="1">
                <a:hlinkClick r:id="rId4"/>
              </a:rPr>
              <a:t>Udayan</a:t>
            </a:r>
            <a:r>
              <a:rPr lang="en-US" dirty="0">
                <a:hlinkClick r:id="rId4"/>
              </a:rPr>
              <a:t> </a:t>
            </a:r>
            <a:r>
              <a:rPr lang="en-US" dirty="0" smtClean="0">
                <a:hlinkClick r:id="rId4"/>
              </a:rPr>
              <a:t>Roy</a:t>
            </a:r>
            <a:endParaRPr lang="en-US" dirty="0"/>
          </a:p>
        </p:txBody>
      </p:sp>
      <p:sp>
        <p:nvSpPr>
          <p:cNvPr id="4" name="TextBox 3"/>
          <p:cNvSpPr txBox="1"/>
          <p:nvPr/>
        </p:nvSpPr>
        <p:spPr>
          <a:xfrm>
            <a:off x="1302327" y="471055"/>
            <a:ext cx="6525491" cy="523220"/>
          </a:xfrm>
          <a:prstGeom prst="rect">
            <a:avLst/>
          </a:prstGeom>
          <a:noFill/>
        </p:spPr>
        <p:txBody>
          <a:bodyPr wrap="square" rtlCol="0">
            <a:spAutoFit/>
          </a:bodyPr>
          <a:lstStyle/>
          <a:p>
            <a:pPr algn="ctr"/>
            <a:r>
              <a:rPr lang="en-US" sz="2800" b="1" dirty="0" smtClean="0">
                <a:solidFill>
                  <a:srgbClr val="C00000"/>
                </a:solidFill>
              </a:rPr>
              <a:t>PART V Topics in Macroeconomic Theory</a:t>
            </a:r>
            <a:endParaRPr lang="en-US" sz="2800" b="1" dirty="0">
              <a:solidFill>
                <a:srgbClr val="C00000"/>
              </a:solidFill>
            </a:endParaRPr>
          </a:p>
        </p:txBody>
      </p:sp>
    </p:spTree>
    <p:extLst>
      <p:ext uri="{BB962C8B-B14F-4D97-AF65-F5344CB8AC3E}">
        <p14:creationId xmlns:p14="http://schemas.microsoft.com/office/powerpoint/2010/main" val="1766000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Demand Equation</a:t>
            </a:r>
            <a:endParaRPr lang="en-US" dirty="0"/>
          </a:p>
        </p:txBody>
      </p:sp>
      <p:graphicFrame>
        <p:nvGraphicFramePr>
          <p:cNvPr id="4" name="Object 3"/>
          <p:cNvGraphicFramePr>
            <a:graphicFrameLocks noGrp="1" noChangeAspect="1"/>
          </p:cNvGraphicFramePr>
          <p:nvPr>
            <p:extLst>
              <p:ext uri="{D42A27DB-BD31-4B8C-83A1-F6EECF244321}">
                <p14:modId xmlns:p14="http://schemas.microsoft.com/office/powerpoint/2010/main" val="2651035317"/>
              </p:ext>
            </p:extLst>
          </p:nvPr>
        </p:nvGraphicFramePr>
        <p:xfrm>
          <a:off x="2062163" y="3433763"/>
          <a:ext cx="5018087" cy="858837"/>
        </p:xfrm>
        <a:graphic>
          <a:graphicData uri="http://schemas.openxmlformats.org/presentationml/2006/ole">
            <mc:AlternateContent xmlns:mc="http://schemas.openxmlformats.org/markup-compatibility/2006">
              <mc:Choice xmlns:v="urn:schemas-microsoft-com:vml" Requires="v">
                <p:oleObj spid="_x0000_s60480" name="Equation" r:id="rId3" imgW="1409400" imgH="241200" progId="Equation.3">
                  <p:embed/>
                </p:oleObj>
              </mc:Choice>
              <mc:Fallback>
                <p:oleObj name="Equation" r:id="rId3" imgW="1409400" imgH="241200" progId="Equation.3">
                  <p:embed/>
                  <p:pic>
                    <p:nvPicPr>
                      <p:cNvPr id="0" name=""/>
                      <p:cNvPicPr>
                        <a:picLocks noGrp="1" noChangeAspect="1" noChangeArrowheads="1"/>
                      </p:cNvPicPr>
                      <p:nvPr/>
                    </p:nvPicPr>
                    <p:blipFill>
                      <a:blip r:embed="rId4"/>
                      <a:srcRect/>
                      <a:stretch>
                        <a:fillRect/>
                      </a:stretch>
                    </p:blipFill>
                    <p:spPr bwMode="auto">
                      <a:xfrm>
                        <a:off x="2062163" y="3433763"/>
                        <a:ext cx="5018087"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3685309" y="4502723"/>
            <a:ext cx="886691" cy="461665"/>
          </a:xfrm>
          <a:prstGeom prst="rect">
            <a:avLst/>
          </a:prstGeom>
          <a:noFill/>
          <a:ln>
            <a:solidFill>
              <a:srgbClr val="00B0F0"/>
            </a:solidFill>
          </a:ln>
        </p:spPr>
        <p:txBody>
          <a:bodyPr wrap="square" rtlCol="0">
            <a:spAutoFit/>
          </a:bodyPr>
          <a:lstStyle/>
          <a:p>
            <a:pPr algn="ctr"/>
            <a:r>
              <a:rPr lang="el-GR" sz="2400" dirty="0" smtClean="0"/>
              <a:t>α</a:t>
            </a:r>
            <a:r>
              <a:rPr lang="en-US" sz="2400" dirty="0" smtClean="0"/>
              <a:t> &gt; 0</a:t>
            </a:r>
            <a:endParaRPr lang="en-US" sz="2400" dirty="0"/>
          </a:p>
        </p:txBody>
      </p:sp>
      <p:cxnSp>
        <p:nvCxnSpPr>
          <p:cNvPr id="18" name="Straight Arrow Connector 17"/>
          <p:cNvCxnSpPr/>
          <p:nvPr/>
        </p:nvCxnSpPr>
        <p:spPr>
          <a:xfrm flipH="1" flipV="1">
            <a:off x="4142565" y="4239486"/>
            <a:ext cx="6929" cy="249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842655" y="1607127"/>
            <a:ext cx="7176654" cy="1569660"/>
          </a:xfrm>
          <a:prstGeom prst="rect">
            <a:avLst/>
          </a:prstGeom>
          <a:noFill/>
          <a:ln>
            <a:solidFill>
              <a:srgbClr val="00B0F0"/>
            </a:solidFill>
          </a:ln>
        </p:spPr>
        <p:txBody>
          <a:bodyPr wrap="square" rtlCol="0">
            <a:spAutoFit/>
          </a:bodyPr>
          <a:lstStyle/>
          <a:p>
            <a:pPr algn="ctr"/>
            <a:r>
              <a:rPr lang="en-US" sz="2400" i="1" dirty="0" smtClean="0"/>
              <a:t>Assumption</a:t>
            </a:r>
            <a:r>
              <a:rPr lang="en-US" sz="2400" dirty="0" smtClean="0"/>
              <a:t>: </a:t>
            </a:r>
            <a:r>
              <a:rPr lang="el-GR" sz="2400" dirty="0" smtClean="0"/>
              <a:t>ρ</a:t>
            </a:r>
            <a:r>
              <a:rPr lang="en-US" sz="2400" dirty="0" smtClean="0"/>
              <a:t> </a:t>
            </a:r>
            <a:r>
              <a:rPr lang="en-US" sz="2400" dirty="0"/>
              <a:t>&gt; </a:t>
            </a:r>
            <a:r>
              <a:rPr lang="en-US" sz="2400" dirty="0" smtClean="0"/>
              <a:t>0; although the real interest rate can be negative, in the long run people will not lend their resources to others without a positive return. </a:t>
            </a:r>
            <a:r>
              <a:rPr lang="en-US" sz="2400" dirty="0">
                <a:solidFill>
                  <a:srgbClr val="0070C0"/>
                </a:solidFill>
              </a:rPr>
              <a:t>This is the long-run real interest rate we had calculated in Ch. </a:t>
            </a:r>
            <a:r>
              <a:rPr lang="en-US" sz="2400" dirty="0" smtClean="0">
                <a:solidFill>
                  <a:srgbClr val="0070C0"/>
                </a:solidFill>
              </a:rPr>
              <a:t>3</a:t>
            </a:r>
            <a:endParaRPr lang="en-US" sz="2400" dirty="0">
              <a:solidFill>
                <a:srgbClr val="0070C0"/>
              </a:solidFill>
            </a:endParaRPr>
          </a:p>
        </p:txBody>
      </p:sp>
      <p:cxnSp>
        <p:nvCxnSpPr>
          <p:cNvPr id="26" name="Straight Arrow Connector 25"/>
          <p:cNvCxnSpPr/>
          <p:nvPr/>
        </p:nvCxnSpPr>
        <p:spPr>
          <a:xfrm>
            <a:off x="5846618" y="3172690"/>
            <a:ext cx="1" cy="4294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929745" y="4516573"/>
            <a:ext cx="2369210" cy="1569660"/>
          </a:xfrm>
          <a:prstGeom prst="rect">
            <a:avLst/>
          </a:prstGeom>
          <a:noFill/>
          <a:ln>
            <a:solidFill>
              <a:srgbClr val="00B0F0"/>
            </a:solidFill>
          </a:ln>
        </p:spPr>
        <p:txBody>
          <a:bodyPr wrap="square" rtlCol="0">
            <a:spAutoFit/>
          </a:bodyPr>
          <a:lstStyle/>
          <a:p>
            <a:r>
              <a:rPr lang="en-US" sz="2400" i="1" dirty="0" smtClean="0"/>
              <a:t>Positive</a:t>
            </a:r>
            <a:r>
              <a:rPr lang="en-US" sz="2400" dirty="0" smtClean="0"/>
              <a:t> </a:t>
            </a:r>
            <a:r>
              <a:rPr lang="en-US" sz="2400" dirty="0"/>
              <a:t>when </a:t>
            </a:r>
            <a:r>
              <a:rPr lang="en-US" sz="2400" i="1" dirty="0"/>
              <a:t>C</a:t>
            </a:r>
            <a:r>
              <a:rPr lang="en-US" sz="2400" baseline="-25000" dirty="0"/>
              <a:t>0</a:t>
            </a:r>
            <a:r>
              <a:rPr lang="en-US" sz="2400" dirty="0"/>
              <a:t>, </a:t>
            </a:r>
            <a:r>
              <a:rPr lang="en-US" sz="2400" i="1" dirty="0"/>
              <a:t>I</a:t>
            </a:r>
            <a:r>
              <a:rPr lang="en-US" sz="2400" baseline="-25000" dirty="0"/>
              <a:t>0</a:t>
            </a:r>
            <a:r>
              <a:rPr lang="en-US" sz="2400" dirty="0"/>
              <a:t>, or </a:t>
            </a:r>
            <a:r>
              <a:rPr lang="en-US" sz="2400" i="1" dirty="0"/>
              <a:t>G</a:t>
            </a:r>
            <a:r>
              <a:rPr lang="en-US" sz="2400" dirty="0"/>
              <a:t> is </a:t>
            </a:r>
            <a:r>
              <a:rPr lang="en-US" sz="2400" i="1" dirty="0"/>
              <a:t>higher</a:t>
            </a:r>
            <a:r>
              <a:rPr lang="en-US" sz="2400" dirty="0"/>
              <a:t> than usual or </a:t>
            </a:r>
            <a:r>
              <a:rPr lang="en-US" sz="2400" i="1" dirty="0"/>
              <a:t>T</a:t>
            </a:r>
            <a:r>
              <a:rPr lang="en-US" sz="2400" dirty="0"/>
              <a:t> is </a:t>
            </a:r>
            <a:r>
              <a:rPr lang="en-US" sz="2400" i="1" dirty="0"/>
              <a:t>lower</a:t>
            </a:r>
            <a:r>
              <a:rPr lang="en-US" sz="2400" dirty="0"/>
              <a:t> than usual.</a:t>
            </a:r>
          </a:p>
        </p:txBody>
      </p:sp>
      <p:cxnSp>
        <p:nvCxnSpPr>
          <p:cNvPr id="30" name="Straight Arrow Connector 29"/>
          <p:cNvCxnSpPr/>
          <p:nvPr/>
        </p:nvCxnSpPr>
        <p:spPr>
          <a:xfrm flipH="1" flipV="1">
            <a:off x="6816575" y="4253336"/>
            <a:ext cx="6929" cy="249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01775" y="5223162"/>
            <a:ext cx="4959927" cy="1569660"/>
          </a:xfrm>
          <a:prstGeom prst="rect">
            <a:avLst/>
          </a:prstGeom>
          <a:noFill/>
          <a:ln>
            <a:solidFill>
              <a:srgbClr val="00B0F0"/>
            </a:solidFill>
          </a:ln>
        </p:spPr>
        <p:txBody>
          <a:bodyPr wrap="square" rtlCol="0">
            <a:spAutoFit/>
          </a:bodyPr>
          <a:lstStyle/>
          <a:p>
            <a:r>
              <a:rPr lang="en-US" sz="2400" i="1" dirty="0">
                <a:cs typeface="Arial" charset="0"/>
              </a:rPr>
              <a:t>Assumption</a:t>
            </a:r>
            <a:r>
              <a:rPr lang="en-US" sz="2400" dirty="0">
                <a:cs typeface="Arial" charset="0"/>
              </a:rPr>
              <a:t>: There is a negative relation between output (</a:t>
            </a:r>
            <a:r>
              <a:rPr lang="en-US" sz="2400" i="1" dirty="0" err="1">
                <a:cs typeface="Arial" charset="0"/>
              </a:rPr>
              <a:t>Y</a:t>
            </a:r>
            <a:r>
              <a:rPr lang="en-US" sz="2400" baseline="-25000" dirty="0" err="1">
                <a:cs typeface="Arial" charset="0"/>
              </a:rPr>
              <a:t>t</a:t>
            </a:r>
            <a:r>
              <a:rPr lang="en-US" sz="2400" dirty="0">
                <a:cs typeface="Arial" charset="0"/>
              </a:rPr>
              <a:t>) and interest rate (</a:t>
            </a:r>
            <a:r>
              <a:rPr lang="en-US" sz="2400" i="1" dirty="0" err="1">
                <a:cs typeface="Arial" charset="0"/>
              </a:rPr>
              <a:t>r</a:t>
            </a:r>
            <a:r>
              <a:rPr lang="en-US" sz="2400" baseline="-25000" dirty="0" err="1">
                <a:cs typeface="Arial" charset="0"/>
              </a:rPr>
              <a:t>t</a:t>
            </a:r>
            <a:r>
              <a:rPr lang="en-US" sz="2400" dirty="0">
                <a:cs typeface="Arial" charset="0"/>
              </a:rPr>
              <a:t>). The justification is the same as for the </a:t>
            </a:r>
            <a:r>
              <a:rPr lang="en-US" sz="2400" i="1" dirty="0">
                <a:cs typeface="Arial" charset="0"/>
              </a:rPr>
              <a:t>IS</a:t>
            </a:r>
            <a:r>
              <a:rPr lang="en-US" sz="2400" dirty="0">
                <a:cs typeface="Arial" charset="0"/>
              </a:rPr>
              <a:t> curve of Ch. </a:t>
            </a:r>
            <a:r>
              <a:rPr lang="en-US" sz="2400" dirty="0" smtClean="0">
                <a:cs typeface="Arial" charset="0"/>
              </a:rPr>
              <a:t>11</a:t>
            </a:r>
            <a:endParaRPr lang="en-US" sz="2400" dirty="0"/>
          </a:p>
        </p:txBody>
      </p:sp>
    </p:spTree>
    <p:extLst>
      <p:ext uri="{BB962C8B-B14F-4D97-AF65-F5344CB8AC3E}">
        <p14:creationId xmlns:p14="http://schemas.microsoft.com/office/powerpoint/2010/main" val="125635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P spid="29" grpId="0" animBg="1"/>
      <p:bldP spid="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Title 1"/>
          <p:cNvSpPr>
            <a:spLocks noGrp="1"/>
          </p:cNvSpPr>
          <p:nvPr>
            <p:ph type="title"/>
          </p:nvPr>
        </p:nvSpPr>
        <p:spPr>
          <a:xfrm>
            <a:off x="466725" y="158750"/>
            <a:ext cx="8245475" cy="633413"/>
          </a:xfrm>
        </p:spPr>
        <p:txBody>
          <a:bodyPr/>
          <a:lstStyle/>
          <a:p>
            <a:r>
              <a:rPr lang="en-US" sz="2800" smtClean="0"/>
              <a:t>The dynamic response to a supply shock</a:t>
            </a:r>
          </a:p>
        </p:txBody>
      </p:sp>
      <p:graphicFrame>
        <p:nvGraphicFramePr>
          <p:cNvPr id="22530" name="Chart 5"/>
          <p:cNvGraphicFramePr>
            <a:graphicFrameLocks/>
          </p:cNvGraphicFramePr>
          <p:nvPr/>
        </p:nvGraphicFramePr>
        <p:xfrm>
          <a:off x="484188" y="3519488"/>
          <a:ext cx="6581775" cy="3146425"/>
        </p:xfrm>
        <a:graphic>
          <a:graphicData uri="http://schemas.openxmlformats.org/presentationml/2006/ole">
            <mc:AlternateContent xmlns:mc="http://schemas.openxmlformats.org/markup-compatibility/2006">
              <mc:Choice xmlns:v="urn:schemas-microsoft-com:vml" Requires="v">
                <p:oleObj spid="_x0000_s22918"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19488"/>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1" name="Chart 6"/>
          <p:cNvGraphicFramePr>
            <a:graphicFrameLocks/>
          </p:cNvGraphicFramePr>
          <p:nvPr/>
        </p:nvGraphicFramePr>
        <p:xfrm>
          <a:off x="485775" y="952500"/>
          <a:ext cx="6581775" cy="2676525"/>
        </p:xfrm>
        <a:graphic>
          <a:graphicData uri="http://schemas.openxmlformats.org/presentationml/2006/ole">
            <mc:AlternateContent xmlns:mc="http://schemas.openxmlformats.org/markup-compatibility/2006">
              <mc:Choice xmlns:v="urn:schemas-microsoft-com:vml" Requires="v">
                <p:oleObj spid="_x0000_s22919" r:id="rId6" imgW="6578154" imgH="2676376" progId="Excel.Chart.8">
                  <p:embed/>
                </p:oleObj>
              </mc:Choice>
              <mc:Fallback>
                <p:oleObj r:id="rId6" imgW="6578154" imgH="2676376"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775" y="952500"/>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1" name="Object 4"/>
          <p:cNvGraphicFramePr>
            <a:graphicFrameLocks noChangeAspect="1"/>
          </p:cNvGraphicFramePr>
          <p:nvPr/>
        </p:nvGraphicFramePr>
        <p:xfrm>
          <a:off x="330200" y="4421188"/>
          <a:ext cx="304800" cy="554037"/>
        </p:xfrm>
        <a:graphic>
          <a:graphicData uri="http://schemas.openxmlformats.org/presentationml/2006/ole">
            <mc:AlternateContent xmlns:mc="http://schemas.openxmlformats.org/markup-compatibility/2006">
              <mc:Choice xmlns:v="urn:schemas-microsoft-com:vml" Requires="v">
                <p:oleObj spid="_x0000_s22920" name="Equation" r:id="rId8" imgW="126720" imgH="228600" progId="Equation.DSMT4">
                  <p:embed/>
                </p:oleObj>
              </mc:Choice>
              <mc:Fallback>
                <p:oleObj name="Equation" r:id="rId8" imgW="12672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200" y="4421188"/>
                        <a:ext cx="304800"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7"/>
          <p:cNvGraphicFramePr>
            <a:graphicFrameLocks noChangeAspect="1"/>
          </p:cNvGraphicFramePr>
          <p:nvPr/>
        </p:nvGraphicFramePr>
        <p:xfrm>
          <a:off x="265113" y="1638300"/>
          <a:ext cx="365125" cy="549275"/>
        </p:xfrm>
        <a:graphic>
          <a:graphicData uri="http://schemas.openxmlformats.org/presentationml/2006/ole">
            <mc:AlternateContent xmlns:mc="http://schemas.openxmlformats.org/markup-compatibility/2006">
              <mc:Choice xmlns:v="urn:schemas-microsoft-com:vml" Requires="v">
                <p:oleObj spid="_x0000_s22921" name="Equation" r:id="rId10" imgW="152280" imgH="228600" progId="Equation.DSMT4">
                  <p:embed/>
                </p:oleObj>
              </mc:Choice>
              <mc:Fallback>
                <p:oleObj name="Equation" r:id="rId10" imgW="1522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113" y="1638300"/>
                        <a:ext cx="36512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a:spLocks noChangeAspect="1"/>
          </p:cNvSpPr>
          <p:nvPr/>
        </p:nvSpPr>
        <p:spPr>
          <a:xfrm>
            <a:off x="2513013" y="147637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a:spLocks noChangeAspect="1"/>
          </p:cNvSpPr>
          <p:nvPr/>
        </p:nvSpPr>
        <p:spPr>
          <a:xfrm>
            <a:off x="2508250" y="4395788"/>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7010400" y="2952750"/>
            <a:ext cx="1981199" cy="2322174"/>
          </a:xfrm>
          <a:prstGeom prst="rect">
            <a:avLst/>
          </a:prstGeom>
          <a:solidFill>
            <a:schemeClr val="accent3">
              <a:lumMod val="20000"/>
              <a:lumOff val="80000"/>
            </a:schemeClr>
          </a:solidFill>
          <a:effectLst>
            <a:outerShdw blurRad="25400" dist="76200" dir="2700000" algn="tl" rotWithShape="0">
              <a:prstClr val="black">
                <a:alpha val="50000"/>
              </a:prstClr>
            </a:outerShdw>
          </a:effectLst>
        </p:spPr>
        <p:txBody>
          <a:bodyPr wrap="square">
            <a:spAutoFit/>
          </a:bodyPr>
          <a:lstStyle/>
          <a:p>
            <a:pPr>
              <a:lnSpc>
                <a:spcPct val="105000"/>
              </a:lnSpc>
              <a:defRPr/>
            </a:pPr>
            <a:r>
              <a:rPr lang="en-US" sz="2300" dirty="0">
                <a:cs typeface="Arial" charset="0"/>
              </a:rPr>
              <a:t>The real interest rate takes many periods to return to its natural rate.</a:t>
            </a:r>
          </a:p>
        </p:txBody>
      </p:sp>
      <p:cxnSp>
        <p:nvCxnSpPr>
          <p:cNvPr id="10" name="Straight Connector 9"/>
          <p:cNvCxnSpPr/>
          <p:nvPr/>
        </p:nvCxnSpPr>
        <p:spPr>
          <a:xfrm>
            <a:off x="2206625" y="1954213"/>
            <a:ext cx="70802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24088" y="4795838"/>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726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itle 1"/>
          <p:cNvSpPr>
            <a:spLocks noGrp="1"/>
          </p:cNvSpPr>
          <p:nvPr>
            <p:ph type="title"/>
          </p:nvPr>
        </p:nvSpPr>
        <p:spPr>
          <a:xfrm>
            <a:off x="466725" y="158750"/>
            <a:ext cx="8245475" cy="633413"/>
          </a:xfrm>
        </p:spPr>
        <p:txBody>
          <a:bodyPr/>
          <a:lstStyle/>
          <a:p>
            <a:r>
              <a:rPr lang="en-US" sz="2800" smtClean="0"/>
              <a:t>The dynamic response to a supply shock</a:t>
            </a:r>
          </a:p>
        </p:txBody>
      </p:sp>
      <p:graphicFrame>
        <p:nvGraphicFramePr>
          <p:cNvPr id="23554" name="Chart 5"/>
          <p:cNvGraphicFramePr>
            <a:graphicFrameLocks/>
          </p:cNvGraphicFramePr>
          <p:nvPr/>
        </p:nvGraphicFramePr>
        <p:xfrm>
          <a:off x="484188" y="3519488"/>
          <a:ext cx="6581775" cy="3146425"/>
        </p:xfrm>
        <a:graphic>
          <a:graphicData uri="http://schemas.openxmlformats.org/presentationml/2006/ole">
            <mc:AlternateContent xmlns:mc="http://schemas.openxmlformats.org/markup-compatibility/2006">
              <mc:Choice xmlns:v="urn:schemas-microsoft-com:vml" Requires="v">
                <p:oleObj spid="_x0000_s23946"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19488"/>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Chart 6"/>
          <p:cNvGraphicFramePr>
            <a:graphicFrameLocks/>
          </p:cNvGraphicFramePr>
          <p:nvPr/>
        </p:nvGraphicFramePr>
        <p:xfrm>
          <a:off x="485775" y="952500"/>
          <a:ext cx="6581775" cy="2676525"/>
        </p:xfrm>
        <a:graphic>
          <a:graphicData uri="http://schemas.openxmlformats.org/presentationml/2006/ole">
            <mc:AlternateContent xmlns:mc="http://schemas.openxmlformats.org/markup-compatibility/2006">
              <mc:Choice xmlns:v="urn:schemas-microsoft-com:vml" Requires="v">
                <p:oleObj spid="_x0000_s23947" r:id="rId6" imgW="6578154" imgH="2676376" progId="Excel.Chart.8">
                  <p:embed/>
                </p:oleObj>
              </mc:Choice>
              <mc:Fallback>
                <p:oleObj r:id="rId6" imgW="6578154" imgH="2676376"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775" y="952500"/>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4" name="Object 8"/>
          <p:cNvGraphicFramePr>
            <a:graphicFrameLocks noChangeAspect="1"/>
          </p:cNvGraphicFramePr>
          <p:nvPr/>
        </p:nvGraphicFramePr>
        <p:xfrm>
          <a:off x="352425" y="4419600"/>
          <a:ext cx="274638" cy="554038"/>
        </p:xfrm>
        <a:graphic>
          <a:graphicData uri="http://schemas.openxmlformats.org/presentationml/2006/ole">
            <mc:AlternateContent xmlns:mc="http://schemas.openxmlformats.org/markup-compatibility/2006">
              <mc:Choice xmlns:v="urn:schemas-microsoft-com:vml" Requires="v">
                <p:oleObj spid="_x0000_s23948" name="Equation" r:id="rId8" imgW="114120" imgH="228600" progId="Equation.DSMT4">
                  <p:embed/>
                </p:oleObj>
              </mc:Choice>
              <mc:Fallback>
                <p:oleObj name="Equation" r:id="rId8" imgW="11412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425" y="4419600"/>
                        <a:ext cx="274638"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7"/>
          <p:cNvGraphicFramePr>
            <a:graphicFrameLocks noChangeAspect="1"/>
          </p:cNvGraphicFramePr>
          <p:nvPr/>
        </p:nvGraphicFramePr>
        <p:xfrm>
          <a:off x="265113" y="1638300"/>
          <a:ext cx="365125" cy="549275"/>
        </p:xfrm>
        <a:graphic>
          <a:graphicData uri="http://schemas.openxmlformats.org/presentationml/2006/ole">
            <mc:AlternateContent xmlns:mc="http://schemas.openxmlformats.org/markup-compatibility/2006">
              <mc:Choice xmlns:v="urn:schemas-microsoft-com:vml" Requires="v">
                <p:oleObj spid="_x0000_s23949" name="Equation" r:id="rId10" imgW="152280" imgH="228600" progId="Equation.DSMT4">
                  <p:embed/>
                </p:oleObj>
              </mc:Choice>
              <mc:Fallback>
                <p:oleObj name="Equation" r:id="rId10" imgW="1522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113" y="1638300"/>
                        <a:ext cx="36512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Oval 11"/>
          <p:cNvSpPr>
            <a:spLocks noChangeAspect="1"/>
          </p:cNvSpPr>
          <p:nvPr/>
        </p:nvSpPr>
        <p:spPr>
          <a:xfrm>
            <a:off x="2513013" y="147637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a:spLocks noChangeAspect="1"/>
          </p:cNvSpPr>
          <p:nvPr/>
        </p:nvSpPr>
        <p:spPr>
          <a:xfrm>
            <a:off x="2514600" y="4189413"/>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7162800" y="1149350"/>
            <a:ext cx="1893887" cy="3437095"/>
          </a:xfrm>
          <a:prstGeom prst="rect">
            <a:avLst/>
          </a:prstGeom>
          <a:solidFill>
            <a:schemeClr val="accent3">
              <a:lumMod val="20000"/>
              <a:lumOff val="80000"/>
            </a:schemeClr>
          </a:solidFill>
          <a:effectLst>
            <a:outerShdw blurRad="25400" dist="76200" dir="2700000" algn="tl" rotWithShape="0">
              <a:prstClr val="black">
                <a:alpha val="50000"/>
              </a:prstClr>
            </a:outerShdw>
          </a:effectLst>
        </p:spPr>
        <p:txBody>
          <a:bodyPr wrap="square">
            <a:spAutoFit/>
          </a:bodyPr>
          <a:lstStyle/>
          <a:p>
            <a:pPr>
              <a:lnSpc>
                <a:spcPct val="105000"/>
              </a:lnSpc>
              <a:defRPr/>
            </a:pPr>
            <a:r>
              <a:rPr lang="en-US" sz="2300" dirty="0">
                <a:cs typeface="Arial" charset="0"/>
              </a:rPr>
              <a:t>The behavior </a:t>
            </a:r>
            <a:br>
              <a:rPr lang="en-US" sz="2300" dirty="0">
                <a:cs typeface="Arial" charset="0"/>
              </a:rPr>
            </a:br>
            <a:r>
              <a:rPr lang="en-US" sz="2300" dirty="0">
                <a:cs typeface="Arial" charset="0"/>
              </a:rPr>
              <a:t>of the nominal interest </a:t>
            </a:r>
            <a:br>
              <a:rPr lang="en-US" sz="2300" dirty="0">
                <a:cs typeface="Arial" charset="0"/>
              </a:rPr>
            </a:br>
            <a:r>
              <a:rPr lang="en-US" sz="2300" dirty="0">
                <a:cs typeface="Arial" charset="0"/>
              </a:rPr>
              <a:t>rate depends </a:t>
            </a:r>
            <a:br>
              <a:rPr lang="en-US" sz="2300" dirty="0">
                <a:cs typeface="Arial" charset="0"/>
              </a:rPr>
            </a:br>
            <a:r>
              <a:rPr lang="en-US" sz="2300" dirty="0">
                <a:cs typeface="Arial" charset="0"/>
              </a:rPr>
              <a:t>on that </a:t>
            </a:r>
            <a:br>
              <a:rPr lang="en-US" sz="2300" dirty="0">
                <a:cs typeface="Arial" charset="0"/>
              </a:rPr>
            </a:br>
            <a:r>
              <a:rPr lang="en-US" sz="2300" dirty="0">
                <a:cs typeface="Arial" charset="0"/>
              </a:rPr>
              <a:t>of </a:t>
            </a:r>
            <a:r>
              <a:rPr lang="en-US" sz="2300" dirty="0" smtClean="0">
                <a:cs typeface="Arial" charset="0"/>
              </a:rPr>
              <a:t>inflation </a:t>
            </a:r>
            <a:r>
              <a:rPr lang="en-US" sz="2300" dirty="0">
                <a:cs typeface="Arial" charset="0"/>
              </a:rPr>
              <a:t>and real interest rates.</a:t>
            </a:r>
          </a:p>
        </p:txBody>
      </p:sp>
      <p:cxnSp>
        <p:nvCxnSpPr>
          <p:cNvPr id="10" name="Straight Connector 9"/>
          <p:cNvCxnSpPr/>
          <p:nvPr/>
        </p:nvCxnSpPr>
        <p:spPr>
          <a:xfrm>
            <a:off x="2206625" y="1954213"/>
            <a:ext cx="70802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17738" y="5178425"/>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857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3. A Series of Aggregate Demand Shocks</a:t>
            </a:r>
            <a:endParaRPr lang="en-US" dirty="0"/>
          </a:p>
        </p:txBody>
      </p:sp>
      <p:sp>
        <p:nvSpPr>
          <p:cNvPr id="4" name="Content Placeholder 3"/>
          <p:cNvSpPr>
            <a:spLocks noGrp="1"/>
          </p:cNvSpPr>
          <p:nvPr>
            <p:ph idx="1"/>
          </p:nvPr>
        </p:nvSpPr>
        <p:spPr/>
        <p:txBody>
          <a:bodyPr>
            <a:normAutofit fontScale="92500"/>
          </a:bodyPr>
          <a:lstStyle/>
          <a:p>
            <a:r>
              <a:rPr lang="en-US" dirty="0" smtClean="0"/>
              <a:t>Suppose the economy is at the long-run equilibrium</a:t>
            </a:r>
          </a:p>
          <a:p>
            <a:r>
              <a:rPr lang="en-US" dirty="0" smtClean="0"/>
              <a:t>Then a positive aggregated demand shock hits the economy for five successive periods (</a:t>
            </a:r>
            <a:r>
              <a:rPr lang="el-GR" dirty="0" smtClean="0">
                <a:latin typeface="Calibri"/>
                <a:cs typeface="Calibri"/>
              </a:rPr>
              <a:t>ε</a:t>
            </a:r>
            <a:r>
              <a:rPr lang="en-US" baseline="-25000" dirty="0" smtClean="0">
                <a:latin typeface="Calibri"/>
                <a:cs typeface="Calibri"/>
              </a:rPr>
              <a:t>t</a:t>
            </a:r>
            <a:r>
              <a:rPr lang="en-US" dirty="0" smtClean="0">
                <a:latin typeface="Calibri"/>
                <a:cs typeface="Calibri"/>
              </a:rPr>
              <a:t>= </a:t>
            </a:r>
            <a:r>
              <a:rPr lang="el-GR" dirty="0">
                <a:cs typeface="Calibri"/>
              </a:rPr>
              <a:t>ε</a:t>
            </a:r>
            <a:r>
              <a:rPr lang="en-US" baseline="-25000" dirty="0" smtClean="0">
                <a:cs typeface="Calibri"/>
              </a:rPr>
              <a:t>t+1</a:t>
            </a:r>
            <a:r>
              <a:rPr lang="en-US" dirty="0" smtClean="0">
                <a:latin typeface="Calibri"/>
                <a:cs typeface="Calibri"/>
              </a:rPr>
              <a:t>= </a:t>
            </a:r>
            <a:r>
              <a:rPr lang="el-GR" dirty="0">
                <a:cs typeface="Calibri"/>
              </a:rPr>
              <a:t>ε</a:t>
            </a:r>
            <a:r>
              <a:rPr lang="en-US" baseline="-25000" dirty="0" smtClean="0">
                <a:cs typeface="Calibri"/>
              </a:rPr>
              <a:t>t+2</a:t>
            </a:r>
            <a:r>
              <a:rPr lang="en-US" dirty="0" smtClean="0">
                <a:latin typeface="Calibri"/>
                <a:cs typeface="Calibri"/>
              </a:rPr>
              <a:t>= </a:t>
            </a:r>
            <a:r>
              <a:rPr lang="el-GR" dirty="0">
                <a:cs typeface="Calibri"/>
              </a:rPr>
              <a:t>ε</a:t>
            </a:r>
            <a:r>
              <a:rPr lang="en-US" baseline="-25000" dirty="0" smtClean="0">
                <a:cs typeface="Calibri"/>
              </a:rPr>
              <a:t>t+3</a:t>
            </a:r>
            <a:r>
              <a:rPr lang="en-US" dirty="0" smtClean="0">
                <a:latin typeface="Calibri"/>
                <a:cs typeface="Calibri"/>
              </a:rPr>
              <a:t>= </a:t>
            </a:r>
            <a:r>
              <a:rPr lang="el-GR" dirty="0">
                <a:cs typeface="Calibri"/>
              </a:rPr>
              <a:t>ε</a:t>
            </a:r>
            <a:r>
              <a:rPr lang="en-US" baseline="-25000" dirty="0" smtClean="0">
                <a:cs typeface="Calibri"/>
              </a:rPr>
              <a:t>t+4</a:t>
            </a:r>
            <a:r>
              <a:rPr lang="en-US" dirty="0" smtClean="0">
                <a:latin typeface="Calibri"/>
                <a:cs typeface="Calibri"/>
              </a:rPr>
              <a:t> &gt; 0</a:t>
            </a:r>
            <a:r>
              <a:rPr lang="en-US" dirty="0" smtClean="0"/>
              <a:t>), and then goes away (</a:t>
            </a:r>
            <a:r>
              <a:rPr lang="el-GR" dirty="0">
                <a:cs typeface="Calibri"/>
              </a:rPr>
              <a:t>ε</a:t>
            </a:r>
            <a:r>
              <a:rPr lang="en-US" baseline="-25000" dirty="0" smtClean="0">
                <a:cs typeface="Calibri"/>
              </a:rPr>
              <a:t>t+5</a:t>
            </a:r>
            <a:r>
              <a:rPr lang="en-US" dirty="0" smtClean="0">
                <a:cs typeface="Calibri"/>
              </a:rPr>
              <a:t> = </a:t>
            </a:r>
            <a:r>
              <a:rPr lang="en-US" dirty="0">
                <a:cs typeface="Calibri"/>
              </a:rPr>
              <a:t>0</a:t>
            </a:r>
            <a:r>
              <a:rPr lang="en-US" dirty="0"/>
              <a:t>)</a:t>
            </a:r>
            <a:endParaRPr lang="en-US" dirty="0" smtClean="0"/>
          </a:p>
          <a:p>
            <a:r>
              <a:rPr lang="en-US" dirty="0" smtClean="0"/>
              <a:t>How will the economy be affected in the short run?</a:t>
            </a:r>
          </a:p>
          <a:p>
            <a:r>
              <a:rPr lang="en-US" dirty="0" smtClean="0"/>
              <a:t>That is, how will the economy adjust over time?</a:t>
            </a:r>
            <a:endParaRPr lang="en-US" dirty="0"/>
          </a:p>
        </p:txBody>
      </p:sp>
    </p:spTree>
    <p:extLst>
      <p:ext uri="{BB962C8B-B14F-4D97-AF65-F5344CB8AC3E}">
        <p14:creationId xmlns:p14="http://schemas.microsoft.com/office/powerpoint/2010/main" val="141870644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0000"/>
                </a:solidFill>
              </a:rPr>
              <a:t>Recap: </a:t>
            </a:r>
            <a:r>
              <a:rPr lang="en-US" i="1" dirty="0" smtClean="0">
                <a:solidFill>
                  <a:srgbClr val="FF0000"/>
                </a:solidFill>
              </a:rPr>
              <a:t>DAD-DAS</a:t>
            </a:r>
            <a:r>
              <a:rPr lang="en-US" dirty="0" smtClean="0">
                <a:solidFill>
                  <a:srgbClr val="FF0000"/>
                </a:solidFill>
              </a:rPr>
              <a:t> Slopes and Shifts</a:t>
            </a:r>
            <a:endParaRPr lang="en-US" dirty="0">
              <a:solidFill>
                <a:srgbClr val="FF0000"/>
              </a:solidFill>
            </a:endParaRPr>
          </a:p>
        </p:txBody>
      </p:sp>
      <p:sp>
        <p:nvSpPr>
          <p:cNvPr id="4" name="Text Placeholder 3"/>
          <p:cNvSpPr>
            <a:spLocks noGrp="1"/>
          </p:cNvSpPr>
          <p:nvPr>
            <p:ph type="body" idx="1"/>
          </p:nvPr>
        </p:nvSpPr>
        <p:spPr/>
        <p:txBody>
          <a:bodyPr/>
          <a:lstStyle/>
          <a:p>
            <a:r>
              <a:rPr lang="en-US" i="1" dirty="0" smtClean="0">
                <a:solidFill>
                  <a:srgbClr val="FF0000"/>
                </a:solidFill>
              </a:rPr>
              <a:t>DAS</a:t>
            </a:r>
            <a:endParaRPr lang="en-US" i="1" dirty="0">
              <a:solidFill>
                <a:srgbClr val="FF0000"/>
              </a:solidFill>
            </a:endParaRPr>
          </a:p>
        </p:txBody>
      </p:sp>
      <p:sp>
        <p:nvSpPr>
          <p:cNvPr id="5" name="Content Placeholder 4"/>
          <p:cNvSpPr>
            <a:spLocks noGrp="1"/>
          </p:cNvSpPr>
          <p:nvPr>
            <p:ph sz="half" idx="2"/>
          </p:nvPr>
        </p:nvSpPr>
        <p:spPr/>
        <p:txBody>
          <a:bodyPr/>
          <a:lstStyle/>
          <a:p>
            <a:r>
              <a:rPr lang="en-US" dirty="0" smtClean="0">
                <a:solidFill>
                  <a:srgbClr val="FF0000"/>
                </a:solidFill>
              </a:rPr>
              <a:t>Upward sloping</a:t>
            </a:r>
          </a:p>
          <a:p>
            <a:r>
              <a:rPr lang="en-US" dirty="0" smtClean="0">
                <a:solidFill>
                  <a:srgbClr val="FF0000"/>
                </a:solidFill>
              </a:rPr>
              <a:t>If natural output increases, shifts right by same amount</a:t>
            </a:r>
          </a:p>
          <a:p>
            <a:r>
              <a:rPr lang="en-US" b="1" dirty="0">
                <a:solidFill>
                  <a:srgbClr val="FF0000"/>
                </a:solidFill>
              </a:rPr>
              <a:t>If </a:t>
            </a:r>
            <a:r>
              <a:rPr lang="en-US" b="1" dirty="0" smtClean="0">
                <a:solidFill>
                  <a:srgbClr val="FF0000"/>
                </a:solidFill>
              </a:rPr>
              <a:t>previous-period inflation </a:t>
            </a:r>
            <a:r>
              <a:rPr lang="en-US" b="1" dirty="0">
                <a:solidFill>
                  <a:srgbClr val="FF0000"/>
                </a:solidFill>
              </a:rPr>
              <a:t>increases, shifts up by same amount</a:t>
            </a:r>
          </a:p>
          <a:p>
            <a:r>
              <a:rPr lang="en-US" dirty="0" smtClean="0">
                <a:solidFill>
                  <a:srgbClr val="FF0000"/>
                </a:solidFill>
              </a:rPr>
              <a:t>If there is a positive inflation shock (</a:t>
            </a:r>
            <a:r>
              <a:rPr lang="el-GR" dirty="0" smtClean="0">
                <a:solidFill>
                  <a:srgbClr val="FF0000"/>
                </a:solidFill>
                <a:latin typeface="Calibri"/>
                <a:cs typeface="Calibri"/>
              </a:rPr>
              <a:t>ν</a:t>
            </a:r>
            <a:r>
              <a:rPr lang="en-US" baseline="-25000" dirty="0" smtClean="0">
                <a:solidFill>
                  <a:srgbClr val="FF0000"/>
                </a:solidFill>
                <a:latin typeface="Calibri"/>
                <a:cs typeface="Calibri"/>
              </a:rPr>
              <a:t>t</a:t>
            </a:r>
            <a:r>
              <a:rPr lang="en-US" dirty="0" smtClean="0">
                <a:solidFill>
                  <a:srgbClr val="FF0000"/>
                </a:solidFill>
                <a:latin typeface="Calibri"/>
                <a:cs typeface="Calibri"/>
              </a:rPr>
              <a:t> &gt; 0</a:t>
            </a:r>
            <a:r>
              <a:rPr lang="en-US" dirty="0" smtClean="0">
                <a:solidFill>
                  <a:srgbClr val="FF0000"/>
                </a:solidFill>
              </a:rPr>
              <a:t>), shifts up by same amount</a:t>
            </a:r>
            <a:endParaRPr lang="en-US" dirty="0">
              <a:solidFill>
                <a:srgbClr val="FF0000"/>
              </a:solidFill>
            </a:endParaRPr>
          </a:p>
        </p:txBody>
      </p:sp>
      <p:sp>
        <p:nvSpPr>
          <p:cNvPr id="6" name="Text Placeholder 5"/>
          <p:cNvSpPr>
            <a:spLocks noGrp="1"/>
          </p:cNvSpPr>
          <p:nvPr>
            <p:ph type="body" sz="quarter" idx="3"/>
          </p:nvPr>
        </p:nvSpPr>
        <p:spPr/>
        <p:txBody>
          <a:bodyPr/>
          <a:lstStyle/>
          <a:p>
            <a:r>
              <a:rPr lang="en-US" i="1" dirty="0" smtClean="0">
                <a:solidFill>
                  <a:srgbClr val="FF0000"/>
                </a:solidFill>
              </a:rPr>
              <a:t>DAD</a:t>
            </a:r>
            <a:endParaRPr lang="en-US" i="1" dirty="0">
              <a:solidFill>
                <a:srgbClr val="FF0000"/>
              </a:solidFill>
            </a:endParaRPr>
          </a:p>
        </p:txBody>
      </p:sp>
      <p:sp>
        <p:nvSpPr>
          <p:cNvPr id="7" name="Content Placeholder 6"/>
          <p:cNvSpPr>
            <a:spLocks noGrp="1"/>
          </p:cNvSpPr>
          <p:nvPr>
            <p:ph sz="quarter" idx="4"/>
          </p:nvPr>
        </p:nvSpPr>
        <p:spPr/>
        <p:txBody>
          <a:bodyPr/>
          <a:lstStyle/>
          <a:p>
            <a:r>
              <a:rPr lang="en-US" dirty="0" smtClean="0">
                <a:solidFill>
                  <a:srgbClr val="FF0000"/>
                </a:solidFill>
              </a:rPr>
              <a:t>Downward sloping</a:t>
            </a:r>
          </a:p>
          <a:p>
            <a:r>
              <a:rPr lang="en-US" dirty="0">
                <a:solidFill>
                  <a:srgbClr val="FF0000"/>
                </a:solidFill>
              </a:rPr>
              <a:t>If natural output increases, shifts right by same amount</a:t>
            </a:r>
          </a:p>
          <a:p>
            <a:r>
              <a:rPr lang="en-US" dirty="0" smtClean="0">
                <a:solidFill>
                  <a:srgbClr val="FF0000"/>
                </a:solidFill>
              </a:rPr>
              <a:t>If target inflation increases, shifts up by same amount</a:t>
            </a:r>
          </a:p>
          <a:p>
            <a:r>
              <a:rPr lang="en-US" b="1" dirty="0" smtClean="0">
                <a:solidFill>
                  <a:srgbClr val="FF0000"/>
                </a:solidFill>
              </a:rPr>
              <a:t>If there is a positive demand shock (</a:t>
            </a:r>
            <a:r>
              <a:rPr lang="el-GR" b="1" dirty="0" smtClean="0">
                <a:solidFill>
                  <a:srgbClr val="FF0000"/>
                </a:solidFill>
                <a:latin typeface="Calibri"/>
                <a:cs typeface="Calibri"/>
              </a:rPr>
              <a:t>ε</a:t>
            </a:r>
            <a:r>
              <a:rPr lang="en-US" b="1" baseline="-25000" dirty="0" smtClean="0">
                <a:solidFill>
                  <a:srgbClr val="FF0000"/>
                </a:solidFill>
                <a:cs typeface="Calibri"/>
              </a:rPr>
              <a:t>t</a:t>
            </a:r>
            <a:r>
              <a:rPr lang="en-US" b="1" dirty="0" smtClean="0">
                <a:solidFill>
                  <a:srgbClr val="FF0000"/>
                </a:solidFill>
                <a:cs typeface="Calibri"/>
              </a:rPr>
              <a:t> </a:t>
            </a:r>
            <a:r>
              <a:rPr lang="en-US" b="1" dirty="0">
                <a:solidFill>
                  <a:srgbClr val="FF0000"/>
                </a:solidFill>
                <a:cs typeface="Calibri"/>
              </a:rPr>
              <a:t>&gt; 0</a:t>
            </a:r>
            <a:r>
              <a:rPr lang="en-US" b="1" dirty="0">
                <a:solidFill>
                  <a:srgbClr val="FF0000"/>
                </a:solidFill>
              </a:rPr>
              <a:t>)</a:t>
            </a:r>
            <a:r>
              <a:rPr lang="en-US" b="1" dirty="0" smtClean="0">
                <a:solidFill>
                  <a:srgbClr val="FF0000"/>
                </a:solidFill>
              </a:rPr>
              <a:t>, shifts right</a:t>
            </a:r>
            <a:endParaRPr lang="en-US" b="1" dirty="0">
              <a:solidFill>
                <a:srgbClr val="FF0000"/>
              </a:solidFill>
            </a:endParaRPr>
          </a:p>
        </p:txBody>
      </p:sp>
    </p:spTree>
    <p:extLst>
      <p:ext uri="{BB962C8B-B14F-4D97-AF65-F5344CB8AC3E}">
        <p14:creationId xmlns:p14="http://schemas.microsoft.com/office/powerpoint/2010/main" val="27228976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51"/>
          <p:cNvGrpSpPr>
            <a:grpSpLocks/>
          </p:cNvGrpSpPr>
          <p:nvPr/>
        </p:nvGrpSpPr>
        <p:grpSpPr bwMode="auto">
          <a:xfrm>
            <a:off x="1057275" y="4703763"/>
            <a:ext cx="1685925" cy="855662"/>
            <a:chOff x="7334280" y="4533912"/>
            <a:chExt cx="1012836" cy="920760"/>
          </a:xfrm>
        </p:grpSpPr>
        <p:cxnSp>
          <p:nvCxnSpPr>
            <p:cNvPr id="49" name="Straight Connector 48"/>
            <p:cNvCxnSpPr/>
            <p:nvPr/>
          </p:nvCxnSpPr>
          <p:spPr>
            <a:xfrm>
              <a:off x="7334280" y="4533912"/>
              <a:ext cx="101283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7886736" y="4994292"/>
              <a:ext cx="92076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65539" name="Title 3"/>
          <p:cNvSpPr>
            <a:spLocks noGrp="1"/>
          </p:cNvSpPr>
          <p:nvPr>
            <p:ph type="title"/>
          </p:nvPr>
        </p:nvSpPr>
        <p:spPr>
          <a:xfrm>
            <a:off x="466725" y="236538"/>
            <a:ext cx="8245475" cy="760412"/>
          </a:xfrm>
        </p:spPr>
        <p:txBody>
          <a:bodyPr/>
          <a:lstStyle/>
          <a:p>
            <a:r>
              <a:rPr lang="en-US" sz="3200" smtClean="0"/>
              <a:t>A shock to aggregate demand</a:t>
            </a:r>
          </a:p>
        </p:txBody>
      </p:sp>
      <p:sp>
        <p:nvSpPr>
          <p:cNvPr id="5" name="TextBox 4"/>
          <p:cNvSpPr txBox="1"/>
          <p:nvPr/>
        </p:nvSpPr>
        <p:spPr>
          <a:xfrm>
            <a:off x="6858000" y="76200"/>
            <a:ext cx="2209800" cy="685800"/>
          </a:xfrm>
          <a:prstGeom prst="rect">
            <a:avLst/>
          </a:prstGeom>
          <a:solidFill>
            <a:schemeClr val="accent3">
              <a:lumMod val="20000"/>
              <a:lumOff val="80000"/>
            </a:schemeClr>
          </a:solidFill>
          <a:effectLst>
            <a:outerShdw blurRad="25400" dist="50800" dir="2700000" algn="tl" rotWithShape="0">
              <a:prstClr val="black">
                <a:alpha val="40000"/>
              </a:prstClr>
            </a:outerShdw>
          </a:effectLst>
        </p:spPr>
        <p:txBody>
          <a:bodyPr/>
          <a:lstStyle/>
          <a:p>
            <a:pPr>
              <a:defRPr/>
            </a:pPr>
            <a:r>
              <a:rPr lang="en-US" sz="2000" dirty="0">
                <a:cs typeface="Arial" charset="0"/>
              </a:rPr>
              <a:t>Period </a:t>
            </a:r>
            <a:r>
              <a:rPr lang="en-US" sz="2000" b="1" i="1" dirty="0">
                <a:cs typeface="Times New Roman" pitchFamily="18" charset="0"/>
              </a:rPr>
              <a:t>t</a:t>
            </a:r>
            <a:r>
              <a:rPr lang="en-US" sz="2000" b="1" dirty="0">
                <a:cs typeface="Times New Roman" pitchFamily="18" charset="0"/>
              </a:rPr>
              <a:t> – 1</a:t>
            </a:r>
            <a:r>
              <a:rPr lang="en-US" sz="2000" dirty="0" smtClean="0">
                <a:cs typeface="Arial" charset="0"/>
              </a:rPr>
              <a:t>: initial equilibrium </a:t>
            </a:r>
            <a:r>
              <a:rPr lang="en-US" sz="2000" dirty="0">
                <a:cs typeface="Arial" charset="0"/>
              </a:rPr>
              <a:t>at </a:t>
            </a:r>
            <a:r>
              <a:rPr lang="en-US" sz="2000" b="1" dirty="0">
                <a:cs typeface="Arial" charset="0"/>
              </a:rPr>
              <a:t>A</a:t>
            </a:r>
          </a:p>
        </p:txBody>
      </p:sp>
      <p:sp>
        <p:nvSpPr>
          <p:cNvPr id="65541" name="Text Box 9"/>
          <p:cNvSpPr txBox="1">
            <a:spLocks noChangeArrowheads="1"/>
          </p:cNvSpPr>
          <p:nvPr/>
        </p:nvSpPr>
        <p:spPr bwMode="auto">
          <a:xfrm>
            <a:off x="319088" y="4429125"/>
            <a:ext cx="814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 </a:t>
            </a:r>
            <a:r>
              <a:rPr lang="en-US" sz="2600" b="1" baseline="-25000">
                <a:latin typeface="Times New Roman" pitchFamily="18" charset="0"/>
                <a:cs typeface="Times New Roman" pitchFamily="18" charset="0"/>
              </a:rPr>
              <a:t>– 1</a:t>
            </a:r>
            <a:endParaRPr lang="en-US" sz="2600"/>
          </a:p>
        </p:txBody>
      </p:sp>
      <p:grpSp>
        <p:nvGrpSpPr>
          <p:cNvPr id="65542" name="Group 53"/>
          <p:cNvGrpSpPr>
            <a:grpSpLocks/>
          </p:cNvGrpSpPr>
          <p:nvPr/>
        </p:nvGrpSpPr>
        <p:grpSpPr bwMode="auto">
          <a:xfrm>
            <a:off x="788988" y="1381125"/>
            <a:ext cx="4954587" cy="4383088"/>
            <a:chOff x="914401" y="1218064"/>
            <a:chExt cx="4954137" cy="4382469"/>
          </a:xfrm>
        </p:grpSpPr>
        <p:grpSp>
          <p:nvGrpSpPr>
            <p:cNvPr id="65622" name="Group 5"/>
            <p:cNvGrpSpPr>
              <a:grpSpLocks/>
            </p:cNvGrpSpPr>
            <p:nvPr/>
          </p:nvGrpSpPr>
          <p:grpSpPr bwMode="auto">
            <a:xfrm>
              <a:off x="1173707" y="1637731"/>
              <a:ext cx="4258102" cy="3740949"/>
              <a:chOff x="2640" y="1862919"/>
              <a:chExt cx="2496" cy="3740949"/>
            </a:xfrm>
          </p:grpSpPr>
          <p:sp>
            <p:nvSpPr>
              <p:cNvPr id="65625" name="Line 6"/>
              <p:cNvSpPr>
                <a:spLocks noChangeShapeType="1"/>
              </p:cNvSpPr>
              <p:nvPr/>
            </p:nvSpPr>
            <p:spPr bwMode="auto">
              <a:xfrm>
                <a:off x="2640" y="1862919"/>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6" name="Line 7"/>
              <p:cNvSpPr>
                <a:spLocks noChangeShapeType="1"/>
              </p:cNvSpPr>
              <p:nvPr/>
            </p:nvSpPr>
            <p:spPr bwMode="auto">
              <a:xfrm>
                <a:off x="2640"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623" name="Text Box 8"/>
            <p:cNvSpPr txBox="1">
              <a:spLocks noChangeArrowheads="1"/>
            </p:cNvSpPr>
            <p:nvPr/>
          </p:nvSpPr>
          <p:spPr bwMode="auto">
            <a:xfrm>
              <a:off x="5457968" y="5154257"/>
              <a:ext cx="41057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5624" name="Text Box 9"/>
            <p:cNvSpPr txBox="1">
              <a:spLocks noChangeArrowheads="1"/>
            </p:cNvSpPr>
            <p:nvPr/>
          </p:nvSpPr>
          <p:spPr bwMode="auto">
            <a:xfrm>
              <a:off x="914401" y="1218064"/>
              <a:ext cx="53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grpSp>
        <p:nvGrpSpPr>
          <p:cNvPr id="65543" name="Group 81"/>
          <p:cNvGrpSpPr>
            <a:grpSpLocks/>
          </p:cNvGrpSpPr>
          <p:nvPr/>
        </p:nvGrpSpPr>
        <p:grpSpPr bwMode="auto">
          <a:xfrm>
            <a:off x="1939925" y="3408363"/>
            <a:ext cx="4011613" cy="1720850"/>
            <a:chOff x="1982788" y="3408363"/>
            <a:chExt cx="4011612" cy="1720850"/>
          </a:xfrm>
        </p:grpSpPr>
        <p:sp>
          <p:nvSpPr>
            <p:cNvPr id="65620" name="Line 33"/>
            <p:cNvSpPr>
              <a:spLocks noChangeShapeType="1"/>
            </p:cNvSpPr>
            <p:nvPr/>
          </p:nvSpPr>
          <p:spPr bwMode="auto">
            <a:xfrm flipV="1">
              <a:off x="1982788" y="3616325"/>
              <a:ext cx="2959100" cy="15128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1" name="Text Box 38"/>
            <p:cNvSpPr txBox="1">
              <a:spLocks noChangeArrowheads="1"/>
            </p:cNvSpPr>
            <p:nvPr/>
          </p:nvSpPr>
          <p:spPr bwMode="auto">
            <a:xfrm>
              <a:off x="4949825" y="3408363"/>
              <a:ext cx="1044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-1,t</a:t>
              </a:r>
            </a:p>
          </p:txBody>
        </p:sp>
      </p:grpSp>
      <p:grpSp>
        <p:nvGrpSpPr>
          <p:cNvPr id="65544" name="Group 80"/>
          <p:cNvGrpSpPr>
            <a:grpSpLocks/>
          </p:cNvGrpSpPr>
          <p:nvPr/>
        </p:nvGrpSpPr>
        <p:grpSpPr bwMode="auto">
          <a:xfrm>
            <a:off x="2562225" y="1303338"/>
            <a:ext cx="857250" cy="4232275"/>
            <a:chOff x="2605088" y="1303338"/>
            <a:chExt cx="857250" cy="4232275"/>
          </a:xfrm>
        </p:grpSpPr>
        <p:sp>
          <p:nvSpPr>
            <p:cNvPr id="65616" name="Line 21"/>
            <p:cNvSpPr>
              <a:spLocks noChangeShapeType="1"/>
            </p:cNvSpPr>
            <p:nvPr/>
          </p:nvSpPr>
          <p:spPr bwMode="auto">
            <a:xfrm flipH="1">
              <a:off x="2790825" y="1714500"/>
              <a:ext cx="4763" cy="3821113"/>
            </a:xfrm>
            <a:prstGeom prst="line">
              <a:avLst/>
            </a:prstGeom>
            <a:noFill/>
            <a:ln w="349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5617" name="Group 95"/>
            <p:cNvGrpSpPr>
              <a:grpSpLocks/>
            </p:cNvGrpSpPr>
            <p:nvPr/>
          </p:nvGrpSpPr>
          <p:grpSpPr bwMode="auto">
            <a:xfrm>
              <a:off x="2605088" y="1303338"/>
              <a:ext cx="857250" cy="492125"/>
              <a:chOff x="4224290" y="2290758"/>
              <a:chExt cx="858673" cy="492443"/>
            </a:xfrm>
          </p:grpSpPr>
          <p:sp>
            <p:nvSpPr>
              <p:cNvPr id="65618" name="Text Box 8"/>
              <p:cNvSpPr txBox="1">
                <a:spLocks noChangeArrowheads="1"/>
              </p:cNvSpPr>
              <p:nvPr/>
            </p:nvSpPr>
            <p:spPr bwMode="auto">
              <a:xfrm>
                <a:off x="4224290" y="2290758"/>
                <a:ext cx="858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endParaRPr lang="en-US" sz="2600">
                  <a:latin typeface="Times New Roman" pitchFamily="18" charset="0"/>
                  <a:cs typeface="Times New Roman" pitchFamily="18" charset="0"/>
                </a:endParaRPr>
              </a:p>
            </p:txBody>
          </p:sp>
          <p:cxnSp>
            <p:nvCxnSpPr>
              <p:cNvPr id="98" name="Straight Connector 97"/>
              <p:cNvCxnSpPr/>
              <p:nvPr/>
            </p:nvCxnSpPr>
            <p:spPr>
              <a:xfrm>
                <a:off x="4362632" y="2373361"/>
                <a:ext cx="20035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9169" name="Line 46"/>
          <p:cNvSpPr>
            <a:spLocks noChangeShapeType="1"/>
          </p:cNvSpPr>
          <p:nvPr/>
        </p:nvSpPr>
        <p:spPr bwMode="auto">
          <a:xfrm rot="5400000" flipH="1">
            <a:off x="4471194" y="3404394"/>
            <a:ext cx="485775" cy="1587"/>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 name="Group 87"/>
          <p:cNvGrpSpPr>
            <a:grpSpLocks/>
          </p:cNvGrpSpPr>
          <p:nvPr/>
        </p:nvGrpSpPr>
        <p:grpSpPr bwMode="auto">
          <a:xfrm>
            <a:off x="3149600" y="1433513"/>
            <a:ext cx="3081338" cy="3552825"/>
            <a:chOff x="3192463" y="1433513"/>
            <a:chExt cx="3081337" cy="3552825"/>
          </a:xfrm>
        </p:grpSpPr>
        <p:sp>
          <p:nvSpPr>
            <p:cNvPr id="65614" name="Line 33"/>
            <p:cNvSpPr>
              <a:spLocks noChangeShapeType="1"/>
            </p:cNvSpPr>
            <p:nvPr/>
          </p:nvSpPr>
          <p:spPr bwMode="auto">
            <a:xfrm>
              <a:off x="3192463" y="1433513"/>
              <a:ext cx="1544637" cy="3138487"/>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15" name="Text Box 38"/>
            <p:cNvSpPr txBox="1">
              <a:spLocks noChangeArrowheads="1"/>
            </p:cNvSpPr>
            <p:nvPr/>
          </p:nvSpPr>
          <p:spPr bwMode="auto">
            <a:xfrm>
              <a:off x="4592638" y="4556125"/>
              <a:ext cx="16811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DAD</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,t+1,…,t+4</a:t>
              </a:r>
            </a:p>
          </p:txBody>
        </p:sp>
      </p:grpSp>
      <p:grpSp>
        <p:nvGrpSpPr>
          <p:cNvPr id="65547" name="Group 79"/>
          <p:cNvGrpSpPr>
            <a:grpSpLocks/>
          </p:cNvGrpSpPr>
          <p:nvPr/>
        </p:nvGrpSpPr>
        <p:grpSpPr bwMode="auto">
          <a:xfrm>
            <a:off x="1462088" y="2101850"/>
            <a:ext cx="2819400" cy="3414713"/>
            <a:chOff x="1504950" y="2101850"/>
            <a:chExt cx="2819400" cy="3414713"/>
          </a:xfrm>
        </p:grpSpPr>
        <p:sp>
          <p:nvSpPr>
            <p:cNvPr id="65612" name="Text Box 38"/>
            <p:cNvSpPr txBox="1">
              <a:spLocks noChangeArrowheads="1"/>
            </p:cNvSpPr>
            <p:nvPr/>
          </p:nvSpPr>
          <p:spPr bwMode="auto">
            <a:xfrm>
              <a:off x="3054350" y="5086350"/>
              <a:ext cx="1270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DAD</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-1, t+5</a:t>
              </a:r>
            </a:p>
          </p:txBody>
        </p:sp>
        <p:sp>
          <p:nvSpPr>
            <p:cNvPr id="65613" name="Line 33"/>
            <p:cNvSpPr>
              <a:spLocks noChangeShapeType="1"/>
            </p:cNvSpPr>
            <p:nvPr/>
          </p:nvSpPr>
          <p:spPr bwMode="auto">
            <a:xfrm>
              <a:off x="1504950" y="2101850"/>
              <a:ext cx="1544638" cy="31384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86"/>
          <p:cNvGrpSpPr>
            <a:grpSpLocks/>
          </p:cNvGrpSpPr>
          <p:nvPr/>
        </p:nvGrpSpPr>
        <p:grpSpPr bwMode="auto">
          <a:xfrm>
            <a:off x="1501775" y="1098550"/>
            <a:ext cx="4124325" cy="1808163"/>
            <a:chOff x="1544638" y="1098550"/>
            <a:chExt cx="4124325" cy="1808163"/>
          </a:xfrm>
        </p:grpSpPr>
        <p:sp>
          <p:nvSpPr>
            <p:cNvPr id="65610" name="Line 33"/>
            <p:cNvSpPr>
              <a:spLocks noChangeShapeType="1"/>
            </p:cNvSpPr>
            <p:nvPr/>
          </p:nvSpPr>
          <p:spPr bwMode="auto">
            <a:xfrm flipV="1">
              <a:off x="1544638" y="139382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11" name="Text Box 38"/>
            <p:cNvSpPr txBox="1">
              <a:spLocks noChangeArrowheads="1"/>
            </p:cNvSpPr>
            <p:nvPr/>
          </p:nvSpPr>
          <p:spPr bwMode="auto">
            <a:xfrm>
              <a:off x="4522788" y="1098550"/>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+5</a:t>
              </a:r>
            </a:p>
          </p:txBody>
        </p:sp>
      </p:grpSp>
      <p:sp>
        <p:nvSpPr>
          <p:cNvPr id="65549" name="Text Box 8"/>
          <p:cNvSpPr txBox="1">
            <a:spLocks noChangeArrowheads="1"/>
          </p:cNvSpPr>
          <p:nvPr/>
        </p:nvSpPr>
        <p:spPr bwMode="auto">
          <a:xfrm>
            <a:off x="2481263" y="5514975"/>
            <a:ext cx="8588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 –</a:t>
            </a:r>
            <a:r>
              <a:rPr lang="en-US" sz="2600" b="1" baseline="-25000">
                <a:latin typeface="Times New Roman" pitchFamily="18" charset="0"/>
                <a:cs typeface="Times New Roman" pitchFamily="18" charset="0"/>
              </a:rPr>
              <a:t>1</a:t>
            </a:r>
            <a:endParaRPr lang="en-US" sz="2600" b="1">
              <a:latin typeface="Times New Roman" pitchFamily="18" charset="0"/>
              <a:cs typeface="Times New Roman" pitchFamily="18" charset="0"/>
            </a:endParaRPr>
          </a:p>
        </p:txBody>
      </p:sp>
      <p:grpSp>
        <p:nvGrpSpPr>
          <p:cNvPr id="65550" name="Group 72"/>
          <p:cNvGrpSpPr>
            <a:grpSpLocks/>
          </p:cNvGrpSpPr>
          <p:nvPr/>
        </p:nvGrpSpPr>
        <p:grpSpPr bwMode="auto">
          <a:xfrm>
            <a:off x="2697163" y="4549775"/>
            <a:ext cx="452437" cy="430213"/>
            <a:chOff x="2740025" y="4549775"/>
            <a:chExt cx="452438" cy="430887"/>
          </a:xfrm>
        </p:grpSpPr>
        <p:sp>
          <p:nvSpPr>
            <p:cNvPr id="99" name="Oval 98"/>
            <p:cNvSpPr>
              <a:spLocks noChangeAspect="1"/>
            </p:cNvSpPr>
            <p:nvPr/>
          </p:nvSpPr>
          <p:spPr>
            <a:xfrm>
              <a:off x="2740025" y="4657894"/>
              <a:ext cx="109537" cy="1097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Text Box 8"/>
            <p:cNvSpPr txBox="1">
              <a:spLocks noChangeArrowheads="1"/>
            </p:cNvSpPr>
            <p:nvPr/>
          </p:nvSpPr>
          <p:spPr bwMode="auto">
            <a:xfrm>
              <a:off x="2819400" y="4549775"/>
              <a:ext cx="373063" cy="430887"/>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A</a:t>
              </a:r>
            </a:p>
          </p:txBody>
        </p:sp>
      </p:grpSp>
      <p:grpSp>
        <p:nvGrpSpPr>
          <p:cNvPr id="13" name="Group 95"/>
          <p:cNvGrpSpPr>
            <a:grpSpLocks/>
          </p:cNvGrpSpPr>
          <p:nvPr/>
        </p:nvGrpSpPr>
        <p:grpSpPr bwMode="auto">
          <a:xfrm>
            <a:off x="1924050" y="2851150"/>
            <a:ext cx="4106863" cy="1703388"/>
            <a:chOff x="1924381" y="2851150"/>
            <a:chExt cx="4106862" cy="1703388"/>
          </a:xfrm>
        </p:grpSpPr>
        <p:grpSp>
          <p:nvGrpSpPr>
            <p:cNvPr id="65602" name="Group 82"/>
            <p:cNvGrpSpPr>
              <a:grpSpLocks/>
            </p:cNvGrpSpPr>
            <p:nvPr/>
          </p:nvGrpSpPr>
          <p:grpSpPr bwMode="auto">
            <a:xfrm>
              <a:off x="1924381" y="2851150"/>
              <a:ext cx="4106862" cy="1703388"/>
              <a:chOff x="1966913" y="2851150"/>
              <a:chExt cx="4106862" cy="1703388"/>
            </a:xfrm>
          </p:grpSpPr>
          <p:sp>
            <p:nvSpPr>
              <p:cNvPr id="65606" name="Line 33"/>
              <p:cNvSpPr>
                <a:spLocks noChangeShapeType="1"/>
              </p:cNvSpPr>
              <p:nvPr/>
            </p:nvSpPr>
            <p:spPr bwMode="auto">
              <a:xfrm flipV="1">
                <a:off x="1966913" y="3041650"/>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7" name="Text Box 38"/>
              <p:cNvSpPr txBox="1">
                <a:spLocks noChangeArrowheads="1"/>
              </p:cNvSpPr>
              <p:nvPr/>
            </p:nvSpPr>
            <p:spPr bwMode="auto">
              <a:xfrm>
                <a:off x="4927600" y="2851150"/>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+ 1</a:t>
                </a:r>
              </a:p>
            </p:txBody>
          </p:sp>
        </p:grpSp>
        <p:grpSp>
          <p:nvGrpSpPr>
            <p:cNvPr id="65603" name="Group 74"/>
            <p:cNvGrpSpPr>
              <a:grpSpLocks/>
            </p:cNvGrpSpPr>
            <p:nvPr/>
          </p:nvGrpSpPr>
          <p:grpSpPr bwMode="auto">
            <a:xfrm>
              <a:off x="4077031" y="3270250"/>
              <a:ext cx="450850" cy="430887"/>
              <a:chOff x="4119563" y="3270250"/>
              <a:chExt cx="450850" cy="430887"/>
            </a:xfrm>
          </p:grpSpPr>
          <p:sp>
            <p:nvSpPr>
              <p:cNvPr id="43" name="Oval 42"/>
              <p:cNvSpPr>
                <a:spLocks noChangeAspect="1"/>
              </p:cNvSpPr>
              <p:nvPr/>
            </p:nvSpPr>
            <p:spPr>
              <a:xfrm>
                <a:off x="4119562" y="3370263"/>
                <a:ext cx="109538"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Text Box 8"/>
              <p:cNvSpPr txBox="1">
                <a:spLocks noChangeArrowheads="1"/>
              </p:cNvSpPr>
              <p:nvPr/>
            </p:nvSpPr>
            <p:spPr bwMode="auto">
              <a:xfrm>
                <a:off x="4178300" y="3270250"/>
                <a:ext cx="392112" cy="430213"/>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C</a:t>
                </a:r>
              </a:p>
            </p:txBody>
          </p:sp>
        </p:grpSp>
      </p:grpSp>
      <p:grpSp>
        <p:nvGrpSpPr>
          <p:cNvPr id="16" name="Group 96"/>
          <p:cNvGrpSpPr>
            <a:grpSpLocks/>
          </p:cNvGrpSpPr>
          <p:nvPr/>
        </p:nvGrpSpPr>
        <p:grpSpPr bwMode="auto">
          <a:xfrm>
            <a:off x="1903413" y="2336800"/>
            <a:ext cx="4130675" cy="1731963"/>
            <a:chOff x="1903743" y="2336800"/>
            <a:chExt cx="4130675" cy="1731963"/>
          </a:xfrm>
        </p:grpSpPr>
        <p:grpSp>
          <p:nvGrpSpPr>
            <p:cNvPr id="65596" name="Group 83"/>
            <p:cNvGrpSpPr>
              <a:grpSpLocks/>
            </p:cNvGrpSpPr>
            <p:nvPr/>
          </p:nvGrpSpPr>
          <p:grpSpPr bwMode="auto">
            <a:xfrm>
              <a:off x="1903743" y="2336800"/>
              <a:ext cx="4130675" cy="1731963"/>
              <a:chOff x="1946275" y="2336800"/>
              <a:chExt cx="4130675" cy="1731963"/>
            </a:xfrm>
          </p:grpSpPr>
          <p:sp>
            <p:nvSpPr>
              <p:cNvPr id="65600" name="Line 33"/>
              <p:cNvSpPr>
                <a:spLocks noChangeShapeType="1"/>
              </p:cNvSpPr>
              <p:nvPr/>
            </p:nvSpPr>
            <p:spPr bwMode="auto">
              <a:xfrm flipV="1">
                <a:off x="1946275" y="255587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1" name="Text Box 38"/>
              <p:cNvSpPr txBox="1">
                <a:spLocks noChangeArrowheads="1"/>
              </p:cNvSpPr>
              <p:nvPr/>
            </p:nvSpPr>
            <p:spPr bwMode="auto">
              <a:xfrm>
                <a:off x="4930775" y="2336800"/>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+2</a:t>
                </a:r>
              </a:p>
            </p:txBody>
          </p:sp>
        </p:grpSp>
        <p:grpSp>
          <p:nvGrpSpPr>
            <p:cNvPr id="65597" name="Group 75"/>
            <p:cNvGrpSpPr>
              <a:grpSpLocks/>
            </p:cNvGrpSpPr>
            <p:nvPr/>
          </p:nvGrpSpPr>
          <p:grpSpPr bwMode="auto">
            <a:xfrm>
              <a:off x="3889706" y="2889250"/>
              <a:ext cx="452437" cy="430887"/>
              <a:chOff x="3932238" y="2889250"/>
              <a:chExt cx="452437" cy="430887"/>
            </a:xfrm>
          </p:grpSpPr>
          <p:sp>
            <p:nvSpPr>
              <p:cNvPr id="44" name="Oval 43"/>
              <p:cNvSpPr>
                <a:spLocks noChangeAspect="1"/>
              </p:cNvSpPr>
              <p:nvPr/>
            </p:nvSpPr>
            <p:spPr>
              <a:xfrm>
                <a:off x="3932237" y="2971800"/>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Text Box 8"/>
              <p:cNvSpPr txBox="1">
                <a:spLocks noChangeArrowheads="1"/>
              </p:cNvSpPr>
              <p:nvPr/>
            </p:nvSpPr>
            <p:spPr bwMode="auto">
              <a:xfrm>
                <a:off x="4006850" y="2889250"/>
                <a:ext cx="377825" cy="430213"/>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D</a:t>
                </a:r>
              </a:p>
            </p:txBody>
          </p:sp>
        </p:grpSp>
      </p:grpSp>
      <p:grpSp>
        <p:nvGrpSpPr>
          <p:cNvPr id="19" name="Group 99"/>
          <p:cNvGrpSpPr>
            <a:grpSpLocks/>
          </p:cNvGrpSpPr>
          <p:nvPr/>
        </p:nvGrpSpPr>
        <p:grpSpPr bwMode="auto">
          <a:xfrm>
            <a:off x="1792288" y="1920875"/>
            <a:ext cx="4121150" cy="1719263"/>
            <a:chOff x="1792618" y="1920875"/>
            <a:chExt cx="4121150" cy="1719263"/>
          </a:xfrm>
        </p:grpSpPr>
        <p:grpSp>
          <p:nvGrpSpPr>
            <p:cNvPr id="65590" name="Group 84"/>
            <p:cNvGrpSpPr>
              <a:grpSpLocks/>
            </p:cNvGrpSpPr>
            <p:nvPr/>
          </p:nvGrpSpPr>
          <p:grpSpPr bwMode="auto">
            <a:xfrm>
              <a:off x="1792618" y="1920875"/>
              <a:ext cx="4121150" cy="1719263"/>
              <a:chOff x="1835150" y="1920875"/>
              <a:chExt cx="4121150" cy="1719263"/>
            </a:xfrm>
          </p:grpSpPr>
          <p:sp>
            <p:nvSpPr>
              <p:cNvPr id="65594" name="Line 33"/>
              <p:cNvSpPr>
                <a:spLocks noChangeShapeType="1"/>
              </p:cNvSpPr>
              <p:nvPr/>
            </p:nvSpPr>
            <p:spPr bwMode="auto">
              <a:xfrm flipV="1">
                <a:off x="1835150" y="2127250"/>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95" name="Text Box 38"/>
              <p:cNvSpPr txBox="1">
                <a:spLocks noChangeArrowheads="1"/>
              </p:cNvSpPr>
              <p:nvPr/>
            </p:nvSpPr>
            <p:spPr bwMode="auto">
              <a:xfrm>
                <a:off x="4810125" y="1920875"/>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+3</a:t>
                </a:r>
              </a:p>
            </p:txBody>
          </p:sp>
        </p:grpSp>
        <p:grpSp>
          <p:nvGrpSpPr>
            <p:cNvPr id="65591" name="Group 76"/>
            <p:cNvGrpSpPr>
              <a:grpSpLocks/>
            </p:cNvGrpSpPr>
            <p:nvPr/>
          </p:nvGrpSpPr>
          <p:grpSpPr bwMode="auto">
            <a:xfrm>
              <a:off x="3702381" y="2493963"/>
              <a:ext cx="419100" cy="430887"/>
              <a:chOff x="3744913" y="2493963"/>
              <a:chExt cx="419100" cy="430887"/>
            </a:xfrm>
          </p:grpSpPr>
          <p:sp>
            <p:nvSpPr>
              <p:cNvPr id="45" name="Oval 44"/>
              <p:cNvSpPr>
                <a:spLocks noChangeAspect="1"/>
              </p:cNvSpPr>
              <p:nvPr/>
            </p:nvSpPr>
            <p:spPr>
              <a:xfrm>
                <a:off x="3744912" y="2589213"/>
                <a:ext cx="109538"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Text Box 8"/>
              <p:cNvSpPr txBox="1">
                <a:spLocks noChangeArrowheads="1"/>
              </p:cNvSpPr>
              <p:nvPr/>
            </p:nvSpPr>
            <p:spPr bwMode="auto">
              <a:xfrm>
                <a:off x="3817937" y="2493963"/>
                <a:ext cx="346075" cy="430212"/>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E</a:t>
                </a:r>
              </a:p>
            </p:txBody>
          </p:sp>
        </p:grpSp>
      </p:grpSp>
      <p:grpSp>
        <p:nvGrpSpPr>
          <p:cNvPr id="22" name="Group 100"/>
          <p:cNvGrpSpPr>
            <a:grpSpLocks/>
          </p:cNvGrpSpPr>
          <p:nvPr/>
        </p:nvGrpSpPr>
        <p:grpSpPr bwMode="auto">
          <a:xfrm>
            <a:off x="1689100" y="1482725"/>
            <a:ext cx="4106863" cy="1709738"/>
            <a:chOff x="1689431" y="1482725"/>
            <a:chExt cx="4106862" cy="1709738"/>
          </a:xfrm>
        </p:grpSpPr>
        <p:grpSp>
          <p:nvGrpSpPr>
            <p:cNvPr id="65584" name="Group 85"/>
            <p:cNvGrpSpPr>
              <a:grpSpLocks/>
            </p:cNvGrpSpPr>
            <p:nvPr/>
          </p:nvGrpSpPr>
          <p:grpSpPr bwMode="auto">
            <a:xfrm>
              <a:off x="1689431" y="1482725"/>
              <a:ext cx="4106862" cy="1709738"/>
              <a:chOff x="1731963" y="1482725"/>
              <a:chExt cx="4106862" cy="1709738"/>
            </a:xfrm>
          </p:grpSpPr>
          <p:sp>
            <p:nvSpPr>
              <p:cNvPr id="65588" name="Text Box 38"/>
              <p:cNvSpPr txBox="1">
                <a:spLocks noChangeArrowheads="1"/>
              </p:cNvSpPr>
              <p:nvPr/>
            </p:nvSpPr>
            <p:spPr bwMode="auto">
              <a:xfrm>
                <a:off x="4692650" y="1482725"/>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+4</a:t>
                </a:r>
              </a:p>
            </p:txBody>
          </p:sp>
          <p:sp>
            <p:nvSpPr>
              <p:cNvPr id="65589" name="Line 33"/>
              <p:cNvSpPr>
                <a:spLocks noChangeShapeType="1"/>
              </p:cNvSpPr>
              <p:nvPr/>
            </p:nvSpPr>
            <p:spPr bwMode="auto">
              <a:xfrm flipV="1">
                <a:off x="1731963" y="167957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5585" name="Group 77"/>
            <p:cNvGrpSpPr>
              <a:grpSpLocks/>
            </p:cNvGrpSpPr>
            <p:nvPr/>
          </p:nvGrpSpPr>
          <p:grpSpPr bwMode="auto">
            <a:xfrm>
              <a:off x="3496006" y="2097088"/>
              <a:ext cx="414337" cy="430887"/>
              <a:chOff x="3538538" y="2097088"/>
              <a:chExt cx="414337" cy="430887"/>
            </a:xfrm>
          </p:grpSpPr>
          <p:sp>
            <p:nvSpPr>
              <p:cNvPr id="46" name="Oval 45"/>
              <p:cNvSpPr>
                <a:spLocks noChangeAspect="1"/>
              </p:cNvSpPr>
              <p:nvPr/>
            </p:nvSpPr>
            <p:spPr>
              <a:xfrm>
                <a:off x="3538538" y="2189163"/>
                <a:ext cx="109538"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Text Box 8"/>
              <p:cNvSpPr txBox="1">
                <a:spLocks noChangeArrowheads="1"/>
              </p:cNvSpPr>
              <p:nvPr/>
            </p:nvSpPr>
            <p:spPr bwMode="auto">
              <a:xfrm>
                <a:off x="3611563" y="2097088"/>
                <a:ext cx="341313" cy="430212"/>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F</a:t>
                </a:r>
              </a:p>
            </p:txBody>
          </p:sp>
        </p:grpSp>
      </p:grpSp>
      <p:sp>
        <p:nvSpPr>
          <p:cNvPr id="49202" name="Line 46"/>
          <p:cNvSpPr>
            <a:spLocks noChangeShapeType="1"/>
          </p:cNvSpPr>
          <p:nvPr/>
        </p:nvSpPr>
        <p:spPr bwMode="auto">
          <a:xfrm rot="5400000" flipH="1">
            <a:off x="4479925" y="2876550"/>
            <a:ext cx="388938" cy="14288"/>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3" name="Line 46"/>
          <p:cNvSpPr>
            <a:spLocks noChangeShapeType="1"/>
          </p:cNvSpPr>
          <p:nvPr/>
        </p:nvSpPr>
        <p:spPr bwMode="auto">
          <a:xfrm rot="5400000" flipH="1">
            <a:off x="4366419" y="2451894"/>
            <a:ext cx="401638" cy="0"/>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4" name="Line 46"/>
          <p:cNvSpPr>
            <a:spLocks noChangeShapeType="1"/>
          </p:cNvSpPr>
          <p:nvPr/>
        </p:nvSpPr>
        <p:spPr bwMode="auto">
          <a:xfrm rot="5400000" flipH="1">
            <a:off x="4239419" y="2023269"/>
            <a:ext cx="403225" cy="4763"/>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5" name="Line 46"/>
          <p:cNvSpPr>
            <a:spLocks noChangeShapeType="1"/>
          </p:cNvSpPr>
          <p:nvPr/>
        </p:nvSpPr>
        <p:spPr bwMode="auto">
          <a:xfrm rot="5400000" flipH="1" flipV="1">
            <a:off x="4025900" y="1700213"/>
            <a:ext cx="346075" cy="9525"/>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5" name="Group 93"/>
          <p:cNvGrpSpPr>
            <a:grpSpLocks/>
          </p:cNvGrpSpPr>
          <p:nvPr/>
        </p:nvGrpSpPr>
        <p:grpSpPr bwMode="auto">
          <a:xfrm>
            <a:off x="454025" y="3611563"/>
            <a:ext cx="4295775" cy="2401887"/>
            <a:chOff x="454356" y="3611563"/>
            <a:chExt cx="4295775" cy="2401887"/>
          </a:xfrm>
        </p:grpSpPr>
        <p:sp>
          <p:nvSpPr>
            <p:cNvPr id="65576" name="Text Box 8"/>
            <p:cNvSpPr txBox="1">
              <a:spLocks noChangeArrowheads="1"/>
            </p:cNvSpPr>
            <p:nvPr/>
          </p:nvSpPr>
          <p:spPr bwMode="auto">
            <a:xfrm>
              <a:off x="4175456" y="5521325"/>
              <a:ext cx="5318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a:t>
              </a:r>
              <a:endParaRPr lang="en-US" sz="2600" b="1">
                <a:latin typeface="Times New Roman" pitchFamily="18" charset="0"/>
                <a:cs typeface="Times New Roman" pitchFamily="18" charset="0"/>
              </a:endParaRPr>
            </a:p>
          </p:txBody>
        </p:sp>
        <p:grpSp>
          <p:nvGrpSpPr>
            <p:cNvPr id="65577" name="Group 52"/>
            <p:cNvGrpSpPr>
              <a:grpSpLocks/>
            </p:cNvGrpSpPr>
            <p:nvPr/>
          </p:nvGrpSpPr>
          <p:grpSpPr bwMode="auto">
            <a:xfrm>
              <a:off x="1075068" y="3898900"/>
              <a:ext cx="3295650" cy="1643063"/>
              <a:chOff x="7334280" y="4533912"/>
              <a:chExt cx="1012836" cy="920760"/>
            </a:xfrm>
          </p:grpSpPr>
          <p:cxnSp>
            <p:nvCxnSpPr>
              <p:cNvPr id="54" name="Straight Connector 53"/>
              <p:cNvCxnSpPr/>
              <p:nvPr/>
            </p:nvCxnSpPr>
            <p:spPr>
              <a:xfrm>
                <a:off x="7334280" y="4533912"/>
                <a:ext cx="101283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7886736" y="4994292"/>
                <a:ext cx="92076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65578" name="Group 73"/>
            <p:cNvGrpSpPr>
              <a:grpSpLocks/>
            </p:cNvGrpSpPr>
            <p:nvPr/>
          </p:nvGrpSpPr>
          <p:grpSpPr bwMode="auto">
            <a:xfrm>
              <a:off x="4313568" y="3748088"/>
              <a:ext cx="436563" cy="430887"/>
              <a:chOff x="4356100" y="3748088"/>
              <a:chExt cx="436563" cy="430887"/>
            </a:xfrm>
          </p:grpSpPr>
          <p:sp>
            <p:nvSpPr>
              <p:cNvPr id="42" name="Oval 41"/>
              <p:cNvSpPr>
                <a:spLocks noChangeAspect="1"/>
              </p:cNvSpPr>
              <p:nvPr/>
            </p:nvSpPr>
            <p:spPr>
              <a:xfrm>
                <a:off x="4356101" y="3848100"/>
                <a:ext cx="109537"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Text Box 8"/>
              <p:cNvSpPr txBox="1">
                <a:spLocks noChangeArrowheads="1"/>
              </p:cNvSpPr>
              <p:nvPr/>
            </p:nvSpPr>
            <p:spPr bwMode="auto">
              <a:xfrm>
                <a:off x="4437063" y="3748088"/>
                <a:ext cx="355600" cy="430212"/>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B</a:t>
                </a:r>
              </a:p>
            </p:txBody>
          </p:sp>
        </p:grpSp>
        <p:sp>
          <p:nvSpPr>
            <p:cNvPr id="65579" name="Text Box 9"/>
            <p:cNvSpPr txBox="1">
              <a:spLocks noChangeArrowheads="1"/>
            </p:cNvSpPr>
            <p:nvPr/>
          </p:nvSpPr>
          <p:spPr bwMode="auto">
            <a:xfrm>
              <a:off x="454356" y="3611563"/>
              <a:ext cx="644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a:t>
              </a:r>
              <a:endParaRPr lang="en-US" sz="2600"/>
            </a:p>
          </p:txBody>
        </p:sp>
      </p:grpSp>
      <p:grpSp>
        <p:nvGrpSpPr>
          <p:cNvPr id="28" name="Group 94"/>
          <p:cNvGrpSpPr>
            <a:grpSpLocks/>
          </p:cNvGrpSpPr>
          <p:nvPr/>
        </p:nvGrpSpPr>
        <p:grpSpPr bwMode="auto">
          <a:xfrm>
            <a:off x="273050" y="2317750"/>
            <a:ext cx="2124075" cy="3689350"/>
            <a:chOff x="273381" y="2317750"/>
            <a:chExt cx="2124075" cy="3689668"/>
          </a:xfrm>
        </p:grpSpPr>
        <p:sp>
          <p:nvSpPr>
            <p:cNvPr id="65568" name="Text Box 8"/>
            <p:cNvSpPr txBox="1">
              <a:spLocks noChangeArrowheads="1"/>
            </p:cNvSpPr>
            <p:nvPr/>
          </p:nvSpPr>
          <p:spPr bwMode="auto">
            <a:xfrm>
              <a:off x="1538618" y="5514975"/>
              <a:ext cx="8588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 + </a:t>
              </a:r>
              <a:r>
                <a:rPr lang="en-US" sz="2600" b="1" baseline="-25000">
                  <a:latin typeface="Times New Roman" pitchFamily="18" charset="0"/>
                  <a:cs typeface="Times New Roman" pitchFamily="18" charset="0"/>
                </a:rPr>
                <a:t>5</a:t>
              </a:r>
              <a:endParaRPr lang="en-US" sz="2600" b="1">
                <a:latin typeface="Times New Roman" pitchFamily="18" charset="0"/>
                <a:cs typeface="Times New Roman" pitchFamily="18" charset="0"/>
              </a:endParaRPr>
            </a:p>
          </p:txBody>
        </p:sp>
        <p:grpSp>
          <p:nvGrpSpPr>
            <p:cNvPr id="65569" name="Group 55"/>
            <p:cNvGrpSpPr>
              <a:grpSpLocks/>
            </p:cNvGrpSpPr>
            <p:nvPr/>
          </p:nvGrpSpPr>
          <p:grpSpPr bwMode="auto">
            <a:xfrm>
              <a:off x="1048081" y="2757488"/>
              <a:ext cx="733425" cy="2774950"/>
              <a:chOff x="7334280" y="4533912"/>
              <a:chExt cx="1012836" cy="920760"/>
            </a:xfrm>
          </p:grpSpPr>
          <p:cxnSp>
            <p:nvCxnSpPr>
              <p:cNvPr id="57" name="Straight Connector 56"/>
              <p:cNvCxnSpPr/>
              <p:nvPr/>
            </p:nvCxnSpPr>
            <p:spPr>
              <a:xfrm>
                <a:off x="7334280" y="4533925"/>
                <a:ext cx="101283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7886696" y="4994344"/>
                <a:ext cx="920839"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65570" name="Group 78"/>
            <p:cNvGrpSpPr>
              <a:grpSpLocks/>
            </p:cNvGrpSpPr>
            <p:nvPr/>
          </p:nvGrpSpPr>
          <p:grpSpPr bwMode="auto">
            <a:xfrm>
              <a:off x="1646568" y="2317750"/>
              <a:ext cx="395288" cy="495300"/>
              <a:chOff x="1689100" y="2317750"/>
              <a:chExt cx="395288" cy="495300"/>
            </a:xfrm>
          </p:grpSpPr>
          <p:sp>
            <p:nvSpPr>
              <p:cNvPr id="47" name="Oval 46"/>
              <p:cNvSpPr>
                <a:spLocks noChangeAspect="1"/>
              </p:cNvSpPr>
              <p:nvPr/>
            </p:nvSpPr>
            <p:spPr>
              <a:xfrm>
                <a:off x="1774826" y="2703546"/>
                <a:ext cx="109537" cy="1095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Text Box 8"/>
              <p:cNvSpPr txBox="1">
                <a:spLocks noChangeArrowheads="1"/>
              </p:cNvSpPr>
              <p:nvPr/>
            </p:nvSpPr>
            <p:spPr bwMode="auto">
              <a:xfrm>
                <a:off x="1689101" y="2317750"/>
                <a:ext cx="395287" cy="430250"/>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G</a:t>
                </a:r>
              </a:p>
            </p:txBody>
          </p:sp>
        </p:grpSp>
        <p:sp>
          <p:nvSpPr>
            <p:cNvPr id="65571" name="Text Box 9"/>
            <p:cNvSpPr txBox="1">
              <a:spLocks noChangeArrowheads="1"/>
            </p:cNvSpPr>
            <p:nvPr/>
          </p:nvSpPr>
          <p:spPr bwMode="auto">
            <a:xfrm>
              <a:off x="273381" y="2481263"/>
              <a:ext cx="814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 + </a:t>
              </a:r>
              <a:r>
                <a:rPr lang="en-US" sz="2600" b="1" baseline="-25000">
                  <a:latin typeface="Times New Roman" pitchFamily="18" charset="0"/>
                  <a:cs typeface="Times New Roman" pitchFamily="18" charset="0"/>
                </a:rPr>
                <a:t>5</a:t>
              </a:r>
              <a:endParaRPr lang="en-US" sz="2600"/>
            </a:p>
          </p:txBody>
        </p:sp>
      </p:grpSp>
      <p:sp>
        <p:nvSpPr>
          <p:cNvPr id="49161" name="Line 47"/>
          <p:cNvSpPr>
            <a:spLocks noChangeShapeType="1"/>
          </p:cNvSpPr>
          <p:nvPr/>
        </p:nvSpPr>
        <p:spPr bwMode="auto">
          <a:xfrm flipH="1" flipV="1">
            <a:off x="2127250" y="3122613"/>
            <a:ext cx="1725613" cy="1587"/>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9" name="TextBox 88"/>
          <p:cNvSpPr txBox="1"/>
          <p:nvPr/>
        </p:nvSpPr>
        <p:spPr>
          <a:xfrm>
            <a:off x="5943600" y="838200"/>
            <a:ext cx="3124200" cy="1285875"/>
          </a:xfrm>
          <a:prstGeom prst="rect">
            <a:avLst/>
          </a:prstGeom>
          <a:solidFill>
            <a:schemeClr val="accent3">
              <a:lumMod val="20000"/>
              <a:lumOff val="80000"/>
            </a:schemeClr>
          </a:solidFill>
          <a:effectLst>
            <a:outerShdw blurRad="25400" dist="50800" dir="2700000" algn="tl" rotWithShape="0">
              <a:prstClr val="black">
                <a:alpha val="40000"/>
              </a:prstClr>
            </a:outerShdw>
          </a:effectLst>
        </p:spPr>
        <p:txBody>
          <a:bodyPr/>
          <a:lstStyle/>
          <a:p>
            <a:pPr>
              <a:defRPr/>
            </a:pPr>
            <a:r>
              <a:rPr lang="en-US" sz="2000" dirty="0">
                <a:cs typeface="Arial" charset="0"/>
              </a:rPr>
              <a:t>Period </a:t>
            </a:r>
            <a:r>
              <a:rPr lang="en-US" sz="2000" b="1" i="1" dirty="0" smtClean="0">
                <a:cs typeface="Times New Roman" pitchFamily="18" charset="0"/>
              </a:rPr>
              <a:t>t</a:t>
            </a:r>
            <a:r>
              <a:rPr lang="en-US" sz="2000" dirty="0" smtClean="0">
                <a:cs typeface="Arial" charset="0"/>
              </a:rPr>
              <a:t>: Positive </a:t>
            </a:r>
            <a:r>
              <a:rPr lang="en-US" sz="2000" dirty="0">
                <a:cs typeface="Arial" charset="0"/>
              </a:rPr>
              <a:t>demand shock (</a:t>
            </a:r>
            <a:r>
              <a:rPr lang="el-GR" sz="2000" b="1" i="1" dirty="0">
                <a:cs typeface="Times New Roman" pitchFamily="18" charset="0"/>
              </a:rPr>
              <a:t>ε</a:t>
            </a:r>
            <a:r>
              <a:rPr lang="en-US" sz="2000" dirty="0">
                <a:cs typeface="Arial" charset="0"/>
              </a:rPr>
              <a:t> &gt; 0) shifts </a:t>
            </a:r>
            <a:r>
              <a:rPr lang="en-US" sz="2000" dirty="0" smtClean="0">
                <a:cs typeface="Arial" charset="0"/>
              </a:rPr>
              <a:t>AD </a:t>
            </a:r>
            <a:r>
              <a:rPr lang="en-US" sz="2000" dirty="0">
                <a:cs typeface="Arial" charset="0"/>
              </a:rPr>
              <a:t>to the right; output and inflation rise. </a:t>
            </a:r>
            <a:endParaRPr lang="en-US" sz="2000" b="1" dirty="0">
              <a:cs typeface="Arial" charset="0"/>
            </a:endParaRPr>
          </a:p>
        </p:txBody>
      </p:sp>
      <p:sp>
        <p:nvSpPr>
          <p:cNvPr id="91" name="TextBox 90"/>
          <p:cNvSpPr txBox="1"/>
          <p:nvPr/>
        </p:nvSpPr>
        <p:spPr>
          <a:xfrm>
            <a:off x="5867400" y="1219200"/>
            <a:ext cx="3200400" cy="1624011"/>
          </a:xfrm>
          <a:prstGeom prst="rect">
            <a:avLst/>
          </a:prstGeom>
          <a:solidFill>
            <a:schemeClr val="accent3">
              <a:lumMod val="20000"/>
              <a:lumOff val="80000"/>
            </a:schemeClr>
          </a:solidFill>
          <a:effectLst>
            <a:outerShdw blurRad="25400" dist="50800" dir="2700000" algn="tl" rotWithShape="0">
              <a:prstClr val="black">
                <a:alpha val="40000"/>
              </a:prstClr>
            </a:outerShdw>
          </a:effectLst>
        </p:spPr>
        <p:txBody>
          <a:bodyPr/>
          <a:lstStyle/>
          <a:p>
            <a:pPr>
              <a:defRPr/>
            </a:pPr>
            <a:r>
              <a:rPr lang="en-US" sz="2000" dirty="0">
                <a:cs typeface="Arial" charset="0"/>
              </a:rPr>
              <a:t>Period </a:t>
            </a:r>
            <a:r>
              <a:rPr lang="en-US" sz="2000" b="1" i="1" dirty="0">
                <a:cs typeface="Times New Roman" pitchFamily="18" charset="0"/>
              </a:rPr>
              <a:t>t</a:t>
            </a:r>
            <a:r>
              <a:rPr lang="en-US" sz="2000" b="1" dirty="0">
                <a:cs typeface="Times New Roman" pitchFamily="18" charset="0"/>
              </a:rPr>
              <a:t> + </a:t>
            </a:r>
            <a:r>
              <a:rPr lang="en-US" sz="2000" b="1" dirty="0" smtClean="0">
                <a:cs typeface="Times New Roman" pitchFamily="18" charset="0"/>
              </a:rPr>
              <a:t>1</a:t>
            </a:r>
            <a:r>
              <a:rPr lang="en-US" sz="2000" dirty="0" smtClean="0">
                <a:cs typeface="Arial" charset="0"/>
              </a:rPr>
              <a:t>: Higher </a:t>
            </a:r>
            <a:r>
              <a:rPr lang="en-US" sz="2000" dirty="0">
                <a:cs typeface="Arial" charset="0"/>
              </a:rPr>
              <a:t>inflation in </a:t>
            </a:r>
            <a:r>
              <a:rPr lang="en-US" sz="2000" b="1" i="1" dirty="0">
                <a:solidFill>
                  <a:srgbClr val="000000"/>
                </a:solidFill>
                <a:cs typeface="Times New Roman" pitchFamily="18" charset="0"/>
              </a:rPr>
              <a:t>t</a:t>
            </a:r>
            <a:r>
              <a:rPr lang="en-US" sz="2000" dirty="0">
                <a:cs typeface="Arial" charset="0"/>
              </a:rPr>
              <a:t> raised inflation expectations </a:t>
            </a:r>
            <a:r>
              <a:rPr lang="en-US" sz="2000" dirty="0" smtClean="0">
                <a:cs typeface="Arial" charset="0"/>
              </a:rPr>
              <a:t>for </a:t>
            </a:r>
            <a:r>
              <a:rPr lang="en-US" sz="2000" b="1" i="1" dirty="0">
                <a:solidFill>
                  <a:srgbClr val="000000"/>
                </a:solidFill>
                <a:cs typeface="Times New Roman" pitchFamily="18" charset="0"/>
              </a:rPr>
              <a:t>t</a:t>
            </a:r>
            <a:r>
              <a:rPr lang="en-US" sz="2000" b="1" dirty="0">
                <a:solidFill>
                  <a:srgbClr val="000000"/>
                </a:solidFill>
                <a:cs typeface="Times New Roman" pitchFamily="18" charset="0"/>
              </a:rPr>
              <a:t> + 1</a:t>
            </a:r>
            <a:r>
              <a:rPr lang="en-US" sz="2000" dirty="0">
                <a:cs typeface="Arial" charset="0"/>
              </a:rPr>
              <a:t>, </a:t>
            </a:r>
            <a:r>
              <a:rPr lang="en-US" sz="2000" dirty="0" smtClean="0">
                <a:cs typeface="Arial" charset="0"/>
              </a:rPr>
              <a:t>shifting </a:t>
            </a:r>
            <a:r>
              <a:rPr lang="en-US" sz="2000" dirty="0">
                <a:cs typeface="Arial" charset="0"/>
              </a:rPr>
              <a:t>DAS up</a:t>
            </a:r>
            <a:r>
              <a:rPr lang="en-US" sz="2000" dirty="0" smtClean="0">
                <a:cs typeface="Arial" charset="0"/>
              </a:rPr>
              <a:t>. Inflation </a:t>
            </a:r>
            <a:r>
              <a:rPr lang="en-US" sz="2000" dirty="0">
                <a:cs typeface="Arial" charset="0"/>
              </a:rPr>
              <a:t>rises more, output falls.</a:t>
            </a:r>
            <a:endParaRPr lang="en-US" sz="2000" b="1" dirty="0">
              <a:cs typeface="Arial" charset="0"/>
            </a:endParaRPr>
          </a:p>
        </p:txBody>
      </p:sp>
      <p:sp>
        <p:nvSpPr>
          <p:cNvPr id="92" name="TextBox 91"/>
          <p:cNvSpPr txBox="1"/>
          <p:nvPr/>
        </p:nvSpPr>
        <p:spPr>
          <a:xfrm>
            <a:off x="5867400" y="1600200"/>
            <a:ext cx="3200400" cy="1628775"/>
          </a:xfrm>
          <a:prstGeom prst="rect">
            <a:avLst/>
          </a:prstGeom>
          <a:solidFill>
            <a:schemeClr val="accent3">
              <a:lumMod val="20000"/>
              <a:lumOff val="80000"/>
            </a:schemeClr>
          </a:solidFill>
          <a:effectLst>
            <a:outerShdw blurRad="25400" dist="50800" dir="2700000" algn="tl" rotWithShape="0">
              <a:prstClr val="black">
                <a:alpha val="40000"/>
              </a:prstClr>
            </a:outerShdw>
          </a:effectLst>
        </p:spPr>
        <p:txBody>
          <a:bodyPr/>
          <a:lstStyle/>
          <a:p>
            <a:pPr>
              <a:defRPr/>
            </a:pPr>
            <a:r>
              <a:rPr lang="en-US" sz="2000" dirty="0">
                <a:cs typeface="Arial" charset="0"/>
              </a:rPr>
              <a:t>Periods </a:t>
            </a:r>
            <a:r>
              <a:rPr lang="en-US" sz="2000" b="1" i="1" dirty="0">
                <a:cs typeface="Times New Roman" pitchFamily="18" charset="0"/>
              </a:rPr>
              <a:t>t</a:t>
            </a:r>
            <a:r>
              <a:rPr lang="en-US" sz="2000" b="1" dirty="0">
                <a:cs typeface="Times New Roman" pitchFamily="18" charset="0"/>
              </a:rPr>
              <a:t> + 2</a:t>
            </a:r>
            <a:r>
              <a:rPr lang="en-US" sz="2000" dirty="0">
                <a:solidFill>
                  <a:srgbClr val="000000"/>
                </a:solidFill>
                <a:cs typeface="Arial" charset="0"/>
              </a:rPr>
              <a:t> </a:t>
            </a:r>
            <a:r>
              <a:rPr lang="en-US" sz="2000" dirty="0" smtClean="0">
                <a:solidFill>
                  <a:srgbClr val="000000"/>
                </a:solidFill>
                <a:cs typeface="Arial" charset="0"/>
              </a:rPr>
              <a:t>to</a:t>
            </a:r>
            <a:r>
              <a:rPr lang="en-US" sz="2000" b="1" dirty="0" smtClean="0">
                <a:cs typeface="Times New Roman" pitchFamily="18" charset="0"/>
              </a:rPr>
              <a:t> </a:t>
            </a:r>
            <a:r>
              <a:rPr lang="en-US" sz="2000" b="1" i="1" dirty="0">
                <a:cs typeface="Times New Roman" pitchFamily="18" charset="0"/>
              </a:rPr>
              <a:t>t</a:t>
            </a:r>
            <a:r>
              <a:rPr lang="en-US" sz="2000" b="1" dirty="0">
                <a:cs typeface="Times New Roman" pitchFamily="18" charset="0"/>
              </a:rPr>
              <a:t> + </a:t>
            </a:r>
            <a:r>
              <a:rPr lang="en-US" sz="2000" b="1" dirty="0" smtClean="0">
                <a:cs typeface="Times New Roman" pitchFamily="18" charset="0"/>
              </a:rPr>
              <a:t>4</a:t>
            </a:r>
            <a:r>
              <a:rPr lang="en-US" sz="2000" dirty="0" smtClean="0">
                <a:cs typeface="Arial" charset="0"/>
              </a:rPr>
              <a:t>:</a:t>
            </a:r>
            <a:r>
              <a:rPr lang="en-US" sz="2000" dirty="0">
                <a:cs typeface="Arial" charset="0"/>
              </a:rPr>
              <a:t/>
            </a:r>
            <a:br>
              <a:rPr lang="en-US" sz="2000" dirty="0">
                <a:cs typeface="Arial" charset="0"/>
              </a:rPr>
            </a:br>
            <a:r>
              <a:rPr lang="en-US" sz="2000" dirty="0">
                <a:cs typeface="Arial" charset="0"/>
              </a:rPr>
              <a:t>Higher inflation in previous period raises inflation </a:t>
            </a:r>
            <a:r>
              <a:rPr lang="en-US" sz="2000" dirty="0" smtClean="0">
                <a:cs typeface="Arial" charset="0"/>
              </a:rPr>
              <a:t>expectations</a:t>
            </a:r>
            <a:r>
              <a:rPr lang="en-US" sz="2000" dirty="0">
                <a:cs typeface="Arial" charset="0"/>
              </a:rPr>
              <a:t>, shifts DAS </a:t>
            </a:r>
            <a:r>
              <a:rPr lang="en-US" sz="2000" dirty="0" smtClean="0">
                <a:cs typeface="Arial" charset="0"/>
              </a:rPr>
              <a:t>up. Inflation </a:t>
            </a:r>
            <a:r>
              <a:rPr lang="en-US" sz="2000" dirty="0">
                <a:cs typeface="Arial" charset="0"/>
              </a:rPr>
              <a:t>rises, output falls.</a:t>
            </a:r>
            <a:endParaRPr lang="en-US" sz="2000" b="1" dirty="0">
              <a:cs typeface="Arial" charset="0"/>
            </a:endParaRPr>
          </a:p>
        </p:txBody>
      </p:sp>
      <p:sp>
        <p:nvSpPr>
          <p:cNvPr id="93" name="TextBox 92"/>
          <p:cNvSpPr txBox="1"/>
          <p:nvPr/>
        </p:nvSpPr>
        <p:spPr>
          <a:xfrm>
            <a:off x="5899150" y="2743200"/>
            <a:ext cx="3168650" cy="1930400"/>
          </a:xfrm>
          <a:prstGeom prst="rect">
            <a:avLst/>
          </a:prstGeom>
          <a:solidFill>
            <a:schemeClr val="accent3">
              <a:lumMod val="20000"/>
              <a:lumOff val="80000"/>
            </a:schemeClr>
          </a:solidFill>
          <a:effectLst>
            <a:outerShdw blurRad="25400" dist="50800" dir="2700000" algn="tl" rotWithShape="0">
              <a:prstClr val="black">
                <a:alpha val="40000"/>
              </a:prstClr>
            </a:outerShdw>
          </a:effectLst>
        </p:spPr>
        <p:txBody>
          <a:bodyPr/>
          <a:lstStyle/>
          <a:p>
            <a:pPr>
              <a:defRPr/>
            </a:pPr>
            <a:r>
              <a:rPr lang="en-US" sz="2000" dirty="0">
                <a:cs typeface="Arial" charset="0"/>
              </a:rPr>
              <a:t>Period </a:t>
            </a:r>
            <a:r>
              <a:rPr lang="en-US" sz="2000" b="1" i="1" dirty="0">
                <a:cs typeface="Times New Roman" pitchFamily="18" charset="0"/>
              </a:rPr>
              <a:t>t</a:t>
            </a:r>
            <a:r>
              <a:rPr lang="en-US" sz="2000" b="1" dirty="0">
                <a:cs typeface="Times New Roman" pitchFamily="18" charset="0"/>
              </a:rPr>
              <a:t> + 5</a:t>
            </a:r>
            <a:r>
              <a:rPr lang="en-US" sz="2000" dirty="0" smtClean="0">
                <a:cs typeface="Arial" charset="0"/>
              </a:rPr>
              <a:t>: DAS </a:t>
            </a:r>
            <a:r>
              <a:rPr lang="en-US" sz="2000" dirty="0">
                <a:cs typeface="Arial" charset="0"/>
              </a:rPr>
              <a:t>is higher due to higher inflation in preceding period, but demand shock ends and DAD returns to its initial position. </a:t>
            </a:r>
            <a:r>
              <a:rPr lang="en-US" sz="2000" dirty="0" smtClean="0">
                <a:cs typeface="Arial" charset="0"/>
              </a:rPr>
              <a:t>Equilibrium </a:t>
            </a:r>
            <a:r>
              <a:rPr lang="en-US" sz="2000" dirty="0">
                <a:cs typeface="Arial" charset="0"/>
              </a:rPr>
              <a:t>at </a:t>
            </a:r>
            <a:r>
              <a:rPr lang="en-US" sz="2000" b="1" dirty="0">
                <a:cs typeface="Arial" charset="0"/>
              </a:rPr>
              <a:t>G</a:t>
            </a:r>
            <a:r>
              <a:rPr lang="en-US" sz="2000" dirty="0">
                <a:cs typeface="Arial" charset="0"/>
              </a:rPr>
              <a:t>. </a:t>
            </a:r>
            <a:endParaRPr lang="en-US" sz="2000" b="1" dirty="0">
              <a:cs typeface="Arial" charset="0"/>
            </a:endParaRPr>
          </a:p>
        </p:txBody>
      </p:sp>
      <p:sp>
        <p:nvSpPr>
          <p:cNvPr id="102" name="Line 47"/>
          <p:cNvSpPr>
            <a:spLocks noChangeShapeType="1"/>
          </p:cNvSpPr>
          <p:nvPr/>
        </p:nvSpPr>
        <p:spPr bwMode="auto">
          <a:xfrm flipH="1" flipV="1">
            <a:off x="2163763" y="3317875"/>
            <a:ext cx="1725612" cy="1588"/>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 name="TextBox 93"/>
          <p:cNvSpPr txBox="1"/>
          <p:nvPr/>
        </p:nvSpPr>
        <p:spPr>
          <a:xfrm>
            <a:off x="6324600" y="4038600"/>
            <a:ext cx="2722418" cy="2667000"/>
          </a:xfrm>
          <a:prstGeom prst="rect">
            <a:avLst/>
          </a:prstGeom>
          <a:solidFill>
            <a:schemeClr val="accent3">
              <a:lumMod val="20000"/>
              <a:lumOff val="80000"/>
            </a:schemeClr>
          </a:solidFill>
          <a:effectLst>
            <a:outerShdw blurRad="25400" dist="50800" dir="2700000" algn="tl" rotWithShape="0">
              <a:prstClr val="black">
                <a:alpha val="40000"/>
              </a:prstClr>
            </a:outerShdw>
          </a:effectLst>
        </p:spPr>
        <p:txBody>
          <a:bodyPr/>
          <a:lstStyle/>
          <a:p>
            <a:pPr>
              <a:defRPr/>
            </a:pPr>
            <a:r>
              <a:rPr lang="en-US" sz="2000" dirty="0">
                <a:cs typeface="Arial" charset="0"/>
              </a:rPr>
              <a:t>Periods </a:t>
            </a:r>
            <a:r>
              <a:rPr lang="en-US" sz="2000" b="1" i="1" dirty="0">
                <a:cs typeface="Times New Roman" pitchFamily="18" charset="0"/>
              </a:rPr>
              <a:t>t</a:t>
            </a:r>
            <a:r>
              <a:rPr lang="en-US" sz="2000" b="1" dirty="0">
                <a:cs typeface="Times New Roman" pitchFamily="18" charset="0"/>
              </a:rPr>
              <a:t> + 6</a:t>
            </a:r>
            <a:r>
              <a:rPr lang="en-US" sz="2000" dirty="0">
                <a:cs typeface="Arial" charset="0"/>
              </a:rPr>
              <a:t> </a:t>
            </a:r>
            <a:r>
              <a:rPr lang="en-US" sz="2000" dirty="0" smtClean="0">
                <a:cs typeface="Arial" charset="0"/>
              </a:rPr>
              <a:t>and </a:t>
            </a:r>
            <a:r>
              <a:rPr lang="en-US" sz="2000" dirty="0">
                <a:cs typeface="Arial" charset="0"/>
              </a:rPr>
              <a:t>higher:</a:t>
            </a:r>
            <a:br>
              <a:rPr lang="en-US" sz="2000" dirty="0">
                <a:cs typeface="Arial" charset="0"/>
              </a:rPr>
            </a:br>
            <a:r>
              <a:rPr lang="en-US" sz="2000" dirty="0">
                <a:cs typeface="Arial" charset="0"/>
              </a:rPr>
              <a:t>DAS gradually shifts down as inflation and inflation expectations </a:t>
            </a:r>
            <a:r>
              <a:rPr lang="en-US" sz="2000" dirty="0" smtClean="0">
                <a:cs typeface="Arial" charset="0"/>
              </a:rPr>
              <a:t>fall. The economy </a:t>
            </a:r>
            <a:r>
              <a:rPr lang="en-US" sz="2000" dirty="0">
                <a:cs typeface="Arial" charset="0"/>
              </a:rPr>
              <a:t>gradually recovers </a:t>
            </a:r>
            <a:r>
              <a:rPr lang="en-US" sz="2000" dirty="0" smtClean="0">
                <a:cs typeface="Arial" charset="0"/>
              </a:rPr>
              <a:t>and reaches the long run equilibrium at </a:t>
            </a:r>
            <a:r>
              <a:rPr lang="en-US" sz="2000" b="1" dirty="0">
                <a:cs typeface="Arial" charset="0"/>
              </a:rPr>
              <a:t>A</a:t>
            </a:r>
            <a:r>
              <a:rPr lang="en-US" sz="2000" dirty="0">
                <a:cs typeface="Arial" charset="0"/>
              </a:rPr>
              <a:t>.</a:t>
            </a:r>
            <a:endParaRPr lang="en-US" sz="2000" b="1" dirty="0">
              <a:cs typeface="Arial" charset="0"/>
            </a:endParaRPr>
          </a:p>
        </p:txBody>
      </p:sp>
    </p:spTree>
    <p:extLst>
      <p:ext uri="{BB962C8B-B14F-4D97-AF65-F5344CB8AC3E}">
        <p14:creationId xmlns:p14="http://schemas.microsoft.com/office/powerpoint/2010/main" val="2957013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9161"/>
                                        </p:tgtEl>
                                        <p:attrNameLst>
                                          <p:attrName>style.visibility</p:attrName>
                                        </p:attrNameLst>
                                      </p:cBhvr>
                                      <p:to>
                                        <p:strVal val="visible"/>
                                      </p:to>
                                    </p:set>
                                    <p:animEffect transition="in" filter="wipe(left)">
                                      <p:cBhvr>
                                        <p:cTn id="14" dur="500"/>
                                        <p:tgtEl>
                                          <p:spTgt spid="49161"/>
                                        </p:tgtEl>
                                      </p:cBhvr>
                                    </p:animEffect>
                                  </p:childTnLst>
                                </p:cTn>
                              </p:par>
                            </p:childTnLst>
                          </p:cTn>
                        </p:par>
                        <p:par>
                          <p:cTn id="15" fill="hold" nodeType="afterGroup">
                            <p:stCondLst>
                              <p:cond delay="1000"/>
                            </p:stCondLst>
                            <p:childTnLst>
                              <p:par>
                                <p:cTn id="16" presetID="18" presetClass="entr" presetSubtype="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Right)">
                                      <p:cBhvr>
                                        <p:cTn id="18" dur="500"/>
                                        <p:tgtEl>
                                          <p:spTgt spid="9"/>
                                        </p:tgtEl>
                                      </p:cBhvr>
                                    </p:animEffect>
                                  </p:childTnLst>
                                </p:cTn>
                              </p:par>
                            </p:childTnLst>
                          </p:cTn>
                        </p:par>
                        <p:par>
                          <p:cTn id="19" fill="hold" nodeType="afterGroup">
                            <p:stCondLst>
                              <p:cond delay="1500"/>
                            </p:stCondLst>
                            <p:childTnLst>
                              <p:par>
                                <p:cTn id="20" presetID="18" presetClass="entr" presetSubtype="12"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strips(downLeft)">
                                      <p:cBhvr>
                                        <p:cTn id="22" dur="500"/>
                                        <p:tgtEl>
                                          <p:spTgt spid="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500"/>
                                        <p:tgtEl>
                                          <p:spTgt spid="91"/>
                                        </p:tgtEl>
                                      </p:cBhvr>
                                    </p:animEffect>
                                  </p:childTnLst>
                                </p:cTn>
                              </p:par>
                              <p:par>
                                <p:cTn id="28" presetID="10" presetClass="exit" presetSubtype="0" fill="hold" grpId="1" nodeType="withEffect">
                                  <p:stCondLst>
                                    <p:cond delay="0"/>
                                  </p:stCondLst>
                                  <p:childTnLst>
                                    <p:animEffect transition="out" filter="fade">
                                      <p:cBhvr>
                                        <p:cTn id="29" dur="500"/>
                                        <p:tgtEl>
                                          <p:spTgt spid="89"/>
                                        </p:tgtEl>
                                      </p:cBhvr>
                                    </p:animEffect>
                                    <p:set>
                                      <p:cBhvr>
                                        <p:cTn id="30" dur="1" fill="hold">
                                          <p:stCondLst>
                                            <p:cond delay="499"/>
                                          </p:stCondLst>
                                        </p:cTn>
                                        <p:tgtEl>
                                          <p:spTgt spid="89"/>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49161"/>
                                        </p:tgtEl>
                                      </p:cBhvr>
                                    </p:animEffect>
                                    <p:set>
                                      <p:cBhvr>
                                        <p:cTn id="33" dur="1" fill="hold">
                                          <p:stCondLst>
                                            <p:cond delay="499"/>
                                          </p:stCondLst>
                                        </p:cTn>
                                        <p:tgtEl>
                                          <p:spTgt spid="49161"/>
                                        </p:tgtEl>
                                        <p:attrNameLst>
                                          <p:attrName>style.visibility</p:attrName>
                                        </p:attrNameLst>
                                      </p:cBhvr>
                                      <p:to>
                                        <p:strVal val="hidden"/>
                                      </p:to>
                                    </p:set>
                                  </p:childTnLst>
                                </p:cTn>
                              </p:par>
                            </p:childTnLst>
                          </p:cTn>
                        </p:par>
                        <p:par>
                          <p:cTn id="34" fill="hold" nodeType="afterGroup">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49169"/>
                                        </p:tgtEl>
                                        <p:attrNameLst>
                                          <p:attrName>style.visibility</p:attrName>
                                        </p:attrNameLst>
                                      </p:cBhvr>
                                      <p:to>
                                        <p:strVal val="visible"/>
                                      </p:to>
                                    </p:set>
                                    <p:animEffect transition="in" filter="wipe(down)">
                                      <p:cBhvr>
                                        <p:cTn id="37" dur="500"/>
                                        <p:tgtEl>
                                          <p:spTgt spid="49169"/>
                                        </p:tgtEl>
                                      </p:cBhvr>
                                    </p:animEffect>
                                  </p:childTnLst>
                                </p:cTn>
                              </p:par>
                            </p:childTnLst>
                          </p:cTn>
                        </p:par>
                        <p:par>
                          <p:cTn id="38" fill="hold" nodeType="afterGroup">
                            <p:stCondLst>
                              <p:cond delay="1000"/>
                            </p:stCondLst>
                            <p:childTnLst>
                              <p:par>
                                <p:cTn id="39" presetID="18" presetClass="entr" presetSubtype="3"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strips(upRight)">
                                      <p:cBhvr>
                                        <p:cTn id="41" dur="500"/>
                                        <p:tgtEl>
                                          <p:spTgt spid="1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fade">
                                      <p:cBhvr>
                                        <p:cTn id="46" dur="500"/>
                                        <p:tgtEl>
                                          <p:spTgt spid="92"/>
                                        </p:tgtEl>
                                      </p:cBhvr>
                                    </p:animEffect>
                                  </p:childTnLst>
                                </p:cTn>
                              </p:par>
                              <p:par>
                                <p:cTn id="47" presetID="10" presetClass="exit" presetSubtype="0" fill="hold" grpId="1" nodeType="withEffect">
                                  <p:stCondLst>
                                    <p:cond delay="0"/>
                                  </p:stCondLst>
                                  <p:childTnLst>
                                    <p:animEffect transition="out" filter="fade">
                                      <p:cBhvr>
                                        <p:cTn id="48" dur="500"/>
                                        <p:tgtEl>
                                          <p:spTgt spid="91"/>
                                        </p:tgtEl>
                                      </p:cBhvr>
                                    </p:animEffect>
                                    <p:set>
                                      <p:cBhvr>
                                        <p:cTn id="49" dur="1" fill="hold">
                                          <p:stCondLst>
                                            <p:cond delay="499"/>
                                          </p:stCondLst>
                                        </p:cTn>
                                        <p:tgtEl>
                                          <p:spTgt spid="9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49169"/>
                                        </p:tgtEl>
                                      </p:cBhvr>
                                    </p:animEffect>
                                    <p:set>
                                      <p:cBhvr>
                                        <p:cTn id="52" dur="1" fill="hold">
                                          <p:stCondLst>
                                            <p:cond delay="499"/>
                                          </p:stCondLst>
                                        </p:cTn>
                                        <p:tgtEl>
                                          <p:spTgt spid="49169"/>
                                        </p:tgtEl>
                                        <p:attrNameLst>
                                          <p:attrName>style.visibility</p:attrName>
                                        </p:attrNameLst>
                                      </p:cBhvr>
                                      <p:to>
                                        <p:strVal val="hidden"/>
                                      </p:to>
                                    </p:set>
                                  </p:childTnLst>
                                </p:cTn>
                              </p:par>
                            </p:childTnLst>
                          </p:cTn>
                        </p:par>
                        <p:par>
                          <p:cTn id="53" fill="hold" nodeType="afterGroup">
                            <p:stCondLst>
                              <p:cond delay="500"/>
                            </p:stCondLst>
                            <p:childTnLst>
                              <p:par>
                                <p:cTn id="54" presetID="22" presetClass="entr" presetSubtype="4" fill="hold" grpId="0" nodeType="afterEffect">
                                  <p:stCondLst>
                                    <p:cond delay="0"/>
                                  </p:stCondLst>
                                  <p:childTnLst>
                                    <p:set>
                                      <p:cBhvr>
                                        <p:cTn id="55" dur="1" fill="hold">
                                          <p:stCondLst>
                                            <p:cond delay="0"/>
                                          </p:stCondLst>
                                        </p:cTn>
                                        <p:tgtEl>
                                          <p:spTgt spid="49202"/>
                                        </p:tgtEl>
                                        <p:attrNameLst>
                                          <p:attrName>style.visibility</p:attrName>
                                        </p:attrNameLst>
                                      </p:cBhvr>
                                      <p:to>
                                        <p:strVal val="visible"/>
                                      </p:to>
                                    </p:set>
                                    <p:animEffect transition="in" filter="wipe(down)">
                                      <p:cBhvr>
                                        <p:cTn id="56" dur="500"/>
                                        <p:tgtEl>
                                          <p:spTgt spid="49202"/>
                                        </p:tgtEl>
                                      </p:cBhvr>
                                    </p:animEffect>
                                  </p:childTnLst>
                                </p:cTn>
                              </p:par>
                            </p:childTnLst>
                          </p:cTn>
                        </p:par>
                        <p:par>
                          <p:cTn id="57" fill="hold" nodeType="afterGroup">
                            <p:stCondLst>
                              <p:cond delay="1000"/>
                            </p:stCondLst>
                            <p:childTnLst>
                              <p:par>
                                <p:cTn id="58" presetID="18" presetClass="entr" presetSubtype="3"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strips(upRight)">
                                      <p:cBhvr>
                                        <p:cTn id="60" dur="500"/>
                                        <p:tgtEl>
                                          <p:spTgt spid="1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49203"/>
                                        </p:tgtEl>
                                        <p:attrNameLst>
                                          <p:attrName>style.visibility</p:attrName>
                                        </p:attrNameLst>
                                      </p:cBhvr>
                                      <p:to>
                                        <p:strVal val="visible"/>
                                      </p:to>
                                    </p:set>
                                    <p:animEffect transition="in" filter="wipe(down)">
                                      <p:cBhvr>
                                        <p:cTn id="65" dur="500"/>
                                        <p:tgtEl>
                                          <p:spTgt spid="49203"/>
                                        </p:tgtEl>
                                      </p:cBhvr>
                                    </p:animEffect>
                                  </p:childTnLst>
                                </p:cTn>
                              </p:par>
                              <p:par>
                                <p:cTn id="66" presetID="10" presetClass="exit" presetSubtype="0" fill="hold" grpId="1" nodeType="withEffect">
                                  <p:stCondLst>
                                    <p:cond delay="0"/>
                                  </p:stCondLst>
                                  <p:childTnLst>
                                    <p:animEffect transition="out" filter="fade">
                                      <p:cBhvr>
                                        <p:cTn id="67" dur="500"/>
                                        <p:tgtEl>
                                          <p:spTgt spid="49202"/>
                                        </p:tgtEl>
                                      </p:cBhvr>
                                    </p:animEffect>
                                    <p:set>
                                      <p:cBhvr>
                                        <p:cTn id="68" dur="1" fill="hold">
                                          <p:stCondLst>
                                            <p:cond delay="499"/>
                                          </p:stCondLst>
                                        </p:cTn>
                                        <p:tgtEl>
                                          <p:spTgt spid="49202"/>
                                        </p:tgtEl>
                                        <p:attrNameLst>
                                          <p:attrName>style.visibility</p:attrName>
                                        </p:attrNameLst>
                                      </p:cBhvr>
                                      <p:to>
                                        <p:strVal val="hidden"/>
                                      </p:to>
                                    </p:set>
                                  </p:childTnLst>
                                </p:cTn>
                              </p:par>
                            </p:childTnLst>
                          </p:cTn>
                        </p:par>
                        <p:par>
                          <p:cTn id="69" fill="hold" nodeType="afterGroup">
                            <p:stCondLst>
                              <p:cond delay="500"/>
                            </p:stCondLst>
                            <p:childTnLst>
                              <p:par>
                                <p:cTn id="70" presetID="18" presetClass="entr" presetSubtype="3"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strips(upRight)">
                                      <p:cBhvr>
                                        <p:cTn id="72" dur="500"/>
                                        <p:tgtEl>
                                          <p:spTgt spid="1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9204"/>
                                        </p:tgtEl>
                                        <p:attrNameLst>
                                          <p:attrName>style.visibility</p:attrName>
                                        </p:attrNameLst>
                                      </p:cBhvr>
                                      <p:to>
                                        <p:strVal val="visible"/>
                                      </p:to>
                                    </p:set>
                                    <p:animEffect transition="in" filter="wipe(down)">
                                      <p:cBhvr>
                                        <p:cTn id="77" dur="500"/>
                                        <p:tgtEl>
                                          <p:spTgt spid="49204"/>
                                        </p:tgtEl>
                                      </p:cBhvr>
                                    </p:animEffect>
                                  </p:childTnLst>
                                </p:cTn>
                              </p:par>
                              <p:par>
                                <p:cTn id="78" presetID="10" presetClass="exit" presetSubtype="0" fill="hold" grpId="1" nodeType="withEffect">
                                  <p:stCondLst>
                                    <p:cond delay="0"/>
                                  </p:stCondLst>
                                  <p:childTnLst>
                                    <p:animEffect transition="out" filter="fade">
                                      <p:cBhvr>
                                        <p:cTn id="79" dur="500"/>
                                        <p:tgtEl>
                                          <p:spTgt spid="49203"/>
                                        </p:tgtEl>
                                      </p:cBhvr>
                                    </p:animEffect>
                                    <p:set>
                                      <p:cBhvr>
                                        <p:cTn id="80" dur="1" fill="hold">
                                          <p:stCondLst>
                                            <p:cond delay="499"/>
                                          </p:stCondLst>
                                        </p:cTn>
                                        <p:tgtEl>
                                          <p:spTgt spid="49203"/>
                                        </p:tgtEl>
                                        <p:attrNameLst>
                                          <p:attrName>style.visibility</p:attrName>
                                        </p:attrNameLst>
                                      </p:cBhvr>
                                      <p:to>
                                        <p:strVal val="hidden"/>
                                      </p:to>
                                    </p:set>
                                  </p:childTnLst>
                                </p:cTn>
                              </p:par>
                            </p:childTnLst>
                          </p:cTn>
                        </p:par>
                        <p:par>
                          <p:cTn id="81" fill="hold" nodeType="afterGroup">
                            <p:stCondLst>
                              <p:cond delay="500"/>
                            </p:stCondLst>
                            <p:childTnLst>
                              <p:par>
                                <p:cTn id="82" presetID="18" presetClass="entr" presetSubtype="3" fill="hold"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strips(upRight)">
                                      <p:cBhvr>
                                        <p:cTn id="84" dur="500"/>
                                        <p:tgtEl>
                                          <p:spTgt spid="2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93"/>
                                        </p:tgtEl>
                                        <p:attrNameLst>
                                          <p:attrName>style.visibility</p:attrName>
                                        </p:attrNameLst>
                                      </p:cBhvr>
                                      <p:to>
                                        <p:strVal val="visible"/>
                                      </p:to>
                                    </p:set>
                                    <p:animEffect transition="in" filter="fade">
                                      <p:cBhvr>
                                        <p:cTn id="89" dur="500"/>
                                        <p:tgtEl>
                                          <p:spTgt spid="93"/>
                                        </p:tgtEl>
                                      </p:cBhvr>
                                    </p:animEffect>
                                  </p:childTnLst>
                                </p:cTn>
                              </p:par>
                              <p:par>
                                <p:cTn id="90" presetID="10" presetClass="exit" presetSubtype="0" fill="hold" grpId="1" nodeType="withEffect">
                                  <p:stCondLst>
                                    <p:cond delay="0"/>
                                  </p:stCondLst>
                                  <p:childTnLst>
                                    <p:animEffect transition="out" filter="fade">
                                      <p:cBhvr>
                                        <p:cTn id="91" dur="500"/>
                                        <p:tgtEl>
                                          <p:spTgt spid="49204"/>
                                        </p:tgtEl>
                                      </p:cBhvr>
                                    </p:animEffect>
                                    <p:set>
                                      <p:cBhvr>
                                        <p:cTn id="92" dur="1" fill="hold">
                                          <p:stCondLst>
                                            <p:cond delay="499"/>
                                          </p:stCondLst>
                                        </p:cTn>
                                        <p:tgtEl>
                                          <p:spTgt spid="4920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92"/>
                                        </p:tgtEl>
                                      </p:cBhvr>
                                    </p:animEffect>
                                    <p:set>
                                      <p:cBhvr>
                                        <p:cTn id="95" dur="1" fill="hold">
                                          <p:stCondLst>
                                            <p:cond delay="499"/>
                                          </p:stCondLst>
                                        </p:cTn>
                                        <p:tgtEl>
                                          <p:spTgt spid="92"/>
                                        </p:tgtEl>
                                        <p:attrNameLst>
                                          <p:attrName>style.visibility</p:attrName>
                                        </p:attrNameLst>
                                      </p:cBhvr>
                                      <p:to>
                                        <p:strVal val="hidden"/>
                                      </p:to>
                                    </p:set>
                                  </p:childTnLst>
                                </p:cTn>
                              </p:par>
                            </p:childTnLst>
                          </p:cTn>
                        </p:par>
                        <p:par>
                          <p:cTn id="96" fill="hold" nodeType="afterGroup">
                            <p:stCondLst>
                              <p:cond delay="500"/>
                            </p:stCondLst>
                            <p:childTnLst>
                              <p:par>
                                <p:cTn id="97" presetID="22" presetClass="entr" presetSubtype="4" fill="hold" grpId="0" nodeType="afterEffect">
                                  <p:stCondLst>
                                    <p:cond delay="0"/>
                                  </p:stCondLst>
                                  <p:childTnLst>
                                    <p:set>
                                      <p:cBhvr>
                                        <p:cTn id="98" dur="1" fill="hold">
                                          <p:stCondLst>
                                            <p:cond delay="0"/>
                                          </p:stCondLst>
                                        </p:cTn>
                                        <p:tgtEl>
                                          <p:spTgt spid="49205"/>
                                        </p:tgtEl>
                                        <p:attrNameLst>
                                          <p:attrName>style.visibility</p:attrName>
                                        </p:attrNameLst>
                                      </p:cBhvr>
                                      <p:to>
                                        <p:strVal val="visible"/>
                                      </p:to>
                                    </p:set>
                                    <p:animEffect transition="in" filter="wipe(down)">
                                      <p:cBhvr>
                                        <p:cTn id="99" dur="500"/>
                                        <p:tgtEl>
                                          <p:spTgt spid="49205"/>
                                        </p:tgtEl>
                                      </p:cBhvr>
                                    </p:animEffect>
                                  </p:childTnLst>
                                </p:cTn>
                              </p:par>
                            </p:childTnLst>
                          </p:cTn>
                        </p:par>
                        <p:par>
                          <p:cTn id="100" fill="hold" nodeType="afterGroup">
                            <p:stCondLst>
                              <p:cond delay="1000"/>
                            </p:stCondLst>
                            <p:childTnLst>
                              <p:par>
                                <p:cTn id="101" presetID="18" presetClass="entr" presetSubtype="3" fill="hold"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strips(upRight)">
                                      <p:cBhvr>
                                        <p:cTn id="103" dur="500"/>
                                        <p:tgtEl>
                                          <p:spTgt spid="11"/>
                                        </p:tgtEl>
                                      </p:cBhvr>
                                    </p:animEffect>
                                  </p:childTnLst>
                                  <p:subTnLst>
                                    <p:animClr clrSpc="rgb" dir="cw">
                                      <p:cBhvr override="childStyle">
                                        <p:cTn dur="1" fill="hold" display="0" masterRel="nextClick" afterEffect="1"/>
                                        <p:tgtEl>
                                          <p:spTgt spid="11"/>
                                        </p:tgtEl>
                                        <p:attrNameLst>
                                          <p:attrName>ppt_c</p:attrName>
                                        </p:attrNameLst>
                                      </p:cBhvr>
                                      <p:to>
                                        <a:srgbClr val="B2B2B2"/>
                                      </p:to>
                                    </p:animClr>
                                  </p:subTnLst>
                                </p:cTn>
                              </p:par>
                            </p:childTnLst>
                          </p:cTn>
                        </p:par>
                        <p:par>
                          <p:cTn id="104" fill="hold" nodeType="afterGroup">
                            <p:stCondLst>
                              <p:cond delay="1500"/>
                            </p:stCondLst>
                            <p:childTnLst>
                              <p:par>
                                <p:cTn id="105" presetID="22" presetClass="entr" presetSubtype="2" fill="hold" grpId="0" nodeType="afterEffect">
                                  <p:stCondLst>
                                    <p:cond delay="0"/>
                                  </p:stCondLst>
                                  <p:childTnLst>
                                    <p:set>
                                      <p:cBhvr>
                                        <p:cTn id="106" dur="1" fill="hold">
                                          <p:stCondLst>
                                            <p:cond delay="0"/>
                                          </p:stCondLst>
                                        </p:cTn>
                                        <p:tgtEl>
                                          <p:spTgt spid="102"/>
                                        </p:tgtEl>
                                        <p:attrNameLst>
                                          <p:attrName>style.visibility</p:attrName>
                                        </p:attrNameLst>
                                      </p:cBhvr>
                                      <p:to>
                                        <p:strVal val="visible"/>
                                      </p:to>
                                    </p:set>
                                    <p:animEffect transition="in" filter="wipe(right)">
                                      <p:cBhvr>
                                        <p:cTn id="107" dur="500"/>
                                        <p:tgtEl>
                                          <p:spTgt spid="102"/>
                                        </p:tgtEl>
                                      </p:cBhvr>
                                    </p:animEffect>
                                  </p:childTnLst>
                                </p:cTn>
                              </p:par>
                            </p:childTnLst>
                          </p:cTn>
                        </p:par>
                        <p:par>
                          <p:cTn id="108" fill="hold" nodeType="afterGroup">
                            <p:stCondLst>
                              <p:cond delay="2000"/>
                            </p:stCondLst>
                            <p:childTnLst>
                              <p:par>
                                <p:cTn id="109" presetID="18" presetClass="entr" presetSubtype="12" fill="hold"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strips(downLeft)">
                                      <p:cBhvr>
                                        <p:cTn id="111" dur="500"/>
                                        <p:tgtEl>
                                          <p:spTgt spid="28"/>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94"/>
                                        </p:tgtEl>
                                        <p:attrNameLst>
                                          <p:attrName>style.visibility</p:attrName>
                                        </p:attrNameLst>
                                      </p:cBhvr>
                                      <p:to>
                                        <p:strVal val="visible"/>
                                      </p:to>
                                    </p:set>
                                    <p:animEffect transition="in" filter="fade">
                                      <p:cBhvr>
                                        <p:cTn id="116" dur="500"/>
                                        <p:tgtEl>
                                          <p:spTgt spid="94"/>
                                        </p:tgtEl>
                                      </p:cBhvr>
                                    </p:animEffect>
                                  </p:childTnLst>
                                </p:cTn>
                              </p:par>
                              <p:par>
                                <p:cTn id="117" presetID="10" presetClass="exit" presetSubtype="0" fill="hold" grpId="1" nodeType="withEffect">
                                  <p:stCondLst>
                                    <p:cond delay="0"/>
                                  </p:stCondLst>
                                  <p:childTnLst>
                                    <p:animEffect transition="out" filter="fade">
                                      <p:cBhvr>
                                        <p:cTn id="118" dur="500"/>
                                        <p:tgtEl>
                                          <p:spTgt spid="102"/>
                                        </p:tgtEl>
                                      </p:cBhvr>
                                    </p:animEffect>
                                    <p:set>
                                      <p:cBhvr>
                                        <p:cTn id="119" dur="1" fill="hold">
                                          <p:stCondLst>
                                            <p:cond delay="499"/>
                                          </p:stCondLst>
                                        </p:cTn>
                                        <p:tgtEl>
                                          <p:spTgt spid="102"/>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49205"/>
                                        </p:tgtEl>
                                      </p:cBhvr>
                                    </p:animEffect>
                                    <p:set>
                                      <p:cBhvr>
                                        <p:cTn id="122" dur="1" fill="hold">
                                          <p:stCondLst>
                                            <p:cond delay="499"/>
                                          </p:stCondLst>
                                        </p:cTn>
                                        <p:tgtEl>
                                          <p:spTgt spid="49205"/>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93"/>
                                        </p:tgtEl>
                                      </p:cBhvr>
                                    </p:animEffect>
                                    <p:set>
                                      <p:cBhvr>
                                        <p:cTn id="125" dur="1" fill="hold">
                                          <p:stCondLst>
                                            <p:cond delay="499"/>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9169" grpId="0" animBg="1"/>
      <p:bldP spid="49169" grpId="1" animBg="1"/>
      <p:bldP spid="49202" grpId="0" animBg="1"/>
      <p:bldP spid="49202" grpId="1" animBg="1"/>
      <p:bldP spid="49203" grpId="0" animBg="1"/>
      <p:bldP spid="49203" grpId="1" animBg="1"/>
      <p:bldP spid="49204" grpId="0" animBg="1"/>
      <p:bldP spid="49204" grpId="1" animBg="1"/>
      <p:bldP spid="49205" grpId="0" animBg="1"/>
      <p:bldP spid="49205" grpId="1" animBg="1"/>
      <p:bldP spid="49161" grpId="0" animBg="1"/>
      <p:bldP spid="49161" grpId="1" animBg="1"/>
      <p:bldP spid="89" grpId="0" animBg="1"/>
      <p:bldP spid="89" grpId="1" animBg="1"/>
      <p:bldP spid="91" grpId="0" animBg="1"/>
      <p:bldP spid="91" grpId="1" animBg="1"/>
      <p:bldP spid="92" grpId="0" animBg="1"/>
      <p:bldP spid="92" grpId="1" animBg="1"/>
      <p:bldP spid="93" grpId="0" animBg="1"/>
      <p:bldP spid="93" grpId="1" animBg="1"/>
      <p:bldP spid="102" grpId="0" animBg="1"/>
      <p:bldP spid="102" grpId="1" animBg="1"/>
      <p:bldP spid="9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bwMode="auto">
          <a:xfrm>
            <a:off x="2257467" y="4703763"/>
            <a:ext cx="168592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3515561" y="5131594"/>
            <a:ext cx="855662"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5539" name="Title 3"/>
          <p:cNvSpPr>
            <a:spLocks noGrp="1"/>
          </p:cNvSpPr>
          <p:nvPr>
            <p:ph type="title"/>
          </p:nvPr>
        </p:nvSpPr>
        <p:spPr>
          <a:xfrm>
            <a:off x="466725" y="236538"/>
            <a:ext cx="8245475" cy="760412"/>
          </a:xfrm>
        </p:spPr>
        <p:txBody>
          <a:bodyPr/>
          <a:lstStyle/>
          <a:p>
            <a:r>
              <a:rPr lang="en-US" sz="3200" dirty="0" smtClean="0"/>
              <a:t>A 3-period shock to aggregate demand</a:t>
            </a:r>
          </a:p>
        </p:txBody>
      </p:sp>
      <p:sp>
        <p:nvSpPr>
          <p:cNvPr id="65541" name="Text Box 9"/>
          <p:cNvSpPr txBox="1">
            <a:spLocks noChangeArrowheads="1"/>
          </p:cNvSpPr>
          <p:nvPr/>
        </p:nvSpPr>
        <p:spPr bwMode="auto">
          <a:xfrm>
            <a:off x="714374" y="4429125"/>
            <a:ext cx="16192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dirty="0" smtClean="0">
                <a:latin typeface="Calibri"/>
                <a:cs typeface="Calibri"/>
              </a:rPr>
              <a:t>π</a:t>
            </a:r>
            <a:r>
              <a:rPr lang="en-US" sz="2600" b="1" baseline="-25000" dirty="0" smtClean="0">
                <a:latin typeface="Calibri"/>
                <a:cs typeface="Calibri"/>
              </a:rPr>
              <a:t>1999</a:t>
            </a:r>
            <a:r>
              <a:rPr lang="en-US" sz="2600" b="1" dirty="0" smtClean="0">
                <a:latin typeface="Calibri"/>
                <a:cs typeface="Calibri"/>
              </a:rPr>
              <a:t> = </a:t>
            </a:r>
            <a:r>
              <a:rPr lang="el-GR" sz="2600" b="1" dirty="0" smtClean="0">
                <a:latin typeface="Calibri"/>
                <a:cs typeface="Calibri"/>
              </a:rPr>
              <a:t>π</a:t>
            </a:r>
            <a:r>
              <a:rPr lang="en-US" sz="2600" b="1" baseline="-25000" dirty="0" smtClean="0">
                <a:latin typeface="Calibri"/>
                <a:cs typeface="Calibri"/>
              </a:rPr>
              <a:t>00</a:t>
            </a:r>
            <a:endParaRPr lang="en-US" sz="2600" dirty="0"/>
          </a:p>
        </p:txBody>
      </p:sp>
      <p:sp>
        <p:nvSpPr>
          <p:cNvPr id="65625" name="Line 6"/>
          <p:cNvSpPr>
            <a:spLocks noChangeShapeType="1"/>
          </p:cNvSpPr>
          <p:nvPr/>
        </p:nvSpPr>
        <p:spPr bwMode="auto">
          <a:xfrm>
            <a:off x="2248510" y="1800851"/>
            <a:ext cx="0" cy="3726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6" name="Line 7"/>
          <p:cNvSpPr>
            <a:spLocks noChangeShapeType="1"/>
          </p:cNvSpPr>
          <p:nvPr/>
        </p:nvSpPr>
        <p:spPr bwMode="auto">
          <a:xfrm>
            <a:off x="2248510" y="5542328"/>
            <a:ext cx="425848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3" name="Text Box 8"/>
          <p:cNvSpPr txBox="1">
            <a:spLocks noChangeArrowheads="1"/>
          </p:cNvSpPr>
          <p:nvPr/>
        </p:nvSpPr>
        <p:spPr bwMode="auto">
          <a:xfrm>
            <a:off x="6533160" y="5317874"/>
            <a:ext cx="410607" cy="4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5624" name="Text Box 9"/>
          <p:cNvSpPr txBox="1">
            <a:spLocks noChangeArrowheads="1"/>
          </p:cNvSpPr>
          <p:nvPr/>
        </p:nvSpPr>
        <p:spPr bwMode="auto">
          <a:xfrm>
            <a:off x="1989180" y="1381125"/>
            <a:ext cx="532311" cy="4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sp>
        <p:nvSpPr>
          <p:cNvPr id="65620" name="Line 33"/>
          <p:cNvSpPr>
            <a:spLocks noChangeShapeType="1"/>
          </p:cNvSpPr>
          <p:nvPr/>
        </p:nvSpPr>
        <p:spPr bwMode="auto">
          <a:xfrm flipV="1">
            <a:off x="3140117" y="3616325"/>
            <a:ext cx="2959101" cy="15128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1" name="Text Box 38"/>
          <p:cNvSpPr txBox="1">
            <a:spLocks noChangeArrowheads="1"/>
          </p:cNvSpPr>
          <p:nvPr/>
        </p:nvSpPr>
        <p:spPr bwMode="auto">
          <a:xfrm>
            <a:off x="6107155" y="3408363"/>
            <a:ext cx="1044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00,01</a:t>
            </a:r>
            <a:endParaRPr lang="en-US" sz="2400" b="1" baseline="-25000" dirty="0">
              <a:latin typeface="Times New Roman" pitchFamily="18" charset="0"/>
              <a:cs typeface="Times New Roman" pitchFamily="18" charset="0"/>
            </a:endParaRPr>
          </a:p>
        </p:txBody>
      </p:sp>
      <p:sp>
        <p:nvSpPr>
          <p:cNvPr id="65616" name="Line 21"/>
          <p:cNvSpPr>
            <a:spLocks noChangeShapeType="1"/>
          </p:cNvSpPr>
          <p:nvPr/>
        </p:nvSpPr>
        <p:spPr bwMode="auto">
          <a:xfrm flipH="1">
            <a:off x="3948154" y="1714500"/>
            <a:ext cx="4763" cy="3821113"/>
          </a:xfrm>
          <a:prstGeom prst="line">
            <a:avLst/>
          </a:prstGeom>
          <a:noFill/>
          <a:ln w="349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18" name="Text Box 8"/>
          <p:cNvSpPr txBox="1">
            <a:spLocks noChangeArrowheads="1"/>
          </p:cNvSpPr>
          <p:nvPr/>
        </p:nvSpPr>
        <p:spPr bwMode="auto">
          <a:xfrm>
            <a:off x="3762417" y="1303338"/>
            <a:ext cx="8572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endParaRPr lang="en-US" sz="2600">
              <a:latin typeface="Times New Roman" pitchFamily="18" charset="0"/>
              <a:cs typeface="Times New Roman" pitchFamily="18" charset="0"/>
            </a:endParaRPr>
          </a:p>
        </p:txBody>
      </p:sp>
      <p:cxnSp>
        <p:nvCxnSpPr>
          <p:cNvPr id="98" name="Straight Connector 97"/>
          <p:cNvCxnSpPr/>
          <p:nvPr/>
        </p:nvCxnSpPr>
        <p:spPr bwMode="auto">
          <a:xfrm>
            <a:off x="3900530" y="1385888"/>
            <a:ext cx="2000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9169" name="Line 46"/>
          <p:cNvSpPr>
            <a:spLocks noChangeShapeType="1"/>
          </p:cNvSpPr>
          <p:nvPr/>
        </p:nvSpPr>
        <p:spPr bwMode="auto">
          <a:xfrm rot="5400000" flipH="1">
            <a:off x="5671386" y="3275802"/>
            <a:ext cx="485775" cy="1587"/>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14" name="Line 33"/>
          <p:cNvSpPr>
            <a:spLocks noChangeShapeType="1"/>
          </p:cNvSpPr>
          <p:nvPr/>
        </p:nvSpPr>
        <p:spPr bwMode="auto">
          <a:xfrm>
            <a:off x="4349792" y="1433513"/>
            <a:ext cx="1544638" cy="3138487"/>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15" name="Text Box 38"/>
          <p:cNvSpPr txBox="1">
            <a:spLocks noChangeArrowheads="1"/>
          </p:cNvSpPr>
          <p:nvPr/>
        </p:nvSpPr>
        <p:spPr bwMode="auto">
          <a:xfrm>
            <a:off x="5749967" y="4556125"/>
            <a:ext cx="18081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DAD</a:t>
            </a:r>
            <a:r>
              <a:rPr lang="en-US" sz="2400" b="1" baseline="-25000" dirty="0" smtClean="0">
                <a:latin typeface="Times New Roman" pitchFamily="18" charset="0"/>
                <a:cs typeface="Times New Roman" pitchFamily="18" charset="0"/>
              </a:rPr>
              <a:t>01,02,03</a:t>
            </a:r>
            <a:endParaRPr lang="en-US" sz="2400" b="1" baseline="-25000" dirty="0">
              <a:latin typeface="Times New Roman" pitchFamily="18" charset="0"/>
              <a:cs typeface="Times New Roman" pitchFamily="18" charset="0"/>
            </a:endParaRPr>
          </a:p>
        </p:txBody>
      </p:sp>
      <p:sp>
        <p:nvSpPr>
          <p:cNvPr id="65612" name="Text Box 38"/>
          <p:cNvSpPr txBox="1">
            <a:spLocks noChangeArrowheads="1"/>
          </p:cNvSpPr>
          <p:nvPr/>
        </p:nvSpPr>
        <p:spPr bwMode="auto">
          <a:xfrm>
            <a:off x="4211680" y="5086350"/>
            <a:ext cx="1270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DAD</a:t>
            </a:r>
            <a:r>
              <a:rPr lang="en-US" sz="2400" b="1" baseline="-25000" dirty="0" smtClean="0">
                <a:latin typeface="Times New Roman" pitchFamily="18" charset="0"/>
                <a:cs typeface="Times New Roman" pitchFamily="18" charset="0"/>
              </a:rPr>
              <a:t>00,04</a:t>
            </a:r>
            <a:endParaRPr lang="en-US" sz="2400" b="1" baseline="-25000" dirty="0">
              <a:latin typeface="Times New Roman" pitchFamily="18" charset="0"/>
              <a:cs typeface="Times New Roman" pitchFamily="18" charset="0"/>
            </a:endParaRPr>
          </a:p>
        </p:txBody>
      </p:sp>
      <p:sp>
        <p:nvSpPr>
          <p:cNvPr id="65613" name="Line 33"/>
          <p:cNvSpPr>
            <a:spLocks noChangeShapeType="1"/>
          </p:cNvSpPr>
          <p:nvPr/>
        </p:nvSpPr>
        <p:spPr bwMode="auto">
          <a:xfrm>
            <a:off x="2662280" y="2101850"/>
            <a:ext cx="1544638" cy="31384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9" name="Text Box 8"/>
          <p:cNvSpPr txBox="1">
            <a:spLocks noChangeArrowheads="1"/>
          </p:cNvSpPr>
          <p:nvPr/>
        </p:nvSpPr>
        <p:spPr bwMode="auto">
          <a:xfrm>
            <a:off x="3681455" y="5514975"/>
            <a:ext cx="6190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00</a:t>
            </a:r>
            <a:endParaRPr lang="en-US" sz="2000" b="1" dirty="0">
              <a:latin typeface="Times New Roman" pitchFamily="18" charset="0"/>
              <a:cs typeface="Times New Roman" pitchFamily="18" charset="0"/>
            </a:endParaRPr>
          </a:p>
        </p:txBody>
      </p:sp>
      <p:sp>
        <p:nvSpPr>
          <p:cNvPr id="99" name="Oval 98"/>
          <p:cNvSpPr>
            <a:spLocks noChangeAspect="1"/>
          </p:cNvSpPr>
          <p:nvPr/>
        </p:nvSpPr>
        <p:spPr bwMode="auto">
          <a:xfrm>
            <a:off x="3897355" y="4657725"/>
            <a:ext cx="109537"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Text Box 8"/>
          <p:cNvSpPr txBox="1">
            <a:spLocks noChangeArrowheads="1"/>
          </p:cNvSpPr>
          <p:nvPr/>
        </p:nvSpPr>
        <p:spPr bwMode="auto">
          <a:xfrm>
            <a:off x="3976730" y="4549775"/>
            <a:ext cx="373062" cy="430213"/>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A</a:t>
            </a:r>
          </a:p>
        </p:txBody>
      </p:sp>
      <p:sp>
        <p:nvSpPr>
          <p:cNvPr id="65606" name="Line 33"/>
          <p:cNvSpPr>
            <a:spLocks noChangeShapeType="1"/>
          </p:cNvSpPr>
          <p:nvPr/>
        </p:nvSpPr>
        <p:spPr bwMode="auto">
          <a:xfrm flipV="1">
            <a:off x="3124242" y="2813042"/>
            <a:ext cx="2959101"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7" name="Text Box 38"/>
          <p:cNvSpPr txBox="1">
            <a:spLocks noChangeArrowheads="1"/>
          </p:cNvSpPr>
          <p:nvPr/>
        </p:nvSpPr>
        <p:spPr bwMode="auto">
          <a:xfrm>
            <a:off x="6084930" y="2622542"/>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02</a:t>
            </a:r>
            <a:endParaRPr lang="en-US" sz="2400" b="1" baseline="-25000" dirty="0">
              <a:latin typeface="Times New Roman" pitchFamily="18" charset="0"/>
              <a:cs typeface="Times New Roman" pitchFamily="18" charset="0"/>
            </a:endParaRPr>
          </a:p>
        </p:txBody>
      </p:sp>
      <p:sp>
        <p:nvSpPr>
          <p:cNvPr id="43" name="Oval 42"/>
          <p:cNvSpPr>
            <a:spLocks noChangeAspect="1"/>
          </p:cNvSpPr>
          <p:nvPr/>
        </p:nvSpPr>
        <p:spPr bwMode="auto">
          <a:xfrm>
            <a:off x="5205452" y="3184519"/>
            <a:ext cx="109538"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Text Box 8"/>
          <p:cNvSpPr txBox="1">
            <a:spLocks noChangeArrowheads="1"/>
          </p:cNvSpPr>
          <p:nvPr/>
        </p:nvSpPr>
        <p:spPr bwMode="auto">
          <a:xfrm>
            <a:off x="5335630" y="3113082"/>
            <a:ext cx="392112" cy="430213"/>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C</a:t>
            </a:r>
          </a:p>
        </p:txBody>
      </p:sp>
      <p:sp>
        <p:nvSpPr>
          <p:cNvPr id="65576" name="Text Box 8"/>
          <p:cNvSpPr txBox="1">
            <a:spLocks noChangeArrowheads="1"/>
          </p:cNvSpPr>
          <p:nvPr/>
        </p:nvSpPr>
        <p:spPr bwMode="auto">
          <a:xfrm>
            <a:off x="5375317" y="5521325"/>
            <a:ext cx="5318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01</a:t>
            </a:r>
            <a:endParaRPr lang="en-US" sz="2600" b="1" dirty="0">
              <a:latin typeface="Times New Roman" pitchFamily="18" charset="0"/>
              <a:cs typeface="Times New Roman" pitchFamily="18" charset="0"/>
            </a:endParaRPr>
          </a:p>
        </p:txBody>
      </p:sp>
      <p:cxnSp>
        <p:nvCxnSpPr>
          <p:cNvPr id="54" name="Straight Connector 53"/>
          <p:cNvCxnSpPr/>
          <p:nvPr/>
        </p:nvCxnSpPr>
        <p:spPr bwMode="auto">
          <a:xfrm>
            <a:off x="2274929" y="3898900"/>
            <a:ext cx="329565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rot="5400000">
            <a:off x="4749048" y="4720432"/>
            <a:ext cx="1643063"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2" name="Oval 41"/>
          <p:cNvSpPr>
            <a:spLocks noChangeAspect="1"/>
          </p:cNvSpPr>
          <p:nvPr/>
        </p:nvSpPr>
        <p:spPr bwMode="auto">
          <a:xfrm>
            <a:off x="5513430" y="3848100"/>
            <a:ext cx="109537"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Text Box 8"/>
          <p:cNvSpPr txBox="1">
            <a:spLocks noChangeArrowheads="1"/>
          </p:cNvSpPr>
          <p:nvPr/>
        </p:nvSpPr>
        <p:spPr bwMode="auto">
          <a:xfrm>
            <a:off x="5594392" y="3748088"/>
            <a:ext cx="355600" cy="430212"/>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B</a:t>
            </a:r>
          </a:p>
        </p:txBody>
      </p:sp>
      <p:sp>
        <p:nvSpPr>
          <p:cNvPr id="65579" name="Text Box 9"/>
          <p:cNvSpPr txBox="1">
            <a:spLocks noChangeArrowheads="1"/>
          </p:cNvSpPr>
          <p:nvPr/>
        </p:nvSpPr>
        <p:spPr bwMode="auto">
          <a:xfrm>
            <a:off x="1654217" y="3611563"/>
            <a:ext cx="644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dirty="0" smtClean="0">
                <a:latin typeface="+mn-lt"/>
                <a:cs typeface="Times New Roman" pitchFamily="18" charset="0"/>
              </a:rPr>
              <a:t>π</a:t>
            </a:r>
            <a:r>
              <a:rPr lang="en-US" sz="2600" b="1" baseline="-25000" dirty="0" smtClean="0">
                <a:latin typeface="+mn-lt"/>
                <a:cs typeface="Times New Roman" pitchFamily="18" charset="0"/>
              </a:rPr>
              <a:t>01</a:t>
            </a:r>
            <a:endParaRPr lang="en-US" sz="2600" dirty="0">
              <a:latin typeface="+mn-lt"/>
            </a:endParaRPr>
          </a:p>
        </p:txBody>
      </p:sp>
      <p:sp>
        <p:nvSpPr>
          <p:cNvPr id="49161" name="Line 47"/>
          <p:cNvSpPr>
            <a:spLocks noChangeShapeType="1"/>
          </p:cNvSpPr>
          <p:nvPr/>
        </p:nvSpPr>
        <p:spPr bwMode="auto">
          <a:xfrm flipH="1" flipV="1">
            <a:off x="2741655" y="1836739"/>
            <a:ext cx="1725613" cy="1587"/>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2" name="Line 47"/>
          <p:cNvSpPr>
            <a:spLocks noChangeShapeType="1"/>
          </p:cNvSpPr>
          <p:nvPr/>
        </p:nvSpPr>
        <p:spPr bwMode="auto">
          <a:xfrm flipH="1" flipV="1">
            <a:off x="2778168" y="2032001"/>
            <a:ext cx="1725612" cy="1588"/>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 name="Oval 94"/>
          <p:cNvSpPr>
            <a:spLocks noChangeAspect="1"/>
          </p:cNvSpPr>
          <p:nvPr/>
        </p:nvSpPr>
        <p:spPr bwMode="auto">
          <a:xfrm>
            <a:off x="3900476" y="3851287"/>
            <a:ext cx="109538"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6" name="Straight Connector 95"/>
          <p:cNvCxnSpPr/>
          <p:nvPr/>
        </p:nvCxnSpPr>
        <p:spPr bwMode="auto">
          <a:xfrm>
            <a:off x="2243138" y="3236884"/>
            <a:ext cx="2994049"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97" name="Line 33"/>
          <p:cNvSpPr>
            <a:spLocks noChangeShapeType="1"/>
          </p:cNvSpPr>
          <p:nvPr/>
        </p:nvSpPr>
        <p:spPr bwMode="auto">
          <a:xfrm flipV="1">
            <a:off x="3103605" y="2170099"/>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Text Box 38"/>
          <p:cNvSpPr txBox="1">
            <a:spLocks noChangeArrowheads="1"/>
          </p:cNvSpPr>
          <p:nvPr/>
        </p:nvSpPr>
        <p:spPr bwMode="auto">
          <a:xfrm>
            <a:off x="6088105" y="1951024"/>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03</a:t>
            </a:r>
            <a:endParaRPr lang="en-US" sz="2400" b="1" baseline="-25000" dirty="0">
              <a:latin typeface="Times New Roman" pitchFamily="18" charset="0"/>
              <a:cs typeface="Times New Roman" pitchFamily="18" charset="0"/>
            </a:endParaRPr>
          </a:p>
        </p:txBody>
      </p:sp>
      <p:sp>
        <p:nvSpPr>
          <p:cNvPr id="101" name="Oval 100"/>
          <p:cNvSpPr>
            <a:spLocks noChangeAspect="1"/>
          </p:cNvSpPr>
          <p:nvPr/>
        </p:nvSpPr>
        <p:spPr bwMode="auto">
          <a:xfrm>
            <a:off x="4946687" y="2671752"/>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Text Box 8"/>
          <p:cNvSpPr txBox="1">
            <a:spLocks noChangeArrowheads="1"/>
          </p:cNvSpPr>
          <p:nvPr/>
        </p:nvSpPr>
        <p:spPr bwMode="auto">
          <a:xfrm>
            <a:off x="5021300" y="2589202"/>
            <a:ext cx="377825" cy="430213"/>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D</a:t>
            </a:r>
          </a:p>
        </p:txBody>
      </p:sp>
      <p:sp>
        <p:nvSpPr>
          <p:cNvPr id="104" name="Line 46"/>
          <p:cNvSpPr>
            <a:spLocks noChangeShapeType="1"/>
          </p:cNvSpPr>
          <p:nvPr/>
        </p:nvSpPr>
        <p:spPr bwMode="auto">
          <a:xfrm rot="5400000" flipH="1">
            <a:off x="5680117" y="2547926"/>
            <a:ext cx="388938" cy="14288"/>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4" name="Straight Connector 3"/>
          <p:cNvCxnSpPr/>
          <p:nvPr/>
        </p:nvCxnSpPr>
        <p:spPr>
          <a:xfrm>
            <a:off x="2243138" y="2700338"/>
            <a:ext cx="2757487"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00518" y="2728915"/>
            <a:ext cx="0" cy="282892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57888" y="3257550"/>
            <a:ext cx="0" cy="231457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09" name="Text Box 9"/>
          <p:cNvSpPr txBox="1">
            <a:spLocks noChangeArrowheads="1"/>
          </p:cNvSpPr>
          <p:nvPr/>
        </p:nvSpPr>
        <p:spPr bwMode="auto">
          <a:xfrm>
            <a:off x="1649449" y="2963835"/>
            <a:ext cx="644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dirty="0" smtClean="0">
                <a:latin typeface="+mn-lt"/>
                <a:cs typeface="Times New Roman" pitchFamily="18" charset="0"/>
              </a:rPr>
              <a:t>π</a:t>
            </a:r>
            <a:r>
              <a:rPr lang="en-US" sz="2600" b="1" baseline="-25000" dirty="0" smtClean="0">
                <a:latin typeface="+mn-lt"/>
                <a:cs typeface="Times New Roman" pitchFamily="18" charset="0"/>
              </a:rPr>
              <a:t>02</a:t>
            </a:r>
            <a:endParaRPr lang="en-US" sz="2600" dirty="0">
              <a:latin typeface="+mn-lt"/>
            </a:endParaRPr>
          </a:p>
        </p:txBody>
      </p:sp>
      <p:sp>
        <p:nvSpPr>
          <p:cNvPr id="110" name="Text Box 9"/>
          <p:cNvSpPr txBox="1">
            <a:spLocks noChangeArrowheads="1"/>
          </p:cNvSpPr>
          <p:nvPr/>
        </p:nvSpPr>
        <p:spPr bwMode="auto">
          <a:xfrm>
            <a:off x="1644681" y="2401835"/>
            <a:ext cx="644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dirty="0" smtClean="0">
                <a:latin typeface="+mn-lt"/>
                <a:cs typeface="Times New Roman" pitchFamily="18" charset="0"/>
              </a:rPr>
              <a:t>π</a:t>
            </a:r>
            <a:r>
              <a:rPr lang="en-US" sz="2600" b="1" baseline="-25000" dirty="0" smtClean="0">
                <a:latin typeface="+mn-lt"/>
                <a:cs typeface="Times New Roman" pitchFamily="18" charset="0"/>
              </a:rPr>
              <a:t>03</a:t>
            </a:r>
            <a:endParaRPr lang="en-US" sz="2600" dirty="0">
              <a:latin typeface="+mn-lt"/>
            </a:endParaRPr>
          </a:p>
        </p:txBody>
      </p:sp>
      <p:sp>
        <p:nvSpPr>
          <p:cNvPr id="111" name="Oval 110"/>
          <p:cNvSpPr>
            <a:spLocks noChangeAspect="1"/>
          </p:cNvSpPr>
          <p:nvPr/>
        </p:nvSpPr>
        <p:spPr bwMode="auto">
          <a:xfrm>
            <a:off x="3895708" y="3174983"/>
            <a:ext cx="109538"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Text Box 8"/>
          <p:cNvSpPr txBox="1">
            <a:spLocks noChangeArrowheads="1"/>
          </p:cNvSpPr>
          <p:nvPr/>
        </p:nvSpPr>
        <p:spPr bwMode="auto">
          <a:xfrm>
            <a:off x="5070501" y="5530845"/>
            <a:ext cx="5318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02</a:t>
            </a:r>
            <a:endParaRPr lang="en-US" sz="2600" b="1" dirty="0">
              <a:latin typeface="Times New Roman" pitchFamily="18" charset="0"/>
              <a:cs typeface="Times New Roman" pitchFamily="18" charset="0"/>
            </a:endParaRPr>
          </a:p>
        </p:txBody>
      </p:sp>
      <p:sp>
        <p:nvSpPr>
          <p:cNvPr id="113" name="Text Box 8"/>
          <p:cNvSpPr txBox="1">
            <a:spLocks noChangeArrowheads="1"/>
          </p:cNvSpPr>
          <p:nvPr/>
        </p:nvSpPr>
        <p:spPr bwMode="auto">
          <a:xfrm>
            <a:off x="4722821" y="5526077"/>
            <a:ext cx="5318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03</a:t>
            </a:r>
            <a:endParaRPr lang="en-US" sz="2600" b="1" dirty="0">
              <a:latin typeface="Times New Roman" pitchFamily="18" charset="0"/>
              <a:cs typeface="Times New Roman" pitchFamily="18" charset="0"/>
            </a:endParaRPr>
          </a:p>
        </p:txBody>
      </p:sp>
      <p:sp>
        <p:nvSpPr>
          <p:cNvPr id="114" name="Line 33"/>
          <p:cNvSpPr>
            <a:spLocks noChangeShapeType="1"/>
          </p:cNvSpPr>
          <p:nvPr/>
        </p:nvSpPr>
        <p:spPr bwMode="auto">
          <a:xfrm flipV="1">
            <a:off x="3103605" y="162715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Text Box 38"/>
          <p:cNvSpPr txBox="1">
            <a:spLocks noChangeArrowheads="1"/>
          </p:cNvSpPr>
          <p:nvPr/>
        </p:nvSpPr>
        <p:spPr bwMode="auto">
          <a:xfrm>
            <a:off x="6088105" y="1408080"/>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04</a:t>
            </a:r>
            <a:endParaRPr lang="en-US" sz="2400" b="1" baseline="-25000" dirty="0">
              <a:latin typeface="Times New Roman" pitchFamily="18" charset="0"/>
              <a:cs typeface="Times New Roman" pitchFamily="18" charset="0"/>
            </a:endParaRPr>
          </a:p>
        </p:txBody>
      </p:sp>
      <p:sp>
        <p:nvSpPr>
          <p:cNvPr id="116" name="Oval 115"/>
          <p:cNvSpPr>
            <a:spLocks noChangeAspect="1"/>
          </p:cNvSpPr>
          <p:nvPr/>
        </p:nvSpPr>
        <p:spPr bwMode="auto">
          <a:xfrm>
            <a:off x="3903663" y="2657464"/>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Line 46"/>
          <p:cNvSpPr>
            <a:spLocks noChangeShapeType="1"/>
          </p:cNvSpPr>
          <p:nvPr/>
        </p:nvSpPr>
        <p:spPr bwMode="auto">
          <a:xfrm rot="5400000" flipH="1">
            <a:off x="5680117" y="1947830"/>
            <a:ext cx="388938" cy="14288"/>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TextBox 14"/>
          <p:cNvSpPr txBox="1"/>
          <p:nvPr/>
        </p:nvSpPr>
        <p:spPr>
          <a:xfrm>
            <a:off x="214313" y="5900733"/>
            <a:ext cx="8586787" cy="923330"/>
          </a:xfrm>
          <a:prstGeom prst="rect">
            <a:avLst/>
          </a:prstGeom>
          <a:noFill/>
        </p:spPr>
        <p:txBody>
          <a:bodyPr wrap="square" rtlCol="0">
            <a:spAutoFit/>
          </a:bodyPr>
          <a:lstStyle/>
          <a:p>
            <a:r>
              <a:rPr lang="en-US" b="1" dirty="0" smtClean="0">
                <a:solidFill>
                  <a:srgbClr val="FF0000"/>
                </a:solidFill>
              </a:rPr>
              <a:t>When the demand shock first hits, output and inflation both increase. In the two following periods, despite the continuing presence of the demand shock, output starts to fall. Inflation continues to rise.</a:t>
            </a:r>
            <a:endParaRPr lang="en-US" b="1" dirty="0">
              <a:solidFill>
                <a:srgbClr val="FF0000"/>
              </a:solidFill>
            </a:endParaRPr>
          </a:p>
        </p:txBody>
      </p:sp>
    </p:spTree>
    <p:extLst>
      <p:ext uri="{BB962C8B-B14F-4D97-AF65-F5344CB8AC3E}">
        <p14:creationId xmlns:p14="http://schemas.microsoft.com/office/powerpoint/2010/main" val="810309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2257425" y="3114675"/>
            <a:ext cx="1704975" cy="0"/>
          </a:xfrm>
          <a:prstGeom prst="line">
            <a:avLst/>
          </a:prstGeom>
        </p:spPr>
        <p:style>
          <a:lnRef idx="1">
            <a:schemeClr val="accent1"/>
          </a:lnRef>
          <a:fillRef idx="0">
            <a:schemeClr val="accent1"/>
          </a:fillRef>
          <a:effectRef idx="0">
            <a:schemeClr val="accent1"/>
          </a:effectRef>
          <a:fontRef idx="minor">
            <a:schemeClr val="tx1"/>
          </a:fontRef>
        </p:style>
      </p:cxnSp>
      <p:sp>
        <p:nvSpPr>
          <p:cNvPr id="114" name="Line 33"/>
          <p:cNvSpPr>
            <a:spLocks noChangeShapeType="1"/>
          </p:cNvSpPr>
          <p:nvPr/>
        </p:nvSpPr>
        <p:spPr bwMode="auto">
          <a:xfrm flipV="1">
            <a:off x="3103605" y="162715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49" name="Straight Connector 48"/>
          <p:cNvCxnSpPr/>
          <p:nvPr/>
        </p:nvCxnSpPr>
        <p:spPr bwMode="auto">
          <a:xfrm>
            <a:off x="2257467" y="4703763"/>
            <a:ext cx="168592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3515561" y="5131594"/>
            <a:ext cx="855662"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5539" name="Title 3"/>
          <p:cNvSpPr>
            <a:spLocks noGrp="1"/>
          </p:cNvSpPr>
          <p:nvPr>
            <p:ph type="title"/>
          </p:nvPr>
        </p:nvSpPr>
        <p:spPr>
          <a:xfrm>
            <a:off x="466725" y="236538"/>
            <a:ext cx="8245475" cy="760412"/>
          </a:xfrm>
        </p:spPr>
        <p:txBody>
          <a:bodyPr/>
          <a:lstStyle/>
          <a:p>
            <a:r>
              <a:rPr lang="en-US" sz="3200" dirty="0"/>
              <a:t>3. A </a:t>
            </a:r>
            <a:r>
              <a:rPr lang="en-US" sz="3200" dirty="0" smtClean="0"/>
              <a:t>shock to aggregate demand</a:t>
            </a:r>
          </a:p>
        </p:txBody>
      </p:sp>
      <p:sp>
        <p:nvSpPr>
          <p:cNvPr id="65541" name="Text Box 9"/>
          <p:cNvSpPr txBox="1">
            <a:spLocks noChangeArrowheads="1"/>
          </p:cNvSpPr>
          <p:nvPr/>
        </p:nvSpPr>
        <p:spPr bwMode="auto">
          <a:xfrm>
            <a:off x="714374" y="4429125"/>
            <a:ext cx="16192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dirty="0" smtClean="0">
                <a:latin typeface="Calibri"/>
                <a:cs typeface="Calibri"/>
              </a:rPr>
              <a:t>π</a:t>
            </a:r>
            <a:r>
              <a:rPr lang="en-US" sz="2600" b="1" baseline="-25000" dirty="0" smtClean="0">
                <a:latin typeface="Calibri"/>
                <a:cs typeface="Calibri"/>
              </a:rPr>
              <a:t>1999</a:t>
            </a:r>
            <a:r>
              <a:rPr lang="en-US" sz="2600" b="1" dirty="0" smtClean="0">
                <a:latin typeface="Calibri"/>
                <a:cs typeface="Calibri"/>
              </a:rPr>
              <a:t> = </a:t>
            </a:r>
            <a:r>
              <a:rPr lang="el-GR" sz="2600" b="1" dirty="0" smtClean="0">
                <a:latin typeface="Calibri"/>
                <a:cs typeface="Calibri"/>
              </a:rPr>
              <a:t>π</a:t>
            </a:r>
            <a:r>
              <a:rPr lang="en-US" sz="2600" b="1" baseline="-25000" dirty="0" smtClean="0">
                <a:latin typeface="Calibri"/>
                <a:cs typeface="Calibri"/>
              </a:rPr>
              <a:t>00</a:t>
            </a:r>
            <a:endParaRPr lang="en-US" sz="2600" dirty="0"/>
          </a:p>
        </p:txBody>
      </p:sp>
      <p:sp>
        <p:nvSpPr>
          <p:cNvPr id="65625" name="Line 6"/>
          <p:cNvSpPr>
            <a:spLocks noChangeShapeType="1"/>
          </p:cNvSpPr>
          <p:nvPr/>
        </p:nvSpPr>
        <p:spPr bwMode="auto">
          <a:xfrm>
            <a:off x="2248510" y="1800851"/>
            <a:ext cx="0" cy="3726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6" name="Line 7"/>
          <p:cNvSpPr>
            <a:spLocks noChangeShapeType="1"/>
          </p:cNvSpPr>
          <p:nvPr/>
        </p:nvSpPr>
        <p:spPr bwMode="auto">
          <a:xfrm>
            <a:off x="2248510" y="5542328"/>
            <a:ext cx="425848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3" name="Text Box 8"/>
          <p:cNvSpPr txBox="1">
            <a:spLocks noChangeArrowheads="1"/>
          </p:cNvSpPr>
          <p:nvPr/>
        </p:nvSpPr>
        <p:spPr bwMode="auto">
          <a:xfrm>
            <a:off x="6533160" y="5317874"/>
            <a:ext cx="410607" cy="4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5624" name="Text Box 9"/>
          <p:cNvSpPr txBox="1">
            <a:spLocks noChangeArrowheads="1"/>
          </p:cNvSpPr>
          <p:nvPr/>
        </p:nvSpPr>
        <p:spPr bwMode="auto">
          <a:xfrm>
            <a:off x="1989180" y="1381125"/>
            <a:ext cx="532311" cy="4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sp>
        <p:nvSpPr>
          <p:cNvPr id="65620" name="Line 33"/>
          <p:cNvSpPr>
            <a:spLocks noChangeShapeType="1"/>
          </p:cNvSpPr>
          <p:nvPr/>
        </p:nvSpPr>
        <p:spPr bwMode="auto">
          <a:xfrm flipV="1">
            <a:off x="3140117" y="3616325"/>
            <a:ext cx="2959101" cy="15128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1" name="Text Box 38"/>
          <p:cNvSpPr txBox="1">
            <a:spLocks noChangeArrowheads="1"/>
          </p:cNvSpPr>
          <p:nvPr/>
        </p:nvSpPr>
        <p:spPr bwMode="auto">
          <a:xfrm>
            <a:off x="6107155" y="3408363"/>
            <a:ext cx="1044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00,01</a:t>
            </a:r>
            <a:endParaRPr lang="en-US" sz="2400" b="1" baseline="-25000" dirty="0">
              <a:latin typeface="Times New Roman" pitchFamily="18" charset="0"/>
              <a:cs typeface="Times New Roman" pitchFamily="18" charset="0"/>
            </a:endParaRPr>
          </a:p>
        </p:txBody>
      </p:sp>
      <p:sp>
        <p:nvSpPr>
          <p:cNvPr id="65616" name="Line 21"/>
          <p:cNvSpPr>
            <a:spLocks noChangeShapeType="1"/>
          </p:cNvSpPr>
          <p:nvPr/>
        </p:nvSpPr>
        <p:spPr bwMode="auto">
          <a:xfrm flipH="1">
            <a:off x="3948154" y="1714500"/>
            <a:ext cx="4763" cy="3821113"/>
          </a:xfrm>
          <a:prstGeom prst="line">
            <a:avLst/>
          </a:prstGeom>
          <a:noFill/>
          <a:ln w="349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18" name="Text Box 8"/>
          <p:cNvSpPr txBox="1">
            <a:spLocks noChangeArrowheads="1"/>
          </p:cNvSpPr>
          <p:nvPr/>
        </p:nvSpPr>
        <p:spPr bwMode="auto">
          <a:xfrm>
            <a:off x="3762417" y="1303338"/>
            <a:ext cx="8572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endParaRPr lang="en-US" sz="2600">
              <a:latin typeface="Times New Roman" pitchFamily="18" charset="0"/>
              <a:cs typeface="Times New Roman" pitchFamily="18" charset="0"/>
            </a:endParaRPr>
          </a:p>
        </p:txBody>
      </p:sp>
      <p:cxnSp>
        <p:nvCxnSpPr>
          <p:cNvPr id="98" name="Straight Connector 97"/>
          <p:cNvCxnSpPr/>
          <p:nvPr/>
        </p:nvCxnSpPr>
        <p:spPr bwMode="auto">
          <a:xfrm>
            <a:off x="3900530" y="1385888"/>
            <a:ext cx="2000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5612" name="Text Box 38"/>
          <p:cNvSpPr txBox="1">
            <a:spLocks noChangeArrowheads="1"/>
          </p:cNvSpPr>
          <p:nvPr/>
        </p:nvSpPr>
        <p:spPr bwMode="auto">
          <a:xfrm>
            <a:off x="4211679" y="5086350"/>
            <a:ext cx="174144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DAD</a:t>
            </a:r>
            <a:r>
              <a:rPr lang="en-US" sz="2400" b="1" baseline="-25000" dirty="0" smtClean="0">
                <a:latin typeface="Times New Roman" pitchFamily="18" charset="0"/>
                <a:cs typeface="Times New Roman" pitchFamily="18" charset="0"/>
              </a:rPr>
              <a:t>00,04,05,06</a:t>
            </a:r>
            <a:endParaRPr lang="en-US" sz="2400" b="1" baseline="-25000" dirty="0">
              <a:latin typeface="Times New Roman" pitchFamily="18" charset="0"/>
              <a:cs typeface="Times New Roman" pitchFamily="18" charset="0"/>
            </a:endParaRPr>
          </a:p>
        </p:txBody>
      </p:sp>
      <p:sp>
        <p:nvSpPr>
          <p:cNvPr id="65613" name="Line 33"/>
          <p:cNvSpPr>
            <a:spLocks noChangeShapeType="1"/>
          </p:cNvSpPr>
          <p:nvPr/>
        </p:nvSpPr>
        <p:spPr bwMode="auto">
          <a:xfrm>
            <a:off x="2662280" y="2101850"/>
            <a:ext cx="1544638" cy="31384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9" name="Text Box 8"/>
          <p:cNvSpPr txBox="1">
            <a:spLocks noChangeArrowheads="1"/>
          </p:cNvSpPr>
          <p:nvPr/>
        </p:nvSpPr>
        <p:spPr bwMode="auto">
          <a:xfrm>
            <a:off x="3681455" y="5514975"/>
            <a:ext cx="6190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00</a:t>
            </a:r>
            <a:endParaRPr lang="en-US" sz="2000" b="1" dirty="0">
              <a:latin typeface="Times New Roman" pitchFamily="18" charset="0"/>
              <a:cs typeface="Times New Roman" pitchFamily="18" charset="0"/>
            </a:endParaRPr>
          </a:p>
        </p:txBody>
      </p:sp>
      <p:sp>
        <p:nvSpPr>
          <p:cNvPr id="99" name="Oval 98"/>
          <p:cNvSpPr>
            <a:spLocks noChangeAspect="1"/>
          </p:cNvSpPr>
          <p:nvPr/>
        </p:nvSpPr>
        <p:spPr bwMode="auto">
          <a:xfrm>
            <a:off x="3897355" y="4657725"/>
            <a:ext cx="109537"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Text Box 8"/>
          <p:cNvSpPr txBox="1">
            <a:spLocks noChangeArrowheads="1"/>
          </p:cNvSpPr>
          <p:nvPr/>
        </p:nvSpPr>
        <p:spPr bwMode="auto">
          <a:xfrm>
            <a:off x="3976730" y="4549775"/>
            <a:ext cx="373062" cy="430213"/>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A</a:t>
            </a:r>
          </a:p>
        </p:txBody>
      </p:sp>
      <p:sp>
        <p:nvSpPr>
          <p:cNvPr id="101" name="Oval 100"/>
          <p:cNvSpPr>
            <a:spLocks noChangeAspect="1"/>
          </p:cNvSpPr>
          <p:nvPr/>
        </p:nvSpPr>
        <p:spPr bwMode="auto">
          <a:xfrm>
            <a:off x="3108362" y="3062277"/>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Text Box 9"/>
          <p:cNvSpPr txBox="1">
            <a:spLocks noChangeArrowheads="1"/>
          </p:cNvSpPr>
          <p:nvPr/>
        </p:nvSpPr>
        <p:spPr bwMode="auto">
          <a:xfrm>
            <a:off x="1644681" y="2401835"/>
            <a:ext cx="644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dirty="0" smtClean="0">
                <a:latin typeface="+mn-lt"/>
                <a:cs typeface="Times New Roman" pitchFamily="18" charset="0"/>
              </a:rPr>
              <a:t>π</a:t>
            </a:r>
            <a:r>
              <a:rPr lang="en-US" sz="2600" b="1" baseline="-25000" dirty="0" smtClean="0">
                <a:latin typeface="+mn-lt"/>
                <a:cs typeface="Times New Roman" pitchFamily="18" charset="0"/>
              </a:rPr>
              <a:t>03</a:t>
            </a:r>
            <a:endParaRPr lang="en-US" sz="2600" dirty="0">
              <a:latin typeface="+mn-lt"/>
            </a:endParaRPr>
          </a:p>
        </p:txBody>
      </p:sp>
      <p:sp>
        <p:nvSpPr>
          <p:cNvPr id="112" name="Text Box 8"/>
          <p:cNvSpPr txBox="1">
            <a:spLocks noChangeArrowheads="1"/>
          </p:cNvSpPr>
          <p:nvPr/>
        </p:nvSpPr>
        <p:spPr bwMode="auto">
          <a:xfrm>
            <a:off x="3175026" y="5521320"/>
            <a:ext cx="5318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05</a:t>
            </a:r>
            <a:endParaRPr lang="en-US" sz="2600" b="1" dirty="0">
              <a:latin typeface="Times New Roman" pitchFamily="18" charset="0"/>
              <a:cs typeface="Times New Roman" pitchFamily="18" charset="0"/>
            </a:endParaRPr>
          </a:p>
        </p:txBody>
      </p:sp>
      <p:sp>
        <p:nvSpPr>
          <p:cNvPr id="113" name="Text Box 8"/>
          <p:cNvSpPr txBox="1">
            <a:spLocks noChangeArrowheads="1"/>
          </p:cNvSpPr>
          <p:nvPr/>
        </p:nvSpPr>
        <p:spPr bwMode="auto">
          <a:xfrm>
            <a:off x="2846396" y="5516552"/>
            <a:ext cx="5318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04</a:t>
            </a:r>
            <a:endParaRPr lang="en-US" sz="2600" b="1" dirty="0">
              <a:latin typeface="Times New Roman" pitchFamily="18" charset="0"/>
              <a:cs typeface="Times New Roman" pitchFamily="18" charset="0"/>
            </a:endParaRPr>
          </a:p>
        </p:txBody>
      </p:sp>
      <p:sp>
        <p:nvSpPr>
          <p:cNvPr id="115" name="Text Box 38"/>
          <p:cNvSpPr txBox="1">
            <a:spLocks noChangeArrowheads="1"/>
          </p:cNvSpPr>
          <p:nvPr/>
        </p:nvSpPr>
        <p:spPr bwMode="auto">
          <a:xfrm>
            <a:off x="6088105" y="1408080"/>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04</a:t>
            </a:r>
            <a:endParaRPr lang="en-US" sz="2400" b="1" baseline="-25000" dirty="0">
              <a:latin typeface="Times New Roman" pitchFamily="18" charset="0"/>
              <a:cs typeface="Times New Roman" pitchFamily="18" charset="0"/>
            </a:endParaRPr>
          </a:p>
        </p:txBody>
      </p:sp>
      <p:sp>
        <p:nvSpPr>
          <p:cNvPr id="116" name="Oval 115"/>
          <p:cNvSpPr>
            <a:spLocks noChangeAspect="1"/>
          </p:cNvSpPr>
          <p:nvPr/>
        </p:nvSpPr>
        <p:spPr bwMode="auto">
          <a:xfrm>
            <a:off x="3903663" y="2657464"/>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2247900" y="2695575"/>
            <a:ext cx="1704975"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Line 33"/>
          <p:cNvSpPr>
            <a:spLocks noChangeShapeType="1"/>
          </p:cNvSpPr>
          <p:nvPr/>
        </p:nvSpPr>
        <p:spPr bwMode="auto">
          <a:xfrm flipV="1">
            <a:off x="3113130" y="204625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Oval 57"/>
          <p:cNvSpPr>
            <a:spLocks noChangeAspect="1"/>
          </p:cNvSpPr>
          <p:nvPr/>
        </p:nvSpPr>
        <p:spPr bwMode="auto">
          <a:xfrm>
            <a:off x="3913188" y="3076564"/>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Text Box 9"/>
          <p:cNvSpPr txBox="1">
            <a:spLocks noChangeArrowheads="1"/>
          </p:cNvSpPr>
          <p:nvPr/>
        </p:nvSpPr>
        <p:spPr bwMode="auto">
          <a:xfrm>
            <a:off x="1644681" y="2782835"/>
            <a:ext cx="644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dirty="0" smtClean="0">
                <a:latin typeface="+mn-lt"/>
                <a:cs typeface="Times New Roman" pitchFamily="18" charset="0"/>
              </a:rPr>
              <a:t>π</a:t>
            </a:r>
            <a:r>
              <a:rPr lang="en-US" sz="2600" b="1" baseline="-25000" dirty="0" smtClean="0">
                <a:latin typeface="+mn-lt"/>
                <a:cs typeface="Times New Roman" pitchFamily="18" charset="0"/>
              </a:rPr>
              <a:t>04</a:t>
            </a:r>
            <a:endParaRPr lang="en-US" sz="2600" dirty="0">
              <a:latin typeface="+mn-lt"/>
            </a:endParaRPr>
          </a:p>
        </p:txBody>
      </p:sp>
      <p:sp>
        <p:nvSpPr>
          <p:cNvPr id="65" name="Text Box 38"/>
          <p:cNvSpPr txBox="1">
            <a:spLocks noChangeArrowheads="1"/>
          </p:cNvSpPr>
          <p:nvPr/>
        </p:nvSpPr>
        <p:spPr bwMode="auto">
          <a:xfrm>
            <a:off x="6097630" y="1827180"/>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05</a:t>
            </a:r>
            <a:endParaRPr lang="en-US" sz="2400" b="1" baseline="-25000" dirty="0">
              <a:latin typeface="Times New Roman" pitchFamily="18" charset="0"/>
              <a:cs typeface="Times New Roman" pitchFamily="18" charset="0"/>
            </a:endParaRPr>
          </a:p>
        </p:txBody>
      </p:sp>
      <p:cxnSp>
        <p:nvCxnSpPr>
          <p:cNvPr id="67" name="Straight Connector 66"/>
          <p:cNvCxnSpPr/>
          <p:nvPr/>
        </p:nvCxnSpPr>
        <p:spPr>
          <a:xfrm>
            <a:off x="2247900" y="3438525"/>
            <a:ext cx="1704975"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Oval 65"/>
          <p:cNvSpPr>
            <a:spLocks noChangeAspect="1"/>
          </p:cNvSpPr>
          <p:nvPr/>
        </p:nvSpPr>
        <p:spPr bwMode="auto">
          <a:xfrm>
            <a:off x="3279812" y="3376602"/>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Line 33"/>
          <p:cNvSpPr>
            <a:spLocks noChangeShapeType="1"/>
          </p:cNvSpPr>
          <p:nvPr/>
        </p:nvSpPr>
        <p:spPr bwMode="auto">
          <a:xfrm flipV="1">
            <a:off x="3141705" y="235105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Text Box 38"/>
          <p:cNvSpPr txBox="1">
            <a:spLocks noChangeArrowheads="1"/>
          </p:cNvSpPr>
          <p:nvPr/>
        </p:nvSpPr>
        <p:spPr bwMode="auto">
          <a:xfrm>
            <a:off x="6126205" y="2131980"/>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06</a:t>
            </a:r>
            <a:endParaRPr lang="en-US" sz="2400" b="1" baseline="-25000" dirty="0">
              <a:latin typeface="Times New Roman" pitchFamily="18" charset="0"/>
              <a:cs typeface="Times New Roman" pitchFamily="18" charset="0"/>
            </a:endParaRPr>
          </a:p>
        </p:txBody>
      </p:sp>
      <p:sp>
        <p:nvSpPr>
          <p:cNvPr id="68" name="Oval 67"/>
          <p:cNvSpPr>
            <a:spLocks noChangeAspect="1"/>
          </p:cNvSpPr>
          <p:nvPr/>
        </p:nvSpPr>
        <p:spPr bwMode="auto">
          <a:xfrm>
            <a:off x="3903663" y="3400414"/>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Text Box 9"/>
          <p:cNvSpPr txBox="1">
            <a:spLocks noChangeArrowheads="1"/>
          </p:cNvSpPr>
          <p:nvPr/>
        </p:nvSpPr>
        <p:spPr bwMode="auto">
          <a:xfrm>
            <a:off x="1635156" y="3106685"/>
            <a:ext cx="644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dirty="0" smtClean="0">
                <a:latin typeface="+mn-lt"/>
                <a:cs typeface="Times New Roman" pitchFamily="18" charset="0"/>
              </a:rPr>
              <a:t>π</a:t>
            </a:r>
            <a:r>
              <a:rPr lang="en-US" sz="2600" b="1" baseline="-25000" dirty="0" smtClean="0">
                <a:latin typeface="+mn-lt"/>
                <a:cs typeface="Times New Roman" pitchFamily="18" charset="0"/>
              </a:rPr>
              <a:t>05</a:t>
            </a:r>
            <a:endParaRPr lang="en-US" sz="2600" dirty="0">
              <a:latin typeface="+mn-lt"/>
            </a:endParaRPr>
          </a:p>
        </p:txBody>
      </p:sp>
      <p:cxnSp>
        <p:nvCxnSpPr>
          <p:cNvPr id="8" name="Straight Connector 7"/>
          <p:cNvCxnSpPr/>
          <p:nvPr/>
        </p:nvCxnSpPr>
        <p:spPr>
          <a:xfrm>
            <a:off x="3162300" y="3105150"/>
            <a:ext cx="0" cy="2447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33750" y="3438525"/>
            <a:ext cx="0" cy="2114550"/>
          </a:xfrm>
          <a:prstGeom prst="line">
            <a:avLst/>
          </a:prstGeom>
        </p:spPr>
        <p:style>
          <a:lnRef idx="1">
            <a:schemeClr val="accent1"/>
          </a:lnRef>
          <a:fillRef idx="0">
            <a:schemeClr val="accent1"/>
          </a:fillRef>
          <a:effectRef idx="0">
            <a:schemeClr val="accent1"/>
          </a:effectRef>
          <a:fontRef idx="minor">
            <a:schemeClr val="tx1"/>
          </a:fontRef>
        </p:style>
      </p:cxnSp>
      <p:sp>
        <p:nvSpPr>
          <p:cNvPr id="95" name="Oval 94"/>
          <p:cNvSpPr>
            <a:spLocks noChangeAspect="1"/>
          </p:cNvSpPr>
          <p:nvPr/>
        </p:nvSpPr>
        <p:spPr bwMode="auto">
          <a:xfrm>
            <a:off x="3414701" y="3651262"/>
            <a:ext cx="109538"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TextBox 72"/>
          <p:cNvSpPr txBox="1"/>
          <p:nvPr/>
        </p:nvSpPr>
        <p:spPr>
          <a:xfrm>
            <a:off x="214313" y="5900733"/>
            <a:ext cx="8586787" cy="923330"/>
          </a:xfrm>
          <a:prstGeom prst="rect">
            <a:avLst/>
          </a:prstGeom>
          <a:noFill/>
        </p:spPr>
        <p:txBody>
          <a:bodyPr wrap="square" rtlCol="0">
            <a:spAutoFit/>
          </a:bodyPr>
          <a:lstStyle/>
          <a:p>
            <a:r>
              <a:rPr lang="en-US" b="1" dirty="0" smtClean="0">
                <a:solidFill>
                  <a:srgbClr val="FF0000"/>
                </a:solidFill>
              </a:rPr>
              <a:t>On the date the demand shock ends, output falls below the long-run level and inflation finally begins to fall. After that, output rises and inflation falls towards the initial long-run equilibrium.</a:t>
            </a:r>
            <a:endParaRPr lang="en-US" b="1" dirty="0">
              <a:solidFill>
                <a:srgbClr val="FF0000"/>
              </a:solidFill>
            </a:endParaRPr>
          </a:p>
        </p:txBody>
      </p:sp>
      <p:sp>
        <p:nvSpPr>
          <p:cNvPr id="43" name="Text Box 8"/>
          <p:cNvSpPr txBox="1">
            <a:spLocks noChangeArrowheads="1"/>
          </p:cNvSpPr>
          <p:nvPr/>
        </p:nvSpPr>
        <p:spPr bwMode="auto">
          <a:xfrm>
            <a:off x="3076184" y="2693266"/>
            <a:ext cx="373062" cy="430213"/>
          </a:xfrm>
          <a:prstGeom prst="rect">
            <a:avLst/>
          </a:prstGeom>
          <a:noFill/>
          <a:ln w="9525">
            <a:noFill/>
            <a:miter lim="800000"/>
            <a:headEnd/>
            <a:tailEnd/>
          </a:ln>
        </p:spPr>
        <p:txBody>
          <a:bodyPr>
            <a:spAutoFit/>
          </a:bodyPr>
          <a:lstStyle/>
          <a:p>
            <a:pPr>
              <a:spcBef>
                <a:spcPct val="50000"/>
              </a:spcBef>
              <a:defRPr/>
            </a:pPr>
            <a:r>
              <a:rPr lang="en-US" sz="2200" b="1" dirty="0" smtClean="0">
                <a:latin typeface="+mn-lt"/>
                <a:cs typeface="Times New Roman" pitchFamily="18" charset="0"/>
              </a:rPr>
              <a:t>E</a:t>
            </a:r>
            <a:endParaRPr lang="en-US" sz="2200" b="1" dirty="0">
              <a:latin typeface="+mn-lt"/>
              <a:cs typeface="Times New Roman" pitchFamily="18" charset="0"/>
            </a:endParaRPr>
          </a:p>
        </p:txBody>
      </p:sp>
      <p:sp>
        <p:nvSpPr>
          <p:cNvPr id="44" name="Text Box 8"/>
          <p:cNvSpPr txBox="1">
            <a:spLocks noChangeArrowheads="1"/>
          </p:cNvSpPr>
          <p:nvPr/>
        </p:nvSpPr>
        <p:spPr bwMode="auto">
          <a:xfrm>
            <a:off x="3242439" y="3039630"/>
            <a:ext cx="373062" cy="430213"/>
          </a:xfrm>
          <a:prstGeom prst="rect">
            <a:avLst/>
          </a:prstGeom>
          <a:noFill/>
          <a:ln w="9525">
            <a:noFill/>
            <a:miter lim="800000"/>
            <a:headEnd/>
            <a:tailEnd/>
          </a:ln>
        </p:spPr>
        <p:txBody>
          <a:bodyPr>
            <a:spAutoFit/>
          </a:bodyPr>
          <a:lstStyle/>
          <a:p>
            <a:pPr>
              <a:spcBef>
                <a:spcPct val="50000"/>
              </a:spcBef>
              <a:defRPr/>
            </a:pPr>
            <a:r>
              <a:rPr lang="en-US" sz="2200" b="1" dirty="0" smtClean="0">
                <a:latin typeface="+mn-lt"/>
                <a:cs typeface="Times New Roman" pitchFamily="18" charset="0"/>
              </a:rPr>
              <a:t>F</a:t>
            </a:r>
            <a:endParaRPr lang="en-US" sz="2200" b="1" dirty="0">
              <a:latin typeface="+mn-lt"/>
              <a:cs typeface="Times New Roman" pitchFamily="18" charset="0"/>
            </a:endParaRPr>
          </a:p>
        </p:txBody>
      </p:sp>
    </p:spTree>
    <p:extLst>
      <p:ext uri="{BB962C8B-B14F-4D97-AF65-F5344CB8AC3E}">
        <p14:creationId xmlns:p14="http://schemas.microsoft.com/office/powerpoint/2010/main" val="4184435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bwMode="auto">
          <a:xfrm>
            <a:off x="2257467" y="4703763"/>
            <a:ext cx="168592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3515561" y="5131594"/>
            <a:ext cx="855662"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5539" name="Title 3"/>
          <p:cNvSpPr>
            <a:spLocks noGrp="1"/>
          </p:cNvSpPr>
          <p:nvPr>
            <p:ph type="title"/>
          </p:nvPr>
        </p:nvSpPr>
        <p:spPr>
          <a:xfrm>
            <a:off x="466725" y="236538"/>
            <a:ext cx="8245475" cy="760412"/>
          </a:xfrm>
        </p:spPr>
        <p:txBody>
          <a:bodyPr/>
          <a:lstStyle/>
          <a:p>
            <a:r>
              <a:rPr lang="en-US" sz="3200" dirty="0"/>
              <a:t>3. A </a:t>
            </a:r>
            <a:r>
              <a:rPr lang="en-US" sz="3200" dirty="0" smtClean="0"/>
              <a:t>3-period shock to aggregate demand</a:t>
            </a:r>
          </a:p>
        </p:txBody>
      </p:sp>
      <p:sp>
        <p:nvSpPr>
          <p:cNvPr id="65541" name="Text Box 9"/>
          <p:cNvSpPr txBox="1">
            <a:spLocks noChangeArrowheads="1"/>
          </p:cNvSpPr>
          <p:nvPr/>
        </p:nvSpPr>
        <p:spPr bwMode="auto">
          <a:xfrm>
            <a:off x="714374" y="4429125"/>
            <a:ext cx="16192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dirty="0" smtClean="0">
                <a:latin typeface="Calibri"/>
                <a:cs typeface="Calibri"/>
              </a:rPr>
              <a:t>π</a:t>
            </a:r>
            <a:r>
              <a:rPr lang="en-US" sz="2600" b="1" baseline="-25000" dirty="0" smtClean="0">
                <a:latin typeface="Calibri"/>
                <a:cs typeface="Calibri"/>
              </a:rPr>
              <a:t>1999</a:t>
            </a:r>
            <a:r>
              <a:rPr lang="en-US" sz="2600" b="1" dirty="0" smtClean="0">
                <a:latin typeface="Calibri"/>
                <a:cs typeface="Calibri"/>
              </a:rPr>
              <a:t> = </a:t>
            </a:r>
            <a:r>
              <a:rPr lang="el-GR" sz="2600" b="1" dirty="0" smtClean="0">
                <a:latin typeface="Calibri"/>
                <a:cs typeface="Calibri"/>
              </a:rPr>
              <a:t>π</a:t>
            </a:r>
            <a:r>
              <a:rPr lang="en-US" sz="2600" b="1" baseline="-25000" dirty="0" smtClean="0">
                <a:latin typeface="Calibri"/>
                <a:cs typeface="Calibri"/>
              </a:rPr>
              <a:t>00</a:t>
            </a:r>
            <a:endParaRPr lang="en-US" sz="2600" dirty="0"/>
          </a:p>
        </p:txBody>
      </p:sp>
      <p:sp>
        <p:nvSpPr>
          <p:cNvPr id="65625" name="Line 6"/>
          <p:cNvSpPr>
            <a:spLocks noChangeShapeType="1"/>
          </p:cNvSpPr>
          <p:nvPr/>
        </p:nvSpPr>
        <p:spPr bwMode="auto">
          <a:xfrm>
            <a:off x="2248510" y="1800851"/>
            <a:ext cx="0" cy="3726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6" name="Line 7"/>
          <p:cNvSpPr>
            <a:spLocks noChangeShapeType="1"/>
          </p:cNvSpPr>
          <p:nvPr/>
        </p:nvSpPr>
        <p:spPr bwMode="auto">
          <a:xfrm>
            <a:off x="2248510" y="5542328"/>
            <a:ext cx="425848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3" name="Text Box 8"/>
          <p:cNvSpPr txBox="1">
            <a:spLocks noChangeArrowheads="1"/>
          </p:cNvSpPr>
          <p:nvPr/>
        </p:nvSpPr>
        <p:spPr bwMode="auto">
          <a:xfrm>
            <a:off x="6533160" y="5317874"/>
            <a:ext cx="410607" cy="4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5624" name="Text Box 9"/>
          <p:cNvSpPr txBox="1">
            <a:spLocks noChangeArrowheads="1"/>
          </p:cNvSpPr>
          <p:nvPr/>
        </p:nvSpPr>
        <p:spPr bwMode="auto">
          <a:xfrm>
            <a:off x="1989180" y="1381125"/>
            <a:ext cx="532311" cy="4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dirty="0">
                <a:latin typeface="Times New Roman" pitchFamily="18" charset="0"/>
                <a:cs typeface="Times New Roman" pitchFamily="18" charset="0"/>
              </a:rPr>
              <a:t>π</a:t>
            </a:r>
            <a:endParaRPr lang="en-US" sz="2600" dirty="0"/>
          </a:p>
        </p:txBody>
      </p:sp>
      <p:sp>
        <p:nvSpPr>
          <p:cNvPr id="65616" name="Line 21"/>
          <p:cNvSpPr>
            <a:spLocks noChangeShapeType="1"/>
          </p:cNvSpPr>
          <p:nvPr/>
        </p:nvSpPr>
        <p:spPr bwMode="auto">
          <a:xfrm flipH="1">
            <a:off x="3948154" y="1714500"/>
            <a:ext cx="4763" cy="3821113"/>
          </a:xfrm>
          <a:prstGeom prst="line">
            <a:avLst/>
          </a:prstGeom>
          <a:noFill/>
          <a:ln w="349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18" name="Text Box 8"/>
          <p:cNvSpPr txBox="1">
            <a:spLocks noChangeArrowheads="1"/>
          </p:cNvSpPr>
          <p:nvPr/>
        </p:nvSpPr>
        <p:spPr bwMode="auto">
          <a:xfrm>
            <a:off x="3762417" y="1303338"/>
            <a:ext cx="8572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endParaRPr lang="en-US" sz="2600">
              <a:latin typeface="Times New Roman" pitchFamily="18" charset="0"/>
              <a:cs typeface="Times New Roman" pitchFamily="18" charset="0"/>
            </a:endParaRPr>
          </a:p>
        </p:txBody>
      </p:sp>
      <p:cxnSp>
        <p:nvCxnSpPr>
          <p:cNvPr id="98" name="Straight Connector 97"/>
          <p:cNvCxnSpPr/>
          <p:nvPr/>
        </p:nvCxnSpPr>
        <p:spPr bwMode="auto">
          <a:xfrm>
            <a:off x="3900530" y="1385888"/>
            <a:ext cx="2000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5549" name="Text Box 8"/>
          <p:cNvSpPr txBox="1">
            <a:spLocks noChangeArrowheads="1"/>
          </p:cNvSpPr>
          <p:nvPr/>
        </p:nvSpPr>
        <p:spPr bwMode="auto">
          <a:xfrm>
            <a:off x="3681455" y="5514975"/>
            <a:ext cx="6190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00</a:t>
            </a:r>
            <a:endParaRPr lang="en-US" sz="2000" b="1" dirty="0">
              <a:latin typeface="Times New Roman" pitchFamily="18" charset="0"/>
              <a:cs typeface="Times New Roman" pitchFamily="18" charset="0"/>
            </a:endParaRPr>
          </a:p>
        </p:txBody>
      </p:sp>
      <p:sp>
        <p:nvSpPr>
          <p:cNvPr id="99" name="Oval 98"/>
          <p:cNvSpPr>
            <a:spLocks noChangeAspect="1"/>
          </p:cNvSpPr>
          <p:nvPr/>
        </p:nvSpPr>
        <p:spPr bwMode="auto">
          <a:xfrm>
            <a:off x="3897355" y="4657725"/>
            <a:ext cx="109537"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Text Box 8"/>
          <p:cNvSpPr txBox="1">
            <a:spLocks noChangeArrowheads="1"/>
          </p:cNvSpPr>
          <p:nvPr/>
        </p:nvSpPr>
        <p:spPr bwMode="auto">
          <a:xfrm>
            <a:off x="3976730" y="4549775"/>
            <a:ext cx="373062" cy="430213"/>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A</a:t>
            </a:r>
          </a:p>
        </p:txBody>
      </p:sp>
      <p:sp>
        <p:nvSpPr>
          <p:cNvPr id="43" name="Oval 42"/>
          <p:cNvSpPr>
            <a:spLocks noChangeAspect="1"/>
          </p:cNvSpPr>
          <p:nvPr/>
        </p:nvSpPr>
        <p:spPr bwMode="auto">
          <a:xfrm>
            <a:off x="5205452" y="3184519"/>
            <a:ext cx="109538"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Text Box 8"/>
          <p:cNvSpPr txBox="1">
            <a:spLocks noChangeArrowheads="1"/>
          </p:cNvSpPr>
          <p:nvPr/>
        </p:nvSpPr>
        <p:spPr bwMode="auto">
          <a:xfrm>
            <a:off x="5335630" y="3113082"/>
            <a:ext cx="392112" cy="430213"/>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C</a:t>
            </a:r>
          </a:p>
        </p:txBody>
      </p:sp>
      <p:sp>
        <p:nvSpPr>
          <p:cNvPr id="65576" name="Text Box 8"/>
          <p:cNvSpPr txBox="1">
            <a:spLocks noChangeArrowheads="1"/>
          </p:cNvSpPr>
          <p:nvPr/>
        </p:nvSpPr>
        <p:spPr bwMode="auto">
          <a:xfrm>
            <a:off x="5375317" y="5521325"/>
            <a:ext cx="5318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01</a:t>
            </a:r>
            <a:endParaRPr lang="en-US" sz="2600" b="1" dirty="0">
              <a:latin typeface="Times New Roman" pitchFamily="18" charset="0"/>
              <a:cs typeface="Times New Roman" pitchFamily="18" charset="0"/>
            </a:endParaRPr>
          </a:p>
        </p:txBody>
      </p:sp>
      <p:cxnSp>
        <p:nvCxnSpPr>
          <p:cNvPr id="54" name="Straight Connector 53"/>
          <p:cNvCxnSpPr/>
          <p:nvPr/>
        </p:nvCxnSpPr>
        <p:spPr bwMode="auto">
          <a:xfrm>
            <a:off x="2274929" y="3898900"/>
            <a:ext cx="329565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rot="5400000">
            <a:off x="4749048" y="4720432"/>
            <a:ext cx="1643063"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2" name="Oval 41"/>
          <p:cNvSpPr>
            <a:spLocks noChangeAspect="1"/>
          </p:cNvSpPr>
          <p:nvPr/>
        </p:nvSpPr>
        <p:spPr bwMode="auto">
          <a:xfrm>
            <a:off x="5513430" y="3848100"/>
            <a:ext cx="109537"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Text Box 8"/>
          <p:cNvSpPr txBox="1">
            <a:spLocks noChangeArrowheads="1"/>
          </p:cNvSpPr>
          <p:nvPr/>
        </p:nvSpPr>
        <p:spPr bwMode="auto">
          <a:xfrm>
            <a:off x="5594392" y="3748088"/>
            <a:ext cx="355600" cy="430212"/>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B</a:t>
            </a:r>
          </a:p>
        </p:txBody>
      </p:sp>
      <p:sp>
        <p:nvSpPr>
          <p:cNvPr id="65579" name="Text Box 9"/>
          <p:cNvSpPr txBox="1">
            <a:spLocks noChangeArrowheads="1"/>
          </p:cNvSpPr>
          <p:nvPr/>
        </p:nvSpPr>
        <p:spPr bwMode="auto">
          <a:xfrm>
            <a:off x="1654217" y="3611563"/>
            <a:ext cx="644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dirty="0" smtClean="0">
                <a:latin typeface="+mn-lt"/>
                <a:cs typeface="Times New Roman" pitchFamily="18" charset="0"/>
              </a:rPr>
              <a:t>π</a:t>
            </a:r>
            <a:r>
              <a:rPr lang="en-US" sz="2600" b="1" baseline="-25000" dirty="0" smtClean="0">
                <a:latin typeface="+mn-lt"/>
                <a:cs typeface="Times New Roman" pitchFamily="18" charset="0"/>
              </a:rPr>
              <a:t>01</a:t>
            </a:r>
            <a:endParaRPr lang="en-US" sz="2600" dirty="0">
              <a:latin typeface="+mn-lt"/>
            </a:endParaRPr>
          </a:p>
        </p:txBody>
      </p:sp>
      <p:cxnSp>
        <p:nvCxnSpPr>
          <p:cNvPr id="96" name="Straight Connector 95"/>
          <p:cNvCxnSpPr/>
          <p:nvPr/>
        </p:nvCxnSpPr>
        <p:spPr bwMode="auto">
          <a:xfrm>
            <a:off x="2243138" y="3236884"/>
            <a:ext cx="2994049"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1" name="Oval 100"/>
          <p:cNvSpPr>
            <a:spLocks noChangeAspect="1"/>
          </p:cNvSpPr>
          <p:nvPr/>
        </p:nvSpPr>
        <p:spPr bwMode="auto">
          <a:xfrm>
            <a:off x="4946687" y="2671752"/>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Text Box 8"/>
          <p:cNvSpPr txBox="1">
            <a:spLocks noChangeArrowheads="1"/>
          </p:cNvSpPr>
          <p:nvPr/>
        </p:nvSpPr>
        <p:spPr bwMode="auto">
          <a:xfrm>
            <a:off x="5021300" y="2589202"/>
            <a:ext cx="377825" cy="430213"/>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D</a:t>
            </a:r>
          </a:p>
        </p:txBody>
      </p:sp>
      <p:cxnSp>
        <p:nvCxnSpPr>
          <p:cNvPr id="4" name="Straight Connector 3"/>
          <p:cNvCxnSpPr/>
          <p:nvPr/>
        </p:nvCxnSpPr>
        <p:spPr>
          <a:xfrm>
            <a:off x="2243138" y="2700338"/>
            <a:ext cx="2757487"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00518" y="2728915"/>
            <a:ext cx="0" cy="282892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57888" y="3257550"/>
            <a:ext cx="0" cy="231457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09" name="Text Box 9"/>
          <p:cNvSpPr txBox="1">
            <a:spLocks noChangeArrowheads="1"/>
          </p:cNvSpPr>
          <p:nvPr/>
        </p:nvSpPr>
        <p:spPr bwMode="auto">
          <a:xfrm>
            <a:off x="1649449" y="2963835"/>
            <a:ext cx="644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dirty="0" smtClean="0">
                <a:latin typeface="+mn-lt"/>
                <a:cs typeface="Times New Roman" pitchFamily="18" charset="0"/>
              </a:rPr>
              <a:t>π</a:t>
            </a:r>
            <a:r>
              <a:rPr lang="en-US" sz="2600" b="1" baseline="-25000" dirty="0" smtClean="0">
                <a:latin typeface="+mn-lt"/>
                <a:cs typeface="Times New Roman" pitchFamily="18" charset="0"/>
              </a:rPr>
              <a:t>02</a:t>
            </a:r>
            <a:endParaRPr lang="en-US" sz="2600" dirty="0">
              <a:latin typeface="+mn-lt"/>
            </a:endParaRPr>
          </a:p>
        </p:txBody>
      </p:sp>
      <p:sp>
        <p:nvSpPr>
          <p:cNvPr id="110" name="Text Box 9"/>
          <p:cNvSpPr txBox="1">
            <a:spLocks noChangeArrowheads="1"/>
          </p:cNvSpPr>
          <p:nvPr/>
        </p:nvSpPr>
        <p:spPr bwMode="auto">
          <a:xfrm>
            <a:off x="1644681" y="2401835"/>
            <a:ext cx="644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dirty="0" smtClean="0">
                <a:latin typeface="+mn-lt"/>
                <a:cs typeface="Times New Roman" pitchFamily="18" charset="0"/>
              </a:rPr>
              <a:t>π</a:t>
            </a:r>
            <a:r>
              <a:rPr lang="en-US" sz="2600" b="1" baseline="-25000" dirty="0" smtClean="0">
                <a:latin typeface="+mn-lt"/>
                <a:cs typeface="Times New Roman" pitchFamily="18" charset="0"/>
              </a:rPr>
              <a:t>03</a:t>
            </a:r>
            <a:endParaRPr lang="en-US" sz="2600" dirty="0">
              <a:latin typeface="+mn-lt"/>
            </a:endParaRPr>
          </a:p>
        </p:txBody>
      </p:sp>
      <p:sp>
        <p:nvSpPr>
          <p:cNvPr id="112" name="Text Box 8"/>
          <p:cNvSpPr txBox="1">
            <a:spLocks noChangeArrowheads="1"/>
          </p:cNvSpPr>
          <p:nvPr/>
        </p:nvSpPr>
        <p:spPr bwMode="auto">
          <a:xfrm>
            <a:off x="5070501" y="5530845"/>
            <a:ext cx="5318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02</a:t>
            </a:r>
            <a:endParaRPr lang="en-US" sz="2600" b="1" dirty="0">
              <a:latin typeface="Times New Roman" pitchFamily="18" charset="0"/>
              <a:cs typeface="Times New Roman" pitchFamily="18" charset="0"/>
            </a:endParaRPr>
          </a:p>
        </p:txBody>
      </p:sp>
      <p:sp>
        <p:nvSpPr>
          <p:cNvPr id="113" name="Text Box 8"/>
          <p:cNvSpPr txBox="1">
            <a:spLocks noChangeArrowheads="1"/>
          </p:cNvSpPr>
          <p:nvPr/>
        </p:nvSpPr>
        <p:spPr bwMode="auto">
          <a:xfrm>
            <a:off x="4722821" y="5526077"/>
            <a:ext cx="5318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03</a:t>
            </a:r>
            <a:endParaRPr lang="en-US" sz="2600" b="1" dirty="0">
              <a:latin typeface="Times New Roman" pitchFamily="18" charset="0"/>
              <a:cs typeface="Times New Roman" pitchFamily="18" charset="0"/>
            </a:endParaRPr>
          </a:p>
        </p:txBody>
      </p:sp>
      <p:sp>
        <p:nvSpPr>
          <p:cNvPr id="15" name="TextBox 14"/>
          <p:cNvSpPr txBox="1"/>
          <p:nvPr/>
        </p:nvSpPr>
        <p:spPr>
          <a:xfrm>
            <a:off x="214313" y="5900733"/>
            <a:ext cx="8586787" cy="646331"/>
          </a:xfrm>
          <a:prstGeom prst="rect">
            <a:avLst/>
          </a:prstGeom>
          <a:noFill/>
        </p:spPr>
        <p:txBody>
          <a:bodyPr wrap="square" rtlCol="0">
            <a:spAutoFit/>
          </a:bodyPr>
          <a:lstStyle/>
          <a:p>
            <a:r>
              <a:rPr lang="en-US" b="1" dirty="0" smtClean="0">
                <a:solidFill>
                  <a:srgbClr val="FF0000"/>
                </a:solidFill>
              </a:rPr>
              <a:t>In short, after a positive demand shock we get a counter-clockwise cycle in the output-inflation graph. But this is also a clockwise cycle in the unemployment-inflation graph.</a:t>
            </a:r>
            <a:endParaRPr lang="en-US" b="1" dirty="0">
              <a:solidFill>
                <a:srgbClr val="FF0000"/>
              </a:solidFill>
            </a:endParaRPr>
          </a:p>
        </p:txBody>
      </p:sp>
      <p:sp>
        <p:nvSpPr>
          <p:cNvPr id="56" name="Text Box 8"/>
          <p:cNvSpPr txBox="1">
            <a:spLocks noChangeArrowheads="1"/>
          </p:cNvSpPr>
          <p:nvPr/>
        </p:nvSpPr>
        <p:spPr bwMode="auto">
          <a:xfrm>
            <a:off x="3175026" y="5521320"/>
            <a:ext cx="5318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solidFill>
                  <a:srgbClr val="FF0000"/>
                </a:solidFill>
                <a:latin typeface="Times New Roman" pitchFamily="18" charset="0"/>
                <a:cs typeface="Times New Roman" pitchFamily="18" charset="0"/>
              </a:rPr>
              <a:t>Y</a:t>
            </a:r>
            <a:r>
              <a:rPr lang="en-US" sz="2000" b="1" baseline="-25000" dirty="0" smtClean="0">
                <a:solidFill>
                  <a:srgbClr val="FF0000"/>
                </a:solidFill>
                <a:latin typeface="Times New Roman" pitchFamily="18" charset="0"/>
                <a:cs typeface="Times New Roman" pitchFamily="18" charset="0"/>
              </a:rPr>
              <a:t>05</a:t>
            </a:r>
            <a:endParaRPr lang="en-US" sz="2600" b="1" dirty="0">
              <a:solidFill>
                <a:srgbClr val="FF0000"/>
              </a:solidFill>
              <a:latin typeface="Times New Roman" pitchFamily="18" charset="0"/>
              <a:cs typeface="Times New Roman" pitchFamily="18" charset="0"/>
            </a:endParaRPr>
          </a:p>
        </p:txBody>
      </p:sp>
      <p:sp>
        <p:nvSpPr>
          <p:cNvPr id="57" name="Text Box 8"/>
          <p:cNvSpPr txBox="1">
            <a:spLocks noChangeArrowheads="1"/>
          </p:cNvSpPr>
          <p:nvPr/>
        </p:nvSpPr>
        <p:spPr bwMode="auto">
          <a:xfrm>
            <a:off x="2846396" y="5516552"/>
            <a:ext cx="5318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solidFill>
                  <a:srgbClr val="FF0000"/>
                </a:solidFill>
                <a:latin typeface="Times New Roman" pitchFamily="18" charset="0"/>
                <a:cs typeface="Times New Roman" pitchFamily="18" charset="0"/>
              </a:rPr>
              <a:t>Y</a:t>
            </a:r>
            <a:r>
              <a:rPr lang="en-US" sz="2000" b="1" baseline="-25000" dirty="0" smtClean="0">
                <a:solidFill>
                  <a:srgbClr val="FF0000"/>
                </a:solidFill>
                <a:latin typeface="Times New Roman" pitchFamily="18" charset="0"/>
                <a:cs typeface="Times New Roman" pitchFamily="18" charset="0"/>
              </a:rPr>
              <a:t>04</a:t>
            </a:r>
            <a:endParaRPr lang="en-US" sz="2600" b="1" dirty="0">
              <a:solidFill>
                <a:srgbClr val="FF0000"/>
              </a:solidFill>
              <a:latin typeface="Times New Roman" pitchFamily="18" charset="0"/>
              <a:cs typeface="Times New Roman" pitchFamily="18" charset="0"/>
            </a:endParaRPr>
          </a:p>
        </p:txBody>
      </p:sp>
      <p:sp>
        <p:nvSpPr>
          <p:cNvPr id="58" name="Text Box 9"/>
          <p:cNvSpPr txBox="1">
            <a:spLocks noChangeArrowheads="1"/>
          </p:cNvSpPr>
          <p:nvPr/>
        </p:nvSpPr>
        <p:spPr bwMode="auto">
          <a:xfrm>
            <a:off x="1644681" y="2782835"/>
            <a:ext cx="644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dirty="0" smtClean="0">
                <a:solidFill>
                  <a:srgbClr val="FF0000"/>
                </a:solidFill>
                <a:latin typeface="+mn-lt"/>
                <a:cs typeface="Times New Roman" pitchFamily="18" charset="0"/>
              </a:rPr>
              <a:t>π</a:t>
            </a:r>
            <a:r>
              <a:rPr lang="en-US" sz="2600" b="1" baseline="-25000" dirty="0" smtClean="0">
                <a:solidFill>
                  <a:srgbClr val="FF0000"/>
                </a:solidFill>
                <a:latin typeface="+mn-lt"/>
                <a:cs typeface="Times New Roman" pitchFamily="18" charset="0"/>
              </a:rPr>
              <a:t>04</a:t>
            </a:r>
            <a:endParaRPr lang="en-US" sz="2600" dirty="0">
              <a:solidFill>
                <a:srgbClr val="FF0000"/>
              </a:solidFill>
              <a:latin typeface="+mn-lt"/>
            </a:endParaRPr>
          </a:p>
        </p:txBody>
      </p:sp>
      <p:sp>
        <p:nvSpPr>
          <p:cNvPr id="59" name="Text Box 9"/>
          <p:cNvSpPr txBox="1">
            <a:spLocks noChangeArrowheads="1"/>
          </p:cNvSpPr>
          <p:nvPr/>
        </p:nvSpPr>
        <p:spPr bwMode="auto">
          <a:xfrm>
            <a:off x="1635156" y="3106685"/>
            <a:ext cx="644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dirty="0" smtClean="0">
                <a:solidFill>
                  <a:srgbClr val="FF0000"/>
                </a:solidFill>
                <a:latin typeface="+mn-lt"/>
                <a:cs typeface="Times New Roman" pitchFamily="18" charset="0"/>
              </a:rPr>
              <a:t>π</a:t>
            </a:r>
            <a:r>
              <a:rPr lang="en-US" sz="2600" b="1" baseline="-25000" dirty="0" smtClean="0">
                <a:solidFill>
                  <a:srgbClr val="FF0000"/>
                </a:solidFill>
                <a:latin typeface="+mn-lt"/>
                <a:cs typeface="Times New Roman" pitchFamily="18" charset="0"/>
              </a:rPr>
              <a:t>05</a:t>
            </a:r>
            <a:endParaRPr lang="en-US" sz="2600" dirty="0">
              <a:solidFill>
                <a:srgbClr val="FF0000"/>
              </a:solidFill>
              <a:latin typeface="+mn-lt"/>
            </a:endParaRPr>
          </a:p>
        </p:txBody>
      </p:sp>
      <p:cxnSp>
        <p:nvCxnSpPr>
          <p:cNvPr id="60" name="Straight Connector 59"/>
          <p:cNvCxnSpPr/>
          <p:nvPr/>
        </p:nvCxnSpPr>
        <p:spPr>
          <a:xfrm>
            <a:off x="2257425" y="3114675"/>
            <a:ext cx="17049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247900" y="3438525"/>
            <a:ext cx="17049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162300" y="3105150"/>
            <a:ext cx="0" cy="2447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333750" y="3438525"/>
            <a:ext cx="0" cy="2114550"/>
          </a:xfrm>
          <a:prstGeom prst="line">
            <a:avLst/>
          </a:prstGeom>
        </p:spPr>
        <p:style>
          <a:lnRef idx="1">
            <a:schemeClr val="accent1"/>
          </a:lnRef>
          <a:fillRef idx="0">
            <a:schemeClr val="accent1"/>
          </a:fillRef>
          <a:effectRef idx="0">
            <a:schemeClr val="accent1"/>
          </a:effectRef>
          <a:fontRef idx="minor">
            <a:schemeClr val="tx1"/>
          </a:fontRef>
        </p:style>
      </p:cxnSp>
      <p:sp>
        <p:nvSpPr>
          <p:cNvPr id="67" name="Oval 66"/>
          <p:cNvSpPr>
            <a:spLocks noChangeAspect="1"/>
          </p:cNvSpPr>
          <p:nvPr/>
        </p:nvSpPr>
        <p:spPr bwMode="auto">
          <a:xfrm>
            <a:off x="3108362" y="3062277"/>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a:spLocks noChangeAspect="1"/>
          </p:cNvSpPr>
          <p:nvPr/>
        </p:nvSpPr>
        <p:spPr bwMode="auto">
          <a:xfrm>
            <a:off x="3279812" y="3376602"/>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a:spLocks noChangeAspect="1"/>
          </p:cNvSpPr>
          <p:nvPr/>
        </p:nvSpPr>
        <p:spPr bwMode="auto">
          <a:xfrm>
            <a:off x="3414701" y="3651262"/>
            <a:ext cx="109538"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Text Box 8"/>
          <p:cNvSpPr txBox="1">
            <a:spLocks noChangeArrowheads="1"/>
          </p:cNvSpPr>
          <p:nvPr/>
        </p:nvSpPr>
        <p:spPr bwMode="auto">
          <a:xfrm>
            <a:off x="3242439" y="3039630"/>
            <a:ext cx="373062" cy="430213"/>
          </a:xfrm>
          <a:prstGeom prst="rect">
            <a:avLst/>
          </a:prstGeom>
          <a:noFill/>
          <a:ln w="9525">
            <a:noFill/>
            <a:miter lim="800000"/>
            <a:headEnd/>
            <a:tailEnd/>
          </a:ln>
        </p:spPr>
        <p:txBody>
          <a:bodyPr>
            <a:spAutoFit/>
          </a:bodyPr>
          <a:lstStyle/>
          <a:p>
            <a:pPr>
              <a:spcBef>
                <a:spcPct val="50000"/>
              </a:spcBef>
              <a:defRPr/>
            </a:pPr>
            <a:r>
              <a:rPr lang="en-US" sz="2200" b="1" dirty="0" smtClean="0">
                <a:latin typeface="+mn-lt"/>
                <a:cs typeface="Times New Roman" pitchFamily="18" charset="0"/>
              </a:rPr>
              <a:t>F</a:t>
            </a:r>
            <a:endParaRPr lang="en-US" sz="2200" b="1" dirty="0">
              <a:latin typeface="+mn-lt"/>
              <a:cs typeface="Times New Roman" pitchFamily="18" charset="0"/>
            </a:endParaRPr>
          </a:p>
        </p:txBody>
      </p:sp>
      <p:sp>
        <p:nvSpPr>
          <p:cNvPr id="71" name="Text Box 8"/>
          <p:cNvSpPr txBox="1">
            <a:spLocks noChangeArrowheads="1"/>
          </p:cNvSpPr>
          <p:nvPr/>
        </p:nvSpPr>
        <p:spPr bwMode="auto">
          <a:xfrm>
            <a:off x="3076184" y="2693266"/>
            <a:ext cx="373062" cy="430213"/>
          </a:xfrm>
          <a:prstGeom prst="rect">
            <a:avLst/>
          </a:prstGeom>
          <a:noFill/>
          <a:ln w="9525">
            <a:noFill/>
            <a:miter lim="800000"/>
            <a:headEnd/>
            <a:tailEnd/>
          </a:ln>
        </p:spPr>
        <p:txBody>
          <a:bodyPr>
            <a:spAutoFit/>
          </a:bodyPr>
          <a:lstStyle/>
          <a:p>
            <a:pPr>
              <a:spcBef>
                <a:spcPct val="50000"/>
              </a:spcBef>
              <a:defRPr/>
            </a:pPr>
            <a:r>
              <a:rPr lang="en-US" sz="2200" b="1" dirty="0" smtClean="0">
                <a:latin typeface="+mn-lt"/>
                <a:cs typeface="Times New Roman" pitchFamily="18" charset="0"/>
              </a:rPr>
              <a:t>E</a:t>
            </a:r>
            <a:endParaRPr lang="en-US" sz="2200" b="1" dirty="0">
              <a:latin typeface="+mn-lt"/>
              <a:cs typeface="Times New Roman" pitchFamily="18" charset="0"/>
            </a:endParaRPr>
          </a:p>
        </p:txBody>
      </p:sp>
      <p:cxnSp>
        <p:nvCxnSpPr>
          <p:cNvPr id="3" name="Straight Arrow Connector 2"/>
          <p:cNvCxnSpPr/>
          <p:nvPr/>
        </p:nvCxnSpPr>
        <p:spPr>
          <a:xfrm flipV="1">
            <a:off x="4048125" y="3981450"/>
            <a:ext cx="1419225" cy="676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64" idx="1"/>
          </p:cNvCxnSpPr>
          <p:nvPr/>
        </p:nvCxnSpPr>
        <p:spPr>
          <a:xfrm flipH="1" flipV="1">
            <a:off x="5335630" y="3328189"/>
            <a:ext cx="160295" cy="4437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105400" y="2895600"/>
            <a:ext cx="85725" cy="247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71" idx="2"/>
          </p:cNvCxnSpPr>
          <p:nvPr/>
        </p:nvCxnSpPr>
        <p:spPr>
          <a:xfrm flipH="1">
            <a:off x="3262715" y="2762250"/>
            <a:ext cx="1595035" cy="3612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7" idx="5"/>
          </p:cNvCxnSpPr>
          <p:nvPr/>
        </p:nvCxnSpPr>
        <p:spPr>
          <a:xfrm>
            <a:off x="3201859" y="3155774"/>
            <a:ext cx="74741" cy="2160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69" idx="1"/>
          </p:cNvCxnSpPr>
          <p:nvPr/>
        </p:nvCxnSpPr>
        <p:spPr>
          <a:xfrm>
            <a:off x="3371850" y="3533775"/>
            <a:ext cx="58892" cy="1335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543300" y="3857625"/>
            <a:ext cx="304800" cy="676275"/>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59592" y="3881887"/>
            <a:ext cx="1949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6616460" y="1759752"/>
            <a:ext cx="43133" cy="2113509"/>
          </a:xfrm>
          <a:prstGeom prst="line">
            <a:avLst/>
          </a:prstGeom>
        </p:spPr>
        <p:style>
          <a:lnRef idx="1">
            <a:schemeClr val="accent1"/>
          </a:lnRef>
          <a:fillRef idx="0">
            <a:schemeClr val="accent1"/>
          </a:fillRef>
          <a:effectRef idx="0">
            <a:schemeClr val="accent1"/>
          </a:effectRef>
          <a:fontRef idx="minor">
            <a:schemeClr val="tx1"/>
          </a:fontRef>
        </p:style>
      </p:cxnSp>
      <p:sp>
        <p:nvSpPr>
          <p:cNvPr id="89" name="Oval 88"/>
          <p:cNvSpPr>
            <a:spLocks noChangeAspect="1"/>
          </p:cNvSpPr>
          <p:nvPr/>
        </p:nvSpPr>
        <p:spPr bwMode="auto">
          <a:xfrm flipH="1">
            <a:off x="7542271" y="3490347"/>
            <a:ext cx="109537"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p:cNvSpPr>
            <a:spLocks noChangeAspect="1"/>
          </p:cNvSpPr>
          <p:nvPr/>
        </p:nvSpPr>
        <p:spPr bwMode="auto">
          <a:xfrm flipH="1">
            <a:off x="7329675" y="2017141"/>
            <a:ext cx="109538"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Oval 90"/>
          <p:cNvSpPr>
            <a:spLocks noChangeAspect="1"/>
          </p:cNvSpPr>
          <p:nvPr/>
        </p:nvSpPr>
        <p:spPr bwMode="auto">
          <a:xfrm flipH="1">
            <a:off x="7021698" y="2680722"/>
            <a:ext cx="109537"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Oval 91"/>
          <p:cNvSpPr>
            <a:spLocks noChangeAspect="1"/>
          </p:cNvSpPr>
          <p:nvPr/>
        </p:nvSpPr>
        <p:spPr bwMode="auto">
          <a:xfrm flipH="1">
            <a:off x="8331263" y="1894899"/>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Oval 92"/>
          <p:cNvSpPr>
            <a:spLocks noChangeAspect="1"/>
          </p:cNvSpPr>
          <p:nvPr/>
        </p:nvSpPr>
        <p:spPr bwMode="auto">
          <a:xfrm flipH="1">
            <a:off x="8159813" y="2209224"/>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Oval 93"/>
          <p:cNvSpPr>
            <a:spLocks noChangeAspect="1"/>
          </p:cNvSpPr>
          <p:nvPr/>
        </p:nvSpPr>
        <p:spPr bwMode="auto">
          <a:xfrm flipH="1">
            <a:off x="8024924" y="2483884"/>
            <a:ext cx="109538"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Oval 104"/>
          <p:cNvSpPr>
            <a:spLocks noChangeAspect="1"/>
          </p:cNvSpPr>
          <p:nvPr/>
        </p:nvSpPr>
        <p:spPr bwMode="auto">
          <a:xfrm flipH="1">
            <a:off x="7565465" y="1574318"/>
            <a:ext cx="109538"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9" name="Straight Arrow Connector 28"/>
          <p:cNvCxnSpPr/>
          <p:nvPr/>
        </p:nvCxnSpPr>
        <p:spPr>
          <a:xfrm flipH="1" flipV="1">
            <a:off x="7211683" y="2950234"/>
            <a:ext cx="293298" cy="500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7142672" y="2260121"/>
            <a:ext cx="155275" cy="3278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453223" y="1742536"/>
            <a:ext cx="94890" cy="198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720642" y="1690777"/>
            <a:ext cx="517584" cy="207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8281358" y="2044460"/>
            <a:ext cx="34506" cy="1035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8108830" y="2363638"/>
            <a:ext cx="51759" cy="77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7703389" y="2665562"/>
            <a:ext cx="293298" cy="664234"/>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117" name="Text Box 9"/>
          <p:cNvSpPr txBox="1">
            <a:spLocks noChangeArrowheads="1"/>
          </p:cNvSpPr>
          <p:nvPr/>
        </p:nvSpPr>
        <p:spPr bwMode="auto">
          <a:xfrm>
            <a:off x="6334015" y="1369625"/>
            <a:ext cx="532311" cy="4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dirty="0">
                <a:latin typeface="Times New Roman" pitchFamily="18" charset="0"/>
                <a:cs typeface="Times New Roman" pitchFamily="18" charset="0"/>
              </a:rPr>
              <a:t>π</a:t>
            </a:r>
            <a:endParaRPr lang="en-US" sz="2600" dirty="0"/>
          </a:p>
        </p:txBody>
      </p:sp>
      <p:sp>
        <p:nvSpPr>
          <p:cNvPr id="45" name="TextBox 44"/>
          <p:cNvSpPr txBox="1"/>
          <p:nvPr/>
        </p:nvSpPr>
        <p:spPr>
          <a:xfrm>
            <a:off x="7668883" y="3881893"/>
            <a:ext cx="1207698" cy="276999"/>
          </a:xfrm>
          <a:prstGeom prst="rect">
            <a:avLst/>
          </a:prstGeom>
          <a:noFill/>
        </p:spPr>
        <p:txBody>
          <a:bodyPr wrap="square" rtlCol="0">
            <a:spAutoFit/>
          </a:bodyPr>
          <a:lstStyle/>
          <a:p>
            <a:r>
              <a:rPr lang="en-US" sz="1200" dirty="0" smtClean="0"/>
              <a:t>unemployment</a:t>
            </a:r>
            <a:endParaRPr lang="en-US" sz="1200" dirty="0"/>
          </a:p>
        </p:txBody>
      </p:sp>
      <p:sp>
        <p:nvSpPr>
          <p:cNvPr id="119" name="TextBox 118"/>
          <p:cNvSpPr txBox="1"/>
          <p:nvPr/>
        </p:nvSpPr>
        <p:spPr>
          <a:xfrm>
            <a:off x="7873042" y="3145772"/>
            <a:ext cx="1207698" cy="276999"/>
          </a:xfrm>
          <a:prstGeom prst="rect">
            <a:avLst/>
          </a:prstGeom>
          <a:noFill/>
        </p:spPr>
        <p:txBody>
          <a:bodyPr wrap="square" rtlCol="0">
            <a:spAutoFit/>
          </a:bodyPr>
          <a:lstStyle/>
          <a:p>
            <a:r>
              <a:rPr lang="en-US" sz="1200" dirty="0" smtClean="0"/>
              <a:t>Clockwise cycle</a:t>
            </a:r>
            <a:endParaRPr lang="en-US" sz="1200" dirty="0"/>
          </a:p>
        </p:txBody>
      </p:sp>
      <p:sp>
        <p:nvSpPr>
          <p:cNvPr id="120" name="TextBox 119"/>
          <p:cNvSpPr txBox="1"/>
          <p:nvPr/>
        </p:nvSpPr>
        <p:spPr>
          <a:xfrm>
            <a:off x="4178060" y="1788549"/>
            <a:ext cx="1368725" cy="461665"/>
          </a:xfrm>
          <a:prstGeom prst="rect">
            <a:avLst/>
          </a:prstGeom>
          <a:noFill/>
        </p:spPr>
        <p:txBody>
          <a:bodyPr wrap="square" rtlCol="0">
            <a:spAutoFit/>
          </a:bodyPr>
          <a:lstStyle/>
          <a:p>
            <a:r>
              <a:rPr lang="en-US" sz="1200" dirty="0" smtClean="0"/>
              <a:t>Counter-clockwise cycle</a:t>
            </a:r>
            <a:endParaRPr lang="en-US" sz="1200" dirty="0"/>
          </a:p>
        </p:txBody>
      </p:sp>
    </p:spTree>
    <p:extLst>
      <p:ext uri="{BB962C8B-B14F-4D97-AF65-F5344CB8AC3E}">
        <p14:creationId xmlns:p14="http://schemas.microsoft.com/office/powerpoint/2010/main" val="2479703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Inflation-Unemployment Cycles</a:t>
            </a:r>
            <a:endParaRPr lang="en-US" dirty="0"/>
          </a:p>
        </p:txBody>
      </p:sp>
      <p:sp>
        <p:nvSpPr>
          <p:cNvPr id="4" name="Content Placeholder 3"/>
          <p:cNvSpPr>
            <a:spLocks noGrp="1"/>
          </p:cNvSpPr>
          <p:nvPr>
            <p:ph idx="1"/>
          </p:nvPr>
        </p:nvSpPr>
        <p:spPr/>
        <p:txBody>
          <a:bodyPr/>
          <a:lstStyle/>
          <a:p>
            <a:r>
              <a:rPr lang="en-US" dirty="0" smtClean="0"/>
              <a:t>Please see:</a:t>
            </a:r>
          </a:p>
          <a:p>
            <a:pPr lvl="1"/>
            <a:r>
              <a:rPr lang="en-US" dirty="0">
                <a:hlinkClick r:id="rId2"/>
              </a:rPr>
              <a:t>http://krugman.blogs.nytimes.com/2010/07/31/clockwise-spirals</a:t>
            </a:r>
            <a:r>
              <a:rPr lang="en-US" dirty="0" smtClean="0">
                <a:hlinkClick r:id="rId2"/>
              </a:rPr>
              <a:t>/</a:t>
            </a:r>
            <a:endParaRPr lang="en-US" dirty="0" smtClean="0"/>
          </a:p>
          <a:p>
            <a:pPr lvl="1"/>
            <a:endParaRPr lang="en-US" dirty="0"/>
          </a:p>
          <a:p>
            <a:pPr lvl="1"/>
            <a:r>
              <a:rPr lang="en-US" dirty="0">
                <a:hlinkClick r:id="rId3"/>
              </a:rPr>
              <a:t>http://krugman.blogs.nytimes.com/2011/11/17/subsiding-inflation</a:t>
            </a:r>
            <a:r>
              <a:rPr lang="en-US" dirty="0" smtClean="0">
                <a:hlinkClick r:id="rId3"/>
              </a:rPr>
              <a:t>/</a:t>
            </a:r>
            <a:endParaRPr lang="en-US" dirty="0" smtClean="0"/>
          </a:p>
          <a:p>
            <a:pPr lvl="1"/>
            <a:endParaRPr lang="en-US" dirty="0"/>
          </a:p>
          <a:p>
            <a:pPr lvl="1"/>
            <a:r>
              <a:rPr lang="en-US" dirty="0" smtClean="0">
                <a:hlinkClick r:id="rId4"/>
              </a:rPr>
              <a:t>http</a:t>
            </a:r>
            <a:r>
              <a:rPr lang="en-US" dirty="0">
                <a:hlinkClick r:id="rId4"/>
              </a:rPr>
              <a:t>://</a:t>
            </a:r>
            <a:r>
              <a:rPr lang="en-US" dirty="0" smtClean="0">
                <a:hlinkClick r:id="rId4"/>
              </a:rPr>
              <a:t>krugman.blogs.nytimes.com/2012/04/08/unemployment-and-inflation/</a:t>
            </a:r>
            <a:endParaRPr lang="en-US" dirty="0" smtClean="0"/>
          </a:p>
          <a:p>
            <a:pPr lvl="1"/>
            <a:endParaRPr lang="en-US" dirty="0"/>
          </a:p>
        </p:txBody>
      </p:sp>
    </p:spTree>
    <p:extLst>
      <p:ext uri="{BB962C8B-B14F-4D97-AF65-F5344CB8AC3E}">
        <p14:creationId xmlns:p14="http://schemas.microsoft.com/office/powerpoint/2010/main" val="21694061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FF0000"/>
                </a:solidFill>
              </a:rPr>
              <a:t>A Series of Aggregate Demand </a:t>
            </a:r>
            <a:r>
              <a:rPr lang="en-US" dirty="0" smtClean="0">
                <a:solidFill>
                  <a:srgbClr val="FF0000"/>
                </a:solidFill>
              </a:rPr>
              <a:t>Shocks: 4 Phases</a:t>
            </a:r>
            <a:endParaRPr lang="en-US" dirty="0">
              <a:solidFill>
                <a:srgbClr val="FF0000"/>
              </a:solidFill>
            </a:endParaRPr>
          </a:p>
        </p:txBody>
      </p:sp>
      <p:sp>
        <p:nvSpPr>
          <p:cNvPr id="4" name="Content Placeholder 3"/>
          <p:cNvSpPr>
            <a:spLocks noGrp="1"/>
          </p:cNvSpPr>
          <p:nvPr>
            <p:ph idx="1"/>
          </p:nvPr>
        </p:nvSpPr>
        <p:spPr>
          <a:xfrm>
            <a:off x="457200" y="1600200"/>
            <a:ext cx="8229600" cy="4914900"/>
          </a:xfrm>
        </p:spPr>
        <p:txBody>
          <a:bodyPr>
            <a:normAutofit fontScale="92500" lnSpcReduction="20000"/>
          </a:bodyPr>
          <a:lstStyle/>
          <a:p>
            <a:pPr marL="514350" indent="-514350">
              <a:buFont typeface="+mj-lt"/>
              <a:buAutoNum type="arabicPeriod"/>
            </a:pPr>
            <a:r>
              <a:rPr lang="en-US" dirty="0" smtClean="0">
                <a:solidFill>
                  <a:srgbClr val="FF0000"/>
                </a:solidFill>
              </a:rPr>
              <a:t>On the date the multi-period demand shock first hits, both output and inflation rise above their long-run values</a:t>
            </a:r>
          </a:p>
          <a:p>
            <a:pPr marL="514350" indent="-514350">
              <a:buFont typeface="+mj-lt"/>
              <a:buAutoNum type="arabicPeriod"/>
            </a:pPr>
            <a:r>
              <a:rPr lang="en-US" dirty="0" smtClean="0">
                <a:solidFill>
                  <a:srgbClr val="FF0000"/>
                </a:solidFill>
              </a:rPr>
              <a:t>After that, while the demand shock is still present, output falls and inflation continues to rise</a:t>
            </a:r>
          </a:p>
          <a:p>
            <a:pPr marL="514350" indent="-514350">
              <a:buFont typeface="+mj-lt"/>
              <a:buAutoNum type="arabicPeriod"/>
            </a:pPr>
            <a:r>
              <a:rPr lang="en-US" dirty="0" smtClean="0">
                <a:solidFill>
                  <a:srgbClr val="FF0000"/>
                </a:solidFill>
              </a:rPr>
              <a:t>On the date the demand shock ends, output falls below its long-run value and inflation falls</a:t>
            </a:r>
          </a:p>
          <a:p>
            <a:pPr marL="514350" indent="-514350">
              <a:buFont typeface="+mj-lt"/>
              <a:buAutoNum type="arabicPeriod"/>
            </a:pPr>
            <a:r>
              <a:rPr lang="en-US" dirty="0" smtClean="0">
                <a:solidFill>
                  <a:srgbClr val="FF0000"/>
                </a:solidFill>
              </a:rPr>
              <a:t>After that, output recovers and inflation falls, gradually returning to their original long-run values</a:t>
            </a:r>
          </a:p>
          <a:p>
            <a:r>
              <a:rPr lang="en-US" dirty="0"/>
              <a:t>What happens to the interest rates </a:t>
            </a:r>
            <a:r>
              <a:rPr lang="en-US" i="1" dirty="0"/>
              <a:t>i</a:t>
            </a:r>
            <a:r>
              <a:rPr lang="en-US" dirty="0"/>
              <a:t> and </a:t>
            </a:r>
            <a:r>
              <a:rPr lang="en-US" i="1" dirty="0"/>
              <a:t>r</a:t>
            </a:r>
            <a:r>
              <a:rPr lang="en-US" dirty="0" smtClean="0"/>
              <a:t>?</a:t>
            </a:r>
            <a:endParaRPr lang="en-US" dirty="0">
              <a:solidFill>
                <a:srgbClr val="FF0000"/>
              </a:solidFill>
            </a:endParaRPr>
          </a:p>
        </p:txBody>
      </p:sp>
    </p:spTree>
    <p:extLst>
      <p:ext uri="{BB962C8B-B14F-4D97-AF65-F5344CB8AC3E}">
        <p14:creationId xmlns:p14="http://schemas.microsoft.com/office/powerpoint/2010/main" val="1982814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IS</a:t>
            </a:r>
            <a:r>
              <a:rPr lang="en-US" dirty="0" smtClean="0"/>
              <a:t> Curve = Demand Equation</a:t>
            </a:r>
            <a:endParaRPr lang="en-US" dirty="0"/>
          </a:p>
        </p:txBody>
      </p:sp>
      <p:sp>
        <p:nvSpPr>
          <p:cNvPr id="3" name="Content Placeholder 2"/>
          <p:cNvSpPr>
            <a:spLocks noGrp="1"/>
          </p:cNvSpPr>
          <p:nvPr>
            <p:ph idx="1"/>
          </p:nvPr>
        </p:nvSpPr>
        <p:spPr>
          <a:xfrm>
            <a:off x="457200" y="1600200"/>
            <a:ext cx="4267200" cy="4495800"/>
          </a:xfrm>
        </p:spPr>
        <p:txBody>
          <a:bodyPr>
            <a:normAutofit/>
          </a:bodyPr>
          <a:lstStyle/>
          <a:p>
            <a:r>
              <a:rPr lang="en-US" dirty="0" smtClean="0"/>
              <a:t>This graph is from Ch. 11</a:t>
            </a:r>
          </a:p>
          <a:p>
            <a:r>
              <a:rPr lang="en-US" dirty="0" smtClean="0"/>
              <a:t>Assume the </a:t>
            </a:r>
            <a:r>
              <a:rPr lang="en-US" i="1" dirty="0" smtClean="0"/>
              <a:t>IS</a:t>
            </a:r>
            <a:r>
              <a:rPr lang="en-US" dirty="0" smtClean="0"/>
              <a:t> curve is a straight line</a:t>
            </a:r>
          </a:p>
          <a:p>
            <a:r>
              <a:rPr lang="en-US" dirty="0"/>
              <a:t>T</a:t>
            </a:r>
            <a:r>
              <a:rPr lang="en-US" dirty="0" smtClean="0"/>
              <a:t>hen, for any pair of points—</a:t>
            </a:r>
            <a:r>
              <a:rPr lang="en-US" i="1" dirty="0" smtClean="0"/>
              <a:t>A</a:t>
            </a:r>
            <a:r>
              <a:rPr lang="en-US" dirty="0" smtClean="0"/>
              <a:t> and </a:t>
            </a:r>
            <a:r>
              <a:rPr lang="en-US" i="1" dirty="0" smtClean="0"/>
              <a:t>B,</a:t>
            </a:r>
            <a:r>
              <a:rPr lang="en-US" dirty="0" smtClean="0"/>
              <a:t> or </a:t>
            </a:r>
            <a:r>
              <a:rPr lang="en-US" i="1" dirty="0" smtClean="0"/>
              <a:t>C</a:t>
            </a:r>
            <a:r>
              <a:rPr lang="en-US" dirty="0" smtClean="0"/>
              <a:t> and </a:t>
            </a:r>
            <a:r>
              <a:rPr lang="en-US" i="1" dirty="0" smtClean="0"/>
              <a:t>B</a:t>
            </a:r>
            <a:r>
              <a:rPr lang="en-US" dirty="0" smtClean="0"/>
              <a:t>—the slope must be the same</a:t>
            </a:r>
            <a:endParaRPr lang="en-US" dirty="0"/>
          </a:p>
        </p:txBody>
      </p:sp>
      <mc:AlternateContent xmlns:mc="http://schemas.openxmlformats.org/markup-compatibility/2006" xmlns:a14="http://schemas.microsoft.com/office/drawing/2010/main">
        <mc:Choice Requires="a14">
          <p:sp>
            <p:nvSpPr>
              <p:cNvPr id="4" name="Text Box 2"/>
              <p:cNvSpPr txBox="1">
                <a:spLocks noChangeArrowheads="1"/>
              </p:cNvSpPr>
              <p:nvPr/>
            </p:nvSpPr>
            <p:spPr bwMode="auto">
              <a:xfrm>
                <a:off x="6908800" y="3751263"/>
                <a:ext cx="457200" cy="506164"/>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lIns="45720" rIns="4572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US" sz="2400" b="1" i="1" dirty="0" smtClean="0">
                              <a:solidFill>
                                <a:srgbClr val="FF0000"/>
                              </a:solidFill>
                              <a:latin typeface="Cambria Math"/>
                            </a:rPr>
                          </m:ctrlPr>
                        </m:accPr>
                        <m:e>
                          <m:r>
                            <a:rPr lang="en-US" sz="2400" b="1" i="1" dirty="0" smtClean="0">
                              <a:solidFill>
                                <a:srgbClr val="FF0000"/>
                              </a:solidFill>
                              <a:latin typeface="Cambria Math"/>
                            </a:rPr>
                            <m:t>𝒀</m:t>
                          </m:r>
                        </m:e>
                      </m:acc>
                    </m:oMath>
                  </m:oMathPara>
                </a14:m>
                <a:endParaRPr lang="en-US" sz="2400" b="1" i="1" baseline="-25000" dirty="0">
                  <a:solidFill>
                    <a:srgbClr val="FF0000"/>
                  </a:solidFill>
                  <a:latin typeface="+mn-lt"/>
                </a:endParaRPr>
              </a:p>
            </p:txBody>
          </p:sp>
        </mc:Choice>
        <mc:Fallback xmlns="">
          <p:sp>
            <p:nvSpPr>
              <p:cNvPr id="4" name="Text Box 2"/>
              <p:cNvSpPr txBox="1">
                <a:spLocks noRot="1" noChangeAspect="1" noMove="1" noResize="1" noEditPoints="1" noAdjustHandles="1" noChangeArrowheads="1" noChangeShapeType="1" noTextEdit="1"/>
              </p:cNvSpPr>
              <p:nvPr/>
            </p:nvSpPr>
            <p:spPr bwMode="auto">
              <a:xfrm>
                <a:off x="6908800" y="3751263"/>
                <a:ext cx="457200" cy="506164"/>
              </a:xfrm>
              <a:prstGeom prst="rect">
                <a:avLst/>
              </a:prstGeom>
              <a:blipFill rotWithShape="1">
                <a:blip r:embed="rId3"/>
                <a:stretch>
                  <a:fillRect r="-2000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Text Box 3"/>
          <p:cNvSpPr txBox="1">
            <a:spLocks noChangeArrowheads="1"/>
          </p:cNvSpPr>
          <p:nvPr/>
        </p:nvSpPr>
        <p:spPr bwMode="auto">
          <a:xfrm>
            <a:off x="6084887" y="3748088"/>
            <a:ext cx="457200" cy="503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dirty="0" err="1" smtClean="0">
                <a:latin typeface="+mn-lt"/>
              </a:rPr>
              <a:t>Y</a:t>
            </a:r>
            <a:r>
              <a:rPr lang="en-US" sz="2400" b="1" baseline="-25000" dirty="0" err="1" smtClean="0">
                <a:latin typeface="+mn-lt"/>
              </a:rPr>
              <a:t>t</a:t>
            </a:r>
            <a:endParaRPr lang="en-US" sz="2400" b="1" baseline="-25000" dirty="0">
              <a:latin typeface="+mn-lt"/>
            </a:endParaRPr>
          </a:p>
        </p:txBody>
      </p:sp>
      <p:grpSp>
        <p:nvGrpSpPr>
          <p:cNvPr id="9" name="Group 17"/>
          <p:cNvGrpSpPr>
            <a:grpSpLocks/>
          </p:cNvGrpSpPr>
          <p:nvPr/>
        </p:nvGrpSpPr>
        <p:grpSpPr bwMode="auto">
          <a:xfrm>
            <a:off x="5613401" y="1862136"/>
            <a:ext cx="2587625" cy="1885949"/>
            <a:chOff x="2640" y="1056"/>
            <a:chExt cx="2231" cy="2112"/>
          </a:xfrm>
        </p:grpSpPr>
        <p:sp>
          <p:nvSpPr>
            <p:cNvPr id="12" name="Line 18"/>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9"/>
            <p:cNvSpPr>
              <a:spLocks noChangeShapeType="1"/>
            </p:cNvSpPr>
            <p:nvPr/>
          </p:nvSpPr>
          <p:spPr bwMode="auto">
            <a:xfrm>
              <a:off x="2640" y="3168"/>
              <a:ext cx="2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 name="Text Box 20"/>
          <p:cNvSpPr txBox="1">
            <a:spLocks noChangeArrowheads="1"/>
          </p:cNvSpPr>
          <p:nvPr/>
        </p:nvSpPr>
        <p:spPr bwMode="auto">
          <a:xfrm>
            <a:off x="5232401" y="1690686"/>
            <a:ext cx="381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a:latin typeface="+mn-lt"/>
              </a:rPr>
              <a:t>r</a:t>
            </a:r>
            <a:endParaRPr lang="en-US" sz="2200">
              <a:latin typeface="+mn-lt"/>
            </a:endParaRPr>
          </a:p>
        </p:txBody>
      </p:sp>
      <p:sp>
        <p:nvSpPr>
          <p:cNvPr id="11" name="Text Box 21"/>
          <p:cNvSpPr txBox="1">
            <a:spLocks noChangeArrowheads="1"/>
          </p:cNvSpPr>
          <p:nvPr/>
        </p:nvSpPr>
        <p:spPr bwMode="auto">
          <a:xfrm>
            <a:off x="7999414" y="3684585"/>
            <a:ext cx="53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dirty="0">
                <a:latin typeface="+mn-lt"/>
              </a:rPr>
              <a:t>Y</a:t>
            </a:r>
            <a:r>
              <a:rPr lang="en-US" sz="2200" dirty="0">
                <a:latin typeface="+mn-lt"/>
              </a:rPr>
              <a:t> </a:t>
            </a:r>
          </a:p>
        </p:txBody>
      </p:sp>
      <p:sp>
        <p:nvSpPr>
          <p:cNvPr id="14" name="Text Box 27"/>
          <p:cNvSpPr txBox="1">
            <a:spLocks noChangeArrowheads="1"/>
          </p:cNvSpPr>
          <p:nvPr/>
        </p:nvSpPr>
        <p:spPr bwMode="auto">
          <a:xfrm>
            <a:off x="5213350" y="2178050"/>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dirty="0" err="1" smtClean="0">
                <a:latin typeface="+mn-lt"/>
              </a:rPr>
              <a:t>r</a:t>
            </a:r>
            <a:r>
              <a:rPr lang="en-US" sz="2200" b="1" baseline="-25000" dirty="0" err="1" smtClean="0">
                <a:latin typeface="+mn-lt"/>
              </a:rPr>
              <a:t>t</a:t>
            </a:r>
            <a:endParaRPr lang="en-US" sz="2200" baseline="-25000" dirty="0">
              <a:latin typeface="+mn-lt"/>
            </a:endParaRPr>
          </a:p>
        </p:txBody>
      </p:sp>
      <mc:AlternateContent xmlns:mc="http://schemas.openxmlformats.org/markup-compatibility/2006" xmlns:a14="http://schemas.microsoft.com/office/drawing/2010/main">
        <mc:Choice Requires="a14">
          <p:sp>
            <p:nvSpPr>
              <p:cNvPr id="15" name="Text Box 28"/>
              <p:cNvSpPr txBox="1">
                <a:spLocks noChangeArrowheads="1"/>
              </p:cNvSpPr>
              <p:nvPr/>
            </p:nvSpPr>
            <p:spPr bwMode="auto">
              <a:xfrm>
                <a:off x="5181600" y="2909888"/>
                <a:ext cx="457200"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14:m>
                  <m:oMathPara xmlns:m="http://schemas.openxmlformats.org/officeDocument/2006/math">
                    <m:oMathParaPr>
                      <m:jc m:val="centerGroup"/>
                    </m:oMathParaPr>
                    <m:oMath xmlns:m="http://schemas.openxmlformats.org/officeDocument/2006/math">
                      <m:acc>
                        <m:accPr>
                          <m:chr m:val="̅"/>
                          <m:ctrlPr>
                            <a:rPr lang="en-US" sz="2200" b="1" i="1" smtClean="0">
                              <a:solidFill>
                                <a:srgbClr val="FF0000"/>
                              </a:solidFill>
                              <a:latin typeface="Cambria Math"/>
                            </a:rPr>
                          </m:ctrlPr>
                        </m:accPr>
                        <m:e>
                          <m:r>
                            <a:rPr lang="en-US" sz="2200" b="1" i="1" smtClean="0">
                              <a:solidFill>
                                <a:srgbClr val="FF0000"/>
                              </a:solidFill>
                              <a:latin typeface="Cambria Math"/>
                            </a:rPr>
                            <m:t>𝒓</m:t>
                          </m:r>
                        </m:e>
                      </m:acc>
                    </m:oMath>
                  </m:oMathPara>
                </a14:m>
                <a:endParaRPr lang="en-US" sz="2200" b="1" dirty="0">
                  <a:solidFill>
                    <a:srgbClr val="FF0000"/>
                  </a:solidFill>
                  <a:latin typeface="+mn-lt"/>
                </a:endParaRPr>
              </a:p>
            </p:txBody>
          </p:sp>
        </mc:Choice>
        <mc:Fallback xmlns="">
          <p:sp>
            <p:nvSpPr>
              <p:cNvPr id="15" name="Text Box 28"/>
              <p:cNvSpPr txBox="1">
                <a:spLocks noRot="1" noChangeAspect="1" noMove="1" noResize="1" noEditPoints="1" noAdjustHandles="1" noChangeArrowheads="1" noChangeShapeType="1" noTextEdit="1"/>
              </p:cNvSpPr>
              <p:nvPr/>
            </p:nvSpPr>
            <p:spPr bwMode="auto">
              <a:xfrm>
                <a:off x="5181600" y="2909888"/>
                <a:ext cx="457200" cy="430887"/>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6" name="Line 30"/>
          <p:cNvSpPr>
            <a:spLocks noChangeShapeType="1"/>
          </p:cNvSpPr>
          <p:nvPr/>
        </p:nvSpPr>
        <p:spPr bwMode="auto">
          <a:xfrm>
            <a:off x="5613400" y="2452688"/>
            <a:ext cx="2438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31"/>
          <p:cNvSpPr>
            <a:spLocks noChangeShapeType="1"/>
          </p:cNvSpPr>
          <p:nvPr/>
        </p:nvSpPr>
        <p:spPr bwMode="auto">
          <a:xfrm>
            <a:off x="5619750" y="3157538"/>
            <a:ext cx="2438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32"/>
          <p:cNvSpPr>
            <a:spLocks noChangeShapeType="1"/>
          </p:cNvSpPr>
          <p:nvPr/>
        </p:nvSpPr>
        <p:spPr bwMode="auto">
          <a:xfrm>
            <a:off x="5810250" y="2020888"/>
            <a:ext cx="1695450" cy="14859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Text Box 33"/>
          <p:cNvSpPr txBox="1">
            <a:spLocks noChangeArrowheads="1"/>
          </p:cNvSpPr>
          <p:nvPr/>
        </p:nvSpPr>
        <p:spPr bwMode="auto">
          <a:xfrm>
            <a:off x="7442200" y="3290888"/>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i="1" dirty="0">
                <a:latin typeface="+mn-lt"/>
              </a:rPr>
              <a:t>IS </a:t>
            </a:r>
          </a:p>
        </p:txBody>
      </p:sp>
      <p:sp>
        <p:nvSpPr>
          <p:cNvPr id="20" name="Oval 39"/>
          <p:cNvSpPr>
            <a:spLocks noChangeArrowheads="1"/>
          </p:cNvSpPr>
          <p:nvPr/>
        </p:nvSpPr>
        <p:spPr bwMode="auto">
          <a:xfrm>
            <a:off x="6261100" y="2414588"/>
            <a:ext cx="76200" cy="76200"/>
          </a:xfrm>
          <a:prstGeom prst="ellipse">
            <a:avLst/>
          </a:prstGeom>
          <a:solidFill>
            <a:srgbClr val="0000FF"/>
          </a:solidFill>
          <a:ln w="9525">
            <a:solidFill>
              <a:schemeClr val="tx1"/>
            </a:solidFill>
            <a:round/>
            <a:headEnd/>
            <a:tailEnd/>
          </a:ln>
        </p:spPr>
        <p:txBody>
          <a:bodyPr wrap="none" anchor="ctr"/>
          <a:lstStyle/>
          <a:p>
            <a:endParaRPr lang="en-US"/>
          </a:p>
        </p:txBody>
      </p:sp>
      <p:sp>
        <p:nvSpPr>
          <p:cNvPr id="21" name="Oval 40"/>
          <p:cNvSpPr>
            <a:spLocks noChangeArrowheads="1"/>
          </p:cNvSpPr>
          <p:nvPr/>
        </p:nvSpPr>
        <p:spPr bwMode="auto">
          <a:xfrm>
            <a:off x="7065962" y="3109913"/>
            <a:ext cx="76200" cy="76200"/>
          </a:xfrm>
          <a:prstGeom prst="ellipse">
            <a:avLst/>
          </a:prstGeom>
          <a:solidFill>
            <a:srgbClr val="0000FF"/>
          </a:solidFill>
          <a:ln w="9525">
            <a:solidFill>
              <a:schemeClr val="tx1"/>
            </a:solidFill>
            <a:round/>
            <a:headEnd/>
            <a:tailEnd/>
          </a:ln>
        </p:spPr>
        <p:txBody>
          <a:bodyPr wrap="none" anchor="ctr"/>
          <a:lstStyle/>
          <a:p>
            <a:endParaRPr lang="en-US"/>
          </a:p>
        </p:txBody>
      </p:sp>
      <p:sp>
        <p:nvSpPr>
          <p:cNvPr id="22" name="Line 4"/>
          <p:cNvSpPr>
            <a:spLocks noChangeShapeType="1"/>
          </p:cNvSpPr>
          <p:nvPr/>
        </p:nvSpPr>
        <p:spPr bwMode="auto">
          <a:xfrm flipH="1">
            <a:off x="7090065" y="1905000"/>
            <a:ext cx="0" cy="18161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
          <p:cNvSpPr>
            <a:spLocks noChangeShapeType="1"/>
          </p:cNvSpPr>
          <p:nvPr/>
        </p:nvSpPr>
        <p:spPr bwMode="auto">
          <a:xfrm flipH="1">
            <a:off x="6289965" y="1905000"/>
            <a:ext cx="0" cy="18097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24" name="Text Box 2"/>
              <p:cNvSpPr txBox="1">
                <a:spLocks noChangeArrowheads="1"/>
              </p:cNvSpPr>
              <p:nvPr/>
            </p:nvSpPr>
            <p:spPr bwMode="auto">
              <a:xfrm>
                <a:off x="6908795" y="6342143"/>
                <a:ext cx="457200" cy="506164"/>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lIns="45720" rIns="4572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US" sz="2400" b="1" i="1" dirty="0" smtClean="0">
                              <a:solidFill>
                                <a:srgbClr val="FF0000"/>
                              </a:solidFill>
                              <a:latin typeface="Cambria Math"/>
                            </a:rPr>
                          </m:ctrlPr>
                        </m:accPr>
                        <m:e>
                          <m:r>
                            <a:rPr lang="en-US" sz="2400" b="1" i="1" dirty="0" smtClean="0">
                              <a:solidFill>
                                <a:srgbClr val="FF0000"/>
                              </a:solidFill>
                              <a:latin typeface="Cambria Math"/>
                            </a:rPr>
                            <m:t>𝒀</m:t>
                          </m:r>
                        </m:e>
                      </m:acc>
                    </m:oMath>
                  </m:oMathPara>
                </a14:m>
                <a:endParaRPr lang="en-US" sz="2400" b="1" i="1" baseline="-25000" dirty="0">
                  <a:solidFill>
                    <a:srgbClr val="FF0000"/>
                  </a:solidFill>
                  <a:latin typeface="+mn-lt"/>
                </a:endParaRPr>
              </a:p>
            </p:txBody>
          </p:sp>
        </mc:Choice>
        <mc:Fallback xmlns="">
          <p:sp>
            <p:nvSpPr>
              <p:cNvPr id="24" name="Text Box 2"/>
              <p:cNvSpPr txBox="1">
                <a:spLocks noRot="1" noChangeAspect="1" noMove="1" noResize="1" noEditPoints="1" noAdjustHandles="1" noChangeArrowheads="1" noChangeShapeType="1" noTextEdit="1"/>
              </p:cNvSpPr>
              <p:nvPr/>
            </p:nvSpPr>
            <p:spPr bwMode="auto">
              <a:xfrm>
                <a:off x="6908795" y="6342143"/>
                <a:ext cx="457200" cy="506164"/>
              </a:xfrm>
              <a:prstGeom prst="rect">
                <a:avLst/>
              </a:prstGeom>
              <a:blipFill rotWithShape="1">
                <a:blip r:embed="rId5"/>
                <a:stretch>
                  <a:fillRect r="-2000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5" name="Text Box 3"/>
          <p:cNvSpPr txBox="1">
            <a:spLocks noChangeArrowheads="1"/>
          </p:cNvSpPr>
          <p:nvPr/>
        </p:nvSpPr>
        <p:spPr bwMode="auto">
          <a:xfrm>
            <a:off x="6501837" y="6338968"/>
            <a:ext cx="457200" cy="503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dirty="0" err="1" smtClean="0">
                <a:latin typeface="+mn-lt"/>
              </a:rPr>
              <a:t>Y</a:t>
            </a:r>
            <a:r>
              <a:rPr lang="en-US" sz="2400" b="1" baseline="-25000" dirty="0" err="1" smtClean="0">
                <a:latin typeface="+mn-lt"/>
              </a:rPr>
              <a:t>t</a:t>
            </a:r>
            <a:endParaRPr lang="en-US" sz="2400" b="1" baseline="-25000" dirty="0">
              <a:latin typeface="+mn-lt"/>
            </a:endParaRPr>
          </a:p>
        </p:txBody>
      </p:sp>
      <p:grpSp>
        <p:nvGrpSpPr>
          <p:cNvPr id="26" name="Group 17"/>
          <p:cNvGrpSpPr>
            <a:grpSpLocks/>
          </p:cNvGrpSpPr>
          <p:nvPr/>
        </p:nvGrpSpPr>
        <p:grpSpPr bwMode="auto">
          <a:xfrm>
            <a:off x="5613396" y="4453016"/>
            <a:ext cx="2587625" cy="1885949"/>
            <a:chOff x="2640" y="1056"/>
            <a:chExt cx="2231" cy="2112"/>
          </a:xfrm>
        </p:grpSpPr>
        <p:sp>
          <p:nvSpPr>
            <p:cNvPr id="27" name="Line 18"/>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9"/>
            <p:cNvSpPr>
              <a:spLocks noChangeShapeType="1"/>
            </p:cNvSpPr>
            <p:nvPr/>
          </p:nvSpPr>
          <p:spPr bwMode="auto">
            <a:xfrm>
              <a:off x="2640" y="3168"/>
              <a:ext cx="2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 name="Text Box 20"/>
          <p:cNvSpPr txBox="1">
            <a:spLocks noChangeArrowheads="1"/>
          </p:cNvSpPr>
          <p:nvPr/>
        </p:nvSpPr>
        <p:spPr bwMode="auto">
          <a:xfrm>
            <a:off x="5232396" y="4281566"/>
            <a:ext cx="381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a:latin typeface="+mn-lt"/>
              </a:rPr>
              <a:t>r</a:t>
            </a:r>
            <a:endParaRPr lang="en-US" sz="2200">
              <a:latin typeface="+mn-lt"/>
            </a:endParaRPr>
          </a:p>
        </p:txBody>
      </p:sp>
      <p:sp>
        <p:nvSpPr>
          <p:cNvPr id="30" name="Text Box 21"/>
          <p:cNvSpPr txBox="1">
            <a:spLocks noChangeArrowheads="1"/>
          </p:cNvSpPr>
          <p:nvPr/>
        </p:nvSpPr>
        <p:spPr bwMode="auto">
          <a:xfrm>
            <a:off x="7999409" y="6275465"/>
            <a:ext cx="53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dirty="0">
                <a:latin typeface="+mn-lt"/>
              </a:rPr>
              <a:t>Y</a:t>
            </a:r>
            <a:r>
              <a:rPr lang="en-US" sz="2200" dirty="0">
                <a:latin typeface="+mn-lt"/>
              </a:rPr>
              <a:t> </a:t>
            </a:r>
          </a:p>
        </p:txBody>
      </p:sp>
      <p:sp>
        <p:nvSpPr>
          <p:cNvPr id="31" name="Text Box 27"/>
          <p:cNvSpPr txBox="1">
            <a:spLocks noChangeArrowheads="1"/>
          </p:cNvSpPr>
          <p:nvPr/>
        </p:nvSpPr>
        <p:spPr bwMode="auto">
          <a:xfrm>
            <a:off x="5213345" y="5120050"/>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dirty="0" err="1" smtClean="0">
                <a:latin typeface="+mn-lt"/>
              </a:rPr>
              <a:t>r</a:t>
            </a:r>
            <a:r>
              <a:rPr lang="en-US" sz="2200" b="1" baseline="-25000" dirty="0" err="1" smtClean="0">
                <a:latin typeface="+mn-lt"/>
              </a:rPr>
              <a:t>t</a:t>
            </a:r>
            <a:endParaRPr lang="en-US" sz="2200" baseline="-25000" dirty="0">
              <a:latin typeface="+mn-lt"/>
            </a:endParaRPr>
          </a:p>
        </p:txBody>
      </p:sp>
      <mc:AlternateContent xmlns:mc="http://schemas.openxmlformats.org/markup-compatibility/2006" xmlns:a14="http://schemas.microsoft.com/office/drawing/2010/main">
        <mc:Choice Requires="a14">
          <p:sp>
            <p:nvSpPr>
              <p:cNvPr id="32" name="Text Box 28"/>
              <p:cNvSpPr txBox="1">
                <a:spLocks noChangeArrowheads="1"/>
              </p:cNvSpPr>
              <p:nvPr/>
            </p:nvSpPr>
            <p:spPr bwMode="auto">
              <a:xfrm>
                <a:off x="5181595" y="5500768"/>
                <a:ext cx="457200"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14:m>
                  <m:oMathPara xmlns:m="http://schemas.openxmlformats.org/officeDocument/2006/math">
                    <m:oMathParaPr>
                      <m:jc m:val="centerGroup"/>
                    </m:oMathParaPr>
                    <m:oMath xmlns:m="http://schemas.openxmlformats.org/officeDocument/2006/math">
                      <m:acc>
                        <m:accPr>
                          <m:chr m:val="̅"/>
                          <m:ctrlPr>
                            <a:rPr lang="en-US" sz="2200" b="1" i="1" smtClean="0">
                              <a:solidFill>
                                <a:srgbClr val="FF0000"/>
                              </a:solidFill>
                              <a:latin typeface="Cambria Math"/>
                            </a:rPr>
                          </m:ctrlPr>
                        </m:accPr>
                        <m:e>
                          <m:r>
                            <a:rPr lang="en-US" sz="2200" b="1" i="1" smtClean="0">
                              <a:solidFill>
                                <a:srgbClr val="FF0000"/>
                              </a:solidFill>
                              <a:latin typeface="Cambria Math"/>
                            </a:rPr>
                            <m:t>𝒓</m:t>
                          </m:r>
                        </m:e>
                      </m:acc>
                    </m:oMath>
                  </m:oMathPara>
                </a14:m>
                <a:endParaRPr lang="en-US" sz="2200" b="1" dirty="0">
                  <a:solidFill>
                    <a:srgbClr val="FF0000"/>
                  </a:solidFill>
                  <a:latin typeface="+mn-lt"/>
                </a:endParaRPr>
              </a:p>
            </p:txBody>
          </p:sp>
        </mc:Choice>
        <mc:Fallback xmlns="">
          <p:sp>
            <p:nvSpPr>
              <p:cNvPr id="32" name="Text Box 28"/>
              <p:cNvSpPr txBox="1">
                <a:spLocks noRot="1" noChangeAspect="1" noMove="1" noResize="1" noEditPoints="1" noAdjustHandles="1" noChangeArrowheads="1" noChangeShapeType="1" noTextEdit="1"/>
              </p:cNvSpPr>
              <p:nvPr/>
            </p:nvSpPr>
            <p:spPr bwMode="auto">
              <a:xfrm>
                <a:off x="5181595" y="5500768"/>
                <a:ext cx="457200" cy="430887"/>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3" name="Line 30"/>
          <p:cNvSpPr>
            <a:spLocks noChangeShapeType="1"/>
          </p:cNvSpPr>
          <p:nvPr/>
        </p:nvSpPr>
        <p:spPr bwMode="auto">
          <a:xfrm>
            <a:off x="5613395" y="5409318"/>
            <a:ext cx="2438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1"/>
          <p:cNvSpPr>
            <a:spLocks noChangeShapeType="1"/>
          </p:cNvSpPr>
          <p:nvPr/>
        </p:nvSpPr>
        <p:spPr bwMode="auto">
          <a:xfrm>
            <a:off x="5619745" y="5748418"/>
            <a:ext cx="2438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2"/>
          <p:cNvSpPr>
            <a:spLocks noChangeShapeType="1"/>
          </p:cNvSpPr>
          <p:nvPr/>
        </p:nvSpPr>
        <p:spPr bwMode="auto">
          <a:xfrm>
            <a:off x="5810245" y="4611768"/>
            <a:ext cx="1695450" cy="14859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Text Box 33"/>
          <p:cNvSpPr txBox="1">
            <a:spLocks noChangeArrowheads="1"/>
          </p:cNvSpPr>
          <p:nvPr/>
        </p:nvSpPr>
        <p:spPr bwMode="auto">
          <a:xfrm>
            <a:off x="7442195" y="5881768"/>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i="1">
                <a:latin typeface="+mn-lt"/>
              </a:rPr>
              <a:t>IS </a:t>
            </a:r>
          </a:p>
        </p:txBody>
      </p:sp>
      <p:sp>
        <p:nvSpPr>
          <p:cNvPr id="37" name="Oval 39"/>
          <p:cNvSpPr>
            <a:spLocks noChangeArrowheads="1"/>
          </p:cNvSpPr>
          <p:nvPr/>
        </p:nvSpPr>
        <p:spPr bwMode="auto">
          <a:xfrm>
            <a:off x="6670735" y="5363903"/>
            <a:ext cx="76200" cy="76200"/>
          </a:xfrm>
          <a:prstGeom prst="ellipse">
            <a:avLst/>
          </a:prstGeom>
          <a:solidFill>
            <a:srgbClr val="0000FF"/>
          </a:solidFill>
          <a:ln w="9525">
            <a:solidFill>
              <a:schemeClr val="tx1"/>
            </a:solidFill>
            <a:round/>
            <a:headEnd/>
            <a:tailEnd/>
          </a:ln>
        </p:spPr>
        <p:txBody>
          <a:bodyPr wrap="none" anchor="ctr"/>
          <a:lstStyle/>
          <a:p>
            <a:endParaRPr lang="en-US"/>
          </a:p>
        </p:txBody>
      </p:sp>
      <p:sp>
        <p:nvSpPr>
          <p:cNvPr id="38" name="Oval 40"/>
          <p:cNvSpPr>
            <a:spLocks noChangeArrowheads="1"/>
          </p:cNvSpPr>
          <p:nvPr/>
        </p:nvSpPr>
        <p:spPr bwMode="auto">
          <a:xfrm>
            <a:off x="7065957" y="5700793"/>
            <a:ext cx="76200" cy="76200"/>
          </a:xfrm>
          <a:prstGeom prst="ellipse">
            <a:avLst/>
          </a:prstGeom>
          <a:solidFill>
            <a:srgbClr val="0000FF"/>
          </a:solidFill>
          <a:ln w="9525">
            <a:solidFill>
              <a:schemeClr val="tx1"/>
            </a:solidFill>
            <a:round/>
            <a:headEnd/>
            <a:tailEnd/>
          </a:ln>
        </p:spPr>
        <p:txBody>
          <a:bodyPr wrap="none" anchor="ctr"/>
          <a:lstStyle/>
          <a:p>
            <a:endParaRPr lang="en-US"/>
          </a:p>
        </p:txBody>
      </p:sp>
      <p:sp>
        <p:nvSpPr>
          <p:cNvPr id="39" name="Line 4"/>
          <p:cNvSpPr>
            <a:spLocks noChangeShapeType="1"/>
          </p:cNvSpPr>
          <p:nvPr/>
        </p:nvSpPr>
        <p:spPr bwMode="auto">
          <a:xfrm flipH="1">
            <a:off x="7090060" y="4495880"/>
            <a:ext cx="0" cy="18161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6"/>
          <p:cNvSpPr>
            <a:spLocks noChangeShapeType="1"/>
          </p:cNvSpPr>
          <p:nvPr/>
        </p:nvSpPr>
        <p:spPr bwMode="auto">
          <a:xfrm flipH="1">
            <a:off x="6706915" y="4495880"/>
            <a:ext cx="0" cy="18097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Text Box 33"/>
          <p:cNvSpPr txBox="1">
            <a:spLocks noChangeArrowheads="1"/>
          </p:cNvSpPr>
          <p:nvPr/>
        </p:nvSpPr>
        <p:spPr bwMode="auto">
          <a:xfrm>
            <a:off x="6306127" y="1988561"/>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i="1" dirty="0" smtClean="0">
                <a:latin typeface="+mn-lt"/>
              </a:rPr>
              <a:t>A</a:t>
            </a:r>
            <a:endParaRPr lang="en-US" sz="2400" i="1" dirty="0">
              <a:latin typeface="+mn-lt"/>
            </a:endParaRPr>
          </a:p>
        </p:txBody>
      </p:sp>
      <p:sp>
        <p:nvSpPr>
          <p:cNvPr id="42" name="Text Box 33"/>
          <p:cNvSpPr txBox="1">
            <a:spLocks noChangeArrowheads="1"/>
          </p:cNvSpPr>
          <p:nvPr/>
        </p:nvSpPr>
        <p:spPr bwMode="auto">
          <a:xfrm>
            <a:off x="7095837" y="2681289"/>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i="1" dirty="0" smtClean="0">
                <a:latin typeface="+mn-lt"/>
              </a:rPr>
              <a:t>B</a:t>
            </a:r>
            <a:endParaRPr lang="en-US" sz="2400" i="1" dirty="0">
              <a:latin typeface="+mn-lt"/>
            </a:endParaRPr>
          </a:p>
        </p:txBody>
      </p:sp>
      <p:sp>
        <p:nvSpPr>
          <p:cNvPr id="43" name="Text Box 33"/>
          <p:cNvSpPr txBox="1">
            <a:spLocks noChangeArrowheads="1"/>
          </p:cNvSpPr>
          <p:nvPr/>
        </p:nvSpPr>
        <p:spPr bwMode="auto">
          <a:xfrm>
            <a:off x="7095836" y="5285943"/>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i="1" dirty="0" smtClean="0">
                <a:latin typeface="+mn-lt"/>
              </a:rPr>
              <a:t>B</a:t>
            </a:r>
            <a:endParaRPr lang="en-US" sz="2400" i="1" dirty="0">
              <a:latin typeface="+mn-lt"/>
            </a:endParaRPr>
          </a:p>
        </p:txBody>
      </p:sp>
      <p:sp>
        <p:nvSpPr>
          <p:cNvPr id="44" name="Text Box 33"/>
          <p:cNvSpPr txBox="1">
            <a:spLocks noChangeArrowheads="1"/>
          </p:cNvSpPr>
          <p:nvPr/>
        </p:nvSpPr>
        <p:spPr bwMode="auto">
          <a:xfrm>
            <a:off x="6707909" y="492572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i="1" dirty="0" smtClean="0">
                <a:latin typeface="+mn-lt"/>
              </a:rPr>
              <a:t>C</a:t>
            </a:r>
            <a:endParaRPr lang="en-US" sz="2400" i="1" dirty="0">
              <a:latin typeface="+mn-lt"/>
            </a:endParaRPr>
          </a:p>
        </p:txBody>
      </p:sp>
    </p:spTree>
    <p:extLst>
      <p:ext uri="{BB962C8B-B14F-4D97-AF65-F5344CB8AC3E}">
        <p14:creationId xmlns:p14="http://schemas.microsoft.com/office/powerpoint/2010/main" val="123989003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Aggregate Demand Shock</a:t>
            </a:r>
            <a:endParaRPr lang="en-US" dirty="0"/>
          </a:p>
        </p:txBody>
      </p:sp>
      <p:sp>
        <p:nvSpPr>
          <p:cNvPr id="3" name="Content Placeholder 2"/>
          <p:cNvSpPr>
            <a:spLocks noGrp="1"/>
          </p:cNvSpPr>
          <p:nvPr>
            <p:ph idx="1"/>
          </p:nvPr>
        </p:nvSpPr>
        <p:spPr>
          <a:xfrm>
            <a:off x="457200" y="3857640"/>
            <a:ext cx="8229600" cy="2697163"/>
          </a:xfrm>
        </p:spPr>
        <p:txBody>
          <a:bodyPr>
            <a:normAutofit fontScale="92500" lnSpcReduction="10000"/>
          </a:bodyPr>
          <a:lstStyle/>
          <a:p>
            <a:r>
              <a:rPr lang="en-US" dirty="0" smtClean="0"/>
              <a:t>According to the monetary policy rule, an </a:t>
            </a:r>
            <a:r>
              <a:rPr lang="en-US" i="1" dirty="0" smtClean="0"/>
              <a:t>increase</a:t>
            </a:r>
            <a:r>
              <a:rPr lang="en-US" dirty="0" smtClean="0"/>
              <a:t> (decrease) in either inflation or output dictates an </a:t>
            </a:r>
            <a:r>
              <a:rPr lang="en-US" i="1" dirty="0" smtClean="0"/>
              <a:t>increase</a:t>
            </a:r>
            <a:r>
              <a:rPr lang="en-US" dirty="0" smtClean="0"/>
              <a:t> </a:t>
            </a:r>
            <a:r>
              <a:rPr lang="en-US" dirty="0"/>
              <a:t>(decrease) in </a:t>
            </a:r>
            <a:r>
              <a:rPr lang="en-US" dirty="0" smtClean="0"/>
              <a:t>the real interest rate</a:t>
            </a:r>
          </a:p>
          <a:p>
            <a:r>
              <a:rPr lang="en-US" dirty="0" smtClean="0"/>
              <a:t>We can do </a:t>
            </a:r>
            <a:r>
              <a:rPr lang="en-US" i="1" dirty="0" smtClean="0"/>
              <a:t>simulations</a:t>
            </a:r>
            <a:r>
              <a:rPr lang="en-US" dirty="0" smtClean="0"/>
              <a:t> for specific values of the parameters and exogenous variables</a:t>
            </a:r>
            <a:endParaRPr lang="en-US" dirty="0"/>
          </a:p>
        </p:txBody>
      </p:sp>
      <p:graphicFrame>
        <p:nvGraphicFramePr>
          <p:cNvPr id="4" name="Object 3"/>
          <p:cNvGraphicFramePr>
            <a:graphicFrameLocks noGrp="1" noChangeAspect="1"/>
          </p:cNvGraphicFramePr>
          <p:nvPr>
            <p:extLst>
              <p:ext uri="{D42A27DB-BD31-4B8C-83A1-F6EECF244321}">
                <p14:modId xmlns:p14="http://schemas.microsoft.com/office/powerpoint/2010/main" val="3192151948"/>
              </p:ext>
            </p:extLst>
          </p:nvPr>
        </p:nvGraphicFramePr>
        <p:xfrm>
          <a:off x="1468438" y="1268428"/>
          <a:ext cx="6208712" cy="1978025"/>
        </p:xfrm>
        <a:graphic>
          <a:graphicData uri="http://schemas.openxmlformats.org/presentationml/2006/ole">
            <mc:AlternateContent xmlns:mc="http://schemas.openxmlformats.org/markup-compatibility/2006">
              <mc:Choice xmlns:v="urn:schemas-microsoft-com:vml" Requires="v">
                <p:oleObj spid="_x0000_s58434" name="Equation" r:id="rId3" imgW="2311200" imgH="736560" progId="Equation.3">
                  <p:embed/>
                </p:oleObj>
              </mc:Choice>
              <mc:Fallback>
                <p:oleObj name="Equation" r:id="rId3" imgW="2311200" imgH="736560" progId="Equation.3">
                  <p:embed/>
                  <p:pic>
                    <p:nvPicPr>
                      <p:cNvPr id="0" name=""/>
                      <p:cNvPicPr>
                        <a:picLocks noGrp="1" noChangeAspect="1" noChangeArrowheads="1"/>
                      </p:cNvPicPr>
                      <p:nvPr/>
                    </p:nvPicPr>
                    <p:blipFill>
                      <a:blip r:embed="rId4"/>
                      <a:srcRect/>
                      <a:stretch>
                        <a:fillRect/>
                      </a:stretch>
                    </p:blipFill>
                    <p:spPr bwMode="auto">
                      <a:xfrm>
                        <a:off x="1468438" y="1268428"/>
                        <a:ext cx="620871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81658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 Series of Aggregate Demand </a:t>
            </a:r>
            <a:r>
              <a:rPr lang="en-US" dirty="0" smtClean="0"/>
              <a:t>Shocks: 4 Phases, interest rates</a:t>
            </a:r>
            <a:endParaRPr lang="en-US" dirty="0"/>
          </a:p>
        </p:txBody>
      </p:sp>
      <p:sp>
        <p:nvSpPr>
          <p:cNvPr id="4" name="Content Placeholder 3"/>
          <p:cNvSpPr>
            <a:spLocks noGrp="1"/>
          </p:cNvSpPr>
          <p:nvPr>
            <p:ph idx="1"/>
          </p:nvPr>
        </p:nvSpPr>
        <p:spPr>
          <a:xfrm>
            <a:off x="457200" y="1600200"/>
            <a:ext cx="8229600" cy="4914900"/>
          </a:xfrm>
        </p:spPr>
        <p:txBody>
          <a:bodyPr>
            <a:normAutofit fontScale="85000" lnSpcReduction="20000"/>
          </a:bodyPr>
          <a:lstStyle/>
          <a:p>
            <a:pPr marL="514350" indent="-514350">
              <a:buFont typeface="+mj-lt"/>
              <a:buAutoNum type="arabicPeriod"/>
            </a:pPr>
            <a:r>
              <a:rPr lang="en-US" dirty="0" smtClean="0"/>
              <a:t>On the date the multi-period demand shock first hits, both output and inflation rise above their long-run values. So, </a:t>
            </a:r>
            <a:r>
              <a:rPr lang="en-US" dirty="0" smtClean="0">
                <a:solidFill>
                  <a:srgbClr val="FF0000"/>
                </a:solidFill>
              </a:rPr>
              <a:t>interest rate rises</a:t>
            </a:r>
          </a:p>
          <a:p>
            <a:pPr marL="514350" indent="-514350">
              <a:buFont typeface="+mj-lt"/>
              <a:buAutoNum type="arabicPeriod"/>
            </a:pPr>
            <a:r>
              <a:rPr lang="en-US" dirty="0" smtClean="0"/>
              <a:t>After that, while the demand shock is still present, output falls and inflation continues to rise. Now, </a:t>
            </a:r>
            <a:r>
              <a:rPr lang="en-US" dirty="0" smtClean="0">
                <a:solidFill>
                  <a:srgbClr val="FF0000"/>
                </a:solidFill>
              </a:rPr>
              <a:t>the effect on the interest rate is ambiguous</a:t>
            </a:r>
          </a:p>
          <a:p>
            <a:pPr marL="514350" indent="-514350">
              <a:buFont typeface="+mj-lt"/>
              <a:buAutoNum type="arabicPeriod"/>
            </a:pPr>
            <a:r>
              <a:rPr lang="en-US" dirty="0" smtClean="0"/>
              <a:t>On the date the demand shock ends, output falls below its long-run value and inflation falls. So, </a:t>
            </a:r>
            <a:r>
              <a:rPr lang="en-US" dirty="0" smtClean="0">
                <a:solidFill>
                  <a:srgbClr val="FF0000"/>
                </a:solidFill>
              </a:rPr>
              <a:t>the interest rate falls</a:t>
            </a:r>
          </a:p>
          <a:p>
            <a:pPr marL="514350" indent="-514350">
              <a:buFont typeface="+mj-lt"/>
              <a:buAutoNum type="arabicPeriod"/>
            </a:pPr>
            <a:r>
              <a:rPr lang="en-US" dirty="0" smtClean="0"/>
              <a:t>After that, output recovers and inflation falls, gradually returning to their original long-run values. </a:t>
            </a:r>
            <a:r>
              <a:rPr lang="en-US" dirty="0"/>
              <a:t>Again</a:t>
            </a:r>
            <a:r>
              <a:rPr lang="en-US" dirty="0" smtClean="0"/>
              <a:t>, </a:t>
            </a:r>
            <a:r>
              <a:rPr lang="en-US" dirty="0">
                <a:solidFill>
                  <a:srgbClr val="FF0000"/>
                </a:solidFill>
              </a:rPr>
              <a:t>the effect on the interest rate is </a:t>
            </a:r>
            <a:r>
              <a:rPr lang="en-US" dirty="0" smtClean="0">
                <a:solidFill>
                  <a:srgbClr val="FF0000"/>
                </a:solidFill>
              </a:rPr>
              <a:t>ambiguous, but it does return to its original long run value (</a:t>
            </a:r>
            <a:r>
              <a:rPr lang="el-GR" dirty="0" smtClean="0">
                <a:solidFill>
                  <a:srgbClr val="FF0000"/>
                </a:solidFill>
              </a:rPr>
              <a:t>ρ</a:t>
            </a:r>
            <a:r>
              <a:rPr lang="en-US" dirty="0" smtClean="0">
                <a:solidFill>
                  <a:srgbClr val="FF0000"/>
                </a:solidFill>
              </a:rPr>
              <a:t>)</a:t>
            </a:r>
            <a:endParaRPr lang="en-US" dirty="0">
              <a:solidFill>
                <a:srgbClr val="FF0000"/>
              </a:solidFill>
            </a:endParaRPr>
          </a:p>
          <a:p>
            <a:pPr marL="514350" indent="-514350">
              <a:buFont typeface="+mj-lt"/>
              <a:buAutoNum type="arabicPeriod"/>
            </a:pPr>
            <a:endParaRPr lang="en-US" dirty="0" smtClean="0"/>
          </a:p>
        </p:txBody>
      </p:sp>
    </p:spTree>
    <p:extLst>
      <p:ext uri="{BB962C8B-B14F-4D97-AF65-F5344CB8AC3E}">
        <p14:creationId xmlns:p14="http://schemas.microsoft.com/office/powerpoint/2010/main" val="1388753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Title 1"/>
          <p:cNvSpPr>
            <a:spLocks noGrp="1"/>
          </p:cNvSpPr>
          <p:nvPr>
            <p:ph type="title"/>
          </p:nvPr>
        </p:nvSpPr>
        <p:spPr>
          <a:xfrm>
            <a:off x="466725" y="158750"/>
            <a:ext cx="8245475" cy="633413"/>
          </a:xfrm>
        </p:spPr>
        <p:txBody>
          <a:bodyPr/>
          <a:lstStyle/>
          <a:p>
            <a:r>
              <a:rPr lang="en-US" sz="2800" smtClean="0"/>
              <a:t>The dynamic response to a demand shock</a:t>
            </a:r>
          </a:p>
        </p:txBody>
      </p:sp>
      <p:graphicFrame>
        <p:nvGraphicFramePr>
          <p:cNvPr id="24578" name="Chart 5"/>
          <p:cNvGraphicFramePr>
            <a:graphicFrameLocks/>
          </p:cNvGraphicFramePr>
          <p:nvPr/>
        </p:nvGraphicFramePr>
        <p:xfrm>
          <a:off x="484188" y="3519488"/>
          <a:ext cx="6581775" cy="3146425"/>
        </p:xfrm>
        <a:graphic>
          <a:graphicData uri="http://schemas.openxmlformats.org/presentationml/2006/ole">
            <mc:AlternateContent xmlns:mc="http://schemas.openxmlformats.org/markup-compatibility/2006">
              <mc:Choice xmlns:v="urn:schemas-microsoft-com:vml" Requires="v">
                <p:oleObj spid="_x0000_s24966"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19488"/>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0" name="Object 4"/>
          <p:cNvGraphicFramePr>
            <a:graphicFrameLocks noChangeAspect="1"/>
          </p:cNvGraphicFramePr>
          <p:nvPr/>
        </p:nvGraphicFramePr>
        <p:xfrm>
          <a:off x="209550" y="4522788"/>
          <a:ext cx="334963" cy="554037"/>
        </p:xfrm>
        <a:graphic>
          <a:graphicData uri="http://schemas.openxmlformats.org/presentationml/2006/ole">
            <mc:AlternateContent xmlns:mc="http://schemas.openxmlformats.org/markup-compatibility/2006">
              <mc:Choice xmlns:v="urn:schemas-microsoft-com:vml" Requires="v">
                <p:oleObj spid="_x0000_s24967" name="Equation" r:id="rId6" imgW="139680" imgH="228600" progId="Equation.DSMT4">
                  <p:embed/>
                </p:oleObj>
              </mc:Choice>
              <mc:Fallback>
                <p:oleObj name="Equation" r:id="rId6" imgW="1396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550" y="4522788"/>
                        <a:ext cx="334963"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nvGraphicFramePr>
        <p:xfrm>
          <a:off x="260350" y="1643063"/>
          <a:ext cx="365125" cy="549275"/>
        </p:xfrm>
        <a:graphic>
          <a:graphicData uri="http://schemas.openxmlformats.org/presentationml/2006/ole">
            <mc:AlternateContent xmlns:mc="http://schemas.openxmlformats.org/markup-compatibility/2006">
              <mc:Choice xmlns:v="urn:schemas-microsoft-com:vml" Requires="v">
                <p:oleObj spid="_x0000_s24968" name="Equation" r:id="rId8" imgW="152280" imgH="228600" progId="Equation.DSMT4">
                  <p:embed/>
                </p:oleObj>
              </mc:Choice>
              <mc:Fallback>
                <p:oleObj name="Equation" r:id="rId8" imgW="1522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350" y="1643063"/>
                        <a:ext cx="36512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1" name="Chart 6"/>
          <p:cNvGraphicFramePr>
            <a:graphicFrameLocks/>
          </p:cNvGraphicFramePr>
          <p:nvPr/>
        </p:nvGraphicFramePr>
        <p:xfrm>
          <a:off x="485775" y="952500"/>
          <a:ext cx="6581775" cy="2676525"/>
        </p:xfrm>
        <a:graphic>
          <a:graphicData uri="http://schemas.openxmlformats.org/presentationml/2006/ole">
            <mc:AlternateContent xmlns:mc="http://schemas.openxmlformats.org/markup-compatibility/2006">
              <mc:Choice xmlns:v="urn:schemas-microsoft-com:vml" Requires="v">
                <p:oleObj spid="_x0000_s24969" r:id="rId10" imgW="6578154" imgH="2676376" progId="Excel.Chart.8">
                  <p:embed/>
                </p:oleObj>
              </mc:Choice>
              <mc:Fallback>
                <p:oleObj r:id="rId10" imgW="6578154" imgH="2676376"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775" y="952500"/>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Oval 8"/>
          <p:cNvSpPr>
            <a:spLocks noChangeAspect="1"/>
          </p:cNvSpPr>
          <p:nvPr/>
        </p:nvSpPr>
        <p:spPr>
          <a:xfrm>
            <a:off x="2436813" y="147637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a:spLocks noChangeAspect="1"/>
          </p:cNvSpPr>
          <p:nvPr/>
        </p:nvSpPr>
        <p:spPr>
          <a:xfrm>
            <a:off x="2509838" y="403542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7086600" y="966788"/>
            <a:ext cx="1985962" cy="4180375"/>
          </a:xfrm>
          <a:prstGeom prst="rect">
            <a:avLst/>
          </a:prstGeom>
          <a:solidFill>
            <a:schemeClr val="accent3">
              <a:lumMod val="20000"/>
              <a:lumOff val="80000"/>
            </a:schemeClr>
          </a:solidFill>
          <a:effectLst>
            <a:outerShdw blurRad="25400" dist="76200" dir="2700000" algn="tl" rotWithShape="0">
              <a:prstClr val="black">
                <a:alpha val="50000"/>
              </a:prstClr>
            </a:outerShdw>
          </a:effectLst>
        </p:spPr>
        <p:txBody>
          <a:bodyPr wrap="square">
            <a:spAutoFit/>
          </a:bodyPr>
          <a:lstStyle/>
          <a:p>
            <a:pPr>
              <a:lnSpc>
                <a:spcPct val="105000"/>
              </a:lnSpc>
              <a:defRPr/>
            </a:pPr>
            <a:r>
              <a:rPr lang="en-US" sz="2300" dirty="0">
                <a:cs typeface="Arial" charset="0"/>
              </a:rPr>
              <a:t>The demand shock raises output for five periods.  When the shock ends, output falls below its natural level, and recovers gradually.</a:t>
            </a:r>
          </a:p>
        </p:txBody>
      </p:sp>
      <p:cxnSp>
        <p:nvCxnSpPr>
          <p:cNvPr id="12" name="Straight Connector 11"/>
          <p:cNvCxnSpPr/>
          <p:nvPr/>
        </p:nvCxnSpPr>
        <p:spPr>
          <a:xfrm>
            <a:off x="2132013" y="1955800"/>
            <a:ext cx="2025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09800" y="4791075"/>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53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Title 1"/>
          <p:cNvSpPr>
            <a:spLocks noGrp="1"/>
          </p:cNvSpPr>
          <p:nvPr>
            <p:ph type="title"/>
          </p:nvPr>
        </p:nvSpPr>
        <p:spPr>
          <a:xfrm>
            <a:off x="466725" y="158750"/>
            <a:ext cx="8245475" cy="633413"/>
          </a:xfrm>
        </p:spPr>
        <p:txBody>
          <a:bodyPr/>
          <a:lstStyle/>
          <a:p>
            <a:r>
              <a:rPr lang="en-US" sz="2800" smtClean="0"/>
              <a:t>The dynamic response to a demand shock</a:t>
            </a:r>
          </a:p>
        </p:txBody>
      </p:sp>
      <p:graphicFrame>
        <p:nvGraphicFramePr>
          <p:cNvPr id="25602" name="Chart 5"/>
          <p:cNvGraphicFramePr>
            <a:graphicFrameLocks/>
          </p:cNvGraphicFramePr>
          <p:nvPr/>
        </p:nvGraphicFramePr>
        <p:xfrm>
          <a:off x="484188" y="3519488"/>
          <a:ext cx="6581775" cy="3146425"/>
        </p:xfrm>
        <a:graphic>
          <a:graphicData uri="http://schemas.openxmlformats.org/presentationml/2006/ole">
            <mc:AlternateContent xmlns:mc="http://schemas.openxmlformats.org/markup-compatibility/2006">
              <mc:Choice xmlns:v="urn:schemas-microsoft-com:vml" Requires="v">
                <p:oleObj spid="_x0000_s25990"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19488"/>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2" name="Object 4"/>
          <p:cNvGraphicFramePr>
            <a:graphicFrameLocks noChangeAspect="1"/>
          </p:cNvGraphicFramePr>
          <p:nvPr/>
        </p:nvGraphicFramePr>
        <p:xfrm>
          <a:off x="219075" y="4408488"/>
          <a:ext cx="396875" cy="554037"/>
        </p:xfrm>
        <a:graphic>
          <a:graphicData uri="http://schemas.openxmlformats.org/presentationml/2006/ole">
            <mc:AlternateContent xmlns:mc="http://schemas.openxmlformats.org/markup-compatibility/2006">
              <mc:Choice xmlns:v="urn:schemas-microsoft-com:vml" Requires="v">
                <p:oleObj spid="_x0000_s25991" name="Equation" r:id="rId6" imgW="164880" imgH="228600" progId="Equation.DSMT4">
                  <p:embed/>
                </p:oleObj>
              </mc:Choice>
              <mc:Fallback>
                <p:oleObj name="Equation" r:id="rId6" imgW="1648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075" y="4408488"/>
                        <a:ext cx="396875"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nvGraphicFramePr>
        <p:xfrm>
          <a:off x="260350" y="1643063"/>
          <a:ext cx="365125" cy="549275"/>
        </p:xfrm>
        <a:graphic>
          <a:graphicData uri="http://schemas.openxmlformats.org/presentationml/2006/ole">
            <mc:AlternateContent xmlns:mc="http://schemas.openxmlformats.org/markup-compatibility/2006">
              <mc:Choice xmlns:v="urn:schemas-microsoft-com:vml" Requires="v">
                <p:oleObj spid="_x0000_s25992" name="Equation" r:id="rId8" imgW="152280" imgH="228600" progId="Equation.DSMT4">
                  <p:embed/>
                </p:oleObj>
              </mc:Choice>
              <mc:Fallback>
                <p:oleObj name="Equation" r:id="rId8" imgW="1522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350" y="1643063"/>
                        <a:ext cx="36512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Chart 6"/>
          <p:cNvGraphicFramePr>
            <a:graphicFrameLocks/>
          </p:cNvGraphicFramePr>
          <p:nvPr/>
        </p:nvGraphicFramePr>
        <p:xfrm>
          <a:off x="485775" y="952500"/>
          <a:ext cx="6581775" cy="2676525"/>
        </p:xfrm>
        <a:graphic>
          <a:graphicData uri="http://schemas.openxmlformats.org/presentationml/2006/ole">
            <mc:AlternateContent xmlns:mc="http://schemas.openxmlformats.org/markup-compatibility/2006">
              <mc:Choice xmlns:v="urn:schemas-microsoft-com:vml" Requires="v">
                <p:oleObj spid="_x0000_s25993" r:id="rId10" imgW="6578154" imgH="2676376" progId="Excel.Chart.8">
                  <p:embed/>
                </p:oleObj>
              </mc:Choice>
              <mc:Fallback>
                <p:oleObj r:id="rId10" imgW="6578154" imgH="2676376"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775" y="952500"/>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Oval 10"/>
          <p:cNvSpPr>
            <a:spLocks noChangeAspect="1"/>
          </p:cNvSpPr>
          <p:nvPr/>
        </p:nvSpPr>
        <p:spPr>
          <a:xfrm>
            <a:off x="2436813" y="147637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a:spLocks noChangeAspect="1"/>
          </p:cNvSpPr>
          <p:nvPr/>
        </p:nvSpPr>
        <p:spPr>
          <a:xfrm>
            <a:off x="2506663" y="4565650"/>
            <a:ext cx="101600" cy="1031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7086600" y="1071563"/>
            <a:ext cx="1985962" cy="4180375"/>
          </a:xfrm>
          <a:prstGeom prst="rect">
            <a:avLst/>
          </a:prstGeom>
          <a:solidFill>
            <a:schemeClr val="accent3">
              <a:lumMod val="20000"/>
              <a:lumOff val="80000"/>
            </a:schemeClr>
          </a:solidFill>
          <a:effectLst>
            <a:outerShdw blurRad="25400" dist="76200" dir="2700000" algn="tl" rotWithShape="0">
              <a:prstClr val="black">
                <a:alpha val="50000"/>
              </a:prstClr>
            </a:outerShdw>
          </a:effectLst>
        </p:spPr>
        <p:txBody>
          <a:bodyPr wrap="square">
            <a:spAutoFit/>
          </a:bodyPr>
          <a:lstStyle/>
          <a:p>
            <a:pPr>
              <a:lnSpc>
                <a:spcPct val="105000"/>
              </a:lnSpc>
              <a:defRPr/>
            </a:pPr>
            <a:r>
              <a:rPr lang="en-US" sz="2300" dirty="0">
                <a:cs typeface="Arial" charset="0"/>
              </a:rPr>
              <a:t>The </a:t>
            </a:r>
            <a:br>
              <a:rPr lang="en-US" sz="2300" dirty="0">
                <a:cs typeface="Arial" charset="0"/>
              </a:rPr>
            </a:br>
            <a:r>
              <a:rPr lang="en-US" sz="2300" dirty="0">
                <a:cs typeface="Arial" charset="0"/>
              </a:rPr>
              <a:t>demand shock causes inflation </a:t>
            </a:r>
            <a:br>
              <a:rPr lang="en-US" sz="2300" dirty="0">
                <a:cs typeface="Arial" charset="0"/>
              </a:rPr>
            </a:br>
            <a:r>
              <a:rPr lang="en-US" sz="2300" dirty="0">
                <a:cs typeface="Arial" charset="0"/>
              </a:rPr>
              <a:t>to rise.  </a:t>
            </a:r>
          </a:p>
          <a:p>
            <a:pPr>
              <a:lnSpc>
                <a:spcPct val="105000"/>
              </a:lnSpc>
              <a:defRPr/>
            </a:pPr>
            <a:r>
              <a:rPr lang="en-US" sz="2300" dirty="0">
                <a:cs typeface="Arial" charset="0"/>
              </a:rPr>
              <a:t>When the shock ends, inflation gradually falls toward its initial level.</a:t>
            </a:r>
          </a:p>
        </p:txBody>
      </p:sp>
      <p:cxnSp>
        <p:nvCxnSpPr>
          <p:cNvPr id="13" name="Straight Connector 12"/>
          <p:cNvCxnSpPr/>
          <p:nvPr/>
        </p:nvCxnSpPr>
        <p:spPr>
          <a:xfrm>
            <a:off x="2132013" y="1955800"/>
            <a:ext cx="2025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19325" y="4810125"/>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144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Title 1"/>
          <p:cNvSpPr>
            <a:spLocks noGrp="1"/>
          </p:cNvSpPr>
          <p:nvPr>
            <p:ph type="title"/>
          </p:nvPr>
        </p:nvSpPr>
        <p:spPr>
          <a:xfrm>
            <a:off x="466725" y="158750"/>
            <a:ext cx="8245475" cy="633413"/>
          </a:xfrm>
        </p:spPr>
        <p:txBody>
          <a:bodyPr/>
          <a:lstStyle/>
          <a:p>
            <a:r>
              <a:rPr lang="en-US" sz="2800" smtClean="0"/>
              <a:t>The dynamic response to a demand shock</a:t>
            </a:r>
          </a:p>
        </p:txBody>
      </p:sp>
      <p:graphicFrame>
        <p:nvGraphicFramePr>
          <p:cNvPr id="26626" name="Chart 5"/>
          <p:cNvGraphicFramePr>
            <a:graphicFrameLocks/>
          </p:cNvGraphicFramePr>
          <p:nvPr/>
        </p:nvGraphicFramePr>
        <p:xfrm>
          <a:off x="484188" y="3519488"/>
          <a:ext cx="6581775" cy="3146425"/>
        </p:xfrm>
        <a:graphic>
          <a:graphicData uri="http://schemas.openxmlformats.org/presentationml/2006/ole">
            <mc:AlternateContent xmlns:mc="http://schemas.openxmlformats.org/markup-compatibility/2006">
              <mc:Choice xmlns:v="urn:schemas-microsoft-com:vml" Requires="v">
                <p:oleObj spid="_x0000_s27014"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19488"/>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1" name="Object 4"/>
          <p:cNvGraphicFramePr>
            <a:graphicFrameLocks noChangeAspect="1"/>
          </p:cNvGraphicFramePr>
          <p:nvPr/>
        </p:nvGraphicFramePr>
        <p:xfrm>
          <a:off x="330200" y="4421188"/>
          <a:ext cx="304800" cy="554037"/>
        </p:xfrm>
        <a:graphic>
          <a:graphicData uri="http://schemas.openxmlformats.org/presentationml/2006/ole">
            <mc:AlternateContent xmlns:mc="http://schemas.openxmlformats.org/markup-compatibility/2006">
              <mc:Choice xmlns:v="urn:schemas-microsoft-com:vml" Requires="v">
                <p:oleObj spid="_x0000_s27015" name="Equation" r:id="rId6" imgW="126720" imgH="228600" progId="Equation.DSMT4">
                  <p:embed/>
                </p:oleObj>
              </mc:Choice>
              <mc:Fallback>
                <p:oleObj name="Equation" r:id="rId6" imgW="12672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200" y="4421188"/>
                        <a:ext cx="304800"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nvGraphicFramePr>
        <p:xfrm>
          <a:off x="260350" y="1643063"/>
          <a:ext cx="365125" cy="549275"/>
        </p:xfrm>
        <a:graphic>
          <a:graphicData uri="http://schemas.openxmlformats.org/presentationml/2006/ole">
            <mc:AlternateContent xmlns:mc="http://schemas.openxmlformats.org/markup-compatibility/2006">
              <mc:Choice xmlns:v="urn:schemas-microsoft-com:vml" Requires="v">
                <p:oleObj spid="_x0000_s27016" name="Equation" r:id="rId8" imgW="152280" imgH="228600" progId="Equation.DSMT4">
                  <p:embed/>
                </p:oleObj>
              </mc:Choice>
              <mc:Fallback>
                <p:oleObj name="Equation" r:id="rId8" imgW="1522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350" y="1643063"/>
                        <a:ext cx="36512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9" name="Chart 6"/>
          <p:cNvGraphicFramePr>
            <a:graphicFrameLocks/>
          </p:cNvGraphicFramePr>
          <p:nvPr/>
        </p:nvGraphicFramePr>
        <p:xfrm>
          <a:off x="485775" y="952500"/>
          <a:ext cx="6581775" cy="2676525"/>
        </p:xfrm>
        <a:graphic>
          <a:graphicData uri="http://schemas.openxmlformats.org/presentationml/2006/ole">
            <mc:AlternateContent xmlns:mc="http://schemas.openxmlformats.org/markup-compatibility/2006">
              <mc:Choice xmlns:v="urn:schemas-microsoft-com:vml" Requires="v">
                <p:oleObj spid="_x0000_s27017" r:id="rId10" imgW="6578154" imgH="2676376" progId="Excel.Chart.8">
                  <p:embed/>
                </p:oleObj>
              </mc:Choice>
              <mc:Fallback>
                <p:oleObj r:id="rId10" imgW="6578154" imgH="2676376"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775" y="952500"/>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Oval 10"/>
          <p:cNvSpPr>
            <a:spLocks noChangeAspect="1"/>
          </p:cNvSpPr>
          <p:nvPr/>
        </p:nvSpPr>
        <p:spPr>
          <a:xfrm>
            <a:off x="2436813" y="147637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a:spLocks noChangeAspect="1"/>
          </p:cNvSpPr>
          <p:nvPr/>
        </p:nvSpPr>
        <p:spPr>
          <a:xfrm>
            <a:off x="2506663" y="4310063"/>
            <a:ext cx="101600" cy="10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7086600" y="809625"/>
            <a:ext cx="1985962" cy="4180375"/>
          </a:xfrm>
          <a:prstGeom prst="rect">
            <a:avLst/>
          </a:prstGeom>
          <a:solidFill>
            <a:schemeClr val="accent3">
              <a:lumMod val="20000"/>
              <a:lumOff val="80000"/>
            </a:schemeClr>
          </a:solidFill>
          <a:effectLst>
            <a:outerShdw blurRad="25400" dist="76200" dir="2700000" algn="tl" rotWithShape="0">
              <a:prstClr val="black">
                <a:alpha val="50000"/>
              </a:prstClr>
            </a:outerShdw>
          </a:effectLst>
        </p:spPr>
        <p:txBody>
          <a:bodyPr wrap="square">
            <a:spAutoFit/>
          </a:bodyPr>
          <a:lstStyle/>
          <a:p>
            <a:pPr>
              <a:lnSpc>
                <a:spcPct val="105000"/>
              </a:lnSpc>
              <a:defRPr/>
            </a:pPr>
            <a:r>
              <a:rPr lang="en-US" sz="2300" dirty="0">
                <a:cs typeface="Arial" charset="0"/>
              </a:rPr>
              <a:t>The demand shock raises the real interest rate.  </a:t>
            </a:r>
          </a:p>
          <a:p>
            <a:pPr>
              <a:lnSpc>
                <a:spcPct val="105000"/>
              </a:lnSpc>
              <a:defRPr/>
            </a:pPr>
            <a:r>
              <a:rPr lang="en-US" sz="2300" dirty="0">
                <a:cs typeface="Arial" charset="0"/>
              </a:rPr>
              <a:t>After the shock ends, the real interest </a:t>
            </a:r>
            <a:br>
              <a:rPr lang="en-US" sz="2300" dirty="0">
                <a:cs typeface="Arial" charset="0"/>
              </a:rPr>
            </a:br>
            <a:r>
              <a:rPr lang="en-US" sz="2300" dirty="0">
                <a:cs typeface="Arial" charset="0"/>
              </a:rPr>
              <a:t>rate falls and approaches its initial level.</a:t>
            </a:r>
          </a:p>
        </p:txBody>
      </p:sp>
      <p:cxnSp>
        <p:nvCxnSpPr>
          <p:cNvPr id="13" name="Straight Connector 12"/>
          <p:cNvCxnSpPr/>
          <p:nvPr/>
        </p:nvCxnSpPr>
        <p:spPr>
          <a:xfrm>
            <a:off x="2132013" y="1955800"/>
            <a:ext cx="2025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24088" y="4799013"/>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035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Title 1"/>
          <p:cNvSpPr>
            <a:spLocks noGrp="1"/>
          </p:cNvSpPr>
          <p:nvPr>
            <p:ph type="title"/>
          </p:nvPr>
        </p:nvSpPr>
        <p:spPr>
          <a:xfrm>
            <a:off x="466725" y="158750"/>
            <a:ext cx="8245475" cy="633413"/>
          </a:xfrm>
        </p:spPr>
        <p:txBody>
          <a:bodyPr/>
          <a:lstStyle/>
          <a:p>
            <a:r>
              <a:rPr lang="en-US" sz="2800" smtClean="0"/>
              <a:t>The dynamic response to a demand shock</a:t>
            </a:r>
          </a:p>
        </p:txBody>
      </p:sp>
      <p:graphicFrame>
        <p:nvGraphicFramePr>
          <p:cNvPr id="27650" name="Chart 5"/>
          <p:cNvGraphicFramePr>
            <a:graphicFrameLocks/>
          </p:cNvGraphicFramePr>
          <p:nvPr/>
        </p:nvGraphicFramePr>
        <p:xfrm>
          <a:off x="484188" y="3519488"/>
          <a:ext cx="6581775" cy="3146425"/>
        </p:xfrm>
        <a:graphic>
          <a:graphicData uri="http://schemas.openxmlformats.org/presentationml/2006/ole">
            <mc:AlternateContent xmlns:mc="http://schemas.openxmlformats.org/markup-compatibility/2006">
              <mc:Choice xmlns:v="urn:schemas-microsoft-com:vml" Requires="v">
                <p:oleObj spid="_x0000_s28038"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19488"/>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4" name="Object 8"/>
          <p:cNvGraphicFramePr>
            <a:graphicFrameLocks noChangeAspect="1"/>
          </p:cNvGraphicFramePr>
          <p:nvPr/>
        </p:nvGraphicFramePr>
        <p:xfrm>
          <a:off x="352425" y="4419600"/>
          <a:ext cx="274638" cy="554038"/>
        </p:xfrm>
        <a:graphic>
          <a:graphicData uri="http://schemas.openxmlformats.org/presentationml/2006/ole">
            <mc:AlternateContent xmlns:mc="http://schemas.openxmlformats.org/markup-compatibility/2006">
              <mc:Choice xmlns:v="urn:schemas-microsoft-com:vml" Requires="v">
                <p:oleObj spid="_x0000_s28039" name="Equation" r:id="rId6" imgW="114120" imgH="228600" progId="Equation.DSMT4">
                  <p:embed/>
                </p:oleObj>
              </mc:Choice>
              <mc:Fallback>
                <p:oleObj name="Equation" r:id="rId6" imgW="11412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425" y="4419600"/>
                        <a:ext cx="274638"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nvGraphicFramePr>
        <p:xfrm>
          <a:off x="260350" y="1643063"/>
          <a:ext cx="365125" cy="549275"/>
        </p:xfrm>
        <a:graphic>
          <a:graphicData uri="http://schemas.openxmlformats.org/presentationml/2006/ole">
            <mc:AlternateContent xmlns:mc="http://schemas.openxmlformats.org/markup-compatibility/2006">
              <mc:Choice xmlns:v="urn:schemas-microsoft-com:vml" Requires="v">
                <p:oleObj spid="_x0000_s28040" name="Equation" r:id="rId8" imgW="152280" imgH="228600" progId="Equation.DSMT4">
                  <p:embed/>
                </p:oleObj>
              </mc:Choice>
              <mc:Fallback>
                <p:oleObj name="Equation" r:id="rId8" imgW="1522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350" y="1643063"/>
                        <a:ext cx="36512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3" name="Chart 6"/>
          <p:cNvGraphicFramePr>
            <a:graphicFrameLocks/>
          </p:cNvGraphicFramePr>
          <p:nvPr/>
        </p:nvGraphicFramePr>
        <p:xfrm>
          <a:off x="485775" y="952500"/>
          <a:ext cx="6581775" cy="2676525"/>
        </p:xfrm>
        <a:graphic>
          <a:graphicData uri="http://schemas.openxmlformats.org/presentationml/2006/ole">
            <mc:AlternateContent xmlns:mc="http://schemas.openxmlformats.org/markup-compatibility/2006">
              <mc:Choice xmlns:v="urn:schemas-microsoft-com:vml" Requires="v">
                <p:oleObj spid="_x0000_s28041" r:id="rId10" imgW="6578154" imgH="2676376" progId="Excel.Chart.8">
                  <p:embed/>
                </p:oleObj>
              </mc:Choice>
              <mc:Fallback>
                <p:oleObj r:id="rId10" imgW="6578154" imgH="2676376"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775" y="952500"/>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Oval 10"/>
          <p:cNvSpPr>
            <a:spLocks noChangeAspect="1"/>
          </p:cNvSpPr>
          <p:nvPr/>
        </p:nvSpPr>
        <p:spPr>
          <a:xfrm>
            <a:off x="2436813" y="147637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a:spLocks noChangeAspect="1"/>
          </p:cNvSpPr>
          <p:nvPr/>
        </p:nvSpPr>
        <p:spPr>
          <a:xfrm>
            <a:off x="2506663" y="4714875"/>
            <a:ext cx="101600" cy="10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7162800" y="1123950"/>
            <a:ext cx="1893887" cy="3808735"/>
          </a:xfrm>
          <a:prstGeom prst="rect">
            <a:avLst/>
          </a:prstGeom>
          <a:solidFill>
            <a:schemeClr val="accent3">
              <a:lumMod val="20000"/>
              <a:lumOff val="80000"/>
            </a:schemeClr>
          </a:solidFill>
          <a:effectLst>
            <a:outerShdw blurRad="25400" dist="76200" dir="2700000" algn="tl" rotWithShape="0">
              <a:prstClr val="black">
                <a:alpha val="50000"/>
              </a:prstClr>
            </a:outerShdw>
          </a:effectLst>
        </p:spPr>
        <p:txBody>
          <a:bodyPr wrap="square">
            <a:spAutoFit/>
          </a:bodyPr>
          <a:lstStyle/>
          <a:p>
            <a:pPr>
              <a:lnSpc>
                <a:spcPct val="105000"/>
              </a:lnSpc>
              <a:defRPr/>
            </a:pPr>
            <a:r>
              <a:rPr lang="en-US" sz="2300" dirty="0">
                <a:cs typeface="Arial" charset="0"/>
              </a:rPr>
              <a:t>The behavior </a:t>
            </a:r>
            <a:br>
              <a:rPr lang="en-US" sz="2300" dirty="0">
                <a:cs typeface="Arial" charset="0"/>
              </a:rPr>
            </a:br>
            <a:r>
              <a:rPr lang="en-US" sz="2300" dirty="0">
                <a:cs typeface="Arial" charset="0"/>
              </a:rPr>
              <a:t>of the nominal interest rate depends on that </a:t>
            </a:r>
            <a:br>
              <a:rPr lang="en-US" sz="2300" dirty="0">
                <a:cs typeface="Arial" charset="0"/>
              </a:rPr>
            </a:br>
            <a:r>
              <a:rPr lang="en-US" sz="2300" dirty="0">
                <a:cs typeface="Arial" charset="0"/>
              </a:rPr>
              <a:t>of the inflation and real interest rates.</a:t>
            </a:r>
          </a:p>
        </p:txBody>
      </p:sp>
      <p:cxnSp>
        <p:nvCxnSpPr>
          <p:cNvPr id="13" name="Straight Connector 12"/>
          <p:cNvCxnSpPr/>
          <p:nvPr/>
        </p:nvCxnSpPr>
        <p:spPr>
          <a:xfrm>
            <a:off x="2132013" y="1955800"/>
            <a:ext cx="2025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09800" y="5178425"/>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057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4. Stricter Monetary Policy</a:t>
            </a:r>
            <a:endParaRPr lang="en-US" dirty="0"/>
          </a:p>
        </p:txBody>
      </p:sp>
      <p:sp>
        <p:nvSpPr>
          <p:cNvPr id="4" name="Content Placeholder 3"/>
          <p:cNvSpPr>
            <a:spLocks noGrp="1"/>
          </p:cNvSpPr>
          <p:nvPr>
            <p:ph idx="1"/>
          </p:nvPr>
        </p:nvSpPr>
        <p:spPr/>
        <p:txBody>
          <a:bodyPr/>
          <a:lstStyle/>
          <a:p>
            <a:r>
              <a:rPr lang="en-US" dirty="0" smtClean="0"/>
              <a:t>Suppose an economy is initially at its long-run equilibrium</a:t>
            </a:r>
          </a:p>
          <a:p>
            <a:r>
              <a:rPr lang="en-US" dirty="0" smtClean="0"/>
              <a:t>Then its central bank becomes less tolerant of inflation and reduces its target inflation rate (</a:t>
            </a:r>
            <a:r>
              <a:rPr lang="el-GR" dirty="0" smtClean="0">
                <a:latin typeface="Calibri"/>
                <a:cs typeface="Calibri"/>
              </a:rPr>
              <a:t>π</a:t>
            </a:r>
            <a:r>
              <a:rPr lang="en-US" dirty="0" smtClean="0">
                <a:latin typeface="Calibri"/>
                <a:cs typeface="Calibri"/>
              </a:rPr>
              <a:t>*</a:t>
            </a:r>
            <a:r>
              <a:rPr lang="en-US" dirty="0" smtClean="0"/>
              <a:t>) from 2% to 1%</a:t>
            </a:r>
          </a:p>
          <a:p>
            <a:r>
              <a:rPr lang="en-US" dirty="0" smtClean="0"/>
              <a:t>What will be the short-run effect?</a:t>
            </a:r>
          </a:p>
          <a:p>
            <a:r>
              <a:rPr lang="en-US" dirty="0" smtClean="0"/>
              <a:t>How will the economy adjust to its new long-run equilibrium?</a:t>
            </a:r>
            <a:endParaRPr lang="en-US" dirty="0"/>
          </a:p>
        </p:txBody>
      </p:sp>
    </p:spTree>
    <p:extLst>
      <p:ext uri="{BB962C8B-B14F-4D97-AF65-F5344CB8AC3E}">
        <p14:creationId xmlns:p14="http://schemas.microsoft.com/office/powerpoint/2010/main" val="308868042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0000"/>
                </a:solidFill>
              </a:rPr>
              <a:t>Recap: </a:t>
            </a:r>
            <a:r>
              <a:rPr lang="en-US" i="1" dirty="0" smtClean="0">
                <a:solidFill>
                  <a:srgbClr val="FF0000"/>
                </a:solidFill>
              </a:rPr>
              <a:t>DAD-DAS</a:t>
            </a:r>
            <a:r>
              <a:rPr lang="en-US" dirty="0" smtClean="0">
                <a:solidFill>
                  <a:srgbClr val="FF0000"/>
                </a:solidFill>
              </a:rPr>
              <a:t> Slopes and Shifts</a:t>
            </a:r>
            <a:endParaRPr lang="en-US" dirty="0">
              <a:solidFill>
                <a:srgbClr val="FF0000"/>
              </a:solidFill>
            </a:endParaRPr>
          </a:p>
        </p:txBody>
      </p:sp>
      <p:sp>
        <p:nvSpPr>
          <p:cNvPr id="4" name="Text Placeholder 3"/>
          <p:cNvSpPr>
            <a:spLocks noGrp="1"/>
          </p:cNvSpPr>
          <p:nvPr>
            <p:ph type="body" idx="1"/>
          </p:nvPr>
        </p:nvSpPr>
        <p:spPr/>
        <p:txBody>
          <a:bodyPr/>
          <a:lstStyle/>
          <a:p>
            <a:r>
              <a:rPr lang="en-US" i="1" dirty="0" smtClean="0">
                <a:solidFill>
                  <a:srgbClr val="FF0000"/>
                </a:solidFill>
              </a:rPr>
              <a:t>DAS</a:t>
            </a:r>
            <a:endParaRPr lang="en-US" i="1" dirty="0">
              <a:solidFill>
                <a:srgbClr val="FF0000"/>
              </a:solidFill>
            </a:endParaRPr>
          </a:p>
        </p:txBody>
      </p:sp>
      <p:sp>
        <p:nvSpPr>
          <p:cNvPr id="5" name="Content Placeholder 4"/>
          <p:cNvSpPr>
            <a:spLocks noGrp="1"/>
          </p:cNvSpPr>
          <p:nvPr>
            <p:ph sz="half" idx="2"/>
          </p:nvPr>
        </p:nvSpPr>
        <p:spPr/>
        <p:txBody>
          <a:bodyPr/>
          <a:lstStyle/>
          <a:p>
            <a:r>
              <a:rPr lang="en-US" dirty="0" smtClean="0">
                <a:solidFill>
                  <a:srgbClr val="FF0000"/>
                </a:solidFill>
              </a:rPr>
              <a:t>Upward sloping</a:t>
            </a:r>
          </a:p>
          <a:p>
            <a:r>
              <a:rPr lang="en-US" dirty="0" smtClean="0">
                <a:solidFill>
                  <a:srgbClr val="FF0000"/>
                </a:solidFill>
              </a:rPr>
              <a:t>If natural output increases, shifts right by same amount</a:t>
            </a:r>
          </a:p>
          <a:p>
            <a:r>
              <a:rPr lang="en-US" b="1" dirty="0">
                <a:solidFill>
                  <a:srgbClr val="FF0000"/>
                </a:solidFill>
              </a:rPr>
              <a:t>If </a:t>
            </a:r>
            <a:r>
              <a:rPr lang="en-US" b="1" dirty="0" smtClean="0">
                <a:solidFill>
                  <a:srgbClr val="FF0000"/>
                </a:solidFill>
              </a:rPr>
              <a:t>previous-period inflation </a:t>
            </a:r>
            <a:r>
              <a:rPr lang="en-US" b="1" dirty="0">
                <a:solidFill>
                  <a:srgbClr val="FF0000"/>
                </a:solidFill>
              </a:rPr>
              <a:t>increases, shifts up by same amount</a:t>
            </a:r>
          </a:p>
          <a:p>
            <a:r>
              <a:rPr lang="en-US" dirty="0" smtClean="0">
                <a:solidFill>
                  <a:srgbClr val="FF0000"/>
                </a:solidFill>
              </a:rPr>
              <a:t>If there is a positive inflation shock (</a:t>
            </a:r>
            <a:r>
              <a:rPr lang="el-GR" dirty="0" smtClean="0">
                <a:solidFill>
                  <a:srgbClr val="FF0000"/>
                </a:solidFill>
                <a:latin typeface="Calibri"/>
                <a:cs typeface="Calibri"/>
              </a:rPr>
              <a:t>ν</a:t>
            </a:r>
            <a:r>
              <a:rPr lang="en-US" baseline="-25000" dirty="0" smtClean="0">
                <a:solidFill>
                  <a:srgbClr val="FF0000"/>
                </a:solidFill>
                <a:latin typeface="Calibri"/>
                <a:cs typeface="Calibri"/>
              </a:rPr>
              <a:t>t</a:t>
            </a:r>
            <a:r>
              <a:rPr lang="en-US" dirty="0" smtClean="0">
                <a:solidFill>
                  <a:srgbClr val="FF0000"/>
                </a:solidFill>
                <a:latin typeface="Calibri"/>
                <a:cs typeface="Calibri"/>
              </a:rPr>
              <a:t> &gt; 0</a:t>
            </a:r>
            <a:r>
              <a:rPr lang="en-US" dirty="0" smtClean="0">
                <a:solidFill>
                  <a:srgbClr val="FF0000"/>
                </a:solidFill>
              </a:rPr>
              <a:t>), shifts up by same amount</a:t>
            </a:r>
            <a:endParaRPr lang="en-US" dirty="0">
              <a:solidFill>
                <a:srgbClr val="FF0000"/>
              </a:solidFill>
            </a:endParaRPr>
          </a:p>
        </p:txBody>
      </p:sp>
      <p:sp>
        <p:nvSpPr>
          <p:cNvPr id="6" name="Text Placeholder 5"/>
          <p:cNvSpPr>
            <a:spLocks noGrp="1"/>
          </p:cNvSpPr>
          <p:nvPr>
            <p:ph type="body" sz="quarter" idx="3"/>
          </p:nvPr>
        </p:nvSpPr>
        <p:spPr/>
        <p:txBody>
          <a:bodyPr/>
          <a:lstStyle/>
          <a:p>
            <a:r>
              <a:rPr lang="en-US" i="1" dirty="0" smtClean="0">
                <a:solidFill>
                  <a:srgbClr val="FF0000"/>
                </a:solidFill>
              </a:rPr>
              <a:t>DAD</a:t>
            </a:r>
            <a:endParaRPr lang="en-US" i="1" dirty="0">
              <a:solidFill>
                <a:srgbClr val="FF0000"/>
              </a:solidFill>
            </a:endParaRPr>
          </a:p>
        </p:txBody>
      </p:sp>
      <p:sp>
        <p:nvSpPr>
          <p:cNvPr id="7" name="Content Placeholder 6"/>
          <p:cNvSpPr>
            <a:spLocks noGrp="1"/>
          </p:cNvSpPr>
          <p:nvPr>
            <p:ph sz="quarter" idx="4"/>
          </p:nvPr>
        </p:nvSpPr>
        <p:spPr/>
        <p:txBody>
          <a:bodyPr/>
          <a:lstStyle/>
          <a:p>
            <a:r>
              <a:rPr lang="en-US" dirty="0" smtClean="0">
                <a:solidFill>
                  <a:srgbClr val="FF0000"/>
                </a:solidFill>
              </a:rPr>
              <a:t>Downward sloping</a:t>
            </a:r>
          </a:p>
          <a:p>
            <a:r>
              <a:rPr lang="en-US" dirty="0">
                <a:solidFill>
                  <a:srgbClr val="FF0000"/>
                </a:solidFill>
              </a:rPr>
              <a:t>If natural output increases, shifts right by same amount</a:t>
            </a:r>
          </a:p>
          <a:p>
            <a:r>
              <a:rPr lang="en-US" b="1" dirty="0" smtClean="0">
                <a:solidFill>
                  <a:srgbClr val="FF0000"/>
                </a:solidFill>
              </a:rPr>
              <a:t>If target inflation increases, shifts up by same amount</a:t>
            </a:r>
          </a:p>
          <a:p>
            <a:r>
              <a:rPr lang="en-US" dirty="0" smtClean="0">
                <a:solidFill>
                  <a:srgbClr val="FF0000"/>
                </a:solidFill>
              </a:rPr>
              <a:t>If there is a positive demand shock (</a:t>
            </a:r>
            <a:r>
              <a:rPr lang="el-GR" dirty="0" smtClean="0">
                <a:solidFill>
                  <a:srgbClr val="FF0000"/>
                </a:solidFill>
                <a:latin typeface="Calibri"/>
                <a:cs typeface="Calibri"/>
              </a:rPr>
              <a:t>ε</a:t>
            </a:r>
            <a:r>
              <a:rPr lang="en-US" baseline="-25000" dirty="0" smtClean="0">
                <a:solidFill>
                  <a:srgbClr val="FF0000"/>
                </a:solidFill>
                <a:cs typeface="Calibri"/>
              </a:rPr>
              <a:t>t</a:t>
            </a:r>
            <a:r>
              <a:rPr lang="en-US" dirty="0" smtClean="0">
                <a:solidFill>
                  <a:srgbClr val="FF0000"/>
                </a:solidFill>
                <a:cs typeface="Calibri"/>
              </a:rPr>
              <a:t> </a:t>
            </a:r>
            <a:r>
              <a:rPr lang="en-US" dirty="0">
                <a:solidFill>
                  <a:srgbClr val="FF0000"/>
                </a:solidFill>
                <a:cs typeface="Calibri"/>
              </a:rPr>
              <a:t>&gt; 0</a:t>
            </a:r>
            <a:r>
              <a:rPr lang="en-US" dirty="0">
                <a:solidFill>
                  <a:srgbClr val="FF0000"/>
                </a:solidFill>
              </a:rPr>
              <a:t>)</a:t>
            </a:r>
            <a:r>
              <a:rPr lang="en-US" dirty="0" smtClean="0">
                <a:solidFill>
                  <a:srgbClr val="FF0000"/>
                </a:solidFill>
              </a:rPr>
              <a:t>, shifts right</a:t>
            </a:r>
            <a:endParaRPr lang="en-US" dirty="0">
              <a:solidFill>
                <a:srgbClr val="FF0000"/>
              </a:solidFill>
            </a:endParaRPr>
          </a:p>
        </p:txBody>
      </p:sp>
    </p:spTree>
    <p:extLst>
      <p:ext uri="{BB962C8B-B14F-4D97-AF65-F5344CB8AC3E}">
        <p14:creationId xmlns:p14="http://schemas.microsoft.com/office/powerpoint/2010/main" val="145790415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55"/>
          <p:cNvGrpSpPr>
            <a:grpSpLocks/>
          </p:cNvGrpSpPr>
          <p:nvPr/>
        </p:nvGrpSpPr>
        <p:grpSpPr bwMode="auto">
          <a:xfrm>
            <a:off x="1681163" y="2471738"/>
            <a:ext cx="2287587" cy="2992437"/>
            <a:chOff x="7334280" y="4533912"/>
            <a:chExt cx="1012836" cy="920760"/>
          </a:xfrm>
        </p:grpSpPr>
        <p:cxnSp>
          <p:nvCxnSpPr>
            <p:cNvPr id="57" name="Straight Connector 56"/>
            <p:cNvCxnSpPr/>
            <p:nvPr/>
          </p:nvCxnSpPr>
          <p:spPr>
            <a:xfrm>
              <a:off x="7334280" y="4533912"/>
              <a:ext cx="101283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7886736" y="4994292"/>
              <a:ext cx="92076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66563" name="Title 3"/>
          <p:cNvSpPr>
            <a:spLocks noGrp="1"/>
          </p:cNvSpPr>
          <p:nvPr>
            <p:ph type="title"/>
          </p:nvPr>
        </p:nvSpPr>
        <p:spPr>
          <a:xfrm>
            <a:off x="466725" y="236538"/>
            <a:ext cx="8245475" cy="760412"/>
          </a:xfrm>
        </p:spPr>
        <p:txBody>
          <a:bodyPr/>
          <a:lstStyle/>
          <a:p>
            <a:r>
              <a:rPr lang="en-US" sz="3200" smtClean="0"/>
              <a:t>A shift in monetary policy</a:t>
            </a:r>
          </a:p>
        </p:txBody>
      </p:sp>
      <p:sp>
        <p:nvSpPr>
          <p:cNvPr id="5" name="TextBox 4"/>
          <p:cNvSpPr txBox="1"/>
          <p:nvPr/>
        </p:nvSpPr>
        <p:spPr>
          <a:xfrm>
            <a:off x="6364288" y="76200"/>
            <a:ext cx="2703512" cy="1033462"/>
          </a:xfrm>
          <a:prstGeom prst="rect">
            <a:avLst/>
          </a:prstGeom>
          <a:solidFill>
            <a:schemeClr val="accent3">
              <a:lumMod val="20000"/>
              <a:lumOff val="80000"/>
            </a:schemeClr>
          </a:solidFill>
          <a:effectLst>
            <a:outerShdw blurRad="25400" dist="50800" dir="2700000" algn="tl" rotWithShape="0">
              <a:prstClr val="black">
                <a:alpha val="40000"/>
              </a:prstClr>
            </a:outerShdw>
          </a:effectLst>
        </p:spPr>
        <p:txBody>
          <a:bodyPr/>
          <a:lstStyle/>
          <a:p>
            <a:pPr>
              <a:defRPr/>
            </a:pPr>
            <a:r>
              <a:rPr lang="en-US" sz="2000" dirty="0">
                <a:cs typeface="Arial" charset="0"/>
              </a:rPr>
              <a:t>Period </a:t>
            </a:r>
            <a:r>
              <a:rPr lang="en-US" sz="2000" b="1" i="1" dirty="0">
                <a:cs typeface="Times New Roman" pitchFamily="18" charset="0"/>
              </a:rPr>
              <a:t>t</a:t>
            </a:r>
            <a:r>
              <a:rPr lang="en-US" sz="2000" b="1" dirty="0">
                <a:cs typeface="Times New Roman" pitchFamily="18" charset="0"/>
              </a:rPr>
              <a:t> – 1</a:t>
            </a:r>
            <a:r>
              <a:rPr lang="en-US" sz="2000" dirty="0" smtClean="0">
                <a:cs typeface="Arial" charset="0"/>
              </a:rPr>
              <a:t>: target </a:t>
            </a:r>
            <a:r>
              <a:rPr lang="en-US" sz="2000" dirty="0">
                <a:cs typeface="Arial" charset="0"/>
              </a:rPr>
              <a:t>inflation rate </a:t>
            </a:r>
            <a:r>
              <a:rPr lang="el-GR" sz="2000" b="1" i="1" dirty="0">
                <a:cs typeface="Times New Roman" pitchFamily="18" charset="0"/>
              </a:rPr>
              <a:t>π</a:t>
            </a:r>
            <a:r>
              <a:rPr lang="en-US" sz="2000" b="1" i="1" dirty="0">
                <a:cs typeface="Times New Roman" pitchFamily="18" charset="0"/>
              </a:rPr>
              <a:t>* </a:t>
            </a:r>
            <a:r>
              <a:rPr lang="en-US" sz="2000" dirty="0">
                <a:cs typeface="Arial" charset="0"/>
              </a:rPr>
              <a:t>= 2%, </a:t>
            </a:r>
            <a:r>
              <a:rPr lang="en-US" sz="2000" dirty="0" smtClean="0">
                <a:cs typeface="Arial" charset="0"/>
              </a:rPr>
              <a:t>initial equilibrium </a:t>
            </a:r>
            <a:r>
              <a:rPr lang="en-US" sz="2000" dirty="0">
                <a:cs typeface="Arial" charset="0"/>
              </a:rPr>
              <a:t>at </a:t>
            </a:r>
            <a:r>
              <a:rPr lang="en-US" sz="2000" b="1" dirty="0">
                <a:cs typeface="Arial" charset="0"/>
              </a:rPr>
              <a:t>A</a:t>
            </a:r>
          </a:p>
        </p:txBody>
      </p:sp>
      <p:sp>
        <p:nvSpPr>
          <p:cNvPr id="49162" name="Text Box 9"/>
          <p:cNvSpPr txBox="1">
            <a:spLocks noChangeArrowheads="1"/>
          </p:cNvSpPr>
          <p:nvPr/>
        </p:nvSpPr>
        <p:spPr bwMode="auto">
          <a:xfrm>
            <a:off x="160338" y="2197100"/>
            <a:ext cx="1585912" cy="492125"/>
          </a:xfrm>
          <a:prstGeom prst="rect">
            <a:avLst/>
          </a:prstGeom>
          <a:noFill/>
          <a:ln w="9525">
            <a:noFill/>
            <a:miter lim="800000"/>
            <a:headEnd/>
            <a:tailEnd/>
          </a:ln>
        </p:spPr>
        <p:txBody>
          <a:bodyPr>
            <a:spAutoFit/>
          </a:bodyPr>
          <a:lstStyle/>
          <a:p>
            <a:pPr algn="ctr">
              <a:spcBef>
                <a:spcPct val="5000"/>
              </a:spcBef>
              <a:tabLst>
                <a:tab pos="1830388" algn="r"/>
              </a:tabLst>
              <a:defRPr/>
            </a:pPr>
            <a:r>
              <a:rPr lang="el-GR" sz="2600" b="1" i="1" dirty="0">
                <a:latin typeface="Times New Roman" pitchFamily="18" charset="0"/>
                <a:cs typeface="Times New Roman" pitchFamily="18" charset="0"/>
              </a:rPr>
              <a:t>π</a:t>
            </a:r>
            <a:r>
              <a:rPr lang="en-US" sz="2600" b="1" i="1" baseline="-25000" dirty="0">
                <a:latin typeface="Times New Roman" pitchFamily="18" charset="0"/>
                <a:cs typeface="Times New Roman" pitchFamily="18" charset="0"/>
              </a:rPr>
              <a:t>t </a:t>
            </a:r>
            <a:r>
              <a:rPr lang="en-US" sz="2600" b="1" baseline="-25000" dirty="0">
                <a:latin typeface="Times New Roman" pitchFamily="18" charset="0"/>
                <a:cs typeface="Times New Roman" pitchFamily="18" charset="0"/>
              </a:rPr>
              <a:t>– 1</a:t>
            </a:r>
            <a:r>
              <a:rPr lang="en-US" sz="1600" b="1" dirty="0">
                <a:latin typeface="+mn-lt"/>
                <a:cs typeface="Times New Roman" pitchFamily="18" charset="0"/>
              </a:rPr>
              <a:t> </a:t>
            </a:r>
            <a:r>
              <a:rPr lang="en-US" sz="2400" dirty="0">
                <a:latin typeface="+mn-lt"/>
                <a:cs typeface="Times New Roman" pitchFamily="18" charset="0"/>
              </a:rPr>
              <a:t>= 2%</a:t>
            </a:r>
            <a:endParaRPr lang="en-US" sz="2400" dirty="0">
              <a:latin typeface="+mn-lt"/>
              <a:cs typeface="Arial" charset="0"/>
            </a:endParaRPr>
          </a:p>
        </p:txBody>
      </p:sp>
      <p:sp>
        <p:nvSpPr>
          <p:cNvPr id="66566" name="Text Box 8"/>
          <p:cNvSpPr txBox="1">
            <a:spLocks noChangeArrowheads="1"/>
          </p:cNvSpPr>
          <p:nvPr/>
        </p:nvSpPr>
        <p:spPr bwMode="auto">
          <a:xfrm>
            <a:off x="3725863" y="5422900"/>
            <a:ext cx="7953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 –</a:t>
            </a:r>
            <a:r>
              <a:rPr lang="en-US" sz="2600" b="1" baseline="-25000">
                <a:latin typeface="Times New Roman" pitchFamily="18" charset="0"/>
                <a:cs typeface="Times New Roman" pitchFamily="18" charset="0"/>
              </a:rPr>
              <a:t>1</a:t>
            </a:r>
            <a:endParaRPr lang="en-US" sz="2600">
              <a:latin typeface="Times New Roman" pitchFamily="18" charset="0"/>
              <a:cs typeface="Times New Roman" pitchFamily="18" charset="0"/>
            </a:endParaRPr>
          </a:p>
        </p:txBody>
      </p:sp>
      <p:sp>
        <p:nvSpPr>
          <p:cNvPr id="89" name="TextBox 88"/>
          <p:cNvSpPr txBox="1"/>
          <p:nvPr/>
        </p:nvSpPr>
        <p:spPr>
          <a:xfrm>
            <a:off x="6400800" y="1143000"/>
            <a:ext cx="2666999" cy="1925637"/>
          </a:xfrm>
          <a:prstGeom prst="rect">
            <a:avLst/>
          </a:prstGeom>
          <a:solidFill>
            <a:schemeClr val="accent3">
              <a:lumMod val="20000"/>
              <a:lumOff val="80000"/>
            </a:schemeClr>
          </a:solidFill>
          <a:effectLst>
            <a:outerShdw blurRad="25400" dist="50800" dir="2700000" algn="tl" rotWithShape="0">
              <a:prstClr val="black">
                <a:alpha val="40000"/>
              </a:prstClr>
            </a:outerShdw>
          </a:effectLst>
        </p:spPr>
        <p:txBody>
          <a:bodyPr/>
          <a:lstStyle/>
          <a:p>
            <a:pPr>
              <a:defRPr/>
            </a:pPr>
            <a:r>
              <a:rPr lang="en-US" sz="2000" dirty="0">
                <a:cs typeface="Arial" charset="0"/>
              </a:rPr>
              <a:t>Period </a:t>
            </a:r>
            <a:r>
              <a:rPr lang="en-US" sz="2000" b="1" i="1" dirty="0">
                <a:cs typeface="Times New Roman" pitchFamily="18" charset="0"/>
              </a:rPr>
              <a:t>t</a:t>
            </a:r>
            <a:r>
              <a:rPr lang="en-US" sz="2000" dirty="0" smtClean="0">
                <a:cs typeface="Arial" charset="0"/>
              </a:rPr>
              <a:t>: Central </a:t>
            </a:r>
            <a:r>
              <a:rPr lang="en-US" sz="2000" dirty="0">
                <a:cs typeface="Arial" charset="0"/>
              </a:rPr>
              <a:t>bank lowers target </a:t>
            </a:r>
            <a:r>
              <a:rPr lang="en-US" sz="2000" dirty="0" smtClean="0">
                <a:cs typeface="Arial" charset="0"/>
              </a:rPr>
              <a:t>to </a:t>
            </a:r>
            <a:r>
              <a:rPr lang="el-GR" sz="2000" b="1" i="1" dirty="0">
                <a:cs typeface="Times New Roman" pitchFamily="18" charset="0"/>
              </a:rPr>
              <a:t>π</a:t>
            </a:r>
            <a:r>
              <a:rPr lang="en-US" sz="2000" b="1" i="1" dirty="0">
                <a:cs typeface="Times New Roman" pitchFamily="18" charset="0"/>
              </a:rPr>
              <a:t>* </a:t>
            </a:r>
            <a:r>
              <a:rPr lang="en-US" sz="2000" dirty="0">
                <a:cs typeface="Arial" charset="0"/>
              </a:rPr>
              <a:t>= 1%, raises real interest rate, shifts DAD leftward.  Output and inflation fall.</a:t>
            </a:r>
          </a:p>
          <a:p>
            <a:pPr>
              <a:defRPr/>
            </a:pPr>
            <a:endParaRPr lang="en-US" sz="2000" b="1" dirty="0">
              <a:cs typeface="Arial" charset="0"/>
            </a:endParaRPr>
          </a:p>
        </p:txBody>
      </p:sp>
      <p:sp>
        <p:nvSpPr>
          <p:cNvPr id="91" name="TextBox 90"/>
          <p:cNvSpPr txBox="1"/>
          <p:nvPr/>
        </p:nvSpPr>
        <p:spPr>
          <a:xfrm>
            <a:off x="6436158" y="2952750"/>
            <a:ext cx="2617787" cy="1924050"/>
          </a:xfrm>
          <a:prstGeom prst="rect">
            <a:avLst/>
          </a:prstGeom>
          <a:solidFill>
            <a:schemeClr val="accent3">
              <a:lumMod val="20000"/>
              <a:lumOff val="80000"/>
            </a:schemeClr>
          </a:solidFill>
          <a:effectLst>
            <a:outerShdw blurRad="25400" dist="50800" dir="2700000" algn="tl" rotWithShape="0">
              <a:prstClr val="black">
                <a:alpha val="40000"/>
              </a:prstClr>
            </a:outerShdw>
          </a:effectLst>
        </p:spPr>
        <p:txBody>
          <a:bodyPr/>
          <a:lstStyle/>
          <a:p>
            <a:pPr>
              <a:defRPr/>
            </a:pPr>
            <a:r>
              <a:rPr lang="en-US" sz="2000" dirty="0">
                <a:cs typeface="Arial" charset="0"/>
              </a:rPr>
              <a:t>Period </a:t>
            </a:r>
            <a:r>
              <a:rPr lang="en-US" sz="2000" b="1" i="1" dirty="0">
                <a:cs typeface="Times New Roman" pitchFamily="18" charset="0"/>
              </a:rPr>
              <a:t>t</a:t>
            </a:r>
            <a:r>
              <a:rPr lang="en-US" sz="2000" b="1" dirty="0">
                <a:cs typeface="Times New Roman" pitchFamily="18" charset="0"/>
              </a:rPr>
              <a:t> + </a:t>
            </a:r>
            <a:r>
              <a:rPr lang="en-US" sz="2000" b="1" dirty="0" smtClean="0">
                <a:cs typeface="Times New Roman" pitchFamily="18" charset="0"/>
              </a:rPr>
              <a:t>1</a:t>
            </a:r>
            <a:r>
              <a:rPr lang="en-US" sz="2000" dirty="0" smtClean="0">
                <a:cs typeface="Arial" charset="0"/>
              </a:rPr>
              <a:t>: The </a:t>
            </a:r>
            <a:r>
              <a:rPr lang="en-US" sz="2000" dirty="0">
                <a:cs typeface="Arial" charset="0"/>
              </a:rPr>
              <a:t>fall in </a:t>
            </a:r>
            <a:r>
              <a:rPr lang="el-GR" sz="2000" b="1" i="1" dirty="0">
                <a:cs typeface="Times New Roman" pitchFamily="18" charset="0"/>
              </a:rPr>
              <a:t>π</a:t>
            </a:r>
            <a:r>
              <a:rPr lang="en-US" sz="2000" b="1" i="1" baseline="-25000" dirty="0" smtClean="0">
                <a:cs typeface="Times New Roman" pitchFamily="18" charset="0"/>
              </a:rPr>
              <a:t>t </a:t>
            </a:r>
            <a:r>
              <a:rPr lang="en-US" sz="2000" dirty="0" smtClean="0">
                <a:cs typeface="Arial" charset="0"/>
              </a:rPr>
              <a:t>reduced </a:t>
            </a:r>
            <a:r>
              <a:rPr lang="en-US" sz="2000" dirty="0">
                <a:cs typeface="Arial" charset="0"/>
              </a:rPr>
              <a:t>inflation </a:t>
            </a:r>
            <a:r>
              <a:rPr lang="en-US" sz="2000" dirty="0" smtClean="0">
                <a:cs typeface="Arial" charset="0"/>
              </a:rPr>
              <a:t>expectations for </a:t>
            </a:r>
            <a:r>
              <a:rPr lang="en-US" sz="2000" b="1" i="1" dirty="0">
                <a:cs typeface="Times New Roman" pitchFamily="18" charset="0"/>
              </a:rPr>
              <a:t>t</a:t>
            </a:r>
            <a:r>
              <a:rPr lang="en-US" sz="2000" b="1" dirty="0">
                <a:cs typeface="Times New Roman" pitchFamily="18" charset="0"/>
              </a:rPr>
              <a:t> + 1</a:t>
            </a:r>
            <a:r>
              <a:rPr lang="en-US" sz="2000" dirty="0">
                <a:cs typeface="Arial" charset="0"/>
              </a:rPr>
              <a:t>, shifting DAS </a:t>
            </a:r>
            <a:r>
              <a:rPr lang="en-US" sz="2000" dirty="0" smtClean="0">
                <a:cs typeface="Arial" charset="0"/>
              </a:rPr>
              <a:t> downward</a:t>
            </a:r>
            <a:r>
              <a:rPr lang="en-US" sz="2000" dirty="0">
                <a:cs typeface="Arial" charset="0"/>
              </a:rPr>
              <a:t>. </a:t>
            </a:r>
            <a:r>
              <a:rPr lang="en-US" sz="2000" dirty="0" smtClean="0">
                <a:cs typeface="Arial" charset="0"/>
              </a:rPr>
              <a:t>Output </a:t>
            </a:r>
            <a:r>
              <a:rPr lang="en-US" sz="2000" dirty="0">
                <a:cs typeface="Arial" charset="0"/>
              </a:rPr>
              <a:t>rises, inflation falls.</a:t>
            </a:r>
          </a:p>
        </p:txBody>
      </p:sp>
      <p:grpSp>
        <p:nvGrpSpPr>
          <p:cNvPr id="66569" name="Group 53"/>
          <p:cNvGrpSpPr>
            <a:grpSpLocks/>
          </p:cNvGrpSpPr>
          <p:nvPr/>
        </p:nvGrpSpPr>
        <p:grpSpPr bwMode="auto">
          <a:xfrm>
            <a:off x="1419225" y="1309688"/>
            <a:ext cx="4954588" cy="4383087"/>
            <a:chOff x="914401" y="1218064"/>
            <a:chExt cx="4954137" cy="4382469"/>
          </a:xfrm>
        </p:grpSpPr>
        <p:grpSp>
          <p:nvGrpSpPr>
            <p:cNvPr id="66620" name="Group 5"/>
            <p:cNvGrpSpPr>
              <a:grpSpLocks/>
            </p:cNvGrpSpPr>
            <p:nvPr/>
          </p:nvGrpSpPr>
          <p:grpSpPr bwMode="auto">
            <a:xfrm>
              <a:off x="1173707" y="1650429"/>
              <a:ext cx="4258102" cy="3728251"/>
              <a:chOff x="2640" y="1875617"/>
              <a:chExt cx="2496" cy="3728251"/>
            </a:xfrm>
          </p:grpSpPr>
          <p:sp>
            <p:nvSpPr>
              <p:cNvPr id="66623" name="Line 6"/>
              <p:cNvSpPr>
                <a:spLocks noChangeShapeType="1"/>
              </p:cNvSpPr>
              <p:nvPr/>
            </p:nvSpPr>
            <p:spPr bwMode="auto">
              <a:xfrm>
                <a:off x="2640" y="1875617"/>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24" name="Line 7"/>
              <p:cNvSpPr>
                <a:spLocks noChangeShapeType="1"/>
              </p:cNvSpPr>
              <p:nvPr/>
            </p:nvSpPr>
            <p:spPr bwMode="auto">
              <a:xfrm>
                <a:off x="2640"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6621" name="Text Box 8"/>
            <p:cNvSpPr txBox="1">
              <a:spLocks noChangeArrowheads="1"/>
            </p:cNvSpPr>
            <p:nvPr/>
          </p:nvSpPr>
          <p:spPr bwMode="auto">
            <a:xfrm>
              <a:off x="5457968" y="5154257"/>
              <a:ext cx="41057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6622" name="Text Box 9"/>
            <p:cNvSpPr txBox="1">
              <a:spLocks noChangeArrowheads="1"/>
            </p:cNvSpPr>
            <p:nvPr/>
          </p:nvSpPr>
          <p:spPr bwMode="auto">
            <a:xfrm>
              <a:off x="914401" y="1218064"/>
              <a:ext cx="53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grpSp>
        <p:nvGrpSpPr>
          <p:cNvPr id="66570" name="Group 104"/>
          <p:cNvGrpSpPr>
            <a:grpSpLocks/>
          </p:cNvGrpSpPr>
          <p:nvPr/>
        </p:nvGrpSpPr>
        <p:grpSpPr bwMode="auto">
          <a:xfrm>
            <a:off x="1943100" y="1727200"/>
            <a:ext cx="4065588" cy="1778000"/>
            <a:chOff x="1929623" y="3297152"/>
            <a:chExt cx="4064672" cy="1778899"/>
          </a:xfrm>
        </p:grpSpPr>
        <p:sp>
          <p:nvSpPr>
            <p:cNvPr id="66618" name="Line 33"/>
            <p:cNvSpPr>
              <a:spLocks noChangeShapeType="1"/>
            </p:cNvSpPr>
            <p:nvPr/>
          </p:nvSpPr>
          <p:spPr bwMode="auto">
            <a:xfrm flipV="1">
              <a:off x="1929623" y="3563163"/>
              <a:ext cx="2959100" cy="15128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19" name="Text Box 38"/>
            <p:cNvSpPr txBox="1">
              <a:spLocks noChangeArrowheads="1"/>
            </p:cNvSpPr>
            <p:nvPr/>
          </p:nvSpPr>
          <p:spPr bwMode="auto">
            <a:xfrm>
              <a:off x="4949720" y="3297152"/>
              <a:ext cx="1044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-1, </a:t>
              </a:r>
              <a:r>
                <a:rPr lang="en-US" sz="2400" b="1" i="1" baseline="-25000">
                  <a:latin typeface="Times New Roman" pitchFamily="18" charset="0"/>
                  <a:cs typeface="Times New Roman" pitchFamily="18" charset="0"/>
                </a:rPr>
                <a:t>t</a:t>
              </a:r>
            </a:p>
          </p:txBody>
        </p:sp>
      </p:grpSp>
      <p:grpSp>
        <p:nvGrpSpPr>
          <p:cNvPr id="66571" name="Group 80"/>
          <p:cNvGrpSpPr>
            <a:grpSpLocks/>
          </p:cNvGrpSpPr>
          <p:nvPr/>
        </p:nvGrpSpPr>
        <p:grpSpPr bwMode="auto">
          <a:xfrm>
            <a:off x="3778250" y="1231900"/>
            <a:ext cx="857250" cy="4232275"/>
            <a:chOff x="2605088" y="1303338"/>
            <a:chExt cx="857250" cy="4232275"/>
          </a:xfrm>
        </p:grpSpPr>
        <p:sp>
          <p:nvSpPr>
            <p:cNvPr id="66614" name="Line 21"/>
            <p:cNvSpPr>
              <a:spLocks noChangeShapeType="1"/>
            </p:cNvSpPr>
            <p:nvPr/>
          </p:nvSpPr>
          <p:spPr bwMode="auto">
            <a:xfrm flipH="1">
              <a:off x="2790825" y="1714500"/>
              <a:ext cx="4763" cy="3821113"/>
            </a:xfrm>
            <a:prstGeom prst="line">
              <a:avLst/>
            </a:prstGeom>
            <a:noFill/>
            <a:ln w="349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6615" name="Group 95"/>
            <p:cNvGrpSpPr>
              <a:grpSpLocks/>
            </p:cNvGrpSpPr>
            <p:nvPr/>
          </p:nvGrpSpPr>
          <p:grpSpPr bwMode="auto">
            <a:xfrm>
              <a:off x="2605088" y="1303338"/>
              <a:ext cx="857250" cy="492125"/>
              <a:chOff x="4224290" y="2290758"/>
              <a:chExt cx="858673" cy="492443"/>
            </a:xfrm>
          </p:grpSpPr>
          <p:sp>
            <p:nvSpPr>
              <p:cNvPr id="66616" name="Text Box 8"/>
              <p:cNvSpPr txBox="1">
                <a:spLocks noChangeArrowheads="1"/>
              </p:cNvSpPr>
              <p:nvPr/>
            </p:nvSpPr>
            <p:spPr bwMode="auto">
              <a:xfrm>
                <a:off x="4224290" y="2290758"/>
                <a:ext cx="858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endParaRPr lang="en-US" sz="2600">
                  <a:latin typeface="Times New Roman" pitchFamily="18" charset="0"/>
                  <a:cs typeface="Times New Roman" pitchFamily="18" charset="0"/>
                </a:endParaRPr>
              </a:p>
            </p:txBody>
          </p:sp>
          <p:cxnSp>
            <p:nvCxnSpPr>
              <p:cNvPr id="98" name="Straight Connector 97"/>
              <p:cNvCxnSpPr/>
              <p:nvPr/>
            </p:nvCxnSpPr>
            <p:spPr>
              <a:xfrm>
                <a:off x="4362632" y="2373361"/>
                <a:ext cx="20035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6572" name="Group 79"/>
          <p:cNvGrpSpPr>
            <a:grpSpLocks/>
          </p:cNvGrpSpPr>
          <p:nvPr/>
        </p:nvGrpSpPr>
        <p:grpSpPr bwMode="auto">
          <a:xfrm>
            <a:off x="3433763" y="1576388"/>
            <a:ext cx="2811462" cy="3354387"/>
            <a:chOff x="1918833" y="2137005"/>
            <a:chExt cx="2811509" cy="3354290"/>
          </a:xfrm>
        </p:grpSpPr>
        <p:sp>
          <p:nvSpPr>
            <p:cNvPr id="66612" name="Text Box 38"/>
            <p:cNvSpPr txBox="1">
              <a:spLocks noChangeArrowheads="1"/>
            </p:cNvSpPr>
            <p:nvPr/>
          </p:nvSpPr>
          <p:spPr bwMode="auto">
            <a:xfrm>
              <a:off x="3689220" y="5060408"/>
              <a:ext cx="10411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solidFill>
                    <a:srgbClr val="000000"/>
                  </a:solidFill>
                  <a:latin typeface="Tahoma" pitchFamily="34" charset="0"/>
                </a:rPr>
                <a:t>DAD</a:t>
              </a:r>
              <a:r>
                <a:rPr lang="en-US" sz="2400" b="1" i="1" baseline="-25000">
                  <a:solidFill>
                    <a:srgbClr val="000000"/>
                  </a:solidFill>
                  <a:latin typeface="Times New Roman" pitchFamily="18" charset="0"/>
                  <a:cs typeface="Times New Roman" pitchFamily="18" charset="0"/>
                </a:rPr>
                <a:t>t</a:t>
              </a:r>
              <a:r>
                <a:rPr lang="en-US" sz="2400" b="1" baseline="-25000">
                  <a:solidFill>
                    <a:srgbClr val="000000"/>
                  </a:solidFill>
                  <a:latin typeface="Times New Roman" pitchFamily="18" charset="0"/>
                  <a:cs typeface="Times New Roman" pitchFamily="18" charset="0"/>
                </a:rPr>
                <a:t> </a:t>
              </a:r>
              <a:r>
                <a:rPr lang="en-US" sz="2400" b="1" baseline="-25000">
                  <a:latin typeface="Times New Roman" pitchFamily="18" charset="0"/>
                  <a:cs typeface="Times New Roman" pitchFamily="18" charset="0"/>
                </a:rPr>
                <a:t>– </a:t>
              </a:r>
              <a:r>
                <a:rPr lang="en-US" sz="2400" b="1" baseline="-25000">
                  <a:solidFill>
                    <a:srgbClr val="000000"/>
                  </a:solidFill>
                  <a:latin typeface="Times New Roman" pitchFamily="18" charset="0"/>
                  <a:cs typeface="Times New Roman" pitchFamily="18" charset="0"/>
                </a:rPr>
                <a:t>1</a:t>
              </a:r>
            </a:p>
          </p:txBody>
        </p:sp>
        <p:sp>
          <p:nvSpPr>
            <p:cNvPr id="66613" name="Line 33"/>
            <p:cNvSpPr>
              <a:spLocks noChangeShapeType="1"/>
            </p:cNvSpPr>
            <p:nvPr/>
          </p:nvSpPr>
          <p:spPr bwMode="auto">
            <a:xfrm>
              <a:off x="1918833" y="2137005"/>
              <a:ext cx="1789973" cy="3018271"/>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6573" name="Group 72"/>
          <p:cNvGrpSpPr>
            <a:grpSpLocks/>
          </p:cNvGrpSpPr>
          <p:nvPr/>
        </p:nvGrpSpPr>
        <p:grpSpPr bwMode="auto">
          <a:xfrm>
            <a:off x="3903663" y="2006600"/>
            <a:ext cx="373062" cy="530225"/>
            <a:chOff x="2732947" y="4237217"/>
            <a:chExt cx="373063" cy="530046"/>
          </a:xfrm>
        </p:grpSpPr>
        <p:sp>
          <p:nvSpPr>
            <p:cNvPr id="99" name="Oval 98"/>
            <p:cNvSpPr>
              <a:spLocks noChangeAspect="1"/>
            </p:cNvSpPr>
            <p:nvPr/>
          </p:nvSpPr>
          <p:spPr>
            <a:xfrm>
              <a:off x="2744059" y="4657763"/>
              <a:ext cx="109538" cy="109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Text Box 8"/>
            <p:cNvSpPr txBox="1">
              <a:spLocks noChangeArrowheads="1"/>
            </p:cNvSpPr>
            <p:nvPr/>
          </p:nvSpPr>
          <p:spPr bwMode="auto">
            <a:xfrm>
              <a:off x="2732947" y="4237217"/>
              <a:ext cx="373063" cy="431654"/>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A</a:t>
              </a:r>
            </a:p>
          </p:txBody>
        </p:sp>
      </p:grpSp>
      <p:grpSp>
        <p:nvGrpSpPr>
          <p:cNvPr id="11" name="Group 79"/>
          <p:cNvGrpSpPr>
            <a:grpSpLocks/>
          </p:cNvGrpSpPr>
          <p:nvPr/>
        </p:nvGrpSpPr>
        <p:grpSpPr bwMode="auto">
          <a:xfrm>
            <a:off x="2497138" y="1863725"/>
            <a:ext cx="3092450" cy="3395663"/>
            <a:chOff x="1918833" y="2137005"/>
            <a:chExt cx="3093366" cy="3395438"/>
          </a:xfrm>
        </p:grpSpPr>
        <p:sp>
          <p:nvSpPr>
            <p:cNvPr id="66608" name="Text Box 38"/>
            <p:cNvSpPr txBox="1">
              <a:spLocks noChangeArrowheads="1"/>
            </p:cNvSpPr>
            <p:nvPr/>
          </p:nvSpPr>
          <p:spPr bwMode="auto">
            <a:xfrm>
              <a:off x="3652643" y="5101556"/>
              <a:ext cx="13595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solidFill>
                    <a:srgbClr val="000000"/>
                  </a:solidFill>
                  <a:latin typeface="Tahoma" pitchFamily="34" charset="0"/>
                </a:rPr>
                <a:t>DAD</a:t>
              </a:r>
              <a:r>
                <a:rPr lang="en-US" sz="2400" b="1" i="1" baseline="-25000">
                  <a:solidFill>
                    <a:srgbClr val="000000"/>
                  </a:solidFill>
                  <a:latin typeface="Times New Roman" pitchFamily="18" charset="0"/>
                  <a:cs typeface="Times New Roman" pitchFamily="18" charset="0"/>
                </a:rPr>
                <a:t>t</a:t>
              </a:r>
              <a:r>
                <a:rPr lang="en-US" sz="2400" baseline="-25000">
                  <a:solidFill>
                    <a:srgbClr val="000000"/>
                  </a:solidFill>
                  <a:latin typeface="Times New Roman" pitchFamily="18" charset="0"/>
                  <a:cs typeface="Times New Roman" pitchFamily="18" charset="0"/>
                </a:rPr>
                <a:t>, </a:t>
              </a:r>
              <a:r>
                <a:rPr lang="en-US" sz="2400" b="1" i="1" baseline="-25000">
                  <a:solidFill>
                    <a:srgbClr val="000000"/>
                  </a:solidFill>
                  <a:latin typeface="Times New Roman" pitchFamily="18" charset="0"/>
                  <a:cs typeface="Times New Roman" pitchFamily="18" charset="0"/>
                </a:rPr>
                <a:t>t</a:t>
              </a:r>
              <a:r>
                <a:rPr lang="en-US" sz="2400" baseline="-25000">
                  <a:solidFill>
                    <a:srgbClr val="000000"/>
                  </a:solidFill>
                  <a:latin typeface="Times New Roman" pitchFamily="18" charset="0"/>
                  <a:cs typeface="Times New Roman" pitchFamily="18" charset="0"/>
                </a:rPr>
                <a:t> </a:t>
              </a:r>
              <a:r>
                <a:rPr lang="en-US" sz="2400" b="1" baseline="-25000">
                  <a:solidFill>
                    <a:srgbClr val="000000"/>
                  </a:solidFill>
                  <a:latin typeface="Times New Roman" pitchFamily="18" charset="0"/>
                  <a:cs typeface="Times New Roman" pitchFamily="18" charset="0"/>
                </a:rPr>
                <a:t>+</a:t>
              </a:r>
              <a:r>
                <a:rPr lang="en-US" sz="2400" baseline="-25000">
                  <a:solidFill>
                    <a:srgbClr val="000000"/>
                  </a:solidFill>
                  <a:latin typeface="Times New Roman" pitchFamily="18" charset="0"/>
                  <a:cs typeface="Times New Roman" pitchFamily="18" charset="0"/>
                </a:rPr>
                <a:t> </a:t>
              </a:r>
              <a:r>
                <a:rPr lang="en-US" sz="2400" b="1" baseline="-25000">
                  <a:solidFill>
                    <a:srgbClr val="000000"/>
                  </a:solidFill>
                  <a:latin typeface="Times New Roman" pitchFamily="18" charset="0"/>
                  <a:cs typeface="Times New Roman" pitchFamily="18" charset="0"/>
                </a:rPr>
                <a:t>1</a:t>
              </a:r>
              <a:r>
                <a:rPr lang="en-US" sz="2400" b="1" i="1" baseline="-25000">
                  <a:solidFill>
                    <a:srgbClr val="000000"/>
                  </a:solidFill>
                  <a:latin typeface="Times New Roman" pitchFamily="18" charset="0"/>
                  <a:cs typeface="Times New Roman" pitchFamily="18" charset="0"/>
                </a:rPr>
                <a:t>,…</a:t>
              </a:r>
              <a:endParaRPr lang="en-US" sz="2400" b="1" baseline="-25000">
                <a:solidFill>
                  <a:srgbClr val="000000"/>
                </a:solidFill>
                <a:latin typeface="Times New Roman" pitchFamily="18" charset="0"/>
                <a:cs typeface="Times New Roman" pitchFamily="18" charset="0"/>
              </a:endParaRPr>
            </a:p>
          </p:txBody>
        </p:sp>
        <p:sp>
          <p:nvSpPr>
            <p:cNvPr id="66609" name="Line 33"/>
            <p:cNvSpPr>
              <a:spLocks noChangeShapeType="1"/>
            </p:cNvSpPr>
            <p:nvPr/>
          </p:nvSpPr>
          <p:spPr bwMode="auto">
            <a:xfrm>
              <a:off x="1918833" y="2137005"/>
              <a:ext cx="1789973" cy="3018271"/>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83"/>
          <p:cNvGrpSpPr>
            <a:grpSpLocks/>
          </p:cNvGrpSpPr>
          <p:nvPr/>
        </p:nvGrpSpPr>
        <p:grpSpPr bwMode="auto">
          <a:xfrm>
            <a:off x="2505075" y="3354388"/>
            <a:ext cx="3894138" cy="1760537"/>
            <a:chOff x="1946275" y="2307676"/>
            <a:chExt cx="3893689" cy="1761087"/>
          </a:xfrm>
        </p:grpSpPr>
        <p:sp>
          <p:nvSpPr>
            <p:cNvPr id="66606" name="Line 33"/>
            <p:cNvSpPr>
              <a:spLocks noChangeShapeType="1"/>
            </p:cNvSpPr>
            <p:nvPr/>
          </p:nvSpPr>
          <p:spPr bwMode="auto">
            <a:xfrm flipV="1">
              <a:off x="1946275" y="255587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7" name="Text Box 38"/>
            <p:cNvSpPr txBox="1">
              <a:spLocks noChangeArrowheads="1"/>
            </p:cNvSpPr>
            <p:nvPr/>
          </p:nvSpPr>
          <p:spPr bwMode="auto">
            <a:xfrm>
              <a:off x="4944089" y="2307676"/>
              <a:ext cx="8958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aseline="-25000">
                  <a:latin typeface="Times New Roman" pitchFamily="18" charset="0"/>
                  <a:cs typeface="Times New Roman" pitchFamily="18" charset="0"/>
                </a:rPr>
                <a:t>final</a:t>
              </a:r>
            </a:p>
          </p:txBody>
        </p:sp>
      </p:grpSp>
      <p:grpSp>
        <p:nvGrpSpPr>
          <p:cNvPr id="13" name="Group 77"/>
          <p:cNvGrpSpPr>
            <a:grpSpLocks/>
          </p:cNvGrpSpPr>
          <p:nvPr/>
        </p:nvGrpSpPr>
        <p:grpSpPr bwMode="auto">
          <a:xfrm>
            <a:off x="1119188" y="2484438"/>
            <a:ext cx="2284412" cy="3430587"/>
            <a:chOff x="1119188" y="2484438"/>
            <a:chExt cx="2284412" cy="3430587"/>
          </a:xfrm>
        </p:grpSpPr>
        <p:sp>
          <p:nvSpPr>
            <p:cNvPr id="66598" name="Text Box 8"/>
            <p:cNvSpPr txBox="1">
              <a:spLocks noChangeArrowheads="1"/>
            </p:cNvSpPr>
            <p:nvPr/>
          </p:nvSpPr>
          <p:spPr bwMode="auto">
            <a:xfrm>
              <a:off x="2871788" y="5422900"/>
              <a:ext cx="5318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a:t>
              </a:r>
              <a:endParaRPr lang="en-US" sz="2600" b="1">
                <a:latin typeface="Times New Roman" pitchFamily="18" charset="0"/>
                <a:cs typeface="Times New Roman" pitchFamily="18" charset="0"/>
              </a:endParaRPr>
            </a:p>
          </p:txBody>
        </p:sp>
        <p:sp>
          <p:nvSpPr>
            <p:cNvPr id="66599" name="Text Box 9"/>
            <p:cNvSpPr txBox="1">
              <a:spLocks noChangeArrowheads="1"/>
            </p:cNvSpPr>
            <p:nvPr/>
          </p:nvSpPr>
          <p:spPr bwMode="auto">
            <a:xfrm>
              <a:off x="1119188" y="2576513"/>
              <a:ext cx="644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a:t>
              </a:r>
              <a:endParaRPr lang="en-US" sz="2600"/>
            </a:p>
          </p:txBody>
        </p:sp>
        <p:grpSp>
          <p:nvGrpSpPr>
            <p:cNvPr id="66600" name="Group 52"/>
            <p:cNvGrpSpPr>
              <a:grpSpLocks/>
            </p:cNvGrpSpPr>
            <p:nvPr/>
          </p:nvGrpSpPr>
          <p:grpSpPr bwMode="auto">
            <a:xfrm>
              <a:off x="1677988" y="2898775"/>
              <a:ext cx="1425575" cy="2568575"/>
              <a:chOff x="7333304" y="4533906"/>
              <a:chExt cx="1012839" cy="920769"/>
            </a:xfrm>
          </p:grpSpPr>
          <p:cxnSp>
            <p:nvCxnSpPr>
              <p:cNvPr id="54" name="Straight Connector 53"/>
              <p:cNvCxnSpPr/>
              <p:nvPr/>
            </p:nvCxnSpPr>
            <p:spPr>
              <a:xfrm>
                <a:off x="7333304" y="4533906"/>
                <a:ext cx="1012839"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7885758" y="4994291"/>
                <a:ext cx="920769"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66601" name="Group 73"/>
            <p:cNvGrpSpPr>
              <a:grpSpLocks/>
            </p:cNvGrpSpPr>
            <p:nvPr/>
          </p:nvGrpSpPr>
          <p:grpSpPr bwMode="auto">
            <a:xfrm>
              <a:off x="2992438" y="2484438"/>
              <a:ext cx="355600" cy="476250"/>
              <a:chOff x="4471480" y="3980252"/>
              <a:chExt cx="355600" cy="475868"/>
            </a:xfrm>
          </p:grpSpPr>
          <p:sp>
            <p:nvSpPr>
              <p:cNvPr id="42" name="Oval 41"/>
              <p:cNvSpPr>
                <a:spLocks noChangeAspect="1"/>
              </p:cNvSpPr>
              <p:nvPr/>
            </p:nvSpPr>
            <p:spPr>
              <a:xfrm>
                <a:off x="4539742" y="4346670"/>
                <a:ext cx="109538" cy="109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Text Box 8"/>
              <p:cNvSpPr txBox="1">
                <a:spLocks noChangeArrowheads="1"/>
              </p:cNvSpPr>
              <p:nvPr/>
            </p:nvSpPr>
            <p:spPr bwMode="auto">
              <a:xfrm>
                <a:off x="4471480" y="3980252"/>
                <a:ext cx="355600" cy="431454"/>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B</a:t>
                </a:r>
              </a:p>
            </p:txBody>
          </p:sp>
        </p:grpSp>
      </p:grpSp>
      <p:grpSp>
        <p:nvGrpSpPr>
          <p:cNvPr id="16" name="Group 83"/>
          <p:cNvGrpSpPr>
            <a:grpSpLocks/>
          </p:cNvGrpSpPr>
          <p:nvPr/>
        </p:nvGrpSpPr>
        <p:grpSpPr bwMode="auto">
          <a:xfrm>
            <a:off x="2060575" y="2066925"/>
            <a:ext cx="3916363" cy="1725613"/>
            <a:chOff x="1946275" y="2343301"/>
            <a:chExt cx="3917439" cy="1725462"/>
          </a:xfrm>
        </p:grpSpPr>
        <p:sp>
          <p:nvSpPr>
            <p:cNvPr id="66596" name="Line 33"/>
            <p:cNvSpPr>
              <a:spLocks noChangeShapeType="1"/>
            </p:cNvSpPr>
            <p:nvPr/>
          </p:nvSpPr>
          <p:spPr bwMode="auto">
            <a:xfrm flipV="1">
              <a:off x="1946275" y="255587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7" name="Text Box 38"/>
            <p:cNvSpPr txBox="1">
              <a:spLocks noChangeArrowheads="1"/>
            </p:cNvSpPr>
            <p:nvPr/>
          </p:nvSpPr>
          <p:spPr bwMode="auto">
            <a:xfrm>
              <a:off x="4967839" y="2343301"/>
              <a:ext cx="8958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+1</a:t>
              </a:r>
            </a:p>
          </p:txBody>
        </p:sp>
      </p:grpSp>
      <p:grpSp>
        <p:nvGrpSpPr>
          <p:cNvPr id="17" name="Group 82"/>
          <p:cNvGrpSpPr>
            <a:grpSpLocks/>
          </p:cNvGrpSpPr>
          <p:nvPr/>
        </p:nvGrpSpPr>
        <p:grpSpPr bwMode="auto">
          <a:xfrm>
            <a:off x="3224213" y="3017838"/>
            <a:ext cx="449262" cy="430212"/>
            <a:chOff x="3256198" y="3144615"/>
            <a:chExt cx="450105" cy="430887"/>
          </a:xfrm>
        </p:grpSpPr>
        <p:sp>
          <p:nvSpPr>
            <p:cNvPr id="43" name="Oval 42"/>
            <p:cNvSpPr>
              <a:spLocks noChangeAspect="1"/>
            </p:cNvSpPr>
            <p:nvPr/>
          </p:nvSpPr>
          <p:spPr>
            <a:xfrm>
              <a:off x="3256198" y="3249554"/>
              <a:ext cx="109743" cy="1097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Text Box 8"/>
            <p:cNvSpPr txBox="1">
              <a:spLocks noChangeArrowheads="1"/>
            </p:cNvSpPr>
            <p:nvPr/>
          </p:nvSpPr>
          <p:spPr bwMode="auto">
            <a:xfrm>
              <a:off x="3313455" y="3144615"/>
              <a:ext cx="392848" cy="430887"/>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C</a:t>
              </a:r>
            </a:p>
          </p:txBody>
        </p:sp>
      </p:grpSp>
      <p:sp>
        <p:nvSpPr>
          <p:cNvPr id="84" name="TextBox 83"/>
          <p:cNvSpPr txBox="1"/>
          <p:nvPr/>
        </p:nvSpPr>
        <p:spPr>
          <a:xfrm>
            <a:off x="6477000" y="4876800"/>
            <a:ext cx="2565400" cy="1935162"/>
          </a:xfrm>
          <a:prstGeom prst="rect">
            <a:avLst/>
          </a:prstGeom>
          <a:solidFill>
            <a:schemeClr val="accent3">
              <a:lumMod val="20000"/>
              <a:lumOff val="80000"/>
            </a:schemeClr>
          </a:solidFill>
          <a:effectLst>
            <a:outerShdw blurRad="25400" dist="50800" dir="2700000" algn="tl" rotWithShape="0">
              <a:prstClr val="black">
                <a:alpha val="40000"/>
              </a:prstClr>
            </a:outerShdw>
          </a:effectLst>
        </p:spPr>
        <p:txBody>
          <a:bodyPr/>
          <a:lstStyle/>
          <a:p>
            <a:pPr>
              <a:defRPr/>
            </a:pPr>
            <a:r>
              <a:rPr lang="en-US" sz="2000" dirty="0">
                <a:cs typeface="Arial" charset="0"/>
              </a:rPr>
              <a:t>Subsequent periods:</a:t>
            </a:r>
            <a:br>
              <a:rPr lang="en-US" sz="2000" dirty="0">
                <a:cs typeface="Arial" charset="0"/>
              </a:rPr>
            </a:br>
            <a:r>
              <a:rPr lang="en-US" sz="2000" dirty="0">
                <a:cs typeface="Arial" charset="0"/>
              </a:rPr>
              <a:t>This process continues until output returns to its natural rate and inflation reaches its new target.  </a:t>
            </a:r>
            <a:endParaRPr lang="en-US" sz="2000" b="1" dirty="0">
              <a:cs typeface="Arial" charset="0"/>
            </a:endParaRPr>
          </a:p>
        </p:txBody>
      </p:sp>
      <p:sp>
        <p:nvSpPr>
          <p:cNvPr id="65" name="Line 46"/>
          <p:cNvSpPr>
            <a:spLocks noChangeShapeType="1"/>
          </p:cNvSpPr>
          <p:nvPr/>
        </p:nvSpPr>
        <p:spPr bwMode="auto">
          <a:xfrm rot="5400000" flipH="1">
            <a:off x="3258344" y="3267869"/>
            <a:ext cx="223837" cy="136525"/>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6" name="Line 46"/>
          <p:cNvSpPr>
            <a:spLocks noChangeShapeType="1"/>
          </p:cNvSpPr>
          <p:nvPr/>
        </p:nvSpPr>
        <p:spPr bwMode="auto">
          <a:xfrm rot="5400000" flipH="1">
            <a:off x="3390106" y="3485357"/>
            <a:ext cx="217487" cy="127000"/>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3" name="Line 46"/>
          <p:cNvSpPr>
            <a:spLocks noChangeShapeType="1"/>
          </p:cNvSpPr>
          <p:nvPr/>
        </p:nvSpPr>
        <p:spPr bwMode="auto">
          <a:xfrm rot="5400000" flipH="1">
            <a:off x="3517900" y="3692526"/>
            <a:ext cx="198437" cy="112712"/>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4" name="Line 46"/>
          <p:cNvSpPr>
            <a:spLocks noChangeShapeType="1"/>
          </p:cNvSpPr>
          <p:nvPr/>
        </p:nvSpPr>
        <p:spPr bwMode="auto">
          <a:xfrm rot="5400000" flipH="1">
            <a:off x="3633788" y="3884613"/>
            <a:ext cx="188912" cy="112712"/>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7" name="Line 46"/>
          <p:cNvSpPr>
            <a:spLocks noChangeShapeType="1"/>
          </p:cNvSpPr>
          <p:nvPr/>
        </p:nvSpPr>
        <p:spPr bwMode="auto">
          <a:xfrm rot="5400000" flipH="1">
            <a:off x="3744119" y="4067969"/>
            <a:ext cx="185737" cy="111125"/>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09" name="Line 46"/>
          <p:cNvSpPr>
            <a:spLocks noChangeShapeType="1"/>
          </p:cNvSpPr>
          <p:nvPr/>
        </p:nvSpPr>
        <p:spPr bwMode="auto">
          <a:xfrm rot="5400000" flipH="1">
            <a:off x="3095625" y="2998788"/>
            <a:ext cx="223837" cy="122238"/>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12" name="Line 46"/>
          <p:cNvSpPr>
            <a:spLocks noChangeShapeType="1"/>
          </p:cNvSpPr>
          <p:nvPr/>
        </p:nvSpPr>
        <p:spPr bwMode="auto">
          <a:xfrm rot="5400000" flipH="1" flipV="1">
            <a:off x="3329781" y="2315370"/>
            <a:ext cx="396875" cy="766762"/>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18" name="Group 82"/>
          <p:cNvGrpSpPr>
            <a:grpSpLocks/>
          </p:cNvGrpSpPr>
          <p:nvPr/>
        </p:nvGrpSpPr>
        <p:grpSpPr bwMode="auto">
          <a:xfrm>
            <a:off x="206375" y="4117975"/>
            <a:ext cx="4333875" cy="2190750"/>
            <a:chOff x="206375" y="4117975"/>
            <a:chExt cx="4333726" cy="2190385"/>
          </a:xfrm>
        </p:grpSpPr>
        <p:cxnSp>
          <p:nvCxnSpPr>
            <p:cNvPr id="80" name="Straight Connector 79"/>
            <p:cNvCxnSpPr/>
            <p:nvPr/>
          </p:nvCxnSpPr>
          <p:spPr bwMode="auto">
            <a:xfrm>
              <a:off x="1687462" y="4354474"/>
              <a:ext cx="2277984"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66589" name="Group 74"/>
            <p:cNvGrpSpPr>
              <a:grpSpLocks/>
            </p:cNvGrpSpPr>
            <p:nvPr/>
          </p:nvGrpSpPr>
          <p:grpSpPr bwMode="auto">
            <a:xfrm>
              <a:off x="3921125" y="4221163"/>
              <a:ext cx="500063" cy="431800"/>
              <a:chOff x="4290251" y="3265389"/>
              <a:chExt cx="499299" cy="430887"/>
            </a:xfrm>
          </p:grpSpPr>
          <p:sp>
            <p:nvSpPr>
              <p:cNvPr id="75" name="Oval 74"/>
              <p:cNvSpPr>
                <a:spLocks noChangeAspect="1"/>
              </p:cNvSpPr>
              <p:nvPr/>
            </p:nvSpPr>
            <p:spPr>
              <a:xfrm>
                <a:off x="4290123" y="3358820"/>
                <a:ext cx="109367" cy="109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Text Box 8"/>
              <p:cNvSpPr txBox="1">
                <a:spLocks noChangeArrowheads="1"/>
              </p:cNvSpPr>
              <p:nvPr/>
            </p:nvSpPr>
            <p:spPr bwMode="auto">
              <a:xfrm>
                <a:off x="4397905" y="3265372"/>
                <a:ext cx="391501" cy="430815"/>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Z</a:t>
                </a:r>
              </a:p>
            </p:txBody>
          </p:sp>
        </p:grpSp>
        <p:sp>
          <p:nvSpPr>
            <p:cNvPr id="82" name="Text Box 9"/>
            <p:cNvSpPr txBox="1">
              <a:spLocks noChangeArrowheads="1"/>
            </p:cNvSpPr>
            <p:nvPr/>
          </p:nvSpPr>
          <p:spPr bwMode="auto">
            <a:xfrm>
              <a:off x="206375" y="4117975"/>
              <a:ext cx="1587445" cy="492043"/>
            </a:xfrm>
            <a:prstGeom prst="rect">
              <a:avLst/>
            </a:prstGeom>
            <a:noFill/>
            <a:ln w="9525">
              <a:noFill/>
              <a:miter lim="800000"/>
              <a:headEnd/>
              <a:tailEnd/>
            </a:ln>
          </p:spPr>
          <p:txBody>
            <a:bodyPr>
              <a:spAutoFit/>
            </a:bodyPr>
            <a:lstStyle/>
            <a:p>
              <a:pPr algn="ctr">
                <a:spcBef>
                  <a:spcPct val="5000"/>
                </a:spcBef>
                <a:tabLst>
                  <a:tab pos="1830388" algn="r"/>
                </a:tabLst>
                <a:defRPr/>
              </a:pPr>
              <a:r>
                <a:rPr lang="el-GR" sz="2600" b="1" i="1" dirty="0">
                  <a:latin typeface="Times New Roman" pitchFamily="18" charset="0"/>
                  <a:cs typeface="Times New Roman" pitchFamily="18" charset="0"/>
                </a:rPr>
                <a:t>π</a:t>
              </a:r>
              <a:r>
                <a:rPr lang="en-US" sz="2600" baseline="-25000" dirty="0">
                  <a:latin typeface="Times New Roman" pitchFamily="18" charset="0"/>
                  <a:cs typeface="Times New Roman" pitchFamily="18" charset="0"/>
                </a:rPr>
                <a:t>final</a:t>
              </a:r>
              <a:r>
                <a:rPr lang="en-US" sz="1600" b="1" dirty="0">
                  <a:latin typeface="+mn-lt"/>
                  <a:cs typeface="Times New Roman" pitchFamily="18" charset="0"/>
                </a:rPr>
                <a:t> </a:t>
              </a:r>
              <a:r>
                <a:rPr lang="en-US" sz="2400" dirty="0">
                  <a:latin typeface="+mn-lt"/>
                  <a:cs typeface="Times New Roman" pitchFamily="18" charset="0"/>
                </a:rPr>
                <a:t>= 1%</a:t>
              </a:r>
              <a:endParaRPr lang="en-US" sz="2400" dirty="0">
                <a:latin typeface="+mn-lt"/>
                <a:cs typeface="Arial" charset="0"/>
              </a:endParaRPr>
            </a:p>
          </p:txBody>
        </p:sp>
        <p:sp>
          <p:nvSpPr>
            <p:cNvPr id="66591" name="Text Box 8"/>
            <p:cNvSpPr txBox="1">
              <a:spLocks noChangeArrowheads="1"/>
            </p:cNvSpPr>
            <p:nvPr/>
          </p:nvSpPr>
          <p:spPr bwMode="auto">
            <a:xfrm>
              <a:off x="3708144" y="5415808"/>
              <a:ext cx="83195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       </a:t>
              </a:r>
              <a:r>
                <a:rPr lang="en-US" sz="2600" b="1" baseline="-25000">
                  <a:latin typeface="Times New Roman" pitchFamily="18" charset="0"/>
                  <a:cs typeface="Times New Roman" pitchFamily="18" charset="0"/>
                </a:rPr>
                <a:t>,</a:t>
              </a:r>
              <a:r>
                <a:rPr lang="en-US" sz="2600" b="1" i="1">
                  <a:latin typeface="Times New Roman" pitchFamily="18" charset="0"/>
                  <a:cs typeface="Times New Roman" pitchFamily="18" charset="0"/>
                </a:rPr>
                <a:t> </a:t>
              </a:r>
              <a:br>
                <a:rPr lang="en-US" sz="2600" b="1" i="1">
                  <a:latin typeface="Times New Roman" pitchFamily="18" charset="0"/>
                  <a:cs typeface="Times New Roman" pitchFamily="18" charset="0"/>
                </a:rPr>
              </a:br>
              <a:r>
                <a:rPr lang="en-US" sz="2600" b="1" i="1">
                  <a:latin typeface="Times New Roman" pitchFamily="18" charset="0"/>
                  <a:cs typeface="Times New Roman" pitchFamily="18" charset="0"/>
                </a:rPr>
                <a:t>Y</a:t>
              </a:r>
              <a:r>
                <a:rPr lang="en-US" sz="2600" baseline="-25000">
                  <a:latin typeface="Times New Roman" pitchFamily="18" charset="0"/>
                  <a:cs typeface="Times New Roman" pitchFamily="18" charset="0"/>
                </a:rPr>
                <a:t>final</a:t>
              </a:r>
              <a:endParaRPr lang="en-US" sz="2600">
                <a:latin typeface="Times New Roman" pitchFamily="18" charset="0"/>
                <a:cs typeface="Times New Roman" pitchFamily="18" charset="0"/>
              </a:endParaRPr>
            </a:p>
          </p:txBody>
        </p:sp>
      </p:grpSp>
    </p:spTree>
    <p:extLst>
      <p:ext uri="{BB962C8B-B14F-4D97-AF65-F5344CB8AC3E}">
        <p14:creationId xmlns:p14="http://schemas.microsoft.com/office/powerpoint/2010/main" val="316824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8" presetClass="entr" presetSubtype="12" fill="hold" grpId="0" nodeType="withEffect">
                                  <p:stCondLst>
                                    <p:cond delay="0"/>
                                  </p:stCondLst>
                                  <p:childTnLst>
                                    <p:set>
                                      <p:cBhvr>
                                        <p:cTn id="12" dur="1" fill="hold">
                                          <p:stCondLst>
                                            <p:cond delay="0"/>
                                          </p:stCondLst>
                                        </p:cTn>
                                        <p:tgtEl>
                                          <p:spTgt spid="51212"/>
                                        </p:tgtEl>
                                        <p:attrNameLst>
                                          <p:attrName>style.visibility</p:attrName>
                                        </p:attrNameLst>
                                      </p:cBhvr>
                                      <p:to>
                                        <p:strVal val="visible"/>
                                      </p:to>
                                    </p:set>
                                    <p:animEffect transition="in" filter="strips(downLeft)">
                                      <p:cBhvr>
                                        <p:cTn id="13" dur="500"/>
                                        <p:tgtEl>
                                          <p:spTgt spid="51212"/>
                                        </p:tgtEl>
                                      </p:cBhvr>
                                    </p:animEffect>
                                  </p:childTnLst>
                                </p:cTn>
                              </p:par>
                            </p:childTnLst>
                          </p:cTn>
                        </p:par>
                        <p:par>
                          <p:cTn id="14" fill="hold" nodeType="afterGroup">
                            <p:stCondLst>
                              <p:cond delay="500"/>
                            </p:stCondLst>
                            <p:childTnLst>
                              <p:par>
                                <p:cTn id="15" presetID="18" presetClass="entr" presetSubtype="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Right)">
                                      <p:cBhvr>
                                        <p:cTn id="17" dur="500"/>
                                        <p:tgtEl>
                                          <p:spTgt spid="11"/>
                                        </p:tgtEl>
                                      </p:cBhvr>
                                    </p:animEffect>
                                  </p:childTnLst>
                                </p:cTn>
                              </p:par>
                            </p:childTnLst>
                          </p:cTn>
                        </p:par>
                        <p:par>
                          <p:cTn id="18" fill="hold" nodeType="afterGroup">
                            <p:stCondLst>
                              <p:cond delay="1000"/>
                            </p:stCondLst>
                            <p:childTnLst>
                              <p:par>
                                <p:cTn id="19" presetID="18" presetClass="entr" presetSubtype="12"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fade">
                                      <p:cBhvr>
                                        <p:cTn id="26" dur="500"/>
                                        <p:tgtEl>
                                          <p:spTgt spid="91"/>
                                        </p:tgtEl>
                                      </p:cBhvr>
                                    </p:animEffect>
                                  </p:childTnLst>
                                </p:cTn>
                              </p:par>
                              <p:par>
                                <p:cTn id="27" presetID="10" presetClass="exit" presetSubtype="0" fill="hold" grpId="1" nodeType="withEffect">
                                  <p:stCondLst>
                                    <p:cond delay="0"/>
                                  </p:stCondLst>
                                  <p:childTnLst>
                                    <p:animEffect transition="out" filter="fade">
                                      <p:cBhvr>
                                        <p:cTn id="28" dur="500"/>
                                        <p:tgtEl>
                                          <p:spTgt spid="89"/>
                                        </p:tgtEl>
                                      </p:cBhvr>
                                    </p:animEffect>
                                    <p:set>
                                      <p:cBhvr>
                                        <p:cTn id="29" dur="1" fill="hold">
                                          <p:stCondLst>
                                            <p:cond delay="499"/>
                                          </p:stCondLst>
                                        </p:cTn>
                                        <p:tgtEl>
                                          <p:spTgt spid="89"/>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51212"/>
                                        </p:tgtEl>
                                      </p:cBhvr>
                                    </p:animEffect>
                                    <p:set>
                                      <p:cBhvr>
                                        <p:cTn id="32" dur="1" fill="hold">
                                          <p:stCondLst>
                                            <p:cond delay="499"/>
                                          </p:stCondLst>
                                        </p:cTn>
                                        <p:tgtEl>
                                          <p:spTgt spid="51212"/>
                                        </p:tgtEl>
                                        <p:attrNameLst>
                                          <p:attrName>style.visibility</p:attrName>
                                        </p:attrNameLst>
                                      </p:cBhvr>
                                      <p:to>
                                        <p:strVal val="hidden"/>
                                      </p:to>
                                    </p:set>
                                  </p:childTnLst>
                                </p:cTn>
                              </p:par>
                              <p:par>
                                <p:cTn id="33" presetID="18" presetClass="entr" presetSubtype="6" fill="hold" grpId="0" nodeType="withEffect">
                                  <p:stCondLst>
                                    <p:cond delay="0"/>
                                  </p:stCondLst>
                                  <p:childTnLst>
                                    <p:set>
                                      <p:cBhvr>
                                        <p:cTn id="34" dur="1" fill="hold">
                                          <p:stCondLst>
                                            <p:cond delay="0"/>
                                          </p:stCondLst>
                                        </p:cTn>
                                        <p:tgtEl>
                                          <p:spTgt spid="51209"/>
                                        </p:tgtEl>
                                        <p:attrNameLst>
                                          <p:attrName>style.visibility</p:attrName>
                                        </p:attrNameLst>
                                      </p:cBhvr>
                                      <p:to>
                                        <p:strVal val="visible"/>
                                      </p:to>
                                    </p:set>
                                    <p:animEffect transition="in" filter="strips(downRight)">
                                      <p:cBhvr>
                                        <p:cTn id="35" dur="500"/>
                                        <p:tgtEl>
                                          <p:spTgt spid="51209"/>
                                        </p:tgtEl>
                                      </p:cBhvr>
                                    </p:animEffect>
                                  </p:childTnLst>
                                </p:cTn>
                              </p:par>
                            </p:childTnLst>
                          </p:cTn>
                        </p:par>
                        <p:par>
                          <p:cTn id="36" fill="hold" nodeType="afterGroup">
                            <p:stCondLst>
                              <p:cond delay="500"/>
                            </p:stCondLst>
                            <p:childTnLst>
                              <p:par>
                                <p:cTn id="37" presetID="18" presetClass="entr" presetSubtype="12"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strips(downLeft)">
                                      <p:cBhvr>
                                        <p:cTn id="39" dur="500"/>
                                        <p:tgtEl>
                                          <p:spTgt spid="16"/>
                                        </p:tgtEl>
                                      </p:cBhvr>
                                    </p:animEffect>
                                  </p:childTnLst>
                                </p:cTn>
                              </p:par>
                            </p:childTnLst>
                          </p:cTn>
                        </p:par>
                        <p:par>
                          <p:cTn id="40" fill="hold" nodeType="afterGroup">
                            <p:stCondLst>
                              <p:cond delay="1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fade">
                                      <p:cBhvr>
                                        <p:cTn id="48" dur="500"/>
                                        <p:tgtEl>
                                          <p:spTgt spid="84"/>
                                        </p:tgtEl>
                                      </p:cBhvr>
                                    </p:animEffect>
                                  </p:childTnLst>
                                </p:cTn>
                              </p:par>
                              <p:par>
                                <p:cTn id="49" presetID="10" presetClass="exit" presetSubtype="0" fill="hold" grpId="1" nodeType="withEffect">
                                  <p:stCondLst>
                                    <p:cond delay="0"/>
                                  </p:stCondLst>
                                  <p:childTnLst>
                                    <p:animEffect transition="out" filter="fade">
                                      <p:cBhvr>
                                        <p:cTn id="50" dur="500"/>
                                        <p:tgtEl>
                                          <p:spTgt spid="91"/>
                                        </p:tgtEl>
                                      </p:cBhvr>
                                    </p:animEffect>
                                    <p:set>
                                      <p:cBhvr>
                                        <p:cTn id="51" dur="1" fill="hold">
                                          <p:stCondLst>
                                            <p:cond delay="499"/>
                                          </p:stCondLst>
                                        </p:cTn>
                                        <p:tgtEl>
                                          <p:spTgt spid="9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51209"/>
                                        </p:tgtEl>
                                      </p:cBhvr>
                                    </p:animEffect>
                                    <p:set>
                                      <p:cBhvr>
                                        <p:cTn id="54" dur="1" fill="hold">
                                          <p:stCondLst>
                                            <p:cond delay="499"/>
                                          </p:stCondLst>
                                        </p:cTn>
                                        <p:tgtEl>
                                          <p:spTgt spid="51209"/>
                                        </p:tgtEl>
                                        <p:attrNameLst>
                                          <p:attrName>style.visibility</p:attrName>
                                        </p:attrNameLst>
                                      </p:cBhvr>
                                      <p:to>
                                        <p:strVal val="hidden"/>
                                      </p:to>
                                    </p:set>
                                  </p:childTnLst>
                                </p:cTn>
                              </p:par>
                            </p:childTnLst>
                          </p:cTn>
                        </p:par>
                        <p:par>
                          <p:cTn id="55" fill="hold" nodeType="afterGroup">
                            <p:stCondLst>
                              <p:cond delay="500"/>
                            </p:stCondLst>
                            <p:childTnLst>
                              <p:par>
                                <p:cTn id="56" presetID="18" presetClass="entr" presetSubtype="6"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strips(downRight)">
                                      <p:cBhvr>
                                        <p:cTn id="58" dur="500"/>
                                        <p:tgtEl>
                                          <p:spTgt spid="65"/>
                                        </p:tgtEl>
                                      </p:cBhvr>
                                    </p:animEffect>
                                  </p:childTnLst>
                                </p:cTn>
                              </p:par>
                            </p:childTnLst>
                          </p:cTn>
                        </p:par>
                        <p:par>
                          <p:cTn id="59" fill="hold" nodeType="afterGroup">
                            <p:stCondLst>
                              <p:cond delay="1000"/>
                            </p:stCondLst>
                            <p:childTnLst>
                              <p:par>
                                <p:cTn id="60" presetID="18" presetClass="entr" presetSubtype="6"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strips(downRight)">
                                      <p:cBhvr>
                                        <p:cTn id="62" dur="500"/>
                                        <p:tgtEl>
                                          <p:spTgt spid="66"/>
                                        </p:tgtEl>
                                      </p:cBhvr>
                                    </p:animEffect>
                                  </p:childTnLst>
                                </p:cTn>
                              </p:par>
                              <p:par>
                                <p:cTn id="63" presetID="10" presetClass="exit" presetSubtype="0" fill="hold" grpId="1" nodeType="withEffect">
                                  <p:stCondLst>
                                    <p:cond delay="0"/>
                                  </p:stCondLst>
                                  <p:childTnLst>
                                    <p:animEffect transition="out" filter="fade">
                                      <p:cBhvr>
                                        <p:cTn id="64" dur="500"/>
                                        <p:tgtEl>
                                          <p:spTgt spid="65"/>
                                        </p:tgtEl>
                                      </p:cBhvr>
                                    </p:animEffect>
                                    <p:set>
                                      <p:cBhvr>
                                        <p:cTn id="65" dur="1" fill="hold">
                                          <p:stCondLst>
                                            <p:cond delay="499"/>
                                          </p:stCondLst>
                                        </p:cTn>
                                        <p:tgtEl>
                                          <p:spTgt spid="65"/>
                                        </p:tgtEl>
                                        <p:attrNameLst>
                                          <p:attrName>style.visibility</p:attrName>
                                        </p:attrNameLst>
                                      </p:cBhvr>
                                      <p:to>
                                        <p:strVal val="hidden"/>
                                      </p:to>
                                    </p:set>
                                  </p:childTnLst>
                                </p:cTn>
                              </p:par>
                            </p:childTnLst>
                          </p:cTn>
                        </p:par>
                        <p:par>
                          <p:cTn id="66" fill="hold" nodeType="afterGroup">
                            <p:stCondLst>
                              <p:cond delay="1500"/>
                            </p:stCondLst>
                            <p:childTnLst>
                              <p:par>
                                <p:cTn id="67" presetID="18" presetClass="entr" presetSubtype="6"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strips(downRight)">
                                      <p:cBhvr>
                                        <p:cTn id="69" dur="500"/>
                                        <p:tgtEl>
                                          <p:spTgt spid="73"/>
                                        </p:tgtEl>
                                      </p:cBhvr>
                                    </p:animEffect>
                                  </p:childTnLst>
                                </p:cTn>
                              </p:par>
                              <p:par>
                                <p:cTn id="70" presetID="10" presetClass="exit" presetSubtype="0" fill="hold" grpId="1" nodeType="withEffect">
                                  <p:stCondLst>
                                    <p:cond delay="0"/>
                                  </p:stCondLst>
                                  <p:childTnLst>
                                    <p:animEffect transition="out" filter="fade">
                                      <p:cBhvr>
                                        <p:cTn id="71" dur="500"/>
                                        <p:tgtEl>
                                          <p:spTgt spid="66"/>
                                        </p:tgtEl>
                                      </p:cBhvr>
                                    </p:animEffect>
                                    <p:set>
                                      <p:cBhvr>
                                        <p:cTn id="72" dur="1" fill="hold">
                                          <p:stCondLst>
                                            <p:cond delay="499"/>
                                          </p:stCondLst>
                                        </p:cTn>
                                        <p:tgtEl>
                                          <p:spTgt spid="66"/>
                                        </p:tgtEl>
                                        <p:attrNameLst>
                                          <p:attrName>style.visibility</p:attrName>
                                        </p:attrNameLst>
                                      </p:cBhvr>
                                      <p:to>
                                        <p:strVal val="hidden"/>
                                      </p:to>
                                    </p:set>
                                  </p:childTnLst>
                                </p:cTn>
                              </p:par>
                            </p:childTnLst>
                          </p:cTn>
                        </p:par>
                        <p:par>
                          <p:cTn id="73" fill="hold" nodeType="afterGroup">
                            <p:stCondLst>
                              <p:cond delay="2000"/>
                            </p:stCondLst>
                            <p:childTnLst>
                              <p:par>
                                <p:cTn id="74" presetID="18" presetClass="entr" presetSubtype="6" fill="hold" grpId="0"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strips(downRight)">
                                      <p:cBhvr>
                                        <p:cTn id="76" dur="500"/>
                                        <p:tgtEl>
                                          <p:spTgt spid="74"/>
                                        </p:tgtEl>
                                      </p:cBhvr>
                                    </p:animEffect>
                                  </p:childTnLst>
                                </p:cTn>
                              </p:par>
                              <p:par>
                                <p:cTn id="77" presetID="10" presetClass="exit" presetSubtype="0" fill="hold" grpId="1" nodeType="withEffect">
                                  <p:stCondLst>
                                    <p:cond delay="0"/>
                                  </p:stCondLst>
                                  <p:childTnLst>
                                    <p:animEffect transition="out" filter="fade">
                                      <p:cBhvr>
                                        <p:cTn id="78" dur="500"/>
                                        <p:tgtEl>
                                          <p:spTgt spid="73"/>
                                        </p:tgtEl>
                                      </p:cBhvr>
                                    </p:animEffect>
                                    <p:set>
                                      <p:cBhvr>
                                        <p:cTn id="79" dur="1" fill="hold">
                                          <p:stCondLst>
                                            <p:cond delay="499"/>
                                          </p:stCondLst>
                                        </p:cTn>
                                        <p:tgtEl>
                                          <p:spTgt spid="73"/>
                                        </p:tgtEl>
                                        <p:attrNameLst>
                                          <p:attrName>style.visibility</p:attrName>
                                        </p:attrNameLst>
                                      </p:cBhvr>
                                      <p:to>
                                        <p:strVal val="hidden"/>
                                      </p:to>
                                    </p:set>
                                  </p:childTnLst>
                                </p:cTn>
                              </p:par>
                            </p:childTnLst>
                          </p:cTn>
                        </p:par>
                        <p:par>
                          <p:cTn id="80" fill="hold" nodeType="afterGroup">
                            <p:stCondLst>
                              <p:cond delay="2500"/>
                            </p:stCondLst>
                            <p:childTnLst>
                              <p:par>
                                <p:cTn id="81" presetID="18" presetClass="entr" presetSubtype="6" fill="hold" grpId="0" nodeType="after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strips(downRight)">
                                      <p:cBhvr>
                                        <p:cTn id="83" dur="500"/>
                                        <p:tgtEl>
                                          <p:spTgt spid="77"/>
                                        </p:tgtEl>
                                      </p:cBhvr>
                                    </p:animEffect>
                                  </p:childTnLst>
                                </p:cTn>
                              </p:par>
                              <p:par>
                                <p:cTn id="84" presetID="10" presetClass="exit" presetSubtype="0" fill="hold" grpId="1" nodeType="withEffect">
                                  <p:stCondLst>
                                    <p:cond delay="0"/>
                                  </p:stCondLst>
                                  <p:childTnLst>
                                    <p:animEffect transition="out" filter="fade">
                                      <p:cBhvr>
                                        <p:cTn id="85" dur="500"/>
                                        <p:tgtEl>
                                          <p:spTgt spid="74"/>
                                        </p:tgtEl>
                                      </p:cBhvr>
                                    </p:animEffect>
                                    <p:set>
                                      <p:cBhvr>
                                        <p:cTn id="86" dur="1" fill="hold">
                                          <p:stCondLst>
                                            <p:cond delay="499"/>
                                          </p:stCondLst>
                                        </p:cTn>
                                        <p:tgtEl>
                                          <p:spTgt spid="74"/>
                                        </p:tgtEl>
                                        <p:attrNameLst>
                                          <p:attrName>style.visibility</p:attrName>
                                        </p:attrNameLst>
                                      </p:cBhvr>
                                      <p:to>
                                        <p:strVal val="hidden"/>
                                      </p:to>
                                    </p:set>
                                  </p:childTnLst>
                                </p:cTn>
                              </p:par>
                            </p:childTnLst>
                          </p:cTn>
                        </p:par>
                        <p:par>
                          <p:cTn id="87" fill="hold" nodeType="afterGroup">
                            <p:stCondLst>
                              <p:cond delay="3000"/>
                            </p:stCondLst>
                            <p:childTnLst>
                              <p:par>
                                <p:cTn id="88" presetID="18" presetClass="entr" presetSubtype="12"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strips(downLeft)">
                                      <p:cBhvr>
                                        <p:cTn id="90" dur="500"/>
                                        <p:tgtEl>
                                          <p:spTgt spid="12"/>
                                        </p:tgtEl>
                                      </p:cBhvr>
                                    </p:animEffect>
                                  </p:childTnLst>
                                </p:cTn>
                              </p:par>
                            </p:childTnLst>
                          </p:cTn>
                        </p:par>
                        <p:par>
                          <p:cTn id="91" fill="hold" nodeType="afterGroup">
                            <p:stCondLst>
                              <p:cond delay="3500"/>
                            </p:stCondLst>
                            <p:childTnLst>
                              <p:par>
                                <p:cTn id="92" presetID="18" presetClass="entr" presetSubtype="12" fill="hold" nodeType="after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strips(downLeft)">
                                      <p:cBhvr>
                                        <p:cTn id="94" dur="500"/>
                                        <p:tgtEl>
                                          <p:spTgt spid="18"/>
                                        </p:tgtEl>
                                      </p:cBhvr>
                                    </p:animEffect>
                                  </p:childTnLst>
                                </p:cTn>
                              </p:par>
                              <p:par>
                                <p:cTn id="95" presetID="10" presetClass="exit" presetSubtype="0" fill="hold" grpId="1" nodeType="withEffect">
                                  <p:stCondLst>
                                    <p:cond delay="0"/>
                                  </p:stCondLst>
                                  <p:childTnLst>
                                    <p:animEffect transition="out" filter="fade">
                                      <p:cBhvr>
                                        <p:cTn id="96" dur="500"/>
                                        <p:tgtEl>
                                          <p:spTgt spid="77"/>
                                        </p:tgtEl>
                                      </p:cBhvr>
                                    </p:animEffect>
                                    <p:set>
                                      <p:cBhvr>
                                        <p:cTn id="97"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9" grpId="0" animBg="1"/>
      <p:bldP spid="89" grpId="1" animBg="1"/>
      <p:bldP spid="91" grpId="0" animBg="1"/>
      <p:bldP spid="91" grpId="1" animBg="1"/>
      <p:bldP spid="84" grpId="0" animBg="1"/>
      <p:bldP spid="65" grpId="0" animBg="1"/>
      <p:bldP spid="65" grpId="1" animBg="1"/>
      <p:bldP spid="66" grpId="0" animBg="1"/>
      <p:bldP spid="66" grpId="1" animBg="1"/>
      <p:bldP spid="73" grpId="0" animBg="1"/>
      <p:bldP spid="73" grpId="1" animBg="1"/>
      <p:bldP spid="74" grpId="0" animBg="1"/>
      <p:bldP spid="74" grpId="1" animBg="1"/>
      <p:bldP spid="77" grpId="0" animBg="1"/>
      <p:bldP spid="77" grpId="1" animBg="1"/>
      <p:bldP spid="51209" grpId="0" animBg="1"/>
      <p:bldP spid="51209" grpId="1" animBg="1"/>
      <p:bldP spid="51212" grpId="0" animBg="1"/>
      <p:bldP spid="51212" grpId="1"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4. </a:t>
            </a:r>
            <a:r>
              <a:rPr lang="en-US" dirty="0" smtClean="0"/>
              <a:t>Stricter </a:t>
            </a:r>
            <a:r>
              <a:rPr lang="en-US" dirty="0"/>
              <a:t>Monetary Policy</a:t>
            </a:r>
          </a:p>
        </p:txBody>
      </p:sp>
      <p:sp>
        <p:nvSpPr>
          <p:cNvPr id="4" name="Content Placeholder 3"/>
          <p:cNvSpPr>
            <a:spLocks noGrp="1"/>
          </p:cNvSpPr>
          <p:nvPr>
            <p:ph idx="1"/>
          </p:nvPr>
        </p:nvSpPr>
        <p:spPr/>
        <p:txBody>
          <a:bodyPr>
            <a:normAutofit fontScale="85000" lnSpcReduction="20000"/>
          </a:bodyPr>
          <a:lstStyle/>
          <a:p>
            <a:r>
              <a:rPr lang="en-US" dirty="0" smtClean="0">
                <a:solidFill>
                  <a:srgbClr val="FF0000"/>
                </a:solidFill>
              </a:rPr>
              <a:t>At the date the target inflation is reduced, output falls below its natural level, and inflation falls too towards its new target level</a:t>
            </a:r>
          </a:p>
          <a:p>
            <a:pPr lvl="1"/>
            <a:r>
              <a:rPr lang="en-US" dirty="0" smtClean="0">
                <a:solidFill>
                  <a:srgbClr val="FF0000"/>
                </a:solidFill>
              </a:rPr>
              <a:t>The real interest rate rises above </a:t>
            </a:r>
            <a:r>
              <a:rPr lang="en-US" dirty="0">
                <a:solidFill>
                  <a:srgbClr val="FF0000"/>
                </a:solidFill>
              </a:rPr>
              <a:t>its natural level (</a:t>
            </a:r>
            <a:r>
              <a:rPr lang="el-GR" dirty="0">
                <a:solidFill>
                  <a:srgbClr val="FF0000"/>
                </a:solidFill>
              </a:rPr>
              <a:t>ρ</a:t>
            </a:r>
            <a:r>
              <a:rPr lang="en-US" dirty="0" smtClean="0">
                <a:solidFill>
                  <a:srgbClr val="FF0000"/>
                </a:solidFill>
              </a:rPr>
              <a:t>)</a:t>
            </a:r>
          </a:p>
          <a:p>
            <a:pPr lvl="1"/>
            <a:r>
              <a:rPr lang="en-US" dirty="0" smtClean="0">
                <a:solidFill>
                  <a:srgbClr val="FF0000"/>
                </a:solidFill>
              </a:rPr>
              <a:t>The effect on the nominal interest rate </a:t>
            </a:r>
            <a:r>
              <a:rPr lang="en-US" dirty="0">
                <a:solidFill>
                  <a:srgbClr val="FF0000"/>
                </a:solidFill>
              </a:rPr>
              <a:t>(</a:t>
            </a:r>
            <a:r>
              <a:rPr lang="en-US" i="1" dirty="0">
                <a:solidFill>
                  <a:srgbClr val="FF0000"/>
                </a:solidFill>
              </a:rPr>
              <a:t>i</a:t>
            </a:r>
            <a:r>
              <a:rPr lang="en-US" dirty="0">
                <a:solidFill>
                  <a:srgbClr val="FF0000"/>
                </a:solidFill>
              </a:rPr>
              <a:t> = </a:t>
            </a:r>
            <a:r>
              <a:rPr lang="en-US" i="1" dirty="0">
                <a:solidFill>
                  <a:srgbClr val="FF0000"/>
                </a:solidFill>
              </a:rPr>
              <a:t>r</a:t>
            </a:r>
            <a:r>
              <a:rPr lang="en-US" dirty="0">
                <a:solidFill>
                  <a:srgbClr val="FF0000"/>
                </a:solidFill>
              </a:rPr>
              <a:t> + </a:t>
            </a:r>
            <a:r>
              <a:rPr lang="el-GR" dirty="0">
                <a:solidFill>
                  <a:srgbClr val="FF0000"/>
                </a:solidFill>
                <a:cs typeface="Calibri"/>
              </a:rPr>
              <a:t>π</a:t>
            </a:r>
            <a:r>
              <a:rPr lang="en-US" dirty="0" smtClean="0">
                <a:solidFill>
                  <a:srgbClr val="FF0000"/>
                </a:solidFill>
              </a:rPr>
              <a:t>) is ambiguous</a:t>
            </a:r>
          </a:p>
          <a:p>
            <a:r>
              <a:rPr lang="en-US" dirty="0" smtClean="0">
                <a:solidFill>
                  <a:srgbClr val="FF0000"/>
                </a:solidFill>
              </a:rPr>
              <a:t>On the following dates, output recovers and gradually returns to its natural level. Inflation continues to fall and gradually approaches the new target level.</a:t>
            </a:r>
          </a:p>
          <a:p>
            <a:pPr lvl="1"/>
            <a:r>
              <a:rPr lang="en-US" dirty="0" smtClean="0">
                <a:solidFill>
                  <a:srgbClr val="FF0000"/>
                </a:solidFill>
              </a:rPr>
              <a:t>The real interest rate falls, gradually returning to its natural level (</a:t>
            </a:r>
            <a:r>
              <a:rPr lang="el-GR" dirty="0" smtClean="0">
                <a:solidFill>
                  <a:srgbClr val="FF0000"/>
                </a:solidFill>
              </a:rPr>
              <a:t>ρ</a:t>
            </a:r>
            <a:r>
              <a:rPr lang="en-US" dirty="0" smtClean="0">
                <a:solidFill>
                  <a:srgbClr val="FF0000"/>
                </a:solidFill>
              </a:rPr>
              <a:t>)</a:t>
            </a:r>
          </a:p>
          <a:p>
            <a:pPr lvl="1"/>
            <a:r>
              <a:rPr lang="en-US" dirty="0" smtClean="0">
                <a:solidFill>
                  <a:srgbClr val="FF0000"/>
                </a:solidFill>
              </a:rPr>
              <a:t>The nominal interest rate falls to its new and </a:t>
            </a:r>
            <a:r>
              <a:rPr lang="en-US" i="1" dirty="0" smtClean="0">
                <a:solidFill>
                  <a:srgbClr val="FF0000"/>
                </a:solidFill>
              </a:rPr>
              <a:t>lower</a:t>
            </a:r>
            <a:r>
              <a:rPr lang="en-US" dirty="0" smtClean="0">
                <a:solidFill>
                  <a:srgbClr val="FF0000"/>
                </a:solidFill>
              </a:rPr>
              <a:t> long-run level (</a:t>
            </a:r>
            <a:r>
              <a:rPr lang="en-US" i="1" dirty="0">
                <a:solidFill>
                  <a:srgbClr val="FF0000"/>
                </a:solidFill>
              </a:rPr>
              <a:t>i</a:t>
            </a:r>
            <a:r>
              <a:rPr lang="en-US" dirty="0">
                <a:solidFill>
                  <a:srgbClr val="FF0000"/>
                </a:solidFill>
              </a:rPr>
              <a:t> = </a:t>
            </a:r>
            <a:r>
              <a:rPr lang="el-GR" dirty="0">
                <a:solidFill>
                  <a:srgbClr val="FF0000"/>
                </a:solidFill>
              </a:rPr>
              <a:t>ρ</a:t>
            </a:r>
            <a:r>
              <a:rPr lang="en-US" dirty="0" smtClean="0">
                <a:solidFill>
                  <a:srgbClr val="FF0000"/>
                </a:solidFill>
              </a:rPr>
              <a:t> </a:t>
            </a:r>
            <a:r>
              <a:rPr lang="en-US" dirty="0">
                <a:solidFill>
                  <a:srgbClr val="FF0000"/>
                </a:solidFill>
              </a:rPr>
              <a:t>+ </a:t>
            </a:r>
            <a:r>
              <a:rPr lang="el-GR" dirty="0" smtClean="0">
                <a:solidFill>
                  <a:srgbClr val="FF0000"/>
                </a:solidFill>
                <a:cs typeface="Calibri"/>
              </a:rPr>
              <a:t>π</a:t>
            </a:r>
            <a:r>
              <a:rPr lang="en-US" baseline="30000" dirty="0" smtClean="0">
                <a:solidFill>
                  <a:srgbClr val="FF0000"/>
                </a:solidFill>
                <a:cs typeface="Calibri"/>
              </a:rPr>
              <a:t>*</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338244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IS</a:t>
            </a:r>
            <a:r>
              <a:rPr lang="en-US" dirty="0" smtClean="0"/>
              <a:t> Curve = Demand Equation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3964" y="1600200"/>
                <a:ext cx="4530436" cy="4495800"/>
              </a:xfrm>
            </p:spPr>
            <p:txBody>
              <a:bodyPr>
                <a:normAutofit/>
              </a:bodyPr>
              <a:lstStyle/>
              <a:p>
                <a:r>
                  <a:rPr lang="en-US" dirty="0" smtClean="0"/>
                  <a:t>Then, for any point (</a:t>
                </a:r>
                <a:r>
                  <a:rPr lang="en-US" i="1" dirty="0" err="1" smtClean="0"/>
                  <a:t>r</a:t>
                </a:r>
                <a:r>
                  <a:rPr lang="en-US" baseline="-25000" dirty="0" err="1" smtClean="0"/>
                  <a:t>t</a:t>
                </a:r>
                <a:r>
                  <a:rPr lang="en-US" dirty="0" smtClean="0"/>
                  <a:t>, </a:t>
                </a:r>
                <a:r>
                  <a:rPr lang="en-US" i="1" dirty="0" err="1" smtClean="0"/>
                  <a:t>Y</a:t>
                </a:r>
                <a:r>
                  <a:rPr lang="en-US" baseline="-25000" dirty="0" err="1" smtClean="0"/>
                  <a:t>t</a:t>
                </a:r>
                <a:r>
                  <a:rPr lang="en-US" dirty="0" smtClean="0"/>
                  <a:t>) on the line, we get </a:t>
                </a:r>
                <a14:m>
                  <m:oMath xmlns:m="http://schemas.openxmlformats.org/officeDocument/2006/math">
                    <m:f>
                      <m:fPr>
                        <m:ctrlPr>
                          <a:rPr lang="en-US" i="1" smtClean="0">
                            <a:latin typeface="Cambria Math"/>
                          </a:rPr>
                        </m:ctrlPr>
                      </m:fPr>
                      <m:num>
                        <m:sSub>
                          <m:sSubPr>
                            <m:ctrlPr>
                              <a:rPr lang="en-US" i="1" smtClean="0">
                                <a:latin typeface="Cambria Math"/>
                              </a:rPr>
                            </m:ctrlPr>
                          </m:sSubPr>
                          <m:e>
                            <m:r>
                              <a:rPr lang="en-US" b="0" i="1" smtClean="0">
                                <a:latin typeface="Cambria Math"/>
                              </a:rPr>
                              <m:t>𝑌</m:t>
                            </m:r>
                          </m:e>
                          <m:sub>
                            <m:r>
                              <a:rPr lang="en-US" b="0" i="1" smtClean="0">
                                <a:latin typeface="Cambria Math"/>
                              </a:rPr>
                              <m:t>𝑡</m:t>
                            </m:r>
                          </m:sub>
                        </m:sSub>
                        <m:r>
                          <a:rPr lang="en-US" b="0" i="1" smtClean="0">
                            <a:latin typeface="Cambria Math"/>
                          </a:rPr>
                          <m:t>−</m:t>
                        </m:r>
                        <m:sSub>
                          <m:sSubPr>
                            <m:ctrlPr>
                              <a:rPr lang="en-US" b="0" i="1" smtClean="0">
                                <a:latin typeface="Cambria Math"/>
                              </a:rPr>
                            </m:ctrlPr>
                          </m:sSubPr>
                          <m:e>
                            <m:acc>
                              <m:accPr>
                                <m:chr m:val="̅"/>
                                <m:ctrlPr>
                                  <a:rPr lang="en-US" b="0" i="1" smtClean="0">
                                    <a:latin typeface="Cambria Math"/>
                                  </a:rPr>
                                </m:ctrlPr>
                              </m:accPr>
                              <m:e>
                                <m:r>
                                  <a:rPr lang="en-US" b="0" i="1" smtClean="0">
                                    <a:latin typeface="Cambria Math"/>
                                  </a:rPr>
                                  <m:t>𝑌</m:t>
                                </m:r>
                              </m:e>
                            </m:acc>
                          </m:e>
                          <m:sub>
                            <m:r>
                              <a:rPr lang="en-US" b="0" i="1" smtClean="0">
                                <a:latin typeface="Cambria Math"/>
                              </a:rPr>
                              <m:t>𝑡</m:t>
                            </m:r>
                          </m:sub>
                        </m:sSub>
                      </m:num>
                      <m:den>
                        <m:sSub>
                          <m:sSubPr>
                            <m:ctrlPr>
                              <a:rPr lang="en-US" i="1">
                                <a:latin typeface="Cambria Math"/>
                              </a:rPr>
                            </m:ctrlPr>
                          </m:sSubPr>
                          <m:e>
                            <m:r>
                              <a:rPr lang="en-US" b="0" i="1" smtClean="0">
                                <a:latin typeface="Cambria Math"/>
                              </a:rPr>
                              <m:t>𝑟</m:t>
                            </m:r>
                          </m:e>
                          <m:sub>
                            <m:r>
                              <a:rPr lang="en-US" i="1">
                                <a:latin typeface="Cambria Math"/>
                              </a:rPr>
                              <m:t>𝑡</m:t>
                            </m:r>
                          </m:sub>
                        </m:sSub>
                        <m:r>
                          <a:rPr lang="en-US" i="1">
                            <a:latin typeface="Cambria Math"/>
                          </a:rPr>
                          <m:t>−</m:t>
                        </m:r>
                        <m:sSub>
                          <m:sSubPr>
                            <m:ctrlPr>
                              <a:rPr lang="en-US" i="1">
                                <a:latin typeface="Cambria Math"/>
                              </a:rPr>
                            </m:ctrlPr>
                          </m:sSubPr>
                          <m:e>
                            <m:acc>
                              <m:accPr>
                                <m:chr m:val="̅"/>
                                <m:ctrlPr>
                                  <a:rPr lang="en-US" i="1">
                                    <a:latin typeface="Cambria Math"/>
                                  </a:rPr>
                                </m:ctrlPr>
                              </m:accPr>
                              <m:e>
                                <m:r>
                                  <a:rPr lang="en-US" b="0" i="1" smtClean="0">
                                    <a:latin typeface="Cambria Math"/>
                                  </a:rPr>
                                  <m:t>𝑟</m:t>
                                </m:r>
                              </m:e>
                            </m:acc>
                          </m:e>
                          <m:sub>
                            <m:r>
                              <a:rPr lang="en-US" i="1">
                                <a:latin typeface="Cambria Math"/>
                              </a:rPr>
                              <m:t>𝑡</m:t>
                            </m:r>
                          </m:sub>
                        </m:sSub>
                      </m:den>
                    </m:f>
                    <m:r>
                      <a:rPr lang="en-US" b="0" i="1" smtClean="0">
                        <a:latin typeface="Cambria Math"/>
                      </a:rPr>
                      <m:t>=−</m:t>
                    </m:r>
                    <m:r>
                      <a:rPr lang="en-US" b="0" i="1" smtClean="0">
                        <a:latin typeface="Cambria Math"/>
                        <a:ea typeface="Cambria Math"/>
                      </a:rPr>
                      <m:t>𝛼</m:t>
                    </m:r>
                  </m:oMath>
                </a14:m>
                <a:r>
                  <a:rPr lang="en-US" dirty="0" smtClean="0"/>
                  <a:t>, a constant.</a:t>
                </a:r>
              </a:p>
              <a:p>
                <a14:m>
                  <m:oMath xmlns:m="http://schemas.openxmlformats.org/officeDocument/2006/math">
                    <m:sSub>
                      <m:sSubPr>
                        <m:ctrlPr>
                          <a:rPr lang="en-US" i="1" smtClean="0">
                            <a:latin typeface="Cambria Math"/>
                          </a:rPr>
                        </m:ctrlPr>
                      </m:sSubPr>
                      <m:e>
                        <m:r>
                          <a:rPr lang="en-US" b="0" i="1" smtClean="0">
                            <a:latin typeface="Cambria Math"/>
                          </a:rPr>
                          <m:t>𝑌</m:t>
                        </m:r>
                      </m:e>
                      <m:sub>
                        <m:r>
                          <a:rPr lang="en-US" b="0" i="1" smtClean="0">
                            <a:latin typeface="Cambria Math"/>
                          </a:rPr>
                          <m:t>𝑡</m:t>
                        </m:r>
                      </m:sub>
                    </m:sSub>
                    <m:r>
                      <a:rPr lang="en-US" b="0" i="1" smtClean="0">
                        <a:latin typeface="Cambria Math"/>
                      </a:rPr>
                      <m:t>−</m:t>
                    </m:r>
                    <m:sSub>
                      <m:sSubPr>
                        <m:ctrlPr>
                          <a:rPr lang="en-US" b="0" i="1" smtClean="0">
                            <a:latin typeface="Cambria Math"/>
                          </a:rPr>
                        </m:ctrlPr>
                      </m:sSubPr>
                      <m:e>
                        <m:acc>
                          <m:accPr>
                            <m:chr m:val="̅"/>
                            <m:ctrlPr>
                              <a:rPr lang="en-US" b="0" i="1" smtClean="0">
                                <a:latin typeface="Cambria Math"/>
                              </a:rPr>
                            </m:ctrlPr>
                          </m:accPr>
                          <m:e>
                            <m:r>
                              <a:rPr lang="en-US" b="0" i="1" smtClean="0">
                                <a:latin typeface="Cambria Math"/>
                              </a:rPr>
                              <m:t>𝑌</m:t>
                            </m:r>
                          </m:e>
                        </m:acc>
                      </m:e>
                      <m:sub>
                        <m:r>
                          <a:rPr lang="en-US" b="0" i="1" smtClean="0">
                            <a:latin typeface="Cambria Math"/>
                          </a:rPr>
                          <m:t>𝑡</m:t>
                        </m:r>
                      </m:sub>
                    </m:sSub>
                    <m:r>
                      <a:rPr lang="en-US" b="0" i="1" smtClean="0">
                        <a:latin typeface="Cambria Math"/>
                      </a:rPr>
                      <m:t>=−</m:t>
                    </m:r>
                    <m:r>
                      <a:rPr lang="en-US" b="0" i="1" smtClean="0">
                        <a:latin typeface="Cambria Math"/>
                        <a:ea typeface="Cambria Math"/>
                      </a:rPr>
                      <m:t>𝛼</m:t>
                    </m:r>
                    <m:r>
                      <a:rPr lang="en-US" b="0" i="1" smtClean="0">
                        <a:latin typeface="Cambria Math"/>
                        <a:ea typeface="Cambria Math"/>
                      </a:rPr>
                      <m:t>∙</m:t>
                    </m:r>
                    <m:d>
                      <m:dPr>
                        <m:ctrlPr>
                          <a:rPr lang="en-US" b="0" i="1" smtClean="0">
                            <a:latin typeface="Cambria Math"/>
                            <a:ea typeface="Cambria Math"/>
                          </a:rPr>
                        </m:ctrlPr>
                      </m:dPr>
                      <m:e>
                        <m:sSub>
                          <m:sSubPr>
                            <m:ctrlPr>
                              <a:rPr lang="en-US" b="0" i="1" smtClean="0">
                                <a:latin typeface="Cambria Math"/>
                                <a:ea typeface="Cambria Math"/>
                              </a:rPr>
                            </m:ctrlPr>
                          </m:sSubPr>
                          <m:e>
                            <m:r>
                              <a:rPr lang="en-US" b="0" i="1" smtClean="0">
                                <a:latin typeface="Cambria Math"/>
                                <a:ea typeface="Cambria Math"/>
                              </a:rPr>
                              <m:t>𝑟</m:t>
                            </m:r>
                          </m:e>
                          <m:sub>
                            <m:r>
                              <a:rPr lang="en-US" b="0" i="1" smtClean="0">
                                <a:latin typeface="Cambria Math"/>
                                <a:ea typeface="Cambria Math"/>
                              </a:rPr>
                              <m:t>𝑡</m:t>
                            </m:r>
                          </m:sub>
                        </m:sSub>
                        <m:r>
                          <a:rPr lang="en-US" b="0" i="1" smtClean="0">
                            <a:latin typeface="Cambria Math"/>
                            <a:ea typeface="Cambria Math"/>
                          </a:rPr>
                          <m:t>−</m:t>
                        </m:r>
                        <m:sSub>
                          <m:sSubPr>
                            <m:ctrlPr>
                              <a:rPr lang="en-US" b="0" i="1" smtClean="0">
                                <a:latin typeface="Cambria Math"/>
                                <a:ea typeface="Cambria Math"/>
                              </a:rPr>
                            </m:ctrlPr>
                          </m:sSubPr>
                          <m:e>
                            <m:acc>
                              <m:accPr>
                                <m:chr m:val="̅"/>
                                <m:ctrlPr>
                                  <a:rPr lang="en-US" b="0" i="1" smtClean="0">
                                    <a:latin typeface="Cambria Math"/>
                                    <a:ea typeface="Cambria Math"/>
                                  </a:rPr>
                                </m:ctrlPr>
                              </m:accPr>
                              <m:e>
                                <m:r>
                                  <a:rPr lang="en-US" b="0" i="1" smtClean="0">
                                    <a:latin typeface="Cambria Math"/>
                                    <a:ea typeface="Cambria Math"/>
                                  </a:rPr>
                                  <m:t>𝑟</m:t>
                                </m:r>
                              </m:e>
                            </m:acc>
                          </m:e>
                          <m:sub>
                            <m:r>
                              <a:rPr lang="en-US" b="0" i="1" smtClean="0">
                                <a:latin typeface="Cambria Math"/>
                                <a:ea typeface="Cambria Math"/>
                              </a:rPr>
                              <m:t>𝑡</m:t>
                            </m:r>
                          </m:sub>
                        </m:sSub>
                      </m:e>
                    </m:d>
                  </m:oMath>
                </a14:m>
                <a:endParaRPr lang="en-US" dirty="0" smtClean="0"/>
              </a:p>
              <a:p>
                <a14:m>
                  <m:oMath xmlns:m="http://schemas.openxmlformats.org/officeDocument/2006/math">
                    <m:sSub>
                      <m:sSubPr>
                        <m:ctrlPr>
                          <a:rPr lang="en-US" i="1">
                            <a:latin typeface="Cambria Math"/>
                          </a:rPr>
                        </m:ctrlPr>
                      </m:sSubPr>
                      <m:e>
                        <m:r>
                          <a:rPr lang="en-US" i="1">
                            <a:latin typeface="Cambria Math"/>
                          </a:rPr>
                          <m:t>𝑌</m:t>
                        </m:r>
                      </m:e>
                      <m:sub>
                        <m:r>
                          <a:rPr lang="en-US" i="1">
                            <a:latin typeface="Cambria Math"/>
                          </a:rPr>
                          <m:t>𝑡</m:t>
                        </m:r>
                      </m:sub>
                    </m:sSub>
                    <m:r>
                      <a:rPr lang="en-US" i="1">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𝑌</m:t>
                            </m:r>
                          </m:e>
                        </m:acc>
                      </m:e>
                      <m:sub>
                        <m:r>
                          <a:rPr lang="en-US" i="1">
                            <a:latin typeface="Cambria Math"/>
                          </a:rPr>
                          <m:t>𝑡</m:t>
                        </m:r>
                      </m:sub>
                    </m:sSub>
                    <m:r>
                      <a:rPr lang="en-US" b="0" i="1" smtClean="0">
                        <a:latin typeface="Cambria Math"/>
                      </a:rPr>
                      <m:t>−</m:t>
                    </m:r>
                    <m:r>
                      <a:rPr lang="en-US" i="1">
                        <a:latin typeface="Cambria Math"/>
                        <a:ea typeface="Cambria Math"/>
                      </a:rPr>
                      <m:t>𝛼</m:t>
                    </m:r>
                    <m:r>
                      <a:rPr lang="en-US" i="1">
                        <a:latin typeface="Cambria Math"/>
                        <a:ea typeface="Cambria Math"/>
                      </a:rPr>
                      <m:t>∙</m:t>
                    </m:r>
                    <m:d>
                      <m:dPr>
                        <m:ctrlPr>
                          <a:rPr lang="en-US" i="1">
                            <a:latin typeface="Cambria Math"/>
                            <a:ea typeface="Cambria Math"/>
                          </a:rPr>
                        </m:ctrlPr>
                      </m:dPr>
                      <m:e>
                        <m:sSub>
                          <m:sSubPr>
                            <m:ctrlPr>
                              <a:rPr lang="en-US" i="1">
                                <a:latin typeface="Cambria Math"/>
                                <a:ea typeface="Cambria Math"/>
                              </a:rPr>
                            </m:ctrlPr>
                          </m:sSubPr>
                          <m:e>
                            <m:r>
                              <a:rPr lang="en-US" i="1">
                                <a:latin typeface="Cambria Math"/>
                                <a:ea typeface="Cambria Math"/>
                              </a:rPr>
                              <m:t>𝑟</m:t>
                            </m:r>
                          </m:e>
                          <m:sub>
                            <m:r>
                              <a:rPr lang="en-US" i="1">
                                <a:latin typeface="Cambria Math"/>
                                <a:ea typeface="Cambria Math"/>
                              </a:rPr>
                              <m:t>𝑡</m:t>
                            </m:r>
                          </m:sub>
                        </m:sSub>
                        <m:r>
                          <a:rPr lang="en-US" i="1">
                            <a:latin typeface="Cambria Math"/>
                            <a:ea typeface="Cambria Math"/>
                          </a:rPr>
                          <m:t>−</m:t>
                        </m:r>
                        <m:r>
                          <a:rPr lang="en-US" i="1" smtClean="0">
                            <a:latin typeface="Cambria Math"/>
                            <a:ea typeface="Cambria Math"/>
                          </a:rPr>
                          <m:t>𝜌</m:t>
                        </m:r>
                      </m:e>
                    </m:d>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3964" y="1600200"/>
                <a:ext cx="4530436" cy="4495800"/>
              </a:xfrm>
              <a:blipFill rotWithShape="1">
                <a:blip r:embed="rId2"/>
                <a:stretch>
                  <a:fillRect l="-3096" t="-17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Box 2"/>
              <p:cNvSpPr txBox="1">
                <a:spLocks noChangeArrowheads="1"/>
              </p:cNvSpPr>
              <p:nvPr/>
            </p:nvSpPr>
            <p:spPr bwMode="auto">
              <a:xfrm>
                <a:off x="6908800" y="3751263"/>
                <a:ext cx="457200" cy="506164"/>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lIns="45720" rIns="4572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US" sz="2400" b="1" i="1" dirty="0" smtClean="0">
                              <a:solidFill>
                                <a:srgbClr val="FF0000"/>
                              </a:solidFill>
                              <a:latin typeface="Cambria Math"/>
                            </a:rPr>
                          </m:ctrlPr>
                        </m:accPr>
                        <m:e>
                          <m:r>
                            <a:rPr lang="en-US" sz="2400" b="1" i="1" dirty="0" smtClean="0">
                              <a:solidFill>
                                <a:srgbClr val="FF0000"/>
                              </a:solidFill>
                              <a:latin typeface="Cambria Math"/>
                            </a:rPr>
                            <m:t>𝒀</m:t>
                          </m:r>
                        </m:e>
                      </m:acc>
                    </m:oMath>
                  </m:oMathPara>
                </a14:m>
                <a:endParaRPr lang="en-US" sz="2400" b="1" i="1" baseline="-25000" dirty="0">
                  <a:solidFill>
                    <a:srgbClr val="FF0000"/>
                  </a:solidFill>
                  <a:latin typeface="+mn-lt"/>
                </a:endParaRPr>
              </a:p>
            </p:txBody>
          </p:sp>
        </mc:Choice>
        <mc:Fallback xmlns="">
          <p:sp>
            <p:nvSpPr>
              <p:cNvPr id="4" name="Text Box 2"/>
              <p:cNvSpPr txBox="1">
                <a:spLocks noRot="1" noChangeAspect="1" noMove="1" noResize="1" noEditPoints="1" noAdjustHandles="1" noChangeArrowheads="1" noChangeShapeType="1" noTextEdit="1"/>
              </p:cNvSpPr>
              <p:nvPr/>
            </p:nvSpPr>
            <p:spPr bwMode="auto">
              <a:xfrm>
                <a:off x="6908800" y="3751263"/>
                <a:ext cx="457200" cy="506164"/>
              </a:xfrm>
              <a:prstGeom prst="rect">
                <a:avLst/>
              </a:prstGeom>
              <a:blipFill rotWithShape="1">
                <a:blip r:embed="rId3"/>
                <a:stretch>
                  <a:fillRect r="-2000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Text Box 3"/>
          <p:cNvSpPr txBox="1">
            <a:spLocks noChangeArrowheads="1"/>
          </p:cNvSpPr>
          <p:nvPr/>
        </p:nvSpPr>
        <p:spPr bwMode="auto">
          <a:xfrm>
            <a:off x="6084887" y="3748088"/>
            <a:ext cx="457200" cy="503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dirty="0" err="1" smtClean="0">
                <a:latin typeface="+mn-lt"/>
              </a:rPr>
              <a:t>Y</a:t>
            </a:r>
            <a:r>
              <a:rPr lang="en-US" sz="2400" b="1" baseline="-25000" dirty="0" err="1" smtClean="0">
                <a:latin typeface="+mn-lt"/>
              </a:rPr>
              <a:t>t</a:t>
            </a:r>
            <a:endParaRPr lang="en-US" sz="2400" b="1" baseline="-25000" dirty="0">
              <a:latin typeface="+mn-lt"/>
            </a:endParaRPr>
          </a:p>
        </p:txBody>
      </p:sp>
      <p:grpSp>
        <p:nvGrpSpPr>
          <p:cNvPr id="9" name="Group 17"/>
          <p:cNvGrpSpPr>
            <a:grpSpLocks/>
          </p:cNvGrpSpPr>
          <p:nvPr/>
        </p:nvGrpSpPr>
        <p:grpSpPr bwMode="auto">
          <a:xfrm>
            <a:off x="5613401" y="1862136"/>
            <a:ext cx="2587625" cy="1885949"/>
            <a:chOff x="2640" y="1056"/>
            <a:chExt cx="2231" cy="2112"/>
          </a:xfrm>
        </p:grpSpPr>
        <p:sp>
          <p:nvSpPr>
            <p:cNvPr id="12" name="Line 18"/>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9"/>
            <p:cNvSpPr>
              <a:spLocks noChangeShapeType="1"/>
            </p:cNvSpPr>
            <p:nvPr/>
          </p:nvSpPr>
          <p:spPr bwMode="auto">
            <a:xfrm>
              <a:off x="2640" y="3168"/>
              <a:ext cx="2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 name="Text Box 20"/>
          <p:cNvSpPr txBox="1">
            <a:spLocks noChangeArrowheads="1"/>
          </p:cNvSpPr>
          <p:nvPr/>
        </p:nvSpPr>
        <p:spPr bwMode="auto">
          <a:xfrm>
            <a:off x="5232401" y="1690686"/>
            <a:ext cx="381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a:latin typeface="+mn-lt"/>
              </a:rPr>
              <a:t>r</a:t>
            </a:r>
            <a:endParaRPr lang="en-US" sz="2200">
              <a:latin typeface="+mn-lt"/>
            </a:endParaRPr>
          </a:p>
        </p:txBody>
      </p:sp>
      <p:sp>
        <p:nvSpPr>
          <p:cNvPr id="11" name="Text Box 21"/>
          <p:cNvSpPr txBox="1">
            <a:spLocks noChangeArrowheads="1"/>
          </p:cNvSpPr>
          <p:nvPr/>
        </p:nvSpPr>
        <p:spPr bwMode="auto">
          <a:xfrm>
            <a:off x="7999414" y="3684585"/>
            <a:ext cx="53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dirty="0">
                <a:latin typeface="+mn-lt"/>
              </a:rPr>
              <a:t>Y</a:t>
            </a:r>
            <a:r>
              <a:rPr lang="en-US" sz="2200" dirty="0">
                <a:latin typeface="+mn-lt"/>
              </a:rPr>
              <a:t> </a:t>
            </a:r>
          </a:p>
        </p:txBody>
      </p:sp>
      <p:sp>
        <p:nvSpPr>
          <p:cNvPr id="14" name="Text Box 27"/>
          <p:cNvSpPr txBox="1">
            <a:spLocks noChangeArrowheads="1"/>
          </p:cNvSpPr>
          <p:nvPr/>
        </p:nvSpPr>
        <p:spPr bwMode="auto">
          <a:xfrm>
            <a:off x="5213350" y="2178050"/>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dirty="0" err="1" smtClean="0">
                <a:latin typeface="+mn-lt"/>
              </a:rPr>
              <a:t>r</a:t>
            </a:r>
            <a:r>
              <a:rPr lang="en-US" sz="2200" b="1" baseline="-25000" dirty="0" err="1" smtClean="0">
                <a:latin typeface="+mn-lt"/>
              </a:rPr>
              <a:t>t</a:t>
            </a:r>
            <a:endParaRPr lang="en-US" sz="2200" baseline="-25000" dirty="0">
              <a:latin typeface="+mn-lt"/>
            </a:endParaRPr>
          </a:p>
        </p:txBody>
      </p:sp>
      <mc:AlternateContent xmlns:mc="http://schemas.openxmlformats.org/markup-compatibility/2006" xmlns:a14="http://schemas.microsoft.com/office/drawing/2010/main">
        <mc:Choice Requires="a14">
          <p:sp>
            <p:nvSpPr>
              <p:cNvPr id="15" name="Text Box 28"/>
              <p:cNvSpPr txBox="1">
                <a:spLocks noChangeArrowheads="1"/>
              </p:cNvSpPr>
              <p:nvPr/>
            </p:nvSpPr>
            <p:spPr bwMode="auto">
              <a:xfrm>
                <a:off x="5181600" y="2909888"/>
                <a:ext cx="457200"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14:m>
                  <m:oMathPara xmlns:m="http://schemas.openxmlformats.org/officeDocument/2006/math">
                    <m:oMathParaPr>
                      <m:jc m:val="centerGroup"/>
                    </m:oMathParaPr>
                    <m:oMath xmlns:m="http://schemas.openxmlformats.org/officeDocument/2006/math">
                      <m:acc>
                        <m:accPr>
                          <m:chr m:val="̅"/>
                          <m:ctrlPr>
                            <a:rPr lang="en-US" sz="2200" b="1" i="1" smtClean="0">
                              <a:solidFill>
                                <a:srgbClr val="FF0000"/>
                              </a:solidFill>
                              <a:latin typeface="Cambria Math"/>
                            </a:rPr>
                          </m:ctrlPr>
                        </m:accPr>
                        <m:e>
                          <m:r>
                            <a:rPr lang="en-US" sz="2200" b="1" i="1" smtClean="0">
                              <a:solidFill>
                                <a:srgbClr val="FF0000"/>
                              </a:solidFill>
                              <a:latin typeface="Cambria Math"/>
                            </a:rPr>
                            <m:t>𝒓</m:t>
                          </m:r>
                        </m:e>
                      </m:acc>
                    </m:oMath>
                  </m:oMathPara>
                </a14:m>
                <a:endParaRPr lang="en-US" sz="2200" b="1" dirty="0">
                  <a:solidFill>
                    <a:srgbClr val="FF0000"/>
                  </a:solidFill>
                  <a:latin typeface="+mn-lt"/>
                </a:endParaRPr>
              </a:p>
            </p:txBody>
          </p:sp>
        </mc:Choice>
        <mc:Fallback xmlns="">
          <p:sp>
            <p:nvSpPr>
              <p:cNvPr id="15" name="Text Box 28"/>
              <p:cNvSpPr txBox="1">
                <a:spLocks noRot="1" noChangeAspect="1" noMove="1" noResize="1" noEditPoints="1" noAdjustHandles="1" noChangeArrowheads="1" noChangeShapeType="1" noTextEdit="1"/>
              </p:cNvSpPr>
              <p:nvPr/>
            </p:nvSpPr>
            <p:spPr bwMode="auto">
              <a:xfrm>
                <a:off x="5181600" y="2909888"/>
                <a:ext cx="457200" cy="430887"/>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6" name="Line 30"/>
          <p:cNvSpPr>
            <a:spLocks noChangeShapeType="1"/>
          </p:cNvSpPr>
          <p:nvPr/>
        </p:nvSpPr>
        <p:spPr bwMode="auto">
          <a:xfrm>
            <a:off x="5613400" y="2452688"/>
            <a:ext cx="2438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31"/>
          <p:cNvSpPr>
            <a:spLocks noChangeShapeType="1"/>
          </p:cNvSpPr>
          <p:nvPr/>
        </p:nvSpPr>
        <p:spPr bwMode="auto">
          <a:xfrm>
            <a:off x="5619750" y="3157538"/>
            <a:ext cx="2438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32"/>
          <p:cNvSpPr>
            <a:spLocks noChangeShapeType="1"/>
          </p:cNvSpPr>
          <p:nvPr/>
        </p:nvSpPr>
        <p:spPr bwMode="auto">
          <a:xfrm>
            <a:off x="5810250" y="2020888"/>
            <a:ext cx="1695450" cy="14859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Text Box 33"/>
          <p:cNvSpPr txBox="1">
            <a:spLocks noChangeArrowheads="1"/>
          </p:cNvSpPr>
          <p:nvPr/>
        </p:nvSpPr>
        <p:spPr bwMode="auto">
          <a:xfrm>
            <a:off x="7442200" y="3290888"/>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i="1">
                <a:latin typeface="+mn-lt"/>
              </a:rPr>
              <a:t>IS </a:t>
            </a:r>
          </a:p>
        </p:txBody>
      </p:sp>
      <p:sp>
        <p:nvSpPr>
          <p:cNvPr id="20" name="Oval 39"/>
          <p:cNvSpPr>
            <a:spLocks noChangeArrowheads="1"/>
          </p:cNvSpPr>
          <p:nvPr/>
        </p:nvSpPr>
        <p:spPr bwMode="auto">
          <a:xfrm>
            <a:off x="6261100" y="2414588"/>
            <a:ext cx="76200" cy="76200"/>
          </a:xfrm>
          <a:prstGeom prst="ellipse">
            <a:avLst/>
          </a:prstGeom>
          <a:solidFill>
            <a:srgbClr val="0000FF"/>
          </a:solidFill>
          <a:ln w="9525">
            <a:solidFill>
              <a:schemeClr val="tx1"/>
            </a:solidFill>
            <a:round/>
            <a:headEnd/>
            <a:tailEnd/>
          </a:ln>
        </p:spPr>
        <p:txBody>
          <a:bodyPr wrap="none" anchor="ctr"/>
          <a:lstStyle/>
          <a:p>
            <a:endParaRPr lang="en-US"/>
          </a:p>
        </p:txBody>
      </p:sp>
      <p:sp>
        <p:nvSpPr>
          <p:cNvPr id="21" name="Oval 40"/>
          <p:cNvSpPr>
            <a:spLocks noChangeArrowheads="1"/>
          </p:cNvSpPr>
          <p:nvPr/>
        </p:nvSpPr>
        <p:spPr bwMode="auto">
          <a:xfrm>
            <a:off x="7065962" y="3109913"/>
            <a:ext cx="76200" cy="76200"/>
          </a:xfrm>
          <a:prstGeom prst="ellipse">
            <a:avLst/>
          </a:prstGeom>
          <a:solidFill>
            <a:srgbClr val="0000FF"/>
          </a:solidFill>
          <a:ln w="9525">
            <a:solidFill>
              <a:schemeClr val="tx1"/>
            </a:solidFill>
            <a:round/>
            <a:headEnd/>
            <a:tailEnd/>
          </a:ln>
        </p:spPr>
        <p:txBody>
          <a:bodyPr wrap="none" anchor="ctr"/>
          <a:lstStyle/>
          <a:p>
            <a:endParaRPr lang="en-US"/>
          </a:p>
        </p:txBody>
      </p:sp>
      <p:sp>
        <p:nvSpPr>
          <p:cNvPr id="22" name="Line 4"/>
          <p:cNvSpPr>
            <a:spLocks noChangeShapeType="1"/>
          </p:cNvSpPr>
          <p:nvPr/>
        </p:nvSpPr>
        <p:spPr bwMode="auto">
          <a:xfrm flipH="1">
            <a:off x="7090065" y="1905000"/>
            <a:ext cx="0" cy="18161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
          <p:cNvSpPr>
            <a:spLocks noChangeShapeType="1"/>
          </p:cNvSpPr>
          <p:nvPr/>
        </p:nvSpPr>
        <p:spPr bwMode="auto">
          <a:xfrm flipH="1">
            <a:off x="6289965" y="1905000"/>
            <a:ext cx="0" cy="18097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24" name="Text Box 2"/>
              <p:cNvSpPr txBox="1">
                <a:spLocks noChangeArrowheads="1"/>
              </p:cNvSpPr>
              <p:nvPr/>
            </p:nvSpPr>
            <p:spPr bwMode="auto">
              <a:xfrm>
                <a:off x="6908795" y="6342143"/>
                <a:ext cx="457200" cy="506164"/>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lIns="45720" rIns="4572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US" sz="2400" b="1" i="1" dirty="0" smtClean="0">
                              <a:solidFill>
                                <a:srgbClr val="FF0000"/>
                              </a:solidFill>
                              <a:latin typeface="Cambria Math"/>
                            </a:rPr>
                          </m:ctrlPr>
                        </m:accPr>
                        <m:e>
                          <m:r>
                            <a:rPr lang="en-US" sz="2400" b="1" i="1" dirty="0" smtClean="0">
                              <a:solidFill>
                                <a:srgbClr val="FF0000"/>
                              </a:solidFill>
                              <a:latin typeface="Cambria Math"/>
                            </a:rPr>
                            <m:t>𝒀</m:t>
                          </m:r>
                        </m:e>
                      </m:acc>
                    </m:oMath>
                  </m:oMathPara>
                </a14:m>
                <a:endParaRPr lang="en-US" sz="2400" b="1" i="1" baseline="-25000" dirty="0">
                  <a:solidFill>
                    <a:srgbClr val="FF0000"/>
                  </a:solidFill>
                  <a:latin typeface="+mn-lt"/>
                </a:endParaRPr>
              </a:p>
            </p:txBody>
          </p:sp>
        </mc:Choice>
        <mc:Fallback xmlns="">
          <p:sp>
            <p:nvSpPr>
              <p:cNvPr id="24" name="Text Box 2"/>
              <p:cNvSpPr txBox="1">
                <a:spLocks noRot="1" noChangeAspect="1" noMove="1" noResize="1" noEditPoints="1" noAdjustHandles="1" noChangeArrowheads="1" noChangeShapeType="1" noTextEdit="1"/>
              </p:cNvSpPr>
              <p:nvPr/>
            </p:nvSpPr>
            <p:spPr bwMode="auto">
              <a:xfrm>
                <a:off x="6908795" y="6342143"/>
                <a:ext cx="457200" cy="506164"/>
              </a:xfrm>
              <a:prstGeom prst="rect">
                <a:avLst/>
              </a:prstGeom>
              <a:blipFill rotWithShape="1">
                <a:blip r:embed="rId5"/>
                <a:stretch>
                  <a:fillRect r="-2000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5" name="Text Box 3"/>
          <p:cNvSpPr txBox="1">
            <a:spLocks noChangeArrowheads="1"/>
          </p:cNvSpPr>
          <p:nvPr/>
        </p:nvSpPr>
        <p:spPr bwMode="auto">
          <a:xfrm>
            <a:off x="6501837" y="6338968"/>
            <a:ext cx="457200" cy="503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dirty="0" err="1" smtClean="0">
                <a:latin typeface="+mn-lt"/>
              </a:rPr>
              <a:t>Y</a:t>
            </a:r>
            <a:r>
              <a:rPr lang="en-US" sz="2400" b="1" baseline="-25000" dirty="0" err="1" smtClean="0">
                <a:latin typeface="+mn-lt"/>
              </a:rPr>
              <a:t>t</a:t>
            </a:r>
            <a:endParaRPr lang="en-US" sz="2400" b="1" baseline="-25000" dirty="0">
              <a:latin typeface="+mn-lt"/>
            </a:endParaRPr>
          </a:p>
        </p:txBody>
      </p:sp>
      <p:grpSp>
        <p:nvGrpSpPr>
          <p:cNvPr id="26" name="Group 17"/>
          <p:cNvGrpSpPr>
            <a:grpSpLocks/>
          </p:cNvGrpSpPr>
          <p:nvPr/>
        </p:nvGrpSpPr>
        <p:grpSpPr bwMode="auto">
          <a:xfrm>
            <a:off x="5613396" y="4453016"/>
            <a:ext cx="2587625" cy="1885949"/>
            <a:chOff x="2640" y="1056"/>
            <a:chExt cx="2231" cy="2112"/>
          </a:xfrm>
        </p:grpSpPr>
        <p:sp>
          <p:nvSpPr>
            <p:cNvPr id="27" name="Line 18"/>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9"/>
            <p:cNvSpPr>
              <a:spLocks noChangeShapeType="1"/>
            </p:cNvSpPr>
            <p:nvPr/>
          </p:nvSpPr>
          <p:spPr bwMode="auto">
            <a:xfrm>
              <a:off x="2640" y="3168"/>
              <a:ext cx="2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 name="Text Box 20"/>
          <p:cNvSpPr txBox="1">
            <a:spLocks noChangeArrowheads="1"/>
          </p:cNvSpPr>
          <p:nvPr/>
        </p:nvSpPr>
        <p:spPr bwMode="auto">
          <a:xfrm>
            <a:off x="5232396" y="4281566"/>
            <a:ext cx="381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a:latin typeface="+mn-lt"/>
              </a:rPr>
              <a:t>r</a:t>
            </a:r>
            <a:endParaRPr lang="en-US" sz="2200">
              <a:latin typeface="+mn-lt"/>
            </a:endParaRPr>
          </a:p>
        </p:txBody>
      </p:sp>
      <p:sp>
        <p:nvSpPr>
          <p:cNvPr id="30" name="Text Box 21"/>
          <p:cNvSpPr txBox="1">
            <a:spLocks noChangeArrowheads="1"/>
          </p:cNvSpPr>
          <p:nvPr/>
        </p:nvSpPr>
        <p:spPr bwMode="auto">
          <a:xfrm>
            <a:off x="7999409" y="6275465"/>
            <a:ext cx="53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dirty="0">
                <a:latin typeface="+mn-lt"/>
              </a:rPr>
              <a:t>Y</a:t>
            </a:r>
            <a:r>
              <a:rPr lang="en-US" sz="2200" dirty="0">
                <a:latin typeface="+mn-lt"/>
              </a:rPr>
              <a:t> </a:t>
            </a:r>
          </a:p>
        </p:txBody>
      </p:sp>
      <p:sp>
        <p:nvSpPr>
          <p:cNvPr id="31" name="Text Box 27"/>
          <p:cNvSpPr txBox="1">
            <a:spLocks noChangeArrowheads="1"/>
          </p:cNvSpPr>
          <p:nvPr/>
        </p:nvSpPr>
        <p:spPr bwMode="auto">
          <a:xfrm>
            <a:off x="5213345" y="5120050"/>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dirty="0" err="1" smtClean="0">
                <a:latin typeface="+mn-lt"/>
              </a:rPr>
              <a:t>r</a:t>
            </a:r>
            <a:r>
              <a:rPr lang="en-US" sz="2200" b="1" baseline="-25000" dirty="0" err="1" smtClean="0">
                <a:latin typeface="+mn-lt"/>
              </a:rPr>
              <a:t>t</a:t>
            </a:r>
            <a:endParaRPr lang="en-US" sz="2200" baseline="-25000" dirty="0">
              <a:latin typeface="+mn-lt"/>
            </a:endParaRPr>
          </a:p>
        </p:txBody>
      </p:sp>
      <mc:AlternateContent xmlns:mc="http://schemas.openxmlformats.org/markup-compatibility/2006" xmlns:a14="http://schemas.microsoft.com/office/drawing/2010/main">
        <mc:Choice Requires="a14">
          <p:sp>
            <p:nvSpPr>
              <p:cNvPr id="32" name="Text Box 28"/>
              <p:cNvSpPr txBox="1">
                <a:spLocks noChangeArrowheads="1"/>
              </p:cNvSpPr>
              <p:nvPr/>
            </p:nvSpPr>
            <p:spPr bwMode="auto">
              <a:xfrm>
                <a:off x="5181595" y="5500768"/>
                <a:ext cx="457200"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14:m>
                  <m:oMathPara xmlns:m="http://schemas.openxmlformats.org/officeDocument/2006/math">
                    <m:oMathParaPr>
                      <m:jc m:val="centerGroup"/>
                    </m:oMathParaPr>
                    <m:oMath xmlns:m="http://schemas.openxmlformats.org/officeDocument/2006/math">
                      <m:acc>
                        <m:accPr>
                          <m:chr m:val="̅"/>
                          <m:ctrlPr>
                            <a:rPr lang="en-US" sz="2200" b="1" i="1" smtClean="0">
                              <a:solidFill>
                                <a:srgbClr val="FF0000"/>
                              </a:solidFill>
                              <a:latin typeface="Cambria Math"/>
                            </a:rPr>
                          </m:ctrlPr>
                        </m:accPr>
                        <m:e>
                          <m:r>
                            <a:rPr lang="en-US" sz="2200" b="1" i="1" smtClean="0">
                              <a:solidFill>
                                <a:srgbClr val="FF0000"/>
                              </a:solidFill>
                              <a:latin typeface="Cambria Math"/>
                            </a:rPr>
                            <m:t>𝒓</m:t>
                          </m:r>
                        </m:e>
                      </m:acc>
                    </m:oMath>
                  </m:oMathPara>
                </a14:m>
                <a:endParaRPr lang="en-US" sz="2200" b="1" dirty="0">
                  <a:solidFill>
                    <a:srgbClr val="FF0000"/>
                  </a:solidFill>
                  <a:latin typeface="+mn-lt"/>
                </a:endParaRPr>
              </a:p>
            </p:txBody>
          </p:sp>
        </mc:Choice>
        <mc:Fallback xmlns="">
          <p:sp>
            <p:nvSpPr>
              <p:cNvPr id="32" name="Text Box 28"/>
              <p:cNvSpPr txBox="1">
                <a:spLocks noRot="1" noChangeAspect="1" noMove="1" noResize="1" noEditPoints="1" noAdjustHandles="1" noChangeArrowheads="1" noChangeShapeType="1" noTextEdit="1"/>
              </p:cNvSpPr>
              <p:nvPr/>
            </p:nvSpPr>
            <p:spPr bwMode="auto">
              <a:xfrm>
                <a:off x="5181595" y="5500768"/>
                <a:ext cx="457200" cy="430887"/>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3" name="Line 30"/>
          <p:cNvSpPr>
            <a:spLocks noChangeShapeType="1"/>
          </p:cNvSpPr>
          <p:nvPr/>
        </p:nvSpPr>
        <p:spPr bwMode="auto">
          <a:xfrm>
            <a:off x="5613395" y="5409318"/>
            <a:ext cx="2438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1"/>
          <p:cNvSpPr>
            <a:spLocks noChangeShapeType="1"/>
          </p:cNvSpPr>
          <p:nvPr/>
        </p:nvSpPr>
        <p:spPr bwMode="auto">
          <a:xfrm>
            <a:off x="5619745" y="5748418"/>
            <a:ext cx="2438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2"/>
          <p:cNvSpPr>
            <a:spLocks noChangeShapeType="1"/>
          </p:cNvSpPr>
          <p:nvPr/>
        </p:nvSpPr>
        <p:spPr bwMode="auto">
          <a:xfrm>
            <a:off x="5810245" y="4611768"/>
            <a:ext cx="1695450" cy="14859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Text Box 33"/>
          <p:cNvSpPr txBox="1">
            <a:spLocks noChangeArrowheads="1"/>
          </p:cNvSpPr>
          <p:nvPr/>
        </p:nvSpPr>
        <p:spPr bwMode="auto">
          <a:xfrm>
            <a:off x="7442195" y="5881768"/>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i="1">
                <a:latin typeface="+mn-lt"/>
              </a:rPr>
              <a:t>IS </a:t>
            </a:r>
          </a:p>
        </p:txBody>
      </p:sp>
      <p:sp>
        <p:nvSpPr>
          <p:cNvPr id="37" name="Oval 39"/>
          <p:cNvSpPr>
            <a:spLocks noChangeArrowheads="1"/>
          </p:cNvSpPr>
          <p:nvPr/>
        </p:nvSpPr>
        <p:spPr bwMode="auto">
          <a:xfrm>
            <a:off x="6670735" y="5363903"/>
            <a:ext cx="76200" cy="76200"/>
          </a:xfrm>
          <a:prstGeom prst="ellipse">
            <a:avLst/>
          </a:prstGeom>
          <a:solidFill>
            <a:srgbClr val="0000FF"/>
          </a:solidFill>
          <a:ln w="9525">
            <a:solidFill>
              <a:schemeClr val="tx1"/>
            </a:solidFill>
            <a:round/>
            <a:headEnd/>
            <a:tailEnd/>
          </a:ln>
        </p:spPr>
        <p:txBody>
          <a:bodyPr wrap="none" anchor="ctr"/>
          <a:lstStyle/>
          <a:p>
            <a:endParaRPr lang="en-US"/>
          </a:p>
        </p:txBody>
      </p:sp>
      <p:sp>
        <p:nvSpPr>
          <p:cNvPr id="38" name="Oval 40"/>
          <p:cNvSpPr>
            <a:spLocks noChangeArrowheads="1"/>
          </p:cNvSpPr>
          <p:nvPr/>
        </p:nvSpPr>
        <p:spPr bwMode="auto">
          <a:xfrm>
            <a:off x="7065957" y="5700793"/>
            <a:ext cx="76200" cy="76200"/>
          </a:xfrm>
          <a:prstGeom prst="ellipse">
            <a:avLst/>
          </a:prstGeom>
          <a:solidFill>
            <a:srgbClr val="0000FF"/>
          </a:solidFill>
          <a:ln w="9525">
            <a:solidFill>
              <a:schemeClr val="tx1"/>
            </a:solidFill>
            <a:round/>
            <a:headEnd/>
            <a:tailEnd/>
          </a:ln>
        </p:spPr>
        <p:txBody>
          <a:bodyPr wrap="none" anchor="ctr"/>
          <a:lstStyle/>
          <a:p>
            <a:endParaRPr lang="en-US"/>
          </a:p>
        </p:txBody>
      </p:sp>
      <p:sp>
        <p:nvSpPr>
          <p:cNvPr id="39" name="Line 4"/>
          <p:cNvSpPr>
            <a:spLocks noChangeShapeType="1"/>
          </p:cNvSpPr>
          <p:nvPr/>
        </p:nvSpPr>
        <p:spPr bwMode="auto">
          <a:xfrm flipH="1">
            <a:off x="7090060" y="4495880"/>
            <a:ext cx="0" cy="18161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6"/>
          <p:cNvSpPr>
            <a:spLocks noChangeShapeType="1"/>
          </p:cNvSpPr>
          <p:nvPr/>
        </p:nvSpPr>
        <p:spPr bwMode="auto">
          <a:xfrm flipH="1">
            <a:off x="6706915" y="4495880"/>
            <a:ext cx="0" cy="18097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5"/>
          <p:cNvSpPr/>
          <p:nvPr/>
        </p:nvSpPr>
        <p:spPr>
          <a:xfrm>
            <a:off x="371475" y="5906185"/>
            <a:ext cx="4572000" cy="923330"/>
          </a:xfrm>
          <a:prstGeom prst="rect">
            <a:avLst/>
          </a:prstGeom>
        </p:spPr>
        <p:txBody>
          <a:bodyPr>
            <a:spAutoFit/>
          </a:bodyPr>
          <a:lstStyle/>
          <a:p>
            <a:pPr algn="ctr"/>
            <a:r>
              <a:rPr lang="en-US" b="1" dirty="0" smtClean="0"/>
              <a:t>The </a:t>
            </a:r>
            <a:r>
              <a:rPr lang="en-US" b="1" dirty="0"/>
              <a:t>long-run real </a:t>
            </a:r>
            <a:r>
              <a:rPr lang="en-US" b="1" dirty="0" smtClean="0"/>
              <a:t>equilibrium interest </a:t>
            </a:r>
            <a:r>
              <a:rPr lang="en-US" b="1" dirty="0"/>
              <a:t>rate </a:t>
            </a:r>
            <a:r>
              <a:rPr lang="en-US" b="1" dirty="0" smtClean="0"/>
              <a:t>of Figure 3-8 in Ch</a:t>
            </a:r>
            <a:r>
              <a:rPr lang="en-US" b="1" dirty="0"/>
              <a:t>. </a:t>
            </a:r>
            <a:r>
              <a:rPr lang="en-US" b="1" dirty="0" smtClean="0"/>
              <a:t>3 is now denoted by the lower-case Greek letter </a:t>
            </a:r>
            <a:r>
              <a:rPr lang="el-GR" b="1" dirty="0" smtClean="0"/>
              <a:t>ρ</a:t>
            </a:r>
            <a:r>
              <a:rPr lang="en-US" b="1" dirty="0" smtClean="0"/>
              <a:t>.</a:t>
            </a:r>
            <a:endParaRPr lang="en-US" b="1" dirty="0"/>
          </a:p>
        </p:txBody>
      </p:sp>
    </p:spTree>
    <p:extLst>
      <p:ext uri="{BB962C8B-B14F-4D97-AF65-F5344CB8AC3E}">
        <p14:creationId xmlns:p14="http://schemas.microsoft.com/office/powerpoint/2010/main" val="197283749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Title 1"/>
          <p:cNvSpPr>
            <a:spLocks noGrp="1"/>
          </p:cNvSpPr>
          <p:nvPr>
            <p:ph type="title"/>
          </p:nvPr>
        </p:nvSpPr>
        <p:spPr>
          <a:xfrm>
            <a:off x="466725" y="234950"/>
            <a:ext cx="8245475" cy="633413"/>
          </a:xfrm>
        </p:spPr>
        <p:txBody>
          <a:bodyPr>
            <a:normAutofit fontScale="90000"/>
          </a:bodyPr>
          <a:lstStyle/>
          <a:p>
            <a:r>
              <a:rPr lang="en-US" sz="2600" smtClean="0"/>
              <a:t>The dynamic response to a reduction in </a:t>
            </a:r>
            <a:br>
              <a:rPr lang="en-US" sz="2600" smtClean="0"/>
            </a:br>
            <a:r>
              <a:rPr lang="en-US" sz="2600" smtClean="0"/>
              <a:t>target inflation</a:t>
            </a:r>
          </a:p>
        </p:txBody>
      </p:sp>
      <p:graphicFrame>
        <p:nvGraphicFramePr>
          <p:cNvPr id="28674" name="Chart 5"/>
          <p:cNvGraphicFramePr>
            <a:graphicFrameLocks/>
          </p:cNvGraphicFramePr>
          <p:nvPr/>
        </p:nvGraphicFramePr>
        <p:xfrm>
          <a:off x="484188" y="3567113"/>
          <a:ext cx="6581775" cy="3146425"/>
        </p:xfrm>
        <a:graphic>
          <a:graphicData uri="http://schemas.openxmlformats.org/presentationml/2006/ole">
            <mc:AlternateContent xmlns:mc="http://schemas.openxmlformats.org/markup-compatibility/2006">
              <mc:Choice xmlns:v="urn:schemas-microsoft-com:vml" Requires="v">
                <p:oleObj spid="_x0000_s29062"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67113"/>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0" name="Object 4"/>
          <p:cNvGraphicFramePr>
            <a:graphicFrameLocks noChangeAspect="1"/>
          </p:cNvGraphicFramePr>
          <p:nvPr/>
        </p:nvGraphicFramePr>
        <p:xfrm>
          <a:off x="209550" y="4570413"/>
          <a:ext cx="334963" cy="554037"/>
        </p:xfrm>
        <a:graphic>
          <a:graphicData uri="http://schemas.openxmlformats.org/presentationml/2006/ole">
            <mc:AlternateContent xmlns:mc="http://schemas.openxmlformats.org/markup-compatibility/2006">
              <mc:Choice xmlns:v="urn:schemas-microsoft-com:vml" Requires="v">
                <p:oleObj spid="_x0000_s29063" name="Equation" r:id="rId6" imgW="139680" imgH="228600" progId="Equation.DSMT4">
                  <p:embed/>
                </p:oleObj>
              </mc:Choice>
              <mc:Fallback>
                <p:oleObj name="Equation" r:id="rId6" imgW="1396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550" y="4570413"/>
                        <a:ext cx="334963"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5"/>
          <p:cNvGraphicFramePr>
            <a:graphicFrameLocks noChangeAspect="1"/>
          </p:cNvGraphicFramePr>
          <p:nvPr/>
        </p:nvGraphicFramePr>
        <p:xfrm>
          <a:off x="206375" y="1658938"/>
          <a:ext cx="457200" cy="579437"/>
        </p:xfrm>
        <a:graphic>
          <a:graphicData uri="http://schemas.openxmlformats.org/presentationml/2006/ole">
            <mc:AlternateContent xmlns:mc="http://schemas.openxmlformats.org/markup-compatibility/2006">
              <mc:Choice xmlns:v="urn:schemas-microsoft-com:vml" Requires="v">
                <p:oleObj spid="_x0000_s29064" name="Equation" r:id="rId8" imgW="190440" imgH="241200" progId="Equation.DSMT4">
                  <p:embed/>
                </p:oleObj>
              </mc:Choice>
              <mc:Fallback>
                <p:oleObj name="Equation" r:id="rId8" imgW="19044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75" y="1658938"/>
                        <a:ext cx="457200"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7" name="Chart 6"/>
          <p:cNvGraphicFramePr>
            <a:graphicFrameLocks/>
          </p:cNvGraphicFramePr>
          <p:nvPr/>
        </p:nvGraphicFramePr>
        <p:xfrm>
          <a:off x="485775" y="1000125"/>
          <a:ext cx="6581775" cy="2676525"/>
        </p:xfrm>
        <a:graphic>
          <a:graphicData uri="http://schemas.openxmlformats.org/presentationml/2006/ole">
            <mc:AlternateContent xmlns:mc="http://schemas.openxmlformats.org/markup-compatibility/2006">
              <mc:Choice xmlns:v="urn:schemas-microsoft-com:vml" Requires="v">
                <p:oleObj spid="_x0000_s29065" r:id="rId10" imgW="6578154" imgH="2676376" progId="Excel.Chart.8">
                  <p:embed/>
                </p:oleObj>
              </mc:Choice>
              <mc:Fallback>
                <p:oleObj r:id="rId10" imgW="6578154" imgH="2676376"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775" y="1000125"/>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Oval 7"/>
          <p:cNvSpPr>
            <a:spLocks noChangeAspect="1"/>
          </p:cNvSpPr>
          <p:nvPr/>
        </p:nvSpPr>
        <p:spPr>
          <a:xfrm>
            <a:off x="2435225" y="2233613"/>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a:spLocks noChangeAspect="1"/>
          </p:cNvSpPr>
          <p:nvPr/>
        </p:nvSpPr>
        <p:spPr>
          <a:xfrm>
            <a:off x="2509838" y="4875213"/>
            <a:ext cx="103187" cy="10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p:nvPr/>
        </p:nvSpPr>
        <p:spPr>
          <a:xfrm>
            <a:off x="7239000" y="1162050"/>
            <a:ext cx="1868487" cy="4180375"/>
          </a:xfrm>
          <a:prstGeom prst="rect">
            <a:avLst/>
          </a:prstGeom>
          <a:solidFill>
            <a:schemeClr val="accent3">
              <a:lumMod val="20000"/>
              <a:lumOff val="80000"/>
            </a:schemeClr>
          </a:solidFill>
          <a:effectLst>
            <a:outerShdw blurRad="25400" dist="76200" dir="2700000" algn="tl" rotWithShape="0">
              <a:prstClr val="black">
                <a:alpha val="50000"/>
              </a:prstClr>
            </a:outerShdw>
          </a:effectLst>
        </p:spPr>
        <p:txBody>
          <a:bodyPr wrap="square">
            <a:spAutoFit/>
          </a:bodyPr>
          <a:lstStyle/>
          <a:p>
            <a:pPr>
              <a:lnSpc>
                <a:spcPct val="105000"/>
              </a:lnSpc>
              <a:defRPr/>
            </a:pPr>
            <a:r>
              <a:rPr lang="en-US" sz="2300" dirty="0">
                <a:cs typeface="Arial" charset="0"/>
              </a:rPr>
              <a:t>Reducing the target inflation rate causes output to fall below its natural level for a while.    </a:t>
            </a:r>
          </a:p>
          <a:p>
            <a:pPr>
              <a:lnSpc>
                <a:spcPct val="105000"/>
              </a:lnSpc>
              <a:defRPr/>
            </a:pPr>
            <a:r>
              <a:rPr lang="en-US" sz="2300" dirty="0">
                <a:cs typeface="Arial" charset="0"/>
              </a:rPr>
              <a:t>Output recovers gradually.</a:t>
            </a:r>
          </a:p>
        </p:txBody>
      </p:sp>
      <p:cxnSp>
        <p:nvCxnSpPr>
          <p:cNvPr id="11" name="Straight Connector 10"/>
          <p:cNvCxnSpPr/>
          <p:nvPr/>
        </p:nvCxnSpPr>
        <p:spPr>
          <a:xfrm>
            <a:off x="2224088" y="4452938"/>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78050" y="1717675"/>
            <a:ext cx="4373563"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693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Title 1"/>
          <p:cNvSpPr>
            <a:spLocks noGrp="1"/>
          </p:cNvSpPr>
          <p:nvPr>
            <p:ph type="title"/>
          </p:nvPr>
        </p:nvSpPr>
        <p:spPr>
          <a:xfrm>
            <a:off x="466725" y="234950"/>
            <a:ext cx="8245475" cy="633413"/>
          </a:xfrm>
        </p:spPr>
        <p:txBody>
          <a:bodyPr>
            <a:normAutofit fontScale="90000"/>
          </a:bodyPr>
          <a:lstStyle/>
          <a:p>
            <a:r>
              <a:rPr lang="en-US" sz="2600" smtClean="0"/>
              <a:t>The dynamic response to a reduction in </a:t>
            </a:r>
            <a:br>
              <a:rPr lang="en-US" sz="2600" smtClean="0"/>
            </a:br>
            <a:r>
              <a:rPr lang="en-US" sz="2600" smtClean="0"/>
              <a:t>target inflation</a:t>
            </a:r>
          </a:p>
        </p:txBody>
      </p:sp>
      <p:graphicFrame>
        <p:nvGraphicFramePr>
          <p:cNvPr id="29698" name="Chart 5"/>
          <p:cNvGraphicFramePr>
            <a:graphicFrameLocks/>
          </p:cNvGraphicFramePr>
          <p:nvPr/>
        </p:nvGraphicFramePr>
        <p:xfrm>
          <a:off x="484188" y="3567113"/>
          <a:ext cx="6581775" cy="3146425"/>
        </p:xfrm>
        <a:graphic>
          <a:graphicData uri="http://schemas.openxmlformats.org/presentationml/2006/ole">
            <mc:AlternateContent xmlns:mc="http://schemas.openxmlformats.org/markup-compatibility/2006">
              <mc:Choice xmlns:v="urn:schemas-microsoft-com:vml" Requires="v">
                <p:oleObj spid="_x0000_s30086"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67113"/>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2" name="Object 4"/>
          <p:cNvGraphicFramePr>
            <a:graphicFrameLocks noChangeAspect="1"/>
          </p:cNvGraphicFramePr>
          <p:nvPr/>
        </p:nvGraphicFramePr>
        <p:xfrm>
          <a:off x="219075" y="4456113"/>
          <a:ext cx="396875" cy="554037"/>
        </p:xfrm>
        <a:graphic>
          <a:graphicData uri="http://schemas.openxmlformats.org/presentationml/2006/ole">
            <mc:AlternateContent xmlns:mc="http://schemas.openxmlformats.org/markup-compatibility/2006">
              <mc:Choice xmlns:v="urn:schemas-microsoft-com:vml" Requires="v">
                <p:oleObj spid="_x0000_s30087" name="Equation" r:id="rId6" imgW="164880" imgH="228600" progId="Equation.DSMT4">
                  <p:embed/>
                </p:oleObj>
              </mc:Choice>
              <mc:Fallback>
                <p:oleObj name="Equation" r:id="rId6" imgW="1648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075" y="4456113"/>
                        <a:ext cx="396875"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nvGraphicFramePr>
        <p:xfrm>
          <a:off x="206375" y="1658938"/>
          <a:ext cx="457200" cy="579437"/>
        </p:xfrm>
        <a:graphic>
          <a:graphicData uri="http://schemas.openxmlformats.org/presentationml/2006/ole">
            <mc:AlternateContent xmlns:mc="http://schemas.openxmlformats.org/markup-compatibility/2006">
              <mc:Choice xmlns:v="urn:schemas-microsoft-com:vml" Requires="v">
                <p:oleObj spid="_x0000_s30088" name="Equation" r:id="rId8" imgW="190440" imgH="241200" progId="Equation.DSMT4">
                  <p:embed/>
                </p:oleObj>
              </mc:Choice>
              <mc:Fallback>
                <p:oleObj name="Equation" r:id="rId8" imgW="19044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75" y="1658938"/>
                        <a:ext cx="457200"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1" name="Chart 6"/>
          <p:cNvGraphicFramePr>
            <a:graphicFrameLocks/>
          </p:cNvGraphicFramePr>
          <p:nvPr/>
        </p:nvGraphicFramePr>
        <p:xfrm>
          <a:off x="485775" y="1000125"/>
          <a:ext cx="6581775" cy="2676525"/>
        </p:xfrm>
        <a:graphic>
          <a:graphicData uri="http://schemas.openxmlformats.org/presentationml/2006/ole">
            <mc:AlternateContent xmlns:mc="http://schemas.openxmlformats.org/markup-compatibility/2006">
              <mc:Choice xmlns:v="urn:schemas-microsoft-com:vml" Requires="v">
                <p:oleObj spid="_x0000_s30089" r:id="rId10" imgW="6578154" imgH="2676376" progId="Excel.Chart.8">
                  <p:embed/>
                </p:oleObj>
              </mc:Choice>
              <mc:Fallback>
                <p:oleObj r:id="rId10" imgW="6578154" imgH="2676376"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775" y="1000125"/>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Oval 10"/>
          <p:cNvSpPr>
            <a:spLocks noChangeAspect="1"/>
          </p:cNvSpPr>
          <p:nvPr/>
        </p:nvSpPr>
        <p:spPr>
          <a:xfrm>
            <a:off x="2435225" y="2233613"/>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a:spLocks noChangeAspect="1"/>
          </p:cNvSpPr>
          <p:nvPr/>
        </p:nvSpPr>
        <p:spPr>
          <a:xfrm>
            <a:off x="2509838" y="4308475"/>
            <a:ext cx="103187" cy="10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7086601" y="1893888"/>
            <a:ext cx="1835150" cy="3065455"/>
          </a:xfrm>
          <a:prstGeom prst="rect">
            <a:avLst/>
          </a:prstGeom>
          <a:solidFill>
            <a:schemeClr val="accent3">
              <a:lumMod val="20000"/>
              <a:lumOff val="80000"/>
            </a:schemeClr>
          </a:solidFill>
          <a:effectLst>
            <a:outerShdw blurRad="25400" dist="76200" dir="2700000" algn="tl" rotWithShape="0">
              <a:prstClr val="black">
                <a:alpha val="50000"/>
              </a:prstClr>
            </a:outerShdw>
          </a:effectLst>
        </p:spPr>
        <p:txBody>
          <a:bodyPr wrap="square">
            <a:spAutoFit/>
          </a:bodyPr>
          <a:lstStyle/>
          <a:p>
            <a:pPr>
              <a:lnSpc>
                <a:spcPct val="105000"/>
              </a:lnSpc>
              <a:defRPr/>
            </a:pPr>
            <a:r>
              <a:rPr lang="en-US" sz="2300" dirty="0">
                <a:cs typeface="Arial" charset="0"/>
              </a:rPr>
              <a:t>Because </a:t>
            </a:r>
            <a:r>
              <a:rPr lang="en-US" sz="2300" dirty="0" smtClean="0">
                <a:cs typeface="Arial" charset="0"/>
              </a:rPr>
              <a:t>expectations </a:t>
            </a:r>
            <a:r>
              <a:rPr lang="en-US" sz="2300" dirty="0">
                <a:cs typeface="Arial" charset="0"/>
              </a:rPr>
              <a:t>adjust slowly, </a:t>
            </a:r>
            <a:br>
              <a:rPr lang="en-US" sz="2300" dirty="0">
                <a:cs typeface="Arial" charset="0"/>
              </a:rPr>
            </a:br>
            <a:r>
              <a:rPr lang="en-US" sz="2300" dirty="0">
                <a:cs typeface="Arial" charset="0"/>
              </a:rPr>
              <a:t>it takes many periods for inflation to reach the new target.</a:t>
            </a:r>
          </a:p>
        </p:txBody>
      </p:sp>
      <p:cxnSp>
        <p:nvCxnSpPr>
          <p:cNvPr id="13" name="Straight Connector 12"/>
          <p:cNvCxnSpPr/>
          <p:nvPr/>
        </p:nvCxnSpPr>
        <p:spPr>
          <a:xfrm>
            <a:off x="2214563" y="4264025"/>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78050" y="1717675"/>
            <a:ext cx="4373563"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926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Title 1"/>
          <p:cNvSpPr>
            <a:spLocks noGrp="1"/>
          </p:cNvSpPr>
          <p:nvPr>
            <p:ph type="title"/>
          </p:nvPr>
        </p:nvSpPr>
        <p:spPr>
          <a:xfrm>
            <a:off x="466725" y="234950"/>
            <a:ext cx="8245475" cy="633413"/>
          </a:xfrm>
        </p:spPr>
        <p:txBody>
          <a:bodyPr>
            <a:normAutofit fontScale="90000"/>
          </a:bodyPr>
          <a:lstStyle/>
          <a:p>
            <a:r>
              <a:rPr lang="en-US" sz="2600" smtClean="0"/>
              <a:t>The dynamic response to a reduction in </a:t>
            </a:r>
            <a:br>
              <a:rPr lang="en-US" sz="2600" smtClean="0"/>
            </a:br>
            <a:r>
              <a:rPr lang="en-US" sz="2600" smtClean="0"/>
              <a:t>target inflation</a:t>
            </a:r>
          </a:p>
        </p:txBody>
      </p:sp>
      <p:graphicFrame>
        <p:nvGraphicFramePr>
          <p:cNvPr id="30722" name="Chart 5"/>
          <p:cNvGraphicFramePr>
            <a:graphicFrameLocks/>
          </p:cNvGraphicFramePr>
          <p:nvPr/>
        </p:nvGraphicFramePr>
        <p:xfrm>
          <a:off x="484188" y="3567113"/>
          <a:ext cx="6581775" cy="3146425"/>
        </p:xfrm>
        <a:graphic>
          <a:graphicData uri="http://schemas.openxmlformats.org/presentationml/2006/ole">
            <mc:AlternateContent xmlns:mc="http://schemas.openxmlformats.org/markup-compatibility/2006">
              <mc:Choice xmlns:v="urn:schemas-microsoft-com:vml" Requires="v">
                <p:oleObj spid="_x0000_s31110"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67113"/>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1" name="Object 4"/>
          <p:cNvGraphicFramePr>
            <a:graphicFrameLocks noChangeAspect="1"/>
          </p:cNvGraphicFramePr>
          <p:nvPr/>
        </p:nvGraphicFramePr>
        <p:xfrm>
          <a:off x="330200" y="4468813"/>
          <a:ext cx="304800" cy="554037"/>
        </p:xfrm>
        <a:graphic>
          <a:graphicData uri="http://schemas.openxmlformats.org/presentationml/2006/ole">
            <mc:AlternateContent xmlns:mc="http://schemas.openxmlformats.org/markup-compatibility/2006">
              <mc:Choice xmlns:v="urn:schemas-microsoft-com:vml" Requires="v">
                <p:oleObj spid="_x0000_s31111" name="Equation" r:id="rId6" imgW="126720" imgH="228600" progId="Equation.DSMT4">
                  <p:embed/>
                </p:oleObj>
              </mc:Choice>
              <mc:Fallback>
                <p:oleObj name="Equation" r:id="rId6" imgW="12672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200" y="4468813"/>
                        <a:ext cx="304800"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nvGraphicFramePr>
        <p:xfrm>
          <a:off x="206375" y="1658938"/>
          <a:ext cx="457200" cy="579437"/>
        </p:xfrm>
        <a:graphic>
          <a:graphicData uri="http://schemas.openxmlformats.org/presentationml/2006/ole">
            <mc:AlternateContent xmlns:mc="http://schemas.openxmlformats.org/markup-compatibility/2006">
              <mc:Choice xmlns:v="urn:schemas-microsoft-com:vml" Requires="v">
                <p:oleObj spid="_x0000_s31112" name="Equation" r:id="rId8" imgW="190440" imgH="241200" progId="Equation.DSMT4">
                  <p:embed/>
                </p:oleObj>
              </mc:Choice>
              <mc:Fallback>
                <p:oleObj name="Equation" r:id="rId8" imgW="19044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75" y="1658938"/>
                        <a:ext cx="457200"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5" name="Chart 6"/>
          <p:cNvGraphicFramePr>
            <a:graphicFrameLocks/>
          </p:cNvGraphicFramePr>
          <p:nvPr/>
        </p:nvGraphicFramePr>
        <p:xfrm>
          <a:off x="485775" y="1000125"/>
          <a:ext cx="6581775" cy="2676525"/>
        </p:xfrm>
        <a:graphic>
          <a:graphicData uri="http://schemas.openxmlformats.org/presentationml/2006/ole">
            <mc:AlternateContent xmlns:mc="http://schemas.openxmlformats.org/markup-compatibility/2006">
              <mc:Choice xmlns:v="urn:schemas-microsoft-com:vml" Requires="v">
                <p:oleObj spid="_x0000_s31113" r:id="rId10" imgW="6578154" imgH="2676376" progId="Excel.Chart.8">
                  <p:embed/>
                </p:oleObj>
              </mc:Choice>
              <mc:Fallback>
                <p:oleObj r:id="rId10" imgW="6578154" imgH="2676376"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775" y="1000125"/>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Oval 10"/>
          <p:cNvSpPr>
            <a:spLocks noChangeAspect="1"/>
          </p:cNvSpPr>
          <p:nvPr/>
        </p:nvSpPr>
        <p:spPr>
          <a:xfrm>
            <a:off x="2435225" y="2233613"/>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a:spLocks noChangeAspect="1"/>
          </p:cNvSpPr>
          <p:nvPr/>
        </p:nvSpPr>
        <p:spPr>
          <a:xfrm>
            <a:off x="2514600" y="4711700"/>
            <a:ext cx="101600" cy="10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7132638" y="979488"/>
            <a:ext cx="1828800" cy="5295900"/>
          </a:xfrm>
          <a:prstGeom prst="rect">
            <a:avLst/>
          </a:prstGeom>
          <a:solidFill>
            <a:schemeClr val="accent3">
              <a:lumMod val="20000"/>
              <a:lumOff val="80000"/>
            </a:schemeClr>
          </a:solidFill>
          <a:effectLst>
            <a:outerShdw blurRad="25400" dist="76200" dir="2700000" algn="tl" rotWithShape="0">
              <a:prstClr val="black">
                <a:alpha val="50000"/>
              </a:prstClr>
            </a:outerShdw>
          </a:effectLst>
        </p:spPr>
        <p:txBody>
          <a:bodyPr>
            <a:spAutoFit/>
          </a:bodyPr>
          <a:lstStyle/>
          <a:p>
            <a:pPr>
              <a:lnSpc>
                <a:spcPct val="105000"/>
              </a:lnSpc>
              <a:defRPr/>
            </a:pPr>
            <a:r>
              <a:rPr lang="en-US" sz="2300" dirty="0">
                <a:cs typeface="Arial" charset="0"/>
              </a:rPr>
              <a:t>To reduce inflation, </a:t>
            </a:r>
            <a:br>
              <a:rPr lang="en-US" sz="2300" dirty="0">
                <a:cs typeface="Arial" charset="0"/>
              </a:rPr>
            </a:br>
            <a:r>
              <a:rPr lang="en-US" sz="2300" dirty="0">
                <a:cs typeface="Arial" charset="0"/>
              </a:rPr>
              <a:t>the central bank raises the real interest rate to reduce aggregate demand.</a:t>
            </a:r>
          </a:p>
          <a:p>
            <a:pPr>
              <a:lnSpc>
                <a:spcPct val="105000"/>
              </a:lnSpc>
              <a:defRPr/>
            </a:pPr>
            <a:r>
              <a:rPr lang="en-US" sz="2300" dirty="0">
                <a:cs typeface="Arial" charset="0"/>
              </a:rPr>
              <a:t>The real interest rate gradually returns to its natural rate.</a:t>
            </a:r>
          </a:p>
        </p:txBody>
      </p:sp>
      <p:cxnSp>
        <p:nvCxnSpPr>
          <p:cNvPr id="13" name="Straight Connector 12"/>
          <p:cNvCxnSpPr/>
          <p:nvPr/>
        </p:nvCxnSpPr>
        <p:spPr>
          <a:xfrm>
            <a:off x="2217738" y="5232400"/>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78050" y="1717675"/>
            <a:ext cx="4373563"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770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Title 1"/>
          <p:cNvSpPr>
            <a:spLocks noGrp="1"/>
          </p:cNvSpPr>
          <p:nvPr>
            <p:ph type="title"/>
          </p:nvPr>
        </p:nvSpPr>
        <p:spPr>
          <a:xfrm>
            <a:off x="466725" y="234950"/>
            <a:ext cx="8245475" cy="633413"/>
          </a:xfrm>
        </p:spPr>
        <p:txBody>
          <a:bodyPr>
            <a:normAutofit fontScale="90000"/>
          </a:bodyPr>
          <a:lstStyle/>
          <a:p>
            <a:r>
              <a:rPr lang="en-US" sz="2600" smtClean="0"/>
              <a:t>The dynamic response to a reduction in </a:t>
            </a:r>
            <a:br>
              <a:rPr lang="en-US" sz="2600" smtClean="0"/>
            </a:br>
            <a:r>
              <a:rPr lang="en-US" sz="2600" smtClean="0"/>
              <a:t>target inflation</a:t>
            </a:r>
          </a:p>
        </p:txBody>
      </p:sp>
      <p:graphicFrame>
        <p:nvGraphicFramePr>
          <p:cNvPr id="31746" name="Chart 5"/>
          <p:cNvGraphicFramePr>
            <a:graphicFrameLocks/>
          </p:cNvGraphicFramePr>
          <p:nvPr/>
        </p:nvGraphicFramePr>
        <p:xfrm>
          <a:off x="484188" y="3567113"/>
          <a:ext cx="6581775" cy="3146425"/>
        </p:xfrm>
        <a:graphic>
          <a:graphicData uri="http://schemas.openxmlformats.org/presentationml/2006/ole">
            <mc:AlternateContent xmlns:mc="http://schemas.openxmlformats.org/markup-compatibility/2006">
              <mc:Choice xmlns:v="urn:schemas-microsoft-com:vml" Requires="v">
                <p:oleObj spid="_x0000_s32134"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67113"/>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4" name="Object 8"/>
          <p:cNvGraphicFramePr>
            <a:graphicFrameLocks noChangeAspect="1"/>
          </p:cNvGraphicFramePr>
          <p:nvPr/>
        </p:nvGraphicFramePr>
        <p:xfrm>
          <a:off x="352425" y="4467225"/>
          <a:ext cx="274638" cy="554038"/>
        </p:xfrm>
        <a:graphic>
          <a:graphicData uri="http://schemas.openxmlformats.org/presentationml/2006/ole">
            <mc:AlternateContent xmlns:mc="http://schemas.openxmlformats.org/markup-compatibility/2006">
              <mc:Choice xmlns:v="urn:schemas-microsoft-com:vml" Requires="v">
                <p:oleObj spid="_x0000_s32135" name="Equation" r:id="rId6" imgW="114120" imgH="228600" progId="Equation.DSMT4">
                  <p:embed/>
                </p:oleObj>
              </mc:Choice>
              <mc:Fallback>
                <p:oleObj name="Equation" r:id="rId6" imgW="11412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425" y="4467225"/>
                        <a:ext cx="274638"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nvGraphicFramePr>
        <p:xfrm>
          <a:off x="206375" y="1658938"/>
          <a:ext cx="457200" cy="579437"/>
        </p:xfrm>
        <a:graphic>
          <a:graphicData uri="http://schemas.openxmlformats.org/presentationml/2006/ole">
            <mc:AlternateContent xmlns:mc="http://schemas.openxmlformats.org/markup-compatibility/2006">
              <mc:Choice xmlns:v="urn:schemas-microsoft-com:vml" Requires="v">
                <p:oleObj spid="_x0000_s32136" name="Equation" r:id="rId8" imgW="190440" imgH="241200" progId="Equation.DSMT4">
                  <p:embed/>
                </p:oleObj>
              </mc:Choice>
              <mc:Fallback>
                <p:oleObj name="Equation" r:id="rId8" imgW="19044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75" y="1658938"/>
                        <a:ext cx="457200"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9" name="Chart 6"/>
          <p:cNvGraphicFramePr>
            <a:graphicFrameLocks/>
          </p:cNvGraphicFramePr>
          <p:nvPr/>
        </p:nvGraphicFramePr>
        <p:xfrm>
          <a:off x="485775" y="1000125"/>
          <a:ext cx="6581775" cy="2676525"/>
        </p:xfrm>
        <a:graphic>
          <a:graphicData uri="http://schemas.openxmlformats.org/presentationml/2006/ole">
            <mc:AlternateContent xmlns:mc="http://schemas.openxmlformats.org/markup-compatibility/2006">
              <mc:Choice xmlns:v="urn:schemas-microsoft-com:vml" Requires="v">
                <p:oleObj spid="_x0000_s32137" r:id="rId10" imgW="6578154" imgH="2676376" progId="Excel.Chart.8">
                  <p:embed/>
                </p:oleObj>
              </mc:Choice>
              <mc:Fallback>
                <p:oleObj r:id="rId10" imgW="6578154" imgH="2676376"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775" y="1000125"/>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Oval 10"/>
          <p:cNvSpPr>
            <a:spLocks noChangeAspect="1"/>
          </p:cNvSpPr>
          <p:nvPr/>
        </p:nvSpPr>
        <p:spPr>
          <a:xfrm>
            <a:off x="2435225" y="2233613"/>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a:spLocks noChangeAspect="1"/>
          </p:cNvSpPr>
          <p:nvPr/>
        </p:nvSpPr>
        <p:spPr>
          <a:xfrm>
            <a:off x="2509838" y="4535488"/>
            <a:ext cx="103187" cy="10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7197725" y="757238"/>
            <a:ext cx="1724025" cy="4923656"/>
          </a:xfrm>
          <a:prstGeom prst="rect">
            <a:avLst/>
          </a:prstGeom>
          <a:solidFill>
            <a:schemeClr val="accent3">
              <a:lumMod val="20000"/>
              <a:lumOff val="80000"/>
            </a:schemeClr>
          </a:solidFill>
          <a:effectLst>
            <a:outerShdw blurRad="25400" dist="76200" dir="2700000" algn="tl" rotWithShape="0">
              <a:prstClr val="black">
                <a:alpha val="50000"/>
              </a:prstClr>
            </a:outerShdw>
          </a:effectLst>
        </p:spPr>
        <p:txBody>
          <a:bodyPr>
            <a:spAutoFit/>
          </a:bodyPr>
          <a:lstStyle/>
          <a:p>
            <a:pPr>
              <a:lnSpc>
                <a:spcPct val="105000"/>
              </a:lnSpc>
              <a:defRPr/>
            </a:pPr>
            <a:r>
              <a:rPr lang="en-US" sz="2300" dirty="0">
                <a:cs typeface="Arial" charset="0"/>
              </a:rPr>
              <a:t>The initial increase in the real interest rate raises the nominal interest rate.  </a:t>
            </a:r>
          </a:p>
          <a:p>
            <a:pPr>
              <a:lnSpc>
                <a:spcPct val="105000"/>
              </a:lnSpc>
              <a:defRPr/>
            </a:pPr>
            <a:r>
              <a:rPr lang="en-US" sz="2300" dirty="0">
                <a:cs typeface="Arial" charset="0"/>
              </a:rPr>
              <a:t>As the inflation and real interest rates fall, the nominal rate falls.</a:t>
            </a:r>
          </a:p>
        </p:txBody>
      </p:sp>
      <p:cxnSp>
        <p:nvCxnSpPr>
          <p:cNvPr id="13" name="Straight Connector 12"/>
          <p:cNvCxnSpPr/>
          <p:nvPr/>
        </p:nvCxnSpPr>
        <p:spPr>
          <a:xfrm>
            <a:off x="2205038" y="4841875"/>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78050" y="1717675"/>
            <a:ext cx="4373563"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2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66725" y="252413"/>
            <a:ext cx="8440738" cy="939800"/>
          </a:xfrm>
        </p:spPr>
        <p:txBody>
          <a:bodyPr>
            <a:normAutofit fontScale="90000"/>
          </a:bodyPr>
          <a:lstStyle/>
          <a:p>
            <a:r>
              <a:rPr lang="en-US" sz="2900" smtClean="0"/>
              <a:t>APPLICATION:</a:t>
            </a:r>
            <a:br>
              <a:rPr lang="en-US" sz="2900" smtClean="0"/>
            </a:br>
            <a:r>
              <a:rPr lang="en-US" sz="3200" smtClean="0"/>
              <a:t>Output variability vs. inflation variability</a:t>
            </a:r>
            <a:endParaRPr lang="en-US" smtClean="0"/>
          </a:p>
        </p:txBody>
      </p:sp>
      <p:sp>
        <p:nvSpPr>
          <p:cNvPr id="67587" name="Content Placeholder 2"/>
          <p:cNvSpPr>
            <a:spLocks noGrp="1"/>
          </p:cNvSpPr>
          <p:nvPr>
            <p:ph idx="1"/>
          </p:nvPr>
        </p:nvSpPr>
        <p:spPr>
          <a:xfrm>
            <a:off x="476250" y="1308100"/>
            <a:ext cx="8210550" cy="4833938"/>
          </a:xfrm>
        </p:spPr>
        <p:txBody>
          <a:bodyPr/>
          <a:lstStyle/>
          <a:p>
            <a:r>
              <a:rPr lang="en-US" smtClean="0"/>
              <a:t>A supply shock reduces output (bad) </a:t>
            </a:r>
            <a:br>
              <a:rPr lang="en-US" smtClean="0"/>
            </a:br>
            <a:r>
              <a:rPr lang="en-US" smtClean="0"/>
              <a:t>and raises inflation (also bad). </a:t>
            </a:r>
          </a:p>
          <a:p>
            <a:r>
              <a:rPr lang="en-US" smtClean="0"/>
              <a:t>The central bank faces a tradeoff between these “bads” – it can reduce the effect on output, </a:t>
            </a:r>
            <a:br>
              <a:rPr lang="en-US" smtClean="0"/>
            </a:br>
            <a:r>
              <a:rPr lang="en-US" smtClean="0"/>
              <a:t>but only by tolerating an increase in the effect </a:t>
            </a:r>
            <a:br>
              <a:rPr lang="en-US" smtClean="0"/>
            </a:br>
            <a:r>
              <a:rPr lang="en-US" smtClean="0"/>
              <a:t>on inflation….  </a:t>
            </a:r>
          </a:p>
        </p:txBody>
      </p:sp>
    </p:spTree>
    <p:extLst>
      <p:ext uri="{BB962C8B-B14F-4D97-AF65-F5344CB8AC3E}">
        <p14:creationId xmlns:p14="http://schemas.microsoft.com/office/powerpoint/2010/main" val="3140212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DAD</a:t>
            </a:r>
            <a:r>
              <a:rPr lang="en-US" dirty="0" smtClean="0"/>
              <a:t> Equation</a:t>
            </a:r>
            <a:endParaRPr lang="en-US" dirty="0"/>
          </a:p>
        </p:txBody>
      </p:sp>
      <p:sp>
        <p:nvSpPr>
          <p:cNvPr id="4" name="Content Placeholder 3"/>
          <p:cNvSpPr>
            <a:spLocks noGrp="1"/>
          </p:cNvSpPr>
          <p:nvPr>
            <p:ph idx="1"/>
          </p:nvPr>
        </p:nvSpPr>
        <p:spPr>
          <a:xfrm>
            <a:off x="457200" y="2798618"/>
            <a:ext cx="8229600" cy="3327545"/>
          </a:xfrm>
        </p:spPr>
        <p:txBody>
          <a:bodyPr/>
          <a:lstStyle/>
          <a:p>
            <a:r>
              <a:rPr lang="en-US" b="1" dirty="0"/>
              <a:t>CASE </a:t>
            </a:r>
            <a:r>
              <a:rPr lang="en-US" sz="3600" b="1" dirty="0"/>
              <a:t>1</a:t>
            </a:r>
            <a:r>
              <a:rPr lang="en-US" dirty="0"/>
              <a:t>:  </a:t>
            </a:r>
            <a:r>
              <a:rPr lang="el-GR" sz="3600" b="1" i="1" dirty="0">
                <a:latin typeface="Times New Roman" pitchFamily="18" charset="0"/>
                <a:cs typeface="Times New Roman" pitchFamily="18" charset="0"/>
              </a:rPr>
              <a:t>θ</a:t>
            </a:r>
            <a:r>
              <a:rPr lang="el-GR" sz="3600" b="1" baseline="-25000" dirty="0">
                <a:latin typeface="Times New Roman" pitchFamily="18" charset="0"/>
                <a:cs typeface="Times New Roman" pitchFamily="18" charset="0"/>
              </a:rPr>
              <a:t>π</a:t>
            </a:r>
            <a:r>
              <a:rPr lang="en-US" dirty="0">
                <a:latin typeface="Times New Roman" pitchFamily="18" charset="0"/>
                <a:cs typeface="Times New Roman" pitchFamily="18" charset="0"/>
              </a:rPr>
              <a:t>  </a:t>
            </a:r>
            <a:r>
              <a:rPr lang="en-US" dirty="0">
                <a:cs typeface="Times New Roman" pitchFamily="18" charset="0"/>
              </a:rPr>
              <a:t>is large,  </a:t>
            </a:r>
            <a:r>
              <a:rPr lang="el-GR" sz="3600" b="1" i="1" dirty="0">
                <a:latin typeface="Times New Roman" pitchFamily="18" charset="0"/>
                <a:cs typeface="Times New Roman" pitchFamily="18" charset="0"/>
              </a:rPr>
              <a:t>θ</a:t>
            </a:r>
            <a:r>
              <a:rPr lang="en-US" sz="3600" b="1" baseline="-25000" dirty="0">
                <a:latin typeface="Times New Roman" pitchFamily="18" charset="0"/>
                <a:cs typeface="Times New Roman" pitchFamily="18" charset="0"/>
              </a:rPr>
              <a:t>Y</a:t>
            </a:r>
            <a:r>
              <a:rPr lang="en-US" dirty="0">
                <a:latin typeface="Times New Roman" pitchFamily="18" charset="0"/>
                <a:cs typeface="Times New Roman" pitchFamily="18" charset="0"/>
              </a:rPr>
              <a:t> </a:t>
            </a:r>
            <a:r>
              <a:rPr lang="en-US" dirty="0">
                <a:cs typeface="Times New Roman" pitchFamily="18" charset="0"/>
              </a:rPr>
              <a:t>is small</a:t>
            </a:r>
            <a:endParaRPr lang="en-US" dirty="0"/>
          </a:p>
          <a:p>
            <a:r>
              <a:rPr lang="en-US" dirty="0" smtClean="0"/>
              <a:t>Therefore, a </a:t>
            </a:r>
            <a:r>
              <a:rPr lang="en-US" i="1" dirty="0" smtClean="0"/>
              <a:t>small</a:t>
            </a:r>
            <a:r>
              <a:rPr lang="en-US" dirty="0" smtClean="0"/>
              <a:t> increase in inflation is accompanied by a </a:t>
            </a:r>
            <a:r>
              <a:rPr lang="en-US" i="1" dirty="0" smtClean="0"/>
              <a:t>large</a:t>
            </a:r>
            <a:r>
              <a:rPr lang="en-US" dirty="0" smtClean="0"/>
              <a:t> decrease in output</a:t>
            </a:r>
          </a:p>
          <a:p>
            <a:r>
              <a:rPr lang="en-US" dirty="0" smtClean="0"/>
              <a:t>That is, the </a:t>
            </a:r>
            <a:r>
              <a:rPr lang="en-US" i="1" dirty="0" smtClean="0"/>
              <a:t>DAD</a:t>
            </a:r>
            <a:r>
              <a:rPr lang="en-US" dirty="0" smtClean="0"/>
              <a:t> curve is flat</a:t>
            </a:r>
          </a:p>
          <a:p>
            <a:pPr lvl="1"/>
            <a:r>
              <a:rPr lang="en-US" dirty="0" smtClean="0"/>
              <a:t>See the next slide</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812998990"/>
              </p:ext>
            </p:extLst>
          </p:nvPr>
        </p:nvGraphicFramePr>
        <p:xfrm>
          <a:off x="1279525" y="1488578"/>
          <a:ext cx="6496050" cy="1200150"/>
        </p:xfrm>
        <a:graphic>
          <a:graphicData uri="http://schemas.openxmlformats.org/presentationml/2006/ole">
            <mc:AlternateContent xmlns:mc="http://schemas.openxmlformats.org/markup-compatibility/2006">
              <mc:Choice xmlns:v="urn:schemas-microsoft-com:vml" Requires="v">
                <p:oleObj spid="_x0000_s67613" name="Equation" r:id="rId3" imgW="2336760" imgH="431640" progId="Equation.3">
                  <p:embed/>
                </p:oleObj>
              </mc:Choice>
              <mc:Fallback>
                <p:oleObj name="Equation" r:id="rId3" imgW="2336760" imgH="431640" progId="Equation.3">
                  <p:embed/>
                  <p:pic>
                    <p:nvPicPr>
                      <p:cNvPr id="0" name="Object 3"/>
                      <p:cNvPicPr>
                        <a:picLocks noChangeAspect="1" noChangeArrowheads="1"/>
                      </p:cNvPicPr>
                      <p:nvPr/>
                    </p:nvPicPr>
                    <p:blipFill>
                      <a:blip r:embed="rId4"/>
                      <a:srcRect/>
                      <a:stretch>
                        <a:fillRect/>
                      </a:stretch>
                    </p:blipFill>
                    <p:spPr bwMode="auto">
                      <a:xfrm>
                        <a:off x="1279525" y="1488578"/>
                        <a:ext cx="6496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2666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Title 1"/>
          <p:cNvSpPr>
            <a:spLocks noGrp="1"/>
          </p:cNvSpPr>
          <p:nvPr>
            <p:ph type="title"/>
          </p:nvPr>
        </p:nvSpPr>
        <p:spPr>
          <a:xfrm>
            <a:off x="466725" y="252413"/>
            <a:ext cx="8440738" cy="939800"/>
          </a:xfrm>
        </p:spPr>
        <p:txBody>
          <a:bodyPr>
            <a:normAutofit fontScale="90000"/>
          </a:bodyPr>
          <a:lstStyle/>
          <a:p>
            <a:r>
              <a:rPr lang="en-US" sz="2900" smtClean="0"/>
              <a:t>APPLICATION:</a:t>
            </a:r>
            <a:br>
              <a:rPr lang="en-US" sz="2900" smtClean="0"/>
            </a:br>
            <a:r>
              <a:rPr lang="en-US" sz="3200" smtClean="0"/>
              <a:t>Output variability vs. inflation variability</a:t>
            </a:r>
            <a:endParaRPr lang="en-US" smtClean="0"/>
          </a:p>
        </p:txBody>
      </p:sp>
      <p:sp>
        <p:nvSpPr>
          <p:cNvPr id="3" name="Content Placeholder 2"/>
          <p:cNvSpPr>
            <a:spLocks noGrp="1"/>
          </p:cNvSpPr>
          <p:nvPr>
            <p:ph idx="1"/>
          </p:nvPr>
        </p:nvSpPr>
        <p:spPr>
          <a:xfrm>
            <a:off x="0" y="1308100"/>
            <a:ext cx="9144000" cy="600075"/>
          </a:xfrm>
        </p:spPr>
        <p:txBody>
          <a:bodyPr/>
          <a:lstStyle/>
          <a:p>
            <a:pPr algn="ctr">
              <a:buFont typeface="Wingdings" pitchFamily="2" charset="2"/>
              <a:buNone/>
            </a:pPr>
            <a:r>
              <a:rPr lang="en-US" sz="2700" b="1" dirty="0" smtClean="0"/>
              <a:t>CASE </a:t>
            </a:r>
            <a:r>
              <a:rPr lang="en-US" sz="3000" b="1" dirty="0" smtClean="0"/>
              <a:t>1</a:t>
            </a:r>
            <a:r>
              <a:rPr lang="en-US" sz="2700" dirty="0" smtClean="0"/>
              <a:t>:  </a:t>
            </a:r>
            <a:r>
              <a:rPr lang="el-GR" sz="3000" b="1" i="1" dirty="0" smtClean="0">
                <a:latin typeface="Times New Roman" pitchFamily="18" charset="0"/>
                <a:cs typeface="Times New Roman" pitchFamily="18" charset="0"/>
              </a:rPr>
              <a:t>θ</a:t>
            </a:r>
            <a:r>
              <a:rPr lang="el-GR" sz="3000" b="1" baseline="-25000" dirty="0" smtClean="0">
                <a:latin typeface="Times New Roman" pitchFamily="18" charset="0"/>
                <a:cs typeface="Times New Roman" pitchFamily="18" charset="0"/>
              </a:rPr>
              <a:t>π</a:t>
            </a:r>
            <a:r>
              <a:rPr lang="en-US" sz="2700" dirty="0" smtClean="0">
                <a:latin typeface="Times New Roman" pitchFamily="18" charset="0"/>
                <a:cs typeface="Times New Roman" pitchFamily="18" charset="0"/>
              </a:rPr>
              <a:t>  </a:t>
            </a:r>
            <a:r>
              <a:rPr lang="en-US" sz="2700" dirty="0" smtClean="0">
                <a:cs typeface="Times New Roman" pitchFamily="18" charset="0"/>
              </a:rPr>
              <a:t>is large,  </a:t>
            </a:r>
            <a:r>
              <a:rPr lang="el-GR" sz="3000" b="1" i="1" dirty="0" smtClean="0">
                <a:latin typeface="Times New Roman" pitchFamily="18" charset="0"/>
                <a:cs typeface="Times New Roman" pitchFamily="18" charset="0"/>
              </a:rPr>
              <a:t>θ</a:t>
            </a:r>
            <a:r>
              <a:rPr lang="en-US" sz="3000" b="1" baseline="-25000" dirty="0" smtClean="0">
                <a:latin typeface="Times New Roman" pitchFamily="18" charset="0"/>
                <a:cs typeface="Times New Roman" pitchFamily="18" charset="0"/>
              </a:rPr>
              <a:t>Y</a:t>
            </a:r>
            <a:r>
              <a:rPr lang="en-US" sz="2700" dirty="0" smtClean="0">
                <a:latin typeface="Times New Roman" pitchFamily="18" charset="0"/>
                <a:cs typeface="Times New Roman" pitchFamily="18" charset="0"/>
              </a:rPr>
              <a:t> </a:t>
            </a:r>
            <a:r>
              <a:rPr lang="en-US" sz="2700" dirty="0" smtClean="0">
                <a:cs typeface="Times New Roman" pitchFamily="18" charset="0"/>
              </a:rPr>
              <a:t>is small</a:t>
            </a:r>
            <a:endParaRPr lang="en-US" sz="2700" dirty="0" smtClean="0"/>
          </a:p>
        </p:txBody>
      </p:sp>
      <p:grpSp>
        <p:nvGrpSpPr>
          <p:cNvPr id="2" name="Group 46"/>
          <p:cNvGrpSpPr>
            <a:grpSpLocks/>
          </p:cNvGrpSpPr>
          <p:nvPr/>
        </p:nvGrpSpPr>
        <p:grpSpPr bwMode="auto">
          <a:xfrm>
            <a:off x="646113" y="1816100"/>
            <a:ext cx="4970462" cy="3941763"/>
            <a:chOff x="646386" y="1816707"/>
            <a:chExt cx="4970346" cy="3941653"/>
          </a:xfrm>
        </p:grpSpPr>
        <p:grpSp>
          <p:nvGrpSpPr>
            <p:cNvPr id="68644" name="Group 5"/>
            <p:cNvGrpSpPr>
              <a:grpSpLocks/>
            </p:cNvGrpSpPr>
            <p:nvPr/>
          </p:nvGrpSpPr>
          <p:grpSpPr bwMode="auto">
            <a:xfrm>
              <a:off x="905716" y="2222938"/>
              <a:ext cx="4258490" cy="3266237"/>
              <a:chOff x="2640" y="1862919"/>
              <a:chExt cx="2496" cy="3740949"/>
            </a:xfrm>
          </p:grpSpPr>
          <p:sp>
            <p:nvSpPr>
              <p:cNvPr id="68647" name="Line 6"/>
              <p:cNvSpPr>
                <a:spLocks noChangeShapeType="1"/>
              </p:cNvSpPr>
              <p:nvPr/>
            </p:nvSpPr>
            <p:spPr bwMode="auto">
              <a:xfrm>
                <a:off x="2640" y="1862919"/>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8" name="Line 7"/>
              <p:cNvSpPr>
                <a:spLocks noChangeShapeType="1"/>
              </p:cNvSpPr>
              <p:nvPr/>
            </p:nvSpPr>
            <p:spPr bwMode="auto">
              <a:xfrm>
                <a:off x="2640"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8645" name="Text Box 8"/>
            <p:cNvSpPr txBox="1">
              <a:spLocks noChangeArrowheads="1"/>
            </p:cNvSpPr>
            <p:nvPr/>
          </p:nvSpPr>
          <p:spPr bwMode="auto">
            <a:xfrm>
              <a:off x="5206125" y="5312021"/>
              <a:ext cx="410607" cy="4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8646" name="Text Box 9"/>
            <p:cNvSpPr txBox="1">
              <a:spLocks noChangeArrowheads="1"/>
            </p:cNvSpPr>
            <p:nvPr/>
          </p:nvSpPr>
          <p:spPr bwMode="auto">
            <a:xfrm>
              <a:off x="646386" y="1816707"/>
              <a:ext cx="532311" cy="4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grpSp>
        <p:nvGrpSpPr>
          <p:cNvPr id="5" name="Group 37"/>
          <p:cNvGrpSpPr>
            <a:grpSpLocks/>
          </p:cNvGrpSpPr>
          <p:nvPr/>
        </p:nvGrpSpPr>
        <p:grpSpPr bwMode="auto">
          <a:xfrm>
            <a:off x="1355725" y="3625850"/>
            <a:ext cx="4438650" cy="1606550"/>
            <a:chOff x="1355834" y="3626069"/>
            <a:chExt cx="4439325" cy="1605928"/>
          </a:xfrm>
        </p:grpSpPr>
        <p:sp>
          <p:nvSpPr>
            <p:cNvPr id="68642" name="Text Box 38"/>
            <p:cNvSpPr txBox="1">
              <a:spLocks noChangeArrowheads="1"/>
            </p:cNvSpPr>
            <p:nvPr/>
          </p:nvSpPr>
          <p:spPr bwMode="auto">
            <a:xfrm>
              <a:off x="4582888" y="4801784"/>
              <a:ext cx="1212271"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DAD</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 1, </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sp>
          <p:nvSpPr>
            <p:cNvPr id="68643" name="Line 33"/>
            <p:cNvSpPr>
              <a:spLocks noChangeShapeType="1"/>
            </p:cNvSpPr>
            <p:nvPr/>
          </p:nvSpPr>
          <p:spPr bwMode="auto">
            <a:xfrm>
              <a:off x="1355834" y="3626069"/>
              <a:ext cx="3484180" cy="116664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48"/>
          <p:cNvGrpSpPr>
            <a:grpSpLocks/>
          </p:cNvGrpSpPr>
          <p:nvPr/>
        </p:nvGrpSpPr>
        <p:grpSpPr bwMode="auto">
          <a:xfrm>
            <a:off x="1306513" y="2790825"/>
            <a:ext cx="3586162" cy="1590675"/>
            <a:chOff x="1307224" y="2791063"/>
            <a:chExt cx="3585413" cy="1590712"/>
          </a:xfrm>
        </p:grpSpPr>
        <p:sp>
          <p:nvSpPr>
            <p:cNvPr id="68640" name="Text Box 38"/>
            <p:cNvSpPr txBox="1">
              <a:spLocks noChangeArrowheads="1"/>
            </p:cNvSpPr>
            <p:nvPr/>
          </p:nvSpPr>
          <p:spPr bwMode="auto">
            <a:xfrm>
              <a:off x="4168511" y="2791063"/>
              <a:ext cx="724126"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sp>
          <p:nvSpPr>
            <p:cNvPr id="68641" name="Line 33"/>
            <p:cNvSpPr>
              <a:spLocks noChangeShapeType="1"/>
            </p:cNvSpPr>
            <p:nvPr/>
          </p:nvSpPr>
          <p:spPr bwMode="auto">
            <a:xfrm flipV="1">
              <a:off x="1307224" y="3132412"/>
              <a:ext cx="3017838" cy="1249363"/>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47"/>
          <p:cNvGrpSpPr>
            <a:grpSpLocks/>
          </p:cNvGrpSpPr>
          <p:nvPr/>
        </p:nvGrpSpPr>
        <p:grpSpPr bwMode="auto">
          <a:xfrm>
            <a:off x="1847850" y="3573463"/>
            <a:ext cx="3829050" cy="1585912"/>
            <a:chOff x="1848507" y="3572861"/>
            <a:chExt cx="3827900" cy="1586679"/>
          </a:xfrm>
        </p:grpSpPr>
        <p:sp>
          <p:nvSpPr>
            <p:cNvPr id="68638" name="Line 33"/>
            <p:cNvSpPr>
              <a:spLocks noChangeShapeType="1"/>
            </p:cNvSpPr>
            <p:nvPr/>
          </p:nvSpPr>
          <p:spPr bwMode="auto">
            <a:xfrm flipV="1">
              <a:off x="1848507" y="3910177"/>
              <a:ext cx="3017838" cy="1249363"/>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9" name="Text Box 38"/>
            <p:cNvSpPr txBox="1">
              <a:spLocks noChangeArrowheads="1"/>
            </p:cNvSpPr>
            <p:nvPr/>
          </p:nvSpPr>
          <p:spPr bwMode="auto">
            <a:xfrm>
              <a:off x="4712764" y="3572861"/>
              <a:ext cx="9636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 1</a:t>
              </a:r>
            </a:p>
          </p:txBody>
        </p:sp>
      </p:grpSp>
      <p:grpSp>
        <p:nvGrpSpPr>
          <p:cNvPr id="8" name="Group 62"/>
          <p:cNvGrpSpPr>
            <a:grpSpLocks/>
          </p:cNvGrpSpPr>
          <p:nvPr/>
        </p:nvGrpSpPr>
        <p:grpSpPr bwMode="auto">
          <a:xfrm>
            <a:off x="231775" y="4151313"/>
            <a:ext cx="4027488" cy="1797050"/>
            <a:chOff x="231568" y="4150572"/>
            <a:chExt cx="4028407" cy="1797153"/>
          </a:xfrm>
        </p:grpSpPr>
        <p:grpSp>
          <p:nvGrpSpPr>
            <p:cNvPr id="68631" name="Group 55"/>
            <p:cNvGrpSpPr>
              <a:grpSpLocks/>
            </p:cNvGrpSpPr>
            <p:nvPr/>
          </p:nvGrpSpPr>
          <p:grpSpPr bwMode="auto">
            <a:xfrm>
              <a:off x="898543" y="4351623"/>
              <a:ext cx="2827422" cy="1136080"/>
              <a:chOff x="898543" y="4351623"/>
              <a:chExt cx="2827422" cy="1136080"/>
            </a:xfrm>
          </p:grpSpPr>
          <p:grpSp>
            <p:nvGrpSpPr>
              <p:cNvPr id="68634" name="Group 58"/>
              <p:cNvGrpSpPr>
                <a:grpSpLocks/>
              </p:cNvGrpSpPr>
              <p:nvPr/>
            </p:nvGrpSpPr>
            <p:grpSpPr bwMode="auto">
              <a:xfrm>
                <a:off x="898543" y="4408555"/>
                <a:ext cx="2774022" cy="1079148"/>
                <a:chOff x="7334280" y="4533912"/>
                <a:chExt cx="1012836" cy="920760"/>
              </a:xfrm>
            </p:grpSpPr>
            <p:cxnSp>
              <p:nvCxnSpPr>
                <p:cNvPr id="41" name="Straight Connector 40"/>
                <p:cNvCxnSpPr/>
                <p:nvPr/>
              </p:nvCxnSpPr>
              <p:spPr>
                <a:xfrm>
                  <a:off x="7334253" y="4534590"/>
                  <a:ext cx="1012827"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7887200" y="4994469"/>
                  <a:ext cx="919759"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44" name="Oval 43"/>
              <p:cNvSpPr>
                <a:spLocks noChangeAspect="1"/>
              </p:cNvSpPr>
              <p:nvPr/>
            </p:nvSpPr>
            <p:spPr>
              <a:xfrm>
                <a:off x="3616890" y="4352196"/>
                <a:ext cx="109563" cy="1095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8632" name="Text Box 8"/>
            <p:cNvSpPr txBox="1">
              <a:spLocks noChangeArrowheads="1"/>
            </p:cNvSpPr>
            <p:nvPr/>
          </p:nvSpPr>
          <p:spPr bwMode="auto">
            <a:xfrm>
              <a:off x="3480663" y="5455362"/>
              <a:ext cx="779312" cy="4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solidFill>
                    <a:srgbClr val="000000"/>
                  </a:solidFill>
                  <a:latin typeface="Times New Roman" pitchFamily="18" charset="0"/>
                  <a:cs typeface="Times New Roman" pitchFamily="18" charset="0"/>
                </a:rPr>
                <a:t>Y</a:t>
              </a:r>
              <a:r>
                <a:rPr lang="en-US" sz="2600" b="1" i="1" baseline="-25000">
                  <a:solidFill>
                    <a:srgbClr val="000000"/>
                  </a:solidFill>
                  <a:latin typeface="Times New Roman" pitchFamily="18" charset="0"/>
                  <a:cs typeface="Times New Roman" pitchFamily="18" charset="0"/>
                </a:rPr>
                <a:t>t –</a:t>
              </a:r>
              <a:r>
                <a:rPr lang="en-US" sz="2600" b="1" baseline="-25000">
                  <a:solidFill>
                    <a:srgbClr val="000000"/>
                  </a:solidFill>
                  <a:latin typeface="Times New Roman" pitchFamily="18" charset="0"/>
                  <a:cs typeface="Times New Roman" pitchFamily="18" charset="0"/>
                </a:rPr>
                <a:t>1</a:t>
              </a:r>
              <a:endParaRPr lang="en-US" sz="2600" b="1">
                <a:solidFill>
                  <a:srgbClr val="000000"/>
                </a:solidFill>
                <a:latin typeface="Times New Roman" pitchFamily="18" charset="0"/>
                <a:cs typeface="Times New Roman" pitchFamily="18" charset="0"/>
              </a:endParaRPr>
            </a:p>
          </p:txBody>
        </p:sp>
        <p:sp>
          <p:nvSpPr>
            <p:cNvPr id="68633" name="Text Box 9"/>
            <p:cNvSpPr txBox="1">
              <a:spLocks noChangeArrowheads="1"/>
            </p:cNvSpPr>
            <p:nvPr/>
          </p:nvSpPr>
          <p:spPr bwMode="auto">
            <a:xfrm>
              <a:off x="231568" y="4150572"/>
              <a:ext cx="73033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 </a:t>
              </a:r>
              <a:r>
                <a:rPr lang="en-US" sz="2600" b="1" i="1" baseline="-25000">
                  <a:solidFill>
                    <a:srgbClr val="000000"/>
                  </a:solidFill>
                  <a:latin typeface="Times New Roman" pitchFamily="18" charset="0"/>
                  <a:cs typeface="Times New Roman" pitchFamily="18" charset="0"/>
                </a:rPr>
                <a:t>–</a:t>
              </a:r>
              <a:r>
                <a:rPr lang="en-US" sz="2600" b="1" baseline="-25000">
                  <a:latin typeface="Times New Roman" pitchFamily="18" charset="0"/>
                  <a:cs typeface="Times New Roman" pitchFamily="18" charset="0"/>
                </a:rPr>
                <a:t>1</a:t>
              </a:r>
              <a:endParaRPr lang="en-US" sz="2600"/>
            </a:p>
          </p:txBody>
        </p:sp>
      </p:grpSp>
      <p:grpSp>
        <p:nvGrpSpPr>
          <p:cNvPr id="11" name="Group 63"/>
          <p:cNvGrpSpPr>
            <a:grpSpLocks/>
          </p:cNvGrpSpPr>
          <p:nvPr/>
        </p:nvGrpSpPr>
        <p:grpSpPr bwMode="auto">
          <a:xfrm>
            <a:off x="425450" y="3679825"/>
            <a:ext cx="2116138" cy="2265363"/>
            <a:chOff x="425058" y="3680493"/>
            <a:chExt cx="2116261" cy="2265337"/>
          </a:xfrm>
        </p:grpSpPr>
        <p:sp>
          <p:nvSpPr>
            <p:cNvPr id="68624" name="Text Box 8"/>
            <p:cNvSpPr txBox="1">
              <a:spLocks noChangeArrowheads="1"/>
            </p:cNvSpPr>
            <p:nvPr/>
          </p:nvSpPr>
          <p:spPr bwMode="auto">
            <a:xfrm>
              <a:off x="2041813" y="5453387"/>
              <a:ext cx="4995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solidFill>
                    <a:srgbClr val="000000"/>
                  </a:solidFill>
                  <a:latin typeface="Times New Roman" pitchFamily="18" charset="0"/>
                  <a:cs typeface="Times New Roman" pitchFamily="18" charset="0"/>
                </a:rPr>
                <a:t>Y</a:t>
              </a:r>
              <a:r>
                <a:rPr lang="en-US" sz="2600" b="1" i="1" baseline="-25000">
                  <a:solidFill>
                    <a:srgbClr val="000000"/>
                  </a:solidFill>
                  <a:latin typeface="Times New Roman" pitchFamily="18" charset="0"/>
                  <a:cs typeface="Times New Roman" pitchFamily="18" charset="0"/>
                </a:rPr>
                <a:t>t</a:t>
              </a:r>
              <a:endParaRPr lang="en-US" sz="2600" b="1">
                <a:solidFill>
                  <a:srgbClr val="000000"/>
                </a:solidFill>
                <a:latin typeface="Times New Roman" pitchFamily="18" charset="0"/>
                <a:cs typeface="Times New Roman" pitchFamily="18" charset="0"/>
              </a:endParaRPr>
            </a:p>
          </p:txBody>
        </p:sp>
        <p:sp>
          <p:nvSpPr>
            <p:cNvPr id="68625" name="Text Box 9"/>
            <p:cNvSpPr txBox="1">
              <a:spLocks noChangeArrowheads="1"/>
            </p:cNvSpPr>
            <p:nvPr/>
          </p:nvSpPr>
          <p:spPr bwMode="auto">
            <a:xfrm>
              <a:off x="425058" y="3680493"/>
              <a:ext cx="49084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a:t>
              </a:r>
              <a:endParaRPr lang="en-US" sz="2600"/>
            </a:p>
          </p:txBody>
        </p:sp>
        <p:grpSp>
          <p:nvGrpSpPr>
            <p:cNvPr id="68626" name="Group 54"/>
            <p:cNvGrpSpPr>
              <a:grpSpLocks/>
            </p:cNvGrpSpPr>
            <p:nvPr/>
          </p:nvGrpSpPr>
          <p:grpSpPr bwMode="auto">
            <a:xfrm>
              <a:off x="901019" y="3897300"/>
              <a:ext cx="1491579" cy="1589100"/>
              <a:chOff x="901019" y="3897300"/>
              <a:chExt cx="1491579" cy="1589100"/>
            </a:xfrm>
          </p:grpSpPr>
          <p:sp>
            <p:nvSpPr>
              <p:cNvPr id="43" name="Oval 42"/>
              <p:cNvSpPr>
                <a:spLocks noChangeAspect="1"/>
              </p:cNvSpPr>
              <p:nvPr/>
            </p:nvSpPr>
            <p:spPr>
              <a:xfrm>
                <a:off x="2282542" y="3897979"/>
                <a:ext cx="109544" cy="109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8628" name="Group 58"/>
              <p:cNvGrpSpPr>
                <a:grpSpLocks/>
              </p:cNvGrpSpPr>
              <p:nvPr/>
            </p:nvGrpSpPr>
            <p:grpSpPr bwMode="auto">
              <a:xfrm>
                <a:off x="901019" y="3952904"/>
                <a:ext cx="1436099" cy="1533496"/>
                <a:chOff x="7334280" y="4533912"/>
                <a:chExt cx="1012836" cy="920760"/>
              </a:xfrm>
            </p:grpSpPr>
            <p:cxnSp>
              <p:nvCxnSpPr>
                <p:cNvPr id="53" name="Straight Connector 52"/>
                <p:cNvCxnSpPr/>
                <p:nvPr/>
              </p:nvCxnSpPr>
              <p:spPr>
                <a:xfrm>
                  <a:off x="7334504" y="4534294"/>
                  <a:ext cx="1012191"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7886310" y="4994678"/>
                  <a:ext cx="920767"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grpSp>
      <p:sp>
        <p:nvSpPr>
          <p:cNvPr id="57" name="Line 46"/>
          <p:cNvSpPr>
            <a:spLocks noChangeShapeType="1"/>
          </p:cNvSpPr>
          <p:nvPr/>
        </p:nvSpPr>
        <p:spPr bwMode="auto">
          <a:xfrm rot="5400000" flipH="1" flipV="1">
            <a:off x="3725863" y="3705225"/>
            <a:ext cx="803275" cy="3175"/>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 name="TextBox 57"/>
          <p:cNvSpPr txBox="1"/>
          <p:nvPr/>
        </p:nvSpPr>
        <p:spPr>
          <a:xfrm>
            <a:off x="1455738" y="1898650"/>
            <a:ext cx="2335212" cy="830263"/>
          </a:xfrm>
          <a:prstGeom prst="rect">
            <a:avLst/>
          </a:prstGeom>
          <a:solidFill>
            <a:schemeClr val="accent3">
              <a:lumMod val="20000"/>
              <a:lumOff val="80000"/>
            </a:schemeClr>
          </a:solidFill>
          <a:effectLst>
            <a:outerShdw blurRad="25400" dist="50800" dir="2700000" algn="tl" rotWithShape="0">
              <a:prstClr val="black">
                <a:alpha val="40000"/>
              </a:prstClr>
            </a:outerShdw>
          </a:effectLst>
        </p:spPr>
        <p:txBody>
          <a:bodyPr/>
          <a:lstStyle/>
          <a:p>
            <a:pPr>
              <a:defRPr/>
            </a:pPr>
            <a:r>
              <a:rPr lang="en-US" sz="2400" dirty="0">
                <a:cs typeface="Arial" charset="0"/>
              </a:rPr>
              <a:t>A supply shock shifts DAS up.</a:t>
            </a:r>
          </a:p>
        </p:txBody>
      </p:sp>
      <p:sp>
        <p:nvSpPr>
          <p:cNvPr id="59" name="TextBox 58"/>
          <p:cNvSpPr txBox="1"/>
          <p:nvPr/>
        </p:nvSpPr>
        <p:spPr>
          <a:xfrm>
            <a:off x="5881688" y="2093913"/>
            <a:ext cx="3109912" cy="1944687"/>
          </a:xfrm>
          <a:prstGeom prst="rect">
            <a:avLst/>
          </a:prstGeom>
          <a:solidFill>
            <a:schemeClr val="accent3">
              <a:lumMod val="20000"/>
              <a:lumOff val="80000"/>
            </a:schemeClr>
          </a:solidFill>
          <a:effectLst>
            <a:outerShdw blurRad="25400" dist="50800" dir="2700000" algn="tl" rotWithShape="0">
              <a:prstClr val="black">
                <a:alpha val="40000"/>
              </a:prstClr>
            </a:outerShdw>
          </a:effectLst>
        </p:spPr>
        <p:txBody>
          <a:bodyPr/>
          <a:lstStyle>
            <a:defPPr>
              <a:defRPr lang="en-US"/>
            </a:defPPr>
            <a:lvl1pPr>
              <a:defRPr sz="2400">
                <a:cs typeface="Arial" charset="0"/>
              </a:defRPr>
            </a:lvl1pPr>
          </a:lstStyle>
          <a:p>
            <a:r>
              <a:rPr lang="en-US" dirty="0"/>
              <a:t>In this case, a small change in inflation has a large effect on output, so DAD </a:t>
            </a:r>
            <a:br>
              <a:rPr lang="en-US" dirty="0"/>
            </a:br>
            <a:r>
              <a:rPr lang="en-US" dirty="0"/>
              <a:t>is relatively flat. </a:t>
            </a:r>
          </a:p>
        </p:txBody>
      </p:sp>
      <p:sp>
        <p:nvSpPr>
          <p:cNvPr id="60" name="TextBox 59"/>
          <p:cNvSpPr txBox="1"/>
          <p:nvPr/>
        </p:nvSpPr>
        <p:spPr>
          <a:xfrm>
            <a:off x="5943600" y="4570413"/>
            <a:ext cx="3048000" cy="1601787"/>
          </a:xfrm>
          <a:prstGeom prst="rect">
            <a:avLst/>
          </a:prstGeom>
          <a:solidFill>
            <a:schemeClr val="accent3">
              <a:lumMod val="20000"/>
              <a:lumOff val="80000"/>
            </a:schemeClr>
          </a:solidFill>
          <a:effectLst>
            <a:outerShdw blurRad="25400" dist="50800" dir="2700000" algn="tl" rotWithShape="0">
              <a:prstClr val="black">
                <a:alpha val="40000"/>
              </a:prstClr>
            </a:outerShdw>
          </a:effectLst>
        </p:spPr>
        <p:txBody>
          <a:bodyPr/>
          <a:lstStyle>
            <a:defPPr>
              <a:defRPr lang="en-US"/>
            </a:defPPr>
            <a:lvl1pPr>
              <a:defRPr sz="2400">
                <a:cs typeface="Arial" charset="0"/>
              </a:defRPr>
            </a:lvl1pPr>
          </a:lstStyle>
          <a:p>
            <a:r>
              <a:rPr lang="en-US" dirty="0"/>
              <a:t>The shock has a large effect on output, but a small effect on inflation. </a:t>
            </a:r>
          </a:p>
        </p:txBody>
      </p:sp>
      <p:sp>
        <p:nvSpPr>
          <p:cNvPr id="61" name="Line 46"/>
          <p:cNvSpPr>
            <a:spLocks noChangeShapeType="1"/>
          </p:cNvSpPr>
          <p:nvPr/>
        </p:nvSpPr>
        <p:spPr bwMode="auto">
          <a:xfrm rot="5400000" flipH="1">
            <a:off x="743743" y="4180682"/>
            <a:ext cx="455613" cy="6350"/>
          </a:xfrm>
          <a:prstGeom prst="line">
            <a:avLst/>
          </a:prstGeom>
          <a:noFill/>
          <a:ln w="44450">
            <a:solidFill>
              <a:srgbClr val="FF0000"/>
            </a:solidFill>
            <a:round/>
            <a:headEnd type="non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2" name="Line 46"/>
          <p:cNvSpPr>
            <a:spLocks noChangeShapeType="1"/>
          </p:cNvSpPr>
          <p:nvPr/>
        </p:nvSpPr>
        <p:spPr bwMode="auto">
          <a:xfrm flipH="1">
            <a:off x="2333625" y="5430838"/>
            <a:ext cx="1333500" cy="3175"/>
          </a:xfrm>
          <a:prstGeom prst="line">
            <a:avLst/>
          </a:prstGeom>
          <a:noFill/>
          <a:ln w="44450">
            <a:solidFill>
              <a:srgbClr val="FF0000"/>
            </a:solidFill>
            <a:round/>
            <a:headEnd type="none" w="lg" len="med"/>
            <a:tailEnd type="triangle" w="lg"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14624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childTnLst>
                          </p:cTn>
                        </p:par>
                        <p:par>
                          <p:cTn id="17" fill="hold" nodeType="afterGroup">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nodeType="afterGroup">
                            <p:stCondLst>
                              <p:cond delay="1000"/>
                            </p:stCondLst>
                            <p:childTnLst>
                              <p:par>
                                <p:cTn id="22" presetID="18" presetClass="entr" presetSubtype="1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5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left)">
                                      <p:cBhvr>
                                        <p:cTn id="29" dur="500"/>
                                        <p:tgtEl>
                                          <p:spTgt spid="3">
                                            <p:txEl>
                                              <p:pRg st="0" end="0"/>
                                            </p:txEl>
                                          </p:spTgt>
                                        </p:tgtEl>
                                      </p:cBhvr>
                                    </p:animEffect>
                                  </p:childTnLst>
                                </p:cTn>
                              </p:par>
                              <p:par>
                                <p:cTn id="30" presetID="10" presetClass="exit" presetSubtype="0" fill="hold" grpId="1" nodeType="withEffect">
                                  <p:stCondLst>
                                    <p:cond delay="0"/>
                                  </p:stCondLst>
                                  <p:childTnLst>
                                    <p:animEffect transition="out" filter="fade">
                                      <p:cBhvr>
                                        <p:cTn id="31" dur="500"/>
                                        <p:tgtEl>
                                          <p:spTgt spid="58"/>
                                        </p:tgtEl>
                                      </p:cBhvr>
                                    </p:animEffect>
                                    <p:set>
                                      <p:cBhvr>
                                        <p:cTn id="32" dur="1" fill="hold">
                                          <p:stCondLst>
                                            <p:cond delay="499"/>
                                          </p:stCondLst>
                                        </p:cTn>
                                        <p:tgtEl>
                                          <p:spTgt spid="58"/>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57"/>
                                        </p:tgtEl>
                                      </p:cBhvr>
                                    </p:animEffect>
                                    <p:set>
                                      <p:cBhvr>
                                        <p:cTn id="35" dur="1" fill="hold">
                                          <p:stCondLst>
                                            <p:cond delay="499"/>
                                          </p:stCondLst>
                                        </p:cTn>
                                        <p:tgtEl>
                                          <p:spTgt spid="57"/>
                                        </p:tgtEl>
                                        <p:attrNameLst>
                                          <p:attrName>style.visibility</p:attrName>
                                        </p:attrNameLst>
                                      </p:cBhvr>
                                      <p:to>
                                        <p:strVal val="hidden"/>
                                      </p:to>
                                    </p:set>
                                  </p:childTnLst>
                                </p:cTn>
                              </p:par>
                            </p:childTnLst>
                          </p:cTn>
                        </p:par>
                        <p:par>
                          <p:cTn id="36" fill="hold" nodeType="afterGroup">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6"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strips(downRight)">
                                      <p:cBhvr>
                                        <p:cTn id="44" dur="500"/>
                                        <p:tgtEl>
                                          <p:spTgt spid="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12"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strips(downLeft)">
                                      <p:cBhvr>
                                        <p:cTn id="49" dur="500"/>
                                        <p:tgtEl>
                                          <p:spTgt spid="8"/>
                                        </p:tgtEl>
                                      </p:cBhvr>
                                    </p:animEffect>
                                  </p:childTnLst>
                                </p:cTn>
                              </p:par>
                            </p:childTnLst>
                          </p:cTn>
                        </p:par>
                        <p:par>
                          <p:cTn id="50" fill="hold" nodeType="afterGroup">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8" presetClass="entr" presetSubtype="12"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strips(downLeft)">
                                      <p:cBhvr>
                                        <p:cTn id="56" dur="500"/>
                                        <p:tgtEl>
                                          <p:spTgt spid="11"/>
                                        </p:tgtEl>
                                      </p:cBhvr>
                                    </p:animEffect>
                                  </p:childTnLst>
                                </p:cTn>
                              </p:par>
                            </p:childTnLst>
                          </p:cTn>
                        </p:par>
                        <p:par>
                          <p:cTn id="57" fill="hold" nodeType="afterGroup">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500"/>
                                        <p:tgtEl>
                                          <p:spTgt spid="6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57" grpId="0" animBg="1"/>
      <p:bldP spid="57" grpId="1" animBg="1"/>
      <p:bldP spid="58" grpId="0" animBg="1"/>
      <p:bldP spid="58" grpId="1" animBg="1"/>
      <p:bldP spid="59" grpId="0" animBg="1"/>
      <p:bldP spid="60" grpId="0" animBg="1"/>
      <p:bldP spid="61" grpId="0" animBg="1"/>
      <p:bldP spid="62"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DAD</a:t>
            </a:r>
            <a:r>
              <a:rPr lang="en-US" dirty="0" smtClean="0"/>
              <a:t> Equation</a:t>
            </a:r>
            <a:endParaRPr lang="en-US" dirty="0"/>
          </a:p>
        </p:txBody>
      </p:sp>
      <p:sp>
        <p:nvSpPr>
          <p:cNvPr id="4" name="Content Placeholder 3"/>
          <p:cNvSpPr>
            <a:spLocks noGrp="1"/>
          </p:cNvSpPr>
          <p:nvPr>
            <p:ph idx="1"/>
          </p:nvPr>
        </p:nvSpPr>
        <p:spPr>
          <a:xfrm>
            <a:off x="457200" y="2798618"/>
            <a:ext cx="8229600" cy="3327545"/>
          </a:xfrm>
        </p:spPr>
        <p:txBody>
          <a:bodyPr/>
          <a:lstStyle/>
          <a:p>
            <a:r>
              <a:rPr lang="en-US" b="1" dirty="0"/>
              <a:t>CASE </a:t>
            </a:r>
            <a:r>
              <a:rPr lang="en-US" b="1" dirty="0" smtClean="0"/>
              <a:t>2</a:t>
            </a:r>
            <a:r>
              <a:rPr lang="en-US" dirty="0" smtClean="0"/>
              <a:t>:  </a:t>
            </a:r>
            <a:r>
              <a:rPr lang="el-GR" sz="3600" b="1" i="1" dirty="0">
                <a:latin typeface="Times New Roman" pitchFamily="18" charset="0"/>
                <a:cs typeface="Times New Roman" pitchFamily="18" charset="0"/>
              </a:rPr>
              <a:t>θ</a:t>
            </a:r>
            <a:r>
              <a:rPr lang="el-GR" sz="3600" b="1" baseline="-25000" dirty="0">
                <a:latin typeface="Times New Roman" pitchFamily="18" charset="0"/>
                <a:cs typeface="Times New Roman" pitchFamily="18" charset="0"/>
              </a:rPr>
              <a:t>π</a:t>
            </a:r>
            <a:r>
              <a:rPr lang="en-US" dirty="0">
                <a:latin typeface="Times New Roman" pitchFamily="18" charset="0"/>
                <a:cs typeface="Times New Roman" pitchFamily="18" charset="0"/>
              </a:rPr>
              <a:t>  </a:t>
            </a:r>
            <a:r>
              <a:rPr lang="en-US" dirty="0">
                <a:cs typeface="Times New Roman" pitchFamily="18" charset="0"/>
              </a:rPr>
              <a:t>is </a:t>
            </a:r>
            <a:r>
              <a:rPr lang="en-US" dirty="0" smtClean="0">
                <a:cs typeface="Times New Roman" pitchFamily="18" charset="0"/>
              </a:rPr>
              <a:t>small,  </a:t>
            </a:r>
            <a:r>
              <a:rPr lang="el-GR" sz="3600" b="1" i="1" dirty="0">
                <a:latin typeface="Times New Roman" pitchFamily="18" charset="0"/>
                <a:cs typeface="Times New Roman" pitchFamily="18" charset="0"/>
              </a:rPr>
              <a:t>θ</a:t>
            </a:r>
            <a:r>
              <a:rPr lang="en-US" sz="3600" b="1" baseline="-25000" dirty="0">
                <a:latin typeface="Times New Roman" pitchFamily="18" charset="0"/>
                <a:cs typeface="Times New Roman" pitchFamily="18" charset="0"/>
              </a:rPr>
              <a:t>Y</a:t>
            </a:r>
            <a:r>
              <a:rPr lang="en-US" dirty="0">
                <a:latin typeface="Times New Roman" pitchFamily="18" charset="0"/>
                <a:cs typeface="Times New Roman" pitchFamily="18" charset="0"/>
              </a:rPr>
              <a:t> </a:t>
            </a:r>
            <a:r>
              <a:rPr lang="en-US" dirty="0">
                <a:cs typeface="Times New Roman" pitchFamily="18" charset="0"/>
              </a:rPr>
              <a:t>is </a:t>
            </a:r>
            <a:r>
              <a:rPr lang="en-US" dirty="0" smtClean="0">
                <a:cs typeface="Times New Roman" pitchFamily="18" charset="0"/>
              </a:rPr>
              <a:t>large</a:t>
            </a:r>
            <a:endParaRPr lang="en-US" dirty="0"/>
          </a:p>
          <a:p>
            <a:r>
              <a:rPr lang="en-US" dirty="0" smtClean="0"/>
              <a:t>Therefore, even a </a:t>
            </a:r>
            <a:r>
              <a:rPr lang="en-US" i="1" dirty="0" smtClean="0"/>
              <a:t>large </a:t>
            </a:r>
            <a:r>
              <a:rPr lang="en-US" dirty="0" smtClean="0"/>
              <a:t>increase in inflation is accompanied by only a </a:t>
            </a:r>
            <a:r>
              <a:rPr lang="en-US" i="1" dirty="0" smtClean="0"/>
              <a:t>small </a:t>
            </a:r>
            <a:r>
              <a:rPr lang="en-US" dirty="0" smtClean="0"/>
              <a:t>decrease in output</a:t>
            </a:r>
          </a:p>
          <a:p>
            <a:r>
              <a:rPr lang="en-US" dirty="0" smtClean="0"/>
              <a:t>That is, the </a:t>
            </a:r>
            <a:r>
              <a:rPr lang="en-US" i="1" dirty="0" smtClean="0"/>
              <a:t>DAD</a:t>
            </a:r>
            <a:r>
              <a:rPr lang="en-US" dirty="0" smtClean="0"/>
              <a:t> curve is steep</a:t>
            </a:r>
          </a:p>
          <a:p>
            <a:pPr lvl="1"/>
            <a:r>
              <a:rPr lang="en-US" dirty="0" smtClean="0"/>
              <a:t>See the next slide</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083634842"/>
              </p:ext>
            </p:extLst>
          </p:nvPr>
        </p:nvGraphicFramePr>
        <p:xfrm>
          <a:off x="1279525" y="1488578"/>
          <a:ext cx="6496050" cy="1200150"/>
        </p:xfrm>
        <a:graphic>
          <a:graphicData uri="http://schemas.openxmlformats.org/presentationml/2006/ole">
            <mc:AlternateContent xmlns:mc="http://schemas.openxmlformats.org/markup-compatibility/2006">
              <mc:Choice xmlns:v="urn:schemas-microsoft-com:vml" Requires="v">
                <p:oleObj spid="_x0000_s68635" name="Equation" r:id="rId3" imgW="2336760" imgH="431640" progId="Equation.3">
                  <p:embed/>
                </p:oleObj>
              </mc:Choice>
              <mc:Fallback>
                <p:oleObj name="Equation" r:id="rId3" imgW="2336760" imgH="431640" progId="Equation.3">
                  <p:embed/>
                  <p:pic>
                    <p:nvPicPr>
                      <p:cNvPr id="0" name=""/>
                      <p:cNvPicPr>
                        <a:picLocks noChangeAspect="1" noChangeArrowheads="1"/>
                      </p:cNvPicPr>
                      <p:nvPr/>
                    </p:nvPicPr>
                    <p:blipFill>
                      <a:blip r:embed="rId4"/>
                      <a:srcRect/>
                      <a:stretch>
                        <a:fillRect/>
                      </a:stretch>
                    </p:blipFill>
                    <p:spPr bwMode="auto">
                      <a:xfrm>
                        <a:off x="1279525" y="1488578"/>
                        <a:ext cx="6496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4354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Title 1"/>
          <p:cNvSpPr>
            <a:spLocks noGrp="1"/>
          </p:cNvSpPr>
          <p:nvPr>
            <p:ph type="title"/>
          </p:nvPr>
        </p:nvSpPr>
        <p:spPr>
          <a:xfrm>
            <a:off x="466725" y="252413"/>
            <a:ext cx="8440738" cy="939800"/>
          </a:xfrm>
        </p:spPr>
        <p:txBody>
          <a:bodyPr>
            <a:normAutofit fontScale="90000"/>
          </a:bodyPr>
          <a:lstStyle/>
          <a:p>
            <a:r>
              <a:rPr lang="en-US" sz="2900" dirty="0" smtClean="0"/>
              <a:t>APPLICATION:</a:t>
            </a:r>
            <a:br>
              <a:rPr lang="en-US" sz="2900" dirty="0" smtClean="0"/>
            </a:br>
            <a:r>
              <a:rPr lang="en-US" sz="3200" dirty="0" smtClean="0"/>
              <a:t>Output variability vs. inflation variability</a:t>
            </a:r>
            <a:endParaRPr lang="en-US" dirty="0" smtClean="0"/>
          </a:p>
        </p:txBody>
      </p:sp>
      <p:sp>
        <p:nvSpPr>
          <p:cNvPr id="3" name="Content Placeholder 2"/>
          <p:cNvSpPr>
            <a:spLocks noGrp="1"/>
          </p:cNvSpPr>
          <p:nvPr>
            <p:ph idx="1"/>
          </p:nvPr>
        </p:nvSpPr>
        <p:spPr>
          <a:xfrm>
            <a:off x="0" y="1308100"/>
            <a:ext cx="9144000" cy="600075"/>
          </a:xfrm>
        </p:spPr>
        <p:txBody>
          <a:bodyPr/>
          <a:lstStyle/>
          <a:p>
            <a:pPr algn="ctr">
              <a:buFont typeface="Wingdings" pitchFamily="2" charset="2"/>
              <a:buNone/>
            </a:pPr>
            <a:r>
              <a:rPr lang="en-US" sz="2700" b="1" smtClean="0"/>
              <a:t>CASE </a:t>
            </a:r>
            <a:r>
              <a:rPr lang="en-US" sz="3000" b="1" smtClean="0"/>
              <a:t>2</a:t>
            </a:r>
            <a:r>
              <a:rPr lang="en-US" sz="2700" smtClean="0"/>
              <a:t>:  </a:t>
            </a:r>
            <a:r>
              <a:rPr lang="el-GR" sz="3000" b="1" i="1" smtClean="0">
                <a:latin typeface="Times New Roman" pitchFamily="18" charset="0"/>
                <a:cs typeface="Times New Roman" pitchFamily="18" charset="0"/>
              </a:rPr>
              <a:t>θ</a:t>
            </a:r>
            <a:r>
              <a:rPr lang="el-GR" sz="3000" b="1" baseline="-25000" smtClean="0">
                <a:latin typeface="Times New Roman" pitchFamily="18" charset="0"/>
                <a:cs typeface="Times New Roman" pitchFamily="18" charset="0"/>
              </a:rPr>
              <a:t>π</a:t>
            </a:r>
            <a:r>
              <a:rPr lang="en-US" sz="2700" smtClean="0">
                <a:latin typeface="Times New Roman" pitchFamily="18" charset="0"/>
                <a:cs typeface="Times New Roman" pitchFamily="18" charset="0"/>
              </a:rPr>
              <a:t>  </a:t>
            </a:r>
            <a:r>
              <a:rPr lang="en-US" sz="2700" smtClean="0">
                <a:cs typeface="Times New Roman" pitchFamily="18" charset="0"/>
              </a:rPr>
              <a:t>is small,  </a:t>
            </a:r>
            <a:r>
              <a:rPr lang="el-GR" sz="3000" b="1" i="1" smtClean="0">
                <a:latin typeface="Times New Roman" pitchFamily="18" charset="0"/>
                <a:cs typeface="Times New Roman" pitchFamily="18" charset="0"/>
              </a:rPr>
              <a:t>θ</a:t>
            </a:r>
            <a:r>
              <a:rPr lang="en-US" sz="3000" b="1" baseline="-25000" smtClean="0">
                <a:latin typeface="Times New Roman" pitchFamily="18" charset="0"/>
                <a:cs typeface="Times New Roman" pitchFamily="18" charset="0"/>
              </a:rPr>
              <a:t>Y</a:t>
            </a:r>
            <a:r>
              <a:rPr lang="en-US" sz="2700" smtClean="0">
                <a:latin typeface="Times New Roman" pitchFamily="18" charset="0"/>
                <a:cs typeface="Times New Roman" pitchFamily="18" charset="0"/>
              </a:rPr>
              <a:t> </a:t>
            </a:r>
            <a:r>
              <a:rPr lang="en-US" sz="2700" smtClean="0">
                <a:cs typeface="Times New Roman" pitchFamily="18" charset="0"/>
              </a:rPr>
              <a:t>is large</a:t>
            </a:r>
            <a:endParaRPr lang="en-US" sz="2700" smtClean="0"/>
          </a:p>
        </p:txBody>
      </p:sp>
      <p:grpSp>
        <p:nvGrpSpPr>
          <p:cNvPr id="69636" name="Group 46"/>
          <p:cNvGrpSpPr>
            <a:grpSpLocks/>
          </p:cNvGrpSpPr>
          <p:nvPr/>
        </p:nvGrpSpPr>
        <p:grpSpPr bwMode="auto">
          <a:xfrm>
            <a:off x="646113" y="1816100"/>
            <a:ext cx="4970462" cy="3941763"/>
            <a:chOff x="646386" y="1816707"/>
            <a:chExt cx="4970346" cy="3941653"/>
          </a:xfrm>
        </p:grpSpPr>
        <p:grpSp>
          <p:nvGrpSpPr>
            <p:cNvPr id="69664" name="Group 5"/>
            <p:cNvGrpSpPr>
              <a:grpSpLocks/>
            </p:cNvGrpSpPr>
            <p:nvPr/>
          </p:nvGrpSpPr>
          <p:grpSpPr bwMode="auto">
            <a:xfrm>
              <a:off x="900598" y="2232666"/>
              <a:ext cx="4258490" cy="3256509"/>
              <a:chOff x="2637" y="1874061"/>
              <a:chExt cx="2496" cy="3729807"/>
            </a:xfrm>
          </p:grpSpPr>
          <p:sp>
            <p:nvSpPr>
              <p:cNvPr id="69667" name="Line 6"/>
              <p:cNvSpPr>
                <a:spLocks noChangeShapeType="1"/>
              </p:cNvSpPr>
              <p:nvPr/>
            </p:nvSpPr>
            <p:spPr bwMode="auto">
              <a:xfrm>
                <a:off x="2640" y="1874061"/>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8" name="Line 7"/>
              <p:cNvSpPr>
                <a:spLocks noChangeShapeType="1"/>
              </p:cNvSpPr>
              <p:nvPr/>
            </p:nvSpPr>
            <p:spPr bwMode="auto">
              <a:xfrm>
                <a:off x="2637"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9665" name="Text Box 8"/>
            <p:cNvSpPr txBox="1">
              <a:spLocks noChangeArrowheads="1"/>
            </p:cNvSpPr>
            <p:nvPr/>
          </p:nvSpPr>
          <p:spPr bwMode="auto">
            <a:xfrm>
              <a:off x="5206125" y="5312021"/>
              <a:ext cx="410607" cy="4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9666" name="Text Box 9"/>
            <p:cNvSpPr txBox="1">
              <a:spLocks noChangeArrowheads="1"/>
            </p:cNvSpPr>
            <p:nvPr/>
          </p:nvSpPr>
          <p:spPr bwMode="auto">
            <a:xfrm>
              <a:off x="646386" y="1816707"/>
              <a:ext cx="532311" cy="4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grpSp>
        <p:nvGrpSpPr>
          <p:cNvPr id="5" name="Group 52"/>
          <p:cNvGrpSpPr>
            <a:grpSpLocks/>
          </p:cNvGrpSpPr>
          <p:nvPr/>
        </p:nvGrpSpPr>
        <p:grpSpPr bwMode="auto">
          <a:xfrm>
            <a:off x="2886075" y="2470150"/>
            <a:ext cx="2278063" cy="2935288"/>
            <a:chOff x="2885706" y="2470068"/>
            <a:chExt cx="2278831" cy="2935348"/>
          </a:xfrm>
        </p:grpSpPr>
        <p:sp>
          <p:nvSpPr>
            <p:cNvPr id="69662" name="Text Box 38"/>
            <p:cNvSpPr txBox="1">
              <a:spLocks noChangeArrowheads="1"/>
            </p:cNvSpPr>
            <p:nvPr/>
          </p:nvSpPr>
          <p:spPr bwMode="auto">
            <a:xfrm>
              <a:off x="3952266" y="4975203"/>
              <a:ext cx="1212271"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DAD</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 1, </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sp>
          <p:nvSpPr>
            <p:cNvPr id="69663" name="Line 33"/>
            <p:cNvSpPr>
              <a:spLocks noChangeShapeType="1"/>
            </p:cNvSpPr>
            <p:nvPr/>
          </p:nvSpPr>
          <p:spPr bwMode="auto">
            <a:xfrm>
              <a:off x="2885706" y="2470068"/>
              <a:ext cx="1068780" cy="2660072"/>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638" name="Group 48"/>
          <p:cNvGrpSpPr>
            <a:grpSpLocks/>
          </p:cNvGrpSpPr>
          <p:nvPr/>
        </p:nvGrpSpPr>
        <p:grpSpPr bwMode="auto">
          <a:xfrm>
            <a:off x="1306513" y="2790825"/>
            <a:ext cx="3586162" cy="1590675"/>
            <a:chOff x="1307224" y="2791063"/>
            <a:chExt cx="3585413" cy="1590712"/>
          </a:xfrm>
        </p:grpSpPr>
        <p:sp>
          <p:nvSpPr>
            <p:cNvPr id="69660" name="Text Box 38"/>
            <p:cNvSpPr txBox="1">
              <a:spLocks noChangeArrowheads="1"/>
            </p:cNvSpPr>
            <p:nvPr/>
          </p:nvSpPr>
          <p:spPr bwMode="auto">
            <a:xfrm>
              <a:off x="4168511" y="2791063"/>
              <a:ext cx="724126"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sp>
          <p:nvSpPr>
            <p:cNvPr id="69661" name="Line 33"/>
            <p:cNvSpPr>
              <a:spLocks noChangeShapeType="1"/>
            </p:cNvSpPr>
            <p:nvPr/>
          </p:nvSpPr>
          <p:spPr bwMode="auto">
            <a:xfrm flipV="1">
              <a:off x="1307224" y="3132412"/>
              <a:ext cx="3017838" cy="1249363"/>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639" name="Group 47"/>
          <p:cNvGrpSpPr>
            <a:grpSpLocks/>
          </p:cNvGrpSpPr>
          <p:nvPr/>
        </p:nvGrpSpPr>
        <p:grpSpPr bwMode="auto">
          <a:xfrm>
            <a:off x="1847850" y="3573463"/>
            <a:ext cx="3829050" cy="1585912"/>
            <a:chOff x="1848507" y="3572861"/>
            <a:chExt cx="3827900" cy="1586679"/>
          </a:xfrm>
        </p:grpSpPr>
        <p:sp>
          <p:nvSpPr>
            <p:cNvPr id="69658" name="Line 33"/>
            <p:cNvSpPr>
              <a:spLocks noChangeShapeType="1"/>
            </p:cNvSpPr>
            <p:nvPr/>
          </p:nvSpPr>
          <p:spPr bwMode="auto">
            <a:xfrm flipV="1">
              <a:off x="1848507" y="3910177"/>
              <a:ext cx="3017838" cy="1249363"/>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9" name="Text Box 38"/>
            <p:cNvSpPr txBox="1">
              <a:spLocks noChangeArrowheads="1"/>
            </p:cNvSpPr>
            <p:nvPr/>
          </p:nvSpPr>
          <p:spPr bwMode="auto">
            <a:xfrm>
              <a:off x="4712764" y="3572861"/>
              <a:ext cx="9636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 1</a:t>
              </a:r>
            </a:p>
          </p:txBody>
        </p:sp>
      </p:grpSp>
      <p:grpSp>
        <p:nvGrpSpPr>
          <p:cNvPr id="69640" name="Group 53"/>
          <p:cNvGrpSpPr>
            <a:grpSpLocks/>
          </p:cNvGrpSpPr>
          <p:nvPr/>
        </p:nvGrpSpPr>
        <p:grpSpPr bwMode="auto">
          <a:xfrm>
            <a:off x="231775" y="4151313"/>
            <a:ext cx="4027488" cy="1797050"/>
            <a:chOff x="231568" y="4150572"/>
            <a:chExt cx="4028407" cy="1797153"/>
          </a:xfrm>
        </p:grpSpPr>
        <p:grpSp>
          <p:nvGrpSpPr>
            <p:cNvPr id="69652" name="Group 58"/>
            <p:cNvGrpSpPr>
              <a:grpSpLocks/>
            </p:cNvGrpSpPr>
            <p:nvPr/>
          </p:nvGrpSpPr>
          <p:grpSpPr bwMode="auto">
            <a:xfrm>
              <a:off x="898543" y="4408555"/>
              <a:ext cx="2774022" cy="1079148"/>
              <a:chOff x="7334280" y="4533912"/>
              <a:chExt cx="1012836" cy="920760"/>
            </a:xfrm>
          </p:grpSpPr>
          <p:cxnSp>
            <p:nvCxnSpPr>
              <p:cNvPr id="41" name="Straight Connector 40"/>
              <p:cNvCxnSpPr/>
              <p:nvPr/>
            </p:nvCxnSpPr>
            <p:spPr>
              <a:xfrm>
                <a:off x="7334253" y="4533235"/>
                <a:ext cx="1012827"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7886523" y="4993792"/>
                <a:ext cx="921113"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44" name="Oval 43"/>
            <p:cNvSpPr>
              <a:spLocks noChangeAspect="1"/>
            </p:cNvSpPr>
            <p:nvPr/>
          </p:nvSpPr>
          <p:spPr>
            <a:xfrm>
              <a:off x="3616890" y="4352196"/>
              <a:ext cx="109563" cy="1095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54" name="Text Box 8"/>
            <p:cNvSpPr txBox="1">
              <a:spLocks noChangeArrowheads="1"/>
            </p:cNvSpPr>
            <p:nvPr/>
          </p:nvSpPr>
          <p:spPr bwMode="auto">
            <a:xfrm>
              <a:off x="3480663" y="5455362"/>
              <a:ext cx="779312" cy="4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solidFill>
                    <a:srgbClr val="000000"/>
                  </a:solidFill>
                  <a:latin typeface="Times New Roman" pitchFamily="18" charset="0"/>
                  <a:cs typeface="Times New Roman" pitchFamily="18" charset="0"/>
                </a:rPr>
                <a:t>Y</a:t>
              </a:r>
              <a:r>
                <a:rPr lang="en-US" sz="2600" b="1" i="1" baseline="-25000">
                  <a:solidFill>
                    <a:srgbClr val="000000"/>
                  </a:solidFill>
                  <a:latin typeface="Times New Roman" pitchFamily="18" charset="0"/>
                  <a:cs typeface="Times New Roman" pitchFamily="18" charset="0"/>
                </a:rPr>
                <a:t>t –</a:t>
              </a:r>
              <a:r>
                <a:rPr lang="en-US" sz="2600" b="1" baseline="-25000">
                  <a:solidFill>
                    <a:srgbClr val="000000"/>
                  </a:solidFill>
                  <a:latin typeface="Times New Roman" pitchFamily="18" charset="0"/>
                  <a:cs typeface="Times New Roman" pitchFamily="18" charset="0"/>
                </a:rPr>
                <a:t>1</a:t>
              </a:r>
              <a:endParaRPr lang="en-US" sz="2600" b="1">
                <a:solidFill>
                  <a:srgbClr val="000000"/>
                </a:solidFill>
                <a:latin typeface="Times New Roman" pitchFamily="18" charset="0"/>
                <a:cs typeface="Times New Roman" pitchFamily="18" charset="0"/>
              </a:endParaRPr>
            </a:p>
          </p:txBody>
        </p:sp>
        <p:sp>
          <p:nvSpPr>
            <p:cNvPr id="69655" name="Text Box 9"/>
            <p:cNvSpPr txBox="1">
              <a:spLocks noChangeArrowheads="1"/>
            </p:cNvSpPr>
            <p:nvPr/>
          </p:nvSpPr>
          <p:spPr bwMode="auto">
            <a:xfrm>
              <a:off x="231568" y="4150572"/>
              <a:ext cx="73033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 </a:t>
              </a:r>
              <a:r>
                <a:rPr lang="en-US" sz="2600" b="1" i="1" baseline="-25000">
                  <a:solidFill>
                    <a:srgbClr val="000000"/>
                  </a:solidFill>
                  <a:latin typeface="Times New Roman" pitchFamily="18" charset="0"/>
                  <a:cs typeface="Times New Roman" pitchFamily="18" charset="0"/>
                </a:rPr>
                <a:t>–</a:t>
              </a:r>
              <a:r>
                <a:rPr lang="en-US" sz="2600" b="1" baseline="-25000">
                  <a:latin typeface="Times New Roman" pitchFamily="18" charset="0"/>
                  <a:cs typeface="Times New Roman" pitchFamily="18" charset="0"/>
                </a:rPr>
                <a:t>1</a:t>
              </a:r>
              <a:endParaRPr lang="en-US" sz="2600"/>
            </a:p>
          </p:txBody>
        </p:sp>
      </p:grpSp>
      <p:grpSp>
        <p:nvGrpSpPr>
          <p:cNvPr id="10" name="Group 54"/>
          <p:cNvGrpSpPr>
            <a:grpSpLocks/>
          </p:cNvGrpSpPr>
          <p:nvPr/>
        </p:nvGrpSpPr>
        <p:grpSpPr bwMode="auto">
          <a:xfrm>
            <a:off x="411163" y="3227388"/>
            <a:ext cx="3151187" cy="2717800"/>
            <a:chOff x="411678" y="3227333"/>
            <a:chExt cx="3151081" cy="2718497"/>
          </a:xfrm>
        </p:grpSpPr>
        <p:sp>
          <p:nvSpPr>
            <p:cNvPr id="43" name="Oval 42"/>
            <p:cNvSpPr>
              <a:spLocks noChangeAspect="1"/>
            </p:cNvSpPr>
            <p:nvPr/>
          </p:nvSpPr>
          <p:spPr>
            <a:xfrm>
              <a:off x="3261144" y="3497277"/>
              <a:ext cx="109534" cy="1095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47" name="Text Box 8"/>
            <p:cNvSpPr txBox="1">
              <a:spLocks noChangeArrowheads="1"/>
            </p:cNvSpPr>
            <p:nvPr/>
          </p:nvSpPr>
          <p:spPr bwMode="auto">
            <a:xfrm>
              <a:off x="3063253" y="5453387"/>
              <a:ext cx="4995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solidFill>
                    <a:srgbClr val="000000"/>
                  </a:solidFill>
                  <a:latin typeface="Times New Roman" pitchFamily="18" charset="0"/>
                  <a:cs typeface="Times New Roman" pitchFamily="18" charset="0"/>
                </a:rPr>
                <a:t>Y</a:t>
              </a:r>
              <a:r>
                <a:rPr lang="en-US" sz="2600" b="1" i="1" baseline="-25000">
                  <a:solidFill>
                    <a:srgbClr val="000000"/>
                  </a:solidFill>
                  <a:latin typeface="Times New Roman" pitchFamily="18" charset="0"/>
                  <a:cs typeface="Times New Roman" pitchFamily="18" charset="0"/>
                </a:rPr>
                <a:t>t</a:t>
              </a:r>
              <a:endParaRPr lang="en-US" sz="2600" b="1">
                <a:solidFill>
                  <a:srgbClr val="000000"/>
                </a:solidFill>
                <a:latin typeface="Times New Roman" pitchFamily="18" charset="0"/>
                <a:cs typeface="Times New Roman" pitchFamily="18" charset="0"/>
              </a:endParaRPr>
            </a:p>
          </p:txBody>
        </p:sp>
        <p:sp>
          <p:nvSpPr>
            <p:cNvPr id="69648" name="Text Box 9"/>
            <p:cNvSpPr txBox="1">
              <a:spLocks noChangeArrowheads="1"/>
            </p:cNvSpPr>
            <p:nvPr/>
          </p:nvSpPr>
          <p:spPr bwMode="auto">
            <a:xfrm>
              <a:off x="411678" y="3227333"/>
              <a:ext cx="49084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a:t>
              </a:r>
              <a:endParaRPr lang="en-US" sz="2600"/>
            </a:p>
          </p:txBody>
        </p:sp>
        <p:grpSp>
          <p:nvGrpSpPr>
            <p:cNvPr id="69649" name="Group 58"/>
            <p:cNvGrpSpPr>
              <a:grpSpLocks/>
            </p:cNvGrpSpPr>
            <p:nvPr/>
          </p:nvGrpSpPr>
          <p:grpSpPr bwMode="auto">
            <a:xfrm>
              <a:off x="899810" y="3546118"/>
              <a:ext cx="2412938" cy="1940281"/>
              <a:chOff x="7334280" y="4533912"/>
              <a:chExt cx="1012836" cy="920760"/>
            </a:xfrm>
          </p:grpSpPr>
          <p:cxnSp>
            <p:nvCxnSpPr>
              <p:cNvPr id="28" name="Straight Connector 27"/>
              <p:cNvCxnSpPr/>
              <p:nvPr/>
            </p:nvCxnSpPr>
            <p:spPr>
              <a:xfrm>
                <a:off x="7333950" y="4534094"/>
                <a:ext cx="101349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7887031" y="4994508"/>
                <a:ext cx="920827"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sp>
        <p:nvSpPr>
          <p:cNvPr id="47" name="TextBox 46"/>
          <p:cNvSpPr txBox="1"/>
          <p:nvPr/>
        </p:nvSpPr>
        <p:spPr>
          <a:xfrm>
            <a:off x="5894388" y="2005013"/>
            <a:ext cx="3173412" cy="1957387"/>
          </a:xfrm>
          <a:prstGeom prst="rect">
            <a:avLst/>
          </a:prstGeom>
          <a:solidFill>
            <a:schemeClr val="accent3">
              <a:lumMod val="20000"/>
              <a:lumOff val="80000"/>
            </a:schemeClr>
          </a:solidFill>
          <a:effectLst>
            <a:outerShdw blurRad="25400" dist="50800" dir="2700000" algn="tl" rotWithShape="0">
              <a:prstClr val="black">
                <a:alpha val="40000"/>
              </a:prstClr>
            </a:outerShdw>
          </a:effectLst>
        </p:spPr>
        <p:txBody>
          <a:bodyPr/>
          <a:lstStyle>
            <a:defPPr>
              <a:defRPr lang="en-US"/>
            </a:defPPr>
            <a:lvl1pPr>
              <a:defRPr sz="2400">
                <a:cs typeface="Arial" charset="0"/>
              </a:defRPr>
            </a:lvl1pPr>
          </a:lstStyle>
          <a:p>
            <a:r>
              <a:rPr lang="en-US" dirty="0"/>
              <a:t>In this case, a large change in inflation has only a small effect on output, so DAD </a:t>
            </a:r>
            <a:r>
              <a:rPr lang="en-US" dirty="0" smtClean="0"/>
              <a:t>is </a:t>
            </a:r>
            <a:r>
              <a:rPr lang="en-US" dirty="0"/>
              <a:t>relatively steep. </a:t>
            </a:r>
          </a:p>
        </p:txBody>
      </p:sp>
      <p:sp>
        <p:nvSpPr>
          <p:cNvPr id="48" name="TextBox 47"/>
          <p:cNvSpPr txBox="1"/>
          <p:nvPr/>
        </p:nvSpPr>
        <p:spPr>
          <a:xfrm>
            <a:off x="5943600" y="4545013"/>
            <a:ext cx="3124200" cy="1550987"/>
          </a:xfrm>
          <a:prstGeom prst="rect">
            <a:avLst/>
          </a:prstGeom>
          <a:solidFill>
            <a:schemeClr val="accent3">
              <a:lumMod val="20000"/>
              <a:lumOff val="80000"/>
            </a:schemeClr>
          </a:solidFill>
          <a:effectLst>
            <a:outerShdw blurRad="25400" dist="50800" dir="2700000" algn="tl" rotWithShape="0">
              <a:prstClr val="black">
                <a:alpha val="40000"/>
              </a:prstClr>
            </a:outerShdw>
          </a:effectLst>
        </p:spPr>
        <p:txBody>
          <a:bodyPr/>
          <a:lstStyle>
            <a:defPPr>
              <a:defRPr lang="en-US"/>
            </a:defPPr>
            <a:lvl1pPr>
              <a:defRPr sz="2400">
                <a:cs typeface="Arial" charset="0"/>
              </a:defRPr>
            </a:lvl1pPr>
          </a:lstStyle>
          <a:p>
            <a:r>
              <a:rPr lang="en-US" dirty="0"/>
              <a:t>Now, the shock has only a small effect on output, but a big effect on inflation. </a:t>
            </a:r>
          </a:p>
        </p:txBody>
      </p:sp>
      <p:sp>
        <p:nvSpPr>
          <p:cNvPr id="49" name="Line 46"/>
          <p:cNvSpPr>
            <a:spLocks noChangeShapeType="1"/>
          </p:cNvSpPr>
          <p:nvPr/>
        </p:nvSpPr>
        <p:spPr bwMode="auto">
          <a:xfrm rot="5400000" flipH="1" flipV="1">
            <a:off x="537369" y="3983832"/>
            <a:ext cx="865187" cy="0"/>
          </a:xfrm>
          <a:prstGeom prst="line">
            <a:avLst/>
          </a:prstGeom>
          <a:noFill/>
          <a:ln w="44450">
            <a:solidFill>
              <a:srgbClr val="FF0000"/>
            </a:solidFill>
            <a:round/>
            <a:headEnd type="non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52" name="Line 46"/>
          <p:cNvSpPr>
            <a:spLocks noChangeShapeType="1"/>
          </p:cNvSpPr>
          <p:nvPr/>
        </p:nvSpPr>
        <p:spPr bwMode="auto">
          <a:xfrm flipH="1">
            <a:off x="3316288" y="5426075"/>
            <a:ext cx="366712" cy="1588"/>
          </a:xfrm>
          <a:prstGeom prst="line">
            <a:avLst/>
          </a:prstGeom>
          <a:noFill/>
          <a:ln w="44450">
            <a:solidFill>
              <a:srgbClr val="FF0000"/>
            </a:solidFill>
            <a:round/>
            <a:headEnd type="none" w="lg" len="med"/>
            <a:tailEnd type="triangle" w="lg"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4175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par>
                          <p:cTn id="12" fill="hold" nodeType="afterGroup">
                            <p:stCondLst>
                              <p:cond delay="1000"/>
                            </p:stCondLst>
                            <p:childTnLst>
                              <p:par>
                                <p:cTn id="13" presetID="18" presetClass="entr" presetSubtype="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8" presetClass="entr" presetSubtype="1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downLeft)">
                                      <p:cBhvr>
                                        <p:cTn id="23" dur="500"/>
                                        <p:tgtEl>
                                          <p:spTgt spid="10"/>
                                        </p:tgtEl>
                                      </p:cBhvr>
                                    </p:animEffect>
                                  </p:childTnLst>
                                </p:cTn>
                              </p:par>
                            </p:childTnLst>
                          </p:cTn>
                        </p:par>
                        <p:par>
                          <p:cTn id="24" fill="hold" nodeType="afterGroup">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par>
                          <p:cTn id="28" fill="hold" nodeType="afterGroup">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47" grpId="0" animBg="1"/>
      <p:bldP spid="48" grpId="0" animBg="1"/>
      <p:bldP spid="49" grpId="0" animBg="1"/>
      <p:bldP spid="52"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APPLICATION:</a:t>
            </a:r>
            <a:br>
              <a:rPr lang="en-US" sz="3600" dirty="0"/>
            </a:br>
            <a:r>
              <a:rPr lang="en-US" sz="3600" dirty="0"/>
              <a:t>Output variability vs. inflation variability</a:t>
            </a:r>
          </a:p>
        </p:txBody>
      </p:sp>
      <p:sp>
        <p:nvSpPr>
          <p:cNvPr id="3" name="Content Placeholder 2"/>
          <p:cNvSpPr>
            <a:spLocks noGrp="1"/>
          </p:cNvSpPr>
          <p:nvPr>
            <p:ph idx="1"/>
          </p:nvPr>
        </p:nvSpPr>
        <p:spPr/>
        <p:txBody>
          <a:bodyPr/>
          <a:lstStyle/>
          <a:p>
            <a:r>
              <a:rPr lang="en-US" dirty="0" smtClean="0"/>
              <a:t>The central bank must decide whether it wants</a:t>
            </a:r>
          </a:p>
          <a:p>
            <a:pPr lvl="1"/>
            <a:r>
              <a:rPr lang="en-US" dirty="0" smtClean="0"/>
              <a:t>Less variability in inflation, or</a:t>
            </a:r>
          </a:p>
          <a:p>
            <a:pPr lvl="1"/>
            <a:r>
              <a:rPr lang="en-US" dirty="0" smtClean="0"/>
              <a:t>Less variability in output</a:t>
            </a:r>
          </a:p>
          <a:p>
            <a:r>
              <a:rPr lang="en-US" dirty="0" smtClean="0"/>
              <a:t>It can’t have less variability in both inflation </a:t>
            </a:r>
            <a:r>
              <a:rPr lang="en-US" i="1" dirty="0" smtClean="0"/>
              <a:t>and</a:t>
            </a:r>
            <a:r>
              <a:rPr lang="en-US" dirty="0" smtClean="0"/>
              <a:t> output</a:t>
            </a:r>
            <a:endParaRPr lang="en-US" dirty="0"/>
          </a:p>
        </p:txBody>
      </p:sp>
    </p:spTree>
    <p:extLst>
      <p:ext uri="{BB962C8B-B14F-4D97-AF65-F5344CB8AC3E}">
        <p14:creationId xmlns:p14="http://schemas.microsoft.com/office/powerpoint/2010/main" val="2828809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IS</a:t>
            </a:r>
            <a:r>
              <a:rPr lang="en-US" dirty="0" smtClean="0"/>
              <a:t> Curve = Demand Equation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600200"/>
                <a:ext cx="8160327" cy="4495800"/>
              </a:xfrm>
            </p:spPr>
            <p:txBody>
              <a:bodyPr>
                <a:normAutofit fontScale="92500"/>
              </a:bodyPr>
              <a:lstStyle/>
              <a:p>
                <a14:m>
                  <m:oMath xmlns:m="http://schemas.openxmlformats.org/officeDocument/2006/math">
                    <m:sSub>
                      <m:sSubPr>
                        <m:ctrlPr>
                          <a:rPr lang="en-US" i="1" smtClean="0">
                            <a:latin typeface="Cambria Math"/>
                          </a:rPr>
                        </m:ctrlPr>
                      </m:sSubPr>
                      <m:e>
                        <m:r>
                          <a:rPr lang="en-US" i="1">
                            <a:latin typeface="Cambria Math"/>
                          </a:rPr>
                          <m:t>𝑌</m:t>
                        </m:r>
                      </m:e>
                      <m:sub>
                        <m:r>
                          <a:rPr lang="en-US" i="1">
                            <a:latin typeface="Cambria Math"/>
                          </a:rPr>
                          <m:t>𝑡</m:t>
                        </m:r>
                      </m:sub>
                    </m:sSub>
                    <m:r>
                      <a:rPr lang="en-US" i="1">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𝑌</m:t>
                            </m:r>
                          </m:e>
                        </m:acc>
                      </m:e>
                      <m:sub>
                        <m:r>
                          <a:rPr lang="en-US" i="1">
                            <a:latin typeface="Cambria Math"/>
                          </a:rPr>
                          <m:t>𝑡</m:t>
                        </m:r>
                      </m:sub>
                    </m:sSub>
                    <m:r>
                      <a:rPr lang="en-US" b="0" i="1" smtClean="0">
                        <a:latin typeface="Cambria Math"/>
                      </a:rPr>
                      <m:t>−</m:t>
                    </m:r>
                    <m:r>
                      <a:rPr lang="en-US" i="1">
                        <a:latin typeface="Cambria Math"/>
                        <a:ea typeface="Cambria Math"/>
                      </a:rPr>
                      <m:t>𝛼</m:t>
                    </m:r>
                    <m:r>
                      <a:rPr lang="en-US" i="1">
                        <a:latin typeface="Cambria Math"/>
                        <a:ea typeface="Cambria Math"/>
                      </a:rPr>
                      <m:t>∙</m:t>
                    </m:r>
                    <m:d>
                      <m:dPr>
                        <m:ctrlPr>
                          <a:rPr lang="en-US" i="1">
                            <a:latin typeface="Cambria Math"/>
                            <a:ea typeface="Cambria Math"/>
                          </a:rPr>
                        </m:ctrlPr>
                      </m:dPr>
                      <m:e>
                        <m:sSub>
                          <m:sSubPr>
                            <m:ctrlPr>
                              <a:rPr lang="en-US" i="1">
                                <a:latin typeface="Cambria Math"/>
                                <a:ea typeface="Cambria Math"/>
                              </a:rPr>
                            </m:ctrlPr>
                          </m:sSubPr>
                          <m:e>
                            <m:r>
                              <a:rPr lang="en-US" i="1">
                                <a:latin typeface="Cambria Math"/>
                                <a:ea typeface="Cambria Math"/>
                              </a:rPr>
                              <m:t>𝑟</m:t>
                            </m:r>
                          </m:e>
                          <m:sub>
                            <m:r>
                              <a:rPr lang="en-US" i="1">
                                <a:latin typeface="Cambria Math"/>
                                <a:ea typeface="Cambria Math"/>
                              </a:rPr>
                              <m:t>𝑡</m:t>
                            </m:r>
                          </m:sub>
                        </m:sSub>
                        <m:r>
                          <a:rPr lang="en-US" i="1">
                            <a:latin typeface="Cambria Math"/>
                            <a:ea typeface="Cambria Math"/>
                          </a:rPr>
                          <m:t>−</m:t>
                        </m:r>
                        <m:r>
                          <a:rPr lang="en-US" i="1" smtClean="0">
                            <a:latin typeface="Cambria Math"/>
                            <a:ea typeface="Cambria Math"/>
                          </a:rPr>
                          <m:t>𝜌</m:t>
                        </m:r>
                      </m:e>
                    </m:d>
                  </m:oMath>
                </a14:m>
                <a:endParaRPr lang="en-US" dirty="0"/>
              </a:p>
              <a:p>
                <a:r>
                  <a:rPr lang="en-US" dirty="0" smtClean="0"/>
                  <a:t>Now, we also saw in Ch. 12 that the </a:t>
                </a:r>
                <a:r>
                  <a:rPr lang="en-US" i="1" dirty="0" smtClean="0"/>
                  <a:t>IS</a:t>
                </a:r>
                <a:r>
                  <a:rPr lang="en-US" dirty="0" smtClean="0"/>
                  <a:t> curve can shift when there are changes in </a:t>
                </a:r>
                <a:r>
                  <a:rPr lang="en-US" i="1" dirty="0" smtClean="0"/>
                  <a:t>C</a:t>
                </a:r>
                <a:r>
                  <a:rPr lang="en-US" baseline="-25000" dirty="0" smtClean="0"/>
                  <a:t>0</a:t>
                </a:r>
                <a:r>
                  <a:rPr lang="en-US" dirty="0" smtClean="0"/>
                  <a:t>, </a:t>
                </a:r>
                <a:r>
                  <a:rPr lang="en-US" i="1" dirty="0" smtClean="0"/>
                  <a:t>I</a:t>
                </a:r>
                <a:r>
                  <a:rPr lang="en-US" baseline="-25000" dirty="0" smtClean="0"/>
                  <a:t>0</a:t>
                </a:r>
                <a:r>
                  <a:rPr lang="en-US" dirty="0" smtClean="0"/>
                  <a:t>, </a:t>
                </a:r>
                <a:r>
                  <a:rPr lang="en-US" i="1" dirty="0" smtClean="0"/>
                  <a:t>G</a:t>
                </a:r>
                <a:r>
                  <a:rPr lang="en-US" dirty="0" smtClean="0"/>
                  <a:t>, and </a:t>
                </a:r>
                <a:r>
                  <a:rPr lang="en-US" i="1" dirty="0" smtClean="0"/>
                  <a:t>T</a:t>
                </a:r>
              </a:p>
              <a:p>
                <a:r>
                  <a:rPr lang="en-US" dirty="0" smtClean="0"/>
                  <a:t>To represent all these shift factors, we add the random demand shock, </a:t>
                </a:r>
                <a:r>
                  <a:rPr lang="el-GR" dirty="0" smtClean="0">
                    <a:latin typeface="Calibri"/>
                    <a:cs typeface="Calibri"/>
                  </a:rPr>
                  <a:t>ε</a:t>
                </a:r>
                <a:r>
                  <a:rPr lang="en-US" baseline="-25000" dirty="0" smtClean="0">
                    <a:latin typeface="Calibri"/>
                    <a:cs typeface="Calibri"/>
                  </a:rPr>
                  <a:t>t</a:t>
                </a:r>
                <a:r>
                  <a:rPr lang="en-US" dirty="0" smtClean="0">
                    <a:latin typeface="Calibri"/>
                    <a:cs typeface="Calibri"/>
                  </a:rPr>
                  <a:t>.</a:t>
                </a:r>
              </a:p>
              <a:p>
                <a14:m>
                  <m:oMath xmlns:m="http://schemas.openxmlformats.org/officeDocument/2006/math">
                    <m:sSub>
                      <m:sSubPr>
                        <m:ctrlPr>
                          <a:rPr lang="en-US" b="1" i="1" smtClean="0">
                            <a:solidFill>
                              <a:srgbClr val="0070C0"/>
                            </a:solidFill>
                            <a:latin typeface="Cambria Math"/>
                          </a:rPr>
                        </m:ctrlPr>
                      </m:sSubPr>
                      <m:e>
                        <m:r>
                          <a:rPr lang="en-US" b="1" i="1">
                            <a:solidFill>
                              <a:srgbClr val="0070C0"/>
                            </a:solidFill>
                            <a:latin typeface="Cambria Math"/>
                          </a:rPr>
                          <m:t>𝒀</m:t>
                        </m:r>
                      </m:e>
                      <m:sub>
                        <m:r>
                          <a:rPr lang="en-US" b="1" i="1">
                            <a:solidFill>
                              <a:srgbClr val="0070C0"/>
                            </a:solidFill>
                            <a:latin typeface="Cambria Math"/>
                          </a:rPr>
                          <m:t>𝒕</m:t>
                        </m:r>
                      </m:sub>
                    </m:sSub>
                    <m:r>
                      <a:rPr lang="en-US" b="1" i="1">
                        <a:solidFill>
                          <a:srgbClr val="0070C0"/>
                        </a:solidFill>
                        <a:latin typeface="Cambria Math"/>
                      </a:rPr>
                      <m:t>=</m:t>
                    </m:r>
                    <m:sSub>
                      <m:sSubPr>
                        <m:ctrlPr>
                          <a:rPr lang="en-US" b="1" i="1">
                            <a:solidFill>
                              <a:srgbClr val="0070C0"/>
                            </a:solidFill>
                            <a:latin typeface="Cambria Math"/>
                          </a:rPr>
                        </m:ctrlPr>
                      </m:sSubPr>
                      <m:e>
                        <m:acc>
                          <m:accPr>
                            <m:chr m:val="̅"/>
                            <m:ctrlPr>
                              <a:rPr lang="en-US" b="1" i="1">
                                <a:solidFill>
                                  <a:srgbClr val="0070C0"/>
                                </a:solidFill>
                                <a:latin typeface="Cambria Math"/>
                              </a:rPr>
                            </m:ctrlPr>
                          </m:accPr>
                          <m:e>
                            <m:r>
                              <a:rPr lang="en-US" b="1" i="1">
                                <a:solidFill>
                                  <a:srgbClr val="0070C0"/>
                                </a:solidFill>
                                <a:latin typeface="Cambria Math"/>
                              </a:rPr>
                              <m:t>𝒀</m:t>
                            </m:r>
                          </m:e>
                        </m:acc>
                      </m:e>
                      <m:sub>
                        <m:r>
                          <a:rPr lang="en-US" b="1" i="1">
                            <a:solidFill>
                              <a:srgbClr val="0070C0"/>
                            </a:solidFill>
                            <a:latin typeface="Cambria Math"/>
                          </a:rPr>
                          <m:t>𝒕</m:t>
                        </m:r>
                      </m:sub>
                    </m:sSub>
                    <m:r>
                      <a:rPr lang="en-US" b="1" i="1" smtClean="0">
                        <a:solidFill>
                          <a:srgbClr val="0070C0"/>
                        </a:solidFill>
                        <a:latin typeface="Cambria Math"/>
                      </a:rPr>
                      <m:t>−</m:t>
                    </m:r>
                    <m:r>
                      <a:rPr lang="en-US" b="1" i="1">
                        <a:solidFill>
                          <a:srgbClr val="0070C0"/>
                        </a:solidFill>
                        <a:latin typeface="Cambria Math"/>
                        <a:ea typeface="Cambria Math"/>
                      </a:rPr>
                      <m:t>𝜶</m:t>
                    </m:r>
                    <m:r>
                      <a:rPr lang="en-US" b="1" i="1">
                        <a:solidFill>
                          <a:srgbClr val="0070C0"/>
                        </a:solidFill>
                        <a:latin typeface="Cambria Math"/>
                        <a:ea typeface="Cambria Math"/>
                      </a:rPr>
                      <m:t>∙</m:t>
                    </m:r>
                    <m:d>
                      <m:dPr>
                        <m:ctrlPr>
                          <a:rPr lang="en-US" b="1" i="1">
                            <a:solidFill>
                              <a:srgbClr val="0070C0"/>
                            </a:solidFill>
                            <a:latin typeface="Cambria Math"/>
                            <a:ea typeface="Cambria Math"/>
                          </a:rPr>
                        </m:ctrlPr>
                      </m:dPr>
                      <m:e>
                        <m:sSub>
                          <m:sSubPr>
                            <m:ctrlPr>
                              <a:rPr lang="en-US" b="1" i="1">
                                <a:solidFill>
                                  <a:srgbClr val="0070C0"/>
                                </a:solidFill>
                                <a:latin typeface="Cambria Math"/>
                                <a:ea typeface="Cambria Math"/>
                              </a:rPr>
                            </m:ctrlPr>
                          </m:sSubPr>
                          <m:e>
                            <m:r>
                              <a:rPr lang="en-US" b="1" i="1">
                                <a:solidFill>
                                  <a:srgbClr val="0070C0"/>
                                </a:solidFill>
                                <a:latin typeface="Cambria Math"/>
                                <a:ea typeface="Cambria Math"/>
                              </a:rPr>
                              <m:t>𝒓</m:t>
                            </m:r>
                          </m:e>
                          <m:sub>
                            <m:r>
                              <a:rPr lang="en-US" b="1" i="1">
                                <a:solidFill>
                                  <a:srgbClr val="0070C0"/>
                                </a:solidFill>
                                <a:latin typeface="Cambria Math"/>
                                <a:ea typeface="Cambria Math"/>
                              </a:rPr>
                              <m:t>𝒕</m:t>
                            </m:r>
                          </m:sub>
                        </m:sSub>
                        <m:r>
                          <a:rPr lang="en-US" b="1" i="1">
                            <a:solidFill>
                              <a:srgbClr val="0070C0"/>
                            </a:solidFill>
                            <a:latin typeface="Cambria Math"/>
                            <a:ea typeface="Cambria Math"/>
                          </a:rPr>
                          <m:t>−</m:t>
                        </m:r>
                        <m:r>
                          <a:rPr lang="en-US" b="1" i="1">
                            <a:solidFill>
                              <a:srgbClr val="0070C0"/>
                            </a:solidFill>
                            <a:latin typeface="Cambria Math"/>
                            <a:ea typeface="Cambria Math"/>
                          </a:rPr>
                          <m:t>𝝆</m:t>
                        </m:r>
                      </m:e>
                    </m:d>
                    <m:r>
                      <a:rPr lang="en-US" b="1" i="1" smtClean="0">
                        <a:solidFill>
                          <a:srgbClr val="0070C0"/>
                        </a:solidFill>
                        <a:latin typeface="Cambria Math"/>
                        <a:ea typeface="Cambria Math"/>
                      </a:rPr>
                      <m:t>+</m:t>
                    </m:r>
                    <m:sSub>
                      <m:sSubPr>
                        <m:ctrlPr>
                          <a:rPr lang="en-US" b="1" i="1" smtClean="0">
                            <a:solidFill>
                              <a:srgbClr val="0070C0"/>
                            </a:solidFill>
                            <a:latin typeface="Cambria Math"/>
                            <a:ea typeface="Cambria Math"/>
                          </a:rPr>
                        </m:ctrlPr>
                      </m:sSubPr>
                      <m:e>
                        <m:r>
                          <a:rPr lang="en-US" b="1" i="1" smtClean="0">
                            <a:solidFill>
                              <a:srgbClr val="0070C0"/>
                            </a:solidFill>
                            <a:latin typeface="Cambria Math"/>
                            <a:ea typeface="Cambria Math"/>
                          </a:rPr>
                          <m:t>𝝐</m:t>
                        </m:r>
                      </m:e>
                      <m:sub>
                        <m:r>
                          <a:rPr lang="en-US" b="1" i="1" smtClean="0">
                            <a:solidFill>
                              <a:srgbClr val="0070C0"/>
                            </a:solidFill>
                            <a:latin typeface="Cambria Math"/>
                            <a:ea typeface="Cambria Math"/>
                          </a:rPr>
                          <m:t>𝒕</m:t>
                        </m:r>
                      </m:sub>
                    </m:sSub>
                  </m:oMath>
                </a14:m>
                <a:endParaRPr lang="en-US" b="1" dirty="0" smtClean="0">
                  <a:solidFill>
                    <a:srgbClr val="0070C0"/>
                  </a:solidFill>
                </a:endParaRPr>
              </a:p>
              <a:p>
                <a:r>
                  <a:rPr lang="en-US" dirty="0" smtClean="0"/>
                  <a:t>Therefore, the </a:t>
                </a:r>
                <a:r>
                  <a:rPr lang="en-US" i="1" dirty="0" smtClean="0"/>
                  <a:t>IS</a:t>
                </a:r>
                <a:r>
                  <a:rPr lang="en-US" dirty="0" smtClean="0"/>
                  <a:t> curve of Ch. 12 gives us this chapter’s demand equation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600200"/>
                <a:ext cx="8160327" cy="4495800"/>
              </a:xfrm>
              <a:blipFill rotWithShape="1">
                <a:blip r:embed="rId2"/>
                <a:stretch>
                  <a:fillRect l="-1494"/>
                </a:stretch>
              </a:blipFill>
            </p:spPr>
            <p:txBody>
              <a:bodyPr/>
              <a:lstStyle/>
              <a:p>
                <a:r>
                  <a:rPr lang="en-US">
                    <a:noFill/>
                  </a:rPr>
                  <a:t> </a:t>
                </a:r>
              </a:p>
            </p:txBody>
          </p:sp>
        </mc:Fallback>
      </mc:AlternateContent>
    </p:spTree>
    <p:extLst>
      <p:ext uri="{BB962C8B-B14F-4D97-AF65-F5344CB8AC3E}">
        <p14:creationId xmlns:p14="http://schemas.microsoft.com/office/powerpoint/2010/main" val="184331711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66725" y="252413"/>
            <a:ext cx="8440738" cy="939800"/>
          </a:xfrm>
        </p:spPr>
        <p:txBody>
          <a:bodyPr>
            <a:normAutofit fontScale="90000"/>
          </a:bodyPr>
          <a:lstStyle/>
          <a:p>
            <a:r>
              <a:rPr lang="en-US" sz="2900" smtClean="0"/>
              <a:t>APPLICATION:</a:t>
            </a:r>
            <a:br>
              <a:rPr lang="en-US" sz="2900" smtClean="0"/>
            </a:br>
            <a:r>
              <a:rPr lang="en-US" sz="3200" smtClean="0"/>
              <a:t>The Taylor Principle</a:t>
            </a:r>
            <a:endParaRPr lang="en-US" smtClean="0"/>
          </a:p>
        </p:txBody>
      </p:sp>
      <p:sp>
        <p:nvSpPr>
          <p:cNvPr id="70659" name="Content Placeholder 2"/>
          <p:cNvSpPr>
            <a:spLocks noGrp="1"/>
          </p:cNvSpPr>
          <p:nvPr>
            <p:ph idx="1"/>
          </p:nvPr>
        </p:nvSpPr>
        <p:spPr>
          <a:xfrm>
            <a:off x="476250" y="1308100"/>
            <a:ext cx="8210550" cy="4833938"/>
          </a:xfrm>
        </p:spPr>
        <p:txBody>
          <a:bodyPr/>
          <a:lstStyle/>
          <a:p>
            <a:r>
              <a:rPr lang="en-US" sz="2700" b="1" dirty="0" smtClean="0">
                <a:solidFill>
                  <a:srgbClr val="FF0000"/>
                </a:solidFill>
              </a:rPr>
              <a:t>The Taylor Principle</a:t>
            </a:r>
            <a:r>
              <a:rPr lang="en-US" sz="2700" dirty="0" smtClean="0"/>
              <a:t> (named after economist John Taylor): The proposition that a central bank should respond to an increase in inflation with an even greater increase in the nominal interest rate (so that the real interest rate rises).  </a:t>
            </a:r>
            <a:r>
              <a:rPr lang="en-US" sz="2700" i="1" dirty="0" smtClean="0"/>
              <a:t>I.e.</a:t>
            </a:r>
            <a:r>
              <a:rPr lang="en-US" sz="2700" dirty="0" smtClean="0"/>
              <a:t>, central bank should set  </a:t>
            </a:r>
            <a:r>
              <a:rPr lang="el-GR" sz="3000" b="1" i="1" dirty="0" smtClean="0">
                <a:latin typeface="Times New Roman" pitchFamily="18" charset="0"/>
                <a:cs typeface="Times New Roman" pitchFamily="18" charset="0"/>
              </a:rPr>
              <a:t>θ</a:t>
            </a:r>
            <a:r>
              <a:rPr lang="el-GR" sz="3000" b="1" baseline="-25000" dirty="0" smtClean="0">
                <a:latin typeface="Times New Roman" pitchFamily="18" charset="0"/>
                <a:cs typeface="Times New Roman" pitchFamily="18" charset="0"/>
              </a:rPr>
              <a:t>π</a:t>
            </a:r>
            <a:r>
              <a:rPr lang="en-US" sz="2700" dirty="0" smtClean="0">
                <a:latin typeface="Times New Roman" pitchFamily="18" charset="0"/>
                <a:cs typeface="Times New Roman" pitchFamily="18" charset="0"/>
              </a:rPr>
              <a:t> </a:t>
            </a:r>
            <a:r>
              <a:rPr lang="en-US" sz="2700" dirty="0" smtClean="0">
                <a:cs typeface="Times New Roman" pitchFamily="18" charset="0"/>
              </a:rPr>
              <a:t>&gt; 0.   </a:t>
            </a:r>
          </a:p>
          <a:p>
            <a:r>
              <a:rPr lang="en-US" sz="2700" dirty="0" smtClean="0">
                <a:cs typeface="Times New Roman" pitchFamily="18" charset="0"/>
              </a:rPr>
              <a:t>Otherwise, DAD will slope upward, economy may be unstable, and inflation may spiral out of control.</a:t>
            </a:r>
            <a:endParaRPr lang="en-US" sz="2700" dirty="0" smtClean="0"/>
          </a:p>
        </p:txBody>
      </p:sp>
    </p:spTree>
    <p:extLst>
      <p:ext uri="{BB962C8B-B14F-4D97-AF65-F5344CB8AC3E}">
        <p14:creationId xmlns:p14="http://schemas.microsoft.com/office/powerpoint/2010/main" val="274163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itle 1"/>
          <p:cNvSpPr>
            <a:spLocks noGrp="1"/>
          </p:cNvSpPr>
          <p:nvPr>
            <p:ph type="title"/>
          </p:nvPr>
        </p:nvSpPr>
        <p:spPr>
          <a:xfrm>
            <a:off x="466725" y="252413"/>
            <a:ext cx="8440738" cy="939800"/>
          </a:xfrm>
        </p:spPr>
        <p:txBody>
          <a:bodyPr>
            <a:normAutofit fontScale="90000"/>
          </a:bodyPr>
          <a:lstStyle/>
          <a:p>
            <a:r>
              <a:rPr lang="en-US" sz="2900" smtClean="0"/>
              <a:t>APPLICATION:</a:t>
            </a:r>
            <a:br>
              <a:rPr lang="en-US" sz="2900" smtClean="0"/>
            </a:br>
            <a:r>
              <a:rPr lang="en-US" sz="3200" smtClean="0"/>
              <a:t>The Taylor Principle</a:t>
            </a:r>
            <a:endParaRPr lang="en-US" smtClean="0"/>
          </a:p>
        </p:txBody>
      </p:sp>
      <p:sp>
        <p:nvSpPr>
          <p:cNvPr id="32773" name="Content Placeholder 2"/>
          <p:cNvSpPr>
            <a:spLocks noGrp="1"/>
          </p:cNvSpPr>
          <p:nvPr>
            <p:ph idx="1"/>
          </p:nvPr>
        </p:nvSpPr>
        <p:spPr>
          <a:xfrm>
            <a:off x="476250" y="3248025"/>
            <a:ext cx="8435975" cy="2894013"/>
          </a:xfrm>
        </p:spPr>
        <p:txBody>
          <a:bodyPr>
            <a:normAutofit lnSpcReduction="10000"/>
          </a:bodyPr>
          <a:lstStyle/>
          <a:p>
            <a:pPr>
              <a:spcBef>
                <a:spcPts val="1200"/>
              </a:spcBef>
              <a:buFont typeface="Wingdings" pitchFamily="2" charset="2"/>
              <a:buNone/>
            </a:pPr>
            <a:r>
              <a:rPr lang="en-US" sz="2700" dirty="0" smtClean="0">
                <a:cs typeface="Times New Roman" pitchFamily="18" charset="0"/>
              </a:rPr>
              <a:t>If </a:t>
            </a:r>
            <a:r>
              <a:rPr lang="el-GR" sz="3000" b="1" i="1" dirty="0" smtClean="0">
                <a:latin typeface="Times New Roman" pitchFamily="18" charset="0"/>
                <a:cs typeface="Times New Roman" pitchFamily="18" charset="0"/>
              </a:rPr>
              <a:t>θ</a:t>
            </a:r>
            <a:r>
              <a:rPr lang="el-GR" sz="3000" b="1" baseline="-25000" dirty="0" smtClean="0">
                <a:latin typeface="Times New Roman" pitchFamily="18" charset="0"/>
                <a:cs typeface="Times New Roman" pitchFamily="18" charset="0"/>
              </a:rPr>
              <a:t>π</a:t>
            </a:r>
            <a:r>
              <a:rPr lang="en-US" sz="2400" dirty="0" smtClean="0"/>
              <a:t> </a:t>
            </a:r>
            <a:r>
              <a:rPr lang="en-US" sz="2700" dirty="0" smtClean="0">
                <a:cs typeface="Times New Roman" pitchFamily="18" charset="0"/>
              </a:rPr>
              <a:t>&gt; 0:</a:t>
            </a:r>
          </a:p>
          <a:p>
            <a:pPr>
              <a:spcBef>
                <a:spcPts val="1200"/>
              </a:spcBef>
            </a:pPr>
            <a:r>
              <a:rPr lang="en-US" sz="2700" dirty="0" smtClean="0">
                <a:cs typeface="Times New Roman" pitchFamily="18" charset="0"/>
              </a:rPr>
              <a:t>When inflation rises, the central bank increases the nominal interest rate even more, which increases the real interest rate and reduces the demand for goods and services. </a:t>
            </a:r>
          </a:p>
          <a:p>
            <a:pPr>
              <a:spcBef>
                <a:spcPts val="1200"/>
              </a:spcBef>
            </a:pPr>
            <a:r>
              <a:rPr lang="en-US" sz="2700" dirty="0" smtClean="0">
                <a:cs typeface="Times New Roman" pitchFamily="18" charset="0"/>
              </a:rPr>
              <a:t>DAD has a negative slope. </a:t>
            </a:r>
            <a:endParaRPr lang="en-US" sz="2700" dirty="0" smtClean="0"/>
          </a:p>
        </p:txBody>
      </p:sp>
      <p:graphicFrame>
        <p:nvGraphicFramePr>
          <p:cNvPr id="32770" name="Object 4"/>
          <p:cNvGraphicFramePr>
            <a:graphicFrameLocks noChangeAspect="1"/>
          </p:cNvGraphicFramePr>
          <p:nvPr/>
        </p:nvGraphicFramePr>
        <p:xfrm>
          <a:off x="473075" y="1206500"/>
          <a:ext cx="6542088" cy="1079500"/>
        </p:xfrm>
        <a:graphic>
          <a:graphicData uri="http://schemas.openxmlformats.org/presentationml/2006/ole">
            <mc:AlternateContent xmlns:mc="http://schemas.openxmlformats.org/markup-compatibility/2006">
              <mc:Choice xmlns:v="urn:schemas-microsoft-com:vml" Requires="v">
                <p:oleObj spid="_x0000_s32964" name="Equation" r:id="rId4" imgW="2616120" imgH="431640" progId="Equation.DSMT4">
                  <p:embed/>
                </p:oleObj>
              </mc:Choice>
              <mc:Fallback>
                <p:oleObj name="Equation" r:id="rId4" imgW="261612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75" y="1206500"/>
                        <a:ext cx="6542088"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4" name="TextBox 10"/>
          <p:cNvSpPr txBox="1">
            <a:spLocks noChangeArrowheads="1"/>
          </p:cNvSpPr>
          <p:nvPr/>
        </p:nvSpPr>
        <p:spPr bwMode="auto">
          <a:xfrm>
            <a:off x="7535863" y="1436688"/>
            <a:ext cx="125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2800"/>
              <a:t>(</a:t>
            </a:r>
            <a:r>
              <a:rPr lang="en-US" sz="2800" i="1"/>
              <a:t>DAD</a:t>
            </a:r>
            <a:r>
              <a:rPr lang="en-US" sz="2800"/>
              <a:t>)</a:t>
            </a:r>
          </a:p>
        </p:txBody>
      </p:sp>
      <p:graphicFrame>
        <p:nvGraphicFramePr>
          <p:cNvPr id="32771" name="Object 2"/>
          <p:cNvGraphicFramePr>
            <a:graphicFrameLocks noChangeAspect="1"/>
          </p:cNvGraphicFramePr>
          <p:nvPr/>
        </p:nvGraphicFramePr>
        <p:xfrm>
          <a:off x="542925" y="2425700"/>
          <a:ext cx="6016625" cy="603250"/>
        </p:xfrm>
        <a:graphic>
          <a:graphicData uri="http://schemas.openxmlformats.org/presentationml/2006/ole">
            <mc:AlternateContent xmlns:mc="http://schemas.openxmlformats.org/markup-compatibility/2006">
              <mc:Choice xmlns:v="urn:schemas-microsoft-com:vml" Requires="v">
                <p:oleObj spid="_x0000_s32965" name="Equation" r:id="rId6" imgW="2400120" imgH="241200" progId="Equation.DSMT4">
                  <p:embed/>
                </p:oleObj>
              </mc:Choice>
              <mc:Fallback>
                <p:oleObj name="Equation" r:id="rId6" imgW="240012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925" y="2425700"/>
                        <a:ext cx="6016625"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5" name="TextBox 12"/>
          <p:cNvSpPr txBox="1">
            <a:spLocks noChangeArrowheads="1"/>
          </p:cNvSpPr>
          <p:nvPr/>
        </p:nvSpPr>
        <p:spPr bwMode="auto">
          <a:xfrm>
            <a:off x="7219950" y="2408238"/>
            <a:ext cx="1708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2800"/>
              <a:t>(</a:t>
            </a:r>
            <a:r>
              <a:rPr lang="en-US" sz="2800" i="1"/>
              <a:t>MP rule</a:t>
            </a:r>
            <a:r>
              <a:rPr lang="en-US" sz="2800"/>
              <a:t>)</a:t>
            </a:r>
          </a:p>
        </p:txBody>
      </p:sp>
    </p:spTree>
    <p:extLst>
      <p:ext uri="{BB962C8B-B14F-4D97-AF65-F5344CB8AC3E}">
        <p14:creationId xmlns:p14="http://schemas.microsoft.com/office/powerpoint/2010/main" val="3955394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itle 1"/>
          <p:cNvSpPr>
            <a:spLocks noGrp="1"/>
          </p:cNvSpPr>
          <p:nvPr>
            <p:ph type="title"/>
          </p:nvPr>
        </p:nvSpPr>
        <p:spPr>
          <a:xfrm>
            <a:off x="466725" y="252413"/>
            <a:ext cx="8440738" cy="939800"/>
          </a:xfrm>
        </p:spPr>
        <p:txBody>
          <a:bodyPr>
            <a:normAutofit fontScale="90000"/>
          </a:bodyPr>
          <a:lstStyle/>
          <a:p>
            <a:r>
              <a:rPr lang="en-US" sz="2900" smtClean="0"/>
              <a:t>APPLICATION:</a:t>
            </a:r>
            <a:br>
              <a:rPr lang="en-US" sz="2900" smtClean="0"/>
            </a:br>
            <a:r>
              <a:rPr lang="en-US" sz="3200" smtClean="0"/>
              <a:t>The Taylor Principle</a:t>
            </a:r>
            <a:endParaRPr lang="en-US" smtClean="0"/>
          </a:p>
        </p:txBody>
      </p:sp>
      <p:sp>
        <p:nvSpPr>
          <p:cNvPr id="33797" name="Content Placeholder 2"/>
          <p:cNvSpPr>
            <a:spLocks noGrp="1"/>
          </p:cNvSpPr>
          <p:nvPr>
            <p:ph idx="1"/>
          </p:nvPr>
        </p:nvSpPr>
        <p:spPr>
          <a:xfrm>
            <a:off x="476250" y="3248025"/>
            <a:ext cx="8435975" cy="2894013"/>
          </a:xfrm>
        </p:spPr>
        <p:txBody>
          <a:bodyPr>
            <a:normAutofit lnSpcReduction="10000"/>
          </a:bodyPr>
          <a:lstStyle/>
          <a:p>
            <a:pPr>
              <a:spcBef>
                <a:spcPts val="1200"/>
              </a:spcBef>
              <a:buFont typeface="Wingdings" pitchFamily="2" charset="2"/>
              <a:buNone/>
            </a:pPr>
            <a:r>
              <a:rPr lang="en-US" sz="2700" dirty="0" smtClean="0">
                <a:cs typeface="Times New Roman" pitchFamily="18" charset="0"/>
              </a:rPr>
              <a:t>If </a:t>
            </a:r>
            <a:r>
              <a:rPr lang="el-GR" sz="3000" b="1" i="1" dirty="0" smtClean="0">
                <a:latin typeface="Times New Roman" pitchFamily="18" charset="0"/>
                <a:cs typeface="Times New Roman" pitchFamily="18" charset="0"/>
              </a:rPr>
              <a:t>θ</a:t>
            </a:r>
            <a:r>
              <a:rPr lang="el-GR" sz="3000" b="1" baseline="-25000" dirty="0" smtClean="0">
                <a:latin typeface="Times New Roman" pitchFamily="18" charset="0"/>
                <a:cs typeface="Times New Roman" pitchFamily="18" charset="0"/>
              </a:rPr>
              <a:t>π</a:t>
            </a:r>
            <a:r>
              <a:rPr lang="en-US" sz="2400" dirty="0" smtClean="0"/>
              <a:t> </a:t>
            </a:r>
            <a:r>
              <a:rPr lang="en-US" sz="2700" dirty="0" smtClean="0">
                <a:cs typeface="Times New Roman" pitchFamily="18" charset="0"/>
              </a:rPr>
              <a:t>&lt; 0:</a:t>
            </a:r>
          </a:p>
          <a:p>
            <a:pPr>
              <a:spcBef>
                <a:spcPts val="1200"/>
              </a:spcBef>
            </a:pPr>
            <a:r>
              <a:rPr lang="en-US" sz="2700" dirty="0" smtClean="0">
                <a:cs typeface="Times New Roman" pitchFamily="18" charset="0"/>
              </a:rPr>
              <a:t>When inflation rises, the central bank increases </a:t>
            </a:r>
            <a:br>
              <a:rPr lang="en-US" sz="2700" dirty="0" smtClean="0">
                <a:cs typeface="Times New Roman" pitchFamily="18" charset="0"/>
              </a:rPr>
            </a:br>
            <a:r>
              <a:rPr lang="en-US" sz="2700" dirty="0" smtClean="0">
                <a:cs typeface="Times New Roman" pitchFamily="18" charset="0"/>
              </a:rPr>
              <a:t>the nominal interest rate by a smaller amount.  </a:t>
            </a:r>
            <a:br>
              <a:rPr lang="en-US" sz="2700" dirty="0" smtClean="0">
                <a:cs typeface="Times New Roman" pitchFamily="18" charset="0"/>
              </a:rPr>
            </a:br>
            <a:r>
              <a:rPr lang="en-US" sz="2700" dirty="0" smtClean="0">
                <a:cs typeface="Times New Roman" pitchFamily="18" charset="0"/>
              </a:rPr>
              <a:t>The real interest rate </a:t>
            </a:r>
            <a:r>
              <a:rPr lang="en-US" sz="2700" u="sng" dirty="0" smtClean="0">
                <a:cs typeface="Times New Roman" pitchFamily="18" charset="0"/>
              </a:rPr>
              <a:t>falls</a:t>
            </a:r>
            <a:r>
              <a:rPr lang="en-US" sz="2700" dirty="0" smtClean="0">
                <a:cs typeface="Times New Roman" pitchFamily="18" charset="0"/>
              </a:rPr>
              <a:t>, which </a:t>
            </a:r>
            <a:r>
              <a:rPr lang="en-US" sz="2700" u="sng" dirty="0" smtClean="0">
                <a:cs typeface="Times New Roman" pitchFamily="18" charset="0"/>
              </a:rPr>
              <a:t>increases</a:t>
            </a:r>
            <a:r>
              <a:rPr lang="en-US" sz="2700" dirty="0" smtClean="0">
                <a:cs typeface="Times New Roman" pitchFamily="18" charset="0"/>
              </a:rPr>
              <a:t> the demand for goods and services. </a:t>
            </a:r>
          </a:p>
          <a:p>
            <a:pPr>
              <a:spcBef>
                <a:spcPts val="1200"/>
              </a:spcBef>
            </a:pPr>
            <a:r>
              <a:rPr lang="en-US" sz="2700" dirty="0" smtClean="0">
                <a:cs typeface="Times New Roman" pitchFamily="18" charset="0"/>
              </a:rPr>
              <a:t>DAD has a positive slope. </a:t>
            </a:r>
            <a:endParaRPr lang="en-US" sz="2700" dirty="0" smtClean="0"/>
          </a:p>
        </p:txBody>
      </p:sp>
      <p:graphicFrame>
        <p:nvGraphicFramePr>
          <p:cNvPr id="33794" name="Object 2"/>
          <p:cNvGraphicFramePr>
            <a:graphicFrameLocks noChangeAspect="1"/>
          </p:cNvGraphicFramePr>
          <p:nvPr/>
        </p:nvGraphicFramePr>
        <p:xfrm>
          <a:off x="473075" y="1206500"/>
          <a:ext cx="6542088" cy="1079500"/>
        </p:xfrm>
        <a:graphic>
          <a:graphicData uri="http://schemas.openxmlformats.org/presentationml/2006/ole">
            <mc:AlternateContent xmlns:mc="http://schemas.openxmlformats.org/markup-compatibility/2006">
              <mc:Choice xmlns:v="urn:schemas-microsoft-com:vml" Requires="v">
                <p:oleObj spid="_x0000_s33988" name="Equation" r:id="rId4" imgW="2616120" imgH="431640" progId="Equation.DSMT4">
                  <p:embed/>
                </p:oleObj>
              </mc:Choice>
              <mc:Fallback>
                <p:oleObj name="Equation" r:id="rId4" imgW="261612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75" y="1206500"/>
                        <a:ext cx="6542088"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8" name="TextBox 10"/>
          <p:cNvSpPr txBox="1">
            <a:spLocks noChangeArrowheads="1"/>
          </p:cNvSpPr>
          <p:nvPr/>
        </p:nvSpPr>
        <p:spPr bwMode="auto">
          <a:xfrm>
            <a:off x="7535863" y="1436688"/>
            <a:ext cx="125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2800"/>
              <a:t>(</a:t>
            </a:r>
            <a:r>
              <a:rPr lang="en-US" sz="2800" i="1"/>
              <a:t>DAD</a:t>
            </a:r>
            <a:r>
              <a:rPr lang="en-US" sz="2800"/>
              <a:t>)</a:t>
            </a:r>
          </a:p>
        </p:txBody>
      </p:sp>
      <p:graphicFrame>
        <p:nvGraphicFramePr>
          <p:cNvPr id="33795" name="Object 2"/>
          <p:cNvGraphicFramePr>
            <a:graphicFrameLocks noChangeAspect="1"/>
          </p:cNvGraphicFramePr>
          <p:nvPr/>
        </p:nvGraphicFramePr>
        <p:xfrm>
          <a:off x="542925" y="2425700"/>
          <a:ext cx="6016625" cy="603250"/>
        </p:xfrm>
        <a:graphic>
          <a:graphicData uri="http://schemas.openxmlformats.org/presentationml/2006/ole">
            <mc:AlternateContent xmlns:mc="http://schemas.openxmlformats.org/markup-compatibility/2006">
              <mc:Choice xmlns:v="urn:schemas-microsoft-com:vml" Requires="v">
                <p:oleObj spid="_x0000_s33989" name="Equation" r:id="rId6" imgW="2400120" imgH="241200" progId="Equation.DSMT4">
                  <p:embed/>
                </p:oleObj>
              </mc:Choice>
              <mc:Fallback>
                <p:oleObj name="Equation" r:id="rId6" imgW="240012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925" y="2425700"/>
                        <a:ext cx="6016625"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9" name="TextBox 12"/>
          <p:cNvSpPr txBox="1">
            <a:spLocks noChangeArrowheads="1"/>
          </p:cNvSpPr>
          <p:nvPr/>
        </p:nvSpPr>
        <p:spPr bwMode="auto">
          <a:xfrm>
            <a:off x="7219950" y="2408238"/>
            <a:ext cx="1708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2800"/>
              <a:t>(</a:t>
            </a:r>
            <a:r>
              <a:rPr lang="en-US" sz="2800" i="1"/>
              <a:t>MP rule</a:t>
            </a:r>
            <a:r>
              <a:rPr lang="en-US" sz="2800"/>
              <a:t>)</a:t>
            </a:r>
          </a:p>
        </p:txBody>
      </p:sp>
    </p:spTree>
    <p:extLst>
      <p:ext uri="{BB962C8B-B14F-4D97-AF65-F5344CB8AC3E}">
        <p14:creationId xmlns:p14="http://schemas.microsoft.com/office/powerpoint/2010/main" val="2669754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66725" y="252413"/>
            <a:ext cx="8440738" cy="939800"/>
          </a:xfrm>
        </p:spPr>
        <p:txBody>
          <a:bodyPr>
            <a:normAutofit fontScale="90000"/>
          </a:bodyPr>
          <a:lstStyle/>
          <a:p>
            <a:r>
              <a:rPr lang="en-US" sz="2900" smtClean="0"/>
              <a:t>APPLICATION:</a:t>
            </a:r>
            <a:br>
              <a:rPr lang="en-US" sz="2900" smtClean="0"/>
            </a:br>
            <a:r>
              <a:rPr lang="en-US" sz="3200" smtClean="0"/>
              <a:t>The Taylor Principle</a:t>
            </a:r>
            <a:endParaRPr lang="en-US" smtClean="0"/>
          </a:p>
        </p:txBody>
      </p:sp>
      <p:sp>
        <p:nvSpPr>
          <p:cNvPr id="71683" name="Content Placeholder 2"/>
          <p:cNvSpPr>
            <a:spLocks noGrp="1"/>
          </p:cNvSpPr>
          <p:nvPr>
            <p:ph idx="1"/>
          </p:nvPr>
        </p:nvSpPr>
        <p:spPr>
          <a:xfrm>
            <a:off x="476250" y="1281113"/>
            <a:ext cx="8210550" cy="5024437"/>
          </a:xfrm>
        </p:spPr>
        <p:txBody>
          <a:bodyPr/>
          <a:lstStyle/>
          <a:p>
            <a:r>
              <a:rPr lang="en-US" sz="2600" dirty="0" smtClean="0">
                <a:cs typeface="Times New Roman" pitchFamily="18" charset="0"/>
              </a:rPr>
              <a:t>If DAD is upward-sloping and steeper than DAS, then the economy is unstable:  output will not return to its natural level, and inflation will spiral upward (for positive demand shocks) or downward (for negative ones).  </a:t>
            </a:r>
          </a:p>
          <a:p>
            <a:pPr>
              <a:spcBef>
                <a:spcPts val="1200"/>
              </a:spcBef>
            </a:pPr>
            <a:r>
              <a:rPr lang="en-US" sz="2600" dirty="0" smtClean="0">
                <a:cs typeface="Times New Roman" pitchFamily="18" charset="0"/>
              </a:rPr>
              <a:t>Estimates of </a:t>
            </a:r>
            <a:r>
              <a:rPr lang="el-GR" sz="2900" b="1" i="1" dirty="0" smtClean="0">
                <a:latin typeface="Times New Roman" pitchFamily="18" charset="0"/>
                <a:cs typeface="Times New Roman" pitchFamily="18" charset="0"/>
              </a:rPr>
              <a:t>θ</a:t>
            </a:r>
            <a:r>
              <a:rPr lang="el-GR" sz="2900" b="1" baseline="-25000" dirty="0" smtClean="0">
                <a:latin typeface="Times New Roman" pitchFamily="18" charset="0"/>
                <a:cs typeface="Times New Roman" pitchFamily="18" charset="0"/>
              </a:rPr>
              <a:t>π</a:t>
            </a:r>
            <a:r>
              <a:rPr lang="en-US" sz="2600" dirty="0" smtClean="0">
                <a:cs typeface="Times New Roman" pitchFamily="18" charset="0"/>
              </a:rPr>
              <a:t> from published research:  </a:t>
            </a:r>
          </a:p>
          <a:p>
            <a:pPr lvl="1">
              <a:lnSpc>
                <a:spcPct val="105000"/>
              </a:lnSpc>
              <a:spcBef>
                <a:spcPts val="500"/>
              </a:spcBef>
            </a:pPr>
            <a:r>
              <a:rPr lang="el-GR" sz="2800" b="1" i="1" dirty="0" smtClean="0">
                <a:latin typeface="Times New Roman" pitchFamily="18" charset="0"/>
                <a:cs typeface="Times New Roman" pitchFamily="18" charset="0"/>
              </a:rPr>
              <a:t>θ</a:t>
            </a:r>
            <a:r>
              <a:rPr lang="el-GR" sz="2800" b="1" baseline="-25000" dirty="0" smtClean="0">
                <a:latin typeface="Times New Roman" pitchFamily="18" charset="0"/>
                <a:cs typeface="Times New Roman" pitchFamily="18" charset="0"/>
              </a:rPr>
              <a:t>π</a:t>
            </a:r>
            <a:r>
              <a:rPr lang="en-US" sz="2600" dirty="0" smtClean="0">
                <a:cs typeface="Times New Roman" pitchFamily="18" charset="0"/>
              </a:rPr>
              <a:t> </a:t>
            </a:r>
            <a:r>
              <a:rPr lang="en-US" sz="2500" dirty="0" smtClean="0">
                <a:cs typeface="Times New Roman" pitchFamily="18" charset="0"/>
              </a:rPr>
              <a:t>= – 0.14 from 1960-78, before Paul Volcker became Fed chairman.  Inflation was high during this time, especially during the 1970s.  </a:t>
            </a:r>
          </a:p>
          <a:p>
            <a:pPr lvl="1">
              <a:lnSpc>
                <a:spcPct val="105000"/>
              </a:lnSpc>
              <a:spcBef>
                <a:spcPts val="500"/>
              </a:spcBef>
            </a:pPr>
            <a:r>
              <a:rPr lang="el-GR" sz="2800" b="1" i="1" dirty="0" smtClean="0">
                <a:latin typeface="Times New Roman" pitchFamily="18" charset="0"/>
                <a:cs typeface="Times New Roman" pitchFamily="18" charset="0"/>
              </a:rPr>
              <a:t>θ</a:t>
            </a:r>
            <a:r>
              <a:rPr lang="el-GR" sz="2800" b="1" baseline="-25000" dirty="0" smtClean="0">
                <a:latin typeface="Times New Roman" pitchFamily="18" charset="0"/>
                <a:cs typeface="Times New Roman" pitchFamily="18" charset="0"/>
              </a:rPr>
              <a:t>π</a:t>
            </a:r>
            <a:r>
              <a:rPr lang="en-US" sz="2500" dirty="0" smtClean="0">
                <a:cs typeface="Times New Roman" pitchFamily="18" charset="0"/>
              </a:rPr>
              <a:t> = 0.72 during the Volcker and Greenspan years.  Inflation was much lower during these years.  </a:t>
            </a:r>
            <a:endParaRPr lang="en-US" sz="2500" dirty="0" smtClean="0"/>
          </a:p>
        </p:txBody>
      </p:sp>
    </p:spTree>
    <p:extLst>
      <p:ext uri="{BB962C8B-B14F-4D97-AF65-F5344CB8AC3E}">
        <p14:creationId xmlns:p14="http://schemas.microsoft.com/office/powerpoint/2010/main" val="2631109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DAD-DAS + ZLB!</a:t>
            </a:r>
          </a:p>
        </p:txBody>
      </p:sp>
      <p:sp>
        <p:nvSpPr>
          <p:cNvPr id="4" name="Text Placeholder 3"/>
          <p:cNvSpPr>
            <a:spLocks noGrp="1"/>
          </p:cNvSpPr>
          <p:nvPr>
            <p:ph type="body" idx="1"/>
          </p:nvPr>
        </p:nvSpPr>
        <p:spPr/>
        <p:txBody>
          <a:bodyPr/>
          <a:lstStyle/>
          <a:p>
            <a:r>
              <a:rPr lang="en-US" dirty="0" smtClean="0"/>
              <a:t>See “A Simple Treatment of the Liquidity Trap for Intermediate Macroeconomics Courses,” The Journal of Economic Education, 45(1), 36-55, 2014. PDF copy </a:t>
            </a:r>
            <a:r>
              <a:rPr lang="en-US" dirty="0"/>
              <a:t>available at </a:t>
            </a:r>
            <a:r>
              <a:rPr lang="en-US" dirty="0">
                <a:hlinkClick r:id="rId2"/>
              </a:rPr>
              <a:t>http://myweb.liu.edu/~</a:t>
            </a:r>
            <a:r>
              <a:rPr lang="en-US" dirty="0" smtClean="0">
                <a:hlinkClick r:id="rId2"/>
              </a:rPr>
              <a:t>uroy/resume/myPDF/JEE-2014.pdf</a:t>
            </a:r>
            <a:r>
              <a:rPr lang="en-US" dirty="0" smtClean="0"/>
              <a:t>.</a:t>
            </a:r>
            <a:endParaRPr lang="en-US" dirty="0"/>
          </a:p>
        </p:txBody>
      </p:sp>
    </p:spTree>
    <p:extLst>
      <p:ext uri="{BB962C8B-B14F-4D97-AF65-F5344CB8AC3E}">
        <p14:creationId xmlns:p14="http://schemas.microsoft.com/office/powerpoint/2010/main" val="424036906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DAD-DAS + ZLB!</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dirty="0" smtClean="0"/>
                  <a:t>When the nominal interest rate is a positive number, we have seen that the DAD equation is </a:t>
                </a:r>
                <a14:m>
                  <m:oMath xmlns:m="http://schemas.openxmlformats.org/officeDocument/2006/math">
                    <m:sSub>
                      <m:sSubPr>
                        <m:ctrlPr>
                          <a:rPr lang="en-US" b="1" i="1" smtClean="0">
                            <a:solidFill>
                              <a:srgbClr val="0070C0"/>
                            </a:solidFill>
                            <a:latin typeface="Cambria Math"/>
                          </a:rPr>
                        </m:ctrlPr>
                      </m:sSubPr>
                      <m:e>
                        <m:r>
                          <a:rPr lang="en-US" b="1" i="1">
                            <a:solidFill>
                              <a:srgbClr val="0070C0"/>
                            </a:solidFill>
                            <a:latin typeface="Cambria Math"/>
                          </a:rPr>
                          <m:t>𝒀</m:t>
                        </m:r>
                      </m:e>
                      <m:sub>
                        <m:r>
                          <a:rPr lang="en-US" b="1" i="1">
                            <a:solidFill>
                              <a:srgbClr val="0070C0"/>
                            </a:solidFill>
                            <a:latin typeface="Cambria Math"/>
                          </a:rPr>
                          <m:t>𝒕</m:t>
                        </m:r>
                      </m:sub>
                    </m:sSub>
                    <m:r>
                      <a:rPr lang="en-US" b="1" i="1">
                        <a:solidFill>
                          <a:srgbClr val="0070C0"/>
                        </a:solidFill>
                        <a:latin typeface="Cambria Math"/>
                      </a:rPr>
                      <m:t>=</m:t>
                    </m:r>
                    <m:sSub>
                      <m:sSubPr>
                        <m:ctrlPr>
                          <a:rPr lang="en-US" b="1" i="1">
                            <a:solidFill>
                              <a:srgbClr val="0070C0"/>
                            </a:solidFill>
                            <a:latin typeface="Cambria Math"/>
                          </a:rPr>
                        </m:ctrlPr>
                      </m:sSubPr>
                      <m:e>
                        <m:acc>
                          <m:accPr>
                            <m:chr m:val="̅"/>
                            <m:ctrlPr>
                              <a:rPr lang="en-US" b="1" i="1">
                                <a:solidFill>
                                  <a:srgbClr val="0070C0"/>
                                </a:solidFill>
                                <a:latin typeface="Cambria Math"/>
                              </a:rPr>
                            </m:ctrlPr>
                          </m:accPr>
                          <m:e>
                            <m:r>
                              <a:rPr lang="en-US" b="1" i="1">
                                <a:solidFill>
                                  <a:srgbClr val="0070C0"/>
                                </a:solidFill>
                                <a:latin typeface="Cambria Math"/>
                              </a:rPr>
                              <m:t>𝒀</m:t>
                            </m:r>
                          </m:e>
                        </m:acc>
                      </m:e>
                      <m:sub>
                        <m:r>
                          <a:rPr lang="en-US" b="1" i="1">
                            <a:solidFill>
                              <a:srgbClr val="0070C0"/>
                            </a:solidFill>
                            <a:latin typeface="Cambria Math"/>
                          </a:rPr>
                          <m:t>𝒕</m:t>
                        </m:r>
                      </m:sub>
                    </m:sSub>
                    <m:r>
                      <a:rPr lang="en-US" b="1" i="1">
                        <a:solidFill>
                          <a:srgbClr val="0070C0"/>
                        </a:solidFill>
                        <a:latin typeface="Cambria Math"/>
                      </a:rPr>
                      <m:t>−</m:t>
                    </m:r>
                    <m:r>
                      <a:rPr lang="en-US" b="1" i="1">
                        <a:solidFill>
                          <a:srgbClr val="0070C0"/>
                        </a:solidFill>
                        <a:latin typeface="Cambria Math"/>
                      </a:rPr>
                      <m:t>𝑨</m:t>
                    </m:r>
                    <m:r>
                      <a:rPr lang="en-US" b="1" i="1">
                        <a:solidFill>
                          <a:srgbClr val="0070C0"/>
                        </a:solidFill>
                        <a:latin typeface="Cambria Math"/>
                        <a:ea typeface="Cambria Math"/>
                      </a:rPr>
                      <m:t>∙</m:t>
                    </m:r>
                    <m:d>
                      <m:dPr>
                        <m:ctrlPr>
                          <a:rPr lang="en-US" b="1" i="1">
                            <a:solidFill>
                              <a:srgbClr val="0070C0"/>
                            </a:solidFill>
                            <a:latin typeface="Cambria Math"/>
                            <a:ea typeface="Cambria Math"/>
                          </a:rPr>
                        </m:ctrlPr>
                      </m:dPr>
                      <m:e>
                        <m:sSub>
                          <m:sSubPr>
                            <m:ctrlPr>
                              <a:rPr lang="en-US" b="1" i="1">
                                <a:solidFill>
                                  <a:srgbClr val="0070C0"/>
                                </a:solidFill>
                                <a:latin typeface="Cambria Math"/>
                                <a:ea typeface="Cambria Math"/>
                              </a:rPr>
                            </m:ctrlPr>
                          </m:sSubPr>
                          <m:e>
                            <m:r>
                              <a:rPr lang="en-US" b="1" i="1">
                                <a:solidFill>
                                  <a:srgbClr val="0070C0"/>
                                </a:solidFill>
                                <a:latin typeface="Cambria Math"/>
                                <a:ea typeface="Cambria Math"/>
                              </a:rPr>
                              <m:t>𝝅</m:t>
                            </m:r>
                          </m:e>
                          <m:sub>
                            <m:r>
                              <a:rPr lang="en-US" b="1" i="1">
                                <a:solidFill>
                                  <a:srgbClr val="0070C0"/>
                                </a:solidFill>
                                <a:latin typeface="Cambria Math"/>
                                <a:ea typeface="Cambria Math"/>
                              </a:rPr>
                              <m:t>𝒕</m:t>
                            </m:r>
                          </m:sub>
                        </m:sSub>
                        <m:r>
                          <a:rPr lang="en-US" b="1" i="1">
                            <a:solidFill>
                              <a:srgbClr val="0070C0"/>
                            </a:solidFill>
                            <a:latin typeface="Cambria Math"/>
                            <a:ea typeface="Cambria Math"/>
                          </a:rPr>
                          <m:t>−</m:t>
                        </m:r>
                        <m:sSub>
                          <m:sSubPr>
                            <m:ctrlPr>
                              <a:rPr lang="en-US" b="1" i="1">
                                <a:solidFill>
                                  <a:srgbClr val="0070C0"/>
                                </a:solidFill>
                                <a:latin typeface="Cambria Math"/>
                                <a:ea typeface="Cambria Math"/>
                              </a:rPr>
                            </m:ctrlPr>
                          </m:sSubPr>
                          <m:e>
                            <m:sSup>
                              <m:sSupPr>
                                <m:ctrlPr>
                                  <a:rPr lang="en-US" b="1" i="1">
                                    <a:solidFill>
                                      <a:srgbClr val="0070C0"/>
                                    </a:solidFill>
                                    <a:latin typeface="Cambria Math"/>
                                    <a:ea typeface="Cambria Math"/>
                                  </a:rPr>
                                </m:ctrlPr>
                              </m:sSupPr>
                              <m:e>
                                <m:r>
                                  <a:rPr lang="en-US" b="1" i="1">
                                    <a:solidFill>
                                      <a:srgbClr val="0070C0"/>
                                    </a:solidFill>
                                    <a:latin typeface="Cambria Math"/>
                                    <a:ea typeface="Cambria Math"/>
                                  </a:rPr>
                                  <m:t>𝝅</m:t>
                                </m:r>
                              </m:e>
                              <m:sup>
                                <m:r>
                                  <a:rPr lang="en-US" b="1" i="1">
                                    <a:solidFill>
                                      <a:srgbClr val="0070C0"/>
                                    </a:solidFill>
                                    <a:latin typeface="Cambria Math"/>
                                    <a:ea typeface="Cambria Math"/>
                                  </a:rPr>
                                  <m:t>∗</m:t>
                                </m:r>
                              </m:sup>
                            </m:sSup>
                          </m:e>
                          <m:sub>
                            <m:r>
                              <a:rPr lang="en-US" b="1" i="1">
                                <a:solidFill>
                                  <a:srgbClr val="0070C0"/>
                                </a:solidFill>
                                <a:latin typeface="Cambria Math"/>
                                <a:ea typeface="Cambria Math"/>
                              </a:rPr>
                              <m:t>𝒕</m:t>
                            </m:r>
                          </m:sub>
                        </m:sSub>
                      </m:e>
                    </m:d>
                    <m:r>
                      <a:rPr lang="en-US" b="1" i="1">
                        <a:solidFill>
                          <a:srgbClr val="0070C0"/>
                        </a:solidFill>
                        <a:latin typeface="Cambria Math"/>
                        <a:ea typeface="Cambria Math"/>
                      </a:rPr>
                      <m:t>+</m:t>
                    </m:r>
                    <m:r>
                      <a:rPr lang="en-US" b="1" i="1">
                        <a:solidFill>
                          <a:srgbClr val="0070C0"/>
                        </a:solidFill>
                        <a:latin typeface="Cambria Math"/>
                        <a:ea typeface="Cambria Math"/>
                      </a:rPr>
                      <m:t>𝑩</m:t>
                    </m:r>
                    <m:r>
                      <a:rPr lang="en-US" b="1" i="1">
                        <a:solidFill>
                          <a:srgbClr val="0070C0"/>
                        </a:solidFill>
                        <a:latin typeface="Cambria Math"/>
                        <a:ea typeface="Cambria Math"/>
                      </a:rPr>
                      <m:t>∙</m:t>
                    </m:r>
                    <m:sSub>
                      <m:sSubPr>
                        <m:ctrlPr>
                          <a:rPr lang="en-US" b="1" i="1">
                            <a:solidFill>
                              <a:srgbClr val="0070C0"/>
                            </a:solidFill>
                            <a:latin typeface="Cambria Math"/>
                            <a:ea typeface="Cambria Math"/>
                          </a:rPr>
                        </m:ctrlPr>
                      </m:sSubPr>
                      <m:e>
                        <m:r>
                          <a:rPr lang="en-US" b="1" i="1">
                            <a:solidFill>
                              <a:srgbClr val="0070C0"/>
                            </a:solidFill>
                            <a:latin typeface="Cambria Math"/>
                            <a:ea typeface="Cambria Math"/>
                          </a:rPr>
                          <m:t>𝜺</m:t>
                        </m:r>
                      </m:e>
                      <m:sub>
                        <m:r>
                          <a:rPr lang="en-US" b="1" i="1">
                            <a:solidFill>
                              <a:srgbClr val="0070C0"/>
                            </a:solidFill>
                            <a:latin typeface="Cambria Math"/>
                            <a:ea typeface="Cambria Math"/>
                          </a:rPr>
                          <m:t>𝒕</m:t>
                        </m:r>
                      </m:sub>
                    </m:sSub>
                  </m:oMath>
                </a14:m>
                <a:endParaRPr lang="en-US" b="1" dirty="0" smtClean="0"/>
              </a:p>
              <a:p>
                <a:r>
                  <a:rPr lang="en-US" dirty="0" smtClean="0"/>
                  <a:t>When the central bank wants to set the nominal interest rate at a negative number, it won’t get its wish. It will be forced to set </a:t>
                </a:r>
                <a14:m>
                  <m:oMath xmlns:m="http://schemas.openxmlformats.org/officeDocument/2006/math">
                    <m:sSub>
                      <m:sSubPr>
                        <m:ctrlPr>
                          <a:rPr lang="en-US" i="1" smtClean="0">
                            <a:latin typeface="Cambria Math"/>
                          </a:rPr>
                        </m:ctrlPr>
                      </m:sSubPr>
                      <m:e>
                        <m:r>
                          <a:rPr lang="en-US" b="0" i="1" smtClean="0">
                            <a:latin typeface="Cambria Math"/>
                          </a:rPr>
                          <m:t>𝑖</m:t>
                        </m:r>
                      </m:e>
                      <m:sub>
                        <m:r>
                          <a:rPr lang="en-US" b="0" i="1" smtClean="0">
                            <a:latin typeface="Cambria Math"/>
                          </a:rPr>
                          <m:t>𝑡</m:t>
                        </m:r>
                      </m:sub>
                    </m:sSub>
                    <m:r>
                      <a:rPr lang="en-US" b="0" i="1" smtClean="0">
                        <a:latin typeface="Cambria Math"/>
                      </a:rPr>
                      <m:t>=0</m:t>
                    </m:r>
                  </m:oMath>
                </a14:m>
                <a:r>
                  <a:rPr lang="en-US" dirty="0" smtClean="0"/>
                  <a:t>. In this case, the DAD equation becomes </a:t>
                </a:r>
                <a14:m>
                  <m:oMath xmlns:m="http://schemas.openxmlformats.org/officeDocument/2006/math">
                    <m:sSub>
                      <m:sSubPr>
                        <m:ctrlPr>
                          <a:rPr lang="en-US" b="1" i="1" smtClean="0">
                            <a:solidFill>
                              <a:srgbClr val="0070C0"/>
                            </a:solidFill>
                            <a:latin typeface="Cambria Math"/>
                          </a:rPr>
                        </m:ctrlPr>
                      </m:sSubPr>
                      <m:e>
                        <m:r>
                          <a:rPr lang="en-US" b="1" i="1">
                            <a:solidFill>
                              <a:srgbClr val="0070C0"/>
                            </a:solidFill>
                            <a:latin typeface="Cambria Math"/>
                          </a:rPr>
                          <m:t>𝒀</m:t>
                        </m:r>
                      </m:e>
                      <m:sub>
                        <m:r>
                          <a:rPr lang="en-US" b="1" i="1">
                            <a:solidFill>
                              <a:srgbClr val="0070C0"/>
                            </a:solidFill>
                            <a:latin typeface="Cambria Math"/>
                          </a:rPr>
                          <m:t>𝒕</m:t>
                        </m:r>
                      </m:sub>
                    </m:sSub>
                    <m:r>
                      <a:rPr lang="en-US" b="1" i="1">
                        <a:solidFill>
                          <a:srgbClr val="0070C0"/>
                        </a:solidFill>
                        <a:latin typeface="Cambria Math"/>
                      </a:rPr>
                      <m:t>=</m:t>
                    </m:r>
                    <m:sSub>
                      <m:sSubPr>
                        <m:ctrlPr>
                          <a:rPr lang="en-US" b="1" i="1">
                            <a:solidFill>
                              <a:srgbClr val="0070C0"/>
                            </a:solidFill>
                            <a:latin typeface="Cambria Math"/>
                          </a:rPr>
                        </m:ctrlPr>
                      </m:sSubPr>
                      <m:e>
                        <m:acc>
                          <m:accPr>
                            <m:chr m:val="̅"/>
                            <m:ctrlPr>
                              <a:rPr lang="en-US" b="1" i="1">
                                <a:solidFill>
                                  <a:srgbClr val="0070C0"/>
                                </a:solidFill>
                                <a:latin typeface="Cambria Math"/>
                              </a:rPr>
                            </m:ctrlPr>
                          </m:accPr>
                          <m:e>
                            <m:r>
                              <a:rPr lang="en-US" b="1" i="1">
                                <a:solidFill>
                                  <a:srgbClr val="0070C0"/>
                                </a:solidFill>
                                <a:latin typeface="Cambria Math"/>
                              </a:rPr>
                              <m:t>𝒀</m:t>
                            </m:r>
                          </m:e>
                        </m:acc>
                      </m:e>
                      <m:sub>
                        <m:r>
                          <a:rPr lang="en-US" b="1" i="1">
                            <a:solidFill>
                              <a:srgbClr val="0070C0"/>
                            </a:solidFill>
                            <a:latin typeface="Cambria Math"/>
                          </a:rPr>
                          <m:t>𝒕</m:t>
                        </m:r>
                      </m:sub>
                    </m:sSub>
                    <m:r>
                      <a:rPr lang="en-US" b="1" i="1">
                        <a:solidFill>
                          <a:srgbClr val="0070C0"/>
                        </a:solidFill>
                        <a:latin typeface="Cambria Math"/>
                      </a:rPr>
                      <m:t>+</m:t>
                    </m:r>
                    <m:r>
                      <a:rPr lang="en-US" b="1" i="1">
                        <a:solidFill>
                          <a:srgbClr val="0070C0"/>
                        </a:solidFill>
                        <a:latin typeface="Cambria Math"/>
                        <a:ea typeface="Cambria Math"/>
                      </a:rPr>
                      <m:t>𝜶</m:t>
                    </m:r>
                    <m:r>
                      <a:rPr lang="en-US" b="1" i="1">
                        <a:solidFill>
                          <a:srgbClr val="0070C0"/>
                        </a:solidFill>
                        <a:latin typeface="Cambria Math"/>
                        <a:ea typeface="Cambria Math"/>
                      </a:rPr>
                      <m:t>∙</m:t>
                    </m:r>
                    <m:d>
                      <m:dPr>
                        <m:ctrlPr>
                          <a:rPr lang="en-US" b="1" i="1">
                            <a:solidFill>
                              <a:srgbClr val="0070C0"/>
                            </a:solidFill>
                            <a:latin typeface="Cambria Math"/>
                            <a:ea typeface="Cambria Math"/>
                          </a:rPr>
                        </m:ctrlPr>
                      </m:dPr>
                      <m:e>
                        <m:sSub>
                          <m:sSubPr>
                            <m:ctrlPr>
                              <a:rPr lang="en-US" b="1" i="1">
                                <a:solidFill>
                                  <a:srgbClr val="0070C0"/>
                                </a:solidFill>
                                <a:latin typeface="Cambria Math"/>
                                <a:ea typeface="Cambria Math"/>
                              </a:rPr>
                            </m:ctrlPr>
                          </m:sSubPr>
                          <m:e>
                            <m:r>
                              <a:rPr lang="en-US" b="1" i="1">
                                <a:solidFill>
                                  <a:srgbClr val="0070C0"/>
                                </a:solidFill>
                                <a:latin typeface="Cambria Math"/>
                                <a:ea typeface="Cambria Math"/>
                              </a:rPr>
                              <m:t>𝝅</m:t>
                            </m:r>
                          </m:e>
                          <m:sub>
                            <m:r>
                              <a:rPr lang="en-US" b="1" i="1">
                                <a:solidFill>
                                  <a:srgbClr val="0070C0"/>
                                </a:solidFill>
                                <a:latin typeface="Cambria Math"/>
                                <a:ea typeface="Cambria Math"/>
                              </a:rPr>
                              <m:t>𝒕</m:t>
                            </m:r>
                          </m:sub>
                        </m:sSub>
                        <m:r>
                          <a:rPr lang="en-US" b="1" i="1">
                            <a:solidFill>
                              <a:srgbClr val="0070C0"/>
                            </a:solidFill>
                            <a:latin typeface="Cambria Math"/>
                            <a:ea typeface="Cambria Math"/>
                          </a:rPr>
                          <m:t>+</m:t>
                        </m:r>
                        <m:r>
                          <a:rPr lang="en-US" b="1" i="1">
                            <a:solidFill>
                              <a:srgbClr val="0070C0"/>
                            </a:solidFill>
                            <a:latin typeface="Cambria Math"/>
                            <a:ea typeface="Cambria Math"/>
                          </a:rPr>
                          <m:t>𝝆</m:t>
                        </m:r>
                      </m:e>
                    </m:d>
                    <m:r>
                      <a:rPr lang="en-US" b="1" i="1">
                        <a:solidFill>
                          <a:srgbClr val="0070C0"/>
                        </a:solidFill>
                        <a:latin typeface="Cambria Math"/>
                        <a:ea typeface="Cambria Math"/>
                      </a:rPr>
                      <m:t>+</m:t>
                    </m:r>
                    <m:sSub>
                      <m:sSubPr>
                        <m:ctrlPr>
                          <a:rPr lang="en-US" b="1" i="1">
                            <a:solidFill>
                              <a:srgbClr val="0070C0"/>
                            </a:solidFill>
                            <a:latin typeface="Cambria Math"/>
                            <a:ea typeface="Cambria Math"/>
                          </a:rPr>
                        </m:ctrlPr>
                      </m:sSubPr>
                      <m:e>
                        <m:r>
                          <a:rPr lang="en-US" b="1" i="1">
                            <a:solidFill>
                              <a:srgbClr val="0070C0"/>
                            </a:solidFill>
                            <a:latin typeface="Cambria Math"/>
                            <a:ea typeface="Cambria Math"/>
                          </a:rPr>
                          <m:t>𝜺</m:t>
                        </m:r>
                      </m:e>
                      <m:sub>
                        <m:r>
                          <a:rPr lang="en-US" b="1" i="1">
                            <a:solidFill>
                              <a:srgbClr val="0070C0"/>
                            </a:solidFill>
                            <a:latin typeface="Cambria Math"/>
                            <a:ea typeface="Cambria Math"/>
                          </a:rPr>
                          <m:t>𝒕</m:t>
                        </m:r>
                      </m:sub>
                    </m:sSub>
                  </m:oMath>
                </a14:m>
                <a:endParaRPr lang="en-US" b="1" dirty="0" smtClean="0"/>
              </a:p>
              <a:p>
                <a:r>
                  <a:rPr lang="en-US" dirty="0" smtClean="0"/>
                  <a:t>Why?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667" b="-7682"/>
                </a:stretch>
              </a:blipFill>
            </p:spPr>
            <p:txBody>
              <a:bodyPr/>
              <a:lstStyle/>
              <a:p>
                <a:r>
                  <a:rPr lang="en-US">
                    <a:noFill/>
                  </a:rPr>
                  <a:t> </a:t>
                </a:r>
              </a:p>
            </p:txBody>
          </p:sp>
        </mc:Fallback>
      </mc:AlternateContent>
    </p:spTree>
    <p:extLst>
      <p:ext uri="{BB962C8B-B14F-4D97-AF65-F5344CB8AC3E}">
        <p14:creationId xmlns:p14="http://schemas.microsoft.com/office/powerpoint/2010/main" val="223440076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p:txBody>
          <a:bodyPr/>
          <a:lstStyle/>
          <a:p>
            <a:r>
              <a:rPr lang="en-US" sz="3200" dirty="0" smtClean="0"/>
              <a:t>The Dynamic Aggregate Demand Curve (ZLB)</a:t>
            </a:r>
          </a:p>
        </p:txBody>
      </p:sp>
      <p:graphicFrame>
        <p:nvGraphicFramePr>
          <p:cNvPr id="176129" name="Object 2"/>
          <p:cNvGraphicFramePr>
            <a:graphicFrameLocks noChangeAspect="1"/>
          </p:cNvGraphicFramePr>
          <p:nvPr>
            <p:extLst>
              <p:ext uri="{D42A27DB-BD31-4B8C-83A1-F6EECF244321}">
                <p14:modId xmlns:p14="http://schemas.microsoft.com/office/powerpoint/2010/main" val="2416432544"/>
              </p:ext>
            </p:extLst>
          </p:nvPr>
        </p:nvGraphicFramePr>
        <p:xfrm>
          <a:off x="892175" y="1494785"/>
          <a:ext cx="4441825" cy="657225"/>
        </p:xfrm>
        <a:graphic>
          <a:graphicData uri="http://schemas.openxmlformats.org/presentationml/2006/ole">
            <mc:AlternateContent xmlns:mc="http://schemas.openxmlformats.org/markup-compatibility/2006">
              <mc:Choice xmlns:v="urn:schemas-microsoft-com:vml" Requires="v">
                <p:oleObj spid="_x0000_s69711" name="Equation" r:id="rId4" imgW="1625400" imgH="241200" progId="Equation.DSMT4">
                  <p:embed/>
                </p:oleObj>
              </mc:Choice>
              <mc:Fallback>
                <p:oleObj name="Equation" r:id="rId4" imgW="162540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75" y="1494785"/>
                        <a:ext cx="444182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0" name="Object 2"/>
          <p:cNvGraphicFramePr>
            <a:graphicFrameLocks noChangeAspect="1"/>
          </p:cNvGraphicFramePr>
          <p:nvPr>
            <p:extLst>
              <p:ext uri="{D42A27DB-BD31-4B8C-83A1-F6EECF244321}">
                <p14:modId xmlns:p14="http://schemas.microsoft.com/office/powerpoint/2010/main" val="3792013382"/>
              </p:ext>
            </p:extLst>
          </p:nvPr>
        </p:nvGraphicFramePr>
        <p:xfrm>
          <a:off x="757238" y="3048948"/>
          <a:ext cx="6078537" cy="658812"/>
        </p:xfrm>
        <a:graphic>
          <a:graphicData uri="http://schemas.openxmlformats.org/presentationml/2006/ole">
            <mc:AlternateContent xmlns:mc="http://schemas.openxmlformats.org/markup-compatibility/2006">
              <mc:Choice xmlns:v="urn:schemas-microsoft-com:vml" Requires="v">
                <p:oleObj spid="_x0000_s69712" name="Equation" r:id="rId6" imgW="2222280" imgH="241200" progId="Equation.DSMT4">
                  <p:embed/>
                </p:oleObj>
              </mc:Choice>
              <mc:Fallback>
                <p:oleObj name="Equation" r:id="rId6" imgW="222228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38" y="3048948"/>
                        <a:ext cx="6078537" cy="658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Left Brace 6"/>
          <p:cNvSpPr/>
          <p:nvPr/>
        </p:nvSpPr>
        <p:spPr>
          <a:xfrm rot="5400000">
            <a:off x="3913187" y="2131373"/>
            <a:ext cx="334963" cy="1760538"/>
          </a:xfrm>
          <a:prstGeom prst="leftBrace">
            <a:avLst>
              <a:gd name="adj1" fmla="val 33333"/>
              <a:gd name="adj2" fmla="val 56151"/>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9" name="Shape 8"/>
          <p:cNvCxnSpPr>
            <a:stCxn id="7" idx="1"/>
          </p:cNvCxnSpPr>
          <p:nvPr/>
        </p:nvCxnSpPr>
        <p:spPr>
          <a:xfrm rot="16200000" flipV="1">
            <a:off x="3324225" y="2196460"/>
            <a:ext cx="711200" cy="584200"/>
          </a:xfrm>
          <a:prstGeom prst="bentConnector5">
            <a:avLst>
              <a:gd name="adj1" fmla="val 48235"/>
              <a:gd name="adj2" fmla="val 100061"/>
              <a:gd name="adj3" fmla="val 67809"/>
            </a:avLst>
          </a:prstGeom>
          <a:ln w="12700">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657975" y="2323460"/>
            <a:ext cx="2257424" cy="541338"/>
          </a:xfrm>
          <a:prstGeom prst="rect">
            <a:avLst/>
          </a:prstGeom>
          <a:solidFill>
            <a:schemeClr val="accent3">
              <a:lumMod val="60000"/>
              <a:lumOff val="40000"/>
            </a:schemeClr>
          </a:solidFill>
          <a:effectLst>
            <a:outerShdw blurRad="25400" dist="50800" dir="2700000" algn="tl" rotWithShape="0">
              <a:prstClr val="black">
                <a:alpha val="40000"/>
              </a:prstClr>
            </a:outerShdw>
          </a:effectLst>
        </p:spPr>
        <p:txBody>
          <a:bodyPr/>
          <a:lstStyle/>
          <a:p>
            <a:pPr algn="ctr">
              <a:defRPr/>
            </a:pPr>
            <a:r>
              <a:rPr lang="en-US" sz="2500" dirty="0" smtClean="0">
                <a:cs typeface="Arial" charset="0"/>
              </a:rPr>
              <a:t>Fisher equation</a:t>
            </a:r>
            <a:endParaRPr lang="en-US" sz="2500" dirty="0">
              <a:cs typeface="Arial" charset="0"/>
            </a:endParaRPr>
          </a:p>
        </p:txBody>
      </p:sp>
      <p:graphicFrame>
        <p:nvGraphicFramePr>
          <p:cNvPr id="3" name="Object 2"/>
          <p:cNvGraphicFramePr>
            <a:graphicFrameLocks noGrp="1" noChangeAspect="1"/>
          </p:cNvGraphicFramePr>
          <p:nvPr>
            <p:extLst>
              <p:ext uri="{D42A27DB-BD31-4B8C-83A1-F6EECF244321}">
                <p14:modId xmlns:p14="http://schemas.microsoft.com/office/powerpoint/2010/main" val="545992455"/>
              </p:ext>
            </p:extLst>
          </p:nvPr>
        </p:nvGraphicFramePr>
        <p:xfrm>
          <a:off x="6584377" y="1722298"/>
          <a:ext cx="2424545" cy="651541"/>
        </p:xfrm>
        <a:graphic>
          <a:graphicData uri="http://schemas.openxmlformats.org/presentationml/2006/ole">
            <mc:AlternateContent xmlns:mc="http://schemas.openxmlformats.org/markup-compatibility/2006">
              <mc:Choice xmlns:v="urn:schemas-microsoft-com:vml" Requires="v">
                <p:oleObj spid="_x0000_s69713" name="Equation" r:id="rId8" imgW="850680" imgH="228600" progId="Equation.3">
                  <p:embed/>
                </p:oleObj>
              </mc:Choice>
              <mc:Fallback>
                <p:oleObj name="Equation" r:id="rId8" imgW="850680" imgH="228600" progId="Equation.3">
                  <p:embed/>
                  <p:pic>
                    <p:nvPicPr>
                      <p:cNvPr id="0" name=""/>
                      <p:cNvPicPr>
                        <a:picLocks noGrp="1" noChangeAspect="1" noChangeArrowheads="1"/>
                      </p:cNvPicPr>
                      <p:nvPr/>
                    </p:nvPicPr>
                    <p:blipFill>
                      <a:blip r:embed="rId9"/>
                      <a:srcRect/>
                      <a:stretch>
                        <a:fillRect/>
                      </a:stretch>
                    </p:blipFill>
                    <p:spPr bwMode="auto">
                      <a:xfrm>
                        <a:off x="6584377" y="1722298"/>
                        <a:ext cx="2424545" cy="651541"/>
                      </a:xfrm>
                      <a:prstGeom prst="rect">
                        <a:avLst/>
                      </a:prstGeom>
                      <a:noFill/>
                      <a:ln>
                        <a:noFill/>
                      </a:ln>
                    </p:spPr>
                  </p:pic>
                </p:oleObj>
              </mc:Fallback>
            </mc:AlternateContent>
          </a:graphicData>
        </a:graphic>
      </p:graphicFrame>
      <p:grpSp>
        <p:nvGrpSpPr>
          <p:cNvPr id="11" name="Group 17"/>
          <p:cNvGrpSpPr>
            <a:grpSpLocks/>
          </p:cNvGrpSpPr>
          <p:nvPr/>
        </p:nvGrpSpPr>
        <p:grpSpPr bwMode="auto">
          <a:xfrm>
            <a:off x="3978275" y="3748138"/>
            <a:ext cx="1003300" cy="1038225"/>
            <a:chOff x="3977487" y="2224581"/>
            <a:chExt cx="1004592" cy="1037235"/>
          </a:xfrm>
        </p:grpSpPr>
        <p:sp>
          <p:nvSpPr>
            <p:cNvPr id="12" name="Left Brace 11"/>
            <p:cNvSpPr/>
            <p:nvPr/>
          </p:nvSpPr>
          <p:spPr>
            <a:xfrm rot="5400000" flipH="1">
              <a:off x="4338630" y="1863438"/>
              <a:ext cx="282306" cy="1004592"/>
            </a:xfrm>
            <a:prstGeom prst="leftBrace">
              <a:avLst>
                <a:gd name="adj1" fmla="val 33333"/>
                <a:gd name="adj2" fmla="val 50000"/>
              </a:avLst>
            </a:prstGeom>
            <a:ln>
              <a:solidFill>
                <a:srgbClr val="CC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3" name="Shape 8"/>
            <p:cNvCxnSpPr>
              <a:stCxn id="12" idx="1"/>
            </p:cNvCxnSpPr>
            <p:nvPr/>
          </p:nvCxnSpPr>
          <p:spPr>
            <a:xfrm rot="5400000">
              <a:off x="3875809" y="2657841"/>
              <a:ext cx="754929" cy="453020"/>
            </a:xfrm>
            <a:prstGeom prst="bentConnector3">
              <a:avLst>
                <a:gd name="adj1" fmla="val 50000"/>
              </a:avLst>
            </a:prstGeom>
            <a:ln w="12700">
              <a:solidFill>
                <a:srgbClr val="CC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graphicFrame>
        <p:nvGraphicFramePr>
          <p:cNvPr id="14" name="Object 5"/>
          <p:cNvGraphicFramePr>
            <a:graphicFrameLocks noChangeAspect="1"/>
          </p:cNvGraphicFramePr>
          <p:nvPr>
            <p:extLst>
              <p:ext uri="{D42A27DB-BD31-4B8C-83A1-F6EECF244321}">
                <p14:modId xmlns:p14="http://schemas.microsoft.com/office/powerpoint/2010/main" val="1560182249"/>
              </p:ext>
            </p:extLst>
          </p:nvPr>
        </p:nvGraphicFramePr>
        <p:xfrm>
          <a:off x="598488" y="4629200"/>
          <a:ext cx="5457825" cy="668338"/>
        </p:xfrm>
        <a:graphic>
          <a:graphicData uri="http://schemas.openxmlformats.org/presentationml/2006/ole">
            <mc:AlternateContent xmlns:mc="http://schemas.openxmlformats.org/markup-compatibility/2006">
              <mc:Choice xmlns:v="urn:schemas-microsoft-com:vml" Requires="v">
                <p:oleObj spid="_x0000_s69714" name="Equation" r:id="rId10" imgW="1968480" imgH="241200" progId="Equation.DSMT4">
                  <p:embed/>
                </p:oleObj>
              </mc:Choice>
              <mc:Fallback>
                <p:oleObj name="Equation" r:id="rId10" imgW="1968480" imgH="241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8488" y="4629200"/>
                        <a:ext cx="5457825"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7000874" y="4145599"/>
            <a:ext cx="1928814" cy="909637"/>
          </a:xfrm>
          <a:prstGeom prst="rect">
            <a:avLst/>
          </a:prstGeom>
          <a:solidFill>
            <a:schemeClr val="accent3">
              <a:lumMod val="60000"/>
              <a:lumOff val="40000"/>
            </a:schemeClr>
          </a:solidFill>
          <a:effectLst>
            <a:outerShdw blurRad="25400" dist="50800" dir="2700000" algn="tl" rotWithShape="0">
              <a:prstClr val="black">
                <a:alpha val="40000"/>
              </a:prstClr>
            </a:outerShdw>
          </a:effectLst>
        </p:spPr>
        <p:txBody>
          <a:bodyPr/>
          <a:lstStyle/>
          <a:p>
            <a:pPr algn="ctr">
              <a:defRPr/>
            </a:pPr>
            <a:r>
              <a:rPr lang="en-US" sz="2500" dirty="0" smtClean="0">
                <a:cs typeface="Arial" charset="0"/>
              </a:rPr>
              <a:t>adaptive expectations</a:t>
            </a:r>
            <a:endParaRPr lang="en-US" sz="2500" dirty="0">
              <a:cs typeface="Arial" charset="0"/>
            </a:endParaRPr>
          </a:p>
        </p:txBody>
      </p:sp>
      <p:graphicFrame>
        <p:nvGraphicFramePr>
          <p:cNvPr id="4" name="Object 3"/>
          <p:cNvGraphicFramePr>
            <a:graphicFrameLocks noGrp="1" noChangeAspect="1"/>
          </p:cNvGraphicFramePr>
          <p:nvPr>
            <p:extLst>
              <p:ext uri="{D42A27DB-BD31-4B8C-83A1-F6EECF244321}">
                <p14:modId xmlns:p14="http://schemas.microsoft.com/office/powerpoint/2010/main" val="1606367887"/>
              </p:ext>
            </p:extLst>
          </p:nvPr>
        </p:nvGraphicFramePr>
        <p:xfrm>
          <a:off x="7117354" y="3579963"/>
          <a:ext cx="1901969" cy="632754"/>
        </p:xfrm>
        <a:graphic>
          <a:graphicData uri="http://schemas.openxmlformats.org/presentationml/2006/ole">
            <mc:AlternateContent xmlns:mc="http://schemas.openxmlformats.org/markup-compatibility/2006">
              <mc:Choice xmlns:v="urn:schemas-microsoft-com:vml" Requires="v">
                <p:oleObj spid="_x0000_s69715" name="Equation" r:id="rId12" imgW="685800" imgH="228600" progId="Equation.3">
                  <p:embed/>
                </p:oleObj>
              </mc:Choice>
              <mc:Fallback>
                <p:oleObj name="Equation" r:id="rId12" imgW="685800" imgH="228600" progId="Equation.3">
                  <p:embed/>
                  <p:pic>
                    <p:nvPicPr>
                      <p:cNvPr id="0" name=""/>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17354" y="3579963"/>
                        <a:ext cx="1901969" cy="632754"/>
                      </a:xfrm>
                      <a:prstGeom prst="rect">
                        <a:avLst/>
                      </a:prstGeom>
                      <a:noFill/>
                      <a:ln>
                        <a:noFill/>
                      </a:ln>
                    </p:spPr>
                  </p:pic>
                </p:oleObj>
              </mc:Fallback>
            </mc:AlternateContent>
          </a:graphicData>
        </a:graphic>
      </p:graphicFrame>
      <p:sp>
        <p:nvSpPr>
          <p:cNvPr id="2" name="TextBox 1"/>
          <p:cNvSpPr txBox="1"/>
          <p:nvPr/>
        </p:nvSpPr>
        <p:spPr>
          <a:xfrm>
            <a:off x="114292" y="1200148"/>
            <a:ext cx="2257425" cy="369332"/>
          </a:xfrm>
          <a:prstGeom prst="rect">
            <a:avLst/>
          </a:prstGeom>
          <a:solidFill>
            <a:schemeClr val="accent3">
              <a:lumMod val="20000"/>
              <a:lumOff val="80000"/>
            </a:schemeClr>
          </a:solidFill>
        </p:spPr>
        <p:txBody>
          <a:bodyPr wrap="square" rtlCol="0">
            <a:spAutoFit/>
          </a:bodyPr>
          <a:lstStyle/>
          <a:p>
            <a:r>
              <a:rPr lang="en-US" dirty="0" smtClean="0"/>
              <a:t>The Demand Equation</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7287490" y="5458691"/>
                <a:ext cx="160712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a:rPr>
                          </m:ctrlPr>
                        </m:sSubPr>
                        <m:e>
                          <m:r>
                            <a:rPr lang="en-US" sz="2800" b="1" i="1" smtClean="0">
                              <a:latin typeface="Cambria Math"/>
                            </a:rPr>
                            <m:t>𝒊</m:t>
                          </m:r>
                        </m:e>
                        <m:sub>
                          <m:r>
                            <a:rPr lang="en-US" sz="2800" b="1" i="1" smtClean="0">
                              <a:latin typeface="Cambria Math"/>
                            </a:rPr>
                            <m:t>𝒕</m:t>
                          </m:r>
                        </m:sub>
                      </m:sSub>
                      <m:r>
                        <a:rPr lang="en-US" sz="2800" b="1" i="1" smtClean="0">
                          <a:latin typeface="Cambria Math"/>
                        </a:rPr>
                        <m:t>=</m:t>
                      </m:r>
                      <m:r>
                        <a:rPr lang="en-US" sz="2800" b="1" i="1" smtClean="0">
                          <a:latin typeface="Cambria Math"/>
                        </a:rPr>
                        <m:t>𝟎</m:t>
                      </m:r>
                    </m:oMath>
                  </m:oMathPara>
                </a14:m>
                <a:endParaRPr lang="en-US" sz="28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7287490" y="5458691"/>
                <a:ext cx="1607127" cy="523220"/>
              </a:xfrm>
              <a:prstGeom prst="rect">
                <a:avLst/>
              </a:prstGeom>
              <a:blipFill rotWithShape="1">
                <a:blip r:embed="rId14"/>
                <a:stretch>
                  <a:fillRect/>
                </a:stretch>
              </a:blipFill>
            </p:spPr>
            <p:txBody>
              <a:bodyPr/>
              <a:lstStyle/>
              <a:p>
                <a:r>
                  <a:rPr lang="en-US">
                    <a:noFill/>
                  </a:rPr>
                  <a:t> </a:t>
                </a:r>
              </a:p>
            </p:txBody>
          </p:sp>
        </mc:Fallback>
      </mc:AlternateContent>
      <p:sp>
        <p:nvSpPr>
          <p:cNvPr id="17" name="TextBox 16"/>
          <p:cNvSpPr txBox="1"/>
          <p:nvPr/>
        </p:nvSpPr>
        <p:spPr>
          <a:xfrm>
            <a:off x="6886575" y="5979966"/>
            <a:ext cx="2257425" cy="369332"/>
          </a:xfrm>
          <a:prstGeom prst="rect">
            <a:avLst/>
          </a:prstGeom>
          <a:solidFill>
            <a:schemeClr val="accent3">
              <a:lumMod val="20000"/>
              <a:lumOff val="80000"/>
            </a:schemeClr>
          </a:solidFill>
        </p:spPr>
        <p:txBody>
          <a:bodyPr wrap="square" rtlCol="0">
            <a:spAutoFit/>
          </a:bodyPr>
          <a:lstStyle/>
          <a:p>
            <a:pPr algn="ctr"/>
            <a:r>
              <a:rPr lang="en-US" b="1" dirty="0" smtClean="0"/>
              <a:t>Zero Lower Bound</a:t>
            </a:r>
            <a:endParaRPr lang="en-US" b="1" dirty="0"/>
          </a:p>
        </p:txBody>
      </p:sp>
      <mc:AlternateContent xmlns:mc="http://schemas.openxmlformats.org/markup-compatibility/2006" xmlns:a14="http://schemas.microsoft.com/office/drawing/2010/main">
        <mc:Choice Requires="a14">
          <p:sp>
            <p:nvSpPr>
              <p:cNvPr id="8" name="TextBox 7"/>
              <p:cNvSpPr txBox="1"/>
              <p:nvPr/>
            </p:nvSpPr>
            <p:spPr>
              <a:xfrm>
                <a:off x="595745" y="5361709"/>
                <a:ext cx="525087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a:rPr>
                            <m:t>𝑌</m:t>
                          </m:r>
                        </m:e>
                        <m:sub>
                          <m:r>
                            <a:rPr lang="en-US" sz="2800" b="0" i="1" smtClean="0">
                              <a:latin typeface="Cambria Math"/>
                            </a:rPr>
                            <m:t>𝑡</m:t>
                          </m:r>
                        </m:sub>
                      </m:sSub>
                      <m:r>
                        <a:rPr lang="en-US" sz="2800" b="0" i="1" smtClean="0">
                          <a:latin typeface="Cambria Math"/>
                        </a:rPr>
                        <m:t>=</m:t>
                      </m:r>
                      <m:sSub>
                        <m:sSubPr>
                          <m:ctrlPr>
                            <a:rPr lang="en-US" sz="2800" b="0" i="1" smtClean="0">
                              <a:latin typeface="Cambria Math"/>
                            </a:rPr>
                          </m:ctrlPr>
                        </m:sSubPr>
                        <m:e>
                          <m:acc>
                            <m:accPr>
                              <m:chr m:val="̅"/>
                              <m:ctrlPr>
                                <a:rPr lang="en-US" sz="2800" b="0" i="1" smtClean="0">
                                  <a:latin typeface="Cambria Math"/>
                                </a:rPr>
                              </m:ctrlPr>
                            </m:accPr>
                            <m:e>
                              <m:r>
                                <a:rPr lang="en-US" sz="2800" b="0" i="1" smtClean="0">
                                  <a:latin typeface="Cambria Math"/>
                                </a:rPr>
                                <m:t>𝑌</m:t>
                              </m:r>
                            </m:e>
                          </m:acc>
                        </m:e>
                        <m:sub>
                          <m:r>
                            <a:rPr lang="en-US" sz="2800" b="0" i="1" smtClean="0">
                              <a:latin typeface="Cambria Math"/>
                            </a:rPr>
                            <m:t>𝑡</m:t>
                          </m:r>
                        </m:sub>
                      </m:sSub>
                      <m:r>
                        <a:rPr lang="en-US" sz="2800" b="0" i="1" smtClean="0">
                          <a:latin typeface="Cambria Math"/>
                        </a:rPr>
                        <m:t>−</m:t>
                      </m:r>
                      <m:r>
                        <a:rPr lang="en-US" sz="2800" b="0" i="1" smtClean="0">
                          <a:latin typeface="Cambria Math"/>
                          <a:ea typeface="Cambria Math"/>
                        </a:rPr>
                        <m:t>𝛼</m:t>
                      </m:r>
                      <m:r>
                        <a:rPr lang="en-US" sz="2800" b="0" i="1" smtClean="0">
                          <a:latin typeface="Cambria Math"/>
                          <a:ea typeface="Cambria Math"/>
                        </a:rPr>
                        <m:t>∙</m:t>
                      </m:r>
                      <m:d>
                        <m:dPr>
                          <m:ctrlPr>
                            <a:rPr lang="en-US" sz="2800" b="0" i="1" smtClean="0">
                              <a:latin typeface="Cambria Math"/>
                              <a:ea typeface="Cambria Math"/>
                            </a:rPr>
                          </m:ctrlPr>
                        </m:dPr>
                        <m:e>
                          <m:r>
                            <a:rPr lang="en-US" sz="2800" b="0" i="1" smtClean="0">
                              <a:latin typeface="Cambria Math"/>
                              <a:ea typeface="Cambria Math"/>
                            </a:rPr>
                            <m:t>−</m:t>
                          </m:r>
                          <m:sSub>
                            <m:sSubPr>
                              <m:ctrlPr>
                                <a:rPr lang="en-US" sz="2800" b="0" i="1" smtClean="0">
                                  <a:latin typeface="Cambria Math"/>
                                  <a:ea typeface="Cambria Math"/>
                                </a:rPr>
                              </m:ctrlPr>
                            </m:sSubPr>
                            <m:e>
                              <m:r>
                                <a:rPr lang="en-US" sz="2800" b="0" i="1" smtClean="0">
                                  <a:latin typeface="Cambria Math"/>
                                  <a:ea typeface="Cambria Math"/>
                                </a:rPr>
                                <m:t>𝜋</m:t>
                              </m:r>
                            </m:e>
                            <m:sub>
                              <m:r>
                                <a:rPr lang="en-US" sz="2800" b="0" i="1" smtClean="0">
                                  <a:latin typeface="Cambria Math"/>
                                  <a:ea typeface="Cambria Math"/>
                                </a:rPr>
                                <m:t>𝑡</m:t>
                              </m:r>
                            </m:sub>
                          </m:sSub>
                          <m:r>
                            <a:rPr lang="en-US" sz="2800" b="0" i="1" smtClean="0">
                              <a:latin typeface="Cambria Math"/>
                              <a:ea typeface="Cambria Math"/>
                            </a:rPr>
                            <m:t>−</m:t>
                          </m:r>
                          <m:r>
                            <a:rPr lang="en-US" sz="2800" b="0" i="1" smtClean="0">
                              <a:latin typeface="Cambria Math"/>
                              <a:ea typeface="Cambria Math"/>
                            </a:rPr>
                            <m:t>𝜌</m:t>
                          </m:r>
                        </m:e>
                      </m:d>
                      <m:r>
                        <a:rPr lang="en-US" sz="2800" b="0" i="1" smtClean="0">
                          <a:latin typeface="Cambria Math"/>
                          <a:ea typeface="Cambria Math"/>
                        </a:rPr>
                        <m:t>+</m:t>
                      </m:r>
                      <m:sSub>
                        <m:sSubPr>
                          <m:ctrlPr>
                            <a:rPr lang="en-US" sz="2800" b="0" i="1" smtClean="0">
                              <a:latin typeface="Cambria Math"/>
                              <a:ea typeface="Cambria Math"/>
                            </a:rPr>
                          </m:ctrlPr>
                        </m:sSubPr>
                        <m:e>
                          <m:r>
                            <a:rPr lang="en-US" sz="2800" b="0" i="1" smtClean="0">
                              <a:latin typeface="Cambria Math"/>
                              <a:ea typeface="Cambria Math"/>
                            </a:rPr>
                            <m:t>𝜀</m:t>
                          </m:r>
                        </m:e>
                        <m:sub>
                          <m:r>
                            <a:rPr lang="en-US" sz="2800" b="0" i="1" smtClean="0">
                              <a:latin typeface="Cambria Math"/>
                              <a:ea typeface="Cambria Math"/>
                            </a:rPr>
                            <m:t>𝑡</m:t>
                          </m:r>
                        </m:sub>
                      </m:sSub>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595745" y="5361709"/>
                <a:ext cx="5250873" cy="523220"/>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95740" y="5874339"/>
                <a:ext cx="525087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a:rPr>
                            <m:t>𝑌</m:t>
                          </m:r>
                        </m:e>
                        <m:sub>
                          <m:r>
                            <a:rPr lang="en-US" sz="2800" b="0" i="1" smtClean="0">
                              <a:latin typeface="Cambria Math"/>
                            </a:rPr>
                            <m:t>𝑡</m:t>
                          </m:r>
                        </m:sub>
                      </m:sSub>
                      <m:r>
                        <a:rPr lang="en-US" sz="2800" b="0" i="1" smtClean="0">
                          <a:latin typeface="Cambria Math"/>
                        </a:rPr>
                        <m:t>=</m:t>
                      </m:r>
                      <m:sSub>
                        <m:sSubPr>
                          <m:ctrlPr>
                            <a:rPr lang="en-US" sz="2800" b="0" i="1" smtClean="0">
                              <a:latin typeface="Cambria Math"/>
                            </a:rPr>
                          </m:ctrlPr>
                        </m:sSubPr>
                        <m:e>
                          <m:acc>
                            <m:accPr>
                              <m:chr m:val="̅"/>
                              <m:ctrlPr>
                                <a:rPr lang="en-US" sz="2800" b="0" i="1" smtClean="0">
                                  <a:latin typeface="Cambria Math"/>
                                </a:rPr>
                              </m:ctrlPr>
                            </m:accPr>
                            <m:e>
                              <m:r>
                                <a:rPr lang="en-US" sz="2800" b="0" i="1" smtClean="0">
                                  <a:latin typeface="Cambria Math"/>
                                </a:rPr>
                                <m:t>𝑌</m:t>
                              </m:r>
                            </m:e>
                          </m:acc>
                        </m:e>
                        <m:sub>
                          <m:r>
                            <a:rPr lang="en-US" sz="2800" b="0" i="1" smtClean="0">
                              <a:latin typeface="Cambria Math"/>
                            </a:rPr>
                            <m:t>𝑡</m:t>
                          </m:r>
                        </m:sub>
                      </m:sSub>
                      <m:r>
                        <a:rPr lang="en-US" sz="2800" b="0" i="1" smtClean="0">
                          <a:latin typeface="Cambria Math"/>
                        </a:rPr>
                        <m:t>+</m:t>
                      </m:r>
                      <m:r>
                        <a:rPr lang="en-US" sz="2800" b="0" i="1" smtClean="0">
                          <a:latin typeface="Cambria Math"/>
                          <a:ea typeface="Cambria Math"/>
                        </a:rPr>
                        <m:t>𝛼</m:t>
                      </m:r>
                      <m:r>
                        <a:rPr lang="en-US" sz="2800" b="0" i="1" smtClean="0">
                          <a:latin typeface="Cambria Math"/>
                          <a:ea typeface="Cambria Math"/>
                        </a:rPr>
                        <m:t>∙</m:t>
                      </m:r>
                      <m:d>
                        <m:dPr>
                          <m:ctrlPr>
                            <a:rPr lang="en-US" sz="2800" b="0" i="1" smtClean="0">
                              <a:latin typeface="Cambria Math"/>
                              <a:ea typeface="Cambria Math"/>
                            </a:rPr>
                          </m:ctrlPr>
                        </m:dPr>
                        <m:e>
                          <m:sSub>
                            <m:sSubPr>
                              <m:ctrlPr>
                                <a:rPr lang="en-US" sz="2800" b="0" i="1" smtClean="0">
                                  <a:latin typeface="Cambria Math"/>
                                  <a:ea typeface="Cambria Math"/>
                                </a:rPr>
                              </m:ctrlPr>
                            </m:sSubPr>
                            <m:e>
                              <m:r>
                                <a:rPr lang="en-US" sz="2800" b="0" i="1" smtClean="0">
                                  <a:latin typeface="Cambria Math"/>
                                  <a:ea typeface="Cambria Math"/>
                                </a:rPr>
                                <m:t>𝜋</m:t>
                              </m:r>
                            </m:e>
                            <m:sub>
                              <m:r>
                                <a:rPr lang="en-US" sz="2800" b="0" i="1" smtClean="0">
                                  <a:latin typeface="Cambria Math"/>
                                  <a:ea typeface="Cambria Math"/>
                                </a:rPr>
                                <m:t>𝑡</m:t>
                              </m:r>
                            </m:sub>
                          </m:sSub>
                          <m:r>
                            <a:rPr lang="en-US" sz="2800" b="0" i="1" smtClean="0">
                              <a:latin typeface="Cambria Math"/>
                              <a:ea typeface="Cambria Math"/>
                            </a:rPr>
                            <m:t>+</m:t>
                          </m:r>
                          <m:r>
                            <a:rPr lang="en-US" sz="2800" b="0" i="1" smtClean="0">
                              <a:latin typeface="Cambria Math"/>
                              <a:ea typeface="Cambria Math"/>
                            </a:rPr>
                            <m:t>𝜌</m:t>
                          </m:r>
                        </m:e>
                      </m:d>
                      <m:r>
                        <a:rPr lang="en-US" sz="2800" b="0" i="1" smtClean="0">
                          <a:latin typeface="Cambria Math"/>
                          <a:ea typeface="Cambria Math"/>
                        </a:rPr>
                        <m:t>+</m:t>
                      </m:r>
                      <m:sSub>
                        <m:sSubPr>
                          <m:ctrlPr>
                            <a:rPr lang="en-US" sz="2800" b="0" i="1" smtClean="0">
                              <a:latin typeface="Cambria Math"/>
                              <a:ea typeface="Cambria Math"/>
                            </a:rPr>
                          </m:ctrlPr>
                        </m:sSubPr>
                        <m:e>
                          <m:r>
                            <a:rPr lang="en-US" sz="2800" b="0" i="1" smtClean="0">
                              <a:latin typeface="Cambria Math"/>
                              <a:ea typeface="Cambria Math"/>
                            </a:rPr>
                            <m:t>𝜀</m:t>
                          </m:r>
                        </m:e>
                        <m:sub>
                          <m:r>
                            <a:rPr lang="en-US" sz="2800" b="0" i="1" smtClean="0">
                              <a:latin typeface="Cambria Math"/>
                              <a:ea typeface="Cambria Math"/>
                            </a:rPr>
                            <m:t>𝑡</m:t>
                          </m:r>
                        </m:sub>
                      </m:sSub>
                    </m:oMath>
                  </m:oMathPara>
                </a14:m>
                <a:endParaRPr lang="en-US" sz="2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95740" y="5874339"/>
                <a:ext cx="5250873" cy="523220"/>
              </a:xfrm>
              <a:prstGeom prst="rect">
                <a:avLst/>
              </a:prstGeom>
              <a:blipFill rotWithShape="1">
                <a:blip r:embed="rId16"/>
                <a:stretch>
                  <a:fillRect/>
                </a:stretch>
              </a:blipFill>
            </p:spPr>
            <p:txBody>
              <a:bodyPr/>
              <a:lstStyle/>
              <a:p>
                <a:r>
                  <a:rPr lang="en-US">
                    <a:noFill/>
                  </a:rPr>
                  <a:t> </a:t>
                </a:r>
              </a:p>
            </p:txBody>
          </p:sp>
        </mc:Fallback>
      </mc:AlternateContent>
      <p:sp>
        <p:nvSpPr>
          <p:cNvPr id="10" name="TextBox 9"/>
          <p:cNvSpPr txBox="1"/>
          <p:nvPr/>
        </p:nvSpPr>
        <p:spPr>
          <a:xfrm>
            <a:off x="263236" y="6400803"/>
            <a:ext cx="6054437" cy="369332"/>
          </a:xfrm>
          <a:prstGeom prst="rect">
            <a:avLst/>
          </a:prstGeom>
          <a:solidFill>
            <a:srgbClr val="FFC000"/>
          </a:solidFill>
        </p:spPr>
        <p:txBody>
          <a:bodyPr wrap="square" rtlCol="0">
            <a:spAutoFit/>
          </a:bodyPr>
          <a:lstStyle/>
          <a:p>
            <a:pPr algn="ctr"/>
            <a:r>
              <a:rPr lang="en-US" b="1" dirty="0" smtClean="0"/>
              <a:t>Surprise, the DAD curve is now positively sloped!</a:t>
            </a:r>
            <a:endParaRPr lang="en-US" b="1" dirty="0"/>
          </a:p>
        </p:txBody>
      </p:sp>
    </p:spTree>
    <p:extLst>
      <p:ext uri="{BB962C8B-B14F-4D97-AF65-F5344CB8AC3E}">
        <p14:creationId xmlns:p14="http://schemas.microsoft.com/office/powerpoint/2010/main" val="1306374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61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7" grpId="0" animBg="1"/>
      <p:bldP spid="15"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1524000" y="457200"/>
            <a:ext cx="0" cy="594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524025" y="3810000"/>
            <a:ext cx="36021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62200" y="762000"/>
            <a:ext cx="1295400" cy="2133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152996" y="2895600"/>
            <a:ext cx="1504604" cy="250767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90800" y="1145136"/>
            <a:ext cx="0" cy="352941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524000" y="1143000"/>
            <a:ext cx="1066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524000" y="4673124"/>
            <a:ext cx="1066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806311" y="3819967"/>
            <a:ext cx="427290" cy="369332"/>
          </a:xfrm>
          <a:prstGeom prst="rect">
            <a:avLst/>
          </a:prstGeom>
          <a:noFill/>
        </p:spPr>
        <p:txBody>
          <a:bodyPr wrap="square" rtlCol="0">
            <a:spAutoFit/>
          </a:bodyPr>
          <a:lstStyle/>
          <a:p>
            <a:r>
              <a:rPr lang="en-US" i="1" dirty="0" err="1" smtClean="0"/>
              <a:t>Y</a:t>
            </a:r>
            <a:r>
              <a:rPr lang="en-US" baseline="-25000" dirty="0" err="1" smtClean="0"/>
              <a:t>t</a:t>
            </a:r>
            <a:endParaRPr lang="en-US" baseline="-25000" dirty="0"/>
          </a:p>
        </p:txBody>
      </p:sp>
      <p:sp>
        <p:nvSpPr>
          <p:cNvPr id="26" name="TextBox 25"/>
          <p:cNvSpPr txBox="1"/>
          <p:nvPr/>
        </p:nvSpPr>
        <p:spPr>
          <a:xfrm>
            <a:off x="1100983" y="442954"/>
            <a:ext cx="427290" cy="369332"/>
          </a:xfrm>
          <a:prstGeom prst="rect">
            <a:avLst/>
          </a:prstGeom>
          <a:noFill/>
        </p:spPr>
        <p:txBody>
          <a:bodyPr wrap="square" rtlCol="0">
            <a:spAutoFit/>
          </a:bodyPr>
          <a:lstStyle/>
          <a:p>
            <a:r>
              <a:rPr lang="el-GR" i="1" dirty="0" smtClean="0"/>
              <a:t>π</a:t>
            </a:r>
            <a:r>
              <a:rPr lang="en-US" baseline="-25000" dirty="0" smtClean="0"/>
              <a:t>t</a:t>
            </a:r>
            <a:endParaRPr lang="en-US" i="1" dirty="0"/>
          </a:p>
        </p:txBody>
      </p:sp>
      <mc:AlternateContent xmlns:mc="http://schemas.openxmlformats.org/markup-compatibility/2006" xmlns:a14="http://schemas.microsoft.com/office/drawing/2010/main">
        <mc:Choice Requires="a14">
          <p:sp>
            <p:nvSpPr>
              <p:cNvPr id="31" name="TextBox 30"/>
              <p:cNvSpPr txBox="1"/>
              <p:nvPr/>
            </p:nvSpPr>
            <p:spPr>
              <a:xfrm>
                <a:off x="2311815" y="3798178"/>
                <a:ext cx="5041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a:rPr>
                                <m:t>𝑌</m:t>
                              </m:r>
                            </m:e>
                          </m:acc>
                        </m:e>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2311815" y="3798178"/>
                <a:ext cx="504177" cy="369332"/>
              </a:xfrm>
              <a:prstGeom prst="rect">
                <a:avLst/>
              </a:prstGeom>
              <a:blipFill rotWithShape="1">
                <a:blip r:embed="rId3"/>
                <a:stretch>
                  <a:fillRect/>
                </a:stretch>
              </a:blipFill>
            </p:spPr>
            <p:txBody>
              <a:bodyPr/>
              <a:lstStyle/>
              <a:p>
                <a:r>
                  <a:rPr lang="en-US">
                    <a:noFill/>
                  </a:rPr>
                  <a:t> </a:t>
                </a:r>
              </a:p>
            </p:txBody>
          </p:sp>
        </mc:Fallback>
      </mc:AlternateContent>
      <p:sp>
        <p:nvSpPr>
          <p:cNvPr id="32" name="TextBox 31"/>
          <p:cNvSpPr txBox="1"/>
          <p:nvPr/>
        </p:nvSpPr>
        <p:spPr>
          <a:xfrm>
            <a:off x="1116647" y="971378"/>
            <a:ext cx="427290" cy="369332"/>
          </a:xfrm>
          <a:prstGeom prst="rect">
            <a:avLst/>
          </a:prstGeom>
          <a:noFill/>
        </p:spPr>
        <p:txBody>
          <a:bodyPr wrap="square" rtlCol="0">
            <a:spAutoFit/>
          </a:bodyPr>
          <a:lstStyle/>
          <a:p>
            <a:r>
              <a:rPr lang="el-GR" i="1" dirty="0" smtClean="0"/>
              <a:t>π</a:t>
            </a:r>
            <a:r>
              <a:rPr lang="en-US" baseline="30000" dirty="0" smtClean="0"/>
              <a:t>*</a:t>
            </a:r>
            <a:endParaRPr lang="en-US" i="1" baseline="30000" dirty="0"/>
          </a:p>
        </p:txBody>
      </p:sp>
      <p:sp>
        <p:nvSpPr>
          <p:cNvPr id="33" name="TextBox 32"/>
          <p:cNvSpPr txBox="1"/>
          <p:nvPr/>
        </p:nvSpPr>
        <p:spPr>
          <a:xfrm>
            <a:off x="1108101" y="4483784"/>
            <a:ext cx="427290" cy="369332"/>
          </a:xfrm>
          <a:prstGeom prst="rect">
            <a:avLst/>
          </a:prstGeom>
          <a:noFill/>
        </p:spPr>
        <p:txBody>
          <a:bodyPr wrap="square" rtlCol="0">
            <a:spAutoFit/>
          </a:bodyPr>
          <a:lstStyle/>
          <a:p>
            <a:r>
              <a:rPr lang="en-US" i="1" dirty="0" smtClean="0"/>
              <a:t>–</a:t>
            </a:r>
            <a:r>
              <a:rPr lang="el-GR" i="1" dirty="0" smtClean="0"/>
              <a:t>ρ</a:t>
            </a:r>
            <a:endParaRPr lang="en-US" i="1" dirty="0"/>
          </a:p>
        </p:txBody>
      </p:sp>
      <p:sp>
        <p:nvSpPr>
          <p:cNvPr id="37" name="Oval 36"/>
          <p:cNvSpPr/>
          <p:nvPr/>
        </p:nvSpPr>
        <p:spPr>
          <a:xfrm>
            <a:off x="3614818" y="2854350"/>
            <a:ext cx="68366" cy="6836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8" name="Oval 37"/>
          <p:cNvSpPr/>
          <p:nvPr/>
        </p:nvSpPr>
        <p:spPr>
          <a:xfrm>
            <a:off x="2562232" y="1109538"/>
            <a:ext cx="68366" cy="683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 name="Oval 38"/>
          <p:cNvSpPr/>
          <p:nvPr/>
        </p:nvSpPr>
        <p:spPr>
          <a:xfrm>
            <a:off x="2560804" y="3783008"/>
            <a:ext cx="68366" cy="683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0" name="Oval 39"/>
          <p:cNvSpPr/>
          <p:nvPr/>
        </p:nvSpPr>
        <p:spPr>
          <a:xfrm>
            <a:off x="2559376" y="4636180"/>
            <a:ext cx="68366" cy="683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1" name="Oval 40"/>
          <p:cNvSpPr/>
          <p:nvPr/>
        </p:nvSpPr>
        <p:spPr>
          <a:xfrm>
            <a:off x="1489698" y="4643298"/>
            <a:ext cx="68366" cy="683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2" name="Oval 41"/>
          <p:cNvSpPr/>
          <p:nvPr/>
        </p:nvSpPr>
        <p:spPr>
          <a:xfrm>
            <a:off x="1488270" y="1112372"/>
            <a:ext cx="68366" cy="683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5" name="TextBox 44"/>
          <p:cNvSpPr txBox="1"/>
          <p:nvPr/>
        </p:nvSpPr>
        <p:spPr>
          <a:xfrm>
            <a:off x="2626401" y="994147"/>
            <a:ext cx="450083" cy="369332"/>
          </a:xfrm>
          <a:prstGeom prst="rect">
            <a:avLst/>
          </a:prstGeom>
          <a:noFill/>
        </p:spPr>
        <p:txBody>
          <a:bodyPr wrap="square" rtlCol="0">
            <a:spAutoFit/>
          </a:bodyPr>
          <a:lstStyle/>
          <a:p>
            <a:r>
              <a:rPr lang="en-US" i="1" dirty="0" smtClean="0"/>
              <a:t>O</a:t>
            </a:r>
            <a:endParaRPr lang="en-US" i="1" dirty="0"/>
          </a:p>
        </p:txBody>
      </p:sp>
      <p:sp>
        <p:nvSpPr>
          <p:cNvPr id="46" name="TextBox 45"/>
          <p:cNvSpPr txBox="1"/>
          <p:nvPr/>
        </p:nvSpPr>
        <p:spPr>
          <a:xfrm>
            <a:off x="2573702" y="4616139"/>
            <a:ext cx="450083" cy="369332"/>
          </a:xfrm>
          <a:prstGeom prst="rect">
            <a:avLst/>
          </a:prstGeom>
          <a:noFill/>
        </p:spPr>
        <p:txBody>
          <a:bodyPr wrap="square" rtlCol="0">
            <a:spAutoFit/>
          </a:bodyPr>
          <a:lstStyle/>
          <a:p>
            <a:r>
              <a:rPr lang="en-US" i="1" dirty="0" smtClean="0"/>
              <a:t>D</a:t>
            </a:r>
            <a:endParaRPr lang="en-US" i="1" dirty="0"/>
          </a:p>
        </p:txBody>
      </p:sp>
      <mc:AlternateContent xmlns:mc="http://schemas.openxmlformats.org/markup-compatibility/2006" xmlns:a14="http://schemas.microsoft.com/office/drawing/2010/main">
        <mc:Choice Requires="a14">
          <p:sp>
            <p:nvSpPr>
              <p:cNvPr id="2" name="TextBox 1"/>
              <p:cNvSpPr txBox="1"/>
              <p:nvPr/>
            </p:nvSpPr>
            <p:spPr>
              <a:xfrm>
                <a:off x="3283527" y="1066800"/>
                <a:ext cx="5417128" cy="646331"/>
              </a:xfrm>
              <a:prstGeom prst="rect">
                <a:avLst/>
              </a:prstGeom>
              <a:noFill/>
            </p:spPr>
            <p:txBody>
              <a:bodyPr wrap="square" rtlCol="0">
                <a:spAutoFit/>
              </a:bodyPr>
              <a:lstStyle/>
              <a:p>
                <a:r>
                  <a:rPr lang="en-US" dirty="0" smtClean="0"/>
                  <a:t>The regular DAD is negatively-sloped:</a:t>
                </a:r>
                <a:br>
                  <a:rPr lang="en-US" dirty="0" smtClean="0"/>
                </a:br>
                <a:r>
                  <a:rPr lang="en-US" dirty="0" smtClean="0"/>
                  <a:t> </a:t>
                </a:r>
                <a14:m>
                  <m:oMath xmlns:m="http://schemas.openxmlformats.org/officeDocument/2006/math">
                    <m:sSub>
                      <m:sSubPr>
                        <m:ctrlPr>
                          <a:rPr lang="en-US" b="1" i="1">
                            <a:solidFill>
                              <a:srgbClr val="0070C0"/>
                            </a:solidFill>
                            <a:latin typeface="Cambria Math"/>
                          </a:rPr>
                        </m:ctrlPr>
                      </m:sSubPr>
                      <m:e>
                        <m:r>
                          <a:rPr lang="en-US" b="1" i="1">
                            <a:solidFill>
                              <a:srgbClr val="0070C0"/>
                            </a:solidFill>
                            <a:latin typeface="Cambria Math"/>
                          </a:rPr>
                          <m:t>𝒀</m:t>
                        </m:r>
                      </m:e>
                      <m:sub>
                        <m:r>
                          <a:rPr lang="en-US" b="1" i="1">
                            <a:solidFill>
                              <a:srgbClr val="0070C0"/>
                            </a:solidFill>
                            <a:latin typeface="Cambria Math"/>
                          </a:rPr>
                          <m:t>𝒕</m:t>
                        </m:r>
                      </m:sub>
                    </m:sSub>
                    <m:r>
                      <a:rPr lang="en-US" b="1" i="1">
                        <a:solidFill>
                          <a:srgbClr val="0070C0"/>
                        </a:solidFill>
                        <a:latin typeface="Cambria Math"/>
                      </a:rPr>
                      <m:t>=</m:t>
                    </m:r>
                    <m:sSub>
                      <m:sSubPr>
                        <m:ctrlPr>
                          <a:rPr lang="en-US" b="1" i="1">
                            <a:solidFill>
                              <a:srgbClr val="0070C0"/>
                            </a:solidFill>
                            <a:latin typeface="Cambria Math"/>
                          </a:rPr>
                        </m:ctrlPr>
                      </m:sSubPr>
                      <m:e>
                        <m:acc>
                          <m:accPr>
                            <m:chr m:val="̅"/>
                            <m:ctrlPr>
                              <a:rPr lang="en-US" b="1" i="1">
                                <a:solidFill>
                                  <a:srgbClr val="0070C0"/>
                                </a:solidFill>
                                <a:latin typeface="Cambria Math"/>
                              </a:rPr>
                            </m:ctrlPr>
                          </m:accPr>
                          <m:e>
                            <m:r>
                              <a:rPr lang="en-US" b="1" i="1">
                                <a:solidFill>
                                  <a:srgbClr val="0070C0"/>
                                </a:solidFill>
                                <a:latin typeface="Cambria Math"/>
                              </a:rPr>
                              <m:t>𝒀</m:t>
                            </m:r>
                          </m:e>
                        </m:acc>
                      </m:e>
                      <m:sub>
                        <m:r>
                          <a:rPr lang="en-US" b="1" i="1">
                            <a:solidFill>
                              <a:srgbClr val="0070C0"/>
                            </a:solidFill>
                            <a:latin typeface="Cambria Math"/>
                          </a:rPr>
                          <m:t>𝒕</m:t>
                        </m:r>
                      </m:sub>
                    </m:sSub>
                    <m:r>
                      <a:rPr lang="en-US" b="1" i="1">
                        <a:solidFill>
                          <a:srgbClr val="0070C0"/>
                        </a:solidFill>
                        <a:latin typeface="Cambria Math"/>
                      </a:rPr>
                      <m:t>−</m:t>
                    </m:r>
                    <m:r>
                      <a:rPr lang="en-US" b="1" i="1">
                        <a:solidFill>
                          <a:srgbClr val="0070C0"/>
                        </a:solidFill>
                        <a:latin typeface="Cambria Math"/>
                      </a:rPr>
                      <m:t>𝑨</m:t>
                    </m:r>
                    <m:r>
                      <a:rPr lang="en-US" b="1" i="1">
                        <a:solidFill>
                          <a:srgbClr val="0070C0"/>
                        </a:solidFill>
                        <a:latin typeface="Cambria Math"/>
                        <a:ea typeface="Cambria Math"/>
                      </a:rPr>
                      <m:t>∙</m:t>
                    </m:r>
                    <m:d>
                      <m:dPr>
                        <m:ctrlPr>
                          <a:rPr lang="en-US" b="1" i="1">
                            <a:solidFill>
                              <a:srgbClr val="0070C0"/>
                            </a:solidFill>
                            <a:latin typeface="Cambria Math"/>
                            <a:ea typeface="Cambria Math"/>
                          </a:rPr>
                        </m:ctrlPr>
                      </m:dPr>
                      <m:e>
                        <m:sSub>
                          <m:sSubPr>
                            <m:ctrlPr>
                              <a:rPr lang="en-US" b="1" i="1">
                                <a:solidFill>
                                  <a:srgbClr val="0070C0"/>
                                </a:solidFill>
                                <a:latin typeface="Cambria Math"/>
                                <a:ea typeface="Cambria Math"/>
                              </a:rPr>
                            </m:ctrlPr>
                          </m:sSubPr>
                          <m:e>
                            <m:r>
                              <a:rPr lang="en-US" b="1" i="1">
                                <a:solidFill>
                                  <a:srgbClr val="0070C0"/>
                                </a:solidFill>
                                <a:latin typeface="Cambria Math"/>
                                <a:ea typeface="Cambria Math"/>
                              </a:rPr>
                              <m:t>𝝅</m:t>
                            </m:r>
                          </m:e>
                          <m:sub>
                            <m:r>
                              <a:rPr lang="en-US" b="1" i="1">
                                <a:solidFill>
                                  <a:srgbClr val="0070C0"/>
                                </a:solidFill>
                                <a:latin typeface="Cambria Math"/>
                                <a:ea typeface="Cambria Math"/>
                              </a:rPr>
                              <m:t>𝒕</m:t>
                            </m:r>
                          </m:sub>
                        </m:sSub>
                        <m:r>
                          <a:rPr lang="en-US" b="1" i="1">
                            <a:solidFill>
                              <a:srgbClr val="0070C0"/>
                            </a:solidFill>
                            <a:latin typeface="Cambria Math"/>
                            <a:ea typeface="Cambria Math"/>
                          </a:rPr>
                          <m:t>−</m:t>
                        </m:r>
                        <m:sSub>
                          <m:sSubPr>
                            <m:ctrlPr>
                              <a:rPr lang="en-US" b="1" i="1">
                                <a:solidFill>
                                  <a:srgbClr val="0070C0"/>
                                </a:solidFill>
                                <a:latin typeface="Cambria Math"/>
                                <a:ea typeface="Cambria Math"/>
                              </a:rPr>
                            </m:ctrlPr>
                          </m:sSubPr>
                          <m:e>
                            <m:sSup>
                              <m:sSupPr>
                                <m:ctrlPr>
                                  <a:rPr lang="en-US" b="1" i="1">
                                    <a:solidFill>
                                      <a:srgbClr val="0070C0"/>
                                    </a:solidFill>
                                    <a:latin typeface="Cambria Math"/>
                                    <a:ea typeface="Cambria Math"/>
                                  </a:rPr>
                                </m:ctrlPr>
                              </m:sSupPr>
                              <m:e>
                                <m:r>
                                  <a:rPr lang="en-US" b="1" i="1">
                                    <a:solidFill>
                                      <a:srgbClr val="0070C0"/>
                                    </a:solidFill>
                                    <a:latin typeface="Cambria Math"/>
                                    <a:ea typeface="Cambria Math"/>
                                  </a:rPr>
                                  <m:t>𝝅</m:t>
                                </m:r>
                              </m:e>
                              <m:sup>
                                <m:r>
                                  <a:rPr lang="en-US" b="1" i="1">
                                    <a:solidFill>
                                      <a:srgbClr val="0070C0"/>
                                    </a:solidFill>
                                    <a:latin typeface="Cambria Math"/>
                                    <a:ea typeface="Cambria Math"/>
                                  </a:rPr>
                                  <m:t>∗</m:t>
                                </m:r>
                              </m:sup>
                            </m:sSup>
                          </m:e>
                          <m:sub>
                            <m:r>
                              <a:rPr lang="en-US" b="1" i="1">
                                <a:solidFill>
                                  <a:srgbClr val="0070C0"/>
                                </a:solidFill>
                                <a:latin typeface="Cambria Math"/>
                                <a:ea typeface="Cambria Math"/>
                              </a:rPr>
                              <m:t>𝒕</m:t>
                            </m:r>
                          </m:sub>
                        </m:sSub>
                      </m:e>
                    </m:d>
                    <m:r>
                      <a:rPr lang="en-US" b="1" i="1">
                        <a:solidFill>
                          <a:srgbClr val="0070C0"/>
                        </a:solidFill>
                        <a:latin typeface="Cambria Math"/>
                        <a:ea typeface="Cambria Math"/>
                      </a:rPr>
                      <m:t>+</m:t>
                    </m:r>
                    <m:r>
                      <a:rPr lang="en-US" b="1" i="1">
                        <a:solidFill>
                          <a:srgbClr val="0070C0"/>
                        </a:solidFill>
                        <a:latin typeface="Cambria Math"/>
                        <a:ea typeface="Cambria Math"/>
                      </a:rPr>
                      <m:t>𝑩</m:t>
                    </m:r>
                    <m:r>
                      <a:rPr lang="en-US" b="1" i="1">
                        <a:solidFill>
                          <a:srgbClr val="0070C0"/>
                        </a:solidFill>
                        <a:latin typeface="Cambria Math"/>
                        <a:ea typeface="Cambria Math"/>
                      </a:rPr>
                      <m:t>∙</m:t>
                    </m:r>
                    <m:sSub>
                      <m:sSubPr>
                        <m:ctrlPr>
                          <a:rPr lang="en-US" b="1" i="1">
                            <a:solidFill>
                              <a:srgbClr val="0070C0"/>
                            </a:solidFill>
                            <a:latin typeface="Cambria Math"/>
                            <a:ea typeface="Cambria Math"/>
                          </a:rPr>
                        </m:ctrlPr>
                      </m:sSubPr>
                      <m:e>
                        <m:r>
                          <a:rPr lang="en-US" b="1" i="1">
                            <a:solidFill>
                              <a:srgbClr val="0070C0"/>
                            </a:solidFill>
                            <a:latin typeface="Cambria Math"/>
                            <a:ea typeface="Cambria Math"/>
                          </a:rPr>
                          <m:t>𝜺</m:t>
                        </m:r>
                      </m:e>
                      <m:sub>
                        <m:r>
                          <a:rPr lang="en-US" b="1" i="1">
                            <a:solidFill>
                              <a:srgbClr val="0070C0"/>
                            </a:solidFill>
                            <a:latin typeface="Cambria Math"/>
                            <a:ea typeface="Cambria Math"/>
                          </a:rPr>
                          <m:t>𝒕</m:t>
                        </m:r>
                      </m:sub>
                    </m:sSub>
                  </m:oMath>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283527" y="1066800"/>
                <a:ext cx="5417128" cy="646331"/>
              </a:xfrm>
              <a:prstGeom prst="rect">
                <a:avLst/>
              </a:prstGeom>
              <a:blipFill rotWithShape="1">
                <a:blip r:embed="rId4"/>
                <a:stretch>
                  <a:fillRect l="-1014" t="-4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3214269" y="4253345"/>
                <a:ext cx="4059368" cy="646331"/>
              </a:xfrm>
              <a:prstGeom prst="rect">
                <a:avLst/>
              </a:prstGeom>
              <a:noFill/>
            </p:spPr>
            <p:txBody>
              <a:bodyPr wrap="square" rtlCol="0">
                <a:spAutoFit/>
              </a:bodyPr>
              <a:lstStyle/>
              <a:p>
                <a:r>
                  <a:rPr lang="en-US" dirty="0" smtClean="0"/>
                  <a:t>The DAD at ZLB is positively-sloped:</a:t>
                </a:r>
                <a:br>
                  <a:rPr lang="en-US" dirty="0" smtClean="0"/>
                </a:br>
                <a:r>
                  <a:rPr lang="en-US" dirty="0" smtClean="0"/>
                  <a:t> </a:t>
                </a:r>
                <a14:m>
                  <m:oMath xmlns:m="http://schemas.openxmlformats.org/officeDocument/2006/math">
                    <m:sSub>
                      <m:sSubPr>
                        <m:ctrlPr>
                          <a:rPr lang="en-US" b="1" i="1">
                            <a:solidFill>
                              <a:srgbClr val="0070C0"/>
                            </a:solidFill>
                            <a:latin typeface="Cambria Math"/>
                          </a:rPr>
                        </m:ctrlPr>
                      </m:sSubPr>
                      <m:e>
                        <m:r>
                          <a:rPr lang="en-US" b="1" i="1">
                            <a:solidFill>
                              <a:srgbClr val="0070C0"/>
                            </a:solidFill>
                            <a:latin typeface="Cambria Math"/>
                          </a:rPr>
                          <m:t>𝒀</m:t>
                        </m:r>
                      </m:e>
                      <m:sub>
                        <m:r>
                          <a:rPr lang="en-US" b="1" i="1">
                            <a:solidFill>
                              <a:srgbClr val="0070C0"/>
                            </a:solidFill>
                            <a:latin typeface="Cambria Math"/>
                          </a:rPr>
                          <m:t>𝒕</m:t>
                        </m:r>
                      </m:sub>
                    </m:sSub>
                    <m:r>
                      <a:rPr lang="en-US" b="1" i="1">
                        <a:solidFill>
                          <a:srgbClr val="0070C0"/>
                        </a:solidFill>
                        <a:latin typeface="Cambria Math"/>
                      </a:rPr>
                      <m:t>=</m:t>
                    </m:r>
                    <m:sSub>
                      <m:sSubPr>
                        <m:ctrlPr>
                          <a:rPr lang="en-US" b="1" i="1">
                            <a:solidFill>
                              <a:srgbClr val="0070C0"/>
                            </a:solidFill>
                            <a:latin typeface="Cambria Math"/>
                          </a:rPr>
                        </m:ctrlPr>
                      </m:sSubPr>
                      <m:e>
                        <m:acc>
                          <m:accPr>
                            <m:chr m:val="̅"/>
                            <m:ctrlPr>
                              <a:rPr lang="en-US" b="1" i="1">
                                <a:solidFill>
                                  <a:srgbClr val="0070C0"/>
                                </a:solidFill>
                                <a:latin typeface="Cambria Math"/>
                              </a:rPr>
                            </m:ctrlPr>
                          </m:accPr>
                          <m:e>
                            <m:r>
                              <a:rPr lang="en-US" b="1" i="1">
                                <a:solidFill>
                                  <a:srgbClr val="0070C0"/>
                                </a:solidFill>
                                <a:latin typeface="Cambria Math"/>
                              </a:rPr>
                              <m:t>𝒀</m:t>
                            </m:r>
                          </m:e>
                        </m:acc>
                      </m:e>
                      <m:sub>
                        <m:r>
                          <a:rPr lang="en-US" b="1" i="1">
                            <a:solidFill>
                              <a:srgbClr val="0070C0"/>
                            </a:solidFill>
                            <a:latin typeface="Cambria Math"/>
                          </a:rPr>
                          <m:t>𝒕</m:t>
                        </m:r>
                      </m:sub>
                    </m:sSub>
                    <m:r>
                      <a:rPr lang="en-US" b="1" i="1">
                        <a:solidFill>
                          <a:srgbClr val="0070C0"/>
                        </a:solidFill>
                        <a:latin typeface="Cambria Math"/>
                      </a:rPr>
                      <m:t>+</m:t>
                    </m:r>
                    <m:r>
                      <a:rPr lang="en-US" b="1" i="1">
                        <a:solidFill>
                          <a:srgbClr val="0070C0"/>
                        </a:solidFill>
                        <a:latin typeface="Cambria Math"/>
                        <a:ea typeface="Cambria Math"/>
                      </a:rPr>
                      <m:t>𝜶</m:t>
                    </m:r>
                    <m:r>
                      <a:rPr lang="en-US" b="1" i="1">
                        <a:solidFill>
                          <a:srgbClr val="0070C0"/>
                        </a:solidFill>
                        <a:latin typeface="Cambria Math"/>
                        <a:ea typeface="Cambria Math"/>
                      </a:rPr>
                      <m:t>∙</m:t>
                    </m:r>
                    <m:d>
                      <m:dPr>
                        <m:ctrlPr>
                          <a:rPr lang="en-US" b="1" i="1">
                            <a:solidFill>
                              <a:srgbClr val="0070C0"/>
                            </a:solidFill>
                            <a:latin typeface="Cambria Math"/>
                            <a:ea typeface="Cambria Math"/>
                          </a:rPr>
                        </m:ctrlPr>
                      </m:dPr>
                      <m:e>
                        <m:sSub>
                          <m:sSubPr>
                            <m:ctrlPr>
                              <a:rPr lang="en-US" b="1" i="1">
                                <a:solidFill>
                                  <a:srgbClr val="0070C0"/>
                                </a:solidFill>
                                <a:latin typeface="Cambria Math"/>
                                <a:ea typeface="Cambria Math"/>
                              </a:rPr>
                            </m:ctrlPr>
                          </m:sSubPr>
                          <m:e>
                            <m:r>
                              <a:rPr lang="en-US" b="1" i="1">
                                <a:solidFill>
                                  <a:srgbClr val="0070C0"/>
                                </a:solidFill>
                                <a:latin typeface="Cambria Math"/>
                                <a:ea typeface="Cambria Math"/>
                              </a:rPr>
                              <m:t>𝝅</m:t>
                            </m:r>
                          </m:e>
                          <m:sub>
                            <m:r>
                              <a:rPr lang="en-US" b="1" i="1">
                                <a:solidFill>
                                  <a:srgbClr val="0070C0"/>
                                </a:solidFill>
                                <a:latin typeface="Cambria Math"/>
                                <a:ea typeface="Cambria Math"/>
                              </a:rPr>
                              <m:t>𝒕</m:t>
                            </m:r>
                          </m:sub>
                        </m:sSub>
                        <m:r>
                          <a:rPr lang="en-US" b="1" i="1">
                            <a:solidFill>
                              <a:srgbClr val="0070C0"/>
                            </a:solidFill>
                            <a:latin typeface="Cambria Math"/>
                            <a:ea typeface="Cambria Math"/>
                          </a:rPr>
                          <m:t>+</m:t>
                        </m:r>
                        <m:r>
                          <a:rPr lang="en-US" b="1" i="1">
                            <a:solidFill>
                              <a:srgbClr val="0070C0"/>
                            </a:solidFill>
                            <a:latin typeface="Cambria Math"/>
                            <a:ea typeface="Cambria Math"/>
                          </a:rPr>
                          <m:t>𝝆</m:t>
                        </m:r>
                      </m:e>
                    </m:d>
                    <m:r>
                      <a:rPr lang="en-US" b="1" i="1">
                        <a:solidFill>
                          <a:srgbClr val="0070C0"/>
                        </a:solidFill>
                        <a:latin typeface="Cambria Math"/>
                        <a:ea typeface="Cambria Math"/>
                      </a:rPr>
                      <m:t>+</m:t>
                    </m:r>
                    <m:sSub>
                      <m:sSubPr>
                        <m:ctrlPr>
                          <a:rPr lang="en-US" b="1" i="1">
                            <a:solidFill>
                              <a:srgbClr val="0070C0"/>
                            </a:solidFill>
                            <a:latin typeface="Cambria Math"/>
                            <a:ea typeface="Cambria Math"/>
                          </a:rPr>
                        </m:ctrlPr>
                      </m:sSubPr>
                      <m:e>
                        <m:r>
                          <a:rPr lang="en-US" b="1" i="1">
                            <a:solidFill>
                              <a:srgbClr val="0070C0"/>
                            </a:solidFill>
                            <a:latin typeface="Cambria Math"/>
                            <a:ea typeface="Cambria Math"/>
                          </a:rPr>
                          <m:t>𝜺</m:t>
                        </m:r>
                      </m:e>
                      <m:sub>
                        <m:r>
                          <a:rPr lang="en-US" b="1" i="1">
                            <a:solidFill>
                              <a:srgbClr val="0070C0"/>
                            </a:solidFill>
                            <a:latin typeface="Cambria Math"/>
                            <a:ea typeface="Cambria Math"/>
                          </a:rPr>
                          <m:t>𝒕</m:t>
                        </m:r>
                      </m:sub>
                    </m:sSub>
                  </m:oMath>
                </a14:m>
                <a:endParaRPr 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3214269" y="4253345"/>
                <a:ext cx="4059368" cy="646331"/>
              </a:xfrm>
              <a:prstGeom prst="rect">
                <a:avLst/>
              </a:prstGeom>
              <a:blipFill rotWithShape="1">
                <a:blip r:embed="rId5"/>
                <a:stretch>
                  <a:fillRect l="-1201" t="-4717" b="-2830"/>
                </a:stretch>
              </a:blipFill>
            </p:spPr>
            <p:txBody>
              <a:bodyPr/>
              <a:lstStyle/>
              <a:p>
                <a:r>
                  <a:rPr lang="en-US">
                    <a:noFill/>
                  </a:rPr>
                  <a:t> </a:t>
                </a:r>
              </a:p>
            </p:txBody>
          </p:sp>
        </mc:Fallback>
      </mc:AlternateContent>
      <p:sp>
        <p:nvSpPr>
          <p:cNvPr id="3" name="TextBox 2"/>
          <p:cNvSpPr txBox="1"/>
          <p:nvPr/>
        </p:nvSpPr>
        <p:spPr>
          <a:xfrm>
            <a:off x="3269673" y="5195455"/>
            <a:ext cx="5444836" cy="1200329"/>
          </a:xfrm>
          <a:prstGeom prst="rect">
            <a:avLst/>
          </a:prstGeom>
          <a:solidFill>
            <a:srgbClr val="FFC000"/>
          </a:solidFill>
        </p:spPr>
        <p:txBody>
          <a:bodyPr wrap="square" rtlCol="0">
            <a:spAutoFit/>
          </a:bodyPr>
          <a:lstStyle/>
          <a:p>
            <a:r>
              <a:rPr lang="en-US" b="1" dirty="0" smtClean="0"/>
              <a:t>There are </a:t>
            </a:r>
            <a:r>
              <a:rPr lang="en-US" b="1" i="1" dirty="0" smtClean="0"/>
              <a:t>two</a:t>
            </a:r>
            <a:r>
              <a:rPr lang="en-US" b="1" dirty="0" smtClean="0"/>
              <a:t> long-run equilibria: </a:t>
            </a:r>
            <a:r>
              <a:rPr lang="en-US" b="1" i="1" dirty="0" smtClean="0"/>
              <a:t>O</a:t>
            </a:r>
            <a:r>
              <a:rPr lang="en-US" b="1" dirty="0" smtClean="0"/>
              <a:t> and </a:t>
            </a:r>
            <a:r>
              <a:rPr lang="en-US" b="1" i="1" dirty="0" smtClean="0"/>
              <a:t>D</a:t>
            </a:r>
            <a:r>
              <a:rPr lang="en-US" b="1" dirty="0" smtClean="0"/>
              <a:t>! The long-run equilibrium that the textbook discusses is </a:t>
            </a:r>
            <a:r>
              <a:rPr lang="en-US" b="1" i="1" dirty="0" smtClean="0"/>
              <a:t>O</a:t>
            </a:r>
            <a:r>
              <a:rPr lang="en-US" b="1" dirty="0" smtClean="0"/>
              <a:t>, the orthodox long-run equilibrium. The new one is </a:t>
            </a:r>
            <a:r>
              <a:rPr lang="en-US" b="1" i="1" dirty="0" smtClean="0"/>
              <a:t>D</a:t>
            </a:r>
            <a:r>
              <a:rPr lang="en-US" b="1" dirty="0" smtClean="0"/>
              <a:t>, the deflationary long-run equilibrium, for the ZLB world.</a:t>
            </a:r>
            <a:endParaRPr lang="en-US" b="1" dirty="0"/>
          </a:p>
        </p:txBody>
      </p:sp>
    </p:spTree>
    <p:extLst>
      <p:ext uri="{BB962C8B-B14F-4D97-AF65-F5344CB8AC3E}">
        <p14:creationId xmlns:p14="http://schemas.microsoft.com/office/powerpoint/2010/main" val="109938885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1536815" y="2333723"/>
            <a:ext cx="2392823" cy="12305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1524000" y="457201"/>
            <a:ext cx="0" cy="4987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524025" y="3810000"/>
            <a:ext cx="36021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62200" y="762000"/>
            <a:ext cx="1295400" cy="2133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152996" y="2895600"/>
            <a:ext cx="1504604" cy="250767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90800" y="1145136"/>
            <a:ext cx="0" cy="352941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524000" y="1143000"/>
            <a:ext cx="1066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524000" y="4673124"/>
            <a:ext cx="1066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529697" y="3990886"/>
            <a:ext cx="2392823" cy="12305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526849" y="450078"/>
            <a:ext cx="2392823" cy="123059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806311" y="3819967"/>
            <a:ext cx="427290" cy="369332"/>
          </a:xfrm>
          <a:prstGeom prst="rect">
            <a:avLst/>
          </a:prstGeom>
          <a:noFill/>
        </p:spPr>
        <p:txBody>
          <a:bodyPr wrap="square" rtlCol="0">
            <a:spAutoFit/>
          </a:bodyPr>
          <a:lstStyle/>
          <a:p>
            <a:r>
              <a:rPr lang="en-US" i="1" dirty="0" err="1" smtClean="0"/>
              <a:t>Y</a:t>
            </a:r>
            <a:r>
              <a:rPr lang="en-US" baseline="-25000" dirty="0" err="1" smtClean="0"/>
              <a:t>t</a:t>
            </a:r>
            <a:endParaRPr lang="en-US" baseline="-25000" dirty="0"/>
          </a:p>
        </p:txBody>
      </p:sp>
      <p:sp>
        <p:nvSpPr>
          <p:cNvPr id="26" name="TextBox 25"/>
          <p:cNvSpPr txBox="1"/>
          <p:nvPr/>
        </p:nvSpPr>
        <p:spPr>
          <a:xfrm>
            <a:off x="1100983" y="442954"/>
            <a:ext cx="427290" cy="369332"/>
          </a:xfrm>
          <a:prstGeom prst="rect">
            <a:avLst/>
          </a:prstGeom>
          <a:noFill/>
        </p:spPr>
        <p:txBody>
          <a:bodyPr wrap="square" rtlCol="0">
            <a:spAutoFit/>
          </a:bodyPr>
          <a:lstStyle/>
          <a:p>
            <a:r>
              <a:rPr lang="el-GR" i="1" dirty="0" smtClean="0"/>
              <a:t>π</a:t>
            </a:r>
            <a:r>
              <a:rPr lang="en-US" baseline="-25000" dirty="0" smtClean="0"/>
              <a:t>t</a:t>
            </a:r>
            <a:endParaRPr lang="en-US" i="1" dirty="0"/>
          </a:p>
        </p:txBody>
      </p:sp>
      <mc:AlternateContent xmlns:mc="http://schemas.openxmlformats.org/markup-compatibility/2006" xmlns:a14="http://schemas.microsoft.com/office/drawing/2010/main">
        <mc:Choice Requires="a14">
          <p:sp>
            <p:nvSpPr>
              <p:cNvPr id="31" name="TextBox 30"/>
              <p:cNvSpPr txBox="1"/>
              <p:nvPr/>
            </p:nvSpPr>
            <p:spPr>
              <a:xfrm>
                <a:off x="2311815" y="3798178"/>
                <a:ext cx="5041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a:rPr>
                                <m:t>𝑌</m:t>
                              </m:r>
                            </m:e>
                          </m:acc>
                        </m:e>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2311815" y="3798178"/>
                <a:ext cx="504177" cy="369332"/>
              </a:xfrm>
              <a:prstGeom prst="rect">
                <a:avLst/>
              </a:prstGeom>
              <a:blipFill rotWithShape="1">
                <a:blip r:embed="rId3"/>
                <a:stretch>
                  <a:fillRect/>
                </a:stretch>
              </a:blipFill>
            </p:spPr>
            <p:txBody>
              <a:bodyPr/>
              <a:lstStyle/>
              <a:p>
                <a:r>
                  <a:rPr lang="en-US">
                    <a:noFill/>
                  </a:rPr>
                  <a:t> </a:t>
                </a:r>
              </a:p>
            </p:txBody>
          </p:sp>
        </mc:Fallback>
      </mc:AlternateContent>
      <p:sp>
        <p:nvSpPr>
          <p:cNvPr id="32" name="TextBox 31"/>
          <p:cNvSpPr txBox="1"/>
          <p:nvPr/>
        </p:nvSpPr>
        <p:spPr>
          <a:xfrm>
            <a:off x="1116647" y="971378"/>
            <a:ext cx="427290" cy="369332"/>
          </a:xfrm>
          <a:prstGeom prst="rect">
            <a:avLst/>
          </a:prstGeom>
          <a:noFill/>
        </p:spPr>
        <p:txBody>
          <a:bodyPr wrap="square" rtlCol="0">
            <a:spAutoFit/>
          </a:bodyPr>
          <a:lstStyle/>
          <a:p>
            <a:r>
              <a:rPr lang="el-GR" i="1" dirty="0" smtClean="0"/>
              <a:t>π</a:t>
            </a:r>
            <a:r>
              <a:rPr lang="en-US" baseline="30000" dirty="0" smtClean="0"/>
              <a:t>*</a:t>
            </a:r>
            <a:endParaRPr lang="en-US" i="1" baseline="30000" dirty="0"/>
          </a:p>
        </p:txBody>
      </p:sp>
      <p:sp>
        <p:nvSpPr>
          <p:cNvPr id="33" name="TextBox 32"/>
          <p:cNvSpPr txBox="1"/>
          <p:nvPr/>
        </p:nvSpPr>
        <p:spPr>
          <a:xfrm>
            <a:off x="1108101" y="4483784"/>
            <a:ext cx="427290" cy="369332"/>
          </a:xfrm>
          <a:prstGeom prst="rect">
            <a:avLst/>
          </a:prstGeom>
          <a:noFill/>
        </p:spPr>
        <p:txBody>
          <a:bodyPr wrap="square" rtlCol="0">
            <a:spAutoFit/>
          </a:bodyPr>
          <a:lstStyle/>
          <a:p>
            <a:r>
              <a:rPr lang="en-US" i="1" dirty="0" smtClean="0"/>
              <a:t>–</a:t>
            </a:r>
            <a:r>
              <a:rPr lang="el-GR" i="1" dirty="0" smtClean="0"/>
              <a:t>ρ</a:t>
            </a:r>
            <a:endParaRPr lang="en-US" i="1" dirty="0"/>
          </a:p>
        </p:txBody>
      </p:sp>
      <p:sp>
        <p:nvSpPr>
          <p:cNvPr id="37" name="Oval 36"/>
          <p:cNvSpPr/>
          <p:nvPr/>
        </p:nvSpPr>
        <p:spPr>
          <a:xfrm>
            <a:off x="3614818" y="2854350"/>
            <a:ext cx="68366" cy="6836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8" name="Oval 37"/>
          <p:cNvSpPr/>
          <p:nvPr/>
        </p:nvSpPr>
        <p:spPr>
          <a:xfrm>
            <a:off x="2562232" y="1109538"/>
            <a:ext cx="68366" cy="683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 name="Oval 38"/>
          <p:cNvSpPr/>
          <p:nvPr/>
        </p:nvSpPr>
        <p:spPr>
          <a:xfrm>
            <a:off x="2560804" y="3783008"/>
            <a:ext cx="68366" cy="683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0" name="Oval 39"/>
          <p:cNvSpPr/>
          <p:nvPr/>
        </p:nvSpPr>
        <p:spPr>
          <a:xfrm>
            <a:off x="2559376" y="4636180"/>
            <a:ext cx="68366" cy="683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1" name="Oval 40"/>
          <p:cNvSpPr/>
          <p:nvPr/>
        </p:nvSpPr>
        <p:spPr>
          <a:xfrm>
            <a:off x="1489698" y="4643298"/>
            <a:ext cx="68366" cy="683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2" name="Oval 41"/>
          <p:cNvSpPr/>
          <p:nvPr/>
        </p:nvSpPr>
        <p:spPr>
          <a:xfrm>
            <a:off x="1488270" y="1112372"/>
            <a:ext cx="68366" cy="683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4" name="Oval 43"/>
          <p:cNvSpPr/>
          <p:nvPr/>
        </p:nvSpPr>
        <p:spPr>
          <a:xfrm>
            <a:off x="3402498" y="2528980"/>
            <a:ext cx="68366" cy="683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5" name="TextBox 44"/>
          <p:cNvSpPr txBox="1"/>
          <p:nvPr/>
        </p:nvSpPr>
        <p:spPr>
          <a:xfrm>
            <a:off x="2626401" y="994147"/>
            <a:ext cx="450083" cy="369332"/>
          </a:xfrm>
          <a:prstGeom prst="rect">
            <a:avLst/>
          </a:prstGeom>
          <a:noFill/>
        </p:spPr>
        <p:txBody>
          <a:bodyPr wrap="square" rtlCol="0">
            <a:spAutoFit/>
          </a:bodyPr>
          <a:lstStyle/>
          <a:p>
            <a:r>
              <a:rPr lang="en-US" i="1" dirty="0" smtClean="0"/>
              <a:t>O</a:t>
            </a:r>
            <a:endParaRPr lang="en-US" i="1" dirty="0"/>
          </a:p>
        </p:txBody>
      </p:sp>
      <p:sp>
        <p:nvSpPr>
          <p:cNvPr id="46" name="TextBox 45"/>
          <p:cNvSpPr txBox="1"/>
          <p:nvPr/>
        </p:nvSpPr>
        <p:spPr>
          <a:xfrm>
            <a:off x="2573702" y="4616139"/>
            <a:ext cx="450083" cy="369332"/>
          </a:xfrm>
          <a:prstGeom prst="rect">
            <a:avLst/>
          </a:prstGeom>
          <a:noFill/>
        </p:spPr>
        <p:txBody>
          <a:bodyPr wrap="square" rtlCol="0">
            <a:spAutoFit/>
          </a:bodyPr>
          <a:lstStyle/>
          <a:p>
            <a:r>
              <a:rPr lang="en-US" i="1" dirty="0" smtClean="0"/>
              <a:t>D</a:t>
            </a:r>
            <a:endParaRPr lang="en-US" i="1" dirty="0"/>
          </a:p>
        </p:txBody>
      </p:sp>
      <p:sp>
        <p:nvSpPr>
          <p:cNvPr id="50" name="TextBox 49"/>
          <p:cNvSpPr txBox="1"/>
          <p:nvPr/>
        </p:nvSpPr>
        <p:spPr>
          <a:xfrm>
            <a:off x="3653319" y="2382137"/>
            <a:ext cx="3273692" cy="369332"/>
          </a:xfrm>
          <a:prstGeom prst="rect">
            <a:avLst/>
          </a:prstGeom>
          <a:noFill/>
        </p:spPr>
        <p:txBody>
          <a:bodyPr wrap="square" rtlCol="0">
            <a:spAutoFit/>
          </a:bodyPr>
          <a:lstStyle/>
          <a:p>
            <a:r>
              <a:rPr lang="en-US" i="1" dirty="0" smtClean="0"/>
              <a:t>DAS</a:t>
            </a:r>
            <a:r>
              <a:rPr lang="en-US" baseline="-25000" dirty="0" smtClean="0"/>
              <a:t>R </a:t>
            </a:r>
            <a:r>
              <a:rPr lang="en-US" dirty="0" smtClean="0"/>
              <a:t>(</a:t>
            </a:r>
            <a:r>
              <a:rPr lang="el-GR" dirty="0"/>
              <a:t>π</a:t>
            </a:r>
            <a:r>
              <a:rPr lang="en-US" baseline="-25000" dirty="0"/>
              <a:t>t – 1</a:t>
            </a:r>
            <a:r>
              <a:rPr lang="en-US" dirty="0"/>
              <a:t> </a:t>
            </a:r>
            <a:r>
              <a:rPr lang="en-US" dirty="0" smtClean="0"/>
              <a:t>= </a:t>
            </a:r>
            <a:r>
              <a:rPr lang="el-GR" dirty="0" smtClean="0"/>
              <a:t>π</a:t>
            </a:r>
            <a:r>
              <a:rPr lang="en-US" baseline="-25000" dirty="0" smtClean="0"/>
              <a:t>R</a:t>
            </a:r>
            <a:r>
              <a:rPr lang="en-US" dirty="0" smtClean="0"/>
              <a:t> &lt; </a:t>
            </a:r>
            <a:r>
              <a:rPr lang="el-GR" dirty="0" smtClean="0"/>
              <a:t>π</a:t>
            </a:r>
            <a:r>
              <a:rPr lang="en-US" baseline="-25000" dirty="0" smtClean="0"/>
              <a:t>r</a:t>
            </a:r>
            <a:r>
              <a:rPr lang="en-US" dirty="0" smtClean="0"/>
              <a:t>; </a:t>
            </a:r>
            <a:r>
              <a:rPr lang="el-GR" dirty="0"/>
              <a:t>ν</a:t>
            </a:r>
            <a:r>
              <a:rPr lang="en-US" baseline="-25000" dirty="0"/>
              <a:t>t</a:t>
            </a:r>
            <a:r>
              <a:rPr lang="en-US" dirty="0"/>
              <a:t> = 0)</a:t>
            </a:r>
            <a:endParaRPr lang="en-US" baseline="-25000" dirty="0"/>
          </a:p>
        </p:txBody>
      </p:sp>
      <p:sp>
        <p:nvSpPr>
          <p:cNvPr id="51" name="TextBox 50"/>
          <p:cNvSpPr txBox="1"/>
          <p:nvPr/>
        </p:nvSpPr>
        <p:spPr>
          <a:xfrm>
            <a:off x="3114035" y="2330139"/>
            <a:ext cx="450083" cy="369332"/>
          </a:xfrm>
          <a:prstGeom prst="rect">
            <a:avLst/>
          </a:prstGeom>
          <a:noFill/>
        </p:spPr>
        <p:txBody>
          <a:bodyPr wrap="square" rtlCol="0">
            <a:spAutoFit/>
          </a:bodyPr>
          <a:lstStyle/>
          <a:p>
            <a:r>
              <a:rPr lang="en-US" i="1" dirty="0" smtClean="0"/>
              <a:t>R</a:t>
            </a:r>
            <a:endParaRPr lang="en-US" i="1" dirty="0"/>
          </a:p>
        </p:txBody>
      </p:sp>
      <p:sp>
        <p:nvSpPr>
          <p:cNvPr id="52" name="TextBox 51"/>
          <p:cNvSpPr txBox="1"/>
          <p:nvPr/>
        </p:nvSpPr>
        <p:spPr>
          <a:xfrm>
            <a:off x="3646201" y="4091217"/>
            <a:ext cx="2463654" cy="369332"/>
          </a:xfrm>
          <a:prstGeom prst="rect">
            <a:avLst/>
          </a:prstGeom>
          <a:noFill/>
        </p:spPr>
        <p:txBody>
          <a:bodyPr wrap="square" rtlCol="0">
            <a:spAutoFit/>
          </a:bodyPr>
          <a:lstStyle/>
          <a:p>
            <a:r>
              <a:rPr lang="en-US" i="1" dirty="0" smtClean="0"/>
              <a:t>DAS</a:t>
            </a:r>
            <a:r>
              <a:rPr lang="en-US" baseline="-25000" dirty="0" smtClean="0"/>
              <a:t>D</a:t>
            </a:r>
            <a:r>
              <a:rPr lang="en-US" i="1" dirty="0" smtClean="0"/>
              <a:t> </a:t>
            </a:r>
            <a:r>
              <a:rPr lang="en-US" dirty="0" smtClean="0"/>
              <a:t>(</a:t>
            </a:r>
            <a:r>
              <a:rPr lang="el-GR" dirty="0" smtClean="0"/>
              <a:t>π</a:t>
            </a:r>
            <a:r>
              <a:rPr lang="en-US" baseline="-25000" dirty="0" smtClean="0"/>
              <a:t>t – 1</a:t>
            </a:r>
            <a:r>
              <a:rPr lang="en-US" dirty="0" smtClean="0"/>
              <a:t> </a:t>
            </a:r>
            <a:r>
              <a:rPr lang="en-US" dirty="0"/>
              <a:t>= – </a:t>
            </a:r>
            <a:r>
              <a:rPr lang="el-GR" dirty="0" smtClean="0"/>
              <a:t>ρ</a:t>
            </a:r>
            <a:r>
              <a:rPr lang="en-US" dirty="0" smtClean="0"/>
              <a:t>; </a:t>
            </a:r>
            <a:r>
              <a:rPr lang="el-GR" dirty="0"/>
              <a:t>ν</a:t>
            </a:r>
            <a:r>
              <a:rPr lang="en-US" baseline="-25000" dirty="0"/>
              <a:t>t</a:t>
            </a:r>
            <a:r>
              <a:rPr lang="en-US" dirty="0"/>
              <a:t> = 0)</a:t>
            </a:r>
            <a:endParaRPr lang="en-US" baseline="-25000" dirty="0"/>
          </a:p>
        </p:txBody>
      </p:sp>
      <p:sp>
        <p:nvSpPr>
          <p:cNvPr id="53" name="TextBox 52"/>
          <p:cNvSpPr txBox="1"/>
          <p:nvPr/>
        </p:nvSpPr>
        <p:spPr>
          <a:xfrm>
            <a:off x="3550772" y="594562"/>
            <a:ext cx="2295845" cy="369332"/>
          </a:xfrm>
          <a:prstGeom prst="rect">
            <a:avLst/>
          </a:prstGeom>
          <a:noFill/>
        </p:spPr>
        <p:txBody>
          <a:bodyPr wrap="square" rtlCol="0">
            <a:spAutoFit/>
          </a:bodyPr>
          <a:lstStyle/>
          <a:p>
            <a:r>
              <a:rPr lang="en-US" i="1" dirty="0" smtClean="0"/>
              <a:t>DAS</a:t>
            </a:r>
            <a:r>
              <a:rPr lang="en-US" baseline="-25000" dirty="0" smtClean="0"/>
              <a:t>O</a:t>
            </a:r>
            <a:r>
              <a:rPr lang="en-US" i="1" dirty="0" smtClean="0"/>
              <a:t> </a:t>
            </a:r>
            <a:r>
              <a:rPr lang="en-US" dirty="0" smtClean="0"/>
              <a:t>(</a:t>
            </a:r>
            <a:r>
              <a:rPr lang="el-GR" dirty="0"/>
              <a:t>π</a:t>
            </a:r>
            <a:r>
              <a:rPr lang="en-US" baseline="-25000" dirty="0"/>
              <a:t>t – 1</a:t>
            </a:r>
            <a:r>
              <a:rPr lang="en-US" dirty="0"/>
              <a:t> = </a:t>
            </a:r>
            <a:r>
              <a:rPr lang="el-GR" dirty="0" smtClean="0"/>
              <a:t>π</a:t>
            </a:r>
            <a:r>
              <a:rPr lang="en-US" baseline="30000" dirty="0" smtClean="0"/>
              <a:t>*</a:t>
            </a:r>
            <a:r>
              <a:rPr lang="en-US" dirty="0" smtClean="0"/>
              <a:t>; </a:t>
            </a:r>
            <a:r>
              <a:rPr lang="el-GR" dirty="0"/>
              <a:t>ν</a:t>
            </a:r>
            <a:r>
              <a:rPr lang="en-US" baseline="-25000" dirty="0"/>
              <a:t>t</a:t>
            </a:r>
            <a:r>
              <a:rPr lang="en-US" dirty="0"/>
              <a:t> = 0)</a:t>
            </a:r>
            <a:endParaRPr lang="en-US" baseline="-25000" dirty="0"/>
          </a:p>
        </p:txBody>
      </p:sp>
      <p:cxnSp>
        <p:nvCxnSpPr>
          <p:cNvPr id="54" name="Straight Connector 53"/>
          <p:cNvCxnSpPr/>
          <p:nvPr/>
        </p:nvCxnSpPr>
        <p:spPr>
          <a:xfrm flipH="1">
            <a:off x="1537850" y="2588075"/>
            <a:ext cx="192134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1503548" y="2549623"/>
            <a:ext cx="68366" cy="683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6" name="TextBox 55"/>
          <p:cNvSpPr txBox="1"/>
          <p:nvPr/>
        </p:nvSpPr>
        <p:spPr>
          <a:xfrm>
            <a:off x="1113779" y="2357296"/>
            <a:ext cx="427290" cy="369332"/>
          </a:xfrm>
          <a:prstGeom prst="rect">
            <a:avLst/>
          </a:prstGeom>
          <a:noFill/>
        </p:spPr>
        <p:txBody>
          <a:bodyPr wrap="square" rtlCol="0">
            <a:spAutoFit/>
          </a:bodyPr>
          <a:lstStyle/>
          <a:p>
            <a:r>
              <a:rPr lang="el-GR" i="1" dirty="0" smtClean="0"/>
              <a:t>π</a:t>
            </a:r>
            <a:r>
              <a:rPr lang="en-US" baseline="-25000" dirty="0" smtClean="0"/>
              <a:t>r</a:t>
            </a:r>
            <a:endParaRPr lang="en-US" baseline="-25000" dirty="0"/>
          </a:p>
        </p:txBody>
      </p:sp>
      <p:sp>
        <p:nvSpPr>
          <p:cNvPr id="57" name="Oval 56"/>
          <p:cNvSpPr/>
          <p:nvPr/>
        </p:nvSpPr>
        <p:spPr>
          <a:xfrm>
            <a:off x="1492054" y="2995307"/>
            <a:ext cx="68366" cy="683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8" name="TextBox 57"/>
          <p:cNvSpPr txBox="1"/>
          <p:nvPr/>
        </p:nvSpPr>
        <p:spPr>
          <a:xfrm>
            <a:off x="1102285" y="2837484"/>
            <a:ext cx="427290" cy="369332"/>
          </a:xfrm>
          <a:prstGeom prst="rect">
            <a:avLst/>
          </a:prstGeom>
          <a:noFill/>
        </p:spPr>
        <p:txBody>
          <a:bodyPr wrap="square" rtlCol="0">
            <a:spAutoFit/>
          </a:bodyPr>
          <a:lstStyle/>
          <a:p>
            <a:r>
              <a:rPr lang="el-GR" i="1" dirty="0" smtClean="0"/>
              <a:t>π</a:t>
            </a:r>
            <a:r>
              <a:rPr lang="en-US" baseline="-25000" dirty="0" smtClean="0"/>
              <a:t>R</a:t>
            </a:r>
            <a:endParaRPr lang="en-US" baseline="-25000" dirty="0"/>
          </a:p>
        </p:txBody>
      </p:sp>
      <p:cxnSp>
        <p:nvCxnSpPr>
          <p:cNvPr id="59" name="Straight Connector 58"/>
          <p:cNvCxnSpPr/>
          <p:nvPr/>
        </p:nvCxnSpPr>
        <p:spPr>
          <a:xfrm flipH="1">
            <a:off x="1538384" y="3039942"/>
            <a:ext cx="20116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584837" y="2930287"/>
            <a:ext cx="450083" cy="369332"/>
          </a:xfrm>
          <a:prstGeom prst="rect">
            <a:avLst/>
          </a:prstGeom>
          <a:noFill/>
        </p:spPr>
        <p:txBody>
          <a:bodyPr wrap="square" rtlCol="0">
            <a:spAutoFit/>
          </a:bodyPr>
          <a:lstStyle/>
          <a:p>
            <a:r>
              <a:rPr lang="en-US" i="1" dirty="0" smtClean="0"/>
              <a:t>R’</a:t>
            </a:r>
            <a:endParaRPr lang="en-US" i="1" dirty="0"/>
          </a:p>
        </p:txBody>
      </p:sp>
      <p:sp>
        <p:nvSpPr>
          <p:cNvPr id="47" name="Oval 46"/>
          <p:cNvSpPr/>
          <p:nvPr/>
        </p:nvSpPr>
        <p:spPr>
          <a:xfrm>
            <a:off x="2562135" y="2999797"/>
            <a:ext cx="68366" cy="683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8" name="TextBox 47"/>
          <p:cNvSpPr txBox="1"/>
          <p:nvPr/>
        </p:nvSpPr>
        <p:spPr>
          <a:xfrm>
            <a:off x="3556517" y="2943702"/>
            <a:ext cx="450083" cy="369332"/>
          </a:xfrm>
          <a:prstGeom prst="rect">
            <a:avLst/>
          </a:prstGeom>
          <a:noFill/>
        </p:spPr>
        <p:txBody>
          <a:bodyPr wrap="square" rtlCol="0">
            <a:spAutoFit/>
          </a:bodyPr>
          <a:lstStyle/>
          <a:p>
            <a:r>
              <a:rPr lang="en-US" i="1" dirty="0" smtClean="0"/>
              <a:t>R’’</a:t>
            </a:r>
            <a:endParaRPr lang="en-US" i="1" dirty="0"/>
          </a:p>
        </p:txBody>
      </p:sp>
      <p:sp>
        <p:nvSpPr>
          <p:cNvPr id="60" name="Oval 59"/>
          <p:cNvSpPr/>
          <p:nvPr/>
        </p:nvSpPr>
        <p:spPr>
          <a:xfrm>
            <a:off x="3533815" y="3013212"/>
            <a:ext cx="68366" cy="683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1" name="TextBox 60"/>
          <p:cNvSpPr txBox="1"/>
          <p:nvPr/>
        </p:nvSpPr>
        <p:spPr>
          <a:xfrm>
            <a:off x="2382526" y="4913166"/>
            <a:ext cx="450083" cy="369332"/>
          </a:xfrm>
          <a:prstGeom prst="rect">
            <a:avLst/>
          </a:prstGeom>
          <a:noFill/>
        </p:spPr>
        <p:txBody>
          <a:bodyPr wrap="square" rtlCol="0">
            <a:spAutoFit/>
          </a:bodyPr>
          <a:lstStyle/>
          <a:p>
            <a:r>
              <a:rPr lang="en-US" i="1" dirty="0" smtClean="0"/>
              <a:t>D’</a:t>
            </a:r>
            <a:endParaRPr lang="en-US" i="1" dirty="0"/>
          </a:p>
        </p:txBody>
      </p:sp>
      <p:sp>
        <p:nvSpPr>
          <p:cNvPr id="62" name="Oval 61"/>
          <p:cNvSpPr/>
          <p:nvPr/>
        </p:nvSpPr>
        <p:spPr>
          <a:xfrm>
            <a:off x="2359824" y="4982676"/>
            <a:ext cx="68366" cy="683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3" name="TextBox 62"/>
          <p:cNvSpPr txBox="1"/>
          <p:nvPr/>
        </p:nvSpPr>
        <p:spPr>
          <a:xfrm>
            <a:off x="3269673" y="5195455"/>
            <a:ext cx="5444836" cy="1200329"/>
          </a:xfrm>
          <a:prstGeom prst="rect">
            <a:avLst/>
          </a:prstGeom>
          <a:solidFill>
            <a:srgbClr val="FFC000"/>
          </a:solidFill>
        </p:spPr>
        <p:txBody>
          <a:bodyPr wrap="square" rtlCol="0">
            <a:spAutoFit/>
          </a:bodyPr>
          <a:lstStyle/>
          <a:p>
            <a:r>
              <a:rPr lang="en-US" b="1" dirty="0" smtClean="0"/>
              <a:t>There are </a:t>
            </a:r>
            <a:r>
              <a:rPr lang="en-US" b="1" i="1" dirty="0" smtClean="0"/>
              <a:t>two</a:t>
            </a:r>
            <a:r>
              <a:rPr lang="en-US" b="1" dirty="0" smtClean="0"/>
              <a:t> long-run equilibria: </a:t>
            </a:r>
            <a:r>
              <a:rPr lang="en-US" b="1" i="1" dirty="0" smtClean="0"/>
              <a:t>O</a:t>
            </a:r>
            <a:r>
              <a:rPr lang="en-US" b="1" dirty="0" smtClean="0"/>
              <a:t> and </a:t>
            </a:r>
            <a:r>
              <a:rPr lang="en-US" b="1" i="1" dirty="0" smtClean="0"/>
              <a:t>D</a:t>
            </a:r>
            <a:r>
              <a:rPr lang="en-US" b="1" dirty="0" smtClean="0"/>
              <a:t>! The long-run equilibrium that the textbook discusses is </a:t>
            </a:r>
            <a:r>
              <a:rPr lang="en-US" b="1" i="1" dirty="0" smtClean="0"/>
              <a:t>O</a:t>
            </a:r>
            <a:r>
              <a:rPr lang="en-US" b="1" dirty="0" smtClean="0"/>
              <a:t>, the orthodox long-run equilibrium. The new one is </a:t>
            </a:r>
            <a:r>
              <a:rPr lang="en-US" b="1" i="1" dirty="0" smtClean="0"/>
              <a:t>D</a:t>
            </a:r>
            <a:r>
              <a:rPr lang="en-US" b="1" dirty="0" smtClean="0"/>
              <a:t>, the deflationary long-run equilibrium, for the ZLB world.</a:t>
            </a:r>
            <a:endParaRPr lang="en-US" b="1" dirty="0"/>
          </a:p>
        </p:txBody>
      </p:sp>
      <p:sp>
        <p:nvSpPr>
          <p:cNvPr id="2" name="TextBox 1"/>
          <p:cNvSpPr txBox="1"/>
          <p:nvPr/>
        </p:nvSpPr>
        <p:spPr>
          <a:xfrm>
            <a:off x="6456218" y="831273"/>
            <a:ext cx="2424546" cy="2585323"/>
          </a:xfrm>
          <a:prstGeom prst="rect">
            <a:avLst/>
          </a:prstGeom>
          <a:solidFill>
            <a:srgbClr val="FFC000"/>
          </a:solidFill>
        </p:spPr>
        <p:txBody>
          <a:bodyPr wrap="square" rtlCol="0">
            <a:spAutoFit/>
          </a:bodyPr>
          <a:lstStyle/>
          <a:p>
            <a:r>
              <a:rPr lang="en-US" b="1" dirty="0" smtClean="0"/>
              <a:t>If inflation is higher than –</a:t>
            </a:r>
            <a:r>
              <a:rPr lang="el-GR" b="1" dirty="0" smtClean="0"/>
              <a:t>ρ</a:t>
            </a:r>
            <a:r>
              <a:rPr lang="en-US" b="1" dirty="0" smtClean="0"/>
              <a:t>, the negative of the natural real interest rate, at any date, there is nothing to worry: the economy will converge gradually to the long-run equilibrium at </a:t>
            </a:r>
            <a:r>
              <a:rPr lang="en-US" b="1" i="1" dirty="0" smtClean="0"/>
              <a:t>O</a:t>
            </a:r>
            <a:r>
              <a:rPr lang="en-US" b="1" dirty="0" smtClean="0"/>
              <a:t>.</a:t>
            </a:r>
            <a:endParaRPr lang="en-US" b="1" dirty="0"/>
          </a:p>
        </p:txBody>
      </p:sp>
    </p:spTree>
    <p:extLst>
      <p:ext uri="{BB962C8B-B14F-4D97-AF65-F5344CB8AC3E}">
        <p14:creationId xmlns:p14="http://schemas.microsoft.com/office/powerpoint/2010/main" val="295890071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0658" name="Picture 2" descr="C:\Users\Udayan Roy\Google Drive\research\SecStag\sec-stag\graphs\spir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0218" y="540327"/>
            <a:ext cx="2105891" cy="5078313"/>
          </a:xfrm>
          <a:prstGeom prst="rect">
            <a:avLst/>
          </a:prstGeom>
          <a:solidFill>
            <a:srgbClr val="FFC000"/>
          </a:solidFill>
        </p:spPr>
        <p:txBody>
          <a:bodyPr wrap="square" rtlCol="0">
            <a:spAutoFit/>
          </a:bodyPr>
          <a:lstStyle/>
          <a:p>
            <a:r>
              <a:rPr lang="en-US" b="1" dirty="0" smtClean="0"/>
              <a:t>The new long-run equilibrium at </a:t>
            </a:r>
            <a:r>
              <a:rPr lang="en-US" b="1" i="1" dirty="0" smtClean="0"/>
              <a:t>D</a:t>
            </a:r>
            <a:r>
              <a:rPr lang="en-US" b="1" dirty="0" smtClean="0"/>
              <a:t> is </a:t>
            </a:r>
            <a:r>
              <a:rPr lang="en-US" b="1" i="1" dirty="0" smtClean="0"/>
              <a:t>unstable</a:t>
            </a:r>
            <a:r>
              <a:rPr lang="en-US" b="1" dirty="0" smtClean="0"/>
              <a:t>! For example, if the economy is at </a:t>
            </a:r>
            <a:r>
              <a:rPr lang="en-US" b="1" i="1" dirty="0" smtClean="0"/>
              <a:t>B</a:t>
            </a:r>
            <a:r>
              <a:rPr lang="en-US" b="1" dirty="0" smtClean="0"/>
              <a:t>, it will move to </a:t>
            </a:r>
            <a:r>
              <a:rPr lang="en-US" b="1" i="1" dirty="0" smtClean="0"/>
              <a:t>F</a:t>
            </a:r>
            <a:r>
              <a:rPr lang="en-US" b="1" dirty="0" smtClean="0"/>
              <a:t> and then to </a:t>
            </a:r>
            <a:r>
              <a:rPr lang="en-US" b="1" i="1" dirty="0" smtClean="0"/>
              <a:t>G</a:t>
            </a:r>
            <a:r>
              <a:rPr lang="en-US" b="1" dirty="0" smtClean="0"/>
              <a:t>, etc. In other words, the economy will move </a:t>
            </a:r>
            <a:r>
              <a:rPr lang="en-US" b="1" i="1" dirty="0" smtClean="0"/>
              <a:t>away </a:t>
            </a:r>
            <a:r>
              <a:rPr lang="en-US" b="1" dirty="0" smtClean="0"/>
              <a:t>from the long-run equilibrium at </a:t>
            </a:r>
            <a:r>
              <a:rPr lang="en-US" b="1" i="1" dirty="0" smtClean="0"/>
              <a:t>D</a:t>
            </a:r>
            <a:r>
              <a:rPr lang="en-US" b="1" dirty="0" smtClean="0"/>
              <a:t> and enter a </a:t>
            </a:r>
            <a:r>
              <a:rPr lang="en-US" b="1" i="1" dirty="0" smtClean="0"/>
              <a:t>deflationary spiral</a:t>
            </a:r>
            <a:r>
              <a:rPr lang="en-US" b="1" dirty="0" smtClean="0"/>
              <a:t>. Output and inflation will both keep falling and falling. Very scary!</a:t>
            </a:r>
            <a:endParaRPr lang="en-US" b="1" dirty="0"/>
          </a:p>
        </p:txBody>
      </p:sp>
    </p:spTree>
    <p:extLst>
      <p:ext uri="{BB962C8B-B14F-4D97-AF65-F5344CB8AC3E}">
        <p14:creationId xmlns:p14="http://schemas.microsoft.com/office/powerpoint/2010/main" val="74082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IS</a:t>
            </a:r>
            <a:r>
              <a:rPr lang="en-US" dirty="0"/>
              <a:t> Curve = Demand Equation</a:t>
            </a:r>
          </a:p>
        </p:txBody>
      </p:sp>
      <p:sp>
        <p:nvSpPr>
          <p:cNvPr id="3" name="Content Placeholder 2"/>
          <p:cNvSpPr>
            <a:spLocks noGrp="1"/>
          </p:cNvSpPr>
          <p:nvPr>
            <p:ph idx="1"/>
          </p:nvPr>
        </p:nvSpPr>
        <p:spPr>
          <a:xfrm>
            <a:off x="457200" y="4530436"/>
            <a:ext cx="8229600" cy="1925782"/>
          </a:xfrm>
        </p:spPr>
        <p:txBody>
          <a:bodyPr>
            <a:normAutofit/>
          </a:bodyPr>
          <a:lstStyle/>
          <a:p>
            <a:r>
              <a:rPr lang="en-US" dirty="0" smtClean="0"/>
              <a:t>The </a:t>
            </a:r>
            <a:r>
              <a:rPr lang="en-US" i="1" dirty="0" smtClean="0">
                <a:solidFill>
                  <a:srgbClr val="0070C0"/>
                </a:solidFill>
              </a:rPr>
              <a:t>IS</a:t>
            </a:r>
            <a:r>
              <a:rPr lang="en-US" dirty="0" smtClean="0">
                <a:solidFill>
                  <a:srgbClr val="0070C0"/>
                </a:solidFill>
              </a:rPr>
              <a:t> curve </a:t>
            </a:r>
            <a:r>
              <a:rPr lang="en-US" dirty="0" smtClean="0"/>
              <a:t>can simply be renamed the </a:t>
            </a:r>
            <a:r>
              <a:rPr lang="en-US" dirty="0" smtClean="0">
                <a:solidFill>
                  <a:srgbClr val="0070C0"/>
                </a:solidFill>
              </a:rPr>
              <a:t>Demand Equation curve</a:t>
            </a:r>
          </a:p>
        </p:txBody>
      </p:sp>
      <mc:AlternateContent xmlns:mc="http://schemas.openxmlformats.org/markup-compatibility/2006" xmlns:a14="http://schemas.microsoft.com/office/drawing/2010/main">
        <mc:Choice Requires="a14">
          <p:sp>
            <p:nvSpPr>
              <p:cNvPr id="4" name="Text Box 2"/>
              <p:cNvSpPr txBox="1">
                <a:spLocks noChangeArrowheads="1"/>
              </p:cNvSpPr>
              <p:nvPr/>
            </p:nvSpPr>
            <p:spPr bwMode="auto">
              <a:xfrm>
                <a:off x="6908800" y="3751263"/>
                <a:ext cx="457200" cy="506164"/>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lIns="45720" rIns="4572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US" sz="2400" b="1" i="1" dirty="0" smtClean="0">
                              <a:solidFill>
                                <a:srgbClr val="FF0000"/>
                              </a:solidFill>
                              <a:latin typeface="Cambria Math"/>
                            </a:rPr>
                          </m:ctrlPr>
                        </m:accPr>
                        <m:e>
                          <m:r>
                            <a:rPr lang="en-US" sz="2400" b="1" i="1" dirty="0" smtClean="0">
                              <a:solidFill>
                                <a:srgbClr val="FF0000"/>
                              </a:solidFill>
                              <a:latin typeface="Cambria Math"/>
                            </a:rPr>
                            <m:t>𝒀</m:t>
                          </m:r>
                        </m:e>
                      </m:acc>
                    </m:oMath>
                  </m:oMathPara>
                </a14:m>
                <a:endParaRPr lang="en-US" sz="2400" b="1" i="1" baseline="-25000" dirty="0">
                  <a:solidFill>
                    <a:srgbClr val="FF0000"/>
                  </a:solidFill>
                  <a:latin typeface="+mn-lt"/>
                </a:endParaRPr>
              </a:p>
            </p:txBody>
          </p:sp>
        </mc:Choice>
        <mc:Fallback xmlns="">
          <p:sp>
            <p:nvSpPr>
              <p:cNvPr id="4" name="Text Box 2"/>
              <p:cNvSpPr txBox="1">
                <a:spLocks noRot="1" noChangeAspect="1" noMove="1" noResize="1" noEditPoints="1" noAdjustHandles="1" noChangeArrowheads="1" noChangeShapeType="1" noTextEdit="1"/>
              </p:cNvSpPr>
              <p:nvPr/>
            </p:nvSpPr>
            <p:spPr bwMode="auto">
              <a:xfrm>
                <a:off x="6908800" y="3751263"/>
                <a:ext cx="457200" cy="506164"/>
              </a:xfrm>
              <a:prstGeom prst="rect">
                <a:avLst/>
              </a:prstGeom>
              <a:blipFill rotWithShape="1">
                <a:blip r:embed="rId3"/>
                <a:stretch>
                  <a:fillRect r="-2000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6" name="Group 17"/>
          <p:cNvGrpSpPr>
            <a:grpSpLocks/>
          </p:cNvGrpSpPr>
          <p:nvPr/>
        </p:nvGrpSpPr>
        <p:grpSpPr bwMode="auto">
          <a:xfrm>
            <a:off x="5613401" y="1862136"/>
            <a:ext cx="2587625" cy="1885949"/>
            <a:chOff x="2640" y="1056"/>
            <a:chExt cx="2231" cy="2112"/>
          </a:xfrm>
        </p:grpSpPr>
        <p:sp>
          <p:nvSpPr>
            <p:cNvPr id="7" name="Line 18"/>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9"/>
            <p:cNvSpPr>
              <a:spLocks noChangeShapeType="1"/>
            </p:cNvSpPr>
            <p:nvPr/>
          </p:nvSpPr>
          <p:spPr bwMode="auto">
            <a:xfrm>
              <a:off x="2640" y="3168"/>
              <a:ext cx="2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20"/>
          <p:cNvSpPr txBox="1">
            <a:spLocks noChangeArrowheads="1"/>
          </p:cNvSpPr>
          <p:nvPr/>
        </p:nvSpPr>
        <p:spPr bwMode="auto">
          <a:xfrm>
            <a:off x="5232401" y="1690686"/>
            <a:ext cx="381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dirty="0" err="1" smtClean="0">
                <a:latin typeface="+mn-lt"/>
              </a:rPr>
              <a:t>r</a:t>
            </a:r>
            <a:r>
              <a:rPr lang="en-US" sz="2200" b="1" baseline="-25000" dirty="0" err="1" smtClean="0">
                <a:latin typeface="+mn-lt"/>
              </a:rPr>
              <a:t>t</a:t>
            </a:r>
            <a:endParaRPr lang="en-US" sz="2200" baseline="-25000" dirty="0">
              <a:latin typeface="+mn-lt"/>
            </a:endParaRPr>
          </a:p>
        </p:txBody>
      </p:sp>
      <p:sp>
        <p:nvSpPr>
          <p:cNvPr id="10" name="Text Box 21"/>
          <p:cNvSpPr txBox="1">
            <a:spLocks noChangeArrowheads="1"/>
          </p:cNvSpPr>
          <p:nvPr/>
        </p:nvSpPr>
        <p:spPr bwMode="auto">
          <a:xfrm>
            <a:off x="7999414" y="3684585"/>
            <a:ext cx="53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dirty="0" err="1" smtClean="0">
                <a:latin typeface="+mn-lt"/>
              </a:rPr>
              <a:t>Y</a:t>
            </a:r>
            <a:r>
              <a:rPr lang="en-US" sz="2200" b="1" baseline="-25000" dirty="0" err="1" smtClean="0">
                <a:latin typeface="+mn-lt"/>
              </a:rPr>
              <a:t>t</a:t>
            </a:r>
            <a:r>
              <a:rPr lang="en-US" sz="2200" dirty="0" smtClean="0">
                <a:latin typeface="+mn-lt"/>
              </a:rPr>
              <a:t> </a:t>
            </a:r>
            <a:endParaRPr lang="en-US" sz="2200" dirty="0">
              <a:latin typeface="+mn-lt"/>
            </a:endParaRPr>
          </a:p>
        </p:txBody>
      </p:sp>
      <mc:AlternateContent xmlns:mc="http://schemas.openxmlformats.org/markup-compatibility/2006" xmlns:a14="http://schemas.microsoft.com/office/drawing/2010/main">
        <mc:Choice Requires="a14">
          <p:sp>
            <p:nvSpPr>
              <p:cNvPr id="12" name="Text Box 28"/>
              <p:cNvSpPr txBox="1">
                <a:spLocks noChangeArrowheads="1"/>
              </p:cNvSpPr>
              <p:nvPr/>
            </p:nvSpPr>
            <p:spPr bwMode="auto">
              <a:xfrm>
                <a:off x="5181600" y="2909888"/>
                <a:ext cx="457200"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14:m>
                  <m:oMathPara xmlns:m="http://schemas.openxmlformats.org/officeDocument/2006/math">
                    <m:oMathParaPr>
                      <m:jc m:val="centerGroup"/>
                    </m:oMathParaPr>
                    <m:oMath xmlns:m="http://schemas.openxmlformats.org/officeDocument/2006/math">
                      <m:r>
                        <m:rPr>
                          <m:sty m:val="p"/>
                        </m:rPr>
                        <a:rPr lang="el-GR" sz="2200" b="1" i="1" smtClean="0">
                          <a:solidFill>
                            <a:srgbClr val="FF0000"/>
                          </a:solidFill>
                          <a:latin typeface="Cambria Math"/>
                        </a:rPr>
                        <m:t>ρ</m:t>
                      </m:r>
                    </m:oMath>
                  </m:oMathPara>
                </a14:m>
                <a:endParaRPr lang="en-US" sz="2200" b="1" dirty="0">
                  <a:solidFill>
                    <a:srgbClr val="FF0000"/>
                  </a:solidFill>
                  <a:latin typeface="+mn-lt"/>
                </a:endParaRPr>
              </a:p>
            </p:txBody>
          </p:sp>
        </mc:Choice>
        <mc:Fallback xmlns="">
          <p:sp>
            <p:nvSpPr>
              <p:cNvPr id="12" name="Text Box 28"/>
              <p:cNvSpPr txBox="1">
                <a:spLocks noRot="1" noChangeAspect="1" noMove="1" noResize="1" noEditPoints="1" noAdjustHandles="1" noChangeArrowheads="1" noChangeShapeType="1" noTextEdit="1"/>
              </p:cNvSpPr>
              <p:nvPr/>
            </p:nvSpPr>
            <p:spPr bwMode="auto">
              <a:xfrm>
                <a:off x="5181600" y="2909888"/>
                <a:ext cx="457200" cy="430887"/>
              </a:xfrm>
              <a:prstGeom prst="rect">
                <a:avLst/>
              </a:prstGeom>
              <a:blipFill rotWithShape="1">
                <a:blip r:embed="rId4"/>
                <a:stretch>
                  <a:fillRect b="-84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4" name="Line 31"/>
          <p:cNvSpPr>
            <a:spLocks noChangeShapeType="1"/>
          </p:cNvSpPr>
          <p:nvPr/>
        </p:nvSpPr>
        <p:spPr bwMode="auto">
          <a:xfrm>
            <a:off x="5619750" y="3157538"/>
            <a:ext cx="148076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32"/>
          <p:cNvSpPr>
            <a:spLocks noChangeShapeType="1"/>
          </p:cNvSpPr>
          <p:nvPr/>
        </p:nvSpPr>
        <p:spPr bwMode="auto">
          <a:xfrm>
            <a:off x="5810250" y="2020888"/>
            <a:ext cx="1695450" cy="14859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33"/>
          <p:cNvSpPr txBox="1">
            <a:spLocks noChangeArrowheads="1"/>
          </p:cNvSpPr>
          <p:nvPr/>
        </p:nvSpPr>
        <p:spPr bwMode="auto">
          <a:xfrm>
            <a:off x="7442200" y="3290888"/>
            <a:ext cx="16048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i="1" dirty="0" smtClean="0">
                <a:latin typeface="+mn-lt"/>
              </a:rPr>
              <a:t>Demand</a:t>
            </a:r>
            <a:endParaRPr lang="en-US" sz="2400" i="1" dirty="0">
              <a:latin typeface="+mn-lt"/>
            </a:endParaRPr>
          </a:p>
        </p:txBody>
      </p:sp>
      <p:sp>
        <p:nvSpPr>
          <p:cNvPr id="18" name="Oval 40"/>
          <p:cNvSpPr>
            <a:spLocks noChangeArrowheads="1"/>
          </p:cNvSpPr>
          <p:nvPr/>
        </p:nvSpPr>
        <p:spPr bwMode="auto">
          <a:xfrm>
            <a:off x="7065962" y="3109913"/>
            <a:ext cx="76200" cy="762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9" name="Line 4"/>
          <p:cNvSpPr>
            <a:spLocks noChangeShapeType="1"/>
          </p:cNvSpPr>
          <p:nvPr/>
        </p:nvSpPr>
        <p:spPr bwMode="auto">
          <a:xfrm flipH="1">
            <a:off x="7090065" y="3156668"/>
            <a:ext cx="0" cy="56443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21" name="Text Box 2"/>
              <p:cNvSpPr txBox="1">
                <a:spLocks noChangeArrowheads="1"/>
              </p:cNvSpPr>
              <p:nvPr/>
            </p:nvSpPr>
            <p:spPr bwMode="auto">
              <a:xfrm>
                <a:off x="2849413" y="3737489"/>
                <a:ext cx="457200" cy="506164"/>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lIns="45720" rIns="4572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US" sz="2400" b="1" i="1" dirty="0" smtClean="0">
                              <a:solidFill>
                                <a:srgbClr val="FF0000"/>
                              </a:solidFill>
                              <a:latin typeface="Cambria Math"/>
                            </a:rPr>
                          </m:ctrlPr>
                        </m:accPr>
                        <m:e>
                          <m:r>
                            <a:rPr lang="en-US" sz="2400" b="1" i="1" dirty="0" smtClean="0">
                              <a:solidFill>
                                <a:srgbClr val="FF0000"/>
                              </a:solidFill>
                              <a:latin typeface="Cambria Math"/>
                            </a:rPr>
                            <m:t>𝒀</m:t>
                          </m:r>
                        </m:e>
                      </m:acc>
                      <m:r>
                        <a:rPr lang="en-US" sz="2400" b="1" i="0" baseline="-25000" dirty="0" smtClean="0">
                          <a:solidFill>
                            <a:srgbClr val="FF0000"/>
                          </a:solidFill>
                          <a:latin typeface="Cambria Math"/>
                        </a:rPr>
                        <m:t>𝐭</m:t>
                      </m:r>
                    </m:oMath>
                  </m:oMathPara>
                </a14:m>
                <a:endParaRPr lang="en-US" sz="2400" b="1" baseline="-25000" dirty="0">
                  <a:solidFill>
                    <a:srgbClr val="FF0000"/>
                  </a:solidFill>
                  <a:latin typeface="+mn-lt"/>
                </a:endParaRPr>
              </a:p>
            </p:txBody>
          </p:sp>
        </mc:Choice>
        <mc:Fallback xmlns="">
          <p:sp>
            <p:nvSpPr>
              <p:cNvPr id="21" name="Text Box 2"/>
              <p:cNvSpPr txBox="1">
                <a:spLocks noRot="1" noChangeAspect="1" noMove="1" noResize="1" noEditPoints="1" noAdjustHandles="1" noChangeArrowheads="1" noChangeShapeType="1" noTextEdit="1"/>
              </p:cNvSpPr>
              <p:nvPr/>
            </p:nvSpPr>
            <p:spPr bwMode="auto">
              <a:xfrm>
                <a:off x="2849413" y="3737489"/>
                <a:ext cx="457200" cy="506164"/>
              </a:xfrm>
              <a:prstGeom prst="rect">
                <a:avLst/>
              </a:prstGeom>
              <a:blipFill rotWithShape="1">
                <a:blip r:embed="rId5"/>
                <a:stretch>
                  <a:fillRect l="-2667" r="-1200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23" name="Group 17"/>
          <p:cNvGrpSpPr>
            <a:grpSpLocks/>
          </p:cNvGrpSpPr>
          <p:nvPr/>
        </p:nvGrpSpPr>
        <p:grpSpPr bwMode="auto">
          <a:xfrm>
            <a:off x="1554014" y="1848362"/>
            <a:ext cx="2587625" cy="1885949"/>
            <a:chOff x="2640" y="1056"/>
            <a:chExt cx="2231" cy="2112"/>
          </a:xfrm>
        </p:grpSpPr>
        <p:sp>
          <p:nvSpPr>
            <p:cNvPr id="24" name="Line 18"/>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9"/>
            <p:cNvSpPr>
              <a:spLocks noChangeShapeType="1"/>
            </p:cNvSpPr>
            <p:nvPr/>
          </p:nvSpPr>
          <p:spPr bwMode="auto">
            <a:xfrm>
              <a:off x="2640" y="3168"/>
              <a:ext cx="2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 name="Text Box 20"/>
          <p:cNvSpPr txBox="1">
            <a:spLocks noChangeArrowheads="1"/>
          </p:cNvSpPr>
          <p:nvPr/>
        </p:nvSpPr>
        <p:spPr bwMode="auto">
          <a:xfrm>
            <a:off x="1173014" y="1676912"/>
            <a:ext cx="381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dirty="0" err="1" smtClean="0">
                <a:latin typeface="+mn-lt"/>
              </a:rPr>
              <a:t>r</a:t>
            </a:r>
            <a:r>
              <a:rPr lang="en-US" sz="2200" b="1" baseline="-25000" dirty="0" err="1" smtClean="0">
                <a:latin typeface="+mn-lt"/>
              </a:rPr>
              <a:t>t</a:t>
            </a:r>
            <a:endParaRPr lang="en-US" sz="2200" baseline="-25000" dirty="0">
              <a:latin typeface="+mn-lt"/>
            </a:endParaRPr>
          </a:p>
        </p:txBody>
      </p:sp>
      <p:sp>
        <p:nvSpPr>
          <p:cNvPr id="27" name="Text Box 21"/>
          <p:cNvSpPr txBox="1">
            <a:spLocks noChangeArrowheads="1"/>
          </p:cNvSpPr>
          <p:nvPr/>
        </p:nvSpPr>
        <p:spPr bwMode="auto">
          <a:xfrm>
            <a:off x="3940027" y="3670811"/>
            <a:ext cx="53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dirty="0" err="1" smtClean="0">
                <a:latin typeface="+mn-lt"/>
              </a:rPr>
              <a:t>Y</a:t>
            </a:r>
            <a:r>
              <a:rPr lang="en-US" sz="2200" b="1" baseline="-25000" dirty="0" err="1" smtClean="0">
                <a:latin typeface="+mn-lt"/>
              </a:rPr>
              <a:t>t</a:t>
            </a:r>
            <a:r>
              <a:rPr lang="en-US" sz="2200" dirty="0" smtClean="0">
                <a:latin typeface="+mn-lt"/>
              </a:rPr>
              <a:t> </a:t>
            </a:r>
            <a:endParaRPr lang="en-US" sz="2200" dirty="0">
              <a:latin typeface="+mn-lt"/>
            </a:endParaRPr>
          </a:p>
        </p:txBody>
      </p:sp>
      <mc:AlternateContent xmlns:mc="http://schemas.openxmlformats.org/markup-compatibility/2006" xmlns:a14="http://schemas.microsoft.com/office/drawing/2010/main">
        <mc:Choice Requires="a14">
          <p:sp>
            <p:nvSpPr>
              <p:cNvPr id="29" name="Text Box 28"/>
              <p:cNvSpPr txBox="1">
                <a:spLocks noChangeArrowheads="1"/>
              </p:cNvSpPr>
              <p:nvPr/>
            </p:nvSpPr>
            <p:spPr bwMode="auto">
              <a:xfrm>
                <a:off x="1122213" y="2896114"/>
                <a:ext cx="457200"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14:m>
                  <m:oMathPara xmlns:m="http://schemas.openxmlformats.org/officeDocument/2006/math">
                    <m:oMathParaPr>
                      <m:jc m:val="centerGroup"/>
                    </m:oMathParaPr>
                    <m:oMath xmlns:m="http://schemas.openxmlformats.org/officeDocument/2006/math">
                      <m:r>
                        <m:rPr>
                          <m:sty m:val="p"/>
                        </m:rPr>
                        <a:rPr lang="el-GR" sz="2200" b="1" i="1" smtClean="0">
                          <a:solidFill>
                            <a:srgbClr val="FF0000"/>
                          </a:solidFill>
                          <a:latin typeface="Cambria Math"/>
                        </a:rPr>
                        <m:t>ρ</m:t>
                      </m:r>
                    </m:oMath>
                  </m:oMathPara>
                </a14:m>
                <a:endParaRPr lang="en-US" sz="2200" b="1" dirty="0">
                  <a:solidFill>
                    <a:srgbClr val="FF0000"/>
                  </a:solidFill>
                  <a:latin typeface="+mn-lt"/>
                </a:endParaRPr>
              </a:p>
            </p:txBody>
          </p:sp>
        </mc:Choice>
        <mc:Fallback xmlns="">
          <p:sp>
            <p:nvSpPr>
              <p:cNvPr id="29" name="Text Box 28"/>
              <p:cNvSpPr txBox="1">
                <a:spLocks noRot="1" noChangeAspect="1" noMove="1" noResize="1" noEditPoints="1" noAdjustHandles="1" noChangeArrowheads="1" noChangeShapeType="1" noTextEdit="1"/>
              </p:cNvSpPr>
              <p:nvPr/>
            </p:nvSpPr>
            <p:spPr bwMode="auto">
              <a:xfrm>
                <a:off x="1122213" y="2896114"/>
                <a:ext cx="457200" cy="430887"/>
              </a:xfrm>
              <a:prstGeom prst="rect">
                <a:avLst/>
              </a:prstGeom>
              <a:blipFill rotWithShape="1">
                <a:blip r:embed="rId6"/>
                <a:stretch>
                  <a:fillRect b="-84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1" name="Line 31"/>
          <p:cNvSpPr>
            <a:spLocks noChangeShapeType="1"/>
          </p:cNvSpPr>
          <p:nvPr/>
        </p:nvSpPr>
        <p:spPr bwMode="auto">
          <a:xfrm>
            <a:off x="1560363" y="3143764"/>
            <a:ext cx="147703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32"/>
          <p:cNvSpPr>
            <a:spLocks noChangeShapeType="1"/>
          </p:cNvSpPr>
          <p:nvPr/>
        </p:nvSpPr>
        <p:spPr bwMode="auto">
          <a:xfrm>
            <a:off x="1750863" y="2007114"/>
            <a:ext cx="1695450" cy="14859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Text Box 33"/>
          <p:cNvSpPr txBox="1">
            <a:spLocks noChangeArrowheads="1"/>
          </p:cNvSpPr>
          <p:nvPr/>
        </p:nvSpPr>
        <p:spPr bwMode="auto">
          <a:xfrm>
            <a:off x="3382813" y="3277114"/>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i="1">
                <a:latin typeface="+mn-lt"/>
              </a:rPr>
              <a:t>IS </a:t>
            </a:r>
          </a:p>
        </p:txBody>
      </p:sp>
      <p:sp>
        <p:nvSpPr>
          <p:cNvPr id="35" name="Oval 40"/>
          <p:cNvSpPr>
            <a:spLocks noChangeArrowheads="1"/>
          </p:cNvSpPr>
          <p:nvPr/>
        </p:nvSpPr>
        <p:spPr bwMode="auto">
          <a:xfrm>
            <a:off x="3006575" y="3096139"/>
            <a:ext cx="76200" cy="76200"/>
          </a:xfrm>
          <a:prstGeom prst="ellipse">
            <a:avLst/>
          </a:prstGeom>
          <a:solidFill>
            <a:srgbClr val="0000FF"/>
          </a:solidFill>
          <a:ln w="9525">
            <a:solidFill>
              <a:schemeClr val="tx1"/>
            </a:solidFill>
            <a:round/>
            <a:headEnd/>
            <a:tailEnd/>
          </a:ln>
        </p:spPr>
        <p:txBody>
          <a:bodyPr wrap="none" anchor="ctr"/>
          <a:lstStyle/>
          <a:p>
            <a:endParaRPr lang="en-US"/>
          </a:p>
        </p:txBody>
      </p:sp>
      <p:sp>
        <p:nvSpPr>
          <p:cNvPr id="36" name="Line 4"/>
          <p:cNvSpPr>
            <a:spLocks noChangeShapeType="1"/>
          </p:cNvSpPr>
          <p:nvPr/>
        </p:nvSpPr>
        <p:spPr bwMode="auto">
          <a:xfrm flipH="1">
            <a:off x="3030678" y="3140764"/>
            <a:ext cx="0" cy="56656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Right Arrow 37"/>
          <p:cNvSpPr/>
          <p:nvPr/>
        </p:nvSpPr>
        <p:spPr>
          <a:xfrm>
            <a:off x="4308764" y="2923309"/>
            <a:ext cx="568036" cy="415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Object 38"/>
          <p:cNvGraphicFramePr>
            <a:graphicFrameLocks noGrp="1" noChangeAspect="1"/>
          </p:cNvGraphicFramePr>
          <p:nvPr>
            <p:extLst>
              <p:ext uri="{D42A27DB-BD31-4B8C-83A1-F6EECF244321}">
                <p14:modId xmlns:p14="http://schemas.microsoft.com/office/powerpoint/2010/main" val="2072786480"/>
              </p:ext>
            </p:extLst>
          </p:nvPr>
        </p:nvGraphicFramePr>
        <p:xfrm>
          <a:off x="5624945" y="1337792"/>
          <a:ext cx="3422070" cy="585681"/>
        </p:xfrm>
        <a:graphic>
          <a:graphicData uri="http://schemas.openxmlformats.org/presentationml/2006/ole">
            <mc:AlternateContent xmlns:mc="http://schemas.openxmlformats.org/markup-compatibility/2006">
              <mc:Choice xmlns:v="urn:schemas-microsoft-com:vml" Requires="v">
                <p:oleObj spid="_x0000_s61505" name="Equation" r:id="rId7" imgW="1409400" imgH="241200" progId="Equation.3">
                  <p:embed/>
                </p:oleObj>
              </mc:Choice>
              <mc:Fallback>
                <p:oleObj name="Equation" r:id="rId7" imgW="1409400" imgH="241200" progId="Equation.3">
                  <p:embed/>
                  <p:pic>
                    <p:nvPicPr>
                      <p:cNvPr id="0" name="Object 3"/>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4945" y="1337792"/>
                        <a:ext cx="3422070" cy="58568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0657919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75" y="500114"/>
            <a:ext cx="8594650" cy="5857772"/>
          </a:xfrm>
          <a:prstGeom prst="rect">
            <a:avLst/>
          </a:prstGeom>
        </p:spPr>
      </p:pic>
      <p:sp>
        <p:nvSpPr>
          <p:cNvPr id="3" name="TextBox 2"/>
          <p:cNvSpPr txBox="1"/>
          <p:nvPr/>
        </p:nvSpPr>
        <p:spPr>
          <a:xfrm>
            <a:off x="6664036" y="554181"/>
            <a:ext cx="2105891" cy="1754326"/>
          </a:xfrm>
          <a:prstGeom prst="rect">
            <a:avLst/>
          </a:prstGeom>
          <a:solidFill>
            <a:srgbClr val="FFC000"/>
          </a:solidFill>
        </p:spPr>
        <p:txBody>
          <a:bodyPr wrap="square" rtlCol="0">
            <a:spAutoFit/>
          </a:bodyPr>
          <a:lstStyle/>
          <a:p>
            <a:r>
              <a:rPr lang="en-US" b="1" dirty="0" smtClean="0"/>
              <a:t>The natural real interest rate (</a:t>
            </a:r>
            <a:r>
              <a:rPr lang="el-GR" b="1" dirty="0" smtClean="0"/>
              <a:t>ρ</a:t>
            </a:r>
            <a:r>
              <a:rPr lang="en-US" b="1" dirty="0" smtClean="0"/>
              <a:t>) has been falling since the 1980s and has become negative lately. </a:t>
            </a:r>
            <a:endParaRPr lang="en-US" b="1" dirty="0"/>
          </a:p>
        </p:txBody>
      </p:sp>
    </p:spTree>
    <p:extLst>
      <p:ext uri="{BB962C8B-B14F-4D97-AF65-F5344CB8AC3E}">
        <p14:creationId xmlns:p14="http://schemas.microsoft.com/office/powerpoint/2010/main" val="86656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0658" name="Picture 2" descr="C:\Users\Udayan Roy\Google Drive\research\SecStag\sec-stag\graphs\spir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0218" y="540327"/>
            <a:ext cx="2105891" cy="5632311"/>
          </a:xfrm>
          <a:prstGeom prst="rect">
            <a:avLst/>
          </a:prstGeom>
          <a:solidFill>
            <a:srgbClr val="FFC000"/>
          </a:solidFill>
        </p:spPr>
        <p:txBody>
          <a:bodyPr wrap="square" rtlCol="0">
            <a:spAutoFit/>
          </a:bodyPr>
          <a:lstStyle/>
          <a:p>
            <a:r>
              <a:rPr lang="en-US" b="1" dirty="0" smtClean="0"/>
              <a:t>The natural real interest rate (</a:t>
            </a:r>
            <a:r>
              <a:rPr lang="el-GR" b="1" dirty="0" smtClean="0"/>
              <a:t>ρ</a:t>
            </a:r>
            <a:r>
              <a:rPr lang="en-US" b="1" dirty="0" smtClean="0"/>
              <a:t>) has been falling since the 1980s and has become negative lately. This brings the deflationary long-run equilibrium, </a:t>
            </a:r>
            <a:r>
              <a:rPr lang="en-US" b="1" i="1" dirty="0" smtClean="0"/>
              <a:t>D</a:t>
            </a:r>
            <a:r>
              <a:rPr lang="en-US" b="1" dirty="0" smtClean="0"/>
              <a:t>, closer to the stable long-run equilibrium, </a:t>
            </a:r>
            <a:r>
              <a:rPr lang="en-US" b="1" i="1" dirty="0" smtClean="0"/>
              <a:t>O</a:t>
            </a:r>
            <a:r>
              <a:rPr lang="en-US" b="1" dirty="0" smtClean="0"/>
              <a:t>. This increases the chance that a shock could throw a perfectly fine economy into the dreaded deflationary spiral. Very scary!</a:t>
            </a:r>
            <a:endParaRPr lang="en-US" b="1" dirty="0"/>
          </a:p>
        </p:txBody>
      </p:sp>
    </p:spTree>
    <p:extLst>
      <p:ext uri="{BB962C8B-B14F-4D97-AF65-F5344CB8AC3E}">
        <p14:creationId xmlns:p14="http://schemas.microsoft.com/office/powerpoint/2010/main" val="90876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DAD-DAS + ZLB!</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963519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Equation Curve</a:t>
            </a:r>
            <a:endParaRPr lang="en-US" dirty="0"/>
          </a:p>
        </p:txBody>
      </p:sp>
      <mc:AlternateContent xmlns:mc="http://schemas.openxmlformats.org/markup-compatibility/2006" xmlns:a14="http://schemas.microsoft.com/office/drawing/2010/main">
        <mc:Choice Requires="a14">
          <p:sp>
            <p:nvSpPr>
              <p:cNvPr id="4" name="Text Box 2"/>
              <p:cNvSpPr txBox="1">
                <a:spLocks noChangeArrowheads="1"/>
              </p:cNvSpPr>
              <p:nvPr/>
            </p:nvSpPr>
            <p:spPr bwMode="auto">
              <a:xfrm>
                <a:off x="1565564" y="4083783"/>
                <a:ext cx="1205345" cy="506164"/>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wrap="square" lIns="45720" rIns="4572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acc>
                        <m:accPr>
                          <m:chr m:val="̅"/>
                          <m:ctrlPr>
                            <a:rPr lang="en-US" sz="2400" b="1" i="1" dirty="0" smtClean="0">
                              <a:solidFill>
                                <a:srgbClr val="FF0000"/>
                              </a:solidFill>
                              <a:latin typeface="Cambria Math"/>
                            </a:rPr>
                          </m:ctrlPr>
                        </m:accPr>
                        <m:e>
                          <m:r>
                            <a:rPr lang="en-US" sz="2400" b="1" i="1" dirty="0" smtClean="0">
                              <a:solidFill>
                                <a:srgbClr val="FF0000"/>
                              </a:solidFill>
                              <a:latin typeface="Cambria Math"/>
                            </a:rPr>
                            <m:t>𝒀</m:t>
                          </m:r>
                        </m:e>
                      </m:acc>
                      <m:r>
                        <a:rPr lang="en-US" sz="2400" b="1" i="1" dirty="0">
                          <a:solidFill>
                            <a:srgbClr val="FF0000"/>
                          </a:solidFill>
                          <a:latin typeface="Cambria Math"/>
                        </a:rPr>
                        <m:t>+</m:t>
                      </m:r>
                      <m:sSub>
                        <m:sSubPr>
                          <m:ctrlPr>
                            <a:rPr lang="en-US" sz="2400" b="1" i="1" dirty="0">
                              <a:solidFill>
                                <a:srgbClr val="FF0000"/>
                              </a:solidFill>
                              <a:latin typeface="Cambria Math"/>
                            </a:rPr>
                          </m:ctrlPr>
                        </m:sSubPr>
                        <m:e>
                          <m:r>
                            <a:rPr lang="en-US" sz="2400" b="1" i="1" dirty="0">
                              <a:solidFill>
                                <a:srgbClr val="FF0000"/>
                              </a:solidFill>
                              <a:latin typeface="Cambria Math"/>
                              <a:ea typeface="Cambria Math"/>
                            </a:rPr>
                            <m:t>𝜺</m:t>
                          </m:r>
                        </m:e>
                        <m:sub>
                          <m:r>
                            <a:rPr lang="en-US" sz="2400" b="1" i="1" dirty="0">
                              <a:solidFill>
                                <a:srgbClr val="FF0000"/>
                              </a:solidFill>
                              <a:latin typeface="Cambria Math"/>
                            </a:rPr>
                            <m:t>𝒕</m:t>
                          </m:r>
                        </m:sub>
                      </m:sSub>
                    </m:oMath>
                  </m:oMathPara>
                </a14:m>
                <a:endParaRPr lang="en-US" sz="2400" b="1" i="1" baseline="-25000" dirty="0">
                  <a:solidFill>
                    <a:srgbClr val="FF0000"/>
                  </a:solidFill>
                  <a:latin typeface="+mn-lt"/>
                </a:endParaRPr>
              </a:p>
            </p:txBody>
          </p:sp>
        </mc:Choice>
        <mc:Fallback xmlns="">
          <p:sp>
            <p:nvSpPr>
              <p:cNvPr id="4" name="Text Box 2"/>
              <p:cNvSpPr txBox="1">
                <a:spLocks noRot="1" noChangeAspect="1" noMove="1" noResize="1" noEditPoints="1" noAdjustHandles="1" noChangeArrowheads="1" noChangeShapeType="1" noTextEdit="1"/>
              </p:cNvSpPr>
              <p:nvPr/>
            </p:nvSpPr>
            <p:spPr bwMode="auto">
              <a:xfrm>
                <a:off x="1565564" y="4083783"/>
                <a:ext cx="1205345" cy="506164"/>
              </a:xfrm>
              <a:prstGeom prst="rect">
                <a:avLst/>
              </a:prstGeom>
              <a:blipFill rotWithShape="1">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6" name="Group 17"/>
          <p:cNvGrpSpPr>
            <a:grpSpLocks/>
          </p:cNvGrpSpPr>
          <p:nvPr/>
        </p:nvGrpSpPr>
        <p:grpSpPr bwMode="auto">
          <a:xfrm>
            <a:off x="611746" y="2194656"/>
            <a:ext cx="2587625" cy="1885949"/>
            <a:chOff x="2640" y="1056"/>
            <a:chExt cx="2231" cy="2112"/>
          </a:xfrm>
        </p:grpSpPr>
        <p:sp>
          <p:nvSpPr>
            <p:cNvPr id="7" name="Line 18"/>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9"/>
            <p:cNvSpPr>
              <a:spLocks noChangeShapeType="1"/>
            </p:cNvSpPr>
            <p:nvPr/>
          </p:nvSpPr>
          <p:spPr bwMode="auto">
            <a:xfrm>
              <a:off x="2640" y="3168"/>
              <a:ext cx="2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20"/>
          <p:cNvSpPr txBox="1">
            <a:spLocks noChangeArrowheads="1"/>
          </p:cNvSpPr>
          <p:nvPr/>
        </p:nvSpPr>
        <p:spPr bwMode="auto">
          <a:xfrm>
            <a:off x="230746" y="2023206"/>
            <a:ext cx="381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dirty="0" err="1" smtClean="0">
                <a:latin typeface="+mn-lt"/>
              </a:rPr>
              <a:t>r</a:t>
            </a:r>
            <a:r>
              <a:rPr lang="en-US" sz="2200" b="1" baseline="-25000" dirty="0" err="1" smtClean="0">
                <a:latin typeface="+mn-lt"/>
              </a:rPr>
              <a:t>t</a:t>
            </a:r>
            <a:endParaRPr lang="en-US" sz="2200" baseline="-25000" dirty="0">
              <a:latin typeface="+mn-lt"/>
            </a:endParaRPr>
          </a:p>
        </p:txBody>
      </p:sp>
      <p:sp>
        <p:nvSpPr>
          <p:cNvPr id="10" name="Text Box 21"/>
          <p:cNvSpPr txBox="1">
            <a:spLocks noChangeArrowheads="1"/>
          </p:cNvSpPr>
          <p:nvPr/>
        </p:nvSpPr>
        <p:spPr bwMode="auto">
          <a:xfrm>
            <a:off x="2997759" y="4017105"/>
            <a:ext cx="53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dirty="0" err="1" smtClean="0">
                <a:latin typeface="+mn-lt"/>
              </a:rPr>
              <a:t>Y</a:t>
            </a:r>
            <a:r>
              <a:rPr lang="en-US" sz="2200" b="1" baseline="-25000" dirty="0" err="1" smtClean="0">
                <a:latin typeface="+mn-lt"/>
              </a:rPr>
              <a:t>t</a:t>
            </a:r>
            <a:r>
              <a:rPr lang="en-US" sz="2200" dirty="0" smtClean="0">
                <a:latin typeface="+mn-lt"/>
              </a:rPr>
              <a:t> </a:t>
            </a:r>
            <a:endParaRPr lang="en-US" sz="2200" dirty="0">
              <a:latin typeface="+mn-lt"/>
            </a:endParaRPr>
          </a:p>
        </p:txBody>
      </p:sp>
      <mc:AlternateContent xmlns:mc="http://schemas.openxmlformats.org/markup-compatibility/2006" xmlns:a14="http://schemas.microsoft.com/office/drawing/2010/main">
        <mc:Choice Requires="a14">
          <p:sp>
            <p:nvSpPr>
              <p:cNvPr id="12" name="Text Box 28"/>
              <p:cNvSpPr txBox="1">
                <a:spLocks noChangeArrowheads="1"/>
              </p:cNvSpPr>
              <p:nvPr/>
            </p:nvSpPr>
            <p:spPr bwMode="auto">
              <a:xfrm>
                <a:off x="179945" y="3242408"/>
                <a:ext cx="457200"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14:m>
                  <m:oMathPara xmlns:m="http://schemas.openxmlformats.org/officeDocument/2006/math">
                    <m:oMathParaPr>
                      <m:jc m:val="centerGroup"/>
                    </m:oMathParaPr>
                    <m:oMath xmlns:m="http://schemas.openxmlformats.org/officeDocument/2006/math">
                      <m:r>
                        <m:rPr>
                          <m:sty m:val="p"/>
                        </m:rPr>
                        <a:rPr lang="el-GR" sz="2200" b="1" i="1" smtClean="0">
                          <a:solidFill>
                            <a:srgbClr val="FF0000"/>
                          </a:solidFill>
                          <a:latin typeface="Cambria Math"/>
                        </a:rPr>
                        <m:t>ρ</m:t>
                      </m:r>
                    </m:oMath>
                  </m:oMathPara>
                </a14:m>
                <a:endParaRPr lang="en-US" sz="2200" b="1" dirty="0">
                  <a:solidFill>
                    <a:srgbClr val="FF0000"/>
                  </a:solidFill>
                  <a:latin typeface="+mn-lt"/>
                </a:endParaRPr>
              </a:p>
            </p:txBody>
          </p:sp>
        </mc:Choice>
        <mc:Fallback xmlns="">
          <p:sp>
            <p:nvSpPr>
              <p:cNvPr id="12" name="Text Box 28"/>
              <p:cNvSpPr txBox="1">
                <a:spLocks noRot="1" noChangeAspect="1" noMove="1" noResize="1" noEditPoints="1" noAdjustHandles="1" noChangeArrowheads="1" noChangeShapeType="1" noTextEdit="1"/>
              </p:cNvSpPr>
              <p:nvPr/>
            </p:nvSpPr>
            <p:spPr bwMode="auto">
              <a:xfrm>
                <a:off x="179945" y="3242408"/>
                <a:ext cx="457200" cy="430887"/>
              </a:xfrm>
              <a:prstGeom prst="rect">
                <a:avLst/>
              </a:prstGeom>
              <a:blipFill rotWithShape="1">
                <a:blip r:embed="rId4"/>
                <a:stretch>
                  <a:fillRect b="-84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4" name="Line 31"/>
          <p:cNvSpPr>
            <a:spLocks noChangeShapeType="1"/>
          </p:cNvSpPr>
          <p:nvPr/>
        </p:nvSpPr>
        <p:spPr bwMode="auto">
          <a:xfrm>
            <a:off x="618095" y="3490058"/>
            <a:ext cx="222670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32"/>
          <p:cNvSpPr>
            <a:spLocks noChangeShapeType="1"/>
          </p:cNvSpPr>
          <p:nvPr/>
        </p:nvSpPr>
        <p:spPr bwMode="auto">
          <a:xfrm>
            <a:off x="808595" y="2353408"/>
            <a:ext cx="1695450" cy="14859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33"/>
          <p:cNvSpPr txBox="1">
            <a:spLocks noChangeArrowheads="1"/>
          </p:cNvSpPr>
          <p:nvPr/>
        </p:nvSpPr>
        <p:spPr bwMode="auto">
          <a:xfrm>
            <a:off x="2440545" y="3623408"/>
            <a:ext cx="16048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i="1" dirty="0" smtClean="0">
                <a:latin typeface="+mn-lt"/>
              </a:rPr>
              <a:t>Demand</a:t>
            </a:r>
            <a:endParaRPr lang="en-US" sz="2400" i="1" dirty="0">
              <a:latin typeface="+mn-lt"/>
            </a:endParaRPr>
          </a:p>
        </p:txBody>
      </p:sp>
      <p:sp>
        <p:nvSpPr>
          <p:cNvPr id="19" name="Line 4"/>
          <p:cNvSpPr>
            <a:spLocks noChangeShapeType="1"/>
          </p:cNvSpPr>
          <p:nvPr/>
        </p:nvSpPr>
        <p:spPr bwMode="auto">
          <a:xfrm flipH="1">
            <a:off x="2088410" y="2863850"/>
            <a:ext cx="0" cy="118977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Oval 40"/>
          <p:cNvSpPr>
            <a:spLocks noChangeArrowheads="1"/>
          </p:cNvSpPr>
          <p:nvPr/>
        </p:nvSpPr>
        <p:spPr bwMode="auto">
          <a:xfrm>
            <a:off x="2051607" y="3448783"/>
            <a:ext cx="76200" cy="76200"/>
          </a:xfrm>
          <a:prstGeom prst="ellipse">
            <a:avLst/>
          </a:prstGeom>
          <a:solidFill>
            <a:srgbClr val="00B050"/>
          </a:solidFill>
          <a:ln w="9525">
            <a:solidFill>
              <a:schemeClr val="tx1"/>
            </a:solidFill>
            <a:round/>
            <a:headEnd/>
            <a:tailEnd/>
          </a:ln>
        </p:spPr>
        <p:txBody>
          <a:bodyPr wrap="none" anchor="ctr"/>
          <a:lstStyle/>
          <a:p>
            <a:endParaRPr lang="en-US"/>
          </a:p>
        </p:txBody>
      </p:sp>
      <p:graphicFrame>
        <p:nvGraphicFramePr>
          <p:cNvPr id="39" name="Object 38"/>
          <p:cNvGraphicFramePr>
            <a:graphicFrameLocks noGrp="1" noChangeAspect="1"/>
          </p:cNvGraphicFramePr>
          <p:nvPr>
            <p:extLst>
              <p:ext uri="{D42A27DB-BD31-4B8C-83A1-F6EECF244321}">
                <p14:modId xmlns:p14="http://schemas.microsoft.com/office/powerpoint/2010/main" val="525102519"/>
              </p:ext>
            </p:extLst>
          </p:nvPr>
        </p:nvGraphicFramePr>
        <p:xfrm>
          <a:off x="2895510" y="1337792"/>
          <a:ext cx="3422070" cy="585681"/>
        </p:xfrm>
        <a:graphic>
          <a:graphicData uri="http://schemas.openxmlformats.org/presentationml/2006/ole">
            <mc:AlternateContent xmlns:mc="http://schemas.openxmlformats.org/markup-compatibility/2006">
              <mc:Choice xmlns:v="urn:schemas-microsoft-com:vml" Requires="v">
                <p:oleObj spid="_x0000_s66598" name="Equation" r:id="rId5" imgW="1409400" imgH="241200" progId="Equation.3">
                  <p:embed/>
                </p:oleObj>
              </mc:Choice>
              <mc:Fallback>
                <p:oleObj name="Equation" r:id="rId5" imgW="1409400" imgH="24120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510" y="1337792"/>
                        <a:ext cx="3422070" cy="585681"/>
                      </a:xfrm>
                      <a:prstGeom prst="rect">
                        <a:avLst/>
                      </a:prstGeom>
                      <a:noFill/>
                      <a:ln>
                        <a:noFill/>
                      </a:ln>
                    </p:spPr>
                  </p:pic>
                </p:oleObj>
              </mc:Fallback>
            </mc:AlternateContent>
          </a:graphicData>
        </a:graphic>
      </p:graphicFrame>
      <p:sp>
        <p:nvSpPr>
          <p:cNvPr id="34" name="Line 32"/>
          <p:cNvSpPr>
            <a:spLocks noChangeShapeType="1"/>
          </p:cNvSpPr>
          <p:nvPr/>
        </p:nvSpPr>
        <p:spPr bwMode="auto">
          <a:xfrm>
            <a:off x="1226550" y="2104013"/>
            <a:ext cx="1695450" cy="14859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4"/>
          <p:cNvSpPr>
            <a:spLocks noChangeShapeType="1"/>
          </p:cNvSpPr>
          <p:nvPr/>
        </p:nvSpPr>
        <p:spPr bwMode="auto">
          <a:xfrm flipH="1">
            <a:off x="2805960" y="3501888"/>
            <a:ext cx="0" cy="56443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Oval 40"/>
          <p:cNvSpPr>
            <a:spLocks noChangeArrowheads="1"/>
          </p:cNvSpPr>
          <p:nvPr/>
        </p:nvSpPr>
        <p:spPr bwMode="auto">
          <a:xfrm>
            <a:off x="2762807" y="3455133"/>
            <a:ext cx="76200" cy="76200"/>
          </a:xfrm>
          <a:prstGeom prst="ellipse">
            <a:avLst/>
          </a:prstGeom>
          <a:solidFill>
            <a:srgbClr val="00B050"/>
          </a:solidFill>
          <a:ln w="9525">
            <a:solidFill>
              <a:schemeClr val="tx1"/>
            </a:solidFill>
            <a:round/>
            <a:headEnd/>
            <a:tailEnd/>
          </a:ln>
        </p:spPr>
        <p:txBody>
          <a:bodyPr wrap="none" anchor="ctr"/>
          <a:lstStyle/>
          <a:p>
            <a:endParaRPr lang="en-US"/>
          </a:p>
        </p:txBody>
      </p:sp>
      <p:sp>
        <p:nvSpPr>
          <p:cNvPr id="42" name="Line 31"/>
          <p:cNvSpPr>
            <a:spLocks noChangeShapeType="1"/>
          </p:cNvSpPr>
          <p:nvPr/>
        </p:nvSpPr>
        <p:spPr bwMode="auto">
          <a:xfrm>
            <a:off x="614213" y="2858014"/>
            <a:ext cx="147703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4"/>
          <p:cNvSpPr>
            <a:spLocks noChangeShapeType="1"/>
          </p:cNvSpPr>
          <p:nvPr/>
        </p:nvSpPr>
        <p:spPr bwMode="auto">
          <a:xfrm flipH="1">
            <a:off x="2088410" y="3489188"/>
            <a:ext cx="0" cy="56443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Oval 40"/>
          <p:cNvSpPr>
            <a:spLocks noChangeArrowheads="1"/>
          </p:cNvSpPr>
          <p:nvPr/>
        </p:nvSpPr>
        <p:spPr bwMode="auto">
          <a:xfrm>
            <a:off x="2051607" y="2820133"/>
            <a:ext cx="76200" cy="76200"/>
          </a:xfrm>
          <a:prstGeom prst="ellipse">
            <a:avLst/>
          </a:prstGeom>
          <a:solidFill>
            <a:srgbClr val="00B050"/>
          </a:solidFill>
          <a:ln w="952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614213" y="3493014"/>
            <a:ext cx="147703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1" name="TextBox 10"/>
              <p:cNvSpPr txBox="1"/>
              <p:nvPr/>
            </p:nvSpPr>
            <p:spPr>
              <a:xfrm>
                <a:off x="4197927" y="2438400"/>
                <a:ext cx="4641273" cy="1323439"/>
              </a:xfrm>
              <a:prstGeom prst="rect">
                <a:avLst/>
              </a:prstGeom>
              <a:noFill/>
            </p:spPr>
            <p:txBody>
              <a:bodyPr wrap="square" rtlCol="0">
                <a:spAutoFit/>
              </a:bodyPr>
              <a:lstStyle/>
              <a:p>
                <a:r>
                  <a:rPr lang="en-US" sz="2000" b="1" dirty="0" smtClean="0">
                    <a:solidFill>
                      <a:srgbClr val="0070C0"/>
                    </a:solidFill>
                  </a:rPr>
                  <a:t>Note that if </a:t>
                </a:r>
                <a14:m>
                  <m:oMath xmlns:m="http://schemas.openxmlformats.org/officeDocument/2006/math">
                    <m:acc>
                      <m:accPr>
                        <m:chr m:val="̅"/>
                        <m:ctrlPr>
                          <a:rPr lang="en-US" sz="2000" b="1" i="1" smtClean="0">
                            <a:solidFill>
                              <a:srgbClr val="0070C0"/>
                            </a:solidFill>
                            <a:latin typeface="Cambria Math"/>
                          </a:rPr>
                        </m:ctrlPr>
                      </m:accPr>
                      <m:e>
                        <m:r>
                          <a:rPr lang="en-US" sz="2000" b="1" i="1" smtClean="0">
                            <a:solidFill>
                              <a:srgbClr val="0070C0"/>
                            </a:solidFill>
                            <a:latin typeface="Cambria Math"/>
                          </a:rPr>
                          <m:t>𝒀</m:t>
                        </m:r>
                      </m:e>
                    </m:acc>
                    <m:r>
                      <a:rPr lang="en-US" sz="2000" b="1" i="1" smtClean="0">
                        <a:solidFill>
                          <a:srgbClr val="0070C0"/>
                        </a:solidFill>
                        <a:latin typeface="Cambria Math"/>
                      </a:rPr>
                      <m:t>+</m:t>
                    </m:r>
                    <m:sSub>
                      <m:sSubPr>
                        <m:ctrlPr>
                          <a:rPr lang="en-US" sz="2000" b="1" i="1" smtClean="0">
                            <a:solidFill>
                              <a:srgbClr val="0070C0"/>
                            </a:solidFill>
                            <a:latin typeface="Cambria Math"/>
                          </a:rPr>
                        </m:ctrlPr>
                      </m:sSubPr>
                      <m:e>
                        <m:r>
                          <a:rPr lang="en-US" sz="2000" b="1" i="1" smtClean="0">
                            <a:solidFill>
                              <a:srgbClr val="0070C0"/>
                            </a:solidFill>
                            <a:latin typeface="Cambria Math"/>
                            <a:ea typeface="Cambria Math"/>
                          </a:rPr>
                          <m:t>𝜺</m:t>
                        </m:r>
                      </m:e>
                      <m:sub>
                        <m:r>
                          <a:rPr lang="en-US" sz="2000" b="1" i="1" smtClean="0">
                            <a:solidFill>
                              <a:srgbClr val="0070C0"/>
                            </a:solidFill>
                            <a:latin typeface="Cambria Math"/>
                          </a:rPr>
                          <m:t>𝒕</m:t>
                        </m:r>
                      </m:sub>
                    </m:sSub>
                  </m:oMath>
                </a14:m>
                <a:r>
                  <a:rPr lang="en-US" sz="2000" b="1" dirty="0" smtClean="0">
                    <a:solidFill>
                      <a:srgbClr val="0070C0"/>
                    </a:solidFill>
                  </a:rPr>
                  <a:t> increases (decreases) by some amount, the Demand equation curve shifts right (left) by the same amount.</a:t>
                </a:r>
                <a:endParaRPr lang="en-US" sz="2000" b="1" dirty="0">
                  <a:solidFill>
                    <a:srgbClr val="0070C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197927" y="2438400"/>
                <a:ext cx="4641273" cy="1323439"/>
              </a:xfrm>
              <a:prstGeom prst="rect">
                <a:avLst/>
              </a:prstGeom>
              <a:blipFill rotWithShape="1">
                <a:blip r:embed="rId7"/>
                <a:stretch>
                  <a:fillRect l="-1445" t="-2304" b="-7373"/>
                </a:stretch>
              </a:blipFill>
            </p:spPr>
            <p:txBody>
              <a:bodyPr/>
              <a:lstStyle/>
              <a:p>
                <a:r>
                  <a:rPr lang="en-US">
                    <a:noFill/>
                  </a:rPr>
                  <a:t> </a:t>
                </a:r>
              </a:p>
            </p:txBody>
          </p:sp>
        </mc:Fallback>
      </mc:AlternateContent>
      <p:sp>
        <p:nvSpPr>
          <p:cNvPr id="45" name="TextBox 44"/>
          <p:cNvSpPr txBox="1"/>
          <p:nvPr/>
        </p:nvSpPr>
        <p:spPr>
          <a:xfrm>
            <a:off x="4197922" y="3865460"/>
            <a:ext cx="4641273" cy="1323439"/>
          </a:xfrm>
          <a:prstGeom prst="rect">
            <a:avLst/>
          </a:prstGeom>
          <a:noFill/>
        </p:spPr>
        <p:txBody>
          <a:bodyPr wrap="square" rtlCol="0">
            <a:spAutoFit/>
          </a:bodyPr>
          <a:lstStyle/>
          <a:p>
            <a:r>
              <a:rPr lang="en-US" sz="2000" b="1" dirty="0" smtClean="0">
                <a:solidFill>
                  <a:srgbClr val="0070C0"/>
                </a:solidFill>
              </a:rPr>
              <a:t>Note also that if </a:t>
            </a:r>
            <a:r>
              <a:rPr lang="el-GR" sz="2000" b="1" dirty="0" smtClean="0">
                <a:solidFill>
                  <a:srgbClr val="0070C0"/>
                </a:solidFill>
              </a:rPr>
              <a:t>ρ</a:t>
            </a:r>
            <a:r>
              <a:rPr lang="en-US" sz="2000" b="1" dirty="0" smtClean="0">
                <a:solidFill>
                  <a:srgbClr val="0070C0"/>
                </a:solidFill>
              </a:rPr>
              <a:t> increases (decreases) by some amount, the Demand </a:t>
            </a:r>
            <a:r>
              <a:rPr lang="en-US" sz="2000" b="1" dirty="0">
                <a:solidFill>
                  <a:srgbClr val="0070C0"/>
                </a:solidFill>
              </a:rPr>
              <a:t>equation </a:t>
            </a:r>
            <a:r>
              <a:rPr lang="en-US" sz="2000" b="1" dirty="0" smtClean="0">
                <a:solidFill>
                  <a:srgbClr val="0070C0"/>
                </a:solidFill>
              </a:rPr>
              <a:t>curve shifts up (down) by the same amount.</a:t>
            </a:r>
            <a:endParaRPr lang="en-US" sz="2000" b="1" dirty="0">
              <a:solidFill>
                <a:srgbClr val="0070C0"/>
              </a:solidFill>
            </a:endParaRPr>
          </a:p>
        </p:txBody>
      </p:sp>
    </p:spTree>
    <p:extLst>
      <p:ext uri="{BB962C8B-B14F-4D97-AF65-F5344CB8AC3E}">
        <p14:creationId xmlns:p14="http://schemas.microsoft.com/office/powerpoint/2010/main" val="190044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34" grpId="0" animBg="1"/>
      <p:bldP spid="37" grpId="0" animBg="1"/>
      <p:bldP spid="40" grpId="0" animBg="1"/>
      <p:bldP spid="42"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DAD-DAS</a:t>
            </a:r>
            <a:r>
              <a:rPr lang="en-US" dirty="0" smtClean="0"/>
              <a:t>: 5 Equations</a:t>
            </a:r>
            <a:endParaRPr lang="en-US" dirty="0"/>
          </a:p>
        </p:txBody>
      </p:sp>
      <p:sp>
        <p:nvSpPr>
          <p:cNvPr id="3" name="Content Placeholder 2"/>
          <p:cNvSpPr>
            <a:spLocks noGrp="1"/>
          </p:cNvSpPr>
          <p:nvPr>
            <p:ph idx="1"/>
          </p:nvPr>
        </p:nvSpPr>
        <p:spPr/>
        <p:txBody>
          <a:bodyPr/>
          <a:lstStyle/>
          <a:p>
            <a:r>
              <a:rPr lang="en-US" dirty="0"/>
              <a:t>Demand Equation</a:t>
            </a:r>
          </a:p>
          <a:p>
            <a:r>
              <a:rPr lang="en-US" b="1" dirty="0">
                <a:solidFill>
                  <a:srgbClr val="FF0000"/>
                </a:solidFill>
              </a:rPr>
              <a:t>Fisher Equation</a:t>
            </a:r>
          </a:p>
          <a:p>
            <a:r>
              <a:rPr lang="en-US" dirty="0" smtClean="0"/>
              <a:t>Phillips Curve</a:t>
            </a:r>
          </a:p>
          <a:p>
            <a:r>
              <a:rPr lang="en-US" dirty="0" smtClean="0"/>
              <a:t>Adaptive Expectations</a:t>
            </a:r>
          </a:p>
          <a:p>
            <a:r>
              <a:rPr lang="en-US" dirty="0" smtClean="0"/>
              <a:t>Monetary Policy Rule</a:t>
            </a:r>
            <a:endParaRPr lang="en-US" dirty="0"/>
          </a:p>
        </p:txBody>
      </p:sp>
    </p:spTree>
    <p:extLst>
      <p:ext uri="{BB962C8B-B14F-4D97-AF65-F5344CB8AC3E}">
        <p14:creationId xmlns:p14="http://schemas.microsoft.com/office/powerpoint/2010/main" val="1057432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 name="Rectangle 28"/>
          <p:cNvSpPr/>
          <p:nvPr/>
        </p:nvSpPr>
        <p:spPr>
          <a:xfrm>
            <a:off x="2976563" y="1544638"/>
            <a:ext cx="3179762" cy="7334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9" name="Title 1"/>
          <p:cNvSpPr>
            <a:spLocks noGrp="1"/>
          </p:cNvSpPr>
          <p:nvPr>
            <p:ph type="title"/>
          </p:nvPr>
        </p:nvSpPr>
        <p:spPr>
          <a:xfrm>
            <a:off x="466725" y="327025"/>
            <a:ext cx="8245475" cy="939800"/>
          </a:xfrm>
        </p:spPr>
        <p:txBody>
          <a:bodyPr>
            <a:normAutofit/>
          </a:bodyPr>
          <a:lstStyle/>
          <a:p>
            <a:pPr algn="ctr">
              <a:lnSpc>
                <a:spcPct val="110000"/>
              </a:lnSpc>
            </a:pPr>
            <a:r>
              <a:rPr lang="en-US" sz="3600" dirty="0" smtClean="0"/>
              <a:t>The Real Interest Rate: The Fisher Equation</a:t>
            </a:r>
          </a:p>
        </p:txBody>
      </p:sp>
      <p:graphicFrame>
        <p:nvGraphicFramePr>
          <p:cNvPr id="3074" name="Object 2"/>
          <p:cNvGraphicFramePr>
            <a:graphicFrameLocks noChangeAspect="1"/>
          </p:cNvGraphicFramePr>
          <p:nvPr/>
        </p:nvGraphicFramePr>
        <p:xfrm>
          <a:off x="3027363" y="1570038"/>
          <a:ext cx="3084512" cy="684212"/>
        </p:xfrm>
        <a:graphic>
          <a:graphicData uri="http://schemas.openxmlformats.org/presentationml/2006/ole">
            <mc:AlternateContent xmlns:mc="http://schemas.openxmlformats.org/markup-compatibility/2006">
              <mc:Choice xmlns:v="urn:schemas-microsoft-com:vml" Requires="v">
                <p:oleObj spid="_x0000_s47182" name="Equation" r:id="rId4" imgW="1028520" imgH="228600" progId="Equation.DSMT4">
                  <p:embed/>
                </p:oleObj>
              </mc:Choice>
              <mc:Fallback>
                <p:oleObj name="Equation" r:id="rId4" imgW="102852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7363" y="1570038"/>
                        <a:ext cx="3084512" cy="684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3"/>
          <p:cNvGrpSpPr>
            <a:grpSpLocks/>
          </p:cNvGrpSpPr>
          <p:nvPr/>
        </p:nvGrpSpPr>
        <p:grpSpPr bwMode="auto">
          <a:xfrm>
            <a:off x="3030538" y="2179638"/>
            <a:ext cx="1362075" cy="1695450"/>
            <a:chOff x="4476306" y="2126514"/>
            <a:chExt cx="1361782" cy="1694743"/>
          </a:xfrm>
        </p:grpSpPr>
        <p:sp>
          <p:nvSpPr>
            <p:cNvPr id="3088" name="TextBox 5"/>
            <p:cNvSpPr txBox="1">
              <a:spLocks noChangeArrowheads="1"/>
            </p:cNvSpPr>
            <p:nvPr/>
          </p:nvSpPr>
          <p:spPr bwMode="auto">
            <a:xfrm>
              <a:off x="4476306" y="2574762"/>
              <a:ext cx="136178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500" i="1"/>
                <a:t>nominal interest rate</a:t>
              </a:r>
            </a:p>
          </p:txBody>
        </p:sp>
        <p:cxnSp>
          <p:nvCxnSpPr>
            <p:cNvPr id="7" name="Straight Arrow Connector 6"/>
            <p:cNvCxnSpPr/>
            <p:nvPr/>
          </p:nvCxnSpPr>
          <p:spPr>
            <a:xfrm rot="5400000" flipH="1" flipV="1">
              <a:off x="5103283" y="2232804"/>
              <a:ext cx="488746" cy="276166"/>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3" name="Group 8"/>
          <p:cNvGrpSpPr>
            <a:grpSpLocks/>
          </p:cNvGrpSpPr>
          <p:nvPr/>
        </p:nvGrpSpPr>
        <p:grpSpPr bwMode="auto">
          <a:xfrm>
            <a:off x="5213350" y="2286000"/>
            <a:ext cx="2027238" cy="1206500"/>
            <a:chOff x="4954774" y="2133600"/>
            <a:chExt cx="2027276" cy="1207244"/>
          </a:xfrm>
        </p:grpSpPr>
        <p:sp>
          <p:nvSpPr>
            <p:cNvPr id="3086" name="TextBox 9"/>
            <p:cNvSpPr txBox="1">
              <a:spLocks noChangeArrowheads="1"/>
            </p:cNvSpPr>
            <p:nvPr/>
          </p:nvSpPr>
          <p:spPr bwMode="auto">
            <a:xfrm>
              <a:off x="4954774" y="2479070"/>
              <a:ext cx="202727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500" i="1"/>
                <a:t>expected inflation rate</a:t>
              </a:r>
            </a:p>
          </p:txBody>
        </p:sp>
        <p:cxnSp>
          <p:nvCxnSpPr>
            <p:cNvPr id="11" name="Straight Arrow Connector 10"/>
            <p:cNvCxnSpPr/>
            <p:nvPr/>
          </p:nvCxnSpPr>
          <p:spPr>
            <a:xfrm rot="16200000" flipV="1">
              <a:off x="5084024" y="2309156"/>
              <a:ext cx="446363" cy="95252"/>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4" name="Group 11"/>
          <p:cNvGrpSpPr>
            <a:grpSpLocks/>
          </p:cNvGrpSpPr>
          <p:nvPr/>
        </p:nvGrpSpPr>
        <p:grpSpPr bwMode="auto">
          <a:xfrm>
            <a:off x="404813" y="1951038"/>
            <a:ext cx="2551112" cy="1631950"/>
            <a:chOff x="4244876" y="2191992"/>
            <a:chExt cx="1657452" cy="1631216"/>
          </a:xfrm>
        </p:grpSpPr>
        <p:sp>
          <p:nvSpPr>
            <p:cNvPr id="3084" name="TextBox 12"/>
            <p:cNvSpPr txBox="1">
              <a:spLocks noChangeArrowheads="1"/>
            </p:cNvSpPr>
            <p:nvPr/>
          </p:nvSpPr>
          <p:spPr bwMode="auto">
            <a:xfrm>
              <a:off x="4244876" y="2191992"/>
              <a:ext cx="149861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500" i="1"/>
                <a:t>ex ante </a:t>
              </a:r>
              <a:br>
                <a:rPr lang="en-US" sz="2500" i="1"/>
              </a:br>
              <a:r>
                <a:rPr lang="en-US" sz="2500" i="1"/>
                <a:t>(i.e. expected) real interest rate</a:t>
              </a:r>
            </a:p>
          </p:txBody>
        </p:sp>
        <p:cxnSp>
          <p:nvCxnSpPr>
            <p:cNvPr id="14" name="Straight Arrow Connector 13"/>
            <p:cNvCxnSpPr/>
            <p:nvPr/>
          </p:nvCxnSpPr>
          <p:spPr>
            <a:xfrm flipV="1">
              <a:off x="5556811" y="2314174"/>
              <a:ext cx="345517" cy="255473"/>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71948" y="4173794"/>
            <a:ext cx="8229600" cy="1569660"/>
          </a:xfrm>
          <a:prstGeom prst="rect">
            <a:avLst/>
          </a:prstGeom>
          <a:solidFill>
            <a:schemeClr val="accent3">
              <a:lumMod val="20000"/>
              <a:lumOff val="80000"/>
            </a:schemeClr>
          </a:solidFill>
        </p:spPr>
        <p:txBody>
          <a:bodyPr wrap="square" rtlCol="0">
            <a:spAutoFit/>
          </a:bodyPr>
          <a:lstStyle/>
          <a:p>
            <a:r>
              <a:rPr lang="en-US" sz="2400" i="1" dirty="0" smtClean="0"/>
              <a:t>Assumption</a:t>
            </a:r>
            <a:r>
              <a:rPr lang="en-US" sz="2400" dirty="0" smtClean="0"/>
              <a:t>: The real interest rate is the inflation-adjusted interest rate. To adjust the nominal interest rate for inflation, one must simply subtract the expected inflation rate during the duration of the loan.</a:t>
            </a:r>
            <a:endParaRPr lang="en-US" sz="2400" dirty="0"/>
          </a:p>
        </p:txBody>
      </p:sp>
      <mc:AlternateContent xmlns:mc="http://schemas.openxmlformats.org/markup-compatibility/2006" xmlns:a14="http://schemas.microsoft.com/office/drawing/2010/main">
        <mc:Choice Requires="a14">
          <p:sp>
            <p:nvSpPr>
              <p:cNvPr id="5" name="TextBox 4"/>
              <p:cNvSpPr txBox="1"/>
              <p:nvPr/>
            </p:nvSpPr>
            <p:spPr>
              <a:xfrm>
                <a:off x="6281159" y="5819693"/>
                <a:ext cx="2529555" cy="6576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ea typeface="Cambria Math"/>
                            </a:rPr>
                            <m:t>𝝅</m:t>
                          </m:r>
                        </m:e>
                        <m:sub>
                          <m:r>
                            <a:rPr lang="en-US" b="1" i="1" smtClean="0">
                              <a:latin typeface="Cambria Math"/>
                            </a:rPr>
                            <m:t>𝒕</m:t>
                          </m:r>
                          <m:r>
                            <a:rPr lang="en-US" b="1" i="1" smtClean="0">
                              <a:latin typeface="Cambria Math"/>
                            </a:rPr>
                            <m:t>+</m:t>
                          </m:r>
                          <m:r>
                            <a:rPr lang="en-US" b="1" i="1" smtClean="0">
                              <a:latin typeface="Cambria Math"/>
                            </a:rPr>
                            <m:t>𝟏</m:t>
                          </m:r>
                        </m:sub>
                      </m:sSub>
                      <m:r>
                        <a:rPr lang="en-US" b="1" i="1" smtClean="0">
                          <a:latin typeface="Cambria Math"/>
                        </a:rPr>
                        <m:t>=</m:t>
                      </m:r>
                      <m:f>
                        <m:fPr>
                          <m:ctrlPr>
                            <a:rPr lang="en-US" b="1" i="1" smtClean="0">
                              <a:latin typeface="Cambria Math"/>
                            </a:rPr>
                          </m:ctrlPr>
                        </m:fPr>
                        <m:num>
                          <m:sSub>
                            <m:sSubPr>
                              <m:ctrlPr>
                                <a:rPr lang="en-US" b="1" i="1" smtClean="0">
                                  <a:latin typeface="Cambria Math"/>
                                </a:rPr>
                              </m:ctrlPr>
                            </m:sSubPr>
                            <m:e>
                              <m:r>
                                <a:rPr lang="en-US" b="1" i="1" smtClean="0">
                                  <a:latin typeface="Cambria Math"/>
                                </a:rPr>
                                <m:t>𝑷</m:t>
                              </m:r>
                            </m:e>
                            <m:sub>
                              <m:r>
                                <a:rPr lang="en-US" b="1" i="1" smtClean="0">
                                  <a:latin typeface="Cambria Math"/>
                                </a:rPr>
                                <m:t>𝒕</m:t>
                              </m:r>
                              <m:r>
                                <a:rPr lang="en-US" b="1" i="1" smtClean="0">
                                  <a:latin typeface="Cambria Math"/>
                                </a:rPr>
                                <m:t>+</m:t>
                              </m:r>
                              <m:r>
                                <a:rPr lang="en-US" b="1" i="1" smtClean="0">
                                  <a:latin typeface="Cambria Math"/>
                                </a:rPr>
                                <m:t>𝟏</m:t>
                              </m:r>
                            </m:sub>
                          </m:sSub>
                          <m:r>
                            <a:rPr lang="en-US" b="1" i="1" smtClean="0">
                              <a:latin typeface="Cambria Math"/>
                            </a:rPr>
                            <m:t>−</m:t>
                          </m:r>
                          <m:sSub>
                            <m:sSubPr>
                              <m:ctrlPr>
                                <a:rPr lang="en-US" b="1" i="1" smtClean="0">
                                  <a:latin typeface="Cambria Math"/>
                                </a:rPr>
                              </m:ctrlPr>
                            </m:sSubPr>
                            <m:e>
                              <m:r>
                                <a:rPr lang="en-US" b="1" i="1" smtClean="0">
                                  <a:latin typeface="Cambria Math"/>
                                </a:rPr>
                                <m:t>𝑷</m:t>
                              </m:r>
                            </m:e>
                            <m:sub>
                              <m:r>
                                <a:rPr lang="en-US" b="1" i="1" smtClean="0">
                                  <a:latin typeface="Cambria Math"/>
                                </a:rPr>
                                <m:t>𝒕</m:t>
                              </m:r>
                            </m:sub>
                          </m:sSub>
                        </m:num>
                        <m:den>
                          <m:sSub>
                            <m:sSubPr>
                              <m:ctrlPr>
                                <a:rPr lang="en-US" b="1" i="1" smtClean="0">
                                  <a:latin typeface="Cambria Math"/>
                                </a:rPr>
                              </m:ctrlPr>
                            </m:sSubPr>
                            <m:e>
                              <m:r>
                                <a:rPr lang="en-US" b="1" i="1" smtClean="0">
                                  <a:latin typeface="Cambria Math"/>
                                </a:rPr>
                                <m:t>𝑷</m:t>
                              </m:r>
                            </m:e>
                            <m:sub>
                              <m:r>
                                <a:rPr lang="en-US" b="1" i="1" smtClean="0">
                                  <a:latin typeface="Cambria Math"/>
                                </a:rPr>
                                <m:t>𝒕</m:t>
                              </m:r>
                            </m:sub>
                          </m:sSub>
                        </m:den>
                      </m:f>
                    </m:oMath>
                  </m:oMathPara>
                </a14:m>
                <a:endParaRPr lang="en-US" b="1" dirty="0"/>
              </a:p>
            </p:txBody>
          </p:sp>
        </mc:Choice>
        <mc:Fallback xmlns="">
          <p:sp>
            <p:nvSpPr>
              <p:cNvPr id="5" name="TextBox 4"/>
              <p:cNvSpPr txBox="1">
                <a:spLocks noRot="1" noChangeAspect="1" noMove="1" noResize="1" noEditPoints="1" noAdjustHandles="1" noChangeArrowheads="1" noChangeShapeType="1" noTextEdit="1"/>
              </p:cNvSpPr>
              <p:nvPr/>
            </p:nvSpPr>
            <p:spPr>
              <a:xfrm>
                <a:off x="6281159" y="5819693"/>
                <a:ext cx="2529555" cy="657681"/>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43294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 name="Rectangle 28"/>
          <p:cNvSpPr/>
          <p:nvPr/>
        </p:nvSpPr>
        <p:spPr>
          <a:xfrm>
            <a:off x="2976563" y="1544638"/>
            <a:ext cx="3179762" cy="7334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477838" y="4167188"/>
            <a:ext cx="7985125" cy="1989137"/>
          </a:xfrm>
          <a:prstGeom prst="rect">
            <a:avLst/>
          </a:prstGeom>
          <a:solidFill>
            <a:schemeClr val="accent3">
              <a:lumMod val="20000"/>
              <a:lumOff val="80000"/>
            </a:schemeClr>
          </a:solidFill>
          <a:ln>
            <a:noFill/>
          </a:ln>
          <a:effectLst>
            <a:outerShdw blurRad="254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9" name="Title 1"/>
          <p:cNvSpPr>
            <a:spLocks noGrp="1"/>
          </p:cNvSpPr>
          <p:nvPr>
            <p:ph type="title"/>
          </p:nvPr>
        </p:nvSpPr>
        <p:spPr>
          <a:xfrm>
            <a:off x="466725" y="327025"/>
            <a:ext cx="8245475" cy="939800"/>
          </a:xfrm>
        </p:spPr>
        <p:txBody>
          <a:bodyPr>
            <a:normAutofit/>
          </a:bodyPr>
          <a:lstStyle/>
          <a:p>
            <a:pPr algn="ctr">
              <a:lnSpc>
                <a:spcPct val="110000"/>
              </a:lnSpc>
            </a:pPr>
            <a:r>
              <a:rPr lang="en-US" sz="3600" dirty="0" smtClean="0"/>
              <a:t>The Real Interest Rate: The Fisher Equation</a:t>
            </a:r>
          </a:p>
        </p:txBody>
      </p:sp>
      <p:graphicFrame>
        <p:nvGraphicFramePr>
          <p:cNvPr id="3074" name="Object 2"/>
          <p:cNvGraphicFramePr>
            <a:graphicFrameLocks noChangeAspect="1"/>
          </p:cNvGraphicFramePr>
          <p:nvPr/>
        </p:nvGraphicFramePr>
        <p:xfrm>
          <a:off x="3027363" y="1570038"/>
          <a:ext cx="3084512" cy="684212"/>
        </p:xfrm>
        <a:graphic>
          <a:graphicData uri="http://schemas.openxmlformats.org/presentationml/2006/ole">
            <mc:AlternateContent xmlns:mc="http://schemas.openxmlformats.org/markup-compatibility/2006">
              <mc:Choice xmlns:v="urn:schemas-microsoft-com:vml" Requires="v">
                <p:oleObj spid="_x0000_s3374" name="Equation" r:id="rId4" imgW="1028520" imgH="228600" progId="Equation.DSMT4">
                  <p:embed/>
                </p:oleObj>
              </mc:Choice>
              <mc:Fallback>
                <p:oleObj name="Equation" r:id="rId4" imgW="102852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7363" y="1570038"/>
                        <a:ext cx="3084512" cy="684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3"/>
          <p:cNvGrpSpPr>
            <a:grpSpLocks/>
          </p:cNvGrpSpPr>
          <p:nvPr/>
        </p:nvGrpSpPr>
        <p:grpSpPr bwMode="auto">
          <a:xfrm>
            <a:off x="3030538" y="2179638"/>
            <a:ext cx="1362075" cy="1695450"/>
            <a:chOff x="4476306" y="2126514"/>
            <a:chExt cx="1361782" cy="1694743"/>
          </a:xfrm>
        </p:grpSpPr>
        <p:sp>
          <p:nvSpPr>
            <p:cNvPr id="3088" name="TextBox 5"/>
            <p:cNvSpPr txBox="1">
              <a:spLocks noChangeArrowheads="1"/>
            </p:cNvSpPr>
            <p:nvPr/>
          </p:nvSpPr>
          <p:spPr bwMode="auto">
            <a:xfrm>
              <a:off x="4476306" y="2574762"/>
              <a:ext cx="136178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500" i="1"/>
                <a:t>nominal interest rate</a:t>
              </a:r>
            </a:p>
          </p:txBody>
        </p:sp>
        <p:cxnSp>
          <p:nvCxnSpPr>
            <p:cNvPr id="7" name="Straight Arrow Connector 6"/>
            <p:cNvCxnSpPr/>
            <p:nvPr/>
          </p:nvCxnSpPr>
          <p:spPr>
            <a:xfrm rot="5400000" flipH="1" flipV="1">
              <a:off x="5103283" y="2232804"/>
              <a:ext cx="488746" cy="276166"/>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3" name="Group 8"/>
          <p:cNvGrpSpPr>
            <a:grpSpLocks/>
          </p:cNvGrpSpPr>
          <p:nvPr/>
        </p:nvGrpSpPr>
        <p:grpSpPr bwMode="auto">
          <a:xfrm>
            <a:off x="5213350" y="2286000"/>
            <a:ext cx="2027238" cy="1206500"/>
            <a:chOff x="4954774" y="2133600"/>
            <a:chExt cx="2027276" cy="1207244"/>
          </a:xfrm>
        </p:grpSpPr>
        <p:sp>
          <p:nvSpPr>
            <p:cNvPr id="3086" name="TextBox 9"/>
            <p:cNvSpPr txBox="1">
              <a:spLocks noChangeArrowheads="1"/>
            </p:cNvSpPr>
            <p:nvPr/>
          </p:nvSpPr>
          <p:spPr bwMode="auto">
            <a:xfrm>
              <a:off x="4954774" y="2479070"/>
              <a:ext cx="202727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500" i="1"/>
                <a:t>expected inflation rate</a:t>
              </a:r>
            </a:p>
          </p:txBody>
        </p:sp>
        <p:cxnSp>
          <p:nvCxnSpPr>
            <p:cNvPr id="11" name="Straight Arrow Connector 10"/>
            <p:cNvCxnSpPr/>
            <p:nvPr/>
          </p:nvCxnSpPr>
          <p:spPr>
            <a:xfrm rot="16200000" flipV="1">
              <a:off x="5084024" y="2309156"/>
              <a:ext cx="446363" cy="95252"/>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4" name="Group 11"/>
          <p:cNvGrpSpPr>
            <a:grpSpLocks/>
          </p:cNvGrpSpPr>
          <p:nvPr/>
        </p:nvGrpSpPr>
        <p:grpSpPr bwMode="auto">
          <a:xfrm>
            <a:off x="404813" y="1951038"/>
            <a:ext cx="2551112" cy="1631950"/>
            <a:chOff x="4244876" y="2191992"/>
            <a:chExt cx="1657452" cy="1631216"/>
          </a:xfrm>
        </p:grpSpPr>
        <p:sp>
          <p:nvSpPr>
            <p:cNvPr id="3084" name="TextBox 12"/>
            <p:cNvSpPr txBox="1">
              <a:spLocks noChangeArrowheads="1"/>
            </p:cNvSpPr>
            <p:nvPr/>
          </p:nvSpPr>
          <p:spPr bwMode="auto">
            <a:xfrm>
              <a:off x="4244876" y="2191992"/>
              <a:ext cx="149861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500" i="1"/>
                <a:t>ex ante </a:t>
              </a:r>
              <a:br>
                <a:rPr lang="en-US" sz="2500" i="1"/>
              </a:br>
              <a:r>
                <a:rPr lang="en-US" sz="2500" i="1"/>
                <a:t>(i.e. expected) real interest rate</a:t>
              </a:r>
            </a:p>
          </p:txBody>
        </p:sp>
        <p:cxnSp>
          <p:nvCxnSpPr>
            <p:cNvPr id="14" name="Straight Arrow Connector 13"/>
            <p:cNvCxnSpPr/>
            <p:nvPr/>
          </p:nvCxnSpPr>
          <p:spPr>
            <a:xfrm flipV="1">
              <a:off x="5556811" y="2314174"/>
              <a:ext cx="345517" cy="255473"/>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24" name="TextBox 23"/>
          <p:cNvSpPr txBox="1">
            <a:spLocks noChangeArrowheads="1"/>
          </p:cNvSpPr>
          <p:nvPr/>
        </p:nvSpPr>
        <p:spPr bwMode="auto">
          <a:xfrm>
            <a:off x="2103438" y="4267200"/>
            <a:ext cx="6307137"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pPr>
            <a:r>
              <a:rPr lang="en-US" sz="2500" dirty="0">
                <a:latin typeface="+mn-lt"/>
              </a:rPr>
              <a:t>increase in price level from period </a:t>
            </a:r>
            <a:r>
              <a:rPr lang="en-US" sz="2500" i="1" dirty="0">
                <a:latin typeface="+mn-lt"/>
              </a:rPr>
              <a:t>t</a:t>
            </a:r>
            <a:r>
              <a:rPr lang="en-US" sz="2500" dirty="0">
                <a:latin typeface="+mn-lt"/>
              </a:rPr>
              <a:t>  to </a:t>
            </a:r>
            <a:r>
              <a:rPr lang="en-US" sz="2500" i="1" dirty="0">
                <a:latin typeface="+mn-lt"/>
              </a:rPr>
              <a:t>t </a:t>
            </a:r>
            <a:r>
              <a:rPr lang="en-US" sz="2500" dirty="0">
                <a:latin typeface="+mn-lt"/>
              </a:rPr>
              <a:t>+1, </a:t>
            </a:r>
            <a:br>
              <a:rPr lang="en-US" sz="2500" dirty="0">
                <a:latin typeface="+mn-lt"/>
              </a:rPr>
            </a:br>
            <a:r>
              <a:rPr lang="en-US" sz="2500" dirty="0">
                <a:latin typeface="+mn-lt"/>
              </a:rPr>
              <a:t>not known in period </a:t>
            </a:r>
            <a:r>
              <a:rPr lang="en-US" sz="2500" i="1" dirty="0">
                <a:latin typeface="+mn-lt"/>
              </a:rPr>
              <a:t>t</a:t>
            </a:r>
            <a:endParaRPr lang="en-US" sz="2500" dirty="0">
              <a:latin typeface="+mn-lt"/>
            </a:endParaRPr>
          </a:p>
          <a:p>
            <a:pPr eaLnBrk="1" hangingPunct="1">
              <a:spcBef>
                <a:spcPts val="1200"/>
              </a:spcBef>
            </a:pPr>
            <a:r>
              <a:rPr lang="en-US" sz="2500" dirty="0">
                <a:latin typeface="+mn-lt"/>
              </a:rPr>
              <a:t>expectation, formed in period </a:t>
            </a:r>
            <a:r>
              <a:rPr lang="en-US" sz="2500" i="1" dirty="0">
                <a:latin typeface="+mn-lt"/>
              </a:rPr>
              <a:t>t</a:t>
            </a:r>
            <a:r>
              <a:rPr lang="en-US" sz="2500" dirty="0">
                <a:latin typeface="+mn-lt"/>
              </a:rPr>
              <a:t>, </a:t>
            </a:r>
            <a:br>
              <a:rPr lang="en-US" sz="2500" dirty="0">
                <a:latin typeface="+mn-lt"/>
              </a:rPr>
            </a:br>
            <a:r>
              <a:rPr lang="en-US" sz="2500" dirty="0">
                <a:latin typeface="+mn-lt"/>
              </a:rPr>
              <a:t>of inflation from </a:t>
            </a:r>
            <a:r>
              <a:rPr lang="en-US" sz="2500" i="1" dirty="0">
                <a:latin typeface="+mn-lt"/>
              </a:rPr>
              <a:t>t</a:t>
            </a:r>
            <a:r>
              <a:rPr lang="en-US" sz="2500" dirty="0">
                <a:latin typeface="+mn-lt"/>
              </a:rPr>
              <a:t>  to </a:t>
            </a:r>
            <a:r>
              <a:rPr lang="en-US" sz="2500" i="1" dirty="0">
                <a:latin typeface="+mn-lt"/>
              </a:rPr>
              <a:t>t</a:t>
            </a:r>
            <a:r>
              <a:rPr lang="en-US" sz="2500" dirty="0">
                <a:latin typeface="+mn-lt"/>
              </a:rPr>
              <a:t> +1</a:t>
            </a:r>
          </a:p>
          <a:p>
            <a:pPr eaLnBrk="1" hangingPunct="1">
              <a:spcBef>
                <a:spcPts val="1200"/>
              </a:spcBef>
            </a:pPr>
            <a:endParaRPr lang="en-US" sz="2500" dirty="0">
              <a:latin typeface="+mn-lt"/>
            </a:endParaRPr>
          </a:p>
        </p:txBody>
      </p:sp>
      <p:graphicFrame>
        <p:nvGraphicFramePr>
          <p:cNvPr id="134147" name="Object 3"/>
          <p:cNvGraphicFramePr>
            <a:graphicFrameLocks noChangeAspect="1"/>
          </p:cNvGraphicFramePr>
          <p:nvPr/>
        </p:nvGraphicFramePr>
        <p:xfrm>
          <a:off x="1042988" y="4229100"/>
          <a:ext cx="1014412" cy="576263"/>
        </p:xfrm>
        <a:graphic>
          <a:graphicData uri="http://schemas.openxmlformats.org/presentationml/2006/ole">
            <mc:AlternateContent xmlns:mc="http://schemas.openxmlformats.org/markup-compatibility/2006">
              <mc:Choice xmlns:v="urn:schemas-microsoft-com:vml" Requires="v">
                <p:oleObj spid="_x0000_s3375" name="Equation" r:id="rId6" imgW="406080" imgH="228600" progId="Equation.DSMT4">
                  <p:embed/>
                </p:oleObj>
              </mc:Choice>
              <mc:Fallback>
                <p:oleObj name="Equation" r:id="rId6" imgW="4060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4229100"/>
                        <a:ext cx="10144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8" name="Object 4"/>
          <p:cNvGraphicFramePr>
            <a:graphicFrameLocks noChangeAspect="1"/>
          </p:cNvGraphicFramePr>
          <p:nvPr/>
        </p:nvGraphicFramePr>
        <p:xfrm>
          <a:off x="657225" y="5145088"/>
          <a:ext cx="1397000" cy="576262"/>
        </p:xfrm>
        <a:graphic>
          <a:graphicData uri="http://schemas.openxmlformats.org/presentationml/2006/ole">
            <mc:AlternateContent xmlns:mc="http://schemas.openxmlformats.org/markup-compatibility/2006">
              <mc:Choice xmlns:v="urn:schemas-microsoft-com:vml" Requires="v">
                <p:oleObj spid="_x0000_s3376" name="Equation" r:id="rId8" imgW="558720" imgH="228600" progId="Equation.DSMT4">
                  <p:embed/>
                </p:oleObj>
              </mc:Choice>
              <mc:Fallback>
                <p:oleObj name="Equation" r:id="rId8" imgW="55872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225" y="5145088"/>
                        <a:ext cx="13970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665018" y="6428509"/>
            <a:ext cx="3200400" cy="369332"/>
          </a:xfrm>
          <a:prstGeom prst="rect">
            <a:avLst/>
          </a:prstGeom>
          <a:noFill/>
        </p:spPr>
        <p:txBody>
          <a:bodyPr wrap="square" rtlCol="0">
            <a:spAutoFit/>
          </a:bodyPr>
          <a:lstStyle/>
          <a:p>
            <a:r>
              <a:rPr lang="en-US" dirty="0" smtClean="0"/>
              <a:t>We saw this before in Ch. 5</a:t>
            </a:r>
            <a:endParaRPr lang="en-US" dirty="0"/>
          </a:p>
        </p:txBody>
      </p:sp>
    </p:spTree>
    <p:extLst>
      <p:ext uri="{BB962C8B-B14F-4D97-AF65-F5344CB8AC3E}">
        <p14:creationId xmlns:p14="http://schemas.microsoft.com/office/powerpoint/2010/main" val="4207775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DAD-DAS</a:t>
            </a:r>
            <a:r>
              <a:rPr lang="en-US" dirty="0" smtClean="0"/>
              <a:t>: 5 Equations</a:t>
            </a:r>
            <a:endParaRPr lang="en-US" dirty="0"/>
          </a:p>
        </p:txBody>
      </p:sp>
      <p:sp>
        <p:nvSpPr>
          <p:cNvPr id="3" name="Content Placeholder 2"/>
          <p:cNvSpPr>
            <a:spLocks noGrp="1"/>
          </p:cNvSpPr>
          <p:nvPr>
            <p:ph idx="1"/>
          </p:nvPr>
        </p:nvSpPr>
        <p:spPr/>
        <p:txBody>
          <a:bodyPr/>
          <a:lstStyle/>
          <a:p>
            <a:r>
              <a:rPr lang="en-US" dirty="0"/>
              <a:t>Demand Equation</a:t>
            </a:r>
          </a:p>
          <a:p>
            <a:r>
              <a:rPr lang="en-US" dirty="0"/>
              <a:t>Fisher Equation</a:t>
            </a:r>
          </a:p>
          <a:p>
            <a:r>
              <a:rPr lang="en-US" b="1" dirty="0">
                <a:solidFill>
                  <a:srgbClr val="FF0000"/>
                </a:solidFill>
              </a:rPr>
              <a:t>Phillips Curve</a:t>
            </a:r>
          </a:p>
          <a:p>
            <a:r>
              <a:rPr lang="en-US" dirty="0" smtClean="0"/>
              <a:t>Adaptive Expectations</a:t>
            </a:r>
          </a:p>
          <a:p>
            <a:r>
              <a:rPr lang="en-US" dirty="0" smtClean="0"/>
              <a:t>Monetary Policy Rule</a:t>
            </a:r>
            <a:endParaRPr lang="en-US" dirty="0"/>
          </a:p>
        </p:txBody>
      </p:sp>
    </p:spTree>
    <p:extLst>
      <p:ext uri="{BB962C8B-B14F-4D97-AF65-F5344CB8AC3E}">
        <p14:creationId xmlns:p14="http://schemas.microsoft.com/office/powerpoint/2010/main" val="3570871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Inflation and dynamics in the short run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 far, to analyze the short run we have used</a:t>
            </a:r>
          </a:p>
          <a:p>
            <a:pPr lvl="1"/>
            <a:r>
              <a:rPr lang="en-US" dirty="0" smtClean="0"/>
              <a:t>the Keynesian Cross theory, and</a:t>
            </a:r>
          </a:p>
          <a:p>
            <a:pPr lvl="1"/>
            <a:r>
              <a:rPr lang="en-US" dirty="0" smtClean="0"/>
              <a:t>the </a:t>
            </a:r>
            <a:r>
              <a:rPr lang="en-US" i="1" dirty="0" smtClean="0"/>
              <a:t>IS-LM</a:t>
            </a:r>
            <a:r>
              <a:rPr lang="en-US" dirty="0" smtClean="0"/>
              <a:t> theory</a:t>
            </a:r>
          </a:p>
          <a:p>
            <a:r>
              <a:rPr lang="en-US" dirty="0" smtClean="0"/>
              <a:t>Both theories are silent about </a:t>
            </a:r>
          </a:p>
          <a:p>
            <a:pPr lvl="1"/>
            <a:r>
              <a:rPr lang="en-US" dirty="0" smtClean="0"/>
              <a:t>Inflation, and </a:t>
            </a:r>
          </a:p>
          <a:p>
            <a:pPr lvl="1"/>
            <a:r>
              <a:rPr lang="en-US" dirty="0" smtClean="0"/>
              <a:t>Dynamics </a:t>
            </a:r>
          </a:p>
          <a:p>
            <a:r>
              <a:rPr lang="en-US" dirty="0" smtClean="0"/>
              <a:t>This chapter presents a dynamic short-run theory of output, inflation, and interest rates. </a:t>
            </a:r>
          </a:p>
          <a:p>
            <a:r>
              <a:rPr lang="en-US" dirty="0" smtClean="0"/>
              <a:t>This is the model of dynamic aggregate demand and </a:t>
            </a:r>
            <a:r>
              <a:rPr lang="en-US" dirty="0"/>
              <a:t>dynamic aggregate </a:t>
            </a:r>
            <a:r>
              <a:rPr lang="en-US" dirty="0" smtClean="0"/>
              <a:t>supply (</a:t>
            </a:r>
            <a:r>
              <a:rPr lang="en-US" i="1" dirty="0" smtClean="0"/>
              <a:t>DAD-DAS</a:t>
            </a:r>
            <a:r>
              <a:rPr lang="en-US" dirty="0" smtClean="0"/>
              <a:t>)</a:t>
            </a:r>
            <a:endParaRPr lang="en-US" dirty="0"/>
          </a:p>
        </p:txBody>
      </p:sp>
    </p:spTree>
    <p:extLst>
      <p:ext uri="{BB962C8B-B14F-4D97-AF65-F5344CB8AC3E}">
        <p14:creationId xmlns:p14="http://schemas.microsoft.com/office/powerpoint/2010/main" val="1782995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1670050" y="1544638"/>
            <a:ext cx="5751513" cy="7334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1" name="Title 1"/>
          <p:cNvSpPr>
            <a:spLocks noGrp="1"/>
          </p:cNvSpPr>
          <p:nvPr>
            <p:ph type="title"/>
          </p:nvPr>
        </p:nvSpPr>
        <p:spPr>
          <a:xfrm>
            <a:off x="466725" y="327025"/>
            <a:ext cx="8245475" cy="939800"/>
          </a:xfrm>
        </p:spPr>
        <p:txBody>
          <a:bodyPr>
            <a:normAutofit/>
          </a:bodyPr>
          <a:lstStyle/>
          <a:p>
            <a:pPr algn="ctr">
              <a:lnSpc>
                <a:spcPct val="110000"/>
              </a:lnSpc>
            </a:pPr>
            <a:r>
              <a:rPr lang="en-US" dirty="0" smtClean="0"/>
              <a:t>Inflation: The Phillips Curve</a:t>
            </a:r>
          </a:p>
        </p:txBody>
      </p:sp>
      <p:graphicFrame>
        <p:nvGraphicFramePr>
          <p:cNvPr id="4098" name="Object 2"/>
          <p:cNvGraphicFramePr>
            <a:graphicFrameLocks noChangeAspect="1"/>
          </p:cNvGraphicFramePr>
          <p:nvPr/>
        </p:nvGraphicFramePr>
        <p:xfrm>
          <a:off x="1711325" y="1550988"/>
          <a:ext cx="5715000" cy="722312"/>
        </p:xfrm>
        <a:graphic>
          <a:graphicData uri="http://schemas.openxmlformats.org/presentationml/2006/ole">
            <mc:AlternateContent xmlns:mc="http://schemas.openxmlformats.org/markup-compatibility/2006">
              <mc:Choice xmlns:v="urn:schemas-microsoft-com:vml" Requires="v">
                <p:oleObj spid="_x0000_s4294" name="Equation" r:id="rId4" imgW="1904760" imgH="241200" progId="Equation.DSMT4">
                  <p:embed/>
                </p:oleObj>
              </mc:Choice>
              <mc:Fallback>
                <p:oleObj name="Equation" r:id="rId4" imgW="190476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1325" y="1550988"/>
                        <a:ext cx="5715000" cy="722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5"/>
          <p:cNvGrpSpPr>
            <a:grpSpLocks/>
          </p:cNvGrpSpPr>
          <p:nvPr/>
        </p:nvGrpSpPr>
        <p:grpSpPr bwMode="auto">
          <a:xfrm>
            <a:off x="2381250" y="2392363"/>
            <a:ext cx="1658938" cy="1679575"/>
            <a:chOff x="4476306" y="2158411"/>
            <a:chExt cx="1361782" cy="1662846"/>
          </a:xfrm>
        </p:grpSpPr>
        <p:sp>
          <p:nvSpPr>
            <p:cNvPr id="4112" name="TextBox 6"/>
            <p:cNvSpPr txBox="1">
              <a:spLocks noChangeArrowheads="1"/>
            </p:cNvSpPr>
            <p:nvPr/>
          </p:nvSpPr>
          <p:spPr bwMode="auto">
            <a:xfrm>
              <a:off x="4476306" y="2574762"/>
              <a:ext cx="136178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500" i="1"/>
                <a:t>previously expected inflation</a:t>
              </a:r>
            </a:p>
          </p:txBody>
        </p:sp>
        <p:cxnSp>
          <p:nvCxnSpPr>
            <p:cNvPr id="8" name="Straight Arrow Connector 7"/>
            <p:cNvCxnSpPr/>
            <p:nvPr/>
          </p:nvCxnSpPr>
          <p:spPr>
            <a:xfrm rot="5400000" flipH="1" flipV="1">
              <a:off x="5037980" y="2330405"/>
              <a:ext cx="457361" cy="113373"/>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3" name="Group 9"/>
          <p:cNvGrpSpPr>
            <a:grpSpLocks/>
          </p:cNvGrpSpPr>
          <p:nvPr/>
        </p:nvGrpSpPr>
        <p:grpSpPr bwMode="auto">
          <a:xfrm>
            <a:off x="417513" y="2211388"/>
            <a:ext cx="1319212" cy="1371600"/>
            <a:chOff x="779489" y="2158587"/>
            <a:chExt cx="1319134" cy="1371435"/>
          </a:xfrm>
        </p:grpSpPr>
        <p:sp>
          <p:nvSpPr>
            <p:cNvPr id="4110" name="TextBox 10"/>
            <p:cNvSpPr txBox="1">
              <a:spLocks noChangeArrowheads="1"/>
            </p:cNvSpPr>
            <p:nvPr/>
          </p:nvSpPr>
          <p:spPr bwMode="auto">
            <a:xfrm>
              <a:off x="779489" y="2668248"/>
              <a:ext cx="130449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500" i="1"/>
                <a:t>current inflation</a:t>
              </a:r>
            </a:p>
          </p:txBody>
        </p:sp>
        <p:cxnSp>
          <p:nvCxnSpPr>
            <p:cNvPr id="12" name="Straight Arrow Connector 11"/>
            <p:cNvCxnSpPr/>
            <p:nvPr/>
          </p:nvCxnSpPr>
          <p:spPr>
            <a:xfrm rot="5400000" flipH="1" flipV="1">
              <a:off x="1581146" y="2166507"/>
              <a:ext cx="525399" cy="509557"/>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5" name="Group 12"/>
          <p:cNvGrpSpPr>
            <a:grpSpLocks/>
          </p:cNvGrpSpPr>
          <p:nvPr/>
        </p:nvGrpSpPr>
        <p:grpSpPr bwMode="auto">
          <a:xfrm>
            <a:off x="6845300" y="2265363"/>
            <a:ext cx="1958975" cy="2497137"/>
            <a:chOff x="6760564" y="2243470"/>
            <a:chExt cx="1958134" cy="2497477"/>
          </a:xfrm>
        </p:grpSpPr>
        <p:sp>
          <p:nvSpPr>
            <p:cNvPr id="4108" name="TextBox 13"/>
            <p:cNvSpPr txBox="1">
              <a:spLocks noChangeArrowheads="1"/>
            </p:cNvSpPr>
            <p:nvPr/>
          </p:nvSpPr>
          <p:spPr bwMode="auto">
            <a:xfrm>
              <a:off x="6760564" y="2725011"/>
              <a:ext cx="1958134"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500" i="1"/>
                <a:t>supply shock, random and zero on average</a:t>
              </a:r>
            </a:p>
          </p:txBody>
        </p:sp>
        <p:cxnSp>
          <p:nvCxnSpPr>
            <p:cNvPr id="15" name="Straight Arrow Connector 14"/>
            <p:cNvCxnSpPr/>
            <p:nvPr/>
          </p:nvCxnSpPr>
          <p:spPr>
            <a:xfrm rot="16200000" flipV="1">
              <a:off x="7076197" y="2291219"/>
              <a:ext cx="509656" cy="414159"/>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6" name="Group 16"/>
          <p:cNvGrpSpPr>
            <a:grpSpLocks/>
          </p:cNvGrpSpPr>
          <p:nvPr/>
        </p:nvGrpSpPr>
        <p:grpSpPr bwMode="auto">
          <a:xfrm>
            <a:off x="2736850" y="2241550"/>
            <a:ext cx="3802063" cy="3781425"/>
            <a:chOff x="1470835" y="827610"/>
            <a:chExt cx="3802914" cy="3781942"/>
          </a:xfrm>
        </p:grpSpPr>
        <p:cxnSp>
          <p:nvCxnSpPr>
            <p:cNvPr id="18" name="Straight Arrow Connector 17"/>
            <p:cNvCxnSpPr>
              <a:stCxn id="4107" idx="0"/>
            </p:cNvCxnSpPr>
            <p:nvPr/>
          </p:nvCxnSpPr>
          <p:spPr>
            <a:xfrm rot="5400000" flipH="1" flipV="1">
              <a:off x="2333134" y="1867562"/>
              <a:ext cx="2151357" cy="71454"/>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sp>
          <p:nvSpPr>
            <p:cNvPr id="4107" name="TextBox 18"/>
            <p:cNvSpPr txBox="1">
              <a:spLocks noChangeArrowheads="1"/>
            </p:cNvSpPr>
            <p:nvPr/>
          </p:nvSpPr>
          <p:spPr bwMode="auto">
            <a:xfrm>
              <a:off x="1470835" y="2978336"/>
              <a:ext cx="380291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500" i="1"/>
                <a:t>        indicates how much inflation responds when output fluctuates around its natural level</a:t>
              </a:r>
            </a:p>
          </p:txBody>
        </p:sp>
      </p:grpSp>
      <p:graphicFrame>
        <p:nvGraphicFramePr>
          <p:cNvPr id="135171" name="Object 3"/>
          <p:cNvGraphicFramePr>
            <a:graphicFrameLocks noChangeAspect="1"/>
          </p:cNvGraphicFramePr>
          <p:nvPr/>
        </p:nvGraphicFramePr>
        <p:xfrm>
          <a:off x="2667000" y="4400550"/>
          <a:ext cx="850900" cy="487363"/>
        </p:xfrm>
        <a:graphic>
          <a:graphicData uri="http://schemas.openxmlformats.org/presentationml/2006/ole">
            <mc:AlternateContent xmlns:mc="http://schemas.openxmlformats.org/markup-compatibility/2006">
              <mc:Choice xmlns:v="urn:schemas-microsoft-com:vml" Requires="v">
                <p:oleObj spid="_x0000_s4295" name="Equation" r:id="rId6" imgW="355320" imgH="203040" progId="Equation.DSMT4">
                  <p:embed/>
                </p:oleObj>
              </mc:Choice>
              <mc:Fallback>
                <p:oleObj name="Equation" r:id="rId6" imgW="35532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4400550"/>
                        <a:ext cx="8509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92376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Phillips Curve</a:t>
            </a:r>
            <a:endParaRPr lang="en-US" dirty="0"/>
          </a:p>
        </p:txBody>
      </p:sp>
      <p:sp>
        <p:nvSpPr>
          <p:cNvPr id="3" name="Content Placeholder 2"/>
          <p:cNvSpPr>
            <a:spLocks noGrp="1"/>
          </p:cNvSpPr>
          <p:nvPr>
            <p:ph idx="1"/>
          </p:nvPr>
        </p:nvSpPr>
        <p:spPr>
          <a:xfrm>
            <a:off x="457200" y="2614612"/>
            <a:ext cx="8229600" cy="3857625"/>
          </a:xfrm>
        </p:spPr>
        <p:txBody>
          <a:bodyPr>
            <a:normAutofit lnSpcReduction="10000"/>
          </a:bodyPr>
          <a:lstStyle/>
          <a:p>
            <a:r>
              <a:rPr lang="en-US" i="1" dirty="0" smtClean="0"/>
              <a:t>Assumption</a:t>
            </a:r>
            <a:r>
              <a:rPr lang="en-US" dirty="0" smtClean="0"/>
              <a:t>: At </a:t>
            </a:r>
            <a:r>
              <a:rPr lang="en-US" dirty="0"/>
              <a:t>any </a:t>
            </a:r>
            <a:r>
              <a:rPr lang="en-US" dirty="0" smtClean="0"/>
              <a:t>particular time, inflation would be high if</a:t>
            </a:r>
          </a:p>
          <a:p>
            <a:pPr lvl="1"/>
            <a:r>
              <a:rPr lang="en-US" dirty="0" smtClean="0"/>
              <a:t>people in the past were expecting it to be high</a:t>
            </a:r>
          </a:p>
          <a:p>
            <a:pPr lvl="1"/>
            <a:r>
              <a:rPr lang="en-US" dirty="0" smtClean="0"/>
              <a:t>current demand is high (relative to natural GDP)</a:t>
            </a:r>
          </a:p>
          <a:p>
            <a:pPr lvl="1"/>
            <a:r>
              <a:rPr lang="en-US" dirty="0" smtClean="0"/>
              <a:t>there is a high inflation shock. That is, if prices are rising rapidly for some exogenous reason such as scarcity of imported oil or drought-caused scarcity of food</a:t>
            </a:r>
          </a:p>
          <a:p>
            <a:pPr lvl="1"/>
            <a:endParaRPr lang="en-US" dirty="0"/>
          </a:p>
        </p:txBody>
      </p:sp>
      <p:graphicFrame>
        <p:nvGraphicFramePr>
          <p:cNvPr id="4" name="Object 3"/>
          <p:cNvGraphicFramePr>
            <a:graphicFrameLocks noGrp="1" noChangeAspect="1"/>
          </p:cNvGraphicFramePr>
          <p:nvPr>
            <p:extLst>
              <p:ext uri="{D42A27DB-BD31-4B8C-83A1-F6EECF244321}">
                <p14:modId xmlns:p14="http://schemas.microsoft.com/office/powerpoint/2010/main" val="1657653731"/>
              </p:ext>
            </p:extLst>
          </p:nvPr>
        </p:nvGraphicFramePr>
        <p:xfrm>
          <a:off x="1609725" y="1533459"/>
          <a:ext cx="5924550" cy="858837"/>
        </p:xfrm>
        <a:graphic>
          <a:graphicData uri="http://schemas.openxmlformats.org/presentationml/2006/ole">
            <mc:AlternateContent xmlns:mc="http://schemas.openxmlformats.org/markup-compatibility/2006">
              <mc:Choice xmlns:v="urn:schemas-microsoft-com:vml" Requires="v">
                <p:oleObj spid="_x0000_s50253" name="Equation" r:id="rId3" imgW="1663560" imgH="241200" progId="Equation.3">
                  <p:embed/>
                </p:oleObj>
              </mc:Choice>
              <mc:Fallback>
                <p:oleObj name="Equation" r:id="rId3" imgW="1663560" imgH="241200" progId="Equation.3">
                  <p:embed/>
                  <p:pic>
                    <p:nvPicPr>
                      <p:cNvPr id="0" name="Content Placeholder 3"/>
                      <p:cNvPicPr>
                        <a:picLocks noGrp="1" noChangeAspect="1" noChangeArrowheads="1"/>
                      </p:cNvPicPr>
                      <p:nvPr/>
                    </p:nvPicPr>
                    <p:blipFill>
                      <a:blip r:embed="rId4"/>
                      <a:srcRect/>
                      <a:stretch>
                        <a:fillRect/>
                      </a:stretch>
                    </p:blipFill>
                    <p:spPr bwMode="auto">
                      <a:xfrm>
                        <a:off x="1609725" y="1533459"/>
                        <a:ext cx="592455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13722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Phillips Curve</a:t>
            </a:r>
            <a:endParaRPr lang="en-US" dirty="0"/>
          </a:p>
        </p:txBody>
      </p:sp>
      <p:graphicFrame>
        <p:nvGraphicFramePr>
          <p:cNvPr id="4" name="Object 3"/>
          <p:cNvGraphicFramePr>
            <a:graphicFrameLocks noGrp="1" noChangeAspect="1"/>
          </p:cNvGraphicFramePr>
          <p:nvPr>
            <p:extLst>
              <p:ext uri="{D42A27DB-BD31-4B8C-83A1-F6EECF244321}">
                <p14:modId xmlns:p14="http://schemas.microsoft.com/office/powerpoint/2010/main" val="1376338963"/>
              </p:ext>
            </p:extLst>
          </p:nvPr>
        </p:nvGraphicFramePr>
        <p:xfrm>
          <a:off x="1609725" y="1533459"/>
          <a:ext cx="5924550" cy="858837"/>
        </p:xfrm>
        <a:graphic>
          <a:graphicData uri="http://schemas.openxmlformats.org/presentationml/2006/ole">
            <mc:AlternateContent xmlns:mc="http://schemas.openxmlformats.org/markup-compatibility/2006">
              <mc:Choice xmlns:v="urn:schemas-microsoft-com:vml" Requires="v">
                <p:oleObj spid="_x0000_s51277" name="Equation" r:id="rId3" imgW="1663560" imgH="241200" progId="Equation.3">
                  <p:embed/>
                </p:oleObj>
              </mc:Choice>
              <mc:Fallback>
                <p:oleObj name="Equation" r:id="rId3" imgW="1663560" imgH="241200" progId="Equation.3">
                  <p:embed/>
                  <p:pic>
                    <p:nvPicPr>
                      <p:cNvPr id="0" name=""/>
                      <p:cNvPicPr>
                        <a:picLocks noGrp="1" noChangeAspect="1" noChangeArrowheads="1"/>
                      </p:cNvPicPr>
                      <p:nvPr/>
                    </p:nvPicPr>
                    <p:blipFill>
                      <a:blip r:embed="rId4"/>
                      <a:srcRect/>
                      <a:stretch>
                        <a:fillRect/>
                      </a:stretch>
                    </p:blipFill>
                    <p:spPr bwMode="auto">
                      <a:xfrm>
                        <a:off x="1609725" y="1533459"/>
                        <a:ext cx="592455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ontent Placeholder 4"/>
          <p:cNvSpPr>
            <a:spLocks noGrp="1"/>
          </p:cNvSpPr>
          <p:nvPr>
            <p:ph idx="1"/>
          </p:nvPr>
        </p:nvSpPr>
        <p:spPr>
          <a:xfrm>
            <a:off x="457200" y="4114800"/>
            <a:ext cx="8229600" cy="2011363"/>
          </a:xfrm>
        </p:spPr>
        <p:txBody>
          <a:bodyPr/>
          <a:lstStyle/>
          <a:p>
            <a:r>
              <a:rPr lang="en-US" dirty="0" smtClean="0"/>
              <a:t>This Phillips Curve can be seen as summarizing three reasons for inflation</a:t>
            </a:r>
            <a:endParaRPr lang="en-US" dirty="0"/>
          </a:p>
        </p:txBody>
      </p:sp>
      <p:sp>
        <p:nvSpPr>
          <p:cNvPr id="6" name="TextBox 5"/>
          <p:cNvSpPr txBox="1"/>
          <p:nvPr/>
        </p:nvSpPr>
        <p:spPr>
          <a:xfrm>
            <a:off x="2314576" y="2571750"/>
            <a:ext cx="1971674" cy="954107"/>
          </a:xfrm>
          <a:prstGeom prst="rect">
            <a:avLst/>
          </a:prstGeom>
          <a:solidFill>
            <a:schemeClr val="accent3">
              <a:lumMod val="20000"/>
              <a:lumOff val="80000"/>
            </a:schemeClr>
          </a:solidFill>
        </p:spPr>
        <p:txBody>
          <a:bodyPr wrap="square" rtlCol="0">
            <a:spAutoFit/>
          </a:bodyPr>
          <a:lstStyle/>
          <a:p>
            <a:pPr algn="ctr"/>
            <a:r>
              <a:rPr lang="en-US" sz="2800" dirty="0" smtClean="0"/>
              <a:t>Momentum inflation</a:t>
            </a:r>
            <a:endParaRPr lang="en-US" sz="2800" dirty="0"/>
          </a:p>
        </p:txBody>
      </p:sp>
      <p:sp>
        <p:nvSpPr>
          <p:cNvPr id="7" name="TextBox 6"/>
          <p:cNvSpPr txBox="1"/>
          <p:nvPr/>
        </p:nvSpPr>
        <p:spPr>
          <a:xfrm>
            <a:off x="4724401" y="2566991"/>
            <a:ext cx="1971674" cy="1384995"/>
          </a:xfrm>
          <a:prstGeom prst="rect">
            <a:avLst/>
          </a:prstGeom>
          <a:solidFill>
            <a:schemeClr val="accent3">
              <a:lumMod val="20000"/>
              <a:lumOff val="80000"/>
            </a:schemeClr>
          </a:solidFill>
        </p:spPr>
        <p:txBody>
          <a:bodyPr wrap="square" rtlCol="0">
            <a:spAutoFit/>
          </a:bodyPr>
          <a:lstStyle/>
          <a:p>
            <a:pPr algn="ctr"/>
            <a:r>
              <a:rPr lang="en-US" sz="2800" dirty="0" smtClean="0"/>
              <a:t>Demand-pull inflation</a:t>
            </a:r>
            <a:endParaRPr lang="en-US" sz="2800" dirty="0"/>
          </a:p>
        </p:txBody>
      </p:sp>
      <p:sp>
        <p:nvSpPr>
          <p:cNvPr id="8" name="TextBox 7"/>
          <p:cNvSpPr txBox="1"/>
          <p:nvPr/>
        </p:nvSpPr>
        <p:spPr>
          <a:xfrm>
            <a:off x="6824664" y="2566990"/>
            <a:ext cx="1971674" cy="954107"/>
          </a:xfrm>
          <a:prstGeom prst="rect">
            <a:avLst/>
          </a:prstGeom>
          <a:solidFill>
            <a:schemeClr val="accent3">
              <a:lumMod val="20000"/>
              <a:lumOff val="80000"/>
            </a:schemeClr>
          </a:solidFill>
        </p:spPr>
        <p:txBody>
          <a:bodyPr wrap="square" rtlCol="0">
            <a:spAutoFit/>
          </a:bodyPr>
          <a:lstStyle/>
          <a:p>
            <a:pPr algn="ctr"/>
            <a:r>
              <a:rPr lang="en-US" sz="2800" dirty="0" smtClean="0"/>
              <a:t>Cost-push inflation</a:t>
            </a:r>
            <a:endParaRPr lang="en-US" sz="2800" dirty="0"/>
          </a:p>
        </p:txBody>
      </p:sp>
    </p:spTree>
    <p:extLst>
      <p:ext uri="{BB962C8B-B14F-4D97-AF65-F5344CB8AC3E}">
        <p14:creationId xmlns:p14="http://schemas.microsoft.com/office/powerpoint/2010/main" val="81317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DAD-DAS</a:t>
            </a:r>
            <a:r>
              <a:rPr lang="en-US" dirty="0" smtClean="0"/>
              <a:t>: 5 Equations</a:t>
            </a:r>
            <a:endParaRPr lang="en-US" dirty="0"/>
          </a:p>
        </p:txBody>
      </p:sp>
      <p:sp>
        <p:nvSpPr>
          <p:cNvPr id="3" name="Content Placeholder 2"/>
          <p:cNvSpPr>
            <a:spLocks noGrp="1"/>
          </p:cNvSpPr>
          <p:nvPr>
            <p:ph idx="1"/>
          </p:nvPr>
        </p:nvSpPr>
        <p:spPr/>
        <p:txBody>
          <a:bodyPr/>
          <a:lstStyle/>
          <a:p>
            <a:r>
              <a:rPr lang="en-US" dirty="0"/>
              <a:t>Demand Equation</a:t>
            </a:r>
          </a:p>
          <a:p>
            <a:r>
              <a:rPr lang="en-US" dirty="0"/>
              <a:t>Fisher Equation</a:t>
            </a:r>
          </a:p>
          <a:p>
            <a:r>
              <a:rPr lang="en-US" dirty="0"/>
              <a:t>Phillips Curve</a:t>
            </a:r>
          </a:p>
          <a:p>
            <a:r>
              <a:rPr lang="en-US" b="1" dirty="0">
                <a:solidFill>
                  <a:srgbClr val="FF0000"/>
                </a:solidFill>
              </a:rPr>
              <a:t>Adaptive Expectations</a:t>
            </a:r>
          </a:p>
          <a:p>
            <a:r>
              <a:rPr lang="en-US" dirty="0" smtClean="0"/>
              <a:t>Monetary Policy Rule</a:t>
            </a:r>
            <a:endParaRPr lang="en-US" dirty="0"/>
          </a:p>
        </p:txBody>
      </p:sp>
    </p:spTree>
    <p:extLst>
      <p:ext uri="{BB962C8B-B14F-4D97-AF65-F5344CB8AC3E}">
        <p14:creationId xmlns:p14="http://schemas.microsoft.com/office/powerpoint/2010/main" val="1021615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0263" y="1544638"/>
            <a:ext cx="2424112" cy="7334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4" name="Title 1"/>
          <p:cNvSpPr>
            <a:spLocks noGrp="1"/>
          </p:cNvSpPr>
          <p:nvPr>
            <p:ph type="title"/>
          </p:nvPr>
        </p:nvSpPr>
        <p:spPr>
          <a:xfrm>
            <a:off x="466725" y="327025"/>
            <a:ext cx="8245475" cy="939800"/>
          </a:xfrm>
        </p:spPr>
        <p:txBody>
          <a:bodyPr>
            <a:normAutofit/>
          </a:bodyPr>
          <a:lstStyle/>
          <a:p>
            <a:pPr algn="ctr">
              <a:lnSpc>
                <a:spcPct val="110000"/>
              </a:lnSpc>
            </a:pPr>
            <a:r>
              <a:rPr lang="en-US" sz="3600" dirty="0" smtClean="0"/>
              <a:t>Expected Inflation: Adaptive Expectations</a:t>
            </a:r>
          </a:p>
        </p:txBody>
      </p:sp>
      <p:graphicFrame>
        <p:nvGraphicFramePr>
          <p:cNvPr id="5122" name="Object 2"/>
          <p:cNvGraphicFramePr>
            <a:graphicFrameLocks noChangeAspect="1"/>
          </p:cNvGraphicFramePr>
          <p:nvPr/>
        </p:nvGraphicFramePr>
        <p:xfrm>
          <a:off x="3387725" y="1570038"/>
          <a:ext cx="2362200" cy="684212"/>
        </p:xfrm>
        <a:graphic>
          <a:graphicData uri="http://schemas.openxmlformats.org/presentationml/2006/ole">
            <mc:AlternateContent xmlns:mc="http://schemas.openxmlformats.org/markup-compatibility/2006">
              <mc:Choice xmlns:v="urn:schemas-microsoft-com:vml" Requires="v">
                <p:oleObj spid="_x0000_s5222" name="Equation" r:id="rId4" imgW="787320" imgH="228600" progId="Equation.DSMT4">
                  <p:embed/>
                </p:oleObj>
              </mc:Choice>
              <mc:Fallback>
                <p:oleObj name="Equation" r:id="rId4" imgW="78732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7725" y="1570038"/>
                        <a:ext cx="2362200" cy="684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005013" y="2954338"/>
            <a:ext cx="4968875" cy="1431289"/>
          </a:xfrm>
          <a:prstGeom prst="rect">
            <a:avLst/>
          </a:prstGeom>
          <a:solidFill>
            <a:schemeClr val="accent3">
              <a:lumMod val="20000"/>
              <a:lumOff val="80000"/>
            </a:schemeClr>
          </a:solidFill>
          <a:effectLst>
            <a:outerShdw blurRad="25400" dist="76200" dir="2700000" algn="tl" rotWithShape="0">
              <a:prstClr val="black">
                <a:alpha val="50000"/>
              </a:prstClr>
            </a:outerShdw>
          </a:effectLst>
        </p:spPr>
        <p:txBody>
          <a:bodyPr>
            <a:spAutoFit/>
          </a:bodyPr>
          <a:lstStyle/>
          <a:p>
            <a:pPr>
              <a:lnSpc>
                <a:spcPct val="105000"/>
              </a:lnSpc>
              <a:defRPr/>
            </a:pPr>
            <a:r>
              <a:rPr lang="en-US" sz="2800" i="1" dirty="0" smtClean="0">
                <a:cs typeface="Arial" charset="0"/>
              </a:rPr>
              <a:t>Assumption</a:t>
            </a:r>
            <a:r>
              <a:rPr lang="en-US" sz="2800" dirty="0" smtClean="0">
                <a:cs typeface="Arial" charset="0"/>
              </a:rPr>
              <a:t>: people </a:t>
            </a:r>
            <a:r>
              <a:rPr lang="en-US" sz="2800" dirty="0">
                <a:cs typeface="Arial" charset="0"/>
              </a:rPr>
              <a:t>expect prices to continue rising at the current inflation rate.</a:t>
            </a:r>
          </a:p>
        </p:txBody>
      </p:sp>
      <p:sp>
        <p:nvSpPr>
          <p:cNvPr id="2" name="TextBox 1"/>
          <p:cNvSpPr txBox="1"/>
          <p:nvPr/>
        </p:nvSpPr>
        <p:spPr>
          <a:xfrm>
            <a:off x="528639" y="4829175"/>
            <a:ext cx="7486650" cy="523220"/>
          </a:xfrm>
          <a:prstGeom prst="rect">
            <a:avLst/>
          </a:prstGeom>
          <a:noFill/>
        </p:spPr>
        <p:txBody>
          <a:bodyPr wrap="square" rtlCol="0">
            <a:spAutoFit/>
          </a:bodyPr>
          <a:lstStyle/>
          <a:p>
            <a:r>
              <a:rPr lang="en-US" sz="2800" dirty="0" smtClean="0"/>
              <a:t>Examples: E</a:t>
            </a:r>
            <a:r>
              <a:rPr lang="en-US" sz="2800" baseline="-25000" dirty="0" smtClean="0"/>
              <a:t>2000</a:t>
            </a:r>
            <a:r>
              <a:rPr lang="el-GR" sz="2800" dirty="0" smtClean="0">
                <a:latin typeface="Calibri"/>
                <a:cs typeface="Calibri"/>
              </a:rPr>
              <a:t>π</a:t>
            </a:r>
            <a:r>
              <a:rPr lang="en-US" sz="2800" baseline="-25000" dirty="0" smtClean="0">
                <a:latin typeface="Calibri"/>
                <a:cs typeface="Calibri"/>
              </a:rPr>
              <a:t>2001</a:t>
            </a:r>
            <a:r>
              <a:rPr lang="en-US" sz="2800" dirty="0" smtClean="0">
                <a:latin typeface="Calibri"/>
                <a:cs typeface="Calibri"/>
              </a:rPr>
              <a:t> = </a:t>
            </a:r>
            <a:r>
              <a:rPr lang="el-GR" sz="2800" dirty="0">
                <a:cs typeface="Calibri"/>
              </a:rPr>
              <a:t>π</a:t>
            </a:r>
            <a:r>
              <a:rPr lang="en-US" sz="2800" baseline="-25000" dirty="0" smtClean="0">
                <a:cs typeface="Calibri"/>
              </a:rPr>
              <a:t>2000</a:t>
            </a:r>
            <a:r>
              <a:rPr lang="en-US" sz="2800" dirty="0" smtClean="0">
                <a:latin typeface="Calibri"/>
                <a:cs typeface="Calibri"/>
              </a:rPr>
              <a:t>;</a:t>
            </a:r>
            <a:r>
              <a:rPr lang="en-US" sz="2800" dirty="0"/>
              <a:t> </a:t>
            </a:r>
            <a:r>
              <a:rPr lang="en-US" sz="2800" dirty="0" smtClean="0"/>
              <a:t>E</a:t>
            </a:r>
            <a:r>
              <a:rPr lang="en-US" sz="2800" baseline="-25000" dirty="0" smtClean="0"/>
              <a:t>2013</a:t>
            </a:r>
            <a:r>
              <a:rPr lang="el-GR" sz="2800" dirty="0" smtClean="0">
                <a:cs typeface="Calibri"/>
              </a:rPr>
              <a:t>π</a:t>
            </a:r>
            <a:r>
              <a:rPr lang="en-US" sz="2800" baseline="-25000" dirty="0" smtClean="0">
                <a:cs typeface="Calibri"/>
              </a:rPr>
              <a:t>2014</a:t>
            </a:r>
            <a:r>
              <a:rPr lang="en-US" sz="2800" dirty="0" smtClean="0">
                <a:cs typeface="Calibri"/>
              </a:rPr>
              <a:t> </a:t>
            </a:r>
            <a:r>
              <a:rPr lang="en-US" sz="2800" dirty="0">
                <a:cs typeface="Calibri"/>
              </a:rPr>
              <a:t>= </a:t>
            </a:r>
            <a:r>
              <a:rPr lang="el-GR" sz="2800" dirty="0">
                <a:cs typeface="Calibri"/>
              </a:rPr>
              <a:t>π</a:t>
            </a:r>
            <a:r>
              <a:rPr lang="en-US" sz="2800" baseline="-25000" dirty="0" smtClean="0">
                <a:cs typeface="Calibri"/>
              </a:rPr>
              <a:t>2013</a:t>
            </a:r>
            <a:r>
              <a:rPr lang="en-US" sz="2800" dirty="0" smtClean="0">
                <a:cs typeface="Calibri"/>
              </a:rPr>
              <a:t>; etc.</a:t>
            </a:r>
            <a:endParaRPr lang="en-US" sz="2800" dirty="0"/>
          </a:p>
        </p:txBody>
      </p:sp>
    </p:spTree>
    <p:extLst>
      <p:ext uri="{BB962C8B-B14F-4D97-AF65-F5344CB8AC3E}">
        <p14:creationId xmlns:p14="http://schemas.microsoft.com/office/powerpoint/2010/main" val="135977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DAD-DAS</a:t>
            </a:r>
            <a:r>
              <a:rPr lang="en-US" dirty="0" smtClean="0"/>
              <a:t>: 5 Equations</a:t>
            </a:r>
            <a:endParaRPr lang="en-US" dirty="0"/>
          </a:p>
        </p:txBody>
      </p:sp>
      <p:sp>
        <p:nvSpPr>
          <p:cNvPr id="3" name="Content Placeholder 2"/>
          <p:cNvSpPr>
            <a:spLocks noGrp="1"/>
          </p:cNvSpPr>
          <p:nvPr>
            <p:ph idx="1"/>
          </p:nvPr>
        </p:nvSpPr>
        <p:spPr/>
        <p:txBody>
          <a:bodyPr/>
          <a:lstStyle/>
          <a:p>
            <a:r>
              <a:rPr lang="en-US" dirty="0"/>
              <a:t>Demand Equation</a:t>
            </a:r>
          </a:p>
          <a:p>
            <a:r>
              <a:rPr lang="en-US" dirty="0"/>
              <a:t>Fisher Equation</a:t>
            </a:r>
          </a:p>
          <a:p>
            <a:r>
              <a:rPr lang="en-US" dirty="0"/>
              <a:t>Phillips Curve</a:t>
            </a:r>
          </a:p>
          <a:p>
            <a:r>
              <a:rPr lang="en-US" dirty="0"/>
              <a:t>Adaptive Expectations</a:t>
            </a:r>
          </a:p>
          <a:p>
            <a:r>
              <a:rPr lang="en-US" b="1" dirty="0">
                <a:solidFill>
                  <a:srgbClr val="FF0000"/>
                </a:solidFill>
              </a:rPr>
              <a:t>Monetary Policy Rule</a:t>
            </a:r>
          </a:p>
        </p:txBody>
      </p:sp>
    </p:spTree>
    <p:extLst>
      <p:ext uri="{BB962C8B-B14F-4D97-AF65-F5344CB8AC3E}">
        <p14:creationId xmlns:p14="http://schemas.microsoft.com/office/powerpoint/2010/main" val="593127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Monetary Policy Rule</a:t>
            </a:r>
          </a:p>
        </p:txBody>
      </p:sp>
      <p:sp>
        <p:nvSpPr>
          <p:cNvPr id="3" name="Content Placeholder 2"/>
          <p:cNvSpPr>
            <a:spLocks noGrp="1"/>
          </p:cNvSpPr>
          <p:nvPr>
            <p:ph idx="1"/>
          </p:nvPr>
        </p:nvSpPr>
        <p:spPr/>
        <p:txBody>
          <a:bodyPr/>
          <a:lstStyle/>
          <a:p>
            <a:r>
              <a:rPr lang="en-US" dirty="0" smtClean="0"/>
              <a:t>The fifth and final main </a:t>
            </a:r>
            <a:r>
              <a:rPr lang="en-US" i="1" dirty="0" smtClean="0"/>
              <a:t>assumption</a:t>
            </a:r>
            <a:r>
              <a:rPr lang="en-US" dirty="0" smtClean="0"/>
              <a:t> of the </a:t>
            </a:r>
            <a:r>
              <a:rPr lang="en-US" i="1" dirty="0" smtClean="0"/>
              <a:t>DAD-DAS</a:t>
            </a:r>
            <a:r>
              <a:rPr lang="en-US" dirty="0" smtClean="0"/>
              <a:t> theory is that</a:t>
            </a:r>
          </a:p>
          <a:p>
            <a:pPr lvl="1"/>
            <a:r>
              <a:rPr lang="en-US" dirty="0" smtClean="0"/>
              <a:t>The central bank sets the </a:t>
            </a:r>
            <a:r>
              <a:rPr lang="en-US" i="1" dirty="0" smtClean="0"/>
              <a:t>nominal</a:t>
            </a:r>
            <a:r>
              <a:rPr lang="en-US" dirty="0" smtClean="0"/>
              <a:t> interest rate </a:t>
            </a:r>
          </a:p>
          <a:p>
            <a:pPr lvl="1"/>
            <a:r>
              <a:rPr lang="en-US" dirty="0" smtClean="0"/>
              <a:t>and, in setting the nominal interest rate, the central bank is guided by a very specific formula called the monetary policy rule </a:t>
            </a:r>
            <a:endParaRPr lang="en-US" dirty="0"/>
          </a:p>
        </p:txBody>
      </p:sp>
    </p:spTree>
    <p:extLst>
      <p:ext uri="{BB962C8B-B14F-4D97-AF65-F5344CB8AC3E}">
        <p14:creationId xmlns:p14="http://schemas.microsoft.com/office/powerpoint/2010/main" val="828296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Monetary Policy Rule</a:t>
            </a:r>
            <a:endParaRPr lang="en-US" dirty="0"/>
          </a:p>
        </p:txBody>
      </p:sp>
      <p:graphicFrame>
        <p:nvGraphicFramePr>
          <p:cNvPr id="4" name="Object 3"/>
          <p:cNvGraphicFramePr>
            <a:graphicFrameLocks noGrp="1" noChangeAspect="1"/>
          </p:cNvGraphicFramePr>
          <p:nvPr>
            <p:extLst>
              <p:ext uri="{D42A27DB-BD31-4B8C-83A1-F6EECF244321}">
                <p14:modId xmlns:p14="http://schemas.microsoft.com/office/powerpoint/2010/main" val="2645279255"/>
              </p:ext>
            </p:extLst>
          </p:nvPr>
        </p:nvGraphicFramePr>
        <p:xfrm>
          <a:off x="457200" y="3433763"/>
          <a:ext cx="8229600" cy="858837"/>
        </p:xfrm>
        <a:graphic>
          <a:graphicData uri="http://schemas.openxmlformats.org/presentationml/2006/ole">
            <mc:AlternateContent xmlns:mc="http://schemas.openxmlformats.org/markup-compatibility/2006">
              <mc:Choice xmlns:v="urn:schemas-microsoft-com:vml" Requires="v">
                <p:oleObj spid="_x0000_s52301" name="Equation" r:id="rId3" imgW="2311200" imgH="241200" progId="Equation.3">
                  <p:embed/>
                </p:oleObj>
              </mc:Choice>
              <mc:Fallback>
                <p:oleObj name="Equation" r:id="rId3" imgW="2311200" imgH="241200" progId="Equation.3">
                  <p:embed/>
                  <p:pic>
                    <p:nvPicPr>
                      <p:cNvPr id="0" name="Content Placeholder 3"/>
                      <p:cNvPicPr>
                        <a:picLocks noGrp="1" noChangeAspect="1" noChangeArrowheads="1"/>
                      </p:cNvPicPr>
                      <p:nvPr/>
                    </p:nvPicPr>
                    <p:blipFill>
                      <a:blip r:embed="rId4"/>
                      <a:srcRect/>
                      <a:stretch>
                        <a:fillRect/>
                      </a:stretch>
                    </p:blipFill>
                    <p:spPr bwMode="auto">
                      <a:xfrm>
                        <a:off x="457200" y="3433763"/>
                        <a:ext cx="82296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285750" y="4743450"/>
            <a:ext cx="1371600" cy="1754326"/>
          </a:xfrm>
          <a:prstGeom prst="rect">
            <a:avLst/>
          </a:prstGeom>
          <a:solidFill>
            <a:schemeClr val="accent3">
              <a:lumMod val="20000"/>
              <a:lumOff val="80000"/>
            </a:schemeClr>
          </a:solidFill>
        </p:spPr>
        <p:txBody>
          <a:bodyPr wrap="square" rtlCol="0">
            <a:spAutoFit/>
          </a:bodyPr>
          <a:lstStyle/>
          <a:p>
            <a:r>
              <a:rPr lang="en-US" dirty="0" smtClean="0"/>
              <a:t>Nominal </a:t>
            </a:r>
            <a:r>
              <a:rPr lang="en-US" dirty="0"/>
              <a:t>interest rate, set each period by the central </a:t>
            </a:r>
            <a:r>
              <a:rPr lang="en-US" dirty="0" smtClean="0"/>
              <a:t>bank</a:t>
            </a:r>
            <a:endParaRPr lang="en-US" dirty="0"/>
          </a:p>
        </p:txBody>
      </p:sp>
      <p:sp>
        <p:nvSpPr>
          <p:cNvPr id="6" name="TextBox 5"/>
          <p:cNvSpPr txBox="1"/>
          <p:nvPr/>
        </p:nvSpPr>
        <p:spPr>
          <a:xfrm>
            <a:off x="938213" y="1295400"/>
            <a:ext cx="1371600" cy="923330"/>
          </a:xfrm>
          <a:prstGeom prst="rect">
            <a:avLst/>
          </a:prstGeom>
          <a:solidFill>
            <a:schemeClr val="accent3">
              <a:lumMod val="20000"/>
              <a:lumOff val="80000"/>
            </a:schemeClr>
          </a:solidFill>
        </p:spPr>
        <p:txBody>
          <a:bodyPr wrap="square" rtlCol="0">
            <a:spAutoFit/>
          </a:bodyPr>
          <a:lstStyle/>
          <a:p>
            <a:r>
              <a:rPr lang="en-US" dirty="0" smtClean="0"/>
              <a:t>Current inflation rate</a:t>
            </a:r>
            <a:endParaRPr lang="en-US" dirty="0"/>
          </a:p>
        </p:txBody>
      </p:sp>
      <p:sp>
        <p:nvSpPr>
          <p:cNvPr id="7" name="TextBox 6"/>
          <p:cNvSpPr txBox="1"/>
          <p:nvPr/>
        </p:nvSpPr>
        <p:spPr>
          <a:xfrm>
            <a:off x="1866900" y="4738687"/>
            <a:ext cx="1371600" cy="646331"/>
          </a:xfrm>
          <a:prstGeom prst="rect">
            <a:avLst/>
          </a:prstGeom>
          <a:solidFill>
            <a:schemeClr val="accent3">
              <a:lumMod val="20000"/>
              <a:lumOff val="80000"/>
            </a:schemeClr>
          </a:solidFill>
        </p:spPr>
        <p:txBody>
          <a:bodyPr wrap="square" rtlCol="0">
            <a:spAutoFit/>
          </a:bodyPr>
          <a:lstStyle/>
          <a:p>
            <a:r>
              <a:rPr lang="en-US" dirty="0" smtClean="0"/>
              <a:t>Natural real interest rate</a:t>
            </a:r>
            <a:endParaRPr lang="en-US" dirty="0"/>
          </a:p>
        </p:txBody>
      </p:sp>
      <p:sp>
        <p:nvSpPr>
          <p:cNvPr id="8" name="TextBox 7"/>
          <p:cNvSpPr txBox="1"/>
          <p:nvPr/>
        </p:nvSpPr>
        <p:spPr>
          <a:xfrm>
            <a:off x="2719445" y="1319208"/>
            <a:ext cx="1723968" cy="1754326"/>
          </a:xfrm>
          <a:prstGeom prst="rect">
            <a:avLst/>
          </a:prstGeom>
          <a:solidFill>
            <a:schemeClr val="accent3">
              <a:lumMod val="20000"/>
              <a:lumOff val="80000"/>
            </a:schemeClr>
          </a:solidFill>
        </p:spPr>
        <p:txBody>
          <a:bodyPr wrap="square" rtlCol="0">
            <a:spAutoFit/>
          </a:bodyPr>
          <a:lstStyle/>
          <a:p>
            <a:r>
              <a:rPr lang="en-US" dirty="0" smtClean="0"/>
              <a:t>Parameter that measures how strongly the central bank responds to the inflation gap</a:t>
            </a:r>
            <a:endParaRPr lang="en-US" dirty="0"/>
          </a:p>
        </p:txBody>
      </p:sp>
      <p:sp>
        <p:nvSpPr>
          <p:cNvPr id="9" name="TextBox 8"/>
          <p:cNvSpPr txBox="1"/>
          <p:nvPr/>
        </p:nvSpPr>
        <p:spPr>
          <a:xfrm>
            <a:off x="5729445" y="1328728"/>
            <a:ext cx="1609668" cy="1754326"/>
          </a:xfrm>
          <a:prstGeom prst="rect">
            <a:avLst/>
          </a:prstGeom>
          <a:solidFill>
            <a:schemeClr val="accent3">
              <a:lumMod val="20000"/>
              <a:lumOff val="80000"/>
            </a:schemeClr>
          </a:solidFill>
        </p:spPr>
        <p:txBody>
          <a:bodyPr wrap="square" rtlCol="0">
            <a:spAutoFit/>
          </a:bodyPr>
          <a:lstStyle/>
          <a:p>
            <a:r>
              <a:rPr lang="en-US" dirty="0" smtClean="0"/>
              <a:t>Parameter that measures how strongly the central bank responds to the GDP gap</a:t>
            </a:r>
            <a:endParaRPr lang="en-US" dirty="0"/>
          </a:p>
        </p:txBody>
      </p:sp>
      <p:sp>
        <p:nvSpPr>
          <p:cNvPr id="10" name="TextBox 9"/>
          <p:cNvSpPr txBox="1"/>
          <p:nvPr/>
        </p:nvSpPr>
        <p:spPr>
          <a:xfrm>
            <a:off x="3971925" y="4762495"/>
            <a:ext cx="1985963" cy="1477328"/>
          </a:xfrm>
          <a:prstGeom prst="rect">
            <a:avLst/>
          </a:prstGeom>
          <a:solidFill>
            <a:schemeClr val="accent3">
              <a:lumMod val="20000"/>
              <a:lumOff val="80000"/>
            </a:schemeClr>
          </a:solidFill>
        </p:spPr>
        <p:txBody>
          <a:bodyPr wrap="square" rtlCol="0">
            <a:spAutoFit/>
          </a:bodyPr>
          <a:lstStyle/>
          <a:p>
            <a:r>
              <a:rPr lang="en-US" dirty="0" smtClean="0"/>
              <a:t>Inflation Gap: The excess of current inflation over the central bank’s inflation target</a:t>
            </a:r>
            <a:endParaRPr lang="en-US" dirty="0"/>
          </a:p>
        </p:txBody>
      </p:sp>
      <p:sp>
        <p:nvSpPr>
          <p:cNvPr id="11" name="TextBox 10"/>
          <p:cNvSpPr txBox="1"/>
          <p:nvPr/>
        </p:nvSpPr>
        <p:spPr>
          <a:xfrm>
            <a:off x="6896197" y="4786303"/>
            <a:ext cx="1985963" cy="1200329"/>
          </a:xfrm>
          <a:prstGeom prst="rect">
            <a:avLst/>
          </a:prstGeom>
          <a:solidFill>
            <a:schemeClr val="accent3">
              <a:lumMod val="20000"/>
              <a:lumOff val="80000"/>
            </a:schemeClr>
          </a:solidFill>
        </p:spPr>
        <p:txBody>
          <a:bodyPr wrap="square" rtlCol="0">
            <a:spAutoFit/>
          </a:bodyPr>
          <a:lstStyle/>
          <a:p>
            <a:r>
              <a:rPr lang="en-US" dirty="0" smtClean="0"/>
              <a:t>GDP Gap: The excess of current GDP over natural GDP</a:t>
            </a:r>
            <a:endParaRPr lang="en-US" dirty="0"/>
          </a:p>
        </p:txBody>
      </p:sp>
      <p:cxnSp>
        <p:nvCxnSpPr>
          <p:cNvPr id="14" name="Straight Arrow Connector 13"/>
          <p:cNvCxnSpPr/>
          <p:nvPr/>
        </p:nvCxnSpPr>
        <p:spPr>
          <a:xfrm>
            <a:off x="3362319" y="3042642"/>
            <a:ext cx="0" cy="486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381742" y="3066452"/>
            <a:ext cx="4764" cy="2335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571635" y="2214562"/>
            <a:ext cx="0" cy="1085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14363" y="4343397"/>
            <a:ext cx="0" cy="385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538475" y="4352917"/>
            <a:ext cx="0" cy="385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919725" y="4376730"/>
            <a:ext cx="0" cy="385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843900" y="4400542"/>
            <a:ext cx="0" cy="385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566861" y="2218730"/>
            <a:ext cx="2662237" cy="1396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73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627063" y="1544638"/>
            <a:ext cx="7804150" cy="7334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9" name="Title 1"/>
          <p:cNvSpPr>
            <a:spLocks noGrp="1"/>
          </p:cNvSpPr>
          <p:nvPr>
            <p:ph type="title"/>
          </p:nvPr>
        </p:nvSpPr>
        <p:spPr>
          <a:xfrm>
            <a:off x="466725" y="327025"/>
            <a:ext cx="8245475" cy="939800"/>
          </a:xfrm>
        </p:spPr>
        <p:txBody>
          <a:bodyPr>
            <a:normAutofit fontScale="90000"/>
          </a:bodyPr>
          <a:lstStyle/>
          <a:p>
            <a:pPr algn="ctr">
              <a:lnSpc>
                <a:spcPct val="110000"/>
              </a:lnSpc>
            </a:pPr>
            <a:r>
              <a:rPr lang="en-US" sz="3200" smtClean="0"/>
              <a:t>The Nominal Interest Rate:  </a:t>
            </a:r>
            <a:br>
              <a:rPr lang="en-US" sz="3200" smtClean="0"/>
            </a:br>
            <a:r>
              <a:rPr lang="en-US" sz="3200" smtClean="0"/>
              <a:t>The Monetary-Policy Rule</a:t>
            </a:r>
          </a:p>
        </p:txBody>
      </p:sp>
      <p:graphicFrame>
        <p:nvGraphicFramePr>
          <p:cNvPr id="6146" name="Object 2"/>
          <p:cNvGraphicFramePr>
            <a:graphicFrameLocks noChangeAspect="1"/>
          </p:cNvGraphicFramePr>
          <p:nvPr/>
        </p:nvGraphicFramePr>
        <p:xfrm>
          <a:off x="703263" y="1550988"/>
          <a:ext cx="7732712" cy="722312"/>
        </p:xfrm>
        <a:graphic>
          <a:graphicData uri="http://schemas.openxmlformats.org/presentationml/2006/ole">
            <mc:AlternateContent xmlns:mc="http://schemas.openxmlformats.org/markup-compatibility/2006">
              <mc:Choice xmlns:v="urn:schemas-microsoft-com:vml" Requires="v">
                <p:oleObj spid="_x0000_s6346" name="Equation" r:id="rId4" imgW="2577960" imgH="241200" progId="Equation.DSMT4">
                  <p:embed/>
                </p:oleObj>
              </mc:Choice>
              <mc:Fallback>
                <p:oleObj name="Equation" r:id="rId4" imgW="257796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63" y="1550988"/>
                        <a:ext cx="7732712" cy="722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5"/>
          <p:cNvGrpSpPr>
            <a:grpSpLocks/>
          </p:cNvGrpSpPr>
          <p:nvPr/>
        </p:nvGrpSpPr>
        <p:grpSpPr bwMode="auto">
          <a:xfrm>
            <a:off x="255588" y="2243138"/>
            <a:ext cx="2360612" cy="2489200"/>
            <a:chOff x="4251782" y="1772096"/>
            <a:chExt cx="1533141" cy="2488995"/>
          </a:xfrm>
        </p:grpSpPr>
        <p:sp>
          <p:nvSpPr>
            <p:cNvPr id="6157" name="TextBox 6"/>
            <p:cNvSpPr txBox="1">
              <a:spLocks noChangeArrowheads="1"/>
            </p:cNvSpPr>
            <p:nvPr/>
          </p:nvSpPr>
          <p:spPr bwMode="auto">
            <a:xfrm>
              <a:off x="4251782" y="2245155"/>
              <a:ext cx="1533141"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500" i="1" dirty="0"/>
                <a:t>nominal interest rate, set each period by the central bank</a:t>
              </a:r>
            </a:p>
          </p:txBody>
        </p:sp>
        <p:cxnSp>
          <p:nvCxnSpPr>
            <p:cNvPr id="8" name="Straight Arrow Connector 7"/>
            <p:cNvCxnSpPr/>
            <p:nvPr/>
          </p:nvCxnSpPr>
          <p:spPr>
            <a:xfrm rot="16200000" flipV="1">
              <a:off x="4462226" y="1941071"/>
              <a:ext cx="552405" cy="214454"/>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3" name="Group 16"/>
          <p:cNvGrpSpPr>
            <a:grpSpLocks/>
          </p:cNvGrpSpPr>
          <p:nvPr/>
        </p:nvGrpSpPr>
        <p:grpSpPr bwMode="auto">
          <a:xfrm>
            <a:off x="2817813" y="2243137"/>
            <a:ext cx="1658937" cy="3827496"/>
            <a:chOff x="5078948" y="43398"/>
            <a:chExt cx="1361782" cy="3786982"/>
          </a:xfrm>
        </p:grpSpPr>
        <p:sp>
          <p:nvSpPr>
            <p:cNvPr id="6155" name="TextBox 17"/>
            <p:cNvSpPr txBox="1">
              <a:spLocks noChangeArrowheads="1"/>
            </p:cNvSpPr>
            <p:nvPr/>
          </p:nvSpPr>
          <p:spPr bwMode="auto">
            <a:xfrm>
              <a:off x="5078948" y="2216430"/>
              <a:ext cx="1361782" cy="161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500" i="1" dirty="0"/>
                <a:t>natural </a:t>
              </a:r>
              <a:r>
                <a:rPr lang="en-US" sz="2500" i="1" dirty="0" smtClean="0"/>
                <a:t>real interest rate</a:t>
              </a:r>
              <a:endParaRPr lang="en-US" sz="2500" i="1" dirty="0"/>
            </a:p>
          </p:txBody>
        </p:sp>
        <p:cxnSp>
          <p:nvCxnSpPr>
            <p:cNvPr id="19" name="Straight Arrow Connector 18"/>
            <p:cNvCxnSpPr/>
            <p:nvPr/>
          </p:nvCxnSpPr>
          <p:spPr>
            <a:xfrm rot="16200000" flipV="1">
              <a:off x="4332030" y="878931"/>
              <a:ext cx="2167561" cy="496496"/>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5" name="Group 23"/>
          <p:cNvGrpSpPr>
            <a:grpSpLocks/>
          </p:cNvGrpSpPr>
          <p:nvPr/>
        </p:nvGrpSpPr>
        <p:grpSpPr bwMode="auto">
          <a:xfrm>
            <a:off x="4559300" y="2205038"/>
            <a:ext cx="1658938" cy="2097087"/>
            <a:chOff x="4471957" y="32510"/>
            <a:chExt cx="1361782" cy="2076477"/>
          </a:xfrm>
        </p:grpSpPr>
        <p:sp>
          <p:nvSpPr>
            <p:cNvPr id="6153" name="TextBox 24"/>
            <p:cNvSpPr txBox="1">
              <a:spLocks noChangeArrowheads="1"/>
            </p:cNvSpPr>
            <p:nvPr/>
          </p:nvSpPr>
          <p:spPr bwMode="auto">
            <a:xfrm>
              <a:off x="4471957" y="494372"/>
              <a:ext cx="1361782" cy="161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500" i="1"/>
                <a:t>central bank’s inflation target</a:t>
              </a:r>
            </a:p>
          </p:txBody>
        </p:sp>
        <p:cxnSp>
          <p:nvCxnSpPr>
            <p:cNvPr id="26" name="Straight Arrow Connector 25"/>
            <p:cNvCxnSpPr/>
            <p:nvPr/>
          </p:nvCxnSpPr>
          <p:spPr>
            <a:xfrm rot="5400000" flipH="1" flipV="1">
              <a:off x="4841340" y="295151"/>
              <a:ext cx="526585" cy="1303"/>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aphicFrame>
        <p:nvGraphicFramePr>
          <p:cNvPr id="6147" name="Object 5"/>
          <p:cNvGraphicFramePr>
            <a:graphicFrameLocks noChangeAspect="1"/>
          </p:cNvGraphicFramePr>
          <p:nvPr/>
        </p:nvGraphicFramePr>
        <p:xfrm>
          <a:off x="6083300" y="4994275"/>
          <a:ext cx="2251075" cy="576263"/>
        </p:xfrm>
        <a:graphic>
          <a:graphicData uri="http://schemas.openxmlformats.org/presentationml/2006/ole">
            <mc:AlternateContent xmlns:mc="http://schemas.openxmlformats.org/markup-compatibility/2006">
              <mc:Choice xmlns:v="urn:schemas-microsoft-com:vml" Requires="v">
                <p:oleObj spid="_x0000_s6347" name="Equation" r:id="rId6" imgW="901440" imgH="228600" progId="Equation.DSMT4">
                  <p:embed/>
                </p:oleObj>
              </mc:Choice>
              <mc:Fallback>
                <p:oleObj name="Equation" r:id="rId6" imgW="90144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3300" y="4994275"/>
                        <a:ext cx="225107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15796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627063" y="1544638"/>
            <a:ext cx="7804150" cy="7334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2" name="Title 1"/>
          <p:cNvSpPr>
            <a:spLocks noGrp="1"/>
          </p:cNvSpPr>
          <p:nvPr>
            <p:ph type="title"/>
          </p:nvPr>
        </p:nvSpPr>
        <p:spPr>
          <a:xfrm>
            <a:off x="466725" y="327025"/>
            <a:ext cx="8245475" cy="939800"/>
          </a:xfrm>
        </p:spPr>
        <p:txBody>
          <a:bodyPr>
            <a:normAutofit fontScale="90000"/>
          </a:bodyPr>
          <a:lstStyle/>
          <a:p>
            <a:pPr algn="ctr">
              <a:lnSpc>
                <a:spcPct val="110000"/>
              </a:lnSpc>
            </a:pPr>
            <a:r>
              <a:rPr lang="en-US" sz="3200" smtClean="0"/>
              <a:t>The Nominal Interest Rate:  </a:t>
            </a:r>
            <a:br>
              <a:rPr lang="en-US" sz="3200" smtClean="0"/>
            </a:br>
            <a:r>
              <a:rPr lang="en-US" sz="3200" smtClean="0"/>
              <a:t>The Monetary-Policy Rule</a:t>
            </a:r>
          </a:p>
        </p:txBody>
      </p:sp>
      <p:graphicFrame>
        <p:nvGraphicFramePr>
          <p:cNvPr id="7170" name="Object 2"/>
          <p:cNvGraphicFramePr>
            <a:graphicFrameLocks noChangeAspect="1"/>
          </p:cNvGraphicFramePr>
          <p:nvPr/>
        </p:nvGraphicFramePr>
        <p:xfrm>
          <a:off x="703263" y="1550988"/>
          <a:ext cx="7732712" cy="722312"/>
        </p:xfrm>
        <a:graphic>
          <a:graphicData uri="http://schemas.openxmlformats.org/presentationml/2006/ole">
            <mc:AlternateContent xmlns:mc="http://schemas.openxmlformats.org/markup-compatibility/2006">
              <mc:Choice xmlns:v="urn:schemas-microsoft-com:vml" Requires="v">
                <p:oleObj spid="_x0000_s7268" name="Equation" r:id="rId4" imgW="2577960" imgH="241200" progId="Equation.DSMT4">
                  <p:embed/>
                </p:oleObj>
              </mc:Choice>
              <mc:Fallback>
                <p:oleObj name="Equation" r:id="rId4" imgW="257796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63" y="1550988"/>
                        <a:ext cx="7732712" cy="722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9"/>
          <p:cNvGrpSpPr>
            <a:grpSpLocks/>
          </p:cNvGrpSpPr>
          <p:nvPr/>
        </p:nvGrpSpPr>
        <p:grpSpPr bwMode="auto">
          <a:xfrm>
            <a:off x="765175" y="2179638"/>
            <a:ext cx="3438525" cy="2851150"/>
            <a:chOff x="3968631" y="1293629"/>
            <a:chExt cx="2232487" cy="2850046"/>
          </a:xfrm>
        </p:grpSpPr>
        <p:sp>
          <p:nvSpPr>
            <p:cNvPr id="7177" name="TextBox 20"/>
            <p:cNvSpPr txBox="1">
              <a:spLocks noChangeArrowheads="1"/>
            </p:cNvSpPr>
            <p:nvPr/>
          </p:nvSpPr>
          <p:spPr bwMode="auto">
            <a:xfrm>
              <a:off x="3968631" y="2128196"/>
              <a:ext cx="2232487" cy="201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500" i="1"/>
                <a:t>measures how much the central bank adjusts the interest rate when inflation deviates from its target</a:t>
              </a:r>
            </a:p>
          </p:txBody>
        </p:sp>
        <p:cxnSp>
          <p:nvCxnSpPr>
            <p:cNvPr id="22" name="Straight Arrow Connector 21"/>
            <p:cNvCxnSpPr/>
            <p:nvPr/>
          </p:nvCxnSpPr>
          <p:spPr>
            <a:xfrm rot="5400000" flipH="1" flipV="1">
              <a:off x="5185343" y="1493093"/>
              <a:ext cx="902937" cy="504011"/>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3" name="Group 28"/>
          <p:cNvGrpSpPr>
            <a:grpSpLocks/>
          </p:cNvGrpSpPr>
          <p:nvPr/>
        </p:nvGrpSpPr>
        <p:grpSpPr bwMode="auto">
          <a:xfrm>
            <a:off x="4735513" y="2190750"/>
            <a:ext cx="3671887" cy="2854325"/>
            <a:chOff x="3907267" y="1205024"/>
            <a:chExt cx="2383716" cy="2853853"/>
          </a:xfrm>
        </p:grpSpPr>
        <p:sp>
          <p:nvSpPr>
            <p:cNvPr id="7175" name="TextBox 29"/>
            <p:cNvSpPr txBox="1">
              <a:spLocks noChangeArrowheads="1"/>
            </p:cNvSpPr>
            <p:nvPr/>
          </p:nvSpPr>
          <p:spPr bwMode="auto">
            <a:xfrm>
              <a:off x="3907267" y="2043136"/>
              <a:ext cx="2383716" cy="201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500" i="1"/>
                <a:t>measures how much the central bank adjusts the interest rate when output deviates from </a:t>
              </a:r>
              <a:br>
                <a:rPr lang="en-US" sz="2500" i="1"/>
              </a:br>
              <a:r>
                <a:rPr lang="en-US" sz="2500" i="1"/>
                <a:t>its natural rate</a:t>
              </a:r>
            </a:p>
          </p:txBody>
        </p:sp>
        <p:cxnSp>
          <p:nvCxnSpPr>
            <p:cNvPr id="31" name="Straight Arrow Connector 30"/>
            <p:cNvCxnSpPr/>
            <p:nvPr/>
          </p:nvCxnSpPr>
          <p:spPr>
            <a:xfrm rot="5400000" flipH="1" flipV="1">
              <a:off x="4629533" y="1577227"/>
              <a:ext cx="882504" cy="138097"/>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5174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Introduction</a:t>
            </a:r>
          </a:p>
        </p:txBody>
      </p:sp>
      <p:sp>
        <p:nvSpPr>
          <p:cNvPr id="3" name="Content Placeholder 2"/>
          <p:cNvSpPr>
            <a:spLocks noGrp="1"/>
          </p:cNvSpPr>
          <p:nvPr>
            <p:ph idx="1"/>
          </p:nvPr>
        </p:nvSpPr>
        <p:spPr/>
        <p:txBody>
          <a:bodyPr>
            <a:normAutofit/>
          </a:bodyPr>
          <a:lstStyle/>
          <a:p>
            <a:r>
              <a:rPr lang="en-US" dirty="0" smtClean="0"/>
              <a:t>The dynamic model of aggregate demand and aggregate supply (</a:t>
            </a:r>
            <a:r>
              <a:rPr lang="en-US" i="1" dirty="0" smtClean="0"/>
              <a:t>DAD-DAS</a:t>
            </a:r>
            <a:r>
              <a:rPr lang="en-US" dirty="0" smtClean="0"/>
              <a:t>) determines both </a:t>
            </a:r>
          </a:p>
          <a:p>
            <a:pPr lvl="1"/>
            <a:r>
              <a:rPr lang="en-US" dirty="0" smtClean="0"/>
              <a:t>real GDP (</a:t>
            </a:r>
            <a:r>
              <a:rPr lang="en-US" i="1" dirty="0" smtClean="0"/>
              <a:t>Y</a:t>
            </a:r>
            <a:r>
              <a:rPr lang="en-US" dirty="0" smtClean="0"/>
              <a:t>), and </a:t>
            </a:r>
          </a:p>
          <a:p>
            <a:pPr lvl="1"/>
            <a:r>
              <a:rPr lang="en-US" dirty="0" smtClean="0"/>
              <a:t>the inflation rate (</a:t>
            </a:r>
            <a:r>
              <a:rPr lang="el-GR" dirty="0" smtClean="0">
                <a:latin typeface="Calibri"/>
                <a:cs typeface="Calibri"/>
              </a:rPr>
              <a:t>π</a:t>
            </a:r>
            <a:r>
              <a:rPr lang="en-US" dirty="0" smtClean="0"/>
              <a:t>)</a:t>
            </a:r>
          </a:p>
          <a:p>
            <a:r>
              <a:rPr lang="en-US" dirty="0" smtClean="0"/>
              <a:t>This theory is </a:t>
            </a:r>
            <a:r>
              <a:rPr lang="en-US" i="1" dirty="0" smtClean="0"/>
              <a:t>dynamic</a:t>
            </a:r>
            <a:r>
              <a:rPr lang="en-US" dirty="0" smtClean="0"/>
              <a:t> in the sense that the outcome in one period affects the outcome in the next period</a:t>
            </a:r>
          </a:p>
          <a:p>
            <a:pPr lvl="1"/>
            <a:r>
              <a:rPr lang="en-US" dirty="0" smtClean="0"/>
              <a:t>like the Solow-Swan model, but for the short run</a:t>
            </a:r>
          </a:p>
        </p:txBody>
      </p:sp>
    </p:spTree>
    <p:extLst>
      <p:ext uri="{BB962C8B-B14F-4D97-AF65-F5344CB8AC3E}">
        <p14:creationId xmlns:p14="http://schemas.microsoft.com/office/powerpoint/2010/main" val="306964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normAutofit/>
          </a:bodyPr>
          <a:lstStyle/>
          <a:p>
            <a:r>
              <a:rPr lang="en-US" dirty="0" smtClean="0"/>
              <a:t>Example: The Taylor Rule</a:t>
            </a:r>
          </a:p>
        </p:txBody>
      </p:sp>
      <p:sp>
        <p:nvSpPr>
          <p:cNvPr id="8196" name="Content Placeholder 2"/>
          <p:cNvSpPr>
            <a:spLocks noGrp="1"/>
          </p:cNvSpPr>
          <p:nvPr>
            <p:ph idx="1"/>
          </p:nvPr>
        </p:nvSpPr>
        <p:spPr>
          <a:xfrm>
            <a:off x="476250" y="1319213"/>
            <a:ext cx="8262938" cy="4806950"/>
          </a:xfrm>
        </p:spPr>
        <p:txBody>
          <a:bodyPr>
            <a:normAutofit fontScale="92500"/>
          </a:bodyPr>
          <a:lstStyle/>
          <a:p>
            <a:r>
              <a:rPr lang="en-US" sz="2700" dirty="0" smtClean="0"/>
              <a:t>Economist John Taylor proposed a monetary policy rule very similar to ours:</a:t>
            </a:r>
          </a:p>
          <a:p>
            <a:pPr algn="ctr">
              <a:spcBef>
                <a:spcPts val="1000"/>
              </a:spcBef>
              <a:buFont typeface="Wingdings" pitchFamily="2" charset="2"/>
              <a:buNone/>
            </a:pPr>
            <a:r>
              <a:rPr lang="en-US" sz="3100" b="1" i="1" dirty="0" err="1" smtClean="0">
                <a:latin typeface="Times New Roman" pitchFamily="18" charset="0"/>
                <a:cs typeface="Times New Roman" pitchFamily="18" charset="0"/>
              </a:rPr>
              <a:t>i</a:t>
            </a:r>
            <a:r>
              <a:rPr lang="en-US" baseline="-25000" dirty="0" err="1" smtClean="0"/>
              <a:t>ff</a:t>
            </a:r>
            <a:r>
              <a:rPr lang="en-US" dirty="0" smtClean="0"/>
              <a:t>  =  </a:t>
            </a:r>
            <a:r>
              <a:rPr lang="en-US" b="1" i="1" dirty="0" smtClean="0">
                <a:sym typeface="Symbol" pitchFamily="18" charset="2"/>
              </a:rPr>
              <a:t></a:t>
            </a:r>
            <a:r>
              <a:rPr lang="en-US" sz="1100" dirty="0" smtClean="0">
                <a:sym typeface="Symbol" pitchFamily="18" charset="2"/>
              </a:rPr>
              <a:t> </a:t>
            </a:r>
            <a:r>
              <a:rPr lang="en-US" dirty="0" smtClean="0">
                <a:sym typeface="Symbol" pitchFamily="18" charset="2"/>
              </a:rPr>
              <a:t>  +  2  +  0.5</a:t>
            </a:r>
            <a:r>
              <a:rPr lang="en-US" sz="1100" dirty="0" smtClean="0">
                <a:sym typeface="Symbol" pitchFamily="18" charset="2"/>
              </a:rPr>
              <a:t> </a:t>
            </a:r>
            <a:r>
              <a:rPr lang="en-US" dirty="0" smtClean="0">
                <a:sym typeface="Symbol" pitchFamily="18" charset="2"/>
              </a:rPr>
              <a:t>(</a:t>
            </a:r>
            <a:r>
              <a:rPr lang="en-US" b="1" i="1" dirty="0" smtClean="0">
                <a:sym typeface="Symbol" pitchFamily="18" charset="2"/>
              </a:rPr>
              <a:t></a:t>
            </a:r>
            <a:r>
              <a:rPr lang="en-US" sz="1100" dirty="0" smtClean="0">
                <a:sym typeface="Symbol" pitchFamily="18" charset="2"/>
              </a:rPr>
              <a:t> </a:t>
            </a:r>
            <a:r>
              <a:rPr lang="en-US" dirty="0" smtClean="0">
                <a:sym typeface="Symbol" pitchFamily="18" charset="2"/>
              </a:rPr>
              <a:t> – 2)  –  0.5</a:t>
            </a:r>
            <a:r>
              <a:rPr lang="en-US" sz="1100" dirty="0" smtClean="0">
                <a:sym typeface="Symbol" pitchFamily="18" charset="2"/>
              </a:rPr>
              <a:t> </a:t>
            </a:r>
            <a:r>
              <a:rPr lang="en-US" dirty="0" smtClean="0">
                <a:sym typeface="Symbol" pitchFamily="18" charset="2"/>
              </a:rPr>
              <a:t>(GDP gap)</a:t>
            </a:r>
          </a:p>
          <a:p>
            <a:pPr>
              <a:spcBef>
                <a:spcPts val="1000"/>
              </a:spcBef>
              <a:buFont typeface="Wingdings" pitchFamily="2" charset="2"/>
              <a:buNone/>
            </a:pPr>
            <a:r>
              <a:rPr lang="en-US" dirty="0" smtClean="0">
                <a:sym typeface="Symbol" pitchFamily="18" charset="2"/>
              </a:rPr>
              <a:t>	</a:t>
            </a:r>
            <a:r>
              <a:rPr lang="en-US" sz="2700" dirty="0" smtClean="0">
                <a:sym typeface="Symbol" pitchFamily="18" charset="2"/>
              </a:rPr>
              <a:t>where</a:t>
            </a:r>
          </a:p>
          <a:p>
            <a:pPr lvl="1">
              <a:spcBef>
                <a:spcPts val="900"/>
              </a:spcBef>
            </a:pPr>
            <a:r>
              <a:rPr lang="en-US" sz="3100" b="1" i="1" dirty="0" err="1" smtClean="0">
                <a:latin typeface="Times New Roman" pitchFamily="18" charset="0"/>
                <a:cs typeface="Times New Roman" pitchFamily="18" charset="0"/>
              </a:rPr>
              <a:t>i</a:t>
            </a:r>
            <a:r>
              <a:rPr lang="en-US" baseline="-25000" dirty="0" err="1" smtClean="0"/>
              <a:t>ff</a:t>
            </a:r>
            <a:r>
              <a:rPr lang="en-US" dirty="0" smtClean="0"/>
              <a:t>  = nominal federal funds rate target</a:t>
            </a:r>
          </a:p>
          <a:p>
            <a:pPr lvl="1">
              <a:spcBef>
                <a:spcPts val="1200"/>
              </a:spcBef>
            </a:pPr>
            <a:r>
              <a:rPr lang="en-US" dirty="0" smtClean="0"/>
              <a:t>GDP gap = 100 x </a:t>
            </a:r>
          </a:p>
          <a:p>
            <a:pPr lvl="1">
              <a:spcBef>
                <a:spcPts val="1200"/>
              </a:spcBef>
              <a:buFont typeface="Wingdings" pitchFamily="2" charset="2"/>
              <a:buNone/>
            </a:pPr>
            <a:r>
              <a:rPr lang="en-US" dirty="0" smtClean="0"/>
              <a:t>	= percent by which real GDP is below its natural rate</a:t>
            </a:r>
          </a:p>
          <a:p>
            <a:pPr>
              <a:spcBef>
                <a:spcPts val="1200"/>
              </a:spcBef>
            </a:pPr>
            <a:r>
              <a:rPr lang="en-US" dirty="0" smtClean="0"/>
              <a:t>The Taylor Rule matches Fed policy fairly well.…</a:t>
            </a:r>
          </a:p>
          <a:p>
            <a:pPr>
              <a:buFont typeface="Wingdings" pitchFamily="2" charset="2"/>
              <a:buNone/>
            </a:pPr>
            <a:endParaRPr lang="en-US" dirty="0" smtClean="0"/>
          </a:p>
        </p:txBody>
      </p:sp>
      <p:graphicFrame>
        <p:nvGraphicFramePr>
          <p:cNvPr id="143362" name="Object 2"/>
          <p:cNvGraphicFramePr>
            <a:graphicFrameLocks noChangeAspect="1"/>
          </p:cNvGraphicFramePr>
          <p:nvPr>
            <p:extLst>
              <p:ext uri="{D42A27DB-BD31-4B8C-83A1-F6EECF244321}">
                <p14:modId xmlns:p14="http://schemas.microsoft.com/office/powerpoint/2010/main" val="3574710844"/>
              </p:ext>
            </p:extLst>
          </p:nvPr>
        </p:nvGraphicFramePr>
        <p:xfrm>
          <a:off x="3598863" y="3810000"/>
          <a:ext cx="896937" cy="841375"/>
        </p:xfrm>
        <a:graphic>
          <a:graphicData uri="http://schemas.openxmlformats.org/presentationml/2006/ole">
            <mc:AlternateContent xmlns:mc="http://schemas.openxmlformats.org/markup-compatibility/2006">
              <mc:Choice xmlns:v="urn:schemas-microsoft-com:vml" Requires="v">
                <p:oleObj spid="_x0000_s8294" name="Equation" r:id="rId4" imgW="431640" imgH="406080" progId="Equation.DSMT4">
                  <p:embed/>
                </p:oleObj>
              </mc:Choice>
              <mc:Fallback>
                <p:oleObj name="Equation" r:id="rId4" imgW="431640" imgH="406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8863" y="3810000"/>
                        <a:ext cx="896937"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65767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z="2800" smtClean="0"/>
              <a:t>CASE STUDY</a:t>
            </a:r>
            <a:r>
              <a:rPr lang="en-US" smtClean="0"/>
              <a:t/>
            </a:r>
            <a:br>
              <a:rPr lang="en-US" smtClean="0"/>
            </a:br>
            <a:r>
              <a:rPr lang="en-US" sz="3200" smtClean="0"/>
              <a:t>The Taylor Rule</a:t>
            </a:r>
          </a:p>
        </p:txBody>
      </p:sp>
      <p:graphicFrame>
        <p:nvGraphicFramePr>
          <p:cNvPr id="6" name="Chart 5"/>
          <p:cNvGraphicFramePr>
            <a:graphicFrameLocks noGrp="1"/>
          </p:cNvGraphicFramePr>
          <p:nvPr/>
        </p:nvGraphicFramePr>
        <p:xfrm>
          <a:off x="1" y="1180214"/>
          <a:ext cx="9144000" cy="5677785"/>
        </p:xfrm>
        <a:graphic>
          <a:graphicData uri="http://schemas.openxmlformats.org/drawingml/2006/chart">
            <c:chart xmlns:c="http://schemas.openxmlformats.org/drawingml/2006/chart" xmlns:r="http://schemas.openxmlformats.org/officeDocument/2006/relationships" r:id="rId3"/>
          </a:graphicData>
        </a:graphic>
      </p:graphicFrame>
      <p:grpSp>
        <p:nvGrpSpPr>
          <p:cNvPr id="60420" name="Group 6"/>
          <p:cNvGrpSpPr>
            <a:grpSpLocks/>
          </p:cNvGrpSpPr>
          <p:nvPr/>
        </p:nvGrpSpPr>
        <p:grpSpPr bwMode="auto">
          <a:xfrm>
            <a:off x="3743325" y="4497388"/>
            <a:ext cx="1352550" cy="1370012"/>
            <a:chOff x="4287098" y="1205024"/>
            <a:chExt cx="1165587" cy="1370275"/>
          </a:xfrm>
        </p:grpSpPr>
        <p:sp>
          <p:nvSpPr>
            <p:cNvPr id="60424" name="TextBox 7"/>
            <p:cNvSpPr txBox="1">
              <a:spLocks noChangeArrowheads="1"/>
            </p:cNvSpPr>
            <p:nvPr/>
          </p:nvSpPr>
          <p:spPr bwMode="auto">
            <a:xfrm>
              <a:off x="4287098" y="1713525"/>
              <a:ext cx="116558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i="1"/>
                <a:t>Taylor’s rule</a:t>
              </a:r>
            </a:p>
          </p:txBody>
        </p:sp>
        <p:cxnSp>
          <p:nvCxnSpPr>
            <p:cNvPr id="9" name="Straight Arrow Connector 8"/>
            <p:cNvCxnSpPr/>
            <p:nvPr/>
          </p:nvCxnSpPr>
          <p:spPr>
            <a:xfrm rot="5400000" flipH="1" flipV="1">
              <a:off x="4732985" y="1372028"/>
              <a:ext cx="574785" cy="240779"/>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60421" name="Group 10"/>
          <p:cNvGrpSpPr>
            <a:grpSpLocks/>
          </p:cNvGrpSpPr>
          <p:nvPr/>
        </p:nvGrpSpPr>
        <p:grpSpPr bwMode="auto">
          <a:xfrm>
            <a:off x="4022725" y="1660525"/>
            <a:ext cx="1920875" cy="1755775"/>
            <a:chOff x="4671557" y="1692260"/>
            <a:chExt cx="1653792" cy="1756232"/>
          </a:xfrm>
        </p:grpSpPr>
        <p:sp>
          <p:nvSpPr>
            <p:cNvPr id="60422" name="TextBox 11"/>
            <p:cNvSpPr txBox="1">
              <a:spLocks noChangeArrowheads="1"/>
            </p:cNvSpPr>
            <p:nvPr/>
          </p:nvSpPr>
          <p:spPr bwMode="auto">
            <a:xfrm>
              <a:off x="4671557" y="1692260"/>
              <a:ext cx="165379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i="1"/>
                <a:t>actual Federal Funds rate</a:t>
              </a:r>
            </a:p>
          </p:txBody>
        </p:sp>
        <p:cxnSp>
          <p:nvCxnSpPr>
            <p:cNvPr id="13" name="Straight Arrow Connector 12"/>
            <p:cNvCxnSpPr/>
            <p:nvPr/>
          </p:nvCxnSpPr>
          <p:spPr>
            <a:xfrm rot="5400000" flipH="1" flipV="1">
              <a:off x="4613762" y="3040804"/>
              <a:ext cx="574825" cy="240552"/>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8318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the </a:t>
            </a:r>
            <a:r>
              <a:rPr lang="en-US" i="1" dirty="0" smtClean="0"/>
              <a:t>DAD-DAS</a:t>
            </a:r>
            <a:r>
              <a:rPr lang="en-US" dirty="0" smtClean="0"/>
              <a:t> model</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4164555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Title 1"/>
          <p:cNvSpPr>
            <a:spLocks noGrp="1"/>
          </p:cNvSpPr>
          <p:nvPr>
            <p:ph type="title"/>
          </p:nvPr>
        </p:nvSpPr>
        <p:spPr>
          <a:xfrm>
            <a:off x="0" y="236538"/>
            <a:ext cx="9144000" cy="939800"/>
          </a:xfrm>
        </p:spPr>
        <p:txBody>
          <a:bodyPr/>
          <a:lstStyle/>
          <a:p>
            <a:pPr algn="ctr"/>
            <a:r>
              <a:rPr lang="en-US" sz="3200" smtClean="0"/>
              <a:t>The model’s variables and parameters</a:t>
            </a:r>
          </a:p>
        </p:txBody>
      </p:sp>
      <p:sp>
        <p:nvSpPr>
          <p:cNvPr id="9224" name="Content Placeholder 2"/>
          <p:cNvSpPr>
            <a:spLocks noGrp="1"/>
          </p:cNvSpPr>
          <p:nvPr>
            <p:ph idx="1"/>
          </p:nvPr>
        </p:nvSpPr>
        <p:spPr>
          <a:xfrm>
            <a:off x="476250" y="1173163"/>
            <a:ext cx="8210550" cy="576262"/>
          </a:xfrm>
        </p:spPr>
        <p:txBody>
          <a:bodyPr>
            <a:normAutofit lnSpcReduction="10000"/>
          </a:bodyPr>
          <a:lstStyle/>
          <a:p>
            <a:r>
              <a:rPr lang="en-US" smtClean="0"/>
              <a:t>Endogenous variables:</a:t>
            </a:r>
          </a:p>
        </p:txBody>
      </p:sp>
      <p:graphicFrame>
        <p:nvGraphicFramePr>
          <p:cNvPr id="34820" name="Object 4"/>
          <p:cNvGraphicFramePr>
            <a:graphicFrameLocks noChangeAspect="1"/>
          </p:cNvGraphicFramePr>
          <p:nvPr/>
        </p:nvGraphicFramePr>
        <p:xfrm>
          <a:off x="1890713" y="2008188"/>
          <a:ext cx="855662" cy="622300"/>
        </p:xfrm>
        <a:graphic>
          <a:graphicData uri="http://schemas.openxmlformats.org/presentationml/2006/ole">
            <mc:AlternateContent xmlns:mc="http://schemas.openxmlformats.org/markup-compatibility/2006">
              <mc:Choice xmlns:v="urn:schemas-microsoft-com:vml" Requires="v">
                <p:oleObj spid="_x0000_s9698" name="Equation" r:id="rId4" imgW="317160" imgH="228600" progId="Equation.DSMT4">
                  <p:embed/>
                </p:oleObj>
              </mc:Choice>
              <mc:Fallback>
                <p:oleObj name="Equation" r:id="rId4" imgW="31716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0713" y="2008188"/>
                        <a:ext cx="855662"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1" name="Object 5"/>
          <p:cNvGraphicFramePr>
            <a:graphicFrameLocks noChangeAspect="1"/>
          </p:cNvGraphicFramePr>
          <p:nvPr/>
        </p:nvGraphicFramePr>
        <p:xfrm>
          <a:off x="1943100" y="3602038"/>
          <a:ext cx="822325" cy="622300"/>
        </p:xfrm>
        <a:graphic>
          <a:graphicData uri="http://schemas.openxmlformats.org/presentationml/2006/ole">
            <mc:AlternateContent xmlns:mc="http://schemas.openxmlformats.org/markup-compatibility/2006">
              <mc:Choice xmlns:v="urn:schemas-microsoft-com:vml" Requires="v">
                <p:oleObj spid="_x0000_s9699" name="Equation" r:id="rId6" imgW="304560" imgH="228600" progId="Equation.DSMT4">
                  <p:embed/>
                </p:oleObj>
              </mc:Choice>
              <mc:Fallback>
                <p:oleObj name="Equation" r:id="rId6" imgW="30456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3100" y="3602038"/>
                        <a:ext cx="822325"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2" name="Object 6"/>
          <p:cNvGraphicFramePr>
            <a:graphicFrameLocks noChangeAspect="1"/>
          </p:cNvGraphicFramePr>
          <p:nvPr/>
        </p:nvGraphicFramePr>
        <p:xfrm>
          <a:off x="1841500" y="2836863"/>
          <a:ext cx="925513" cy="622300"/>
        </p:xfrm>
        <a:graphic>
          <a:graphicData uri="http://schemas.openxmlformats.org/presentationml/2006/ole">
            <mc:AlternateContent xmlns:mc="http://schemas.openxmlformats.org/markup-compatibility/2006">
              <mc:Choice xmlns:v="urn:schemas-microsoft-com:vml" Requires="v">
                <p:oleObj spid="_x0000_s9700" name="Equation" r:id="rId8" imgW="342720" imgH="228600" progId="Equation.DSMT4">
                  <p:embed/>
                </p:oleObj>
              </mc:Choice>
              <mc:Fallback>
                <p:oleObj name="Equation" r:id="rId8" imgW="34272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1500" y="2836863"/>
                        <a:ext cx="925513"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3" name="Object 7"/>
          <p:cNvGraphicFramePr>
            <a:graphicFrameLocks noChangeAspect="1"/>
          </p:cNvGraphicFramePr>
          <p:nvPr/>
        </p:nvGraphicFramePr>
        <p:xfrm>
          <a:off x="1160463" y="5130800"/>
          <a:ext cx="1611312" cy="622300"/>
        </p:xfrm>
        <a:graphic>
          <a:graphicData uri="http://schemas.openxmlformats.org/presentationml/2006/ole">
            <mc:AlternateContent xmlns:mc="http://schemas.openxmlformats.org/markup-compatibility/2006">
              <mc:Choice xmlns:v="urn:schemas-microsoft-com:vml" Requires="v">
                <p:oleObj spid="_x0000_s9701" name="Equation" r:id="rId10" imgW="596880" imgH="228600" progId="Equation.DSMT4">
                  <p:embed/>
                </p:oleObj>
              </mc:Choice>
              <mc:Fallback>
                <p:oleObj name="Equation" r:id="rId10" imgW="5968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0463" y="5130800"/>
                        <a:ext cx="1611312"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4" name="Object 8"/>
          <p:cNvGraphicFramePr>
            <a:graphicFrameLocks noChangeAspect="1"/>
          </p:cNvGraphicFramePr>
          <p:nvPr/>
        </p:nvGraphicFramePr>
        <p:xfrm>
          <a:off x="1997075" y="4391025"/>
          <a:ext cx="787400" cy="622300"/>
        </p:xfrm>
        <a:graphic>
          <a:graphicData uri="http://schemas.openxmlformats.org/presentationml/2006/ole">
            <mc:AlternateContent xmlns:mc="http://schemas.openxmlformats.org/markup-compatibility/2006">
              <mc:Choice xmlns:v="urn:schemas-microsoft-com:vml" Requires="v">
                <p:oleObj spid="_x0000_s9702" name="Equation" r:id="rId12" imgW="291960" imgH="228600" progId="Equation.DSMT4">
                  <p:embed/>
                </p:oleObj>
              </mc:Choice>
              <mc:Fallback>
                <p:oleObj name="Equation" r:id="rId12" imgW="29196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97075" y="4391025"/>
                        <a:ext cx="7874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5" name="TextBox 8"/>
          <p:cNvSpPr txBox="1">
            <a:spLocks noChangeArrowheads="1"/>
          </p:cNvSpPr>
          <p:nvPr/>
        </p:nvSpPr>
        <p:spPr bwMode="auto">
          <a:xfrm>
            <a:off x="2921000" y="2065338"/>
            <a:ext cx="4114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700"/>
              <a:t>Output</a:t>
            </a:r>
          </a:p>
        </p:txBody>
      </p:sp>
      <p:sp>
        <p:nvSpPr>
          <p:cNvPr id="9226" name="TextBox 9"/>
          <p:cNvSpPr txBox="1">
            <a:spLocks noChangeArrowheads="1"/>
          </p:cNvSpPr>
          <p:nvPr/>
        </p:nvSpPr>
        <p:spPr bwMode="auto">
          <a:xfrm>
            <a:off x="2921000" y="2887663"/>
            <a:ext cx="4114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700"/>
              <a:t>Inflation</a:t>
            </a:r>
          </a:p>
        </p:txBody>
      </p:sp>
      <p:sp>
        <p:nvSpPr>
          <p:cNvPr id="9227" name="TextBox 10"/>
          <p:cNvSpPr txBox="1">
            <a:spLocks noChangeArrowheads="1"/>
          </p:cNvSpPr>
          <p:nvPr/>
        </p:nvSpPr>
        <p:spPr bwMode="auto">
          <a:xfrm>
            <a:off x="2921000" y="3667125"/>
            <a:ext cx="4114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700"/>
              <a:t>Real interest rate</a:t>
            </a:r>
          </a:p>
        </p:txBody>
      </p:sp>
      <p:sp>
        <p:nvSpPr>
          <p:cNvPr id="9228" name="TextBox 11"/>
          <p:cNvSpPr txBox="1">
            <a:spLocks noChangeArrowheads="1"/>
          </p:cNvSpPr>
          <p:nvPr/>
        </p:nvSpPr>
        <p:spPr bwMode="auto">
          <a:xfrm>
            <a:off x="2928938" y="4433888"/>
            <a:ext cx="4114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700"/>
              <a:t>Nominal interest rate</a:t>
            </a:r>
          </a:p>
        </p:txBody>
      </p:sp>
      <p:sp>
        <p:nvSpPr>
          <p:cNvPr id="9229" name="TextBox 12"/>
          <p:cNvSpPr txBox="1">
            <a:spLocks noChangeArrowheads="1"/>
          </p:cNvSpPr>
          <p:nvPr/>
        </p:nvSpPr>
        <p:spPr bwMode="auto">
          <a:xfrm>
            <a:off x="2930525" y="5200650"/>
            <a:ext cx="4114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700"/>
              <a:t>Expected inflation</a:t>
            </a:r>
          </a:p>
        </p:txBody>
      </p:sp>
    </p:spTree>
    <p:extLst>
      <p:ext uri="{BB962C8B-B14F-4D97-AF65-F5344CB8AC3E}">
        <p14:creationId xmlns:p14="http://schemas.microsoft.com/office/powerpoint/2010/main" val="550604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7" name="Title 1"/>
          <p:cNvSpPr>
            <a:spLocks noGrp="1"/>
          </p:cNvSpPr>
          <p:nvPr>
            <p:ph type="title"/>
          </p:nvPr>
        </p:nvSpPr>
        <p:spPr>
          <a:xfrm>
            <a:off x="0" y="236538"/>
            <a:ext cx="9144000" cy="939800"/>
          </a:xfrm>
        </p:spPr>
        <p:txBody>
          <a:bodyPr/>
          <a:lstStyle/>
          <a:p>
            <a:pPr algn="ctr"/>
            <a:r>
              <a:rPr lang="en-US" sz="3200" smtClean="0"/>
              <a:t>The model’s variables and parameters</a:t>
            </a:r>
          </a:p>
        </p:txBody>
      </p:sp>
      <p:sp>
        <p:nvSpPr>
          <p:cNvPr id="35843" name="Content Placeholder 2"/>
          <p:cNvSpPr>
            <a:spLocks noGrp="1"/>
          </p:cNvSpPr>
          <p:nvPr>
            <p:ph idx="1"/>
          </p:nvPr>
        </p:nvSpPr>
        <p:spPr>
          <a:xfrm>
            <a:off x="476250" y="1173163"/>
            <a:ext cx="8210550" cy="4884737"/>
          </a:xfrm>
        </p:spPr>
        <p:txBody>
          <a:bodyPr/>
          <a:lstStyle/>
          <a:p>
            <a:r>
              <a:rPr lang="en-US" smtClean="0"/>
              <a:t>Exogenous variables:</a:t>
            </a:r>
          </a:p>
          <a:p>
            <a:endParaRPr lang="en-US" smtClean="0"/>
          </a:p>
          <a:p>
            <a:endParaRPr lang="en-US" smtClean="0"/>
          </a:p>
          <a:p>
            <a:endParaRPr lang="en-US" smtClean="0"/>
          </a:p>
          <a:p>
            <a:endParaRPr lang="en-US" smtClean="0"/>
          </a:p>
          <a:p>
            <a:endParaRPr lang="en-US" smtClean="0"/>
          </a:p>
          <a:p>
            <a:pPr>
              <a:spcBef>
                <a:spcPts val="900"/>
              </a:spcBef>
            </a:pPr>
            <a:r>
              <a:rPr lang="en-US" smtClean="0"/>
              <a:t>Predetermined variable:</a:t>
            </a:r>
          </a:p>
        </p:txBody>
      </p:sp>
      <p:graphicFrame>
        <p:nvGraphicFramePr>
          <p:cNvPr id="4" name="Object 4"/>
          <p:cNvGraphicFramePr>
            <a:graphicFrameLocks noChangeAspect="1"/>
          </p:cNvGraphicFramePr>
          <p:nvPr/>
        </p:nvGraphicFramePr>
        <p:xfrm>
          <a:off x="1900238" y="1798638"/>
          <a:ext cx="855662" cy="650875"/>
        </p:xfrm>
        <a:graphic>
          <a:graphicData uri="http://schemas.openxmlformats.org/presentationml/2006/ole">
            <mc:AlternateContent xmlns:mc="http://schemas.openxmlformats.org/markup-compatibility/2006">
              <mc:Choice xmlns:v="urn:schemas-microsoft-com:vml" Requires="v">
                <p:oleObj spid="_x0000_s10722" name="Equation" r:id="rId4" imgW="317160" imgH="241200" progId="Equation.DSMT4">
                  <p:embed/>
                </p:oleObj>
              </mc:Choice>
              <mc:Fallback>
                <p:oleObj name="Equation" r:id="rId4" imgW="31716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0238" y="1798638"/>
                        <a:ext cx="855662"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5"/>
          <p:cNvGraphicFramePr>
            <a:graphicFrameLocks noChangeAspect="1"/>
          </p:cNvGraphicFramePr>
          <p:nvPr/>
        </p:nvGraphicFramePr>
        <p:xfrm>
          <a:off x="1793875" y="2576513"/>
          <a:ext cx="993775" cy="650875"/>
        </p:xfrm>
        <a:graphic>
          <a:graphicData uri="http://schemas.openxmlformats.org/presentationml/2006/ole">
            <mc:AlternateContent xmlns:mc="http://schemas.openxmlformats.org/markup-compatibility/2006">
              <mc:Choice xmlns:v="urn:schemas-microsoft-com:vml" Requires="v">
                <p:oleObj spid="_x0000_s10723" name="Equation" r:id="rId6" imgW="368280" imgH="241200" progId="Equation.DSMT4">
                  <p:embed/>
                </p:oleObj>
              </mc:Choice>
              <mc:Fallback>
                <p:oleObj name="Equation" r:id="rId6" imgW="36828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75" y="2576513"/>
                        <a:ext cx="993775"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nvGraphicFramePr>
        <p:xfrm>
          <a:off x="1881188" y="3386138"/>
          <a:ext cx="890587" cy="617537"/>
        </p:xfrm>
        <a:graphic>
          <a:graphicData uri="http://schemas.openxmlformats.org/presentationml/2006/ole">
            <mc:AlternateContent xmlns:mc="http://schemas.openxmlformats.org/markup-compatibility/2006">
              <mc:Choice xmlns:v="urn:schemas-microsoft-com:vml" Requires="v">
                <p:oleObj spid="_x0000_s10724" name="Equation" r:id="rId8" imgW="330120" imgH="228600" progId="Equation.DSMT4">
                  <p:embed/>
                </p:oleObj>
              </mc:Choice>
              <mc:Fallback>
                <p:oleObj name="Equation" r:id="rId8" imgW="33012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1188" y="3386138"/>
                        <a:ext cx="890587" cy="61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7"/>
          <p:cNvGraphicFramePr>
            <a:graphicFrameLocks noChangeAspect="1"/>
          </p:cNvGraphicFramePr>
          <p:nvPr/>
        </p:nvGraphicFramePr>
        <p:xfrm>
          <a:off x="1881188" y="4124325"/>
          <a:ext cx="890587" cy="617538"/>
        </p:xfrm>
        <a:graphic>
          <a:graphicData uri="http://schemas.openxmlformats.org/presentationml/2006/ole">
            <mc:AlternateContent xmlns:mc="http://schemas.openxmlformats.org/markup-compatibility/2006">
              <mc:Choice xmlns:v="urn:schemas-microsoft-com:vml" Requires="v">
                <p:oleObj spid="_x0000_s10725" name="Equation" r:id="rId10" imgW="330120" imgH="228600" progId="Equation.DSMT4">
                  <p:embed/>
                </p:oleObj>
              </mc:Choice>
              <mc:Fallback>
                <p:oleObj name="Equation" r:id="rId10" imgW="33012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1188" y="4124325"/>
                        <a:ext cx="890587" cy="617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8"/>
          <p:cNvGraphicFramePr>
            <a:graphicFrameLocks noChangeAspect="1"/>
          </p:cNvGraphicFramePr>
          <p:nvPr/>
        </p:nvGraphicFramePr>
        <p:xfrm>
          <a:off x="1598613" y="5503863"/>
          <a:ext cx="1165225" cy="617537"/>
        </p:xfrm>
        <a:graphic>
          <a:graphicData uri="http://schemas.openxmlformats.org/presentationml/2006/ole">
            <mc:AlternateContent xmlns:mc="http://schemas.openxmlformats.org/markup-compatibility/2006">
              <mc:Choice xmlns:v="urn:schemas-microsoft-com:vml" Requires="v">
                <p:oleObj spid="_x0000_s10726" name="Equation" r:id="rId12" imgW="431640" imgH="228600" progId="Equation.DSMT4">
                  <p:embed/>
                </p:oleObj>
              </mc:Choice>
              <mc:Fallback>
                <p:oleObj name="Equation" r:id="rId12" imgW="43164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98613" y="5503863"/>
                        <a:ext cx="1165225" cy="61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9" name="TextBox 8"/>
          <p:cNvSpPr txBox="1">
            <a:spLocks noChangeArrowheads="1"/>
          </p:cNvSpPr>
          <p:nvPr/>
        </p:nvSpPr>
        <p:spPr bwMode="auto">
          <a:xfrm>
            <a:off x="2921000" y="1889125"/>
            <a:ext cx="4114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700"/>
              <a:t>Natural level of output</a:t>
            </a:r>
          </a:p>
        </p:txBody>
      </p:sp>
      <p:sp>
        <p:nvSpPr>
          <p:cNvPr id="10250" name="TextBox 9"/>
          <p:cNvSpPr txBox="1">
            <a:spLocks noChangeArrowheads="1"/>
          </p:cNvSpPr>
          <p:nvPr/>
        </p:nvSpPr>
        <p:spPr bwMode="auto">
          <a:xfrm>
            <a:off x="2921000" y="2668588"/>
            <a:ext cx="55403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700"/>
              <a:t>Central bank’s target inflation rate</a:t>
            </a:r>
          </a:p>
        </p:txBody>
      </p:sp>
      <p:sp>
        <p:nvSpPr>
          <p:cNvPr id="10251" name="TextBox 10"/>
          <p:cNvSpPr txBox="1">
            <a:spLocks noChangeArrowheads="1"/>
          </p:cNvSpPr>
          <p:nvPr/>
        </p:nvSpPr>
        <p:spPr bwMode="auto">
          <a:xfrm>
            <a:off x="2921000" y="3449638"/>
            <a:ext cx="41148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700"/>
              <a:t>Demand shock</a:t>
            </a:r>
          </a:p>
        </p:txBody>
      </p:sp>
      <p:sp>
        <p:nvSpPr>
          <p:cNvPr id="10252" name="TextBox 11"/>
          <p:cNvSpPr txBox="1">
            <a:spLocks noChangeArrowheads="1"/>
          </p:cNvSpPr>
          <p:nvPr/>
        </p:nvSpPr>
        <p:spPr bwMode="auto">
          <a:xfrm>
            <a:off x="2928938" y="4202113"/>
            <a:ext cx="4114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700"/>
              <a:t>Supply shock</a:t>
            </a:r>
          </a:p>
        </p:txBody>
      </p:sp>
      <p:sp>
        <p:nvSpPr>
          <p:cNvPr id="13" name="TextBox 12"/>
          <p:cNvSpPr txBox="1">
            <a:spLocks noChangeArrowheads="1"/>
          </p:cNvSpPr>
          <p:nvPr/>
        </p:nvSpPr>
        <p:spPr bwMode="auto">
          <a:xfrm>
            <a:off x="2930525" y="5568950"/>
            <a:ext cx="4114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700"/>
              <a:t>Previous period’s inflation</a:t>
            </a:r>
          </a:p>
        </p:txBody>
      </p:sp>
    </p:spTree>
    <p:extLst>
      <p:ext uri="{BB962C8B-B14F-4D97-AF65-F5344CB8AC3E}">
        <p14:creationId xmlns:p14="http://schemas.microsoft.com/office/powerpoint/2010/main" val="735376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3">
                                            <p:txEl>
                                              <p:pRg st="6" end="6"/>
                                            </p:txEl>
                                          </p:spTgt>
                                        </p:tgtEl>
                                        <p:attrNameLst>
                                          <p:attrName>style.visibility</p:attrName>
                                        </p:attrNameLst>
                                      </p:cBhvr>
                                      <p:to>
                                        <p:strVal val="visible"/>
                                      </p:to>
                                    </p:set>
                                    <p:animEffect transition="in" filter="wipe(left)">
                                      <p:cBhvr>
                                        <p:cTn id="7" dur="500"/>
                                        <p:tgtEl>
                                          <p:spTgt spid="35843">
                                            <p:txEl>
                                              <p:pRg st="6" end="6"/>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5"/>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1" name="Title 1"/>
          <p:cNvSpPr>
            <a:spLocks noGrp="1"/>
          </p:cNvSpPr>
          <p:nvPr>
            <p:ph type="title"/>
          </p:nvPr>
        </p:nvSpPr>
        <p:spPr>
          <a:xfrm>
            <a:off x="0" y="236538"/>
            <a:ext cx="9144000" cy="939800"/>
          </a:xfrm>
        </p:spPr>
        <p:txBody>
          <a:bodyPr/>
          <a:lstStyle/>
          <a:p>
            <a:pPr algn="ctr"/>
            <a:r>
              <a:rPr lang="en-US" sz="3200" smtClean="0"/>
              <a:t>The model’s variables and parameters</a:t>
            </a:r>
          </a:p>
        </p:txBody>
      </p:sp>
      <p:sp>
        <p:nvSpPr>
          <p:cNvPr id="11272" name="Content Placeholder 2"/>
          <p:cNvSpPr>
            <a:spLocks noGrp="1"/>
          </p:cNvSpPr>
          <p:nvPr>
            <p:ph idx="1"/>
          </p:nvPr>
        </p:nvSpPr>
        <p:spPr>
          <a:xfrm>
            <a:off x="476250" y="1173163"/>
            <a:ext cx="8210550" cy="655637"/>
          </a:xfrm>
        </p:spPr>
        <p:txBody>
          <a:bodyPr/>
          <a:lstStyle/>
          <a:p>
            <a:r>
              <a:rPr lang="en-US" smtClean="0"/>
              <a:t>Parameters:</a:t>
            </a:r>
          </a:p>
        </p:txBody>
      </p:sp>
      <p:graphicFrame>
        <p:nvGraphicFramePr>
          <p:cNvPr id="4" name="Object 4"/>
          <p:cNvGraphicFramePr>
            <a:graphicFrameLocks noChangeAspect="1"/>
          </p:cNvGraphicFramePr>
          <p:nvPr/>
        </p:nvGraphicFramePr>
        <p:xfrm>
          <a:off x="1928813" y="1833563"/>
          <a:ext cx="855662" cy="444500"/>
        </p:xfrm>
        <a:graphic>
          <a:graphicData uri="http://schemas.openxmlformats.org/presentationml/2006/ole">
            <mc:AlternateContent xmlns:mc="http://schemas.openxmlformats.org/markup-compatibility/2006">
              <mc:Choice xmlns:v="urn:schemas-microsoft-com:vml" Requires="v">
                <p:oleObj spid="_x0000_s11746" name="Equation" r:id="rId4" imgW="317160" imgH="164880" progId="Equation.DSMT4">
                  <p:embed/>
                </p:oleObj>
              </mc:Choice>
              <mc:Fallback>
                <p:oleObj name="Equation" r:id="rId4" imgW="31716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813" y="1833563"/>
                        <a:ext cx="855662"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5"/>
          <p:cNvGraphicFramePr>
            <a:graphicFrameLocks noChangeAspect="1"/>
          </p:cNvGraphicFramePr>
          <p:nvPr/>
        </p:nvGraphicFramePr>
        <p:xfrm>
          <a:off x="1928813" y="2803525"/>
          <a:ext cx="855662" cy="444500"/>
        </p:xfrm>
        <a:graphic>
          <a:graphicData uri="http://schemas.openxmlformats.org/presentationml/2006/ole">
            <mc:AlternateContent xmlns:mc="http://schemas.openxmlformats.org/markup-compatibility/2006">
              <mc:Choice xmlns:v="urn:schemas-microsoft-com:vml" Requires="v">
                <p:oleObj spid="_x0000_s11747" name="Equation" r:id="rId6" imgW="317160" imgH="164880" progId="Equation.DSMT4">
                  <p:embed/>
                </p:oleObj>
              </mc:Choice>
              <mc:Fallback>
                <p:oleObj name="Equation" r:id="rId6" imgW="31716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8813" y="2803525"/>
                        <a:ext cx="855662"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nvGraphicFramePr>
        <p:xfrm>
          <a:off x="1984375" y="3303588"/>
          <a:ext cx="787400" cy="547687"/>
        </p:xfrm>
        <a:graphic>
          <a:graphicData uri="http://schemas.openxmlformats.org/presentationml/2006/ole">
            <mc:AlternateContent xmlns:mc="http://schemas.openxmlformats.org/markup-compatibility/2006">
              <mc:Choice xmlns:v="urn:schemas-microsoft-com:vml" Requires="v">
                <p:oleObj spid="_x0000_s11748" name="Equation" r:id="rId8" imgW="291960" imgH="203040" progId="Equation.DSMT4">
                  <p:embed/>
                </p:oleObj>
              </mc:Choice>
              <mc:Fallback>
                <p:oleObj name="Equation" r:id="rId8" imgW="2919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4375" y="3303588"/>
                        <a:ext cx="787400"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7"/>
          <p:cNvGraphicFramePr>
            <a:graphicFrameLocks noChangeAspect="1"/>
          </p:cNvGraphicFramePr>
          <p:nvPr/>
        </p:nvGraphicFramePr>
        <p:xfrm>
          <a:off x="1812925" y="4232275"/>
          <a:ext cx="958850" cy="617538"/>
        </p:xfrm>
        <a:graphic>
          <a:graphicData uri="http://schemas.openxmlformats.org/presentationml/2006/ole">
            <mc:AlternateContent xmlns:mc="http://schemas.openxmlformats.org/markup-compatibility/2006">
              <mc:Choice xmlns:v="urn:schemas-microsoft-com:vml" Requires="v">
                <p:oleObj spid="_x0000_s11749" name="Equation" r:id="rId10" imgW="355320" imgH="228600" progId="Equation.DSMT4">
                  <p:embed/>
                </p:oleObj>
              </mc:Choice>
              <mc:Fallback>
                <p:oleObj name="Equation" r:id="rId10" imgW="35532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2925" y="4232275"/>
                        <a:ext cx="958850" cy="617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2" name="Object 8"/>
          <p:cNvGraphicFramePr>
            <a:graphicFrameLocks noChangeAspect="1"/>
          </p:cNvGraphicFramePr>
          <p:nvPr/>
        </p:nvGraphicFramePr>
        <p:xfrm>
          <a:off x="1812925" y="5208588"/>
          <a:ext cx="958850" cy="617537"/>
        </p:xfrm>
        <a:graphic>
          <a:graphicData uri="http://schemas.openxmlformats.org/presentationml/2006/ole">
            <mc:AlternateContent xmlns:mc="http://schemas.openxmlformats.org/markup-compatibility/2006">
              <mc:Choice xmlns:v="urn:schemas-microsoft-com:vml" Requires="v">
                <p:oleObj spid="_x0000_s11750" name="Equation" r:id="rId12" imgW="355320" imgH="228600" progId="Equation.DSMT4">
                  <p:embed/>
                </p:oleObj>
              </mc:Choice>
              <mc:Fallback>
                <p:oleObj name="Equation" r:id="rId12" imgW="35532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12925" y="5208588"/>
                        <a:ext cx="958850" cy="61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3" name="TextBox 8"/>
          <p:cNvSpPr txBox="1">
            <a:spLocks noChangeArrowheads="1"/>
          </p:cNvSpPr>
          <p:nvPr/>
        </p:nvSpPr>
        <p:spPr bwMode="auto">
          <a:xfrm>
            <a:off x="2921000" y="1738313"/>
            <a:ext cx="5692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700"/>
              <a:t>Responsiveness of demand to </a:t>
            </a:r>
            <a:br>
              <a:rPr lang="en-US" sz="2700"/>
            </a:br>
            <a:r>
              <a:rPr lang="en-US" sz="2700"/>
              <a:t>the real interest rate</a:t>
            </a:r>
          </a:p>
        </p:txBody>
      </p:sp>
      <p:sp>
        <p:nvSpPr>
          <p:cNvPr id="11274" name="TextBox 9"/>
          <p:cNvSpPr txBox="1">
            <a:spLocks noChangeArrowheads="1"/>
          </p:cNvSpPr>
          <p:nvPr/>
        </p:nvSpPr>
        <p:spPr bwMode="auto">
          <a:xfrm>
            <a:off x="2921000" y="2695575"/>
            <a:ext cx="56927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700"/>
              <a:t>Natural rate of interest</a:t>
            </a:r>
          </a:p>
        </p:txBody>
      </p:sp>
      <p:sp>
        <p:nvSpPr>
          <p:cNvPr id="11275" name="TextBox 10"/>
          <p:cNvSpPr txBox="1">
            <a:spLocks noChangeArrowheads="1"/>
          </p:cNvSpPr>
          <p:nvPr/>
        </p:nvSpPr>
        <p:spPr bwMode="auto">
          <a:xfrm>
            <a:off x="2921000" y="3311525"/>
            <a:ext cx="5692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700"/>
              <a:t>Responsiveness of inflation to output in the Phillips Curve</a:t>
            </a:r>
          </a:p>
        </p:txBody>
      </p:sp>
      <p:sp>
        <p:nvSpPr>
          <p:cNvPr id="11276" name="TextBox 11"/>
          <p:cNvSpPr txBox="1">
            <a:spLocks noChangeArrowheads="1"/>
          </p:cNvSpPr>
          <p:nvPr/>
        </p:nvSpPr>
        <p:spPr bwMode="auto">
          <a:xfrm>
            <a:off x="2928938" y="4268788"/>
            <a:ext cx="5684837"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700"/>
              <a:t>Responsiveness of  </a:t>
            </a:r>
            <a:r>
              <a:rPr lang="en-US" sz="3000" b="1" i="1">
                <a:latin typeface="Times New Roman" pitchFamily="18" charset="0"/>
                <a:cs typeface="Times New Roman" pitchFamily="18" charset="0"/>
              </a:rPr>
              <a:t>i</a:t>
            </a:r>
            <a:r>
              <a:rPr lang="en-US" sz="2700"/>
              <a:t>  to inflation </a:t>
            </a:r>
            <a:br>
              <a:rPr lang="en-US" sz="2700"/>
            </a:br>
            <a:r>
              <a:rPr lang="en-US" sz="2700"/>
              <a:t>in the monetary-policy rule</a:t>
            </a:r>
          </a:p>
        </p:txBody>
      </p:sp>
      <p:sp>
        <p:nvSpPr>
          <p:cNvPr id="11277" name="TextBox 12"/>
          <p:cNvSpPr txBox="1">
            <a:spLocks noChangeArrowheads="1"/>
          </p:cNvSpPr>
          <p:nvPr/>
        </p:nvSpPr>
        <p:spPr bwMode="auto">
          <a:xfrm>
            <a:off x="2930525" y="5267325"/>
            <a:ext cx="568325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700"/>
              <a:t>Responsiveness of  </a:t>
            </a:r>
            <a:r>
              <a:rPr lang="en-US" sz="3000" b="1" i="1">
                <a:latin typeface="Times New Roman" pitchFamily="18" charset="0"/>
                <a:cs typeface="Times New Roman" pitchFamily="18" charset="0"/>
              </a:rPr>
              <a:t>i</a:t>
            </a:r>
            <a:r>
              <a:rPr lang="en-US" sz="2700"/>
              <a:t>  to output </a:t>
            </a:r>
            <a:br>
              <a:rPr lang="en-US" sz="2700"/>
            </a:br>
            <a:r>
              <a:rPr lang="en-US" sz="2700"/>
              <a:t>in the monetary-policy rule</a:t>
            </a:r>
          </a:p>
        </p:txBody>
      </p:sp>
    </p:spTree>
    <p:extLst>
      <p:ext uri="{BB962C8B-B14F-4D97-AF65-F5344CB8AC3E}">
        <p14:creationId xmlns:p14="http://schemas.microsoft.com/office/powerpoint/2010/main" val="2607748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DAD-DAS</a:t>
            </a:r>
            <a:r>
              <a:rPr lang="en-US" dirty="0" smtClean="0"/>
              <a:t> Equations</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094959298"/>
              </p:ext>
            </p:extLst>
          </p:nvPr>
        </p:nvGraphicFramePr>
        <p:xfrm>
          <a:off x="457200" y="1738313"/>
          <a:ext cx="8229600" cy="4249737"/>
        </p:xfrm>
        <a:graphic>
          <a:graphicData uri="http://schemas.openxmlformats.org/presentationml/2006/ole">
            <mc:AlternateContent xmlns:mc="http://schemas.openxmlformats.org/markup-compatibility/2006">
              <mc:Choice xmlns:v="urn:schemas-microsoft-com:vml" Requires="v">
                <p:oleObj spid="_x0000_s35945" name="Equation" r:id="rId3" imgW="2311200" imgH="1193760" progId="Equation.3">
                  <p:embed/>
                </p:oleObj>
              </mc:Choice>
              <mc:Fallback>
                <p:oleObj name="Equation" r:id="rId3" imgW="2311200" imgH="1193760" progId="Equation.3">
                  <p:embed/>
                  <p:pic>
                    <p:nvPicPr>
                      <p:cNvPr id="0" name=""/>
                      <p:cNvPicPr/>
                      <p:nvPr/>
                    </p:nvPicPr>
                    <p:blipFill>
                      <a:blip r:embed="rId4"/>
                      <a:stretch>
                        <a:fillRect/>
                      </a:stretch>
                    </p:blipFill>
                    <p:spPr>
                      <a:xfrm>
                        <a:off x="457200" y="1738313"/>
                        <a:ext cx="8229600" cy="4249737"/>
                      </a:xfrm>
                      <a:prstGeom prst="rect">
                        <a:avLst/>
                      </a:prstGeom>
                    </p:spPr>
                  </p:pic>
                </p:oleObj>
              </mc:Fallback>
            </mc:AlternateContent>
          </a:graphicData>
        </a:graphic>
      </p:graphicFrame>
      <p:sp>
        <p:nvSpPr>
          <p:cNvPr id="5" name="TextBox 4"/>
          <p:cNvSpPr txBox="1"/>
          <p:nvPr/>
        </p:nvSpPr>
        <p:spPr>
          <a:xfrm>
            <a:off x="6317688" y="1981200"/>
            <a:ext cx="2743200" cy="461665"/>
          </a:xfrm>
          <a:prstGeom prst="rect">
            <a:avLst/>
          </a:prstGeom>
          <a:solidFill>
            <a:schemeClr val="accent3">
              <a:lumMod val="20000"/>
              <a:lumOff val="80000"/>
            </a:schemeClr>
          </a:solidFill>
        </p:spPr>
        <p:txBody>
          <a:bodyPr wrap="square" rtlCol="0">
            <a:spAutoFit/>
          </a:bodyPr>
          <a:lstStyle/>
          <a:p>
            <a:pPr algn="ctr"/>
            <a:r>
              <a:rPr lang="en-US" sz="2400" dirty="0" smtClean="0"/>
              <a:t>Demand Equation</a:t>
            </a:r>
            <a:endParaRPr lang="en-US" sz="2400" dirty="0"/>
          </a:p>
        </p:txBody>
      </p:sp>
      <p:sp>
        <p:nvSpPr>
          <p:cNvPr id="6" name="TextBox 5"/>
          <p:cNvSpPr txBox="1"/>
          <p:nvPr/>
        </p:nvSpPr>
        <p:spPr>
          <a:xfrm>
            <a:off x="6331538" y="2770930"/>
            <a:ext cx="2743200" cy="461665"/>
          </a:xfrm>
          <a:prstGeom prst="rect">
            <a:avLst/>
          </a:prstGeom>
          <a:solidFill>
            <a:schemeClr val="accent3">
              <a:lumMod val="20000"/>
              <a:lumOff val="80000"/>
            </a:schemeClr>
          </a:solidFill>
        </p:spPr>
        <p:txBody>
          <a:bodyPr wrap="square" rtlCol="0">
            <a:spAutoFit/>
          </a:bodyPr>
          <a:lstStyle/>
          <a:p>
            <a:pPr algn="ctr"/>
            <a:r>
              <a:rPr lang="en-US" sz="2400" dirty="0" smtClean="0"/>
              <a:t>Fisher Equation</a:t>
            </a:r>
            <a:endParaRPr lang="en-US" sz="2400" dirty="0"/>
          </a:p>
        </p:txBody>
      </p:sp>
      <p:sp>
        <p:nvSpPr>
          <p:cNvPr id="7" name="TextBox 6"/>
          <p:cNvSpPr txBox="1"/>
          <p:nvPr/>
        </p:nvSpPr>
        <p:spPr>
          <a:xfrm>
            <a:off x="6345388" y="3588370"/>
            <a:ext cx="2743200" cy="461665"/>
          </a:xfrm>
          <a:prstGeom prst="rect">
            <a:avLst/>
          </a:prstGeom>
          <a:solidFill>
            <a:schemeClr val="accent3">
              <a:lumMod val="20000"/>
              <a:lumOff val="80000"/>
            </a:schemeClr>
          </a:solidFill>
        </p:spPr>
        <p:txBody>
          <a:bodyPr wrap="square" rtlCol="0">
            <a:spAutoFit/>
          </a:bodyPr>
          <a:lstStyle/>
          <a:p>
            <a:pPr algn="ctr"/>
            <a:r>
              <a:rPr lang="en-US" sz="2400" dirty="0" smtClean="0"/>
              <a:t>Phillips Curve</a:t>
            </a:r>
            <a:endParaRPr lang="en-US" sz="2400" dirty="0"/>
          </a:p>
        </p:txBody>
      </p:sp>
      <p:sp>
        <p:nvSpPr>
          <p:cNvPr id="8" name="TextBox 7"/>
          <p:cNvSpPr txBox="1"/>
          <p:nvPr/>
        </p:nvSpPr>
        <p:spPr>
          <a:xfrm>
            <a:off x="6123709" y="4447375"/>
            <a:ext cx="2978729" cy="461665"/>
          </a:xfrm>
          <a:prstGeom prst="rect">
            <a:avLst/>
          </a:prstGeom>
          <a:solidFill>
            <a:schemeClr val="accent3">
              <a:lumMod val="20000"/>
              <a:lumOff val="80000"/>
            </a:schemeClr>
          </a:solidFill>
        </p:spPr>
        <p:txBody>
          <a:bodyPr wrap="square" rtlCol="0">
            <a:spAutoFit/>
          </a:bodyPr>
          <a:lstStyle/>
          <a:p>
            <a:pPr algn="ctr"/>
            <a:r>
              <a:rPr lang="en-US" sz="2400" dirty="0" smtClean="0"/>
              <a:t>Adaptive Expectations</a:t>
            </a:r>
            <a:endParaRPr lang="en-US" sz="2400" dirty="0"/>
          </a:p>
        </p:txBody>
      </p:sp>
      <p:sp>
        <p:nvSpPr>
          <p:cNvPr id="9" name="TextBox 8"/>
          <p:cNvSpPr txBox="1"/>
          <p:nvPr/>
        </p:nvSpPr>
        <p:spPr>
          <a:xfrm>
            <a:off x="6123704" y="6040695"/>
            <a:ext cx="2978729" cy="461665"/>
          </a:xfrm>
          <a:prstGeom prst="rect">
            <a:avLst/>
          </a:prstGeom>
          <a:solidFill>
            <a:schemeClr val="accent3">
              <a:lumMod val="20000"/>
              <a:lumOff val="80000"/>
            </a:schemeClr>
          </a:solidFill>
        </p:spPr>
        <p:txBody>
          <a:bodyPr wrap="square" rtlCol="0">
            <a:spAutoFit/>
          </a:bodyPr>
          <a:lstStyle/>
          <a:p>
            <a:pPr algn="ctr"/>
            <a:r>
              <a:rPr lang="en-US" sz="2400" dirty="0" smtClean="0"/>
              <a:t>Monetary Policy Rule</a:t>
            </a:r>
            <a:endParaRPr lang="en-US" sz="2400" dirty="0"/>
          </a:p>
        </p:txBody>
      </p:sp>
    </p:spTree>
    <p:extLst>
      <p:ext uri="{BB962C8B-B14F-4D97-AF65-F5344CB8AC3E}">
        <p14:creationId xmlns:p14="http://schemas.microsoft.com/office/powerpoint/2010/main" val="12367062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Dynamic aggregate supply</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826877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Dynamic Aggregate Supply</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290104931"/>
              </p:ext>
            </p:extLst>
          </p:nvPr>
        </p:nvGraphicFramePr>
        <p:xfrm>
          <a:off x="166255" y="1512874"/>
          <a:ext cx="5985163" cy="1645227"/>
        </p:xfrm>
        <a:graphic>
          <a:graphicData uri="http://schemas.openxmlformats.org/presentationml/2006/ole">
            <mc:AlternateContent xmlns:mc="http://schemas.openxmlformats.org/markup-compatibility/2006">
              <mc:Choice xmlns:v="urn:schemas-microsoft-com:vml" Requires="v">
                <p:oleObj spid="_x0000_s40194" name="Equation" r:id="rId3" imgW="1663560" imgH="457200" progId="Equation.3">
                  <p:embed/>
                </p:oleObj>
              </mc:Choice>
              <mc:Fallback>
                <p:oleObj name="Equation" r:id="rId3" imgW="1663560" imgH="457200" progId="Equation.3">
                  <p:embed/>
                  <p:pic>
                    <p:nvPicPr>
                      <p:cNvPr id="0" name=""/>
                      <p:cNvPicPr/>
                      <p:nvPr/>
                    </p:nvPicPr>
                    <p:blipFill>
                      <a:blip r:embed="rId4"/>
                      <a:stretch>
                        <a:fillRect/>
                      </a:stretch>
                    </p:blipFill>
                    <p:spPr>
                      <a:xfrm>
                        <a:off x="166255" y="1512874"/>
                        <a:ext cx="5985163" cy="1645227"/>
                      </a:xfrm>
                      <a:prstGeom prst="rect">
                        <a:avLst/>
                      </a:prstGeom>
                    </p:spPr>
                  </p:pic>
                </p:oleObj>
              </mc:Fallback>
            </mc:AlternateContent>
          </a:graphicData>
        </a:graphic>
      </p:graphicFrame>
      <p:sp>
        <p:nvSpPr>
          <p:cNvPr id="7" name="TextBox 6"/>
          <p:cNvSpPr txBox="1"/>
          <p:nvPr/>
        </p:nvSpPr>
        <p:spPr>
          <a:xfrm>
            <a:off x="6345388" y="1620960"/>
            <a:ext cx="2743200" cy="461665"/>
          </a:xfrm>
          <a:prstGeom prst="rect">
            <a:avLst/>
          </a:prstGeom>
          <a:solidFill>
            <a:schemeClr val="accent3">
              <a:lumMod val="20000"/>
              <a:lumOff val="80000"/>
            </a:schemeClr>
          </a:solidFill>
        </p:spPr>
        <p:txBody>
          <a:bodyPr wrap="square" rtlCol="0">
            <a:spAutoFit/>
          </a:bodyPr>
          <a:lstStyle/>
          <a:p>
            <a:pPr algn="ctr"/>
            <a:r>
              <a:rPr lang="en-US" sz="2400" dirty="0" smtClean="0"/>
              <a:t>Phillips Curve</a:t>
            </a:r>
            <a:endParaRPr lang="en-US" sz="2400" dirty="0"/>
          </a:p>
        </p:txBody>
      </p:sp>
      <p:sp>
        <p:nvSpPr>
          <p:cNvPr id="8" name="TextBox 7"/>
          <p:cNvSpPr txBox="1"/>
          <p:nvPr/>
        </p:nvSpPr>
        <p:spPr>
          <a:xfrm>
            <a:off x="6123709" y="2563095"/>
            <a:ext cx="2978729" cy="461665"/>
          </a:xfrm>
          <a:prstGeom prst="rect">
            <a:avLst/>
          </a:prstGeom>
          <a:solidFill>
            <a:schemeClr val="accent3">
              <a:lumMod val="20000"/>
              <a:lumOff val="80000"/>
            </a:schemeClr>
          </a:solidFill>
        </p:spPr>
        <p:txBody>
          <a:bodyPr wrap="square" rtlCol="0">
            <a:spAutoFit/>
          </a:bodyPr>
          <a:lstStyle/>
          <a:p>
            <a:pPr algn="ctr"/>
            <a:r>
              <a:rPr lang="en-US" sz="2400" dirty="0" smtClean="0"/>
              <a:t>Adaptive Expectations</a:t>
            </a:r>
            <a:endParaRPr lang="en-US" sz="2400" dirty="0"/>
          </a:p>
        </p:txBody>
      </p:sp>
      <p:graphicFrame>
        <p:nvGraphicFramePr>
          <p:cNvPr id="3" name="Object 2"/>
          <p:cNvGraphicFramePr>
            <a:graphicFrameLocks noGrp="1" noChangeAspect="1"/>
          </p:cNvGraphicFramePr>
          <p:nvPr>
            <p:extLst>
              <p:ext uri="{D42A27DB-BD31-4B8C-83A1-F6EECF244321}">
                <p14:modId xmlns:p14="http://schemas.microsoft.com/office/powerpoint/2010/main" val="1786551503"/>
              </p:ext>
            </p:extLst>
          </p:nvPr>
        </p:nvGraphicFramePr>
        <p:xfrm>
          <a:off x="200170" y="4811169"/>
          <a:ext cx="5529262" cy="868363"/>
        </p:xfrm>
        <a:graphic>
          <a:graphicData uri="http://schemas.openxmlformats.org/presentationml/2006/ole">
            <mc:AlternateContent xmlns:mc="http://schemas.openxmlformats.org/markup-compatibility/2006">
              <mc:Choice xmlns:v="urn:schemas-microsoft-com:vml" Requires="v">
                <p:oleObj spid="_x0000_s40195" name="Equation" r:id="rId5" imgW="1536480" imgH="241200" progId="Equation.3">
                  <p:embed/>
                </p:oleObj>
              </mc:Choice>
              <mc:Fallback>
                <p:oleObj name="Equation" r:id="rId5" imgW="1536480" imgH="241200" progId="Equation.3">
                  <p:embed/>
                  <p:pic>
                    <p:nvPicPr>
                      <p:cNvPr id="0" name="Content Placeholder 3"/>
                      <p:cNvPicPr>
                        <a:picLocks noGrp="1" noChangeAspect="1" noChangeArrowheads="1"/>
                      </p:cNvPicPr>
                      <p:nvPr/>
                    </p:nvPicPr>
                    <p:blipFill>
                      <a:blip r:embed="rId6"/>
                      <a:srcRect/>
                      <a:stretch>
                        <a:fillRect/>
                      </a:stretch>
                    </p:blipFill>
                    <p:spPr bwMode="auto">
                      <a:xfrm>
                        <a:off x="200170" y="4811169"/>
                        <a:ext cx="5529262" cy="868363"/>
                      </a:xfrm>
                      <a:prstGeom prst="rect">
                        <a:avLst/>
                      </a:prstGeom>
                      <a:noFill/>
                      <a:ln>
                        <a:solidFill>
                          <a:srgbClr val="C00000"/>
                        </a:solidFill>
                      </a:ln>
                      <a:extLst/>
                    </p:spPr>
                  </p:pic>
                </p:oleObj>
              </mc:Fallback>
            </mc:AlternateContent>
          </a:graphicData>
        </a:graphic>
      </p:graphicFrame>
      <p:sp>
        <p:nvSpPr>
          <p:cNvPr id="10" name="Down Arrow 9"/>
          <p:cNvSpPr/>
          <p:nvPr/>
        </p:nvSpPr>
        <p:spPr>
          <a:xfrm>
            <a:off x="1547812" y="4267666"/>
            <a:ext cx="235527" cy="3740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23704" y="5016726"/>
            <a:ext cx="2978729" cy="461665"/>
          </a:xfrm>
          <a:prstGeom prst="rect">
            <a:avLst/>
          </a:prstGeom>
          <a:solidFill>
            <a:schemeClr val="accent3">
              <a:lumMod val="20000"/>
              <a:lumOff val="80000"/>
            </a:schemeClr>
          </a:solidFill>
        </p:spPr>
        <p:txBody>
          <a:bodyPr wrap="square" rtlCol="0">
            <a:spAutoFit/>
          </a:bodyPr>
          <a:lstStyle/>
          <a:p>
            <a:pPr algn="ctr"/>
            <a:r>
              <a:rPr lang="en-US" sz="2400" i="1" dirty="0" smtClean="0"/>
              <a:t>DAS</a:t>
            </a:r>
            <a:r>
              <a:rPr lang="en-US" sz="2400" dirty="0" smtClean="0"/>
              <a:t> Curve</a:t>
            </a:r>
            <a:endParaRPr lang="en-US" sz="2400" dirty="0"/>
          </a:p>
        </p:txBody>
      </p:sp>
      <p:sp>
        <p:nvSpPr>
          <p:cNvPr id="9" name="Right Arrow 8"/>
          <p:cNvSpPr/>
          <p:nvPr/>
        </p:nvSpPr>
        <p:spPr>
          <a:xfrm>
            <a:off x="247979" y="3438574"/>
            <a:ext cx="526473" cy="277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11"/>
          <p:cNvGraphicFramePr>
            <a:graphicFrameLocks noGrp="1" noChangeAspect="1"/>
          </p:cNvGraphicFramePr>
          <p:nvPr>
            <p:extLst>
              <p:ext uri="{D42A27DB-BD31-4B8C-83A1-F6EECF244321}">
                <p14:modId xmlns:p14="http://schemas.microsoft.com/office/powerpoint/2010/main" val="1149225679"/>
              </p:ext>
            </p:extLst>
          </p:nvPr>
        </p:nvGraphicFramePr>
        <p:xfrm>
          <a:off x="1231508" y="3212865"/>
          <a:ext cx="2714625" cy="812800"/>
        </p:xfrm>
        <a:graphic>
          <a:graphicData uri="http://schemas.openxmlformats.org/presentationml/2006/ole">
            <mc:AlternateContent xmlns:mc="http://schemas.openxmlformats.org/markup-compatibility/2006">
              <mc:Choice xmlns:v="urn:schemas-microsoft-com:vml" Requires="v">
                <p:oleObj spid="_x0000_s40196" name="Equation" r:id="rId7" imgW="761760" imgH="228600" progId="Equation.3">
                  <p:embed/>
                </p:oleObj>
              </mc:Choice>
              <mc:Fallback>
                <p:oleObj name="Equation" r:id="rId7" imgW="761760" imgH="228600" progId="Equation.3">
                  <p:embed/>
                  <p:pic>
                    <p:nvPicPr>
                      <p:cNvPr id="0" name=""/>
                      <p:cNvPicPr>
                        <a:picLocks noGrp="1" noChangeAspect="1" noChangeArrowheads="1"/>
                      </p:cNvPicPr>
                      <p:nvPr/>
                    </p:nvPicPr>
                    <p:blipFill>
                      <a:blip r:embed="rId8"/>
                      <a:srcRect/>
                      <a:stretch>
                        <a:fillRect/>
                      </a:stretch>
                    </p:blipFill>
                    <p:spPr bwMode="auto">
                      <a:xfrm>
                        <a:off x="1231508" y="3212865"/>
                        <a:ext cx="27146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134182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p:nvPr>
        </p:nvSpPr>
        <p:spPr>
          <a:xfrm>
            <a:off x="466725" y="236538"/>
            <a:ext cx="8245475" cy="760412"/>
          </a:xfrm>
        </p:spPr>
        <p:txBody>
          <a:bodyPr/>
          <a:lstStyle/>
          <a:p>
            <a:r>
              <a:rPr lang="en-US" sz="3200" smtClean="0"/>
              <a:t>The Dynamic Aggregate Supply Curve</a:t>
            </a:r>
          </a:p>
        </p:txBody>
      </p:sp>
      <p:sp>
        <p:nvSpPr>
          <p:cNvPr id="5" name="TextBox 4"/>
          <p:cNvSpPr txBox="1"/>
          <p:nvPr/>
        </p:nvSpPr>
        <p:spPr>
          <a:xfrm>
            <a:off x="5931938" y="1851024"/>
            <a:ext cx="3065462" cy="2416175"/>
          </a:xfrm>
          <a:prstGeom prst="rect">
            <a:avLst/>
          </a:prstGeom>
          <a:solidFill>
            <a:schemeClr val="accent3">
              <a:lumMod val="20000"/>
              <a:lumOff val="80000"/>
            </a:schemeClr>
          </a:solidFill>
          <a:effectLst>
            <a:outerShdw blurRad="25400" dist="50800" dir="2700000" algn="tl" rotWithShape="0">
              <a:prstClr val="black">
                <a:alpha val="40000"/>
              </a:prstClr>
            </a:outerShdw>
          </a:effectLst>
        </p:spPr>
        <p:txBody>
          <a:bodyPr/>
          <a:lstStyle/>
          <a:p>
            <a:pPr>
              <a:defRPr/>
            </a:pPr>
            <a:r>
              <a:rPr lang="en-US" sz="2400" i="1" dirty="0">
                <a:cs typeface="Arial" charset="0"/>
              </a:rPr>
              <a:t>DAS</a:t>
            </a:r>
            <a:r>
              <a:rPr lang="en-US" sz="2400" dirty="0">
                <a:cs typeface="Arial" charset="0"/>
              </a:rPr>
              <a:t> slopes upward:   high levels of output are associated with high inflation.  </a:t>
            </a:r>
            <a:r>
              <a:rPr lang="en-US" sz="2400" dirty="0" smtClean="0">
                <a:cs typeface="Arial" charset="0"/>
              </a:rPr>
              <a:t>This is because of demand-pull inflation</a:t>
            </a:r>
            <a:endParaRPr lang="en-US" sz="2400" dirty="0">
              <a:cs typeface="Arial" charset="0"/>
            </a:endParaRPr>
          </a:p>
        </p:txBody>
      </p:sp>
      <p:grpSp>
        <p:nvGrpSpPr>
          <p:cNvPr id="2" name="Group 53"/>
          <p:cNvGrpSpPr>
            <a:grpSpLocks/>
          </p:cNvGrpSpPr>
          <p:nvPr/>
        </p:nvGrpSpPr>
        <p:grpSpPr bwMode="auto">
          <a:xfrm>
            <a:off x="1160915" y="1677988"/>
            <a:ext cx="4954588" cy="4383087"/>
            <a:chOff x="914401" y="1218064"/>
            <a:chExt cx="4954137" cy="4382469"/>
          </a:xfrm>
        </p:grpSpPr>
        <p:grpSp>
          <p:nvGrpSpPr>
            <p:cNvPr id="14346" name="Group 5"/>
            <p:cNvGrpSpPr>
              <a:grpSpLocks/>
            </p:cNvGrpSpPr>
            <p:nvPr/>
          </p:nvGrpSpPr>
          <p:grpSpPr bwMode="auto">
            <a:xfrm>
              <a:off x="1168589" y="1647457"/>
              <a:ext cx="4258102" cy="3731223"/>
              <a:chOff x="2637" y="1872645"/>
              <a:chExt cx="2496" cy="3731223"/>
            </a:xfrm>
          </p:grpSpPr>
          <p:sp>
            <p:nvSpPr>
              <p:cNvPr id="14349" name="Line 6"/>
              <p:cNvSpPr>
                <a:spLocks noChangeShapeType="1"/>
              </p:cNvSpPr>
              <p:nvPr/>
            </p:nvSpPr>
            <p:spPr bwMode="auto">
              <a:xfrm>
                <a:off x="2640" y="1872645"/>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0" name="Line 7"/>
              <p:cNvSpPr>
                <a:spLocks noChangeShapeType="1"/>
              </p:cNvSpPr>
              <p:nvPr/>
            </p:nvSpPr>
            <p:spPr bwMode="auto">
              <a:xfrm>
                <a:off x="2637"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47" name="Text Box 8"/>
            <p:cNvSpPr txBox="1">
              <a:spLocks noChangeArrowheads="1"/>
            </p:cNvSpPr>
            <p:nvPr/>
          </p:nvSpPr>
          <p:spPr bwMode="auto">
            <a:xfrm>
              <a:off x="5457968" y="5154257"/>
              <a:ext cx="41057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dirty="0" err="1" smtClean="0">
                  <a:latin typeface="Times New Roman" pitchFamily="18" charset="0"/>
                  <a:cs typeface="Times New Roman" pitchFamily="18" charset="0"/>
                </a:rPr>
                <a:t>Y</a:t>
              </a:r>
              <a:r>
                <a:rPr lang="en-US" sz="2600" b="1" baseline="-25000" dirty="0" err="1">
                  <a:latin typeface="Times New Roman" pitchFamily="18" charset="0"/>
                  <a:cs typeface="Times New Roman" pitchFamily="18" charset="0"/>
                </a:rPr>
                <a:t>t</a:t>
              </a:r>
              <a:r>
                <a:rPr lang="en-US" sz="2600" b="1" dirty="0" smtClean="0">
                  <a:latin typeface="Times New Roman" pitchFamily="18" charset="0"/>
                  <a:cs typeface="Times New Roman" pitchFamily="18" charset="0"/>
                </a:rPr>
                <a:t> </a:t>
              </a:r>
              <a:endParaRPr lang="en-US" sz="2600" b="1" dirty="0">
                <a:latin typeface="Times New Roman" pitchFamily="18" charset="0"/>
                <a:cs typeface="Times New Roman" pitchFamily="18" charset="0"/>
              </a:endParaRPr>
            </a:p>
          </p:txBody>
        </p:sp>
        <p:sp>
          <p:nvSpPr>
            <p:cNvPr id="14348" name="Text Box 9"/>
            <p:cNvSpPr txBox="1">
              <a:spLocks noChangeArrowheads="1"/>
            </p:cNvSpPr>
            <p:nvPr/>
          </p:nvSpPr>
          <p:spPr bwMode="auto">
            <a:xfrm>
              <a:off x="914401" y="1218064"/>
              <a:ext cx="53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dirty="0" smtClean="0">
                  <a:latin typeface="Times New Roman" pitchFamily="18" charset="0"/>
                  <a:cs typeface="Times New Roman" pitchFamily="18" charset="0"/>
                </a:rPr>
                <a:t>π</a:t>
              </a:r>
              <a:r>
                <a:rPr lang="en-US" sz="2600" b="1" baseline="-25000" dirty="0" smtClean="0">
                  <a:latin typeface="Times New Roman" pitchFamily="18" charset="0"/>
                  <a:cs typeface="Times New Roman" pitchFamily="18" charset="0"/>
                </a:rPr>
                <a:t>t</a:t>
              </a:r>
              <a:endParaRPr lang="en-US" sz="2600" baseline="-25000" dirty="0"/>
            </a:p>
          </p:txBody>
        </p:sp>
      </p:grpSp>
      <p:grpSp>
        <p:nvGrpSpPr>
          <p:cNvPr id="4" name="Group 38"/>
          <p:cNvGrpSpPr>
            <a:grpSpLocks/>
          </p:cNvGrpSpPr>
          <p:nvPr/>
        </p:nvGrpSpPr>
        <p:grpSpPr bwMode="auto">
          <a:xfrm>
            <a:off x="1856240" y="2671763"/>
            <a:ext cx="3438525" cy="1730375"/>
            <a:chOff x="1610432" y="2210665"/>
            <a:chExt cx="3437818" cy="1730975"/>
          </a:xfrm>
        </p:grpSpPr>
        <p:sp>
          <p:nvSpPr>
            <p:cNvPr id="14344" name="Line 33"/>
            <p:cNvSpPr>
              <a:spLocks noChangeShapeType="1"/>
            </p:cNvSpPr>
            <p:nvPr/>
          </p:nvSpPr>
          <p:spPr bwMode="auto">
            <a:xfrm flipV="1">
              <a:off x="1610432" y="2494826"/>
              <a:ext cx="2702233" cy="1446814"/>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Text Box 38"/>
            <p:cNvSpPr txBox="1">
              <a:spLocks noChangeArrowheads="1"/>
            </p:cNvSpPr>
            <p:nvPr/>
          </p:nvSpPr>
          <p:spPr bwMode="auto">
            <a:xfrm>
              <a:off x="4353941" y="2210665"/>
              <a:ext cx="694309"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grpSp>
      <p:cxnSp>
        <p:nvCxnSpPr>
          <p:cNvPr id="6" name="Straight Connector 5"/>
          <p:cNvCxnSpPr/>
          <p:nvPr/>
        </p:nvCxnSpPr>
        <p:spPr>
          <a:xfrm flipV="1">
            <a:off x="3710440" y="3409950"/>
            <a:ext cx="0" cy="2428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424440" y="3400425"/>
            <a:ext cx="2286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91390" y="3381375"/>
            <a:ext cx="47625" cy="4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Grp="1" noChangeAspect="1"/>
          </p:cNvGraphicFramePr>
          <p:nvPr>
            <p:extLst>
              <p:ext uri="{D42A27DB-BD31-4B8C-83A1-F6EECF244321}">
                <p14:modId xmlns:p14="http://schemas.microsoft.com/office/powerpoint/2010/main" val="198031182"/>
              </p:ext>
            </p:extLst>
          </p:nvPr>
        </p:nvGraphicFramePr>
        <p:xfrm>
          <a:off x="3516168" y="5856289"/>
          <a:ext cx="413332" cy="655348"/>
        </p:xfrm>
        <a:graphic>
          <a:graphicData uri="http://schemas.openxmlformats.org/presentationml/2006/ole">
            <mc:AlternateContent xmlns:mc="http://schemas.openxmlformats.org/markup-compatibility/2006">
              <mc:Choice xmlns:v="urn:schemas-microsoft-com:vml" Requires="v">
                <p:oleObj spid="_x0000_s14616" name="Equation" r:id="rId4" imgW="152280" imgH="241200" progId="Equation.3">
                  <p:embed/>
                </p:oleObj>
              </mc:Choice>
              <mc:Fallback>
                <p:oleObj name="Equation" r:id="rId4" imgW="152280" imgH="241200" progId="Equation.3">
                  <p:embed/>
                  <p:pic>
                    <p:nvPicPr>
                      <p:cNvPr id="0" name="Object 2"/>
                      <p:cNvPicPr>
                        <a:picLocks noGrp="1" noChangeAspect="1" noChangeArrowheads="1"/>
                      </p:cNvPicPr>
                      <p:nvPr/>
                    </p:nvPicPr>
                    <p:blipFill>
                      <a:blip r:embed="rId5"/>
                      <a:srcRect/>
                      <a:stretch>
                        <a:fillRect/>
                      </a:stretch>
                    </p:blipFill>
                    <p:spPr bwMode="auto">
                      <a:xfrm>
                        <a:off x="3516168" y="5856289"/>
                        <a:ext cx="413332" cy="655348"/>
                      </a:xfrm>
                      <a:prstGeom prst="rect">
                        <a:avLst/>
                      </a:prstGeom>
                      <a:noFill/>
                      <a:ln>
                        <a:noFill/>
                      </a:ln>
                    </p:spPr>
                  </p:pic>
                </p:oleObj>
              </mc:Fallback>
            </mc:AlternateContent>
          </a:graphicData>
        </a:graphic>
      </p:graphicFrame>
      <p:graphicFrame>
        <p:nvGraphicFramePr>
          <p:cNvPr id="12" name="Object 11"/>
          <p:cNvGraphicFramePr>
            <a:graphicFrameLocks noGrp="1" noChangeAspect="1"/>
          </p:cNvGraphicFramePr>
          <p:nvPr>
            <p:extLst>
              <p:ext uri="{D42A27DB-BD31-4B8C-83A1-F6EECF244321}">
                <p14:modId xmlns:p14="http://schemas.microsoft.com/office/powerpoint/2010/main" val="510620043"/>
              </p:ext>
            </p:extLst>
          </p:nvPr>
        </p:nvGraphicFramePr>
        <p:xfrm>
          <a:off x="111834" y="3090575"/>
          <a:ext cx="1232044" cy="555270"/>
        </p:xfrm>
        <a:graphic>
          <a:graphicData uri="http://schemas.openxmlformats.org/presentationml/2006/ole">
            <mc:AlternateContent xmlns:mc="http://schemas.openxmlformats.org/markup-compatibility/2006">
              <mc:Choice xmlns:v="urn:schemas-microsoft-com:vml" Requires="v">
                <p:oleObj spid="_x0000_s14617" name="Equation" r:id="rId6" imgW="507960" imgH="228600" progId="Equation.3">
                  <p:embed/>
                </p:oleObj>
              </mc:Choice>
              <mc:Fallback>
                <p:oleObj name="Equation" r:id="rId6" imgW="507960" imgH="228600" progId="Equation.3">
                  <p:embed/>
                  <p:pic>
                    <p:nvPicPr>
                      <p:cNvPr id="0" name="Object 2"/>
                      <p:cNvPicPr>
                        <a:picLocks noGrp="1" noChangeAspect="1" noChangeArrowheads="1"/>
                      </p:cNvPicPr>
                      <p:nvPr/>
                    </p:nvPicPr>
                    <p:blipFill>
                      <a:blip r:embed="rId7"/>
                      <a:srcRect/>
                      <a:stretch>
                        <a:fillRect/>
                      </a:stretch>
                    </p:blipFill>
                    <p:spPr bwMode="auto">
                      <a:xfrm>
                        <a:off x="111834" y="3090575"/>
                        <a:ext cx="1232044" cy="555270"/>
                      </a:xfrm>
                      <a:prstGeom prst="rect">
                        <a:avLst/>
                      </a:prstGeom>
                      <a:noFill/>
                      <a:ln>
                        <a:noFill/>
                      </a:ln>
                    </p:spPr>
                  </p:pic>
                </p:oleObj>
              </mc:Fallback>
            </mc:AlternateContent>
          </a:graphicData>
        </a:graphic>
      </p:graphicFrame>
      <p:graphicFrame>
        <p:nvGraphicFramePr>
          <p:cNvPr id="3" name="Object 2"/>
          <p:cNvGraphicFramePr>
            <a:graphicFrameLocks noGrp="1" noChangeAspect="1"/>
          </p:cNvGraphicFramePr>
          <p:nvPr>
            <p:extLst>
              <p:ext uri="{D42A27DB-BD31-4B8C-83A1-F6EECF244321}">
                <p14:modId xmlns:p14="http://schemas.microsoft.com/office/powerpoint/2010/main" val="4234964474"/>
              </p:ext>
            </p:extLst>
          </p:nvPr>
        </p:nvGraphicFramePr>
        <p:xfrm>
          <a:off x="1834862" y="877022"/>
          <a:ext cx="5529263" cy="868362"/>
        </p:xfrm>
        <a:graphic>
          <a:graphicData uri="http://schemas.openxmlformats.org/presentationml/2006/ole">
            <mc:AlternateContent xmlns:mc="http://schemas.openxmlformats.org/markup-compatibility/2006">
              <mc:Choice xmlns:v="urn:schemas-microsoft-com:vml" Requires="v">
                <p:oleObj spid="_x0000_s14618" name="Equation" r:id="rId8" imgW="1536480" imgH="241200" progId="Equation.3">
                  <p:embed/>
                </p:oleObj>
              </mc:Choice>
              <mc:Fallback>
                <p:oleObj name="Equation" r:id="rId8" imgW="1536480" imgH="241200" progId="Equation.3">
                  <p:embed/>
                  <p:pic>
                    <p:nvPicPr>
                      <p:cNvPr id="0" name="Object 2"/>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4862" y="877022"/>
                        <a:ext cx="5529263" cy="868362"/>
                      </a:xfrm>
                      <a:prstGeom prst="rect">
                        <a:avLst/>
                      </a:prstGeom>
                      <a:noFill/>
                      <a:ln w="9525">
                        <a:noFill/>
                        <a:miter lim="800000"/>
                        <a:headEnd/>
                        <a:tailEnd/>
                      </a:ln>
                    </p:spPr>
                  </p:pic>
                </p:oleObj>
              </mc:Fallback>
            </mc:AlternateContent>
          </a:graphicData>
        </a:graphic>
      </p:graphicFrame>
    </p:spTree>
    <p:extLst>
      <p:ext uri="{BB962C8B-B14F-4D97-AF65-F5344CB8AC3E}">
        <p14:creationId xmlns:p14="http://schemas.microsoft.com/office/powerpoint/2010/main" val="2786533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476250" y="1476375"/>
            <a:ext cx="8210550" cy="4729163"/>
          </a:xfrm>
        </p:spPr>
        <p:txBody>
          <a:bodyPr>
            <a:normAutofit/>
          </a:bodyPr>
          <a:lstStyle/>
          <a:p>
            <a:r>
              <a:rPr lang="en-US" dirty="0" smtClean="0"/>
              <a:t>Instead of representing monetary policy by an exogenous money supply, the central bank will now be seen as following a </a:t>
            </a:r>
            <a:r>
              <a:rPr lang="en-US" b="1" dirty="0" smtClean="0">
                <a:solidFill>
                  <a:srgbClr val="0070C0"/>
                </a:solidFill>
              </a:rPr>
              <a:t>monetary policy rule </a:t>
            </a:r>
          </a:p>
          <a:p>
            <a:pPr lvl="1"/>
            <a:r>
              <a:rPr lang="en-US" dirty="0" smtClean="0"/>
              <a:t>The central bank’s monetary policy rule adjusts interest rates automatically when output or inflation are not where they should be. </a:t>
            </a:r>
          </a:p>
        </p:txBody>
      </p:sp>
      <p:sp>
        <p:nvSpPr>
          <p:cNvPr id="2" name="Title 1"/>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1015518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p:nvPr>
        </p:nvSpPr>
        <p:spPr>
          <a:xfrm>
            <a:off x="466725" y="236538"/>
            <a:ext cx="8245475" cy="760412"/>
          </a:xfrm>
        </p:spPr>
        <p:txBody>
          <a:bodyPr/>
          <a:lstStyle/>
          <a:p>
            <a:r>
              <a:rPr lang="en-US" sz="3200" smtClean="0"/>
              <a:t>The Dynamic Aggregate Supply Curve</a:t>
            </a:r>
          </a:p>
        </p:txBody>
      </p:sp>
      <p:grpSp>
        <p:nvGrpSpPr>
          <p:cNvPr id="14346" name="Group 5"/>
          <p:cNvGrpSpPr>
            <a:grpSpLocks/>
          </p:cNvGrpSpPr>
          <p:nvPr/>
        </p:nvGrpSpPr>
        <p:grpSpPr bwMode="auto">
          <a:xfrm>
            <a:off x="1872342" y="2107442"/>
            <a:ext cx="4258490" cy="3731749"/>
            <a:chOff x="2637" y="1872645"/>
            <a:chExt cx="2496" cy="3731223"/>
          </a:xfrm>
        </p:grpSpPr>
        <p:sp>
          <p:nvSpPr>
            <p:cNvPr id="14349" name="Line 6"/>
            <p:cNvSpPr>
              <a:spLocks noChangeShapeType="1"/>
            </p:cNvSpPr>
            <p:nvPr/>
          </p:nvSpPr>
          <p:spPr bwMode="auto">
            <a:xfrm>
              <a:off x="2640" y="1872645"/>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0" name="Line 7"/>
            <p:cNvSpPr>
              <a:spLocks noChangeShapeType="1"/>
            </p:cNvSpPr>
            <p:nvPr/>
          </p:nvSpPr>
          <p:spPr bwMode="auto">
            <a:xfrm>
              <a:off x="2637"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47" name="Text Box 8"/>
          <p:cNvSpPr txBox="1">
            <a:spLocks noChangeArrowheads="1"/>
          </p:cNvSpPr>
          <p:nvPr/>
        </p:nvSpPr>
        <p:spPr bwMode="auto">
          <a:xfrm>
            <a:off x="6162112" y="5614736"/>
            <a:ext cx="410607" cy="4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14348" name="Text Box 9"/>
          <p:cNvSpPr txBox="1">
            <a:spLocks noChangeArrowheads="1"/>
          </p:cNvSpPr>
          <p:nvPr/>
        </p:nvSpPr>
        <p:spPr bwMode="auto">
          <a:xfrm>
            <a:off x="1618131" y="1677988"/>
            <a:ext cx="532311" cy="4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sp>
        <p:nvSpPr>
          <p:cNvPr id="14344" name="Line 33"/>
          <p:cNvSpPr>
            <a:spLocks noChangeShapeType="1"/>
          </p:cNvSpPr>
          <p:nvPr/>
        </p:nvSpPr>
        <p:spPr bwMode="auto">
          <a:xfrm flipV="1">
            <a:off x="2313456" y="2955826"/>
            <a:ext cx="2702789" cy="1446312"/>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Text Box 38"/>
          <p:cNvSpPr txBox="1">
            <a:spLocks noChangeArrowheads="1"/>
          </p:cNvSpPr>
          <p:nvPr/>
        </p:nvSpPr>
        <p:spPr bwMode="auto">
          <a:xfrm>
            <a:off x="5057528" y="2671763"/>
            <a:ext cx="11289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2011</a:t>
            </a:r>
            <a:endParaRPr lang="en-US" sz="2400" b="1" baseline="-25000" dirty="0">
              <a:latin typeface="Times New Roman" pitchFamily="18" charset="0"/>
              <a:cs typeface="Times New Roman" pitchFamily="18" charset="0"/>
            </a:endParaRPr>
          </a:p>
        </p:txBody>
      </p:sp>
      <p:graphicFrame>
        <p:nvGraphicFramePr>
          <p:cNvPr id="14338" name="Object 2"/>
          <p:cNvGraphicFramePr>
            <a:graphicFrameLocks noChangeAspect="1"/>
          </p:cNvGraphicFramePr>
          <p:nvPr/>
        </p:nvGraphicFramePr>
        <p:xfrm>
          <a:off x="2327275" y="1014413"/>
          <a:ext cx="4360863" cy="603250"/>
        </p:xfrm>
        <a:graphic>
          <a:graphicData uri="http://schemas.openxmlformats.org/presentationml/2006/ole">
            <mc:AlternateContent xmlns:mc="http://schemas.openxmlformats.org/markup-compatibility/2006">
              <mc:Choice xmlns:v="urn:schemas-microsoft-com:vml" Requires="v">
                <p:oleObj spid="_x0000_s54493" name="Equation" r:id="rId4" imgW="1739880" imgH="241200" progId="Equation.DSMT4">
                  <p:embed/>
                </p:oleObj>
              </mc:Choice>
              <mc:Fallback>
                <p:oleObj name="Equation" r:id="rId4" imgW="173988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275" y="1014413"/>
                        <a:ext cx="4360863"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Connector 5"/>
          <p:cNvCxnSpPr/>
          <p:nvPr/>
        </p:nvCxnSpPr>
        <p:spPr>
          <a:xfrm flipV="1">
            <a:off x="4167656" y="3409950"/>
            <a:ext cx="0" cy="2428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881656" y="3400425"/>
            <a:ext cx="2286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148606" y="3381375"/>
            <a:ext cx="47625" cy="4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Grp="1" noChangeAspect="1"/>
          </p:cNvGraphicFramePr>
          <p:nvPr>
            <p:extLst>
              <p:ext uri="{D42A27DB-BD31-4B8C-83A1-F6EECF244321}">
                <p14:modId xmlns:p14="http://schemas.microsoft.com/office/powerpoint/2010/main" val="3749468681"/>
              </p:ext>
            </p:extLst>
          </p:nvPr>
        </p:nvGraphicFramePr>
        <p:xfrm>
          <a:off x="3784600" y="5856288"/>
          <a:ext cx="792163" cy="655637"/>
        </p:xfrm>
        <a:graphic>
          <a:graphicData uri="http://schemas.openxmlformats.org/presentationml/2006/ole">
            <mc:AlternateContent xmlns:mc="http://schemas.openxmlformats.org/markup-compatibility/2006">
              <mc:Choice xmlns:v="urn:schemas-microsoft-com:vml" Requires="v">
                <p:oleObj spid="_x0000_s54494" name="Equation" r:id="rId6" imgW="291960" imgH="241200" progId="Equation.3">
                  <p:embed/>
                </p:oleObj>
              </mc:Choice>
              <mc:Fallback>
                <p:oleObj name="Equation" r:id="rId6" imgW="291960" imgH="241200" progId="Equation.3">
                  <p:embed/>
                  <p:pic>
                    <p:nvPicPr>
                      <p:cNvPr id="0" name=""/>
                      <p:cNvPicPr>
                        <a:picLocks noGrp="1" noChangeAspect="1" noChangeArrowheads="1"/>
                      </p:cNvPicPr>
                      <p:nvPr/>
                    </p:nvPicPr>
                    <p:blipFill>
                      <a:blip r:embed="rId7"/>
                      <a:srcRect/>
                      <a:stretch>
                        <a:fillRect/>
                      </a:stretch>
                    </p:blipFill>
                    <p:spPr bwMode="auto">
                      <a:xfrm>
                        <a:off x="3784600" y="5856288"/>
                        <a:ext cx="792163" cy="655637"/>
                      </a:xfrm>
                      <a:prstGeom prst="rect">
                        <a:avLst/>
                      </a:prstGeom>
                      <a:noFill/>
                      <a:ln>
                        <a:noFill/>
                      </a:ln>
                    </p:spPr>
                  </p:pic>
                </p:oleObj>
              </mc:Fallback>
            </mc:AlternateContent>
          </a:graphicData>
        </a:graphic>
      </p:graphicFrame>
      <p:graphicFrame>
        <p:nvGraphicFramePr>
          <p:cNvPr id="12" name="Object 11"/>
          <p:cNvGraphicFramePr>
            <a:graphicFrameLocks noGrp="1" noChangeAspect="1"/>
          </p:cNvGraphicFramePr>
          <p:nvPr>
            <p:extLst>
              <p:ext uri="{D42A27DB-BD31-4B8C-83A1-F6EECF244321}">
                <p14:modId xmlns:p14="http://schemas.microsoft.com/office/powerpoint/2010/main" val="2373832884"/>
              </p:ext>
            </p:extLst>
          </p:nvPr>
        </p:nvGraphicFramePr>
        <p:xfrm>
          <a:off x="149235" y="3090863"/>
          <a:ext cx="1757363" cy="555625"/>
        </p:xfrm>
        <a:graphic>
          <a:graphicData uri="http://schemas.openxmlformats.org/presentationml/2006/ole">
            <mc:AlternateContent xmlns:mc="http://schemas.openxmlformats.org/markup-compatibility/2006">
              <mc:Choice xmlns:v="urn:schemas-microsoft-com:vml" Requires="v">
                <p:oleObj spid="_x0000_s54495" name="Equation" r:id="rId8" imgW="723600" imgH="228600" progId="Equation.3">
                  <p:embed/>
                </p:oleObj>
              </mc:Choice>
              <mc:Fallback>
                <p:oleObj name="Equation" r:id="rId8" imgW="723600" imgH="228600" progId="Equation.3">
                  <p:embed/>
                  <p:pic>
                    <p:nvPicPr>
                      <p:cNvPr id="0" name=""/>
                      <p:cNvPicPr>
                        <a:picLocks noGrp="1" noChangeAspect="1" noChangeArrowheads="1"/>
                      </p:cNvPicPr>
                      <p:nvPr/>
                    </p:nvPicPr>
                    <p:blipFill>
                      <a:blip r:embed="rId9"/>
                      <a:srcRect/>
                      <a:stretch>
                        <a:fillRect/>
                      </a:stretch>
                    </p:blipFill>
                    <p:spPr bwMode="auto">
                      <a:xfrm>
                        <a:off x="149235" y="3090863"/>
                        <a:ext cx="1757363" cy="555625"/>
                      </a:xfrm>
                      <a:prstGeom prst="rect">
                        <a:avLst/>
                      </a:prstGeom>
                      <a:noFill/>
                      <a:ln>
                        <a:noFill/>
                      </a:ln>
                    </p:spPr>
                  </p:pic>
                </p:oleObj>
              </mc:Fallback>
            </mc:AlternateContent>
          </a:graphicData>
        </a:graphic>
      </p:graphicFrame>
      <p:sp>
        <p:nvSpPr>
          <p:cNvPr id="3" name="TextBox 2"/>
          <p:cNvSpPr txBox="1"/>
          <p:nvPr/>
        </p:nvSpPr>
        <p:spPr>
          <a:xfrm>
            <a:off x="6272212" y="2326253"/>
            <a:ext cx="2743200" cy="3170099"/>
          </a:xfrm>
          <a:prstGeom prst="rect">
            <a:avLst/>
          </a:prstGeom>
          <a:solidFill>
            <a:schemeClr val="accent3">
              <a:lumMod val="20000"/>
              <a:lumOff val="80000"/>
            </a:schemeClr>
          </a:solidFill>
        </p:spPr>
        <p:txBody>
          <a:bodyPr wrap="square" rtlCol="0">
            <a:spAutoFit/>
          </a:bodyPr>
          <a:lstStyle/>
          <a:p>
            <a:r>
              <a:rPr lang="en-US" sz="2000" b="1" dirty="0" smtClean="0"/>
              <a:t>If you know </a:t>
            </a:r>
          </a:p>
          <a:p>
            <a:pPr marL="457200" indent="-457200">
              <a:buAutoNum type="alphaLcParenBoth"/>
            </a:pPr>
            <a:r>
              <a:rPr lang="en-US" sz="2000" b="1" dirty="0" smtClean="0"/>
              <a:t>the natural GDP at a particular date, </a:t>
            </a:r>
          </a:p>
          <a:p>
            <a:pPr marL="457200" indent="-457200">
              <a:buAutoNum type="alphaLcParenBoth"/>
            </a:pPr>
            <a:r>
              <a:rPr lang="en-US" sz="2000" b="1" dirty="0" smtClean="0"/>
              <a:t>the inflation shock at that date, and </a:t>
            </a:r>
          </a:p>
          <a:p>
            <a:pPr marL="457200" indent="-457200">
              <a:buAutoNum type="alphaLcParenBoth"/>
            </a:pPr>
            <a:r>
              <a:rPr lang="en-US" sz="2000" b="1" dirty="0" smtClean="0"/>
              <a:t>the previous period’s inflation,</a:t>
            </a:r>
          </a:p>
          <a:p>
            <a:r>
              <a:rPr lang="en-US" sz="2000" b="1" dirty="0" smtClean="0"/>
              <a:t>you can figure out the location of the </a:t>
            </a:r>
            <a:r>
              <a:rPr lang="en-US" sz="2000" b="1" i="1" dirty="0" smtClean="0"/>
              <a:t>DAS</a:t>
            </a:r>
            <a:r>
              <a:rPr lang="en-US" sz="2000" b="1" dirty="0" smtClean="0"/>
              <a:t> curve at that date.</a:t>
            </a:r>
            <a:endParaRPr lang="en-US" sz="2000" b="1" dirty="0"/>
          </a:p>
        </p:txBody>
      </p:sp>
    </p:spTree>
    <p:extLst>
      <p:ext uri="{BB962C8B-B14F-4D97-AF65-F5344CB8AC3E}">
        <p14:creationId xmlns:p14="http://schemas.microsoft.com/office/powerpoint/2010/main" val="3698005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P spid="14345" grpId="0"/>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p:nvPr>
        </p:nvSpPr>
        <p:spPr>
          <a:xfrm>
            <a:off x="466725" y="236538"/>
            <a:ext cx="8245475" cy="760412"/>
          </a:xfrm>
        </p:spPr>
        <p:txBody>
          <a:bodyPr/>
          <a:lstStyle/>
          <a:p>
            <a:r>
              <a:rPr lang="en-US" sz="3200" smtClean="0"/>
              <a:t>The Dynamic Aggregate Supply Curve</a:t>
            </a:r>
          </a:p>
        </p:txBody>
      </p:sp>
      <p:grpSp>
        <p:nvGrpSpPr>
          <p:cNvPr id="14346" name="Group 5"/>
          <p:cNvGrpSpPr>
            <a:grpSpLocks/>
          </p:cNvGrpSpPr>
          <p:nvPr/>
        </p:nvGrpSpPr>
        <p:grpSpPr bwMode="auto">
          <a:xfrm>
            <a:off x="1872342" y="2107442"/>
            <a:ext cx="4258490" cy="3731749"/>
            <a:chOff x="2637" y="1872645"/>
            <a:chExt cx="2496" cy="3731223"/>
          </a:xfrm>
        </p:grpSpPr>
        <p:sp>
          <p:nvSpPr>
            <p:cNvPr id="14349" name="Line 6"/>
            <p:cNvSpPr>
              <a:spLocks noChangeShapeType="1"/>
            </p:cNvSpPr>
            <p:nvPr/>
          </p:nvSpPr>
          <p:spPr bwMode="auto">
            <a:xfrm>
              <a:off x="2640" y="1872645"/>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0" name="Line 7"/>
            <p:cNvSpPr>
              <a:spLocks noChangeShapeType="1"/>
            </p:cNvSpPr>
            <p:nvPr/>
          </p:nvSpPr>
          <p:spPr bwMode="auto">
            <a:xfrm>
              <a:off x="2637"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47" name="Text Box 8"/>
          <p:cNvSpPr txBox="1">
            <a:spLocks noChangeArrowheads="1"/>
          </p:cNvSpPr>
          <p:nvPr/>
        </p:nvSpPr>
        <p:spPr bwMode="auto">
          <a:xfrm>
            <a:off x="6162112" y="5614736"/>
            <a:ext cx="410607" cy="4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14348" name="Text Box 9"/>
          <p:cNvSpPr txBox="1">
            <a:spLocks noChangeArrowheads="1"/>
          </p:cNvSpPr>
          <p:nvPr/>
        </p:nvSpPr>
        <p:spPr bwMode="auto">
          <a:xfrm>
            <a:off x="1618131" y="1677988"/>
            <a:ext cx="532311" cy="4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sp>
        <p:nvSpPr>
          <p:cNvPr id="14344" name="Line 33"/>
          <p:cNvSpPr>
            <a:spLocks noChangeShapeType="1"/>
          </p:cNvSpPr>
          <p:nvPr/>
        </p:nvSpPr>
        <p:spPr bwMode="auto">
          <a:xfrm flipV="1">
            <a:off x="2313456" y="2955826"/>
            <a:ext cx="2702789" cy="1446312"/>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Text Box 38"/>
          <p:cNvSpPr txBox="1">
            <a:spLocks noChangeArrowheads="1"/>
          </p:cNvSpPr>
          <p:nvPr/>
        </p:nvSpPr>
        <p:spPr bwMode="auto">
          <a:xfrm>
            <a:off x="5057528" y="2671763"/>
            <a:ext cx="11289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2015</a:t>
            </a:r>
            <a:endParaRPr lang="en-US" sz="2400" b="1" baseline="-25000" dirty="0">
              <a:latin typeface="Times New Roman" pitchFamily="18" charset="0"/>
              <a:cs typeface="Times New Roman" pitchFamily="18" charset="0"/>
            </a:endParaRPr>
          </a:p>
        </p:txBody>
      </p:sp>
      <p:graphicFrame>
        <p:nvGraphicFramePr>
          <p:cNvPr id="14338" name="Object 2"/>
          <p:cNvGraphicFramePr>
            <a:graphicFrameLocks noChangeAspect="1"/>
          </p:cNvGraphicFramePr>
          <p:nvPr/>
        </p:nvGraphicFramePr>
        <p:xfrm>
          <a:off x="2327275" y="1014413"/>
          <a:ext cx="4360863" cy="603250"/>
        </p:xfrm>
        <a:graphic>
          <a:graphicData uri="http://schemas.openxmlformats.org/presentationml/2006/ole">
            <mc:AlternateContent xmlns:mc="http://schemas.openxmlformats.org/markup-compatibility/2006">
              <mc:Choice xmlns:v="urn:schemas-microsoft-com:vml" Requires="v">
                <p:oleObj spid="_x0000_s56538" name="Equation" r:id="rId4" imgW="1739880" imgH="241200" progId="Equation.DSMT4">
                  <p:embed/>
                </p:oleObj>
              </mc:Choice>
              <mc:Fallback>
                <p:oleObj name="Equation" r:id="rId4" imgW="173988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275" y="1014413"/>
                        <a:ext cx="4360863"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Connector 5"/>
          <p:cNvCxnSpPr/>
          <p:nvPr/>
        </p:nvCxnSpPr>
        <p:spPr>
          <a:xfrm flipV="1">
            <a:off x="4167656" y="3409950"/>
            <a:ext cx="0" cy="2428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881656" y="3400425"/>
            <a:ext cx="2286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148606" y="3381375"/>
            <a:ext cx="47625" cy="4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Grp="1" noChangeAspect="1"/>
          </p:cNvGraphicFramePr>
          <p:nvPr>
            <p:extLst>
              <p:ext uri="{D42A27DB-BD31-4B8C-83A1-F6EECF244321}">
                <p14:modId xmlns:p14="http://schemas.microsoft.com/office/powerpoint/2010/main" val="2151594001"/>
              </p:ext>
            </p:extLst>
          </p:nvPr>
        </p:nvGraphicFramePr>
        <p:xfrm>
          <a:off x="3784600" y="5856288"/>
          <a:ext cx="792163" cy="655637"/>
        </p:xfrm>
        <a:graphic>
          <a:graphicData uri="http://schemas.openxmlformats.org/presentationml/2006/ole">
            <mc:AlternateContent xmlns:mc="http://schemas.openxmlformats.org/markup-compatibility/2006">
              <mc:Choice xmlns:v="urn:schemas-microsoft-com:vml" Requires="v">
                <p:oleObj spid="_x0000_s56539" name="Equation" r:id="rId6" imgW="291960" imgH="241200" progId="Equation.3">
                  <p:embed/>
                </p:oleObj>
              </mc:Choice>
              <mc:Fallback>
                <p:oleObj name="Equation" r:id="rId6" imgW="291960" imgH="241200" progId="Equation.3">
                  <p:embed/>
                  <p:pic>
                    <p:nvPicPr>
                      <p:cNvPr id="0" name=""/>
                      <p:cNvPicPr>
                        <a:picLocks noGrp="1" noChangeAspect="1" noChangeArrowheads="1"/>
                      </p:cNvPicPr>
                      <p:nvPr/>
                    </p:nvPicPr>
                    <p:blipFill>
                      <a:blip r:embed="rId7"/>
                      <a:srcRect/>
                      <a:stretch>
                        <a:fillRect/>
                      </a:stretch>
                    </p:blipFill>
                    <p:spPr bwMode="auto">
                      <a:xfrm>
                        <a:off x="3784600" y="5856288"/>
                        <a:ext cx="792163" cy="655637"/>
                      </a:xfrm>
                      <a:prstGeom prst="rect">
                        <a:avLst/>
                      </a:prstGeom>
                      <a:noFill/>
                      <a:ln>
                        <a:noFill/>
                      </a:ln>
                    </p:spPr>
                  </p:pic>
                </p:oleObj>
              </mc:Fallback>
            </mc:AlternateContent>
          </a:graphicData>
        </a:graphic>
      </p:graphicFrame>
      <p:graphicFrame>
        <p:nvGraphicFramePr>
          <p:cNvPr id="12" name="Object 11"/>
          <p:cNvGraphicFramePr>
            <a:graphicFrameLocks noGrp="1" noChangeAspect="1"/>
          </p:cNvGraphicFramePr>
          <p:nvPr>
            <p:extLst>
              <p:ext uri="{D42A27DB-BD31-4B8C-83A1-F6EECF244321}">
                <p14:modId xmlns:p14="http://schemas.microsoft.com/office/powerpoint/2010/main" val="1408385411"/>
              </p:ext>
            </p:extLst>
          </p:nvPr>
        </p:nvGraphicFramePr>
        <p:xfrm>
          <a:off x="149235" y="3090863"/>
          <a:ext cx="1757363" cy="555625"/>
        </p:xfrm>
        <a:graphic>
          <a:graphicData uri="http://schemas.openxmlformats.org/presentationml/2006/ole">
            <mc:AlternateContent xmlns:mc="http://schemas.openxmlformats.org/markup-compatibility/2006">
              <mc:Choice xmlns:v="urn:schemas-microsoft-com:vml" Requires="v">
                <p:oleObj spid="_x0000_s56540" name="Equation" r:id="rId8" imgW="723600" imgH="228600" progId="Equation.3">
                  <p:embed/>
                </p:oleObj>
              </mc:Choice>
              <mc:Fallback>
                <p:oleObj name="Equation" r:id="rId8" imgW="723600" imgH="228600" progId="Equation.3">
                  <p:embed/>
                  <p:pic>
                    <p:nvPicPr>
                      <p:cNvPr id="0" name=""/>
                      <p:cNvPicPr>
                        <a:picLocks noGrp="1" noChangeAspect="1" noChangeArrowheads="1"/>
                      </p:cNvPicPr>
                      <p:nvPr/>
                    </p:nvPicPr>
                    <p:blipFill>
                      <a:blip r:embed="rId9"/>
                      <a:srcRect/>
                      <a:stretch>
                        <a:fillRect/>
                      </a:stretch>
                    </p:blipFill>
                    <p:spPr bwMode="auto">
                      <a:xfrm>
                        <a:off x="149235" y="3090863"/>
                        <a:ext cx="1757363" cy="555625"/>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7" name="TextBox 16"/>
              <p:cNvSpPr txBox="1"/>
              <p:nvPr/>
            </p:nvSpPr>
            <p:spPr>
              <a:xfrm>
                <a:off x="6272212" y="1787855"/>
                <a:ext cx="2743200" cy="3785652"/>
              </a:xfrm>
              <a:prstGeom prst="rect">
                <a:avLst/>
              </a:prstGeom>
              <a:solidFill>
                <a:schemeClr val="accent3">
                  <a:lumMod val="20000"/>
                  <a:lumOff val="80000"/>
                </a:schemeClr>
              </a:solidFill>
            </p:spPr>
            <p:txBody>
              <a:bodyPr wrap="square" rtlCol="0">
                <a:spAutoFit/>
              </a:bodyPr>
              <a:lstStyle/>
              <a:p>
                <a:r>
                  <a:rPr lang="en-US" sz="2000" b="1" dirty="0" smtClean="0"/>
                  <a:t>Don’t forget this: when </a:t>
                </a:r>
                <a14:m>
                  <m:oMath xmlns:m="http://schemas.openxmlformats.org/officeDocument/2006/math">
                    <m:sSub>
                      <m:sSubPr>
                        <m:ctrlPr>
                          <a:rPr lang="en-US" sz="2000" b="1" i="1" smtClean="0">
                            <a:latin typeface="Cambria Math"/>
                          </a:rPr>
                        </m:ctrlPr>
                      </m:sSubPr>
                      <m:e>
                        <m:r>
                          <a:rPr lang="en-US" sz="2000" b="1" i="1" smtClean="0">
                            <a:latin typeface="Cambria Math"/>
                          </a:rPr>
                          <m:t>𝒀</m:t>
                        </m:r>
                      </m:e>
                      <m:sub>
                        <m:r>
                          <a:rPr lang="en-US" sz="2000" b="1" i="1" smtClean="0">
                            <a:latin typeface="Cambria Math"/>
                          </a:rPr>
                          <m:t>𝒕</m:t>
                        </m:r>
                      </m:sub>
                    </m:sSub>
                    <m:r>
                      <a:rPr lang="en-US" sz="2000" b="1" i="1" smtClean="0">
                        <a:latin typeface="Cambria Math"/>
                      </a:rPr>
                      <m:t>=</m:t>
                    </m:r>
                    <m:acc>
                      <m:accPr>
                        <m:chr m:val="̅"/>
                        <m:ctrlPr>
                          <a:rPr lang="en-US" sz="2000" b="1" i="1" smtClean="0">
                            <a:latin typeface="Cambria Math"/>
                          </a:rPr>
                        </m:ctrlPr>
                      </m:accPr>
                      <m:e>
                        <m:r>
                          <a:rPr lang="en-US" sz="2000" b="1" i="1" smtClean="0">
                            <a:latin typeface="Cambria Math"/>
                          </a:rPr>
                          <m:t>𝒀</m:t>
                        </m:r>
                      </m:e>
                    </m:acc>
                  </m:oMath>
                </a14:m>
                <a:r>
                  <a:rPr lang="en-US" sz="2000" b="1" dirty="0" smtClean="0"/>
                  <a:t>, the height of the DAS curve is always </a:t>
                </a:r>
                <a14:m>
                  <m:oMath xmlns:m="http://schemas.openxmlformats.org/officeDocument/2006/math">
                    <m:sSub>
                      <m:sSubPr>
                        <m:ctrlPr>
                          <a:rPr lang="en-US" sz="2000" b="1" i="1" smtClean="0">
                            <a:latin typeface="Cambria Math"/>
                          </a:rPr>
                        </m:ctrlPr>
                      </m:sSubPr>
                      <m:e>
                        <m:r>
                          <a:rPr lang="en-US" sz="2000" b="1" i="1" smtClean="0">
                            <a:latin typeface="Cambria Math"/>
                            <a:ea typeface="Cambria Math"/>
                          </a:rPr>
                          <m:t>𝝅</m:t>
                        </m:r>
                      </m:e>
                      <m:sub>
                        <m:r>
                          <a:rPr lang="en-US" sz="2000" b="1" i="1" smtClean="0">
                            <a:latin typeface="Cambria Math"/>
                          </a:rPr>
                          <m:t>𝒕</m:t>
                        </m:r>
                        <m:r>
                          <a:rPr lang="en-US" sz="2000" b="1" i="1" smtClean="0">
                            <a:latin typeface="Cambria Math"/>
                          </a:rPr>
                          <m:t>−</m:t>
                        </m:r>
                        <m:r>
                          <a:rPr lang="en-US" sz="2000" b="1" i="1" smtClean="0">
                            <a:latin typeface="Cambria Math"/>
                          </a:rPr>
                          <m:t>𝟏</m:t>
                        </m:r>
                      </m:sub>
                    </m:sSub>
                    <m:r>
                      <a:rPr lang="en-US" sz="2000" b="1" i="1" smtClean="0">
                        <a:latin typeface="Cambria Math"/>
                      </a:rPr>
                      <m:t>+</m:t>
                    </m:r>
                    <m:sSub>
                      <m:sSubPr>
                        <m:ctrlPr>
                          <a:rPr lang="en-US" sz="2000" b="1" i="1" smtClean="0">
                            <a:latin typeface="Cambria Math"/>
                          </a:rPr>
                        </m:ctrlPr>
                      </m:sSubPr>
                      <m:e>
                        <m:r>
                          <a:rPr lang="en-US" sz="2000" b="1" i="1" smtClean="0">
                            <a:latin typeface="Cambria Math"/>
                            <a:ea typeface="Cambria Math"/>
                          </a:rPr>
                          <m:t>𝝂</m:t>
                        </m:r>
                      </m:e>
                      <m:sub>
                        <m:r>
                          <a:rPr lang="en-US" sz="2000" b="1" i="1" smtClean="0">
                            <a:latin typeface="Cambria Math"/>
                          </a:rPr>
                          <m:t>𝒕</m:t>
                        </m:r>
                      </m:sub>
                    </m:sSub>
                  </m:oMath>
                </a14:m>
                <a:r>
                  <a:rPr lang="en-US" sz="2000" b="1" dirty="0" smtClean="0"/>
                  <a:t>. </a:t>
                </a:r>
                <a:br>
                  <a:rPr lang="en-US" sz="2000" b="1" dirty="0" smtClean="0"/>
                </a:br>
                <a:r>
                  <a:rPr lang="en-US" sz="2000" b="1" dirty="0" smtClean="0"/>
                  <a:t/>
                </a:r>
                <a:br>
                  <a:rPr lang="en-US" sz="2000" b="1" dirty="0" smtClean="0"/>
                </a:br>
                <a:r>
                  <a:rPr lang="en-US" sz="2000" b="1" dirty="0" smtClean="0"/>
                  <a:t>That is, when the economy is at full employment, the height of the DAS curve is inherited inflation plus the current supply shock.</a:t>
                </a:r>
                <a:endParaRPr lang="en-US" sz="20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6272212" y="1787855"/>
                <a:ext cx="2743200" cy="3785652"/>
              </a:xfrm>
              <a:prstGeom prst="rect">
                <a:avLst/>
              </a:prstGeom>
              <a:blipFill rotWithShape="1">
                <a:blip r:embed="rId10"/>
                <a:stretch>
                  <a:fillRect l="-2444" t="-805" r="-3778" b="-1932"/>
                </a:stretch>
              </a:blipFill>
            </p:spPr>
            <p:txBody>
              <a:bodyPr/>
              <a:lstStyle/>
              <a:p>
                <a:r>
                  <a:rPr lang="en-US">
                    <a:noFill/>
                  </a:rPr>
                  <a:t> </a:t>
                </a:r>
              </a:p>
            </p:txBody>
          </p:sp>
        </mc:Fallback>
      </mc:AlternateContent>
    </p:spTree>
    <p:extLst>
      <p:ext uri="{BB962C8B-B14F-4D97-AF65-F5344CB8AC3E}">
        <p14:creationId xmlns:p14="http://schemas.microsoft.com/office/powerpoint/2010/main" val="2913739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P spid="14345" grpId="0"/>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p:nvPr>
        </p:nvSpPr>
        <p:spPr>
          <a:xfrm>
            <a:off x="466725" y="236538"/>
            <a:ext cx="8245475" cy="760412"/>
          </a:xfrm>
        </p:spPr>
        <p:txBody>
          <a:bodyPr>
            <a:normAutofit/>
          </a:bodyPr>
          <a:lstStyle/>
          <a:p>
            <a:r>
              <a:rPr lang="en-US" sz="3600" dirty="0" smtClean="0"/>
              <a:t>Shifts of the DAS Curve</a:t>
            </a:r>
          </a:p>
        </p:txBody>
      </p:sp>
      <p:grpSp>
        <p:nvGrpSpPr>
          <p:cNvPr id="2" name="Group 53"/>
          <p:cNvGrpSpPr>
            <a:grpSpLocks/>
          </p:cNvGrpSpPr>
          <p:nvPr/>
        </p:nvGrpSpPr>
        <p:grpSpPr bwMode="auto">
          <a:xfrm>
            <a:off x="1160915" y="1677988"/>
            <a:ext cx="4954588" cy="4383087"/>
            <a:chOff x="914401" y="1218064"/>
            <a:chExt cx="4954137" cy="4382469"/>
          </a:xfrm>
        </p:grpSpPr>
        <p:grpSp>
          <p:nvGrpSpPr>
            <p:cNvPr id="14346" name="Group 5"/>
            <p:cNvGrpSpPr>
              <a:grpSpLocks/>
            </p:cNvGrpSpPr>
            <p:nvPr/>
          </p:nvGrpSpPr>
          <p:grpSpPr bwMode="auto">
            <a:xfrm>
              <a:off x="1168589" y="1647457"/>
              <a:ext cx="4258102" cy="3731223"/>
              <a:chOff x="2637" y="1872645"/>
              <a:chExt cx="2496" cy="3731223"/>
            </a:xfrm>
          </p:grpSpPr>
          <p:sp>
            <p:nvSpPr>
              <p:cNvPr id="14349" name="Line 6"/>
              <p:cNvSpPr>
                <a:spLocks noChangeShapeType="1"/>
              </p:cNvSpPr>
              <p:nvPr/>
            </p:nvSpPr>
            <p:spPr bwMode="auto">
              <a:xfrm>
                <a:off x="2640" y="1872645"/>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0" name="Line 7"/>
              <p:cNvSpPr>
                <a:spLocks noChangeShapeType="1"/>
              </p:cNvSpPr>
              <p:nvPr/>
            </p:nvSpPr>
            <p:spPr bwMode="auto">
              <a:xfrm>
                <a:off x="2637"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47" name="Text Box 8"/>
            <p:cNvSpPr txBox="1">
              <a:spLocks noChangeArrowheads="1"/>
            </p:cNvSpPr>
            <p:nvPr/>
          </p:nvSpPr>
          <p:spPr bwMode="auto">
            <a:xfrm>
              <a:off x="5457968" y="5154257"/>
              <a:ext cx="41057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14348" name="Text Box 9"/>
            <p:cNvSpPr txBox="1">
              <a:spLocks noChangeArrowheads="1"/>
            </p:cNvSpPr>
            <p:nvPr/>
          </p:nvSpPr>
          <p:spPr bwMode="auto">
            <a:xfrm>
              <a:off x="914401" y="1218064"/>
              <a:ext cx="53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sp>
        <p:nvSpPr>
          <p:cNvPr id="14344" name="Line 33"/>
          <p:cNvSpPr>
            <a:spLocks noChangeShapeType="1"/>
          </p:cNvSpPr>
          <p:nvPr/>
        </p:nvSpPr>
        <p:spPr bwMode="auto">
          <a:xfrm flipV="1">
            <a:off x="1856240" y="2955826"/>
            <a:ext cx="2702789" cy="1446312"/>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Text Box 38"/>
          <p:cNvSpPr txBox="1">
            <a:spLocks noChangeArrowheads="1"/>
          </p:cNvSpPr>
          <p:nvPr/>
        </p:nvSpPr>
        <p:spPr bwMode="auto">
          <a:xfrm>
            <a:off x="4600313" y="2671763"/>
            <a:ext cx="694452" cy="43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graphicFrame>
        <p:nvGraphicFramePr>
          <p:cNvPr id="14338" name="Object 2"/>
          <p:cNvGraphicFramePr>
            <a:graphicFrameLocks noChangeAspect="1"/>
          </p:cNvGraphicFramePr>
          <p:nvPr/>
        </p:nvGraphicFramePr>
        <p:xfrm>
          <a:off x="2327275" y="1014413"/>
          <a:ext cx="4360863" cy="603250"/>
        </p:xfrm>
        <a:graphic>
          <a:graphicData uri="http://schemas.openxmlformats.org/presentationml/2006/ole">
            <mc:AlternateContent xmlns:mc="http://schemas.openxmlformats.org/markup-compatibility/2006">
              <mc:Choice xmlns:v="urn:schemas-microsoft-com:vml" Requires="v">
                <p:oleObj spid="_x0000_s45313" name="Equation" r:id="rId4" imgW="1739880" imgH="241200" progId="Equation.DSMT4">
                  <p:embed/>
                </p:oleObj>
              </mc:Choice>
              <mc:Fallback>
                <p:oleObj name="Equation" r:id="rId4" imgW="173988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275" y="1014413"/>
                        <a:ext cx="4360863"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Connector 5"/>
          <p:cNvCxnSpPr/>
          <p:nvPr/>
        </p:nvCxnSpPr>
        <p:spPr>
          <a:xfrm flipV="1">
            <a:off x="3710440" y="3409950"/>
            <a:ext cx="0" cy="2428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9" idx="6"/>
          </p:cNvCxnSpPr>
          <p:nvPr/>
        </p:nvCxnSpPr>
        <p:spPr>
          <a:xfrm flipH="1">
            <a:off x="1424441" y="3405188"/>
            <a:ext cx="2314574" cy="7877"/>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91390" y="3381375"/>
            <a:ext cx="47625" cy="4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Grp="1" noChangeAspect="1"/>
          </p:cNvGraphicFramePr>
          <p:nvPr>
            <p:extLst>
              <p:ext uri="{D42A27DB-BD31-4B8C-83A1-F6EECF244321}">
                <p14:modId xmlns:p14="http://schemas.microsoft.com/office/powerpoint/2010/main" val="2708255364"/>
              </p:ext>
            </p:extLst>
          </p:nvPr>
        </p:nvGraphicFramePr>
        <p:xfrm>
          <a:off x="3516168" y="5856289"/>
          <a:ext cx="413332" cy="655348"/>
        </p:xfrm>
        <a:graphic>
          <a:graphicData uri="http://schemas.openxmlformats.org/presentationml/2006/ole">
            <mc:AlternateContent xmlns:mc="http://schemas.openxmlformats.org/markup-compatibility/2006">
              <mc:Choice xmlns:v="urn:schemas-microsoft-com:vml" Requires="v">
                <p:oleObj spid="_x0000_s45314" name="Equation" r:id="rId6" imgW="152280" imgH="241200" progId="Equation.3">
                  <p:embed/>
                </p:oleObj>
              </mc:Choice>
              <mc:Fallback>
                <p:oleObj name="Equation" r:id="rId6" imgW="152280" imgH="241200" progId="Equation.3">
                  <p:embed/>
                  <p:pic>
                    <p:nvPicPr>
                      <p:cNvPr id="0" name=""/>
                      <p:cNvPicPr>
                        <a:picLocks noGrp="1" noChangeAspect="1" noChangeArrowheads="1"/>
                      </p:cNvPicPr>
                      <p:nvPr/>
                    </p:nvPicPr>
                    <p:blipFill>
                      <a:blip r:embed="rId7"/>
                      <a:srcRect/>
                      <a:stretch>
                        <a:fillRect/>
                      </a:stretch>
                    </p:blipFill>
                    <p:spPr bwMode="auto">
                      <a:xfrm>
                        <a:off x="3516168" y="5856289"/>
                        <a:ext cx="413332" cy="655348"/>
                      </a:xfrm>
                      <a:prstGeom prst="rect">
                        <a:avLst/>
                      </a:prstGeom>
                      <a:noFill/>
                      <a:ln>
                        <a:noFill/>
                      </a:ln>
                    </p:spPr>
                  </p:pic>
                </p:oleObj>
              </mc:Fallback>
            </mc:AlternateContent>
          </a:graphicData>
        </a:graphic>
      </p:graphicFrame>
      <p:graphicFrame>
        <p:nvGraphicFramePr>
          <p:cNvPr id="12" name="Object 11"/>
          <p:cNvGraphicFramePr>
            <a:graphicFrameLocks noGrp="1" noChangeAspect="1"/>
          </p:cNvGraphicFramePr>
          <p:nvPr>
            <p:extLst>
              <p:ext uri="{D42A27DB-BD31-4B8C-83A1-F6EECF244321}">
                <p14:modId xmlns:p14="http://schemas.microsoft.com/office/powerpoint/2010/main" val="2807048716"/>
              </p:ext>
            </p:extLst>
          </p:nvPr>
        </p:nvGraphicFramePr>
        <p:xfrm>
          <a:off x="111834" y="3090575"/>
          <a:ext cx="1232044" cy="555270"/>
        </p:xfrm>
        <a:graphic>
          <a:graphicData uri="http://schemas.openxmlformats.org/presentationml/2006/ole">
            <mc:AlternateContent xmlns:mc="http://schemas.openxmlformats.org/markup-compatibility/2006">
              <mc:Choice xmlns:v="urn:schemas-microsoft-com:vml" Requires="v">
                <p:oleObj spid="_x0000_s45315" name="Equation" r:id="rId8" imgW="507960" imgH="228600" progId="Equation.3">
                  <p:embed/>
                </p:oleObj>
              </mc:Choice>
              <mc:Fallback>
                <p:oleObj name="Equation" r:id="rId8" imgW="507960" imgH="228600" progId="Equation.3">
                  <p:embed/>
                  <p:pic>
                    <p:nvPicPr>
                      <p:cNvPr id="0" name=""/>
                      <p:cNvPicPr>
                        <a:picLocks noGrp="1" noChangeAspect="1" noChangeArrowheads="1"/>
                      </p:cNvPicPr>
                      <p:nvPr/>
                    </p:nvPicPr>
                    <p:blipFill>
                      <a:blip r:embed="rId9"/>
                      <a:srcRect/>
                      <a:stretch>
                        <a:fillRect/>
                      </a:stretch>
                    </p:blipFill>
                    <p:spPr bwMode="auto">
                      <a:xfrm>
                        <a:off x="111834" y="3090575"/>
                        <a:ext cx="1232044" cy="555270"/>
                      </a:xfrm>
                      <a:prstGeom prst="rect">
                        <a:avLst/>
                      </a:prstGeom>
                      <a:noFill/>
                      <a:ln>
                        <a:noFill/>
                      </a:ln>
                    </p:spPr>
                  </p:pic>
                </p:oleObj>
              </mc:Fallback>
            </mc:AlternateContent>
          </a:graphicData>
        </a:graphic>
      </p:graphicFrame>
      <p:sp>
        <p:nvSpPr>
          <p:cNvPr id="20" name="Line 33"/>
          <p:cNvSpPr>
            <a:spLocks noChangeShapeType="1"/>
          </p:cNvSpPr>
          <p:nvPr/>
        </p:nvSpPr>
        <p:spPr bwMode="auto">
          <a:xfrm flipV="1">
            <a:off x="2729100" y="3232921"/>
            <a:ext cx="2702789" cy="1446312"/>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TextBox 24"/>
          <p:cNvSpPr txBox="1"/>
          <p:nvPr/>
        </p:nvSpPr>
        <p:spPr>
          <a:xfrm>
            <a:off x="6206836" y="1731531"/>
            <a:ext cx="2826327" cy="2189306"/>
          </a:xfrm>
          <a:prstGeom prst="rect">
            <a:avLst/>
          </a:prstGeom>
          <a:solidFill>
            <a:schemeClr val="accent3">
              <a:lumMod val="20000"/>
              <a:lumOff val="80000"/>
            </a:schemeClr>
          </a:solidFill>
          <a:effectLst>
            <a:outerShdw blurRad="25400" dist="50800" dir="2700000" algn="tl" rotWithShape="0">
              <a:prstClr val="black">
                <a:alpha val="40000"/>
              </a:prstClr>
            </a:outerShdw>
          </a:effectLst>
        </p:spPr>
        <p:txBody>
          <a:bodyPr/>
          <a:lstStyle/>
          <a:p>
            <a:pPr>
              <a:defRPr/>
            </a:pPr>
            <a:r>
              <a:rPr lang="en-US" sz="2000" b="1" dirty="0" smtClean="0">
                <a:cs typeface="Arial" charset="0"/>
              </a:rPr>
              <a:t>Any increase (decrease) in the previous period’s inflation or in the current period’s inflation shock shifts the </a:t>
            </a:r>
            <a:r>
              <a:rPr lang="en-US" sz="2000" b="1" i="1" dirty="0" smtClean="0">
                <a:cs typeface="Arial" charset="0"/>
              </a:rPr>
              <a:t>DAS</a:t>
            </a:r>
            <a:r>
              <a:rPr lang="en-US" sz="2000" b="1" dirty="0" smtClean="0">
                <a:cs typeface="Arial" charset="0"/>
              </a:rPr>
              <a:t> curve up (down) by the same amount</a:t>
            </a:r>
            <a:endParaRPr lang="en-US" sz="2000" b="1" dirty="0">
              <a:cs typeface="Arial" charset="0"/>
            </a:endParaRPr>
          </a:p>
        </p:txBody>
      </p:sp>
      <p:sp>
        <p:nvSpPr>
          <p:cNvPr id="24" name="Oval 23"/>
          <p:cNvSpPr/>
          <p:nvPr/>
        </p:nvSpPr>
        <p:spPr>
          <a:xfrm>
            <a:off x="3690384" y="4127775"/>
            <a:ext cx="47625" cy="4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36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p:nvPr>
        </p:nvSpPr>
        <p:spPr>
          <a:xfrm>
            <a:off x="466725" y="236538"/>
            <a:ext cx="8245475" cy="760412"/>
          </a:xfrm>
        </p:spPr>
        <p:txBody>
          <a:bodyPr/>
          <a:lstStyle/>
          <a:p>
            <a:r>
              <a:rPr lang="en-US" sz="3200" dirty="0"/>
              <a:t>Shifts of the DAS Curve</a:t>
            </a:r>
            <a:endParaRPr lang="en-US" sz="3200" dirty="0" smtClean="0"/>
          </a:p>
        </p:txBody>
      </p:sp>
      <p:grpSp>
        <p:nvGrpSpPr>
          <p:cNvPr id="2" name="Group 53"/>
          <p:cNvGrpSpPr>
            <a:grpSpLocks/>
          </p:cNvGrpSpPr>
          <p:nvPr/>
        </p:nvGrpSpPr>
        <p:grpSpPr bwMode="auto">
          <a:xfrm>
            <a:off x="1160915" y="1677988"/>
            <a:ext cx="4954588" cy="4383087"/>
            <a:chOff x="914401" y="1218064"/>
            <a:chExt cx="4954137" cy="4382469"/>
          </a:xfrm>
        </p:grpSpPr>
        <p:grpSp>
          <p:nvGrpSpPr>
            <p:cNvPr id="14346" name="Group 5"/>
            <p:cNvGrpSpPr>
              <a:grpSpLocks/>
            </p:cNvGrpSpPr>
            <p:nvPr/>
          </p:nvGrpSpPr>
          <p:grpSpPr bwMode="auto">
            <a:xfrm>
              <a:off x="1168589" y="1647457"/>
              <a:ext cx="4258102" cy="3731223"/>
              <a:chOff x="2637" y="1872645"/>
              <a:chExt cx="2496" cy="3731223"/>
            </a:xfrm>
          </p:grpSpPr>
          <p:sp>
            <p:nvSpPr>
              <p:cNvPr id="14349" name="Line 6"/>
              <p:cNvSpPr>
                <a:spLocks noChangeShapeType="1"/>
              </p:cNvSpPr>
              <p:nvPr/>
            </p:nvSpPr>
            <p:spPr bwMode="auto">
              <a:xfrm>
                <a:off x="2640" y="1872645"/>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0" name="Line 7"/>
              <p:cNvSpPr>
                <a:spLocks noChangeShapeType="1"/>
              </p:cNvSpPr>
              <p:nvPr/>
            </p:nvSpPr>
            <p:spPr bwMode="auto">
              <a:xfrm>
                <a:off x="2637"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47" name="Text Box 8"/>
            <p:cNvSpPr txBox="1">
              <a:spLocks noChangeArrowheads="1"/>
            </p:cNvSpPr>
            <p:nvPr/>
          </p:nvSpPr>
          <p:spPr bwMode="auto">
            <a:xfrm>
              <a:off x="5457968" y="5154257"/>
              <a:ext cx="41057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14348" name="Text Box 9"/>
            <p:cNvSpPr txBox="1">
              <a:spLocks noChangeArrowheads="1"/>
            </p:cNvSpPr>
            <p:nvPr/>
          </p:nvSpPr>
          <p:spPr bwMode="auto">
            <a:xfrm>
              <a:off x="914401" y="1218064"/>
              <a:ext cx="53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sp>
        <p:nvSpPr>
          <p:cNvPr id="14344" name="Line 33"/>
          <p:cNvSpPr>
            <a:spLocks noChangeShapeType="1"/>
          </p:cNvSpPr>
          <p:nvPr/>
        </p:nvSpPr>
        <p:spPr bwMode="auto">
          <a:xfrm flipV="1">
            <a:off x="1856240" y="2955826"/>
            <a:ext cx="2702789" cy="1446312"/>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Text Box 38"/>
          <p:cNvSpPr txBox="1">
            <a:spLocks noChangeArrowheads="1"/>
          </p:cNvSpPr>
          <p:nvPr/>
        </p:nvSpPr>
        <p:spPr bwMode="auto">
          <a:xfrm>
            <a:off x="4600313" y="2671763"/>
            <a:ext cx="694452" cy="43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graphicFrame>
        <p:nvGraphicFramePr>
          <p:cNvPr id="14338" name="Object 2"/>
          <p:cNvGraphicFramePr>
            <a:graphicFrameLocks noChangeAspect="1"/>
          </p:cNvGraphicFramePr>
          <p:nvPr/>
        </p:nvGraphicFramePr>
        <p:xfrm>
          <a:off x="2327275" y="1014413"/>
          <a:ext cx="4360863" cy="603250"/>
        </p:xfrm>
        <a:graphic>
          <a:graphicData uri="http://schemas.openxmlformats.org/presentationml/2006/ole">
            <mc:AlternateContent xmlns:mc="http://schemas.openxmlformats.org/markup-compatibility/2006">
              <mc:Choice xmlns:v="urn:schemas-microsoft-com:vml" Requires="v">
                <p:oleObj spid="_x0000_s55514" name="Equation" r:id="rId4" imgW="1739880" imgH="241200" progId="Equation.DSMT4">
                  <p:embed/>
                </p:oleObj>
              </mc:Choice>
              <mc:Fallback>
                <p:oleObj name="Equation" r:id="rId4" imgW="173988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275" y="1014413"/>
                        <a:ext cx="4360863"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Connector 5"/>
          <p:cNvCxnSpPr/>
          <p:nvPr/>
        </p:nvCxnSpPr>
        <p:spPr>
          <a:xfrm flipV="1">
            <a:off x="3710440" y="3409950"/>
            <a:ext cx="0" cy="2428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3" idx="6"/>
          </p:cNvCxnSpPr>
          <p:nvPr/>
        </p:nvCxnSpPr>
        <p:spPr>
          <a:xfrm flipH="1">
            <a:off x="1424440" y="3391328"/>
            <a:ext cx="3713925" cy="9097"/>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91390" y="3381375"/>
            <a:ext cx="47625" cy="4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Grp="1" noChangeAspect="1"/>
          </p:cNvGraphicFramePr>
          <p:nvPr>
            <p:extLst>
              <p:ext uri="{D42A27DB-BD31-4B8C-83A1-F6EECF244321}">
                <p14:modId xmlns:p14="http://schemas.microsoft.com/office/powerpoint/2010/main" val="3309024949"/>
              </p:ext>
            </p:extLst>
          </p:nvPr>
        </p:nvGraphicFramePr>
        <p:xfrm>
          <a:off x="3516168" y="5856289"/>
          <a:ext cx="413332" cy="655348"/>
        </p:xfrm>
        <a:graphic>
          <a:graphicData uri="http://schemas.openxmlformats.org/presentationml/2006/ole">
            <mc:AlternateContent xmlns:mc="http://schemas.openxmlformats.org/markup-compatibility/2006">
              <mc:Choice xmlns:v="urn:schemas-microsoft-com:vml" Requires="v">
                <p:oleObj spid="_x0000_s55515" name="Equation" r:id="rId6" imgW="152280" imgH="241200" progId="Equation.3">
                  <p:embed/>
                </p:oleObj>
              </mc:Choice>
              <mc:Fallback>
                <p:oleObj name="Equation" r:id="rId6" imgW="152280" imgH="241200" progId="Equation.3">
                  <p:embed/>
                  <p:pic>
                    <p:nvPicPr>
                      <p:cNvPr id="0" name=""/>
                      <p:cNvPicPr>
                        <a:picLocks noGrp="1" noChangeAspect="1" noChangeArrowheads="1"/>
                      </p:cNvPicPr>
                      <p:nvPr/>
                    </p:nvPicPr>
                    <p:blipFill>
                      <a:blip r:embed="rId7"/>
                      <a:srcRect/>
                      <a:stretch>
                        <a:fillRect/>
                      </a:stretch>
                    </p:blipFill>
                    <p:spPr bwMode="auto">
                      <a:xfrm>
                        <a:off x="3516168" y="5856289"/>
                        <a:ext cx="413332" cy="655348"/>
                      </a:xfrm>
                      <a:prstGeom prst="rect">
                        <a:avLst/>
                      </a:prstGeom>
                      <a:noFill/>
                      <a:ln>
                        <a:noFill/>
                      </a:ln>
                    </p:spPr>
                  </p:pic>
                </p:oleObj>
              </mc:Fallback>
            </mc:AlternateContent>
          </a:graphicData>
        </a:graphic>
      </p:graphicFrame>
      <p:graphicFrame>
        <p:nvGraphicFramePr>
          <p:cNvPr id="12" name="Object 11"/>
          <p:cNvGraphicFramePr>
            <a:graphicFrameLocks noGrp="1" noChangeAspect="1"/>
          </p:cNvGraphicFramePr>
          <p:nvPr>
            <p:extLst>
              <p:ext uri="{D42A27DB-BD31-4B8C-83A1-F6EECF244321}">
                <p14:modId xmlns:p14="http://schemas.microsoft.com/office/powerpoint/2010/main" val="26892516"/>
              </p:ext>
            </p:extLst>
          </p:nvPr>
        </p:nvGraphicFramePr>
        <p:xfrm>
          <a:off x="111834" y="3090575"/>
          <a:ext cx="1232044" cy="555270"/>
        </p:xfrm>
        <a:graphic>
          <a:graphicData uri="http://schemas.openxmlformats.org/presentationml/2006/ole">
            <mc:AlternateContent xmlns:mc="http://schemas.openxmlformats.org/markup-compatibility/2006">
              <mc:Choice xmlns:v="urn:schemas-microsoft-com:vml" Requires="v">
                <p:oleObj spid="_x0000_s55516" name="Equation" r:id="rId8" imgW="507960" imgH="228600" progId="Equation.3">
                  <p:embed/>
                </p:oleObj>
              </mc:Choice>
              <mc:Fallback>
                <p:oleObj name="Equation" r:id="rId8" imgW="507960" imgH="228600" progId="Equation.3">
                  <p:embed/>
                  <p:pic>
                    <p:nvPicPr>
                      <p:cNvPr id="0" name=""/>
                      <p:cNvPicPr>
                        <a:picLocks noGrp="1" noChangeAspect="1" noChangeArrowheads="1"/>
                      </p:cNvPicPr>
                      <p:nvPr/>
                    </p:nvPicPr>
                    <p:blipFill>
                      <a:blip r:embed="rId9"/>
                      <a:srcRect/>
                      <a:stretch>
                        <a:fillRect/>
                      </a:stretch>
                    </p:blipFill>
                    <p:spPr bwMode="auto">
                      <a:xfrm>
                        <a:off x="111834" y="3090575"/>
                        <a:ext cx="1232044" cy="555270"/>
                      </a:xfrm>
                      <a:prstGeom prst="rect">
                        <a:avLst/>
                      </a:prstGeom>
                      <a:noFill/>
                      <a:ln>
                        <a:noFill/>
                      </a:ln>
                    </p:spPr>
                  </p:pic>
                </p:oleObj>
              </mc:Fallback>
            </mc:AlternateContent>
          </a:graphicData>
        </a:graphic>
      </p:graphicFrame>
      <p:sp>
        <p:nvSpPr>
          <p:cNvPr id="20" name="Line 33"/>
          <p:cNvSpPr>
            <a:spLocks noChangeShapeType="1"/>
          </p:cNvSpPr>
          <p:nvPr/>
        </p:nvSpPr>
        <p:spPr bwMode="auto">
          <a:xfrm flipV="1">
            <a:off x="2729100" y="3232921"/>
            <a:ext cx="2702789" cy="1446312"/>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22" name="Straight Connector 21"/>
          <p:cNvCxnSpPr/>
          <p:nvPr/>
        </p:nvCxnSpPr>
        <p:spPr>
          <a:xfrm flipV="1">
            <a:off x="5109790" y="3396090"/>
            <a:ext cx="0" cy="2428875"/>
          </a:xfrm>
          <a:prstGeom prst="line">
            <a:avLst/>
          </a:prstGeom>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090740" y="3367515"/>
            <a:ext cx="47625" cy="4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206836" y="1731531"/>
            <a:ext cx="2826327" cy="2189306"/>
          </a:xfrm>
          <a:prstGeom prst="rect">
            <a:avLst/>
          </a:prstGeom>
          <a:solidFill>
            <a:schemeClr val="accent3">
              <a:lumMod val="20000"/>
              <a:lumOff val="80000"/>
            </a:schemeClr>
          </a:solidFill>
          <a:effectLst>
            <a:outerShdw blurRad="25400" dist="50800" dir="2700000" algn="tl" rotWithShape="0">
              <a:prstClr val="black">
                <a:alpha val="40000"/>
              </a:prstClr>
            </a:outerShdw>
          </a:effectLst>
        </p:spPr>
        <p:txBody>
          <a:bodyPr/>
          <a:lstStyle/>
          <a:p>
            <a:pPr>
              <a:defRPr/>
            </a:pPr>
            <a:r>
              <a:rPr lang="en-US" sz="2000" b="1" dirty="0" smtClean="0">
                <a:cs typeface="Arial" charset="0"/>
              </a:rPr>
              <a:t>Any increase (decrease) in the previous period’s inflation or in the current period’s inflation shock shifts the </a:t>
            </a:r>
            <a:r>
              <a:rPr lang="en-US" sz="2000" b="1" i="1" dirty="0" smtClean="0">
                <a:cs typeface="Arial" charset="0"/>
              </a:rPr>
              <a:t>DAS</a:t>
            </a:r>
            <a:r>
              <a:rPr lang="en-US" sz="2000" b="1" dirty="0" smtClean="0">
                <a:cs typeface="Arial" charset="0"/>
              </a:rPr>
              <a:t> curve up (down) by the same amount</a:t>
            </a:r>
            <a:endParaRPr lang="en-US" sz="2000" b="1" dirty="0">
              <a:cs typeface="Arial" charset="0"/>
            </a:endParaRPr>
          </a:p>
        </p:txBody>
      </p:sp>
      <p:sp>
        <p:nvSpPr>
          <p:cNvPr id="26" name="TextBox 25"/>
          <p:cNvSpPr txBox="1"/>
          <p:nvPr/>
        </p:nvSpPr>
        <p:spPr>
          <a:xfrm>
            <a:off x="6220691" y="4100917"/>
            <a:ext cx="2826326" cy="1676428"/>
          </a:xfrm>
          <a:prstGeom prst="rect">
            <a:avLst/>
          </a:prstGeom>
          <a:solidFill>
            <a:schemeClr val="accent3">
              <a:lumMod val="20000"/>
              <a:lumOff val="80000"/>
            </a:schemeClr>
          </a:solidFill>
          <a:effectLst>
            <a:outerShdw blurRad="25400" dist="50800" dir="2700000" algn="tl" rotWithShape="0">
              <a:prstClr val="black">
                <a:alpha val="40000"/>
              </a:prstClr>
            </a:outerShdw>
          </a:effectLst>
        </p:spPr>
        <p:txBody>
          <a:bodyPr/>
          <a:lstStyle/>
          <a:p>
            <a:pPr>
              <a:defRPr/>
            </a:pPr>
            <a:r>
              <a:rPr lang="en-US" sz="2000" b="1" dirty="0" smtClean="0">
                <a:cs typeface="Arial" charset="0"/>
              </a:rPr>
              <a:t>Any increase (decrease) in natural GDP shifts the </a:t>
            </a:r>
            <a:r>
              <a:rPr lang="en-US" sz="2000" b="1" i="1" dirty="0" smtClean="0">
                <a:cs typeface="Arial" charset="0"/>
              </a:rPr>
              <a:t>DAS</a:t>
            </a:r>
            <a:r>
              <a:rPr lang="en-US" sz="2000" b="1" dirty="0" smtClean="0">
                <a:cs typeface="Arial" charset="0"/>
              </a:rPr>
              <a:t> curve right (left) by </a:t>
            </a:r>
            <a:r>
              <a:rPr lang="en-US" sz="2000" b="1" dirty="0" smtClean="0">
                <a:latin typeface="Calibri"/>
                <a:cs typeface="Calibri"/>
              </a:rPr>
              <a:t>the exact amount of the change.</a:t>
            </a:r>
            <a:endParaRPr lang="en-US" sz="2000" b="1" dirty="0">
              <a:cs typeface="Arial" charset="0"/>
            </a:endParaRPr>
          </a:p>
        </p:txBody>
      </p:sp>
    </p:spTree>
    <p:extLst>
      <p:ext uri="{BB962C8B-B14F-4D97-AF65-F5344CB8AC3E}">
        <p14:creationId xmlns:p14="http://schemas.microsoft.com/office/powerpoint/2010/main" val="164027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The </a:t>
            </a:r>
            <a:r>
              <a:rPr lang="en-US" i="1" dirty="0" smtClean="0">
                <a:solidFill>
                  <a:srgbClr val="FF0000"/>
                </a:solidFill>
              </a:rPr>
              <a:t>DAS</a:t>
            </a:r>
            <a:r>
              <a:rPr lang="en-US" dirty="0" smtClean="0">
                <a:solidFill>
                  <a:srgbClr val="FF0000"/>
                </a:solidFill>
              </a:rPr>
              <a:t> Curve: Summary</a:t>
            </a:r>
            <a:endParaRPr lang="en-US" dirty="0">
              <a:solidFill>
                <a:srgbClr val="FF0000"/>
              </a:solidFill>
            </a:endParaRPr>
          </a:p>
        </p:txBody>
      </p:sp>
      <p:sp>
        <p:nvSpPr>
          <p:cNvPr id="4" name="Content Placeholder 3"/>
          <p:cNvSpPr>
            <a:spLocks noGrp="1"/>
          </p:cNvSpPr>
          <p:nvPr>
            <p:ph idx="1"/>
          </p:nvPr>
        </p:nvSpPr>
        <p:spPr/>
        <p:txBody>
          <a:bodyPr>
            <a:normAutofit fontScale="92500" lnSpcReduction="10000"/>
          </a:bodyPr>
          <a:lstStyle/>
          <a:p>
            <a:r>
              <a:rPr lang="en-US" dirty="0" smtClean="0">
                <a:solidFill>
                  <a:srgbClr val="FF0000"/>
                </a:solidFill>
                <a:cs typeface="Arial" charset="0"/>
              </a:rPr>
              <a:t>The </a:t>
            </a:r>
            <a:r>
              <a:rPr lang="en-US" i="1" dirty="0">
                <a:solidFill>
                  <a:srgbClr val="FF0000"/>
                </a:solidFill>
                <a:cs typeface="Arial" charset="0"/>
              </a:rPr>
              <a:t>DAS</a:t>
            </a:r>
            <a:r>
              <a:rPr lang="en-US" dirty="0">
                <a:solidFill>
                  <a:srgbClr val="FF0000"/>
                </a:solidFill>
                <a:cs typeface="Arial" charset="0"/>
              </a:rPr>
              <a:t> curve </a:t>
            </a:r>
            <a:r>
              <a:rPr lang="en-US" dirty="0" smtClean="0">
                <a:solidFill>
                  <a:srgbClr val="FF0000"/>
                </a:solidFill>
                <a:cs typeface="Arial" charset="0"/>
              </a:rPr>
              <a:t>is u</a:t>
            </a:r>
            <a:r>
              <a:rPr lang="en-US" dirty="0" smtClean="0">
                <a:solidFill>
                  <a:srgbClr val="FF0000"/>
                </a:solidFill>
              </a:rPr>
              <a:t>pward sloping</a:t>
            </a:r>
          </a:p>
          <a:p>
            <a:r>
              <a:rPr lang="en-US" dirty="0" smtClean="0">
                <a:solidFill>
                  <a:srgbClr val="FF0000"/>
                </a:solidFill>
              </a:rPr>
              <a:t>When </a:t>
            </a:r>
            <a:r>
              <a:rPr lang="en-US" dirty="0">
                <a:solidFill>
                  <a:srgbClr val="FF0000"/>
                </a:solidFill>
              </a:rPr>
              <a:t>the economy is at full employment, </a:t>
            </a:r>
            <a:r>
              <a:rPr lang="en-US" dirty="0" smtClean="0">
                <a:solidFill>
                  <a:srgbClr val="FF0000"/>
                </a:solidFill>
              </a:rPr>
              <a:t>the height of </a:t>
            </a:r>
            <a:r>
              <a:rPr lang="en-US" dirty="0">
                <a:solidFill>
                  <a:srgbClr val="FF0000"/>
                </a:solidFill>
                <a:cs typeface="Arial" charset="0"/>
              </a:rPr>
              <a:t>the </a:t>
            </a:r>
            <a:r>
              <a:rPr lang="en-US" i="1" dirty="0">
                <a:solidFill>
                  <a:srgbClr val="FF0000"/>
                </a:solidFill>
                <a:cs typeface="Arial" charset="0"/>
              </a:rPr>
              <a:t>DAS</a:t>
            </a:r>
            <a:r>
              <a:rPr lang="en-US" dirty="0">
                <a:solidFill>
                  <a:srgbClr val="FF0000"/>
                </a:solidFill>
                <a:cs typeface="Arial" charset="0"/>
              </a:rPr>
              <a:t> curve </a:t>
            </a:r>
            <a:r>
              <a:rPr lang="en-US" dirty="0" smtClean="0">
                <a:solidFill>
                  <a:srgbClr val="FF0000"/>
                </a:solidFill>
                <a:cs typeface="Arial" charset="0"/>
              </a:rPr>
              <a:t>equal</a:t>
            </a:r>
            <a:r>
              <a:rPr lang="en-US" dirty="0" smtClean="0">
                <a:solidFill>
                  <a:srgbClr val="FF0000"/>
                </a:solidFill>
              </a:rPr>
              <a:t>s </a:t>
            </a:r>
            <a:r>
              <a:rPr lang="en-US" dirty="0">
                <a:solidFill>
                  <a:srgbClr val="FF0000"/>
                </a:solidFill>
              </a:rPr>
              <a:t>inherited inflation plus the current supply shock</a:t>
            </a:r>
            <a:endParaRPr lang="en-US" dirty="0" smtClean="0">
              <a:solidFill>
                <a:srgbClr val="FF0000"/>
              </a:solidFill>
            </a:endParaRPr>
          </a:p>
          <a:p>
            <a:r>
              <a:rPr lang="en-US" dirty="0" smtClean="0">
                <a:solidFill>
                  <a:srgbClr val="FF0000"/>
                </a:solidFill>
                <a:cs typeface="Arial" charset="0"/>
              </a:rPr>
              <a:t>When either the </a:t>
            </a:r>
            <a:r>
              <a:rPr lang="en-US" dirty="0">
                <a:solidFill>
                  <a:srgbClr val="FF0000"/>
                </a:solidFill>
                <a:cs typeface="Arial" charset="0"/>
              </a:rPr>
              <a:t>previous period’s inflation or </a:t>
            </a:r>
            <a:r>
              <a:rPr lang="en-US" dirty="0" smtClean="0">
                <a:solidFill>
                  <a:srgbClr val="FF0000"/>
                </a:solidFill>
                <a:cs typeface="Arial" charset="0"/>
              </a:rPr>
              <a:t>the </a:t>
            </a:r>
            <a:r>
              <a:rPr lang="en-US" dirty="0">
                <a:solidFill>
                  <a:srgbClr val="FF0000"/>
                </a:solidFill>
                <a:cs typeface="Arial" charset="0"/>
              </a:rPr>
              <a:t>current period’s inflation shock </a:t>
            </a:r>
            <a:r>
              <a:rPr lang="en-US" dirty="0">
                <a:solidFill>
                  <a:srgbClr val="FF0000"/>
                </a:solidFill>
              </a:rPr>
              <a:t>increases (decreases), </a:t>
            </a:r>
            <a:r>
              <a:rPr lang="en-US" dirty="0" smtClean="0">
                <a:solidFill>
                  <a:srgbClr val="FF0000"/>
                </a:solidFill>
                <a:cs typeface="Arial" charset="0"/>
              </a:rPr>
              <a:t>the </a:t>
            </a:r>
            <a:r>
              <a:rPr lang="en-US" i="1" dirty="0">
                <a:solidFill>
                  <a:srgbClr val="FF0000"/>
                </a:solidFill>
                <a:cs typeface="Arial" charset="0"/>
              </a:rPr>
              <a:t>DAS</a:t>
            </a:r>
            <a:r>
              <a:rPr lang="en-US" dirty="0">
                <a:solidFill>
                  <a:srgbClr val="FF0000"/>
                </a:solidFill>
                <a:cs typeface="Arial" charset="0"/>
              </a:rPr>
              <a:t> curve </a:t>
            </a:r>
            <a:r>
              <a:rPr lang="en-US" dirty="0" smtClean="0">
                <a:solidFill>
                  <a:srgbClr val="FF0000"/>
                </a:solidFill>
                <a:cs typeface="Arial" charset="0"/>
              </a:rPr>
              <a:t>shifts up </a:t>
            </a:r>
            <a:r>
              <a:rPr lang="en-US" dirty="0">
                <a:solidFill>
                  <a:srgbClr val="FF0000"/>
                </a:solidFill>
                <a:cs typeface="Arial" charset="0"/>
              </a:rPr>
              <a:t>(down) by the </a:t>
            </a:r>
            <a:r>
              <a:rPr lang="en-US" dirty="0" smtClean="0">
                <a:solidFill>
                  <a:srgbClr val="FF0000"/>
                </a:solidFill>
                <a:cs typeface="Arial" charset="0"/>
              </a:rPr>
              <a:t>same amount</a:t>
            </a:r>
            <a:endParaRPr lang="en-US" dirty="0">
              <a:solidFill>
                <a:srgbClr val="FF0000"/>
              </a:solidFill>
            </a:endParaRPr>
          </a:p>
          <a:p>
            <a:r>
              <a:rPr lang="en-US" dirty="0">
                <a:solidFill>
                  <a:srgbClr val="FF0000"/>
                </a:solidFill>
                <a:cs typeface="Arial" charset="0"/>
              </a:rPr>
              <a:t>When natural GDP </a:t>
            </a:r>
            <a:r>
              <a:rPr lang="en-US" dirty="0">
                <a:solidFill>
                  <a:srgbClr val="FF0000"/>
                </a:solidFill>
              </a:rPr>
              <a:t>increases (decreases), </a:t>
            </a:r>
            <a:r>
              <a:rPr lang="en-US" dirty="0">
                <a:solidFill>
                  <a:srgbClr val="FF0000"/>
                </a:solidFill>
                <a:cs typeface="Arial" charset="0"/>
              </a:rPr>
              <a:t>the </a:t>
            </a:r>
            <a:r>
              <a:rPr lang="en-US" i="1" dirty="0" smtClean="0">
                <a:solidFill>
                  <a:srgbClr val="FF0000"/>
                </a:solidFill>
                <a:cs typeface="Arial" charset="0"/>
              </a:rPr>
              <a:t>DAS</a:t>
            </a:r>
            <a:r>
              <a:rPr lang="en-US" dirty="0" smtClean="0">
                <a:solidFill>
                  <a:srgbClr val="FF0000"/>
                </a:solidFill>
                <a:cs typeface="Arial" charset="0"/>
              </a:rPr>
              <a:t> </a:t>
            </a:r>
            <a:r>
              <a:rPr lang="en-US" dirty="0">
                <a:solidFill>
                  <a:srgbClr val="FF0000"/>
                </a:solidFill>
                <a:cs typeface="Arial" charset="0"/>
              </a:rPr>
              <a:t>curve shifts right (left) by </a:t>
            </a:r>
            <a:r>
              <a:rPr lang="en-US" dirty="0">
                <a:solidFill>
                  <a:srgbClr val="FF0000"/>
                </a:solidFill>
                <a:cs typeface="Calibri"/>
              </a:rPr>
              <a:t>the same </a:t>
            </a:r>
            <a:r>
              <a:rPr lang="en-US" dirty="0">
                <a:solidFill>
                  <a:srgbClr val="FF0000"/>
                </a:solidFill>
                <a:cs typeface="Arial" charset="0"/>
              </a:rPr>
              <a:t>amount</a:t>
            </a:r>
            <a:endParaRPr lang="en-US" dirty="0">
              <a:solidFill>
                <a:srgbClr val="FF0000"/>
              </a:solidFill>
            </a:endParaRPr>
          </a:p>
        </p:txBody>
      </p:sp>
    </p:spTree>
    <p:extLst>
      <p:ext uri="{BB962C8B-B14F-4D97-AF65-F5344CB8AC3E}">
        <p14:creationId xmlns:p14="http://schemas.microsoft.com/office/powerpoint/2010/main" val="2042290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aggregate demand</a:t>
            </a:r>
            <a:endParaRPr lang="en-US" dirty="0"/>
          </a:p>
        </p:txBody>
      </p:sp>
      <p:sp>
        <p:nvSpPr>
          <p:cNvPr id="3" name="Text Placeholder 2"/>
          <p:cNvSpPr>
            <a:spLocks noGrp="1"/>
          </p:cNvSpPr>
          <p:nvPr>
            <p:ph type="body" idx="1"/>
          </p:nvPr>
        </p:nvSpPr>
        <p:spPr/>
        <p:txBody>
          <a:bodyPr/>
          <a:lstStyle/>
          <a:p>
            <a:r>
              <a:rPr lang="en-US" dirty="0" smtClean="0"/>
              <a:t>Buckle up for some tedious algebra!</a:t>
            </a:r>
            <a:endParaRPr lang="en-US" dirty="0"/>
          </a:p>
        </p:txBody>
      </p:sp>
    </p:spTree>
    <p:extLst>
      <p:ext uri="{BB962C8B-B14F-4D97-AF65-F5344CB8AC3E}">
        <p14:creationId xmlns:p14="http://schemas.microsoft.com/office/powerpoint/2010/main" val="11297299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p:txBody>
          <a:bodyPr/>
          <a:lstStyle/>
          <a:p>
            <a:r>
              <a:rPr lang="en-US" sz="3200" smtClean="0"/>
              <a:t>The Dynamic Aggregate Demand Curve</a:t>
            </a:r>
          </a:p>
        </p:txBody>
      </p:sp>
      <p:graphicFrame>
        <p:nvGraphicFramePr>
          <p:cNvPr id="176129" name="Object 2"/>
          <p:cNvGraphicFramePr>
            <a:graphicFrameLocks noChangeAspect="1"/>
          </p:cNvGraphicFramePr>
          <p:nvPr>
            <p:extLst>
              <p:ext uri="{D42A27DB-BD31-4B8C-83A1-F6EECF244321}">
                <p14:modId xmlns:p14="http://schemas.microsoft.com/office/powerpoint/2010/main" val="3044324415"/>
              </p:ext>
            </p:extLst>
          </p:nvPr>
        </p:nvGraphicFramePr>
        <p:xfrm>
          <a:off x="892175" y="1494785"/>
          <a:ext cx="4441825" cy="657225"/>
        </p:xfrm>
        <a:graphic>
          <a:graphicData uri="http://schemas.openxmlformats.org/presentationml/2006/ole">
            <mc:AlternateContent xmlns:mc="http://schemas.openxmlformats.org/markup-compatibility/2006">
              <mc:Choice xmlns:v="urn:schemas-microsoft-com:vml" Requires="v">
                <p:oleObj spid="_x0000_s15833" name="Equation" r:id="rId4" imgW="1625400" imgH="241200" progId="Equation.DSMT4">
                  <p:embed/>
                </p:oleObj>
              </mc:Choice>
              <mc:Fallback>
                <p:oleObj name="Equation" r:id="rId4" imgW="162540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75" y="1494785"/>
                        <a:ext cx="444182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0" name="Object 2"/>
          <p:cNvGraphicFramePr>
            <a:graphicFrameLocks noChangeAspect="1"/>
          </p:cNvGraphicFramePr>
          <p:nvPr>
            <p:extLst>
              <p:ext uri="{D42A27DB-BD31-4B8C-83A1-F6EECF244321}">
                <p14:modId xmlns:p14="http://schemas.microsoft.com/office/powerpoint/2010/main" val="564511360"/>
              </p:ext>
            </p:extLst>
          </p:nvPr>
        </p:nvGraphicFramePr>
        <p:xfrm>
          <a:off x="757238" y="3048948"/>
          <a:ext cx="6078537" cy="658812"/>
        </p:xfrm>
        <a:graphic>
          <a:graphicData uri="http://schemas.openxmlformats.org/presentationml/2006/ole">
            <mc:AlternateContent xmlns:mc="http://schemas.openxmlformats.org/markup-compatibility/2006">
              <mc:Choice xmlns:v="urn:schemas-microsoft-com:vml" Requires="v">
                <p:oleObj spid="_x0000_s15834" name="Equation" r:id="rId6" imgW="2222280" imgH="241200" progId="Equation.DSMT4">
                  <p:embed/>
                </p:oleObj>
              </mc:Choice>
              <mc:Fallback>
                <p:oleObj name="Equation" r:id="rId6" imgW="222228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38" y="3048948"/>
                        <a:ext cx="6078537" cy="658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Left Brace 6"/>
          <p:cNvSpPr/>
          <p:nvPr/>
        </p:nvSpPr>
        <p:spPr>
          <a:xfrm rot="5400000">
            <a:off x="3913187" y="2131373"/>
            <a:ext cx="334963" cy="1760538"/>
          </a:xfrm>
          <a:prstGeom prst="leftBrace">
            <a:avLst>
              <a:gd name="adj1" fmla="val 33333"/>
              <a:gd name="adj2" fmla="val 56151"/>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9" name="Shape 8"/>
          <p:cNvCxnSpPr>
            <a:stCxn id="7" idx="1"/>
          </p:cNvCxnSpPr>
          <p:nvPr/>
        </p:nvCxnSpPr>
        <p:spPr>
          <a:xfrm rot="16200000" flipV="1">
            <a:off x="3324225" y="2196460"/>
            <a:ext cx="711200" cy="584200"/>
          </a:xfrm>
          <a:prstGeom prst="bentConnector5">
            <a:avLst>
              <a:gd name="adj1" fmla="val 48235"/>
              <a:gd name="adj2" fmla="val 100061"/>
              <a:gd name="adj3" fmla="val 67809"/>
            </a:avLst>
          </a:prstGeom>
          <a:ln w="12700">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657975" y="2323460"/>
            <a:ext cx="2257424" cy="541338"/>
          </a:xfrm>
          <a:prstGeom prst="rect">
            <a:avLst/>
          </a:prstGeom>
          <a:solidFill>
            <a:schemeClr val="accent3">
              <a:lumMod val="60000"/>
              <a:lumOff val="40000"/>
            </a:schemeClr>
          </a:solidFill>
          <a:effectLst>
            <a:outerShdw blurRad="25400" dist="50800" dir="2700000" algn="tl" rotWithShape="0">
              <a:prstClr val="black">
                <a:alpha val="40000"/>
              </a:prstClr>
            </a:outerShdw>
          </a:effectLst>
        </p:spPr>
        <p:txBody>
          <a:bodyPr/>
          <a:lstStyle/>
          <a:p>
            <a:pPr algn="ctr">
              <a:defRPr/>
            </a:pPr>
            <a:r>
              <a:rPr lang="en-US" sz="2500" dirty="0" smtClean="0">
                <a:cs typeface="Arial" charset="0"/>
              </a:rPr>
              <a:t>Fisher equation</a:t>
            </a:r>
            <a:endParaRPr lang="en-US" sz="2500" dirty="0">
              <a:cs typeface="Arial" charset="0"/>
            </a:endParaRPr>
          </a:p>
        </p:txBody>
      </p:sp>
      <p:graphicFrame>
        <p:nvGraphicFramePr>
          <p:cNvPr id="3" name="Object 2"/>
          <p:cNvGraphicFramePr>
            <a:graphicFrameLocks noGrp="1" noChangeAspect="1"/>
          </p:cNvGraphicFramePr>
          <p:nvPr>
            <p:extLst>
              <p:ext uri="{D42A27DB-BD31-4B8C-83A1-F6EECF244321}">
                <p14:modId xmlns:p14="http://schemas.microsoft.com/office/powerpoint/2010/main" val="4156634412"/>
              </p:ext>
            </p:extLst>
          </p:nvPr>
        </p:nvGraphicFramePr>
        <p:xfrm>
          <a:off x="6584377" y="1722298"/>
          <a:ext cx="2424545" cy="651541"/>
        </p:xfrm>
        <a:graphic>
          <a:graphicData uri="http://schemas.openxmlformats.org/presentationml/2006/ole">
            <mc:AlternateContent xmlns:mc="http://schemas.openxmlformats.org/markup-compatibility/2006">
              <mc:Choice xmlns:v="urn:schemas-microsoft-com:vml" Requires="v">
                <p:oleObj spid="_x0000_s15835" name="Equation" r:id="rId8" imgW="850680" imgH="228600" progId="Equation.3">
                  <p:embed/>
                </p:oleObj>
              </mc:Choice>
              <mc:Fallback>
                <p:oleObj name="Equation" r:id="rId8" imgW="850680" imgH="228600" progId="Equation.3">
                  <p:embed/>
                  <p:pic>
                    <p:nvPicPr>
                      <p:cNvPr id="0" name="Object 3"/>
                      <p:cNvPicPr>
                        <a:picLocks noGrp="1" noChangeAspect="1" noChangeArrowheads="1"/>
                      </p:cNvPicPr>
                      <p:nvPr/>
                    </p:nvPicPr>
                    <p:blipFill>
                      <a:blip r:embed="rId9"/>
                      <a:srcRect/>
                      <a:stretch>
                        <a:fillRect/>
                      </a:stretch>
                    </p:blipFill>
                    <p:spPr bwMode="auto">
                      <a:xfrm>
                        <a:off x="6584377" y="1722298"/>
                        <a:ext cx="2424545" cy="651541"/>
                      </a:xfrm>
                      <a:prstGeom prst="rect">
                        <a:avLst/>
                      </a:prstGeom>
                      <a:noFill/>
                      <a:ln>
                        <a:noFill/>
                      </a:ln>
                    </p:spPr>
                  </p:pic>
                </p:oleObj>
              </mc:Fallback>
            </mc:AlternateContent>
          </a:graphicData>
        </a:graphic>
      </p:graphicFrame>
      <p:grpSp>
        <p:nvGrpSpPr>
          <p:cNvPr id="11" name="Group 17"/>
          <p:cNvGrpSpPr>
            <a:grpSpLocks/>
          </p:cNvGrpSpPr>
          <p:nvPr/>
        </p:nvGrpSpPr>
        <p:grpSpPr bwMode="auto">
          <a:xfrm>
            <a:off x="3978275" y="3748138"/>
            <a:ext cx="1003300" cy="1038225"/>
            <a:chOff x="3977487" y="2224581"/>
            <a:chExt cx="1004592" cy="1037235"/>
          </a:xfrm>
        </p:grpSpPr>
        <p:sp>
          <p:nvSpPr>
            <p:cNvPr id="12" name="Left Brace 11"/>
            <p:cNvSpPr/>
            <p:nvPr/>
          </p:nvSpPr>
          <p:spPr>
            <a:xfrm rot="5400000" flipH="1">
              <a:off x="4338630" y="1863438"/>
              <a:ext cx="282306" cy="1004592"/>
            </a:xfrm>
            <a:prstGeom prst="leftBrace">
              <a:avLst>
                <a:gd name="adj1" fmla="val 33333"/>
                <a:gd name="adj2" fmla="val 50000"/>
              </a:avLst>
            </a:prstGeom>
            <a:ln>
              <a:solidFill>
                <a:srgbClr val="CC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3" name="Shape 8"/>
            <p:cNvCxnSpPr>
              <a:stCxn id="12" idx="1"/>
            </p:cNvCxnSpPr>
            <p:nvPr/>
          </p:nvCxnSpPr>
          <p:spPr>
            <a:xfrm rot="5400000">
              <a:off x="3875809" y="2657841"/>
              <a:ext cx="754929" cy="453020"/>
            </a:xfrm>
            <a:prstGeom prst="bentConnector3">
              <a:avLst>
                <a:gd name="adj1" fmla="val 50000"/>
              </a:avLst>
            </a:prstGeom>
            <a:ln w="12700">
              <a:solidFill>
                <a:srgbClr val="CC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graphicFrame>
        <p:nvGraphicFramePr>
          <p:cNvPr id="14" name="Object 5"/>
          <p:cNvGraphicFramePr>
            <a:graphicFrameLocks noChangeAspect="1"/>
          </p:cNvGraphicFramePr>
          <p:nvPr>
            <p:extLst>
              <p:ext uri="{D42A27DB-BD31-4B8C-83A1-F6EECF244321}">
                <p14:modId xmlns:p14="http://schemas.microsoft.com/office/powerpoint/2010/main" val="3396171461"/>
              </p:ext>
            </p:extLst>
          </p:nvPr>
        </p:nvGraphicFramePr>
        <p:xfrm>
          <a:off x="598488" y="4629200"/>
          <a:ext cx="5457825" cy="668338"/>
        </p:xfrm>
        <a:graphic>
          <a:graphicData uri="http://schemas.openxmlformats.org/presentationml/2006/ole">
            <mc:AlternateContent xmlns:mc="http://schemas.openxmlformats.org/markup-compatibility/2006">
              <mc:Choice xmlns:v="urn:schemas-microsoft-com:vml" Requires="v">
                <p:oleObj spid="_x0000_s15836" name="Equation" r:id="rId10" imgW="1968480" imgH="241200" progId="Equation.DSMT4">
                  <p:embed/>
                </p:oleObj>
              </mc:Choice>
              <mc:Fallback>
                <p:oleObj name="Equation" r:id="rId10" imgW="1968480" imgH="241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8488" y="4629200"/>
                        <a:ext cx="5457825"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7000874" y="4145599"/>
            <a:ext cx="1928814" cy="909637"/>
          </a:xfrm>
          <a:prstGeom prst="rect">
            <a:avLst/>
          </a:prstGeom>
          <a:solidFill>
            <a:schemeClr val="accent3">
              <a:lumMod val="60000"/>
              <a:lumOff val="40000"/>
            </a:schemeClr>
          </a:solidFill>
          <a:effectLst>
            <a:outerShdw blurRad="25400" dist="50800" dir="2700000" algn="tl" rotWithShape="0">
              <a:prstClr val="black">
                <a:alpha val="40000"/>
              </a:prstClr>
            </a:outerShdw>
          </a:effectLst>
        </p:spPr>
        <p:txBody>
          <a:bodyPr/>
          <a:lstStyle/>
          <a:p>
            <a:pPr algn="ctr">
              <a:defRPr/>
            </a:pPr>
            <a:r>
              <a:rPr lang="en-US" sz="2500" dirty="0" smtClean="0">
                <a:cs typeface="Arial" charset="0"/>
              </a:rPr>
              <a:t>adaptive expectations</a:t>
            </a:r>
            <a:endParaRPr lang="en-US" sz="2500" dirty="0">
              <a:cs typeface="Arial" charset="0"/>
            </a:endParaRPr>
          </a:p>
        </p:txBody>
      </p:sp>
      <p:graphicFrame>
        <p:nvGraphicFramePr>
          <p:cNvPr id="4" name="Object 3"/>
          <p:cNvGraphicFramePr>
            <a:graphicFrameLocks noGrp="1" noChangeAspect="1"/>
          </p:cNvGraphicFramePr>
          <p:nvPr>
            <p:extLst>
              <p:ext uri="{D42A27DB-BD31-4B8C-83A1-F6EECF244321}">
                <p14:modId xmlns:p14="http://schemas.microsoft.com/office/powerpoint/2010/main" val="4059196089"/>
              </p:ext>
            </p:extLst>
          </p:nvPr>
        </p:nvGraphicFramePr>
        <p:xfrm>
          <a:off x="7117354" y="3579963"/>
          <a:ext cx="1901969" cy="632754"/>
        </p:xfrm>
        <a:graphic>
          <a:graphicData uri="http://schemas.openxmlformats.org/presentationml/2006/ole">
            <mc:AlternateContent xmlns:mc="http://schemas.openxmlformats.org/markup-compatibility/2006">
              <mc:Choice xmlns:v="urn:schemas-microsoft-com:vml" Requires="v">
                <p:oleObj spid="_x0000_s15837" name="Equation" r:id="rId12" imgW="685800" imgH="228600" progId="Equation.3">
                  <p:embed/>
                </p:oleObj>
              </mc:Choice>
              <mc:Fallback>
                <p:oleObj name="Equation" r:id="rId12" imgW="685800" imgH="228600" progId="Equation.3">
                  <p:embed/>
                  <p:pic>
                    <p:nvPicPr>
                      <p:cNvPr id="0" name="Object 3"/>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17354" y="3579963"/>
                        <a:ext cx="1901969" cy="632754"/>
                      </a:xfrm>
                      <a:prstGeom prst="rect">
                        <a:avLst/>
                      </a:prstGeom>
                      <a:noFill/>
                      <a:ln>
                        <a:noFill/>
                      </a:ln>
                    </p:spPr>
                  </p:pic>
                </p:oleObj>
              </mc:Fallback>
            </mc:AlternateContent>
          </a:graphicData>
        </a:graphic>
      </p:graphicFrame>
      <p:sp>
        <p:nvSpPr>
          <p:cNvPr id="2" name="TextBox 1"/>
          <p:cNvSpPr txBox="1"/>
          <p:nvPr/>
        </p:nvSpPr>
        <p:spPr>
          <a:xfrm>
            <a:off x="114292" y="1200148"/>
            <a:ext cx="2257425" cy="369332"/>
          </a:xfrm>
          <a:prstGeom prst="rect">
            <a:avLst/>
          </a:prstGeom>
          <a:solidFill>
            <a:schemeClr val="accent3">
              <a:lumMod val="20000"/>
              <a:lumOff val="80000"/>
            </a:schemeClr>
          </a:solidFill>
        </p:spPr>
        <p:txBody>
          <a:bodyPr wrap="square" rtlCol="0">
            <a:spAutoFit/>
          </a:bodyPr>
          <a:lstStyle/>
          <a:p>
            <a:r>
              <a:rPr lang="en-US" dirty="0" smtClean="0"/>
              <a:t>The Demand Equation</a:t>
            </a:r>
            <a:endParaRPr lang="en-US" dirty="0"/>
          </a:p>
        </p:txBody>
      </p:sp>
    </p:spTree>
    <p:extLst>
      <p:ext uri="{BB962C8B-B14F-4D97-AF65-F5344CB8AC3E}">
        <p14:creationId xmlns:p14="http://schemas.microsoft.com/office/powerpoint/2010/main" val="82947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61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7"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itle 1"/>
          <p:cNvSpPr>
            <a:spLocks noGrp="1"/>
          </p:cNvSpPr>
          <p:nvPr>
            <p:ph type="title"/>
          </p:nvPr>
        </p:nvSpPr>
        <p:spPr/>
        <p:txBody>
          <a:bodyPr/>
          <a:lstStyle/>
          <a:p>
            <a:r>
              <a:rPr lang="en-US" sz="3200" smtClean="0"/>
              <a:t>The Dynamic Aggregate Demand Curve</a:t>
            </a:r>
          </a:p>
        </p:txBody>
      </p:sp>
      <p:graphicFrame>
        <p:nvGraphicFramePr>
          <p:cNvPr id="227333" name="Object 5"/>
          <p:cNvGraphicFramePr>
            <a:graphicFrameLocks noChangeAspect="1"/>
          </p:cNvGraphicFramePr>
          <p:nvPr/>
        </p:nvGraphicFramePr>
        <p:xfrm>
          <a:off x="598488" y="3105150"/>
          <a:ext cx="5457825" cy="668338"/>
        </p:xfrm>
        <a:graphic>
          <a:graphicData uri="http://schemas.openxmlformats.org/presentationml/2006/ole">
            <mc:AlternateContent xmlns:mc="http://schemas.openxmlformats.org/markup-compatibility/2006">
              <mc:Choice xmlns:v="urn:schemas-microsoft-com:vml" Requires="v">
                <p:oleObj spid="_x0000_s16794" name="Equation" r:id="rId4" imgW="1968480" imgH="241200" progId="Equation.DSMT4">
                  <p:embed/>
                </p:oleObj>
              </mc:Choice>
              <mc:Fallback>
                <p:oleObj name="Equation" r:id="rId4" imgW="196848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8" y="3105150"/>
                        <a:ext cx="5457825"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7334" name="Object 6"/>
          <p:cNvGraphicFramePr>
            <a:graphicFrameLocks noChangeAspect="1"/>
          </p:cNvGraphicFramePr>
          <p:nvPr/>
        </p:nvGraphicFramePr>
        <p:xfrm>
          <a:off x="287338" y="4556125"/>
          <a:ext cx="8610600" cy="576263"/>
        </p:xfrm>
        <a:graphic>
          <a:graphicData uri="http://schemas.openxmlformats.org/presentationml/2006/ole">
            <mc:AlternateContent xmlns:mc="http://schemas.openxmlformats.org/markup-compatibility/2006">
              <mc:Choice xmlns:v="urn:schemas-microsoft-com:vml" Requires="v">
                <p:oleObj spid="_x0000_s16795" name="Equation" r:id="rId6" imgW="3606480" imgH="241200" progId="Equation.DSMT4">
                  <p:embed/>
                </p:oleObj>
              </mc:Choice>
              <mc:Fallback>
                <p:oleObj name="Equation" r:id="rId6" imgW="360648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338" y="4556125"/>
                        <a:ext cx="861060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8"/>
          <p:cNvGrpSpPr>
            <a:grpSpLocks/>
          </p:cNvGrpSpPr>
          <p:nvPr/>
        </p:nvGrpSpPr>
        <p:grpSpPr bwMode="auto">
          <a:xfrm>
            <a:off x="2122488" y="3781425"/>
            <a:ext cx="4497387" cy="817563"/>
            <a:chOff x="2122628" y="3780718"/>
            <a:chExt cx="4496535" cy="818584"/>
          </a:xfrm>
        </p:grpSpPr>
        <p:sp>
          <p:nvSpPr>
            <p:cNvPr id="22" name="Left Brace 21"/>
            <p:cNvSpPr/>
            <p:nvPr/>
          </p:nvSpPr>
          <p:spPr>
            <a:xfrm rot="5400000">
              <a:off x="4203205" y="2183344"/>
              <a:ext cx="335381" cy="4496535"/>
            </a:xfrm>
            <a:prstGeom prst="leftBrace">
              <a:avLst>
                <a:gd name="adj1" fmla="val 33333"/>
                <a:gd name="adj2" fmla="val 56151"/>
              </a:avLst>
            </a:prstGeom>
            <a:ln>
              <a:solidFill>
                <a:srgbClr val="CC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3" name="Shape 22"/>
            <p:cNvCxnSpPr/>
            <p:nvPr/>
          </p:nvCxnSpPr>
          <p:spPr>
            <a:xfrm rot="16200000" flipV="1">
              <a:off x="3381732" y="3539008"/>
              <a:ext cx="470487" cy="953907"/>
            </a:xfrm>
            <a:prstGeom prst="bentConnector4">
              <a:avLst>
                <a:gd name="adj1" fmla="val 48663"/>
                <a:gd name="adj2" fmla="val 100154"/>
              </a:avLst>
            </a:prstGeom>
            <a:ln w="12700">
              <a:solidFill>
                <a:srgbClr val="CC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6029325" y="2345170"/>
            <a:ext cx="2994458" cy="483755"/>
          </a:xfrm>
          <a:prstGeom prst="rect">
            <a:avLst/>
          </a:prstGeom>
          <a:solidFill>
            <a:schemeClr val="accent3">
              <a:lumMod val="60000"/>
              <a:lumOff val="40000"/>
            </a:schemeClr>
          </a:solidFill>
          <a:effectLst>
            <a:outerShdw blurRad="25400" dist="50800" dir="2700000" algn="tl" rotWithShape="0">
              <a:prstClr val="black">
                <a:alpha val="40000"/>
              </a:prstClr>
            </a:outerShdw>
          </a:effectLst>
        </p:spPr>
        <p:txBody>
          <a:bodyPr/>
          <a:lstStyle/>
          <a:p>
            <a:pPr algn="ctr">
              <a:defRPr/>
            </a:pPr>
            <a:r>
              <a:rPr lang="en-US" sz="2500" dirty="0" smtClean="0">
                <a:cs typeface="Arial" charset="0"/>
              </a:rPr>
              <a:t>monetary </a:t>
            </a:r>
            <a:r>
              <a:rPr lang="en-US" sz="2500" dirty="0">
                <a:cs typeface="Arial" charset="0"/>
              </a:rPr>
              <a:t>policy rule</a:t>
            </a:r>
          </a:p>
        </p:txBody>
      </p:sp>
      <p:graphicFrame>
        <p:nvGraphicFramePr>
          <p:cNvPr id="227335" name="Object 7"/>
          <p:cNvGraphicFramePr>
            <a:graphicFrameLocks noChangeAspect="1"/>
          </p:cNvGraphicFramePr>
          <p:nvPr/>
        </p:nvGraphicFramePr>
        <p:xfrm>
          <a:off x="1212850" y="5529263"/>
          <a:ext cx="6856413" cy="603250"/>
        </p:xfrm>
        <a:graphic>
          <a:graphicData uri="http://schemas.openxmlformats.org/presentationml/2006/ole">
            <mc:AlternateContent xmlns:mc="http://schemas.openxmlformats.org/markup-compatibility/2006">
              <mc:Choice xmlns:v="urn:schemas-microsoft-com:vml" Requires="v">
                <p:oleObj spid="_x0000_s16796" name="Equation" r:id="rId8" imgW="2743200" imgH="241200" progId="Equation.DSMT4">
                  <p:embed/>
                </p:oleObj>
              </mc:Choice>
              <mc:Fallback>
                <p:oleObj name="Equation" r:id="rId8" imgW="274320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2850" y="5529263"/>
                        <a:ext cx="6856413"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19"/>
          <p:cNvGrpSpPr>
            <a:grpSpLocks/>
          </p:cNvGrpSpPr>
          <p:nvPr/>
        </p:nvGrpSpPr>
        <p:grpSpPr bwMode="auto">
          <a:xfrm>
            <a:off x="2149475" y="4664075"/>
            <a:ext cx="5262563" cy="412750"/>
            <a:chOff x="2149434" y="4664199"/>
            <a:chExt cx="5263160" cy="412502"/>
          </a:xfrm>
        </p:grpSpPr>
        <p:cxnSp>
          <p:nvCxnSpPr>
            <p:cNvPr id="34" name="Straight Connector 33"/>
            <p:cNvCxnSpPr/>
            <p:nvPr/>
          </p:nvCxnSpPr>
          <p:spPr>
            <a:xfrm rot="5400000">
              <a:off x="2081310" y="4735497"/>
              <a:ext cx="409329" cy="273081"/>
            </a:xfrm>
            <a:prstGeom prst="line">
              <a:avLst/>
            </a:prstGeom>
            <a:ln w="25400">
              <a:solidFill>
                <a:srgbClr val="FF5050"/>
              </a:solidFill>
            </a:ln>
            <a:effectLst>
              <a:outerShdw blurRad="25400" dist="25400" dir="2700000" algn="tl" rotWithShape="0">
                <a:srgbClr val="00CC00">
                  <a:alpha val="80000"/>
                </a:srgb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7071389" y="4732323"/>
              <a:ext cx="409329" cy="273081"/>
            </a:xfrm>
            <a:prstGeom prst="line">
              <a:avLst/>
            </a:prstGeom>
            <a:ln w="25400">
              <a:solidFill>
                <a:srgbClr val="FF5050"/>
              </a:solidFill>
            </a:ln>
            <a:effectLst>
              <a:outerShdw blurRad="25400" dist="25400" dir="2700000" algn="tl" rotWithShape="0">
                <a:srgbClr val="00CC00">
                  <a:alpha val="80000"/>
                </a:srgbClr>
              </a:outerShdw>
            </a:effectLst>
          </p:spPr>
          <p:style>
            <a:lnRef idx="1">
              <a:schemeClr val="accent1"/>
            </a:lnRef>
            <a:fillRef idx="0">
              <a:schemeClr val="accent1"/>
            </a:fillRef>
            <a:effectRef idx="0">
              <a:schemeClr val="accent1"/>
            </a:effectRef>
            <a:fontRef idx="minor">
              <a:schemeClr val="tx1"/>
            </a:fontRef>
          </p:style>
        </p:cxnSp>
      </p:grpSp>
      <p:grpSp>
        <p:nvGrpSpPr>
          <p:cNvPr id="5" name="Group 20"/>
          <p:cNvGrpSpPr/>
          <p:nvPr/>
        </p:nvGrpSpPr>
        <p:grpSpPr>
          <a:xfrm>
            <a:off x="2739527" y="4679195"/>
            <a:ext cx="5326716" cy="445055"/>
            <a:chOff x="2739527" y="4679195"/>
            <a:chExt cx="5326716" cy="445055"/>
          </a:xfrm>
          <a:effectLst>
            <a:outerShdw blurRad="25400" dist="25400" dir="2700000" algn="tl" rotWithShape="0">
              <a:srgbClr val="339966">
                <a:alpha val="80000"/>
              </a:srgbClr>
            </a:outerShdw>
          </a:effectLst>
        </p:grpSpPr>
        <p:cxnSp>
          <p:nvCxnSpPr>
            <p:cNvPr id="36" name="Straight Connector 35"/>
            <p:cNvCxnSpPr/>
            <p:nvPr/>
          </p:nvCxnSpPr>
          <p:spPr>
            <a:xfrm rot="5400000">
              <a:off x="2671244" y="4747478"/>
              <a:ext cx="409698" cy="27313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7724828" y="4782835"/>
              <a:ext cx="409698" cy="27313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aphicFrame>
        <p:nvGraphicFramePr>
          <p:cNvPr id="6" name="Object 5"/>
          <p:cNvGraphicFramePr>
            <a:graphicFrameLocks noGrp="1" noChangeAspect="1"/>
          </p:cNvGraphicFramePr>
          <p:nvPr>
            <p:extLst>
              <p:ext uri="{D42A27DB-BD31-4B8C-83A1-F6EECF244321}">
                <p14:modId xmlns:p14="http://schemas.microsoft.com/office/powerpoint/2010/main" val="1959632870"/>
              </p:ext>
            </p:extLst>
          </p:nvPr>
        </p:nvGraphicFramePr>
        <p:xfrm>
          <a:off x="2826326" y="1704523"/>
          <a:ext cx="6207991" cy="647863"/>
        </p:xfrm>
        <a:graphic>
          <a:graphicData uri="http://schemas.openxmlformats.org/presentationml/2006/ole">
            <mc:AlternateContent xmlns:mc="http://schemas.openxmlformats.org/markup-compatibility/2006">
              <mc:Choice xmlns:v="urn:schemas-microsoft-com:vml" Requires="v">
                <p:oleObj spid="_x0000_s16797" name="Equation" r:id="rId10" imgW="2311200" imgH="241200" progId="Equation.3">
                  <p:embed/>
                </p:oleObj>
              </mc:Choice>
              <mc:Fallback>
                <p:oleObj name="Equation" r:id="rId10" imgW="2311200" imgH="241200" progId="Equation.3">
                  <p:embed/>
                  <p:pic>
                    <p:nvPicPr>
                      <p:cNvPr id="0" name="Object 8"/>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26326" y="1704523"/>
                        <a:ext cx="6207991" cy="647863"/>
                      </a:xfrm>
                      <a:prstGeom prst="rect">
                        <a:avLst/>
                      </a:prstGeom>
                      <a:noFill/>
                      <a:ln>
                        <a:noFill/>
                      </a:ln>
                    </p:spPr>
                  </p:pic>
                </p:oleObj>
              </mc:Fallback>
            </mc:AlternateContent>
          </a:graphicData>
        </a:graphic>
      </p:graphicFrame>
      <p:sp>
        <p:nvSpPr>
          <p:cNvPr id="8" name="TextBox 7"/>
          <p:cNvSpPr txBox="1"/>
          <p:nvPr/>
        </p:nvSpPr>
        <p:spPr>
          <a:xfrm>
            <a:off x="2507674" y="6303818"/>
            <a:ext cx="2286000" cy="400110"/>
          </a:xfrm>
          <a:prstGeom prst="rect">
            <a:avLst/>
          </a:prstGeom>
          <a:solidFill>
            <a:schemeClr val="accent3">
              <a:lumMod val="20000"/>
              <a:lumOff val="80000"/>
            </a:schemeClr>
          </a:solidFill>
        </p:spPr>
        <p:txBody>
          <a:bodyPr wrap="square" rtlCol="0">
            <a:spAutoFit/>
          </a:bodyPr>
          <a:lstStyle/>
          <a:p>
            <a:r>
              <a:rPr lang="en-US" sz="2000" dirty="0" smtClean="0"/>
              <a:t>We’re almost there!</a:t>
            </a:r>
            <a:endParaRPr lang="en-US" sz="2000" dirty="0"/>
          </a:p>
        </p:txBody>
      </p:sp>
    </p:spTree>
    <p:extLst>
      <p:ext uri="{BB962C8B-B14F-4D97-AF65-F5344CB8AC3E}">
        <p14:creationId xmlns:p14="http://schemas.microsoft.com/office/powerpoint/2010/main" val="83850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73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upRight)">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Right)">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27335"/>
                                        </p:tgtEl>
                                        <p:attrNameLst>
                                          <p:attrName>style.visibility</p:attrName>
                                        </p:attrNameLst>
                                      </p:cBhvr>
                                      <p:to>
                                        <p:strVal val="visible"/>
                                      </p:to>
                                    </p:set>
                                    <p:animEffect transition="in" filter="wipe(left)">
                                      <p:cBhvr>
                                        <p:cTn id="29" dur="500"/>
                                        <p:tgtEl>
                                          <p:spTgt spid="22733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Aggregate Demand</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595748444"/>
              </p:ext>
            </p:extLst>
          </p:nvPr>
        </p:nvGraphicFramePr>
        <p:xfrm>
          <a:off x="547836" y="1469880"/>
          <a:ext cx="6856413" cy="603250"/>
        </p:xfrm>
        <a:graphic>
          <a:graphicData uri="http://schemas.openxmlformats.org/presentationml/2006/ole">
            <mc:AlternateContent xmlns:mc="http://schemas.openxmlformats.org/markup-compatibility/2006">
              <mc:Choice xmlns:v="urn:schemas-microsoft-com:vml" Requires="v">
                <p:oleObj spid="_x0000_s42171" name="Equation" r:id="rId3" imgW="2743200" imgH="241300" progId="Equation.DSMT4">
                  <p:embed/>
                </p:oleObj>
              </mc:Choice>
              <mc:Fallback>
                <p:oleObj name="Equation" r:id="rId3" imgW="2743200" imgH="2413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36" y="1469880"/>
                        <a:ext cx="685641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933340849"/>
              </p:ext>
            </p:extLst>
          </p:nvPr>
        </p:nvGraphicFramePr>
        <p:xfrm>
          <a:off x="520700" y="2043112"/>
          <a:ext cx="8013275" cy="4025179"/>
        </p:xfrm>
        <a:graphic>
          <a:graphicData uri="http://schemas.openxmlformats.org/presentationml/2006/ole">
            <mc:AlternateContent xmlns:mc="http://schemas.openxmlformats.org/markup-compatibility/2006">
              <mc:Choice xmlns:v="urn:schemas-microsoft-com:vml" Requires="v">
                <p:oleObj spid="_x0000_s42172" name="Equation" r:id="rId5" imgW="2882880" imgH="1447560" progId="Equation.3">
                  <p:embed/>
                </p:oleObj>
              </mc:Choice>
              <mc:Fallback>
                <p:oleObj name="Equation" r:id="rId5" imgW="2882880" imgH="1447560" progId="Equation.3">
                  <p:embed/>
                  <p:pic>
                    <p:nvPicPr>
                      <p:cNvPr id="0" name=""/>
                      <p:cNvPicPr/>
                      <p:nvPr/>
                    </p:nvPicPr>
                    <p:blipFill>
                      <a:blip r:embed="rId6"/>
                      <a:stretch>
                        <a:fillRect/>
                      </a:stretch>
                    </p:blipFill>
                    <p:spPr>
                      <a:xfrm>
                        <a:off x="520700" y="2043112"/>
                        <a:ext cx="8013275" cy="4025179"/>
                      </a:xfrm>
                      <a:prstGeom prst="rect">
                        <a:avLst/>
                      </a:prstGeom>
                    </p:spPr>
                  </p:pic>
                </p:oleObj>
              </mc:Fallback>
            </mc:AlternateContent>
          </a:graphicData>
        </a:graphic>
      </p:graphicFrame>
      <p:sp>
        <p:nvSpPr>
          <p:cNvPr id="5" name="TextBox 4"/>
          <p:cNvSpPr txBox="1"/>
          <p:nvPr/>
        </p:nvSpPr>
        <p:spPr>
          <a:xfrm>
            <a:off x="7024254" y="4461163"/>
            <a:ext cx="2092036" cy="1200329"/>
          </a:xfrm>
          <a:prstGeom prst="rect">
            <a:avLst/>
          </a:prstGeom>
          <a:solidFill>
            <a:schemeClr val="accent3">
              <a:lumMod val="20000"/>
              <a:lumOff val="80000"/>
            </a:schemeClr>
          </a:solidFill>
        </p:spPr>
        <p:txBody>
          <a:bodyPr wrap="square" rtlCol="0">
            <a:spAutoFit/>
          </a:bodyPr>
          <a:lstStyle/>
          <a:p>
            <a:r>
              <a:rPr lang="en-US" sz="2400" dirty="0" smtClean="0"/>
              <a:t>This is the equation of the </a:t>
            </a:r>
            <a:r>
              <a:rPr lang="en-US" sz="2400" i="1" dirty="0" smtClean="0"/>
              <a:t>DAD</a:t>
            </a:r>
            <a:r>
              <a:rPr lang="en-US" sz="2400" dirty="0" smtClean="0"/>
              <a:t> curve!</a:t>
            </a:r>
            <a:endParaRPr lang="en-US" sz="2400" dirty="0"/>
          </a:p>
        </p:txBody>
      </p:sp>
      <p:sp>
        <p:nvSpPr>
          <p:cNvPr id="6" name="Right Brace 5"/>
          <p:cNvSpPr/>
          <p:nvPr/>
        </p:nvSpPr>
        <p:spPr>
          <a:xfrm rot="5400000">
            <a:off x="2549233" y="4710548"/>
            <a:ext cx="207821" cy="12330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Arrow Connector 7"/>
          <p:cNvCxnSpPr/>
          <p:nvPr/>
        </p:nvCxnSpPr>
        <p:spPr>
          <a:xfrm flipH="1">
            <a:off x="2285999" y="5430985"/>
            <a:ext cx="325579" cy="1108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ight Brace 8"/>
          <p:cNvSpPr/>
          <p:nvPr/>
        </p:nvSpPr>
        <p:spPr>
          <a:xfrm rot="5400000">
            <a:off x="5860573" y="4710543"/>
            <a:ext cx="207821" cy="12330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p:cNvCxnSpPr/>
          <p:nvPr/>
        </p:nvCxnSpPr>
        <p:spPr>
          <a:xfrm flipH="1">
            <a:off x="4627418" y="5430982"/>
            <a:ext cx="1163782" cy="1246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10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3"/>
          <p:cNvSpPr>
            <a:spLocks noGrp="1"/>
          </p:cNvSpPr>
          <p:nvPr>
            <p:ph type="title"/>
          </p:nvPr>
        </p:nvSpPr>
        <p:spPr>
          <a:xfrm>
            <a:off x="466725" y="236538"/>
            <a:ext cx="8245475" cy="760412"/>
          </a:xfrm>
        </p:spPr>
        <p:txBody>
          <a:bodyPr/>
          <a:lstStyle/>
          <a:p>
            <a:r>
              <a:rPr lang="en-US" sz="3200" smtClean="0"/>
              <a:t>The Dynamic Aggregate Demand Curve</a:t>
            </a:r>
          </a:p>
        </p:txBody>
      </p:sp>
      <p:sp>
        <p:nvSpPr>
          <p:cNvPr id="5" name="TextBox 4"/>
          <p:cNvSpPr txBox="1"/>
          <p:nvPr/>
        </p:nvSpPr>
        <p:spPr>
          <a:xfrm>
            <a:off x="3581400" y="1962150"/>
            <a:ext cx="5281613" cy="1570038"/>
          </a:xfrm>
          <a:prstGeom prst="rect">
            <a:avLst/>
          </a:prstGeom>
          <a:solidFill>
            <a:schemeClr val="accent3">
              <a:lumMod val="60000"/>
              <a:lumOff val="40000"/>
            </a:schemeClr>
          </a:solidFill>
          <a:effectLst>
            <a:outerShdw blurRad="25400" dist="50800" dir="2700000" algn="tl" rotWithShape="0">
              <a:prstClr val="black">
                <a:alpha val="40000"/>
              </a:prstClr>
            </a:outerShdw>
          </a:effectLst>
        </p:spPr>
        <p:txBody>
          <a:bodyPr/>
          <a:lstStyle/>
          <a:p>
            <a:pPr>
              <a:defRPr/>
            </a:pPr>
            <a:r>
              <a:rPr lang="en-US" sz="2400" i="1" dirty="0">
                <a:cs typeface="Arial" charset="0"/>
              </a:rPr>
              <a:t>DAD</a:t>
            </a:r>
            <a:r>
              <a:rPr lang="en-US" sz="2400" dirty="0">
                <a:cs typeface="Arial" charset="0"/>
              </a:rPr>
              <a:t> slopes downward:</a:t>
            </a:r>
          </a:p>
          <a:p>
            <a:pPr>
              <a:defRPr/>
            </a:pPr>
            <a:r>
              <a:rPr lang="en-US" sz="2400" dirty="0">
                <a:cs typeface="Arial" charset="0"/>
              </a:rPr>
              <a:t>When inflation rises, the central bank raises the real interest rate, reducing the demand for goods </a:t>
            </a:r>
            <a:r>
              <a:rPr lang="en-US" sz="2400" dirty="0" smtClean="0">
                <a:cs typeface="Arial" charset="0"/>
              </a:rPr>
              <a:t>and services</a:t>
            </a:r>
            <a:r>
              <a:rPr lang="en-US" sz="2400" dirty="0">
                <a:cs typeface="Arial" charset="0"/>
              </a:rPr>
              <a:t>. </a:t>
            </a:r>
          </a:p>
        </p:txBody>
      </p:sp>
      <p:grpSp>
        <p:nvGrpSpPr>
          <p:cNvPr id="18437" name="Group 53"/>
          <p:cNvGrpSpPr>
            <a:grpSpLocks/>
          </p:cNvGrpSpPr>
          <p:nvPr/>
        </p:nvGrpSpPr>
        <p:grpSpPr bwMode="auto">
          <a:xfrm>
            <a:off x="565150" y="1500188"/>
            <a:ext cx="4835525" cy="4383087"/>
            <a:chOff x="914401" y="1218064"/>
            <a:chExt cx="4954137" cy="4382469"/>
          </a:xfrm>
        </p:grpSpPr>
        <p:grpSp>
          <p:nvGrpSpPr>
            <p:cNvPr id="18442" name="Group 5"/>
            <p:cNvGrpSpPr>
              <a:grpSpLocks/>
            </p:cNvGrpSpPr>
            <p:nvPr/>
          </p:nvGrpSpPr>
          <p:grpSpPr bwMode="auto">
            <a:xfrm>
              <a:off x="1168589" y="1647457"/>
              <a:ext cx="4258102" cy="3731223"/>
              <a:chOff x="2637" y="1872645"/>
              <a:chExt cx="2496" cy="3731223"/>
            </a:xfrm>
          </p:grpSpPr>
          <p:sp>
            <p:nvSpPr>
              <p:cNvPr id="18445" name="Line 6"/>
              <p:cNvSpPr>
                <a:spLocks noChangeShapeType="1"/>
              </p:cNvSpPr>
              <p:nvPr/>
            </p:nvSpPr>
            <p:spPr bwMode="auto">
              <a:xfrm>
                <a:off x="2640" y="1872645"/>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7"/>
              <p:cNvSpPr>
                <a:spLocks noChangeShapeType="1"/>
              </p:cNvSpPr>
              <p:nvPr/>
            </p:nvSpPr>
            <p:spPr bwMode="auto">
              <a:xfrm>
                <a:off x="2637"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43" name="Text Box 8"/>
            <p:cNvSpPr txBox="1">
              <a:spLocks noChangeArrowheads="1"/>
            </p:cNvSpPr>
            <p:nvPr/>
          </p:nvSpPr>
          <p:spPr bwMode="auto">
            <a:xfrm>
              <a:off x="5457968" y="5154257"/>
              <a:ext cx="41057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18444" name="Text Box 9"/>
            <p:cNvSpPr txBox="1">
              <a:spLocks noChangeArrowheads="1"/>
            </p:cNvSpPr>
            <p:nvPr/>
          </p:nvSpPr>
          <p:spPr bwMode="auto">
            <a:xfrm>
              <a:off x="914401" y="1218064"/>
              <a:ext cx="53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dirty="0" smtClean="0">
                  <a:latin typeface="Times New Roman" pitchFamily="18" charset="0"/>
                  <a:cs typeface="Times New Roman" pitchFamily="18" charset="0"/>
                </a:rPr>
                <a:t>π</a:t>
              </a:r>
              <a:endParaRPr lang="en-US" sz="2600" dirty="0"/>
            </a:p>
          </p:txBody>
        </p:sp>
      </p:grpSp>
      <p:grpSp>
        <p:nvGrpSpPr>
          <p:cNvPr id="4" name="Group 37"/>
          <p:cNvGrpSpPr>
            <a:grpSpLocks/>
          </p:cNvGrpSpPr>
          <p:nvPr/>
        </p:nvGrpSpPr>
        <p:grpSpPr bwMode="auto">
          <a:xfrm>
            <a:off x="1516063" y="2416175"/>
            <a:ext cx="2443162" cy="2884488"/>
            <a:chOff x="1842444" y="1978921"/>
            <a:chExt cx="2444230" cy="2885578"/>
          </a:xfrm>
        </p:grpSpPr>
        <p:sp>
          <p:nvSpPr>
            <p:cNvPr id="18440" name="Text Box 38"/>
            <p:cNvSpPr txBox="1">
              <a:spLocks noChangeArrowheads="1"/>
            </p:cNvSpPr>
            <p:nvPr/>
          </p:nvSpPr>
          <p:spPr bwMode="auto">
            <a:xfrm>
              <a:off x="3584004" y="4434286"/>
              <a:ext cx="70267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DAD</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sp>
          <p:nvSpPr>
            <p:cNvPr id="18441" name="Line 33"/>
            <p:cNvSpPr>
              <a:spLocks noChangeShapeType="1"/>
            </p:cNvSpPr>
            <p:nvPr/>
          </p:nvSpPr>
          <p:spPr bwMode="auto">
            <a:xfrm>
              <a:off x="1842444" y="1978921"/>
              <a:ext cx="1748481" cy="2554979"/>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 name="Oval 7"/>
          <p:cNvSpPr/>
          <p:nvPr/>
        </p:nvSpPr>
        <p:spPr>
          <a:xfrm>
            <a:off x="773549" y="5620823"/>
            <a:ext cx="106325" cy="106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429250" y="4029075"/>
            <a:ext cx="3400425" cy="1631216"/>
          </a:xfrm>
          <a:prstGeom prst="rect">
            <a:avLst/>
          </a:prstGeom>
          <a:noFill/>
        </p:spPr>
        <p:txBody>
          <a:bodyPr wrap="square" rtlCol="0">
            <a:spAutoFit/>
          </a:bodyPr>
          <a:lstStyle/>
          <a:p>
            <a:r>
              <a:rPr lang="en-US" sz="2000" b="1" dirty="0" smtClean="0"/>
              <a:t>Note that the </a:t>
            </a:r>
            <a:r>
              <a:rPr lang="en-US" sz="2000" b="1" i="1" dirty="0" smtClean="0"/>
              <a:t>DAD</a:t>
            </a:r>
            <a:r>
              <a:rPr lang="en-US" sz="2000" b="1" dirty="0" smtClean="0"/>
              <a:t> equation has no dynamics in it: it only shows how </a:t>
            </a:r>
            <a:r>
              <a:rPr lang="en-US" sz="2000" b="1" i="1" dirty="0" smtClean="0"/>
              <a:t>simultaneously</a:t>
            </a:r>
            <a:r>
              <a:rPr lang="en-US" sz="2000" b="1" dirty="0" smtClean="0"/>
              <a:t> measured variables are related to each other</a:t>
            </a:r>
            <a:endParaRPr lang="en-US" sz="2000" b="1" dirty="0"/>
          </a:p>
        </p:txBody>
      </p:sp>
      <mc:AlternateContent xmlns:mc="http://schemas.openxmlformats.org/markup-compatibility/2006" xmlns:a14="http://schemas.microsoft.com/office/drawing/2010/main">
        <mc:Choice Requires="a14">
          <p:sp>
            <p:nvSpPr>
              <p:cNvPr id="16" name="TextBox 15"/>
              <p:cNvSpPr txBox="1"/>
              <p:nvPr/>
            </p:nvSpPr>
            <p:spPr>
              <a:xfrm>
                <a:off x="2189017" y="1011382"/>
                <a:ext cx="50292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a:rPr>
                            <m:t>𝑌</m:t>
                          </m:r>
                        </m:e>
                        <m:sub>
                          <m:r>
                            <a:rPr lang="en-US" sz="2800" b="0" i="1" smtClean="0">
                              <a:latin typeface="Cambria Math"/>
                            </a:rPr>
                            <m:t>𝑡</m:t>
                          </m:r>
                        </m:sub>
                      </m:sSub>
                      <m:r>
                        <a:rPr lang="en-US" sz="2800" b="0" i="1" smtClean="0">
                          <a:latin typeface="Cambria Math"/>
                        </a:rPr>
                        <m:t>=</m:t>
                      </m:r>
                      <m:sSub>
                        <m:sSubPr>
                          <m:ctrlPr>
                            <a:rPr lang="en-US" sz="2800" b="0" i="1" smtClean="0">
                              <a:latin typeface="Cambria Math"/>
                            </a:rPr>
                          </m:ctrlPr>
                        </m:sSubPr>
                        <m:e>
                          <m:acc>
                            <m:accPr>
                              <m:chr m:val="̅"/>
                              <m:ctrlPr>
                                <a:rPr lang="en-US" sz="2800" b="0" i="1" smtClean="0">
                                  <a:latin typeface="Cambria Math"/>
                                </a:rPr>
                              </m:ctrlPr>
                            </m:accPr>
                            <m:e>
                              <m:r>
                                <a:rPr lang="en-US" sz="2800" b="0" i="1" smtClean="0">
                                  <a:latin typeface="Cambria Math"/>
                                </a:rPr>
                                <m:t>𝑌</m:t>
                              </m:r>
                            </m:e>
                          </m:acc>
                        </m:e>
                        <m:sub>
                          <m:r>
                            <a:rPr lang="en-US" sz="2800" b="0" i="1" smtClean="0">
                              <a:latin typeface="Cambria Math"/>
                            </a:rPr>
                            <m:t>𝑡</m:t>
                          </m:r>
                        </m:sub>
                      </m:sSub>
                      <m:r>
                        <a:rPr lang="en-US" sz="2800" b="0" i="1" smtClean="0">
                          <a:latin typeface="Cambria Math"/>
                        </a:rPr>
                        <m:t>−</m:t>
                      </m:r>
                      <m:r>
                        <a:rPr lang="en-US" sz="2800" b="0" i="1" smtClean="0">
                          <a:latin typeface="Cambria Math"/>
                        </a:rPr>
                        <m:t>𝐴</m:t>
                      </m:r>
                      <m:r>
                        <a:rPr lang="en-US" sz="2800" b="0" i="1" smtClean="0">
                          <a:latin typeface="Cambria Math"/>
                          <a:ea typeface="Cambria Math"/>
                        </a:rPr>
                        <m:t>∙</m:t>
                      </m:r>
                      <m:d>
                        <m:dPr>
                          <m:ctrlPr>
                            <a:rPr lang="en-US" sz="2800" b="0" i="1" smtClean="0">
                              <a:latin typeface="Cambria Math"/>
                              <a:ea typeface="Cambria Math"/>
                            </a:rPr>
                          </m:ctrlPr>
                        </m:dPr>
                        <m:e>
                          <m:sSub>
                            <m:sSubPr>
                              <m:ctrlPr>
                                <a:rPr lang="en-US" sz="2800" b="0" i="1" smtClean="0">
                                  <a:latin typeface="Cambria Math"/>
                                  <a:ea typeface="Cambria Math"/>
                                </a:rPr>
                              </m:ctrlPr>
                            </m:sSubPr>
                            <m:e>
                              <m:r>
                                <a:rPr lang="en-US" sz="2800" b="0" i="1" smtClean="0">
                                  <a:latin typeface="Cambria Math"/>
                                  <a:ea typeface="Cambria Math"/>
                                </a:rPr>
                                <m:t>𝜋</m:t>
                              </m:r>
                            </m:e>
                            <m:sub>
                              <m:r>
                                <a:rPr lang="en-US" sz="2800" b="0" i="1" smtClean="0">
                                  <a:latin typeface="Cambria Math"/>
                                  <a:ea typeface="Cambria Math"/>
                                </a:rPr>
                                <m:t>𝑡</m:t>
                              </m:r>
                            </m:sub>
                          </m:sSub>
                          <m:r>
                            <a:rPr lang="en-US" sz="2800" b="0" i="1" smtClean="0">
                              <a:latin typeface="Cambria Math"/>
                              <a:ea typeface="Cambria Math"/>
                            </a:rPr>
                            <m:t>−</m:t>
                          </m:r>
                          <m:sSub>
                            <m:sSubPr>
                              <m:ctrlPr>
                                <a:rPr lang="en-US" sz="2800" b="0" i="1" smtClean="0">
                                  <a:latin typeface="Cambria Math"/>
                                  <a:ea typeface="Cambria Math"/>
                                </a:rPr>
                              </m:ctrlPr>
                            </m:sSubPr>
                            <m:e>
                              <m:sSup>
                                <m:sSupPr>
                                  <m:ctrlPr>
                                    <a:rPr lang="en-US" sz="2800" b="0" i="1" smtClean="0">
                                      <a:latin typeface="Cambria Math"/>
                                      <a:ea typeface="Cambria Math"/>
                                    </a:rPr>
                                  </m:ctrlPr>
                                </m:sSupPr>
                                <m:e>
                                  <m:r>
                                    <a:rPr lang="en-US" sz="2800" b="0" i="1" smtClean="0">
                                      <a:latin typeface="Cambria Math"/>
                                      <a:ea typeface="Cambria Math"/>
                                    </a:rPr>
                                    <m:t>𝜋</m:t>
                                  </m:r>
                                </m:e>
                                <m:sup>
                                  <m:r>
                                    <a:rPr lang="en-US" sz="2800" b="0" i="1" smtClean="0">
                                      <a:latin typeface="Cambria Math"/>
                                      <a:ea typeface="Cambria Math"/>
                                    </a:rPr>
                                    <m:t>∗</m:t>
                                  </m:r>
                                </m:sup>
                              </m:sSup>
                            </m:e>
                            <m:sub>
                              <m:r>
                                <a:rPr lang="en-US" sz="2800" b="0" i="1" smtClean="0">
                                  <a:latin typeface="Cambria Math"/>
                                  <a:ea typeface="Cambria Math"/>
                                </a:rPr>
                                <m:t>𝑡</m:t>
                              </m:r>
                            </m:sub>
                          </m:sSub>
                        </m:e>
                      </m:d>
                      <m:r>
                        <a:rPr lang="en-US" sz="2800" b="0" i="1" smtClean="0">
                          <a:latin typeface="Cambria Math"/>
                          <a:ea typeface="Cambria Math"/>
                        </a:rPr>
                        <m:t>+</m:t>
                      </m:r>
                      <m:r>
                        <a:rPr lang="en-US" sz="2800" b="0" i="1" smtClean="0">
                          <a:latin typeface="Cambria Math"/>
                          <a:ea typeface="Cambria Math"/>
                        </a:rPr>
                        <m:t>𝐵</m:t>
                      </m:r>
                      <m:r>
                        <a:rPr lang="en-US" sz="2800" b="0" i="1" smtClean="0">
                          <a:latin typeface="Cambria Math"/>
                          <a:ea typeface="Cambria Math"/>
                        </a:rPr>
                        <m:t>∙</m:t>
                      </m:r>
                      <m:sSub>
                        <m:sSubPr>
                          <m:ctrlPr>
                            <a:rPr lang="en-US" sz="2800" b="0" i="1" smtClean="0">
                              <a:latin typeface="Cambria Math"/>
                              <a:ea typeface="Cambria Math"/>
                            </a:rPr>
                          </m:ctrlPr>
                        </m:sSubPr>
                        <m:e>
                          <m:r>
                            <a:rPr lang="en-US" sz="2800" b="0" i="1" smtClean="0">
                              <a:latin typeface="Cambria Math"/>
                              <a:ea typeface="Cambria Math"/>
                            </a:rPr>
                            <m:t>𝜀</m:t>
                          </m:r>
                        </m:e>
                        <m:sub>
                          <m:r>
                            <a:rPr lang="en-US" sz="2800" b="0" i="1" smtClean="0">
                              <a:latin typeface="Cambria Math"/>
                              <a:ea typeface="Cambria Math"/>
                            </a:rPr>
                            <m:t>𝑡</m:t>
                          </m:r>
                        </m:sub>
                      </m:sSub>
                    </m:oMath>
                  </m:oMathPara>
                </a14:m>
                <a:endParaRPr lang="en-US" sz="2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189017" y="1011382"/>
                <a:ext cx="5029200"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3548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Introduction</a:t>
            </a:r>
          </a:p>
        </p:txBody>
      </p:sp>
      <mc:AlternateContent xmlns:mc="http://schemas.openxmlformats.org/markup-compatibility/2006" xmlns:a14="http://schemas.microsoft.com/office/drawing/2010/main">
        <mc:Choice Requires="a14">
          <p:sp>
            <p:nvSpPr>
              <p:cNvPr id="56323" name="Content Placeholder 2"/>
              <p:cNvSpPr>
                <a:spLocks noGrp="1"/>
              </p:cNvSpPr>
              <p:nvPr>
                <p:ph idx="1"/>
              </p:nvPr>
            </p:nvSpPr>
            <p:spPr/>
            <p:txBody>
              <a:bodyPr>
                <a:normAutofit fontScale="92500" lnSpcReduction="10000"/>
              </a:bodyPr>
              <a:lstStyle/>
              <a:p>
                <a:r>
                  <a:rPr lang="en-US" dirty="0" smtClean="0"/>
                  <a:t>The </a:t>
                </a:r>
                <a:r>
                  <a:rPr lang="en-US" i="1" dirty="0" smtClean="0"/>
                  <a:t>DAD-DAS</a:t>
                </a:r>
                <a:r>
                  <a:rPr lang="en-US" dirty="0" smtClean="0"/>
                  <a:t> model is built on the following concepts:</a:t>
                </a:r>
              </a:p>
              <a:p>
                <a:pPr lvl="1"/>
                <a:r>
                  <a:rPr lang="en-US" dirty="0" smtClean="0">
                    <a:solidFill>
                      <a:srgbClr val="FF0000"/>
                    </a:solidFill>
                  </a:rPr>
                  <a:t>the </a:t>
                </a:r>
                <a:r>
                  <a:rPr lang="en-US" i="1" dirty="0" smtClean="0">
                    <a:solidFill>
                      <a:srgbClr val="FF0000"/>
                    </a:solidFill>
                  </a:rPr>
                  <a:t>IS</a:t>
                </a:r>
                <a:r>
                  <a:rPr lang="en-US" dirty="0" smtClean="0">
                    <a:solidFill>
                      <a:srgbClr val="FF0000"/>
                    </a:solidFill>
                  </a:rPr>
                  <a:t> curve</a:t>
                </a:r>
                <a:r>
                  <a:rPr lang="en-US" dirty="0" smtClean="0"/>
                  <a:t>, which negatively relates the real interest rate (</a:t>
                </a:r>
                <a:r>
                  <a:rPr lang="en-US" i="1" dirty="0" smtClean="0"/>
                  <a:t>r</a:t>
                </a:r>
                <a:r>
                  <a:rPr lang="en-US" dirty="0" smtClean="0"/>
                  <a:t>) and demand for goods and services (</a:t>
                </a:r>
                <a:r>
                  <a:rPr lang="en-US" i="1" dirty="0" smtClean="0"/>
                  <a:t>Y</a:t>
                </a:r>
                <a:r>
                  <a:rPr lang="en-US" dirty="0" smtClean="0"/>
                  <a:t>),</a:t>
                </a:r>
              </a:p>
              <a:p>
                <a:pPr lvl="1"/>
                <a:r>
                  <a:rPr lang="en-US" dirty="0" smtClean="0">
                    <a:solidFill>
                      <a:srgbClr val="FF0000"/>
                    </a:solidFill>
                  </a:rPr>
                  <a:t>the Phillips curve</a:t>
                </a:r>
                <a:r>
                  <a:rPr lang="en-US" dirty="0" smtClean="0"/>
                  <a:t>, which relates inflation</a:t>
                </a:r>
                <a:r>
                  <a:rPr lang="en-US" dirty="0"/>
                  <a:t> (</a:t>
                </a:r>
                <a:r>
                  <a:rPr lang="el-GR" dirty="0">
                    <a:cs typeface="Calibri"/>
                  </a:rPr>
                  <a:t>π</a:t>
                </a:r>
                <a:r>
                  <a:rPr lang="en-US" dirty="0"/>
                  <a:t>)</a:t>
                </a:r>
                <a:r>
                  <a:rPr lang="en-US" dirty="0" smtClean="0"/>
                  <a:t> to the gap between output and its natural level (</a:t>
                </a:r>
                <a14:m>
                  <m:oMath xmlns:m="http://schemas.openxmlformats.org/officeDocument/2006/math">
                    <m:r>
                      <a:rPr lang="en-US" b="0" i="1" smtClean="0">
                        <a:latin typeface="Cambria Math"/>
                      </a:rPr>
                      <m:t>𝑌</m:t>
                    </m:r>
                    <m:r>
                      <a:rPr lang="en-US" b="0" i="1" smtClean="0">
                        <a:latin typeface="Cambria Math"/>
                      </a:rPr>
                      <m:t>−</m:t>
                    </m:r>
                    <m:acc>
                      <m:accPr>
                        <m:chr m:val="̅"/>
                        <m:ctrlPr>
                          <a:rPr lang="en-US" b="0" i="1" smtClean="0">
                            <a:latin typeface="Cambria Math"/>
                          </a:rPr>
                        </m:ctrlPr>
                      </m:accPr>
                      <m:e>
                        <m:r>
                          <a:rPr lang="en-US" b="0" i="1" smtClean="0">
                            <a:latin typeface="Cambria Math"/>
                          </a:rPr>
                          <m:t>𝑌</m:t>
                        </m:r>
                      </m:e>
                    </m:acc>
                  </m:oMath>
                </a14:m>
                <a:r>
                  <a:rPr lang="en-US" dirty="0" smtClean="0"/>
                  <a:t>), expected inflation (</a:t>
                </a:r>
                <a:r>
                  <a:rPr lang="en-US" i="1" dirty="0" smtClean="0"/>
                  <a:t>E</a:t>
                </a:r>
                <a:r>
                  <a:rPr lang="el-GR" dirty="0" smtClean="0">
                    <a:cs typeface="Calibri"/>
                  </a:rPr>
                  <a:t>π</a:t>
                </a:r>
                <a:r>
                  <a:rPr lang="en-US" dirty="0"/>
                  <a:t>)</a:t>
                </a:r>
                <a:r>
                  <a:rPr lang="en-US" dirty="0" smtClean="0"/>
                  <a:t>, and supply shocks (</a:t>
                </a:r>
                <a:r>
                  <a:rPr lang="el-GR" dirty="0" smtClean="0">
                    <a:latin typeface="Calibri"/>
                    <a:cs typeface="Calibri"/>
                  </a:rPr>
                  <a:t>ν</a:t>
                </a:r>
                <a:r>
                  <a:rPr lang="en-US" dirty="0" smtClean="0"/>
                  <a:t>),</a:t>
                </a:r>
              </a:p>
              <a:p>
                <a:pPr lvl="1"/>
                <a:r>
                  <a:rPr lang="en-US" dirty="0" smtClean="0">
                    <a:solidFill>
                      <a:srgbClr val="FF0000"/>
                    </a:solidFill>
                  </a:rPr>
                  <a:t>adaptive expectations</a:t>
                </a:r>
                <a:r>
                  <a:rPr lang="en-US" dirty="0" smtClean="0"/>
                  <a:t>, which is a simple model of </a:t>
                </a:r>
                <a:r>
                  <a:rPr lang="en-US" dirty="0"/>
                  <a:t>expected </a:t>
                </a:r>
                <a:r>
                  <a:rPr lang="en-US" dirty="0" smtClean="0"/>
                  <a:t>inflation, </a:t>
                </a:r>
              </a:p>
              <a:p>
                <a:pPr lvl="1"/>
                <a:r>
                  <a:rPr lang="en-US" dirty="0" smtClean="0">
                    <a:solidFill>
                      <a:srgbClr val="FF0000"/>
                    </a:solidFill>
                  </a:rPr>
                  <a:t>the Fisher effect</a:t>
                </a:r>
                <a:r>
                  <a:rPr lang="en-US" dirty="0" smtClean="0"/>
                  <a:t>, and</a:t>
                </a:r>
              </a:p>
              <a:p>
                <a:pPr lvl="1"/>
                <a:r>
                  <a:rPr lang="en-US" dirty="0" smtClean="0">
                    <a:solidFill>
                      <a:srgbClr val="FF0000"/>
                    </a:solidFill>
                  </a:rPr>
                  <a:t>the monetary policy rule</a:t>
                </a:r>
                <a:r>
                  <a:rPr lang="en-US" dirty="0" smtClean="0"/>
                  <a:t> of the central bank.</a:t>
                </a:r>
              </a:p>
            </p:txBody>
          </p:sp>
        </mc:Choice>
        <mc:Fallback xmlns="">
          <p:sp>
            <p:nvSpPr>
              <p:cNvPr id="5632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481" t="-2695" r="-444" b="-3235"/>
                </a:stretch>
              </a:blipFill>
            </p:spPr>
            <p:txBody>
              <a:bodyPr/>
              <a:lstStyle/>
              <a:p>
                <a:r>
                  <a:rPr lang="en-US">
                    <a:noFill/>
                  </a:rPr>
                  <a:t> </a:t>
                </a:r>
              </a:p>
            </p:txBody>
          </p:sp>
        </mc:Fallback>
      </mc:AlternateContent>
    </p:spTree>
    <p:extLst>
      <p:ext uri="{BB962C8B-B14F-4D97-AF65-F5344CB8AC3E}">
        <p14:creationId xmlns:p14="http://schemas.microsoft.com/office/powerpoint/2010/main" val="3257777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3"/>
          <p:cNvSpPr>
            <a:spLocks noGrp="1"/>
          </p:cNvSpPr>
          <p:nvPr>
            <p:ph type="title"/>
          </p:nvPr>
        </p:nvSpPr>
        <p:spPr>
          <a:xfrm>
            <a:off x="466725" y="236538"/>
            <a:ext cx="8245475" cy="760412"/>
          </a:xfrm>
        </p:spPr>
        <p:txBody>
          <a:bodyPr/>
          <a:lstStyle/>
          <a:p>
            <a:r>
              <a:rPr lang="en-US" sz="3200" smtClean="0"/>
              <a:t>The Dynamic Aggregate Demand Curve</a:t>
            </a:r>
          </a:p>
        </p:txBody>
      </p:sp>
      <p:grpSp>
        <p:nvGrpSpPr>
          <p:cNvPr id="18437" name="Group 53"/>
          <p:cNvGrpSpPr>
            <a:grpSpLocks/>
          </p:cNvGrpSpPr>
          <p:nvPr/>
        </p:nvGrpSpPr>
        <p:grpSpPr bwMode="auto">
          <a:xfrm>
            <a:off x="565150" y="1500188"/>
            <a:ext cx="4835525" cy="4383087"/>
            <a:chOff x="914401" y="1218064"/>
            <a:chExt cx="4954137" cy="4382469"/>
          </a:xfrm>
        </p:grpSpPr>
        <p:grpSp>
          <p:nvGrpSpPr>
            <p:cNvPr id="18442" name="Group 5"/>
            <p:cNvGrpSpPr>
              <a:grpSpLocks/>
            </p:cNvGrpSpPr>
            <p:nvPr/>
          </p:nvGrpSpPr>
          <p:grpSpPr bwMode="auto">
            <a:xfrm>
              <a:off x="1168589" y="1647457"/>
              <a:ext cx="4258102" cy="3731223"/>
              <a:chOff x="2637" y="1872645"/>
              <a:chExt cx="2496" cy="3731223"/>
            </a:xfrm>
          </p:grpSpPr>
          <p:sp>
            <p:nvSpPr>
              <p:cNvPr id="18445" name="Line 6"/>
              <p:cNvSpPr>
                <a:spLocks noChangeShapeType="1"/>
              </p:cNvSpPr>
              <p:nvPr/>
            </p:nvSpPr>
            <p:spPr bwMode="auto">
              <a:xfrm>
                <a:off x="2640" y="1872645"/>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7"/>
              <p:cNvSpPr>
                <a:spLocks noChangeShapeType="1"/>
              </p:cNvSpPr>
              <p:nvPr/>
            </p:nvSpPr>
            <p:spPr bwMode="auto">
              <a:xfrm>
                <a:off x="2637"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43" name="Text Box 8"/>
            <p:cNvSpPr txBox="1">
              <a:spLocks noChangeArrowheads="1"/>
            </p:cNvSpPr>
            <p:nvPr/>
          </p:nvSpPr>
          <p:spPr bwMode="auto">
            <a:xfrm>
              <a:off x="5457968" y="5154257"/>
              <a:ext cx="41057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18444" name="Text Box 9"/>
            <p:cNvSpPr txBox="1">
              <a:spLocks noChangeArrowheads="1"/>
            </p:cNvSpPr>
            <p:nvPr/>
          </p:nvSpPr>
          <p:spPr bwMode="auto">
            <a:xfrm>
              <a:off x="914401" y="1218064"/>
              <a:ext cx="53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grpSp>
        <p:nvGrpSpPr>
          <p:cNvPr id="4" name="Group 37"/>
          <p:cNvGrpSpPr>
            <a:grpSpLocks/>
          </p:cNvGrpSpPr>
          <p:nvPr/>
        </p:nvGrpSpPr>
        <p:grpSpPr bwMode="auto">
          <a:xfrm>
            <a:off x="1516063" y="2416175"/>
            <a:ext cx="2532062" cy="2885325"/>
            <a:chOff x="1842444" y="1978921"/>
            <a:chExt cx="2533169" cy="2886415"/>
          </a:xfrm>
        </p:grpSpPr>
        <p:sp>
          <p:nvSpPr>
            <p:cNvPr id="18440" name="Text Box 38"/>
            <p:cNvSpPr txBox="1">
              <a:spLocks noChangeArrowheads="1"/>
            </p:cNvSpPr>
            <p:nvPr/>
          </p:nvSpPr>
          <p:spPr bwMode="auto">
            <a:xfrm>
              <a:off x="3584004" y="4434286"/>
              <a:ext cx="791609" cy="43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err="1" smtClean="0">
                  <a:latin typeface="Tahoma" pitchFamily="34" charset="0"/>
                </a:rPr>
                <a:t>DAD</a:t>
              </a:r>
              <a:r>
                <a:rPr lang="en-US" sz="2400" b="1" i="1" baseline="-25000" dirty="0" err="1" smtClean="0">
                  <a:latin typeface="Times New Roman" pitchFamily="18" charset="0"/>
                  <a:cs typeface="Times New Roman" pitchFamily="18" charset="0"/>
                </a:rPr>
                <a:t>tB</a:t>
              </a:r>
              <a:endParaRPr lang="en-US" sz="2400" b="1" baseline="-25000" dirty="0">
                <a:latin typeface="Times New Roman" pitchFamily="18" charset="0"/>
                <a:cs typeface="Times New Roman" pitchFamily="18" charset="0"/>
              </a:endParaRPr>
            </a:p>
          </p:txBody>
        </p:sp>
        <p:sp>
          <p:nvSpPr>
            <p:cNvPr id="18441" name="Line 33"/>
            <p:cNvSpPr>
              <a:spLocks noChangeShapeType="1"/>
            </p:cNvSpPr>
            <p:nvPr/>
          </p:nvSpPr>
          <p:spPr bwMode="auto">
            <a:xfrm>
              <a:off x="1842444" y="1978921"/>
              <a:ext cx="1748481" cy="2554979"/>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 name="Oval 7"/>
          <p:cNvSpPr/>
          <p:nvPr/>
        </p:nvSpPr>
        <p:spPr>
          <a:xfrm>
            <a:off x="2214422" y="3459514"/>
            <a:ext cx="106325" cy="106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588738655"/>
              </p:ext>
            </p:extLst>
          </p:nvPr>
        </p:nvGraphicFramePr>
        <p:xfrm>
          <a:off x="510390" y="3321331"/>
          <a:ext cx="320881" cy="406449"/>
        </p:xfrm>
        <a:graphic>
          <a:graphicData uri="http://schemas.openxmlformats.org/presentationml/2006/ole">
            <mc:AlternateContent xmlns:mc="http://schemas.openxmlformats.org/markup-compatibility/2006">
              <mc:Choice xmlns:v="urn:schemas-microsoft-com:vml" Requires="v">
                <p:oleObj spid="_x0000_s46288" name="Equation" r:id="rId4" imgW="190440" imgH="241200" progId="Equation.3">
                  <p:embed/>
                </p:oleObj>
              </mc:Choice>
              <mc:Fallback>
                <p:oleObj name="Equation" r:id="rId4" imgW="190440" imgH="241200" progId="Equation.3">
                  <p:embed/>
                  <p:pic>
                    <p:nvPicPr>
                      <p:cNvPr id="0" name=""/>
                      <p:cNvPicPr/>
                      <p:nvPr/>
                    </p:nvPicPr>
                    <p:blipFill>
                      <a:blip r:embed="rId5"/>
                      <a:stretch>
                        <a:fillRect/>
                      </a:stretch>
                    </p:blipFill>
                    <p:spPr>
                      <a:xfrm>
                        <a:off x="510390" y="3321331"/>
                        <a:ext cx="320881" cy="406449"/>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45580427"/>
              </p:ext>
            </p:extLst>
          </p:nvPr>
        </p:nvGraphicFramePr>
        <p:xfrm>
          <a:off x="2049814" y="5671538"/>
          <a:ext cx="785265" cy="373001"/>
        </p:xfrm>
        <a:graphic>
          <a:graphicData uri="http://schemas.openxmlformats.org/presentationml/2006/ole">
            <mc:AlternateContent xmlns:mc="http://schemas.openxmlformats.org/markup-compatibility/2006">
              <mc:Choice xmlns:v="urn:schemas-microsoft-com:vml" Requires="v">
                <p:oleObj spid="_x0000_s46289" name="Equation" r:id="rId6" imgW="507960" imgH="241200" progId="Equation.3">
                  <p:embed/>
                </p:oleObj>
              </mc:Choice>
              <mc:Fallback>
                <p:oleObj name="Equation" r:id="rId6" imgW="507960" imgH="241200" progId="Equation.3">
                  <p:embed/>
                  <p:pic>
                    <p:nvPicPr>
                      <p:cNvPr id="0" name=""/>
                      <p:cNvPicPr/>
                      <p:nvPr/>
                    </p:nvPicPr>
                    <p:blipFill>
                      <a:blip r:embed="rId7"/>
                      <a:stretch>
                        <a:fillRect/>
                      </a:stretch>
                    </p:blipFill>
                    <p:spPr>
                      <a:xfrm>
                        <a:off x="2049814" y="5671538"/>
                        <a:ext cx="785265" cy="373001"/>
                      </a:xfrm>
                      <a:prstGeom prst="rect">
                        <a:avLst/>
                      </a:prstGeom>
                    </p:spPr>
                  </p:pic>
                </p:oleObj>
              </mc:Fallback>
            </mc:AlternateContent>
          </a:graphicData>
        </a:graphic>
      </p:graphicFrame>
      <p:cxnSp>
        <p:nvCxnSpPr>
          <p:cNvPr id="5" name="Straight Connector 4"/>
          <p:cNvCxnSpPr/>
          <p:nvPr/>
        </p:nvCxnSpPr>
        <p:spPr>
          <a:xfrm flipV="1">
            <a:off x="2279592" y="3522276"/>
            <a:ext cx="0" cy="213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17418" y="3519004"/>
            <a:ext cx="1496291"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2189017" y="1011382"/>
                <a:ext cx="50292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a:rPr>
                            <m:t>𝑌</m:t>
                          </m:r>
                        </m:e>
                        <m:sub>
                          <m:r>
                            <a:rPr lang="en-US" sz="2800" b="0" i="1" smtClean="0">
                              <a:latin typeface="Cambria Math"/>
                            </a:rPr>
                            <m:t>𝑡</m:t>
                          </m:r>
                        </m:sub>
                      </m:sSub>
                      <m:r>
                        <a:rPr lang="en-US" sz="2800" b="0" i="1" smtClean="0">
                          <a:latin typeface="Cambria Math"/>
                        </a:rPr>
                        <m:t>=</m:t>
                      </m:r>
                      <m:sSub>
                        <m:sSubPr>
                          <m:ctrlPr>
                            <a:rPr lang="en-US" sz="2800" b="0" i="1" smtClean="0">
                              <a:latin typeface="Cambria Math"/>
                            </a:rPr>
                          </m:ctrlPr>
                        </m:sSubPr>
                        <m:e>
                          <m:acc>
                            <m:accPr>
                              <m:chr m:val="̅"/>
                              <m:ctrlPr>
                                <a:rPr lang="en-US" sz="2800" b="0" i="1" smtClean="0">
                                  <a:latin typeface="Cambria Math"/>
                                </a:rPr>
                              </m:ctrlPr>
                            </m:accPr>
                            <m:e>
                              <m:r>
                                <a:rPr lang="en-US" sz="2800" b="0" i="1" smtClean="0">
                                  <a:latin typeface="Cambria Math"/>
                                </a:rPr>
                                <m:t>𝑌</m:t>
                              </m:r>
                            </m:e>
                          </m:acc>
                        </m:e>
                        <m:sub>
                          <m:r>
                            <a:rPr lang="en-US" sz="2800" b="0" i="1" smtClean="0">
                              <a:latin typeface="Cambria Math"/>
                            </a:rPr>
                            <m:t>𝑡</m:t>
                          </m:r>
                        </m:sub>
                      </m:sSub>
                      <m:r>
                        <a:rPr lang="en-US" sz="2800" b="0" i="1" smtClean="0">
                          <a:latin typeface="Cambria Math"/>
                        </a:rPr>
                        <m:t>−</m:t>
                      </m:r>
                      <m:r>
                        <a:rPr lang="en-US" sz="2800" b="0" i="1" smtClean="0">
                          <a:latin typeface="Cambria Math"/>
                        </a:rPr>
                        <m:t>𝐴</m:t>
                      </m:r>
                      <m:r>
                        <a:rPr lang="en-US" sz="2800" b="0" i="1" smtClean="0">
                          <a:latin typeface="Cambria Math"/>
                          <a:ea typeface="Cambria Math"/>
                        </a:rPr>
                        <m:t>∙</m:t>
                      </m:r>
                      <m:d>
                        <m:dPr>
                          <m:ctrlPr>
                            <a:rPr lang="en-US" sz="2800" b="0" i="1" smtClean="0">
                              <a:latin typeface="Cambria Math"/>
                              <a:ea typeface="Cambria Math"/>
                            </a:rPr>
                          </m:ctrlPr>
                        </m:dPr>
                        <m:e>
                          <m:sSub>
                            <m:sSubPr>
                              <m:ctrlPr>
                                <a:rPr lang="en-US" sz="2800" b="0" i="1" smtClean="0">
                                  <a:latin typeface="Cambria Math"/>
                                  <a:ea typeface="Cambria Math"/>
                                </a:rPr>
                              </m:ctrlPr>
                            </m:sSubPr>
                            <m:e>
                              <m:r>
                                <a:rPr lang="en-US" sz="2800" b="0" i="1" smtClean="0">
                                  <a:latin typeface="Cambria Math"/>
                                  <a:ea typeface="Cambria Math"/>
                                </a:rPr>
                                <m:t>𝜋</m:t>
                              </m:r>
                            </m:e>
                            <m:sub>
                              <m:r>
                                <a:rPr lang="en-US" sz="2800" b="0" i="1" smtClean="0">
                                  <a:latin typeface="Cambria Math"/>
                                  <a:ea typeface="Cambria Math"/>
                                </a:rPr>
                                <m:t>𝑡</m:t>
                              </m:r>
                            </m:sub>
                          </m:sSub>
                          <m:r>
                            <a:rPr lang="en-US" sz="2800" b="0" i="1" smtClean="0">
                              <a:latin typeface="Cambria Math"/>
                              <a:ea typeface="Cambria Math"/>
                            </a:rPr>
                            <m:t>−</m:t>
                          </m:r>
                          <m:sSub>
                            <m:sSubPr>
                              <m:ctrlPr>
                                <a:rPr lang="en-US" sz="2800" b="0" i="1" smtClean="0">
                                  <a:latin typeface="Cambria Math"/>
                                  <a:ea typeface="Cambria Math"/>
                                </a:rPr>
                              </m:ctrlPr>
                            </m:sSubPr>
                            <m:e>
                              <m:sSup>
                                <m:sSupPr>
                                  <m:ctrlPr>
                                    <a:rPr lang="en-US" sz="2800" b="0" i="1" smtClean="0">
                                      <a:latin typeface="Cambria Math"/>
                                      <a:ea typeface="Cambria Math"/>
                                    </a:rPr>
                                  </m:ctrlPr>
                                </m:sSupPr>
                                <m:e>
                                  <m:r>
                                    <a:rPr lang="en-US" sz="2800" b="0" i="1" smtClean="0">
                                      <a:latin typeface="Cambria Math"/>
                                      <a:ea typeface="Cambria Math"/>
                                    </a:rPr>
                                    <m:t>𝜋</m:t>
                                  </m:r>
                                </m:e>
                                <m:sup>
                                  <m:r>
                                    <a:rPr lang="en-US" sz="2800" b="0" i="1" smtClean="0">
                                      <a:latin typeface="Cambria Math"/>
                                      <a:ea typeface="Cambria Math"/>
                                    </a:rPr>
                                    <m:t>∗</m:t>
                                  </m:r>
                                </m:sup>
                              </m:sSup>
                            </m:e>
                            <m:sub>
                              <m:r>
                                <a:rPr lang="en-US" sz="2800" b="0" i="1" smtClean="0">
                                  <a:latin typeface="Cambria Math"/>
                                  <a:ea typeface="Cambria Math"/>
                                </a:rPr>
                                <m:t>𝑡</m:t>
                              </m:r>
                            </m:sub>
                          </m:sSub>
                        </m:e>
                      </m:d>
                      <m:r>
                        <a:rPr lang="en-US" sz="2800" b="0" i="1" smtClean="0">
                          <a:latin typeface="Cambria Math"/>
                          <a:ea typeface="Cambria Math"/>
                        </a:rPr>
                        <m:t>+</m:t>
                      </m:r>
                      <m:r>
                        <a:rPr lang="en-US" sz="2800" b="0" i="1" smtClean="0">
                          <a:latin typeface="Cambria Math"/>
                          <a:ea typeface="Cambria Math"/>
                        </a:rPr>
                        <m:t>𝐵</m:t>
                      </m:r>
                      <m:r>
                        <a:rPr lang="en-US" sz="2800" b="0" i="1" smtClean="0">
                          <a:latin typeface="Cambria Math"/>
                          <a:ea typeface="Cambria Math"/>
                        </a:rPr>
                        <m:t>∙</m:t>
                      </m:r>
                      <m:sSub>
                        <m:sSubPr>
                          <m:ctrlPr>
                            <a:rPr lang="en-US" sz="2800" b="0" i="1" smtClean="0">
                              <a:latin typeface="Cambria Math"/>
                              <a:ea typeface="Cambria Math"/>
                            </a:rPr>
                          </m:ctrlPr>
                        </m:sSubPr>
                        <m:e>
                          <m:r>
                            <a:rPr lang="en-US" sz="2800" b="0" i="1" smtClean="0">
                              <a:latin typeface="Cambria Math"/>
                              <a:ea typeface="Cambria Math"/>
                            </a:rPr>
                            <m:t>𝜀</m:t>
                          </m:r>
                        </m:e>
                        <m:sub>
                          <m:r>
                            <a:rPr lang="en-US" sz="2800" b="0" i="1" smtClean="0">
                              <a:latin typeface="Cambria Math"/>
                              <a:ea typeface="Cambria Math"/>
                            </a:rPr>
                            <m:t>𝑡</m:t>
                          </m:r>
                        </m:sub>
                      </m:sSub>
                    </m:oMath>
                  </m:oMathPara>
                </a14:m>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189017" y="1011382"/>
                <a:ext cx="5029200" cy="523220"/>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53438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3"/>
          <p:cNvSpPr>
            <a:spLocks noGrp="1"/>
          </p:cNvSpPr>
          <p:nvPr>
            <p:ph type="title"/>
          </p:nvPr>
        </p:nvSpPr>
        <p:spPr>
          <a:xfrm>
            <a:off x="466725" y="236538"/>
            <a:ext cx="8245475" cy="760412"/>
          </a:xfrm>
        </p:spPr>
        <p:txBody>
          <a:bodyPr/>
          <a:lstStyle/>
          <a:p>
            <a:r>
              <a:rPr lang="en-US" sz="3200" smtClean="0"/>
              <a:t>The Dynamic Aggregate Demand Curve</a:t>
            </a:r>
          </a:p>
        </p:txBody>
      </p:sp>
      <p:grpSp>
        <p:nvGrpSpPr>
          <p:cNvPr id="18437" name="Group 53"/>
          <p:cNvGrpSpPr>
            <a:grpSpLocks/>
          </p:cNvGrpSpPr>
          <p:nvPr/>
        </p:nvGrpSpPr>
        <p:grpSpPr bwMode="auto">
          <a:xfrm>
            <a:off x="565150" y="1500188"/>
            <a:ext cx="4835525" cy="4383087"/>
            <a:chOff x="914401" y="1218064"/>
            <a:chExt cx="4954137" cy="4382469"/>
          </a:xfrm>
        </p:grpSpPr>
        <p:grpSp>
          <p:nvGrpSpPr>
            <p:cNvPr id="18442" name="Group 5"/>
            <p:cNvGrpSpPr>
              <a:grpSpLocks/>
            </p:cNvGrpSpPr>
            <p:nvPr/>
          </p:nvGrpSpPr>
          <p:grpSpPr bwMode="auto">
            <a:xfrm>
              <a:off x="1168589" y="1647457"/>
              <a:ext cx="4258102" cy="3731223"/>
              <a:chOff x="2637" y="1872645"/>
              <a:chExt cx="2496" cy="3731223"/>
            </a:xfrm>
          </p:grpSpPr>
          <p:sp>
            <p:nvSpPr>
              <p:cNvPr id="18445" name="Line 6"/>
              <p:cNvSpPr>
                <a:spLocks noChangeShapeType="1"/>
              </p:cNvSpPr>
              <p:nvPr/>
            </p:nvSpPr>
            <p:spPr bwMode="auto">
              <a:xfrm>
                <a:off x="2640" y="1872645"/>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7"/>
              <p:cNvSpPr>
                <a:spLocks noChangeShapeType="1"/>
              </p:cNvSpPr>
              <p:nvPr/>
            </p:nvSpPr>
            <p:spPr bwMode="auto">
              <a:xfrm>
                <a:off x="2637"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43" name="Text Box 8"/>
            <p:cNvSpPr txBox="1">
              <a:spLocks noChangeArrowheads="1"/>
            </p:cNvSpPr>
            <p:nvPr/>
          </p:nvSpPr>
          <p:spPr bwMode="auto">
            <a:xfrm>
              <a:off x="5457968" y="5154257"/>
              <a:ext cx="41057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18444" name="Text Box 9"/>
            <p:cNvSpPr txBox="1">
              <a:spLocks noChangeArrowheads="1"/>
            </p:cNvSpPr>
            <p:nvPr/>
          </p:nvSpPr>
          <p:spPr bwMode="auto">
            <a:xfrm>
              <a:off x="914401" y="1218064"/>
              <a:ext cx="53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grpSp>
        <p:nvGrpSpPr>
          <p:cNvPr id="4" name="Group 37"/>
          <p:cNvGrpSpPr>
            <a:grpSpLocks/>
          </p:cNvGrpSpPr>
          <p:nvPr/>
        </p:nvGrpSpPr>
        <p:grpSpPr bwMode="auto">
          <a:xfrm>
            <a:off x="1516063" y="2416175"/>
            <a:ext cx="2532062" cy="2885325"/>
            <a:chOff x="1842444" y="1978921"/>
            <a:chExt cx="2533169" cy="2886415"/>
          </a:xfrm>
        </p:grpSpPr>
        <p:sp>
          <p:nvSpPr>
            <p:cNvPr id="18440" name="Text Box 38"/>
            <p:cNvSpPr txBox="1">
              <a:spLocks noChangeArrowheads="1"/>
            </p:cNvSpPr>
            <p:nvPr/>
          </p:nvSpPr>
          <p:spPr bwMode="auto">
            <a:xfrm>
              <a:off x="3584004" y="4434286"/>
              <a:ext cx="791609" cy="43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DAD</a:t>
              </a:r>
              <a:r>
                <a:rPr lang="en-US" sz="2400" b="1" baseline="-25000" dirty="0" smtClean="0">
                  <a:latin typeface="Times New Roman" pitchFamily="18" charset="0"/>
                  <a:cs typeface="Times New Roman" pitchFamily="18" charset="0"/>
                </a:rPr>
                <a:t>t1</a:t>
              </a:r>
              <a:endParaRPr lang="en-US" sz="2400" b="1" baseline="-25000" dirty="0">
                <a:latin typeface="Times New Roman" pitchFamily="18" charset="0"/>
                <a:cs typeface="Times New Roman" pitchFamily="18" charset="0"/>
              </a:endParaRPr>
            </a:p>
          </p:txBody>
        </p:sp>
        <p:sp>
          <p:nvSpPr>
            <p:cNvPr id="18441" name="Line 33"/>
            <p:cNvSpPr>
              <a:spLocks noChangeShapeType="1"/>
            </p:cNvSpPr>
            <p:nvPr/>
          </p:nvSpPr>
          <p:spPr bwMode="auto">
            <a:xfrm>
              <a:off x="1842444" y="1978921"/>
              <a:ext cx="1748481" cy="2554979"/>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 name="Oval 7"/>
          <p:cNvSpPr/>
          <p:nvPr/>
        </p:nvSpPr>
        <p:spPr>
          <a:xfrm>
            <a:off x="2214422" y="3459514"/>
            <a:ext cx="106325" cy="106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250395856"/>
              </p:ext>
            </p:extLst>
          </p:nvPr>
        </p:nvGraphicFramePr>
        <p:xfrm>
          <a:off x="510390" y="3321331"/>
          <a:ext cx="320881" cy="406449"/>
        </p:xfrm>
        <a:graphic>
          <a:graphicData uri="http://schemas.openxmlformats.org/presentationml/2006/ole">
            <mc:AlternateContent xmlns:mc="http://schemas.openxmlformats.org/markup-compatibility/2006">
              <mc:Choice xmlns:v="urn:schemas-microsoft-com:vml" Requires="v">
                <p:oleObj spid="_x0000_s49335" name="Equation" r:id="rId4" imgW="190440" imgH="241200" progId="Equation.3">
                  <p:embed/>
                </p:oleObj>
              </mc:Choice>
              <mc:Fallback>
                <p:oleObj name="Equation" r:id="rId4" imgW="190440" imgH="241200" progId="Equation.3">
                  <p:embed/>
                  <p:pic>
                    <p:nvPicPr>
                      <p:cNvPr id="0" name=""/>
                      <p:cNvPicPr/>
                      <p:nvPr/>
                    </p:nvPicPr>
                    <p:blipFill>
                      <a:blip r:embed="rId5"/>
                      <a:stretch>
                        <a:fillRect/>
                      </a:stretch>
                    </p:blipFill>
                    <p:spPr>
                      <a:xfrm>
                        <a:off x="510390" y="3321331"/>
                        <a:ext cx="320881" cy="406449"/>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31791922"/>
              </p:ext>
            </p:extLst>
          </p:nvPr>
        </p:nvGraphicFramePr>
        <p:xfrm>
          <a:off x="2049814" y="5671538"/>
          <a:ext cx="785265" cy="373001"/>
        </p:xfrm>
        <a:graphic>
          <a:graphicData uri="http://schemas.openxmlformats.org/presentationml/2006/ole">
            <mc:AlternateContent xmlns:mc="http://schemas.openxmlformats.org/markup-compatibility/2006">
              <mc:Choice xmlns:v="urn:schemas-microsoft-com:vml" Requires="v">
                <p:oleObj spid="_x0000_s49336" name="Equation" r:id="rId6" imgW="507960" imgH="241200" progId="Equation.3">
                  <p:embed/>
                </p:oleObj>
              </mc:Choice>
              <mc:Fallback>
                <p:oleObj name="Equation" r:id="rId6" imgW="507960" imgH="241200" progId="Equation.3">
                  <p:embed/>
                  <p:pic>
                    <p:nvPicPr>
                      <p:cNvPr id="0" name=""/>
                      <p:cNvPicPr/>
                      <p:nvPr/>
                    </p:nvPicPr>
                    <p:blipFill>
                      <a:blip r:embed="rId7"/>
                      <a:stretch>
                        <a:fillRect/>
                      </a:stretch>
                    </p:blipFill>
                    <p:spPr>
                      <a:xfrm>
                        <a:off x="2049814" y="5671538"/>
                        <a:ext cx="785265" cy="373001"/>
                      </a:xfrm>
                      <a:prstGeom prst="rect">
                        <a:avLst/>
                      </a:prstGeom>
                    </p:spPr>
                  </p:pic>
                </p:oleObj>
              </mc:Fallback>
            </mc:AlternateContent>
          </a:graphicData>
        </a:graphic>
      </p:graphicFrame>
      <p:sp>
        <p:nvSpPr>
          <p:cNvPr id="12" name="TextBox 11"/>
          <p:cNvSpPr txBox="1"/>
          <p:nvPr/>
        </p:nvSpPr>
        <p:spPr>
          <a:xfrm>
            <a:off x="4307032" y="1884218"/>
            <a:ext cx="4613563" cy="923330"/>
          </a:xfrm>
          <a:prstGeom prst="rect">
            <a:avLst/>
          </a:prstGeom>
          <a:solidFill>
            <a:schemeClr val="accent3">
              <a:lumMod val="20000"/>
              <a:lumOff val="80000"/>
            </a:schemeClr>
          </a:solidFill>
        </p:spPr>
        <p:txBody>
          <a:bodyPr wrap="square" rtlCol="0">
            <a:spAutoFit/>
          </a:bodyPr>
          <a:lstStyle/>
          <a:p>
            <a:r>
              <a:rPr lang="en-US" b="1" dirty="0" smtClean="0"/>
              <a:t>When the central bank’s target inflation rate increases (decreases) the </a:t>
            </a:r>
            <a:r>
              <a:rPr lang="en-US" b="1" i="1" dirty="0" smtClean="0"/>
              <a:t>DAD</a:t>
            </a:r>
            <a:r>
              <a:rPr lang="en-US" b="1" dirty="0" smtClean="0"/>
              <a:t> curve moves up (down) by the exact same amount.</a:t>
            </a:r>
            <a:endParaRPr lang="en-US" b="1" dirty="0"/>
          </a:p>
        </p:txBody>
      </p:sp>
      <p:sp>
        <p:nvSpPr>
          <p:cNvPr id="27" name="Oval 26"/>
          <p:cNvSpPr/>
          <p:nvPr/>
        </p:nvSpPr>
        <p:spPr>
          <a:xfrm>
            <a:off x="2214422" y="2640364"/>
            <a:ext cx="106325" cy="106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ine 33"/>
          <p:cNvSpPr>
            <a:spLocks noChangeShapeType="1"/>
          </p:cNvSpPr>
          <p:nvPr/>
        </p:nvSpPr>
        <p:spPr bwMode="auto">
          <a:xfrm>
            <a:off x="1668463" y="1792695"/>
            <a:ext cx="1747717" cy="2554014"/>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Text Box 38"/>
          <p:cNvSpPr txBox="1">
            <a:spLocks noChangeArrowheads="1"/>
          </p:cNvSpPr>
          <p:nvPr/>
        </p:nvSpPr>
        <p:spPr bwMode="auto">
          <a:xfrm>
            <a:off x="3409262" y="4213388"/>
            <a:ext cx="791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DAD</a:t>
            </a:r>
            <a:r>
              <a:rPr lang="en-US" sz="2400" b="1" baseline="-25000" dirty="0" smtClean="0">
                <a:latin typeface="Times New Roman" pitchFamily="18" charset="0"/>
                <a:cs typeface="Times New Roman" pitchFamily="18" charset="0"/>
              </a:rPr>
              <a:t>t2</a:t>
            </a:r>
            <a:endParaRPr lang="en-US" sz="2400" b="1" baseline="-25000" dirty="0">
              <a:latin typeface="Times New Roman" pitchFamily="18" charset="0"/>
              <a:cs typeface="Times New Roman" pitchFamily="18" charset="0"/>
            </a:endParaRPr>
          </a:p>
        </p:txBody>
      </p:sp>
      <p:cxnSp>
        <p:nvCxnSpPr>
          <p:cNvPr id="5" name="Straight Connector 4"/>
          <p:cNvCxnSpPr/>
          <p:nvPr/>
        </p:nvCxnSpPr>
        <p:spPr>
          <a:xfrm flipV="1">
            <a:off x="2264779" y="3519377"/>
            <a:ext cx="0" cy="21477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264378" y="2695575"/>
            <a:ext cx="0" cy="29609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8707" y="3508689"/>
            <a:ext cx="1499191"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2189017" y="1011382"/>
                <a:ext cx="50292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a:rPr>
                            <m:t>𝑌</m:t>
                          </m:r>
                        </m:e>
                        <m:sub>
                          <m:r>
                            <a:rPr lang="en-US" sz="2800" b="0" i="1" smtClean="0">
                              <a:latin typeface="Cambria Math"/>
                            </a:rPr>
                            <m:t>𝑡</m:t>
                          </m:r>
                        </m:sub>
                      </m:sSub>
                      <m:r>
                        <a:rPr lang="en-US" sz="2800" b="0" i="1" smtClean="0">
                          <a:latin typeface="Cambria Math"/>
                        </a:rPr>
                        <m:t>=</m:t>
                      </m:r>
                      <m:sSub>
                        <m:sSubPr>
                          <m:ctrlPr>
                            <a:rPr lang="en-US" sz="2800" b="0" i="1" smtClean="0">
                              <a:latin typeface="Cambria Math"/>
                            </a:rPr>
                          </m:ctrlPr>
                        </m:sSubPr>
                        <m:e>
                          <m:acc>
                            <m:accPr>
                              <m:chr m:val="̅"/>
                              <m:ctrlPr>
                                <a:rPr lang="en-US" sz="2800" b="0" i="1" smtClean="0">
                                  <a:latin typeface="Cambria Math"/>
                                </a:rPr>
                              </m:ctrlPr>
                            </m:accPr>
                            <m:e>
                              <m:r>
                                <a:rPr lang="en-US" sz="2800" b="0" i="1" smtClean="0">
                                  <a:latin typeface="Cambria Math"/>
                                </a:rPr>
                                <m:t>𝑌</m:t>
                              </m:r>
                            </m:e>
                          </m:acc>
                        </m:e>
                        <m:sub>
                          <m:r>
                            <a:rPr lang="en-US" sz="2800" b="0" i="1" smtClean="0">
                              <a:latin typeface="Cambria Math"/>
                            </a:rPr>
                            <m:t>𝑡</m:t>
                          </m:r>
                        </m:sub>
                      </m:sSub>
                      <m:r>
                        <a:rPr lang="en-US" sz="2800" b="0" i="1" smtClean="0">
                          <a:latin typeface="Cambria Math"/>
                        </a:rPr>
                        <m:t>−</m:t>
                      </m:r>
                      <m:r>
                        <a:rPr lang="en-US" sz="2800" b="0" i="1" smtClean="0">
                          <a:latin typeface="Cambria Math"/>
                        </a:rPr>
                        <m:t>𝐴</m:t>
                      </m:r>
                      <m:r>
                        <a:rPr lang="en-US" sz="2800" b="0" i="1" smtClean="0">
                          <a:latin typeface="Cambria Math"/>
                          <a:ea typeface="Cambria Math"/>
                        </a:rPr>
                        <m:t>∙</m:t>
                      </m:r>
                      <m:d>
                        <m:dPr>
                          <m:ctrlPr>
                            <a:rPr lang="en-US" sz="2800" b="0" i="1" smtClean="0">
                              <a:latin typeface="Cambria Math"/>
                              <a:ea typeface="Cambria Math"/>
                            </a:rPr>
                          </m:ctrlPr>
                        </m:dPr>
                        <m:e>
                          <m:sSub>
                            <m:sSubPr>
                              <m:ctrlPr>
                                <a:rPr lang="en-US" sz="2800" b="0" i="1" smtClean="0">
                                  <a:latin typeface="Cambria Math"/>
                                  <a:ea typeface="Cambria Math"/>
                                </a:rPr>
                              </m:ctrlPr>
                            </m:sSubPr>
                            <m:e>
                              <m:r>
                                <a:rPr lang="en-US" sz="2800" b="0" i="1" smtClean="0">
                                  <a:latin typeface="Cambria Math"/>
                                  <a:ea typeface="Cambria Math"/>
                                </a:rPr>
                                <m:t>𝜋</m:t>
                              </m:r>
                            </m:e>
                            <m:sub>
                              <m:r>
                                <a:rPr lang="en-US" sz="2800" b="0" i="1" smtClean="0">
                                  <a:latin typeface="Cambria Math"/>
                                  <a:ea typeface="Cambria Math"/>
                                </a:rPr>
                                <m:t>𝑡</m:t>
                              </m:r>
                            </m:sub>
                          </m:sSub>
                          <m:r>
                            <a:rPr lang="en-US" sz="2800" b="0" i="1" smtClean="0">
                              <a:latin typeface="Cambria Math"/>
                              <a:ea typeface="Cambria Math"/>
                            </a:rPr>
                            <m:t>−</m:t>
                          </m:r>
                          <m:sSub>
                            <m:sSubPr>
                              <m:ctrlPr>
                                <a:rPr lang="en-US" sz="2800" b="0" i="1" smtClean="0">
                                  <a:latin typeface="Cambria Math"/>
                                  <a:ea typeface="Cambria Math"/>
                                </a:rPr>
                              </m:ctrlPr>
                            </m:sSubPr>
                            <m:e>
                              <m:sSup>
                                <m:sSupPr>
                                  <m:ctrlPr>
                                    <a:rPr lang="en-US" sz="2800" b="0" i="1" smtClean="0">
                                      <a:latin typeface="Cambria Math"/>
                                      <a:ea typeface="Cambria Math"/>
                                    </a:rPr>
                                  </m:ctrlPr>
                                </m:sSupPr>
                                <m:e>
                                  <m:r>
                                    <a:rPr lang="en-US" sz="2800" b="0" i="1" smtClean="0">
                                      <a:latin typeface="Cambria Math"/>
                                      <a:ea typeface="Cambria Math"/>
                                    </a:rPr>
                                    <m:t>𝜋</m:t>
                                  </m:r>
                                </m:e>
                                <m:sup>
                                  <m:r>
                                    <a:rPr lang="en-US" sz="2800" b="0" i="1" smtClean="0">
                                      <a:latin typeface="Cambria Math"/>
                                      <a:ea typeface="Cambria Math"/>
                                    </a:rPr>
                                    <m:t>∗</m:t>
                                  </m:r>
                                </m:sup>
                              </m:sSup>
                            </m:e>
                            <m:sub>
                              <m:r>
                                <a:rPr lang="en-US" sz="2800" b="0" i="1" smtClean="0">
                                  <a:latin typeface="Cambria Math"/>
                                  <a:ea typeface="Cambria Math"/>
                                </a:rPr>
                                <m:t>𝑡</m:t>
                              </m:r>
                            </m:sub>
                          </m:sSub>
                        </m:e>
                      </m:d>
                      <m:r>
                        <a:rPr lang="en-US" sz="2800" b="0" i="1" smtClean="0">
                          <a:latin typeface="Cambria Math"/>
                          <a:ea typeface="Cambria Math"/>
                        </a:rPr>
                        <m:t>+</m:t>
                      </m:r>
                      <m:r>
                        <a:rPr lang="en-US" sz="2800" b="0" i="1" smtClean="0">
                          <a:latin typeface="Cambria Math"/>
                          <a:ea typeface="Cambria Math"/>
                        </a:rPr>
                        <m:t>𝐵</m:t>
                      </m:r>
                      <m:r>
                        <a:rPr lang="en-US" sz="2800" b="0" i="1" smtClean="0">
                          <a:latin typeface="Cambria Math"/>
                          <a:ea typeface="Cambria Math"/>
                        </a:rPr>
                        <m:t>∙</m:t>
                      </m:r>
                      <m:sSub>
                        <m:sSubPr>
                          <m:ctrlPr>
                            <a:rPr lang="en-US" sz="2800" b="0" i="1" smtClean="0">
                              <a:latin typeface="Cambria Math"/>
                              <a:ea typeface="Cambria Math"/>
                            </a:rPr>
                          </m:ctrlPr>
                        </m:sSubPr>
                        <m:e>
                          <m:r>
                            <a:rPr lang="en-US" sz="2800" b="0" i="1" smtClean="0">
                              <a:latin typeface="Cambria Math"/>
                              <a:ea typeface="Cambria Math"/>
                            </a:rPr>
                            <m:t>𝜀</m:t>
                          </m:r>
                        </m:e>
                        <m:sub>
                          <m:r>
                            <a:rPr lang="en-US" sz="2800" b="0" i="1" smtClean="0">
                              <a:latin typeface="Cambria Math"/>
                              <a:ea typeface="Cambria Math"/>
                            </a:rPr>
                            <m:t>𝑡</m:t>
                          </m:r>
                        </m:sub>
                      </m:sSub>
                    </m:oMath>
                  </m:oMathPara>
                </a14:m>
                <a:endParaRPr lang="en-US"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189017" y="1011382"/>
                <a:ext cx="5029200" cy="523220"/>
              </a:xfrm>
              <a:prstGeom prst="rect">
                <a:avLst/>
              </a:prstGeom>
              <a:blipFill rotWithShape="1">
                <a:blip r:embed="rId8"/>
                <a:stretch>
                  <a:fillRect/>
                </a:stretch>
              </a:blipFill>
            </p:spPr>
            <p:txBody>
              <a:bodyPr/>
              <a:lstStyle/>
              <a:p>
                <a:r>
                  <a:rPr lang="en-US">
                    <a:noFill/>
                  </a:rPr>
                  <a:t> </a:t>
                </a:r>
              </a:p>
            </p:txBody>
          </p:sp>
        </mc:Fallback>
      </mc:AlternateContent>
      <p:sp>
        <p:nvSpPr>
          <p:cNvPr id="3" name="TextBox 2"/>
          <p:cNvSpPr txBox="1"/>
          <p:nvPr/>
        </p:nvSpPr>
        <p:spPr>
          <a:xfrm>
            <a:off x="5680364" y="3435927"/>
            <a:ext cx="3061854" cy="1200329"/>
          </a:xfrm>
          <a:prstGeom prst="rect">
            <a:avLst/>
          </a:prstGeom>
          <a:noFill/>
        </p:spPr>
        <p:txBody>
          <a:bodyPr wrap="square" rtlCol="0">
            <a:spAutoFit/>
          </a:bodyPr>
          <a:lstStyle/>
          <a:p>
            <a:r>
              <a:rPr lang="en-US" dirty="0" smtClean="0"/>
              <a:t>Note how monetary policy is described in terms of the target inflation rate in the DAD-DAS model</a:t>
            </a:r>
            <a:endParaRPr lang="en-US" dirty="0"/>
          </a:p>
        </p:txBody>
      </p:sp>
    </p:spTree>
    <p:extLst>
      <p:ext uri="{BB962C8B-B14F-4D97-AF65-F5344CB8AC3E}">
        <p14:creationId xmlns:p14="http://schemas.microsoft.com/office/powerpoint/2010/main" val="986992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Monetary Policy</a:t>
            </a:r>
            <a:endParaRPr lang="en-US" dirty="0"/>
          </a:p>
        </p:txBody>
      </p:sp>
      <p:sp>
        <p:nvSpPr>
          <p:cNvPr id="4" name="Content Placeholder 3"/>
          <p:cNvSpPr>
            <a:spLocks noGrp="1"/>
          </p:cNvSpPr>
          <p:nvPr>
            <p:ph idx="1"/>
          </p:nvPr>
        </p:nvSpPr>
        <p:spPr/>
        <p:txBody>
          <a:bodyPr/>
          <a:lstStyle/>
          <a:p>
            <a:r>
              <a:rPr lang="en-US" dirty="0" smtClean="0"/>
              <a:t>In the IS-LM model, monetary policy was described by the money supply or the interest rate</a:t>
            </a:r>
          </a:p>
          <a:p>
            <a:pPr lvl="1"/>
            <a:r>
              <a:rPr lang="en-US" dirty="0" smtClean="0"/>
              <a:t>Expansionary monetary policy meant </a:t>
            </a:r>
            <a:r>
              <a:rPr lang="en-US" i="1" dirty="0" smtClean="0"/>
              <a:t>M</a:t>
            </a:r>
            <a:r>
              <a:rPr lang="en-US" dirty="0" smtClean="0"/>
              <a:t>↑ or </a:t>
            </a:r>
            <a:r>
              <a:rPr lang="en-US" i="1" dirty="0" err="1" smtClean="0"/>
              <a:t>i</a:t>
            </a:r>
            <a:r>
              <a:rPr lang="en-US" dirty="0" smtClean="0"/>
              <a:t>↓</a:t>
            </a:r>
          </a:p>
          <a:p>
            <a:pPr lvl="1"/>
            <a:r>
              <a:rPr lang="en-US" dirty="0" err="1" smtClean="0"/>
              <a:t>Contractionary</a:t>
            </a:r>
            <a:r>
              <a:rPr lang="en-US" dirty="0" smtClean="0"/>
              <a:t> </a:t>
            </a:r>
            <a:r>
              <a:rPr lang="en-US" dirty="0"/>
              <a:t>monetary policy meant </a:t>
            </a:r>
            <a:r>
              <a:rPr lang="en-US" i="1" dirty="0" smtClean="0"/>
              <a:t>M</a:t>
            </a:r>
            <a:r>
              <a:rPr lang="en-US" dirty="0" smtClean="0"/>
              <a:t>↓ </a:t>
            </a:r>
            <a:r>
              <a:rPr lang="en-US" dirty="0"/>
              <a:t>or </a:t>
            </a:r>
            <a:r>
              <a:rPr lang="en-US" i="1" dirty="0" err="1" smtClean="0"/>
              <a:t>i</a:t>
            </a:r>
            <a:r>
              <a:rPr lang="en-US" dirty="0" smtClean="0"/>
              <a:t>↑</a:t>
            </a:r>
          </a:p>
          <a:p>
            <a:r>
              <a:rPr lang="en-US" dirty="0" smtClean="0"/>
              <a:t>In the DAD-DAS model, </a:t>
            </a:r>
          </a:p>
          <a:p>
            <a:pPr lvl="1"/>
            <a:r>
              <a:rPr lang="en-US" dirty="0" smtClean="0"/>
              <a:t>Expansionary monetary </a:t>
            </a:r>
            <a:r>
              <a:rPr lang="en-US" dirty="0"/>
              <a:t>policy </a:t>
            </a:r>
            <a:r>
              <a:rPr lang="en-US" dirty="0" smtClean="0"/>
              <a:t>is </a:t>
            </a:r>
            <a:r>
              <a:rPr lang="el-GR" dirty="0" smtClean="0"/>
              <a:t>π</a:t>
            </a:r>
            <a:r>
              <a:rPr lang="en-US" dirty="0" smtClean="0"/>
              <a:t>*</a:t>
            </a:r>
            <a:r>
              <a:rPr lang="el-GR" dirty="0" smtClean="0"/>
              <a:t>↑</a:t>
            </a:r>
            <a:endParaRPr lang="en-US" dirty="0" smtClean="0"/>
          </a:p>
          <a:p>
            <a:pPr lvl="1"/>
            <a:r>
              <a:rPr lang="en-US" dirty="0" err="1" smtClean="0"/>
              <a:t>Contractionary</a:t>
            </a:r>
            <a:r>
              <a:rPr lang="en-US" dirty="0" smtClean="0"/>
              <a:t> </a:t>
            </a:r>
            <a:r>
              <a:rPr lang="en-US" dirty="0"/>
              <a:t>monetary policy is </a:t>
            </a:r>
            <a:r>
              <a:rPr lang="el-GR" dirty="0"/>
              <a:t>π</a:t>
            </a:r>
            <a:r>
              <a:rPr lang="en-US" dirty="0" smtClean="0"/>
              <a:t>*↓</a:t>
            </a:r>
            <a:endParaRPr lang="en-US" dirty="0"/>
          </a:p>
        </p:txBody>
      </p:sp>
    </p:spTree>
    <p:extLst>
      <p:ext uri="{BB962C8B-B14F-4D97-AF65-F5344CB8AC3E}">
        <p14:creationId xmlns:p14="http://schemas.microsoft.com/office/powerpoint/2010/main" val="5565342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3"/>
          <p:cNvSpPr>
            <a:spLocks noGrp="1"/>
          </p:cNvSpPr>
          <p:nvPr>
            <p:ph type="title"/>
          </p:nvPr>
        </p:nvSpPr>
        <p:spPr>
          <a:xfrm>
            <a:off x="466725" y="236538"/>
            <a:ext cx="8245475" cy="760412"/>
          </a:xfrm>
        </p:spPr>
        <p:txBody>
          <a:bodyPr/>
          <a:lstStyle/>
          <a:p>
            <a:r>
              <a:rPr lang="en-US" sz="3200" smtClean="0"/>
              <a:t>The Dynamic Aggregate Demand Curve</a:t>
            </a:r>
          </a:p>
        </p:txBody>
      </p:sp>
      <p:grpSp>
        <p:nvGrpSpPr>
          <p:cNvPr id="18437" name="Group 53"/>
          <p:cNvGrpSpPr>
            <a:grpSpLocks/>
          </p:cNvGrpSpPr>
          <p:nvPr/>
        </p:nvGrpSpPr>
        <p:grpSpPr bwMode="auto">
          <a:xfrm>
            <a:off x="565150" y="1500188"/>
            <a:ext cx="4835525" cy="4383087"/>
            <a:chOff x="914401" y="1218064"/>
            <a:chExt cx="4954137" cy="4382469"/>
          </a:xfrm>
        </p:grpSpPr>
        <p:grpSp>
          <p:nvGrpSpPr>
            <p:cNvPr id="18442" name="Group 5"/>
            <p:cNvGrpSpPr>
              <a:grpSpLocks/>
            </p:cNvGrpSpPr>
            <p:nvPr/>
          </p:nvGrpSpPr>
          <p:grpSpPr bwMode="auto">
            <a:xfrm>
              <a:off x="1168589" y="1647457"/>
              <a:ext cx="4258102" cy="3731223"/>
              <a:chOff x="2637" y="1872645"/>
              <a:chExt cx="2496" cy="3731223"/>
            </a:xfrm>
          </p:grpSpPr>
          <p:sp>
            <p:nvSpPr>
              <p:cNvPr id="18445" name="Line 6"/>
              <p:cNvSpPr>
                <a:spLocks noChangeShapeType="1"/>
              </p:cNvSpPr>
              <p:nvPr/>
            </p:nvSpPr>
            <p:spPr bwMode="auto">
              <a:xfrm>
                <a:off x="2640" y="1872645"/>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7"/>
              <p:cNvSpPr>
                <a:spLocks noChangeShapeType="1"/>
              </p:cNvSpPr>
              <p:nvPr/>
            </p:nvSpPr>
            <p:spPr bwMode="auto">
              <a:xfrm>
                <a:off x="2637"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43" name="Text Box 8"/>
            <p:cNvSpPr txBox="1">
              <a:spLocks noChangeArrowheads="1"/>
            </p:cNvSpPr>
            <p:nvPr/>
          </p:nvSpPr>
          <p:spPr bwMode="auto">
            <a:xfrm>
              <a:off x="5457968" y="5154257"/>
              <a:ext cx="41057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18444" name="Text Box 9"/>
            <p:cNvSpPr txBox="1">
              <a:spLocks noChangeArrowheads="1"/>
            </p:cNvSpPr>
            <p:nvPr/>
          </p:nvSpPr>
          <p:spPr bwMode="auto">
            <a:xfrm>
              <a:off x="914401" y="1218064"/>
              <a:ext cx="53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grpSp>
        <p:nvGrpSpPr>
          <p:cNvPr id="4" name="Group 37"/>
          <p:cNvGrpSpPr>
            <a:grpSpLocks/>
          </p:cNvGrpSpPr>
          <p:nvPr/>
        </p:nvGrpSpPr>
        <p:grpSpPr bwMode="auto">
          <a:xfrm>
            <a:off x="1516063" y="2416175"/>
            <a:ext cx="2532062" cy="2885325"/>
            <a:chOff x="1842444" y="1978921"/>
            <a:chExt cx="2533169" cy="2886415"/>
          </a:xfrm>
        </p:grpSpPr>
        <p:sp>
          <p:nvSpPr>
            <p:cNvPr id="18440" name="Text Box 38"/>
            <p:cNvSpPr txBox="1">
              <a:spLocks noChangeArrowheads="1"/>
            </p:cNvSpPr>
            <p:nvPr/>
          </p:nvSpPr>
          <p:spPr bwMode="auto">
            <a:xfrm>
              <a:off x="3584004" y="4434286"/>
              <a:ext cx="791609" cy="43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DAD</a:t>
              </a:r>
              <a:r>
                <a:rPr lang="en-US" sz="2400" b="1" baseline="-25000" dirty="0" smtClean="0">
                  <a:latin typeface="Times New Roman" pitchFamily="18" charset="0"/>
                  <a:cs typeface="Times New Roman" pitchFamily="18" charset="0"/>
                </a:rPr>
                <a:t>t1</a:t>
              </a:r>
              <a:endParaRPr lang="en-US" sz="2400" b="1" baseline="-25000" dirty="0">
                <a:latin typeface="Times New Roman" pitchFamily="18" charset="0"/>
                <a:cs typeface="Times New Roman" pitchFamily="18" charset="0"/>
              </a:endParaRPr>
            </a:p>
          </p:txBody>
        </p:sp>
        <p:sp>
          <p:nvSpPr>
            <p:cNvPr id="18441" name="Line 33"/>
            <p:cNvSpPr>
              <a:spLocks noChangeShapeType="1"/>
            </p:cNvSpPr>
            <p:nvPr/>
          </p:nvSpPr>
          <p:spPr bwMode="auto">
            <a:xfrm>
              <a:off x="1842444" y="1978921"/>
              <a:ext cx="1748481" cy="2554979"/>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 name="Oval 7"/>
          <p:cNvSpPr/>
          <p:nvPr/>
        </p:nvSpPr>
        <p:spPr>
          <a:xfrm>
            <a:off x="2214422" y="3459514"/>
            <a:ext cx="106325" cy="106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819150" y="3505200"/>
            <a:ext cx="20193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Object 9"/>
          <p:cNvGraphicFramePr>
            <a:graphicFrameLocks noChangeAspect="1"/>
          </p:cNvGraphicFramePr>
          <p:nvPr>
            <p:extLst>
              <p:ext uri="{D42A27DB-BD31-4B8C-83A1-F6EECF244321}">
                <p14:modId xmlns:p14="http://schemas.microsoft.com/office/powerpoint/2010/main" val="406987182"/>
              </p:ext>
            </p:extLst>
          </p:nvPr>
        </p:nvGraphicFramePr>
        <p:xfrm>
          <a:off x="510390" y="3321331"/>
          <a:ext cx="320881" cy="406449"/>
        </p:xfrm>
        <a:graphic>
          <a:graphicData uri="http://schemas.openxmlformats.org/presentationml/2006/ole">
            <mc:AlternateContent xmlns:mc="http://schemas.openxmlformats.org/markup-compatibility/2006">
              <mc:Choice xmlns:v="urn:schemas-microsoft-com:vml" Requires="v">
                <p:oleObj spid="_x0000_s48312" name="Equation" r:id="rId4" imgW="190440" imgH="241200" progId="Equation.3">
                  <p:embed/>
                </p:oleObj>
              </mc:Choice>
              <mc:Fallback>
                <p:oleObj name="Equation" r:id="rId4" imgW="190440" imgH="241200" progId="Equation.3">
                  <p:embed/>
                  <p:pic>
                    <p:nvPicPr>
                      <p:cNvPr id="0" name=""/>
                      <p:cNvPicPr/>
                      <p:nvPr/>
                    </p:nvPicPr>
                    <p:blipFill>
                      <a:blip r:embed="rId5"/>
                      <a:stretch>
                        <a:fillRect/>
                      </a:stretch>
                    </p:blipFill>
                    <p:spPr>
                      <a:xfrm>
                        <a:off x="510390" y="3321331"/>
                        <a:ext cx="320881" cy="406449"/>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186669051"/>
              </p:ext>
            </p:extLst>
          </p:nvPr>
        </p:nvGraphicFramePr>
        <p:xfrm>
          <a:off x="2049814" y="5671538"/>
          <a:ext cx="785265" cy="373001"/>
        </p:xfrm>
        <a:graphic>
          <a:graphicData uri="http://schemas.openxmlformats.org/presentationml/2006/ole">
            <mc:AlternateContent xmlns:mc="http://schemas.openxmlformats.org/markup-compatibility/2006">
              <mc:Choice xmlns:v="urn:schemas-microsoft-com:vml" Requires="v">
                <p:oleObj spid="_x0000_s48313" name="Equation" r:id="rId6" imgW="507960" imgH="241200" progId="Equation.3">
                  <p:embed/>
                </p:oleObj>
              </mc:Choice>
              <mc:Fallback>
                <p:oleObj name="Equation" r:id="rId6" imgW="507960" imgH="241200" progId="Equation.3">
                  <p:embed/>
                  <p:pic>
                    <p:nvPicPr>
                      <p:cNvPr id="0" name=""/>
                      <p:cNvPicPr/>
                      <p:nvPr/>
                    </p:nvPicPr>
                    <p:blipFill>
                      <a:blip r:embed="rId7"/>
                      <a:stretch>
                        <a:fillRect/>
                      </a:stretch>
                    </p:blipFill>
                    <p:spPr>
                      <a:xfrm>
                        <a:off x="2049814" y="5671538"/>
                        <a:ext cx="785265" cy="373001"/>
                      </a:xfrm>
                      <a:prstGeom prst="rect">
                        <a:avLst/>
                      </a:prstGeom>
                    </p:spPr>
                  </p:pic>
                </p:oleObj>
              </mc:Fallback>
            </mc:AlternateContent>
          </a:graphicData>
        </a:graphic>
      </p:graphicFrame>
      <p:sp>
        <p:nvSpPr>
          <p:cNvPr id="23" name="TextBox 22"/>
          <p:cNvSpPr txBox="1"/>
          <p:nvPr/>
        </p:nvSpPr>
        <p:spPr>
          <a:xfrm>
            <a:off x="4307027" y="2978758"/>
            <a:ext cx="4613563" cy="923330"/>
          </a:xfrm>
          <a:prstGeom prst="rect">
            <a:avLst/>
          </a:prstGeom>
          <a:solidFill>
            <a:schemeClr val="accent3">
              <a:lumMod val="20000"/>
              <a:lumOff val="80000"/>
            </a:schemeClr>
          </a:solidFill>
        </p:spPr>
        <p:txBody>
          <a:bodyPr wrap="square" rtlCol="0">
            <a:spAutoFit/>
          </a:bodyPr>
          <a:lstStyle/>
          <a:p>
            <a:r>
              <a:rPr lang="en-US" b="1" dirty="0" smtClean="0"/>
              <a:t>When the natural rate of output increases (decreases) the </a:t>
            </a:r>
            <a:r>
              <a:rPr lang="en-US" b="1" i="1" dirty="0" smtClean="0"/>
              <a:t>DAD</a:t>
            </a:r>
            <a:r>
              <a:rPr lang="en-US" b="1" dirty="0" smtClean="0"/>
              <a:t> curve moves right (left) by the exact same amount.</a:t>
            </a:r>
            <a:endParaRPr lang="en-US" b="1" dirty="0"/>
          </a:p>
        </p:txBody>
      </p:sp>
      <p:sp>
        <p:nvSpPr>
          <p:cNvPr id="24" name="TextBox 23"/>
          <p:cNvSpPr txBox="1"/>
          <p:nvPr/>
        </p:nvSpPr>
        <p:spPr>
          <a:xfrm>
            <a:off x="4293167" y="4059443"/>
            <a:ext cx="4613563" cy="646331"/>
          </a:xfrm>
          <a:prstGeom prst="rect">
            <a:avLst/>
          </a:prstGeom>
          <a:solidFill>
            <a:schemeClr val="accent3">
              <a:lumMod val="20000"/>
              <a:lumOff val="80000"/>
            </a:schemeClr>
          </a:solidFill>
        </p:spPr>
        <p:txBody>
          <a:bodyPr wrap="square" rtlCol="0">
            <a:spAutoFit/>
          </a:bodyPr>
          <a:lstStyle/>
          <a:p>
            <a:r>
              <a:rPr lang="en-US" b="1" dirty="0" smtClean="0"/>
              <a:t>When there is a positive (negative) demand shock the </a:t>
            </a:r>
            <a:r>
              <a:rPr lang="en-US" b="1" i="1" dirty="0" smtClean="0"/>
              <a:t>DAD</a:t>
            </a:r>
            <a:r>
              <a:rPr lang="en-US" b="1" dirty="0" smtClean="0"/>
              <a:t> curve moves right (left) .</a:t>
            </a:r>
            <a:endParaRPr lang="en-US" b="1" dirty="0"/>
          </a:p>
        </p:txBody>
      </p:sp>
      <p:sp>
        <p:nvSpPr>
          <p:cNvPr id="25" name="TextBox 24"/>
          <p:cNvSpPr txBox="1"/>
          <p:nvPr/>
        </p:nvSpPr>
        <p:spPr>
          <a:xfrm>
            <a:off x="6205105" y="5084713"/>
            <a:ext cx="2715480" cy="923330"/>
          </a:xfrm>
          <a:prstGeom prst="rect">
            <a:avLst/>
          </a:prstGeom>
          <a:solidFill>
            <a:schemeClr val="accent3">
              <a:lumMod val="20000"/>
              <a:lumOff val="80000"/>
            </a:schemeClr>
          </a:solidFill>
        </p:spPr>
        <p:txBody>
          <a:bodyPr wrap="square" rtlCol="0">
            <a:spAutoFit/>
          </a:bodyPr>
          <a:lstStyle/>
          <a:p>
            <a:r>
              <a:rPr lang="en-US" b="1" dirty="0" smtClean="0"/>
              <a:t>A positive demand shock could be an increase in </a:t>
            </a:r>
            <a:r>
              <a:rPr lang="en-US" b="1" i="1" dirty="0" smtClean="0"/>
              <a:t>C</a:t>
            </a:r>
            <a:r>
              <a:rPr lang="en-US" b="1" baseline="-25000" dirty="0" smtClean="0"/>
              <a:t>0</a:t>
            </a:r>
            <a:r>
              <a:rPr lang="en-US" b="1" dirty="0" smtClean="0"/>
              <a:t>, </a:t>
            </a:r>
            <a:r>
              <a:rPr lang="en-US" b="1" i="1" dirty="0" smtClean="0"/>
              <a:t>I</a:t>
            </a:r>
            <a:r>
              <a:rPr lang="en-US" b="1" baseline="-25000" dirty="0" smtClean="0"/>
              <a:t>0</a:t>
            </a:r>
            <a:r>
              <a:rPr lang="en-US" b="1" dirty="0" smtClean="0"/>
              <a:t>, or </a:t>
            </a:r>
            <a:r>
              <a:rPr lang="en-US" b="1" i="1" dirty="0" smtClean="0"/>
              <a:t>G</a:t>
            </a:r>
            <a:r>
              <a:rPr lang="en-US" b="1" dirty="0" smtClean="0"/>
              <a:t>, or a decrease in </a:t>
            </a:r>
            <a:r>
              <a:rPr lang="en-US" b="1" i="1" dirty="0" smtClean="0"/>
              <a:t>T</a:t>
            </a:r>
            <a:r>
              <a:rPr lang="en-US" b="1" dirty="0" smtClean="0"/>
              <a:t>.</a:t>
            </a:r>
            <a:endParaRPr lang="en-US" b="1" dirty="0"/>
          </a:p>
        </p:txBody>
      </p:sp>
      <p:sp>
        <p:nvSpPr>
          <p:cNvPr id="26" name="Line 33"/>
          <p:cNvSpPr>
            <a:spLocks noChangeShapeType="1"/>
          </p:cNvSpPr>
          <p:nvPr/>
        </p:nvSpPr>
        <p:spPr bwMode="auto">
          <a:xfrm>
            <a:off x="1668463" y="1792695"/>
            <a:ext cx="1747717" cy="2554014"/>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Oval 27"/>
          <p:cNvSpPr/>
          <p:nvPr/>
        </p:nvSpPr>
        <p:spPr>
          <a:xfrm>
            <a:off x="2804972" y="3459514"/>
            <a:ext cx="106325" cy="106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38"/>
          <p:cNvSpPr txBox="1">
            <a:spLocks noChangeArrowheads="1"/>
          </p:cNvSpPr>
          <p:nvPr/>
        </p:nvSpPr>
        <p:spPr bwMode="auto">
          <a:xfrm>
            <a:off x="3409262" y="4213388"/>
            <a:ext cx="791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DAD</a:t>
            </a:r>
            <a:r>
              <a:rPr lang="en-US" sz="2400" b="1" baseline="-25000" dirty="0" smtClean="0">
                <a:latin typeface="Times New Roman" pitchFamily="18" charset="0"/>
                <a:cs typeface="Times New Roman" pitchFamily="18" charset="0"/>
              </a:rPr>
              <a:t>t2</a:t>
            </a:r>
            <a:endParaRPr lang="en-US" sz="2400" b="1" baseline="-25000" dirty="0">
              <a:latin typeface="Times New Roman" pitchFamily="18" charset="0"/>
              <a:cs typeface="Times New Roman" pitchFamily="18" charset="0"/>
            </a:endParaRPr>
          </a:p>
        </p:txBody>
      </p:sp>
      <p:cxnSp>
        <p:nvCxnSpPr>
          <p:cNvPr id="5" name="Straight Connector 4"/>
          <p:cNvCxnSpPr/>
          <p:nvPr/>
        </p:nvCxnSpPr>
        <p:spPr>
          <a:xfrm flipV="1">
            <a:off x="2258315" y="3505200"/>
            <a:ext cx="0" cy="2147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17418" y="3505149"/>
            <a:ext cx="1454727"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2189017" y="1011382"/>
                <a:ext cx="50292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a:rPr>
                            <m:t>𝑌</m:t>
                          </m:r>
                        </m:e>
                        <m:sub>
                          <m:r>
                            <a:rPr lang="en-US" sz="2800" b="0" i="1" smtClean="0">
                              <a:latin typeface="Cambria Math"/>
                            </a:rPr>
                            <m:t>𝑡</m:t>
                          </m:r>
                        </m:sub>
                      </m:sSub>
                      <m:r>
                        <a:rPr lang="en-US" sz="2800" b="0" i="1" smtClean="0">
                          <a:latin typeface="Cambria Math"/>
                        </a:rPr>
                        <m:t>=</m:t>
                      </m:r>
                      <m:sSub>
                        <m:sSubPr>
                          <m:ctrlPr>
                            <a:rPr lang="en-US" sz="2800" b="0" i="1" smtClean="0">
                              <a:latin typeface="Cambria Math"/>
                            </a:rPr>
                          </m:ctrlPr>
                        </m:sSubPr>
                        <m:e>
                          <m:acc>
                            <m:accPr>
                              <m:chr m:val="̅"/>
                              <m:ctrlPr>
                                <a:rPr lang="en-US" sz="2800" b="0" i="1" smtClean="0">
                                  <a:latin typeface="Cambria Math"/>
                                </a:rPr>
                              </m:ctrlPr>
                            </m:accPr>
                            <m:e>
                              <m:r>
                                <a:rPr lang="en-US" sz="2800" b="0" i="1" smtClean="0">
                                  <a:latin typeface="Cambria Math"/>
                                </a:rPr>
                                <m:t>𝑌</m:t>
                              </m:r>
                            </m:e>
                          </m:acc>
                        </m:e>
                        <m:sub>
                          <m:r>
                            <a:rPr lang="en-US" sz="2800" b="0" i="1" smtClean="0">
                              <a:latin typeface="Cambria Math"/>
                            </a:rPr>
                            <m:t>𝑡</m:t>
                          </m:r>
                        </m:sub>
                      </m:sSub>
                      <m:r>
                        <a:rPr lang="en-US" sz="2800" b="0" i="1" smtClean="0">
                          <a:latin typeface="Cambria Math"/>
                        </a:rPr>
                        <m:t>−</m:t>
                      </m:r>
                      <m:r>
                        <a:rPr lang="en-US" sz="2800" b="0" i="1" smtClean="0">
                          <a:latin typeface="Cambria Math"/>
                        </a:rPr>
                        <m:t>𝐴</m:t>
                      </m:r>
                      <m:r>
                        <a:rPr lang="en-US" sz="2800" b="0" i="1" smtClean="0">
                          <a:latin typeface="Cambria Math"/>
                          <a:ea typeface="Cambria Math"/>
                        </a:rPr>
                        <m:t>∙</m:t>
                      </m:r>
                      <m:d>
                        <m:dPr>
                          <m:ctrlPr>
                            <a:rPr lang="en-US" sz="2800" b="0" i="1" smtClean="0">
                              <a:latin typeface="Cambria Math"/>
                              <a:ea typeface="Cambria Math"/>
                            </a:rPr>
                          </m:ctrlPr>
                        </m:dPr>
                        <m:e>
                          <m:sSub>
                            <m:sSubPr>
                              <m:ctrlPr>
                                <a:rPr lang="en-US" sz="2800" b="0" i="1" smtClean="0">
                                  <a:latin typeface="Cambria Math"/>
                                  <a:ea typeface="Cambria Math"/>
                                </a:rPr>
                              </m:ctrlPr>
                            </m:sSubPr>
                            <m:e>
                              <m:r>
                                <a:rPr lang="en-US" sz="2800" b="0" i="1" smtClean="0">
                                  <a:latin typeface="Cambria Math"/>
                                  <a:ea typeface="Cambria Math"/>
                                </a:rPr>
                                <m:t>𝜋</m:t>
                              </m:r>
                            </m:e>
                            <m:sub>
                              <m:r>
                                <a:rPr lang="en-US" sz="2800" b="0" i="1" smtClean="0">
                                  <a:latin typeface="Cambria Math"/>
                                  <a:ea typeface="Cambria Math"/>
                                </a:rPr>
                                <m:t>𝑡</m:t>
                              </m:r>
                            </m:sub>
                          </m:sSub>
                          <m:r>
                            <a:rPr lang="en-US" sz="2800" b="0" i="1" smtClean="0">
                              <a:latin typeface="Cambria Math"/>
                              <a:ea typeface="Cambria Math"/>
                            </a:rPr>
                            <m:t>−</m:t>
                          </m:r>
                          <m:sSub>
                            <m:sSubPr>
                              <m:ctrlPr>
                                <a:rPr lang="en-US" sz="2800" b="0" i="1" smtClean="0">
                                  <a:latin typeface="Cambria Math"/>
                                  <a:ea typeface="Cambria Math"/>
                                </a:rPr>
                              </m:ctrlPr>
                            </m:sSubPr>
                            <m:e>
                              <m:sSup>
                                <m:sSupPr>
                                  <m:ctrlPr>
                                    <a:rPr lang="en-US" sz="2800" b="0" i="1" smtClean="0">
                                      <a:latin typeface="Cambria Math"/>
                                      <a:ea typeface="Cambria Math"/>
                                    </a:rPr>
                                  </m:ctrlPr>
                                </m:sSupPr>
                                <m:e>
                                  <m:r>
                                    <a:rPr lang="en-US" sz="2800" b="0" i="1" smtClean="0">
                                      <a:latin typeface="Cambria Math"/>
                                      <a:ea typeface="Cambria Math"/>
                                    </a:rPr>
                                    <m:t>𝜋</m:t>
                                  </m:r>
                                </m:e>
                                <m:sup>
                                  <m:r>
                                    <a:rPr lang="en-US" sz="2800" b="0" i="1" smtClean="0">
                                      <a:latin typeface="Cambria Math"/>
                                      <a:ea typeface="Cambria Math"/>
                                    </a:rPr>
                                    <m:t>∗</m:t>
                                  </m:r>
                                </m:sup>
                              </m:sSup>
                            </m:e>
                            <m:sub>
                              <m:r>
                                <a:rPr lang="en-US" sz="2800" b="0" i="1" smtClean="0">
                                  <a:latin typeface="Cambria Math"/>
                                  <a:ea typeface="Cambria Math"/>
                                </a:rPr>
                                <m:t>𝑡</m:t>
                              </m:r>
                            </m:sub>
                          </m:sSub>
                        </m:e>
                      </m:d>
                      <m:r>
                        <a:rPr lang="en-US" sz="2800" b="0" i="1" smtClean="0">
                          <a:latin typeface="Cambria Math"/>
                          <a:ea typeface="Cambria Math"/>
                        </a:rPr>
                        <m:t>+</m:t>
                      </m:r>
                      <m:r>
                        <a:rPr lang="en-US" sz="2800" b="0" i="1" smtClean="0">
                          <a:latin typeface="Cambria Math"/>
                          <a:ea typeface="Cambria Math"/>
                        </a:rPr>
                        <m:t>𝐵</m:t>
                      </m:r>
                      <m:r>
                        <a:rPr lang="en-US" sz="2800" b="0" i="1" smtClean="0">
                          <a:latin typeface="Cambria Math"/>
                          <a:ea typeface="Cambria Math"/>
                        </a:rPr>
                        <m:t>∙</m:t>
                      </m:r>
                      <m:sSub>
                        <m:sSubPr>
                          <m:ctrlPr>
                            <a:rPr lang="en-US" sz="2800" b="0" i="1" smtClean="0">
                              <a:latin typeface="Cambria Math"/>
                              <a:ea typeface="Cambria Math"/>
                            </a:rPr>
                          </m:ctrlPr>
                        </m:sSubPr>
                        <m:e>
                          <m:r>
                            <a:rPr lang="en-US" sz="2800" b="0" i="1" smtClean="0">
                              <a:latin typeface="Cambria Math"/>
                              <a:ea typeface="Cambria Math"/>
                            </a:rPr>
                            <m:t>𝜀</m:t>
                          </m:r>
                        </m:e>
                        <m:sub>
                          <m:r>
                            <a:rPr lang="en-US" sz="2800" b="0" i="1" smtClean="0">
                              <a:latin typeface="Cambria Math"/>
                              <a:ea typeface="Cambria Math"/>
                            </a:rPr>
                            <m:t>𝑡</m:t>
                          </m:r>
                        </m:sub>
                      </m:sSub>
                    </m:oMath>
                  </m:oMathPara>
                </a14:m>
                <a:endParaRPr 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2189017" y="1011382"/>
                <a:ext cx="5029200" cy="523220"/>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79184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3"/>
          <p:cNvSpPr>
            <a:spLocks noGrp="1"/>
          </p:cNvSpPr>
          <p:nvPr>
            <p:ph type="title"/>
          </p:nvPr>
        </p:nvSpPr>
        <p:spPr>
          <a:xfrm>
            <a:off x="466725" y="236538"/>
            <a:ext cx="8245475" cy="760412"/>
          </a:xfrm>
        </p:spPr>
        <p:txBody>
          <a:bodyPr/>
          <a:lstStyle/>
          <a:p>
            <a:r>
              <a:rPr lang="en-US" sz="3200" smtClean="0"/>
              <a:t>The Dynamic Aggregate Demand Curve</a:t>
            </a:r>
          </a:p>
        </p:txBody>
      </p:sp>
      <p:grpSp>
        <p:nvGrpSpPr>
          <p:cNvPr id="18437" name="Group 53"/>
          <p:cNvGrpSpPr>
            <a:grpSpLocks/>
          </p:cNvGrpSpPr>
          <p:nvPr/>
        </p:nvGrpSpPr>
        <p:grpSpPr bwMode="auto">
          <a:xfrm>
            <a:off x="565150" y="1500188"/>
            <a:ext cx="4835525" cy="4383087"/>
            <a:chOff x="914401" y="1218064"/>
            <a:chExt cx="4954137" cy="4382469"/>
          </a:xfrm>
        </p:grpSpPr>
        <p:grpSp>
          <p:nvGrpSpPr>
            <p:cNvPr id="18442" name="Group 5"/>
            <p:cNvGrpSpPr>
              <a:grpSpLocks/>
            </p:cNvGrpSpPr>
            <p:nvPr/>
          </p:nvGrpSpPr>
          <p:grpSpPr bwMode="auto">
            <a:xfrm>
              <a:off x="1168589" y="1647457"/>
              <a:ext cx="4258102" cy="3731223"/>
              <a:chOff x="2637" y="1872645"/>
              <a:chExt cx="2496" cy="3731223"/>
            </a:xfrm>
          </p:grpSpPr>
          <p:sp>
            <p:nvSpPr>
              <p:cNvPr id="18445" name="Line 6"/>
              <p:cNvSpPr>
                <a:spLocks noChangeShapeType="1"/>
              </p:cNvSpPr>
              <p:nvPr/>
            </p:nvSpPr>
            <p:spPr bwMode="auto">
              <a:xfrm>
                <a:off x="2640" y="1872645"/>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7"/>
              <p:cNvSpPr>
                <a:spLocks noChangeShapeType="1"/>
              </p:cNvSpPr>
              <p:nvPr/>
            </p:nvSpPr>
            <p:spPr bwMode="auto">
              <a:xfrm>
                <a:off x="2637"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43" name="Text Box 8"/>
            <p:cNvSpPr txBox="1">
              <a:spLocks noChangeArrowheads="1"/>
            </p:cNvSpPr>
            <p:nvPr/>
          </p:nvSpPr>
          <p:spPr bwMode="auto">
            <a:xfrm>
              <a:off x="5457968" y="5154257"/>
              <a:ext cx="41057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18444" name="Text Box 9"/>
            <p:cNvSpPr txBox="1">
              <a:spLocks noChangeArrowheads="1"/>
            </p:cNvSpPr>
            <p:nvPr/>
          </p:nvSpPr>
          <p:spPr bwMode="auto">
            <a:xfrm>
              <a:off x="914401" y="1218064"/>
              <a:ext cx="53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sp>
        <p:nvSpPr>
          <p:cNvPr id="32" name="TextBox 31"/>
          <p:cNvSpPr txBox="1"/>
          <p:nvPr/>
        </p:nvSpPr>
        <p:spPr>
          <a:xfrm>
            <a:off x="5070764" y="2416448"/>
            <a:ext cx="3925311" cy="2998515"/>
          </a:xfrm>
          <a:prstGeom prst="rect">
            <a:avLst/>
          </a:prstGeom>
          <a:solidFill>
            <a:schemeClr val="accent3">
              <a:lumMod val="60000"/>
              <a:lumOff val="40000"/>
            </a:schemeClr>
          </a:solidFill>
          <a:effectLst>
            <a:outerShdw blurRad="25400" dist="50800" dir="2700000" algn="tl" rotWithShape="0">
              <a:prstClr val="black">
                <a:alpha val="40000"/>
              </a:prstClr>
            </a:outerShdw>
          </a:effectLst>
        </p:spPr>
        <p:txBody>
          <a:bodyPr/>
          <a:lstStyle/>
          <a:p>
            <a:pPr>
              <a:defRPr/>
            </a:pPr>
            <a:r>
              <a:rPr lang="en-US" sz="2400" dirty="0" smtClean="0">
                <a:cs typeface="Arial" charset="0"/>
              </a:rPr>
              <a:t>The </a:t>
            </a:r>
            <a:r>
              <a:rPr lang="en-US" sz="2400" i="1" dirty="0">
                <a:cs typeface="Arial" charset="0"/>
              </a:rPr>
              <a:t>DAD</a:t>
            </a:r>
            <a:r>
              <a:rPr lang="en-US" sz="2400" dirty="0">
                <a:cs typeface="Arial" charset="0"/>
              </a:rPr>
              <a:t> curve shifts </a:t>
            </a:r>
            <a:r>
              <a:rPr lang="en-US" sz="2400" dirty="0" smtClean="0">
                <a:cs typeface="Arial" charset="0"/>
              </a:rPr>
              <a:t>right or up if:</a:t>
            </a:r>
          </a:p>
          <a:p>
            <a:pPr marL="457200" indent="-457200">
              <a:buFont typeface="+mj-lt"/>
              <a:buAutoNum type="arabicPeriod"/>
              <a:defRPr/>
            </a:pPr>
            <a:r>
              <a:rPr lang="en-US" sz="2400" dirty="0" smtClean="0">
                <a:cs typeface="Arial" charset="0"/>
              </a:rPr>
              <a:t>the central bank’s target inflation rate goes up, </a:t>
            </a:r>
          </a:p>
          <a:p>
            <a:pPr marL="457200" indent="-457200">
              <a:buFont typeface="+mj-lt"/>
              <a:buAutoNum type="arabicPeriod"/>
              <a:defRPr/>
            </a:pPr>
            <a:r>
              <a:rPr lang="en-US" sz="2400" dirty="0" smtClean="0">
                <a:cs typeface="Arial" charset="0"/>
              </a:rPr>
              <a:t>there is a positive demand shock, or </a:t>
            </a:r>
          </a:p>
          <a:p>
            <a:pPr marL="457200" indent="-457200">
              <a:buFont typeface="+mj-lt"/>
              <a:buAutoNum type="arabicPeriod"/>
              <a:defRPr/>
            </a:pPr>
            <a:r>
              <a:rPr lang="en-US" sz="2400" dirty="0" smtClean="0">
                <a:cs typeface="Arial" charset="0"/>
              </a:rPr>
              <a:t>the natural rate of output increases.</a:t>
            </a:r>
            <a:endParaRPr lang="en-US" sz="2400" dirty="0">
              <a:cs typeface="Arial" charset="0"/>
            </a:endParaRPr>
          </a:p>
        </p:txBody>
      </p:sp>
      <p:sp>
        <p:nvSpPr>
          <p:cNvPr id="18440" name="Text Box 38"/>
          <p:cNvSpPr txBox="1">
            <a:spLocks noChangeArrowheads="1"/>
          </p:cNvSpPr>
          <p:nvPr/>
        </p:nvSpPr>
        <p:spPr bwMode="auto">
          <a:xfrm>
            <a:off x="3256862" y="4870613"/>
            <a:ext cx="8717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DAD</a:t>
            </a:r>
            <a:r>
              <a:rPr lang="en-US" sz="2400" b="1" baseline="-25000" dirty="0" smtClean="0">
                <a:latin typeface="Times New Roman" pitchFamily="18" charset="0"/>
                <a:cs typeface="Times New Roman" pitchFamily="18" charset="0"/>
              </a:rPr>
              <a:t>t1</a:t>
            </a:r>
            <a:endParaRPr lang="en-US" sz="2400" b="1" baseline="-25000" dirty="0">
              <a:latin typeface="Times New Roman" pitchFamily="18" charset="0"/>
              <a:cs typeface="Times New Roman" pitchFamily="18" charset="0"/>
            </a:endParaRPr>
          </a:p>
        </p:txBody>
      </p:sp>
      <p:sp>
        <p:nvSpPr>
          <p:cNvPr id="18441" name="Line 33"/>
          <p:cNvSpPr>
            <a:spLocks noChangeShapeType="1"/>
          </p:cNvSpPr>
          <p:nvPr/>
        </p:nvSpPr>
        <p:spPr bwMode="auto">
          <a:xfrm>
            <a:off x="1516063" y="2416175"/>
            <a:ext cx="1747717" cy="2554014"/>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38"/>
          <p:cNvSpPr txBox="1">
            <a:spLocks noChangeArrowheads="1"/>
          </p:cNvSpPr>
          <p:nvPr/>
        </p:nvSpPr>
        <p:spPr bwMode="auto">
          <a:xfrm>
            <a:off x="3409262" y="4247133"/>
            <a:ext cx="8302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DAD</a:t>
            </a:r>
            <a:r>
              <a:rPr lang="en-US" sz="2400" b="1" baseline="-25000" dirty="0" smtClean="0">
                <a:latin typeface="Times New Roman" pitchFamily="18" charset="0"/>
                <a:cs typeface="Times New Roman" pitchFamily="18" charset="0"/>
              </a:rPr>
              <a:t>t2</a:t>
            </a:r>
            <a:endParaRPr lang="en-US" sz="2400" b="1" baseline="-25000" dirty="0">
              <a:latin typeface="Times New Roman" pitchFamily="18" charset="0"/>
              <a:cs typeface="Times New Roman" pitchFamily="18" charset="0"/>
            </a:endParaRPr>
          </a:p>
        </p:txBody>
      </p:sp>
      <p:sp>
        <p:nvSpPr>
          <p:cNvPr id="17" name="Line 33"/>
          <p:cNvSpPr>
            <a:spLocks noChangeShapeType="1"/>
          </p:cNvSpPr>
          <p:nvPr/>
        </p:nvSpPr>
        <p:spPr bwMode="auto">
          <a:xfrm>
            <a:off x="1668463" y="1792695"/>
            <a:ext cx="1747717" cy="2554014"/>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5" name="TextBox 14"/>
              <p:cNvSpPr txBox="1"/>
              <p:nvPr/>
            </p:nvSpPr>
            <p:spPr>
              <a:xfrm>
                <a:off x="2189017" y="1011382"/>
                <a:ext cx="50292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a:rPr>
                            <m:t>𝑌</m:t>
                          </m:r>
                        </m:e>
                        <m:sub>
                          <m:r>
                            <a:rPr lang="en-US" sz="2800" b="0" i="1" smtClean="0">
                              <a:latin typeface="Cambria Math"/>
                            </a:rPr>
                            <m:t>𝑡</m:t>
                          </m:r>
                        </m:sub>
                      </m:sSub>
                      <m:r>
                        <a:rPr lang="en-US" sz="2800" b="0" i="1" smtClean="0">
                          <a:latin typeface="Cambria Math"/>
                        </a:rPr>
                        <m:t>=</m:t>
                      </m:r>
                      <m:sSub>
                        <m:sSubPr>
                          <m:ctrlPr>
                            <a:rPr lang="en-US" sz="2800" b="0" i="1" smtClean="0">
                              <a:latin typeface="Cambria Math"/>
                            </a:rPr>
                          </m:ctrlPr>
                        </m:sSubPr>
                        <m:e>
                          <m:acc>
                            <m:accPr>
                              <m:chr m:val="̅"/>
                              <m:ctrlPr>
                                <a:rPr lang="en-US" sz="2800" b="0" i="1" smtClean="0">
                                  <a:latin typeface="Cambria Math"/>
                                </a:rPr>
                              </m:ctrlPr>
                            </m:accPr>
                            <m:e>
                              <m:r>
                                <a:rPr lang="en-US" sz="2800" b="0" i="1" smtClean="0">
                                  <a:latin typeface="Cambria Math"/>
                                </a:rPr>
                                <m:t>𝑌</m:t>
                              </m:r>
                            </m:e>
                          </m:acc>
                        </m:e>
                        <m:sub>
                          <m:r>
                            <a:rPr lang="en-US" sz="2800" b="0" i="1" smtClean="0">
                              <a:latin typeface="Cambria Math"/>
                            </a:rPr>
                            <m:t>𝑡</m:t>
                          </m:r>
                        </m:sub>
                      </m:sSub>
                      <m:r>
                        <a:rPr lang="en-US" sz="2800" b="0" i="1" smtClean="0">
                          <a:latin typeface="Cambria Math"/>
                        </a:rPr>
                        <m:t>−</m:t>
                      </m:r>
                      <m:r>
                        <a:rPr lang="en-US" sz="2800" b="0" i="1" smtClean="0">
                          <a:latin typeface="Cambria Math"/>
                        </a:rPr>
                        <m:t>𝐴</m:t>
                      </m:r>
                      <m:r>
                        <a:rPr lang="en-US" sz="2800" b="0" i="1" smtClean="0">
                          <a:latin typeface="Cambria Math"/>
                          <a:ea typeface="Cambria Math"/>
                        </a:rPr>
                        <m:t>∙</m:t>
                      </m:r>
                      <m:d>
                        <m:dPr>
                          <m:ctrlPr>
                            <a:rPr lang="en-US" sz="2800" b="0" i="1" smtClean="0">
                              <a:latin typeface="Cambria Math"/>
                              <a:ea typeface="Cambria Math"/>
                            </a:rPr>
                          </m:ctrlPr>
                        </m:dPr>
                        <m:e>
                          <m:sSub>
                            <m:sSubPr>
                              <m:ctrlPr>
                                <a:rPr lang="en-US" sz="2800" b="0" i="1" smtClean="0">
                                  <a:latin typeface="Cambria Math"/>
                                  <a:ea typeface="Cambria Math"/>
                                </a:rPr>
                              </m:ctrlPr>
                            </m:sSubPr>
                            <m:e>
                              <m:r>
                                <a:rPr lang="en-US" sz="2800" b="0" i="1" smtClean="0">
                                  <a:latin typeface="Cambria Math"/>
                                  <a:ea typeface="Cambria Math"/>
                                </a:rPr>
                                <m:t>𝜋</m:t>
                              </m:r>
                            </m:e>
                            <m:sub>
                              <m:r>
                                <a:rPr lang="en-US" sz="2800" b="0" i="1" smtClean="0">
                                  <a:latin typeface="Cambria Math"/>
                                  <a:ea typeface="Cambria Math"/>
                                </a:rPr>
                                <m:t>𝑡</m:t>
                              </m:r>
                            </m:sub>
                          </m:sSub>
                          <m:r>
                            <a:rPr lang="en-US" sz="2800" b="0" i="1" smtClean="0">
                              <a:latin typeface="Cambria Math"/>
                              <a:ea typeface="Cambria Math"/>
                            </a:rPr>
                            <m:t>−</m:t>
                          </m:r>
                          <m:sSub>
                            <m:sSubPr>
                              <m:ctrlPr>
                                <a:rPr lang="en-US" sz="2800" b="0" i="1" smtClean="0">
                                  <a:latin typeface="Cambria Math"/>
                                  <a:ea typeface="Cambria Math"/>
                                </a:rPr>
                              </m:ctrlPr>
                            </m:sSubPr>
                            <m:e>
                              <m:sSup>
                                <m:sSupPr>
                                  <m:ctrlPr>
                                    <a:rPr lang="en-US" sz="2800" b="0" i="1" smtClean="0">
                                      <a:latin typeface="Cambria Math"/>
                                      <a:ea typeface="Cambria Math"/>
                                    </a:rPr>
                                  </m:ctrlPr>
                                </m:sSupPr>
                                <m:e>
                                  <m:r>
                                    <a:rPr lang="en-US" sz="2800" b="0" i="1" smtClean="0">
                                      <a:latin typeface="Cambria Math"/>
                                      <a:ea typeface="Cambria Math"/>
                                    </a:rPr>
                                    <m:t>𝜋</m:t>
                                  </m:r>
                                </m:e>
                                <m:sup>
                                  <m:r>
                                    <a:rPr lang="en-US" sz="2800" b="0" i="1" smtClean="0">
                                      <a:latin typeface="Cambria Math"/>
                                      <a:ea typeface="Cambria Math"/>
                                    </a:rPr>
                                    <m:t>∗</m:t>
                                  </m:r>
                                </m:sup>
                              </m:sSup>
                            </m:e>
                            <m:sub>
                              <m:r>
                                <a:rPr lang="en-US" sz="2800" b="0" i="1" smtClean="0">
                                  <a:latin typeface="Cambria Math"/>
                                  <a:ea typeface="Cambria Math"/>
                                </a:rPr>
                                <m:t>𝑡</m:t>
                              </m:r>
                            </m:sub>
                          </m:sSub>
                        </m:e>
                      </m:d>
                      <m:r>
                        <a:rPr lang="en-US" sz="2800" b="0" i="1" smtClean="0">
                          <a:latin typeface="Cambria Math"/>
                          <a:ea typeface="Cambria Math"/>
                        </a:rPr>
                        <m:t>+</m:t>
                      </m:r>
                      <m:r>
                        <a:rPr lang="en-US" sz="2800" b="0" i="1" smtClean="0">
                          <a:latin typeface="Cambria Math"/>
                          <a:ea typeface="Cambria Math"/>
                        </a:rPr>
                        <m:t>𝐵</m:t>
                      </m:r>
                      <m:r>
                        <a:rPr lang="en-US" sz="2800" b="0" i="1" smtClean="0">
                          <a:latin typeface="Cambria Math"/>
                          <a:ea typeface="Cambria Math"/>
                        </a:rPr>
                        <m:t>∙</m:t>
                      </m:r>
                      <m:sSub>
                        <m:sSubPr>
                          <m:ctrlPr>
                            <a:rPr lang="en-US" sz="2800" b="0" i="1" smtClean="0">
                              <a:latin typeface="Cambria Math"/>
                              <a:ea typeface="Cambria Math"/>
                            </a:rPr>
                          </m:ctrlPr>
                        </m:sSubPr>
                        <m:e>
                          <m:r>
                            <a:rPr lang="en-US" sz="2800" b="0" i="1" smtClean="0">
                              <a:latin typeface="Cambria Math"/>
                              <a:ea typeface="Cambria Math"/>
                            </a:rPr>
                            <m:t>𝜀</m:t>
                          </m:r>
                        </m:e>
                        <m:sub>
                          <m:r>
                            <a:rPr lang="en-US" sz="2800" b="0" i="1" smtClean="0">
                              <a:latin typeface="Cambria Math"/>
                              <a:ea typeface="Cambria Math"/>
                            </a:rPr>
                            <m:t>𝑡</m:t>
                          </m:r>
                        </m:sub>
                      </m:sSub>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189017" y="1011382"/>
                <a:ext cx="5029200"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4124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The </a:t>
            </a:r>
            <a:r>
              <a:rPr lang="en-US" i="1" dirty="0" smtClean="0">
                <a:solidFill>
                  <a:srgbClr val="FF0000"/>
                </a:solidFill>
              </a:rPr>
              <a:t>DAD</a:t>
            </a:r>
            <a:r>
              <a:rPr lang="en-US" dirty="0" smtClean="0">
                <a:solidFill>
                  <a:srgbClr val="FF0000"/>
                </a:solidFill>
              </a:rPr>
              <a:t> Curve: Summary</a:t>
            </a:r>
            <a:endParaRPr lang="en-US" dirty="0">
              <a:solidFill>
                <a:srgbClr val="FF0000"/>
              </a:solidFill>
            </a:endParaRPr>
          </a:p>
        </p:txBody>
      </p:sp>
      <p:sp>
        <p:nvSpPr>
          <p:cNvPr id="4" name="Content Placeholder 3"/>
          <p:cNvSpPr>
            <a:spLocks noGrp="1"/>
          </p:cNvSpPr>
          <p:nvPr>
            <p:ph idx="1"/>
          </p:nvPr>
        </p:nvSpPr>
        <p:spPr/>
        <p:txBody>
          <a:bodyPr>
            <a:normAutofit lnSpcReduction="10000"/>
          </a:bodyPr>
          <a:lstStyle/>
          <a:p>
            <a:r>
              <a:rPr lang="en-US" dirty="0" smtClean="0">
                <a:solidFill>
                  <a:srgbClr val="FF0000"/>
                </a:solidFill>
              </a:rPr>
              <a:t>The </a:t>
            </a:r>
            <a:r>
              <a:rPr lang="en-US" i="1" dirty="0" smtClean="0">
                <a:solidFill>
                  <a:srgbClr val="FF0000"/>
                </a:solidFill>
              </a:rPr>
              <a:t>DAD</a:t>
            </a:r>
            <a:r>
              <a:rPr lang="en-US" dirty="0" smtClean="0">
                <a:solidFill>
                  <a:srgbClr val="FF0000"/>
                </a:solidFill>
              </a:rPr>
              <a:t> curve is downward sloping</a:t>
            </a:r>
          </a:p>
          <a:p>
            <a:r>
              <a:rPr lang="en-US" dirty="0">
                <a:solidFill>
                  <a:srgbClr val="FF0000"/>
                </a:solidFill>
              </a:rPr>
              <a:t>When the central bank’s target inflation rate increases (decreases</a:t>
            </a:r>
            <a:r>
              <a:rPr lang="en-US" dirty="0" smtClean="0">
                <a:solidFill>
                  <a:srgbClr val="FF0000"/>
                </a:solidFill>
              </a:rPr>
              <a:t>), </a:t>
            </a:r>
            <a:r>
              <a:rPr lang="en-US" dirty="0">
                <a:solidFill>
                  <a:srgbClr val="FF0000"/>
                </a:solidFill>
              </a:rPr>
              <a:t>the </a:t>
            </a:r>
            <a:r>
              <a:rPr lang="en-US" i="1" dirty="0">
                <a:solidFill>
                  <a:srgbClr val="FF0000"/>
                </a:solidFill>
              </a:rPr>
              <a:t>DAD</a:t>
            </a:r>
            <a:r>
              <a:rPr lang="en-US" dirty="0">
                <a:solidFill>
                  <a:srgbClr val="FF0000"/>
                </a:solidFill>
              </a:rPr>
              <a:t> curve </a:t>
            </a:r>
            <a:r>
              <a:rPr lang="en-US" dirty="0" smtClean="0">
                <a:solidFill>
                  <a:srgbClr val="FF0000"/>
                </a:solidFill>
              </a:rPr>
              <a:t>shifts up </a:t>
            </a:r>
            <a:r>
              <a:rPr lang="en-US" dirty="0">
                <a:solidFill>
                  <a:srgbClr val="FF0000"/>
                </a:solidFill>
              </a:rPr>
              <a:t>(down) by the </a:t>
            </a:r>
            <a:r>
              <a:rPr lang="en-US" dirty="0" smtClean="0">
                <a:solidFill>
                  <a:srgbClr val="FF0000"/>
                </a:solidFill>
              </a:rPr>
              <a:t>same amount</a:t>
            </a:r>
          </a:p>
          <a:p>
            <a:r>
              <a:rPr lang="en-US" dirty="0" smtClean="0">
                <a:solidFill>
                  <a:srgbClr val="FF0000"/>
                </a:solidFill>
                <a:cs typeface="Arial" charset="0"/>
              </a:rPr>
              <a:t>When natural </a:t>
            </a:r>
            <a:r>
              <a:rPr lang="en-US" dirty="0">
                <a:solidFill>
                  <a:srgbClr val="FF0000"/>
                </a:solidFill>
                <a:cs typeface="Arial" charset="0"/>
              </a:rPr>
              <a:t>GDP </a:t>
            </a:r>
            <a:r>
              <a:rPr lang="en-US" dirty="0">
                <a:solidFill>
                  <a:srgbClr val="FF0000"/>
                </a:solidFill>
              </a:rPr>
              <a:t>increases (decreases), </a:t>
            </a:r>
            <a:r>
              <a:rPr lang="en-US" dirty="0" smtClean="0">
                <a:solidFill>
                  <a:srgbClr val="FF0000"/>
                </a:solidFill>
                <a:cs typeface="Arial" charset="0"/>
              </a:rPr>
              <a:t>the </a:t>
            </a:r>
            <a:r>
              <a:rPr lang="en-US" i="1" dirty="0" smtClean="0">
                <a:solidFill>
                  <a:srgbClr val="FF0000"/>
                </a:solidFill>
                <a:cs typeface="Arial" charset="0"/>
              </a:rPr>
              <a:t>DAD</a:t>
            </a:r>
            <a:r>
              <a:rPr lang="en-US" dirty="0" smtClean="0">
                <a:solidFill>
                  <a:srgbClr val="FF0000"/>
                </a:solidFill>
                <a:cs typeface="Arial" charset="0"/>
              </a:rPr>
              <a:t> </a:t>
            </a:r>
            <a:r>
              <a:rPr lang="en-US" dirty="0">
                <a:solidFill>
                  <a:srgbClr val="FF0000"/>
                </a:solidFill>
                <a:cs typeface="Arial" charset="0"/>
              </a:rPr>
              <a:t>curve </a:t>
            </a:r>
            <a:r>
              <a:rPr lang="en-US" dirty="0" smtClean="0">
                <a:solidFill>
                  <a:srgbClr val="FF0000"/>
                </a:solidFill>
                <a:cs typeface="Arial" charset="0"/>
              </a:rPr>
              <a:t>shifts right </a:t>
            </a:r>
            <a:r>
              <a:rPr lang="en-US" dirty="0">
                <a:solidFill>
                  <a:srgbClr val="FF0000"/>
                </a:solidFill>
                <a:cs typeface="Arial" charset="0"/>
              </a:rPr>
              <a:t>(left) by </a:t>
            </a:r>
            <a:r>
              <a:rPr lang="en-US" dirty="0">
                <a:solidFill>
                  <a:srgbClr val="FF0000"/>
                </a:solidFill>
                <a:cs typeface="Calibri"/>
              </a:rPr>
              <a:t>the </a:t>
            </a:r>
            <a:r>
              <a:rPr lang="en-US" dirty="0" smtClean="0">
                <a:solidFill>
                  <a:srgbClr val="FF0000"/>
                </a:solidFill>
                <a:cs typeface="Calibri"/>
              </a:rPr>
              <a:t>same </a:t>
            </a:r>
            <a:r>
              <a:rPr lang="en-US" dirty="0" smtClean="0">
                <a:solidFill>
                  <a:srgbClr val="FF0000"/>
                </a:solidFill>
                <a:cs typeface="Arial" charset="0"/>
              </a:rPr>
              <a:t>amount</a:t>
            </a:r>
            <a:endParaRPr lang="en-US" dirty="0">
              <a:solidFill>
                <a:srgbClr val="FF0000"/>
              </a:solidFill>
            </a:endParaRPr>
          </a:p>
          <a:p>
            <a:r>
              <a:rPr lang="en-US" dirty="0" smtClean="0">
                <a:solidFill>
                  <a:srgbClr val="FF0000"/>
                </a:solidFill>
              </a:rPr>
              <a:t>When the demand shock increases (decreases), the </a:t>
            </a:r>
            <a:r>
              <a:rPr lang="en-US" i="1" dirty="0" smtClean="0">
                <a:solidFill>
                  <a:srgbClr val="FF0000"/>
                </a:solidFill>
              </a:rPr>
              <a:t>DAD</a:t>
            </a:r>
            <a:r>
              <a:rPr lang="en-US" dirty="0" smtClean="0">
                <a:solidFill>
                  <a:srgbClr val="FF0000"/>
                </a:solidFill>
              </a:rPr>
              <a:t> curve shifts right (left)</a:t>
            </a:r>
          </a:p>
          <a:p>
            <a:endParaRPr lang="en-US" dirty="0">
              <a:solidFill>
                <a:srgbClr val="FF0000"/>
              </a:solidFill>
            </a:endParaRPr>
          </a:p>
        </p:txBody>
      </p:sp>
    </p:spTree>
    <p:extLst>
      <p:ext uri="{BB962C8B-B14F-4D97-AF65-F5344CB8AC3E}">
        <p14:creationId xmlns:p14="http://schemas.microsoft.com/office/powerpoint/2010/main" val="12394854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i="1" dirty="0"/>
              <a:t>DAS</a:t>
            </a:r>
            <a:r>
              <a:rPr lang="en-US" dirty="0"/>
              <a:t> and </a:t>
            </a:r>
            <a:r>
              <a:rPr lang="en-US" i="1" dirty="0"/>
              <a:t>DAD</a:t>
            </a:r>
            <a:r>
              <a:rPr lang="en-US" dirty="0"/>
              <a:t> Equations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693262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r>
              <a:rPr lang="en-US" i="1" dirty="0" smtClean="0"/>
              <a:t>DAS</a:t>
            </a:r>
            <a:r>
              <a:rPr lang="en-US" dirty="0" smtClean="0"/>
              <a:t> and </a:t>
            </a:r>
            <a:r>
              <a:rPr lang="en-US" i="1" dirty="0" smtClean="0"/>
              <a:t>DAD</a:t>
            </a:r>
            <a:r>
              <a:rPr lang="en-US" dirty="0" smtClean="0"/>
              <a:t> Equations</a:t>
            </a:r>
            <a:endParaRPr lang="en-US" dirty="0"/>
          </a:p>
        </p:txBody>
      </p:sp>
      <p:sp>
        <p:nvSpPr>
          <p:cNvPr id="7" name="Content Placeholder 6"/>
          <p:cNvSpPr>
            <a:spLocks noGrp="1"/>
          </p:cNvSpPr>
          <p:nvPr>
            <p:ph idx="1"/>
          </p:nvPr>
        </p:nvSpPr>
        <p:spPr>
          <a:xfrm>
            <a:off x="457200" y="4558144"/>
            <a:ext cx="8229600" cy="1898073"/>
          </a:xfrm>
        </p:spPr>
        <p:txBody>
          <a:bodyPr>
            <a:normAutofit fontScale="92500" lnSpcReduction="10000"/>
          </a:bodyPr>
          <a:lstStyle/>
          <a:p>
            <a:r>
              <a:rPr lang="en-US" dirty="0" smtClean="0"/>
              <a:t>Note that there are </a:t>
            </a:r>
            <a:r>
              <a:rPr lang="en-US" i="1" dirty="0" smtClean="0"/>
              <a:t>two</a:t>
            </a:r>
            <a:r>
              <a:rPr lang="en-US" dirty="0" smtClean="0"/>
              <a:t> endogenous variables—</a:t>
            </a:r>
            <a:r>
              <a:rPr lang="en-US" i="1" dirty="0" err="1" smtClean="0"/>
              <a:t>Y</a:t>
            </a:r>
            <a:r>
              <a:rPr lang="en-US" baseline="-25000" dirty="0" err="1" smtClean="0"/>
              <a:t>t</a:t>
            </a:r>
            <a:r>
              <a:rPr lang="en-US" dirty="0" smtClean="0"/>
              <a:t> and </a:t>
            </a:r>
            <a:r>
              <a:rPr lang="el-GR" dirty="0" smtClean="0"/>
              <a:t>π</a:t>
            </a:r>
            <a:r>
              <a:rPr lang="en-US" baseline="-25000" dirty="0" smtClean="0"/>
              <a:t>t</a:t>
            </a:r>
            <a:r>
              <a:rPr lang="en-US" dirty="0" smtClean="0"/>
              <a:t>—in these </a:t>
            </a:r>
            <a:r>
              <a:rPr lang="en-US" i="1" dirty="0" smtClean="0"/>
              <a:t>two</a:t>
            </a:r>
            <a:r>
              <a:rPr lang="en-US" dirty="0" smtClean="0"/>
              <a:t> equations</a:t>
            </a:r>
          </a:p>
          <a:p>
            <a:r>
              <a:rPr lang="en-US" dirty="0" smtClean="0"/>
              <a:t>Therefore, we can solve for the equilibrium values of </a:t>
            </a:r>
            <a:r>
              <a:rPr lang="en-US" i="1" dirty="0" err="1"/>
              <a:t>Y</a:t>
            </a:r>
            <a:r>
              <a:rPr lang="en-US" baseline="-25000" dirty="0" err="1"/>
              <a:t>t</a:t>
            </a:r>
            <a:r>
              <a:rPr lang="en-US" dirty="0"/>
              <a:t> and </a:t>
            </a:r>
            <a:r>
              <a:rPr lang="el-GR" dirty="0"/>
              <a:t>π</a:t>
            </a:r>
            <a:r>
              <a:rPr lang="en-US" baseline="-25000" dirty="0"/>
              <a:t>t</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972147985"/>
              </p:ext>
            </p:extLst>
          </p:nvPr>
        </p:nvGraphicFramePr>
        <p:xfrm>
          <a:off x="904732" y="2971466"/>
          <a:ext cx="7613096" cy="1406525"/>
        </p:xfrm>
        <a:graphic>
          <a:graphicData uri="http://schemas.openxmlformats.org/presentationml/2006/ole">
            <mc:AlternateContent xmlns:mc="http://schemas.openxmlformats.org/markup-compatibility/2006">
              <mc:Choice xmlns:v="urn:schemas-microsoft-com:vml" Requires="v">
                <p:oleObj spid="_x0000_s62580" name="Equation" r:id="rId3" imgW="2336760" imgH="431640" progId="Equation.3">
                  <p:embed/>
                </p:oleObj>
              </mc:Choice>
              <mc:Fallback>
                <p:oleObj name="Equation" r:id="rId3" imgW="2336760" imgH="43164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732" y="2971466"/>
                        <a:ext cx="7613096" cy="1406525"/>
                      </a:xfrm>
                      <a:prstGeom prst="rect">
                        <a:avLst/>
                      </a:prstGeom>
                      <a:noFill/>
                      <a:ln>
                        <a:solidFill>
                          <a:srgbClr val="C00000"/>
                        </a:solidFill>
                      </a:ln>
                    </p:spPr>
                  </p:pic>
                </p:oleObj>
              </mc:Fallback>
            </mc:AlternateContent>
          </a:graphicData>
        </a:graphic>
      </p:graphicFrame>
      <p:graphicFrame>
        <p:nvGraphicFramePr>
          <p:cNvPr id="4" name="Object 3"/>
          <p:cNvGraphicFramePr>
            <a:graphicFrameLocks noGrp="1" noChangeAspect="1"/>
          </p:cNvGraphicFramePr>
          <p:nvPr>
            <p:extLst>
              <p:ext uri="{D42A27DB-BD31-4B8C-83A1-F6EECF244321}">
                <p14:modId xmlns:p14="http://schemas.microsoft.com/office/powerpoint/2010/main" val="4261998225"/>
              </p:ext>
            </p:extLst>
          </p:nvPr>
        </p:nvGraphicFramePr>
        <p:xfrm>
          <a:off x="1896371" y="1860698"/>
          <a:ext cx="5266429" cy="827084"/>
        </p:xfrm>
        <a:graphic>
          <a:graphicData uri="http://schemas.openxmlformats.org/presentationml/2006/ole">
            <mc:AlternateContent xmlns:mc="http://schemas.openxmlformats.org/markup-compatibility/2006">
              <mc:Choice xmlns:v="urn:schemas-microsoft-com:vml" Requires="v">
                <p:oleObj spid="_x0000_s62581" name="Equation" r:id="rId5" imgW="1536480" imgH="241200" progId="Equation.3">
                  <p:embed/>
                </p:oleObj>
              </mc:Choice>
              <mc:Fallback>
                <p:oleObj name="Equation" r:id="rId5" imgW="1536480" imgH="241200" progId="Equation.3">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6371" y="1860698"/>
                        <a:ext cx="5266429" cy="827084"/>
                      </a:xfrm>
                      <a:prstGeom prst="rect">
                        <a:avLst/>
                      </a:prstGeom>
                      <a:noFill/>
                      <a:ln w="9525">
                        <a:solidFill>
                          <a:srgbClr val="C00000"/>
                        </a:solidFill>
                        <a:miter lim="800000"/>
                        <a:headEnd/>
                        <a:tailEnd/>
                      </a:ln>
                    </p:spPr>
                  </p:pic>
                </p:oleObj>
              </mc:Fallback>
            </mc:AlternateContent>
          </a:graphicData>
        </a:graphic>
      </p:graphicFrame>
      <p:sp>
        <p:nvSpPr>
          <p:cNvPr id="5" name="TextBox 4"/>
          <p:cNvSpPr txBox="1"/>
          <p:nvPr/>
        </p:nvSpPr>
        <p:spPr>
          <a:xfrm>
            <a:off x="1011390" y="2064330"/>
            <a:ext cx="748145" cy="461665"/>
          </a:xfrm>
          <a:prstGeom prst="rect">
            <a:avLst/>
          </a:prstGeom>
          <a:solidFill>
            <a:schemeClr val="accent3">
              <a:lumMod val="40000"/>
              <a:lumOff val="60000"/>
            </a:schemeClr>
          </a:solidFill>
        </p:spPr>
        <p:txBody>
          <a:bodyPr wrap="square" rtlCol="0">
            <a:spAutoFit/>
          </a:bodyPr>
          <a:lstStyle/>
          <a:p>
            <a:pPr algn="ctr"/>
            <a:r>
              <a:rPr lang="en-US" sz="2400" i="1" dirty="0" smtClean="0"/>
              <a:t>DAS</a:t>
            </a:r>
            <a:endParaRPr lang="en-US" i="1" dirty="0"/>
          </a:p>
        </p:txBody>
      </p:sp>
      <p:sp>
        <p:nvSpPr>
          <p:cNvPr id="6" name="TextBox 5"/>
          <p:cNvSpPr txBox="1"/>
          <p:nvPr/>
        </p:nvSpPr>
        <p:spPr>
          <a:xfrm>
            <a:off x="27680" y="3435970"/>
            <a:ext cx="748145" cy="461665"/>
          </a:xfrm>
          <a:prstGeom prst="rect">
            <a:avLst/>
          </a:prstGeom>
          <a:solidFill>
            <a:schemeClr val="accent3">
              <a:lumMod val="40000"/>
              <a:lumOff val="60000"/>
            </a:schemeClr>
          </a:solidFill>
        </p:spPr>
        <p:txBody>
          <a:bodyPr wrap="square" rtlCol="0">
            <a:spAutoFit/>
          </a:bodyPr>
          <a:lstStyle/>
          <a:p>
            <a:pPr algn="ctr"/>
            <a:r>
              <a:rPr lang="en-US" sz="2400" i="1" dirty="0" smtClean="0"/>
              <a:t>DAD</a:t>
            </a:r>
            <a:endParaRPr lang="en-US" i="1" dirty="0"/>
          </a:p>
        </p:txBody>
      </p:sp>
    </p:spTree>
    <p:extLst>
      <p:ext uri="{BB962C8B-B14F-4D97-AF65-F5344CB8AC3E}">
        <p14:creationId xmlns:p14="http://schemas.microsoft.com/office/powerpoint/2010/main" val="42739483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0451" y="1680109"/>
            <a:ext cx="5887272" cy="1228896"/>
          </a:xfr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770" y="3291270"/>
            <a:ext cx="7516275" cy="1286055"/>
          </a:xfrm>
          <a:prstGeom prst="rect">
            <a:avLst/>
          </a:prstGeom>
        </p:spPr>
      </p:pic>
      <p:sp>
        <p:nvSpPr>
          <p:cNvPr id="8" name="TextBox 7"/>
          <p:cNvSpPr txBox="1"/>
          <p:nvPr/>
        </p:nvSpPr>
        <p:spPr>
          <a:xfrm>
            <a:off x="443345" y="5223164"/>
            <a:ext cx="8257310" cy="1200329"/>
          </a:xfrm>
          <a:prstGeom prst="rect">
            <a:avLst/>
          </a:prstGeom>
          <a:noFill/>
        </p:spPr>
        <p:txBody>
          <a:bodyPr wrap="square" rtlCol="0">
            <a:spAutoFit/>
          </a:bodyPr>
          <a:lstStyle/>
          <a:p>
            <a:r>
              <a:rPr lang="en-US" dirty="0" smtClean="0"/>
              <a:t>Using the equations in the previous slide—and a lot of very tedious algebra—one can express output and inflation entirely in terms of exogenous variables, parameters, shocks and pre-determined inflation. This is the algebraic solution of the </a:t>
            </a:r>
            <a:r>
              <a:rPr lang="en-US" i="1" dirty="0" smtClean="0"/>
              <a:t>DAD-DAS</a:t>
            </a:r>
            <a:r>
              <a:rPr lang="en-US" dirty="0" smtClean="0"/>
              <a:t> model. </a:t>
            </a:r>
            <a:endParaRPr lang="en-US" dirty="0"/>
          </a:p>
        </p:txBody>
      </p:sp>
    </p:spTree>
    <p:extLst>
      <p:ext uri="{BB962C8B-B14F-4D97-AF65-F5344CB8AC3E}">
        <p14:creationId xmlns:p14="http://schemas.microsoft.com/office/powerpoint/2010/main" val="11528453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And once we </a:t>
                </a:r>
                <a:r>
                  <a:rPr lang="en-US" dirty="0"/>
                  <a:t>solve for the equilibrium values of </a:t>
                </a:r>
                <a:r>
                  <a:rPr lang="en-US" i="1" dirty="0" err="1"/>
                  <a:t>Y</a:t>
                </a:r>
                <a:r>
                  <a:rPr lang="en-US" baseline="-25000" dirty="0" err="1"/>
                  <a:t>t</a:t>
                </a:r>
                <a:r>
                  <a:rPr lang="en-US" dirty="0"/>
                  <a:t> and </a:t>
                </a:r>
                <a:r>
                  <a:rPr lang="el-GR" dirty="0"/>
                  <a:t>π</a:t>
                </a:r>
                <a:r>
                  <a:rPr lang="en-US" baseline="-25000" dirty="0" smtClean="0"/>
                  <a:t>t</a:t>
                </a:r>
                <a:r>
                  <a:rPr lang="en-US" dirty="0" smtClean="0"/>
                  <a:t>,</a:t>
                </a:r>
              </a:p>
              <a:p>
                <a:r>
                  <a:rPr lang="en-US" dirty="0" smtClean="0"/>
                  <a:t>we can use adaptive expectations to solve for expected inflation: </a:t>
                </a:r>
                <a14:m>
                  <m:oMath xmlns:m="http://schemas.openxmlformats.org/officeDocument/2006/math">
                    <m:sSub>
                      <m:sSubPr>
                        <m:ctrlPr>
                          <a:rPr lang="en-US" i="1" smtClean="0">
                            <a:latin typeface="Cambria Math"/>
                          </a:rPr>
                        </m:ctrlPr>
                      </m:sSubPr>
                      <m:e>
                        <m:r>
                          <a:rPr lang="en-US" b="0" i="1" smtClean="0">
                            <a:latin typeface="Cambria Math"/>
                          </a:rPr>
                          <m:t>𝐸</m:t>
                        </m:r>
                      </m:e>
                      <m:sub>
                        <m:r>
                          <a:rPr lang="en-US" b="0" i="1" smtClean="0">
                            <a:latin typeface="Cambria Math"/>
                          </a:rPr>
                          <m:t>𝑡</m:t>
                        </m:r>
                      </m:sub>
                    </m:sSub>
                    <m:sSub>
                      <m:sSubPr>
                        <m:ctrlPr>
                          <a:rPr lang="en-US" i="1" smtClean="0">
                            <a:latin typeface="Cambria Math"/>
                          </a:rPr>
                        </m:ctrlPr>
                      </m:sSubPr>
                      <m:e>
                        <m:r>
                          <a:rPr lang="en-US" i="1" smtClean="0">
                            <a:latin typeface="Cambria Math"/>
                            <a:ea typeface="Cambria Math"/>
                          </a:rPr>
                          <m:t>𝜋</m:t>
                        </m:r>
                      </m:e>
                      <m:sub>
                        <m:r>
                          <a:rPr lang="en-US" b="0" i="1" smtClean="0">
                            <a:latin typeface="Cambria Math"/>
                          </a:rPr>
                          <m:t>𝑡</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ea typeface="Cambria Math"/>
                          </a:rPr>
                          <m:t>𝜋</m:t>
                        </m:r>
                      </m:e>
                      <m:sub>
                        <m:r>
                          <a:rPr lang="en-US" b="0" i="1" smtClean="0">
                            <a:latin typeface="Cambria Math"/>
                          </a:rPr>
                          <m:t>𝑡</m:t>
                        </m:r>
                      </m:sub>
                    </m:sSub>
                  </m:oMath>
                </a14:m>
                <a:r>
                  <a:rPr lang="en-US" dirty="0" smtClean="0"/>
                  <a:t>.</a:t>
                </a:r>
              </a:p>
              <a:p>
                <a:r>
                  <a:rPr lang="en-US" dirty="0" smtClean="0"/>
                  <a:t>We can use the monetary policy rule to determine the nominal interest rate</a:t>
                </a:r>
              </a:p>
              <a:p>
                <a:pPr lvl="1">
                  <a:buFont typeface="Arial" pitchFamily="34" charset="0"/>
                  <a:buChar char="•"/>
                </a:pPr>
                <a14:m>
                  <m:oMath xmlns:m="http://schemas.openxmlformats.org/officeDocument/2006/math">
                    <m:sSub>
                      <m:sSubPr>
                        <m:ctrlPr>
                          <a:rPr lang="en-US" i="1" smtClean="0">
                            <a:latin typeface="Cambria Math"/>
                          </a:rPr>
                        </m:ctrlPr>
                      </m:sSubPr>
                      <m:e>
                        <m:r>
                          <a:rPr lang="en-US" b="0" i="1" smtClean="0">
                            <a:latin typeface="Cambria Math"/>
                          </a:rPr>
                          <m:t>𝑖</m:t>
                        </m:r>
                      </m:e>
                      <m:sub>
                        <m:r>
                          <a:rPr lang="en-US" b="0" i="1" smtClean="0">
                            <a:latin typeface="Cambria Math"/>
                          </a:rPr>
                          <m:t>𝑡</m:t>
                        </m:r>
                      </m:sub>
                    </m:sSub>
                    <m:r>
                      <a:rPr lang="en-US" b="0" i="1" smtClean="0">
                        <a:latin typeface="Cambria Math"/>
                      </a:rPr>
                      <m:t>=</m:t>
                    </m:r>
                    <m:sSub>
                      <m:sSubPr>
                        <m:ctrlPr>
                          <a:rPr lang="en-US" b="0" i="1" smtClean="0">
                            <a:latin typeface="Cambria Math"/>
                          </a:rPr>
                        </m:ctrlPr>
                      </m:sSubPr>
                      <m:e>
                        <m:r>
                          <a:rPr lang="en-US" b="0" i="1" smtClean="0">
                            <a:latin typeface="Cambria Math"/>
                            <a:ea typeface="Cambria Math"/>
                          </a:rPr>
                          <m:t>𝜋</m:t>
                        </m:r>
                      </m:e>
                      <m:sub>
                        <m:r>
                          <a:rPr lang="en-US" b="0" i="1" smtClean="0">
                            <a:latin typeface="Cambria Math"/>
                          </a:rPr>
                          <m:t>𝑡</m:t>
                        </m:r>
                      </m:sub>
                    </m:sSub>
                    <m:r>
                      <a:rPr lang="en-US" b="0" i="1" smtClean="0">
                        <a:latin typeface="Cambria Math"/>
                      </a:rPr>
                      <m:t>+</m:t>
                    </m:r>
                    <m:r>
                      <a:rPr lang="en-US" b="0" i="1" smtClean="0">
                        <a:latin typeface="Cambria Math"/>
                        <a:ea typeface="Cambria Math"/>
                      </a:rPr>
                      <m:t>𝜌</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𝜃</m:t>
                        </m:r>
                      </m:e>
                      <m:sub>
                        <m:r>
                          <a:rPr lang="en-US" b="0" i="1" smtClean="0">
                            <a:latin typeface="Cambria Math"/>
                            <a:ea typeface="Cambria Math"/>
                          </a:rPr>
                          <m:t>𝜋</m:t>
                        </m:r>
                      </m:sub>
                    </m:sSub>
                    <m:r>
                      <a:rPr lang="en-US" b="0" i="1" smtClean="0">
                        <a:latin typeface="Cambria Math"/>
                        <a:ea typeface="Cambria Math"/>
                      </a:rPr>
                      <m:t>⋅</m:t>
                    </m:r>
                    <m:d>
                      <m:dPr>
                        <m:ctrlPr>
                          <a:rPr lang="en-US" b="0" i="1" smtClean="0">
                            <a:latin typeface="Cambria Math"/>
                            <a:ea typeface="Cambria Math"/>
                          </a:rPr>
                        </m:ctrlPr>
                      </m:dPr>
                      <m:e>
                        <m:sSub>
                          <m:sSubPr>
                            <m:ctrlPr>
                              <a:rPr lang="en-US" b="0" i="1" smtClean="0">
                                <a:latin typeface="Cambria Math"/>
                                <a:ea typeface="Cambria Math"/>
                              </a:rPr>
                            </m:ctrlPr>
                          </m:sSubPr>
                          <m:e>
                            <m:r>
                              <a:rPr lang="en-US" b="0" i="1" smtClean="0">
                                <a:latin typeface="Cambria Math"/>
                                <a:ea typeface="Cambria Math"/>
                              </a:rPr>
                              <m:t>𝜋</m:t>
                            </m:r>
                          </m:e>
                          <m:sub>
                            <m:r>
                              <a:rPr lang="en-US" b="0" i="1" smtClean="0">
                                <a:latin typeface="Cambria Math"/>
                                <a:ea typeface="Cambria Math"/>
                              </a:rPr>
                              <m:t>𝑡</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𝜋</m:t>
                            </m:r>
                            <m:r>
                              <a:rPr lang="en-US" b="0" i="1" baseline="30000" smtClean="0">
                                <a:latin typeface="Cambria Math"/>
                                <a:ea typeface="Cambria Math"/>
                              </a:rPr>
                              <m:t>∗</m:t>
                            </m:r>
                          </m:e>
                          <m:sub>
                            <m:r>
                              <a:rPr lang="en-US" b="0" i="1" smtClean="0">
                                <a:latin typeface="Cambria Math"/>
                                <a:ea typeface="Cambria Math"/>
                              </a:rPr>
                              <m:t>𝑡</m:t>
                            </m:r>
                          </m:sub>
                        </m:sSub>
                      </m:e>
                    </m:d>
                    <m:r>
                      <a:rPr lang="en-US" b="0" i="1" smtClean="0">
                        <a:latin typeface="Cambria Math"/>
                        <a:ea typeface="Cambria Math"/>
                      </a:rPr>
                      <m:t>+</m:t>
                    </m:r>
                    <m:sSub>
                      <m:sSubPr>
                        <m:ctrlPr>
                          <a:rPr lang="en-US" i="1">
                            <a:latin typeface="Cambria Math"/>
                            <a:ea typeface="Cambria Math"/>
                          </a:rPr>
                        </m:ctrlPr>
                      </m:sSubPr>
                      <m:e>
                        <m:r>
                          <a:rPr lang="en-US" i="1">
                            <a:latin typeface="Cambria Math"/>
                            <a:ea typeface="Cambria Math"/>
                          </a:rPr>
                          <m:t>𝜃</m:t>
                        </m:r>
                      </m:e>
                      <m:sub>
                        <m:r>
                          <a:rPr lang="en-US" b="0" i="1" smtClean="0">
                            <a:latin typeface="Cambria Math"/>
                            <a:ea typeface="Cambria Math"/>
                          </a:rPr>
                          <m:t>𝑌</m:t>
                        </m:r>
                      </m:sub>
                    </m:sSub>
                    <m:r>
                      <a:rPr lang="en-US" i="1">
                        <a:latin typeface="Cambria Math"/>
                        <a:ea typeface="Cambria Math"/>
                      </a:rPr>
                      <m:t>⋅</m:t>
                    </m:r>
                    <m:d>
                      <m:dPr>
                        <m:ctrlPr>
                          <a:rPr lang="en-US" i="1" smtClean="0">
                            <a:latin typeface="Cambria Math"/>
                            <a:ea typeface="Cambria Math"/>
                          </a:rPr>
                        </m:ctrlPr>
                      </m:dPr>
                      <m:e>
                        <m:sSub>
                          <m:sSubPr>
                            <m:ctrlPr>
                              <a:rPr lang="en-US" i="1" smtClean="0">
                                <a:latin typeface="Cambria Math"/>
                                <a:ea typeface="Cambria Math"/>
                              </a:rPr>
                            </m:ctrlPr>
                          </m:sSubPr>
                          <m:e>
                            <m:r>
                              <a:rPr lang="en-US" b="0" i="1" smtClean="0">
                                <a:latin typeface="Cambria Math"/>
                                <a:ea typeface="Cambria Math"/>
                              </a:rPr>
                              <m:t>𝑌</m:t>
                            </m:r>
                          </m:e>
                          <m:sub>
                            <m:r>
                              <a:rPr lang="en-US" b="0" i="1" smtClean="0">
                                <a:latin typeface="Cambria Math"/>
                                <a:ea typeface="Cambria Math"/>
                              </a:rPr>
                              <m:t>𝑡</m:t>
                            </m:r>
                          </m:sub>
                        </m:sSub>
                        <m:r>
                          <a:rPr lang="en-US" b="0" i="1" smtClean="0">
                            <a:latin typeface="Cambria Math"/>
                            <a:ea typeface="Cambria Math"/>
                          </a:rPr>
                          <m:t>−</m:t>
                        </m:r>
                        <m:sSub>
                          <m:sSubPr>
                            <m:ctrlPr>
                              <a:rPr lang="en-US" b="0" i="1" smtClean="0">
                                <a:latin typeface="Cambria Math"/>
                                <a:ea typeface="Cambria Math"/>
                              </a:rPr>
                            </m:ctrlPr>
                          </m:sSubPr>
                          <m:e>
                            <m:acc>
                              <m:accPr>
                                <m:chr m:val="̅"/>
                                <m:ctrlPr>
                                  <a:rPr lang="en-US" b="0" i="1" smtClean="0">
                                    <a:latin typeface="Cambria Math"/>
                                    <a:ea typeface="Cambria Math"/>
                                  </a:rPr>
                                </m:ctrlPr>
                              </m:accPr>
                              <m:e>
                                <m:r>
                                  <a:rPr lang="en-US" b="0" i="1" smtClean="0">
                                    <a:latin typeface="Cambria Math"/>
                                    <a:ea typeface="Cambria Math"/>
                                  </a:rPr>
                                  <m:t>𝑌</m:t>
                                </m:r>
                              </m:e>
                            </m:acc>
                          </m:e>
                          <m:sub>
                            <m:r>
                              <a:rPr lang="en-US" b="0" i="1" smtClean="0">
                                <a:latin typeface="Cambria Math"/>
                                <a:ea typeface="Cambria Math"/>
                              </a:rPr>
                              <m:t>𝑡</m:t>
                            </m:r>
                          </m:sub>
                        </m:sSub>
                      </m:e>
                    </m:d>
                  </m:oMath>
                </a14:m>
                <a:endParaRPr lang="en-US" dirty="0" smtClean="0"/>
              </a:p>
              <a:p>
                <a:r>
                  <a:rPr lang="en-US" dirty="0" smtClean="0"/>
                  <a:t>and the Fisher Effect to solve for the real interest rate </a:t>
                </a:r>
              </a:p>
              <a:p>
                <a:pPr lvl="1">
                  <a:buFont typeface="Arial" pitchFamily="34" charset="0"/>
                  <a:buChar char="•"/>
                </a:pPr>
                <a14:m>
                  <m:oMath xmlns:m="http://schemas.openxmlformats.org/officeDocument/2006/math">
                    <m:sSub>
                      <m:sSubPr>
                        <m:ctrlPr>
                          <a:rPr lang="en-US" i="1" smtClean="0">
                            <a:latin typeface="Cambria Math"/>
                          </a:rPr>
                        </m:ctrlPr>
                      </m:sSubPr>
                      <m:e>
                        <m:r>
                          <a:rPr lang="en-US" b="0" i="1" smtClean="0">
                            <a:latin typeface="Cambria Math"/>
                          </a:rPr>
                          <m:t>𝑟</m:t>
                        </m:r>
                      </m:e>
                      <m:sub>
                        <m:r>
                          <a:rPr lang="en-US" b="0" i="1" smtClean="0">
                            <a:latin typeface="Cambria Math"/>
                          </a:rPr>
                          <m:t>𝑡</m:t>
                        </m:r>
                      </m:sub>
                    </m:sSub>
                    <m:r>
                      <a:rPr lang="en-US" b="0" i="1" smtClean="0">
                        <a:latin typeface="Cambria Math"/>
                      </a:rPr>
                      <m:t>=</m:t>
                    </m:r>
                    <m:sSub>
                      <m:sSubPr>
                        <m:ctrlPr>
                          <a:rPr lang="en-US" i="1">
                            <a:latin typeface="Cambria Math"/>
                          </a:rPr>
                        </m:ctrlPr>
                      </m:sSubPr>
                      <m:e>
                        <m:r>
                          <a:rPr lang="en-US" i="1">
                            <a:latin typeface="Cambria Math"/>
                          </a:rPr>
                          <m:t>𝑖</m:t>
                        </m:r>
                      </m:e>
                      <m:sub>
                        <m:r>
                          <a:rPr lang="en-US" i="1">
                            <a:latin typeface="Cambria Math"/>
                          </a:rPr>
                          <m:t>𝑡</m:t>
                        </m:r>
                      </m:sub>
                    </m:sSub>
                    <m:r>
                      <a:rPr lang="en-US" b="0" i="1" smtClean="0">
                        <a:latin typeface="Cambria Math"/>
                      </a:rPr>
                      <m:t>−</m:t>
                    </m:r>
                    <m:sSub>
                      <m:sSubPr>
                        <m:ctrlPr>
                          <a:rPr lang="en-US" i="1">
                            <a:latin typeface="Cambria Math"/>
                          </a:rPr>
                        </m:ctrlPr>
                      </m:sSubPr>
                      <m:e>
                        <m:r>
                          <a:rPr lang="en-US" i="1">
                            <a:latin typeface="Cambria Math"/>
                          </a:rPr>
                          <m:t>𝐸</m:t>
                        </m:r>
                      </m:e>
                      <m:sub>
                        <m:r>
                          <a:rPr lang="en-US" i="1">
                            <a:latin typeface="Cambria Math"/>
                          </a:rPr>
                          <m:t>𝑡</m:t>
                        </m:r>
                      </m:sub>
                    </m:sSub>
                    <m:sSub>
                      <m:sSubPr>
                        <m:ctrlPr>
                          <a:rPr lang="en-US" i="1">
                            <a:latin typeface="Cambria Math"/>
                          </a:rPr>
                        </m:ctrlPr>
                      </m:sSubPr>
                      <m:e>
                        <m:r>
                          <a:rPr lang="en-US" i="1">
                            <a:latin typeface="Cambria Math"/>
                            <a:ea typeface="Cambria Math"/>
                          </a:rPr>
                          <m:t>𝜋</m:t>
                        </m:r>
                      </m:e>
                      <m:sub>
                        <m:r>
                          <a:rPr lang="en-US" i="1">
                            <a:latin typeface="Cambria Math"/>
                          </a:rPr>
                          <m:t>𝑡</m:t>
                        </m:r>
                        <m:r>
                          <a:rPr lang="en-US" i="1">
                            <a:latin typeface="Cambria Math"/>
                          </a:rPr>
                          <m:t>+1</m:t>
                        </m:r>
                      </m:sub>
                    </m:sSub>
                    <m:r>
                      <a:rPr lang="en-US" b="0" i="1" smtClean="0">
                        <a:latin typeface="Cambria Math"/>
                      </a:rPr>
                      <m:t>=</m:t>
                    </m:r>
                    <m:sSub>
                      <m:sSubPr>
                        <m:ctrlPr>
                          <a:rPr lang="en-US" i="1">
                            <a:latin typeface="Cambria Math"/>
                          </a:rPr>
                        </m:ctrlPr>
                      </m:sSubPr>
                      <m:e>
                        <m:r>
                          <a:rPr lang="en-US" i="1">
                            <a:latin typeface="Cambria Math"/>
                          </a:rPr>
                          <m:t>𝑖</m:t>
                        </m:r>
                      </m:e>
                      <m:sub>
                        <m:r>
                          <a:rPr lang="en-US" i="1">
                            <a:latin typeface="Cambria Math"/>
                          </a:rPr>
                          <m:t>𝑡</m:t>
                        </m:r>
                      </m:sub>
                    </m:sSub>
                    <m:r>
                      <a:rPr lang="en-US" i="1">
                        <a:latin typeface="Cambria Math"/>
                      </a:rPr>
                      <m:t>−</m:t>
                    </m:r>
                    <m:sSub>
                      <m:sSubPr>
                        <m:ctrlPr>
                          <a:rPr lang="en-US" i="1">
                            <a:latin typeface="Cambria Math"/>
                          </a:rPr>
                        </m:ctrlPr>
                      </m:sSubPr>
                      <m:e>
                        <m:r>
                          <a:rPr lang="en-US" i="1">
                            <a:latin typeface="Cambria Math"/>
                            <a:ea typeface="Cambria Math"/>
                          </a:rPr>
                          <m:t>𝜋</m:t>
                        </m:r>
                      </m:e>
                      <m:sub>
                        <m:r>
                          <a:rPr lang="en-US" i="1">
                            <a:latin typeface="Cambria Math"/>
                          </a:rPr>
                          <m:t>𝑡</m:t>
                        </m:r>
                      </m:sub>
                    </m:sSub>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53000"/>
              </a:xfrm>
              <a:blipFill rotWithShape="1">
                <a:blip r:embed="rId2"/>
                <a:stretch>
                  <a:fillRect l="-1481" t="-2463" r="-667"/>
                </a:stretch>
              </a:blipFill>
            </p:spPr>
            <p:txBody>
              <a:bodyPr/>
              <a:lstStyle/>
              <a:p>
                <a:r>
                  <a:rPr lang="en-US">
                    <a:noFill/>
                  </a:rPr>
                  <a:t> </a:t>
                </a:r>
              </a:p>
            </p:txBody>
          </p:sp>
        </mc:Fallback>
      </mc:AlternateContent>
    </p:spTree>
    <p:extLst>
      <p:ext uri="{BB962C8B-B14F-4D97-AF65-F5344CB8AC3E}">
        <p14:creationId xmlns:p14="http://schemas.microsoft.com/office/powerpoint/2010/main" val="1597921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Keeping track of time</a:t>
            </a:r>
          </a:p>
        </p:txBody>
      </p:sp>
      <p:sp>
        <p:nvSpPr>
          <p:cNvPr id="35843" name="Content Placeholder 2"/>
          <p:cNvSpPr>
            <a:spLocks noGrp="1"/>
          </p:cNvSpPr>
          <p:nvPr>
            <p:ph idx="1"/>
          </p:nvPr>
        </p:nvSpPr>
        <p:spPr/>
        <p:txBody>
          <a:bodyPr>
            <a:normAutofit fontScale="92500" lnSpcReduction="10000"/>
          </a:bodyPr>
          <a:lstStyle/>
          <a:p>
            <a:pPr>
              <a:defRPr/>
            </a:pPr>
            <a:r>
              <a:rPr lang="en-US" dirty="0" smtClean="0"/>
              <a:t>The subscript “</a:t>
            </a:r>
            <a:r>
              <a:rPr lang="en-US" sz="3000" b="1" i="1" dirty="0" smtClean="0">
                <a:cs typeface="Times New Roman" pitchFamily="18" charset="0"/>
              </a:rPr>
              <a:t>t </a:t>
            </a:r>
            <a:r>
              <a:rPr lang="en-US" dirty="0" smtClean="0"/>
              <a:t>” denotes a time period, </a:t>
            </a:r>
            <a:r>
              <a:rPr lang="en-US" i="1" dirty="0" smtClean="0"/>
              <a:t>e.g</a:t>
            </a:r>
            <a:r>
              <a:rPr lang="en-US" dirty="0" smtClean="0"/>
              <a:t>.</a:t>
            </a:r>
          </a:p>
          <a:p>
            <a:pPr lvl="1">
              <a:defRPr/>
            </a:pPr>
            <a:r>
              <a:rPr lang="en-US" sz="2900" b="1" i="1" dirty="0" err="1" smtClean="0">
                <a:cs typeface="Times New Roman" pitchFamily="18" charset="0"/>
              </a:rPr>
              <a:t>Y</a:t>
            </a:r>
            <a:r>
              <a:rPr lang="en-US" sz="2900" b="1" i="1" baseline="-25000" dirty="0" err="1" smtClean="0">
                <a:cs typeface="Times New Roman" pitchFamily="18" charset="0"/>
              </a:rPr>
              <a:t>t</a:t>
            </a:r>
            <a:r>
              <a:rPr lang="en-US" sz="2800" dirty="0" smtClean="0">
                <a:cs typeface="Times New Roman" pitchFamily="18" charset="0"/>
              </a:rPr>
              <a:t> </a:t>
            </a:r>
            <a:r>
              <a:rPr lang="en-US" dirty="0" smtClean="0"/>
              <a:t>= real GDP in period </a:t>
            </a:r>
            <a:r>
              <a:rPr lang="en-US" sz="3000" b="1" i="1" dirty="0" smtClean="0">
                <a:solidFill>
                  <a:srgbClr val="000000"/>
                </a:solidFill>
                <a:cs typeface="Times New Roman" pitchFamily="18" charset="0"/>
              </a:rPr>
              <a:t>t</a:t>
            </a:r>
            <a:r>
              <a:rPr lang="en-US" dirty="0" smtClean="0"/>
              <a:t> </a:t>
            </a:r>
          </a:p>
          <a:p>
            <a:pPr lvl="1">
              <a:defRPr/>
            </a:pPr>
            <a:r>
              <a:rPr lang="en-US" sz="2900" b="1" i="1" dirty="0" err="1" smtClean="0">
                <a:solidFill>
                  <a:srgbClr val="000000"/>
                </a:solidFill>
                <a:cs typeface="Times New Roman" pitchFamily="18" charset="0"/>
              </a:rPr>
              <a:t>Y</a:t>
            </a:r>
            <a:r>
              <a:rPr lang="en-US" sz="2900" b="1" i="1" baseline="-25000" dirty="0" err="1" smtClean="0">
                <a:solidFill>
                  <a:srgbClr val="000000"/>
                </a:solidFill>
                <a:cs typeface="Times New Roman" pitchFamily="18" charset="0"/>
              </a:rPr>
              <a:t>t</a:t>
            </a:r>
            <a:r>
              <a:rPr lang="en-US" sz="2900" b="1" i="1" baseline="-25000" dirty="0" smtClean="0">
                <a:solidFill>
                  <a:srgbClr val="000000"/>
                </a:solidFill>
                <a:cs typeface="Times New Roman" pitchFamily="18" charset="0"/>
              </a:rPr>
              <a:t> </a:t>
            </a:r>
            <a:r>
              <a:rPr lang="en-US" sz="2900" b="1" baseline="-25000" dirty="0" smtClean="0">
                <a:solidFill>
                  <a:srgbClr val="000000"/>
                </a:solidFill>
                <a:latin typeface="Calibri"/>
                <a:cs typeface="Calibri"/>
              </a:rPr>
              <a:t>−</a:t>
            </a:r>
            <a:r>
              <a:rPr lang="en-US" sz="2900" b="1" baseline="-25000" dirty="0" smtClean="0">
                <a:solidFill>
                  <a:srgbClr val="000000"/>
                </a:solidFill>
                <a:cs typeface="Times New Roman" pitchFamily="18" charset="0"/>
              </a:rPr>
              <a:t> 1</a:t>
            </a:r>
            <a:r>
              <a:rPr lang="en-US" dirty="0" smtClean="0"/>
              <a:t> = real GDP in period </a:t>
            </a:r>
            <a:r>
              <a:rPr lang="en-US" sz="3000" b="1" i="1" dirty="0" smtClean="0">
                <a:solidFill>
                  <a:srgbClr val="000000"/>
                </a:solidFill>
                <a:cs typeface="Times New Roman" pitchFamily="18" charset="0"/>
              </a:rPr>
              <a:t>t</a:t>
            </a:r>
            <a:r>
              <a:rPr lang="en-US" dirty="0" smtClean="0">
                <a:cs typeface="Times New Roman" pitchFamily="18" charset="0"/>
              </a:rPr>
              <a:t> </a:t>
            </a:r>
            <a:r>
              <a:rPr lang="en-US" b="1" dirty="0" smtClean="0">
                <a:cs typeface="Times New Roman" pitchFamily="18" charset="0"/>
              </a:rPr>
              <a:t>– 1</a:t>
            </a:r>
          </a:p>
          <a:p>
            <a:pPr lvl="1">
              <a:defRPr/>
            </a:pPr>
            <a:r>
              <a:rPr lang="en-US" sz="2900" b="1" i="1" dirty="0" err="1" smtClean="0">
                <a:solidFill>
                  <a:srgbClr val="000000"/>
                </a:solidFill>
                <a:cs typeface="Times New Roman" pitchFamily="18" charset="0"/>
              </a:rPr>
              <a:t>Y</a:t>
            </a:r>
            <a:r>
              <a:rPr lang="en-US" sz="2900" b="1" i="1" baseline="-25000" dirty="0" err="1" smtClean="0">
                <a:solidFill>
                  <a:srgbClr val="000000"/>
                </a:solidFill>
                <a:cs typeface="Times New Roman" pitchFamily="18" charset="0"/>
              </a:rPr>
              <a:t>t</a:t>
            </a:r>
            <a:r>
              <a:rPr lang="en-US" sz="2900" b="1" i="1" baseline="-25000" dirty="0" smtClean="0">
                <a:solidFill>
                  <a:srgbClr val="000000"/>
                </a:solidFill>
                <a:cs typeface="Times New Roman" pitchFamily="18" charset="0"/>
              </a:rPr>
              <a:t> </a:t>
            </a:r>
            <a:r>
              <a:rPr lang="en-US" sz="2900" b="1" baseline="-25000" dirty="0" smtClean="0">
                <a:solidFill>
                  <a:srgbClr val="000000"/>
                </a:solidFill>
                <a:cs typeface="Times New Roman" pitchFamily="18" charset="0"/>
              </a:rPr>
              <a:t>+ 1</a:t>
            </a:r>
            <a:r>
              <a:rPr lang="en-US" dirty="0" smtClean="0"/>
              <a:t> = real GDP in period </a:t>
            </a:r>
            <a:r>
              <a:rPr lang="en-US" sz="3000" b="1" i="1" dirty="0" smtClean="0">
                <a:solidFill>
                  <a:srgbClr val="000000"/>
                </a:solidFill>
                <a:cs typeface="Times New Roman" pitchFamily="18" charset="0"/>
              </a:rPr>
              <a:t>t</a:t>
            </a:r>
            <a:r>
              <a:rPr lang="en-US" dirty="0" smtClean="0">
                <a:cs typeface="Times New Roman" pitchFamily="18" charset="0"/>
              </a:rPr>
              <a:t> </a:t>
            </a:r>
            <a:r>
              <a:rPr lang="en-US" b="1" dirty="0" smtClean="0">
                <a:cs typeface="Times New Roman" pitchFamily="18" charset="0"/>
              </a:rPr>
              <a:t>+ 1</a:t>
            </a:r>
          </a:p>
          <a:p>
            <a:pPr>
              <a:defRPr/>
            </a:pPr>
            <a:r>
              <a:rPr lang="en-US" dirty="0" smtClean="0"/>
              <a:t>We can think of time periods as years. </a:t>
            </a:r>
            <a:br>
              <a:rPr lang="en-US" dirty="0" smtClean="0"/>
            </a:br>
            <a:r>
              <a:rPr lang="en-US" i="1" dirty="0" smtClean="0"/>
              <a:t>E.g</a:t>
            </a:r>
            <a:r>
              <a:rPr lang="en-US" dirty="0" smtClean="0"/>
              <a:t>., if </a:t>
            </a:r>
            <a:r>
              <a:rPr lang="en-US" b="1" i="1" dirty="0" smtClean="0">
                <a:solidFill>
                  <a:srgbClr val="000000"/>
                </a:solidFill>
                <a:cs typeface="Times New Roman" pitchFamily="18" charset="0"/>
              </a:rPr>
              <a:t>t</a:t>
            </a:r>
            <a:r>
              <a:rPr lang="en-US" dirty="0" smtClean="0"/>
              <a:t> = 2008, then </a:t>
            </a:r>
          </a:p>
          <a:p>
            <a:pPr lvl="1">
              <a:defRPr/>
            </a:pPr>
            <a:r>
              <a:rPr lang="en-US" sz="2900" b="1" i="1" dirty="0" err="1" smtClean="0">
                <a:cs typeface="Times New Roman" pitchFamily="18" charset="0"/>
              </a:rPr>
              <a:t>Y</a:t>
            </a:r>
            <a:r>
              <a:rPr lang="en-US" sz="2900" b="1" i="1" baseline="-25000" dirty="0" err="1" smtClean="0">
                <a:cs typeface="Times New Roman" pitchFamily="18" charset="0"/>
              </a:rPr>
              <a:t>t</a:t>
            </a:r>
            <a:r>
              <a:rPr lang="en-US" sz="2800" dirty="0" smtClean="0">
                <a:cs typeface="Times New Roman" pitchFamily="18" charset="0"/>
              </a:rPr>
              <a:t>  </a:t>
            </a:r>
            <a:r>
              <a:rPr lang="en-US" dirty="0" smtClean="0"/>
              <a:t>= </a:t>
            </a:r>
            <a:r>
              <a:rPr lang="en-US" sz="2900" b="1" i="1" dirty="0" smtClean="0">
                <a:cs typeface="Times New Roman" pitchFamily="18" charset="0"/>
              </a:rPr>
              <a:t>Y</a:t>
            </a:r>
            <a:r>
              <a:rPr lang="en-US" sz="2900" b="1" baseline="-25000" dirty="0" smtClean="0">
                <a:cs typeface="Times New Roman" pitchFamily="18" charset="0"/>
              </a:rPr>
              <a:t>2008</a:t>
            </a:r>
            <a:r>
              <a:rPr lang="en-US" sz="2400" dirty="0" smtClean="0">
                <a:cs typeface="Times New Roman" pitchFamily="18" charset="0"/>
              </a:rPr>
              <a:t>  </a:t>
            </a:r>
            <a:r>
              <a:rPr lang="en-US" dirty="0" smtClean="0"/>
              <a:t>= real GDP in 2008</a:t>
            </a:r>
          </a:p>
          <a:p>
            <a:pPr lvl="1">
              <a:defRPr/>
            </a:pPr>
            <a:r>
              <a:rPr lang="en-US" sz="2900" b="1" i="1" dirty="0" err="1" smtClean="0">
                <a:solidFill>
                  <a:srgbClr val="000000"/>
                </a:solidFill>
                <a:cs typeface="Times New Roman" pitchFamily="18" charset="0"/>
              </a:rPr>
              <a:t>Y</a:t>
            </a:r>
            <a:r>
              <a:rPr lang="en-US" sz="2900" b="1" i="1" baseline="-25000" dirty="0" err="1" smtClean="0">
                <a:solidFill>
                  <a:srgbClr val="000000"/>
                </a:solidFill>
                <a:cs typeface="Times New Roman" pitchFamily="18" charset="0"/>
              </a:rPr>
              <a:t>t</a:t>
            </a:r>
            <a:r>
              <a:rPr lang="en-US" sz="2900" b="1" i="1" baseline="-25000" dirty="0" smtClean="0">
                <a:solidFill>
                  <a:srgbClr val="000000"/>
                </a:solidFill>
                <a:cs typeface="Times New Roman" pitchFamily="18" charset="0"/>
              </a:rPr>
              <a:t> </a:t>
            </a:r>
            <a:r>
              <a:rPr lang="en-US" sz="2900" b="1" baseline="-25000" dirty="0">
                <a:solidFill>
                  <a:srgbClr val="000000"/>
                </a:solidFill>
                <a:cs typeface="Calibri"/>
              </a:rPr>
              <a:t>−</a:t>
            </a:r>
            <a:r>
              <a:rPr lang="en-US" sz="2900" b="1" baseline="-25000" dirty="0" smtClean="0">
                <a:solidFill>
                  <a:srgbClr val="000000"/>
                </a:solidFill>
                <a:cs typeface="Times New Roman" pitchFamily="18" charset="0"/>
              </a:rPr>
              <a:t> 1</a:t>
            </a:r>
            <a:r>
              <a:rPr lang="en-US" dirty="0" smtClean="0"/>
              <a:t> = </a:t>
            </a:r>
            <a:r>
              <a:rPr lang="en-US" sz="2900" b="1" i="1" dirty="0" smtClean="0">
                <a:cs typeface="Times New Roman" pitchFamily="18" charset="0"/>
              </a:rPr>
              <a:t>Y</a:t>
            </a:r>
            <a:r>
              <a:rPr lang="en-US" sz="2900" b="1" baseline="-25000" dirty="0" smtClean="0">
                <a:cs typeface="Times New Roman" pitchFamily="18" charset="0"/>
              </a:rPr>
              <a:t>2007</a:t>
            </a:r>
            <a:r>
              <a:rPr lang="en-US" sz="2000" dirty="0" smtClean="0">
                <a:cs typeface="Times New Roman" pitchFamily="18" charset="0"/>
              </a:rPr>
              <a:t>  </a:t>
            </a:r>
            <a:r>
              <a:rPr lang="en-US" dirty="0" smtClean="0"/>
              <a:t>= real GDP in 2007</a:t>
            </a:r>
            <a:endParaRPr lang="en-US" dirty="0" smtClean="0">
              <a:cs typeface="Times New Roman" pitchFamily="18" charset="0"/>
            </a:endParaRPr>
          </a:p>
          <a:p>
            <a:pPr lvl="1">
              <a:defRPr/>
            </a:pPr>
            <a:r>
              <a:rPr lang="en-US" sz="2900" b="1" i="1" dirty="0" err="1" smtClean="0">
                <a:solidFill>
                  <a:srgbClr val="000000"/>
                </a:solidFill>
                <a:cs typeface="Times New Roman" pitchFamily="18" charset="0"/>
              </a:rPr>
              <a:t>Y</a:t>
            </a:r>
            <a:r>
              <a:rPr lang="en-US" sz="2900" b="1" i="1" baseline="-25000" dirty="0" err="1" smtClean="0">
                <a:solidFill>
                  <a:srgbClr val="000000"/>
                </a:solidFill>
                <a:cs typeface="Times New Roman" pitchFamily="18" charset="0"/>
              </a:rPr>
              <a:t>t</a:t>
            </a:r>
            <a:r>
              <a:rPr lang="en-US" sz="2900" b="1" i="1" baseline="-25000" dirty="0" smtClean="0">
                <a:solidFill>
                  <a:srgbClr val="000000"/>
                </a:solidFill>
                <a:cs typeface="Times New Roman" pitchFamily="18" charset="0"/>
              </a:rPr>
              <a:t> </a:t>
            </a:r>
            <a:r>
              <a:rPr lang="en-US" sz="2900" b="1" baseline="-25000" dirty="0" smtClean="0">
                <a:solidFill>
                  <a:srgbClr val="000000"/>
                </a:solidFill>
                <a:cs typeface="Times New Roman" pitchFamily="18" charset="0"/>
              </a:rPr>
              <a:t>+ 1</a:t>
            </a:r>
            <a:r>
              <a:rPr lang="en-US" dirty="0" smtClean="0"/>
              <a:t> = </a:t>
            </a:r>
            <a:r>
              <a:rPr lang="en-US" sz="2900" b="1" i="1" dirty="0" smtClean="0">
                <a:cs typeface="Times New Roman" pitchFamily="18" charset="0"/>
              </a:rPr>
              <a:t>Y</a:t>
            </a:r>
            <a:r>
              <a:rPr lang="en-US" sz="2900" b="1" baseline="-25000" dirty="0" smtClean="0">
                <a:cs typeface="Times New Roman" pitchFamily="18" charset="0"/>
              </a:rPr>
              <a:t>2009</a:t>
            </a:r>
            <a:r>
              <a:rPr lang="en-US" sz="2000" dirty="0" smtClean="0">
                <a:cs typeface="Times New Roman" pitchFamily="18" charset="0"/>
              </a:rPr>
              <a:t>  </a:t>
            </a:r>
            <a:r>
              <a:rPr lang="en-US" dirty="0" smtClean="0"/>
              <a:t>= real GDP in 2009</a:t>
            </a:r>
            <a:endParaRPr lang="en-US" dirty="0" smtClean="0">
              <a:cs typeface="Times New Roman" pitchFamily="18" charset="0"/>
            </a:endParaRPr>
          </a:p>
          <a:p>
            <a:pPr>
              <a:defRPr/>
            </a:pPr>
            <a:endParaRPr lang="en-US" dirty="0" smtClean="0"/>
          </a:p>
        </p:txBody>
      </p:sp>
    </p:spTree>
    <p:extLst>
      <p:ext uri="{BB962C8B-B14F-4D97-AF65-F5344CB8AC3E}">
        <p14:creationId xmlns:p14="http://schemas.microsoft.com/office/powerpoint/2010/main" val="386872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wipe(left)">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wipe(left)">
                                      <p:cBhvr>
                                        <p:cTn id="17" dur="500"/>
                                        <p:tgtEl>
                                          <p:spTgt spid="35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wipe(left)">
                                      <p:cBhvr>
                                        <p:cTn id="22" dur="500"/>
                                        <p:tgtEl>
                                          <p:spTgt spid="35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wipe(left)">
                                      <p:cBhvr>
                                        <p:cTn id="27" dur="500"/>
                                        <p:tgtEl>
                                          <p:spTgt spid="35843">
                                            <p:txEl>
                                              <p:pRg st="4" end="4"/>
                                            </p:txEl>
                                          </p:spTgt>
                                        </p:tgtEl>
                                      </p:cBhvr>
                                    </p:animEffect>
                                  </p:childTnLst>
                                </p:cTn>
                              </p:par>
                            </p:childTnLst>
                          </p:cTn>
                        </p:par>
                        <p:par>
                          <p:cTn id="28" fill="hold" nodeType="afterGroup">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35843">
                                            <p:txEl>
                                              <p:pRg st="5" end="5"/>
                                            </p:txEl>
                                          </p:spTgt>
                                        </p:tgtEl>
                                        <p:attrNameLst>
                                          <p:attrName>style.visibility</p:attrName>
                                        </p:attrNameLst>
                                      </p:cBhvr>
                                      <p:to>
                                        <p:strVal val="visible"/>
                                      </p:to>
                                    </p:set>
                                    <p:animEffect transition="in" filter="wipe(left)">
                                      <p:cBhvr>
                                        <p:cTn id="31" dur="500"/>
                                        <p:tgtEl>
                                          <p:spTgt spid="35843">
                                            <p:txEl>
                                              <p:pRg st="5" end="5"/>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5843">
                                            <p:txEl>
                                              <p:pRg st="6" end="6"/>
                                            </p:txEl>
                                          </p:spTgt>
                                        </p:tgtEl>
                                        <p:attrNameLst>
                                          <p:attrName>style.visibility</p:attrName>
                                        </p:attrNameLst>
                                      </p:cBhvr>
                                      <p:to>
                                        <p:strVal val="visible"/>
                                      </p:to>
                                    </p:set>
                                    <p:animEffect transition="in" filter="wipe(left)">
                                      <p:cBhvr>
                                        <p:cTn id="34" dur="500"/>
                                        <p:tgtEl>
                                          <p:spTgt spid="35843">
                                            <p:txEl>
                                              <p:pRg st="6" end="6"/>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5843">
                                            <p:txEl>
                                              <p:pRg st="7" end="7"/>
                                            </p:txEl>
                                          </p:spTgt>
                                        </p:tgtEl>
                                        <p:attrNameLst>
                                          <p:attrName>style.visibility</p:attrName>
                                        </p:attrNameLst>
                                      </p:cBhvr>
                                      <p:to>
                                        <p:strVal val="visible"/>
                                      </p:to>
                                    </p:set>
                                    <p:animEffect transition="in" filter="wipe(left)">
                                      <p:cBhvr>
                                        <p:cTn id="37" dur="500"/>
                                        <p:tgtEl>
                                          <p:spTgt spid="35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5"/>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sp>
        <p:nvSpPr>
          <p:cNvPr id="8" name="TextBox 7"/>
          <p:cNvSpPr txBox="1"/>
          <p:nvPr/>
        </p:nvSpPr>
        <p:spPr>
          <a:xfrm>
            <a:off x="443345" y="4325834"/>
            <a:ext cx="8257310" cy="2031325"/>
          </a:xfrm>
          <a:prstGeom prst="rect">
            <a:avLst/>
          </a:prstGeom>
          <a:noFill/>
        </p:spPr>
        <p:txBody>
          <a:bodyPr wrap="square" rtlCol="0">
            <a:spAutoFit/>
          </a:bodyPr>
          <a:lstStyle/>
          <a:p>
            <a:r>
              <a:rPr lang="en-US" dirty="0" smtClean="0"/>
              <a:t>By substituting the previous slide’s solutions for output and inflation into the monetary policy rule, we can then get the above solution for the nominal interest rate. The Fisher equation can be used to solve for the real interest rate.</a:t>
            </a:r>
          </a:p>
          <a:p>
            <a:endParaRPr lang="en-US" dirty="0"/>
          </a:p>
          <a:p>
            <a:r>
              <a:rPr lang="en-US" dirty="0" smtClean="0"/>
              <a:t>Please do not worry about the solution and its derivation. However, if you are interested, please see </a:t>
            </a:r>
            <a:r>
              <a:rPr lang="en-US" dirty="0" smtClean="0">
                <a:hlinkClick r:id="rId2"/>
              </a:rPr>
              <a:t>http://myweb.liu.edu/~uroy/eco62/ppt/zlb-educ130328.pdf</a:t>
            </a:r>
            <a:r>
              <a:rPr lang="en-US" dirty="0" smtClean="0"/>
              <a:t> , especially sections 4.1 </a:t>
            </a:r>
            <a:r>
              <a:rPr lang="en-US" dirty="0"/>
              <a:t>, 8.1 (appendix) </a:t>
            </a:r>
            <a:r>
              <a:rPr lang="en-US" dirty="0" smtClean="0"/>
              <a:t>and 8.2 (appendix).</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54399"/>
            <a:ext cx="8156160" cy="596026"/>
          </a:xfrm>
        </p:spPr>
      </p:pic>
    </p:spTree>
    <p:extLst>
      <p:ext uri="{BB962C8B-B14F-4D97-AF65-F5344CB8AC3E}">
        <p14:creationId xmlns:p14="http://schemas.microsoft.com/office/powerpoint/2010/main" val="6174084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FF0000"/>
                </a:solidFill>
              </a:rPr>
              <a:t>Summary: </a:t>
            </a:r>
            <a:r>
              <a:rPr lang="en-US" i="1" dirty="0" smtClean="0">
                <a:solidFill>
                  <a:srgbClr val="FF0000"/>
                </a:solidFill>
              </a:rPr>
              <a:t>DAD-DAS</a:t>
            </a:r>
            <a:r>
              <a:rPr lang="en-US" dirty="0" smtClean="0">
                <a:solidFill>
                  <a:srgbClr val="FF0000"/>
                </a:solidFill>
              </a:rPr>
              <a:t> Slopes and Shifts</a:t>
            </a:r>
            <a:endParaRPr lang="en-US" dirty="0">
              <a:solidFill>
                <a:srgbClr val="FF0000"/>
              </a:solidFill>
            </a:endParaRPr>
          </a:p>
        </p:txBody>
      </p:sp>
      <p:sp>
        <p:nvSpPr>
          <p:cNvPr id="4" name="Text Placeholder 3"/>
          <p:cNvSpPr>
            <a:spLocks noGrp="1"/>
          </p:cNvSpPr>
          <p:nvPr>
            <p:ph type="body" idx="1"/>
          </p:nvPr>
        </p:nvSpPr>
        <p:spPr/>
        <p:txBody>
          <a:bodyPr/>
          <a:lstStyle/>
          <a:p>
            <a:r>
              <a:rPr lang="en-US" i="1" dirty="0" smtClean="0">
                <a:solidFill>
                  <a:srgbClr val="FF0000"/>
                </a:solidFill>
              </a:rPr>
              <a:t>DAS</a:t>
            </a:r>
            <a:endParaRPr lang="en-US" i="1" dirty="0">
              <a:solidFill>
                <a:srgbClr val="FF0000"/>
              </a:solidFill>
            </a:endParaRPr>
          </a:p>
        </p:txBody>
      </p:sp>
      <p:sp>
        <p:nvSpPr>
          <p:cNvPr id="5" name="Content Placeholder 4"/>
          <p:cNvSpPr>
            <a:spLocks noGrp="1"/>
          </p:cNvSpPr>
          <p:nvPr>
            <p:ph sz="half" idx="2"/>
          </p:nvPr>
        </p:nvSpPr>
        <p:spPr/>
        <p:txBody>
          <a:bodyPr>
            <a:normAutofit lnSpcReduction="10000"/>
          </a:bodyPr>
          <a:lstStyle/>
          <a:p>
            <a:r>
              <a:rPr lang="en-US" dirty="0" smtClean="0">
                <a:solidFill>
                  <a:srgbClr val="FF0000"/>
                </a:solidFill>
              </a:rPr>
              <a:t>Upward sloping</a:t>
            </a:r>
          </a:p>
          <a:p>
            <a:r>
              <a:rPr lang="en-US" dirty="0" smtClean="0">
                <a:solidFill>
                  <a:srgbClr val="FF0000"/>
                </a:solidFill>
              </a:rPr>
              <a:t>If natural output increases, </a:t>
            </a:r>
            <a:r>
              <a:rPr lang="en-US" i="1" dirty="0">
                <a:solidFill>
                  <a:srgbClr val="FF0000"/>
                </a:solidFill>
              </a:rPr>
              <a:t>DAS</a:t>
            </a:r>
            <a:r>
              <a:rPr lang="en-US" dirty="0">
                <a:solidFill>
                  <a:srgbClr val="FF0000"/>
                </a:solidFill>
              </a:rPr>
              <a:t> shifts </a:t>
            </a:r>
            <a:r>
              <a:rPr lang="en-US" dirty="0" smtClean="0">
                <a:solidFill>
                  <a:srgbClr val="FF0000"/>
                </a:solidFill>
              </a:rPr>
              <a:t>right by same amount</a:t>
            </a:r>
          </a:p>
          <a:p>
            <a:r>
              <a:rPr lang="en-US" dirty="0">
                <a:solidFill>
                  <a:srgbClr val="FF0000"/>
                </a:solidFill>
              </a:rPr>
              <a:t>If </a:t>
            </a:r>
            <a:r>
              <a:rPr lang="en-US" dirty="0" smtClean="0">
                <a:solidFill>
                  <a:srgbClr val="FF0000"/>
                </a:solidFill>
              </a:rPr>
              <a:t>previous-period inflation </a:t>
            </a:r>
            <a:r>
              <a:rPr lang="en-US" dirty="0">
                <a:solidFill>
                  <a:srgbClr val="FF0000"/>
                </a:solidFill>
              </a:rPr>
              <a:t>increases, </a:t>
            </a:r>
            <a:r>
              <a:rPr lang="en-US" i="1" dirty="0">
                <a:solidFill>
                  <a:srgbClr val="FF0000"/>
                </a:solidFill>
              </a:rPr>
              <a:t>DAS</a:t>
            </a:r>
            <a:r>
              <a:rPr lang="en-US" dirty="0">
                <a:solidFill>
                  <a:srgbClr val="FF0000"/>
                </a:solidFill>
              </a:rPr>
              <a:t> shifts up by same amount</a:t>
            </a:r>
          </a:p>
          <a:p>
            <a:r>
              <a:rPr lang="en-US" dirty="0" smtClean="0">
                <a:solidFill>
                  <a:srgbClr val="FF0000"/>
                </a:solidFill>
              </a:rPr>
              <a:t>If inflation shock increases, </a:t>
            </a:r>
            <a:r>
              <a:rPr lang="en-US" i="1" dirty="0" smtClean="0">
                <a:solidFill>
                  <a:srgbClr val="FF0000"/>
                </a:solidFill>
              </a:rPr>
              <a:t>DAS</a:t>
            </a:r>
            <a:r>
              <a:rPr lang="en-US" dirty="0" smtClean="0">
                <a:solidFill>
                  <a:srgbClr val="FF0000"/>
                </a:solidFill>
              </a:rPr>
              <a:t> shifts up by same amount</a:t>
            </a:r>
            <a:endParaRPr lang="en-US" dirty="0">
              <a:solidFill>
                <a:srgbClr val="FF0000"/>
              </a:solidFill>
            </a:endParaRPr>
          </a:p>
        </p:txBody>
      </p:sp>
      <p:sp>
        <p:nvSpPr>
          <p:cNvPr id="6" name="Text Placeholder 5"/>
          <p:cNvSpPr>
            <a:spLocks noGrp="1"/>
          </p:cNvSpPr>
          <p:nvPr>
            <p:ph type="body" sz="quarter" idx="3"/>
          </p:nvPr>
        </p:nvSpPr>
        <p:spPr/>
        <p:txBody>
          <a:bodyPr/>
          <a:lstStyle/>
          <a:p>
            <a:r>
              <a:rPr lang="en-US" i="1" dirty="0" smtClean="0">
                <a:solidFill>
                  <a:srgbClr val="FF0000"/>
                </a:solidFill>
              </a:rPr>
              <a:t>DAD</a:t>
            </a:r>
            <a:endParaRPr lang="en-US" i="1" dirty="0">
              <a:solidFill>
                <a:srgbClr val="FF0000"/>
              </a:solidFill>
            </a:endParaRPr>
          </a:p>
        </p:txBody>
      </p:sp>
      <p:sp>
        <p:nvSpPr>
          <p:cNvPr id="7" name="Content Placeholder 6"/>
          <p:cNvSpPr>
            <a:spLocks noGrp="1"/>
          </p:cNvSpPr>
          <p:nvPr>
            <p:ph sz="quarter" idx="4"/>
          </p:nvPr>
        </p:nvSpPr>
        <p:spPr/>
        <p:txBody>
          <a:bodyPr/>
          <a:lstStyle/>
          <a:p>
            <a:r>
              <a:rPr lang="en-US" dirty="0" smtClean="0">
                <a:solidFill>
                  <a:srgbClr val="FF0000"/>
                </a:solidFill>
              </a:rPr>
              <a:t>Downward sloping</a:t>
            </a:r>
          </a:p>
          <a:p>
            <a:r>
              <a:rPr lang="en-US" dirty="0">
                <a:solidFill>
                  <a:srgbClr val="FF0000"/>
                </a:solidFill>
              </a:rPr>
              <a:t>If natural output increases</a:t>
            </a:r>
            <a:r>
              <a:rPr lang="en-US" dirty="0" smtClean="0">
                <a:solidFill>
                  <a:srgbClr val="FF0000"/>
                </a:solidFill>
              </a:rPr>
              <a:t>, </a:t>
            </a:r>
            <a:r>
              <a:rPr lang="en-US" i="1" dirty="0" smtClean="0">
                <a:solidFill>
                  <a:srgbClr val="FF0000"/>
                </a:solidFill>
              </a:rPr>
              <a:t>DAD</a:t>
            </a:r>
            <a:r>
              <a:rPr lang="en-US" dirty="0" smtClean="0">
                <a:solidFill>
                  <a:srgbClr val="FF0000"/>
                </a:solidFill>
              </a:rPr>
              <a:t> shifts </a:t>
            </a:r>
            <a:r>
              <a:rPr lang="en-US" dirty="0">
                <a:solidFill>
                  <a:srgbClr val="FF0000"/>
                </a:solidFill>
              </a:rPr>
              <a:t>right by same amount</a:t>
            </a:r>
          </a:p>
          <a:p>
            <a:r>
              <a:rPr lang="en-US" dirty="0" smtClean="0">
                <a:solidFill>
                  <a:srgbClr val="FF0000"/>
                </a:solidFill>
              </a:rPr>
              <a:t>If target inflation increases, </a:t>
            </a:r>
            <a:r>
              <a:rPr lang="en-US" i="1" dirty="0">
                <a:solidFill>
                  <a:srgbClr val="FF0000"/>
                </a:solidFill>
              </a:rPr>
              <a:t>DAD</a:t>
            </a:r>
            <a:r>
              <a:rPr lang="en-US" dirty="0">
                <a:solidFill>
                  <a:srgbClr val="FF0000"/>
                </a:solidFill>
              </a:rPr>
              <a:t> shifts </a:t>
            </a:r>
            <a:r>
              <a:rPr lang="en-US" dirty="0" smtClean="0">
                <a:solidFill>
                  <a:srgbClr val="FF0000"/>
                </a:solidFill>
              </a:rPr>
              <a:t>up by same amount</a:t>
            </a:r>
          </a:p>
          <a:p>
            <a:r>
              <a:rPr lang="en-US" dirty="0" smtClean="0">
                <a:solidFill>
                  <a:srgbClr val="FF0000"/>
                </a:solidFill>
              </a:rPr>
              <a:t>If demand shock increases, </a:t>
            </a:r>
            <a:r>
              <a:rPr lang="en-US" i="1" dirty="0">
                <a:solidFill>
                  <a:srgbClr val="FF0000"/>
                </a:solidFill>
              </a:rPr>
              <a:t>DAD</a:t>
            </a:r>
            <a:r>
              <a:rPr lang="en-US" dirty="0">
                <a:solidFill>
                  <a:srgbClr val="FF0000"/>
                </a:solidFill>
              </a:rPr>
              <a:t> shifts </a:t>
            </a:r>
            <a:r>
              <a:rPr lang="en-US" dirty="0" smtClean="0">
                <a:solidFill>
                  <a:srgbClr val="FF0000"/>
                </a:solidFill>
              </a:rPr>
              <a:t>right</a:t>
            </a:r>
            <a:endParaRPr lang="en-US" dirty="0">
              <a:solidFill>
                <a:srgbClr val="FF0000"/>
              </a:solidFill>
            </a:endParaRPr>
          </a:p>
        </p:txBody>
      </p:sp>
    </p:spTree>
    <p:extLst>
      <p:ext uri="{BB962C8B-B14F-4D97-AF65-F5344CB8AC3E}">
        <p14:creationId xmlns:p14="http://schemas.microsoft.com/office/powerpoint/2010/main" val="2033113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Equilibrium: short-run and long-run</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1715129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Short-Run Equilibria</a:t>
            </a:r>
            <a:endParaRPr lang="en-US" dirty="0"/>
          </a:p>
        </p:txBody>
      </p:sp>
      <p:sp>
        <p:nvSpPr>
          <p:cNvPr id="3" name="Content Placeholder 2"/>
          <p:cNvSpPr>
            <a:spLocks noGrp="1"/>
          </p:cNvSpPr>
          <p:nvPr>
            <p:ph idx="1"/>
          </p:nvPr>
        </p:nvSpPr>
        <p:spPr>
          <a:xfrm>
            <a:off x="457200" y="1600200"/>
            <a:ext cx="3408218" cy="4525963"/>
          </a:xfrm>
        </p:spPr>
        <p:txBody>
          <a:bodyPr>
            <a:noAutofit/>
          </a:bodyPr>
          <a:lstStyle/>
          <a:p>
            <a:r>
              <a:rPr lang="en-US" dirty="0" smtClean="0">
                <a:solidFill>
                  <a:srgbClr val="FF0000"/>
                </a:solidFill>
              </a:rPr>
              <a:t>The economy is in </a:t>
            </a:r>
            <a:r>
              <a:rPr lang="en-US" b="1" dirty="0" smtClean="0">
                <a:solidFill>
                  <a:srgbClr val="FF0000"/>
                </a:solidFill>
              </a:rPr>
              <a:t>short-run equilibrium </a:t>
            </a:r>
            <a:r>
              <a:rPr lang="en-US" dirty="0" smtClean="0">
                <a:solidFill>
                  <a:srgbClr val="FF0000"/>
                </a:solidFill>
              </a:rPr>
              <a:t>at time </a:t>
            </a:r>
            <a:r>
              <a:rPr lang="en-US" i="1" dirty="0" smtClean="0">
                <a:solidFill>
                  <a:srgbClr val="FF0000"/>
                </a:solidFill>
              </a:rPr>
              <a:t>t</a:t>
            </a:r>
            <a:r>
              <a:rPr lang="en-US" dirty="0" smtClean="0">
                <a:solidFill>
                  <a:srgbClr val="FF0000"/>
                </a:solidFill>
              </a:rPr>
              <a:t> if output and inflation are at the intersection of the DAD and DAS curves for time </a:t>
            </a:r>
            <a:r>
              <a:rPr lang="en-US" i="1" dirty="0" smtClean="0">
                <a:solidFill>
                  <a:srgbClr val="FF0000"/>
                </a:solidFill>
              </a:rPr>
              <a:t>t</a:t>
            </a:r>
            <a:r>
              <a:rPr lang="en-US" dirty="0" smtClean="0">
                <a:solidFill>
                  <a:srgbClr val="FF0000"/>
                </a:solidFill>
              </a:rPr>
              <a:t>.</a:t>
            </a:r>
            <a:endParaRPr lang="en-US" dirty="0">
              <a:solidFill>
                <a:srgbClr val="FF0000"/>
              </a:solidFill>
            </a:endParaRPr>
          </a:p>
        </p:txBody>
      </p:sp>
      <p:grpSp>
        <p:nvGrpSpPr>
          <p:cNvPr id="5" name="Group 5"/>
          <p:cNvGrpSpPr>
            <a:grpSpLocks/>
          </p:cNvGrpSpPr>
          <p:nvPr/>
        </p:nvGrpSpPr>
        <p:grpSpPr bwMode="auto">
          <a:xfrm>
            <a:off x="4391724" y="2298476"/>
            <a:ext cx="4258796" cy="3728778"/>
            <a:chOff x="2640" y="1875617"/>
            <a:chExt cx="2496" cy="3728251"/>
          </a:xfrm>
        </p:grpSpPr>
        <p:sp>
          <p:nvSpPr>
            <p:cNvPr id="6" name="Line 6"/>
            <p:cNvSpPr>
              <a:spLocks noChangeShapeType="1"/>
            </p:cNvSpPr>
            <p:nvPr/>
          </p:nvSpPr>
          <p:spPr bwMode="auto">
            <a:xfrm>
              <a:off x="2640" y="1875617"/>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7"/>
            <p:cNvSpPr>
              <a:spLocks noChangeShapeType="1"/>
            </p:cNvSpPr>
            <p:nvPr/>
          </p:nvSpPr>
          <p:spPr bwMode="auto">
            <a:xfrm>
              <a:off x="2640"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 name="Text Box 8"/>
          <p:cNvSpPr txBox="1">
            <a:spLocks noChangeArrowheads="1"/>
          </p:cNvSpPr>
          <p:nvPr/>
        </p:nvSpPr>
        <p:spPr bwMode="auto">
          <a:xfrm>
            <a:off x="8676684" y="5802799"/>
            <a:ext cx="410637" cy="4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9" name="Text Box 9"/>
          <p:cNvSpPr txBox="1">
            <a:spLocks noChangeArrowheads="1"/>
          </p:cNvSpPr>
          <p:nvPr/>
        </p:nvSpPr>
        <p:spPr bwMode="auto">
          <a:xfrm>
            <a:off x="4132376" y="1866050"/>
            <a:ext cx="532350" cy="4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nvGrpSpPr>
          <p:cNvPr id="10" name="Group 79"/>
          <p:cNvGrpSpPr>
            <a:grpSpLocks/>
          </p:cNvGrpSpPr>
          <p:nvPr/>
        </p:nvGrpSpPr>
        <p:grpSpPr bwMode="auto">
          <a:xfrm>
            <a:off x="5302568" y="2515605"/>
            <a:ext cx="3155691" cy="3390866"/>
            <a:chOff x="1918833" y="2137005"/>
            <a:chExt cx="3155464" cy="3390866"/>
          </a:xfrm>
        </p:grpSpPr>
        <p:sp>
          <p:nvSpPr>
            <p:cNvPr id="11" name="Text Box 38"/>
            <p:cNvSpPr txBox="1">
              <a:spLocks noChangeArrowheads="1"/>
            </p:cNvSpPr>
            <p:nvPr/>
          </p:nvSpPr>
          <p:spPr bwMode="auto">
            <a:xfrm>
              <a:off x="3702935" y="5096984"/>
              <a:ext cx="13713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DAD</a:t>
              </a:r>
              <a:r>
                <a:rPr lang="en-US" sz="2200" baseline="-25000" dirty="0" smtClean="0">
                  <a:latin typeface="Tahoma" pitchFamily="34" charset="0"/>
                </a:rPr>
                <a:t>2004</a:t>
              </a:r>
              <a:endParaRPr lang="en-US" sz="2400" b="1" baseline="-25000" dirty="0">
                <a:latin typeface="Times New Roman" pitchFamily="18" charset="0"/>
                <a:cs typeface="Times New Roman" pitchFamily="18" charset="0"/>
              </a:endParaRPr>
            </a:p>
          </p:txBody>
        </p:sp>
        <p:sp>
          <p:nvSpPr>
            <p:cNvPr id="12" name="Line 33"/>
            <p:cNvSpPr>
              <a:spLocks noChangeShapeType="1"/>
            </p:cNvSpPr>
            <p:nvPr/>
          </p:nvSpPr>
          <p:spPr bwMode="auto">
            <a:xfrm>
              <a:off x="1918833" y="2137005"/>
              <a:ext cx="1789973" cy="3018271"/>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 name="Line 33"/>
          <p:cNvSpPr>
            <a:spLocks noChangeShapeType="1"/>
          </p:cNvSpPr>
          <p:nvPr/>
        </p:nvSpPr>
        <p:spPr bwMode="auto">
          <a:xfrm flipV="1">
            <a:off x="4968988" y="3032279"/>
            <a:ext cx="2959017" cy="1513471"/>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 name="Group 75"/>
          <p:cNvGrpSpPr>
            <a:grpSpLocks/>
          </p:cNvGrpSpPr>
          <p:nvPr/>
        </p:nvGrpSpPr>
        <p:grpSpPr bwMode="auto">
          <a:xfrm>
            <a:off x="6016203" y="3540863"/>
            <a:ext cx="377831" cy="461556"/>
            <a:chOff x="3848284" y="2619686"/>
            <a:chExt cx="377825" cy="461652"/>
          </a:xfrm>
        </p:grpSpPr>
        <p:sp>
          <p:nvSpPr>
            <p:cNvPr id="15" name="Oval 14"/>
            <p:cNvSpPr>
              <a:spLocks noChangeAspect="1"/>
            </p:cNvSpPr>
            <p:nvPr/>
          </p:nvSpPr>
          <p:spPr>
            <a:xfrm>
              <a:off x="3932956" y="2972184"/>
              <a:ext cx="109535" cy="1095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Box 8"/>
            <p:cNvSpPr txBox="1">
              <a:spLocks noChangeArrowheads="1"/>
            </p:cNvSpPr>
            <p:nvPr/>
          </p:nvSpPr>
          <p:spPr bwMode="auto">
            <a:xfrm>
              <a:off x="3848819" y="2619686"/>
              <a:ext cx="377819" cy="431890"/>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D</a:t>
              </a:r>
            </a:p>
          </p:txBody>
        </p:sp>
      </p:grpSp>
      <p:sp>
        <p:nvSpPr>
          <p:cNvPr id="17" name="Text Box 38"/>
          <p:cNvSpPr txBox="1">
            <a:spLocks noChangeArrowheads="1"/>
          </p:cNvSpPr>
          <p:nvPr/>
        </p:nvSpPr>
        <p:spPr bwMode="auto">
          <a:xfrm>
            <a:off x="7954513" y="2815375"/>
            <a:ext cx="949888" cy="43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2004</a:t>
            </a:r>
            <a:endParaRPr lang="en-US" sz="2400" b="1" baseline="-25000" dirty="0">
              <a:latin typeface="Times New Roman" pitchFamily="18" charset="0"/>
              <a:cs typeface="Times New Roman" pitchFamily="18" charset="0"/>
            </a:endParaRPr>
          </a:p>
        </p:txBody>
      </p:sp>
      <p:sp>
        <p:nvSpPr>
          <p:cNvPr id="18" name="Text Box 8"/>
          <p:cNvSpPr txBox="1">
            <a:spLocks noChangeArrowheads="1"/>
          </p:cNvSpPr>
          <p:nvPr/>
        </p:nvSpPr>
        <p:spPr bwMode="auto">
          <a:xfrm>
            <a:off x="5811937" y="5999685"/>
            <a:ext cx="759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2004</a:t>
            </a:r>
            <a:endParaRPr lang="en-US" sz="2000" b="1" dirty="0">
              <a:latin typeface="Times New Roman" pitchFamily="18" charset="0"/>
              <a:cs typeface="Times New Roman" pitchFamily="18" charset="0"/>
            </a:endParaRPr>
          </a:p>
        </p:txBody>
      </p:sp>
      <p:cxnSp>
        <p:nvCxnSpPr>
          <p:cNvPr id="19" name="Straight Connector 18"/>
          <p:cNvCxnSpPr/>
          <p:nvPr/>
        </p:nvCxnSpPr>
        <p:spPr bwMode="auto">
          <a:xfrm>
            <a:off x="4400662" y="3932975"/>
            <a:ext cx="173736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81905" y="3752000"/>
            <a:ext cx="704850" cy="400110"/>
          </a:xfrm>
          <a:prstGeom prst="rect">
            <a:avLst/>
          </a:prstGeom>
          <a:noFill/>
        </p:spPr>
        <p:txBody>
          <a:bodyPr wrap="square" rtlCol="0">
            <a:spAutoFit/>
          </a:bodyPr>
          <a:lstStyle/>
          <a:p>
            <a:pPr algn="r"/>
            <a:r>
              <a:rPr lang="el-GR" sz="2000" b="1" dirty="0" smtClean="0">
                <a:latin typeface="Calibri"/>
                <a:cs typeface="Calibri"/>
              </a:rPr>
              <a:t>π</a:t>
            </a:r>
            <a:r>
              <a:rPr lang="en-US" sz="2000" b="1" baseline="-25000" dirty="0" smtClean="0">
                <a:latin typeface="Calibri"/>
                <a:cs typeface="Calibri"/>
              </a:rPr>
              <a:t>2004</a:t>
            </a:r>
            <a:endParaRPr lang="en-US" sz="2000" b="1" baseline="-25000" dirty="0"/>
          </a:p>
        </p:txBody>
      </p:sp>
      <p:cxnSp>
        <p:nvCxnSpPr>
          <p:cNvPr id="21" name="Straight Connector 20"/>
          <p:cNvCxnSpPr/>
          <p:nvPr/>
        </p:nvCxnSpPr>
        <p:spPr bwMode="auto">
          <a:xfrm>
            <a:off x="6148501" y="3961550"/>
            <a:ext cx="0" cy="20574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3516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ine 33"/>
          <p:cNvSpPr>
            <a:spLocks noChangeShapeType="1"/>
          </p:cNvSpPr>
          <p:nvPr/>
        </p:nvSpPr>
        <p:spPr bwMode="auto">
          <a:xfrm flipV="1">
            <a:off x="5087613" y="3394239"/>
            <a:ext cx="2959017" cy="1513471"/>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p:txBody>
          <a:bodyPr/>
          <a:lstStyle/>
          <a:p>
            <a:r>
              <a:rPr lang="en-US" dirty="0" smtClean="0"/>
              <a:t>Short-Run Equilibria</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3408218" cy="4525963"/>
              </a:xfrm>
            </p:spPr>
            <p:txBody>
              <a:bodyPr>
                <a:noAutofit/>
              </a:bodyPr>
              <a:lstStyle/>
              <a:p>
                <a:r>
                  <a:rPr lang="en-US" sz="2400" dirty="0" smtClean="0"/>
                  <a:t>Any increase in the natural output (</a:t>
                </a:r>
                <a14:m>
                  <m:oMath xmlns:m="http://schemas.openxmlformats.org/officeDocument/2006/math">
                    <m:acc>
                      <m:accPr>
                        <m:chr m:val="̅"/>
                        <m:ctrlPr>
                          <a:rPr lang="en-US" sz="2400" i="1">
                            <a:latin typeface="Cambria Math"/>
                          </a:rPr>
                        </m:ctrlPr>
                      </m:accPr>
                      <m:e>
                        <m:r>
                          <a:rPr lang="en-US" sz="2400" i="1">
                            <a:latin typeface="Cambria Math"/>
                          </a:rPr>
                          <m:t>𝑌</m:t>
                        </m:r>
                      </m:e>
                    </m:acc>
                  </m:oMath>
                </a14:m>
                <a:r>
                  <a:rPr lang="en-US" sz="2400" dirty="0" smtClean="0"/>
                  <a:t>) shifts both curves right by the same amount. This raises output by the same amount and leaves inflation unchanged. </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3408218" cy="4525963"/>
              </a:xfrm>
              <a:blipFill rotWithShape="1">
                <a:blip r:embed="rId2"/>
                <a:stretch>
                  <a:fillRect l="-2326" t="-1078" r="-3220"/>
                </a:stretch>
              </a:blipFill>
            </p:spPr>
            <p:txBody>
              <a:bodyPr/>
              <a:lstStyle/>
              <a:p>
                <a:r>
                  <a:rPr lang="en-US">
                    <a:noFill/>
                  </a:rPr>
                  <a:t> </a:t>
                </a:r>
              </a:p>
            </p:txBody>
          </p:sp>
        </mc:Fallback>
      </mc:AlternateContent>
      <p:grpSp>
        <p:nvGrpSpPr>
          <p:cNvPr id="5" name="Group 5"/>
          <p:cNvGrpSpPr>
            <a:grpSpLocks/>
          </p:cNvGrpSpPr>
          <p:nvPr/>
        </p:nvGrpSpPr>
        <p:grpSpPr bwMode="auto">
          <a:xfrm>
            <a:off x="4391724" y="2298476"/>
            <a:ext cx="4258796" cy="3728778"/>
            <a:chOff x="2640" y="1875617"/>
            <a:chExt cx="2496" cy="3728251"/>
          </a:xfrm>
        </p:grpSpPr>
        <p:sp>
          <p:nvSpPr>
            <p:cNvPr id="6" name="Line 6"/>
            <p:cNvSpPr>
              <a:spLocks noChangeShapeType="1"/>
            </p:cNvSpPr>
            <p:nvPr/>
          </p:nvSpPr>
          <p:spPr bwMode="auto">
            <a:xfrm>
              <a:off x="2640" y="1875617"/>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7"/>
            <p:cNvSpPr>
              <a:spLocks noChangeShapeType="1"/>
            </p:cNvSpPr>
            <p:nvPr/>
          </p:nvSpPr>
          <p:spPr bwMode="auto">
            <a:xfrm>
              <a:off x="2640"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 name="Text Box 8"/>
          <p:cNvSpPr txBox="1">
            <a:spLocks noChangeArrowheads="1"/>
          </p:cNvSpPr>
          <p:nvPr/>
        </p:nvSpPr>
        <p:spPr bwMode="auto">
          <a:xfrm>
            <a:off x="8676684" y="5802799"/>
            <a:ext cx="410637" cy="4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9" name="Text Box 9"/>
          <p:cNvSpPr txBox="1">
            <a:spLocks noChangeArrowheads="1"/>
          </p:cNvSpPr>
          <p:nvPr/>
        </p:nvSpPr>
        <p:spPr bwMode="auto">
          <a:xfrm>
            <a:off x="4132376" y="1866050"/>
            <a:ext cx="532350" cy="4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nvGrpSpPr>
          <p:cNvPr id="10" name="Group 79"/>
          <p:cNvGrpSpPr>
            <a:grpSpLocks/>
          </p:cNvGrpSpPr>
          <p:nvPr/>
        </p:nvGrpSpPr>
        <p:grpSpPr bwMode="auto">
          <a:xfrm>
            <a:off x="5302568" y="2515605"/>
            <a:ext cx="3155691" cy="3390866"/>
            <a:chOff x="1918833" y="2137005"/>
            <a:chExt cx="3155464" cy="3390866"/>
          </a:xfrm>
        </p:grpSpPr>
        <p:sp>
          <p:nvSpPr>
            <p:cNvPr id="11" name="Text Box 38"/>
            <p:cNvSpPr txBox="1">
              <a:spLocks noChangeArrowheads="1"/>
            </p:cNvSpPr>
            <p:nvPr/>
          </p:nvSpPr>
          <p:spPr bwMode="auto">
            <a:xfrm>
              <a:off x="3702935" y="5096984"/>
              <a:ext cx="13713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DAD</a:t>
              </a:r>
              <a:r>
                <a:rPr lang="en-US" sz="2200" baseline="-25000" dirty="0" smtClean="0">
                  <a:latin typeface="Tahoma" pitchFamily="34" charset="0"/>
                </a:rPr>
                <a:t>2004</a:t>
              </a:r>
              <a:endParaRPr lang="en-US" sz="2400" b="1" baseline="-25000" dirty="0">
                <a:latin typeface="Times New Roman" pitchFamily="18" charset="0"/>
                <a:cs typeface="Times New Roman" pitchFamily="18" charset="0"/>
              </a:endParaRPr>
            </a:p>
          </p:txBody>
        </p:sp>
        <p:sp>
          <p:nvSpPr>
            <p:cNvPr id="12" name="Line 33"/>
            <p:cNvSpPr>
              <a:spLocks noChangeShapeType="1"/>
            </p:cNvSpPr>
            <p:nvPr/>
          </p:nvSpPr>
          <p:spPr bwMode="auto">
            <a:xfrm>
              <a:off x="1918833" y="2137005"/>
              <a:ext cx="1789973" cy="3018271"/>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 name="Line 33"/>
          <p:cNvSpPr>
            <a:spLocks noChangeShapeType="1"/>
          </p:cNvSpPr>
          <p:nvPr/>
        </p:nvSpPr>
        <p:spPr bwMode="auto">
          <a:xfrm flipV="1">
            <a:off x="4968988" y="3032279"/>
            <a:ext cx="2959017" cy="1513471"/>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 name="Group 75"/>
          <p:cNvGrpSpPr>
            <a:grpSpLocks/>
          </p:cNvGrpSpPr>
          <p:nvPr/>
        </p:nvGrpSpPr>
        <p:grpSpPr bwMode="auto">
          <a:xfrm>
            <a:off x="6016203" y="3540863"/>
            <a:ext cx="377831" cy="461556"/>
            <a:chOff x="3848284" y="2619686"/>
            <a:chExt cx="377825" cy="461652"/>
          </a:xfrm>
        </p:grpSpPr>
        <p:sp>
          <p:nvSpPr>
            <p:cNvPr id="15" name="Oval 14"/>
            <p:cNvSpPr>
              <a:spLocks noChangeAspect="1"/>
            </p:cNvSpPr>
            <p:nvPr/>
          </p:nvSpPr>
          <p:spPr>
            <a:xfrm>
              <a:off x="3932956" y="2972184"/>
              <a:ext cx="109535" cy="1095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Box 8"/>
            <p:cNvSpPr txBox="1">
              <a:spLocks noChangeArrowheads="1"/>
            </p:cNvSpPr>
            <p:nvPr/>
          </p:nvSpPr>
          <p:spPr bwMode="auto">
            <a:xfrm>
              <a:off x="3848819" y="2619686"/>
              <a:ext cx="377819" cy="431890"/>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D</a:t>
              </a:r>
            </a:p>
          </p:txBody>
        </p:sp>
      </p:grpSp>
      <p:sp>
        <p:nvSpPr>
          <p:cNvPr id="17" name="Text Box 38"/>
          <p:cNvSpPr txBox="1">
            <a:spLocks noChangeArrowheads="1"/>
          </p:cNvSpPr>
          <p:nvPr/>
        </p:nvSpPr>
        <p:spPr bwMode="auto">
          <a:xfrm>
            <a:off x="7954513" y="2815375"/>
            <a:ext cx="949888" cy="43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2004</a:t>
            </a:r>
            <a:endParaRPr lang="en-US" sz="2400" b="1" baseline="-25000" dirty="0">
              <a:latin typeface="Times New Roman" pitchFamily="18" charset="0"/>
              <a:cs typeface="Times New Roman" pitchFamily="18" charset="0"/>
            </a:endParaRPr>
          </a:p>
        </p:txBody>
      </p:sp>
      <p:sp>
        <p:nvSpPr>
          <p:cNvPr id="18" name="Text Box 8"/>
          <p:cNvSpPr txBox="1">
            <a:spLocks noChangeArrowheads="1"/>
          </p:cNvSpPr>
          <p:nvPr/>
        </p:nvSpPr>
        <p:spPr bwMode="auto">
          <a:xfrm>
            <a:off x="5811937" y="5999685"/>
            <a:ext cx="759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2004</a:t>
            </a:r>
            <a:endParaRPr lang="en-US" sz="2000" b="1" dirty="0">
              <a:latin typeface="Times New Roman" pitchFamily="18" charset="0"/>
              <a:cs typeface="Times New Roman" pitchFamily="18" charset="0"/>
            </a:endParaRPr>
          </a:p>
        </p:txBody>
      </p:sp>
      <p:cxnSp>
        <p:nvCxnSpPr>
          <p:cNvPr id="19" name="Straight Connector 18"/>
          <p:cNvCxnSpPr/>
          <p:nvPr/>
        </p:nvCxnSpPr>
        <p:spPr bwMode="auto">
          <a:xfrm>
            <a:off x="4400662" y="3932975"/>
            <a:ext cx="256032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81905" y="3752000"/>
            <a:ext cx="704850" cy="400110"/>
          </a:xfrm>
          <a:prstGeom prst="rect">
            <a:avLst/>
          </a:prstGeom>
          <a:noFill/>
        </p:spPr>
        <p:txBody>
          <a:bodyPr wrap="square" rtlCol="0">
            <a:spAutoFit/>
          </a:bodyPr>
          <a:lstStyle/>
          <a:p>
            <a:pPr algn="r"/>
            <a:r>
              <a:rPr lang="el-GR" sz="2000" b="1" dirty="0" smtClean="0">
                <a:latin typeface="Calibri"/>
                <a:cs typeface="Calibri"/>
              </a:rPr>
              <a:t>π</a:t>
            </a:r>
            <a:r>
              <a:rPr lang="en-US" sz="2000" b="1" baseline="-25000" dirty="0" smtClean="0">
                <a:latin typeface="Calibri"/>
                <a:cs typeface="Calibri"/>
              </a:rPr>
              <a:t>2004</a:t>
            </a:r>
            <a:endParaRPr lang="en-US" sz="2000" b="1" baseline="-25000" dirty="0"/>
          </a:p>
        </p:txBody>
      </p:sp>
      <p:cxnSp>
        <p:nvCxnSpPr>
          <p:cNvPr id="21" name="Straight Connector 20"/>
          <p:cNvCxnSpPr/>
          <p:nvPr/>
        </p:nvCxnSpPr>
        <p:spPr bwMode="auto">
          <a:xfrm>
            <a:off x="6148501" y="3961550"/>
            <a:ext cx="0" cy="20574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22" name="Group 79"/>
          <p:cNvGrpSpPr>
            <a:grpSpLocks/>
          </p:cNvGrpSpPr>
          <p:nvPr/>
        </p:nvGrpSpPr>
        <p:grpSpPr bwMode="auto">
          <a:xfrm>
            <a:off x="5842908" y="2030675"/>
            <a:ext cx="3155691" cy="3390866"/>
            <a:chOff x="1918833" y="2137005"/>
            <a:chExt cx="3155464" cy="3390866"/>
          </a:xfrm>
        </p:grpSpPr>
        <p:sp>
          <p:nvSpPr>
            <p:cNvPr id="23" name="Text Box 38"/>
            <p:cNvSpPr txBox="1">
              <a:spLocks noChangeArrowheads="1"/>
            </p:cNvSpPr>
            <p:nvPr/>
          </p:nvSpPr>
          <p:spPr bwMode="auto">
            <a:xfrm>
              <a:off x="3702935" y="5096984"/>
              <a:ext cx="13713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DAD</a:t>
              </a:r>
              <a:r>
                <a:rPr lang="en-US" sz="2200" baseline="-25000" dirty="0" smtClean="0">
                  <a:latin typeface="Tahoma" pitchFamily="34" charset="0"/>
                </a:rPr>
                <a:t>2004*</a:t>
              </a:r>
              <a:endParaRPr lang="en-US" sz="2400" b="1" baseline="-25000" dirty="0">
                <a:latin typeface="Times New Roman" pitchFamily="18" charset="0"/>
                <a:cs typeface="Times New Roman" pitchFamily="18" charset="0"/>
              </a:endParaRPr>
            </a:p>
          </p:txBody>
        </p:sp>
        <p:sp>
          <p:nvSpPr>
            <p:cNvPr id="24" name="Line 33"/>
            <p:cNvSpPr>
              <a:spLocks noChangeShapeType="1"/>
            </p:cNvSpPr>
            <p:nvPr/>
          </p:nvSpPr>
          <p:spPr bwMode="auto">
            <a:xfrm>
              <a:off x="1918833" y="2137005"/>
              <a:ext cx="1789973" cy="3018271"/>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 name="Oval 3"/>
          <p:cNvSpPr/>
          <p:nvPr/>
        </p:nvSpPr>
        <p:spPr>
          <a:xfrm>
            <a:off x="6932563" y="3888906"/>
            <a:ext cx="83127" cy="83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8"/>
          <p:cNvSpPr txBox="1">
            <a:spLocks noChangeArrowheads="1"/>
          </p:cNvSpPr>
          <p:nvPr/>
        </p:nvSpPr>
        <p:spPr bwMode="auto">
          <a:xfrm>
            <a:off x="7028138" y="3771178"/>
            <a:ext cx="591862" cy="431800"/>
          </a:xfrm>
          <a:prstGeom prst="rect">
            <a:avLst/>
          </a:prstGeom>
          <a:noFill/>
          <a:ln w="9525">
            <a:noFill/>
            <a:miter lim="800000"/>
            <a:headEnd/>
            <a:tailEnd/>
          </a:ln>
        </p:spPr>
        <p:txBody>
          <a:bodyPr wrap="square">
            <a:spAutoFit/>
          </a:bodyPr>
          <a:lstStyle/>
          <a:p>
            <a:pPr>
              <a:spcBef>
                <a:spcPct val="50000"/>
              </a:spcBef>
              <a:defRPr/>
            </a:pPr>
            <a:r>
              <a:rPr lang="en-US" sz="2200" b="1" dirty="0" smtClean="0">
                <a:latin typeface="+mn-lt"/>
                <a:cs typeface="Times New Roman" pitchFamily="18" charset="0"/>
              </a:rPr>
              <a:t>D*</a:t>
            </a:r>
            <a:endParaRPr lang="en-US" sz="2200" b="1" dirty="0">
              <a:latin typeface="+mn-lt"/>
              <a:cs typeface="Times New Roman" pitchFamily="18" charset="0"/>
            </a:endParaRPr>
          </a:p>
        </p:txBody>
      </p:sp>
      <p:sp>
        <p:nvSpPr>
          <p:cNvPr id="27" name="Text Box 38"/>
          <p:cNvSpPr txBox="1">
            <a:spLocks noChangeArrowheads="1"/>
          </p:cNvSpPr>
          <p:nvPr/>
        </p:nvSpPr>
        <p:spPr bwMode="auto">
          <a:xfrm>
            <a:off x="7968363" y="3348785"/>
            <a:ext cx="1175638" cy="43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2004*</a:t>
            </a:r>
            <a:endParaRPr lang="en-US" sz="2400" b="1" baseline="-25000" dirty="0">
              <a:latin typeface="Times New Roman" pitchFamily="18" charset="0"/>
              <a:cs typeface="Times New Roman" pitchFamily="18" charset="0"/>
            </a:endParaRPr>
          </a:p>
        </p:txBody>
      </p:sp>
    </p:spTree>
    <p:extLst>
      <p:ext uri="{BB962C8B-B14F-4D97-AF65-F5344CB8AC3E}">
        <p14:creationId xmlns:p14="http://schemas.microsoft.com/office/powerpoint/2010/main" val="12053679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Short-Run Equilibria</a:t>
            </a:r>
            <a:endParaRPr lang="en-US" dirty="0"/>
          </a:p>
        </p:txBody>
      </p:sp>
      <p:sp>
        <p:nvSpPr>
          <p:cNvPr id="3" name="Content Placeholder 2"/>
          <p:cNvSpPr>
            <a:spLocks noGrp="1"/>
          </p:cNvSpPr>
          <p:nvPr>
            <p:ph idx="1"/>
          </p:nvPr>
        </p:nvSpPr>
        <p:spPr>
          <a:xfrm>
            <a:off x="457200" y="1600200"/>
            <a:ext cx="3408218" cy="4525963"/>
          </a:xfrm>
        </p:spPr>
        <p:txBody>
          <a:bodyPr>
            <a:noAutofit/>
          </a:bodyPr>
          <a:lstStyle/>
          <a:p>
            <a:r>
              <a:rPr lang="en-US" sz="2400" dirty="0"/>
              <a:t>Any increase in the </a:t>
            </a:r>
            <a:r>
              <a:rPr lang="en-US" sz="2400" dirty="0" smtClean="0"/>
              <a:t>previous period’s </a:t>
            </a:r>
            <a:r>
              <a:rPr lang="en-US" sz="2400" dirty="0"/>
              <a:t>inflation </a:t>
            </a:r>
            <a:r>
              <a:rPr lang="en-US" sz="2400" dirty="0" smtClean="0"/>
              <a:t>(</a:t>
            </a:r>
            <a:r>
              <a:rPr lang="el-GR" sz="2400" dirty="0" smtClean="0"/>
              <a:t>π</a:t>
            </a:r>
            <a:r>
              <a:rPr lang="en-US" sz="2400" baseline="-25000" dirty="0" smtClean="0"/>
              <a:t>t-1</a:t>
            </a:r>
            <a:r>
              <a:rPr lang="en-US" sz="2400" dirty="0" smtClean="0"/>
              <a:t>) </a:t>
            </a:r>
            <a:r>
              <a:rPr lang="en-US" sz="2400" dirty="0"/>
              <a:t>or the </a:t>
            </a:r>
            <a:r>
              <a:rPr lang="en-US" sz="2400" dirty="0" smtClean="0"/>
              <a:t>current inflation shock (</a:t>
            </a:r>
            <a:r>
              <a:rPr lang="el-GR" sz="2400" dirty="0" smtClean="0"/>
              <a:t>ν</a:t>
            </a:r>
            <a:r>
              <a:rPr lang="en-US" sz="2400" baseline="-25000" dirty="0" smtClean="0"/>
              <a:t>t</a:t>
            </a:r>
            <a:r>
              <a:rPr lang="en-US" sz="2400" dirty="0"/>
              <a:t>) will </a:t>
            </a:r>
            <a:r>
              <a:rPr lang="en-US" sz="2400" dirty="0" smtClean="0"/>
              <a:t>reduce output </a:t>
            </a:r>
            <a:r>
              <a:rPr lang="en-US" sz="2400" dirty="0"/>
              <a:t>and </a:t>
            </a:r>
            <a:r>
              <a:rPr lang="en-US" sz="2400" dirty="0" smtClean="0"/>
              <a:t>raise inflation </a:t>
            </a:r>
            <a:r>
              <a:rPr lang="en-US" sz="2400" dirty="0"/>
              <a:t>right </a:t>
            </a:r>
            <a:r>
              <a:rPr lang="en-US" sz="2400" dirty="0" smtClean="0"/>
              <a:t>away (stagflation).</a:t>
            </a:r>
            <a:endParaRPr lang="en-US" sz="2400" dirty="0"/>
          </a:p>
        </p:txBody>
      </p:sp>
      <p:grpSp>
        <p:nvGrpSpPr>
          <p:cNvPr id="5" name="Group 5"/>
          <p:cNvGrpSpPr>
            <a:grpSpLocks/>
          </p:cNvGrpSpPr>
          <p:nvPr/>
        </p:nvGrpSpPr>
        <p:grpSpPr bwMode="auto">
          <a:xfrm>
            <a:off x="4391724" y="2298476"/>
            <a:ext cx="4258796" cy="3728778"/>
            <a:chOff x="2640" y="1875617"/>
            <a:chExt cx="2496" cy="3728251"/>
          </a:xfrm>
        </p:grpSpPr>
        <p:sp>
          <p:nvSpPr>
            <p:cNvPr id="6" name="Line 6"/>
            <p:cNvSpPr>
              <a:spLocks noChangeShapeType="1"/>
            </p:cNvSpPr>
            <p:nvPr/>
          </p:nvSpPr>
          <p:spPr bwMode="auto">
            <a:xfrm>
              <a:off x="2640" y="1875617"/>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7"/>
            <p:cNvSpPr>
              <a:spLocks noChangeShapeType="1"/>
            </p:cNvSpPr>
            <p:nvPr/>
          </p:nvSpPr>
          <p:spPr bwMode="auto">
            <a:xfrm>
              <a:off x="2640"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 name="Text Box 8"/>
          <p:cNvSpPr txBox="1">
            <a:spLocks noChangeArrowheads="1"/>
          </p:cNvSpPr>
          <p:nvPr/>
        </p:nvSpPr>
        <p:spPr bwMode="auto">
          <a:xfrm>
            <a:off x="8676684" y="5802799"/>
            <a:ext cx="410637" cy="4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9" name="Text Box 9"/>
          <p:cNvSpPr txBox="1">
            <a:spLocks noChangeArrowheads="1"/>
          </p:cNvSpPr>
          <p:nvPr/>
        </p:nvSpPr>
        <p:spPr bwMode="auto">
          <a:xfrm>
            <a:off x="4132376" y="1866050"/>
            <a:ext cx="532350" cy="4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nvGrpSpPr>
          <p:cNvPr id="10" name="Group 79"/>
          <p:cNvGrpSpPr>
            <a:grpSpLocks/>
          </p:cNvGrpSpPr>
          <p:nvPr/>
        </p:nvGrpSpPr>
        <p:grpSpPr bwMode="auto">
          <a:xfrm>
            <a:off x="5302568" y="2515605"/>
            <a:ext cx="3155691" cy="3390866"/>
            <a:chOff x="1918833" y="2137005"/>
            <a:chExt cx="3155464" cy="3390866"/>
          </a:xfrm>
        </p:grpSpPr>
        <p:sp>
          <p:nvSpPr>
            <p:cNvPr id="11" name="Text Box 38"/>
            <p:cNvSpPr txBox="1">
              <a:spLocks noChangeArrowheads="1"/>
            </p:cNvSpPr>
            <p:nvPr/>
          </p:nvSpPr>
          <p:spPr bwMode="auto">
            <a:xfrm>
              <a:off x="3702935" y="5096984"/>
              <a:ext cx="13713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DAD</a:t>
              </a:r>
              <a:r>
                <a:rPr lang="en-US" sz="2200" baseline="-25000" dirty="0" smtClean="0">
                  <a:latin typeface="Tahoma" pitchFamily="34" charset="0"/>
                </a:rPr>
                <a:t>2004</a:t>
              </a:r>
              <a:endParaRPr lang="en-US" sz="2400" b="1" baseline="-25000" dirty="0">
                <a:latin typeface="Times New Roman" pitchFamily="18" charset="0"/>
                <a:cs typeface="Times New Roman" pitchFamily="18" charset="0"/>
              </a:endParaRPr>
            </a:p>
          </p:txBody>
        </p:sp>
        <p:sp>
          <p:nvSpPr>
            <p:cNvPr id="12" name="Line 33"/>
            <p:cNvSpPr>
              <a:spLocks noChangeShapeType="1"/>
            </p:cNvSpPr>
            <p:nvPr/>
          </p:nvSpPr>
          <p:spPr bwMode="auto">
            <a:xfrm>
              <a:off x="1918833" y="2137005"/>
              <a:ext cx="1789973" cy="3018271"/>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 name="Line 33"/>
          <p:cNvSpPr>
            <a:spLocks noChangeShapeType="1"/>
          </p:cNvSpPr>
          <p:nvPr/>
        </p:nvSpPr>
        <p:spPr bwMode="auto">
          <a:xfrm flipV="1">
            <a:off x="4968988" y="3032279"/>
            <a:ext cx="2959017" cy="1513471"/>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 name="Group 75"/>
          <p:cNvGrpSpPr>
            <a:grpSpLocks/>
          </p:cNvGrpSpPr>
          <p:nvPr/>
        </p:nvGrpSpPr>
        <p:grpSpPr bwMode="auto">
          <a:xfrm>
            <a:off x="6016203" y="3540863"/>
            <a:ext cx="377831" cy="461556"/>
            <a:chOff x="3848284" y="2619686"/>
            <a:chExt cx="377825" cy="461652"/>
          </a:xfrm>
        </p:grpSpPr>
        <p:sp>
          <p:nvSpPr>
            <p:cNvPr id="15" name="Oval 14"/>
            <p:cNvSpPr>
              <a:spLocks noChangeAspect="1"/>
            </p:cNvSpPr>
            <p:nvPr/>
          </p:nvSpPr>
          <p:spPr>
            <a:xfrm>
              <a:off x="3932956" y="2972184"/>
              <a:ext cx="109535" cy="1095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Box 8"/>
            <p:cNvSpPr txBox="1">
              <a:spLocks noChangeArrowheads="1"/>
            </p:cNvSpPr>
            <p:nvPr/>
          </p:nvSpPr>
          <p:spPr bwMode="auto">
            <a:xfrm>
              <a:off x="3848819" y="2619686"/>
              <a:ext cx="377819" cy="431890"/>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D</a:t>
              </a:r>
            </a:p>
          </p:txBody>
        </p:sp>
      </p:grpSp>
      <p:sp>
        <p:nvSpPr>
          <p:cNvPr id="17" name="Text Box 38"/>
          <p:cNvSpPr txBox="1">
            <a:spLocks noChangeArrowheads="1"/>
          </p:cNvSpPr>
          <p:nvPr/>
        </p:nvSpPr>
        <p:spPr bwMode="auto">
          <a:xfrm>
            <a:off x="7954513" y="2815375"/>
            <a:ext cx="949888" cy="43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2004</a:t>
            </a:r>
            <a:endParaRPr lang="en-US" sz="2400" b="1" baseline="-25000" dirty="0">
              <a:latin typeface="Times New Roman" pitchFamily="18" charset="0"/>
              <a:cs typeface="Times New Roman" pitchFamily="18" charset="0"/>
            </a:endParaRPr>
          </a:p>
        </p:txBody>
      </p:sp>
      <p:sp>
        <p:nvSpPr>
          <p:cNvPr id="18" name="Text Box 8"/>
          <p:cNvSpPr txBox="1">
            <a:spLocks noChangeArrowheads="1"/>
          </p:cNvSpPr>
          <p:nvPr/>
        </p:nvSpPr>
        <p:spPr bwMode="auto">
          <a:xfrm>
            <a:off x="5811937" y="5999685"/>
            <a:ext cx="759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2004</a:t>
            </a:r>
            <a:endParaRPr lang="en-US" sz="2000" b="1" dirty="0">
              <a:latin typeface="Times New Roman" pitchFamily="18" charset="0"/>
              <a:cs typeface="Times New Roman" pitchFamily="18" charset="0"/>
            </a:endParaRPr>
          </a:p>
        </p:txBody>
      </p:sp>
      <p:cxnSp>
        <p:nvCxnSpPr>
          <p:cNvPr id="19" name="Straight Connector 18"/>
          <p:cNvCxnSpPr/>
          <p:nvPr/>
        </p:nvCxnSpPr>
        <p:spPr bwMode="auto">
          <a:xfrm>
            <a:off x="4400662" y="3932975"/>
            <a:ext cx="173736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81905" y="3752000"/>
            <a:ext cx="704850" cy="400110"/>
          </a:xfrm>
          <a:prstGeom prst="rect">
            <a:avLst/>
          </a:prstGeom>
          <a:noFill/>
        </p:spPr>
        <p:txBody>
          <a:bodyPr wrap="square" rtlCol="0">
            <a:spAutoFit/>
          </a:bodyPr>
          <a:lstStyle/>
          <a:p>
            <a:pPr algn="r"/>
            <a:r>
              <a:rPr lang="el-GR" sz="2000" b="1" dirty="0" smtClean="0">
                <a:latin typeface="Calibri"/>
                <a:cs typeface="Calibri"/>
              </a:rPr>
              <a:t>π</a:t>
            </a:r>
            <a:r>
              <a:rPr lang="en-US" sz="2000" b="1" baseline="-25000" dirty="0" smtClean="0">
                <a:latin typeface="Calibri"/>
                <a:cs typeface="Calibri"/>
              </a:rPr>
              <a:t>2004</a:t>
            </a:r>
            <a:endParaRPr lang="en-US" sz="2000" b="1" baseline="-25000" dirty="0"/>
          </a:p>
        </p:txBody>
      </p:sp>
      <p:cxnSp>
        <p:nvCxnSpPr>
          <p:cNvPr id="21" name="Straight Connector 20"/>
          <p:cNvCxnSpPr/>
          <p:nvPr/>
        </p:nvCxnSpPr>
        <p:spPr bwMode="auto">
          <a:xfrm>
            <a:off x="6148501" y="3961550"/>
            <a:ext cx="0" cy="20574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2" name="Line 33"/>
          <p:cNvSpPr>
            <a:spLocks noChangeShapeType="1"/>
          </p:cNvSpPr>
          <p:nvPr/>
        </p:nvSpPr>
        <p:spPr bwMode="auto">
          <a:xfrm flipV="1">
            <a:off x="4567188" y="2242539"/>
            <a:ext cx="2959017" cy="1513471"/>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Text Box 38"/>
          <p:cNvSpPr txBox="1">
            <a:spLocks noChangeArrowheads="1"/>
          </p:cNvSpPr>
          <p:nvPr/>
        </p:nvSpPr>
        <p:spPr bwMode="auto">
          <a:xfrm>
            <a:off x="7552712" y="2025635"/>
            <a:ext cx="1329289" cy="43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2004*</a:t>
            </a:r>
            <a:endParaRPr lang="en-US" sz="2400" b="1" baseline="-25000" dirty="0">
              <a:latin typeface="Times New Roman" pitchFamily="18" charset="0"/>
              <a:cs typeface="Times New Roman" pitchFamily="18" charset="0"/>
            </a:endParaRPr>
          </a:p>
        </p:txBody>
      </p:sp>
      <p:sp>
        <p:nvSpPr>
          <p:cNvPr id="24" name="Oval 23"/>
          <p:cNvSpPr/>
          <p:nvPr/>
        </p:nvSpPr>
        <p:spPr>
          <a:xfrm>
            <a:off x="5652713" y="3145076"/>
            <a:ext cx="83127" cy="83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8"/>
          <p:cNvSpPr txBox="1">
            <a:spLocks noChangeArrowheads="1"/>
          </p:cNvSpPr>
          <p:nvPr/>
        </p:nvSpPr>
        <p:spPr bwMode="auto">
          <a:xfrm>
            <a:off x="5614938" y="2751123"/>
            <a:ext cx="591862" cy="431800"/>
          </a:xfrm>
          <a:prstGeom prst="rect">
            <a:avLst/>
          </a:prstGeom>
          <a:noFill/>
          <a:ln w="9525">
            <a:noFill/>
            <a:miter lim="800000"/>
            <a:headEnd/>
            <a:tailEnd/>
          </a:ln>
        </p:spPr>
        <p:txBody>
          <a:bodyPr wrap="square">
            <a:spAutoFit/>
          </a:bodyPr>
          <a:lstStyle/>
          <a:p>
            <a:pPr>
              <a:spcBef>
                <a:spcPct val="50000"/>
              </a:spcBef>
              <a:defRPr/>
            </a:pPr>
            <a:r>
              <a:rPr lang="en-US" sz="2200" b="1" dirty="0" smtClean="0">
                <a:latin typeface="+mn-lt"/>
                <a:cs typeface="Times New Roman" pitchFamily="18" charset="0"/>
              </a:rPr>
              <a:t>D*</a:t>
            </a:r>
            <a:endParaRPr lang="en-US" sz="2200" b="1" dirty="0">
              <a:latin typeface="+mn-lt"/>
              <a:cs typeface="Times New Roman" pitchFamily="18" charset="0"/>
            </a:endParaRPr>
          </a:p>
        </p:txBody>
      </p:sp>
    </p:spTree>
    <p:extLst>
      <p:ext uri="{BB962C8B-B14F-4D97-AF65-F5344CB8AC3E}">
        <p14:creationId xmlns:p14="http://schemas.microsoft.com/office/powerpoint/2010/main" val="15269644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Short-Run Equilibria</a:t>
            </a:r>
            <a:endParaRPr lang="en-US" dirty="0"/>
          </a:p>
        </p:txBody>
      </p:sp>
      <p:sp>
        <p:nvSpPr>
          <p:cNvPr id="3" name="Content Placeholder 2"/>
          <p:cNvSpPr>
            <a:spLocks noGrp="1"/>
          </p:cNvSpPr>
          <p:nvPr>
            <p:ph idx="1"/>
          </p:nvPr>
        </p:nvSpPr>
        <p:spPr>
          <a:xfrm>
            <a:off x="457200" y="1600200"/>
            <a:ext cx="3408218" cy="4525963"/>
          </a:xfrm>
        </p:spPr>
        <p:txBody>
          <a:bodyPr>
            <a:noAutofit/>
          </a:bodyPr>
          <a:lstStyle/>
          <a:p>
            <a:r>
              <a:rPr lang="en-US" sz="2400" dirty="0" smtClean="0"/>
              <a:t>Any increase in the central bank’s inflation target (</a:t>
            </a:r>
            <a:r>
              <a:rPr lang="el-GR" sz="2400" dirty="0" smtClean="0"/>
              <a:t>π</a:t>
            </a:r>
            <a:r>
              <a:rPr lang="en-US" sz="2400" dirty="0" smtClean="0"/>
              <a:t>*) or the demand shock (</a:t>
            </a:r>
            <a:r>
              <a:rPr lang="el-GR" sz="2400" dirty="0" smtClean="0"/>
              <a:t>ε</a:t>
            </a:r>
            <a:r>
              <a:rPr lang="en-US" sz="2400" baseline="-25000" dirty="0" smtClean="0"/>
              <a:t>t</a:t>
            </a:r>
            <a:r>
              <a:rPr lang="en-US" sz="2400" dirty="0" smtClean="0"/>
              <a:t>) will raise both output and inflation right away.</a:t>
            </a:r>
            <a:endParaRPr lang="en-US" sz="2400" dirty="0"/>
          </a:p>
        </p:txBody>
      </p:sp>
      <p:grpSp>
        <p:nvGrpSpPr>
          <p:cNvPr id="5" name="Group 5"/>
          <p:cNvGrpSpPr>
            <a:grpSpLocks/>
          </p:cNvGrpSpPr>
          <p:nvPr/>
        </p:nvGrpSpPr>
        <p:grpSpPr bwMode="auto">
          <a:xfrm>
            <a:off x="4391724" y="2298476"/>
            <a:ext cx="4258796" cy="3728778"/>
            <a:chOff x="2640" y="1875617"/>
            <a:chExt cx="2496" cy="3728251"/>
          </a:xfrm>
        </p:grpSpPr>
        <p:sp>
          <p:nvSpPr>
            <p:cNvPr id="6" name="Line 6"/>
            <p:cNvSpPr>
              <a:spLocks noChangeShapeType="1"/>
            </p:cNvSpPr>
            <p:nvPr/>
          </p:nvSpPr>
          <p:spPr bwMode="auto">
            <a:xfrm>
              <a:off x="2640" y="1875617"/>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7"/>
            <p:cNvSpPr>
              <a:spLocks noChangeShapeType="1"/>
            </p:cNvSpPr>
            <p:nvPr/>
          </p:nvSpPr>
          <p:spPr bwMode="auto">
            <a:xfrm>
              <a:off x="2640"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 name="Text Box 8"/>
          <p:cNvSpPr txBox="1">
            <a:spLocks noChangeArrowheads="1"/>
          </p:cNvSpPr>
          <p:nvPr/>
        </p:nvSpPr>
        <p:spPr bwMode="auto">
          <a:xfrm>
            <a:off x="8676684" y="5802799"/>
            <a:ext cx="410637" cy="4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9" name="Text Box 9"/>
          <p:cNvSpPr txBox="1">
            <a:spLocks noChangeArrowheads="1"/>
          </p:cNvSpPr>
          <p:nvPr/>
        </p:nvSpPr>
        <p:spPr bwMode="auto">
          <a:xfrm>
            <a:off x="4132376" y="1866050"/>
            <a:ext cx="532350" cy="4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nvGrpSpPr>
          <p:cNvPr id="10" name="Group 79"/>
          <p:cNvGrpSpPr>
            <a:grpSpLocks/>
          </p:cNvGrpSpPr>
          <p:nvPr/>
        </p:nvGrpSpPr>
        <p:grpSpPr bwMode="auto">
          <a:xfrm>
            <a:off x="5302568" y="2515605"/>
            <a:ext cx="3155691" cy="3390866"/>
            <a:chOff x="1918833" y="2137005"/>
            <a:chExt cx="3155464" cy="3390866"/>
          </a:xfrm>
        </p:grpSpPr>
        <p:sp>
          <p:nvSpPr>
            <p:cNvPr id="11" name="Text Box 38"/>
            <p:cNvSpPr txBox="1">
              <a:spLocks noChangeArrowheads="1"/>
            </p:cNvSpPr>
            <p:nvPr/>
          </p:nvSpPr>
          <p:spPr bwMode="auto">
            <a:xfrm>
              <a:off x="3702935" y="5096984"/>
              <a:ext cx="13713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DAD</a:t>
              </a:r>
              <a:r>
                <a:rPr lang="en-US" sz="2200" baseline="-25000" dirty="0" smtClean="0">
                  <a:latin typeface="Tahoma" pitchFamily="34" charset="0"/>
                </a:rPr>
                <a:t>2004</a:t>
              </a:r>
              <a:endParaRPr lang="en-US" sz="2400" b="1" baseline="-25000" dirty="0">
                <a:latin typeface="Times New Roman" pitchFamily="18" charset="0"/>
                <a:cs typeface="Times New Roman" pitchFamily="18" charset="0"/>
              </a:endParaRPr>
            </a:p>
          </p:txBody>
        </p:sp>
        <p:sp>
          <p:nvSpPr>
            <p:cNvPr id="12" name="Line 33"/>
            <p:cNvSpPr>
              <a:spLocks noChangeShapeType="1"/>
            </p:cNvSpPr>
            <p:nvPr/>
          </p:nvSpPr>
          <p:spPr bwMode="auto">
            <a:xfrm>
              <a:off x="1918833" y="2137005"/>
              <a:ext cx="1789973" cy="3018271"/>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 name="Line 33"/>
          <p:cNvSpPr>
            <a:spLocks noChangeShapeType="1"/>
          </p:cNvSpPr>
          <p:nvPr/>
        </p:nvSpPr>
        <p:spPr bwMode="auto">
          <a:xfrm flipV="1">
            <a:off x="4968988" y="3032279"/>
            <a:ext cx="2959017" cy="1513471"/>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 name="Group 75"/>
          <p:cNvGrpSpPr>
            <a:grpSpLocks/>
          </p:cNvGrpSpPr>
          <p:nvPr/>
        </p:nvGrpSpPr>
        <p:grpSpPr bwMode="auto">
          <a:xfrm>
            <a:off x="6016203" y="3540863"/>
            <a:ext cx="377831" cy="461556"/>
            <a:chOff x="3848284" y="2619686"/>
            <a:chExt cx="377825" cy="461652"/>
          </a:xfrm>
        </p:grpSpPr>
        <p:sp>
          <p:nvSpPr>
            <p:cNvPr id="15" name="Oval 14"/>
            <p:cNvSpPr>
              <a:spLocks noChangeAspect="1"/>
            </p:cNvSpPr>
            <p:nvPr/>
          </p:nvSpPr>
          <p:spPr>
            <a:xfrm>
              <a:off x="3932956" y="2972184"/>
              <a:ext cx="109535" cy="1095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Box 8"/>
            <p:cNvSpPr txBox="1">
              <a:spLocks noChangeArrowheads="1"/>
            </p:cNvSpPr>
            <p:nvPr/>
          </p:nvSpPr>
          <p:spPr bwMode="auto">
            <a:xfrm>
              <a:off x="3848819" y="2619686"/>
              <a:ext cx="377819" cy="431890"/>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D</a:t>
              </a:r>
            </a:p>
          </p:txBody>
        </p:sp>
      </p:grpSp>
      <p:sp>
        <p:nvSpPr>
          <p:cNvPr id="17" name="Text Box 38"/>
          <p:cNvSpPr txBox="1">
            <a:spLocks noChangeArrowheads="1"/>
          </p:cNvSpPr>
          <p:nvPr/>
        </p:nvSpPr>
        <p:spPr bwMode="auto">
          <a:xfrm>
            <a:off x="7954513" y="2815375"/>
            <a:ext cx="949888" cy="43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2004</a:t>
            </a:r>
            <a:endParaRPr lang="en-US" sz="2400" b="1" baseline="-25000" dirty="0">
              <a:latin typeface="Times New Roman" pitchFamily="18" charset="0"/>
              <a:cs typeface="Times New Roman" pitchFamily="18" charset="0"/>
            </a:endParaRPr>
          </a:p>
        </p:txBody>
      </p:sp>
      <p:sp>
        <p:nvSpPr>
          <p:cNvPr id="18" name="Text Box 8"/>
          <p:cNvSpPr txBox="1">
            <a:spLocks noChangeArrowheads="1"/>
          </p:cNvSpPr>
          <p:nvPr/>
        </p:nvSpPr>
        <p:spPr bwMode="auto">
          <a:xfrm>
            <a:off x="5811937" y="5999685"/>
            <a:ext cx="759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2004</a:t>
            </a:r>
            <a:endParaRPr lang="en-US" sz="2000" b="1" dirty="0">
              <a:latin typeface="Times New Roman" pitchFamily="18" charset="0"/>
              <a:cs typeface="Times New Roman" pitchFamily="18" charset="0"/>
            </a:endParaRPr>
          </a:p>
        </p:txBody>
      </p:sp>
      <p:cxnSp>
        <p:nvCxnSpPr>
          <p:cNvPr id="19" name="Straight Connector 18"/>
          <p:cNvCxnSpPr/>
          <p:nvPr/>
        </p:nvCxnSpPr>
        <p:spPr bwMode="auto">
          <a:xfrm>
            <a:off x="4400662" y="3932975"/>
            <a:ext cx="173736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81905" y="3752000"/>
            <a:ext cx="704850" cy="400110"/>
          </a:xfrm>
          <a:prstGeom prst="rect">
            <a:avLst/>
          </a:prstGeom>
          <a:noFill/>
        </p:spPr>
        <p:txBody>
          <a:bodyPr wrap="square" rtlCol="0">
            <a:spAutoFit/>
          </a:bodyPr>
          <a:lstStyle/>
          <a:p>
            <a:pPr algn="r"/>
            <a:r>
              <a:rPr lang="el-GR" sz="2000" b="1" dirty="0" smtClean="0">
                <a:latin typeface="Calibri"/>
                <a:cs typeface="Calibri"/>
              </a:rPr>
              <a:t>π</a:t>
            </a:r>
            <a:r>
              <a:rPr lang="en-US" sz="2000" b="1" baseline="-25000" dirty="0" smtClean="0">
                <a:latin typeface="Calibri"/>
                <a:cs typeface="Calibri"/>
              </a:rPr>
              <a:t>2004</a:t>
            </a:r>
            <a:endParaRPr lang="en-US" sz="2000" b="1" baseline="-25000" dirty="0"/>
          </a:p>
        </p:txBody>
      </p:sp>
      <p:cxnSp>
        <p:nvCxnSpPr>
          <p:cNvPr id="21" name="Straight Connector 20"/>
          <p:cNvCxnSpPr/>
          <p:nvPr/>
        </p:nvCxnSpPr>
        <p:spPr bwMode="auto">
          <a:xfrm>
            <a:off x="6148501" y="3961550"/>
            <a:ext cx="0" cy="20574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22" name="Group 79"/>
          <p:cNvGrpSpPr>
            <a:grpSpLocks/>
          </p:cNvGrpSpPr>
          <p:nvPr/>
        </p:nvGrpSpPr>
        <p:grpSpPr bwMode="auto">
          <a:xfrm>
            <a:off x="5842908" y="2030675"/>
            <a:ext cx="3155691" cy="3390866"/>
            <a:chOff x="1918833" y="2137005"/>
            <a:chExt cx="3155464" cy="3390866"/>
          </a:xfrm>
        </p:grpSpPr>
        <p:sp>
          <p:nvSpPr>
            <p:cNvPr id="23" name="Text Box 38"/>
            <p:cNvSpPr txBox="1">
              <a:spLocks noChangeArrowheads="1"/>
            </p:cNvSpPr>
            <p:nvPr/>
          </p:nvSpPr>
          <p:spPr bwMode="auto">
            <a:xfrm>
              <a:off x="3702935" y="5096984"/>
              <a:ext cx="13713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DAD</a:t>
              </a:r>
              <a:r>
                <a:rPr lang="en-US" sz="2200" baseline="-25000" dirty="0" smtClean="0">
                  <a:latin typeface="Tahoma" pitchFamily="34" charset="0"/>
                </a:rPr>
                <a:t>2004*</a:t>
              </a:r>
              <a:endParaRPr lang="en-US" sz="2400" b="1" baseline="-25000" dirty="0">
                <a:latin typeface="Times New Roman" pitchFamily="18" charset="0"/>
                <a:cs typeface="Times New Roman" pitchFamily="18" charset="0"/>
              </a:endParaRPr>
            </a:p>
          </p:txBody>
        </p:sp>
        <p:sp>
          <p:nvSpPr>
            <p:cNvPr id="24" name="Line 33"/>
            <p:cNvSpPr>
              <a:spLocks noChangeShapeType="1"/>
            </p:cNvSpPr>
            <p:nvPr/>
          </p:nvSpPr>
          <p:spPr bwMode="auto">
            <a:xfrm>
              <a:off x="1918833" y="2137005"/>
              <a:ext cx="1789973" cy="3018271"/>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 name="Oval 3"/>
          <p:cNvSpPr/>
          <p:nvPr/>
        </p:nvSpPr>
        <p:spPr>
          <a:xfrm>
            <a:off x="6761113" y="3574581"/>
            <a:ext cx="83127" cy="83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8"/>
          <p:cNvSpPr txBox="1">
            <a:spLocks noChangeArrowheads="1"/>
          </p:cNvSpPr>
          <p:nvPr/>
        </p:nvSpPr>
        <p:spPr bwMode="auto">
          <a:xfrm>
            <a:off x="6723338" y="3180628"/>
            <a:ext cx="591862" cy="431800"/>
          </a:xfrm>
          <a:prstGeom prst="rect">
            <a:avLst/>
          </a:prstGeom>
          <a:noFill/>
          <a:ln w="9525">
            <a:noFill/>
            <a:miter lim="800000"/>
            <a:headEnd/>
            <a:tailEnd/>
          </a:ln>
        </p:spPr>
        <p:txBody>
          <a:bodyPr wrap="square">
            <a:spAutoFit/>
          </a:bodyPr>
          <a:lstStyle/>
          <a:p>
            <a:pPr>
              <a:spcBef>
                <a:spcPct val="50000"/>
              </a:spcBef>
              <a:defRPr/>
            </a:pPr>
            <a:r>
              <a:rPr lang="en-US" sz="2200" b="1" dirty="0" smtClean="0">
                <a:latin typeface="+mn-lt"/>
                <a:cs typeface="Times New Roman" pitchFamily="18" charset="0"/>
              </a:rPr>
              <a:t>D*</a:t>
            </a:r>
            <a:endParaRPr lang="en-US" sz="2200" b="1" dirty="0">
              <a:latin typeface="+mn-lt"/>
              <a:cs typeface="Times New Roman" pitchFamily="18" charset="0"/>
            </a:endParaRPr>
          </a:p>
        </p:txBody>
      </p:sp>
    </p:spTree>
    <p:extLst>
      <p:ext uri="{BB962C8B-B14F-4D97-AF65-F5344CB8AC3E}">
        <p14:creationId xmlns:p14="http://schemas.microsoft.com/office/powerpoint/2010/main" val="36254892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Short-Run Equilibria</a:t>
            </a:r>
          </a:p>
        </p:txBody>
      </p:sp>
      <mc:AlternateContent xmlns:mc="http://schemas.openxmlformats.org/markup-compatibility/2006">
        <mc:Choice xmlns:a14="http://schemas.microsoft.com/office/drawing/2010/main" Requires="a14">
          <p:graphicFrame>
            <p:nvGraphicFramePr>
              <p:cNvPr id="5" name="Content Placeholder 4"/>
              <p:cNvGraphicFramePr>
                <a:graphicFrameLocks noGrp="1"/>
              </p:cNvGraphicFramePr>
              <p:nvPr>
                <p:ph idx="1"/>
                <p:extLst>
                  <p:ext uri="{D42A27DB-BD31-4B8C-83A1-F6EECF244321}">
                    <p14:modId xmlns:p14="http://schemas.microsoft.com/office/powerpoint/2010/main" val="3010767569"/>
                  </p:ext>
                </p:extLst>
              </p:nvPr>
            </p:nvGraphicFramePr>
            <p:xfrm>
              <a:off x="457198" y="1600200"/>
              <a:ext cx="3255820" cy="2595880"/>
            </p:xfrm>
            <a:graphic>
              <a:graphicData uri="http://schemas.openxmlformats.org/drawingml/2006/table">
                <a:tbl>
                  <a:tblPr firstRow="1" bandRow="1">
                    <a:tableStyleId>{5C22544A-7EE6-4342-B048-85BDC9FD1C3A}</a:tableStyleId>
                  </a:tblPr>
                  <a:tblGrid>
                    <a:gridCol w="1332106"/>
                    <a:gridCol w="942163"/>
                    <a:gridCol w="981551"/>
                  </a:tblGrid>
                  <a:tr h="370840">
                    <a:tc gridSpan="3">
                      <a:txBody>
                        <a:bodyPr/>
                        <a:lstStyle/>
                        <a:p>
                          <a:r>
                            <a:rPr lang="en-US" dirty="0" smtClean="0"/>
                            <a:t>DAD-DAS Predictions, Short-Run</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a:p>
                      </a:txBody>
                      <a:tcPr/>
                    </a:tc>
                    <a:tc>
                      <a:txBody>
                        <a:bodyPr/>
                        <a:lstStyle/>
                        <a:p>
                          <a:pPr algn="ctr"/>
                          <a:r>
                            <a:rPr lang="en-US" i="1" dirty="0" err="1" smtClean="0"/>
                            <a:t>Y</a:t>
                          </a:r>
                          <a:r>
                            <a:rPr lang="en-US" baseline="-25000" dirty="0" err="1" smtClean="0"/>
                            <a:t>t</a:t>
                          </a:r>
                          <a:endParaRPr lang="en-US" baseline="-25000" dirty="0"/>
                        </a:p>
                      </a:txBody>
                      <a:tcPr/>
                    </a:tc>
                    <a:tc>
                      <a:txBody>
                        <a:bodyPr/>
                        <a:lstStyle/>
                        <a:p>
                          <a:pPr algn="ctr"/>
                          <a:r>
                            <a:rPr lang="el-GR" sz="1800" dirty="0" smtClean="0"/>
                            <a:t>π</a:t>
                          </a:r>
                          <a:r>
                            <a:rPr lang="en-US" sz="1800" baseline="-25000" dirty="0" smtClean="0"/>
                            <a:t>t</a:t>
                          </a:r>
                          <a:endParaRPr lang="en-US" baseline="-25000" dirty="0"/>
                        </a:p>
                      </a:txBody>
                      <a:tcPr/>
                    </a:tc>
                  </a:tr>
                  <a:tr h="370840">
                    <a:tc>
                      <a:txBody>
                        <a:bodyPr/>
                        <a:lstStyle/>
                        <a:p>
                          <a:pPr/>
                          <a14:m>
                            <m:oMathPara xmlns:m="http://schemas.openxmlformats.org/officeDocument/2006/math">
                              <m:oMathParaPr>
                                <m:jc m:val="left"/>
                              </m:oMathParaPr>
                              <m:oMath xmlns:m="http://schemas.openxmlformats.org/officeDocument/2006/math">
                                <m:acc>
                                  <m:accPr>
                                    <m:chr m:val="̅"/>
                                    <m:ctrlPr>
                                      <a:rPr lang="en-US" sz="1800" i="1" smtClean="0">
                                        <a:latin typeface="Cambria Math"/>
                                      </a:rPr>
                                    </m:ctrlPr>
                                  </m:accPr>
                                  <m:e>
                                    <m:r>
                                      <a:rPr lang="en-US" sz="1800" i="1">
                                        <a:latin typeface="Cambria Math"/>
                                      </a:rPr>
                                      <m:t>𝑌</m:t>
                                    </m:r>
                                  </m:e>
                                </m:acc>
                              </m:oMath>
                            </m:oMathPara>
                          </a14:m>
                          <a:endParaRPr lang="en-US" dirty="0"/>
                        </a:p>
                      </a:txBody>
                      <a:tcPr/>
                    </a:tc>
                    <a:tc>
                      <a:txBody>
                        <a:bodyPr/>
                        <a:lstStyle/>
                        <a:p>
                          <a:pPr algn="ctr"/>
                          <a:r>
                            <a:rPr lang="en-US" dirty="0" smtClean="0"/>
                            <a:t>+</a:t>
                          </a:r>
                          <a:endParaRPr lang="en-US" dirty="0"/>
                        </a:p>
                      </a:txBody>
                      <a:tcPr/>
                    </a:tc>
                    <a:tc>
                      <a:txBody>
                        <a:bodyPr/>
                        <a:lstStyle/>
                        <a:p>
                          <a:pPr algn="ctr"/>
                          <a:r>
                            <a:rPr lang="en-US" dirty="0" smtClean="0"/>
                            <a:t>0</a:t>
                          </a:r>
                          <a:endParaRPr lang="en-US" dirty="0"/>
                        </a:p>
                      </a:txBody>
                      <a:tcPr/>
                    </a:tc>
                  </a:tr>
                  <a:tr h="370840">
                    <a:tc>
                      <a:txBody>
                        <a:bodyPr/>
                        <a:lstStyle/>
                        <a:p>
                          <a:r>
                            <a:rPr lang="el-GR" sz="1800" dirty="0" smtClean="0"/>
                            <a:t>π</a:t>
                          </a:r>
                          <a:r>
                            <a:rPr lang="en-US" sz="1800"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r>
                            <a:rPr lang="el-GR" sz="1800" dirty="0" smtClean="0"/>
                            <a:t>ε</a:t>
                          </a:r>
                          <a:r>
                            <a:rPr lang="en-US" sz="1800" baseline="-25000" dirty="0" smtClean="0"/>
                            <a:t>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r>
                            <a:rPr lang="el-GR" sz="1800" dirty="0" smtClean="0"/>
                            <a:t>ν</a:t>
                          </a:r>
                          <a:r>
                            <a:rPr lang="en-US" sz="1800" baseline="-25000" dirty="0" smtClean="0"/>
                            <a:t>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r>
                            <a:rPr lang="el-GR" sz="1800" dirty="0" smtClean="0"/>
                            <a:t>π</a:t>
                          </a:r>
                          <a:r>
                            <a:rPr lang="en-US" sz="1800" baseline="-25000" dirty="0" smtClean="0"/>
                            <a:t>t-1</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mc:Choice>
        <mc:Fallback>
          <p:graphicFrame>
            <p:nvGraphicFramePr>
              <p:cNvPr id="5" name="Content Placeholder 4"/>
              <p:cNvGraphicFramePr>
                <a:graphicFrameLocks noGrp="1"/>
              </p:cNvGraphicFramePr>
              <p:nvPr>
                <p:ph idx="1"/>
                <p:extLst>
                  <p:ext uri="{D42A27DB-BD31-4B8C-83A1-F6EECF244321}">
                    <p14:modId xmlns:p14="http://schemas.microsoft.com/office/powerpoint/2010/main" val="3010767569"/>
                  </p:ext>
                </p:extLst>
              </p:nvPr>
            </p:nvGraphicFramePr>
            <p:xfrm>
              <a:off x="457198" y="1600200"/>
              <a:ext cx="3255820" cy="2595880"/>
            </p:xfrm>
            <a:graphic>
              <a:graphicData uri="http://schemas.openxmlformats.org/drawingml/2006/table">
                <a:tbl>
                  <a:tblPr firstRow="1" bandRow="1">
                    <a:tableStyleId>{5C22544A-7EE6-4342-B048-85BDC9FD1C3A}</a:tableStyleId>
                  </a:tblPr>
                  <a:tblGrid>
                    <a:gridCol w="1332106"/>
                    <a:gridCol w="942163"/>
                    <a:gridCol w="981551"/>
                  </a:tblGrid>
                  <a:tr h="370840">
                    <a:tc gridSpan="3">
                      <a:txBody>
                        <a:bodyPr/>
                        <a:lstStyle/>
                        <a:p>
                          <a:r>
                            <a:rPr lang="en-US" dirty="0" smtClean="0"/>
                            <a:t>DAD-DAS Predictions, Short-Run</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a:p>
                      </a:txBody>
                      <a:tcPr/>
                    </a:tc>
                    <a:tc>
                      <a:txBody>
                        <a:bodyPr/>
                        <a:lstStyle/>
                        <a:p>
                          <a:pPr algn="ctr"/>
                          <a:r>
                            <a:rPr lang="en-US" i="1" dirty="0" err="1" smtClean="0"/>
                            <a:t>Y</a:t>
                          </a:r>
                          <a:r>
                            <a:rPr lang="en-US" baseline="-25000" dirty="0" err="1" smtClean="0"/>
                            <a:t>t</a:t>
                          </a:r>
                          <a:endParaRPr lang="en-US" baseline="-25000" dirty="0"/>
                        </a:p>
                      </a:txBody>
                      <a:tcPr/>
                    </a:tc>
                    <a:tc>
                      <a:txBody>
                        <a:bodyPr/>
                        <a:lstStyle/>
                        <a:p>
                          <a:pPr algn="ctr"/>
                          <a:r>
                            <a:rPr lang="el-GR" sz="1800" dirty="0" smtClean="0"/>
                            <a:t>π</a:t>
                          </a:r>
                          <a:r>
                            <a:rPr lang="en-US" sz="1800" baseline="-25000" dirty="0" smtClean="0"/>
                            <a:t>t</a:t>
                          </a:r>
                          <a:endParaRPr lang="en-US" baseline="-25000" dirty="0"/>
                        </a:p>
                      </a:txBody>
                      <a:tcPr/>
                    </a:tc>
                  </a:tr>
                  <a:tr h="370840">
                    <a:tc>
                      <a:txBody>
                        <a:bodyPr/>
                        <a:lstStyle/>
                        <a:p>
                          <a:endParaRPr lang="en-US"/>
                        </a:p>
                      </a:txBody>
                      <a:tcPr>
                        <a:blipFill rotWithShape="1">
                          <a:blip r:embed="rId2"/>
                          <a:stretch>
                            <a:fillRect t="-206557" r="-145413" b="-422951"/>
                          </a:stretch>
                        </a:blipFill>
                      </a:tcPr>
                    </a:tc>
                    <a:tc>
                      <a:txBody>
                        <a:bodyPr/>
                        <a:lstStyle/>
                        <a:p>
                          <a:pPr algn="ctr"/>
                          <a:r>
                            <a:rPr lang="en-US" dirty="0" smtClean="0"/>
                            <a:t>+</a:t>
                          </a:r>
                          <a:endParaRPr lang="en-US" dirty="0"/>
                        </a:p>
                      </a:txBody>
                      <a:tcPr/>
                    </a:tc>
                    <a:tc>
                      <a:txBody>
                        <a:bodyPr/>
                        <a:lstStyle/>
                        <a:p>
                          <a:pPr algn="ctr"/>
                          <a:r>
                            <a:rPr lang="en-US" dirty="0" smtClean="0"/>
                            <a:t>0</a:t>
                          </a:r>
                          <a:endParaRPr lang="en-US" dirty="0"/>
                        </a:p>
                      </a:txBody>
                      <a:tcPr/>
                    </a:tc>
                  </a:tr>
                  <a:tr h="370840">
                    <a:tc>
                      <a:txBody>
                        <a:bodyPr/>
                        <a:lstStyle/>
                        <a:p>
                          <a:r>
                            <a:rPr lang="el-GR" sz="1800" dirty="0" smtClean="0"/>
                            <a:t>π</a:t>
                          </a:r>
                          <a:r>
                            <a:rPr lang="en-US" sz="1800"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r>
                            <a:rPr lang="el-GR" sz="1800" dirty="0" smtClean="0"/>
                            <a:t>ε</a:t>
                          </a:r>
                          <a:r>
                            <a:rPr lang="en-US" sz="1800" baseline="-25000" dirty="0" smtClean="0"/>
                            <a:t>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r>
                            <a:rPr lang="el-GR" sz="1800" dirty="0" smtClean="0"/>
                            <a:t>ν</a:t>
                          </a:r>
                          <a:r>
                            <a:rPr lang="en-US" sz="1800" baseline="-25000" dirty="0" smtClean="0"/>
                            <a:t>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r>
                            <a:rPr lang="el-GR" sz="1800" dirty="0" smtClean="0"/>
                            <a:t>π</a:t>
                          </a:r>
                          <a:r>
                            <a:rPr lang="en-US" sz="1800" baseline="-25000" dirty="0" smtClean="0"/>
                            <a:t>t-1</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mc:Fallback>
      </mc:AlternateContent>
      <p:grpSp>
        <p:nvGrpSpPr>
          <p:cNvPr id="26" name="Group 25"/>
          <p:cNvGrpSpPr/>
          <p:nvPr/>
        </p:nvGrpSpPr>
        <p:grpSpPr>
          <a:xfrm>
            <a:off x="3089559" y="2743200"/>
            <a:ext cx="664592" cy="1424280"/>
            <a:chOff x="3089559" y="2743200"/>
            <a:chExt cx="664592" cy="1424280"/>
          </a:xfrm>
        </p:grpSpPr>
        <p:sp>
          <p:nvSpPr>
            <p:cNvPr id="7" name="Rectangle 6"/>
            <p:cNvSpPr/>
            <p:nvPr/>
          </p:nvSpPr>
          <p:spPr>
            <a:xfrm>
              <a:off x="3089559" y="3893160"/>
              <a:ext cx="318654" cy="27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089564" y="2743200"/>
              <a:ext cx="664587" cy="1198418"/>
              <a:chOff x="3089564" y="2743200"/>
              <a:chExt cx="664587" cy="1198418"/>
            </a:xfrm>
          </p:grpSpPr>
          <p:sp>
            <p:nvSpPr>
              <p:cNvPr id="6" name="Rectangle 5"/>
              <p:cNvSpPr/>
              <p:nvPr/>
            </p:nvSpPr>
            <p:spPr>
              <a:xfrm>
                <a:off x="3089564" y="2743200"/>
                <a:ext cx="318654" cy="10252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6" idx="3"/>
              </p:cNvCxnSpPr>
              <p:nvPr/>
            </p:nvCxnSpPr>
            <p:spPr>
              <a:xfrm>
                <a:off x="3408218" y="3255818"/>
                <a:ext cx="3442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754151" y="3255818"/>
                <a:ext cx="0" cy="685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07003" y="3934898"/>
                <a:ext cx="344273" cy="0"/>
              </a:xfrm>
              <a:prstGeom prst="line">
                <a:avLst/>
              </a:prstGeom>
              <a:ln w="19050">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7" name="Group 26"/>
          <p:cNvGrpSpPr/>
          <p:nvPr/>
        </p:nvGrpSpPr>
        <p:grpSpPr>
          <a:xfrm>
            <a:off x="3413103" y="4022678"/>
            <a:ext cx="347148" cy="118872"/>
            <a:chOff x="3413103" y="4022678"/>
            <a:chExt cx="347148" cy="118872"/>
          </a:xfrm>
        </p:grpSpPr>
        <p:cxnSp>
          <p:nvCxnSpPr>
            <p:cNvPr id="22" name="Straight Connector 21"/>
            <p:cNvCxnSpPr/>
            <p:nvPr/>
          </p:nvCxnSpPr>
          <p:spPr>
            <a:xfrm>
              <a:off x="3414318" y="4022678"/>
              <a:ext cx="3442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60251" y="4022678"/>
              <a:ext cx="0" cy="1188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413103" y="4131188"/>
              <a:ext cx="344273" cy="0"/>
            </a:xfrm>
            <a:prstGeom prst="line">
              <a:avLst/>
            </a:prstGeom>
            <a:ln w="19050">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4059382" y="1648691"/>
            <a:ext cx="4876800" cy="4247317"/>
          </a:xfrm>
          <a:prstGeom prst="rect">
            <a:avLst/>
          </a:prstGeom>
          <a:noFill/>
        </p:spPr>
        <p:txBody>
          <a:bodyPr wrap="square" rtlCol="0">
            <a:spAutoFit/>
          </a:bodyPr>
          <a:lstStyle/>
          <a:p>
            <a:r>
              <a:rPr lang="en-US" dirty="0" smtClean="0"/>
              <a:t>Current inflation in one year becomes past inflation in the next year. </a:t>
            </a:r>
            <a:br>
              <a:rPr lang="en-US" dirty="0" smtClean="0"/>
            </a:br>
            <a:r>
              <a:rPr lang="en-US" dirty="0" smtClean="0"/>
              <a:t/>
            </a:r>
            <a:br>
              <a:rPr lang="en-US" dirty="0" smtClean="0"/>
            </a:br>
            <a:r>
              <a:rPr lang="en-US" dirty="0" smtClean="0"/>
              <a:t>Therefore, any exogenous factors that affect inflation in 2016 will affect both output and inflation in 2017. This in turn, will </a:t>
            </a:r>
            <a:r>
              <a:rPr lang="en-US" dirty="0"/>
              <a:t>affect </a:t>
            </a:r>
            <a:r>
              <a:rPr lang="en-US" dirty="0" smtClean="0"/>
              <a:t>both </a:t>
            </a:r>
            <a:r>
              <a:rPr lang="en-US" dirty="0"/>
              <a:t>output and inflation in </a:t>
            </a:r>
            <a:r>
              <a:rPr lang="en-US" dirty="0" smtClean="0"/>
              <a:t>2018. And so on and on.</a:t>
            </a:r>
            <a:br>
              <a:rPr lang="en-US" dirty="0" smtClean="0"/>
            </a:br>
            <a:r>
              <a:rPr lang="en-US" dirty="0" smtClean="0"/>
              <a:t/>
            </a:r>
            <a:br>
              <a:rPr lang="en-US" dirty="0" smtClean="0"/>
            </a:br>
            <a:r>
              <a:rPr lang="en-US" dirty="0" smtClean="0"/>
              <a:t>In this way, output and inflation can change from one period to the next in the DAD-DAS model even if there are no changes in the economy’s shocks and parameters.</a:t>
            </a:r>
            <a:br>
              <a:rPr lang="en-US" dirty="0" smtClean="0"/>
            </a:br>
            <a:r>
              <a:rPr lang="en-US" dirty="0" smtClean="0"/>
              <a:t/>
            </a:r>
            <a:br>
              <a:rPr lang="en-US" dirty="0" smtClean="0"/>
            </a:br>
            <a:r>
              <a:rPr lang="en-US" dirty="0" smtClean="0"/>
              <a:t>The question then is: Does this dynamic process of change eventually come to an end?</a:t>
            </a:r>
            <a:endParaRPr lang="en-US" dirty="0"/>
          </a:p>
        </p:txBody>
      </p:sp>
    </p:spTree>
    <p:extLst>
      <p:ext uri="{BB962C8B-B14F-4D97-AF65-F5344CB8AC3E}">
        <p14:creationId xmlns:p14="http://schemas.microsoft.com/office/powerpoint/2010/main" val="104303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Long-Run Equilibria</a:t>
            </a:r>
            <a:endParaRPr lang="en-US" dirty="0"/>
          </a:p>
        </p:txBody>
      </p:sp>
      <p:sp>
        <p:nvSpPr>
          <p:cNvPr id="3" name="Content Placeholder 2"/>
          <p:cNvSpPr>
            <a:spLocks noGrp="1"/>
          </p:cNvSpPr>
          <p:nvPr>
            <p:ph idx="1"/>
          </p:nvPr>
        </p:nvSpPr>
        <p:spPr/>
        <p:txBody>
          <a:bodyPr/>
          <a:lstStyle/>
          <a:p>
            <a:r>
              <a:rPr lang="en-US" dirty="0" smtClean="0">
                <a:solidFill>
                  <a:srgbClr val="FF0000"/>
                </a:solidFill>
              </a:rPr>
              <a:t>The short-run equilibrium at period </a:t>
            </a:r>
            <a:r>
              <a:rPr lang="en-US" i="1" dirty="0" smtClean="0">
                <a:solidFill>
                  <a:srgbClr val="FF0000"/>
                </a:solidFill>
              </a:rPr>
              <a:t>t </a:t>
            </a:r>
            <a:r>
              <a:rPr lang="en-US" dirty="0" smtClean="0">
                <a:solidFill>
                  <a:srgbClr val="FF0000"/>
                </a:solidFill>
              </a:rPr>
              <a:t>is also a </a:t>
            </a:r>
            <a:r>
              <a:rPr lang="en-US" b="1" dirty="0" smtClean="0">
                <a:solidFill>
                  <a:srgbClr val="FF0000"/>
                </a:solidFill>
              </a:rPr>
              <a:t>long-run equilibrium </a:t>
            </a:r>
            <a:r>
              <a:rPr lang="en-US" dirty="0" smtClean="0">
                <a:solidFill>
                  <a:srgbClr val="FF0000"/>
                </a:solidFill>
              </a:rPr>
              <a:t>if</a:t>
            </a:r>
            <a:r>
              <a:rPr lang="en-US" dirty="0" smtClean="0"/>
              <a:t>, in the absence of shocks, parameter changes, and policy changes, </a:t>
            </a:r>
            <a:r>
              <a:rPr lang="en-US" dirty="0" smtClean="0">
                <a:solidFill>
                  <a:srgbClr val="FF0000"/>
                </a:solidFill>
              </a:rPr>
              <a:t>it continues to be the short-run equilibrium in subsequent periods </a:t>
            </a:r>
            <a:r>
              <a:rPr lang="en-US" i="1" dirty="0" smtClean="0">
                <a:solidFill>
                  <a:srgbClr val="FF0000"/>
                </a:solidFill>
              </a:rPr>
              <a:t>t</a:t>
            </a:r>
            <a:r>
              <a:rPr lang="en-US" dirty="0" smtClean="0">
                <a:solidFill>
                  <a:srgbClr val="FF0000"/>
                </a:solidFill>
              </a:rPr>
              <a:t> + 1, </a:t>
            </a:r>
            <a:r>
              <a:rPr lang="en-US" i="1" dirty="0" smtClean="0">
                <a:solidFill>
                  <a:srgbClr val="FF0000"/>
                </a:solidFill>
              </a:rPr>
              <a:t>t</a:t>
            </a:r>
            <a:r>
              <a:rPr lang="en-US" dirty="0" smtClean="0">
                <a:solidFill>
                  <a:srgbClr val="FF0000"/>
                </a:solidFill>
              </a:rPr>
              <a:t> + 2, etc.</a:t>
            </a:r>
            <a:endParaRPr lang="en-US" dirty="0">
              <a:solidFill>
                <a:srgbClr val="FF0000"/>
              </a:solidFill>
            </a:endParaRPr>
          </a:p>
        </p:txBody>
      </p:sp>
    </p:spTree>
    <p:extLst>
      <p:ext uri="{BB962C8B-B14F-4D97-AF65-F5344CB8AC3E}">
        <p14:creationId xmlns:p14="http://schemas.microsoft.com/office/powerpoint/2010/main" val="5289160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a:xfrm>
            <a:off x="657226" y="236537"/>
            <a:ext cx="7900988" cy="1063625"/>
          </a:xfrm>
        </p:spPr>
        <p:txBody>
          <a:bodyPr>
            <a:noAutofit/>
          </a:bodyPr>
          <a:lstStyle/>
          <a:p>
            <a:r>
              <a:rPr lang="en-US" sz="4000" dirty="0" smtClean="0"/>
              <a:t>Short-Run Equilibria that are not Long-Run Equilibria</a:t>
            </a:r>
          </a:p>
        </p:txBody>
      </p:sp>
      <p:cxnSp>
        <p:nvCxnSpPr>
          <p:cNvPr id="51" name="Straight Connector 50"/>
          <p:cNvCxnSpPr/>
          <p:nvPr/>
        </p:nvCxnSpPr>
        <p:spPr bwMode="auto">
          <a:xfrm rot="5400000">
            <a:off x="4246614" y="4954588"/>
            <a:ext cx="118427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9204" name="Line 46"/>
          <p:cNvSpPr>
            <a:spLocks noChangeShapeType="1"/>
          </p:cNvSpPr>
          <p:nvPr/>
        </p:nvSpPr>
        <p:spPr bwMode="auto">
          <a:xfrm rot="5400000" flipH="1">
            <a:off x="5403904" y="2671762"/>
            <a:ext cx="265112" cy="4763"/>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4" name="Line 46"/>
          <p:cNvSpPr>
            <a:spLocks noChangeShapeType="1"/>
          </p:cNvSpPr>
          <p:nvPr/>
        </p:nvSpPr>
        <p:spPr bwMode="auto">
          <a:xfrm rot="5400000" flipH="1">
            <a:off x="5359454" y="2217737"/>
            <a:ext cx="265112" cy="4763"/>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64571" name="Group 5"/>
          <p:cNvGrpSpPr>
            <a:grpSpLocks/>
          </p:cNvGrpSpPr>
          <p:nvPr/>
        </p:nvGrpSpPr>
        <p:grpSpPr bwMode="auto">
          <a:xfrm>
            <a:off x="2562864" y="1813551"/>
            <a:ext cx="4258796" cy="3728778"/>
            <a:chOff x="2640" y="1875617"/>
            <a:chExt cx="2496" cy="3728251"/>
          </a:xfrm>
        </p:grpSpPr>
        <p:sp>
          <p:nvSpPr>
            <p:cNvPr id="64574" name="Line 6"/>
            <p:cNvSpPr>
              <a:spLocks noChangeShapeType="1"/>
            </p:cNvSpPr>
            <p:nvPr/>
          </p:nvSpPr>
          <p:spPr bwMode="auto">
            <a:xfrm>
              <a:off x="2640" y="1875617"/>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75" name="Line 7"/>
            <p:cNvSpPr>
              <a:spLocks noChangeShapeType="1"/>
            </p:cNvSpPr>
            <p:nvPr/>
          </p:nvSpPr>
          <p:spPr bwMode="auto">
            <a:xfrm>
              <a:off x="2640"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4572" name="Text Box 8"/>
          <p:cNvSpPr txBox="1">
            <a:spLocks noChangeArrowheads="1"/>
          </p:cNvSpPr>
          <p:nvPr/>
        </p:nvSpPr>
        <p:spPr bwMode="auto">
          <a:xfrm>
            <a:off x="6847824" y="5317874"/>
            <a:ext cx="410637" cy="4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4573" name="Text Box 9"/>
          <p:cNvSpPr txBox="1">
            <a:spLocks noChangeArrowheads="1"/>
          </p:cNvSpPr>
          <p:nvPr/>
        </p:nvSpPr>
        <p:spPr bwMode="auto">
          <a:xfrm>
            <a:off x="2303516" y="1381125"/>
            <a:ext cx="532350" cy="4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nvGrpSpPr>
          <p:cNvPr id="64561" name="Group 80"/>
          <p:cNvGrpSpPr>
            <a:grpSpLocks/>
          </p:cNvGrpSpPr>
          <p:nvPr/>
        </p:nvGrpSpPr>
        <p:grpSpPr bwMode="auto">
          <a:xfrm>
            <a:off x="4651105" y="1303338"/>
            <a:ext cx="857312" cy="4232275"/>
            <a:chOff x="2605088" y="1303338"/>
            <a:chExt cx="857250" cy="4232275"/>
          </a:xfrm>
        </p:grpSpPr>
        <p:sp>
          <p:nvSpPr>
            <p:cNvPr id="64565" name="Line 21"/>
            <p:cNvSpPr>
              <a:spLocks noChangeShapeType="1"/>
            </p:cNvSpPr>
            <p:nvPr/>
          </p:nvSpPr>
          <p:spPr bwMode="auto">
            <a:xfrm flipH="1">
              <a:off x="2790825" y="1714500"/>
              <a:ext cx="4763" cy="3821113"/>
            </a:xfrm>
            <a:prstGeom prst="line">
              <a:avLst/>
            </a:prstGeom>
            <a:noFill/>
            <a:ln w="349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4566" name="Group 95"/>
            <p:cNvGrpSpPr>
              <a:grpSpLocks/>
            </p:cNvGrpSpPr>
            <p:nvPr/>
          </p:nvGrpSpPr>
          <p:grpSpPr bwMode="auto">
            <a:xfrm>
              <a:off x="2605088" y="1303338"/>
              <a:ext cx="857250" cy="492125"/>
              <a:chOff x="4224290" y="2290758"/>
              <a:chExt cx="858673" cy="492443"/>
            </a:xfrm>
          </p:grpSpPr>
          <p:sp>
            <p:nvSpPr>
              <p:cNvPr id="64567" name="Text Box 8"/>
              <p:cNvSpPr txBox="1">
                <a:spLocks noChangeArrowheads="1"/>
              </p:cNvSpPr>
              <p:nvPr/>
            </p:nvSpPr>
            <p:spPr bwMode="auto">
              <a:xfrm>
                <a:off x="4224290" y="2290758"/>
                <a:ext cx="858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endParaRPr lang="en-US" sz="2600">
                  <a:latin typeface="Times New Roman" pitchFamily="18" charset="0"/>
                  <a:cs typeface="Times New Roman" pitchFamily="18" charset="0"/>
                </a:endParaRPr>
              </a:p>
            </p:txBody>
          </p:sp>
          <p:cxnSp>
            <p:nvCxnSpPr>
              <p:cNvPr id="98" name="Straight Connector 97"/>
              <p:cNvCxnSpPr/>
              <p:nvPr/>
            </p:nvCxnSpPr>
            <p:spPr>
              <a:xfrm>
                <a:off x="4362946" y="2373361"/>
                <a:ext cx="20034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4562" name="Group 79"/>
          <p:cNvGrpSpPr>
            <a:grpSpLocks/>
          </p:cNvGrpSpPr>
          <p:nvPr/>
        </p:nvGrpSpPr>
        <p:grpSpPr bwMode="auto">
          <a:xfrm>
            <a:off x="3473708" y="2030680"/>
            <a:ext cx="3155691" cy="3390866"/>
            <a:chOff x="1918833" y="2137005"/>
            <a:chExt cx="3155464" cy="3390866"/>
          </a:xfrm>
        </p:grpSpPr>
        <p:sp>
          <p:nvSpPr>
            <p:cNvPr id="64563" name="Text Box 38"/>
            <p:cNvSpPr txBox="1">
              <a:spLocks noChangeArrowheads="1"/>
            </p:cNvSpPr>
            <p:nvPr/>
          </p:nvSpPr>
          <p:spPr bwMode="auto">
            <a:xfrm>
              <a:off x="3702935" y="5096984"/>
              <a:ext cx="13713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err="1" smtClean="0">
                  <a:latin typeface="Tahoma" pitchFamily="34" charset="0"/>
                </a:rPr>
                <a:t>DAD</a:t>
              </a:r>
              <a:r>
                <a:rPr lang="en-US" sz="2200" baseline="-25000" dirty="0" err="1" smtClean="0">
                  <a:latin typeface="Tahoma" pitchFamily="34" charset="0"/>
                </a:rPr>
                <a:t>all</a:t>
              </a:r>
              <a:r>
                <a:rPr lang="en-US" sz="2200" baseline="-25000" dirty="0" smtClean="0">
                  <a:latin typeface="Tahoma" pitchFamily="34" charset="0"/>
                </a:rPr>
                <a:t> years</a:t>
              </a:r>
              <a:endParaRPr lang="en-US" sz="2400" b="1" baseline="-25000" dirty="0">
                <a:latin typeface="Times New Roman" pitchFamily="18" charset="0"/>
                <a:cs typeface="Times New Roman" pitchFamily="18" charset="0"/>
              </a:endParaRPr>
            </a:p>
          </p:txBody>
        </p:sp>
        <p:sp>
          <p:nvSpPr>
            <p:cNvPr id="64564" name="Line 33"/>
            <p:cNvSpPr>
              <a:spLocks noChangeShapeType="1"/>
            </p:cNvSpPr>
            <p:nvPr/>
          </p:nvSpPr>
          <p:spPr bwMode="auto">
            <a:xfrm>
              <a:off x="1918833" y="2137005"/>
              <a:ext cx="1789973" cy="3018271"/>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4555" name="Text Box 38"/>
          <p:cNvSpPr txBox="1">
            <a:spLocks noChangeArrowheads="1"/>
          </p:cNvSpPr>
          <p:nvPr/>
        </p:nvSpPr>
        <p:spPr bwMode="auto">
          <a:xfrm>
            <a:off x="5942476" y="1544638"/>
            <a:ext cx="15155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2002</a:t>
            </a:r>
            <a:endParaRPr lang="en-US" sz="2400" b="1" baseline="-25000" dirty="0">
              <a:latin typeface="Times New Roman" pitchFamily="18" charset="0"/>
              <a:cs typeface="Times New Roman" pitchFamily="18" charset="0"/>
            </a:endParaRPr>
          </a:p>
        </p:txBody>
      </p:sp>
      <p:sp>
        <p:nvSpPr>
          <p:cNvPr id="64556" name="Line 33"/>
          <p:cNvSpPr>
            <a:spLocks noChangeShapeType="1"/>
          </p:cNvSpPr>
          <p:nvPr/>
        </p:nvSpPr>
        <p:spPr bwMode="auto">
          <a:xfrm flipV="1">
            <a:off x="2957566" y="1830527"/>
            <a:ext cx="2959466" cy="151274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7" name="Text Box 8"/>
          <p:cNvSpPr txBox="1">
            <a:spLocks noChangeArrowheads="1"/>
          </p:cNvSpPr>
          <p:nvPr/>
        </p:nvSpPr>
        <p:spPr bwMode="auto">
          <a:xfrm>
            <a:off x="3638550" y="5521301"/>
            <a:ext cx="542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02</a:t>
            </a:r>
            <a:endParaRPr lang="en-US" sz="2000" b="1" baseline="-25000" dirty="0">
              <a:latin typeface="Times New Roman" pitchFamily="18" charset="0"/>
              <a:cs typeface="Times New Roman" pitchFamily="18" charset="0"/>
            </a:endParaRPr>
          </a:p>
        </p:txBody>
      </p:sp>
      <p:grpSp>
        <p:nvGrpSpPr>
          <p:cNvPr id="64548" name="Group 73"/>
          <p:cNvGrpSpPr>
            <a:grpSpLocks/>
          </p:cNvGrpSpPr>
          <p:nvPr/>
        </p:nvGrpSpPr>
        <p:grpSpPr bwMode="auto">
          <a:xfrm>
            <a:off x="3830539" y="2392363"/>
            <a:ext cx="355752" cy="491347"/>
            <a:chOff x="4468776" y="3964796"/>
            <a:chExt cx="355600" cy="491324"/>
          </a:xfrm>
        </p:grpSpPr>
        <p:sp>
          <p:nvSpPr>
            <p:cNvPr id="42" name="Oval 41"/>
            <p:cNvSpPr>
              <a:spLocks noChangeAspect="1"/>
            </p:cNvSpPr>
            <p:nvPr/>
          </p:nvSpPr>
          <p:spPr>
            <a:xfrm>
              <a:off x="4540334" y="4347365"/>
              <a:ext cx="109491" cy="1095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Text Box 8"/>
            <p:cNvSpPr txBox="1">
              <a:spLocks noChangeArrowheads="1"/>
            </p:cNvSpPr>
            <p:nvPr/>
          </p:nvSpPr>
          <p:spPr bwMode="auto">
            <a:xfrm>
              <a:off x="4468928" y="3964796"/>
              <a:ext cx="355448" cy="431780"/>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B</a:t>
              </a:r>
            </a:p>
          </p:txBody>
        </p:sp>
      </p:grpSp>
      <p:sp>
        <p:nvSpPr>
          <p:cNvPr id="64549" name="Text Box 9"/>
          <p:cNvSpPr txBox="1">
            <a:spLocks noChangeArrowheads="1"/>
          </p:cNvSpPr>
          <p:nvPr/>
        </p:nvSpPr>
        <p:spPr bwMode="auto">
          <a:xfrm>
            <a:off x="1819274" y="2514119"/>
            <a:ext cx="8178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000" b="1" dirty="0" smtClean="0">
                <a:latin typeface="+mn-lt"/>
                <a:cs typeface="Times New Roman" pitchFamily="18" charset="0"/>
              </a:rPr>
              <a:t>π</a:t>
            </a:r>
            <a:r>
              <a:rPr lang="en-US" sz="2000" b="1" baseline="-25000" dirty="0" smtClean="0">
                <a:latin typeface="+mn-lt"/>
                <a:cs typeface="Times New Roman" pitchFamily="18" charset="0"/>
              </a:rPr>
              <a:t>2002</a:t>
            </a:r>
            <a:endParaRPr lang="en-US" sz="2000" dirty="0">
              <a:latin typeface="+mn-lt"/>
            </a:endParaRPr>
          </a:p>
        </p:txBody>
      </p:sp>
      <p:cxnSp>
        <p:nvCxnSpPr>
          <p:cNvPr id="58" name="Straight Connector 57"/>
          <p:cNvCxnSpPr/>
          <p:nvPr/>
        </p:nvCxnSpPr>
        <p:spPr bwMode="auto">
          <a:xfrm rot="5400000">
            <a:off x="2588473" y="4183857"/>
            <a:ext cx="271938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64541" name="Group 83"/>
          <p:cNvGrpSpPr>
            <a:grpSpLocks/>
          </p:cNvGrpSpPr>
          <p:nvPr/>
        </p:nvGrpSpPr>
        <p:grpSpPr bwMode="auto">
          <a:xfrm>
            <a:off x="3025828" y="1997075"/>
            <a:ext cx="4051248" cy="1760538"/>
            <a:chOff x="1946275" y="2307676"/>
            <a:chExt cx="4052433" cy="1761087"/>
          </a:xfrm>
        </p:grpSpPr>
        <p:sp>
          <p:nvSpPr>
            <p:cNvPr id="64545" name="Line 33"/>
            <p:cNvSpPr>
              <a:spLocks noChangeShapeType="1"/>
            </p:cNvSpPr>
            <p:nvPr/>
          </p:nvSpPr>
          <p:spPr bwMode="auto">
            <a:xfrm flipV="1">
              <a:off x="1946275" y="255587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6" name="Text Box 38"/>
            <p:cNvSpPr txBox="1">
              <a:spLocks noChangeArrowheads="1"/>
            </p:cNvSpPr>
            <p:nvPr/>
          </p:nvSpPr>
          <p:spPr bwMode="auto">
            <a:xfrm>
              <a:off x="4944089" y="2307676"/>
              <a:ext cx="1054619" cy="4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2003</a:t>
              </a:r>
              <a:endParaRPr lang="en-US" sz="2400" b="1" baseline="-25000" dirty="0">
                <a:latin typeface="Times New Roman" pitchFamily="18" charset="0"/>
                <a:cs typeface="Times New Roman" pitchFamily="18" charset="0"/>
              </a:endParaRPr>
            </a:p>
          </p:txBody>
        </p:sp>
      </p:grpSp>
      <p:sp>
        <p:nvSpPr>
          <p:cNvPr id="64" name="Text Box 8"/>
          <p:cNvSpPr txBox="1">
            <a:spLocks noChangeArrowheads="1"/>
          </p:cNvSpPr>
          <p:nvPr/>
        </p:nvSpPr>
        <p:spPr bwMode="auto">
          <a:xfrm>
            <a:off x="4062466" y="2763838"/>
            <a:ext cx="392112" cy="431800"/>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C</a:t>
            </a:r>
          </a:p>
        </p:txBody>
      </p:sp>
      <p:sp>
        <p:nvSpPr>
          <p:cNvPr id="43" name="Oval 42"/>
          <p:cNvSpPr>
            <a:spLocks noChangeAspect="1"/>
          </p:cNvSpPr>
          <p:nvPr/>
        </p:nvSpPr>
        <p:spPr bwMode="auto">
          <a:xfrm>
            <a:off x="4110091" y="3117850"/>
            <a:ext cx="109537"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39" name="Line 33"/>
          <p:cNvSpPr>
            <a:spLocks noChangeShapeType="1"/>
          </p:cNvSpPr>
          <p:nvPr/>
        </p:nvSpPr>
        <p:spPr bwMode="auto">
          <a:xfrm flipV="1">
            <a:off x="3140128" y="2547354"/>
            <a:ext cx="2959017" cy="1513471"/>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4531" name="Group 75"/>
          <p:cNvGrpSpPr>
            <a:grpSpLocks/>
          </p:cNvGrpSpPr>
          <p:nvPr/>
        </p:nvGrpSpPr>
        <p:grpSpPr bwMode="auto">
          <a:xfrm>
            <a:off x="4187343" y="3055938"/>
            <a:ext cx="377831" cy="461556"/>
            <a:chOff x="3848284" y="2619686"/>
            <a:chExt cx="377825" cy="461652"/>
          </a:xfrm>
        </p:grpSpPr>
        <p:sp>
          <p:nvSpPr>
            <p:cNvPr id="44" name="Oval 43"/>
            <p:cNvSpPr>
              <a:spLocks noChangeAspect="1"/>
            </p:cNvSpPr>
            <p:nvPr/>
          </p:nvSpPr>
          <p:spPr>
            <a:xfrm>
              <a:off x="3932956" y="2972184"/>
              <a:ext cx="109535" cy="1095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Text Box 8"/>
            <p:cNvSpPr txBox="1">
              <a:spLocks noChangeArrowheads="1"/>
            </p:cNvSpPr>
            <p:nvPr/>
          </p:nvSpPr>
          <p:spPr bwMode="auto">
            <a:xfrm>
              <a:off x="3848819" y="2619686"/>
              <a:ext cx="377819" cy="431890"/>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D</a:t>
              </a:r>
            </a:p>
          </p:txBody>
        </p:sp>
      </p:grpSp>
      <p:sp>
        <p:nvSpPr>
          <p:cNvPr id="64540" name="Text Box 38"/>
          <p:cNvSpPr txBox="1">
            <a:spLocks noChangeArrowheads="1"/>
          </p:cNvSpPr>
          <p:nvPr/>
        </p:nvSpPr>
        <p:spPr bwMode="auto">
          <a:xfrm>
            <a:off x="6125653" y="2330450"/>
            <a:ext cx="949888" cy="43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2004</a:t>
            </a:r>
            <a:endParaRPr lang="en-US" sz="2400" b="1" baseline="-25000" dirty="0">
              <a:latin typeface="Times New Roman" pitchFamily="18" charset="0"/>
              <a:cs typeface="Times New Roman" pitchFamily="18" charset="0"/>
            </a:endParaRPr>
          </a:p>
        </p:txBody>
      </p:sp>
      <p:cxnSp>
        <p:nvCxnSpPr>
          <p:cNvPr id="55" name="Straight Connector 54"/>
          <p:cNvCxnSpPr>
            <a:stCxn id="43" idx="4"/>
          </p:cNvCxnSpPr>
          <p:nvPr/>
        </p:nvCxnSpPr>
        <p:spPr bwMode="auto">
          <a:xfrm>
            <a:off x="4164860" y="3227388"/>
            <a:ext cx="8730" cy="2322512"/>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4533" name="Text Box 8"/>
          <p:cNvSpPr txBox="1">
            <a:spLocks noChangeArrowheads="1"/>
          </p:cNvSpPr>
          <p:nvPr/>
        </p:nvSpPr>
        <p:spPr bwMode="auto">
          <a:xfrm>
            <a:off x="3983078" y="5514760"/>
            <a:ext cx="522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03</a:t>
            </a:r>
            <a:endParaRPr lang="en-US" sz="2000" b="1" dirty="0">
              <a:latin typeface="Times New Roman" pitchFamily="18" charset="0"/>
              <a:cs typeface="Times New Roman" pitchFamily="18" charset="0"/>
            </a:endParaRPr>
          </a:p>
        </p:txBody>
      </p:sp>
      <p:sp>
        <p:nvSpPr>
          <p:cNvPr id="64534" name="Text Box 9"/>
          <p:cNvSpPr txBox="1">
            <a:spLocks noChangeArrowheads="1"/>
          </p:cNvSpPr>
          <p:nvPr/>
        </p:nvSpPr>
        <p:spPr bwMode="auto">
          <a:xfrm>
            <a:off x="1812978" y="2899131"/>
            <a:ext cx="8143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000" b="1" dirty="0" smtClean="0">
                <a:latin typeface="+mn-lt"/>
                <a:cs typeface="Times New Roman" pitchFamily="18" charset="0"/>
              </a:rPr>
              <a:t>π</a:t>
            </a:r>
            <a:r>
              <a:rPr lang="en-US" sz="2000" b="1" baseline="-25000" dirty="0" smtClean="0">
                <a:latin typeface="+mn-lt"/>
                <a:cs typeface="Times New Roman" pitchFamily="18" charset="0"/>
              </a:rPr>
              <a:t>2003</a:t>
            </a:r>
            <a:endParaRPr lang="en-US" sz="2000" dirty="0">
              <a:latin typeface="+mn-lt"/>
            </a:endParaRPr>
          </a:p>
        </p:txBody>
      </p:sp>
      <p:cxnSp>
        <p:nvCxnSpPr>
          <p:cNvPr id="72" name="Straight Connector 71"/>
          <p:cNvCxnSpPr/>
          <p:nvPr/>
        </p:nvCxnSpPr>
        <p:spPr bwMode="auto">
          <a:xfrm>
            <a:off x="2571802" y="2828925"/>
            <a:ext cx="227647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3" name="Oval 72"/>
          <p:cNvSpPr>
            <a:spLocks noChangeAspect="1"/>
          </p:cNvSpPr>
          <p:nvPr/>
        </p:nvSpPr>
        <p:spPr bwMode="auto">
          <a:xfrm>
            <a:off x="4784773" y="2784401"/>
            <a:ext cx="109537"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4" name="Straight Connector 73"/>
          <p:cNvCxnSpPr/>
          <p:nvPr/>
        </p:nvCxnSpPr>
        <p:spPr bwMode="auto">
          <a:xfrm>
            <a:off x="2571802" y="3171825"/>
            <a:ext cx="227647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5" name="Oval 74"/>
          <p:cNvSpPr>
            <a:spLocks noChangeAspect="1"/>
          </p:cNvSpPr>
          <p:nvPr/>
        </p:nvSpPr>
        <p:spPr bwMode="auto">
          <a:xfrm>
            <a:off x="4784773" y="3127301"/>
            <a:ext cx="109537"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7" name="Straight Connector 76"/>
          <p:cNvCxnSpPr/>
          <p:nvPr/>
        </p:nvCxnSpPr>
        <p:spPr bwMode="auto">
          <a:xfrm>
            <a:off x="2571802" y="3448050"/>
            <a:ext cx="227647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853045" y="3267075"/>
            <a:ext cx="704850" cy="400110"/>
          </a:xfrm>
          <a:prstGeom prst="rect">
            <a:avLst/>
          </a:prstGeom>
          <a:noFill/>
        </p:spPr>
        <p:txBody>
          <a:bodyPr wrap="square" rtlCol="0">
            <a:spAutoFit/>
          </a:bodyPr>
          <a:lstStyle/>
          <a:p>
            <a:pPr algn="r"/>
            <a:r>
              <a:rPr lang="el-GR" sz="2000" b="1" dirty="0" smtClean="0">
                <a:latin typeface="Calibri"/>
                <a:cs typeface="Calibri"/>
              </a:rPr>
              <a:t>π</a:t>
            </a:r>
            <a:r>
              <a:rPr lang="en-US" sz="2000" b="1" baseline="-25000" dirty="0" smtClean="0">
                <a:latin typeface="Calibri"/>
                <a:cs typeface="Calibri"/>
              </a:rPr>
              <a:t>2004</a:t>
            </a:r>
            <a:endParaRPr lang="en-US" sz="2000" b="1" baseline="-25000" dirty="0"/>
          </a:p>
        </p:txBody>
      </p:sp>
      <p:cxnSp>
        <p:nvCxnSpPr>
          <p:cNvPr id="80" name="Straight Connector 79"/>
          <p:cNvCxnSpPr/>
          <p:nvPr/>
        </p:nvCxnSpPr>
        <p:spPr bwMode="auto">
          <a:xfrm>
            <a:off x="4319641" y="3476625"/>
            <a:ext cx="0" cy="20574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2" name="Text Box 8"/>
          <p:cNvSpPr txBox="1">
            <a:spLocks noChangeArrowheads="1"/>
          </p:cNvSpPr>
          <p:nvPr/>
        </p:nvSpPr>
        <p:spPr bwMode="auto">
          <a:xfrm>
            <a:off x="4221203" y="5162335"/>
            <a:ext cx="522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04</a:t>
            </a:r>
            <a:endParaRPr lang="en-US" sz="2000" b="1" dirty="0">
              <a:latin typeface="Times New Roman" pitchFamily="18" charset="0"/>
              <a:cs typeface="Times New Roman" pitchFamily="18" charset="0"/>
            </a:endParaRPr>
          </a:p>
        </p:txBody>
      </p:sp>
      <p:sp>
        <p:nvSpPr>
          <p:cNvPr id="2" name="TextBox 1"/>
          <p:cNvSpPr txBox="1"/>
          <p:nvPr/>
        </p:nvSpPr>
        <p:spPr>
          <a:xfrm>
            <a:off x="13855" y="3754570"/>
            <a:ext cx="2382982" cy="2031325"/>
          </a:xfrm>
          <a:prstGeom prst="rect">
            <a:avLst/>
          </a:prstGeom>
          <a:solidFill>
            <a:srgbClr val="FFC000"/>
          </a:solidFill>
        </p:spPr>
        <p:txBody>
          <a:bodyPr wrap="square" rtlCol="0">
            <a:spAutoFit/>
          </a:bodyPr>
          <a:lstStyle/>
          <a:p>
            <a:r>
              <a:rPr lang="en-US" b="1" dirty="0" smtClean="0"/>
              <a:t>Recall: The height of the DAS at the full-employment output equals the previous period’s inflation plus the current period’s inflation shock.</a:t>
            </a:r>
            <a:endParaRPr lang="en-US" b="1" dirty="0"/>
          </a:p>
        </p:txBody>
      </p:sp>
      <p:sp>
        <p:nvSpPr>
          <p:cNvPr id="66" name="TextBox 65"/>
          <p:cNvSpPr txBox="1"/>
          <p:nvPr/>
        </p:nvSpPr>
        <p:spPr>
          <a:xfrm>
            <a:off x="13850" y="6026785"/>
            <a:ext cx="3782295" cy="646331"/>
          </a:xfrm>
          <a:prstGeom prst="rect">
            <a:avLst/>
          </a:prstGeom>
          <a:solidFill>
            <a:srgbClr val="FFC000"/>
          </a:solidFill>
        </p:spPr>
        <p:txBody>
          <a:bodyPr wrap="square" rtlCol="0">
            <a:spAutoFit/>
          </a:bodyPr>
          <a:lstStyle/>
          <a:p>
            <a:r>
              <a:rPr lang="en-US" b="1" dirty="0" smtClean="0"/>
              <a:t>In this example, there is no inflation shock in 2003 and 2004.</a:t>
            </a:r>
            <a:endParaRPr lang="en-US" b="1" dirty="0"/>
          </a:p>
        </p:txBody>
      </p:sp>
      <p:sp>
        <p:nvSpPr>
          <p:cNvPr id="53" name="TextBox 52"/>
          <p:cNvSpPr txBox="1"/>
          <p:nvPr/>
        </p:nvSpPr>
        <p:spPr>
          <a:xfrm>
            <a:off x="6594764" y="2715538"/>
            <a:ext cx="2549236" cy="2585323"/>
          </a:xfrm>
          <a:prstGeom prst="rect">
            <a:avLst/>
          </a:prstGeom>
          <a:solidFill>
            <a:srgbClr val="FFC000"/>
          </a:solidFill>
        </p:spPr>
        <p:txBody>
          <a:bodyPr wrap="square" rtlCol="0">
            <a:spAutoFit/>
          </a:bodyPr>
          <a:lstStyle/>
          <a:p>
            <a:r>
              <a:rPr lang="en-US" b="1" dirty="0" smtClean="0"/>
              <a:t>Lesson: An economy that is in short-run equilibrium but not in long-run equilibrium will change—even though there are no shocks. The economy will move along DAD towards full employment.</a:t>
            </a:r>
            <a:endParaRPr lang="en-US" b="1" dirty="0"/>
          </a:p>
        </p:txBody>
      </p:sp>
    </p:spTree>
    <p:extLst>
      <p:ext uri="{BB962C8B-B14F-4D97-AF65-F5344CB8AC3E}">
        <p14:creationId xmlns:p14="http://schemas.microsoft.com/office/powerpoint/2010/main" val="2303606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5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5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5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45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45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20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45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45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45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04" grpId="0" animBg="1"/>
      <p:bldP spid="104" grpId="0" animBg="1"/>
      <p:bldP spid="64547" grpId="0"/>
      <p:bldP spid="64549" grpId="0"/>
      <p:bldP spid="64" grpId="0"/>
      <p:bldP spid="43" grpId="0" animBg="1"/>
      <p:bldP spid="64539" grpId="0" animBg="1"/>
      <p:bldP spid="64540" grpId="0"/>
      <p:bldP spid="64533" grpId="0"/>
      <p:bldP spid="64534" grpId="0"/>
      <p:bldP spid="73" grpId="0" animBg="1"/>
      <p:bldP spid="75" grpId="0" animBg="1"/>
      <p:bldP spid="3" grpId="0"/>
      <p:bldP spid="82" grpId="0"/>
      <p:bldP spid="2" grpId="0" animBg="1"/>
      <p:bldP spid="66"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The model’s elements</a:t>
            </a:r>
          </a:p>
        </p:txBody>
      </p:sp>
      <p:sp>
        <p:nvSpPr>
          <p:cNvPr id="59395" name="Content Placeholder 2"/>
          <p:cNvSpPr>
            <a:spLocks noGrp="1"/>
          </p:cNvSpPr>
          <p:nvPr>
            <p:ph idx="1"/>
          </p:nvPr>
        </p:nvSpPr>
        <p:spPr/>
        <p:txBody>
          <a:bodyPr/>
          <a:lstStyle/>
          <a:p>
            <a:r>
              <a:rPr lang="en-US" dirty="0" smtClean="0"/>
              <a:t>The model has five equations and five endogenous variables: </a:t>
            </a:r>
          </a:p>
          <a:p>
            <a:pPr lvl="1"/>
            <a:r>
              <a:rPr lang="en-US" dirty="0" smtClean="0"/>
              <a:t>output, inflation, the real interest rate, the nominal interest rate, and expected inflation.  </a:t>
            </a:r>
          </a:p>
          <a:p>
            <a:r>
              <a:rPr lang="en-US" dirty="0" smtClean="0"/>
              <a:t>The first equation is for output…</a:t>
            </a:r>
          </a:p>
          <a:p>
            <a:endParaRPr lang="en-US" dirty="0" smtClean="0"/>
          </a:p>
        </p:txBody>
      </p:sp>
    </p:spTree>
    <p:extLst>
      <p:ext uri="{BB962C8B-B14F-4D97-AF65-F5344CB8AC3E}">
        <p14:creationId xmlns:p14="http://schemas.microsoft.com/office/powerpoint/2010/main" val="2064962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a:xfrm>
            <a:off x="657226" y="236537"/>
            <a:ext cx="7900988" cy="1063625"/>
          </a:xfrm>
        </p:spPr>
        <p:txBody>
          <a:bodyPr>
            <a:noAutofit/>
          </a:bodyPr>
          <a:lstStyle/>
          <a:p>
            <a:r>
              <a:rPr lang="en-US" sz="4000" dirty="0" smtClean="0"/>
              <a:t>A Short-Run Equilibrium that is also a Long-Run Equilibrium</a:t>
            </a:r>
          </a:p>
        </p:txBody>
      </p:sp>
      <p:cxnSp>
        <p:nvCxnSpPr>
          <p:cNvPr id="49" name="Straight Connector 48"/>
          <p:cNvCxnSpPr/>
          <p:nvPr/>
        </p:nvCxnSpPr>
        <p:spPr bwMode="auto">
          <a:xfrm>
            <a:off x="2562277" y="4362450"/>
            <a:ext cx="227647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4246614" y="4954588"/>
            <a:ext cx="118427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4577" name="Text Box 9"/>
          <p:cNvSpPr txBox="1">
            <a:spLocks noChangeArrowheads="1"/>
          </p:cNvSpPr>
          <p:nvPr/>
        </p:nvSpPr>
        <p:spPr bwMode="auto">
          <a:xfrm>
            <a:off x="1057275" y="4089400"/>
            <a:ext cx="15906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000" b="1" i="1" dirty="0" smtClean="0">
                <a:latin typeface="+mn-lt"/>
                <a:cs typeface="Times New Roman" pitchFamily="18" charset="0"/>
              </a:rPr>
              <a:t>π</a:t>
            </a:r>
            <a:r>
              <a:rPr lang="en-US" sz="2000" b="1" baseline="-25000" dirty="0" smtClean="0">
                <a:latin typeface="+mn-lt"/>
                <a:cs typeface="Times New Roman" pitchFamily="18" charset="0"/>
              </a:rPr>
              <a:t>2013</a:t>
            </a:r>
            <a:r>
              <a:rPr lang="en-US" sz="2000" b="1" dirty="0" smtClean="0">
                <a:latin typeface="+mn-lt"/>
                <a:cs typeface="Times New Roman" pitchFamily="18" charset="0"/>
              </a:rPr>
              <a:t> = </a:t>
            </a:r>
            <a:r>
              <a:rPr lang="el-GR" sz="2000" b="1" dirty="0" smtClean="0">
                <a:latin typeface="+mn-lt"/>
                <a:cs typeface="Calibri"/>
              </a:rPr>
              <a:t>π</a:t>
            </a:r>
            <a:r>
              <a:rPr lang="en-US" sz="2000" b="1" baseline="-25000" dirty="0" smtClean="0">
                <a:latin typeface="+mn-lt"/>
                <a:cs typeface="Calibri"/>
              </a:rPr>
              <a:t>2014</a:t>
            </a:r>
            <a:endParaRPr lang="en-US" sz="2000" baseline="-25000" dirty="0">
              <a:latin typeface="+mn-lt"/>
            </a:endParaRPr>
          </a:p>
        </p:txBody>
      </p:sp>
      <p:sp>
        <p:nvSpPr>
          <p:cNvPr id="64578" name="Text Box 8"/>
          <p:cNvSpPr txBox="1">
            <a:spLocks noChangeArrowheads="1"/>
          </p:cNvSpPr>
          <p:nvPr/>
        </p:nvSpPr>
        <p:spPr bwMode="auto">
          <a:xfrm>
            <a:off x="4662691" y="5514737"/>
            <a:ext cx="6990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2014</a:t>
            </a:r>
            <a:endParaRPr lang="en-US" sz="2600" b="1" dirty="0">
              <a:latin typeface="Times New Roman" pitchFamily="18" charset="0"/>
              <a:cs typeface="Times New Roman" pitchFamily="18" charset="0"/>
            </a:endParaRPr>
          </a:p>
        </p:txBody>
      </p:sp>
      <p:grpSp>
        <p:nvGrpSpPr>
          <p:cNvPr id="64571" name="Group 5"/>
          <p:cNvGrpSpPr>
            <a:grpSpLocks/>
          </p:cNvGrpSpPr>
          <p:nvPr/>
        </p:nvGrpSpPr>
        <p:grpSpPr bwMode="auto">
          <a:xfrm>
            <a:off x="2562864" y="1813551"/>
            <a:ext cx="4258796" cy="3728778"/>
            <a:chOff x="2640" y="1875617"/>
            <a:chExt cx="2496" cy="3728251"/>
          </a:xfrm>
        </p:grpSpPr>
        <p:sp>
          <p:nvSpPr>
            <p:cNvPr id="64574" name="Line 6"/>
            <p:cNvSpPr>
              <a:spLocks noChangeShapeType="1"/>
            </p:cNvSpPr>
            <p:nvPr/>
          </p:nvSpPr>
          <p:spPr bwMode="auto">
            <a:xfrm>
              <a:off x="2640" y="1875617"/>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75" name="Line 7"/>
            <p:cNvSpPr>
              <a:spLocks noChangeShapeType="1"/>
            </p:cNvSpPr>
            <p:nvPr/>
          </p:nvSpPr>
          <p:spPr bwMode="auto">
            <a:xfrm>
              <a:off x="2640"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4572" name="Text Box 8"/>
          <p:cNvSpPr txBox="1">
            <a:spLocks noChangeArrowheads="1"/>
          </p:cNvSpPr>
          <p:nvPr/>
        </p:nvSpPr>
        <p:spPr bwMode="auto">
          <a:xfrm>
            <a:off x="6847824" y="5317874"/>
            <a:ext cx="410637" cy="4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4573" name="Text Box 9"/>
          <p:cNvSpPr txBox="1">
            <a:spLocks noChangeArrowheads="1"/>
          </p:cNvSpPr>
          <p:nvPr/>
        </p:nvSpPr>
        <p:spPr bwMode="auto">
          <a:xfrm>
            <a:off x="2303516" y="1381125"/>
            <a:ext cx="532350" cy="4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nvGrpSpPr>
          <p:cNvPr id="64560" name="Group 104"/>
          <p:cNvGrpSpPr>
            <a:grpSpLocks/>
          </p:cNvGrpSpPr>
          <p:nvPr/>
        </p:nvGrpSpPr>
        <p:grpSpPr bwMode="auto">
          <a:xfrm>
            <a:off x="3443903" y="3320902"/>
            <a:ext cx="4041213" cy="1755149"/>
            <a:chOff x="1929623" y="3320902"/>
            <a:chExt cx="4040922" cy="1755149"/>
          </a:xfrm>
        </p:grpSpPr>
        <p:sp>
          <p:nvSpPr>
            <p:cNvPr id="64569" name="Line 33"/>
            <p:cNvSpPr>
              <a:spLocks noChangeShapeType="1"/>
            </p:cNvSpPr>
            <p:nvPr/>
          </p:nvSpPr>
          <p:spPr bwMode="auto">
            <a:xfrm flipV="1">
              <a:off x="1929623" y="3563163"/>
              <a:ext cx="2959100" cy="15128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70" name="Text Box 38"/>
            <p:cNvSpPr txBox="1">
              <a:spLocks noChangeArrowheads="1"/>
            </p:cNvSpPr>
            <p:nvPr/>
          </p:nvSpPr>
          <p:spPr bwMode="auto">
            <a:xfrm>
              <a:off x="4925970" y="3320902"/>
              <a:ext cx="1044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2014</a:t>
              </a:r>
              <a:endParaRPr lang="en-US" sz="2400" b="1" baseline="-25000" dirty="0">
                <a:latin typeface="Times New Roman" pitchFamily="18" charset="0"/>
                <a:cs typeface="Times New Roman" pitchFamily="18" charset="0"/>
              </a:endParaRPr>
            </a:p>
          </p:txBody>
        </p:sp>
      </p:grpSp>
      <p:grpSp>
        <p:nvGrpSpPr>
          <p:cNvPr id="64561" name="Group 80"/>
          <p:cNvGrpSpPr>
            <a:grpSpLocks/>
          </p:cNvGrpSpPr>
          <p:nvPr/>
        </p:nvGrpSpPr>
        <p:grpSpPr bwMode="auto">
          <a:xfrm>
            <a:off x="4651105" y="1303338"/>
            <a:ext cx="857312" cy="4232275"/>
            <a:chOff x="2605088" y="1303338"/>
            <a:chExt cx="857250" cy="4232275"/>
          </a:xfrm>
        </p:grpSpPr>
        <p:sp>
          <p:nvSpPr>
            <p:cNvPr id="64565" name="Line 21"/>
            <p:cNvSpPr>
              <a:spLocks noChangeShapeType="1"/>
            </p:cNvSpPr>
            <p:nvPr/>
          </p:nvSpPr>
          <p:spPr bwMode="auto">
            <a:xfrm flipH="1">
              <a:off x="2790825" y="1714500"/>
              <a:ext cx="4763" cy="3821113"/>
            </a:xfrm>
            <a:prstGeom prst="line">
              <a:avLst/>
            </a:prstGeom>
            <a:noFill/>
            <a:ln w="349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4566" name="Group 95"/>
            <p:cNvGrpSpPr>
              <a:grpSpLocks/>
            </p:cNvGrpSpPr>
            <p:nvPr/>
          </p:nvGrpSpPr>
          <p:grpSpPr bwMode="auto">
            <a:xfrm>
              <a:off x="2605088" y="1303338"/>
              <a:ext cx="857250" cy="492125"/>
              <a:chOff x="4224290" y="2290758"/>
              <a:chExt cx="858673" cy="492443"/>
            </a:xfrm>
          </p:grpSpPr>
          <p:sp>
            <p:nvSpPr>
              <p:cNvPr id="64567" name="Text Box 8"/>
              <p:cNvSpPr txBox="1">
                <a:spLocks noChangeArrowheads="1"/>
              </p:cNvSpPr>
              <p:nvPr/>
            </p:nvSpPr>
            <p:spPr bwMode="auto">
              <a:xfrm>
                <a:off x="4224290" y="2290758"/>
                <a:ext cx="858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endParaRPr lang="en-US" sz="2600">
                  <a:latin typeface="Times New Roman" pitchFamily="18" charset="0"/>
                  <a:cs typeface="Times New Roman" pitchFamily="18" charset="0"/>
                </a:endParaRPr>
              </a:p>
            </p:txBody>
          </p:sp>
          <p:cxnSp>
            <p:nvCxnSpPr>
              <p:cNvPr id="98" name="Straight Connector 97"/>
              <p:cNvCxnSpPr/>
              <p:nvPr/>
            </p:nvCxnSpPr>
            <p:spPr>
              <a:xfrm>
                <a:off x="4362946" y="2373361"/>
                <a:ext cx="20034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4562" name="Group 79"/>
          <p:cNvGrpSpPr>
            <a:grpSpLocks/>
          </p:cNvGrpSpPr>
          <p:nvPr/>
        </p:nvGrpSpPr>
        <p:grpSpPr bwMode="auto">
          <a:xfrm>
            <a:off x="3473708" y="2030680"/>
            <a:ext cx="3024075" cy="3390866"/>
            <a:chOff x="1918833" y="2137005"/>
            <a:chExt cx="3023857" cy="3390866"/>
          </a:xfrm>
        </p:grpSpPr>
        <p:sp>
          <p:nvSpPr>
            <p:cNvPr id="64563" name="Text Box 38"/>
            <p:cNvSpPr txBox="1">
              <a:spLocks noChangeArrowheads="1"/>
            </p:cNvSpPr>
            <p:nvPr/>
          </p:nvSpPr>
          <p:spPr bwMode="auto">
            <a:xfrm>
              <a:off x="3702936" y="5096984"/>
              <a:ext cx="12397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err="1" smtClean="0">
                  <a:latin typeface="Tahoma" pitchFamily="34" charset="0"/>
                </a:rPr>
                <a:t>DAD</a:t>
              </a:r>
              <a:r>
                <a:rPr lang="en-US" sz="2200" baseline="-25000" dirty="0" err="1" smtClean="0">
                  <a:latin typeface="Tahoma" pitchFamily="34" charset="0"/>
                </a:rPr>
                <a:t>all</a:t>
              </a:r>
              <a:r>
                <a:rPr lang="en-US" sz="2200" baseline="-25000" dirty="0" smtClean="0">
                  <a:latin typeface="Tahoma" pitchFamily="34" charset="0"/>
                </a:rPr>
                <a:t> years</a:t>
              </a:r>
              <a:endParaRPr lang="en-US" sz="2400" b="1" baseline="-25000" dirty="0">
                <a:latin typeface="Times New Roman" pitchFamily="18" charset="0"/>
                <a:cs typeface="Times New Roman" pitchFamily="18" charset="0"/>
              </a:endParaRPr>
            </a:p>
          </p:txBody>
        </p:sp>
        <p:sp>
          <p:nvSpPr>
            <p:cNvPr id="64564" name="Line 33"/>
            <p:cNvSpPr>
              <a:spLocks noChangeShapeType="1"/>
            </p:cNvSpPr>
            <p:nvPr/>
          </p:nvSpPr>
          <p:spPr bwMode="auto">
            <a:xfrm>
              <a:off x="1918833" y="2137005"/>
              <a:ext cx="1789973" cy="3018271"/>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9" name="Oval 98"/>
          <p:cNvSpPr>
            <a:spLocks noChangeAspect="1"/>
          </p:cNvSpPr>
          <p:nvPr/>
        </p:nvSpPr>
        <p:spPr bwMode="auto">
          <a:xfrm>
            <a:off x="4799066" y="4313238"/>
            <a:ext cx="109537"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Text Box 8"/>
          <p:cNvSpPr txBox="1">
            <a:spLocks noChangeArrowheads="1"/>
          </p:cNvSpPr>
          <p:nvPr/>
        </p:nvSpPr>
        <p:spPr bwMode="auto">
          <a:xfrm>
            <a:off x="4878441" y="4205288"/>
            <a:ext cx="373062" cy="430212"/>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A</a:t>
            </a:r>
          </a:p>
        </p:txBody>
      </p:sp>
      <p:sp>
        <p:nvSpPr>
          <p:cNvPr id="66" name="TextBox 65"/>
          <p:cNvSpPr txBox="1"/>
          <p:nvPr/>
        </p:nvSpPr>
        <p:spPr>
          <a:xfrm>
            <a:off x="13849" y="6026785"/>
            <a:ext cx="5334006" cy="646331"/>
          </a:xfrm>
          <a:prstGeom prst="rect">
            <a:avLst/>
          </a:prstGeom>
          <a:solidFill>
            <a:srgbClr val="FFC000"/>
          </a:solidFill>
        </p:spPr>
        <p:txBody>
          <a:bodyPr wrap="square" rtlCol="0">
            <a:spAutoFit/>
          </a:bodyPr>
          <a:lstStyle/>
          <a:p>
            <a:r>
              <a:rPr lang="en-US" b="1" dirty="0" smtClean="0"/>
              <a:t>If there are no shocks and all parameters are constant, the outcome at </a:t>
            </a:r>
            <a:r>
              <a:rPr lang="en-US" b="1" i="1" dirty="0" smtClean="0"/>
              <a:t>A</a:t>
            </a:r>
            <a:r>
              <a:rPr lang="en-US" b="1" dirty="0" smtClean="0"/>
              <a:t> will continue indefinitely</a:t>
            </a:r>
            <a:endParaRPr lang="en-US" b="1" dirty="0"/>
          </a:p>
        </p:txBody>
      </p:sp>
    </p:spTree>
    <p:extLst>
      <p:ext uri="{BB962C8B-B14F-4D97-AF65-F5344CB8AC3E}">
        <p14:creationId xmlns:p14="http://schemas.microsoft.com/office/powerpoint/2010/main" val="3075186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bwMode="auto">
          <a:xfrm>
            <a:off x="2571802" y="3448050"/>
            <a:ext cx="227647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4514" name="Title 3"/>
          <p:cNvSpPr>
            <a:spLocks noGrp="1"/>
          </p:cNvSpPr>
          <p:nvPr>
            <p:ph type="title"/>
          </p:nvPr>
        </p:nvSpPr>
        <p:spPr>
          <a:xfrm>
            <a:off x="657226" y="236537"/>
            <a:ext cx="7900988" cy="1063625"/>
          </a:xfrm>
        </p:spPr>
        <p:txBody>
          <a:bodyPr>
            <a:normAutofit fontScale="90000"/>
          </a:bodyPr>
          <a:lstStyle/>
          <a:p>
            <a:r>
              <a:rPr lang="en-US" sz="4000" dirty="0" smtClean="0"/>
              <a:t>Short-Run Equilibria Converge to Long-Run Equilibrium</a:t>
            </a:r>
          </a:p>
        </p:txBody>
      </p:sp>
      <p:cxnSp>
        <p:nvCxnSpPr>
          <p:cNvPr id="49" name="Straight Connector 48"/>
          <p:cNvCxnSpPr/>
          <p:nvPr/>
        </p:nvCxnSpPr>
        <p:spPr bwMode="auto">
          <a:xfrm>
            <a:off x="2562277" y="4362450"/>
            <a:ext cx="227647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4246614" y="4954588"/>
            <a:ext cx="118427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4577" name="Text Box 9"/>
          <p:cNvSpPr txBox="1">
            <a:spLocks noChangeArrowheads="1"/>
          </p:cNvSpPr>
          <p:nvPr/>
        </p:nvSpPr>
        <p:spPr bwMode="auto">
          <a:xfrm>
            <a:off x="1057275" y="4089400"/>
            <a:ext cx="15906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000" b="1" i="1" dirty="0" smtClean="0">
                <a:latin typeface="+mn-lt"/>
                <a:cs typeface="Times New Roman" pitchFamily="18" charset="0"/>
              </a:rPr>
              <a:t>π</a:t>
            </a:r>
            <a:r>
              <a:rPr lang="en-US" sz="2000" b="1" baseline="-25000" dirty="0" smtClean="0">
                <a:latin typeface="+mn-lt"/>
                <a:cs typeface="Times New Roman" pitchFamily="18" charset="0"/>
              </a:rPr>
              <a:t>2013</a:t>
            </a:r>
            <a:r>
              <a:rPr lang="en-US" sz="2000" b="1" dirty="0" smtClean="0">
                <a:latin typeface="+mn-lt"/>
                <a:cs typeface="Times New Roman" pitchFamily="18" charset="0"/>
              </a:rPr>
              <a:t> = </a:t>
            </a:r>
            <a:r>
              <a:rPr lang="el-GR" sz="2000" b="1" dirty="0" smtClean="0">
                <a:latin typeface="+mn-lt"/>
                <a:cs typeface="Calibri"/>
              </a:rPr>
              <a:t>π</a:t>
            </a:r>
            <a:r>
              <a:rPr lang="en-US" sz="2000" b="1" baseline="-25000" dirty="0" smtClean="0">
                <a:latin typeface="+mn-lt"/>
                <a:cs typeface="Calibri"/>
              </a:rPr>
              <a:t>2014</a:t>
            </a:r>
            <a:endParaRPr lang="en-US" sz="2000" baseline="-25000" dirty="0">
              <a:latin typeface="+mn-lt"/>
            </a:endParaRPr>
          </a:p>
        </p:txBody>
      </p:sp>
      <p:sp>
        <p:nvSpPr>
          <p:cNvPr id="64578" name="Text Box 8"/>
          <p:cNvSpPr txBox="1">
            <a:spLocks noChangeArrowheads="1"/>
          </p:cNvSpPr>
          <p:nvPr/>
        </p:nvSpPr>
        <p:spPr bwMode="auto">
          <a:xfrm>
            <a:off x="4662691" y="5514737"/>
            <a:ext cx="6990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2014</a:t>
            </a:r>
            <a:endParaRPr lang="en-US" sz="2600" b="1" dirty="0">
              <a:latin typeface="Times New Roman" pitchFamily="18" charset="0"/>
              <a:cs typeface="Times New Roman" pitchFamily="18" charset="0"/>
            </a:endParaRPr>
          </a:p>
        </p:txBody>
      </p:sp>
      <p:grpSp>
        <p:nvGrpSpPr>
          <p:cNvPr id="64571" name="Group 5"/>
          <p:cNvGrpSpPr>
            <a:grpSpLocks/>
          </p:cNvGrpSpPr>
          <p:nvPr/>
        </p:nvGrpSpPr>
        <p:grpSpPr bwMode="auto">
          <a:xfrm>
            <a:off x="2562864" y="1813551"/>
            <a:ext cx="4258796" cy="3728778"/>
            <a:chOff x="2640" y="1875617"/>
            <a:chExt cx="2496" cy="3728251"/>
          </a:xfrm>
        </p:grpSpPr>
        <p:sp>
          <p:nvSpPr>
            <p:cNvPr id="64574" name="Line 6"/>
            <p:cNvSpPr>
              <a:spLocks noChangeShapeType="1"/>
            </p:cNvSpPr>
            <p:nvPr/>
          </p:nvSpPr>
          <p:spPr bwMode="auto">
            <a:xfrm>
              <a:off x="2640" y="1875617"/>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75" name="Line 7"/>
            <p:cNvSpPr>
              <a:spLocks noChangeShapeType="1"/>
            </p:cNvSpPr>
            <p:nvPr/>
          </p:nvSpPr>
          <p:spPr bwMode="auto">
            <a:xfrm>
              <a:off x="2640"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4572" name="Text Box 8"/>
          <p:cNvSpPr txBox="1">
            <a:spLocks noChangeArrowheads="1"/>
          </p:cNvSpPr>
          <p:nvPr/>
        </p:nvSpPr>
        <p:spPr bwMode="auto">
          <a:xfrm>
            <a:off x="6847824" y="5317874"/>
            <a:ext cx="410637" cy="4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4573" name="Text Box 9"/>
          <p:cNvSpPr txBox="1">
            <a:spLocks noChangeArrowheads="1"/>
          </p:cNvSpPr>
          <p:nvPr/>
        </p:nvSpPr>
        <p:spPr bwMode="auto">
          <a:xfrm>
            <a:off x="2303516" y="1381125"/>
            <a:ext cx="532350" cy="4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nvGrpSpPr>
          <p:cNvPr id="64560" name="Group 104"/>
          <p:cNvGrpSpPr>
            <a:grpSpLocks/>
          </p:cNvGrpSpPr>
          <p:nvPr/>
        </p:nvGrpSpPr>
        <p:grpSpPr bwMode="auto">
          <a:xfrm>
            <a:off x="3443903" y="3320902"/>
            <a:ext cx="4041213" cy="1755149"/>
            <a:chOff x="1929623" y="3320902"/>
            <a:chExt cx="4040922" cy="1755149"/>
          </a:xfrm>
        </p:grpSpPr>
        <p:sp>
          <p:nvSpPr>
            <p:cNvPr id="64569" name="Line 33"/>
            <p:cNvSpPr>
              <a:spLocks noChangeShapeType="1"/>
            </p:cNvSpPr>
            <p:nvPr/>
          </p:nvSpPr>
          <p:spPr bwMode="auto">
            <a:xfrm flipV="1">
              <a:off x="1929623" y="3563163"/>
              <a:ext cx="2959100" cy="15128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70" name="Text Box 38"/>
            <p:cNvSpPr txBox="1">
              <a:spLocks noChangeArrowheads="1"/>
            </p:cNvSpPr>
            <p:nvPr/>
          </p:nvSpPr>
          <p:spPr bwMode="auto">
            <a:xfrm>
              <a:off x="4925970" y="3320902"/>
              <a:ext cx="1044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2014</a:t>
              </a:r>
              <a:endParaRPr lang="en-US" sz="2400" b="1" baseline="-25000" dirty="0">
                <a:latin typeface="Times New Roman" pitchFamily="18" charset="0"/>
                <a:cs typeface="Times New Roman" pitchFamily="18" charset="0"/>
              </a:endParaRPr>
            </a:p>
          </p:txBody>
        </p:sp>
      </p:grpSp>
      <p:grpSp>
        <p:nvGrpSpPr>
          <p:cNvPr id="64561" name="Group 80"/>
          <p:cNvGrpSpPr>
            <a:grpSpLocks/>
          </p:cNvGrpSpPr>
          <p:nvPr/>
        </p:nvGrpSpPr>
        <p:grpSpPr bwMode="auto">
          <a:xfrm>
            <a:off x="4651105" y="1303338"/>
            <a:ext cx="857312" cy="4232275"/>
            <a:chOff x="2605088" y="1303338"/>
            <a:chExt cx="857250" cy="4232275"/>
          </a:xfrm>
        </p:grpSpPr>
        <p:sp>
          <p:nvSpPr>
            <p:cNvPr id="64565" name="Line 21"/>
            <p:cNvSpPr>
              <a:spLocks noChangeShapeType="1"/>
            </p:cNvSpPr>
            <p:nvPr/>
          </p:nvSpPr>
          <p:spPr bwMode="auto">
            <a:xfrm flipH="1">
              <a:off x="2790825" y="1714500"/>
              <a:ext cx="4763" cy="3821113"/>
            </a:xfrm>
            <a:prstGeom prst="line">
              <a:avLst/>
            </a:prstGeom>
            <a:noFill/>
            <a:ln w="349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4566" name="Group 95"/>
            <p:cNvGrpSpPr>
              <a:grpSpLocks/>
            </p:cNvGrpSpPr>
            <p:nvPr/>
          </p:nvGrpSpPr>
          <p:grpSpPr bwMode="auto">
            <a:xfrm>
              <a:off x="2605088" y="1303338"/>
              <a:ext cx="857250" cy="492125"/>
              <a:chOff x="4224290" y="2290758"/>
              <a:chExt cx="858673" cy="492443"/>
            </a:xfrm>
          </p:grpSpPr>
          <p:sp>
            <p:nvSpPr>
              <p:cNvPr id="64567" name="Text Box 8"/>
              <p:cNvSpPr txBox="1">
                <a:spLocks noChangeArrowheads="1"/>
              </p:cNvSpPr>
              <p:nvPr/>
            </p:nvSpPr>
            <p:spPr bwMode="auto">
              <a:xfrm>
                <a:off x="4224290" y="2290758"/>
                <a:ext cx="858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endParaRPr lang="en-US" sz="2600">
                  <a:latin typeface="Times New Roman" pitchFamily="18" charset="0"/>
                  <a:cs typeface="Times New Roman" pitchFamily="18" charset="0"/>
                </a:endParaRPr>
              </a:p>
            </p:txBody>
          </p:sp>
          <p:cxnSp>
            <p:nvCxnSpPr>
              <p:cNvPr id="98" name="Straight Connector 97"/>
              <p:cNvCxnSpPr/>
              <p:nvPr/>
            </p:nvCxnSpPr>
            <p:spPr>
              <a:xfrm>
                <a:off x="4362946" y="2373361"/>
                <a:ext cx="20034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4562" name="Group 79"/>
          <p:cNvGrpSpPr>
            <a:grpSpLocks/>
          </p:cNvGrpSpPr>
          <p:nvPr/>
        </p:nvGrpSpPr>
        <p:grpSpPr bwMode="auto">
          <a:xfrm>
            <a:off x="3473708" y="2030680"/>
            <a:ext cx="3024075" cy="3390866"/>
            <a:chOff x="1918833" y="2137005"/>
            <a:chExt cx="3023857" cy="3390866"/>
          </a:xfrm>
        </p:grpSpPr>
        <p:sp>
          <p:nvSpPr>
            <p:cNvPr id="64563" name="Text Box 38"/>
            <p:cNvSpPr txBox="1">
              <a:spLocks noChangeArrowheads="1"/>
            </p:cNvSpPr>
            <p:nvPr/>
          </p:nvSpPr>
          <p:spPr bwMode="auto">
            <a:xfrm>
              <a:off x="3702936" y="5096984"/>
              <a:ext cx="12397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err="1" smtClean="0">
                  <a:latin typeface="Tahoma" pitchFamily="34" charset="0"/>
                </a:rPr>
                <a:t>DAD</a:t>
              </a:r>
              <a:r>
                <a:rPr lang="en-US" sz="2200" baseline="-25000" dirty="0" err="1" smtClean="0">
                  <a:latin typeface="Tahoma" pitchFamily="34" charset="0"/>
                </a:rPr>
                <a:t>all</a:t>
              </a:r>
              <a:r>
                <a:rPr lang="en-US" sz="2200" baseline="-25000" dirty="0" smtClean="0">
                  <a:latin typeface="Tahoma" pitchFamily="34" charset="0"/>
                </a:rPr>
                <a:t> years</a:t>
              </a:r>
              <a:endParaRPr lang="en-US" sz="2400" b="1" baseline="-25000" dirty="0">
                <a:latin typeface="Times New Roman" pitchFamily="18" charset="0"/>
                <a:cs typeface="Times New Roman" pitchFamily="18" charset="0"/>
              </a:endParaRPr>
            </a:p>
          </p:txBody>
        </p:sp>
        <p:sp>
          <p:nvSpPr>
            <p:cNvPr id="64564" name="Line 33"/>
            <p:cNvSpPr>
              <a:spLocks noChangeShapeType="1"/>
            </p:cNvSpPr>
            <p:nvPr/>
          </p:nvSpPr>
          <p:spPr bwMode="auto">
            <a:xfrm>
              <a:off x="1918833" y="2137005"/>
              <a:ext cx="1789973" cy="3018271"/>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9" name="Oval 98"/>
          <p:cNvSpPr>
            <a:spLocks noChangeAspect="1"/>
          </p:cNvSpPr>
          <p:nvPr/>
        </p:nvSpPr>
        <p:spPr bwMode="auto">
          <a:xfrm>
            <a:off x="4799066" y="4313238"/>
            <a:ext cx="109537"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Text Box 8"/>
          <p:cNvSpPr txBox="1">
            <a:spLocks noChangeArrowheads="1"/>
          </p:cNvSpPr>
          <p:nvPr/>
        </p:nvSpPr>
        <p:spPr bwMode="auto">
          <a:xfrm>
            <a:off x="4878441" y="4205288"/>
            <a:ext cx="373062" cy="430212"/>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A</a:t>
            </a:r>
          </a:p>
        </p:txBody>
      </p:sp>
      <p:sp>
        <p:nvSpPr>
          <p:cNvPr id="66" name="TextBox 65"/>
          <p:cNvSpPr txBox="1"/>
          <p:nvPr/>
        </p:nvSpPr>
        <p:spPr>
          <a:xfrm>
            <a:off x="13848" y="6026785"/>
            <a:ext cx="8257315" cy="646331"/>
          </a:xfrm>
          <a:prstGeom prst="rect">
            <a:avLst/>
          </a:prstGeom>
          <a:solidFill>
            <a:srgbClr val="FFC000"/>
          </a:solidFill>
        </p:spPr>
        <p:txBody>
          <a:bodyPr wrap="square" rtlCol="0">
            <a:spAutoFit/>
          </a:bodyPr>
          <a:lstStyle/>
          <a:p>
            <a:r>
              <a:rPr lang="en-US" b="1" dirty="0" smtClean="0"/>
              <a:t>If the economy is at </a:t>
            </a:r>
            <a:r>
              <a:rPr lang="en-US" b="1" i="1" dirty="0" smtClean="0"/>
              <a:t>B</a:t>
            </a:r>
            <a:r>
              <a:rPr lang="en-US" b="1" dirty="0" smtClean="0"/>
              <a:t>, it will not stay there. It will move along the DAD curve towards </a:t>
            </a:r>
            <a:r>
              <a:rPr lang="en-US" b="1" i="1" dirty="0" smtClean="0"/>
              <a:t>A</a:t>
            </a:r>
            <a:r>
              <a:rPr lang="en-US" b="1" dirty="0" smtClean="0"/>
              <a:t>, the long-run equilibrium. Once the economy reaches </a:t>
            </a:r>
            <a:r>
              <a:rPr lang="en-US" b="1" i="1" dirty="0" smtClean="0"/>
              <a:t>A</a:t>
            </a:r>
            <a:r>
              <a:rPr lang="en-US" b="1" dirty="0" smtClean="0"/>
              <a:t>, it will stay there.</a:t>
            </a:r>
            <a:endParaRPr lang="en-US" b="1" dirty="0"/>
          </a:p>
        </p:txBody>
      </p:sp>
      <p:sp>
        <p:nvSpPr>
          <p:cNvPr id="26" name="Line 46"/>
          <p:cNvSpPr>
            <a:spLocks noChangeShapeType="1"/>
          </p:cNvSpPr>
          <p:nvPr/>
        </p:nvSpPr>
        <p:spPr bwMode="auto">
          <a:xfrm rot="5400000" flipH="1">
            <a:off x="5403904" y="2671762"/>
            <a:ext cx="265112" cy="4763"/>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7" name="Line 46"/>
          <p:cNvSpPr>
            <a:spLocks noChangeShapeType="1"/>
          </p:cNvSpPr>
          <p:nvPr/>
        </p:nvSpPr>
        <p:spPr bwMode="auto">
          <a:xfrm rot="5400000" flipH="1">
            <a:off x="5359454" y="2217737"/>
            <a:ext cx="265112" cy="4763"/>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8" name="Text Box 38"/>
          <p:cNvSpPr txBox="1">
            <a:spLocks noChangeArrowheads="1"/>
          </p:cNvSpPr>
          <p:nvPr/>
        </p:nvSpPr>
        <p:spPr bwMode="auto">
          <a:xfrm>
            <a:off x="5942476" y="1544638"/>
            <a:ext cx="15155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2002</a:t>
            </a:r>
            <a:endParaRPr lang="en-US" sz="2400" b="1" baseline="-25000" dirty="0">
              <a:latin typeface="Times New Roman" pitchFamily="18" charset="0"/>
              <a:cs typeface="Times New Roman" pitchFamily="18" charset="0"/>
            </a:endParaRPr>
          </a:p>
        </p:txBody>
      </p:sp>
      <p:sp>
        <p:nvSpPr>
          <p:cNvPr id="29" name="Line 33"/>
          <p:cNvSpPr>
            <a:spLocks noChangeShapeType="1"/>
          </p:cNvSpPr>
          <p:nvPr/>
        </p:nvSpPr>
        <p:spPr bwMode="auto">
          <a:xfrm flipV="1">
            <a:off x="2957566" y="1830527"/>
            <a:ext cx="2959466" cy="151274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Text Box 9"/>
          <p:cNvSpPr txBox="1">
            <a:spLocks noChangeArrowheads="1"/>
          </p:cNvSpPr>
          <p:nvPr/>
        </p:nvSpPr>
        <p:spPr bwMode="auto">
          <a:xfrm>
            <a:off x="1819274" y="2514119"/>
            <a:ext cx="8178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000" b="1" dirty="0" smtClean="0">
                <a:latin typeface="+mn-lt"/>
                <a:cs typeface="Times New Roman" pitchFamily="18" charset="0"/>
              </a:rPr>
              <a:t>π</a:t>
            </a:r>
            <a:r>
              <a:rPr lang="en-US" sz="2000" b="1" baseline="-25000" dirty="0" smtClean="0">
                <a:latin typeface="+mn-lt"/>
                <a:cs typeface="Times New Roman" pitchFamily="18" charset="0"/>
              </a:rPr>
              <a:t>2002</a:t>
            </a:r>
            <a:endParaRPr lang="en-US" sz="2000" dirty="0">
              <a:latin typeface="+mn-lt"/>
            </a:endParaRPr>
          </a:p>
        </p:txBody>
      </p:sp>
      <p:grpSp>
        <p:nvGrpSpPr>
          <p:cNvPr id="31" name="Group 83"/>
          <p:cNvGrpSpPr>
            <a:grpSpLocks/>
          </p:cNvGrpSpPr>
          <p:nvPr/>
        </p:nvGrpSpPr>
        <p:grpSpPr bwMode="auto">
          <a:xfrm>
            <a:off x="3025828" y="1997075"/>
            <a:ext cx="4051248" cy="1760538"/>
            <a:chOff x="1946275" y="2307676"/>
            <a:chExt cx="4052433" cy="1761087"/>
          </a:xfrm>
        </p:grpSpPr>
        <p:sp>
          <p:nvSpPr>
            <p:cNvPr id="32" name="Line 33"/>
            <p:cNvSpPr>
              <a:spLocks noChangeShapeType="1"/>
            </p:cNvSpPr>
            <p:nvPr/>
          </p:nvSpPr>
          <p:spPr bwMode="auto">
            <a:xfrm flipV="1">
              <a:off x="1946275" y="255587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Text Box 38"/>
            <p:cNvSpPr txBox="1">
              <a:spLocks noChangeArrowheads="1"/>
            </p:cNvSpPr>
            <p:nvPr/>
          </p:nvSpPr>
          <p:spPr bwMode="auto">
            <a:xfrm>
              <a:off x="4944089" y="2307676"/>
              <a:ext cx="1054619" cy="4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2003</a:t>
              </a:r>
              <a:endParaRPr lang="en-US" sz="2400" b="1" baseline="-25000" dirty="0">
                <a:latin typeface="Times New Roman" pitchFamily="18" charset="0"/>
                <a:cs typeface="Times New Roman" pitchFamily="18" charset="0"/>
              </a:endParaRPr>
            </a:p>
          </p:txBody>
        </p:sp>
      </p:grpSp>
      <p:sp>
        <p:nvSpPr>
          <p:cNvPr id="34" name="Line 33"/>
          <p:cNvSpPr>
            <a:spLocks noChangeShapeType="1"/>
          </p:cNvSpPr>
          <p:nvPr/>
        </p:nvSpPr>
        <p:spPr bwMode="auto">
          <a:xfrm flipV="1">
            <a:off x="3140128" y="2547354"/>
            <a:ext cx="2959017" cy="1513471"/>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Text Box 38"/>
          <p:cNvSpPr txBox="1">
            <a:spLocks noChangeArrowheads="1"/>
          </p:cNvSpPr>
          <p:nvPr/>
        </p:nvSpPr>
        <p:spPr bwMode="auto">
          <a:xfrm>
            <a:off x="6125653" y="2330450"/>
            <a:ext cx="949888" cy="43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2004</a:t>
            </a:r>
            <a:endParaRPr lang="en-US" sz="2400" b="1" baseline="-25000" dirty="0">
              <a:latin typeface="Times New Roman" pitchFamily="18" charset="0"/>
              <a:cs typeface="Times New Roman" pitchFamily="18" charset="0"/>
            </a:endParaRPr>
          </a:p>
        </p:txBody>
      </p:sp>
      <p:sp>
        <p:nvSpPr>
          <p:cNvPr id="36" name="Text Box 9"/>
          <p:cNvSpPr txBox="1">
            <a:spLocks noChangeArrowheads="1"/>
          </p:cNvSpPr>
          <p:nvPr/>
        </p:nvSpPr>
        <p:spPr bwMode="auto">
          <a:xfrm>
            <a:off x="1812978" y="2899131"/>
            <a:ext cx="8143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000" b="1" dirty="0" smtClean="0">
                <a:latin typeface="+mn-lt"/>
                <a:cs typeface="Times New Roman" pitchFamily="18" charset="0"/>
              </a:rPr>
              <a:t>π</a:t>
            </a:r>
            <a:r>
              <a:rPr lang="en-US" sz="2000" b="1" baseline="-25000" dirty="0" smtClean="0">
                <a:latin typeface="+mn-lt"/>
                <a:cs typeface="Times New Roman" pitchFamily="18" charset="0"/>
              </a:rPr>
              <a:t>2003</a:t>
            </a:r>
            <a:endParaRPr lang="en-US" sz="2000" dirty="0">
              <a:latin typeface="+mn-lt"/>
            </a:endParaRPr>
          </a:p>
        </p:txBody>
      </p:sp>
      <p:sp>
        <p:nvSpPr>
          <p:cNvPr id="37" name="Oval 36"/>
          <p:cNvSpPr>
            <a:spLocks noChangeAspect="1"/>
          </p:cNvSpPr>
          <p:nvPr/>
        </p:nvSpPr>
        <p:spPr bwMode="auto">
          <a:xfrm>
            <a:off x="4784773" y="2784401"/>
            <a:ext cx="109537"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a:spLocks noChangeAspect="1"/>
          </p:cNvSpPr>
          <p:nvPr/>
        </p:nvSpPr>
        <p:spPr bwMode="auto">
          <a:xfrm>
            <a:off x="4784773" y="3127301"/>
            <a:ext cx="109537"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TextBox 38"/>
          <p:cNvSpPr txBox="1"/>
          <p:nvPr/>
        </p:nvSpPr>
        <p:spPr>
          <a:xfrm>
            <a:off x="1853045" y="3267075"/>
            <a:ext cx="704850" cy="400110"/>
          </a:xfrm>
          <a:prstGeom prst="rect">
            <a:avLst/>
          </a:prstGeom>
          <a:noFill/>
        </p:spPr>
        <p:txBody>
          <a:bodyPr wrap="square" rtlCol="0">
            <a:spAutoFit/>
          </a:bodyPr>
          <a:lstStyle/>
          <a:p>
            <a:pPr algn="r"/>
            <a:r>
              <a:rPr lang="el-GR" sz="2000" b="1" dirty="0" smtClean="0">
                <a:latin typeface="Calibri"/>
                <a:cs typeface="Calibri"/>
              </a:rPr>
              <a:t>π</a:t>
            </a:r>
            <a:r>
              <a:rPr lang="en-US" sz="2000" b="1" baseline="-25000" dirty="0" smtClean="0">
                <a:latin typeface="Calibri"/>
                <a:cs typeface="Calibri"/>
              </a:rPr>
              <a:t>2004</a:t>
            </a:r>
            <a:endParaRPr lang="en-US" sz="2000" b="1" baseline="-25000" dirty="0"/>
          </a:p>
        </p:txBody>
      </p:sp>
      <p:grpSp>
        <p:nvGrpSpPr>
          <p:cNvPr id="40" name="Group 75"/>
          <p:cNvGrpSpPr>
            <a:grpSpLocks/>
          </p:cNvGrpSpPr>
          <p:nvPr/>
        </p:nvGrpSpPr>
        <p:grpSpPr bwMode="auto">
          <a:xfrm>
            <a:off x="4187343" y="3055938"/>
            <a:ext cx="377831" cy="461556"/>
            <a:chOff x="3848284" y="2619686"/>
            <a:chExt cx="377825" cy="461652"/>
          </a:xfrm>
        </p:grpSpPr>
        <p:sp>
          <p:nvSpPr>
            <p:cNvPr id="41" name="Oval 40"/>
            <p:cNvSpPr>
              <a:spLocks noChangeAspect="1"/>
            </p:cNvSpPr>
            <p:nvPr/>
          </p:nvSpPr>
          <p:spPr>
            <a:xfrm>
              <a:off x="3932956" y="2972184"/>
              <a:ext cx="109535" cy="1095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Text Box 8"/>
            <p:cNvSpPr txBox="1">
              <a:spLocks noChangeArrowheads="1"/>
            </p:cNvSpPr>
            <p:nvPr/>
          </p:nvSpPr>
          <p:spPr bwMode="auto">
            <a:xfrm>
              <a:off x="3848819" y="2619686"/>
              <a:ext cx="377819" cy="431890"/>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D</a:t>
              </a:r>
            </a:p>
          </p:txBody>
        </p:sp>
      </p:grpSp>
      <p:grpSp>
        <p:nvGrpSpPr>
          <p:cNvPr id="43" name="Group 73"/>
          <p:cNvGrpSpPr>
            <a:grpSpLocks/>
          </p:cNvGrpSpPr>
          <p:nvPr/>
        </p:nvGrpSpPr>
        <p:grpSpPr bwMode="auto">
          <a:xfrm>
            <a:off x="3830539" y="2392363"/>
            <a:ext cx="355752" cy="491347"/>
            <a:chOff x="4468776" y="3964796"/>
            <a:chExt cx="355600" cy="491324"/>
          </a:xfrm>
        </p:grpSpPr>
        <p:sp>
          <p:nvSpPr>
            <p:cNvPr id="44" name="Oval 43"/>
            <p:cNvSpPr>
              <a:spLocks noChangeAspect="1"/>
            </p:cNvSpPr>
            <p:nvPr/>
          </p:nvSpPr>
          <p:spPr>
            <a:xfrm>
              <a:off x="4540334" y="4347365"/>
              <a:ext cx="109491" cy="1095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Text Box 8"/>
            <p:cNvSpPr txBox="1">
              <a:spLocks noChangeArrowheads="1"/>
            </p:cNvSpPr>
            <p:nvPr/>
          </p:nvSpPr>
          <p:spPr bwMode="auto">
            <a:xfrm>
              <a:off x="4468928" y="3964796"/>
              <a:ext cx="355448" cy="431780"/>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B</a:t>
              </a:r>
            </a:p>
          </p:txBody>
        </p:sp>
      </p:grpSp>
      <p:sp>
        <p:nvSpPr>
          <p:cNvPr id="46" name="Text Box 8"/>
          <p:cNvSpPr txBox="1">
            <a:spLocks noChangeArrowheads="1"/>
          </p:cNvSpPr>
          <p:nvPr/>
        </p:nvSpPr>
        <p:spPr bwMode="auto">
          <a:xfrm>
            <a:off x="4062466" y="2763838"/>
            <a:ext cx="392112" cy="431800"/>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C</a:t>
            </a:r>
          </a:p>
        </p:txBody>
      </p:sp>
      <p:cxnSp>
        <p:nvCxnSpPr>
          <p:cNvPr id="47" name="Straight Connector 46"/>
          <p:cNvCxnSpPr/>
          <p:nvPr/>
        </p:nvCxnSpPr>
        <p:spPr bwMode="auto">
          <a:xfrm>
            <a:off x="2571802" y="2828925"/>
            <a:ext cx="227647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a:off x="2571802" y="3171825"/>
            <a:ext cx="227647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2" name="Oval 51"/>
          <p:cNvSpPr>
            <a:spLocks noChangeAspect="1"/>
          </p:cNvSpPr>
          <p:nvPr/>
        </p:nvSpPr>
        <p:spPr bwMode="auto">
          <a:xfrm>
            <a:off x="4109077" y="3117947"/>
            <a:ext cx="109537"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Line 33"/>
          <p:cNvSpPr>
            <a:spLocks noChangeAspect="1" noChangeShapeType="1"/>
          </p:cNvSpPr>
          <p:nvPr/>
        </p:nvSpPr>
        <p:spPr bwMode="auto">
          <a:xfrm>
            <a:off x="4600374" y="3935680"/>
            <a:ext cx="89505" cy="150914"/>
          </a:xfrm>
          <a:prstGeom prst="line">
            <a:avLst/>
          </a:prstGeom>
          <a:noFill/>
          <a:ln w="34925">
            <a:solidFill>
              <a:srgbClr val="000066"/>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 name="Line 33"/>
          <p:cNvSpPr>
            <a:spLocks noChangeAspect="1" noChangeShapeType="1"/>
          </p:cNvSpPr>
          <p:nvPr/>
        </p:nvSpPr>
        <p:spPr bwMode="auto">
          <a:xfrm>
            <a:off x="4009824" y="2926030"/>
            <a:ext cx="89505" cy="150914"/>
          </a:xfrm>
          <a:prstGeom prst="line">
            <a:avLst/>
          </a:prstGeom>
          <a:noFill/>
          <a:ln w="34925">
            <a:solidFill>
              <a:srgbClr val="000066"/>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5" name="Line 33"/>
          <p:cNvSpPr>
            <a:spLocks noChangeAspect="1" noChangeShapeType="1"/>
          </p:cNvSpPr>
          <p:nvPr/>
        </p:nvSpPr>
        <p:spPr bwMode="auto">
          <a:xfrm>
            <a:off x="4200324" y="3259405"/>
            <a:ext cx="89505" cy="150914"/>
          </a:xfrm>
          <a:prstGeom prst="line">
            <a:avLst/>
          </a:prstGeom>
          <a:noFill/>
          <a:ln w="34925">
            <a:solidFill>
              <a:srgbClr val="000066"/>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6" name="Line 33"/>
          <p:cNvSpPr>
            <a:spLocks noChangeAspect="1" noChangeShapeType="1"/>
          </p:cNvSpPr>
          <p:nvPr/>
        </p:nvSpPr>
        <p:spPr bwMode="auto">
          <a:xfrm>
            <a:off x="4419399" y="3611830"/>
            <a:ext cx="89505" cy="150914"/>
          </a:xfrm>
          <a:prstGeom prst="line">
            <a:avLst/>
          </a:prstGeom>
          <a:noFill/>
          <a:ln w="34925">
            <a:solidFill>
              <a:srgbClr val="000066"/>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6342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456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4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77" grpId="0"/>
      <p:bldP spid="99" grpId="0" animBg="1"/>
      <p:bldP spid="62" grpId="0"/>
      <p:bldP spid="26" grpId="0" animBg="1"/>
      <p:bldP spid="27" grpId="0" animBg="1"/>
      <p:bldP spid="34" grpId="0" animBg="1"/>
      <p:bldP spid="35" grpId="0"/>
      <p:bldP spid="36" grpId="0"/>
      <p:bldP spid="37" grpId="0" animBg="1"/>
      <p:bldP spid="38" grpId="0" animBg="1"/>
      <p:bldP spid="39" grpId="0"/>
      <p:bldP spid="46" grpId="0"/>
      <p:bldP spid="52" grpId="0" animBg="1"/>
      <p:bldP spid="53" grpId="0" animBg="1"/>
      <p:bldP spid="54" grpId="0" animBg="1"/>
      <p:bldP spid="55" grpId="0" animBg="1"/>
      <p:bldP spid="5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bwMode="auto">
          <a:xfrm>
            <a:off x="2571802" y="3952875"/>
            <a:ext cx="310896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a:off x="2571802" y="4410075"/>
            <a:ext cx="347472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4514" name="Title 3"/>
          <p:cNvSpPr>
            <a:spLocks noGrp="1"/>
          </p:cNvSpPr>
          <p:nvPr>
            <p:ph type="title"/>
          </p:nvPr>
        </p:nvSpPr>
        <p:spPr>
          <a:xfrm>
            <a:off x="657226" y="236537"/>
            <a:ext cx="7900988" cy="1063625"/>
          </a:xfrm>
        </p:spPr>
        <p:txBody>
          <a:bodyPr>
            <a:normAutofit fontScale="90000"/>
          </a:bodyPr>
          <a:lstStyle/>
          <a:p>
            <a:r>
              <a:rPr lang="en-US" sz="4000" dirty="0" smtClean="0"/>
              <a:t>Short-Run Equilibria Converge to Long-Run Equilibrium</a:t>
            </a:r>
          </a:p>
        </p:txBody>
      </p:sp>
      <p:cxnSp>
        <p:nvCxnSpPr>
          <p:cNvPr id="49" name="Straight Connector 48"/>
          <p:cNvCxnSpPr/>
          <p:nvPr/>
        </p:nvCxnSpPr>
        <p:spPr bwMode="auto">
          <a:xfrm>
            <a:off x="2562277" y="2419350"/>
            <a:ext cx="227647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4246614" y="4954588"/>
            <a:ext cx="118427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4577" name="Text Box 9"/>
          <p:cNvSpPr txBox="1">
            <a:spLocks noChangeArrowheads="1"/>
          </p:cNvSpPr>
          <p:nvPr/>
        </p:nvSpPr>
        <p:spPr bwMode="auto">
          <a:xfrm>
            <a:off x="1057275" y="2146300"/>
            <a:ext cx="15906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000" b="1" i="1" dirty="0" smtClean="0">
                <a:latin typeface="+mn-lt"/>
                <a:cs typeface="Times New Roman" pitchFamily="18" charset="0"/>
              </a:rPr>
              <a:t>π</a:t>
            </a:r>
            <a:r>
              <a:rPr lang="en-US" sz="2000" b="1" baseline="-25000" dirty="0" smtClean="0">
                <a:latin typeface="+mn-lt"/>
                <a:cs typeface="Times New Roman" pitchFamily="18" charset="0"/>
              </a:rPr>
              <a:t>2013</a:t>
            </a:r>
            <a:r>
              <a:rPr lang="en-US" sz="2000" b="1" dirty="0" smtClean="0">
                <a:latin typeface="+mn-lt"/>
                <a:cs typeface="Times New Roman" pitchFamily="18" charset="0"/>
              </a:rPr>
              <a:t> = </a:t>
            </a:r>
            <a:r>
              <a:rPr lang="el-GR" sz="2000" b="1" dirty="0" smtClean="0">
                <a:latin typeface="+mn-lt"/>
                <a:cs typeface="Calibri"/>
              </a:rPr>
              <a:t>π</a:t>
            </a:r>
            <a:r>
              <a:rPr lang="en-US" sz="2000" b="1" baseline="-25000" dirty="0" smtClean="0">
                <a:latin typeface="+mn-lt"/>
                <a:cs typeface="Calibri"/>
              </a:rPr>
              <a:t>2014</a:t>
            </a:r>
            <a:endParaRPr lang="en-US" sz="2000" baseline="-25000" dirty="0">
              <a:latin typeface="+mn-lt"/>
            </a:endParaRPr>
          </a:p>
        </p:txBody>
      </p:sp>
      <p:sp>
        <p:nvSpPr>
          <p:cNvPr id="64578" name="Text Box 8"/>
          <p:cNvSpPr txBox="1">
            <a:spLocks noChangeArrowheads="1"/>
          </p:cNvSpPr>
          <p:nvPr/>
        </p:nvSpPr>
        <p:spPr bwMode="auto">
          <a:xfrm>
            <a:off x="4662691" y="5514737"/>
            <a:ext cx="6990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2014</a:t>
            </a:r>
            <a:endParaRPr lang="en-US" sz="2600" b="1" dirty="0">
              <a:latin typeface="Times New Roman" pitchFamily="18" charset="0"/>
              <a:cs typeface="Times New Roman" pitchFamily="18" charset="0"/>
            </a:endParaRPr>
          </a:p>
        </p:txBody>
      </p:sp>
      <p:grpSp>
        <p:nvGrpSpPr>
          <p:cNvPr id="64571" name="Group 5"/>
          <p:cNvGrpSpPr>
            <a:grpSpLocks/>
          </p:cNvGrpSpPr>
          <p:nvPr/>
        </p:nvGrpSpPr>
        <p:grpSpPr bwMode="auto">
          <a:xfrm>
            <a:off x="2562864" y="1813551"/>
            <a:ext cx="4258796" cy="3728778"/>
            <a:chOff x="2640" y="1875617"/>
            <a:chExt cx="2496" cy="3728251"/>
          </a:xfrm>
        </p:grpSpPr>
        <p:sp>
          <p:nvSpPr>
            <p:cNvPr id="64574" name="Line 6"/>
            <p:cNvSpPr>
              <a:spLocks noChangeShapeType="1"/>
            </p:cNvSpPr>
            <p:nvPr/>
          </p:nvSpPr>
          <p:spPr bwMode="auto">
            <a:xfrm>
              <a:off x="2640" y="1875617"/>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75" name="Line 7"/>
            <p:cNvSpPr>
              <a:spLocks noChangeShapeType="1"/>
            </p:cNvSpPr>
            <p:nvPr/>
          </p:nvSpPr>
          <p:spPr bwMode="auto">
            <a:xfrm>
              <a:off x="2640"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4572" name="Text Box 8"/>
          <p:cNvSpPr txBox="1">
            <a:spLocks noChangeArrowheads="1"/>
          </p:cNvSpPr>
          <p:nvPr/>
        </p:nvSpPr>
        <p:spPr bwMode="auto">
          <a:xfrm>
            <a:off x="6847824" y="5317874"/>
            <a:ext cx="410637" cy="4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4573" name="Text Box 9"/>
          <p:cNvSpPr txBox="1">
            <a:spLocks noChangeArrowheads="1"/>
          </p:cNvSpPr>
          <p:nvPr/>
        </p:nvSpPr>
        <p:spPr bwMode="auto">
          <a:xfrm>
            <a:off x="2303516" y="1381125"/>
            <a:ext cx="532350" cy="4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nvGrpSpPr>
          <p:cNvPr id="64560" name="Group 104"/>
          <p:cNvGrpSpPr>
            <a:grpSpLocks/>
          </p:cNvGrpSpPr>
          <p:nvPr/>
        </p:nvGrpSpPr>
        <p:grpSpPr bwMode="auto">
          <a:xfrm>
            <a:off x="3443903" y="1396852"/>
            <a:ext cx="4041213" cy="1755149"/>
            <a:chOff x="1929623" y="3320902"/>
            <a:chExt cx="4040922" cy="1755149"/>
          </a:xfrm>
        </p:grpSpPr>
        <p:sp>
          <p:nvSpPr>
            <p:cNvPr id="64569" name="Line 33"/>
            <p:cNvSpPr>
              <a:spLocks noChangeShapeType="1"/>
            </p:cNvSpPr>
            <p:nvPr/>
          </p:nvSpPr>
          <p:spPr bwMode="auto">
            <a:xfrm flipV="1">
              <a:off x="1929623" y="3563163"/>
              <a:ext cx="2959100" cy="15128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70" name="Text Box 38"/>
            <p:cNvSpPr txBox="1">
              <a:spLocks noChangeArrowheads="1"/>
            </p:cNvSpPr>
            <p:nvPr/>
          </p:nvSpPr>
          <p:spPr bwMode="auto">
            <a:xfrm>
              <a:off x="4925970" y="3320902"/>
              <a:ext cx="1044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2014</a:t>
              </a:r>
              <a:endParaRPr lang="en-US" sz="2400" b="1" baseline="-25000" dirty="0">
                <a:latin typeface="Times New Roman" pitchFamily="18" charset="0"/>
                <a:cs typeface="Times New Roman" pitchFamily="18" charset="0"/>
              </a:endParaRPr>
            </a:p>
          </p:txBody>
        </p:sp>
      </p:grpSp>
      <p:grpSp>
        <p:nvGrpSpPr>
          <p:cNvPr id="64561" name="Group 80"/>
          <p:cNvGrpSpPr>
            <a:grpSpLocks/>
          </p:cNvGrpSpPr>
          <p:nvPr/>
        </p:nvGrpSpPr>
        <p:grpSpPr bwMode="auto">
          <a:xfrm>
            <a:off x="4651105" y="1303338"/>
            <a:ext cx="857312" cy="4232275"/>
            <a:chOff x="2605088" y="1303338"/>
            <a:chExt cx="857250" cy="4232275"/>
          </a:xfrm>
        </p:grpSpPr>
        <p:sp>
          <p:nvSpPr>
            <p:cNvPr id="64565" name="Line 21"/>
            <p:cNvSpPr>
              <a:spLocks noChangeShapeType="1"/>
            </p:cNvSpPr>
            <p:nvPr/>
          </p:nvSpPr>
          <p:spPr bwMode="auto">
            <a:xfrm flipH="1">
              <a:off x="2790825" y="1714500"/>
              <a:ext cx="4763" cy="3821113"/>
            </a:xfrm>
            <a:prstGeom prst="line">
              <a:avLst/>
            </a:prstGeom>
            <a:noFill/>
            <a:ln w="349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4566" name="Group 95"/>
            <p:cNvGrpSpPr>
              <a:grpSpLocks/>
            </p:cNvGrpSpPr>
            <p:nvPr/>
          </p:nvGrpSpPr>
          <p:grpSpPr bwMode="auto">
            <a:xfrm>
              <a:off x="2605088" y="1303338"/>
              <a:ext cx="857250" cy="492125"/>
              <a:chOff x="4224290" y="2290758"/>
              <a:chExt cx="858673" cy="492443"/>
            </a:xfrm>
          </p:grpSpPr>
          <p:sp>
            <p:nvSpPr>
              <p:cNvPr id="64567" name="Text Box 8"/>
              <p:cNvSpPr txBox="1">
                <a:spLocks noChangeArrowheads="1"/>
              </p:cNvSpPr>
              <p:nvPr/>
            </p:nvSpPr>
            <p:spPr bwMode="auto">
              <a:xfrm>
                <a:off x="4224290" y="2290758"/>
                <a:ext cx="858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endParaRPr lang="en-US" sz="2600">
                  <a:latin typeface="Times New Roman" pitchFamily="18" charset="0"/>
                  <a:cs typeface="Times New Roman" pitchFamily="18" charset="0"/>
                </a:endParaRPr>
              </a:p>
            </p:txBody>
          </p:sp>
          <p:cxnSp>
            <p:nvCxnSpPr>
              <p:cNvPr id="98" name="Straight Connector 97"/>
              <p:cNvCxnSpPr/>
              <p:nvPr/>
            </p:nvCxnSpPr>
            <p:spPr>
              <a:xfrm>
                <a:off x="4362946" y="2373361"/>
                <a:ext cx="20034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4562" name="Group 79"/>
          <p:cNvGrpSpPr>
            <a:grpSpLocks/>
          </p:cNvGrpSpPr>
          <p:nvPr/>
        </p:nvGrpSpPr>
        <p:grpSpPr bwMode="auto">
          <a:xfrm>
            <a:off x="4597658" y="2030680"/>
            <a:ext cx="2995499" cy="3390866"/>
            <a:chOff x="1918833" y="2137005"/>
            <a:chExt cx="2995284" cy="3390866"/>
          </a:xfrm>
        </p:grpSpPr>
        <p:sp>
          <p:nvSpPr>
            <p:cNvPr id="64563" name="Text Box 38"/>
            <p:cNvSpPr txBox="1">
              <a:spLocks noChangeArrowheads="1"/>
            </p:cNvSpPr>
            <p:nvPr/>
          </p:nvSpPr>
          <p:spPr bwMode="auto">
            <a:xfrm>
              <a:off x="3674363" y="5096984"/>
              <a:ext cx="12397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err="1" smtClean="0">
                  <a:latin typeface="Tahoma" pitchFamily="34" charset="0"/>
                </a:rPr>
                <a:t>DAD</a:t>
              </a:r>
              <a:r>
                <a:rPr lang="en-US" sz="2200" baseline="-25000" dirty="0" err="1" smtClean="0">
                  <a:latin typeface="Tahoma" pitchFamily="34" charset="0"/>
                </a:rPr>
                <a:t>all</a:t>
              </a:r>
              <a:r>
                <a:rPr lang="en-US" sz="2200" baseline="-25000" dirty="0" smtClean="0">
                  <a:latin typeface="Tahoma" pitchFamily="34" charset="0"/>
                </a:rPr>
                <a:t> years</a:t>
              </a:r>
              <a:endParaRPr lang="en-US" sz="2400" b="1" baseline="-25000" dirty="0">
                <a:latin typeface="Times New Roman" pitchFamily="18" charset="0"/>
                <a:cs typeface="Times New Roman" pitchFamily="18" charset="0"/>
              </a:endParaRPr>
            </a:p>
          </p:txBody>
        </p:sp>
        <p:sp>
          <p:nvSpPr>
            <p:cNvPr id="64564" name="Line 33"/>
            <p:cNvSpPr>
              <a:spLocks noChangeShapeType="1"/>
            </p:cNvSpPr>
            <p:nvPr/>
          </p:nvSpPr>
          <p:spPr bwMode="auto">
            <a:xfrm>
              <a:off x="1918833" y="2137005"/>
              <a:ext cx="1789973" cy="3018271"/>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9" name="Oval 98"/>
          <p:cNvSpPr>
            <a:spLocks noChangeAspect="1"/>
          </p:cNvSpPr>
          <p:nvPr/>
        </p:nvSpPr>
        <p:spPr bwMode="auto">
          <a:xfrm>
            <a:off x="4799066" y="2370138"/>
            <a:ext cx="109537"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Text Box 8"/>
          <p:cNvSpPr txBox="1">
            <a:spLocks noChangeArrowheads="1"/>
          </p:cNvSpPr>
          <p:nvPr/>
        </p:nvSpPr>
        <p:spPr bwMode="auto">
          <a:xfrm>
            <a:off x="4878441" y="2262188"/>
            <a:ext cx="373062" cy="430212"/>
          </a:xfrm>
          <a:prstGeom prst="rect">
            <a:avLst/>
          </a:prstGeom>
          <a:noFill/>
          <a:ln w="9525">
            <a:noFill/>
            <a:miter lim="800000"/>
            <a:headEnd/>
            <a:tailEnd/>
          </a:ln>
        </p:spPr>
        <p:txBody>
          <a:bodyPr>
            <a:spAutoFit/>
          </a:bodyPr>
          <a:lstStyle/>
          <a:p>
            <a:pPr>
              <a:spcBef>
                <a:spcPct val="50000"/>
              </a:spcBef>
              <a:defRPr/>
            </a:pPr>
            <a:r>
              <a:rPr lang="en-US" sz="2200" b="1" dirty="0" smtClean="0">
                <a:latin typeface="+mn-lt"/>
                <a:cs typeface="Times New Roman" pitchFamily="18" charset="0"/>
              </a:rPr>
              <a:t>Z</a:t>
            </a:r>
            <a:endParaRPr lang="en-US" sz="2200" b="1" dirty="0">
              <a:latin typeface="+mn-lt"/>
              <a:cs typeface="Times New Roman" pitchFamily="18" charset="0"/>
            </a:endParaRPr>
          </a:p>
        </p:txBody>
      </p:sp>
      <p:sp>
        <p:nvSpPr>
          <p:cNvPr id="66" name="TextBox 65"/>
          <p:cNvSpPr txBox="1"/>
          <p:nvPr/>
        </p:nvSpPr>
        <p:spPr>
          <a:xfrm>
            <a:off x="13848" y="5943655"/>
            <a:ext cx="9019315" cy="646331"/>
          </a:xfrm>
          <a:prstGeom prst="rect">
            <a:avLst/>
          </a:prstGeom>
          <a:solidFill>
            <a:srgbClr val="FFC000"/>
          </a:solidFill>
        </p:spPr>
        <p:txBody>
          <a:bodyPr wrap="square" rtlCol="0">
            <a:spAutoFit/>
          </a:bodyPr>
          <a:lstStyle/>
          <a:p>
            <a:r>
              <a:rPr lang="en-US" b="1" dirty="0" smtClean="0"/>
              <a:t>If there are no shocks and all parameters are constant, an economy initially at </a:t>
            </a:r>
            <a:r>
              <a:rPr lang="en-US" b="1" i="1" dirty="0" smtClean="0"/>
              <a:t>A</a:t>
            </a:r>
            <a:r>
              <a:rPr lang="en-US" b="1" dirty="0" smtClean="0"/>
              <a:t> will move along the DAD curve towards </a:t>
            </a:r>
            <a:r>
              <a:rPr lang="en-US" b="1" i="1" dirty="0" smtClean="0"/>
              <a:t>Z</a:t>
            </a:r>
            <a:r>
              <a:rPr lang="en-US" b="1" dirty="0" smtClean="0"/>
              <a:t>, the long-run equilibrium. Once at </a:t>
            </a:r>
            <a:r>
              <a:rPr lang="en-US" b="1" i="1" dirty="0" smtClean="0"/>
              <a:t>Z</a:t>
            </a:r>
            <a:r>
              <a:rPr lang="en-US" b="1" dirty="0" smtClean="0"/>
              <a:t>, it will stay there.</a:t>
            </a:r>
            <a:endParaRPr lang="en-US" b="1" dirty="0"/>
          </a:p>
        </p:txBody>
      </p:sp>
      <p:sp>
        <p:nvSpPr>
          <p:cNvPr id="28" name="Text Box 38"/>
          <p:cNvSpPr txBox="1">
            <a:spLocks noChangeArrowheads="1"/>
          </p:cNvSpPr>
          <p:nvPr/>
        </p:nvSpPr>
        <p:spPr bwMode="auto">
          <a:xfrm>
            <a:off x="6866401" y="2544763"/>
            <a:ext cx="10583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2004</a:t>
            </a:r>
            <a:endParaRPr lang="en-US" sz="2400" b="1" baseline="-25000" dirty="0">
              <a:latin typeface="Times New Roman" pitchFamily="18" charset="0"/>
              <a:cs typeface="Times New Roman" pitchFamily="18" charset="0"/>
            </a:endParaRPr>
          </a:p>
        </p:txBody>
      </p:sp>
      <p:sp>
        <p:nvSpPr>
          <p:cNvPr id="29" name="Line 33"/>
          <p:cNvSpPr>
            <a:spLocks noChangeShapeType="1"/>
          </p:cNvSpPr>
          <p:nvPr/>
        </p:nvSpPr>
        <p:spPr bwMode="auto">
          <a:xfrm flipV="1">
            <a:off x="3967216" y="2887802"/>
            <a:ext cx="2959466" cy="151274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Text Box 9"/>
          <p:cNvSpPr txBox="1">
            <a:spLocks noChangeArrowheads="1"/>
          </p:cNvSpPr>
          <p:nvPr/>
        </p:nvSpPr>
        <p:spPr bwMode="auto">
          <a:xfrm>
            <a:off x="1743074" y="3323744"/>
            <a:ext cx="8178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r" eaLnBrk="1" hangingPunct="1">
              <a:spcBef>
                <a:spcPct val="5000"/>
              </a:spcBef>
            </a:pPr>
            <a:r>
              <a:rPr lang="el-GR" sz="2000" b="1" dirty="0" smtClean="0">
                <a:latin typeface="+mn-lt"/>
                <a:cs typeface="Times New Roman" pitchFamily="18" charset="0"/>
              </a:rPr>
              <a:t>π</a:t>
            </a:r>
            <a:r>
              <a:rPr lang="en-US" sz="2000" b="1" baseline="-25000" dirty="0" smtClean="0">
                <a:latin typeface="+mn-lt"/>
                <a:cs typeface="Times New Roman" pitchFamily="18" charset="0"/>
              </a:rPr>
              <a:t>2004</a:t>
            </a:r>
            <a:endParaRPr lang="en-US" sz="2000" dirty="0">
              <a:latin typeface="+mn-lt"/>
            </a:endParaRPr>
          </a:p>
        </p:txBody>
      </p:sp>
      <p:grpSp>
        <p:nvGrpSpPr>
          <p:cNvPr id="31" name="Group 83"/>
          <p:cNvGrpSpPr>
            <a:grpSpLocks/>
          </p:cNvGrpSpPr>
          <p:nvPr/>
        </p:nvGrpSpPr>
        <p:grpSpPr bwMode="auto">
          <a:xfrm>
            <a:off x="4035478" y="3054350"/>
            <a:ext cx="4051248" cy="1760538"/>
            <a:chOff x="1946275" y="2307676"/>
            <a:chExt cx="4052433" cy="1761087"/>
          </a:xfrm>
        </p:grpSpPr>
        <p:sp>
          <p:nvSpPr>
            <p:cNvPr id="32" name="Line 33"/>
            <p:cNvSpPr>
              <a:spLocks noChangeShapeType="1"/>
            </p:cNvSpPr>
            <p:nvPr/>
          </p:nvSpPr>
          <p:spPr bwMode="auto">
            <a:xfrm flipV="1">
              <a:off x="1946275" y="255587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Text Box 38"/>
            <p:cNvSpPr txBox="1">
              <a:spLocks noChangeArrowheads="1"/>
            </p:cNvSpPr>
            <p:nvPr/>
          </p:nvSpPr>
          <p:spPr bwMode="auto">
            <a:xfrm>
              <a:off x="4944089" y="2307676"/>
              <a:ext cx="1054619" cy="4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2003</a:t>
              </a:r>
              <a:endParaRPr lang="en-US" sz="2400" b="1" baseline="-25000" dirty="0">
                <a:latin typeface="Times New Roman" pitchFamily="18" charset="0"/>
                <a:cs typeface="Times New Roman" pitchFamily="18" charset="0"/>
              </a:endParaRPr>
            </a:p>
          </p:txBody>
        </p:sp>
      </p:grpSp>
      <p:sp>
        <p:nvSpPr>
          <p:cNvPr id="34" name="Line 33"/>
          <p:cNvSpPr>
            <a:spLocks noChangeShapeType="1"/>
          </p:cNvSpPr>
          <p:nvPr/>
        </p:nvSpPr>
        <p:spPr bwMode="auto">
          <a:xfrm flipV="1">
            <a:off x="4149778" y="3834094"/>
            <a:ext cx="2959017" cy="1513471"/>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Text Box 38"/>
          <p:cNvSpPr txBox="1">
            <a:spLocks noChangeArrowheads="1"/>
          </p:cNvSpPr>
          <p:nvPr/>
        </p:nvSpPr>
        <p:spPr bwMode="auto">
          <a:xfrm>
            <a:off x="7049578" y="3778250"/>
            <a:ext cx="949888" cy="43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2002</a:t>
            </a:r>
            <a:endParaRPr lang="en-US" sz="2400" b="1" baseline="-25000" dirty="0">
              <a:latin typeface="Times New Roman" pitchFamily="18" charset="0"/>
              <a:cs typeface="Times New Roman" pitchFamily="18" charset="0"/>
            </a:endParaRPr>
          </a:p>
        </p:txBody>
      </p:sp>
      <p:sp>
        <p:nvSpPr>
          <p:cNvPr id="36" name="Text Box 9"/>
          <p:cNvSpPr txBox="1">
            <a:spLocks noChangeArrowheads="1"/>
          </p:cNvSpPr>
          <p:nvPr/>
        </p:nvSpPr>
        <p:spPr bwMode="auto">
          <a:xfrm>
            <a:off x="1755828" y="3670656"/>
            <a:ext cx="8143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r" eaLnBrk="1" hangingPunct="1">
              <a:spcBef>
                <a:spcPct val="5000"/>
              </a:spcBef>
            </a:pPr>
            <a:r>
              <a:rPr lang="el-GR" sz="2000" b="1" dirty="0" smtClean="0">
                <a:latin typeface="+mn-lt"/>
                <a:cs typeface="Times New Roman" pitchFamily="18" charset="0"/>
              </a:rPr>
              <a:t>π</a:t>
            </a:r>
            <a:r>
              <a:rPr lang="en-US" sz="2000" b="1" baseline="-25000" dirty="0" smtClean="0">
                <a:latin typeface="+mn-lt"/>
                <a:cs typeface="Times New Roman" pitchFamily="18" charset="0"/>
              </a:rPr>
              <a:t>2003</a:t>
            </a:r>
            <a:endParaRPr lang="en-US" sz="2000" dirty="0">
              <a:latin typeface="+mn-lt"/>
            </a:endParaRPr>
          </a:p>
        </p:txBody>
      </p:sp>
      <p:sp>
        <p:nvSpPr>
          <p:cNvPr id="37" name="Oval 36"/>
          <p:cNvSpPr>
            <a:spLocks noChangeAspect="1"/>
          </p:cNvSpPr>
          <p:nvPr/>
        </p:nvSpPr>
        <p:spPr bwMode="auto">
          <a:xfrm>
            <a:off x="4784773" y="3898826"/>
            <a:ext cx="109537"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a:spLocks noChangeAspect="1"/>
          </p:cNvSpPr>
          <p:nvPr/>
        </p:nvSpPr>
        <p:spPr bwMode="auto">
          <a:xfrm>
            <a:off x="4784773" y="4356026"/>
            <a:ext cx="109537"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TextBox 38"/>
          <p:cNvSpPr txBox="1"/>
          <p:nvPr/>
        </p:nvSpPr>
        <p:spPr>
          <a:xfrm>
            <a:off x="1853045" y="4191000"/>
            <a:ext cx="704850" cy="400110"/>
          </a:xfrm>
          <a:prstGeom prst="rect">
            <a:avLst/>
          </a:prstGeom>
          <a:noFill/>
        </p:spPr>
        <p:txBody>
          <a:bodyPr wrap="square" rtlCol="0">
            <a:spAutoFit/>
          </a:bodyPr>
          <a:lstStyle/>
          <a:p>
            <a:pPr algn="r"/>
            <a:r>
              <a:rPr lang="el-GR" sz="2000" b="1" dirty="0" smtClean="0">
                <a:latin typeface="Calibri"/>
                <a:cs typeface="Calibri"/>
              </a:rPr>
              <a:t>π</a:t>
            </a:r>
            <a:r>
              <a:rPr lang="en-US" sz="2000" b="1" baseline="-25000" dirty="0" smtClean="0">
                <a:latin typeface="Calibri"/>
                <a:cs typeface="Calibri"/>
              </a:rPr>
              <a:t>2002</a:t>
            </a:r>
            <a:endParaRPr lang="en-US" sz="2000" b="1" baseline="-25000" dirty="0"/>
          </a:p>
        </p:txBody>
      </p:sp>
      <p:sp>
        <p:nvSpPr>
          <p:cNvPr id="46" name="Text Box 8"/>
          <p:cNvSpPr txBox="1">
            <a:spLocks noChangeArrowheads="1"/>
          </p:cNvSpPr>
          <p:nvPr/>
        </p:nvSpPr>
        <p:spPr bwMode="auto">
          <a:xfrm>
            <a:off x="6082146" y="4276581"/>
            <a:ext cx="494776" cy="433964"/>
          </a:xfrm>
          <a:prstGeom prst="rect">
            <a:avLst/>
          </a:prstGeom>
          <a:noFill/>
          <a:ln w="9525">
            <a:noFill/>
            <a:miter lim="800000"/>
            <a:headEnd/>
            <a:tailEnd/>
          </a:ln>
        </p:spPr>
        <p:txBody>
          <a:bodyPr wrap="square">
            <a:spAutoFit/>
          </a:bodyPr>
          <a:lstStyle/>
          <a:p>
            <a:pPr>
              <a:spcBef>
                <a:spcPct val="50000"/>
              </a:spcBef>
              <a:defRPr/>
            </a:pPr>
            <a:r>
              <a:rPr lang="en-US" sz="2200" b="1" dirty="0" smtClean="0">
                <a:latin typeface="+mn-lt"/>
                <a:cs typeface="Times New Roman" pitchFamily="18" charset="0"/>
              </a:rPr>
              <a:t>A</a:t>
            </a:r>
            <a:endParaRPr lang="en-US" sz="2200" b="1" dirty="0">
              <a:latin typeface="+mn-lt"/>
              <a:cs typeface="Times New Roman" pitchFamily="18" charset="0"/>
            </a:endParaRPr>
          </a:p>
        </p:txBody>
      </p:sp>
      <p:cxnSp>
        <p:nvCxnSpPr>
          <p:cNvPr id="47" name="Straight Connector 46"/>
          <p:cNvCxnSpPr/>
          <p:nvPr/>
        </p:nvCxnSpPr>
        <p:spPr bwMode="auto">
          <a:xfrm>
            <a:off x="2571802" y="3590925"/>
            <a:ext cx="292608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2" name="Oval 51"/>
          <p:cNvSpPr>
            <a:spLocks noChangeAspect="1"/>
          </p:cNvSpPr>
          <p:nvPr/>
        </p:nvSpPr>
        <p:spPr bwMode="auto">
          <a:xfrm>
            <a:off x="5480677" y="3537047"/>
            <a:ext cx="109537"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Line 33"/>
          <p:cNvSpPr>
            <a:spLocks noChangeAspect="1" noChangeShapeType="1"/>
          </p:cNvSpPr>
          <p:nvPr/>
        </p:nvSpPr>
        <p:spPr bwMode="auto">
          <a:xfrm>
            <a:off x="5827991" y="4107130"/>
            <a:ext cx="89505" cy="150914"/>
          </a:xfrm>
          <a:prstGeom prst="line">
            <a:avLst/>
          </a:prstGeom>
          <a:noFill/>
          <a:ln w="34925">
            <a:solidFill>
              <a:srgbClr val="000066"/>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a:p>
        </p:txBody>
      </p:sp>
      <p:sp>
        <p:nvSpPr>
          <p:cNvPr id="54" name="Line 33"/>
          <p:cNvSpPr>
            <a:spLocks noChangeAspect="1" noChangeShapeType="1"/>
          </p:cNvSpPr>
          <p:nvPr/>
        </p:nvSpPr>
        <p:spPr bwMode="auto">
          <a:xfrm>
            <a:off x="5226808" y="3097480"/>
            <a:ext cx="89505" cy="150914"/>
          </a:xfrm>
          <a:prstGeom prst="line">
            <a:avLst/>
          </a:prstGeom>
          <a:noFill/>
          <a:ln w="34925">
            <a:solidFill>
              <a:srgbClr val="000066"/>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a:p>
        </p:txBody>
      </p:sp>
      <p:sp>
        <p:nvSpPr>
          <p:cNvPr id="55" name="Line 33"/>
          <p:cNvSpPr>
            <a:spLocks noChangeAspect="1" noChangeShapeType="1"/>
          </p:cNvSpPr>
          <p:nvPr/>
        </p:nvSpPr>
        <p:spPr bwMode="auto">
          <a:xfrm>
            <a:off x="4999316" y="2716480"/>
            <a:ext cx="89505" cy="150914"/>
          </a:xfrm>
          <a:prstGeom prst="line">
            <a:avLst/>
          </a:prstGeom>
          <a:noFill/>
          <a:ln w="34925">
            <a:solidFill>
              <a:srgbClr val="000066"/>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a:p>
        </p:txBody>
      </p:sp>
      <p:sp>
        <p:nvSpPr>
          <p:cNvPr id="56" name="Line 33"/>
          <p:cNvSpPr>
            <a:spLocks noChangeAspect="1" noChangeShapeType="1"/>
          </p:cNvSpPr>
          <p:nvPr/>
        </p:nvSpPr>
        <p:spPr bwMode="auto">
          <a:xfrm>
            <a:off x="5590974" y="3697555"/>
            <a:ext cx="89505" cy="150914"/>
          </a:xfrm>
          <a:prstGeom prst="line">
            <a:avLst/>
          </a:prstGeom>
          <a:noFill/>
          <a:ln w="34925">
            <a:solidFill>
              <a:srgbClr val="000066"/>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a:p>
        </p:txBody>
      </p:sp>
      <p:sp>
        <p:nvSpPr>
          <p:cNvPr id="57" name="Oval 56"/>
          <p:cNvSpPr>
            <a:spLocks noChangeAspect="1"/>
          </p:cNvSpPr>
          <p:nvPr/>
        </p:nvSpPr>
        <p:spPr bwMode="auto">
          <a:xfrm>
            <a:off x="5965873" y="4356026"/>
            <a:ext cx="109537"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57"/>
          <p:cNvSpPr>
            <a:spLocks noChangeAspect="1"/>
          </p:cNvSpPr>
          <p:nvPr/>
        </p:nvSpPr>
        <p:spPr bwMode="auto">
          <a:xfrm>
            <a:off x="4784773" y="3536876"/>
            <a:ext cx="109537"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a:spLocks noChangeAspect="1"/>
          </p:cNvSpPr>
          <p:nvPr/>
        </p:nvSpPr>
        <p:spPr bwMode="auto">
          <a:xfrm>
            <a:off x="5680123" y="3898826"/>
            <a:ext cx="109537"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Text Box 8"/>
          <p:cNvSpPr txBox="1">
            <a:spLocks noChangeArrowheads="1"/>
          </p:cNvSpPr>
          <p:nvPr/>
        </p:nvSpPr>
        <p:spPr bwMode="auto">
          <a:xfrm>
            <a:off x="5791200" y="3763963"/>
            <a:ext cx="494776" cy="433964"/>
          </a:xfrm>
          <a:prstGeom prst="rect">
            <a:avLst/>
          </a:prstGeom>
          <a:noFill/>
          <a:ln w="9525">
            <a:noFill/>
            <a:miter lim="800000"/>
            <a:headEnd/>
            <a:tailEnd/>
          </a:ln>
        </p:spPr>
        <p:txBody>
          <a:bodyPr wrap="square">
            <a:spAutoFit/>
          </a:bodyPr>
          <a:lstStyle/>
          <a:p>
            <a:pPr>
              <a:spcBef>
                <a:spcPct val="50000"/>
              </a:spcBef>
              <a:defRPr/>
            </a:pPr>
            <a:r>
              <a:rPr lang="en-US" sz="2200" b="1" dirty="0" smtClean="0">
                <a:latin typeface="+mn-lt"/>
                <a:cs typeface="Times New Roman" pitchFamily="18" charset="0"/>
              </a:rPr>
              <a:t>B</a:t>
            </a:r>
            <a:endParaRPr lang="en-US" sz="2200" b="1" dirty="0">
              <a:latin typeface="+mn-lt"/>
              <a:cs typeface="Times New Roman" pitchFamily="18" charset="0"/>
            </a:endParaRPr>
          </a:p>
        </p:txBody>
      </p:sp>
      <p:sp>
        <p:nvSpPr>
          <p:cNvPr id="61" name="Text Box 8"/>
          <p:cNvSpPr txBox="1">
            <a:spLocks noChangeArrowheads="1"/>
          </p:cNvSpPr>
          <p:nvPr/>
        </p:nvSpPr>
        <p:spPr bwMode="auto">
          <a:xfrm>
            <a:off x="5375565" y="3112799"/>
            <a:ext cx="494776" cy="433964"/>
          </a:xfrm>
          <a:prstGeom prst="rect">
            <a:avLst/>
          </a:prstGeom>
          <a:noFill/>
          <a:ln w="9525">
            <a:noFill/>
            <a:miter lim="800000"/>
            <a:headEnd/>
            <a:tailEnd/>
          </a:ln>
        </p:spPr>
        <p:txBody>
          <a:bodyPr wrap="square">
            <a:spAutoFit/>
          </a:bodyPr>
          <a:lstStyle/>
          <a:p>
            <a:pPr>
              <a:spcBef>
                <a:spcPct val="50000"/>
              </a:spcBef>
              <a:defRPr/>
            </a:pPr>
            <a:r>
              <a:rPr lang="en-US" sz="2200" b="1" dirty="0" smtClean="0">
                <a:latin typeface="+mn-lt"/>
                <a:cs typeface="Times New Roman" pitchFamily="18" charset="0"/>
              </a:rPr>
              <a:t>C</a:t>
            </a:r>
            <a:endParaRPr lang="en-US" sz="2200" b="1" dirty="0">
              <a:latin typeface="+mn-lt"/>
              <a:cs typeface="Times New Roman" pitchFamily="18" charset="0"/>
            </a:endParaRPr>
          </a:p>
        </p:txBody>
      </p:sp>
    </p:spTree>
    <p:extLst>
      <p:ext uri="{BB962C8B-B14F-4D97-AF65-F5344CB8AC3E}">
        <p14:creationId xmlns:p14="http://schemas.microsoft.com/office/powerpoint/2010/main" val="270626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28" grpId="0"/>
      <p:bldP spid="29" grpId="0" animBg="1"/>
      <p:bldP spid="30" grpId="0"/>
      <p:bldP spid="36" grpId="0"/>
      <p:bldP spid="37" grpId="0" animBg="1"/>
      <p:bldP spid="38" grpId="0" animBg="1"/>
      <p:bldP spid="39" grpId="0"/>
      <p:bldP spid="52" grpId="0" animBg="1"/>
      <p:bldP spid="53" grpId="0" animBg="1"/>
      <p:bldP spid="54" grpId="0" animBg="1"/>
      <p:bldP spid="55" grpId="0" animBg="1"/>
      <p:bldP spid="56" grpId="0" animBg="1"/>
      <p:bldP spid="58" grpId="0" animBg="1"/>
      <p:bldP spid="59" grpId="0" animBg="1"/>
      <p:bldP spid="60" grpId="0"/>
      <p:bldP spid="6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Long-Run Equilibrium is Stable</a:t>
            </a:r>
            <a:endParaRPr lang="en-US" dirty="0"/>
          </a:p>
        </p:txBody>
      </p:sp>
      <p:sp>
        <p:nvSpPr>
          <p:cNvPr id="4" name="Content Placeholder 3"/>
          <p:cNvSpPr>
            <a:spLocks noGrp="1"/>
          </p:cNvSpPr>
          <p:nvPr>
            <p:ph idx="1"/>
          </p:nvPr>
        </p:nvSpPr>
        <p:spPr/>
        <p:txBody>
          <a:bodyPr/>
          <a:lstStyle/>
          <a:p>
            <a:r>
              <a:rPr lang="en-US" dirty="0" smtClean="0"/>
              <a:t>The last two slides show that:</a:t>
            </a:r>
          </a:p>
          <a:p>
            <a:pPr lvl="1"/>
            <a:r>
              <a:rPr lang="en-US" dirty="0" smtClean="0">
                <a:solidFill>
                  <a:srgbClr val="FF0000"/>
                </a:solidFill>
              </a:rPr>
              <a:t>The economy will not </a:t>
            </a:r>
            <a:r>
              <a:rPr lang="en-US" dirty="0" smtClean="0">
                <a:solidFill>
                  <a:srgbClr val="FF0000"/>
                </a:solidFill>
              </a:rPr>
              <a:t>stay put if it is at </a:t>
            </a:r>
            <a:r>
              <a:rPr lang="en-US" dirty="0" smtClean="0">
                <a:solidFill>
                  <a:srgbClr val="FF0000"/>
                </a:solidFill>
              </a:rPr>
              <a:t>a short-run equilibrium that is not a long-run equilibrium </a:t>
            </a:r>
          </a:p>
          <a:p>
            <a:pPr lvl="1"/>
            <a:r>
              <a:rPr lang="en-US" dirty="0" smtClean="0">
                <a:solidFill>
                  <a:srgbClr val="FF0000"/>
                </a:solidFill>
              </a:rPr>
              <a:t>One such equilibrium leads to another, even if there are no shocks, no parameter changes, and no policy changes</a:t>
            </a:r>
          </a:p>
          <a:p>
            <a:pPr lvl="1"/>
            <a:r>
              <a:rPr lang="en-US" dirty="0" smtClean="0">
                <a:solidFill>
                  <a:srgbClr val="FF0000"/>
                </a:solidFill>
              </a:rPr>
              <a:t>The economy invariably ends up in a long-run equilibrium</a:t>
            </a:r>
            <a:endParaRPr lang="en-US" dirty="0">
              <a:solidFill>
                <a:srgbClr val="FF0000"/>
              </a:solidFill>
            </a:endParaRPr>
          </a:p>
        </p:txBody>
      </p:sp>
    </p:spTree>
    <p:extLst>
      <p:ext uri="{BB962C8B-B14F-4D97-AF65-F5344CB8AC3E}">
        <p14:creationId xmlns:p14="http://schemas.microsoft.com/office/powerpoint/2010/main" val="4115752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DAD-DAS</a:t>
            </a:r>
            <a:r>
              <a:rPr lang="en-US" dirty="0" smtClean="0"/>
              <a:t> long-run equilibrium</a:t>
            </a:r>
            <a:endParaRPr lang="en-US" dirty="0"/>
          </a:p>
        </p:txBody>
      </p:sp>
      <p:sp>
        <p:nvSpPr>
          <p:cNvPr id="3" name="Text Placeholder 2"/>
          <p:cNvSpPr>
            <a:spLocks noGrp="1"/>
          </p:cNvSpPr>
          <p:nvPr>
            <p:ph type="body" idx="1"/>
          </p:nvPr>
        </p:nvSpPr>
        <p:spPr/>
        <p:txBody>
          <a:bodyPr/>
          <a:lstStyle/>
          <a:p>
            <a:r>
              <a:rPr lang="en-US" dirty="0" smtClean="0"/>
              <a:t>A description of an economy in long-run equilibrium</a:t>
            </a:r>
            <a:endParaRPr lang="en-US" dirty="0"/>
          </a:p>
        </p:txBody>
      </p:sp>
    </p:spTree>
    <p:extLst>
      <p:ext uri="{BB962C8B-B14F-4D97-AF65-F5344CB8AC3E}">
        <p14:creationId xmlns:p14="http://schemas.microsoft.com/office/powerpoint/2010/main" val="40323158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Title 1"/>
          <p:cNvSpPr>
            <a:spLocks noGrp="1"/>
          </p:cNvSpPr>
          <p:nvPr>
            <p:ph type="title"/>
          </p:nvPr>
        </p:nvSpPr>
        <p:spPr/>
        <p:txBody>
          <a:bodyPr>
            <a:normAutofit fontScale="90000"/>
          </a:bodyPr>
          <a:lstStyle/>
          <a:p>
            <a:r>
              <a:rPr lang="en-US" dirty="0" smtClean="0"/>
              <a:t>The </a:t>
            </a:r>
            <a:r>
              <a:rPr lang="en-US" i="1" dirty="0" smtClean="0"/>
              <a:t>DAD-DAS</a:t>
            </a:r>
            <a:r>
              <a:rPr lang="en-US" dirty="0" smtClean="0"/>
              <a:t> model’s long-run equilibrium</a:t>
            </a:r>
          </a:p>
        </p:txBody>
      </p:sp>
      <mc:AlternateContent xmlns:mc="http://schemas.openxmlformats.org/markup-compatibility/2006">
        <mc:Choice xmlns:a14="http://schemas.microsoft.com/office/drawing/2010/main" Requires="a14">
          <p:sp>
            <p:nvSpPr>
              <p:cNvPr id="37891" name="Content Placeholder 2"/>
              <p:cNvSpPr>
                <a:spLocks noGrp="1"/>
              </p:cNvSpPr>
              <p:nvPr>
                <p:ph idx="1"/>
              </p:nvPr>
            </p:nvSpPr>
            <p:spPr/>
            <p:txBody>
              <a:bodyPr/>
              <a:lstStyle/>
              <a:p>
                <a:r>
                  <a:rPr lang="en-US" dirty="0" smtClean="0"/>
                  <a:t>This is the normal state around which the economy fluctuates. </a:t>
                </a:r>
              </a:p>
              <a:p>
                <a:r>
                  <a:rPr lang="en-US" i="1" dirty="0" smtClean="0">
                    <a:solidFill>
                      <a:srgbClr val="0070C0"/>
                    </a:solidFill>
                  </a:rPr>
                  <a:t>Definition</a:t>
                </a:r>
                <a:r>
                  <a:rPr lang="en-US" dirty="0" smtClean="0">
                    <a:solidFill>
                      <a:srgbClr val="0070C0"/>
                    </a:solidFill>
                  </a:rPr>
                  <a:t>: The economy is in long-run equilibrium </a:t>
                </a:r>
                <a:r>
                  <a:rPr lang="en-US" dirty="0" smtClean="0">
                    <a:solidFill>
                      <a:srgbClr val="0070C0"/>
                    </a:solidFill>
                  </a:rPr>
                  <a:t>when inflation is stable (</a:t>
                </a:r>
                <a14:m>
                  <m:oMath xmlns:m="http://schemas.openxmlformats.org/officeDocument/2006/math">
                    <m:sSub>
                      <m:sSubPr>
                        <m:ctrlPr>
                          <a:rPr lang="en-US" i="1">
                            <a:solidFill>
                              <a:srgbClr val="0070C0"/>
                            </a:solidFill>
                            <a:latin typeface="Cambria Math"/>
                          </a:rPr>
                        </m:ctrlPr>
                      </m:sSubPr>
                      <m:e>
                        <m:r>
                          <a:rPr lang="en-US" b="0" i="1">
                            <a:solidFill>
                              <a:srgbClr val="0070C0"/>
                            </a:solidFill>
                            <a:latin typeface="Cambria Math"/>
                            <a:ea typeface="Cambria Math"/>
                          </a:rPr>
                          <m:t>𝜋</m:t>
                        </m:r>
                      </m:e>
                      <m:sub>
                        <m:r>
                          <a:rPr lang="en-US" b="0" i="1">
                            <a:solidFill>
                              <a:srgbClr val="0070C0"/>
                            </a:solidFill>
                            <a:latin typeface="Cambria Math"/>
                          </a:rPr>
                          <m:t>𝑡</m:t>
                        </m:r>
                        <m:r>
                          <a:rPr lang="en-US" b="0" i="1">
                            <a:solidFill>
                              <a:srgbClr val="0070C0"/>
                            </a:solidFill>
                            <a:latin typeface="Cambria Math"/>
                          </a:rPr>
                          <m:t>−1</m:t>
                        </m:r>
                      </m:sub>
                    </m:sSub>
                    <m:r>
                      <a:rPr lang="en-US" b="0" i="1">
                        <a:solidFill>
                          <a:srgbClr val="0070C0"/>
                        </a:solidFill>
                        <a:latin typeface="Cambria Math"/>
                      </a:rPr>
                      <m:t>=</m:t>
                    </m:r>
                    <m:sSub>
                      <m:sSubPr>
                        <m:ctrlPr>
                          <a:rPr lang="en-US" i="1">
                            <a:solidFill>
                              <a:srgbClr val="0070C0"/>
                            </a:solidFill>
                            <a:latin typeface="Cambria Math"/>
                          </a:rPr>
                        </m:ctrlPr>
                      </m:sSubPr>
                      <m:e>
                        <m:r>
                          <a:rPr lang="en-US" b="0" i="1">
                            <a:solidFill>
                              <a:srgbClr val="0070C0"/>
                            </a:solidFill>
                            <a:latin typeface="Cambria Math"/>
                            <a:ea typeface="Cambria Math"/>
                          </a:rPr>
                          <m:t>𝜋</m:t>
                        </m:r>
                      </m:e>
                      <m:sub>
                        <m:r>
                          <a:rPr lang="en-US" b="0" i="1">
                            <a:solidFill>
                              <a:srgbClr val="0070C0"/>
                            </a:solidFill>
                            <a:latin typeface="Cambria Math"/>
                          </a:rPr>
                          <m:t>𝑡</m:t>
                        </m:r>
                      </m:sub>
                    </m:sSub>
                  </m:oMath>
                </a14:m>
                <a:r>
                  <a:rPr lang="en-US" dirty="0" smtClean="0">
                    <a:solidFill>
                      <a:srgbClr val="0070C0"/>
                    </a:solidFill>
                  </a:rPr>
                  <a:t>), provided there are no shocks (</a:t>
                </a:r>
                <a14:m>
                  <m:oMath xmlns:m="http://schemas.openxmlformats.org/officeDocument/2006/math">
                    <m:sSub>
                      <m:sSubPr>
                        <m:ctrlPr>
                          <a:rPr lang="en-US" i="1" smtClean="0">
                            <a:solidFill>
                              <a:srgbClr val="0070C0"/>
                            </a:solidFill>
                            <a:latin typeface="Cambria Math"/>
                          </a:rPr>
                        </m:ctrlPr>
                      </m:sSubPr>
                      <m:e>
                        <m:r>
                          <a:rPr lang="en-US" b="0" i="1" smtClean="0">
                            <a:solidFill>
                              <a:srgbClr val="0070C0"/>
                            </a:solidFill>
                            <a:latin typeface="Cambria Math"/>
                            <a:ea typeface="Cambria Math"/>
                          </a:rPr>
                          <m:t>𝜀</m:t>
                        </m:r>
                      </m:e>
                      <m:sub>
                        <m:r>
                          <a:rPr lang="en-US" b="0" i="1" smtClean="0">
                            <a:solidFill>
                              <a:srgbClr val="0070C0"/>
                            </a:solidFill>
                            <a:latin typeface="Cambria Math"/>
                          </a:rPr>
                          <m:t>𝑡</m:t>
                        </m:r>
                      </m:sub>
                    </m:sSub>
                    <m:r>
                      <a:rPr lang="en-US" b="0" i="1" smtClean="0">
                        <a:solidFill>
                          <a:srgbClr val="0070C0"/>
                        </a:solidFill>
                        <a:latin typeface="Cambria Math"/>
                      </a:rPr>
                      <m:t>=</m:t>
                    </m:r>
                    <m:sSub>
                      <m:sSubPr>
                        <m:ctrlPr>
                          <a:rPr lang="en-US" i="1" smtClean="0">
                            <a:solidFill>
                              <a:srgbClr val="0070C0"/>
                            </a:solidFill>
                            <a:latin typeface="Cambria Math"/>
                          </a:rPr>
                        </m:ctrlPr>
                      </m:sSubPr>
                      <m:e>
                        <m:r>
                          <a:rPr lang="en-US" b="0" i="1" smtClean="0">
                            <a:solidFill>
                              <a:srgbClr val="0070C0"/>
                            </a:solidFill>
                            <a:latin typeface="Cambria Math"/>
                            <a:ea typeface="Cambria Math"/>
                          </a:rPr>
                          <m:t>𝜈</m:t>
                        </m:r>
                      </m:e>
                      <m:sub>
                        <m:r>
                          <a:rPr lang="en-US" b="0" i="1" smtClean="0">
                            <a:solidFill>
                              <a:srgbClr val="0070C0"/>
                            </a:solidFill>
                            <a:latin typeface="Cambria Math"/>
                          </a:rPr>
                          <m:t>𝑡</m:t>
                        </m:r>
                      </m:sub>
                    </m:sSub>
                    <m:r>
                      <a:rPr lang="en-US" b="0" i="1" smtClean="0">
                        <a:solidFill>
                          <a:srgbClr val="0070C0"/>
                        </a:solidFill>
                        <a:latin typeface="Cambria Math"/>
                      </a:rPr>
                      <m:t>=0</m:t>
                    </m:r>
                  </m:oMath>
                </a14:m>
                <a:r>
                  <a:rPr lang="en-US" dirty="0" smtClean="0">
                    <a:solidFill>
                      <a:srgbClr val="0070C0"/>
                    </a:solidFill>
                  </a:rPr>
                  <a:t>) or parameter changes.</a:t>
                </a:r>
                <a:endParaRPr lang="en-US" dirty="0" smtClean="0">
                  <a:solidFill>
                    <a:srgbClr val="0070C0"/>
                  </a:solidFill>
                </a:endParaRPr>
              </a:p>
              <a:p>
                <a:endParaRPr lang="en-US" dirty="0" smtClean="0"/>
              </a:p>
            </p:txBody>
          </p:sp>
        </mc:Choice>
        <mc:Fallback>
          <p:sp>
            <p:nvSpPr>
              <p:cNvPr id="37891"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p:spPr>
            <p:txBody>
              <a:bodyPr/>
              <a:lstStyle/>
              <a:p>
                <a:r>
                  <a:rPr lang="en-US">
                    <a:noFill/>
                  </a:rPr>
                  <a:t> </a:t>
                </a:r>
              </a:p>
            </p:txBody>
          </p:sp>
        </mc:Fallback>
      </mc:AlternateContent>
    </p:spTree>
    <p:extLst>
      <p:ext uri="{BB962C8B-B14F-4D97-AF65-F5344CB8AC3E}">
        <p14:creationId xmlns:p14="http://schemas.microsoft.com/office/powerpoint/2010/main" val="3763508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wipe(left)">
                                      <p:cBhvr>
                                        <p:cTn id="12" dur="5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5"/>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Long-Run </a:t>
            </a:r>
            <a:r>
              <a:rPr lang="en-US" dirty="0"/>
              <a:t>Equilibrium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i="1" dirty="0" smtClean="0"/>
                  <a:t>DAS</a:t>
                </a:r>
                <a:r>
                  <a:rPr lang="en-US" dirty="0" smtClean="0"/>
                  <a:t>: </a:t>
                </a:r>
                <a14:m>
                  <m:oMath xmlns:m="http://schemas.openxmlformats.org/officeDocument/2006/math">
                    <m:sSub>
                      <m:sSubPr>
                        <m:ctrlPr>
                          <a:rPr lang="en-US" i="1" smtClean="0">
                            <a:latin typeface="Cambria Math"/>
                          </a:rPr>
                        </m:ctrlPr>
                      </m:sSubPr>
                      <m:e>
                        <m:r>
                          <a:rPr lang="en-US" i="1" smtClean="0">
                            <a:latin typeface="Cambria Math"/>
                            <a:ea typeface="Cambria Math"/>
                          </a:rPr>
                          <m:t>𝜋</m:t>
                        </m:r>
                      </m:e>
                      <m:sub>
                        <m:r>
                          <a:rPr lang="en-US" b="0" i="1" smtClean="0">
                            <a:latin typeface="Cambria Math"/>
                          </a:rPr>
                          <m:t>𝑡</m:t>
                        </m:r>
                      </m:sub>
                    </m:sSub>
                    <m:r>
                      <a:rPr lang="en-US" b="0" i="1" smtClean="0">
                        <a:latin typeface="Cambria Math"/>
                      </a:rPr>
                      <m:t>=</m:t>
                    </m:r>
                    <m:sSub>
                      <m:sSubPr>
                        <m:ctrlPr>
                          <a:rPr lang="en-US" b="0" i="1" smtClean="0">
                            <a:latin typeface="Cambria Math"/>
                          </a:rPr>
                        </m:ctrlPr>
                      </m:sSubPr>
                      <m:e>
                        <m:r>
                          <a:rPr lang="en-US" b="0" i="1" smtClean="0">
                            <a:latin typeface="Cambria Math"/>
                            <a:ea typeface="Cambria Math"/>
                          </a:rPr>
                          <m:t>𝜋</m:t>
                        </m:r>
                      </m:e>
                      <m:sub>
                        <m:r>
                          <a:rPr lang="en-US" b="0" i="1" smtClean="0">
                            <a:latin typeface="Cambria Math"/>
                          </a:rPr>
                          <m:t>𝑡</m:t>
                        </m:r>
                        <m:r>
                          <a:rPr lang="en-US" b="0" i="1" smtClean="0">
                            <a:latin typeface="Cambria Math"/>
                          </a:rPr>
                          <m:t>−1</m:t>
                        </m:r>
                      </m:sub>
                    </m:sSub>
                    <m:r>
                      <a:rPr lang="en-US" b="0" i="1" smtClean="0">
                        <a:latin typeface="Cambria Math"/>
                      </a:rPr>
                      <m:t>+</m:t>
                    </m:r>
                    <m:r>
                      <a:rPr lang="en-US" b="0" i="1" smtClean="0">
                        <a:latin typeface="Cambria Math"/>
                        <a:ea typeface="Cambria Math"/>
                      </a:rPr>
                      <m:t>𝜙</m:t>
                    </m:r>
                    <m:r>
                      <a:rPr lang="en-US" b="0" i="1" smtClean="0">
                        <a:latin typeface="Cambria Math"/>
                        <a:ea typeface="Cambria Math"/>
                      </a:rPr>
                      <m:t>⋅</m:t>
                    </m:r>
                    <m:d>
                      <m:dPr>
                        <m:ctrlPr>
                          <a:rPr lang="en-US" b="0" i="1" smtClean="0">
                            <a:latin typeface="Cambria Math"/>
                            <a:ea typeface="Cambria Math"/>
                          </a:rPr>
                        </m:ctrlPr>
                      </m:dPr>
                      <m:e>
                        <m:sSub>
                          <m:sSubPr>
                            <m:ctrlPr>
                              <a:rPr lang="en-US" b="0" i="1" smtClean="0">
                                <a:latin typeface="Cambria Math"/>
                                <a:ea typeface="Cambria Math"/>
                              </a:rPr>
                            </m:ctrlPr>
                          </m:sSubPr>
                          <m:e>
                            <m:r>
                              <a:rPr lang="en-US" b="0" i="1" smtClean="0">
                                <a:latin typeface="Cambria Math"/>
                                <a:ea typeface="Cambria Math"/>
                              </a:rPr>
                              <m:t>𝑌</m:t>
                            </m:r>
                          </m:e>
                          <m:sub>
                            <m:r>
                              <a:rPr lang="en-US" b="0" i="1" smtClean="0">
                                <a:latin typeface="Cambria Math"/>
                                <a:ea typeface="Cambria Math"/>
                              </a:rPr>
                              <m:t>𝑡</m:t>
                            </m:r>
                          </m:sub>
                        </m:sSub>
                        <m:r>
                          <a:rPr lang="en-US" b="0" i="1" smtClean="0">
                            <a:latin typeface="Cambria Math"/>
                            <a:ea typeface="Cambria Math"/>
                          </a:rPr>
                          <m:t>−</m:t>
                        </m:r>
                        <m:sSub>
                          <m:sSubPr>
                            <m:ctrlPr>
                              <a:rPr lang="en-US" b="0" i="1" smtClean="0">
                                <a:latin typeface="Cambria Math"/>
                                <a:ea typeface="Cambria Math"/>
                              </a:rPr>
                            </m:ctrlPr>
                          </m:sSubPr>
                          <m:e>
                            <m:acc>
                              <m:accPr>
                                <m:chr m:val="̅"/>
                                <m:ctrlPr>
                                  <a:rPr lang="en-US" b="0" i="1" smtClean="0">
                                    <a:latin typeface="Cambria Math"/>
                                    <a:ea typeface="Cambria Math"/>
                                  </a:rPr>
                                </m:ctrlPr>
                              </m:accPr>
                              <m:e>
                                <m:r>
                                  <a:rPr lang="en-US" b="0" i="1" smtClean="0">
                                    <a:latin typeface="Cambria Math"/>
                                    <a:ea typeface="Cambria Math"/>
                                  </a:rPr>
                                  <m:t>𝑌</m:t>
                                </m:r>
                              </m:e>
                            </m:acc>
                          </m:e>
                          <m:sub>
                            <m:r>
                              <a:rPr lang="en-US" b="0" i="1" smtClean="0">
                                <a:latin typeface="Cambria Math"/>
                                <a:ea typeface="Cambria Math"/>
                              </a:rPr>
                              <m:t>𝑡</m:t>
                            </m:r>
                          </m:sub>
                        </m:sSub>
                      </m:e>
                    </m:d>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𝜈</m:t>
                        </m:r>
                      </m:e>
                      <m:sub>
                        <m:r>
                          <a:rPr lang="en-US" b="0" i="1" smtClean="0">
                            <a:latin typeface="Cambria Math"/>
                            <a:ea typeface="Cambria Math"/>
                          </a:rPr>
                          <m:t>𝑡</m:t>
                        </m:r>
                      </m:sub>
                    </m:sSub>
                  </m:oMath>
                </a14:m>
                <a:endParaRPr lang="en-US" b="0" dirty="0" smtClean="0">
                  <a:ea typeface="Cambria Math"/>
                </a:endParaRPr>
              </a:p>
              <a:p>
                <a:r>
                  <a:rPr lang="en-US" dirty="0" smtClean="0"/>
                  <a:t>In long-run equilibrium all shocks are zero.</a:t>
                </a:r>
              </a:p>
              <a:p>
                <a:r>
                  <a:rPr lang="en-US" dirty="0" smtClean="0"/>
                  <a:t>Therefore, </a:t>
                </a:r>
                <a14:m>
                  <m:oMath xmlns:m="http://schemas.openxmlformats.org/officeDocument/2006/math">
                    <m:sSub>
                      <m:sSubPr>
                        <m:ctrlPr>
                          <a:rPr lang="en-US" i="1">
                            <a:latin typeface="Cambria Math"/>
                          </a:rPr>
                        </m:ctrlPr>
                      </m:sSubPr>
                      <m:e>
                        <m:r>
                          <a:rPr lang="en-US" i="1">
                            <a:latin typeface="Cambria Math"/>
                            <a:ea typeface="Cambria Math"/>
                          </a:rPr>
                          <m:t>𝜋</m:t>
                        </m:r>
                      </m:e>
                      <m:sub>
                        <m:r>
                          <a:rPr lang="en-US" i="1">
                            <a:latin typeface="Cambria Math"/>
                          </a:rPr>
                          <m:t>𝑡</m:t>
                        </m:r>
                      </m:sub>
                    </m:sSub>
                    <m:r>
                      <a:rPr lang="en-US" i="1">
                        <a:latin typeface="Cambria Math"/>
                      </a:rPr>
                      <m:t>=</m:t>
                    </m:r>
                    <m:sSub>
                      <m:sSubPr>
                        <m:ctrlPr>
                          <a:rPr lang="en-US" i="1">
                            <a:latin typeface="Cambria Math"/>
                          </a:rPr>
                        </m:ctrlPr>
                      </m:sSubPr>
                      <m:e>
                        <m:r>
                          <a:rPr lang="en-US" i="1">
                            <a:latin typeface="Cambria Math"/>
                            <a:ea typeface="Cambria Math"/>
                          </a:rPr>
                          <m:t>𝜋</m:t>
                        </m:r>
                      </m:e>
                      <m:sub>
                        <m:r>
                          <a:rPr lang="en-US" i="1">
                            <a:latin typeface="Cambria Math"/>
                          </a:rPr>
                          <m:t>𝑡</m:t>
                        </m:r>
                        <m:r>
                          <a:rPr lang="en-US" i="1">
                            <a:latin typeface="Cambria Math"/>
                          </a:rPr>
                          <m:t>−1</m:t>
                        </m:r>
                      </m:sub>
                    </m:sSub>
                    <m:r>
                      <a:rPr lang="en-US" i="1">
                        <a:latin typeface="Cambria Math"/>
                      </a:rPr>
                      <m:t>+</m:t>
                    </m:r>
                    <m:r>
                      <a:rPr lang="en-US" i="1">
                        <a:latin typeface="Cambria Math"/>
                        <a:ea typeface="Cambria Math"/>
                      </a:rPr>
                      <m:t>𝜙</m:t>
                    </m:r>
                    <m:r>
                      <a:rPr lang="en-US" i="1">
                        <a:latin typeface="Cambria Math"/>
                        <a:ea typeface="Cambria Math"/>
                      </a:rPr>
                      <m:t>⋅</m:t>
                    </m:r>
                    <m:d>
                      <m:dPr>
                        <m:ctrlPr>
                          <a:rPr lang="en-US" i="1">
                            <a:latin typeface="Cambria Math"/>
                            <a:ea typeface="Cambria Math"/>
                          </a:rPr>
                        </m:ctrlPr>
                      </m:dPr>
                      <m:e>
                        <m:sSub>
                          <m:sSubPr>
                            <m:ctrlPr>
                              <a:rPr lang="en-US" i="1">
                                <a:latin typeface="Cambria Math"/>
                                <a:ea typeface="Cambria Math"/>
                              </a:rPr>
                            </m:ctrlPr>
                          </m:sSubPr>
                          <m:e>
                            <m:r>
                              <a:rPr lang="en-US" i="1">
                                <a:latin typeface="Cambria Math"/>
                                <a:ea typeface="Cambria Math"/>
                              </a:rPr>
                              <m:t>𝑌</m:t>
                            </m:r>
                          </m:e>
                          <m:sub>
                            <m:r>
                              <a:rPr lang="en-US" i="1">
                                <a:latin typeface="Cambria Math"/>
                                <a:ea typeface="Cambria Math"/>
                              </a:rPr>
                              <m:t>𝑡</m:t>
                            </m:r>
                          </m:sub>
                        </m:sSub>
                        <m:r>
                          <a:rPr lang="en-US" i="1">
                            <a:latin typeface="Cambria Math"/>
                            <a:ea typeface="Cambria Math"/>
                          </a:rPr>
                          <m:t>−</m:t>
                        </m:r>
                        <m:sSub>
                          <m:sSubPr>
                            <m:ctrlPr>
                              <a:rPr lang="en-US" i="1">
                                <a:latin typeface="Cambria Math"/>
                                <a:ea typeface="Cambria Math"/>
                              </a:rPr>
                            </m:ctrlPr>
                          </m:sSubPr>
                          <m:e>
                            <m:acc>
                              <m:accPr>
                                <m:chr m:val="̅"/>
                                <m:ctrlPr>
                                  <a:rPr lang="en-US" i="1">
                                    <a:latin typeface="Cambria Math"/>
                                    <a:ea typeface="Cambria Math"/>
                                  </a:rPr>
                                </m:ctrlPr>
                              </m:accPr>
                              <m:e>
                                <m:r>
                                  <a:rPr lang="en-US" i="1">
                                    <a:latin typeface="Cambria Math"/>
                                    <a:ea typeface="Cambria Math"/>
                                  </a:rPr>
                                  <m:t>𝑌</m:t>
                                </m:r>
                              </m:e>
                            </m:acc>
                          </m:e>
                          <m:sub>
                            <m:r>
                              <a:rPr lang="en-US" i="1">
                                <a:latin typeface="Cambria Math"/>
                                <a:ea typeface="Cambria Math"/>
                              </a:rPr>
                              <m:t>𝑡</m:t>
                            </m:r>
                          </m:sub>
                        </m:sSub>
                      </m:e>
                    </m:d>
                  </m:oMath>
                </a14:m>
                <a:endParaRPr lang="en-US" dirty="0" smtClean="0"/>
              </a:p>
              <a:p>
                <a:r>
                  <a:rPr lang="en-US" dirty="0"/>
                  <a:t>In long-run </a:t>
                </a:r>
                <a:r>
                  <a:rPr lang="en-US" dirty="0" smtClean="0"/>
                  <a:t>equilibrium inflation is stable (</a:t>
                </a:r>
                <a14:m>
                  <m:oMath xmlns:m="http://schemas.openxmlformats.org/officeDocument/2006/math">
                    <m:sSub>
                      <m:sSubPr>
                        <m:ctrlPr>
                          <a:rPr lang="en-US" i="1">
                            <a:latin typeface="Cambria Math"/>
                          </a:rPr>
                        </m:ctrlPr>
                      </m:sSubPr>
                      <m:e>
                        <m:r>
                          <a:rPr lang="en-US" i="1">
                            <a:latin typeface="Cambria Math"/>
                            <a:ea typeface="Cambria Math"/>
                          </a:rPr>
                          <m:t>𝜋</m:t>
                        </m:r>
                      </m:e>
                      <m:sub>
                        <m:r>
                          <a:rPr lang="en-US" i="1">
                            <a:latin typeface="Cambria Math"/>
                          </a:rPr>
                          <m:t>𝑡</m:t>
                        </m:r>
                      </m:sub>
                    </m:sSub>
                    <m:r>
                      <a:rPr lang="en-US" i="1">
                        <a:latin typeface="Cambria Math"/>
                      </a:rPr>
                      <m:t>=</m:t>
                    </m:r>
                    <m:sSub>
                      <m:sSubPr>
                        <m:ctrlPr>
                          <a:rPr lang="en-US" i="1">
                            <a:latin typeface="Cambria Math"/>
                          </a:rPr>
                        </m:ctrlPr>
                      </m:sSubPr>
                      <m:e>
                        <m:r>
                          <a:rPr lang="en-US" i="1">
                            <a:latin typeface="Cambria Math"/>
                            <a:ea typeface="Cambria Math"/>
                          </a:rPr>
                          <m:t>𝜋</m:t>
                        </m:r>
                      </m:e>
                      <m:sub>
                        <m:r>
                          <a:rPr lang="en-US" i="1">
                            <a:latin typeface="Cambria Math"/>
                          </a:rPr>
                          <m:t>𝑡</m:t>
                        </m:r>
                        <m:r>
                          <a:rPr lang="en-US" i="1">
                            <a:latin typeface="Cambria Math"/>
                          </a:rPr>
                          <m:t>−1</m:t>
                        </m:r>
                      </m:sub>
                    </m:sSub>
                  </m:oMath>
                </a14:m>
                <a:r>
                  <a:rPr lang="en-US" dirty="0" smtClean="0"/>
                  <a:t>). </a:t>
                </a:r>
              </a:p>
              <a:p>
                <a:r>
                  <a:rPr lang="en-US" dirty="0" smtClean="0"/>
                  <a:t>Therefore, in long-run equilibrium, GDP is </a:t>
                </a:r>
                <a14:m>
                  <m:oMath xmlns:m="http://schemas.openxmlformats.org/officeDocument/2006/math">
                    <m:sSub>
                      <m:sSubPr>
                        <m:ctrlPr>
                          <a:rPr lang="en-US" b="1" i="1" smtClean="0">
                            <a:solidFill>
                              <a:srgbClr val="0070C0"/>
                            </a:solidFill>
                            <a:latin typeface="Cambria Math"/>
                            <a:ea typeface="Cambria Math"/>
                          </a:rPr>
                        </m:ctrlPr>
                      </m:sSubPr>
                      <m:e>
                        <m:r>
                          <a:rPr lang="en-US" b="1" i="1">
                            <a:solidFill>
                              <a:srgbClr val="0070C0"/>
                            </a:solidFill>
                            <a:latin typeface="Cambria Math"/>
                            <a:ea typeface="Cambria Math"/>
                          </a:rPr>
                          <m:t>𝒀</m:t>
                        </m:r>
                      </m:e>
                      <m:sub>
                        <m:r>
                          <a:rPr lang="en-US" b="1" i="1">
                            <a:solidFill>
                              <a:srgbClr val="0070C0"/>
                            </a:solidFill>
                            <a:latin typeface="Cambria Math"/>
                            <a:ea typeface="Cambria Math"/>
                          </a:rPr>
                          <m:t>𝒕</m:t>
                        </m:r>
                      </m:sub>
                    </m:sSub>
                    <m:r>
                      <a:rPr lang="en-US" b="1" i="1" smtClean="0">
                        <a:solidFill>
                          <a:srgbClr val="0070C0"/>
                        </a:solidFill>
                        <a:latin typeface="Cambria Math"/>
                        <a:ea typeface="Cambria Math"/>
                      </a:rPr>
                      <m:t>=</m:t>
                    </m:r>
                    <m:sSub>
                      <m:sSubPr>
                        <m:ctrlPr>
                          <a:rPr lang="en-US" b="1" i="1">
                            <a:solidFill>
                              <a:srgbClr val="0070C0"/>
                            </a:solidFill>
                            <a:latin typeface="Cambria Math"/>
                            <a:ea typeface="Cambria Math"/>
                          </a:rPr>
                        </m:ctrlPr>
                      </m:sSubPr>
                      <m:e>
                        <m:acc>
                          <m:accPr>
                            <m:chr m:val="̅"/>
                            <m:ctrlPr>
                              <a:rPr lang="en-US" b="1" i="1">
                                <a:solidFill>
                                  <a:srgbClr val="0070C0"/>
                                </a:solidFill>
                                <a:latin typeface="Cambria Math"/>
                                <a:ea typeface="Cambria Math"/>
                              </a:rPr>
                            </m:ctrlPr>
                          </m:accPr>
                          <m:e>
                            <m:r>
                              <a:rPr lang="en-US" b="1" i="1">
                                <a:solidFill>
                                  <a:srgbClr val="0070C0"/>
                                </a:solidFill>
                                <a:latin typeface="Cambria Math"/>
                                <a:ea typeface="Cambria Math"/>
                              </a:rPr>
                              <m:t>𝒀</m:t>
                            </m:r>
                          </m:e>
                        </m:acc>
                      </m:e>
                      <m:sub>
                        <m:r>
                          <a:rPr lang="en-US" b="1" i="1">
                            <a:solidFill>
                              <a:srgbClr val="0070C0"/>
                            </a:solidFill>
                            <a:latin typeface="Cambria Math"/>
                            <a:ea typeface="Cambria Math"/>
                          </a:rPr>
                          <m:t>𝒕</m:t>
                        </m:r>
                      </m:sub>
                    </m:sSub>
                  </m:oMath>
                </a14:m>
                <a:r>
                  <a:rPr lang="en-US" dirty="0" smtClean="0"/>
                  <a:t> .</a:t>
                </a:r>
                <a:endParaRPr lang="en-US" dirty="0"/>
              </a:p>
              <a:p>
                <a:endParaRPr lang="en-US" dirty="0" smtClean="0"/>
              </a:p>
              <a:p>
                <a:endParaRPr lang="en-US"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Tree>
    <p:extLst>
      <p:ext uri="{BB962C8B-B14F-4D97-AF65-F5344CB8AC3E}">
        <p14:creationId xmlns:p14="http://schemas.microsoft.com/office/powerpoint/2010/main" val="8938041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Long-Run Equilibrium</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3560617"/>
                <a:ext cx="8229600" cy="2565545"/>
              </a:xfrm>
            </p:spPr>
            <p:txBody>
              <a:bodyPr>
                <a:normAutofit fontScale="92500" lnSpcReduction="20000"/>
              </a:bodyPr>
              <a:lstStyle/>
              <a:p>
                <a:r>
                  <a:rPr lang="en-US" dirty="0" smtClean="0"/>
                  <a:t>We just saw that, </a:t>
                </a:r>
                <a:r>
                  <a:rPr lang="en-US" dirty="0"/>
                  <a:t>in long-run equilibrium, </a:t>
                </a:r>
                <a:r>
                  <a:rPr lang="en-US" dirty="0" smtClean="0"/>
                  <a:t>GDP is </a:t>
                </a:r>
                <a14:m>
                  <m:oMath xmlns:m="http://schemas.openxmlformats.org/officeDocument/2006/math">
                    <m:sSub>
                      <m:sSubPr>
                        <m:ctrlPr>
                          <a:rPr lang="en-US" b="1" i="1">
                            <a:solidFill>
                              <a:srgbClr val="0070C0"/>
                            </a:solidFill>
                            <a:latin typeface="Cambria Math"/>
                            <a:ea typeface="Cambria Math"/>
                          </a:rPr>
                        </m:ctrlPr>
                      </m:sSubPr>
                      <m:e>
                        <m:r>
                          <a:rPr lang="en-US" b="1" i="1">
                            <a:solidFill>
                              <a:srgbClr val="0070C0"/>
                            </a:solidFill>
                            <a:latin typeface="Cambria Math"/>
                            <a:ea typeface="Cambria Math"/>
                          </a:rPr>
                          <m:t>𝒀</m:t>
                        </m:r>
                      </m:e>
                      <m:sub>
                        <m:r>
                          <a:rPr lang="en-US" b="1" i="1">
                            <a:solidFill>
                              <a:srgbClr val="0070C0"/>
                            </a:solidFill>
                            <a:latin typeface="Cambria Math"/>
                            <a:ea typeface="Cambria Math"/>
                          </a:rPr>
                          <m:t>𝒕</m:t>
                        </m:r>
                      </m:sub>
                    </m:sSub>
                    <m:r>
                      <a:rPr lang="en-US" b="1" i="1">
                        <a:solidFill>
                          <a:srgbClr val="0070C0"/>
                        </a:solidFill>
                        <a:latin typeface="Cambria Math"/>
                        <a:ea typeface="Cambria Math"/>
                      </a:rPr>
                      <m:t>=</m:t>
                    </m:r>
                    <m:sSub>
                      <m:sSubPr>
                        <m:ctrlPr>
                          <a:rPr lang="en-US" b="1" i="1">
                            <a:solidFill>
                              <a:srgbClr val="0070C0"/>
                            </a:solidFill>
                            <a:latin typeface="Cambria Math"/>
                            <a:ea typeface="Cambria Math"/>
                          </a:rPr>
                        </m:ctrlPr>
                      </m:sSubPr>
                      <m:e>
                        <m:acc>
                          <m:accPr>
                            <m:chr m:val="̅"/>
                            <m:ctrlPr>
                              <a:rPr lang="en-US" b="1" i="1">
                                <a:solidFill>
                                  <a:srgbClr val="0070C0"/>
                                </a:solidFill>
                                <a:latin typeface="Cambria Math"/>
                                <a:ea typeface="Cambria Math"/>
                              </a:rPr>
                            </m:ctrlPr>
                          </m:accPr>
                          <m:e>
                            <m:r>
                              <a:rPr lang="en-US" b="1" i="1">
                                <a:solidFill>
                                  <a:srgbClr val="0070C0"/>
                                </a:solidFill>
                                <a:latin typeface="Cambria Math"/>
                                <a:ea typeface="Cambria Math"/>
                              </a:rPr>
                              <m:t>𝒀</m:t>
                            </m:r>
                          </m:e>
                        </m:acc>
                      </m:e>
                      <m:sub>
                        <m:r>
                          <a:rPr lang="en-US" b="1" i="1">
                            <a:solidFill>
                              <a:srgbClr val="0070C0"/>
                            </a:solidFill>
                            <a:latin typeface="Cambria Math"/>
                            <a:ea typeface="Cambria Math"/>
                          </a:rPr>
                          <m:t>𝒕</m:t>
                        </m:r>
                      </m:sub>
                    </m:sSub>
                  </m:oMath>
                </a14:m>
                <a:r>
                  <a:rPr lang="en-US" dirty="0"/>
                  <a:t> </a:t>
                </a:r>
                <a:r>
                  <a:rPr lang="en-US" dirty="0" smtClean="0"/>
                  <a:t>.</a:t>
                </a:r>
                <a:endParaRPr lang="en-US" dirty="0"/>
              </a:p>
              <a:p>
                <a:r>
                  <a:rPr lang="en-US" dirty="0" smtClean="0"/>
                  <a:t>Therefore, </a:t>
                </a:r>
                <a:r>
                  <a:rPr lang="en-US" dirty="0"/>
                  <a:t>in long-run equilibrium</a:t>
                </a:r>
                <a:r>
                  <a:rPr lang="en-US" dirty="0" smtClean="0"/>
                  <a:t>, inflation is </a:t>
                </a:r>
                <a14:m>
                  <m:oMath xmlns:m="http://schemas.openxmlformats.org/officeDocument/2006/math">
                    <m:sSub>
                      <m:sSubPr>
                        <m:ctrlPr>
                          <a:rPr lang="en-US" b="1" i="1">
                            <a:solidFill>
                              <a:srgbClr val="0070C0"/>
                            </a:solidFill>
                            <a:latin typeface="Cambria Math"/>
                            <a:ea typeface="Cambria Math"/>
                          </a:rPr>
                        </m:ctrlPr>
                      </m:sSubPr>
                      <m:e>
                        <m:r>
                          <a:rPr lang="en-US" b="1" i="1" smtClean="0">
                            <a:solidFill>
                              <a:srgbClr val="0070C0"/>
                            </a:solidFill>
                            <a:latin typeface="Cambria Math"/>
                            <a:ea typeface="Cambria Math"/>
                          </a:rPr>
                          <m:t>𝝅</m:t>
                        </m:r>
                      </m:e>
                      <m:sub>
                        <m:r>
                          <a:rPr lang="en-US" b="1" i="1">
                            <a:solidFill>
                              <a:srgbClr val="0070C0"/>
                            </a:solidFill>
                            <a:latin typeface="Cambria Math"/>
                            <a:ea typeface="Cambria Math"/>
                          </a:rPr>
                          <m:t>𝒕</m:t>
                        </m:r>
                      </m:sub>
                    </m:sSub>
                    <m:r>
                      <a:rPr lang="en-US" b="1" i="1">
                        <a:solidFill>
                          <a:srgbClr val="0070C0"/>
                        </a:solidFill>
                        <a:latin typeface="Cambria Math"/>
                        <a:ea typeface="Cambria Math"/>
                      </a:rPr>
                      <m:t>=</m:t>
                    </m:r>
                    <m:sSub>
                      <m:sSubPr>
                        <m:ctrlPr>
                          <a:rPr lang="en-US" b="1" i="1">
                            <a:solidFill>
                              <a:srgbClr val="0070C0"/>
                            </a:solidFill>
                            <a:latin typeface="Cambria Math"/>
                            <a:ea typeface="Cambria Math"/>
                          </a:rPr>
                        </m:ctrlPr>
                      </m:sSubPr>
                      <m:e>
                        <m:sSup>
                          <m:sSupPr>
                            <m:ctrlPr>
                              <a:rPr lang="en-US" b="1" i="1" smtClean="0">
                                <a:solidFill>
                                  <a:srgbClr val="0070C0"/>
                                </a:solidFill>
                                <a:latin typeface="Cambria Math"/>
                                <a:ea typeface="Cambria Math"/>
                              </a:rPr>
                            </m:ctrlPr>
                          </m:sSupPr>
                          <m:e>
                            <m:r>
                              <a:rPr lang="en-US" b="1" i="1" smtClean="0">
                                <a:solidFill>
                                  <a:srgbClr val="0070C0"/>
                                </a:solidFill>
                                <a:latin typeface="Cambria Math"/>
                                <a:ea typeface="Cambria Math"/>
                              </a:rPr>
                              <m:t>𝝅</m:t>
                            </m:r>
                          </m:e>
                          <m:sup>
                            <m:r>
                              <a:rPr lang="en-US" b="1" i="1" smtClean="0">
                                <a:solidFill>
                                  <a:srgbClr val="0070C0"/>
                                </a:solidFill>
                                <a:latin typeface="Cambria Math"/>
                                <a:ea typeface="Cambria Math"/>
                              </a:rPr>
                              <m:t>∗</m:t>
                            </m:r>
                          </m:sup>
                        </m:sSup>
                      </m:e>
                      <m:sub>
                        <m:r>
                          <a:rPr lang="en-US" b="1" i="1" smtClean="0">
                            <a:solidFill>
                              <a:srgbClr val="0070C0"/>
                            </a:solidFill>
                            <a:latin typeface="Cambria Math"/>
                            <a:ea typeface="Cambria Math"/>
                          </a:rPr>
                          <m:t>𝒕</m:t>
                        </m:r>
                      </m:sub>
                    </m:sSub>
                  </m:oMath>
                </a14:m>
                <a:r>
                  <a:rPr lang="en-US" dirty="0" smtClean="0"/>
                  <a:t>.</a:t>
                </a:r>
              </a:p>
              <a:p>
                <a:r>
                  <a:rPr lang="en-US" dirty="0" smtClean="0"/>
                  <a:t>Moreover, by </a:t>
                </a:r>
                <a:r>
                  <a:rPr lang="en-US" dirty="0" smtClean="0"/>
                  <a:t>adaptive expectations, </a:t>
                </a:r>
                <a:r>
                  <a:rPr lang="en-US" dirty="0" smtClean="0"/>
                  <a:t>expected inflation is: </a:t>
                </a:r>
                <a14:m>
                  <m:oMath xmlns:m="http://schemas.openxmlformats.org/officeDocument/2006/math">
                    <m:sSub>
                      <m:sSubPr>
                        <m:ctrlPr>
                          <a:rPr lang="en-US" b="1" i="1" smtClean="0">
                            <a:solidFill>
                              <a:srgbClr val="0070C0"/>
                            </a:solidFill>
                            <a:latin typeface="Cambria Math"/>
                          </a:rPr>
                        </m:ctrlPr>
                      </m:sSubPr>
                      <m:e>
                        <m:r>
                          <a:rPr lang="en-US" b="1" i="1">
                            <a:solidFill>
                              <a:srgbClr val="0070C0"/>
                            </a:solidFill>
                            <a:latin typeface="Cambria Math"/>
                          </a:rPr>
                          <m:t>𝑬</m:t>
                        </m:r>
                      </m:e>
                      <m:sub>
                        <m:r>
                          <a:rPr lang="en-US" b="1" i="1">
                            <a:solidFill>
                              <a:srgbClr val="0070C0"/>
                            </a:solidFill>
                            <a:latin typeface="Cambria Math"/>
                          </a:rPr>
                          <m:t>𝒕</m:t>
                        </m:r>
                      </m:sub>
                    </m:sSub>
                    <m:sSub>
                      <m:sSubPr>
                        <m:ctrlPr>
                          <a:rPr lang="en-US" b="1" i="1">
                            <a:solidFill>
                              <a:srgbClr val="0070C0"/>
                            </a:solidFill>
                            <a:latin typeface="Cambria Math"/>
                          </a:rPr>
                        </m:ctrlPr>
                      </m:sSubPr>
                      <m:e>
                        <m:r>
                          <a:rPr lang="en-US" b="1" i="1">
                            <a:solidFill>
                              <a:srgbClr val="0070C0"/>
                            </a:solidFill>
                            <a:latin typeface="Cambria Math"/>
                            <a:ea typeface="Cambria Math"/>
                          </a:rPr>
                          <m:t>𝝅</m:t>
                        </m:r>
                      </m:e>
                      <m:sub>
                        <m:r>
                          <a:rPr lang="en-US" b="1" i="1">
                            <a:solidFill>
                              <a:srgbClr val="0070C0"/>
                            </a:solidFill>
                            <a:latin typeface="Cambria Math"/>
                          </a:rPr>
                          <m:t>𝒕</m:t>
                        </m:r>
                        <m:r>
                          <a:rPr lang="en-US" b="1" i="1">
                            <a:solidFill>
                              <a:srgbClr val="0070C0"/>
                            </a:solidFill>
                            <a:latin typeface="Cambria Math"/>
                          </a:rPr>
                          <m:t>+</m:t>
                        </m:r>
                        <m:r>
                          <a:rPr lang="en-US" b="1" i="1">
                            <a:solidFill>
                              <a:srgbClr val="0070C0"/>
                            </a:solidFill>
                            <a:latin typeface="Cambria Math"/>
                          </a:rPr>
                          <m:t>𝟏</m:t>
                        </m:r>
                      </m:sub>
                    </m:sSub>
                    <m:r>
                      <a:rPr lang="en-US" b="1" i="1">
                        <a:solidFill>
                          <a:srgbClr val="0070C0"/>
                        </a:solidFill>
                        <a:latin typeface="Cambria Math"/>
                      </a:rPr>
                      <m:t>=</m:t>
                    </m:r>
                    <m:sSub>
                      <m:sSubPr>
                        <m:ctrlPr>
                          <a:rPr lang="en-US" b="1" i="1">
                            <a:solidFill>
                              <a:srgbClr val="0070C0"/>
                            </a:solidFill>
                            <a:latin typeface="Cambria Math"/>
                          </a:rPr>
                        </m:ctrlPr>
                      </m:sSubPr>
                      <m:e>
                        <m:r>
                          <a:rPr lang="en-US" b="1" i="1">
                            <a:solidFill>
                              <a:srgbClr val="0070C0"/>
                            </a:solidFill>
                            <a:latin typeface="Cambria Math"/>
                            <a:ea typeface="Cambria Math"/>
                          </a:rPr>
                          <m:t>𝝅</m:t>
                        </m:r>
                      </m:e>
                      <m:sub>
                        <m:r>
                          <a:rPr lang="en-US" b="1" i="1">
                            <a:solidFill>
                              <a:srgbClr val="0070C0"/>
                            </a:solidFill>
                            <a:latin typeface="Cambria Math"/>
                          </a:rPr>
                          <m:t>𝒕</m:t>
                        </m:r>
                      </m:sub>
                    </m:sSub>
                    <m:r>
                      <a:rPr lang="en-US" b="1" i="1">
                        <a:solidFill>
                          <a:srgbClr val="0070C0"/>
                        </a:solidFill>
                        <a:latin typeface="Cambria Math"/>
                        <a:ea typeface="Cambria Math"/>
                      </a:rPr>
                      <m:t>=</m:t>
                    </m:r>
                    <m:sSub>
                      <m:sSubPr>
                        <m:ctrlPr>
                          <a:rPr lang="en-US" b="1" i="1">
                            <a:solidFill>
                              <a:srgbClr val="0070C0"/>
                            </a:solidFill>
                            <a:latin typeface="Cambria Math"/>
                            <a:ea typeface="Cambria Math"/>
                          </a:rPr>
                        </m:ctrlPr>
                      </m:sSubPr>
                      <m:e>
                        <m:sSup>
                          <m:sSupPr>
                            <m:ctrlPr>
                              <a:rPr lang="en-US" b="1" i="1">
                                <a:solidFill>
                                  <a:srgbClr val="0070C0"/>
                                </a:solidFill>
                                <a:latin typeface="Cambria Math"/>
                                <a:ea typeface="Cambria Math"/>
                              </a:rPr>
                            </m:ctrlPr>
                          </m:sSupPr>
                          <m:e>
                            <m:r>
                              <a:rPr lang="en-US" b="1" i="1">
                                <a:solidFill>
                                  <a:srgbClr val="0070C0"/>
                                </a:solidFill>
                                <a:latin typeface="Cambria Math"/>
                                <a:ea typeface="Cambria Math"/>
                              </a:rPr>
                              <m:t>𝝅</m:t>
                            </m:r>
                          </m:e>
                          <m:sup>
                            <m:r>
                              <a:rPr lang="en-US" b="1" i="1">
                                <a:solidFill>
                                  <a:srgbClr val="0070C0"/>
                                </a:solidFill>
                                <a:latin typeface="Cambria Math"/>
                                <a:ea typeface="Cambria Math"/>
                              </a:rPr>
                              <m:t>∗</m:t>
                            </m:r>
                          </m:sup>
                        </m:sSup>
                      </m:e>
                      <m:sub>
                        <m:r>
                          <a:rPr lang="en-US" b="1" i="1">
                            <a:solidFill>
                              <a:srgbClr val="0070C0"/>
                            </a:solidFill>
                            <a:latin typeface="Cambria Math"/>
                            <a:ea typeface="Cambria Math"/>
                          </a:rPr>
                          <m:t>𝒕</m:t>
                        </m:r>
                      </m:sub>
                    </m:sSub>
                  </m:oMath>
                </a14:m>
                <a:r>
                  <a:rPr lang="en-US" dirty="0"/>
                  <a:t>.</a:t>
                </a:r>
                <a:endParaRPr lang="en-US" dirty="0" smtClean="0"/>
              </a:p>
              <a:p>
                <a:endParaRPr lang="en-US" dirty="0"/>
              </a:p>
              <a:p>
                <a:endParaRPr lang="en-US" dirty="0" smtClean="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3560617"/>
                <a:ext cx="8229600" cy="2565545"/>
              </a:xfrm>
              <a:blipFill rotWithShape="1">
                <a:blip r:embed="rId3"/>
                <a:stretch>
                  <a:fillRect l="-1481" t="-6176" b="-4038"/>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2675266358"/>
              </p:ext>
            </p:extLst>
          </p:nvPr>
        </p:nvGraphicFramePr>
        <p:xfrm>
          <a:off x="1884192" y="1430655"/>
          <a:ext cx="5442961" cy="2071370"/>
        </p:xfrm>
        <a:graphic>
          <a:graphicData uri="http://schemas.openxmlformats.org/presentationml/2006/ole">
            <mc:AlternateContent xmlns:mc="http://schemas.openxmlformats.org/markup-compatibility/2006">
              <mc:Choice xmlns:v="urn:schemas-microsoft-com:vml" Requires="v">
                <p:oleObj spid="_x0000_s65593" name="Equation" r:id="rId4" imgW="2336760" imgH="888840" progId="Equation.3">
                  <p:embed/>
                </p:oleObj>
              </mc:Choice>
              <mc:Fallback>
                <p:oleObj name="Equation" r:id="rId4" imgW="2336760" imgH="888840" progId="Equation.3">
                  <p:embed/>
                  <p:pic>
                    <p:nvPicPr>
                      <p:cNvPr id="0" name="Object 2"/>
                      <p:cNvPicPr>
                        <a:picLocks noChangeAspect="1" noChangeArrowheads="1"/>
                      </p:cNvPicPr>
                      <p:nvPr/>
                    </p:nvPicPr>
                    <p:blipFill>
                      <a:blip r:embed="rId5"/>
                      <a:srcRect/>
                      <a:stretch>
                        <a:fillRect/>
                      </a:stretch>
                    </p:blipFill>
                    <p:spPr bwMode="auto">
                      <a:xfrm>
                        <a:off x="1884192" y="1430655"/>
                        <a:ext cx="5442961" cy="2071370"/>
                      </a:xfrm>
                      <a:prstGeom prst="rect">
                        <a:avLst/>
                      </a:prstGeom>
                      <a:noFill/>
                      <a:ln w="9525">
                        <a:noFill/>
                        <a:miter lim="800000"/>
                        <a:headEnd/>
                        <a:tailEnd/>
                      </a:ln>
                    </p:spPr>
                  </p:pic>
                </p:oleObj>
              </mc:Fallback>
            </mc:AlternateContent>
          </a:graphicData>
        </a:graphic>
      </p:graphicFrame>
      <p:sp>
        <p:nvSpPr>
          <p:cNvPr id="5" name="TextBox 4"/>
          <p:cNvSpPr txBox="1"/>
          <p:nvPr/>
        </p:nvSpPr>
        <p:spPr>
          <a:xfrm>
            <a:off x="6054436" y="2701636"/>
            <a:ext cx="2576946" cy="646331"/>
          </a:xfrm>
          <a:prstGeom prst="rect">
            <a:avLst/>
          </a:prstGeom>
          <a:solidFill>
            <a:schemeClr val="accent3">
              <a:lumMod val="40000"/>
              <a:lumOff val="60000"/>
            </a:schemeClr>
          </a:solidFill>
        </p:spPr>
        <p:txBody>
          <a:bodyPr wrap="square" rtlCol="0">
            <a:spAutoFit/>
          </a:bodyPr>
          <a:lstStyle/>
          <a:p>
            <a:pPr algn="ctr"/>
            <a:r>
              <a:rPr lang="en-US" dirty="0"/>
              <a:t>In long-run equilibrium all shocks are zero</a:t>
            </a:r>
          </a:p>
        </p:txBody>
      </p:sp>
      <p:sp>
        <p:nvSpPr>
          <p:cNvPr id="6" name="TextBox 5"/>
          <p:cNvSpPr txBox="1"/>
          <p:nvPr/>
        </p:nvSpPr>
        <p:spPr>
          <a:xfrm>
            <a:off x="7910916" y="1745715"/>
            <a:ext cx="748145" cy="461665"/>
          </a:xfrm>
          <a:prstGeom prst="rect">
            <a:avLst/>
          </a:prstGeom>
          <a:solidFill>
            <a:schemeClr val="accent3">
              <a:lumMod val="40000"/>
              <a:lumOff val="60000"/>
            </a:schemeClr>
          </a:solidFill>
        </p:spPr>
        <p:txBody>
          <a:bodyPr wrap="square" rtlCol="0">
            <a:spAutoFit/>
          </a:bodyPr>
          <a:lstStyle/>
          <a:p>
            <a:pPr algn="ctr"/>
            <a:r>
              <a:rPr lang="en-US" sz="2400" i="1" dirty="0" smtClean="0"/>
              <a:t>DAD</a:t>
            </a:r>
            <a:endParaRPr lang="en-US" i="1" dirty="0"/>
          </a:p>
        </p:txBody>
      </p:sp>
    </p:spTree>
    <p:extLst>
      <p:ext uri="{BB962C8B-B14F-4D97-AF65-F5344CB8AC3E}">
        <p14:creationId xmlns:p14="http://schemas.microsoft.com/office/powerpoint/2010/main" val="30286395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a:xfrm>
            <a:off x="657226" y="236537"/>
            <a:ext cx="7900988" cy="1063625"/>
          </a:xfrm>
        </p:spPr>
        <p:txBody>
          <a:bodyPr>
            <a:noAutofit/>
          </a:bodyPr>
          <a:lstStyle/>
          <a:p>
            <a:r>
              <a:rPr lang="en-US" sz="4000" dirty="0" smtClean="0"/>
              <a:t>Long-Run Equilibrium</a:t>
            </a:r>
          </a:p>
        </p:txBody>
      </p:sp>
      <p:cxnSp>
        <p:nvCxnSpPr>
          <p:cNvPr id="49" name="Straight Connector 48"/>
          <p:cNvCxnSpPr/>
          <p:nvPr/>
        </p:nvCxnSpPr>
        <p:spPr bwMode="auto">
          <a:xfrm>
            <a:off x="2562277" y="4362450"/>
            <a:ext cx="227647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4246614" y="4954588"/>
            <a:ext cx="118427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4577" name="Text Box 9"/>
          <p:cNvSpPr txBox="1">
            <a:spLocks noChangeArrowheads="1"/>
          </p:cNvSpPr>
          <p:nvPr/>
        </p:nvSpPr>
        <p:spPr bwMode="auto">
          <a:xfrm>
            <a:off x="1842651" y="4089400"/>
            <a:ext cx="7221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r" eaLnBrk="1" hangingPunct="1">
              <a:spcBef>
                <a:spcPct val="5000"/>
              </a:spcBef>
            </a:pPr>
            <a:r>
              <a:rPr lang="el-GR" sz="2000" b="1" i="1" dirty="0" smtClean="0">
                <a:latin typeface="+mn-lt"/>
                <a:cs typeface="Times New Roman" pitchFamily="18" charset="0"/>
              </a:rPr>
              <a:t>π</a:t>
            </a:r>
            <a:r>
              <a:rPr lang="en-US" sz="2000" b="1" i="1" dirty="0" smtClean="0">
                <a:latin typeface="+mn-lt"/>
                <a:cs typeface="Times New Roman" pitchFamily="18" charset="0"/>
              </a:rPr>
              <a:t>*</a:t>
            </a:r>
            <a:endParaRPr lang="en-US" sz="2000" baseline="-25000" dirty="0">
              <a:latin typeface="+mn-lt"/>
            </a:endParaRPr>
          </a:p>
        </p:txBody>
      </p:sp>
      <p:grpSp>
        <p:nvGrpSpPr>
          <p:cNvPr id="64571" name="Group 5"/>
          <p:cNvGrpSpPr>
            <a:grpSpLocks/>
          </p:cNvGrpSpPr>
          <p:nvPr/>
        </p:nvGrpSpPr>
        <p:grpSpPr bwMode="auto">
          <a:xfrm>
            <a:off x="2562864" y="1813551"/>
            <a:ext cx="4258796" cy="3728778"/>
            <a:chOff x="2640" y="1875617"/>
            <a:chExt cx="2496" cy="3728251"/>
          </a:xfrm>
        </p:grpSpPr>
        <p:sp>
          <p:nvSpPr>
            <p:cNvPr id="64574" name="Line 6"/>
            <p:cNvSpPr>
              <a:spLocks noChangeShapeType="1"/>
            </p:cNvSpPr>
            <p:nvPr/>
          </p:nvSpPr>
          <p:spPr bwMode="auto">
            <a:xfrm>
              <a:off x="2640" y="1875617"/>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75" name="Line 7"/>
            <p:cNvSpPr>
              <a:spLocks noChangeShapeType="1"/>
            </p:cNvSpPr>
            <p:nvPr/>
          </p:nvSpPr>
          <p:spPr bwMode="auto">
            <a:xfrm>
              <a:off x="2640"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4572" name="Text Box 8"/>
          <p:cNvSpPr txBox="1">
            <a:spLocks noChangeArrowheads="1"/>
          </p:cNvSpPr>
          <p:nvPr/>
        </p:nvSpPr>
        <p:spPr bwMode="auto">
          <a:xfrm>
            <a:off x="6847824" y="5317874"/>
            <a:ext cx="410637" cy="4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4573" name="Text Box 9"/>
          <p:cNvSpPr txBox="1">
            <a:spLocks noChangeArrowheads="1"/>
          </p:cNvSpPr>
          <p:nvPr/>
        </p:nvSpPr>
        <p:spPr bwMode="auto">
          <a:xfrm>
            <a:off x="2303516" y="1381125"/>
            <a:ext cx="532350" cy="4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nvGrpSpPr>
          <p:cNvPr id="64560" name="Group 104"/>
          <p:cNvGrpSpPr>
            <a:grpSpLocks/>
          </p:cNvGrpSpPr>
          <p:nvPr/>
        </p:nvGrpSpPr>
        <p:grpSpPr bwMode="auto">
          <a:xfrm>
            <a:off x="3443903" y="3320902"/>
            <a:ext cx="4041213" cy="1755149"/>
            <a:chOff x="1929623" y="3320902"/>
            <a:chExt cx="4040922" cy="1755149"/>
          </a:xfrm>
        </p:grpSpPr>
        <p:sp>
          <p:nvSpPr>
            <p:cNvPr id="64569" name="Line 33"/>
            <p:cNvSpPr>
              <a:spLocks noChangeShapeType="1"/>
            </p:cNvSpPr>
            <p:nvPr/>
          </p:nvSpPr>
          <p:spPr bwMode="auto">
            <a:xfrm flipV="1">
              <a:off x="1929623" y="3563163"/>
              <a:ext cx="2959100" cy="15128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70" name="Text Box 38"/>
            <p:cNvSpPr txBox="1">
              <a:spLocks noChangeArrowheads="1"/>
            </p:cNvSpPr>
            <p:nvPr/>
          </p:nvSpPr>
          <p:spPr bwMode="auto">
            <a:xfrm>
              <a:off x="4925970" y="3320902"/>
              <a:ext cx="1044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endParaRPr lang="en-US" sz="2400" b="1" baseline="-25000" dirty="0">
                <a:latin typeface="Times New Roman" pitchFamily="18" charset="0"/>
                <a:cs typeface="Times New Roman" pitchFamily="18" charset="0"/>
              </a:endParaRPr>
            </a:p>
          </p:txBody>
        </p:sp>
      </p:grpSp>
      <p:grpSp>
        <p:nvGrpSpPr>
          <p:cNvPr id="64561" name="Group 80"/>
          <p:cNvGrpSpPr>
            <a:grpSpLocks/>
          </p:cNvGrpSpPr>
          <p:nvPr/>
        </p:nvGrpSpPr>
        <p:grpSpPr bwMode="auto">
          <a:xfrm>
            <a:off x="4651105" y="1303338"/>
            <a:ext cx="857312" cy="4232275"/>
            <a:chOff x="2605088" y="1303338"/>
            <a:chExt cx="857250" cy="4232275"/>
          </a:xfrm>
        </p:grpSpPr>
        <p:sp>
          <p:nvSpPr>
            <p:cNvPr id="64565" name="Line 21"/>
            <p:cNvSpPr>
              <a:spLocks noChangeShapeType="1"/>
            </p:cNvSpPr>
            <p:nvPr/>
          </p:nvSpPr>
          <p:spPr bwMode="auto">
            <a:xfrm flipH="1">
              <a:off x="2790825" y="1714500"/>
              <a:ext cx="4763" cy="3821113"/>
            </a:xfrm>
            <a:prstGeom prst="line">
              <a:avLst/>
            </a:prstGeom>
            <a:noFill/>
            <a:ln w="349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4566" name="Group 95"/>
            <p:cNvGrpSpPr>
              <a:grpSpLocks/>
            </p:cNvGrpSpPr>
            <p:nvPr/>
          </p:nvGrpSpPr>
          <p:grpSpPr bwMode="auto">
            <a:xfrm>
              <a:off x="2605088" y="1303338"/>
              <a:ext cx="857250" cy="492125"/>
              <a:chOff x="4224290" y="2290758"/>
              <a:chExt cx="858673" cy="492443"/>
            </a:xfrm>
          </p:grpSpPr>
          <p:sp>
            <p:nvSpPr>
              <p:cNvPr id="64567" name="Text Box 8"/>
              <p:cNvSpPr txBox="1">
                <a:spLocks noChangeArrowheads="1"/>
              </p:cNvSpPr>
              <p:nvPr/>
            </p:nvSpPr>
            <p:spPr bwMode="auto">
              <a:xfrm>
                <a:off x="4224290" y="2290758"/>
                <a:ext cx="858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dirty="0">
                    <a:latin typeface="Times New Roman" pitchFamily="18" charset="0"/>
                    <a:cs typeface="Times New Roman" pitchFamily="18" charset="0"/>
                  </a:rPr>
                  <a:t>Y</a:t>
                </a:r>
                <a:endParaRPr lang="en-US" sz="2600" dirty="0">
                  <a:latin typeface="Times New Roman" pitchFamily="18" charset="0"/>
                  <a:cs typeface="Times New Roman" pitchFamily="18" charset="0"/>
                </a:endParaRPr>
              </a:p>
            </p:txBody>
          </p:sp>
          <p:cxnSp>
            <p:nvCxnSpPr>
              <p:cNvPr id="98" name="Straight Connector 97"/>
              <p:cNvCxnSpPr/>
              <p:nvPr/>
            </p:nvCxnSpPr>
            <p:spPr>
              <a:xfrm>
                <a:off x="4362946" y="2373361"/>
                <a:ext cx="20034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4562" name="Group 79"/>
          <p:cNvGrpSpPr>
            <a:grpSpLocks/>
          </p:cNvGrpSpPr>
          <p:nvPr/>
        </p:nvGrpSpPr>
        <p:grpSpPr bwMode="auto">
          <a:xfrm>
            <a:off x="3473708" y="2030680"/>
            <a:ext cx="3024075" cy="3390866"/>
            <a:chOff x="1918833" y="2137005"/>
            <a:chExt cx="3023857" cy="3390866"/>
          </a:xfrm>
        </p:grpSpPr>
        <p:sp>
          <p:nvSpPr>
            <p:cNvPr id="64563" name="Text Box 38"/>
            <p:cNvSpPr txBox="1">
              <a:spLocks noChangeArrowheads="1"/>
            </p:cNvSpPr>
            <p:nvPr/>
          </p:nvSpPr>
          <p:spPr bwMode="auto">
            <a:xfrm>
              <a:off x="3702936" y="5096984"/>
              <a:ext cx="12397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DAD</a:t>
              </a:r>
              <a:endParaRPr lang="en-US" sz="2400" b="1" baseline="-25000" dirty="0">
                <a:latin typeface="Times New Roman" pitchFamily="18" charset="0"/>
                <a:cs typeface="Times New Roman" pitchFamily="18" charset="0"/>
              </a:endParaRPr>
            </a:p>
          </p:txBody>
        </p:sp>
        <p:sp>
          <p:nvSpPr>
            <p:cNvPr id="64564" name="Line 33"/>
            <p:cNvSpPr>
              <a:spLocks noChangeShapeType="1"/>
            </p:cNvSpPr>
            <p:nvPr/>
          </p:nvSpPr>
          <p:spPr bwMode="auto">
            <a:xfrm>
              <a:off x="1918833" y="2137005"/>
              <a:ext cx="1789973" cy="3018271"/>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9" name="Oval 98"/>
          <p:cNvSpPr>
            <a:spLocks noChangeAspect="1"/>
          </p:cNvSpPr>
          <p:nvPr/>
        </p:nvSpPr>
        <p:spPr bwMode="auto">
          <a:xfrm>
            <a:off x="4799066" y="4313238"/>
            <a:ext cx="109537"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Text Box 8"/>
          <p:cNvSpPr txBox="1">
            <a:spLocks noChangeArrowheads="1"/>
          </p:cNvSpPr>
          <p:nvPr/>
        </p:nvSpPr>
        <p:spPr bwMode="auto">
          <a:xfrm>
            <a:off x="4878441" y="4205288"/>
            <a:ext cx="373062" cy="430212"/>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A</a:t>
            </a:r>
          </a:p>
        </p:txBody>
      </p:sp>
    </p:spTree>
    <p:extLst>
      <p:ext uri="{BB962C8B-B14F-4D97-AF65-F5344CB8AC3E}">
        <p14:creationId xmlns:p14="http://schemas.microsoft.com/office/powerpoint/2010/main" val="158816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Long-Run Equilibrium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dirty="0" smtClean="0"/>
                  <a:t>The monetary policy rule is: </a:t>
                </a:r>
                <a14:m>
                  <m:oMath xmlns:m="http://schemas.openxmlformats.org/officeDocument/2006/math">
                    <m:sSub>
                      <m:sSubPr>
                        <m:ctrlPr>
                          <a:rPr lang="en-US" i="1">
                            <a:latin typeface="Cambria Math"/>
                          </a:rPr>
                        </m:ctrlPr>
                      </m:sSubPr>
                      <m:e>
                        <m:r>
                          <a:rPr lang="en-US" i="1">
                            <a:latin typeface="Cambria Math"/>
                          </a:rPr>
                          <m:t>𝑖</m:t>
                        </m:r>
                      </m:e>
                      <m:sub>
                        <m:r>
                          <a:rPr lang="en-US" i="1">
                            <a:latin typeface="Cambria Math"/>
                          </a:rPr>
                          <m:t>𝑡</m:t>
                        </m:r>
                      </m:sub>
                    </m:sSub>
                    <m:r>
                      <a:rPr lang="en-US" i="1">
                        <a:latin typeface="Cambria Math"/>
                      </a:rPr>
                      <m:t>=</m:t>
                    </m:r>
                    <m:sSub>
                      <m:sSubPr>
                        <m:ctrlPr>
                          <a:rPr lang="en-US" i="1">
                            <a:latin typeface="Cambria Math"/>
                          </a:rPr>
                        </m:ctrlPr>
                      </m:sSubPr>
                      <m:e>
                        <m:r>
                          <a:rPr lang="en-US" i="1">
                            <a:latin typeface="Cambria Math"/>
                            <a:ea typeface="Cambria Math"/>
                          </a:rPr>
                          <m:t>𝜋</m:t>
                        </m:r>
                      </m:e>
                      <m:sub>
                        <m:r>
                          <a:rPr lang="en-US" i="1">
                            <a:latin typeface="Cambria Math"/>
                          </a:rPr>
                          <m:t>𝑡</m:t>
                        </m:r>
                      </m:sub>
                    </m:sSub>
                    <m:r>
                      <a:rPr lang="en-US" i="1">
                        <a:latin typeface="Cambria Math"/>
                      </a:rPr>
                      <m:t>+</m:t>
                    </m:r>
                    <m:r>
                      <a:rPr lang="en-US" i="1">
                        <a:latin typeface="Cambria Math"/>
                        <a:ea typeface="Cambria Math"/>
                      </a:rPr>
                      <m:t>𝜌</m:t>
                    </m:r>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𝜃</m:t>
                        </m:r>
                      </m:e>
                      <m:sub>
                        <m:r>
                          <a:rPr lang="en-US" i="1">
                            <a:latin typeface="Cambria Math"/>
                            <a:ea typeface="Cambria Math"/>
                          </a:rPr>
                          <m:t>𝜋</m:t>
                        </m:r>
                      </m:sub>
                    </m:sSub>
                    <m:r>
                      <a:rPr lang="en-US" i="1">
                        <a:latin typeface="Cambria Math"/>
                        <a:ea typeface="Cambria Math"/>
                      </a:rPr>
                      <m:t>⋅</m:t>
                    </m:r>
                    <m:d>
                      <m:dPr>
                        <m:ctrlPr>
                          <a:rPr lang="en-US" i="1">
                            <a:latin typeface="Cambria Math"/>
                            <a:ea typeface="Cambria Math"/>
                          </a:rPr>
                        </m:ctrlPr>
                      </m:dPr>
                      <m:e>
                        <m:sSub>
                          <m:sSubPr>
                            <m:ctrlPr>
                              <a:rPr lang="en-US" i="1">
                                <a:latin typeface="Cambria Math"/>
                                <a:ea typeface="Cambria Math"/>
                              </a:rPr>
                            </m:ctrlPr>
                          </m:sSubPr>
                          <m:e>
                            <m:r>
                              <a:rPr lang="en-US" i="1">
                                <a:latin typeface="Cambria Math"/>
                                <a:ea typeface="Cambria Math"/>
                              </a:rPr>
                              <m:t>𝜋</m:t>
                            </m:r>
                          </m:e>
                          <m:sub>
                            <m:r>
                              <a:rPr lang="en-US" i="1">
                                <a:latin typeface="Cambria Math"/>
                                <a:ea typeface="Cambria Math"/>
                              </a:rPr>
                              <m:t>𝑡</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𝜋</m:t>
                            </m:r>
                            <m:r>
                              <a:rPr lang="en-US" i="1" baseline="30000">
                                <a:latin typeface="Cambria Math"/>
                                <a:ea typeface="Cambria Math"/>
                              </a:rPr>
                              <m:t>∗</m:t>
                            </m:r>
                          </m:e>
                          <m:sub>
                            <m:r>
                              <a:rPr lang="en-US" i="1">
                                <a:latin typeface="Cambria Math"/>
                                <a:ea typeface="Cambria Math"/>
                              </a:rPr>
                              <m:t>𝑡</m:t>
                            </m:r>
                          </m:sub>
                        </m:sSub>
                      </m:e>
                    </m:d>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𝜃</m:t>
                        </m:r>
                      </m:e>
                      <m:sub>
                        <m:r>
                          <a:rPr lang="en-US" i="1">
                            <a:latin typeface="Cambria Math"/>
                            <a:ea typeface="Cambria Math"/>
                          </a:rPr>
                          <m:t>𝑌</m:t>
                        </m:r>
                      </m:sub>
                    </m:sSub>
                    <m:r>
                      <a:rPr lang="en-US" i="1">
                        <a:latin typeface="Cambria Math"/>
                        <a:ea typeface="Cambria Math"/>
                      </a:rPr>
                      <m:t>⋅</m:t>
                    </m:r>
                    <m:d>
                      <m:dPr>
                        <m:ctrlPr>
                          <a:rPr lang="en-US" i="1">
                            <a:latin typeface="Cambria Math"/>
                            <a:ea typeface="Cambria Math"/>
                          </a:rPr>
                        </m:ctrlPr>
                      </m:dPr>
                      <m:e>
                        <m:sSub>
                          <m:sSubPr>
                            <m:ctrlPr>
                              <a:rPr lang="en-US" i="1">
                                <a:latin typeface="Cambria Math"/>
                                <a:ea typeface="Cambria Math"/>
                              </a:rPr>
                            </m:ctrlPr>
                          </m:sSubPr>
                          <m:e>
                            <m:r>
                              <a:rPr lang="en-US" i="1">
                                <a:latin typeface="Cambria Math"/>
                                <a:ea typeface="Cambria Math"/>
                              </a:rPr>
                              <m:t>𝑌</m:t>
                            </m:r>
                          </m:e>
                          <m:sub>
                            <m:r>
                              <a:rPr lang="en-US" i="1">
                                <a:latin typeface="Cambria Math"/>
                                <a:ea typeface="Cambria Math"/>
                              </a:rPr>
                              <m:t>𝑡</m:t>
                            </m:r>
                          </m:sub>
                        </m:sSub>
                        <m:r>
                          <a:rPr lang="en-US" i="1">
                            <a:latin typeface="Cambria Math"/>
                            <a:ea typeface="Cambria Math"/>
                          </a:rPr>
                          <m:t>−</m:t>
                        </m:r>
                        <m:sSub>
                          <m:sSubPr>
                            <m:ctrlPr>
                              <a:rPr lang="en-US" i="1">
                                <a:latin typeface="Cambria Math"/>
                                <a:ea typeface="Cambria Math"/>
                              </a:rPr>
                            </m:ctrlPr>
                          </m:sSubPr>
                          <m:e>
                            <m:acc>
                              <m:accPr>
                                <m:chr m:val="̅"/>
                                <m:ctrlPr>
                                  <a:rPr lang="en-US" i="1">
                                    <a:latin typeface="Cambria Math"/>
                                    <a:ea typeface="Cambria Math"/>
                                  </a:rPr>
                                </m:ctrlPr>
                              </m:accPr>
                              <m:e>
                                <m:r>
                                  <a:rPr lang="en-US" i="1">
                                    <a:latin typeface="Cambria Math"/>
                                    <a:ea typeface="Cambria Math"/>
                                  </a:rPr>
                                  <m:t>𝑌</m:t>
                                </m:r>
                              </m:e>
                            </m:acc>
                          </m:e>
                          <m:sub>
                            <m:r>
                              <a:rPr lang="en-US" i="1">
                                <a:latin typeface="Cambria Math"/>
                                <a:ea typeface="Cambria Math"/>
                              </a:rPr>
                              <m:t>𝑡</m:t>
                            </m:r>
                          </m:sub>
                        </m:sSub>
                      </m:e>
                    </m:d>
                  </m:oMath>
                </a14:m>
                <a:endParaRPr lang="en-US" dirty="0"/>
              </a:p>
              <a:p>
                <a:r>
                  <a:rPr lang="en-US" dirty="0" smtClean="0"/>
                  <a:t>As </a:t>
                </a:r>
                <a14:m>
                  <m:oMath xmlns:m="http://schemas.openxmlformats.org/officeDocument/2006/math">
                    <m:sSub>
                      <m:sSubPr>
                        <m:ctrlPr>
                          <a:rPr lang="en-US" i="1" smtClean="0">
                            <a:solidFill>
                              <a:schemeClr val="tx1"/>
                            </a:solidFill>
                            <a:latin typeface="Cambria Math"/>
                            <a:ea typeface="Cambria Math"/>
                          </a:rPr>
                        </m:ctrlPr>
                      </m:sSubPr>
                      <m:e>
                        <m:r>
                          <a:rPr lang="en-US" b="0" i="1">
                            <a:solidFill>
                              <a:schemeClr val="tx1"/>
                            </a:solidFill>
                            <a:latin typeface="Cambria Math"/>
                            <a:ea typeface="Cambria Math"/>
                          </a:rPr>
                          <m:t>𝑌</m:t>
                        </m:r>
                      </m:e>
                      <m:sub>
                        <m:r>
                          <a:rPr lang="en-US" b="0" i="1">
                            <a:solidFill>
                              <a:schemeClr val="tx1"/>
                            </a:solidFill>
                            <a:latin typeface="Cambria Math"/>
                            <a:ea typeface="Cambria Math"/>
                          </a:rPr>
                          <m:t>𝑡</m:t>
                        </m:r>
                      </m:sub>
                    </m:sSub>
                    <m:r>
                      <a:rPr lang="en-US" b="0" i="1">
                        <a:solidFill>
                          <a:schemeClr val="tx1"/>
                        </a:solidFill>
                        <a:latin typeface="Cambria Math"/>
                        <a:ea typeface="Cambria Math"/>
                      </a:rPr>
                      <m:t>=</m:t>
                    </m:r>
                    <m:sSub>
                      <m:sSubPr>
                        <m:ctrlPr>
                          <a:rPr lang="en-US" i="1">
                            <a:solidFill>
                              <a:schemeClr val="tx1"/>
                            </a:solidFill>
                            <a:latin typeface="Cambria Math"/>
                            <a:ea typeface="Cambria Math"/>
                          </a:rPr>
                        </m:ctrlPr>
                      </m:sSubPr>
                      <m:e>
                        <m:acc>
                          <m:accPr>
                            <m:chr m:val="̅"/>
                            <m:ctrlPr>
                              <a:rPr lang="en-US" i="1">
                                <a:solidFill>
                                  <a:schemeClr val="tx1"/>
                                </a:solidFill>
                                <a:latin typeface="Cambria Math"/>
                                <a:ea typeface="Cambria Math"/>
                              </a:rPr>
                            </m:ctrlPr>
                          </m:accPr>
                          <m:e>
                            <m:r>
                              <a:rPr lang="en-US" b="0" i="1">
                                <a:solidFill>
                                  <a:schemeClr val="tx1"/>
                                </a:solidFill>
                                <a:latin typeface="Cambria Math"/>
                                <a:ea typeface="Cambria Math"/>
                              </a:rPr>
                              <m:t>𝑌</m:t>
                            </m:r>
                          </m:e>
                        </m:acc>
                      </m:e>
                      <m:sub>
                        <m:r>
                          <a:rPr lang="en-US" b="0" i="1">
                            <a:solidFill>
                              <a:schemeClr val="tx1"/>
                            </a:solidFill>
                            <a:latin typeface="Cambria Math"/>
                            <a:ea typeface="Cambria Math"/>
                          </a:rPr>
                          <m:t>𝑡</m:t>
                        </m:r>
                      </m:sub>
                    </m:sSub>
                  </m:oMath>
                </a14:m>
                <a:r>
                  <a:rPr lang="en-US" dirty="0" smtClean="0"/>
                  <a:t> and </a:t>
                </a:r>
                <a14:m>
                  <m:oMath xmlns:m="http://schemas.openxmlformats.org/officeDocument/2006/math">
                    <m:sSub>
                      <m:sSubPr>
                        <m:ctrlPr>
                          <a:rPr lang="en-US" i="1" smtClean="0">
                            <a:solidFill>
                              <a:schemeClr val="tx1"/>
                            </a:solidFill>
                            <a:latin typeface="Cambria Math"/>
                            <a:ea typeface="Cambria Math"/>
                          </a:rPr>
                        </m:ctrlPr>
                      </m:sSubPr>
                      <m:e>
                        <m:r>
                          <a:rPr lang="en-US" b="0" i="1">
                            <a:solidFill>
                              <a:schemeClr val="tx1"/>
                            </a:solidFill>
                            <a:latin typeface="Cambria Math"/>
                            <a:ea typeface="Cambria Math"/>
                          </a:rPr>
                          <m:t>𝜋</m:t>
                        </m:r>
                      </m:e>
                      <m:sub>
                        <m:r>
                          <a:rPr lang="en-US" b="0" i="1">
                            <a:solidFill>
                              <a:schemeClr val="tx1"/>
                            </a:solidFill>
                            <a:latin typeface="Cambria Math"/>
                            <a:ea typeface="Cambria Math"/>
                          </a:rPr>
                          <m:t>𝑡</m:t>
                        </m:r>
                      </m:sub>
                    </m:sSub>
                    <m:r>
                      <a:rPr lang="en-US" b="0" i="1">
                        <a:solidFill>
                          <a:schemeClr val="tx1"/>
                        </a:solidFill>
                        <a:latin typeface="Cambria Math"/>
                        <a:ea typeface="Cambria Math"/>
                      </a:rPr>
                      <m:t>=</m:t>
                    </m:r>
                    <m:sSub>
                      <m:sSubPr>
                        <m:ctrlPr>
                          <a:rPr lang="en-US" i="1">
                            <a:solidFill>
                              <a:schemeClr val="tx1"/>
                            </a:solidFill>
                            <a:latin typeface="Cambria Math"/>
                            <a:ea typeface="Cambria Math"/>
                          </a:rPr>
                        </m:ctrlPr>
                      </m:sSubPr>
                      <m:e>
                        <m:sSup>
                          <m:sSupPr>
                            <m:ctrlPr>
                              <a:rPr lang="en-US" i="1">
                                <a:solidFill>
                                  <a:schemeClr val="tx1"/>
                                </a:solidFill>
                                <a:latin typeface="Cambria Math"/>
                                <a:ea typeface="Cambria Math"/>
                              </a:rPr>
                            </m:ctrlPr>
                          </m:sSupPr>
                          <m:e>
                            <m:r>
                              <a:rPr lang="en-US" b="0" i="1">
                                <a:solidFill>
                                  <a:schemeClr val="tx1"/>
                                </a:solidFill>
                                <a:latin typeface="Cambria Math"/>
                                <a:ea typeface="Cambria Math"/>
                              </a:rPr>
                              <m:t>𝜋</m:t>
                            </m:r>
                          </m:e>
                          <m:sup>
                            <m:r>
                              <a:rPr lang="en-US" b="0" i="1">
                                <a:solidFill>
                                  <a:schemeClr val="tx1"/>
                                </a:solidFill>
                                <a:latin typeface="Cambria Math"/>
                                <a:ea typeface="Cambria Math"/>
                              </a:rPr>
                              <m:t>∗</m:t>
                            </m:r>
                          </m:sup>
                        </m:sSup>
                      </m:e>
                      <m:sub>
                        <m:r>
                          <a:rPr lang="en-US" b="0" i="1">
                            <a:solidFill>
                              <a:schemeClr val="tx1"/>
                            </a:solidFill>
                            <a:latin typeface="Cambria Math"/>
                            <a:ea typeface="Cambria Math"/>
                          </a:rPr>
                          <m:t>𝑡</m:t>
                        </m:r>
                      </m:sub>
                    </m:sSub>
                  </m:oMath>
                </a14:m>
                <a:r>
                  <a:rPr lang="en-US" dirty="0" smtClean="0"/>
                  <a:t>, we see that</a:t>
                </a:r>
              </a:p>
              <a:p>
                <a:pPr lvl="1"/>
                <a:r>
                  <a:rPr lang="en-US" dirty="0" smtClean="0"/>
                  <a:t>the long-run nominal interest rate is </a:t>
                </a:r>
                <a14:m>
                  <m:oMath xmlns:m="http://schemas.openxmlformats.org/officeDocument/2006/math">
                    <m:sSub>
                      <m:sSubPr>
                        <m:ctrlPr>
                          <a:rPr lang="en-US" b="1" i="1" smtClean="0">
                            <a:solidFill>
                              <a:srgbClr val="0070C0"/>
                            </a:solidFill>
                            <a:latin typeface="Cambria Math"/>
                          </a:rPr>
                        </m:ctrlPr>
                      </m:sSubPr>
                      <m:e>
                        <m:r>
                          <a:rPr lang="en-US" b="1" i="1">
                            <a:solidFill>
                              <a:srgbClr val="0070C0"/>
                            </a:solidFill>
                            <a:latin typeface="Cambria Math"/>
                          </a:rPr>
                          <m:t>𝒊</m:t>
                        </m:r>
                      </m:e>
                      <m:sub>
                        <m:r>
                          <a:rPr lang="en-US" b="1" i="1">
                            <a:solidFill>
                              <a:srgbClr val="0070C0"/>
                            </a:solidFill>
                            <a:latin typeface="Cambria Math"/>
                          </a:rPr>
                          <m:t>𝒕</m:t>
                        </m:r>
                      </m:sub>
                    </m:sSub>
                    <m:r>
                      <a:rPr lang="en-US" b="1" i="1">
                        <a:solidFill>
                          <a:srgbClr val="0070C0"/>
                        </a:solidFill>
                        <a:latin typeface="Cambria Math"/>
                      </a:rPr>
                      <m:t>=</m:t>
                    </m:r>
                    <m:sSub>
                      <m:sSubPr>
                        <m:ctrlPr>
                          <a:rPr lang="en-US" b="1" i="1">
                            <a:solidFill>
                              <a:srgbClr val="0070C0"/>
                            </a:solidFill>
                            <a:latin typeface="Cambria Math"/>
                          </a:rPr>
                        </m:ctrlPr>
                      </m:sSubPr>
                      <m:e>
                        <m:sSup>
                          <m:sSupPr>
                            <m:ctrlPr>
                              <a:rPr lang="en-US" b="1" i="1" smtClean="0">
                                <a:solidFill>
                                  <a:srgbClr val="0070C0"/>
                                </a:solidFill>
                                <a:latin typeface="Cambria Math"/>
                              </a:rPr>
                            </m:ctrlPr>
                          </m:sSupPr>
                          <m:e>
                            <m:r>
                              <a:rPr lang="en-US" b="1" i="1" smtClean="0">
                                <a:solidFill>
                                  <a:srgbClr val="0070C0"/>
                                </a:solidFill>
                                <a:latin typeface="Cambria Math"/>
                                <a:ea typeface="Cambria Math"/>
                              </a:rPr>
                              <m:t>𝝅</m:t>
                            </m:r>
                          </m:e>
                          <m:sup>
                            <m:r>
                              <a:rPr lang="en-US" b="1" i="1" smtClean="0">
                                <a:solidFill>
                                  <a:srgbClr val="0070C0"/>
                                </a:solidFill>
                                <a:latin typeface="Cambria Math"/>
                              </a:rPr>
                              <m:t>∗</m:t>
                            </m:r>
                          </m:sup>
                        </m:sSup>
                      </m:e>
                      <m:sub>
                        <m:r>
                          <a:rPr lang="en-US" b="1" i="1">
                            <a:solidFill>
                              <a:srgbClr val="0070C0"/>
                            </a:solidFill>
                            <a:latin typeface="Cambria Math"/>
                          </a:rPr>
                          <m:t>𝒕</m:t>
                        </m:r>
                      </m:sub>
                    </m:sSub>
                    <m:r>
                      <a:rPr lang="en-US" b="1" i="1">
                        <a:solidFill>
                          <a:srgbClr val="0070C0"/>
                        </a:solidFill>
                        <a:latin typeface="Cambria Math"/>
                      </a:rPr>
                      <m:t>+</m:t>
                    </m:r>
                    <m:r>
                      <a:rPr lang="en-US" b="1" i="1" smtClean="0">
                        <a:solidFill>
                          <a:srgbClr val="0070C0"/>
                        </a:solidFill>
                        <a:latin typeface="Cambria Math"/>
                        <a:ea typeface="Cambria Math"/>
                      </a:rPr>
                      <m:t>𝝆</m:t>
                    </m:r>
                  </m:oMath>
                </a14:m>
                <a:r>
                  <a:rPr lang="en-US" dirty="0" smtClean="0"/>
                  <a:t>, </a:t>
                </a:r>
              </a:p>
              <a:p>
                <a:pPr lvl="1"/>
                <a:r>
                  <a:rPr lang="en-US" dirty="0" smtClean="0"/>
                  <a:t>and the long-run real interest rate is </a:t>
                </a:r>
                <a14:m>
                  <m:oMath xmlns:m="http://schemas.openxmlformats.org/officeDocument/2006/math">
                    <m:sSub>
                      <m:sSubPr>
                        <m:ctrlPr>
                          <a:rPr lang="en-US" b="1" i="1" smtClean="0">
                            <a:solidFill>
                              <a:srgbClr val="0070C0"/>
                            </a:solidFill>
                            <a:latin typeface="Cambria Math"/>
                          </a:rPr>
                        </m:ctrlPr>
                      </m:sSubPr>
                      <m:e>
                        <m:r>
                          <a:rPr lang="en-US" b="1" i="1">
                            <a:solidFill>
                              <a:srgbClr val="0070C0"/>
                            </a:solidFill>
                            <a:latin typeface="Cambria Math"/>
                          </a:rPr>
                          <m:t>𝒓</m:t>
                        </m:r>
                      </m:e>
                      <m:sub>
                        <m:r>
                          <a:rPr lang="en-US" b="1" i="1">
                            <a:solidFill>
                              <a:srgbClr val="0070C0"/>
                            </a:solidFill>
                            <a:latin typeface="Cambria Math"/>
                          </a:rPr>
                          <m:t>𝒕</m:t>
                        </m:r>
                      </m:sub>
                    </m:sSub>
                    <m:r>
                      <a:rPr lang="en-US" b="1" i="1">
                        <a:solidFill>
                          <a:srgbClr val="0070C0"/>
                        </a:solidFill>
                        <a:latin typeface="Cambria Math"/>
                      </a:rPr>
                      <m:t>=</m:t>
                    </m:r>
                    <m:sSub>
                      <m:sSubPr>
                        <m:ctrlPr>
                          <a:rPr lang="en-US" b="1" i="1">
                            <a:solidFill>
                              <a:srgbClr val="0070C0"/>
                            </a:solidFill>
                            <a:latin typeface="Cambria Math"/>
                          </a:rPr>
                        </m:ctrlPr>
                      </m:sSubPr>
                      <m:e>
                        <m:r>
                          <a:rPr lang="en-US" b="1" i="1">
                            <a:solidFill>
                              <a:srgbClr val="0070C0"/>
                            </a:solidFill>
                            <a:latin typeface="Cambria Math"/>
                          </a:rPr>
                          <m:t>𝒊</m:t>
                        </m:r>
                      </m:e>
                      <m:sub>
                        <m:r>
                          <a:rPr lang="en-US" b="1" i="1">
                            <a:solidFill>
                              <a:srgbClr val="0070C0"/>
                            </a:solidFill>
                            <a:latin typeface="Cambria Math"/>
                          </a:rPr>
                          <m:t>𝒕</m:t>
                        </m:r>
                      </m:sub>
                    </m:sSub>
                    <m:r>
                      <a:rPr lang="en-US" b="1" i="1">
                        <a:solidFill>
                          <a:srgbClr val="0070C0"/>
                        </a:solidFill>
                        <a:latin typeface="Cambria Math"/>
                      </a:rPr>
                      <m:t>−</m:t>
                    </m:r>
                    <m:sSub>
                      <m:sSubPr>
                        <m:ctrlPr>
                          <a:rPr lang="en-US" b="1" i="1">
                            <a:solidFill>
                              <a:srgbClr val="0070C0"/>
                            </a:solidFill>
                            <a:latin typeface="Cambria Math"/>
                          </a:rPr>
                        </m:ctrlPr>
                      </m:sSubPr>
                      <m:e>
                        <m:r>
                          <a:rPr lang="en-US" b="1" i="1">
                            <a:solidFill>
                              <a:srgbClr val="0070C0"/>
                            </a:solidFill>
                            <a:latin typeface="Cambria Math"/>
                          </a:rPr>
                          <m:t>𝑬</m:t>
                        </m:r>
                      </m:e>
                      <m:sub>
                        <m:r>
                          <a:rPr lang="en-US" b="1" i="1">
                            <a:solidFill>
                              <a:srgbClr val="0070C0"/>
                            </a:solidFill>
                            <a:latin typeface="Cambria Math"/>
                          </a:rPr>
                          <m:t>𝒕</m:t>
                        </m:r>
                      </m:sub>
                    </m:sSub>
                    <m:sSub>
                      <m:sSubPr>
                        <m:ctrlPr>
                          <a:rPr lang="en-US" b="1" i="1">
                            <a:solidFill>
                              <a:srgbClr val="0070C0"/>
                            </a:solidFill>
                            <a:latin typeface="Cambria Math"/>
                          </a:rPr>
                        </m:ctrlPr>
                      </m:sSubPr>
                      <m:e>
                        <m:r>
                          <a:rPr lang="en-US" b="1" i="1">
                            <a:solidFill>
                              <a:srgbClr val="0070C0"/>
                            </a:solidFill>
                            <a:latin typeface="Cambria Math"/>
                            <a:ea typeface="Cambria Math"/>
                          </a:rPr>
                          <m:t>𝝅</m:t>
                        </m:r>
                      </m:e>
                      <m:sub>
                        <m:r>
                          <a:rPr lang="en-US" b="1" i="1">
                            <a:solidFill>
                              <a:srgbClr val="0070C0"/>
                            </a:solidFill>
                            <a:latin typeface="Cambria Math"/>
                          </a:rPr>
                          <m:t>𝒕</m:t>
                        </m:r>
                        <m:r>
                          <a:rPr lang="en-US" b="1" i="1">
                            <a:solidFill>
                              <a:srgbClr val="0070C0"/>
                            </a:solidFill>
                            <a:latin typeface="Cambria Math"/>
                          </a:rPr>
                          <m:t>+</m:t>
                        </m:r>
                        <m:r>
                          <a:rPr lang="en-US" b="1" i="1">
                            <a:solidFill>
                              <a:srgbClr val="0070C0"/>
                            </a:solidFill>
                            <a:latin typeface="Cambria Math"/>
                          </a:rPr>
                          <m:t>𝟏</m:t>
                        </m:r>
                      </m:sub>
                    </m:sSub>
                    <m:r>
                      <a:rPr lang="en-US" b="1" i="1" smtClean="0">
                        <a:solidFill>
                          <a:srgbClr val="0070C0"/>
                        </a:solidFill>
                        <a:latin typeface="Cambria Math"/>
                      </a:rPr>
                      <m:t>=</m:t>
                    </m:r>
                    <m:sSub>
                      <m:sSubPr>
                        <m:ctrlPr>
                          <a:rPr lang="en-US" b="1" i="1">
                            <a:solidFill>
                              <a:srgbClr val="0070C0"/>
                            </a:solidFill>
                            <a:latin typeface="Cambria Math"/>
                          </a:rPr>
                        </m:ctrlPr>
                      </m:sSubPr>
                      <m:e>
                        <m:sSup>
                          <m:sSupPr>
                            <m:ctrlPr>
                              <a:rPr lang="en-US" b="1" i="1">
                                <a:solidFill>
                                  <a:srgbClr val="0070C0"/>
                                </a:solidFill>
                                <a:latin typeface="Cambria Math"/>
                              </a:rPr>
                            </m:ctrlPr>
                          </m:sSupPr>
                          <m:e>
                            <m:r>
                              <a:rPr lang="en-US" b="1" i="1">
                                <a:solidFill>
                                  <a:srgbClr val="0070C0"/>
                                </a:solidFill>
                                <a:latin typeface="Cambria Math"/>
                                <a:ea typeface="Cambria Math"/>
                              </a:rPr>
                              <m:t>𝝅</m:t>
                            </m:r>
                          </m:e>
                          <m:sup>
                            <m:r>
                              <a:rPr lang="en-US" b="1" i="1">
                                <a:solidFill>
                                  <a:srgbClr val="0070C0"/>
                                </a:solidFill>
                                <a:latin typeface="Cambria Math"/>
                              </a:rPr>
                              <m:t>∗</m:t>
                            </m:r>
                          </m:sup>
                        </m:sSup>
                      </m:e>
                      <m:sub>
                        <m:r>
                          <a:rPr lang="en-US" b="1" i="1">
                            <a:solidFill>
                              <a:srgbClr val="0070C0"/>
                            </a:solidFill>
                            <a:latin typeface="Cambria Math"/>
                          </a:rPr>
                          <m:t>𝒕</m:t>
                        </m:r>
                      </m:sub>
                    </m:sSub>
                    <m:r>
                      <a:rPr lang="en-US" b="1" i="1">
                        <a:solidFill>
                          <a:srgbClr val="0070C0"/>
                        </a:solidFill>
                        <a:latin typeface="Cambria Math"/>
                      </a:rPr>
                      <m:t>+</m:t>
                    </m:r>
                    <m:r>
                      <a:rPr lang="en-US" b="1" i="1">
                        <a:solidFill>
                          <a:srgbClr val="0070C0"/>
                        </a:solidFill>
                        <a:latin typeface="Cambria Math"/>
                        <a:ea typeface="Cambria Math"/>
                      </a:rPr>
                      <m:t>𝝆</m:t>
                    </m:r>
                    <m:r>
                      <a:rPr lang="en-US" b="1" i="0" smtClean="0">
                        <a:solidFill>
                          <a:srgbClr val="0070C0"/>
                        </a:solidFill>
                        <a:latin typeface="Cambria Math"/>
                        <a:ea typeface="Cambria Math"/>
                      </a:rPr>
                      <m:t>−</m:t>
                    </m:r>
                    <m:sSub>
                      <m:sSubPr>
                        <m:ctrlPr>
                          <a:rPr lang="en-US" b="1" i="1">
                            <a:solidFill>
                              <a:srgbClr val="0070C0"/>
                            </a:solidFill>
                            <a:latin typeface="Cambria Math"/>
                          </a:rPr>
                        </m:ctrlPr>
                      </m:sSubPr>
                      <m:e>
                        <m:sSup>
                          <m:sSupPr>
                            <m:ctrlPr>
                              <a:rPr lang="en-US" b="1" i="1">
                                <a:solidFill>
                                  <a:srgbClr val="0070C0"/>
                                </a:solidFill>
                                <a:latin typeface="Cambria Math"/>
                              </a:rPr>
                            </m:ctrlPr>
                          </m:sSupPr>
                          <m:e>
                            <m:r>
                              <a:rPr lang="en-US" b="1" i="1">
                                <a:solidFill>
                                  <a:srgbClr val="0070C0"/>
                                </a:solidFill>
                                <a:latin typeface="Cambria Math"/>
                                <a:ea typeface="Cambria Math"/>
                              </a:rPr>
                              <m:t>𝝅</m:t>
                            </m:r>
                          </m:e>
                          <m:sup>
                            <m:r>
                              <a:rPr lang="en-US" b="1" i="1">
                                <a:solidFill>
                                  <a:srgbClr val="0070C0"/>
                                </a:solidFill>
                                <a:latin typeface="Cambria Math"/>
                              </a:rPr>
                              <m:t>∗</m:t>
                            </m:r>
                          </m:sup>
                        </m:sSup>
                      </m:e>
                      <m:sub>
                        <m:r>
                          <a:rPr lang="en-US" b="1" i="1">
                            <a:solidFill>
                              <a:srgbClr val="0070C0"/>
                            </a:solidFill>
                            <a:latin typeface="Cambria Math"/>
                          </a:rPr>
                          <m:t>𝒕</m:t>
                        </m:r>
                      </m:sub>
                    </m:sSub>
                    <m:r>
                      <a:rPr lang="en-US" b="1" i="1" smtClean="0">
                        <a:solidFill>
                          <a:srgbClr val="0070C0"/>
                        </a:solidFill>
                        <a:latin typeface="Cambria Math"/>
                      </a:rPr>
                      <m:t>=</m:t>
                    </m:r>
                    <m:r>
                      <a:rPr lang="en-US" b="1" i="1" smtClean="0">
                        <a:solidFill>
                          <a:srgbClr val="0070C0"/>
                        </a:solidFill>
                        <a:latin typeface="Cambria Math"/>
                        <a:ea typeface="Cambria Math"/>
                      </a:rPr>
                      <m:t>𝝆</m:t>
                    </m:r>
                  </m:oMath>
                </a14:m>
                <a:endParaRPr lang="en-US" b="1" dirty="0" smtClean="0"/>
              </a:p>
              <a:p>
                <a:r>
                  <a:rPr lang="en-US" dirty="0" smtClean="0"/>
                  <a:t>Solved!</a:t>
                </a:r>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213" r="-1704"/>
                </a:stretch>
              </a:blipFill>
            </p:spPr>
            <p:txBody>
              <a:bodyPr/>
              <a:lstStyle/>
              <a:p>
                <a:r>
                  <a:rPr lang="en-US">
                    <a:noFill/>
                  </a:rPr>
                  <a:t> </a:t>
                </a:r>
              </a:p>
            </p:txBody>
          </p:sp>
        </mc:Fallback>
      </mc:AlternateContent>
    </p:spTree>
    <p:extLst>
      <p:ext uri="{BB962C8B-B14F-4D97-AF65-F5344CB8AC3E}">
        <p14:creationId xmlns:p14="http://schemas.microsoft.com/office/powerpoint/2010/main" val="2280104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DAD-DAS</a:t>
            </a:r>
            <a:r>
              <a:rPr lang="en-US" dirty="0" smtClean="0"/>
              <a:t>: 5 Equations</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Demand Equation</a:t>
            </a:r>
          </a:p>
          <a:p>
            <a:r>
              <a:rPr lang="en-US" dirty="0" smtClean="0"/>
              <a:t>Fisher Equation</a:t>
            </a:r>
          </a:p>
          <a:p>
            <a:r>
              <a:rPr lang="en-US" dirty="0" smtClean="0"/>
              <a:t>Phillips Curve</a:t>
            </a:r>
          </a:p>
          <a:p>
            <a:r>
              <a:rPr lang="en-US" dirty="0" smtClean="0"/>
              <a:t>Adaptive Expectations</a:t>
            </a:r>
          </a:p>
          <a:p>
            <a:r>
              <a:rPr lang="en-US" dirty="0" smtClean="0"/>
              <a:t>Monetary Policy Rule</a:t>
            </a:r>
            <a:endParaRPr lang="en-US" dirty="0"/>
          </a:p>
        </p:txBody>
      </p:sp>
    </p:spTree>
    <p:extLst>
      <p:ext uri="{BB962C8B-B14F-4D97-AF65-F5344CB8AC3E}">
        <p14:creationId xmlns:p14="http://schemas.microsoft.com/office/powerpoint/2010/main" val="223817726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fontScale="90000"/>
          </a:bodyPr>
          <a:lstStyle/>
          <a:p>
            <a:r>
              <a:rPr lang="en-US" dirty="0" smtClean="0"/>
              <a:t>The </a:t>
            </a:r>
            <a:r>
              <a:rPr lang="en-US" i="1" dirty="0" smtClean="0"/>
              <a:t>DAD-DAS</a:t>
            </a:r>
            <a:r>
              <a:rPr lang="en-US" dirty="0" smtClean="0"/>
              <a:t> model’s long-run equilibrium</a:t>
            </a:r>
          </a:p>
        </p:txBody>
      </p:sp>
      <p:sp>
        <p:nvSpPr>
          <p:cNvPr id="61443" name="Content Placeholder 4"/>
          <p:cNvSpPr>
            <a:spLocks noGrp="1"/>
          </p:cNvSpPr>
          <p:nvPr>
            <p:ph idx="1"/>
          </p:nvPr>
        </p:nvSpPr>
        <p:spPr>
          <a:xfrm>
            <a:off x="476250" y="1537855"/>
            <a:ext cx="8210550" cy="4575607"/>
          </a:xfrm>
        </p:spPr>
        <p:txBody>
          <a:bodyPr/>
          <a:lstStyle/>
          <a:p>
            <a:r>
              <a:rPr lang="en-US" sz="2700" dirty="0" smtClean="0"/>
              <a:t>To summarize,  the long-run equilibrium values in the </a:t>
            </a:r>
            <a:r>
              <a:rPr lang="en-US" sz="2700" i="1" dirty="0" smtClean="0"/>
              <a:t>DAD-DAS</a:t>
            </a:r>
            <a:r>
              <a:rPr lang="en-US" sz="2700" dirty="0" smtClean="0"/>
              <a:t> theory are essentially the same as the long run theory we saw earlier in this course:</a:t>
            </a:r>
          </a:p>
        </p:txBody>
      </p:sp>
      <p:pic>
        <p:nvPicPr>
          <p:cNvPr id="6" name="Object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2921875"/>
            <a:ext cx="14843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ject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6925" y="3660063"/>
            <a:ext cx="14462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ject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9288" y="4299825"/>
            <a:ext cx="1676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Object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6338" y="4999913"/>
            <a:ext cx="23987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ject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87563" y="5663488"/>
            <a:ext cx="25511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597236" y="3851564"/>
            <a:ext cx="2521528" cy="1631216"/>
          </a:xfrm>
          <a:prstGeom prst="rect">
            <a:avLst/>
          </a:prstGeom>
          <a:solidFill>
            <a:schemeClr val="accent3">
              <a:lumMod val="20000"/>
              <a:lumOff val="80000"/>
            </a:schemeClr>
          </a:solidFill>
        </p:spPr>
        <p:txBody>
          <a:bodyPr wrap="square" rtlCol="0">
            <a:spAutoFit/>
          </a:bodyPr>
          <a:lstStyle/>
          <a:p>
            <a:r>
              <a:rPr lang="en-US" sz="2000" b="1" dirty="0"/>
              <a:t>In the short-run, the values of the various variables fluctuate around the long-run equilibrium </a:t>
            </a:r>
            <a:r>
              <a:rPr lang="en-US" sz="2000" b="1" dirty="0" smtClean="0"/>
              <a:t>values.</a:t>
            </a:r>
            <a:endParaRPr lang="en-US" sz="2000" b="1" dirty="0"/>
          </a:p>
        </p:txBody>
      </p:sp>
    </p:spTree>
    <p:extLst>
      <p:ext uri="{BB962C8B-B14F-4D97-AF65-F5344CB8AC3E}">
        <p14:creationId xmlns:p14="http://schemas.microsoft.com/office/powerpoint/2010/main" val="3298013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8919"/>
                                        </p:tgtEl>
                                        <p:attrNameLst>
                                          <p:attrName>style.visibility</p:attrName>
                                        </p:attrNameLst>
                                      </p:cBhvr>
                                      <p:to>
                                        <p:strVal val="visible"/>
                                      </p:to>
                                    </p:set>
                                    <p:animEffect transition="in" filter="dissolve">
                                      <p:cBhvr>
                                        <p:cTn id="22" dur="500"/>
                                        <p:tgtEl>
                                          <p:spTgt spid="389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DAD-DAS</a:t>
            </a:r>
            <a:r>
              <a:rPr lang="en-US" dirty="0" smtClean="0"/>
              <a:t> short-run equilibrium</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29200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36"/>
          <p:cNvGrpSpPr>
            <a:grpSpLocks/>
          </p:cNvGrpSpPr>
          <p:nvPr/>
        </p:nvGrpSpPr>
        <p:grpSpPr bwMode="auto">
          <a:xfrm>
            <a:off x="3028950" y="1462088"/>
            <a:ext cx="471488" cy="3925887"/>
            <a:chOff x="3028574" y="1449388"/>
            <a:chExt cx="472272" cy="3925887"/>
          </a:xfrm>
        </p:grpSpPr>
        <p:sp>
          <p:nvSpPr>
            <p:cNvPr id="62490" name="Line 21"/>
            <p:cNvSpPr>
              <a:spLocks noChangeShapeType="1"/>
            </p:cNvSpPr>
            <p:nvPr/>
          </p:nvSpPr>
          <p:spPr bwMode="auto">
            <a:xfrm>
              <a:off x="3230187" y="1919288"/>
              <a:ext cx="0" cy="3455987"/>
            </a:xfrm>
            <a:prstGeom prst="line">
              <a:avLst/>
            </a:prstGeom>
            <a:noFill/>
            <a:ln w="349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2491" name="Group 95"/>
            <p:cNvGrpSpPr>
              <a:grpSpLocks/>
            </p:cNvGrpSpPr>
            <p:nvPr/>
          </p:nvGrpSpPr>
          <p:grpSpPr bwMode="auto">
            <a:xfrm>
              <a:off x="3028574" y="1449388"/>
              <a:ext cx="472272" cy="492125"/>
              <a:chOff x="4249734" y="2278050"/>
              <a:chExt cx="473056" cy="492443"/>
            </a:xfrm>
          </p:grpSpPr>
          <p:sp>
            <p:nvSpPr>
              <p:cNvPr id="62492" name="Text Box 8"/>
              <p:cNvSpPr txBox="1">
                <a:spLocks noChangeArrowheads="1"/>
              </p:cNvSpPr>
              <p:nvPr/>
            </p:nvSpPr>
            <p:spPr bwMode="auto">
              <a:xfrm>
                <a:off x="4249734" y="2278050"/>
                <a:ext cx="47305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 </a:t>
                </a:r>
                <a:endParaRPr lang="en-US" sz="2600" b="1">
                  <a:latin typeface="Times New Roman" pitchFamily="18" charset="0"/>
                  <a:cs typeface="Times New Roman" pitchFamily="18" charset="0"/>
                </a:endParaRPr>
              </a:p>
            </p:txBody>
          </p:sp>
          <p:cxnSp>
            <p:nvCxnSpPr>
              <p:cNvPr id="98" name="Straight Connector 97"/>
              <p:cNvCxnSpPr/>
              <p:nvPr/>
            </p:nvCxnSpPr>
            <p:spPr>
              <a:xfrm>
                <a:off x="4381935" y="2373362"/>
                <a:ext cx="20069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2467" name="Title 3"/>
          <p:cNvSpPr>
            <a:spLocks noGrp="1"/>
          </p:cNvSpPr>
          <p:nvPr>
            <p:ph type="title"/>
          </p:nvPr>
        </p:nvSpPr>
        <p:spPr>
          <a:xfrm>
            <a:off x="466725" y="236538"/>
            <a:ext cx="8245475" cy="760412"/>
          </a:xfrm>
        </p:spPr>
        <p:txBody>
          <a:bodyPr/>
          <a:lstStyle/>
          <a:p>
            <a:r>
              <a:rPr lang="en-US" sz="3200" dirty="0" smtClean="0"/>
              <a:t>Recall: The short-run equilibrium</a:t>
            </a:r>
          </a:p>
        </p:txBody>
      </p:sp>
      <p:sp>
        <p:nvSpPr>
          <p:cNvPr id="5" name="TextBox 4"/>
          <p:cNvSpPr txBox="1"/>
          <p:nvPr/>
        </p:nvSpPr>
        <p:spPr>
          <a:xfrm>
            <a:off x="5395913" y="1123951"/>
            <a:ext cx="3567978" cy="1882486"/>
          </a:xfrm>
          <a:prstGeom prst="rect">
            <a:avLst/>
          </a:prstGeom>
          <a:solidFill>
            <a:schemeClr val="accent3">
              <a:lumMod val="60000"/>
              <a:lumOff val="40000"/>
            </a:schemeClr>
          </a:solidFill>
          <a:effectLst>
            <a:outerShdw blurRad="25400" dist="50800" dir="2700000" algn="tl" rotWithShape="0">
              <a:prstClr val="black">
                <a:alpha val="40000"/>
              </a:prstClr>
            </a:outerShdw>
          </a:effectLst>
        </p:spPr>
        <p:txBody>
          <a:bodyPr/>
          <a:lstStyle/>
          <a:p>
            <a:pPr>
              <a:defRPr/>
            </a:pPr>
            <a:r>
              <a:rPr lang="en-US" sz="2400" dirty="0">
                <a:cs typeface="Arial" charset="0"/>
              </a:rPr>
              <a:t>In </a:t>
            </a:r>
            <a:r>
              <a:rPr lang="en-US" sz="2400" dirty="0" smtClean="0">
                <a:cs typeface="Arial" charset="0"/>
              </a:rPr>
              <a:t>any period </a:t>
            </a:r>
            <a:r>
              <a:rPr lang="en-US" sz="2400" i="1" dirty="0" smtClean="0">
                <a:cs typeface="Arial" charset="0"/>
              </a:rPr>
              <a:t>t</a:t>
            </a:r>
            <a:r>
              <a:rPr lang="en-US" sz="2400" dirty="0" smtClean="0">
                <a:cs typeface="Arial" charset="0"/>
              </a:rPr>
              <a:t>, </a:t>
            </a:r>
            <a:r>
              <a:rPr lang="en-US" sz="2400" dirty="0">
                <a:cs typeface="Arial" charset="0"/>
              </a:rPr>
              <a:t>the intersection of </a:t>
            </a:r>
            <a:r>
              <a:rPr lang="en-US" sz="2400" i="1" dirty="0" err="1" smtClean="0">
                <a:cs typeface="Arial" charset="0"/>
              </a:rPr>
              <a:t>DAD</a:t>
            </a:r>
            <a:r>
              <a:rPr lang="en-US" sz="2400" i="1" baseline="-25000" dirty="0" err="1" smtClean="0">
                <a:cs typeface="Arial" charset="0"/>
              </a:rPr>
              <a:t>t</a:t>
            </a:r>
            <a:r>
              <a:rPr lang="en-US" sz="2400" dirty="0" smtClean="0">
                <a:cs typeface="Arial" charset="0"/>
              </a:rPr>
              <a:t> </a:t>
            </a:r>
            <a:r>
              <a:rPr lang="en-US" sz="2400" dirty="0">
                <a:cs typeface="Arial" charset="0"/>
              </a:rPr>
              <a:t>and </a:t>
            </a:r>
            <a:r>
              <a:rPr lang="en-US" sz="2400" i="1" dirty="0" err="1" smtClean="0">
                <a:cs typeface="Arial" charset="0"/>
              </a:rPr>
              <a:t>DAS</a:t>
            </a:r>
            <a:r>
              <a:rPr lang="en-US" sz="2400" i="1" baseline="-25000" dirty="0" err="1">
                <a:cs typeface="Arial" charset="0"/>
              </a:rPr>
              <a:t>t</a:t>
            </a:r>
            <a:r>
              <a:rPr lang="en-US" sz="2400" dirty="0" smtClean="0">
                <a:cs typeface="Arial" charset="0"/>
              </a:rPr>
              <a:t> </a:t>
            </a:r>
            <a:r>
              <a:rPr lang="en-US" sz="2400" dirty="0">
                <a:cs typeface="Arial" charset="0"/>
              </a:rPr>
              <a:t>determines the short-run </a:t>
            </a:r>
            <a:r>
              <a:rPr lang="en-US" sz="2400" dirty="0" smtClean="0">
                <a:cs typeface="Arial" charset="0"/>
              </a:rPr>
              <a:t>equilibrium </a:t>
            </a:r>
            <a:r>
              <a:rPr lang="en-US" sz="2400" dirty="0">
                <a:cs typeface="Arial" charset="0"/>
              </a:rPr>
              <a:t>values of inflation and </a:t>
            </a:r>
            <a:r>
              <a:rPr lang="en-US" sz="2400" dirty="0" smtClean="0">
                <a:cs typeface="Arial" charset="0"/>
              </a:rPr>
              <a:t>output at </a:t>
            </a:r>
            <a:r>
              <a:rPr lang="en-US" sz="2400" i="1" dirty="0" smtClean="0">
                <a:cs typeface="Arial" charset="0"/>
              </a:rPr>
              <a:t>t</a:t>
            </a:r>
            <a:r>
              <a:rPr lang="en-US" sz="2400" dirty="0" smtClean="0">
                <a:cs typeface="Arial" charset="0"/>
              </a:rPr>
              <a:t>.</a:t>
            </a:r>
            <a:endParaRPr lang="en-US" sz="2400" dirty="0">
              <a:cs typeface="Arial" charset="0"/>
            </a:endParaRPr>
          </a:p>
        </p:txBody>
      </p:sp>
      <p:sp>
        <p:nvSpPr>
          <p:cNvPr id="62469" name="Text Box 9"/>
          <p:cNvSpPr txBox="1">
            <a:spLocks noChangeArrowheads="1"/>
          </p:cNvSpPr>
          <p:nvPr/>
        </p:nvSpPr>
        <p:spPr bwMode="auto">
          <a:xfrm>
            <a:off x="647700" y="3048000"/>
            <a:ext cx="5572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a:t>
            </a:r>
            <a:endParaRPr lang="en-US" sz="2600"/>
          </a:p>
        </p:txBody>
      </p:sp>
      <p:sp>
        <p:nvSpPr>
          <p:cNvPr id="62470" name="Text Box 8"/>
          <p:cNvSpPr txBox="1">
            <a:spLocks noChangeArrowheads="1"/>
          </p:cNvSpPr>
          <p:nvPr/>
        </p:nvSpPr>
        <p:spPr bwMode="auto">
          <a:xfrm>
            <a:off x="2536825" y="5348288"/>
            <a:ext cx="5191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a:t>
            </a:r>
            <a:endParaRPr lang="en-US" sz="2600" b="1">
              <a:latin typeface="Times New Roman" pitchFamily="18" charset="0"/>
              <a:cs typeface="Times New Roman" pitchFamily="18" charset="0"/>
            </a:endParaRPr>
          </a:p>
        </p:txBody>
      </p:sp>
      <p:grpSp>
        <p:nvGrpSpPr>
          <p:cNvPr id="62471" name="Group 53"/>
          <p:cNvGrpSpPr>
            <a:grpSpLocks/>
          </p:cNvGrpSpPr>
          <p:nvPr/>
        </p:nvGrpSpPr>
        <p:grpSpPr bwMode="auto">
          <a:xfrm>
            <a:off x="914400" y="1217613"/>
            <a:ext cx="4954588" cy="4383087"/>
            <a:chOff x="914401" y="1218064"/>
            <a:chExt cx="4954137" cy="4382469"/>
          </a:xfrm>
        </p:grpSpPr>
        <p:grpSp>
          <p:nvGrpSpPr>
            <p:cNvPr id="62485" name="Group 5"/>
            <p:cNvGrpSpPr>
              <a:grpSpLocks/>
            </p:cNvGrpSpPr>
            <p:nvPr/>
          </p:nvGrpSpPr>
          <p:grpSpPr bwMode="auto">
            <a:xfrm>
              <a:off x="1168589" y="1647457"/>
              <a:ext cx="4258102" cy="3731223"/>
              <a:chOff x="2637" y="1872645"/>
              <a:chExt cx="2496" cy="3731223"/>
            </a:xfrm>
          </p:grpSpPr>
          <p:sp>
            <p:nvSpPr>
              <p:cNvPr id="62488" name="Line 6"/>
              <p:cNvSpPr>
                <a:spLocks noChangeShapeType="1"/>
              </p:cNvSpPr>
              <p:nvPr/>
            </p:nvSpPr>
            <p:spPr bwMode="auto">
              <a:xfrm>
                <a:off x="2640" y="1872645"/>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9" name="Line 7"/>
              <p:cNvSpPr>
                <a:spLocks noChangeShapeType="1"/>
              </p:cNvSpPr>
              <p:nvPr/>
            </p:nvSpPr>
            <p:spPr bwMode="auto">
              <a:xfrm>
                <a:off x="2637"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2486" name="Text Box 8"/>
            <p:cNvSpPr txBox="1">
              <a:spLocks noChangeArrowheads="1"/>
            </p:cNvSpPr>
            <p:nvPr/>
          </p:nvSpPr>
          <p:spPr bwMode="auto">
            <a:xfrm>
              <a:off x="5457968" y="5154257"/>
              <a:ext cx="41057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2487" name="Text Box 9"/>
            <p:cNvSpPr txBox="1">
              <a:spLocks noChangeArrowheads="1"/>
            </p:cNvSpPr>
            <p:nvPr/>
          </p:nvSpPr>
          <p:spPr bwMode="auto">
            <a:xfrm>
              <a:off x="914401" y="1218064"/>
              <a:ext cx="53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grpSp>
        <p:nvGrpSpPr>
          <p:cNvPr id="62472" name="Group 37"/>
          <p:cNvGrpSpPr>
            <a:grpSpLocks/>
          </p:cNvGrpSpPr>
          <p:nvPr/>
        </p:nvGrpSpPr>
        <p:grpSpPr bwMode="auto">
          <a:xfrm>
            <a:off x="1843088" y="1979613"/>
            <a:ext cx="2443162" cy="2884487"/>
            <a:chOff x="1842444" y="1978921"/>
            <a:chExt cx="2444230" cy="2885578"/>
          </a:xfrm>
        </p:grpSpPr>
        <p:sp>
          <p:nvSpPr>
            <p:cNvPr id="62483" name="Text Box 38"/>
            <p:cNvSpPr txBox="1">
              <a:spLocks noChangeArrowheads="1"/>
            </p:cNvSpPr>
            <p:nvPr/>
          </p:nvSpPr>
          <p:spPr bwMode="auto">
            <a:xfrm>
              <a:off x="3584004" y="4434286"/>
              <a:ext cx="70267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DAD</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sp>
          <p:nvSpPr>
            <p:cNvPr id="62484" name="Line 33"/>
            <p:cNvSpPr>
              <a:spLocks noChangeShapeType="1"/>
            </p:cNvSpPr>
            <p:nvPr/>
          </p:nvSpPr>
          <p:spPr bwMode="auto">
            <a:xfrm>
              <a:off x="1842444" y="1978921"/>
              <a:ext cx="1748481" cy="2554979"/>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2473" name="Group 38"/>
          <p:cNvGrpSpPr>
            <a:grpSpLocks/>
          </p:cNvGrpSpPr>
          <p:nvPr/>
        </p:nvGrpSpPr>
        <p:grpSpPr bwMode="auto">
          <a:xfrm>
            <a:off x="1609725" y="2211388"/>
            <a:ext cx="3438525" cy="1730375"/>
            <a:chOff x="1610432" y="2210665"/>
            <a:chExt cx="3437818" cy="1730975"/>
          </a:xfrm>
        </p:grpSpPr>
        <p:sp>
          <p:nvSpPr>
            <p:cNvPr id="62481" name="Line 33"/>
            <p:cNvSpPr>
              <a:spLocks noChangeShapeType="1"/>
            </p:cNvSpPr>
            <p:nvPr/>
          </p:nvSpPr>
          <p:spPr bwMode="auto">
            <a:xfrm flipV="1">
              <a:off x="1610432" y="2494826"/>
              <a:ext cx="2702233" cy="1446814"/>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2" name="Text Box 38"/>
            <p:cNvSpPr txBox="1">
              <a:spLocks noChangeArrowheads="1"/>
            </p:cNvSpPr>
            <p:nvPr/>
          </p:nvSpPr>
          <p:spPr bwMode="auto">
            <a:xfrm>
              <a:off x="4353941" y="2210665"/>
              <a:ext cx="694309"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grpSp>
      <p:grpSp>
        <p:nvGrpSpPr>
          <p:cNvPr id="62474" name="Group 58"/>
          <p:cNvGrpSpPr>
            <a:grpSpLocks/>
          </p:cNvGrpSpPr>
          <p:nvPr/>
        </p:nvGrpSpPr>
        <p:grpSpPr bwMode="auto">
          <a:xfrm>
            <a:off x="1176338" y="3317875"/>
            <a:ext cx="1579562" cy="2063750"/>
            <a:chOff x="7334280" y="4533912"/>
            <a:chExt cx="1012836" cy="920760"/>
          </a:xfrm>
        </p:grpSpPr>
        <p:cxnSp>
          <p:nvCxnSpPr>
            <p:cNvPr id="35" name="Straight Connector 34"/>
            <p:cNvCxnSpPr/>
            <p:nvPr/>
          </p:nvCxnSpPr>
          <p:spPr>
            <a:xfrm>
              <a:off x="7334280" y="4533912"/>
              <a:ext cx="101283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7886736" y="4994292"/>
              <a:ext cx="92076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62475" name="Group 72"/>
          <p:cNvGrpSpPr>
            <a:grpSpLocks/>
          </p:cNvGrpSpPr>
          <p:nvPr/>
        </p:nvGrpSpPr>
        <p:grpSpPr bwMode="auto">
          <a:xfrm>
            <a:off x="2632075" y="2860675"/>
            <a:ext cx="373063" cy="512763"/>
            <a:chOff x="2666237" y="4253674"/>
            <a:chExt cx="373063" cy="513929"/>
          </a:xfrm>
        </p:grpSpPr>
        <p:sp>
          <p:nvSpPr>
            <p:cNvPr id="41" name="Oval 40"/>
            <p:cNvSpPr>
              <a:spLocks noChangeAspect="1"/>
            </p:cNvSpPr>
            <p:nvPr/>
          </p:nvSpPr>
          <p:spPr>
            <a:xfrm>
              <a:off x="2739262" y="4657816"/>
              <a:ext cx="109538" cy="1097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Text Box 8"/>
            <p:cNvSpPr txBox="1">
              <a:spLocks noChangeArrowheads="1"/>
            </p:cNvSpPr>
            <p:nvPr/>
          </p:nvSpPr>
          <p:spPr bwMode="auto">
            <a:xfrm>
              <a:off x="2666237" y="4253674"/>
              <a:ext cx="373063" cy="431191"/>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A</a:t>
              </a:r>
            </a:p>
          </p:txBody>
        </p:sp>
      </p:grpSp>
      <p:sp>
        <p:nvSpPr>
          <p:cNvPr id="43" name="TextBox 42"/>
          <p:cNvSpPr txBox="1"/>
          <p:nvPr/>
        </p:nvSpPr>
        <p:spPr>
          <a:xfrm>
            <a:off x="6137564" y="3186689"/>
            <a:ext cx="2854036" cy="3518911"/>
          </a:xfrm>
          <a:prstGeom prst="rect">
            <a:avLst/>
          </a:prstGeom>
          <a:solidFill>
            <a:schemeClr val="accent3">
              <a:lumMod val="60000"/>
              <a:lumOff val="40000"/>
            </a:schemeClr>
          </a:solidFill>
          <a:effectLst>
            <a:outerShdw blurRad="25400" dist="50800" dir="2700000" algn="tl" rotWithShape="0">
              <a:prstClr val="black">
                <a:alpha val="40000"/>
              </a:prstClr>
            </a:outerShdw>
          </a:effectLst>
        </p:spPr>
        <p:txBody>
          <a:bodyPr/>
          <a:lstStyle/>
          <a:p>
            <a:pPr>
              <a:defRPr/>
            </a:pPr>
            <a:r>
              <a:rPr lang="en-US" sz="2400" dirty="0">
                <a:cs typeface="Arial" charset="0"/>
              </a:rPr>
              <a:t>In the </a:t>
            </a:r>
            <a:r>
              <a:rPr lang="en-US" sz="2400" dirty="0" smtClean="0">
                <a:cs typeface="Arial" charset="0"/>
              </a:rPr>
              <a:t>equilibrium </a:t>
            </a:r>
            <a:r>
              <a:rPr lang="en-US" sz="2400" dirty="0">
                <a:cs typeface="Arial" charset="0"/>
              </a:rPr>
              <a:t>shown here at </a:t>
            </a:r>
            <a:r>
              <a:rPr lang="en-US" sz="2400" b="1" i="1" dirty="0">
                <a:cs typeface="Arial" charset="0"/>
              </a:rPr>
              <a:t>A</a:t>
            </a:r>
            <a:r>
              <a:rPr lang="en-US" sz="2400" dirty="0">
                <a:cs typeface="Arial" charset="0"/>
              </a:rPr>
              <a:t>, output is </a:t>
            </a:r>
            <a:r>
              <a:rPr lang="en-US" sz="2400" i="1" dirty="0">
                <a:cs typeface="Arial" charset="0"/>
              </a:rPr>
              <a:t>below</a:t>
            </a:r>
            <a:r>
              <a:rPr lang="en-US" sz="2400" dirty="0">
                <a:cs typeface="Arial" charset="0"/>
              </a:rPr>
              <a:t> its natural level. </a:t>
            </a:r>
            <a:r>
              <a:rPr lang="en-US" sz="2400" dirty="0" smtClean="0">
                <a:cs typeface="Arial" charset="0"/>
              </a:rPr>
              <a:t>In other words, the </a:t>
            </a:r>
            <a:r>
              <a:rPr lang="en-US" sz="2400" i="1" dirty="0" smtClean="0">
                <a:cs typeface="Arial" charset="0"/>
              </a:rPr>
              <a:t>DAD-DAS</a:t>
            </a:r>
            <a:r>
              <a:rPr lang="en-US" sz="2400" dirty="0" smtClean="0">
                <a:cs typeface="Arial" charset="0"/>
              </a:rPr>
              <a:t> theory is fully capable of explaining recessions and booms.</a:t>
            </a:r>
            <a:endParaRPr lang="en-US" sz="2400" dirty="0">
              <a:cs typeface="Arial" charset="0"/>
            </a:endParaRPr>
          </a:p>
        </p:txBody>
      </p:sp>
    </p:spTree>
    <p:extLst>
      <p:ext uri="{BB962C8B-B14F-4D97-AF65-F5344CB8AC3E}">
        <p14:creationId xmlns:p14="http://schemas.microsoft.com/office/powerpoint/2010/main" val="1036577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DAD-DAS</a:t>
            </a:r>
            <a:r>
              <a:rPr lang="en-US" dirty="0" smtClean="0"/>
              <a:t> predictions</a:t>
            </a:r>
            <a:endParaRPr lang="en-US" dirty="0"/>
          </a:p>
        </p:txBody>
      </p:sp>
      <p:sp>
        <p:nvSpPr>
          <p:cNvPr id="3" name="Text Placeholder 2"/>
          <p:cNvSpPr>
            <a:spLocks noGrp="1"/>
          </p:cNvSpPr>
          <p:nvPr>
            <p:ph type="body" idx="1"/>
          </p:nvPr>
        </p:nvSpPr>
        <p:spPr/>
        <p:txBody>
          <a:bodyPr/>
          <a:lstStyle/>
          <a:p>
            <a:r>
              <a:rPr lang="en-US" dirty="0" smtClean="0"/>
              <a:t>How does the economy respond—in the short run and in the long run—to (</a:t>
            </a:r>
            <a:r>
              <a:rPr lang="en-US" dirty="0" err="1" smtClean="0"/>
              <a:t>i</a:t>
            </a:r>
            <a:r>
              <a:rPr lang="en-US" dirty="0" smtClean="0"/>
              <a:t>) an increase in potential output, (ii) a temporary inflation shock, (iii) a temporary demand shock, and (iv) stricter monetary policy?</a:t>
            </a:r>
            <a:endParaRPr lang="en-US" dirty="0"/>
          </a:p>
        </p:txBody>
      </p:sp>
    </p:spTree>
    <p:extLst>
      <p:ext uri="{BB962C8B-B14F-4D97-AF65-F5344CB8AC3E}">
        <p14:creationId xmlns:p14="http://schemas.microsoft.com/office/powerpoint/2010/main" val="824665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Long-Run Growth</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57200" y="1600200"/>
                <a:ext cx="8229600" cy="4657725"/>
              </a:xfrm>
            </p:spPr>
            <p:txBody>
              <a:bodyPr>
                <a:normAutofit lnSpcReduction="10000"/>
              </a:bodyPr>
              <a:lstStyle/>
              <a:p>
                <a:r>
                  <a:rPr lang="en-US" dirty="0" smtClean="0"/>
                  <a:t>Suppose an economy is in long-run equilibrium</a:t>
                </a:r>
              </a:p>
              <a:p>
                <a:r>
                  <a:rPr lang="en-US" dirty="0" smtClean="0"/>
                  <a:t>We saw in Chapters 8 and 9 that an economy’s natural GDP (</a:t>
                </a:r>
                <a14:m>
                  <m:oMath xmlns:m="http://schemas.openxmlformats.org/officeDocument/2006/math">
                    <m:acc>
                      <m:accPr>
                        <m:chr m:val="̅"/>
                        <m:ctrlPr>
                          <a:rPr lang="en-US" i="1" smtClean="0">
                            <a:latin typeface="Cambria Math"/>
                          </a:rPr>
                        </m:ctrlPr>
                      </m:accPr>
                      <m:e>
                        <m:r>
                          <a:rPr lang="en-US" b="0" i="1" smtClean="0">
                            <a:latin typeface="Cambria Math"/>
                          </a:rPr>
                          <m:t>𝑌</m:t>
                        </m:r>
                      </m:e>
                    </m:acc>
                  </m:oMath>
                </a14:m>
                <a:r>
                  <a:rPr lang="en-US" dirty="0" smtClean="0"/>
                  <a:t>) can increase over time</a:t>
                </a:r>
              </a:p>
              <a:p>
                <a:r>
                  <a:rPr lang="en-US" dirty="0" smtClean="0"/>
                  <a:t>What will be the effect of this on our five endogenous variables in the short-run?</a:t>
                </a:r>
              </a:p>
              <a:p>
                <a:r>
                  <a:rPr lang="en-US" dirty="0" smtClean="0"/>
                  <a:t>In what way will the economy adjust from the old long-run equilibrium to the new long-run equilibrium?</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57200" y="1600200"/>
                <a:ext cx="8229600" cy="4657725"/>
              </a:xfrm>
              <a:blipFill rotWithShape="1">
                <a:blip r:embed="rId2"/>
                <a:stretch>
                  <a:fillRect l="-1630" t="-2749" r="-2667"/>
                </a:stretch>
              </a:blipFill>
            </p:spPr>
            <p:txBody>
              <a:bodyPr/>
              <a:lstStyle/>
              <a:p>
                <a:r>
                  <a:rPr lang="en-US">
                    <a:noFill/>
                  </a:rPr>
                  <a:t> </a:t>
                </a:r>
              </a:p>
            </p:txBody>
          </p:sp>
        </mc:Fallback>
      </mc:AlternateContent>
    </p:spTree>
    <p:extLst>
      <p:ext uri="{BB962C8B-B14F-4D97-AF65-F5344CB8AC3E}">
        <p14:creationId xmlns:p14="http://schemas.microsoft.com/office/powerpoint/2010/main" val="339564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Recap: </a:t>
            </a:r>
            <a:r>
              <a:rPr lang="en-US" i="1" dirty="0" smtClean="0">
                <a:solidFill>
                  <a:srgbClr val="FF0000"/>
                </a:solidFill>
              </a:rPr>
              <a:t>DAD-DAS</a:t>
            </a:r>
            <a:r>
              <a:rPr lang="en-US" dirty="0" smtClean="0">
                <a:solidFill>
                  <a:srgbClr val="FF0000"/>
                </a:solidFill>
              </a:rPr>
              <a:t> Slopes and Shifts</a:t>
            </a:r>
            <a:endParaRPr lang="en-US" dirty="0">
              <a:solidFill>
                <a:srgbClr val="FF0000"/>
              </a:solidFill>
            </a:endParaRPr>
          </a:p>
        </p:txBody>
      </p:sp>
      <p:sp>
        <p:nvSpPr>
          <p:cNvPr id="4" name="Text Placeholder 3"/>
          <p:cNvSpPr>
            <a:spLocks noGrp="1"/>
          </p:cNvSpPr>
          <p:nvPr>
            <p:ph type="body" idx="1"/>
          </p:nvPr>
        </p:nvSpPr>
        <p:spPr/>
        <p:txBody>
          <a:bodyPr/>
          <a:lstStyle/>
          <a:p>
            <a:r>
              <a:rPr lang="en-US" i="1" dirty="0" smtClean="0">
                <a:solidFill>
                  <a:srgbClr val="FF0000"/>
                </a:solidFill>
              </a:rPr>
              <a:t>DAS</a:t>
            </a:r>
            <a:endParaRPr lang="en-US" i="1" dirty="0">
              <a:solidFill>
                <a:srgbClr val="FF0000"/>
              </a:solidFill>
            </a:endParaRPr>
          </a:p>
        </p:txBody>
      </p:sp>
      <p:sp>
        <p:nvSpPr>
          <p:cNvPr id="5" name="Content Placeholder 4"/>
          <p:cNvSpPr>
            <a:spLocks noGrp="1"/>
          </p:cNvSpPr>
          <p:nvPr>
            <p:ph sz="half" idx="2"/>
          </p:nvPr>
        </p:nvSpPr>
        <p:spPr/>
        <p:txBody>
          <a:bodyPr>
            <a:normAutofit lnSpcReduction="10000"/>
          </a:bodyPr>
          <a:lstStyle/>
          <a:p>
            <a:r>
              <a:rPr lang="en-US" dirty="0" smtClean="0">
                <a:solidFill>
                  <a:srgbClr val="FF0000"/>
                </a:solidFill>
              </a:rPr>
              <a:t>Upward sloping</a:t>
            </a:r>
          </a:p>
          <a:p>
            <a:r>
              <a:rPr lang="en-US" b="1" dirty="0" smtClean="0">
                <a:solidFill>
                  <a:srgbClr val="FF0000"/>
                </a:solidFill>
              </a:rPr>
              <a:t>If natural output increases, shifts right by same amount</a:t>
            </a:r>
          </a:p>
          <a:p>
            <a:r>
              <a:rPr lang="en-US" dirty="0">
                <a:solidFill>
                  <a:srgbClr val="FF0000"/>
                </a:solidFill>
              </a:rPr>
              <a:t>If </a:t>
            </a:r>
            <a:r>
              <a:rPr lang="en-US" dirty="0" smtClean="0">
                <a:solidFill>
                  <a:srgbClr val="FF0000"/>
                </a:solidFill>
              </a:rPr>
              <a:t>previous-period inflation </a:t>
            </a:r>
            <a:r>
              <a:rPr lang="en-US" dirty="0">
                <a:solidFill>
                  <a:srgbClr val="FF0000"/>
                </a:solidFill>
              </a:rPr>
              <a:t>increases, shifts up by same amount</a:t>
            </a:r>
          </a:p>
          <a:p>
            <a:r>
              <a:rPr lang="en-US" dirty="0" smtClean="0">
                <a:solidFill>
                  <a:srgbClr val="FF0000"/>
                </a:solidFill>
              </a:rPr>
              <a:t>If there is a positive inflation shock (</a:t>
            </a:r>
            <a:r>
              <a:rPr lang="el-GR" dirty="0" smtClean="0">
                <a:solidFill>
                  <a:srgbClr val="FF0000"/>
                </a:solidFill>
                <a:latin typeface="Calibri"/>
                <a:cs typeface="Calibri"/>
              </a:rPr>
              <a:t>ν</a:t>
            </a:r>
            <a:r>
              <a:rPr lang="en-US" baseline="-25000" dirty="0" smtClean="0">
                <a:solidFill>
                  <a:srgbClr val="FF0000"/>
                </a:solidFill>
                <a:latin typeface="Calibri"/>
                <a:cs typeface="Calibri"/>
              </a:rPr>
              <a:t>t</a:t>
            </a:r>
            <a:r>
              <a:rPr lang="en-US" dirty="0" smtClean="0">
                <a:solidFill>
                  <a:srgbClr val="FF0000"/>
                </a:solidFill>
                <a:latin typeface="Calibri"/>
                <a:cs typeface="Calibri"/>
              </a:rPr>
              <a:t> &gt; 0</a:t>
            </a:r>
            <a:r>
              <a:rPr lang="en-US" dirty="0" smtClean="0">
                <a:solidFill>
                  <a:srgbClr val="FF0000"/>
                </a:solidFill>
              </a:rPr>
              <a:t>), shifts up by same amount</a:t>
            </a:r>
            <a:endParaRPr lang="en-US" dirty="0">
              <a:solidFill>
                <a:srgbClr val="FF0000"/>
              </a:solidFill>
            </a:endParaRPr>
          </a:p>
        </p:txBody>
      </p:sp>
      <p:sp>
        <p:nvSpPr>
          <p:cNvPr id="6" name="Text Placeholder 5"/>
          <p:cNvSpPr>
            <a:spLocks noGrp="1"/>
          </p:cNvSpPr>
          <p:nvPr>
            <p:ph type="body" sz="quarter" idx="3"/>
          </p:nvPr>
        </p:nvSpPr>
        <p:spPr/>
        <p:txBody>
          <a:bodyPr/>
          <a:lstStyle/>
          <a:p>
            <a:r>
              <a:rPr lang="en-US" i="1" dirty="0" smtClean="0">
                <a:solidFill>
                  <a:srgbClr val="FF0000"/>
                </a:solidFill>
              </a:rPr>
              <a:t>DAD</a:t>
            </a:r>
            <a:endParaRPr lang="en-US" i="1" dirty="0">
              <a:solidFill>
                <a:srgbClr val="FF0000"/>
              </a:solidFill>
            </a:endParaRPr>
          </a:p>
        </p:txBody>
      </p:sp>
      <p:sp>
        <p:nvSpPr>
          <p:cNvPr id="7" name="Content Placeholder 6"/>
          <p:cNvSpPr>
            <a:spLocks noGrp="1"/>
          </p:cNvSpPr>
          <p:nvPr>
            <p:ph sz="quarter" idx="4"/>
          </p:nvPr>
        </p:nvSpPr>
        <p:spPr/>
        <p:txBody>
          <a:bodyPr/>
          <a:lstStyle/>
          <a:p>
            <a:r>
              <a:rPr lang="en-US" dirty="0" smtClean="0">
                <a:solidFill>
                  <a:srgbClr val="FF0000"/>
                </a:solidFill>
              </a:rPr>
              <a:t>Downward sloping</a:t>
            </a:r>
          </a:p>
          <a:p>
            <a:r>
              <a:rPr lang="en-US" b="1" dirty="0">
                <a:solidFill>
                  <a:srgbClr val="FF0000"/>
                </a:solidFill>
              </a:rPr>
              <a:t>If natural output increases, shifts right by same amount</a:t>
            </a:r>
          </a:p>
          <a:p>
            <a:r>
              <a:rPr lang="en-US" dirty="0" smtClean="0">
                <a:solidFill>
                  <a:srgbClr val="FF0000"/>
                </a:solidFill>
              </a:rPr>
              <a:t>If target inflation increases, shifts up by same amount</a:t>
            </a:r>
          </a:p>
          <a:p>
            <a:r>
              <a:rPr lang="en-US" dirty="0" smtClean="0">
                <a:solidFill>
                  <a:srgbClr val="FF0000"/>
                </a:solidFill>
              </a:rPr>
              <a:t>If there is a positive demand shock (</a:t>
            </a:r>
            <a:r>
              <a:rPr lang="el-GR" dirty="0" smtClean="0">
                <a:solidFill>
                  <a:srgbClr val="FF0000"/>
                </a:solidFill>
                <a:latin typeface="Calibri"/>
                <a:cs typeface="Calibri"/>
              </a:rPr>
              <a:t>ε</a:t>
            </a:r>
            <a:r>
              <a:rPr lang="en-US" baseline="-25000" dirty="0" smtClean="0">
                <a:solidFill>
                  <a:srgbClr val="FF0000"/>
                </a:solidFill>
                <a:cs typeface="Calibri"/>
              </a:rPr>
              <a:t>t</a:t>
            </a:r>
            <a:r>
              <a:rPr lang="en-US" dirty="0" smtClean="0">
                <a:solidFill>
                  <a:srgbClr val="FF0000"/>
                </a:solidFill>
                <a:cs typeface="Calibri"/>
              </a:rPr>
              <a:t> </a:t>
            </a:r>
            <a:r>
              <a:rPr lang="en-US" dirty="0">
                <a:solidFill>
                  <a:srgbClr val="FF0000"/>
                </a:solidFill>
                <a:cs typeface="Calibri"/>
              </a:rPr>
              <a:t>&gt; 0</a:t>
            </a:r>
            <a:r>
              <a:rPr lang="en-US" dirty="0">
                <a:solidFill>
                  <a:srgbClr val="FF0000"/>
                </a:solidFill>
              </a:rPr>
              <a:t>)</a:t>
            </a:r>
            <a:r>
              <a:rPr lang="en-US" dirty="0" smtClean="0">
                <a:solidFill>
                  <a:srgbClr val="FF0000"/>
                </a:solidFill>
              </a:rPr>
              <a:t>, shifts right</a:t>
            </a:r>
            <a:endParaRPr lang="en-US" dirty="0">
              <a:solidFill>
                <a:srgbClr val="FF0000"/>
              </a:solidFill>
            </a:endParaRPr>
          </a:p>
        </p:txBody>
      </p:sp>
    </p:spTree>
    <p:extLst>
      <p:ext uri="{BB962C8B-B14F-4D97-AF65-F5344CB8AC3E}">
        <p14:creationId xmlns:p14="http://schemas.microsoft.com/office/powerpoint/2010/main" val="20967547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a:xfrm>
            <a:off x="466725" y="236538"/>
            <a:ext cx="8245475" cy="760412"/>
          </a:xfrm>
        </p:spPr>
        <p:txBody>
          <a:bodyPr/>
          <a:lstStyle/>
          <a:p>
            <a:r>
              <a:rPr lang="en-US" sz="3200" dirty="0"/>
              <a:t>1. Long-run </a:t>
            </a:r>
            <a:r>
              <a:rPr lang="en-US" sz="3200" dirty="0" smtClean="0"/>
              <a:t>growth</a:t>
            </a:r>
          </a:p>
        </p:txBody>
      </p:sp>
      <p:sp>
        <p:nvSpPr>
          <p:cNvPr id="5" name="TextBox 4"/>
          <p:cNvSpPr txBox="1"/>
          <p:nvPr/>
        </p:nvSpPr>
        <p:spPr>
          <a:xfrm>
            <a:off x="6632575" y="152400"/>
            <a:ext cx="2435225" cy="884238"/>
          </a:xfrm>
          <a:prstGeom prst="rect">
            <a:avLst/>
          </a:prstGeom>
          <a:solidFill>
            <a:schemeClr val="accent3">
              <a:lumMod val="60000"/>
              <a:lumOff val="40000"/>
            </a:schemeClr>
          </a:solidFill>
          <a:effectLst>
            <a:outerShdw blurRad="25400" dist="50800" dir="2700000" algn="tl" rotWithShape="0">
              <a:prstClr val="black">
                <a:alpha val="40000"/>
              </a:prstClr>
            </a:outerShdw>
          </a:effectLst>
        </p:spPr>
        <p:txBody>
          <a:bodyPr/>
          <a:lstStyle/>
          <a:p>
            <a:pPr>
              <a:defRPr/>
            </a:pPr>
            <a:r>
              <a:rPr lang="en-US" sz="2400" dirty="0">
                <a:cs typeface="Arial" charset="0"/>
              </a:rPr>
              <a:t>Period </a:t>
            </a:r>
            <a:r>
              <a:rPr lang="en-US" sz="2400" b="1" i="1" dirty="0">
                <a:cs typeface="Times New Roman" pitchFamily="18" charset="0"/>
              </a:rPr>
              <a:t>t</a:t>
            </a:r>
            <a:r>
              <a:rPr lang="en-US" sz="2400" dirty="0" smtClean="0">
                <a:cs typeface="Arial" charset="0"/>
              </a:rPr>
              <a:t>: initial equilibrium at </a:t>
            </a:r>
            <a:r>
              <a:rPr lang="en-US" sz="2400" b="1" dirty="0">
                <a:cs typeface="Arial" charset="0"/>
              </a:rPr>
              <a:t>A</a:t>
            </a:r>
          </a:p>
        </p:txBody>
      </p:sp>
      <p:grpSp>
        <p:nvGrpSpPr>
          <p:cNvPr id="63492" name="Group 53"/>
          <p:cNvGrpSpPr>
            <a:grpSpLocks/>
          </p:cNvGrpSpPr>
          <p:nvPr/>
        </p:nvGrpSpPr>
        <p:grpSpPr bwMode="auto">
          <a:xfrm>
            <a:off x="788988" y="1381125"/>
            <a:ext cx="4954587" cy="4383088"/>
            <a:chOff x="914401" y="1218064"/>
            <a:chExt cx="4954137" cy="4382469"/>
          </a:xfrm>
        </p:grpSpPr>
        <p:grpSp>
          <p:nvGrpSpPr>
            <p:cNvPr id="63541" name="Group 5"/>
            <p:cNvGrpSpPr>
              <a:grpSpLocks/>
            </p:cNvGrpSpPr>
            <p:nvPr/>
          </p:nvGrpSpPr>
          <p:grpSpPr bwMode="auto">
            <a:xfrm>
              <a:off x="1170295" y="1646934"/>
              <a:ext cx="4258102" cy="3731745"/>
              <a:chOff x="2638" y="1872122"/>
              <a:chExt cx="2496" cy="3731745"/>
            </a:xfrm>
          </p:grpSpPr>
          <p:sp>
            <p:nvSpPr>
              <p:cNvPr id="63544" name="Line 6"/>
              <p:cNvSpPr>
                <a:spLocks noChangeShapeType="1"/>
              </p:cNvSpPr>
              <p:nvPr/>
            </p:nvSpPr>
            <p:spPr bwMode="auto">
              <a:xfrm>
                <a:off x="2640" y="1872122"/>
                <a:ext cx="0" cy="37258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45" name="Line 7"/>
              <p:cNvSpPr>
                <a:spLocks noChangeShapeType="1"/>
              </p:cNvSpPr>
              <p:nvPr/>
            </p:nvSpPr>
            <p:spPr bwMode="auto">
              <a:xfrm>
                <a:off x="2638" y="5603867"/>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3542" name="Text Box 8"/>
            <p:cNvSpPr txBox="1">
              <a:spLocks noChangeArrowheads="1"/>
            </p:cNvSpPr>
            <p:nvPr/>
          </p:nvSpPr>
          <p:spPr bwMode="auto">
            <a:xfrm>
              <a:off x="5457968" y="5154257"/>
              <a:ext cx="41057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3543" name="Text Box 9"/>
            <p:cNvSpPr txBox="1">
              <a:spLocks noChangeArrowheads="1"/>
            </p:cNvSpPr>
            <p:nvPr/>
          </p:nvSpPr>
          <p:spPr bwMode="auto">
            <a:xfrm>
              <a:off x="914401" y="1218064"/>
              <a:ext cx="53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grpSp>
        <p:nvGrpSpPr>
          <p:cNvPr id="63493" name="Group 81"/>
          <p:cNvGrpSpPr>
            <a:grpSpLocks/>
          </p:cNvGrpSpPr>
          <p:nvPr/>
        </p:nvGrpSpPr>
        <p:grpSpPr bwMode="auto">
          <a:xfrm>
            <a:off x="1441450" y="2255838"/>
            <a:ext cx="3649663" cy="1900237"/>
            <a:chOff x="1982788" y="3408363"/>
            <a:chExt cx="3649440" cy="1720850"/>
          </a:xfrm>
        </p:grpSpPr>
        <p:sp>
          <p:nvSpPr>
            <p:cNvPr id="63539" name="Line 33"/>
            <p:cNvSpPr>
              <a:spLocks noChangeShapeType="1"/>
            </p:cNvSpPr>
            <p:nvPr/>
          </p:nvSpPr>
          <p:spPr bwMode="auto">
            <a:xfrm flipV="1">
              <a:off x="1982788" y="3616325"/>
              <a:ext cx="2959100" cy="15128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40" name="Text Box 38"/>
            <p:cNvSpPr txBox="1">
              <a:spLocks noChangeArrowheads="1"/>
            </p:cNvSpPr>
            <p:nvPr/>
          </p:nvSpPr>
          <p:spPr bwMode="auto">
            <a:xfrm>
              <a:off x="4949826" y="3408363"/>
              <a:ext cx="682402" cy="39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grpSp>
      <p:grpSp>
        <p:nvGrpSpPr>
          <p:cNvPr id="63494" name="Group 80"/>
          <p:cNvGrpSpPr>
            <a:grpSpLocks/>
          </p:cNvGrpSpPr>
          <p:nvPr/>
        </p:nvGrpSpPr>
        <p:grpSpPr bwMode="auto">
          <a:xfrm>
            <a:off x="2170113" y="1303338"/>
            <a:ext cx="857250" cy="4232275"/>
            <a:chOff x="2605088" y="1303338"/>
            <a:chExt cx="857250" cy="4232275"/>
          </a:xfrm>
        </p:grpSpPr>
        <p:sp>
          <p:nvSpPr>
            <p:cNvPr id="63535" name="Line 21"/>
            <p:cNvSpPr>
              <a:spLocks noChangeShapeType="1"/>
            </p:cNvSpPr>
            <p:nvPr/>
          </p:nvSpPr>
          <p:spPr bwMode="auto">
            <a:xfrm flipH="1">
              <a:off x="2790825" y="1714500"/>
              <a:ext cx="4763" cy="3821113"/>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3536" name="Group 95"/>
            <p:cNvGrpSpPr>
              <a:grpSpLocks/>
            </p:cNvGrpSpPr>
            <p:nvPr/>
          </p:nvGrpSpPr>
          <p:grpSpPr bwMode="auto">
            <a:xfrm>
              <a:off x="2605088" y="1303338"/>
              <a:ext cx="857250" cy="492125"/>
              <a:chOff x="4224290" y="2290758"/>
              <a:chExt cx="858673" cy="492443"/>
            </a:xfrm>
          </p:grpSpPr>
          <p:sp>
            <p:nvSpPr>
              <p:cNvPr id="63537" name="Text Box 8"/>
              <p:cNvSpPr txBox="1">
                <a:spLocks noChangeArrowheads="1"/>
              </p:cNvSpPr>
              <p:nvPr/>
            </p:nvSpPr>
            <p:spPr bwMode="auto">
              <a:xfrm>
                <a:off x="4224290" y="2290758"/>
                <a:ext cx="858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a:t>
                </a:r>
                <a:endParaRPr lang="en-US" sz="2600" baseline="-25000">
                  <a:latin typeface="Times New Roman" pitchFamily="18" charset="0"/>
                  <a:cs typeface="Times New Roman" pitchFamily="18" charset="0"/>
                </a:endParaRPr>
              </a:p>
            </p:txBody>
          </p:sp>
          <p:cxnSp>
            <p:nvCxnSpPr>
              <p:cNvPr id="98" name="Straight Connector 97"/>
              <p:cNvCxnSpPr/>
              <p:nvPr/>
            </p:nvCxnSpPr>
            <p:spPr>
              <a:xfrm>
                <a:off x="4362631" y="2373361"/>
                <a:ext cx="20035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3495" name="Group 79"/>
          <p:cNvGrpSpPr>
            <a:grpSpLocks/>
          </p:cNvGrpSpPr>
          <p:nvPr/>
        </p:nvGrpSpPr>
        <p:grpSpPr bwMode="auto">
          <a:xfrm>
            <a:off x="1568450" y="2043113"/>
            <a:ext cx="2819400" cy="3414712"/>
            <a:chOff x="1504950" y="2101850"/>
            <a:chExt cx="2819400" cy="3414713"/>
          </a:xfrm>
        </p:grpSpPr>
        <p:sp>
          <p:nvSpPr>
            <p:cNvPr id="63533" name="Text Box 38"/>
            <p:cNvSpPr txBox="1">
              <a:spLocks noChangeArrowheads="1"/>
            </p:cNvSpPr>
            <p:nvPr/>
          </p:nvSpPr>
          <p:spPr bwMode="auto">
            <a:xfrm>
              <a:off x="3054350" y="5086350"/>
              <a:ext cx="1270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DAD</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sp>
          <p:nvSpPr>
            <p:cNvPr id="63534" name="Line 33"/>
            <p:cNvSpPr>
              <a:spLocks noChangeShapeType="1"/>
            </p:cNvSpPr>
            <p:nvPr/>
          </p:nvSpPr>
          <p:spPr bwMode="auto">
            <a:xfrm>
              <a:off x="1504950" y="2101850"/>
              <a:ext cx="1544638" cy="31384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496" name="Group 72"/>
          <p:cNvGrpSpPr>
            <a:grpSpLocks/>
          </p:cNvGrpSpPr>
          <p:nvPr/>
        </p:nvGrpSpPr>
        <p:grpSpPr bwMode="auto">
          <a:xfrm>
            <a:off x="1974850" y="3295650"/>
            <a:ext cx="439738" cy="430213"/>
            <a:chOff x="2409967" y="4351535"/>
            <a:chExt cx="439595" cy="430883"/>
          </a:xfrm>
        </p:grpSpPr>
        <p:sp>
          <p:nvSpPr>
            <p:cNvPr id="99" name="Oval 98"/>
            <p:cNvSpPr>
              <a:spLocks noChangeAspect="1"/>
            </p:cNvSpPr>
            <p:nvPr/>
          </p:nvSpPr>
          <p:spPr>
            <a:xfrm>
              <a:off x="2740060" y="4658400"/>
              <a:ext cx="109502" cy="1097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Text Box 8"/>
            <p:cNvSpPr txBox="1">
              <a:spLocks noChangeArrowheads="1"/>
            </p:cNvSpPr>
            <p:nvPr/>
          </p:nvSpPr>
          <p:spPr bwMode="auto">
            <a:xfrm>
              <a:off x="2409967" y="4351535"/>
              <a:ext cx="372942" cy="430883"/>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A</a:t>
              </a:r>
            </a:p>
          </p:txBody>
        </p:sp>
      </p:grpSp>
      <p:sp>
        <p:nvSpPr>
          <p:cNvPr id="63497" name="Text Box 8"/>
          <p:cNvSpPr txBox="1">
            <a:spLocks noChangeArrowheads="1"/>
          </p:cNvSpPr>
          <p:nvPr/>
        </p:nvSpPr>
        <p:spPr bwMode="auto">
          <a:xfrm>
            <a:off x="2120900" y="5521325"/>
            <a:ext cx="5318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a:t>
            </a:r>
            <a:endParaRPr lang="en-US" sz="2600" b="1">
              <a:latin typeface="Times New Roman" pitchFamily="18" charset="0"/>
              <a:cs typeface="Times New Roman" pitchFamily="18" charset="0"/>
            </a:endParaRPr>
          </a:p>
        </p:txBody>
      </p:sp>
      <p:cxnSp>
        <p:nvCxnSpPr>
          <p:cNvPr id="54" name="Straight Connector 53"/>
          <p:cNvCxnSpPr>
            <a:endCxn id="99" idx="2"/>
          </p:cNvCxnSpPr>
          <p:nvPr/>
        </p:nvCxnSpPr>
        <p:spPr bwMode="auto">
          <a:xfrm>
            <a:off x="1052513" y="3654425"/>
            <a:ext cx="1252537" cy="1588"/>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9161" name="Line 47"/>
          <p:cNvSpPr>
            <a:spLocks noChangeShapeType="1"/>
          </p:cNvSpPr>
          <p:nvPr/>
        </p:nvSpPr>
        <p:spPr bwMode="auto">
          <a:xfrm flipH="1">
            <a:off x="2538413" y="1562100"/>
            <a:ext cx="923925" cy="0"/>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1" name="TextBox 90"/>
          <p:cNvSpPr txBox="1"/>
          <p:nvPr/>
        </p:nvSpPr>
        <p:spPr>
          <a:xfrm>
            <a:off x="6098460" y="1093790"/>
            <a:ext cx="2971800" cy="1371600"/>
          </a:xfrm>
          <a:prstGeom prst="rect">
            <a:avLst/>
          </a:prstGeom>
          <a:solidFill>
            <a:schemeClr val="accent3">
              <a:lumMod val="60000"/>
              <a:lumOff val="40000"/>
            </a:schemeClr>
          </a:solidFill>
          <a:effectLst>
            <a:outerShdw blurRad="25400" dist="50800" dir="2700000" algn="tl" rotWithShape="0">
              <a:prstClr val="black">
                <a:alpha val="40000"/>
              </a:prstClr>
            </a:outerShdw>
          </a:effectLst>
        </p:spPr>
        <p:txBody>
          <a:bodyPr/>
          <a:lstStyle/>
          <a:p>
            <a:pPr>
              <a:defRPr/>
            </a:pPr>
            <a:r>
              <a:rPr lang="en-US" sz="2400" dirty="0">
                <a:cs typeface="Arial" charset="0"/>
              </a:rPr>
              <a:t>Period </a:t>
            </a:r>
            <a:r>
              <a:rPr lang="en-US" sz="2600" b="1" i="1" dirty="0">
                <a:cs typeface="Times New Roman" pitchFamily="18" charset="0"/>
              </a:rPr>
              <a:t>t</a:t>
            </a:r>
            <a:r>
              <a:rPr lang="en-US" sz="2600" b="1" dirty="0">
                <a:cs typeface="Times New Roman" pitchFamily="18" charset="0"/>
              </a:rPr>
              <a:t> + </a:t>
            </a:r>
            <a:r>
              <a:rPr lang="en-US" sz="2600" b="1" dirty="0" smtClean="0">
                <a:cs typeface="Times New Roman" pitchFamily="18" charset="0"/>
              </a:rPr>
              <a:t>1</a:t>
            </a:r>
            <a:r>
              <a:rPr lang="en-US" sz="2400" dirty="0" smtClean="0">
                <a:cs typeface="Arial" charset="0"/>
              </a:rPr>
              <a:t>: Long-run </a:t>
            </a:r>
            <a:r>
              <a:rPr lang="en-US" sz="2400" dirty="0">
                <a:cs typeface="Arial" charset="0"/>
              </a:rPr>
              <a:t>growth increases the natural rate </a:t>
            </a:r>
            <a:r>
              <a:rPr lang="en-US" sz="2400" dirty="0" smtClean="0">
                <a:cs typeface="Arial" charset="0"/>
              </a:rPr>
              <a:t>of </a:t>
            </a:r>
            <a:r>
              <a:rPr lang="en-US" sz="2400" dirty="0">
                <a:cs typeface="Arial" charset="0"/>
              </a:rPr>
              <a:t>output.</a:t>
            </a:r>
            <a:endParaRPr lang="en-US" sz="2400" b="1" dirty="0">
              <a:cs typeface="Arial" charset="0"/>
            </a:endParaRPr>
          </a:p>
        </p:txBody>
      </p:sp>
      <p:grpSp>
        <p:nvGrpSpPr>
          <p:cNvPr id="10" name="Group 80"/>
          <p:cNvGrpSpPr>
            <a:grpSpLocks/>
          </p:cNvGrpSpPr>
          <p:nvPr/>
        </p:nvGrpSpPr>
        <p:grpSpPr bwMode="auto">
          <a:xfrm>
            <a:off x="3359150" y="1312863"/>
            <a:ext cx="857250" cy="4240212"/>
            <a:chOff x="2605088" y="1303338"/>
            <a:chExt cx="857250" cy="4240901"/>
          </a:xfrm>
        </p:grpSpPr>
        <p:sp>
          <p:nvSpPr>
            <p:cNvPr id="63527" name="Line 21"/>
            <p:cNvSpPr>
              <a:spLocks noChangeShapeType="1"/>
            </p:cNvSpPr>
            <p:nvPr/>
          </p:nvSpPr>
          <p:spPr bwMode="auto">
            <a:xfrm flipH="1">
              <a:off x="2790825" y="1723126"/>
              <a:ext cx="4763" cy="3821113"/>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3528" name="Group 95"/>
            <p:cNvGrpSpPr>
              <a:grpSpLocks/>
            </p:cNvGrpSpPr>
            <p:nvPr/>
          </p:nvGrpSpPr>
          <p:grpSpPr bwMode="auto">
            <a:xfrm>
              <a:off x="2605088" y="1303338"/>
              <a:ext cx="857250" cy="492125"/>
              <a:chOff x="4224290" y="2290758"/>
              <a:chExt cx="858673" cy="492443"/>
            </a:xfrm>
          </p:grpSpPr>
          <p:sp>
            <p:nvSpPr>
              <p:cNvPr id="63529" name="Text Box 8"/>
              <p:cNvSpPr txBox="1">
                <a:spLocks noChangeArrowheads="1"/>
              </p:cNvSpPr>
              <p:nvPr/>
            </p:nvSpPr>
            <p:spPr bwMode="auto">
              <a:xfrm>
                <a:off x="4224290" y="2290758"/>
                <a:ext cx="858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 +</a:t>
                </a:r>
                <a:r>
                  <a:rPr lang="en-US" sz="2600" b="1" baseline="-25000">
                    <a:latin typeface="Times New Roman" pitchFamily="18" charset="0"/>
                    <a:cs typeface="Times New Roman" pitchFamily="18" charset="0"/>
                  </a:rPr>
                  <a:t>1</a:t>
                </a:r>
                <a:endParaRPr lang="en-US" sz="2600" baseline="-25000">
                  <a:latin typeface="Times New Roman" pitchFamily="18" charset="0"/>
                  <a:cs typeface="Times New Roman" pitchFamily="18" charset="0"/>
                </a:endParaRPr>
              </a:p>
            </p:txBody>
          </p:sp>
          <p:cxnSp>
            <p:nvCxnSpPr>
              <p:cNvPr id="101" name="Straight Connector 100"/>
              <p:cNvCxnSpPr/>
              <p:nvPr/>
            </p:nvCxnSpPr>
            <p:spPr>
              <a:xfrm>
                <a:off x="4362632" y="2373375"/>
                <a:ext cx="20035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 name="Group 81"/>
          <p:cNvGrpSpPr>
            <a:grpSpLocks/>
          </p:cNvGrpSpPr>
          <p:nvPr/>
        </p:nvGrpSpPr>
        <p:grpSpPr bwMode="auto">
          <a:xfrm>
            <a:off x="2074863" y="2579688"/>
            <a:ext cx="3879850" cy="1898650"/>
            <a:chOff x="1982788" y="3408363"/>
            <a:chExt cx="3879158" cy="1720850"/>
          </a:xfrm>
        </p:grpSpPr>
        <p:sp>
          <p:nvSpPr>
            <p:cNvPr id="63525" name="Line 33"/>
            <p:cNvSpPr>
              <a:spLocks noChangeShapeType="1"/>
            </p:cNvSpPr>
            <p:nvPr/>
          </p:nvSpPr>
          <p:spPr bwMode="auto">
            <a:xfrm flipV="1">
              <a:off x="1982788" y="361632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6" name="Text Box 38"/>
            <p:cNvSpPr txBox="1">
              <a:spLocks noChangeArrowheads="1"/>
            </p:cNvSpPr>
            <p:nvPr/>
          </p:nvSpPr>
          <p:spPr bwMode="auto">
            <a:xfrm>
              <a:off x="4949825" y="3408363"/>
              <a:ext cx="912121" cy="39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+1</a:t>
              </a:r>
            </a:p>
          </p:txBody>
        </p:sp>
      </p:grpSp>
      <p:grpSp>
        <p:nvGrpSpPr>
          <p:cNvPr id="13" name="Group 79"/>
          <p:cNvGrpSpPr>
            <a:grpSpLocks/>
          </p:cNvGrpSpPr>
          <p:nvPr/>
        </p:nvGrpSpPr>
        <p:grpSpPr bwMode="auto">
          <a:xfrm>
            <a:off x="2757488" y="2044700"/>
            <a:ext cx="2455862" cy="3414713"/>
            <a:chOff x="1504950" y="2101850"/>
            <a:chExt cx="2455601" cy="3414713"/>
          </a:xfrm>
        </p:grpSpPr>
        <p:sp>
          <p:nvSpPr>
            <p:cNvPr id="63523" name="Text Box 38"/>
            <p:cNvSpPr txBox="1">
              <a:spLocks noChangeArrowheads="1"/>
            </p:cNvSpPr>
            <p:nvPr/>
          </p:nvSpPr>
          <p:spPr bwMode="auto">
            <a:xfrm>
              <a:off x="3054350" y="5086350"/>
              <a:ext cx="906201"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DAD</a:t>
              </a:r>
              <a:r>
                <a:rPr lang="en-US" sz="2400" b="1" i="1" baseline="-25000">
                  <a:latin typeface="Times New Roman" pitchFamily="18" charset="0"/>
                  <a:cs typeface="Times New Roman" pitchFamily="18" charset="0"/>
                </a:rPr>
                <a:t>t </a:t>
              </a:r>
              <a:r>
                <a:rPr lang="en-US" sz="2400" b="1" baseline="-25000">
                  <a:latin typeface="Times New Roman" pitchFamily="18" charset="0"/>
                  <a:cs typeface="Times New Roman" pitchFamily="18" charset="0"/>
                </a:rPr>
                <a:t>+1</a:t>
              </a:r>
            </a:p>
          </p:txBody>
        </p:sp>
        <p:sp>
          <p:nvSpPr>
            <p:cNvPr id="63524" name="Line 33"/>
            <p:cNvSpPr>
              <a:spLocks noChangeShapeType="1"/>
            </p:cNvSpPr>
            <p:nvPr/>
          </p:nvSpPr>
          <p:spPr bwMode="auto">
            <a:xfrm>
              <a:off x="1504950" y="2101850"/>
              <a:ext cx="1544638" cy="31384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 name="Group 142"/>
          <p:cNvGrpSpPr>
            <a:grpSpLocks/>
          </p:cNvGrpSpPr>
          <p:nvPr/>
        </p:nvGrpSpPr>
        <p:grpSpPr bwMode="auto">
          <a:xfrm>
            <a:off x="2414588" y="3297238"/>
            <a:ext cx="1190625" cy="430212"/>
            <a:chOff x="2414815" y="3297259"/>
            <a:chExt cx="1189648" cy="430213"/>
          </a:xfrm>
        </p:grpSpPr>
        <p:cxnSp>
          <p:nvCxnSpPr>
            <p:cNvPr id="115" name="Straight Connector 114"/>
            <p:cNvCxnSpPr>
              <a:stCxn id="99" idx="6"/>
              <a:endCxn id="124" idx="2"/>
            </p:cNvCxnSpPr>
            <p:nvPr/>
          </p:nvCxnSpPr>
          <p:spPr bwMode="auto">
            <a:xfrm>
              <a:off x="2414815" y="3656035"/>
              <a:ext cx="1080200" cy="1587"/>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63520" name="Group 72"/>
            <p:cNvGrpSpPr>
              <a:grpSpLocks/>
            </p:cNvGrpSpPr>
            <p:nvPr/>
          </p:nvGrpSpPr>
          <p:grpSpPr bwMode="auto">
            <a:xfrm>
              <a:off x="3130749" y="3297259"/>
              <a:ext cx="473714" cy="430213"/>
              <a:chOff x="2375847" y="4351574"/>
              <a:chExt cx="473715" cy="430887"/>
            </a:xfrm>
          </p:grpSpPr>
          <p:sp>
            <p:nvSpPr>
              <p:cNvPr id="124" name="Oval 123"/>
              <p:cNvSpPr>
                <a:spLocks noChangeAspect="1"/>
              </p:cNvSpPr>
              <p:nvPr/>
            </p:nvSpPr>
            <p:spPr>
              <a:xfrm>
                <a:off x="2740114" y="4658442"/>
                <a:ext cx="109448" cy="1097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Text Box 8"/>
              <p:cNvSpPr txBox="1">
                <a:spLocks noChangeArrowheads="1"/>
              </p:cNvSpPr>
              <p:nvPr/>
            </p:nvSpPr>
            <p:spPr bwMode="auto">
              <a:xfrm>
                <a:off x="2375287" y="4351574"/>
                <a:ext cx="372758" cy="430887"/>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B</a:t>
                </a:r>
              </a:p>
            </p:txBody>
          </p:sp>
        </p:grpSp>
      </p:grpSp>
      <p:grpSp>
        <p:nvGrpSpPr>
          <p:cNvPr id="16" name="Group 130"/>
          <p:cNvGrpSpPr>
            <a:grpSpLocks/>
          </p:cNvGrpSpPr>
          <p:nvPr/>
        </p:nvGrpSpPr>
        <p:grpSpPr bwMode="auto">
          <a:xfrm>
            <a:off x="41275" y="3013075"/>
            <a:ext cx="974725" cy="1149350"/>
            <a:chOff x="40956" y="4591763"/>
            <a:chExt cx="974782" cy="1149319"/>
          </a:xfrm>
        </p:grpSpPr>
        <p:sp>
          <p:nvSpPr>
            <p:cNvPr id="63515" name="Text Box 9"/>
            <p:cNvSpPr txBox="1">
              <a:spLocks noChangeArrowheads="1"/>
            </p:cNvSpPr>
            <p:nvPr/>
          </p:nvSpPr>
          <p:spPr bwMode="auto">
            <a:xfrm>
              <a:off x="40956" y="5237424"/>
              <a:ext cx="814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dirty="0">
                  <a:latin typeface="Times New Roman" pitchFamily="18" charset="0"/>
                  <a:cs typeface="Times New Roman" pitchFamily="18" charset="0"/>
                </a:rPr>
                <a:t>π</a:t>
              </a:r>
              <a:r>
                <a:rPr lang="en-US" sz="2600" b="1" i="1" baseline="-25000" dirty="0">
                  <a:latin typeface="Times New Roman" pitchFamily="18" charset="0"/>
                  <a:cs typeface="Times New Roman" pitchFamily="18" charset="0"/>
                </a:rPr>
                <a:t>t </a:t>
              </a:r>
              <a:r>
                <a:rPr lang="en-US" sz="2600" b="1" baseline="-25000" dirty="0">
                  <a:latin typeface="Times New Roman" pitchFamily="18" charset="0"/>
                  <a:cs typeface="Times New Roman" pitchFamily="18" charset="0"/>
                </a:rPr>
                <a:t>+ 1</a:t>
              </a:r>
              <a:endParaRPr lang="en-US" sz="2600" dirty="0"/>
            </a:p>
          </p:txBody>
        </p:sp>
        <p:sp>
          <p:nvSpPr>
            <p:cNvPr id="63516" name="Text Box 9"/>
            <p:cNvSpPr txBox="1">
              <a:spLocks noChangeArrowheads="1"/>
            </p:cNvSpPr>
            <p:nvPr/>
          </p:nvSpPr>
          <p:spPr bwMode="auto">
            <a:xfrm>
              <a:off x="117701" y="4591763"/>
              <a:ext cx="644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dirty="0">
                  <a:latin typeface="Times New Roman" pitchFamily="18" charset="0"/>
                  <a:cs typeface="Times New Roman" pitchFamily="18" charset="0"/>
                </a:rPr>
                <a:t>π</a:t>
              </a:r>
              <a:r>
                <a:rPr lang="en-US" sz="2600" b="1" i="1" baseline="-25000" dirty="0">
                  <a:latin typeface="Times New Roman" pitchFamily="18" charset="0"/>
                  <a:cs typeface="Times New Roman" pitchFamily="18" charset="0"/>
                </a:rPr>
                <a:t>t</a:t>
              </a:r>
              <a:endParaRPr lang="en-US" sz="2600" dirty="0"/>
            </a:p>
          </p:txBody>
        </p:sp>
        <p:sp>
          <p:nvSpPr>
            <p:cNvPr id="129" name="Right Brace 128"/>
            <p:cNvSpPr/>
            <p:nvPr/>
          </p:nvSpPr>
          <p:spPr>
            <a:xfrm>
              <a:off x="660117" y="4731459"/>
              <a:ext cx="355621" cy="1009623"/>
            </a:xfrm>
            <a:prstGeom prst="rightBrace">
              <a:avLst>
                <a:gd name="adj1" fmla="val 3106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3518" name="Text Box 9"/>
            <p:cNvSpPr txBox="1">
              <a:spLocks noChangeArrowheads="1"/>
            </p:cNvSpPr>
            <p:nvPr/>
          </p:nvSpPr>
          <p:spPr bwMode="auto">
            <a:xfrm>
              <a:off x="255463" y="4990872"/>
              <a:ext cx="328291"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n-US" sz="2600" i="1" dirty="0">
                  <a:latin typeface="Times New Roman" pitchFamily="18" charset="0"/>
                  <a:cs typeface="Times New Roman" pitchFamily="18" charset="0"/>
                </a:rPr>
                <a:t>=</a:t>
              </a:r>
              <a:endParaRPr lang="en-US" sz="2600" dirty="0"/>
            </a:p>
          </p:txBody>
        </p:sp>
      </p:grpSp>
      <p:sp>
        <p:nvSpPr>
          <p:cNvPr id="133" name="Line 47"/>
          <p:cNvSpPr>
            <a:spLocks noChangeShapeType="1"/>
          </p:cNvSpPr>
          <p:nvPr/>
        </p:nvSpPr>
        <p:spPr bwMode="auto">
          <a:xfrm flipH="1">
            <a:off x="1981200" y="2743200"/>
            <a:ext cx="1054100" cy="0"/>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5" name="Line 47"/>
          <p:cNvSpPr>
            <a:spLocks noChangeShapeType="1"/>
          </p:cNvSpPr>
          <p:nvPr/>
        </p:nvSpPr>
        <p:spPr bwMode="auto">
          <a:xfrm flipH="1" flipV="1">
            <a:off x="3703638" y="2935288"/>
            <a:ext cx="1012825" cy="3175"/>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6" name="TextBox 135"/>
          <p:cNvSpPr txBox="1"/>
          <p:nvPr/>
        </p:nvSpPr>
        <p:spPr>
          <a:xfrm>
            <a:off x="6096000" y="2594910"/>
            <a:ext cx="2971800" cy="1460858"/>
          </a:xfrm>
          <a:prstGeom prst="rect">
            <a:avLst/>
          </a:prstGeom>
          <a:solidFill>
            <a:schemeClr val="accent3">
              <a:lumMod val="60000"/>
              <a:lumOff val="40000"/>
            </a:schemeClr>
          </a:solidFill>
          <a:effectLst>
            <a:outerShdw blurRad="25400" dist="50800" dir="2700000" algn="tl" rotWithShape="0">
              <a:prstClr val="black">
                <a:alpha val="40000"/>
              </a:prstClr>
            </a:outerShdw>
          </a:effectLst>
        </p:spPr>
        <p:txBody>
          <a:bodyPr/>
          <a:lstStyle/>
          <a:p>
            <a:pPr>
              <a:defRPr/>
            </a:pPr>
            <a:r>
              <a:rPr lang="en-US" sz="2400" i="1" dirty="0" smtClean="0">
                <a:cs typeface="Arial" charset="0"/>
              </a:rPr>
              <a:t>DAS</a:t>
            </a:r>
            <a:r>
              <a:rPr lang="en-US" sz="2400" dirty="0" smtClean="0">
                <a:cs typeface="Arial" charset="0"/>
              </a:rPr>
              <a:t> shifts right by the exact amount of the increase in natural GDP.</a:t>
            </a:r>
            <a:endParaRPr lang="en-US" sz="2400" b="1" dirty="0">
              <a:cs typeface="Arial" charset="0"/>
            </a:endParaRPr>
          </a:p>
        </p:txBody>
      </p:sp>
      <p:sp>
        <p:nvSpPr>
          <p:cNvPr id="138" name="TextBox 137"/>
          <p:cNvSpPr txBox="1"/>
          <p:nvPr/>
        </p:nvSpPr>
        <p:spPr>
          <a:xfrm>
            <a:off x="5928850" y="4117219"/>
            <a:ext cx="3148012" cy="1487129"/>
          </a:xfrm>
          <a:prstGeom prst="rect">
            <a:avLst/>
          </a:prstGeom>
          <a:solidFill>
            <a:schemeClr val="accent3">
              <a:lumMod val="60000"/>
              <a:lumOff val="40000"/>
            </a:schemeClr>
          </a:solidFill>
          <a:effectLst>
            <a:outerShdw blurRad="25400" dist="50800" dir="2700000" algn="tl" rotWithShape="0">
              <a:prstClr val="black">
                <a:alpha val="40000"/>
              </a:prstClr>
            </a:outerShdw>
          </a:effectLst>
        </p:spPr>
        <p:txBody>
          <a:bodyPr/>
          <a:lstStyle/>
          <a:p>
            <a:pPr>
              <a:defRPr/>
            </a:pPr>
            <a:r>
              <a:rPr lang="en-US" sz="2400" i="1" dirty="0">
                <a:cs typeface="Arial" charset="0"/>
              </a:rPr>
              <a:t>DAD</a:t>
            </a:r>
            <a:r>
              <a:rPr lang="en-US" sz="2400" dirty="0">
                <a:cs typeface="Arial" charset="0"/>
              </a:rPr>
              <a:t> shifts right too by the exact amount of the increase in natural GDP.</a:t>
            </a:r>
            <a:endParaRPr lang="en-US" sz="2400" b="1" dirty="0">
              <a:cs typeface="Arial" charset="0"/>
            </a:endParaRPr>
          </a:p>
        </p:txBody>
      </p:sp>
      <p:sp>
        <p:nvSpPr>
          <p:cNvPr id="139" name="TextBox 138"/>
          <p:cNvSpPr txBox="1"/>
          <p:nvPr/>
        </p:nvSpPr>
        <p:spPr>
          <a:xfrm>
            <a:off x="5867400" y="5628972"/>
            <a:ext cx="3238500" cy="1169988"/>
          </a:xfrm>
          <a:prstGeom prst="rect">
            <a:avLst/>
          </a:prstGeom>
          <a:solidFill>
            <a:schemeClr val="accent3">
              <a:lumMod val="60000"/>
              <a:lumOff val="40000"/>
            </a:schemeClr>
          </a:solidFill>
          <a:effectLst>
            <a:outerShdw blurRad="25400" dist="50800" dir="2700000" algn="tl" rotWithShape="0">
              <a:prstClr val="black">
                <a:alpha val="40000"/>
              </a:prstClr>
            </a:outerShdw>
          </a:effectLst>
        </p:spPr>
        <p:txBody>
          <a:bodyPr/>
          <a:lstStyle/>
          <a:p>
            <a:pPr>
              <a:defRPr/>
            </a:pPr>
            <a:r>
              <a:rPr lang="en-US" sz="2400" dirty="0">
                <a:cs typeface="Arial" charset="0"/>
              </a:rPr>
              <a:t>New </a:t>
            </a:r>
            <a:r>
              <a:rPr lang="en-US" sz="2400" dirty="0" smtClean="0">
                <a:cs typeface="Arial" charset="0"/>
              </a:rPr>
              <a:t>equilibrium </a:t>
            </a:r>
            <a:r>
              <a:rPr lang="en-US" sz="2400" dirty="0">
                <a:cs typeface="Arial" charset="0"/>
              </a:rPr>
              <a:t>at </a:t>
            </a:r>
            <a:r>
              <a:rPr lang="en-US" sz="2400" b="1" dirty="0" smtClean="0">
                <a:cs typeface="Arial" charset="0"/>
              </a:rPr>
              <a:t>B</a:t>
            </a:r>
            <a:r>
              <a:rPr lang="en-US" sz="2400" dirty="0" smtClean="0">
                <a:cs typeface="Arial" charset="0"/>
              </a:rPr>
              <a:t>. Income </a:t>
            </a:r>
            <a:r>
              <a:rPr lang="en-US" sz="2400" dirty="0">
                <a:cs typeface="Arial" charset="0"/>
              </a:rPr>
              <a:t>grows but inflation remains stable.</a:t>
            </a:r>
            <a:endParaRPr lang="en-US" sz="2400" b="1" dirty="0">
              <a:cs typeface="Arial" charset="0"/>
            </a:endParaRPr>
          </a:p>
        </p:txBody>
      </p:sp>
      <p:grpSp>
        <p:nvGrpSpPr>
          <p:cNvPr id="17" name="Group 141"/>
          <p:cNvGrpSpPr>
            <a:grpSpLocks/>
          </p:cNvGrpSpPr>
          <p:nvPr/>
        </p:nvGrpSpPr>
        <p:grpSpPr bwMode="auto">
          <a:xfrm>
            <a:off x="2530475" y="5514975"/>
            <a:ext cx="1579563" cy="492125"/>
            <a:chOff x="2530774" y="5514975"/>
            <a:chExt cx="1579754" cy="492443"/>
          </a:xfrm>
        </p:grpSpPr>
        <p:sp>
          <p:nvSpPr>
            <p:cNvPr id="63513" name="Text Box 8"/>
            <p:cNvSpPr txBox="1">
              <a:spLocks noChangeArrowheads="1"/>
            </p:cNvSpPr>
            <p:nvPr/>
          </p:nvSpPr>
          <p:spPr bwMode="auto">
            <a:xfrm>
              <a:off x="3330086" y="5514975"/>
              <a:ext cx="7804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 +</a:t>
              </a:r>
              <a:r>
                <a:rPr lang="en-US" sz="2600" b="1" baseline="-25000">
                  <a:latin typeface="Times New Roman" pitchFamily="18" charset="0"/>
                  <a:cs typeface="Times New Roman" pitchFamily="18" charset="0"/>
                </a:rPr>
                <a:t>1</a:t>
              </a:r>
              <a:endParaRPr lang="en-US" sz="2600" b="1">
                <a:latin typeface="Times New Roman" pitchFamily="18" charset="0"/>
                <a:cs typeface="Times New Roman" pitchFamily="18" charset="0"/>
              </a:endParaRPr>
            </a:p>
          </p:txBody>
        </p:sp>
        <p:sp>
          <p:nvSpPr>
            <p:cNvPr id="63514" name="Line 47"/>
            <p:cNvSpPr>
              <a:spLocks noChangeShapeType="1"/>
            </p:cNvSpPr>
            <p:nvPr/>
          </p:nvSpPr>
          <p:spPr bwMode="auto">
            <a:xfrm flipH="1" flipV="1">
              <a:off x="2530774" y="5775982"/>
              <a:ext cx="896089" cy="975"/>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477485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9161" grpId="0" animBg="1"/>
      <p:bldP spid="91" grpId="0" animBg="1"/>
      <p:bldP spid="133" grpId="0" animBg="1"/>
      <p:bldP spid="135" grpId="0" animBg="1"/>
      <p:bldP spid="136" grpId="0" animBg="1"/>
      <p:bldP spid="138" grpId="0" animBg="1"/>
      <p:bldP spid="13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a:xfrm>
            <a:off x="466725" y="236538"/>
            <a:ext cx="8245475" cy="760412"/>
          </a:xfrm>
        </p:spPr>
        <p:txBody>
          <a:bodyPr/>
          <a:lstStyle/>
          <a:p>
            <a:r>
              <a:rPr lang="en-US" sz="3200" dirty="0"/>
              <a:t>1. Long-run </a:t>
            </a:r>
            <a:r>
              <a:rPr lang="en-US" sz="3200" dirty="0" smtClean="0"/>
              <a:t>growth</a:t>
            </a:r>
          </a:p>
        </p:txBody>
      </p:sp>
      <p:grpSp>
        <p:nvGrpSpPr>
          <p:cNvPr id="63492" name="Group 53"/>
          <p:cNvGrpSpPr>
            <a:grpSpLocks/>
          </p:cNvGrpSpPr>
          <p:nvPr/>
        </p:nvGrpSpPr>
        <p:grpSpPr bwMode="auto">
          <a:xfrm>
            <a:off x="788988" y="1381125"/>
            <a:ext cx="4954587" cy="4383088"/>
            <a:chOff x="914401" y="1218064"/>
            <a:chExt cx="4954137" cy="4382469"/>
          </a:xfrm>
        </p:grpSpPr>
        <p:grpSp>
          <p:nvGrpSpPr>
            <p:cNvPr id="63541" name="Group 5"/>
            <p:cNvGrpSpPr>
              <a:grpSpLocks/>
            </p:cNvGrpSpPr>
            <p:nvPr/>
          </p:nvGrpSpPr>
          <p:grpSpPr bwMode="auto">
            <a:xfrm>
              <a:off x="1170295" y="1646934"/>
              <a:ext cx="4258102" cy="3731745"/>
              <a:chOff x="2638" y="1872122"/>
              <a:chExt cx="2496" cy="3731745"/>
            </a:xfrm>
          </p:grpSpPr>
          <p:sp>
            <p:nvSpPr>
              <p:cNvPr id="63544" name="Line 6"/>
              <p:cNvSpPr>
                <a:spLocks noChangeShapeType="1"/>
              </p:cNvSpPr>
              <p:nvPr/>
            </p:nvSpPr>
            <p:spPr bwMode="auto">
              <a:xfrm>
                <a:off x="2640" y="1872122"/>
                <a:ext cx="0" cy="37258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45" name="Line 7"/>
              <p:cNvSpPr>
                <a:spLocks noChangeShapeType="1"/>
              </p:cNvSpPr>
              <p:nvPr/>
            </p:nvSpPr>
            <p:spPr bwMode="auto">
              <a:xfrm>
                <a:off x="2638" y="5603867"/>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3542" name="Text Box 8"/>
            <p:cNvSpPr txBox="1">
              <a:spLocks noChangeArrowheads="1"/>
            </p:cNvSpPr>
            <p:nvPr/>
          </p:nvSpPr>
          <p:spPr bwMode="auto">
            <a:xfrm>
              <a:off x="5457968" y="5154257"/>
              <a:ext cx="41057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3543" name="Text Box 9"/>
            <p:cNvSpPr txBox="1">
              <a:spLocks noChangeArrowheads="1"/>
            </p:cNvSpPr>
            <p:nvPr/>
          </p:nvSpPr>
          <p:spPr bwMode="auto">
            <a:xfrm>
              <a:off x="914401" y="1218064"/>
              <a:ext cx="53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grpSp>
        <p:nvGrpSpPr>
          <p:cNvPr id="63493" name="Group 81"/>
          <p:cNvGrpSpPr>
            <a:grpSpLocks/>
          </p:cNvGrpSpPr>
          <p:nvPr/>
        </p:nvGrpSpPr>
        <p:grpSpPr bwMode="auto">
          <a:xfrm>
            <a:off x="1441450" y="2255838"/>
            <a:ext cx="3649663" cy="1900237"/>
            <a:chOff x="1982788" y="3408363"/>
            <a:chExt cx="3649440" cy="1720850"/>
          </a:xfrm>
        </p:grpSpPr>
        <p:sp>
          <p:nvSpPr>
            <p:cNvPr id="63539" name="Line 33"/>
            <p:cNvSpPr>
              <a:spLocks noChangeShapeType="1"/>
            </p:cNvSpPr>
            <p:nvPr/>
          </p:nvSpPr>
          <p:spPr bwMode="auto">
            <a:xfrm flipV="1">
              <a:off x="1982788" y="3616325"/>
              <a:ext cx="2959100" cy="15128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40" name="Text Box 38"/>
            <p:cNvSpPr txBox="1">
              <a:spLocks noChangeArrowheads="1"/>
            </p:cNvSpPr>
            <p:nvPr/>
          </p:nvSpPr>
          <p:spPr bwMode="auto">
            <a:xfrm>
              <a:off x="4949826" y="3408363"/>
              <a:ext cx="682402" cy="39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grpSp>
      <p:grpSp>
        <p:nvGrpSpPr>
          <p:cNvPr id="63494" name="Group 80"/>
          <p:cNvGrpSpPr>
            <a:grpSpLocks/>
          </p:cNvGrpSpPr>
          <p:nvPr/>
        </p:nvGrpSpPr>
        <p:grpSpPr bwMode="auto">
          <a:xfrm>
            <a:off x="2170113" y="1303338"/>
            <a:ext cx="857250" cy="4232275"/>
            <a:chOff x="2605088" y="1303338"/>
            <a:chExt cx="857250" cy="4232275"/>
          </a:xfrm>
        </p:grpSpPr>
        <p:sp>
          <p:nvSpPr>
            <p:cNvPr id="63535" name="Line 21"/>
            <p:cNvSpPr>
              <a:spLocks noChangeShapeType="1"/>
            </p:cNvSpPr>
            <p:nvPr/>
          </p:nvSpPr>
          <p:spPr bwMode="auto">
            <a:xfrm flipH="1">
              <a:off x="2790825" y="1714500"/>
              <a:ext cx="4763" cy="3821113"/>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3536" name="Group 95"/>
            <p:cNvGrpSpPr>
              <a:grpSpLocks/>
            </p:cNvGrpSpPr>
            <p:nvPr/>
          </p:nvGrpSpPr>
          <p:grpSpPr bwMode="auto">
            <a:xfrm>
              <a:off x="2605088" y="1303338"/>
              <a:ext cx="857250" cy="492125"/>
              <a:chOff x="4224290" y="2290758"/>
              <a:chExt cx="858673" cy="492443"/>
            </a:xfrm>
          </p:grpSpPr>
          <p:sp>
            <p:nvSpPr>
              <p:cNvPr id="63537" name="Text Box 8"/>
              <p:cNvSpPr txBox="1">
                <a:spLocks noChangeArrowheads="1"/>
              </p:cNvSpPr>
              <p:nvPr/>
            </p:nvSpPr>
            <p:spPr bwMode="auto">
              <a:xfrm>
                <a:off x="4224290" y="2290758"/>
                <a:ext cx="858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a:t>
                </a:r>
                <a:endParaRPr lang="en-US" sz="2600" baseline="-25000">
                  <a:latin typeface="Times New Roman" pitchFamily="18" charset="0"/>
                  <a:cs typeface="Times New Roman" pitchFamily="18" charset="0"/>
                </a:endParaRPr>
              </a:p>
            </p:txBody>
          </p:sp>
          <p:cxnSp>
            <p:nvCxnSpPr>
              <p:cNvPr id="98" name="Straight Connector 97"/>
              <p:cNvCxnSpPr/>
              <p:nvPr/>
            </p:nvCxnSpPr>
            <p:spPr>
              <a:xfrm>
                <a:off x="4362631" y="2373361"/>
                <a:ext cx="20035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3495" name="Group 79"/>
          <p:cNvGrpSpPr>
            <a:grpSpLocks/>
          </p:cNvGrpSpPr>
          <p:nvPr/>
        </p:nvGrpSpPr>
        <p:grpSpPr bwMode="auto">
          <a:xfrm>
            <a:off x="1568450" y="2043113"/>
            <a:ext cx="2819400" cy="3414712"/>
            <a:chOff x="1504950" y="2101850"/>
            <a:chExt cx="2819400" cy="3414713"/>
          </a:xfrm>
        </p:grpSpPr>
        <p:sp>
          <p:nvSpPr>
            <p:cNvPr id="63533" name="Text Box 38"/>
            <p:cNvSpPr txBox="1">
              <a:spLocks noChangeArrowheads="1"/>
            </p:cNvSpPr>
            <p:nvPr/>
          </p:nvSpPr>
          <p:spPr bwMode="auto">
            <a:xfrm>
              <a:off x="3054350" y="5086350"/>
              <a:ext cx="1270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DAD</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sp>
          <p:nvSpPr>
            <p:cNvPr id="63534" name="Line 33"/>
            <p:cNvSpPr>
              <a:spLocks noChangeShapeType="1"/>
            </p:cNvSpPr>
            <p:nvPr/>
          </p:nvSpPr>
          <p:spPr bwMode="auto">
            <a:xfrm>
              <a:off x="1504950" y="2101850"/>
              <a:ext cx="1544638" cy="31384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496" name="Group 72"/>
          <p:cNvGrpSpPr>
            <a:grpSpLocks/>
          </p:cNvGrpSpPr>
          <p:nvPr/>
        </p:nvGrpSpPr>
        <p:grpSpPr bwMode="auto">
          <a:xfrm>
            <a:off x="1974850" y="3295650"/>
            <a:ext cx="439738" cy="430213"/>
            <a:chOff x="2409967" y="4351535"/>
            <a:chExt cx="439595" cy="430883"/>
          </a:xfrm>
        </p:grpSpPr>
        <p:sp>
          <p:nvSpPr>
            <p:cNvPr id="99" name="Oval 98"/>
            <p:cNvSpPr>
              <a:spLocks noChangeAspect="1"/>
            </p:cNvSpPr>
            <p:nvPr/>
          </p:nvSpPr>
          <p:spPr>
            <a:xfrm>
              <a:off x="2740060" y="4658400"/>
              <a:ext cx="109502" cy="1097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Text Box 8"/>
            <p:cNvSpPr txBox="1">
              <a:spLocks noChangeArrowheads="1"/>
            </p:cNvSpPr>
            <p:nvPr/>
          </p:nvSpPr>
          <p:spPr bwMode="auto">
            <a:xfrm>
              <a:off x="2409967" y="4351535"/>
              <a:ext cx="372942" cy="430883"/>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A</a:t>
              </a:r>
            </a:p>
          </p:txBody>
        </p:sp>
      </p:grpSp>
      <p:sp>
        <p:nvSpPr>
          <p:cNvPr id="63497" name="Text Box 8"/>
          <p:cNvSpPr txBox="1">
            <a:spLocks noChangeArrowheads="1"/>
          </p:cNvSpPr>
          <p:nvPr/>
        </p:nvSpPr>
        <p:spPr bwMode="auto">
          <a:xfrm>
            <a:off x="2120900" y="5521325"/>
            <a:ext cx="5318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a:t>
            </a:r>
            <a:endParaRPr lang="en-US" sz="2600" b="1">
              <a:latin typeface="Times New Roman" pitchFamily="18" charset="0"/>
              <a:cs typeface="Times New Roman" pitchFamily="18" charset="0"/>
            </a:endParaRPr>
          </a:p>
        </p:txBody>
      </p:sp>
      <p:cxnSp>
        <p:nvCxnSpPr>
          <p:cNvPr id="54" name="Straight Connector 53"/>
          <p:cNvCxnSpPr>
            <a:endCxn id="99" idx="2"/>
          </p:cNvCxnSpPr>
          <p:nvPr/>
        </p:nvCxnSpPr>
        <p:spPr bwMode="auto">
          <a:xfrm>
            <a:off x="1052513" y="3654425"/>
            <a:ext cx="1252537" cy="1588"/>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9161" name="Line 47"/>
          <p:cNvSpPr>
            <a:spLocks noChangeShapeType="1"/>
          </p:cNvSpPr>
          <p:nvPr/>
        </p:nvSpPr>
        <p:spPr bwMode="auto">
          <a:xfrm flipH="1">
            <a:off x="2538413" y="1562100"/>
            <a:ext cx="923925" cy="0"/>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10" name="Group 80"/>
          <p:cNvGrpSpPr>
            <a:grpSpLocks/>
          </p:cNvGrpSpPr>
          <p:nvPr/>
        </p:nvGrpSpPr>
        <p:grpSpPr bwMode="auto">
          <a:xfrm>
            <a:off x="3359150" y="1312863"/>
            <a:ext cx="857250" cy="4240212"/>
            <a:chOff x="2605088" y="1303338"/>
            <a:chExt cx="857250" cy="4240901"/>
          </a:xfrm>
        </p:grpSpPr>
        <p:sp>
          <p:nvSpPr>
            <p:cNvPr id="63527" name="Line 21"/>
            <p:cNvSpPr>
              <a:spLocks noChangeShapeType="1"/>
            </p:cNvSpPr>
            <p:nvPr/>
          </p:nvSpPr>
          <p:spPr bwMode="auto">
            <a:xfrm flipH="1">
              <a:off x="2790825" y="1723126"/>
              <a:ext cx="4763" cy="3821113"/>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3528" name="Group 95"/>
            <p:cNvGrpSpPr>
              <a:grpSpLocks/>
            </p:cNvGrpSpPr>
            <p:nvPr/>
          </p:nvGrpSpPr>
          <p:grpSpPr bwMode="auto">
            <a:xfrm>
              <a:off x="2605088" y="1303338"/>
              <a:ext cx="857250" cy="492125"/>
              <a:chOff x="4224290" y="2290758"/>
              <a:chExt cx="858673" cy="492443"/>
            </a:xfrm>
          </p:grpSpPr>
          <p:sp>
            <p:nvSpPr>
              <p:cNvPr id="63529" name="Text Box 8"/>
              <p:cNvSpPr txBox="1">
                <a:spLocks noChangeArrowheads="1"/>
              </p:cNvSpPr>
              <p:nvPr/>
            </p:nvSpPr>
            <p:spPr bwMode="auto">
              <a:xfrm>
                <a:off x="4224290" y="2290758"/>
                <a:ext cx="858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 +</a:t>
                </a:r>
                <a:r>
                  <a:rPr lang="en-US" sz="2600" b="1" baseline="-25000">
                    <a:latin typeface="Times New Roman" pitchFamily="18" charset="0"/>
                    <a:cs typeface="Times New Roman" pitchFamily="18" charset="0"/>
                  </a:rPr>
                  <a:t>1</a:t>
                </a:r>
                <a:endParaRPr lang="en-US" sz="2600" baseline="-25000">
                  <a:latin typeface="Times New Roman" pitchFamily="18" charset="0"/>
                  <a:cs typeface="Times New Roman" pitchFamily="18" charset="0"/>
                </a:endParaRPr>
              </a:p>
            </p:txBody>
          </p:sp>
          <p:cxnSp>
            <p:nvCxnSpPr>
              <p:cNvPr id="101" name="Straight Connector 100"/>
              <p:cNvCxnSpPr/>
              <p:nvPr/>
            </p:nvCxnSpPr>
            <p:spPr>
              <a:xfrm>
                <a:off x="4362632" y="2373375"/>
                <a:ext cx="20035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 name="Group 81"/>
          <p:cNvGrpSpPr>
            <a:grpSpLocks/>
          </p:cNvGrpSpPr>
          <p:nvPr/>
        </p:nvGrpSpPr>
        <p:grpSpPr bwMode="auto">
          <a:xfrm>
            <a:off x="2074863" y="2579688"/>
            <a:ext cx="3879850" cy="1898650"/>
            <a:chOff x="1982788" y="3408363"/>
            <a:chExt cx="3879158" cy="1720850"/>
          </a:xfrm>
        </p:grpSpPr>
        <p:sp>
          <p:nvSpPr>
            <p:cNvPr id="63525" name="Line 33"/>
            <p:cNvSpPr>
              <a:spLocks noChangeShapeType="1"/>
            </p:cNvSpPr>
            <p:nvPr/>
          </p:nvSpPr>
          <p:spPr bwMode="auto">
            <a:xfrm flipV="1">
              <a:off x="1982788" y="361632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6" name="Text Box 38"/>
            <p:cNvSpPr txBox="1">
              <a:spLocks noChangeArrowheads="1"/>
            </p:cNvSpPr>
            <p:nvPr/>
          </p:nvSpPr>
          <p:spPr bwMode="auto">
            <a:xfrm>
              <a:off x="4949825" y="3408363"/>
              <a:ext cx="912121" cy="39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+1</a:t>
              </a:r>
            </a:p>
          </p:txBody>
        </p:sp>
      </p:grpSp>
      <p:grpSp>
        <p:nvGrpSpPr>
          <p:cNvPr id="13" name="Group 79"/>
          <p:cNvGrpSpPr>
            <a:grpSpLocks/>
          </p:cNvGrpSpPr>
          <p:nvPr/>
        </p:nvGrpSpPr>
        <p:grpSpPr bwMode="auto">
          <a:xfrm>
            <a:off x="2757488" y="2044700"/>
            <a:ext cx="2455862" cy="3414713"/>
            <a:chOff x="1504950" y="2101850"/>
            <a:chExt cx="2455601" cy="3414713"/>
          </a:xfrm>
        </p:grpSpPr>
        <p:sp>
          <p:nvSpPr>
            <p:cNvPr id="63523" name="Text Box 38"/>
            <p:cNvSpPr txBox="1">
              <a:spLocks noChangeArrowheads="1"/>
            </p:cNvSpPr>
            <p:nvPr/>
          </p:nvSpPr>
          <p:spPr bwMode="auto">
            <a:xfrm>
              <a:off x="3054350" y="5086350"/>
              <a:ext cx="906201"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DAD</a:t>
              </a:r>
              <a:r>
                <a:rPr lang="en-US" sz="2400" b="1" i="1" baseline="-25000">
                  <a:latin typeface="Times New Roman" pitchFamily="18" charset="0"/>
                  <a:cs typeface="Times New Roman" pitchFamily="18" charset="0"/>
                </a:rPr>
                <a:t>t </a:t>
              </a:r>
              <a:r>
                <a:rPr lang="en-US" sz="2400" b="1" baseline="-25000">
                  <a:latin typeface="Times New Roman" pitchFamily="18" charset="0"/>
                  <a:cs typeface="Times New Roman" pitchFamily="18" charset="0"/>
                </a:rPr>
                <a:t>+1</a:t>
              </a:r>
            </a:p>
          </p:txBody>
        </p:sp>
        <p:sp>
          <p:nvSpPr>
            <p:cNvPr id="63524" name="Line 33"/>
            <p:cNvSpPr>
              <a:spLocks noChangeShapeType="1"/>
            </p:cNvSpPr>
            <p:nvPr/>
          </p:nvSpPr>
          <p:spPr bwMode="auto">
            <a:xfrm>
              <a:off x="1504950" y="2101850"/>
              <a:ext cx="1544638" cy="31384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 name="Group 142"/>
          <p:cNvGrpSpPr>
            <a:grpSpLocks/>
          </p:cNvGrpSpPr>
          <p:nvPr/>
        </p:nvGrpSpPr>
        <p:grpSpPr bwMode="auto">
          <a:xfrm>
            <a:off x="2414588" y="3297238"/>
            <a:ext cx="1190625" cy="430212"/>
            <a:chOff x="2414815" y="3297259"/>
            <a:chExt cx="1189648" cy="430213"/>
          </a:xfrm>
        </p:grpSpPr>
        <p:cxnSp>
          <p:nvCxnSpPr>
            <p:cNvPr id="115" name="Straight Connector 114"/>
            <p:cNvCxnSpPr>
              <a:stCxn id="99" idx="6"/>
              <a:endCxn id="124" idx="2"/>
            </p:cNvCxnSpPr>
            <p:nvPr/>
          </p:nvCxnSpPr>
          <p:spPr bwMode="auto">
            <a:xfrm>
              <a:off x="2414815" y="3656035"/>
              <a:ext cx="1080200" cy="1587"/>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63520" name="Group 72"/>
            <p:cNvGrpSpPr>
              <a:grpSpLocks/>
            </p:cNvGrpSpPr>
            <p:nvPr/>
          </p:nvGrpSpPr>
          <p:grpSpPr bwMode="auto">
            <a:xfrm>
              <a:off x="3130749" y="3297259"/>
              <a:ext cx="473714" cy="430213"/>
              <a:chOff x="2375847" y="4351574"/>
              <a:chExt cx="473715" cy="430887"/>
            </a:xfrm>
          </p:grpSpPr>
          <p:sp>
            <p:nvSpPr>
              <p:cNvPr id="124" name="Oval 123"/>
              <p:cNvSpPr>
                <a:spLocks noChangeAspect="1"/>
              </p:cNvSpPr>
              <p:nvPr/>
            </p:nvSpPr>
            <p:spPr>
              <a:xfrm>
                <a:off x="2740114" y="4658442"/>
                <a:ext cx="109448" cy="1097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Text Box 8"/>
              <p:cNvSpPr txBox="1">
                <a:spLocks noChangeArrowheads="1"/>
              </p:cNvSpPr>
              <p:nvPr/>
            </p:nvSpPr>
            <p:spPr bwMode="auto">
              <a:xfrm>
                <a:off x="2375287" y="4351574"/>
                <a:ext cx="372758" cy="430887"/>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B</a:t>
                </a:r>
              </a:p>
            </p:txBody>
          </p:sp>
        </p:grpSp>
      </p:grpSp>
      <p:grpSp>
        <p:nvGrpSpPr>
          <p:cNvPr id="16" name="Group 130"/>
          <p:cNvGrpSpPr>
            <a:grpSpLocks/>
          </p:cNvGrpSpPr>
          <p:nvPr/>
        </p:nvGrpSpPr>
        <p:grpSpPr bwMode="auto">
          <a:xfrm>
            <a:off x="41275" y="3013075"/>
            <a:ext cx="974725" cy="1149350"/>
            <a:chOff x="40956" y="4591763"/>
            <a:chExt cx="974782" cy="1149319"/>
          </a:xfrm>
        </p:grpSpPr>
        <p:sp>
          <p:nvSpPr>
            <p:cNvPr id="63515" name="Text Box 9"/>
            <p:cNvSpPr txBox="1">
              <a:spLocks noChangeArrowheads="1"/>
            </p:cNvSpPr>
            <p:nvPr/>
          </p:nvSpPr>
          <p:spPr bwMode="auto">
            <a:xfrm>
              <a:off x="40956" y="5237424"/>
              <a:ext cx="814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dirty="0">
                  <a:latin typeface="Times New Roman" pitchFamily="18" charset="0"/>
                  <a:cs typeface="Times New Roman" pitchFamily="18" charset="0"/>
                </a:rPr>
                <a:t>π</a:t>
              </a:r>
              <a:r>
                <a:rPr lang="en-US" sz="2600" b="1" i="1" baseline="-25000" dirty="0">
                  <a:latin typeface="Times New Roman" pitchFamily="18" charset="0"/>
                  <a:cs typeface="Times New Roman" pitchFamily="18" charset="0"/>
                </a:rPr>
                <a:t>t </a:t>
              </a:r>
              <a:r>
                <a:rPr lang="en-US" sz="2600" b="1" baseline="-25000" dirty="0">
                  <a:latin typeface="Times New Roman" pitchFamily="18" charset="0"/>
                  <a:cs typeface="Times New Roman" pitchFamily="18" charset="0"/>
                </a:rPr>
                <a:t>+ 1</a:t>
              </a:r>
              <a:endParaRPr lang="en-US" sz="2600" dirty="0"/>
            </a:p>
          </p:txBody>
        </p:sp>
        <p:sp>
          <p:nvSpPr>
            <p:cNvPr id="63516" name="Text Box 9"/>
            <p:cNvSpPr txBox="1">
              <a:spLocks noChangeArrowheads="1"/>
            </p:cNvSpPr>
            <p:nvPr/>
          </p:nvSpPr>
          <p:spPr bwMode="auto">
            <a:xfrm>
              <a:off x="117701" y="4591763"/>
              <a:ext cx="644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dirty="0">
                  <a:latin typeface="Times New Roman" pitchFamily="18" charset="0"/>
                  <a:cs typeface="Times New Roman" pitchFamily="18" charset="0"/>
                </a:rPr>
                <a:t>π</a:t>
              </a:r>
              <a:r>
                <a:rPr lang="en-US" sz="2600" b="1" i="1" baseline="-25000" dirty="0">
                  <a:latin typeface="Times New Roman" pitchFamily="18" charset="0"/>
                  <a:cs typeface="Times New Roman" pitchFamily="18" charset="0"/>
                </a:rPr>
                <a:t>t</a:t>
              </a:r>
              <a:endParaRPr lang="en-US" sz="2600" dirty="0"/>
            </a:p>
          </p:txBody>
        </p:sp>
        <p:sp>
          <p:nvSpPr>
            <p:cNvPr id="129" name="Right Brace 128"/>
            <p:cNvSpPr/>
            <p:nvPr/>
          </p:nvSpPr>
          <p:spPr>
            <a:xfrm>
              <a:off x="660117" y="4731459"/>
              <a:ext cx="355621" cy="1009623"/>
            </a:xfrm>
            <a:prstGeom prst="rightBrace">
              <a:avLst>
                <a:gd name="adj1" fmla="val 3106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3518" name="Text Box 9"/>
            <p:cNvSpPr txBox="1">
              <a:spLocks noChangeArrowheads="1"/>
            </p:cNvSpPr>
            <p:nvPr/>
          </p:nvSpPr>
          <p:spPr bwMode="auto">
            <a:xfrm>
              <a:off x="255463" y="4990872"/>
              <a:ext cx="328291"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n-US" sz="2600" i="1" dirty="0">
                  <a:latin typeface="Times New Roman" pitchFamily="18" charset="0"/>
                  <a:cs typeface="Times New Roman" pitchFamily="18" charset="0"/>
                </a:rPr>
                <a:t>=</a:t>
              </a:r>
              <a:endParaRPr lang="en-US" sz="2600" dirty="0"/>
            </a:p>
          </p:txBody>
        </p:sp>
      </p:grpSp>
      <p:sp>
        <p:nvSpPr>
          <p:cNvPr id="133" name="Line 47"/>
          <p:cNvSpPr>
            <a:spLocks noChangeShapeType="1"/>
          </p:cNvSpPr>
          <p:nvPr/>
        </p:nvSpPr>
        <p:spPr bwMode="auto">
          <a:xfrm flipH="1">
            <a:off x="1981200" y="2743200"/>
            <a:ext cx="1054100" cy="0"/>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5" name="Line 47"/>
          <p:cNvSpPr>
            <a:spLocks noChangeShapeType="1"/>
          </p:cNvSpPr>
          <p:nvPr/>
        </p:nvSpPr>
        <p:spPr bwMode="auto">
          <a:xfrm flipH="1" flipV="1">
            <a:off x="3703638" y="2935288"/>
            <a:ext cx="1012825" cy="3175"/>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17" name="Group 141"/>
          <p:cNvGrpSpPr>
            <a:grpSpLocks/>
          </p:cNvGrpSpPr>
          <p:nvPr/>
        </p:nvGrpSpPr>
        <p:grpSpPr bwMode="auto">
          <a:xfrm>
            <a:off x="2530475" y="5514975"/>
            <a:ext cx="1579563" cy="492125"/>
            <a:chOff x="2530774" y="5514975"/>
            <a:chExt cx="1579754" cy="492443"/>
          </a:xfrm>
        </p:grpSpPr>
        <p:sp>
          <p:nvSpPr>
            <p:cNvPr id="63513" name="Text Box 8"/>
            <p:cNvSpPr txBox="1">
              <a:spLocks noChangeArrowheads="1"/>
            </p:cNvSpPr>
            <p:nvPr/>
          </p:nvSpPr>
          <p:spPr bwMode="auto">
            <a:xfrm>
              <a:off x="3330086" y="5514975"/>
              <a:ext cx="7804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 +</a:t>
              </a:r>
              <a:r>
                <a:rPr lang="en-US" sz="2600" b="1" baseline="-25000">
                  <a:latin typeface="Times New Roman" pitchFamily="18" charset="0"/>
                  <a:cs typeface="Times New Roman" pitchFamily="18" charset="0"/>
                </a:rPr>
                <a:t>1</a:t>
              </a:r>
              <a:endParaRPr lang="en-US" sz="2600" b="1">
                <a:latin typeface="Times New Roman" pitchFamily="18" charset="0"/>
                <a:cs typeface="Times New Roman" pitchFamily="18" charset="0"/>
              </a:endParaRPr>
            </a:p>
          </p:txBody>
        </p:sp>
        <p:sp>
          <p:nvSpPr>
            <p:cNvPr id="63514" name="Line 47"/>
            <p:cNvSpPr>
              <a:spLocks noChangeShapeType="1"/>
            </p:cNvSpPr>
            <p:nvPr/>
          </p:nvSpPr>
          <p:spPr bwMode="auto">
            <a:xfrm flipH="1" flipV="1">
              <a:off x="2530774" y="5775982"/>
              <a:ext cx="896089" cy="975"/>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 name="TextBox 1"/>
          <p:cNvSpPr txBox="1"/>
          <p:nvPr/>
        </p:nvSpPr>
        <p:spPr>
          <a:xfrm>
            <a:off x="6444343" y="1712686"/>
            <a:ext cx="2540000" cy="2308324"/>
          </a:xfrm>
          <a:prstGeom prst="rect">
            <a:avLst/>
          </a:prstGeom>
          <a:solidFill>
            <a:srgbClr val="FFC000"/>
          </a:solidFill>
        </p:spPr>
        <p:txBody>
          <a:bodyPr wrap="square" rtlCol="0">
            <a:spAutoFit/>
          </a:bodyPr>
          <a:lstStyle/>
          <a:p>
            <a:r>
              <a:rPr lang="en-US" b="1" dirty="0" smtClean="0"/>
              <a:t>Note that the economy goes directly from one long-run equilibrium, </a:t>
            </a:r>
            <a:r>
              <a:rPr lang="en-US" b="1" i="1" dirty="0" smtClean="0"/>
              <a:t>A</a:t>
            </a:r>
            <a:r>
              <a:rPr lang="en-US" b="1" dirty="0" smtClean="0"/>
              <a:t>, to another long-run equilibrium, </a:t>
            </a:r>
            <a:r>
              <a:rPr lang="en-US" b="1" i="1" dirty="0" smtClean="0"/>
              <a:t>B</a:t>
            </a:r>
            <a:r>
              <a:rPr lang="en-US" b="1" dirty="0" smtClean="0"/>
              <a:t>, as soon at the natural GDP increases. There is no transition period.</a:t>
            </a:r>
            <a:endParaRPr lang="en-US" b="1" dirty="0"/>
          </a:p>
        </p:txBody>
      </p:sp>
    </p:spTree>
    <p:extLst>
      <p:ext uri="{BB962C8B-B14F-4D97-AF65-F5344CB8AC3E}">
        <p14:creationId xmlns:p14="http://schemas.microsoft.com/office/powerpoint/2010/main" val="45106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1. Long-Run </a:t>
            </a:r>
            <a:r>
              <a:rPr lang="en-US" dirty="0" smtClean="0"/>
              <a:t>Growth</a:t>
            </a:r>
            <a:endParaRPr lang="en-US" dirty="0"/>
          </a:p>
        </p:txBody>
      </p:sp>
      <p:sp>
        <p:nvSpPr>
          <p:cNvPr id="4" name="Content Placeholder 3"/>
          <p:cNvSpPr>
            <a:spLocks noGrp="1"/>
          </p:cNvSpPr>
          <p:nvPr>
            <p:ph idx="1"/>
          </p:nvPr>
        </p:nvSpPr>
        <p:spPr/>
        <p:txBody>
          <a:bodyPr/>
          <a:lstStyle/>
          <a:p>
            <a:r>
              <a:rPr lang="en-US" dirty="0" smtClean="0"/>
              <a:t>Therefore, starting from long-run equilibrium, if there is an increase in the natural GDP,</a:t>
            </a:r>
          </a:p>
          <a:p>
            <a:pPr lvl="1"/>
            <a:r>
              <a:rPr lang="en-US" dirty="0" smtClean="0"/>
              <a:t>actual GDP will immediately increase to the new natural GDP, and</a:t>
            </a:r>
          </a:p>
          <a:p>
            <a:pPr lvl="1"/>
            <a:r>
              <a:rPr lang="en-US" i="1" dirty="0" smtClean="0"/>
              <a:t>none</a:t>
            </a:r>
            <a:r>
              <a:rPr lang="en-US" dirty="0" smtClean="0"/>
              <a:t> of the other endogenous variables will be affected</a:t>
            </a:r>
            <a:endParaRPr lang="en-US" dirty="0"/>
          </a:p>
        </p:txBody>
      </p:sp>
    </p:spTree>
    <p:extLst>
      <p:ext uri="{BB962C8B-B14F-4D97-AF65-F5344CB8AC3E}">
        <p14:creationId xmlns:p14="http://schemas.microsoft.com/office/powerpoint/2010/main" val="354776905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 Inflation Shock</a:t>
            </a:r>
            <a:endParaRPr lang="en-US" dirty="0"/>
          </a:p>
        </p:txBody>
      </p:sp>
      <p:sp>
        <p:nvSpPr>
          <p:cNvPr id="4" name="Content Placeholder 3"/>
          <p:cNvSpPr>
            <a:spLocks noGrp="1"/>
          </p:cNvSpPr>
          <p:nvPr>
            <p:ph idx="1"/>
          </p:nvPr>
        </p:nvSpPr>
        <p:spPr/>
        <p:txBody>
          <a:bodyPr/>
          <a:lstStyle/>
          <a:p>
            <a:r>
              <a:rPr lang="en-US" dirty="0" smtClean="0"/>
              <a:t>Suppose the economy is in long-run equilibrium</a:t>
            </a:r>
          </a:p>
          <a:p>
            <a:r>
              <a:rPr lang="en-US" dirty="0" smtClean="0"/>
              <a:t>Then the inflation shock hits for one period (</a:t>
            </a:r>
            <a:r>
              <a:rPr lang="el-GR" dirty="0" smtClean="0">
                <a:latin typeface="Calibri"/>
                <a:cs typeface="Calibri"/>
              </a:rPr>
              <a:t>ν</a:t>
            </a:r>
            <a:r>
              <a:rPr lang="en-US" baseline="-25000" dirty="0" smtClean="0">
                <a:latin typeface="Calibri"/>
                <a:cs typeface="Calibri"/>
              </a:rPr>
              <a:t>t</a:t>
            </a:r>
            <a:r>
              <a:rPr lang="en-US" dirty="0" smtClean="0">
                <a:latin typeface="Calibri"/>
                <a:cs typeface="Calibri"/>
              </a:rPr>
              <a:t> &gt; 0</a:t>
            </a:r>
            <a:r>
              <a:rPr lang="en-US" dirty="0" smtClean="0"/>
              <a:t>) and then goes away</a:t>
            </a:r>
            <a:r>
              <a:rPr lang="en-US" dirty="0"/>
              <a:t> (</a:t>
            </a:r>
            <a:r>
              <a:rPr lang="el-GR" dirty="0">
                <a:cs typeface="Calibri"/>
              </a:rPr>
              <a:t>ν</a:t>
            </a:r>
            <a:r>
              <a:rPr lang="en-US" baseline="-25000" dirty="0" smtClean="0">
                <a:cs typeface="Calibri"/>
              </a:rPr>
              <a:t>t+1</a:t>
            </a:r>
            <a:r>
              <a:rPr lang="en-US" dirty="0" smtClean="0">
                <a:cs typeface="Calibri"/>
              </a:rPr>
              <a:t> = </a:t>
            </a:r>
            <a:r>
              <a:rPr lang="en-US" dirty="0">
                <a:cs typeface="Calibri"/>
              </a:rPr>
              <a:t>0</a:t>
            </a:r>
            <a:r>
              <a:rPr lang="en-US" dirty="0"/>
              <a:t>)</a:t>
            </a:r>
            <a:endParaRPr lang="en-US" dirty="0" smtClean="0"/>
          </a:p>
          <a:p>
            <a:r>
              <a:rPr lang="en-US" dirty="0" smtClean="0"/>
              <a:t>How will the economy be affected, both in the short run and in the long run?</a:t>
            </a:r>
            <a:endParaRPr lang="en-US" dirty="0"/>
          </a:p>
        </p:txBody>
      </p:sp>
    </p:spTree>
    <p:extLst>
      <p:ext uri="{BB962C8B-B14F-4D97-AF65-F5344CB8AC3E}">
        <p14:creationId xmlns:p14="http://schemas.microsoft.com/office/powerpoint/2010/main" val="2495320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Demand Equation</a:t>
            </a:r>
            <a:endParaRPr lang="en-US" dirty="0"/>
          </a:p>
        </p:txBody>
      </p:sp>
      <p:graphicFrame>
        <p:nvGraphicFramePr>
          <p:cNvPr id="4" name="Object 3"/>
          <p:cNvGraphicFramePr>
            <a:graphicFrameLocks noGrp="1" noChangeAspect="1"/>
          </p:cNvGraphicFramePr>
          <p:nvPr>
            <p:extLst>
              <p:ext uri="{D42A27DB-BD31-4B8C-83A1-F6EECF244321}">
                <p14:modId xmlns:p14="http://schemas.microsoft.com/office/powerpoint/2010/main" val="2868234595"/>
              </p:ext>
            </p:extLst>
          </p:nvPr>
        </p:nvGraphicFramePr>
        <p:xfrm>
          <a:off x="2062163" y="3433763"/>
          <a:ext cx="5018087" cy="858837"/>
        </p:xfrm>
        <a:graphic>
          <a:graphicData uri="http://schemas.openxmlformats.org/presentationml/2006/ole">
            <mc:AlternateContent xmlns:mc="http://schemas.openxmlformats.org/markup-compatibility/2006">
              <mc:Choice xmlns:v="urn:schemas-microsoft-com:vml" Requires="v">
                <p:oleObj spid="_x0000_s59457" name="Equation" r:id="rId3" imgW="1409400" imgH="241200" progId="Equation.3">
                  <p:embed/>
                </p:oleObj>
              </mc:Choice>
              <mc:Fallback>
                <p:oleObj name="Equation" r:id="rId3" imgW="1409400" imgH="241200" progId="Equation.3">
                  <p:embed/>
                  <p:pic>
                    <p:nvPicPr>
                      <p:cNvPr id="0" name="Content Placeholder 3"/>
                      <p:cNvPicPr>
                        <a:picLocks noGrp="1" noChangeAspect="1" noChangeArrowheads="1"/>
                      </p:cNvPicPr>
                      <p:nvPr/>
                    </p:nvPicPr>
                    <p:blipFill>
                      <a:blip r:embed="rId4"/>
                      <a:srcRect/>
                      <a:stretch>
                        <a:fillRect/>
                      </a:stretch>
                    </p:blipFill>
                    <p:spPr bwMode="auto">
                      <a:xfrm>
                        <a:off x="2062163" y="3433763"/>
                        <a:ext cx="5018087"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884219" y="4488873"/>
            <a:ext cx="817419" cy="830997"/>
          </a:xfrm>
          <a:prstGeom prst="rect">
            <a:avLst/>
          </a:prstGeom>
          <a:noFill/>
          <a:ln>
            <a:solidFill>
              <a:srgbClr val="00B0F0"/>
            </a:solidFill>
          </a:ln>
        </p:spPr>
        <p:txBody>
          <a:bodyPr wrap="square" rtlCol="0">
            <a:spAutoFit/>
          </a:bodyPr>
          <a:lstStyle/>
          <a:p>
            <a:pPr algn="ctr"/>
            <a:r>
              <a:rPr lang="en-US" sz="2400" dirty="0" smtClean="0"/>
              <a:t>Real GDP</a:t>
            </a:r>
            <a:endParaRPr lang="en-US" sz="2400" dirty="0"/>
          </a:p>
        </p:txBody>
      </p:sp>
      <p:sp>
        <p:nvSpPr>
          <p:cNvPr id="7" name="TextBox 6"/>
          <p:cNvSpPr txBox="1"/>
          <p:nvPr/>
        </p:nvSpPr>
        <p:spPr>
          <a:xfrm>
            <a:off x="2410691" y="1607119"/>
            <a:ext cx="1745673" cy="1569660"/>
          </a:xfrm>
          <a:prstGeom prst="rect">
            <a:avLst/>
          </a:prstGeom>
          <a:noFill/>
          <a:ln>
            <a:solidFill>
              <a:srgbClr val="00B0F0"/>
            </a:solidFill>
          </a:ln>
        </p:spPr>
        <p:txBody>
          <a:bodyPr wrap="square" rtlCol="0">
            <a:spAutoFit/>
          </a:bodyPr>
          <a:lstStyle/>
          <a:p>
            <a:pPr algn="ctr"/>
            <a:r>
              <a:rPr lang="en-US" sz="2400" dirty="0" smtClean="0"/>
              <a:t>Natural (or long-run or potential) Real GDP</a:t>
            </a:r>
            <a:endParaRPr lang="en-US" sz="2400" dirty="0"/>
          </a:p>
        </p:txBody>
      </p:sp>
      <p:cxnSp>
        <p:nvCxnSpPr>
          <p:cNvPr id="9" name="Straight Arrow Connector 8"/>
          <p:cNvCxnSpPr>
            <a:stCxn id="7" idx="2"/>
          </p:cNvCxnSpPr>
          <p:nvPr/>
        </p:nvCxnSpPr>
        <p:spPr>
          <a:xfrm flipH="1">
            <a:off x="3283527" y="3176779"/>
            <a:ext cx="1" cy="2730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0"/>
          </p:cNvCxnSpPr>
          <p:nvPr/>
        </p:nvCxnSpPr>
        <p:spPr>
          <a:xfrm flipH="1" flipV="1">
            <a:off x="2286000" y="4239491"/>
            <a:ext cx="6929" cy="249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06436" y="4502723"/>
            <a:ext cx="2618509" cy="1938992"/>
          </a:xfrm>
          <a:prstGeom prst="rect">
            <a:avLst/>
          </a:prstGeom>
          <a:noFill/>
          <a:ln>
            <a:solidFill>
              <a:srgbClr val="00B0F0"/>
            </a:solidFill>
          </a:ln>
        </p:spPr>
        <p:txBody>
          <a:bodyPr wrap="square" rtlCol="0">
            <a:spAutoFit/>
          </a:bodyPr>
          <a:lstStyle/>
          <a:p>
            <a:pPr algn="ctr"/>
            <a:r>
              <a:rPr lang="en-US" sz="2400" dirty="0" smtClean="0"/>
              <a:t>Parameter representing the response of demand to the real interest rates</a:t>
            </a:r>
            <a:endParaRPr lang="en-US" sz="2400" dirty="0"/>
          </a:p>
        </p:txBody>
      </p:sp>
      <p:cxnSp>
        <p:nvCxnSpPr>
          <p:cNvPr id="18" name="Straight Arrow Connector 17"/>
          <p:cNvCxnSpPr/>
          <p:nvPr/>
        </p:nvCxnSpPr>
        <p:spPr>
          <a:xfrm flipH="1" flipV="1">
            <a:off x="4142565" y="4239486"/>
            <a:ext cx="6929" cy="249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81055" y="1607114"/>
            <a:ext cx="1219200" cy="1200329"/>
          </a:xfrm>
          <a:prstGeom prst="rect">
            <a:avLst/>
          </a:prstGeom>
          <a:noFill/>
          <a:ln>
            <a:solidFill>
              <a:srgbClr val="00B0F0"/>
            </a:solidFill>
          </a:ln>
        </p:spPr>
        <p:txBody>
          <a:bodyPr wrap="square" rtlCol="0">
            <a:spAutoFit/>
          </a:bodyPr>
          <a:lstStyle/>
          <a:p>
            <a:pPr algn="ctr"/>
            <a:r>
              <a:rPr lang="en-US" sz="2400" dirty="0" smtClean="0"/>
              <a:t>Real interest rate</a:t>
            </a:r>
            <a:endParaRPr lang="en-US" sz="2400" dirty="0"/>
          </a:p>
        </p:txBody>
      </p:sp>
      <p:cxnSp>
        <p:nvCxnSpPr>
          <p:cNvPr id="20" name="Straight Arrow Connector 19"/>
          <p:cNvCxnSpPr>
            <a:stCxn id="19" idx="2"/>
          </p:cNvCxnSpPr>
          <p:nvPr/>
        </p:nvCxnSpPr>
        <p:spPr>
          <a:xfrm>
            <a:off x="4890655" y="2807443"/>
            <a:ext cx="49" cy="642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735886" y="1607114"/>
            <a:ext cx="1745673" cy="1569660"/>
          </a:xfrm>
          <a:prstGeom prst="rect">
            <a:avLst/>
          </a:prstGeom>
          <a:noFill/>
          <a:ln>
            <a:solidFill>
              <a:srgbClr val="00B0F0"/>
            </a:solidFill>
          </a:ln>
        </p:spPr>
        <p:txBody>
          <a:bodyPr wrap="square" rtlCol="0">
            <a:spAutoFit/>
          </a:bodyPr>
          <a:lstStyle/>
          <a:p>
            <a:pPr algn="ctr"/>
            <a:r>
              <a:rPr lang="en-US" sz="2400" dirty="0" smtClean="0"/>
              <a:t>Natural (or long-run) Real interest rate</a:t>
            </a:r>
            <a:endParaRPr lang="en-US" sz="2400" dirty="0"/>
          </a:p>
        </p:txBody>
      </p:sp>
      <p:cxnSp>
        <p:nvCxnSpPr>
          <p:cNvPr id="26" name="Straight Arrow Connector 25"/>
          <p:cNvCxnSpPr/>
          <p:nvPr/>
        </p:nvCxnSpPr>
        <p:spPr>
          <a:xfrm>
            <a:off x="5846618" y="3172690"/>
            <a:ext cx="1" cy="4294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929745" y="4516573"/>
            <a:ext cx="2369210" cy="1569660"/>
          </a:xfrm>
          <a:prstGeom prst="rect">
            <a:avLst/>
          </a:prstGeom>
          <a:noFill/>
          <a:ln>
            <a:solidFill>
              <a:srgbClr val="00B0F0"/>
            </a:solidFill>
          </a:ln>
        </p:spPr>
        <p:txBody>
          <a:bodyPr wrap="square" rtlCol="0">
            <a:spAutoFit/>
          </a:bodyPr>
          <a:lstStyle/>
          <a:p>
            <a:pPr algn="ctr"/>
            <a:r>
              <a:rPr lang="en-US" sz="2400" dirty="0" smtClean="0"/>
              <a:t>Demand shock, represents changes in </a:t>
            </a:r>
            <a:r>
              <a:rPr lang="en-US" sz="2400" i="1" dirty="0" smtClean="0"/>
              <a:t>G</a:t>
            </a:r>
            <a:r>
              <a:rPr lang="en-US" sz="2400" dirty="0" smtClean="0"/>
              <a:t>, </a:t>
            </a:r>
            <a:r>
              <a:rPr lang="en-US" sz="2400" i="1" dirty="0" smtClean="0"/>
              <a:t>T</a:t>
            </a:r>
            <a:r>
              <a:rPr lang="en-US" sz="2400" dirty="0" smtClean="0"/>
              <a:t>, </a:t>
            </a:r>
            <a:r>
              <a:rPr lang="en-US" sz="2400" i="1" dirty="0" smtClean="0"/>
              <a:t>C</a:t>
            </a:r>
            <a:r>
              <a:rPr lang="en-US" sz="2400" baseline="-25000" dirty="0" smtClean="0"/>
              <a:t>0</a:t>
            </a:r>
            <a:r>
              <a:rPr lang="en-US" sz="2400" dirty="0" smtClean="0"/>
              <a:t>, and</a:t>
            </a:r>
            <a:r>
              <a:rPr lang="en-US" sz="2400" i="1" dirty="0" smtClean="0"/>
              <a:t> I</a:t>
            </a:r>
            <a:r>
              <a:rPr lang="en-US" sz="2400" baseline="-25000" dirty="0" smtClean="0"/>
              <a:t>0</a:t>
            </a:r>
            <a:endParaRPr lang="en-US" sz="2400" baseline="-25000" dirty="0"/>
          </a:p>
        </p:txBody>
      </p:sp>
      <p:cxnSp>
        <p:nvCxnSpPr>
          <p:cNvPr id="30" name="Straight Arrow Connector 29"/>
          <p:cNvCxnSpPr/>
          <p:nvPr/>
        </p:nvCxnSpPr>
        <p:spPr>
          <a:xfrm flipH="1" flipV="1">
            <a:off x="6816575" y="4253336"/>
            <a:ext cx="6929" cy="249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25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9" grpId="0" animBg="1"/>
      <p:bldP spid="25" grpId="0" animBg="1"/>
      <p:bldP spid="2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Recap: </a:t>
            </a:r>
            <a:r>
              <a:rPr lang="en-US" i="1" dirty="0" smtClean="0">
                <a:solidFill>
                  <a:srgbClr val="FF0000"/>
                </a:solidFill>
              </a:rPr>
              <a:t>DAD-DAS</a:t>
            </a:r>
            <a:r>
              <a:rPr lang="en-US" dirty="0" smtClean="0">
                <a:solidFill>
                  <a:srgbClr val="FF0000"/>
                </a:solidFill>
              </a:rPr>
              <a:t> Slopes and Shifts</a:t>
            </a:r>
            <a:endParaRPr lang="en-US" dirty="0">
              <a:solidFill>
                <a:srgbClr val="FF0000"/>
              </a:solidFill>
            </a:endParaRPr>
          </a:p>
        </p:txBody>
      </p:sp>
      <p:sp>
        <p:nvSpPr>
          <p:cNvPr id="4" name="Text Placeholder 3"/>
          <p:cNvSpPr>
            <a:spLocks noGrp="1"/>
          </p:cNvSpPr>
          <p:nvPr>
            <p:ph type="body" idx="1"/>
          </p:nvPr>
        </p:nvSpPr>
        <p:spPr/>
        <p:txBody>
          <a:bodyPr/>
          <a:lstStyle/>
          <a:p>
            <a:r>
              <a:rPr lang="en-US" i="1" dirty="0" smtClean="0">
                <a:solidFill>
                  <a:srgbClr val="FF0000"/>
                </a:solidFill>
              </a:rPr>
              <a:t>DAS</a:t>
            </a:r>
            <a:endParaRPr lang="en-US" i="1" dirty="0">
              <a:solidFill>
                <a:srgbClr val="FF0000"/>
              </a:solidFill>
            </a:endParaRPr>
          </a:p>
        </p:txBody>
      </p:sp>
      <p:sp>
        <p:nvSpPr>
          <p:cNvPr id="5" name="Content Placeholder 4"/>
          <p:cNvSpPr>
            <a:spLocks noGrp="1"/>
          </p:cNvSpPr>
          <p:nvPr>
            <p:ph sz="half" idx="2"/>
          </p:nvPr>
        </p:nvSpPr>
        <p:spPr/>
        <p:txBody>
          <a:bodyPr>
            <a:normAutofit/>
          </a:bodyPr>
          <a:lstStyle/>
          <a:p>
            <a:r>
              <a:rPr lang="en-US" dirty="0" smtClean="0">
                <a:solidFill>
                  <a:srgbClr val="FF0000"/>
                </a:solidFill>
              </a:rPr>
              <a:t>Upward sloping</a:t>
            </a:r>
          </a:p>
          <a:p>
            <a:r>
              <a:rPr lang="en-US" dirty="0" smtClean="0">
                <a:solidFill>
                  <a:srgbClr val="FF0000"/>
                </a:solidFill>
              </a:rPr>
              <a:t>If natural output increases, shifts right by same amount</a:t>
            </a:r>
          </a:p>
          <a:p>
            <a:r>
              <a:rPr lang="en-US" b="1" dirty="0">
                <a:solidFill>
                  <a:srgbClr val="FF0000"/>
                </a:solidFill>
              </a:rPr>
              <a:t>If </a:t>
            </a:r>
            <a:r>
              <a:rPr lang="en-US" b="1" dirty="0" smtClean="0">
                <a:solidFill>
                  <a:srgbClr val="FF0000"/>
                </a:solidFill>
              </a:rPr>
              <a:t>previous-period inflation </a:t>
            </a:r>
            <a:r>
              <a:rPr lang="en-US" b="1" dirty="0">
                <a:solidFill>
                  <a:srgbClr val="FF0000"/>
                </a:solidFill>
              </a:rPr>
              <a:t>increases, shifts up by same amount</a:t>
            </a:r>
          </a:p>
          <a:p>
            <a:r>
              <a:rPr lang="en-US" b="1" dirty="0" smtClean="0">
                <a:solidFill>
                  <a:srgbClr val="FF0000"/>
                </a:solidFill>
              </a:rPr>
              <a:t>If there is a positive inflation shock (</a:t>
            </a:r>
            <a:r>
              <a:rPr lang="el-GR" b="1" dirty="0" smtClean="0">
                <a:solidFill>
                  <a:srgbClr val="FF0000"/>
                </a:solidFill>
                <a:latin typeface="Calibri"/>
                <a:cs typeface="Calibri"/>
              </a:rPr>
              <a:t>ν</a:t>
            </a:r>
            <a:r>
              <a:rPr lang="en-US" b="1" baseline="-25000" dirty="0" smtClean="0">
                <a:solidFill>
                  <a:srgbClr val="FF0000"/>
                </a:solidFill>
                <a:latin typeface="Calibri"/>
                <a:cs typeface="Calibri"/>
              </a:rPr>
              <a:t>t</a:t>
            </a:r>
            <a:r>
              <a:rPr lang="en-US" b="1" dirty="0" smtClean="0">
                <a:solidFill>
                  <a:srgbClr val="FF0000"/>
                </a:solidFill>
                <a:latin typeface="Calibri"/>
                <a:cs typeface="Calibri"/>
              </a:rPr>
              <a:t> &gt; 0</a:t>
            </a:r>
            <a:r>
              <a:rPr lang="en-US" b="1" dirty="0" smtClean="0">
                <a:solidFill>
                  <a:srgbClr val="FF0000"/>
                </a:solidFill>
              </a:rPr>
              <a:t>), shifts up by same amount</a:t>
            </a:r>
            <a:endParaRPr lang="en-US" b="1" dirty="0">
              <a:solidFill>
                <a:srgbClr val="FF0000"/>
              </a:solidFill>
            </a:endParaRPr>
          </a:p>
        </p:txBody>
      </p:sp>
      <p:sp>
        <p:nvSpPr>
          <p:cNvPr id="6" name="Text Placeholder 5"/>
          <p:cNvSpPr>
            <a:spLocks noGrp="1"/>
          </p:cNvSpPr>
          <p:nvPr>
            <p:ph type="body" sz="quarter" idx="3"/>
          </p:nvPr>
        </p:nvSpPr>
        <p:spPr/>
        <p:txBody>
          <a:bodyPr/>
          <a:lstStyle/>
          <a:p>
            <a:r>
              <a:rPr lang="en-US" i="1" dirty="0" smtClean="0">
                <a:solidFill>
                  <a:srgbClr val="FF0000"/>
                </a:solidFill>
              </a:rPr>
              <a:t>DAD</a:t>
            </a:r>
            <a:endParaRPr lang="en-US" i="1" dirty="0">
              <a:solidFill>
                <a:srgbClr val="FF0000"/>
              </a:solidFill>
            </a:endParaRPr>
          </a:p>
        </p:txBody>
      </p:sp>
      <p:sp>
        <p:nvSpPr>
          <p:cNvPr id="7" name="Content Placeholder 6"/>
          <p:cNvSpPr>
            <a:spLocks noGrp="1"/>
          </p:cNvSpPr>
          <p:nvPr>
            <p:ph sz="quarter" idx="4"/>
          </p:nvPr>
        </p:nvSpPr>
        <p:spPr/>
        <p:txBody>
          <a:bodyPr/>
          <a:lstStyle/>
          <a:p>
            <a:r>
              <a:rPr lang="en-US" dirty="0" smtClean="0">
                <a:solidFill>
                  <a:srgbClr val="FF0000"/>
                </a:solidFill>
              </a:rPr>
              <a:t>Downward sloping</a:t>
            </a:r>
          </a:p>
          <a:p>
            <a:r>
              <a:rPr lang="en-US" dirty="0">
                <a:solidFill>
                  <a:srgbClr val="FF0000"/>
                </a:solidFill>
              </a:rPr>
              <a:t>If natural output increases, shifts right by same amount</a:t>
            </a:r>
          </a:p>
          <a:p>
            <a:r>
              <a:rPr lang="en-US" dirty="0" smtClean="0">
                <a:solidFill>
                  <a:srgbClr val="FF0000"/>
                </a:solidFill>
              </a:rPr>
              <a:t>If target inflation increases, shifts up by same amount</a:t>
            </a:r>
          </a:p>
          <a:p>
            <a:r>
              <a:rPr lang="en-US" dirty="0" smtClean="0">
                <a:solidFill>
                  <a:srgbClr val="FF0000"/>
                </a:solidFill>
              </a:rPr>
              <a:t>If there is a positive demand shock (</a:t>
            </a:r>
            <a:r>
              <a:rPr lang="el-GR" dirty="0" smtClean="0">
                <a:solidFill>
                  <a:srgbClr val="FF0000"/>
                </a:solidFill>
                <a:latin typeface="Calibri"/>
                <a:cs typeface="Calibri"/>
              </a:rPr>
              <a:t>ε</a:t>
            </a:r>
            <a:r>
              <a:rPr lang="en-US" baseline="-25000" dirty="0" smtClean="0">
                <a:solidFill>
                  <a:srgbClr val="FF0000"/>
                </a:solidFill>
                <a:cs typeface="Calibri"/>
              </a:rPr>
              <a:t>t</a:t>
            </a:r>
            <a:r>
              <a:rPr lang="en-US" dirty="0" smtClean="0">
                <a:solidFill>
                  <a:srgbClr val="FF0000"/>
                </a:solidFill>
                <a:cs typeface="Calibri"/>
              </a:rPr>
              <a:t> </a:t>
            </a:r>
            <a:r>
              <a:rPr lang="en-US" dirty="0">
                <a:solidFill>
                  <a:srgbClr val="FF0000"/>
                </a:solidFill>
                <a:cs typeface="Calibri"/>
              </a:rPr>
              <a:t>&gt; 0</a:t>
            </a:r>
            <a:r>
              <a:rPr lang="en-US" dirty="0">
                <a:solidFill>
                  <a:srgbClr val="FF0000"/>
                </a:solidFill>
              </a:rPr>
              <a:t>)</a:t>
            </a:r>
            <a:r>
              <a:rPr lang="en-US" dirty="0" smtClean="0">
                <a:solidFill>
                  <a:srgbClr val="FF0000"/>
                </a:solidFill>
              </a:rPr>
              <a:t>, shifts right</a:t>
            </a:r>
            <a:endParaRPr lang="en-US" dirty="0">
              <a:solidFill>
                <a:srgbClr val="FF0000"/>
              </a:solidFill>
            </a:endParaRPr>
          </a:p>
        </p:txBody>
      </p:sp>
    </p:spTree>
    <p:extLst>
      <p:ext uri="{BB962C8B-B14F-4D97-AF65-F5344CB8AC3E}">
        <p14:creationId xmlns:p14="http://schemas.microsoft.com/office/powerpoint/2010/main" val="25699207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a:xfrm>
            <a:off x="466726" y="236538"/>
            <a:ext cx="5296766" cy="760412"/>
          </a:xfrm>
        </p:spPr>
        <p:txBody>
          <a:bodyPr/>
          <a:lstStyle/>
          <a:p>
            <a:r>
              <a:rPr lang="en-US" sz="3200" dirty="0" smtClean="0"/>
              <a:t>A shock to aggregate supply</a:t>
            </a:r>
          </a:p>
        </p:txBody>
      </p:sp>
      <p:sp>
        <p:nvSpPr>
          <p:cNvPr id="5" name="TextBox 4"/>
          <p:cNvSpPr txBox="1"/>
          <p:nvPr/>
        </p:nvSpPr>
        <p:spPr>
          <a:xfrm>
            <a:off x="76200" y="5867400"/>
            <a:ext cx="2514600" cy="838200"/>
          </a:xfrm>
          <a:prstGeom prst="rect">
            <a:avLst/>
          </a:prstGeom>
          <a:solidFill>
            <a:schemeClr val="accent6">
              <a:lumMod val="20000"/>
              <a:lumOff val="80000"/>
            </a:schemeClr>
          </a:solidFill>
          <a:effectLst>
            <a:outerShdw blurRad="25400" dist="50800" dir="2700000" algn="tl" rotWithShape="0">
              <a:prstClr val="black">
                <a:alpha val="40000"/>
              </a:prstClr>
            </a:outerShdw>
          </a:effectLst>
        </p:spPr>
        <p:txBody>
          <a:bodyPr/>
          <a:lstStyle/>
          <a:p>
            <a:pPr>
              <a:defRPr/>
            </a:pPr>
            <a:r>
              <a:rPr lang="en-US" sz="2400" dirty="0">
                <a:cs typeface="Arial" charset="0"/>
              </a:rPr>
              <a:t>Period </a:t>
            </a:r>
            <a:r>
              <a:rPr lang="en-US" sz="2400" b="1" i="1" dirty="0">
                <a:cs typeface="Times New Roman" pitchFamily="18" charset="0"/>
              </a:rPr>
              <a:t>t</a:t>
            </a:r>
            <a:r>
              <a:rPr lang="en-US" sz="2400" b="1" dirty="0">
                <a:cs typeface="Times New Roman" pitchFamily="18" charset="0"/>
              </a:rPr>
              <a:t> – </a:t>
            </a:r>
            <a:r>
              <a:rPr lang="en-US" sz="2400" b="1" dirty="0" smtClean="0">
                <a:cs typeface="Times New Roman" pitchFamily="18" charset="0"/>
              </a:rPr>
              <a:t>1</a:t>
            </a:r>
            <a:r>
              <a:rPr lang="en-US" sz="2400" dirty="0" smtClean="0">
                <a:cs typeface="Arial" charset="0"/>
              </a:rPr>
              <a:t>: initial equilibrium </a:t>
            </a:r>
            <a:r>
              <a:rPr lang="en-US" sz="2400" dirty="0">
                <a:cs typeface="Arial" charset="0"/>
              </a:rPr>
              <a:t>at </a:t>
            </a:r>
            <a:r>
              <a:rPr lang="en-US" sz="2400" b="1" dirty="0">
                <a:cs typeface="Arial" charset="0"/>
              </a:rPr>
              <a:t>A</a:t>
            </a:r>
          </a:p>
        </p:txBody>
      </p:sp>
      <p:grpSp>
        <p:nvGrpSpPr>
          <p:cNvPr id="64516" name="Group 110"/>
          <p:cNvGrpSpPr>
            <a:grpSpLocks/>
          </p:cNvGrpSpPr>
          <p:nvPr/>
        </p:nvGrpSpPr>
        <p:grpSpPr bwMode="auto">
          <a:xfrm>
            <a:off x="319088" y="4060825"/>
            <a:ext cx="3608387" cy="1946275"/>
            <a:chOff x="319418" y="4060825"/>
            <a:chExt cx="3608524" cy="1946593"/>
          </a:xfrm>
        </p:grpSpPr>
        <p:grpSp>
          <p:nvGrpSpPr>
            <p:cNvPr id="64576" name="Group 51"/>
            <p:cNvGrpSpPr>
              <a:grpSpLocks/>
            </p:cNvGrpSpPr>
            <p:nvPr/>
          </p:nvGrpSpPr>
          <p:grpSpPr bwMode="auto">
            <a:xfrm>
              <a:off x="1047750" y="4363143"/>
              <a:ext cx="2276661" cy="1183581"/>
              <a:chOff x="7334280" y="4533912"/>
              <a:chExt cx="1012836" cy="920760"/>
            </a:xfrm>
          </p:grpSpPr>
          <p:cxnSp>
            <p:nvCxnSpPr>
              <p:cNvPr id="49" name="Straight Connector 48"/>
              <p:cNvCxnSpPr/>
              <p:nvPr/>
            </p:nvCxnSpPr>
            <p:spPr>
              <a:xfrm>
                <a:off x="7334439" y="4533411"/>
                <a:ext cx="1012792"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7886505" y="4994136"/>
                <a:ext cx="92145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64577" name="Text Box 9"/>
            <p:cNvSpPr txBox="1">
              <a:spLocks noChangeArrowheads="1"/>
            </p:cNvSpPr>
            <p:nvPr/>
          </p:nvSpPr>
          <p:spPr bwMode="auto">
            <a:xfrm>
              <a:off x="319418" y="4060825"/>
              <a:ext cx="8143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 </a:t>
              </a:r>
              <a:r>
                <a:rPr lang="en-US" sz="2600" b="1" baseline="-25000">
                  <a:latin typeface="Times New Roman" pitchFamily="18" charset="0"/>
                  <a:cs typeface="Times New Roman" pitchFamily="18" charset="0"/>
                </a:rPr>
                <a:t>– 1</a:t>
              </a:r>
              <a:endParaRPr lang="en-US" sz="2600"/>
            </a:p>
          </p:txBody>
        </p:sp>
        <p:sp>
          <p:nvSpPr>
            <p:cNvPr id="64578" name="Text Box 8"/>
            <p:cNvSpPr txBox="1">
              <a:spLocks noChangeArrowheads="1"/>
            </p:cNvSpPr>
            <p:nvPr/>
          </p:nvSpPr>
          <p:spPr bwMode="auto">
            <a:xfrm>
              <a:off x="3148600" y="5514975"/>
              <a:ext cx="7793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 –</a:t>
              </a:r>
              <a:r>
                <a:rPr lang="en-US" sz="2600" b="1" baseline="-25000">
                  <a:latin typeface="Times New Roman" pitchFamily="18" charset="0"/>
                  <a:cs typeface="Times New Roman" pitchFamily="18" charset="0"/>
                </a:rPr>
                <a:t>1</a:t>
              </a:r>
              <a:endParaRPr lang="en-US" sz="2600" b="1">
                <a:latin typeface="Times New Roman" pitchFamily="18" charset="0"/>
                <a:cs typeface="Times New Roman" pitchFamily="18" charset="0"/>
              </a:endParaRPr>
            </a:p>
          </p:txBody>
        </p:sp>
      </p:grpSp>
      <p:sp>
        <p:nvSpPr>
          <p:cNvPr id="49204" name="Line 46"/>
          <p:cNvSpPr>
            <a:spLocks noChangeShapeType="1"/>
          </p:cNvSpPr>
          <p:nvPr/>
        </p:nvSpPr>
        <p:spPr bwMode="auto">
          <a:xfrm rot="5400000" flipH="1">
            <a:off x="3889376" y="2640592"/>
            <a:ext cx="265112" cy="4763"/>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9" name="TextBox 88"/>
          <p:cNvSpPr txBox="1"/>
          <p:nvPr/>
        </p:nvSpPr>
        <p:spPr>
          <a:xfrm>
            <a:off x="4495800" y="3810000"/>
            <a:ext cx="4634345" cy="1524000"/>
          </a:xfrm>
          <a:prstGeom prst="rect">
            <a:avLst/>
          </a:prstGeom>
          <a:solidFill>
            <a:schemeClr val="accent3">
              <a:lumMod val="20000"/>
              <a:lumOff val="80000"/>
            </a:schemeClr>
          </a:solidFill>
          <a:effectLst>
            <a:outerShdw blurRad="25400" dist="50800" dir="2700000" algn="tl" rotWithShape="0">
              <a:prstClr val="black">
                <a:alpha val="40000"/>
              </a:prstClr>
            </a:outerShdw>
          </a:effectLst>
        </p:spPr>
        <p:txBody>
          <a:bodyPr/>
          <a:lstStyle/>
          <a:p>
            <a:pPr>
              <a:defRPr/>
            </a:pPr>
            <a:r>
              <a:rPr lang="en-US" sz="2400" dirty="0">
                <a:cs typeface="Arial" charset="0"/>
              </a:rPr>
              <a:t>Period </a:t>
            </a:r>
            <a:r>
              <a:rPr lang="en-US" sz="2400" b="1" i="1" dirty="0">
                <a:cs typeface="Times New Roman" pitchFamily="18" charset="0"/>
              </a:rPr>
              <a:t>t</a:t>
            </a:r>
            <a:r>
              <a:rPr lang="en-US" sz="2400" dirty="0" smtClean="0">
                <a:cs typeface="Arial" charset="0"/>
              </a:rPr>
              <a:t>: Supply </a:t>
            </a:r>
            <a:r>
              <a:rPr lang="en-US" sz="2400" dirty="0">
                <a:cs typeface="Arial" charset="0"/>
              </a:rPr>
              <a:t>shock </a:t>
            </a:r>
            <a:r>
              <a:rPr lang="en-US" sz="2400" dirty="0" smtClean="0">
                <a:cs typeface="Arial" charset="0"/>
              </a:rPr>
              <a:t>(</a:t>
            </a:r>
            <a:r>
              <a:rPr lang="el-GR" sz="2400" b="1" i="1" dirty="0" smtClean="0">
                <a:cs typeface="Times New Roman" pitchFamily="18" charset="0"/>
              </a:rPr>
              <a:t>ν</a:t>
            </a:r>
            <a:r>
              <a:rPr lang="en-US" sz="2400" b="1" baseline="-25000" dirty="0" smtClean="0">
                <a:cs typeface="Times New Roman" pitchFamily="18" charset="0"/>
              </a:rPr>
              <a:t>t</a:t>
            </a:r>
            <a:r>
              <a:rPr lang="en-US" sz="2400" dirty="0" smtClean="0">
                <a:cs typeface="Arial" charset="0"/>
              </a:rPr>
              <a:t> </a:t>
            </a:r>
            <a:r>
              <a:rPr lang="en-US" sz="2400" dirty="0">
                <a:cs typeface="Arial" charset="0"/>
              </a:rPr>
              <a:t>&gt; 0) shifts </a:t>
            </a:r>
            <a:r>
              <a:rPr lang="en-US" sz="2400" i="1" dirty="0" smtClean="0">
                <a:cs typeface="Arial" charset="0"/>
              </a:rPr>
              <a:t>DAS</a:t>
            </a:r>
            <a:r>
              <a:rPr lang="en-US" sz="2400" dirty="0" smtClean="0">
                <a:cs typeface="Arial" charset="0"/>
              </a:rPr>
              <a:t> </a:t>
            </a:r>
            <a:r>
              <a:rPr lang="en-US" sz="2400" dirty="0">
                <a:cs typeface="Arial" charset="0"/>
              </a:rPr>
              <a:t>upward; inflation rises, central bank responds by raising real interest rate, output falls. </a:t>
            </a:r>
            <a:endParaRPr lang="en-US" sz="2400" b="1" dirty="0">
              <a:cs typeface="Arial" charset="0"/>
            </a:endParaRPr>
          </a:p>
        </p:txBody>
      </p:sp>
      <p:sp>
        <p:nvSpPr>
          <p:cNvPr id="91" name="TextBox 90"/>
          <p:cNvSpPr txBox="1"/>
          <p:nvPr/>
        </p:nvSpPr>
        <p:spPr>
          <a:xfrm>
            <a:off x="5867400" y="1439863"/>
            <a:ext cx="3200400" cy="2293937"/>
          </a:xfrm>
          <a:prstGeom prst="rect">
            <a:avLst/>
          </a:prstGeom>
          <a:solidFill>
            <a:schemeClr val="accent6">
              <a:lumMod val="20000"/>
              <a:lumOff val="80000"/>
            </a:schemeClr>
          </a:solidFill>
          <a:effectLst>
            <a:outerShdw blurRad="25400" dist="50800" dir="2700000" algn="tl" rotWithShape="0">
              <a:prstClr val="black">
                <a:alpha val="40000"/>
              </a:prstClr>
            </a:outerShdw>
          </a:effectLst>
        </p:spPr>
        <p:txBody>
          <a:bodyPr/>
          <a:lstStyle/>
          <a:p>
            <a:pPr>
              <a:defRPr/>
            </a:pPr>
            <a:r>
              <a:rPr lang="en-US" sz="2400" dirty="0">
                <a:cs typeface="Arial" charset="0"/>
              </a:rPr>
              <a:t>Period </a:t>
            </a:r>
            <a:r>
              <a:rPr lang="en-US" sz="2400" b="1" i="1" dirty="0">
                <a:cs typeface="Times New Roman" pitchFamily="18" charset="0"/>
              </a:rPr>
              <a:t>t</a:t>
            </a:r>
            <a:r>
              <a:rPr lang="en-US" sz="2400" b="1" dirty="0">
                <a:cs typeface="Times New Roman" pitchFamily="18" charset="0"/>
              </a:rPr>
              <a:t> + </a:t>
            </a:r>
            <a:r>
              <a:rPr lang="en-US" sz="2400" b="1" dirty="0" smtClean="0">
                <a:cs typeface="Times New Roman" pitchFamily="18" charset="0"/>
              </a:rPr>
              <a:t>1</a:t>
            </a:r>
            <a:r>
              <a:rPr lang="en-US" sz="2400" dirty="0" smtClean="0">
                <a:cs typeface="Arial" charset="0"/>
              </a:rPr>
              <a:t>: Supply </a:t>
            </a:r>
            <a:r>
              <a:rPr lang="en-US" sz="2400" dirty="0">
                <a:cs typeface="Arial" charset="0"/>
              </a:rPr>
              <a:t>shock </a:t>
            </a:r>
            <a:r>
              <a:rPr lang="en-US" sz="2400" dirty="0" smtClean="0">
                <a:cs typeface="Arial" charset="0"/>
              </a:rPr>
              <a:t>is </a:t>
            </a:r>
            <a:r>
              <a:rPr lang="en-US" sz="2400" dirty="0">
                <a:cs typeface="Arial" charset="0"/>
              </a:rPr>
              <a:t>over (</a:t>
            </a:r>
            <a:r>
              <a:rPr lang="el-GR" sz="2400" b="1" i="1" dirty="0" smtClean="0">
                <a:cs typeface="Times New Roman" pitchFamily="18" charset="0"/>
              </a:rPr>
              <a:t>ν</a:t>
            </a:r>
            <a:r>
              <a:rPr lang="en-US" sz="2400" b="1" baseline="-25000" dirty="0" smtClean="0">
                <a:cs typeface="Times New Roman" pitchFamily="18" charset="0"/>
              </a:rPr>
              <a:t>t+1</a:t>
            </a:r>
            <a:r>
              <a:rPr lang="en-US" sz="2400" dirty="0" smtClean="0">
                <a:cs typeface="Arial" charset="0"/>
              </a:rPr>
              <a:t> </a:t>
            </a:r>
            <a:r>
              <a:rPr lang="en-US" sz="2400" dirty="0">
                <a:cs typeface="Arial" charset="0"/>
              </a:rPr>
              <a:t>= 0</a:t>
            </a:r>
            <a:r>
              <a:rPr lang="en-US" sz="2400" dirty="0" smtClean="0">
                <a:cs typeface="Arial" charset="0"/>
              </a:rPr>
              <a:t>) </a:t>
            </a:r>
            <a:r>
              <a:rPr lang="en-US" sz="2400" dirty="0">
                <a:cs typeface="Arial" charset="0"/>
              </a:rPr>
              <a:t/>
            </a:r>
            <a:br>
              <a:rPr lang="en-US" sz="2400" dirty="0">
                <a:cs typeface="Arial" charset="0"/>
              </a:rPr>
            </a:br>
            <a:r>
              <a:rPr lang="en-US" sz="2400" dirty="0">
                <a:cs typeface="Arial" charset="0"/>
              </a:rPr>
              <a:t>but </a:t>
            </a:r>
            <a:r>
              <a:rPr lang="en-US" sz="2400" i="1" dirty="0">
                <a:cs typeface="Arial" charset="0"/>
              </a:rPr>
              <a:t>DAS</a:t>
            </a:r>
            <a:r>
              <a:rPr lang="en-US" sz="2400" dirty="0">
                <a:cs typeface="Arial" charset="0"/>
              </a:rPr>
              <a:t> does not return to its initial position due to higher inflation expectations.</a:t>
            </a:r>
            <a:endParaRPr lang="en-US" sz="2400" b="1" dirty="0">
              <a:cs typeface="Arial" charset="0"/>
            </a:endParaRPr>
          </a:p>
        </p:txBody>
      </p:sp>
      <p:sp>
        <p:nvSpPr>
          <p:cNvPr id="92" name="TextBox 91"/>
          <p:cNvSpPr txBox="1"/>
          <p:nvPr/>
        </p:nvSpPr>
        <p:spPr>
          <a:xfrm>
            <a:off x="4876800" y="20782"/>
            <a:ext cx="4190999" cy="1198418"/>
          </a:xfrm>
          <a:prstGeom prst="rect">
            <a:avLst/>
          </a:prstGeom>
          <a:solidFill>
            <a:schemeClr val="accent3">
              <a:lumMod val="20000"/>
              <a:lumOff val="80000"/>
            </a:schemeClr>
          </a:solidFill>
          <a:effectLst>
            <a:outerShdw blurRad="25400" dist="50800" dir="2700000" algn="tl" rotWithShape="0">
              <a:prstClr val="black">
                <a:alpha val="40000"/>
              </a:prstClr>
            </a:outerShdw>
          </a:effectLst>
        </p:spPr>
        <p:txBody>
          <a:bodyPr/>
          <a:lstStyle/>
          <a:p>
            <a:pPr>
              <a:defRPr/>
            </a:pPr>
            <a:r>
              <a:rPr lang="en-US" sz="2400" dirty="0">
                <a:cs typeface="Arial" charset="0"/>
              </a:rPr>
              <a:t>Period </a:t>
            </a:r>
            <a:r>
              <a:rPr lang="en-US" sz="2400" b="1" i="1" dirty="0">
                <a:cs typeface="Times New Roman" pitchFamily="18" charset="0"/>
              </a:rPr>
              <a:t>t</a:t>
            </a:r>
            <a:r>
              <a:rPr lang="en-US" sz="2400" b="1" dirty="0">
                <a:cs typeface="Times New Roman" pitchFamily="18" charset="0"/>
              </a:rPr>
              <a:t> + 2</a:t>
            </a:r>
            <a:r>
              <a:rPr lang="en-US" sz="2400" dirty="0" smtClean="0">
                <a:cs typeface="Arial" charset="0"/>
              </a:rPr>
              <a:t>: As </a:t>
            </a:r>
            <a:r>
              <a:rPr lang="en-US" sz="2400" dirty="0">
                <a:cs typeface="Arial" charset="0"/>
              </a:rPr>
              <a:t>inflation falls, inflation </a:t>
            </a:r>
            <a:r>
              <a:rPr lang="en-US" sz="2400" dirty="0" smtClean="0">
                <a:cs typeface="Arial" charset="0"/>
              </a:rPr>
              <a:t>expectations </a:t>
            </a:r>
            <a:r>
              <a:rPr lang="en-US" sz="2400" dirty="0">
                <a:cs typeface="Arial" charset="0"/>
              </a:rPr>
              <a:t>fall, </a:t>
            </a:r>
            <a:r>
              <a:rPr lang="en-US" sz="2400" i="1" dirty="0">
                <a:cs typeface="Arial" charset="0"/>
              </a:rPr>
              <a:t>DAS</a:t>
            </a:r>
            <a:r>
              <a:rPr lang="en-US" sz="2400" dirty="0">
                <a:cs typeface="Arial" charset="0"/>
              </a:rPr>
              <a:t> moves </a:t>
            </a:r>
            <a:r>
              <a:rPr lang="en-US" sz="2400" dirty="0" smtClean="0">
                <a:cs typeface="Arial" charset="0"/>
              </a:rPr>
              <a:t>downward</a:t>
            </a:r>
            <a:r>
              <a:rPr lang="en-US" sz="2400" dirty="0">
                <a:cs typeface="Arial" charset="0"/>
              </a:rPr>
              <a:t>, </a:t>
            </a:r>
            <a:r>
              <a:rPr lang="en-US" sz="2400" dirty="0" smtClean="0">
                <a:cs typeface="Arial" charset="0"/>
              </a:rPr>
              <a:t>output </a:t>
            </a:r>
            <a:r>
              <a:rPr lang="en-US" sz="2400" dirty="0">
                <a:cs typeface="Arial" charset="0"/>
              </a:rPr>
              <a:t>rises.  </a:t>
            </a:r>
            <a:endParaRPr lang="en-US" sz="2400" b="1" dirty="0">
              <a:cs typeface="Arial" charset="0"/>
            </a:endParaRPr>
          </a:p>
        </p:txBody>
      </p:sp>
      <p:sp>
        <p:nvSpPr>
          <p:cNvPr id="104" name="Line 46"/>
          <p:cNvSpPr>
            <a:spLocks noChangeShapeType="1"/>
          </p:cNvSpPr>
          <p:nvPr/>
        </p:nvSpPr>
        <p:spPr bwMode="auto">
          <a:xfrm rot="5400000" flipH="1">
            <a:off x="3844926" y="2217737"/>
            <a:ext cx="265112" cy="4763"/>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64523" name="Group 105"/>
          <p:cNvGrpSpPr>
            <a:grpSpLocks/>
          </p:cNvGrpSpPr>
          <p:nvPr/>
        </p:nvGrpSpPr>
        <p:grpSpPr bwMode="auto">
          <a:xfrm>
            <a:off x="788988" y="1303338"/>
            <a:ext cx="5181600" cy="4460875"/>
            <a:chOff x="789318" y="1303338"/>
            <a:chExt cx="5181227" cy="4460875"/>
          </a:xfrm>
        </p:grpSpPr>
        <p:grpSp>
          <p:nvGrpSpPr>
            <p:cNvPr id="64559" name="Group 53"/>
            <p:cNvGrpSpPr>
              <a:grpSpLocks/>
            </p:cNvGrpSpPr>
            <p:nvPr/>
          </p:nvGrpSpPr>
          <p:grpSpPr bwMode="auto">
            <a:xfrm>
              <a:off x="789318" y="1381125"/>
              <a:ext cx="4954588" cy="4383088"/>
              <a:chOff x="914401" y="1218064"/>
              <a:chExt cx="4954137" cy="4382469"/>
            </a:xfrm>
          </p:grpSpPr>
          <p:grpSp>
            <p:nvGrpSpPr>
              <p:cNvPr id="64571" name="Group 5"/>
              <p:cNvGrpSpPr>
                <a:grpSpLocks/>
              </p:cNvGrpSpPr>
              <p:nvPr/>
            </p:nvGrpSpPr>
            <p:grpSpPr bwMode="auto">
              <a:xfrm>
                <a:off x="1173707" y="1650429"/>
                <a:ext cx="4258102" cy="3728251"/>
                <a:chOff x="2640" y="1875617"/>
                <a:chExt cx="2496" cy="3728251"/>
              </a:xfrm>
            </p:grpSpPr>
            <p:sp>
              <p:nvSpPr>
                <p:cNvPr id="64574" name="Line 6"/>
                <p:cNvSpPr>
                  <a:spLocks noChangeShapeType="1"/>
                </p:cNvSpPr>
                <p:nvPr/>
              </p:nvSpPr>
              <p:spPr bwMode="auto">
                <a:xfrm>
                  <a:off x="2640" y="1875617"/>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75" name="Line 7"/>
                <p:cNvSpPr>
                  <a:spLocks noChangeShapeType="1"/>
                </p:cNvSpPr>
                <p:nvPr/>
              </p:nvSpPr>
              <p:spPr bwMode="auto">
                <a:xfrm>
                  <a:off x="2640"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4572" name="Text Box 8"/>
              <p:cNvSpPr txBox="1">
                <a:spLocks noChangeArrowheads="1"/>
              </p:cNvSpPr>
              <p:nvPr/>
            </p:nvSpPr>
            <p:spPr bwMode="auto">
              <a:xfrm>
                <a:off x="5457968" y="5154257"/>
                <a:ext cx="41057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4573" name="Text Box 9"/>
              <p:cNvSpPr txBox="1">
                <a:spLocks noChangeArrowheads="1"/>
              </p:cNvSpPr>
              <p:nvPr/>
            </p:nvSpPr>
            <p:spPr bwMode="auto">
              <a:xfrm>
                <a:off x="914401" y="1218064"/>
                <a:ext cx="53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grpSp>
          <p:nvGrpSpPr>
            <p:cNvPr id="64560" name="Group 104"/>
            <p:cNvGrpSpPr>
              <a:grpSpLocks/>
            </p:cNvGrpSpPr>
            <p:nvPr/>
          </p:nvGrpSpPr>
          <p:grpSpPr bwMode="auto">
            <a:xfrm>
              <a:off x="1929623" y="3320902"/>
              <a:ext cx="4040922" cy="1755149"/>
              <a:chOff x="1929623" y="3320902"/>
              <a:chExt cx="4040922" cy="1755149"/>
            </a:xfrm>
          </p:grpSpPr>
          <p:sp>
            <p:nvSpPr>
              <p:cNvPr id="64569" name="Line 33"/>
              <p:cNvSpPr>
                <a:spLocks noChangeShapeType="1"/>
              </p:cNvSpPr>
              <p:nvPr/>
            </p:nvSpPr>
            <p:spPr bwMode="auto">
              <a:xfrm flipV="1">
                <a:off x="1929623" y="3563163"/>
                <a:ext cx="2959100" cy="15128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70" name="Text Box 38"/>
              <p:cNvSpPr txBox="1">
                <a:spLocks noChangeArrowheads="1"/>
              </p:cNvSpPr>
              <p:nvPr/>
            </p:nvSpPr>
            <p:spPr bwMode="auto">
              <a:xfrm>
                <a:off x="4925970" y="3320902"/>
                <a:ext cx="1044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-1</a:t>
                </a:r>
              </a:p>
            </p:txBody>
          </p:sp>
        </p:grpSp>
        <p:grpSp>
          <p:nvGrpSpPr>
            <p:cNvPr id="64561" name="Group 80"/>
            <p:cNvGrpSpPr>
              <a:grpSpLocks/>
            </p:cNvGrpSpPr>
            <p:nvPr/>
          </p:nvGrpSpPr>
          <p:grpSpPr bwMode="auto">
            <a:xfrm>
              <a:off x="3136738" y="1303338"/>
              <a:ext cx="857250" cy="4232275"/>
              <a:chOff x="2605088" y="1303338"/>
              <a:chExt cx="857250" cy="4232275"/>
            </a:xfrm>
          </p:grpSpPr>
          <p:sp>
            <p:nvSpPr>
              <p:cNvPr id="64565" name="Line 21"/>
              <p:cNvSpPr>
                <a:spLocks noChangeShapeType="1"/>
              </p:cNvSpPr>
              <p:nvPr/>
            </p:nvSpPr>
            <p:spPr bwMode="auto">
              <a:xfrm flipH="1">
                <a:off x="2790825" y="1714500"/>
                <a:ext cx="4763" cy="3821113"/>
              </a:xfrm>
              <a:prstGeom prst="line">
                <a:avLst/>
              </a:prstGeom>
              <a:noFill/>
              <a:ln w="349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4566" name="Group 95"/>
              <p:cNvGrpSpPr>
                <a:grpSpLocks/>
              </p:cNvGrpSpPr>
              <p:nvPr/>
            </p:nvGrpSpPr>
            <p:grpSpPr bwMode="auto">
              <a:xfrm>
                <a:off x="2605088" y="1303338"/>
                <a:ext cx="857250" cy="492125"/>
                <a:chOff x="4224290" y="2290758"/>
                <a:chExt cx="858673" cy="492443"/>
              </a:xfrm>
            </p:grpSpPr>
            <p:sp>
              <p:nvSpPr>
                <p:cNvPr id="64567" name="Text Box 8"/>
                <p:cNvSpPr txBox="1">
                  <a:spLocks noChangeArrowheads="1"/>
                </p:cNvSpPr>
                <p:nvPr/>
              </p:nvSpPr>
              <p:spPr bwMode="auto">
                <a:xfrm>
                  <a:off x="4224290" y="2290758"/>
                  <a:ext cx="858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endParaRPr lang="en-US" sz="2600">
                    <a:latin typeface="Times New Roman" pitchFamily="18" charset="0"/>
                    <a:cs typeface="Times New Roman" pitchFamily="18" charset="0"/>
                  </a:endParaRPr>
                </a:p>
              </p:txBody>
            </p:sp>
            <p:cxnSp>
              <p:nvCxnSpPr>
                <p:cNvPr id="98" name="Straight Connector 97"/>
                <p:cNvCxnSpPr/>
                <p:nvPr/>
              </p:nvCxnSpPr>
              <p:spPr>
                <a:xfrm>
                  <a:off x="4362946" y="2373361"/>
                  <a:ext cx="20034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4562" name="Group 79"/>
            <p:cNvGrpSpPr>
              <a:grpSpLocks/>
            </p:cNvGrpSpPr>
            <p:nvPr/>
          </p:nvGrpSpPr>
          <p:grpSpPr bwMode="auto">
            <a:xfrm>
              <a:off x="1959426" y="2030680"/>
              <a:ext cx="2429885" cy="3390866"/>
              <a:chOff x="1918833" y="2137005"/>
              <a:chExt cx="2429885" cy="3390866"/>
            </a:xfrm>
          </p:grpSpPr>
          <p:sp>
            <p:nvSpPr>
              <p:cNvPr id="64563" name="Text Box 38"/>
              <p:cNvSpPr txBox="1">
                <a:spLocks noChangeArrowheads="1"/>
              </p:cNvSpPr>
              <p:nvPr/>
            </p:nvSpPr>
            <p:spPr bwMode="auto">
              <a:xfrm>
                <a:off x="3702936" y="5096984"/>
                <a:ext cx="6457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DAD</a:t>
                </a:r>
                <a:endParaRPr lang="en-US" sz="2400" b="1" baseline="-25000">
                  <a:latin typeface="Times New Roman" pitchFamily="18" charset="0"/>
                  <a:cs typeface="Times New Roman" pitchFamily="18" charset="0"/>
                </a:endParaRPr>
              </a:p>
            </p:txBody>
          </p:sp>
          <p:sp>
            <p:nvSpPr>
              <p:cNvPr id="64564" name="Line 33"/>
              <p:cNvSpPr>
                <a:spLocks noChangeShapeType="1"/>
              </p:cNvSpPr>
              <p:nvPr/>
            </p:nvSpPr>
            <p:spPr bwMode="auto">
              <a:xfrm>
                <a:off x="1918833" y="2137005"/>
                <a:ext cx="1789973" cy="3018271"/>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64524" name="Group 72"/>
          <p:cNvGrpSpPr>
            <a:grpSpLocks/>
          </p:cNvGrpSpPr>
          <p:nvPr/>
        </p:nvGrpSpPr>
        <p:grpSpPr bwMode="auto">
          <a:xfrm>
            <a:off x="3284538" y="4205288"/>
            <a:ext cx="452437" cy="430212"/>
            <a:chOff x="2740025" y="4549775"/>
            <a:chExt cx="452438" cy="430887"/>
          </a:xfrm>
        </p:grpSpPr>
        <p:sp>
          <p:nvSpPr>
            <p:cNvPr id="99" name="Oval 98"/>
            <p:cNvSpPr>
              <a:spLocks noChangeAspect="1"/>
            </p:cNvSpPr>
            <p:nvPr/>
          </p:nvSpPr>
          <p:spPr>
            <a:xfrm>
              <a:off x="2740025" y="4657894"/>
              <a:ext cx="109537" cy="1097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Text Box 8"/>
            <p:cNvSpPr txBox="1">
              <a:spLocks noChangeArrowheads="1"/>
            </p:cNvSpPr>
            <p:nvPr/>
          </p:nvSpPr>
          <p:spPr bwMode="auto">
            <a:xfrm>
              <a:off x="2819400" y="4549775"/>
              <a:ext cx="373063" cy="430887"/>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A</a:t>
              </a:r>
            </a:p>
          </p:txBody>
        </p:sp>
      </p:grpSp>
      <p:grpSp>
        <p:nvGrpSpPr>
          <p:cNvPr id="13" name="Group 82"/>
          <p:cNvGrpSpPr>
            <a:grpSpLocks/>
          </p:cNvGrpSpPr>
          <p:nvPr/>
        </p:nvGrpSpPr>
        <p:grpSpPr bwMode="auto">
          <a:xfrm>
            <a:off x="1443038" y="1544638"/>
            <a:ext cx="3686175" cy="1798637"/>
            <a:chOff x="1966913" y="2755734"/>
            <a:chExt cx="3685719" cy="1798804"/>
          </a:xfrm>
        </p:grpSpPr>
        <p:sp>
          <p:nvSpPr>
            <p:cNvPr id="64555" name="Text Box 38"/>
            <p:cNvSpPr txBox="1">
              <a:spLocks noChangeArrowheads="1"/>
            </p:cNvSpPr>
            <p:nvPr/>
          </p:nvSpPr>
          <p:spPr bwMode="auto">
            <a:xfrm>
              <a:off x="4951454" y="2755734"/>
              <a:ext cx="70117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sp>
          <p:nvSpPr>
            <p:cNvPr id="64556" name="Line 33"/>
            <p:cNvSpPr>
              <a:spLocks noChangeShapeType="1"/>
            </p:cNvSpPr>
            <p:nvPr/>
          </p:nvSpPr>
          <p:spPr bwMode="auto">
            <a:xfrm flipV="1">
              <a:off x="1966913" y="3041650"/>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 name="Group 111"/>
          <p:cNvGrpSpPr>
            <a:grpSpLocks/>
          </p:cNvGrpSpPr>
          <p:nvPr/>
        </p:nvGrpSpPr>
        <p:grpSpPr bwMode="auto">
          <a:xfrm>
            <a:off x="477838" y="2392363"/>
            <a:ext cx="2855927" cy="3621087"/>
            <a:chOff x="478206" y="2392536"/>
            <a:chExt cx="2854708" cy="3620914"/>
          </a:xfrm>
        </p:grpSpPr>
        <p:sp>
          <p:nvSpPr>
            <p:cNvPr id="64547" name="Text Box 8"/>
            <p:cNvSpPr txBox="1">
              <a:spLocks noChangeArrowheads="1"/>
            </p:cNvSpPr>
            <p:nvPr/>
          </p:nvSpPr>
          <p:spPr bwMode="auto">
            <a:xfrm>
              <a:off x="2116147" y="5521325"/>
              <a:ext cx="5318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a:t>
              </a:r>
              <a:endParaRPr lang="en-US" sz="2600" b="1">
                <a:latin typeface="Times New Roman" pitchFamily="18" charset="0"/>
                <a:cs typeface="Times New Roman" pitchFamily="18" charset="0"/>
              </a:endParaRPr>
            </a:p>
          </p:txBody>
        </p:sp>
        <p:grpSp>
          <p:nvGrpSpPr>
            <p:cNvPr id="64548" name="Group 73"/>
            <p:cNvGrpSpPr>
              <a:grpSpLocks/>
            </p:cNvGrpSpPr>
            <p:nvPr/>
          </p:nvGrpSpPr>
          <p:grpSpPr bwMode="auto">
            <a:xfrm>
              <a:off x="2315594" y="2392536"/>
              <a:ext cx="355600" cy="491324"/>
              <a:chOff x="4468776" y="3964796"/>
              <a:chExt cx="355600" cy="491324"/>
            </a:xfrm>
          </p:grpSpPr>
          <p:sp>
            <p:nvSpPr>
              <p:cNvPr id="42" name="Oval 41"/>
              <p:cNvSpPr>
                <a:spLocks noChangeAspect="1"/>
              </p:cNvSpPr>
              <p:nvPr/>
            </p:nvSpPr>
            <p:spPr>
              <a:xfrm>
                <a:off x="4540334" y="4347365"/>
                <a:ext cx="109491" cy="1095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Text Box 8"/>
              <p:cNvSpPr txBox="1">
                <a:spLocks noChangeArrowheads="1"/>
              </p:cNvSpPr>
              <p:nvPr/>
            </p:nvSpPr>
            <p:spPr bwMode="auto">
              <a:xfrm>
                <a:off x="4468928" y="3964796"/>
                <a:ext cx="355448" cy="431780"/>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B</a:t>
                </a:r>
              </a:p>
            </p:txBody>
          </p:sp>
        </p:grpSp>
        <p:sp>
          <p:nvSpPr>
            <p:cNvPr id="64549" name="Text Box 9"/>
            <p:cNvSpPr txBox="1">
              <a:spLocks noChangeArrowheads="1"/>
            </p:cNvSpPr>
            <p:nvPr/>
          </p:nvSpPr>
          <p:spPr bwMode="auto">
            <a:xfrm>
              <a:off x="478206" y="2514286"/>
              <a:ext cx="644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a:t>
              </a:r>
              <a:endParaRPr lang="en-US" sz="2600"/>
            </a:p>
          </p:txBody>
        </p:sp>
        <p:grpSp>
          <p:nvGrpSpPr>
            <p:cNvPr id="64550" name="Group 55"/>
            <p:cNvGrpSpPr>
              <a:grpSpLocks/>
            </p:cNvGrpSpPr>
            <p:nvPr/>
          </p:nvGrpSpPr>
          <p:grpSpPr bwMode="auto">
            <a:xfrm>
              <a:off x="1047890" y="2824317"/>
              <a:ext cx="2285024" cy="2719256"/>
              <a:chOff x="7334371" y="4533954"/>
              <a:chExt cx="1670728" cy="920725"/>
            </a:xfrm>
          </p:grpSpPr>
          <p:cxnSp>
            <p:nvCxnSpPr>
              <p:cNvPr id="57" name="Straight Connector 56"/>
              <p:cNvCxnSpPr/>
              <p:nvPr/>
            </p:nvCxnSpPr>
            <p:spPr>
              <a:xfrm>
                <a:off x="7334371" y="4533954"/>
                <a:ext cx="1670728"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7886889" y="4994317"/>
                <a:ext cx="92072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grpSp>
        <p:nvGrpSpPr>
          <p:cNvPr id="17" name="Group 107"/>
          <p:cNvGrpSpPr>
            <a:grpSpLocks/>
          </p:cNvGrpSpPr>
          <p:nvPr/>
        </p:nvGrpSpPr>
        <p:grpSpPr bwMode="auto">
          <a:xfrm>
            <a:off x="1511300" y="1892300"/>
            <a:ext cx="3892550" cy="1855788"/>
            <a:chOff x="1510610" y="1891758"/>
            <a:chExt cx="3893689" cy="1856367"/>
          </a:xfrm>
        </p:grpSpPr>
        <p:grpSp>
          <p:nvGrpSpPr>
            <p:cNvPr id="64541" name="Group 83"/>
            <p:cNvGrpSpPr>
              <a:grpSpLocks/>
            </p:cNvGrpSpPr>
            <p:nvPr/>
          </p:nvGrpSpPr>
          <p:grpSpPr bwMode="auto">
            <a:xfrm>
              <a:off x="1510610" y="1891758"/>
              <a:ext cx="3893689" cy="1856367"/>
              <a:chOff x="1946275" y="2307676"/>
              <a:chExt cx="3893689" cy="1856367"/>
            </a:xfrm>
          </p:grpSpPr>
          <p:sp>
            <p:nvSpPr>
              <p:cNvPr id="64545" name="Line 33"/>
              <p:cNvSpPr>
                <a:spLocks noChangeShapeType="1"/>
              </p:cNvSpPr>
              <p:nvPr/>
            </p:nvSpPr>
            <p:spPr bwMode="auto">
              <a:xfrm flipV="1">
                <a:off x="1946275" y="265115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6" name="Text Box 38"/>
              <p:cNvSpPr txBox="1">
                <a:spLocks noChangeArrowheads="1"/>
              </p:cNvSpPr>
              <p:nvPr/>
            </p:nvSpPr>
            <p:spPr bwMode="auto">
              <a:xfrm>
                <a:off x="4944089" y="2307676"/>
                <a:ext cx="8958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+1</a:t>
                </a:r>
              </a:p>
            </p:txBody>
          </p:sp>
        </p:grpSp>
        <p:grpSp>
          <p:nvGrpSpPr>
            <p:cNvPr id="64542" name="Group 74"/>
            <p:cNvGrpSpPr>
              <a:grpSpLocks/>
            </p:cNvGrpSpPr>
            <p:nvPr/>
          </p:nvGrpSpPr>
          <p:grpSpPr bwMode="auto">
            <a:xfrm>
              <a:off x="2493965" y="2768197"/>
              <a:ext cx="392227" cy="449537"/>
              <a:chOff x="4065489" y="3088207"/>
              <a:chExt cx="392227" cy="449537"/>
            </a:xfrm>
          </p:grpSpPr>
          <p:sp>
            <p:nvSpPr>
              <p:cNvPr id="43" name="Oval 42"/>
              <p:cNvSpPr>
                <a:spLocks noChangeAspect="1"/>
              </p:cNvSpPr>
              <p:nvPr/>
            </p:nvSpPr>
            <p:spPr>
              <a:xfrm>
                <a:off x="4157187" y="3428172"/>
                <a:ext cx="109569" cy="1095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Text Box 8"/>
              <p:cNvSpPr txBox="1">
                <a:spLocks noChangeArrowheads="1"/>
              </p:cNvSpPr>
              <p:nvPr/>
            </p:nvSpPr>
            <p:spPr bwMode="auto">
              <a:xfrm>
                <a:off x="4065489" y="3088207"/>
                <a:ext cx="392227" cy="431935"/>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C</a:t>
                </a:r>
              </a:p>
            </p:txBody>
          </p:sp>
        </p:grpSp>
      </p:grpSp>
      <p:grpSp>
        <p:nvGrpSpPr>
          <p:cNvPr id="20" name="Group 84"/>
          <p:cNvGrpSpPr>
            <a:grpSpLocks/>
          </p:cNvGrpSpPr>
          <p:nvPr/>
        </p:nvGrpSpPr>
        <p:grpSpPr bwMode="auto">
          <a:xfrm>
            <a:off x="1625600" y="2206625"/>
            <a:ext cx="3935413" cy="1835154"/>
            <a:chOff x="1835150" y="1910429"/>
            <a:chExt cx="3935523" cy="1834444"/>
          </a:xfrm>
        </p:grpSpPr>
        <p:sp>
          <p:nvSpPr>
            <p:cNvPr id="64539" name="Line 33"/>
            <p:cNvSpPr>
              <a:spLocks noChangeShapeType="1"/>
            </p:cNvSpPr>
            <p:nvPr/>
          </p:nvSpPr>
          <p:spPr bwMode="auto">
            <a:xfrm flipV="1">
              <a:off x="1835150" y="223198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0" name="Text Box 38"/>
            <p:cNvSpPr txBox="1">
              <a:spLocks noChangeArrowheads="1"/>
            </p:cNvSpPr>
            <p:nvPr/>
          </p:nvSpPr>
          <p:spPr bwMode="auto">
            <a:xfrm>
              <a:off x="4820758" y="1910429"/>
              <a:ext cx="94991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+2</a:t>
              </a:r>
            </a:p>
          </p:txBody>
        </p:sp>
      </p:grpSp>
      <p:grpSp>
        <p:nvGrpSpPr>
          <p:cNvPr id="8" name="Group 7"/>
          <p:cNvGrpSpPr/>
          <p:nvPr/>
        </p:nvGrpSpPr>
        <p:grpSpPr>
          <a:xfrm>
            <a:off x="288925" y="3089631"/>
            <a:ext cx="3086100" cy="2917469"/>
            <a:chOff x="288925" y="3089631"/>
            <a:chExt cx="3086100" cy="2917469"/>
          </a:xfrm>
        </p:grpSpPr>
        <p:grpSp>
          <p:nvGrpSpPr>
            <p:cNvPr id="4" name="Group 3"/>
            <p:cNvGrpSpPr/>
            <p:nvPr/>
          </p:nvGrpSpPr>
          <p:grpSpPr>
            <a:xfrm>
              <a:off x="1049348" y="3355973"/>
              <a:ext cx="1743075" cy="2193924"/>
              <a:chOff x="1049348" y="3355973"/>
              <a:chExt cx="1743075" cy="2193924"/>
            </a:xfrm>
          </p:grpSpPr>
          <p:cxnSp>
            <p:nvCxnSpPr>
              <p:cNvPr id="54" name="Straight Connector 53"/>
              <p:cNvCxnSpPr/>
              <p:nvPr/>
            </p:nvCxnSpPr>
            <p:spPr bwMode="auto">
              <a:xfrm>
                <a:off x="1049348" y="3432175"/>
                <a:ext cx="1704977"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rot="5400000">
                <a:off x="1695461" y="4452935"/>
                <a:ext cx="2193924"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288925" y="3089631"/>
              <a:ext cx="3086100" cy="2917469"/>
              <a:chOff x="288925" y="3089631"/>
              <a:chExt cx="3086100" cy="2917469"/>
            </a:xfrm>
          </p:grpSpPr>
          <p:grpSp>
            <p:nvGrpSpPr>
              <p:cNvPr id="64531" name="Group 75"/>
              <p:cNvGrpSpPr>
                <a:grpSpLocks/>
              </p:cNvGrpSpPr>
              <p:nvPr/>
            </p:nvGrpSpPr>
            <p:grpSpPr bwMode="auto">
              <a:xfrm>
                <a:off x="2753759" y="3313113"/>
                <a:ext cx="389498" cy="430887"/>
                <a:chOff x="3976846" y="2972185"/>
                <a:chExt cx="389491" cy="430977"/>
              </a:xfrm>
            </p:grpSpPr>
            <p:sp>
              <p:nvSpPr>
                <p:cNvPr id="44" name="Oval 43"/>
                <p:cNvSpPr>
                  <a:spLocks noChangeAspect="1"/>
                </p:cNvSpPr>
                <p:nvPr/>
              </p:nvSpPr>
              <p:spPr>
                <a:xfrm>
                  <a:off x="3976846" y="3045349"/>
                  <a:ext cx="109535" cy="1095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Text Box 8"/>
                <p:cNvSpPr txBox="1">
                  <a:spLocks noChangeArrowheads="1"/>
                </p:cNvSpPr>
                <p:nvPr/>
              </p:nvSpPr>
              <p:spPr bwMode="auto">
                <a:xfrm>
                  <a:off x="4058367" y="2972185"/>
                  <a:ext cx="307970" cy="430977"/>
                </a:xfrm>
                <a:prstGeom prst="rect">
                  <a:avLst/>
                </a:prstGeom>
                <a:noFill/>
                <a:ln w="9525">
                  <a:noFill/>
                  <a:miter lim="800000"/>
                  <a:headEnd/>
                  <a:tailEnd/>
                </a:ln>
              </p:spPr>
              <p:txBody>
                <a:bodyPr wrap="square">
                  <a:spAutoFit/>
                </a:bodyPr>
                <a:lstStyle/>
                <a:p>
                  <a:pPr>
                    <a:spcBef>
                      <a:spcPct val="50000"/>
                    </a:spcBef>
                    <a:defRPr/>
                  </a:pPr>
                  <a:r>
                    <a:rPr lang="en-US" sz="2200" b="1" dirty="0">
                      <a:latin typeface="+mn-lt"/>
                      <a:cs typeface="Times New Roman" pitchFamily="18" charset="0"/>
                    </a:rPr>
                    <a:t>D</a:t>
                  </a:r>
                </a:p>
              </p:txBody>
            </p:sp>
          </p:grpSp>
          <p:sp>
            <p:nvSpPr>
              <p:cNvPr id="64533" name="Text Box 8"/>
              <p:cNvSpPr txBox="1">
                <a:spLocks noChangeArrowheads="1"/>
              </p:cNvSpPr>
              <p:nvPr/>
            </p:nvSpPr>
            <p:spPr bwMode="auto">
              <a:xfrm>
                <a:off x="2516174" y="5514760"/>
                <a:ext cx="858851" cy="49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dirty="0" err="1">
                    <a:latin typeface="Times New Roman" pitchFamily="18" charset="0"/>
                    <a:cs typeface="Times New Roman" pitchFamily="18" charset="0"/>
                  </a:rPr>
                  <a:t>Y</a:t>
                </a:r>
                <a:r>
                  <a:rPr lang="en-US" sz="2600" b="1" i="1" baseline="-25000" dirty="0" err="1">
                    <a:latin typeface="Times New Roman" pitchFamily="18" charset="0"/>
                    <a:cs typeface="Times New Roman" pitchFamily="18" charset="0"/>
                  </a:rPr>
                  <a:t>t</a:t>
                </a:r>
                <a:r>
                  <a:rPr lang="en-US" sz="2600" b="1" i="1" baseline="-25000" dirty="0">
                    <a:latin typeface="Times New Roman" pitchFamily="18" charset="0"/>
                    <a:cs typeface="Times New Roman" pitchFamily="18" charset="0"/>
                  </a:rPr>
                  <a:t> + </a:t>
                </a:r>
                <a:r>
                  <a:rPr lang="en-US" sz="2600" b="1" baseline="-25000" dirty="0">
                    <a:latin typeface="Times New Roman" pitchFamily="18" charset="0"/>
                    <a:cs typeface="Times New Roman" pitchFamily="18" charset="0"/>
                  </a:rPr>
                  <a:t>2</a:t>
                </a:r>
                <a:endParaRPr lang="en-US" sz="2600" b="1" dirty="0">
                  <a:latin typeface="Times New Roman" pitchFamily="18" charset="0"/>
                  <a:cs typeface="Times New Roman" pitchFamily="18" charset="0"/>
                </a:endParaRPr>
              </a:p>
            </p:txBody>
          </p:sp>
          <p:sp>
            <p:nvSpPr>
              <p:cNvPr id="64534" name="Text Box 9"/>
              <p:cNvSpPr txBox="1">
                <a:spLocks noChangeArrowheads="1"/>
              </p:cNvSpPr>
              <p:nvPr/>
            </p:nvSpPr>
            <p:spPr bwMode="auto">
              <a:xfrm>
                <a:off x="288925" y="3089631"/>
                <a:ext cx="814399" cy="49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dirty="0">
                    <a:latin typeface="Times New Roman" pitchFamily="18" charset="0"/>
                    <a:cs typeface="Times New Roman" pitchFamily="18" charset="0"/>
                  </a:rPr>
                  <a:t>π</a:t>
                </a:r>
                <a:r>
                  <a:rPr lang="en-US" sz="2600" b="1" i="1" baseline="-25000" dirty="0">
                    <a:latin typeface="Times New Roman" pitchFamily="18" charset="0"/>
                    <a:cs typeface="Times New Roman" pitchFamily="18" charset="0"/>
                  </a:rPr>
                  <a:t>t + </a:t>
                </a:r>
                <a:r>
                  <a:rPr lang="en-US" sz="2600" b="1" baseline="-25000" dirty="0">
                    <a:latin typeface="Times New Roman" pitchFamily="18" charset="0"/>
                    <a:cs typeface="Times New Roman" pitchFamily="18" charset="0"/>
                  </a:rPr>
                  <a:t>2</a:t>
                </a:r>
                <a:endParaRPr lang="en-US" sz="2600" dirty="0"/>
              </a:p>
            </p:txBody>
          </p:sp>
        </p:grpSp>
      </p:grpSp>
      <p:sp>
        <p:nvSpPr>
          <p:cNvPr id="116" name="TextBox 115"/>
          <p:cNvSpPr txBox="1">
            <a:spLocks noChangeArrowheads="1"/>
          </p:cNvSpPr>
          <p:nvPr/>
        </p:nvSpPr>
        <p:spPr bwMode="auto">
          <a:xfrm>
            <a:off x="5867401" y="5240338"/>
            <a:ext cx="3276600"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latin typeface="+mn-lt"/>
              </a:rPr>
              <a:t>This process </a:t>
            </a:r>
            <a:r>
              <a:rPr lang="en-US" sz="2400" dirty="0" smtClean="0">
                <a:latin typeface="+mn-lt"/>
              </a:rPr>
              <a:t>continues </a:t>
            </a:r>
            <a:r>
              <a:rPr lang="en-US" sz="2400" dirty="0">
                <a:latin typeface="+mn-lt"/>
              </a:rPr>
              <a:t>until output returns to its natural rate. </a:t>
            </a:r>
            <a:r>
              <a:rPr lang="en-US" sz="2400" dirty="0" smtClean="0">
                <a:latin typeface="+mn-lt"/>
              </a:rPr>
              <a:t>The long run equilibrium is at </a:t>
            </a:r>
            <a:r>
              <a:rPr lang="en-US" sz="2400" b="1" dirty="0">
                <a:latin typeface="+mn-lt"/>
              </a:rPr>
              <a:t>A</a:t>
            </a:r>
            <a:r>
              <a:rPr lang="en-US" sz="2400" dirty="0">
                <a:latin typeface="+mn-lt"/>
              </a:rPr>
              <a:t>.   </a:t>
            </a:r>
            <a:endParaRPr lang="en-US" sz="2400" b="1" dirty="0">
              <a:latin typeface="+mn-lt"/>
            </a:endParaRPr>
          </a:p>
        </p:txBody>
      </p:sp>
      <p:cxnSp>
        <p:nvCxnSpPr>
          <p:cNvPr id="71" name="Straight Connector 70"/>
          <p:cNvCxnSpPr/>
          <p:nvPr/>
        </p:nvCxnSpPr>
        <p:spPr bwMode="auto">
          <a:xfrm>
            <a:off x="1066815" y="3157540"/>
            <a:ext cx="228600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743325" y="2232025"/>
            <a:ext cx="496166" cy="1841500"/>
            <a:chOff x="3743325" y="2232025"/>
            <a:chExt cx="496166" cy="1841500"/>
          </a:xfrm>
        </p:grpSpPr>
        <p:sp>
          <p:nvSpPr>
            <p:cNvPr id="49202" name="Line 46"/>
            <p:cNvSpPr>
              <a:spLocks noChangeShapeType="1"/>
            </p:cNvSpPr>
            <p:nvPr/>
          </p:nvSpPr>
          <p:spPr bwMode="auto">
            <a:xfrm rot="5400000" flipH="1">
              <a:off x="2845594" y="3129756"/>
              <a:ext cx="1841500" cy="46038"/>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 name="Text Box 9"/>
            <p:cNvSpPr txBox="1">
              <a:spLocks noChangeArrowheads="1"/>
            </p:cNvSpPr>
            <p:nvPr/>
          </p:nvSpPr>
          <p:spPr bwMode="auto">
            <a:xfrm>
              <a:off x="3801723" y="3136900"/>
              <a:ext cx="437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eaLnBrk="1" hangingPunct="1">
                <a:spcBef>
                  <a:spcPct val="5000"/>
                </a:spcBef>
              </a:pPr>
              <a:r>
                <a:rPr lang="el-GR" sz="2000" b="1" dirty="0" smtClean="0">
                  <a:latin typeface="Calibri"/>
                  <a:cs typeface="Calibri"/>
                </a:rPr>
                <a:t>ν</a:t>
              </a:r>
              <a:r>
                <a:rPr lang="en-US" sz="2000" b="1" baseline="-25000" dirty="0" smtClean="0">
                  <a:latin typeface="Calibri"/>
                  <a:cs typeface="Calibri"/>
                </a:rPr>
                <a:t>t</a:t>
              </a:r>
              <a:endParaRPr lang="en-US" sz="2000" baseline="-25000" dirty="0"/>
            </a:p>
          </p:txBody>
        </p:sp>
      </p:grpSp>
    </p:spTree>
    <p:extLst>
      <p:ext uri="{BB962C8B-B14F-4D97-AF65-F5344CB8AC3E}">
        <p14:creationId xmlns:p14="http://schemas.microsoft.com/office/powerpoint/2010/main" val="1538317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0" presetClass="exit" presetSubtype="0" fill="hold" grpId="0" nodeType="with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par>
                          <p:cTn id="15" fill="hold" nodeType="afterGroup">
                            <p:stCondLst>
                              <p:cond delay="500"/>
                            </p:stCondLst>
                            <p:childTnLst>
                              <p:par>
                                <p:cTn id="16" presetID="18" presetClass="entr" presetSubtype="3"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trips(upRight)">
                                      <p:cBhvr>
                                        <p:cTn id="18" dur="500"/>
                                        <p:tgtEl>
                                          <p:spTgt spid="13"/>
                                        </p:tgtEl>
                                      </p:cBhvr>
                                    </p:animEffect>
                                  </p:childTnLst>
                                </p:cTn>
                              </p:par>
                            </p:childTnLst>
                          </p:cTn>
                        </p:par>
                        <p:par>
                          <p:cTn id="19" fill="hold" nodeType="afterGroup">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500"/>
                                        <p:tgtEl>
                                          <p:spTgt spid="91"/>
                                        </p:tgtEl>
                                      </p:cBhvr>
                                    </p:animEffect>
                                  </p:childTnLst>
                                </p:cTn>
                              </p:par>
                              <p:par>
                                <p:cTn id="28" presetID="10" presetClass="exit" presetSubtype="0" fill="hold" grpId="1" nodeType="withEffect">
                                  <p:stCondLst>
                                    <p:cond delay="0"/>
                                  </p:stCondLst>
                                  <p:childTnLst>
                                    <p:animEffect transition="out" filter="fade">
                                      <p:cBhvr>
                                        <p:cTn id="29" dur="500"/>
                                        <p:tgtEl>
                                          <p:spTgt spid="89"/>
                                        </p:tgtEl>
                                      </p:cBhvr>
                                    </p:animEffect>
                                    <p:set>
                                      <p:cBhvr>
                                        <p:cTn id="30" dur="1" fill="hold">
                                          <p:stCondLst>
                                            <p:cond delay="499"/>
                                          </p:stCondLst>
                                        </p:cTn>
                                        <p:tgtEl>
                                          <p:spTgt spid="89"/>
                                        </p:tgtEl>
                                        <p:attrNameLst>
                                          <p:attrName>style.visibility</p:attrName>
                                        </p:attrNameLst>
                                      </p:cBhvr>
                                      <p:to>
                                        <p:strVal val="hidden"/>
                                      </p:to>
                                    </p:set>
                                  </p:childTnLst>
                                </p:cTn>
                              </p:par>
                            </p:childTnLst>
                          </p:cTn>
                        </p:par>
                        <p:par>
                          <p:cTn id="31" fill="hold" nodeType="afterGroup">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wipe(up)">
                                      <p:cBhvr>
                                        <p:cTn id="34" dur="500"/>
                                        <p:tgtEl>
                                          <p:spTgt spid="104"/>
                                        </p:tgtEl>
                                      </p:cBhvr>
                                    </p:animEffect>
                                  </p:childTnLst>
                                </p:cTn>
                              </p:par>
                            </p:childTnLst>
                          </p:cTn>
                        </p:par>
                        <p:par>
                          <p:cTn id="35" fill="hold" nodeType="afterGroup">
                            <p:stCondLst>
                              <p:cond delay="1000"/>
                            </p:stCondLst>
                            <p:childTnLst>
                              <p:par>
                                <p:cTn id="36" presetID="18" presetClass="entr" presetSubtype="3"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strips(upRight)">
                                      <p:cBhvr>
                                        <p:cTn id="38" dur="500"/>
                                        <p:tgtEl>
                                          <p:spTgt spid="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500"/>
                                        <p:tgtEl>
                                          <p:spTgt spid="9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1"/>
                                        </p:tgtEl>
                                        <p:attrNameLst>
                                          <p:attrName>style.visibility</p:attrName>
                                        </p:attrNameLst>
                                      </p:cBhvr>
                                      <p:to>
                                        <p:strVal val="visible"/>
                                      </p:to>
                                    </p:set>
                                  </p:childTnLst>
                                </p:cTn>
                              </p:par>
                              <p:par>
                                <p:cTn id="48" presetID="10" presetClass="exit" presetSubtype="0" fill="hold" grpId="1" nodeType="withEffect">
                                  <p:stCondLst>
                                    <p:cond delay="0"/>
                                  </p:stCondLst>
                                  <p:childTnLst>
                                    <p:animEffect transition="out" filter="fade">
                                      <p:cBhvr>
                                        <p:cTn id="49" dur="500"/>
                                        <p:tgtEl>
                                          <p:spTgt spid="91"/>
                                        </p:tgtEl>
                                      </p:cBhvr>
                                    </p:animEffect>
                                    <p:set>
                                      <p:cBhvr>
                                        <p:cTn id="50" dur="1" fill="hold">
                                          <p:stCondLst>
                                            <p:cond delay="499"/>
                                          </p:stCondLst>
                                        </p:cTn>
                                        <p:tgtEl>
                                          <p:spTgt spid="91"/>
                                        </p:tgtEl>
                                        <p:attrNameLst>
                                          <p:attrName>style.visibility</p:attrName>
                                        </p:attrNameLst>
                                      </p:cBhvr>
                                      <p:to>
                                        <p:strVal val="hidden"/>
                                      </p:to>
                                    </p:set>
                                  </p:childTnLst>
                                </p:cTn>
                              </p:par>
                            </p:childTnLst>
                          </p:cTn>
                        </p:par>
                        <p:par>
                          <p:cTn id="51" fill="hold" nodeType="afterGroup">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49204"/>
                                        </p:tgtEl>
                                        <p:attrNameLst>
                                          <p:attrName>style.visibility</p:attrName>
                                        </p:attrNameLst>
                                      </p:cBhvr>
                                      <p:to>
                                        <p:strVal val="visible"/>
                                      </p:to>
                                    </p:set>
                                    <p:animEffect transition="in" filter="wipe(up)">
                                      <p:cBhvr>
                                        <p:cTn id="54" dur="500"/>
                                        <p:tgtEl>
                                          <p:spTgt spid="49204"/>
                                        </p:tgtEl>
                                      </p:cBhvr>
                                    </p:animEffect>
                                  </p:childTnLst>
                                </p:cTn>
                              </p:par>
                              <p:par>
                                <p:cTn id="55" presetID="10" presetClass="exit" presetSubtype="0" fill="hold" grpId="1" nodeType="withEffect">
                                  <p:stCondLst>
                                    <p:cond delay="0"/>
                                  </p:stCondLst>
                                  <p:childTnLst>
                                    <p:animEffect transition="out" filter="fade">
                                      <p:cBhvr>
                                        <p:cTn id="56" dur="500"/>
                                        <p:tgtEl>
                                          <p:spTgt spid="104"/>
                                        </p:tgtEl>
                                      </p:cBhvr>
                                    </p:animEffect>
                                    <p:set>
                                      <p:cBhvr>
                                        <p:cTn id="57" dur="1" fill="hold">
                                          <p:stCondLst>
                                            <p:cond delay="499"/>
                                          </p:stCondLst>
                                        </p:cTn>
                                        <p:tgtEl>
                                          <p:spTgt spid="104"/>
                                        </p:tgtEl>
                                        <p:attrNameLst>
                                          <p:attrName>style.visibility</p:attrName>
                                        </p:attrNameLst>
                                      </p:cBhvr>
                                      <p:to>
                                        <p:strVal val="hidden"/>
                                      </p:to>
                                    </p:set>
                                  </p:childTnLst>
                                </p:cTn>
                              </p:par>
                            </p:childTnLst>
                          </p:cTn>
                        </p:par>
                        <p:par>
                          <p:cTn id="58" fill="hold" nodeType="afterGroup">
                            <p:stCondLst>
                              <p:cond delay="1000"/>
                            </p:stCondLst>
                            <p:childTnLst>
                              <p:par>
                                <p:cTn id="59" presetID="18" presetClass="entr" presetSubtype="3"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strips(upRight)">
                                      <p:cBhvr>
                                        <p:cTn id="61" dur="500"/>
                                        <p:tgtEl>
                                          <p:spTgt spid="2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6"/>
                                        </p:tgtEl>
                                        <p:attrNameLst>
                                          <p:attrName>style.visibility</p:attrName>
                                        </p:attrNameLst>
                                      </p:cBhvr>
                                      <p:to>
                                        <p:strVal val="visible"/>
                                      </p:to>
                                    </p:set>
                                    <p:animEffect transition="in" filter="fade">
                                      <p:cBhvr>
                                        <p:cTn id="70" dur="500"/>
                                        <p:tgtEl>
                                          <p:spTgt spid="116"/>
                                        </p:tgtEl>
                                      </p:cBhvr>
                                    </p:animEffect>
                                  </p:childTnLst>
                                </p:cTn>
                              </p:par>
                              <p:par>
                                <p:cTn id="71" presetID="10" presetClass="exit" presetSubtype="0" fill="hold" grpId="1" nodeType="withEffect">
                                  <p:stCondLst>
                                    <p:cond delay="0"/>
                                  </p:stCondLst>
                                  <p:childTnLst>
                                    <p:animEffect transition="out" filter="fade">
                                      <p:cBhvr>
                                        <p:cTn id="72" dur="500"/>
                                        <p:tgtEl>
                                          <p:spTgt spid="49204"/>
                                        </p:tgtEl>
                                      </p:cBhvr>
                                    </p:animEffect>
                                    <p:set>
                                      <p:cBhvr>
                                        <p:cTn id="73" dur="1" fill="hold">
                                          <p:stCondLst>
                                            <p:cond delay="499"/>
                                          </p:stCondLst>
                                        </p:cTn>
                                        <p:tgtEl>
                                          <p:spTgt spid="49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9204" grpId="0" animBg="1"/>
      <p:bldP spid="49204" grpId="1" animBg="1"/>
      <p:bldP spid="89" grpId="0" animBg="1"/>
      <p:bldP spid="89" grpId="1" animBg="1"/>
      <p:bldP spid="91" grpId="0" animBg="1"/>
      <p:bldP spid="91" grpId="1" animBg="1"/>
      <p:bldP spid="92" grpId="0" animBg="1"/>
      <p:bldP spid="104" grpId="0" animBg="1"/>
      <p:bldP spid="104" grpId="1" animBg="1"/>
      <p:bldP spid="11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a:xfrm>
            <a:off x="657226" y="236537"/>
            <a:ext cx="7900988" cy="1063625"/>
          </a:xfrm>
        </p:spPr>
        <p:txBody>
          <a:bodyPr>
            <a:noAutofit/>
          </a:bodyPr>
          <a:lstStyle/>
          <a:p>
            <a:r>
              <a:rPr lang="en-US" sz="4000" dirty="0" smtClean="0"/>
              <a:t>A shock to aggregate supply: one more time</a:t>
            </a:r>
          </a:p>
        </p:txBody>
      </p:sp>
      <p:cxnSp>
        <p:nvCxnSpPr>
          <p:cNvPr id="49" name="Straight Connector 48"/>
          <p:cNvCxnSpPr/>
          <p:nvPr/>
        </p:nvCxnSpPr>
        <p:spPr bwMode="auto">
          <a:xfrm>
            <a:off x="2562277" y="4362450"/>
            <a:ext cx="227647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4246614" y="4954588"/>
            <a:ext cx="118427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4577" name="Text Box 9"/>
          <p:cNvSpPr txBox="1">
            <a:spLocks noChangeArrowheads="1"/>
          </p:cNvSpPr>
          <p:nvPr/>
        </p:nvSpPr>
        <p:spPr bwMode="auto">
          <a:xfrm>
            <a:off x="1057275" y="4089400"/>
            <a:ext cx="15906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000" b="1" i="1" dirty="0" smtClean="0">
                <a:latin typeface="+mn-lt"/>
                <a:cs typeface="Times New Roman" pitchFamily="18" charset="0"/>
              </a:rPr>
              <a:t>π</a:t>
            </a:r>
            <a:r>
              <a:rPr lang="en-US" sz="2000" b="1" baseline="-25000" dirty="0" smtClean="0">
                <a:latin typeface="+mn-lt"/>
                <a:cs typeface="Times New Roman" pitchFamily="18" charset="0"/>
              </a:rPr>
              <a:t>2000</a:t>
            </a:r>
            <a:r>
              <a:rPr lang="en-US" sz="2000" b="1" dirty="0" smtClean="0">
                <a:latin typeface="+mn-lt"/>
                <a:cs typeface="Times New Roman" pitchFamily="18" charset="0"/>
              </a:rPr>
              <a:t> = </a:t>
            </a:r>
            <a:r>
              <a:rPr lang="el-GR" sz="2000" b="1" dirty="0" smtClean="0">
                <a:latin typeface="+mn-lt"/>
                <a:cs typeface="Calibri"/>
              </a:rPr>
              <a:t>π</a:t>
            </a:r>
            <a:r>
              <a:rPr lang="en-US" sz="2000" b="1" baseline="-25000" dirty="0" smtClean="0">
                <a:latin typeface="+mn-lt"/>
                <a:cs typeface="Calibri"/>
              </a:rPr>
              <a:t>2001</a:t>
            </a:r>
            <a:endParaRPr lang="en-US" sz="2000" baseline="-25000" dirty="0">
              <a:latin typeface="+mn-lt"/>
            </a:endParaRPr>
          </a:p>
        </p:txBody>
      </p:sp>
      <p:sp>
        <p:nvSpPr>
          <p:cNvPr id="64578" name="Text Box 8"/>
          <p:cNvSpPr txBox="1">
            <a:spLocks noChangeArrowheads="1"/>
          </p:cNvSpPr>
          <p:nvPr/>
        </p:nvSpPr>
        <p:spPr bwMode="auto">
          <a:xfrm>
            <a:off x="4662691" y="5514737"/>
            <a:ext cx="5284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01</a:t>
            </a:r>
            <a:endParaRPr lang="en-US" sz="2600" b="1" dirty="0">
              <a:latin typeface="Times New Roman" pitchFamily="18" charset="0"/>
              <a:cs typeface="Times New Roman" pitchFamily="18" charset="0"/>
            </a:endParaRPr>
          </a:p>
        </p:txBody>
      </p:sp>
      <p:sp>
        <p:nvSpPr>
          <p:cNvPr id="49202" name="Line 46"/>
          <p:cNvSpPr>
            <a:spLocks noChangeShapeType="1"/>
          </p:cNvSpPr>
          <p:nvPr/>
        </p:nvSpPr>
        <p:spPr bwMode="auto">
          <a:xfrm rot="5400000" flipH="1">
            <a:off x="4360122" y="3129756"/>
            <a:ext cx="1841500" cy="46038"/>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4" name="Line 46"/>
          <p:cNvSpPr>
            <a:spLocks noChangeShapeType="1"/>
          </p:cNvSpPr>
          <p:nvPr/>
        </p:nvSpPr>
        <p:spPr bwMode="auto">
          <a:xfrm rot="5400000" flipH="1">
            <a:off x="5403904" y="2671762"/>
            <a:ext cx="265112" cy="4763"/>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4" name="Line 46"/>
          <p:cNvSpPr>
            <a:spLocks noChangeShapeType="1"/>
          </p:cNvSpPr>
          <p:nvPr/>
        </p:nvSpPr>
        <p:spPr bwMode="auto">
          <a:xfrm rot="5400000" flipH="1">
            <a:off x="5359454" y="2217737"/>
            <a:ext cx="265112" cy="4763"/>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64571" name="Group 5"/>
          <p:cNvGrpSpPr>
            <a:grpSpLocks/>
          </p:cNvGrpSpPr>
          <p:nvPr/>
        </p:nvGrpSpPr>
        <p:grpSpPr bwMode="auto">
          <a:xfrm>
            <a:off x="2562864" y="1813551"/>
            <a:ext cx="4258796" cy="3728778"/>
            <a:chOff x="2640" y="1875617"/>
            <a:chExt cx="2496" cy="3728251"/>
          </a:xfrm>
        </p:grpSpPr>
        <p:sp>
          <p:nvSpPr>
            <p:cNvPr id="64574" name="Line 6"/>
            <p:cNvSpPr>
              <a:spLocks noChangeShapeType="1"/>
            </p:cNvSpPr>
            <p:nvPr/>
          </p:nvSpPr>
          <p:spPr bwMode="auto">
            <a:xfrm>
              <a:off x="2640" y="1875617"/>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75" name="Line 7"/>
            <p:cNvSpPr>
              <a:spLocks noChangeShapeType="1"/>
            </p:cNvSpPr>
            <p:nvPr/>
          </p:nvSpPr>
          <p:spPr bwMode="auto">
            <a:xfrm>
              <a:off x="2640"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4572" name="Text Box 8"/>
          <p:cNvSpPr txBox="1">
            <a:spLocks noChangeArrowheads="1"/>
          </p:cNvSpPr>
          <p:nvPr/>
        </p:nvSpPr>
        <p:spPr bwMode="auto">
          <a:xfrm>
            <a:off x="6847824" y="5317874"/>
            <a:ext cx="410637" cy="4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4573" name="Text Box 9"/>
          <p:cNvSpPr txBox="1">
            <a:spLocks noChangeArrowheads="1"/>
          </p:cNvSpPr>
          <p:nvPr/>
        </p:nvSpPr>
        <p:spPr bwMode="auto">
          <a:xfrm>
            <a:off x="2303516" y="1381125"/>
            <a:ext cx="532350" cy="4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nvGrpSpPr>
          <p:cNvPr id="64560" name="Group 104"/>
          <p:cNvGrpSpPr>
            <a:grpSpLocks/>
          </p:cNvGrpSpPr>
          <p:nvPr/>
        </p:nvGrpSpPr>
        <p:grpSpPr bwMode="auto">
          <a:xfrm>
            <a:off x="3443903" y="3320902"/>
            <a:ext cx="4041213" cy="1755149"/>
            <a:chOff x="1929623" y="3320902"/>
            <a:chExt cx="4040922" cy="1755149"/>
          </a:xfrm>
        </p:grpSpPr>
        <p:sp>
          <p:nvSpPr>
            <p:cNvPr id="64569" name="Line 33"/>
            <p:cNvSpPr>
              <a:spLocks noChangeShapeType="1"/>
            </p:cNvSpPr>
            <p:nvPr/>
          </p:nvSpPr>
          <p:spPr bwMode="auto">
            <a:xfrm flipV="1">
              <a:off x="1929623" y="3563163"/>
              <a:ext cx="2959100" cy="15128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70" name="Text Box 38"/>
            <p:cNvSpPr txBox="1">
              <a:spLocks noChangeArrowheads="1"/>
            </p:cNvSpPr>
            <p:nvPr/>
          </p:nvSpPr>
          <p:spPr bwMode="auto">
            <a:xfrm>
              <a:off x="4925970" y="3320902"/>
              <a:ext cx="1044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2001</a:t>
              </a:r>
              <a:endParaRPr lang="en-US" sz="2400" b="1" baseline="-25000" dirty="0">
                <a:latin typeface="Times New Roman" pitchFamily="18" charset="0"/>
                <a:cs typeface="Times New Roman" pitchFamily="18" charset="0"/>
              </a:endParaRPr>
            </a:p>
          </p:txBody>
        </p:sp>
      </p:grpSp>
      <p:grpSp>
        <p:nvGrpSpPr>
          <p:cNvPr id="64561" name="Group 80"/>
          <p:cNvGrpSpPr>
            <a:grpSpLocks/>
          </p:cNvGrpSpPr>
          <p:nvPr/>
        </p:nvGrpSpPr>
        <p:grpSpPr bwMode="auto">
          <a:xfrm>
            <a:off x="4651105" y="1303338"/>
            <a:ext cx="857312" cy="4232275"/>
            <a:chOff x="2605088" y="1303338"/>
            <a:chExt cx="857250" cy="4232275"/>
          </a:xfrm>
        </p:grpSpPr>
        <p:sp>
          <p:nvSpPr>
            <p:cNvPr id="64565" name="Line 21"/>
            <p:cNvSpPr>
              <a:spLocks noChangeShapeType="1"/>
            </p:cNvSpPr>
            <p:nvPr/>
          </p:nvSpPr>
          <p:spPr bwMode="auto">
            <a:xfrm flipH="1">
              <a:off x="2790825" y="1714500"/>
              <a:ext cx="4763" cy="3821113"/>
            </a:xfrm>
            <a:prstGeom prst="line">
              <a:avLst/>
            </a:prstGeom>
            <a:noFill/>
            <a:ln w="349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4566" name="Group 95"/>
            <p:cNvGrpSpPr>
              <a:grpSpLocks/>
            </p:cNvGrpSpPr>
            <p:nvPr/>
          </p:nvGrpSpPr>
          <p:grpSpPr bwMode="auto">
            <a:xfrm>
              <a:off x="2605088" y="1303338"/>
              <a:ext cx="857250" cy="492125"/>
              <a:chOff x="4224290" y="2290758"/>
              <a:chExt cx="858673" cy="492443"/>
            </a:xfrm>
          </p:grpSpPr>
          <p:sp>
            <p:nvSpPr>
              <p:cNvPr id="64567" name="Text Box 8"/>
              <p:cNvSpPr txBox="1">
                <a:spLocks noChangeArrowheads="1"/>
              </p:cNvSpPr>
              <p:nvPr/>
            </p:nvSpPr>
            <p:spPr bwMode="auto">
              <a:xfrm>
                <a:off x="4224290" y="2290758"/>
                <a:ext cx="858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i="1">
                    <a:latin typeface="Times New Roman" pitchFamily="18" charset="0"/>
                    <a:cs typeface="Times New Roman" pitchFamily="18" charset="0"/>
                  </a:rPr>
                  <a:t>Y</a:t>
                </a:r>
                <a:endParaRPr lang="en-US" sz="2600">
                  <a:latin typeface="Times New Roman" pitchFamily="18" charset="0"/>
                  <a:cs typeface="Times New Roman" pitchFamily="18" charset="0"/>
                </a:endParaRPr>
              </a:p>
            </p:txBody>
          </p:sp>
          <p:cxnSp>
            <p:nvCxnSpPr>
              <p:cNvPr id="98" name="Straight Connector 97"/>
              <p:cNvCxnSpPr/>
              <p:nvPr/>
            </p:nvCxnSpPr>
            <p:spPr>
              <a:xfrm>
                <a:off x="4362946" y="2373361"/>
                <a:ext cx="20034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4562" name="Group 79"/>
          <p:cNvGrpSpPr>
            <a:grpSpLocks/>
          </p:cNvGrpSpPr>
          <p:nvPr/>
        </p:nvGrpSpPr>
        <p:grpSpPr bwMode="auto">
          <a:xfrm>
            <a:off x="3473708" y="2030680"/>
            <a:ext cx="2430060" cy="3390866"/>
            <a:chOff x="1918833" y="2137005"/>
            <a:chExt cx="2429885" cy="3390866"/>
          </a:xfrm>
        </p:grpSpPr>
        <p:sp>
          <p:nvSpPr>
            <p:cNvPr id="64563" name="Text Box 38"/>
            <p:cNvSpPr txBox="1">
              <a:spLocks noChangeArrowheads="1"/>
            </p:cNvSpPr>
            <p:nvPr/>
          </p:nvSpPr>
          <p:spPr bwMode="auto">
            <a:xfrm>
              <a:off x="3702936" y="5096984"/>
              <a:ext cx="6457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a:latin typeface="Tahoma" pitchFamily="34" charset="0"/>
                </a:rPr>
                <a:t>DAD</a:t>
              </a:r>
              <a:endParaRPr lang="en-US" sz="2400" b="1" baseline="-25000">
                <a:latin typeface="Times New Roman" pitchFamily="18" charset="0"/>
                <a:cs typeface="Times New Roman" pitchFamily="18" charset="0"/>
              </a:endParaRPr>
            </a:p>
          </p:txBody>
        </p:sp>
        <p:sp>
          <p:nvSpPr>
            <p:cNvPr id="64564" name="Line 33"/>
            <p:cNvSpPr>
              <a:spLocks noChangeShapeType="1"/>
            </p:cNvSpPr>
            <p:nvPr/>
          </p:nvSpPr>
          <p:spPr bwMode="auto">
            <a:xfrm>
              <a:off x="1918833" y="2137005"/>
              <a:ext cx="1789973" cy="3018271"/>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9" name="Oval 98"/>
          <p:cNvSpPr>
            <a:spLocks noChangeAspect="1"/>
          </p:cNvSpPr>
          <p:nvPr/>
        </p:nvSpPr>
        <p:spPr bwMode="auto">
          <a:xfrm>
            <a:off x="4799066" y="4313238"/>
            <a:ext cx="109537"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Text Box 8"/>
          <p:cNvSpPr txBox="1">
            <a:spLocks noChangeArrowheads="1"/>
          </p:cNvSpPr>
          <p:nvPr/>
        </p:nvSpPr>
        <p:spPr bwMode="auto">
          <a:xfrm>
            <a:off x="4878441" y="4205288"/>
            <a:ext cx="373062" cy="430212"/>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A</a:t>
            </a:r>
          </a:p>
        </p:txBody>
      </p:sp>
      <p:sp>
        <p:nvSpPr>
          <p:cNvPr id="64555" name="Text Box 38"/>
          <p:cNvSpPr txBox="1">
            <a:spLocks noChangeArrowheads="1"/>
          </p:cNvSpPr>
          <p:nvPr/>
        </p:nvSpPr>
        <p:spPr bwMode="auto">
          <a:xfrm>
            <a:off x="5942476" y="1544638"/>
            <a:ext cx="15155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2002</a:t>
            </a:r>
            <a:endParaRPr lang="en-US" sz="2400" b="1" baseline="-25000" dirty="0">
              <a:latin typeface="Times New Roman" pitchFamily="18" charset="0"/>
              <a:cs typeface="Times New Roman" pitchFamily="18" charset="0"/>
            </a:endParaRPr>
          </a:p>
        </p:txBody>
      </p:sp>
      <p:sp>
        <p:nvSpPr>
          <p:cNvPr id="64556" name="Line 33"/>
          <p:cNvSpPr>
            <a:spLocks noChangeShapeType="1"/>
          </p:cNvSpPr>
          <p:nvPr/>
        </p:nvSpPr>
        <p:spPr bwMode="auto">
          <a:xfrm flipV="1">
            <a:off x="2957566" y="1830527"/>
            <a:ext cx="2959466" cy="151274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7" name="Text Box 8"/>
          <p:cNvSpPr txBox="1">
            <a:spLocks noChangeArrowheads="1"/>
          </p:cNvSpPr>
          <p:nvPr/>
        </p:nvSpPr>
        <p:spPr bwMode="auto">
          <a:xfrm>
            <a:off x="3638550" y="5521301"/>
            <a:ext cx="542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02</a:t>
            </a:r>
            <a:endParaRPr lang="en-US" sz="2000" b="1" baseline="-25000" dirty="0">
              <a:latin typeface="Times New Roman" pitchFamily="18" charset="0"/>
              <a:cs typeface="Times New Roman" pitchFamily="18" charset="0"/>
            </a:endParaRPr>
          </a:p>
        </p:txBody>
      </p:sp>
      <p:grpSp>
        <p:nvGrpSpPr>
          <p:cNvPr id="64548" name="Group 73"/>
          <p:cNvGrpSpPr>
            <a:grpSpLocks/>
          </p:cNvGrpSpPr>
          <p:nvPr/>
        </p:nvGrpSpPr>
        <p:grpSpPr bwMode="auto">
          <a:xfrm>
            <a:off x="3830539" y="2392363"/>
            <a:ext cx="355752" cy="491347"/>
            <a:chOff x="4468776" y="3964796"/>
            <a:chExt cx="355600" cy="491324"/>
          </a:xfrm>
        </p:grpSpPr>
        <p:sp>
          <p:nvSpPr>
            <p:cNvPr id="42" name="Oval 41"/>
            <p:cNvSpPr>
              <a:spLocks noChangeAspect="1"/>
            </p:cNvSpPr>
            <p:nvPr/>
          </p:nvSpPr>
          <p:spPr>
            <a:xfrm>
              <a:off x="4540334" y="4347365"/>
              <a:ext cx="109491" cy="1095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Text Box 8"/>
            <p:cNvSpPr txBox="1">
              <a:spLocks noChangeArrowheads="1"/>
            </p:cNvSpPr>
            <p:nvPr/>
          </p:nvSpPr>
          <p:spPr bwMode="auto">
            <a:xfrm>
              <a:off x="4468928" y="3964796"/>
              <a:ext cx="355448" cy="431780"/>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B</a:t>
              </a:r>
            </a:p>
          </p:txBody>
        </p:sp>
      </p:grpSp>
      <p:sp>
        <p:nvSpPr>
          <p:cNvPr id="64549" name="Text Box 9"/>
          <p:cNvSpPr txBox="1">
            <a:spLocks noChangeArrowheads="1"/>
          </p:cNvSpPr>
          <p:nvPr/>
        </p:nvSpPr>
        <p:spPr bwMode="auto">
          <a:xfrm>
            <a:off x="1819274" y="2514119"/>
            <a:ext cx="8178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000" b="1" dirty="0" smtClean="0">
                <a:latin typeface="+mn-lt"/>
                <a:cs typeface="Times New Roman" pitchFamily="18" charset="0"/>
              </a:rPr>
              <a:t>π</a:t>
            </a:r>
            <a:r>
              <a:rPr lang="en-US" sz="2000" b="1" baseline="-25000" dirty="0" smtClean="0">
                <a:latin typeface="+mn-lt"/>
                <a:cs typeface="Times New Roman" pitchFamily="18" charset="0"/>
              </a:rPr>
              <a:t>2002</a:t>
            </a:r>
            <a:endParaRPr lang="en-US" sz="2000" dirty="0">
              <a:latin typeface="+mn-lt"/>
            </a:endParaRPr>
          </a:p>
        </p:txBody>
      </p:sp>
      <p:cxnSp>
        <p:nvCxnSpPr>
          <p:cNvPr id="58" name="Straight Connector 57"/>
          <p:cNvCxnSpPr/>
          <p:nvPr/>
        </p:nvCxnSpPr>
        <p:spPr bwMode="auto">
          <a:xfrm rot="5400000">
            <a:off x="2588473" y="4183857"/>
            <a:ext cx="271938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64541" name="Group 83"/>
          <p:cNvGrpSpPr>
            <a:grpSpLocks/>
          </p:cNvGrpSpPr>
          <p:nvPr/>
        </p:nvGrpSpPr>
        <p:grpSpPr bwMode="auto">
          <a:xfrm>
            <a:off x="3025828" y="1997075"/>
            <a:ext cx="4051248" cy="1760538"/>
            <a:chOff x="1946275" y="2307676"/>
            <a:chExt cx="4052433" cy="1761087"/>
          </a:xfrm>
        </p:grpSpPr>
        <p:sp>
          <p:nvSpPr>
            <p:cNvPr id="64545" name="Line 33"/>
            <p:cNvSpPr>
              <a:spLocks noChangeShapeType="1"/>
            </p:cNvSpPr>
            <p:nvPr/>
          </p:nvSpPr>
          <p:spPr bwMode="auto">
            <a:xfrm flipV="1">
              <a:off x="1946275" y="255587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6" name="Text Box 38"/>
            <p:cNvSpPr txBox="1">
              <a:spLocks noChangeArrowheads="1"/>
            </p:cNvSpPr>
            <p:nvPr/>
          </p:nvSpPr>
          <p:spPr bwMode="auto">
            <a:xfrm>
              <a:off x="4944089" y="2307676"/>
              <a:ext cx="1054619" cy="4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2003</a:t>
              </a:r>
              <a:endParaRPr lang="en-US" sz="2400" b="1" baseline="-25000" dirty="0">
                <a:latin typeface="Times New Roman" pitchFamily="18" charset="0"/>
                <a:cs typeface="Times New Roman" pitchFamily="18" charset="0"/>
              </a:endParaRPr>
            </a:p>
          </p:txBody>
        </p:sp>
      </p:grpSp>
      <p:sp>
        <p:nvSpPr>
          <p:cNvPr id="64" name="Text Box 8"/>
          <p:cNvSpPr txBox="1">
            <a:spLocks noChangeArrowheads="1"/>
          </p:cNvSpPr>
          <p:nvPr/>
        </p:nvSpPr>
        <p:spPr bwMode="auto">
          <a:xfrm>
            <a:off x="4062466" y="2763838"/>
            <a:ext cx="392112" cy="431800"/>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C</a:t>
            </a:r>
          </a:p>
        </p:txBody>
      </p:sp>
      <p:sp>
        <p:nvSpPr>
          <p:cNvPr id="43" name="Oval 42"/>
          <p:cNvSpPr>
            <a:spLocks noChangeAspect="1"/>
          </p:cNvSpPr>
          <p:nvPr/>
        </p:nvSpPr>
        <p:spPr bwMode="auto">
          <a:xfrm>
            <a:off x="4110091" y="3117850"/>
            <a:ext cx="109537"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39" name="Line 33"/>
          <p:cNvSpPr>
            <a:spLocks noChangeShapeType="1"/>
          </p:cNvSpPr>
          <p:nvPr/>
        </p:nvSpPr>
        <p:spPr bwMode="auto">
          <a:xfrm flipV="1">
            <a:off x="3140128" y="2547354"/>
            <a:ext cx="2959017" cy="1513471"/>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4531" name="Group 75"/>
          <p:cNvGrpSpPr>
            <a:grpSpLocks/>
          </p:cNvGrpSpPr>
          <p:nvPr/>
        </p:nvGrpSpPr>
        <p:grpSpPr bwMode="auto">
          <a:xfrm>
            <a:off x="4187343" y="3055938"/>
            <a:ext cx="377831" cy="461556"/>
            <a:chOff x="3848284" y="2619686"/>
            <a:chExt cx="377825" cy="461652"/>
          </a:xfrm>
        </p:grpSpPr>
        <p:sp>
          <p:nvSpPr>
            <p:cNvPr id="44" name="Oval 43"/>
            <p:cNvSpPr>
              <a:spLocks noChangeAspect="1"/>
            </p:cNvSpPr>
            <p:nvPr/>
          </p:nvSpPr>
          <p:spPr>
            <a:xfrm>
              <a:off x="3932956" y="2972184"/>
              <a:ext cx="109535" cy="1095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Text Box 8"/>
            <p:cNvSpPr txBox="1">
              <a:spLocks noChangeArrowheads="1"/>
            </p:cNvSpPr>
            <p:nvPr/>
          </p:nvSpPr>
          <p:spPr bwMode="auto">
            <a:xfrm>
              <a:off x="3848819" y="2619686"/>
              <a:ext cx="377819" cy="431890"/>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D</a:t>
              </a:r>
            </a:p>
          </p:txBody>
        </p:sp>
      </p:grpSp>
      <p:sp>
        <p:nvSpPr>
          <p:cNvPr id="64540" name="Text Box 38"/>
          <p:cNvSpPr txBox="1">
            <a:spLocks noChangeArrowheads="1"/>
          </p:cNvSpPr>
          <p:nvPr/>
        </p:nvSpPr>
        <p:spPr bwMode="auto">
          <a:xfrm>
            <a:off x="6125653" y="2330450"/>
            <a:ext cx="949888" cy="43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i="1" dirty="0" smtClean="0">
                <a:latin typeface="Tahoma" pitchFamily="34" charset="0"/>
              </a:rPr>
              <a:t>DAS</a:t>
            </a:r>
            <a:r>
              <a:rPr lang="en-US" sz="2400" b="1" baseline="-25000" dirty="0" smtClean="0">
                <a:latin typeface="Times New Roman" pitchFamily="18" charset="0"/>
                <a:cs typeface="Times New Roman" pitchFamily="18" charset="0"/>
              </a:rPr>
              <a:t>2004</a:t>
            </a:r>
            <a:endParaRPr lang="en-US" sz="2400" b="1" baseline="-25000" dirty="0">
              <a:latin typeface="Times New Roman" pitchFamily="18" charset="0"/>
              <a:cs typeface="Times New Roman" pitchFamily="18" charset="0"/>
            </a:endParaRPr>
          </a:p>
        </p:txBody>
      </p:sp>
      <p:cxnSp>
        <p:nvCxnSpPr>
          <p:cNvPr id="55" name="Straight Connector 54"/>
          <p:cNvCxnSpPr>
            <a:stCxn id="43" idx="4"/>
          </p:cNvCxnSpPr>
          <p:nvPr/>
        </p:nvCxnSpPr>
        <p:spPr bwMode="auto">
          <a:xfrm>
            <a:off x="4164860" y="3227388"/>
            <a:ext cx="8730" cy="2322512"/>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4533" name="Text Box 8"/>
          <p:cNvSpPr txBox="1">
            <a:spLocks noChangeArrowheads="1"/>
          </p:cNvSpPr>
          <p:nvPr/>
        </p:nvSpPr>
        <p:spPr bwMode="auto">
          <a:xfrm>
            <a:off x="3983078" y="5514760"/>
            <a:ext cx="522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03</a:t>
            </a:r>
            <a:endParaRPr lang="en-US" sz="2000" b="1" dirty="0">
              <a:latin typeface="Times New Roman" pitchFamily="18" charset="0"/>
              <a:cs typeface="Times New Roman" pitchFamily="18" charset="0"/>
            </a:endParaRPr>
          </a:p>
        </p:txBody>
      </p:sp>
      <p:sp>
        <p:nvSpPr>
          <p:cNvPr id="64534" name="Text Box 9"/>
          <p:cNvSpPr txBox="1">
            <a:spLocks noChangeArrowheads="1"/>
          </p:cNvSpPr>
          <p:nvPr/>
        </p:nvSpPr>
        <p:spPr bwMode="auto">
          <a:xfrm>
            <a:off x="1812978" y="2899131"/>
            <a:ext cx="8143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000" b="1" dirty="0" smtClean="0">
                <a:latin typeface="+mn-lt"/>
                <a:cs typeface="Times New Roman" pitchFamily="18" charset="0"/>
              </a:rPr>
              <a:t>π</a:t>
            </a:r>
            <a:r>
              <a:rPr lang="en-US" sz="2000" b="1" baseline="-25000" dirty="0" smtClean="0">
                <a:latin typeface="+mn-lt"/>
                <a:cs typeface="Times New Roman" pitchFamily="18" charset="0"/>
              </a:rPr>
              <a:t>2003</a:t>
            </a:r>
            <a:endParaRPr lang="en-US" sz="2000" dirty="0">
              <a:latin typeface="+mn-lt"/>
            </a:endParaRPr>
          </a:p>
        </p:txBody>
      </p:sp>
      <p:sp>
        <p:nvSpPr>
          <p:cNvPr id="69" name="Oval 68"/>
          <p:cNvSpPr>
            <a:spLocks noChangeAspect="1"/>
          </p:cNvSpPr>
          <p:nvPr/>
        </p:nvSpPr>
        <p:spPr bwMode="auto">
          <a:xfrm>
            <a:off x="4794298" y="2336726"/>
            <a:ext cx="109537"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0" name="Straight Connector 69"/>
          <p:cNvCxnSpPr/>
          <p:nvPr/>
        </p:nvCxnSpPr>
        <p:spPr bwMode="auto">
          <a:xfrm>
            <a:off x="2562277" y="2381250"/>
            <a:ext cx="227647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1" name="Text Box 9"/>
          <p:cNvSpPr txBox="1">
            <a:spLocks noChangeArrowheads="1"/>
          </p:cNvSpPr>
          <p:nvPr/>
        </p:nvSpPr>
        <p:spPr bwMode="auto">
          <a:xfrm>
            <a:off x="1095374" y="2098675"/>
            <a:ext cx="15621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000" b="1" dirty="0" smtClean="0">
                <a:latin typeface="Calibri"/>
                <a:cs typeface="Calibri"/>
              </a:rPr>
              <a:t>π</a:t>
            </a:r>
            <a:r>
              <a:rPr lang="en-US" sz="2000" b="1" baseline="-25000" dirty="0" smtClean="0">
                <a:latin typeface="Calibri"/>
                <a:cs typeface="Calibri"/>
              </a:rPr>
              <a:t>2001</a:t>
            </a:r>
            <a:r>
              <a:rPr lang="en-US" sz="2000" b="1" dirty="0" smtClean="0">
                <a:latin typeface="Calibri"/>
                <a:cs typeface="Calibri"/>
              </a:rPr>
              <a:t> + </a:t>
            </a:r>
            <a:r>
              <a:rPr lang="el-GR" sz="2000" b="1" dirty="0" smtClean="0">
                <a:latin typeface="Calibri"/>
                <a:cs typeface="Calibri"/>
              </a:rPr>
              <a:t>ν</a:t>
            </a:r>
            <a:r>
              <a:rPr lang="en-US" sz="2000" b="1" baseline="-25000" dirty="0" smtClean="0">
                <a:latin typeface="Calibri"/>
                <a:cs typeface="Calibri"/>
              </a:rPr>
              <a:t>2002</a:t>
            </a:r>
            <a:endParaRPr lang="en-US" sz="2000" baseline="-25000" dirty="0"/>
          </a:p>
        </p:txBody>
      </p:sp>
      <p:cxnSp>
        <p:nvCxnSpPr>
          <p:cNvPr id="72" name="Straight Connector 71"/>
          <p:cNvCxnSpPr/>
          <p:nvPr/>
        </p:nvCxnSpPr>
        <p:spPr bwMode="auto">
          <a:xfrm>
            <a:off x="2571802" y="2828925"/>
            <a:ext cx="227647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3" name="Oval 72"/>
          <p:cNvSpPr>
            <a:spLocks noChangeAspect="1"/>
          </p:cNvSpPr>
          <p:nvPr/>
        </p:nvSpPr>
        <p:spPr bwMode="auto">
          <a:xfrm>
            <a:off x="4784773" y="2784401"/>
            <a:ext cx="109537"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4" name="Straight Connector 73"/>
          <p:cNvCxnSpPr/>
          <p:nvPr/>
        </p:nvCxnSpPr>
        <p:spPr bwMode="auto">
          <a:xfrm>
            <a:off x="2571802" y="3171825"/>
            <a:ext cx="227647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5" name="Oval 74"/>
          <p:cNvSpPr>
            <a:spLocks noChangeAspect="1"/>
          </p:cNvSpPr>
          <p:nvPr/>
        </p:nvSpPr>
        <p:spPr bwMode="auto">
          <a:xfrm>
            <a:off x="4784773" y="3127301"/>
            <a:ext cx="109537"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7" name="Straight Connector 76"/>
          <p:cNvCxnSpPr/>
          <p:nvPr/>
        </p:nvCxnSpPr>
        <p:spPr bwMode="auto">
          <a:xfrm>
            <a:off x="2571802" y="3448050"/>
            <a:ext cx="227647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8" name="Oval 77"/>
          <p:cNvSpPr>
            <a:spLocks noChangeAspect="1"/>
          </p:cNvSpPr>
          <p:nvPr/>
        </p:nvSpPr>
        <p:spPr bwMode="auto">
          <a:xfrm>
            <a:off x="4784773" y="3403526"/>
            <a:ext cx="109537"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p:nvPr/>
        </p:nvSpPr>
        <p:spPr>
          <a:xfrm>
            <a:off x="1866900" y="3267075"/>
            <a:ext cx="704850" cy="400110"/>
          </a:xfrm>
          <a:prstGeom prst="rect">
            <a:avLst/>
          </a:prstGeom>
          <a:noFill/>
        </p:spPr>
        <p:txBody>
          <a:bodyPr wrap="square" rtlCol="0">
            <a:spAutoFit/>
          </a:bodyPr>
          <a:lstStyle/>
          <a:p>
            <a:r>
              <a:rPr lang="el-GR" sz="2000" b="1" dirty="0" smtClean="0">
                <a:latin typeface="Calibri"/>
                <a:cs typeface="Calibri"/>
              </a:rPr>
              <a:t>π</a:t>
            </a:r>
            <a:r>
              <a:rPr lang="en-US" sz="2000" b="1" baseline="-25000" dirty="0" smtClean="0">
                <a:latin typeface="Calibri"/>
                <a:cs typeface="Calibri"/>
              </a:rPr>
              <a:t>2004</a:t>
            </a:r>
            <a:endParaRPr lang="en-US" sz="2000" b="1" baseline="-25000" dirty="0"/>
          </a:p>
        </p:txBody>
      </p:sp>
      <p:cxnSp>
        <p:nvCxnSpPr>
          <p:cNvPr id="80" name="Straight Connector 79"/>
          <p:cNvCxnSpPr/>
          <p:nvPr/>
        </p:nvCxnSpPr>
        <p:spPr bwMode="auto">
          <a:xfrm>
            <a:off x="4319641" y="3476625"/>
            <a:ext cx="0" cy="20574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2" name="Text Box 8"/>
          <p:cNvSpPr txBox="1">
            <a:spLocks noChangeArrowheads="1"/>
          </p:cNvSpPr>
          <p:nvPr/>
        </p:nvSpPr>
        <p:spPr bwMode="auto">
          <a:xfrm>
            <a:off x="4221203" y="5162335"/>
            <a:ext cx="522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i="1" dirty="0" smtClean="0">
                <a:latin typeface="Times New Roman" pitchFamily="18" charset="0"/>
                <a:cs typeface="Times New Roman" pitchFamily="18" charset="0"/>
              </a:rPr>
              <a:t>Y</a:t>
            </a:r>
            <a:r>
              <a:rPr lang="en-US" sz="2000" b="1" baseline="-25000" dirty="0" smtClean="0">
                <a:latin typeface="Times New Roman" pitchFamily="18" charset="0"/>
                <a:cs typeface="Times New Roman" pitchFamily="18" charset="0"/>
              </a:rPr>
              <a:t>04</a:t>
            </a:r>
            <a:endParaRPr lang="en-US" sz="2000" b="1" dirty="0">
              <a:latin typeface="Times New Roman" pitchFamily="18" charset="0"/>
              <a:cs typeface="Times New Roman" pitchFamily="18" charset="0"/>
            </a:endParaRPr>
          </a:p>
        </p:txBody>
      </p:sp>
      <p:sp>
        <p:nvSpPr>
          <p:cNvPr id="83" name="Text Box 9"/>
          <p:cNvSpPr txBox="1">
            <a:spLocks noChangeArrowheads="1"/>
          </p:cNvSpPr>
          <p:nvPr/>
        </p:nvSpPr>
        <p:spPr bwMode="auto">
          <a:xfrm>
            <a:off x="5214933" y="3136900"/>
            <a:ext cx="757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830388" algn="r"/>
              </a:tabLst>
              <a:defRPr>
                <a:solidFill>
                  <a:schemeClr val="tx1"/>
                </a:solidFill>
                <a:latin typeface="Arial" pitchFamily="34" charset="0"/>
                <a:cs typeface="Arial" pitchFamily="34" charset="0"/>
              </a:defRPr>
            </a:lvl1pPr>
            <a:lvl2pPr marL="742950" indent="-285750" eaLnBrk="0" hangingPunct="0">
              <a:tabLst>
                <a:tab pos="1830388" algn="r"/>
              </a:tabLst>
              <a:defRPr>
                <a:solidFill>
                  <a:schemeClr val="tx1"/>
                </a:solidFill>
                <a:latin typeface="Arial" pitchFamily="34" charset="0"/>
                <a:cs typeface="Arial" pitchFamily="34" charset="0"/>
              </a:defRPr>
            </a:lvl2pPr>
            <a:lvl3pPr marL="1143000" indent="-228600" eaLnBrk="0" hangingPunct="0">
              <a:tabLst>
                <a:tab pos="1830388" algn="r"/>
              </a:tabLst>
              <a:defRPr>
                <a:solidFill>
                  <a:schemeClr val="tx1"/>
                </a:solidFill>
                <a:latin typeface="Arial" pitchFamily="34" charset="0"/>
                <a:cs typeface="Arial" pitchFamily="34" charset="0"/>
              </a:defRPr>
            </a:lvl3pPr>
            <a:lvl4pPr marL="1600200" indent="-228600" eaLnBrk="0" hangingPunct="0">
              <a:tabLst>
                <a:tab pos="1830388" algn="r"/>
              </a:tabLst>
              <a:defRPr>
                <a:solidFill>
                  <a:schemeClr val="tx1"/>
                </a:solidFill>
                <a:latin typeface="Arial" pitchFamily="34" charset="0"/>
                <a:cs typeface="Arial" pitchFamily="34" charset="0"/>
              </a:defRPr>
            </a:lvl4pPr>
            <a:lvl5pPr marL="2057400" indent="-228600" eaLnBrk="0" hangingPunct="0">
              <a:tabLst>
                <a:tab pos="1830388"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830388" algn="r"/>
              </a:tabLst>
              <a:defRPr>
                <a:solidFill>
                  <a:schemeClr val="tx1"/>
                </a:solidFill>
                <a:latin typeface="Arial" pitchFamily="34" charset="0"/>
                <a:cs typeface="Arial" pitchFamily="34" charset="0"/>
              </a:defRPr>
            </a:lvl9pPr>
          </a:lstStyle>
          <a:p>
            <a:pPr algn="ctr" eaLnBrk="1" hangingPunct="1">
              <a:spcBef>
                <a:spcPct val="5000"/>
              </a:spcBef>
            </a:pPr>
            <a:r>
              <a:rPr lang="el-GR" sz="2000" b="1" dirty="0" smtClean="0">
                <a:latin typeface="Calibri"/>
                <a:cs typeface="Calibri"/>
              </a:rPr>
              <a:t>ν</a:t>
            </a:r>
            <a:r>
              <a:rPr lang="en-US" sz="2000" b="1" baseline="-25000" dirty="0" smtClean="0">
                <a:latin typeface="Calibri"/>
                <a:cs typeface="Calibri"/>
              </a:rPr>
              <a:t>2002</a:t>
            </a:r>
            <a:endParaRPr lang="en-US" sz="2000" baseline="-25000" dirty="0"/>
          </a:p>
        </p:txBody>
      </p:sp>
    </p:spTree>
    <p:extLst>
      <p:ext uri="{BB962C8B-B14F-4D97-AF65-F5344CB8AC3E}">
        <p14:creationId xmlns:p14="http://schemas.microsoft.com/office/powerpoint/2010/main" val="4035531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2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45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5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5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5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45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45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45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453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920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453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454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453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02" grpId="0" animBg="1"/>
      <p:bldP spid="49204" grpId="0" animBg="1"/>
      <p:bldP spid="104" grpId="0" animBg="1"/>
      <p:bldP spid="64555" grpId="0"/>
      <p:bldP spid="64556" grpId="0" animBg="1"/>
      <p:bldP spid="64547" grpId="0"/>
      <p:bldP spid="64549" grpId="0"/>
      <p:bldP spid="64" grpId="0"/>
      <p:bldP spid="43" grpId="0" animBg="1"/>
      <p:bldP spid="64539" grpId="0" animBg="1"/>
      <p:bldP spid="64540" grpId="0"/>
      <p:bldP spid="64533" grpId="0"/>
      <p:bldP spid="64534" grpId="0"/>
      <p:bldP spid="69" grpId="0" animBg="1"/>
      <p:bldP spid="71" grpId="0"/>
      <p:bldP spid="73" grpId="0" animBg="1"/>
      <p:bldP spid="75" grpId="0" animBg="1"/>
      <p:bldP spid="78" grpId="0" animBg="1"/>
      <p:bldP spid="3" grpId="0"/>
      <p:bldP spid="82" grpId="0"/>
      <p:bldP spid="8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 Inflation </a:t>
            </a:r>
            <a:r>
              <a:rPr lang="en-US" dirty="0" smtClean="0"/>
              <a:t>Shock</a:t>
            </a:r>
            <a:endParaRPr lang="en-US" dirty="0"/>
          </a:p>
        </p:txBody>
      </p:sp>
      <p:sp>
        <p:nvSpPr>
          <p:cNvPr id="4" name="Content Placeholder 3"/>
          <p:cNvSpPr>
            <a:spLocks noGrp="1"/>
          </p:cNvSpPr>
          <p:nvPr>
            <p:ph idx="1"/>
          </p:nvPr>
        </p:nvSpPr>
        <p:spPr/>
        <p:txBody>
          <a:bodyPr/>
          <a:lstStyle/>
          <a:p>
            <a:r>
              <a:rPr lang="en-US" dirty="0" smtClean="0"/>
              <a:t>So, we see that if a one-period inflation shock hits the economy,</a:t>
            </a:r>
          </a:p>
          <a:p>
            <a:pPr lvl="1"/>
            <a:r>
              <a:rPr lang="en-US" dirty="0" smtClean="0"/>
              <a:t>inflation rises at the date the shock hits, but eventually returns to the unchanged long-run level, and</a:t>
            </a:r>
          </a:p>
          <a:p>
            <a:pPr lvl="1"/>
            <a:r>
              <a:rPr lang="en-US" dirty="0" smtClean="0"/>
              <a:t>GDP falls</a:t>
            </a:r>
            <a:r>
              <a:rPr lang="en-US" dirty="0"/>
              <a:t> at the date the shock hits, but eventually returns to the unchanged long-run </a:t>
            </a:r>
            <a:r>
              <a:rPr lang="en-US" dirty="0" smtClean="0"/>
              <a:t>level</a:t>
            </a:r>
          </a:p>
          <a:p>
            <a:r>
              <a:rPr lang="en-US" dirty="0" smtClean="0"/>
              <a:t>What happens to the interest rates </a:t>
            </a:r>
            <a:r>
              <a:rPr lang="en-US" i="1" dirty="0" smtClean="0"/>
              <a:t>i</a:t>
            </a:r>
            <a:r>
              <a:rPr lang="en-US" dirty="0" smtClean="0"/>
              <a:t> and </a:t>
            </a:r>
            <a:r>
              <a:rPr lang="en-US" i="1" dirty="0" smtClean="0"/>
              <a:t>r</a:t>
            </a:r>
            <a:r>
              <a:rPr lang="en-US" dirty="0" smtClean="0"/>
              <a:t>?</a:t>
            </a:r>
            <a:endParaRPr lang="en-US" dirty="0"/>
          </a:p>
        </p:txBody>
      </p:sp>
    </p:spTree>
    <p:extLst>
      <p:ext uri="{BB962C8B-B14F-4D97-AF65-F5344CB8AC3E}">
        <p14:creationId xmlns:p14="http://schemas.microsoft.com/office/powerpoint/2010/main" val="19011207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Inflation Shock</a:t>
            </a:r>
          </a:p>
        </p:txBody>
      </p:sp>
      <p:sp>
        <p:nvSpPr>
          <p:cNvPr id="3" name="Content Placeholder 2"/>
          <p:cNvSpPr>
            <a:spLocks noGrp="1"/>
          </p:cNvSpPr>
          <p:nvPr>
            <p:ph idx="1"/>
          </p:nvPr>
        </p:nvSpPr>
        <p:spPr>
          <a:xfrm>
            <a:off x="457200" y="3857640"/>
            <a:ext cx="8229600" cy="2697163"/>
          </a:xfrm>
        </p:spPr>
        <p:txBody>
          <a:bodyPr>
            <a:normAutofit fontScale="85000" lnSpcReduction="20000"/>
          </a:bodyPr>
          <a:lstStyle/>
          <a:p>
            <a:r>
              <a:rPr lang="en-US" dirty="0" smtClean="0"/>
              <a:t>According to the monetary policy rule, the temporary spike in inflation dictates an </a:t>
            </a:r>
            <a:r>
              <a:rPr lang="en-US" i="1" dirty="0" smtClean="0"/>
              <a:t>increase</a:t>
            </a:r>
            <a:r>
              <a:rPr lang="en-US" dirty="0" smtClean="0"/>
              <a:t> in the real interest rate, whereas the temporary fall in GDP indicates a </a:t>
            </a:r>
            <a:r>
              <a:rPr lang="en-US" i="1" dirty="0" smtClean="0"/>
              <a:t>decrease</a:t>
            </a:r>
            <a:r>
              <a:rPr lang="en-US" dirty="0" smtClean="0"/>
              <a:t> in the real interest rate</a:t>
            </a:r>
          </a:p>
          <a:p>
            <a:r>
              <a:rPr lang="en-US" dirty="0" smtClean="0"/>
              <a:t>The overall effect is ambiguous, for </a:t>
            </a:r>
            <a:r>
              <a:rPr lang="en-US" i="1" dirty="0" smtClean="0"/>
              <a:t>both</a:t>
            </a:r>
            <a:r>
              <a:rPr lang="en-US" dirty="0" smtClean="0"/>
              <a:t> interest rates</a:t>
            </a:r>
          </a:p>
          <a:p>
            <a:r>
              <a:rPr lang="en-US" dirty="0" smtClean="0"/>
              <a:t>We can do </a:t>
            </a:r>
            <a:r>
              <a:rPr lang="en-US" i="1" dirty="0" smtClean="0"/>
              <a:t>simulations</a:t>
            </a:r>
            <a:r>
              <a:rPr lang="en-US" dirty="0" smtClean="0"/>
              <a:t> for specific values of the parameters and exogenous variables</a:t>
            </a:r>
            <a:endParaRPr lang="en-US" dirty="0"/>
          </a:p>
        </p:txBody>
      </p:sp>
      <p:graphicFrame>
        <p:nvGraphicFramePr>
          <p:cNvPr id="4" name="Object 3"/>
          <p:cNvGraphicFramePr>
            <a:graphicFrameLocks noGrp="1" noChangeAspect="1"/>
          </p:cNvGraphicFramePr>
          <p:nvPr>
            <p:extLst>
              <p:ext uri="{D42A27DB-BD31-4B8C-83A1-F6EECF244321}">
                <p14:modId xmlns:p14="http://schemas.microsoft.com/office/powerpoint/2010/main" val="2910329387"/>
              </p:ext>
            </p:extLst>
          </p:nvPr>
        </p:nvGraphicFramePr>
        <p:xfrm>
          <a:off x="1468438" y="1268428"/>
          <a:ext cx="6208712" cy="1978025"/>
        </p:xfrm>
        <a:graphic>
          <a:graphicData uri="http://schemas.openxmlformats.org/presentationml/2006/ole">
            <mc:AlternateContent xmlns:mc="http://schemas.openxmlformats.org/markup-compatibility/2006">
              <mc:Choice xmlns:v="urn:schemas-microsoft-com:vml" Requires="v">
                <p:oleObj spid="_x0000_s57414" name="Equation" r:id="rId3" imgW="2311200" imgH="736560" progId="Equation.3">
                  <p:embed/>
                </p:oleObj>
              </mc:Choice>
              <mc:Fallback>
                <p:oleObj name="Equation" r:id="rId3" imgW="2311200" imgH="736560" progId="Equation.3">
                  <p:embed/>
                  <p:pic>
                    <p:nvPicPr>
                      <p:cNvPr id="0" name="Object 5"/>
                      <p:cNvPicPr>
                        <a:picLocks noGrp="1" noChangeAspect="1" noChangeArrowheads="1"/>
                      </p:cNvPicPr>
                      <p:nvPr/>
                    </p:nvPicPr>
                    <p:blipFill>
                      <a:blip r:embed="rId4"/>
                      <a:srcRect/>
                      <a:stretch>
                        <a:fillRect/>
                      </a:stretch>
                    </p:blipFill>
                    <p:spPr bwMode="auto">
                      <a:xfrm>
                        <a:off x="1468438" y="1268428"/>
                        <a:ext cx="620871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a:off x="6010275" y="3252788"/>
            <a:ext cx="0" cy="3286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714750" y="3200400"/>
            <a:ext cx="0" cy="3714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6294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The Solution!</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0451" y="1680109"/>
            <a:ext cx="5887272" cy="1228896"/>
          </a:xfr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770" y="3291270"/>
            <a:ext cx="7516275" cy="1286055"/>
          </a:xfrm>
          <a:prstGeom prst="rect">
            <a:avLst/>
          </a:prstGeom>
        </p:spPr>
      </p:pic>
      <p:sp>
        <p:nvSpPr>
          <p:cNvPr id="8" name="TextBox 7"/>
          <p:cNvSpPr txBox="1"/>
          <p:nvPr/>
        </p:nvSpPr>
        <p:spPr>
          <a:xfrm>
            <a:off x="443345" y="5223164"/>
            <a:ext cx="8257310" cy="1477328"/>
          </a:xfrm>
          <a:prstGeom prst="rect">
            <a:avLst/>
          </a:prstGeom>
          <a:noFill/>
        </p:spPr>
        <p:txBody>
          <a:bodyPr wrap="square" rtlCol="0">
            <a:spAutoFit/>
          </a:bodyPr>
          <a:lstStyle/>
          <a:p>
            <a:r>
              <a:rPr lang="en-US" dirty="0" smtClean="0"/>
              <a:t>As we saw before, it is possible to express output and inflation entirely in terms of exogenous variables, parameters, shocks and pre-determined inflation. The monetary policy rule can then be used to solve for the nominal interest rate. The Fisher equation can be used to solve for the real interest rate. These solutions can be used to simulate the future outcomes for given values of the exogenous terms in the equations.</a:t>
            </a:r>
            <a:endParaRPr lang="en-US" dirty="0"/>
          </a:p>
        </p:txBody>
      </p:sp>
    </p:spTree>
    <p:extLst>
      <p:ext uri="{BB962C8B-B14F-4D97-AF65-F5344CB8AC3E}">
        <p14:creationId xmlns:p14="http://schemas.microsoft.com/office/powerpoint/2010/main" val="2305918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TextBox 15"/>
              <p:cNvSpPr txBox="1"/>
              <p:nvPr/>
            </p:nvSpPr>
            <p:spPr bwMode="auto">
              <a:xfrm>
                <a:off x="2637504" y="1302603"/>
                <a:ext cx="6477000" cy="830997"/>
              </a:xfrm>
              <a:prstGeom prst="rect">
                <a:avLst/>
              </a:prstGeom>
              <a:solidFill>
                <a:schemeClr val="accent3">
                  <a:lumMod val="20000"/>
                  <a:lumOff val="80000"/>
                </a:schemeClr>
              </a:solidFill>
              <a:effectLst>
                <a:outerShdw blurRad="25400" dist="76200" dir="2700000" algn="tl" rotWithShape="0">
                  <a:prstClr val="black">
                    <a:alpha val="50000"/>
                  </a:prstClr>
                </a:outerShdw>
              </a:effectLst>
            </p:spPr>
            <p:txBody>
              <a:bodyPr>
                <a:spAutoFit/>
              </a:bodyPr>
              <a:lstStyle/>
              <a:p>
                <a:pPr>
                  <a:defRPr/>
                </a:pPr>
                <a:r>
                  <a:rPr lang="en-US" sz="2400" dirty="0" smtClean="0">
                    <a:cs typeface="Arial" charset="0"/>
                  </a:rPr>
                  <a:t>Thus, we can interpret </a:t>
                </a:r>
                <a14:m>
                  <m:oMath xmlns:m="http://schemas.openxmlformats.org/officeDocument/2006/math">
                    <m:sSub>
                      <m:sSubPr>
                        <m:ctrlPr>
                          <a:rPr lang="en-US" sz="2400" b="0" i="1" smtClean="0">
                            <a:latin typeface="Cambria Math"/>
                            <a:cs typeface="Arial" charset="0"/>
                          </a:rPr>
                        </m:ctrlPr>
                      </m:sSubPr>
                      <m:e>
                        <m:r>
                          <a:rPr lang="en-US" sz="2400" b="0" i="1" smtClean="0">
                            <a:latin typeface="Cambria Math"/>
                            <a:cs typeface="Arial" charset="0"/>
                          </a:rPr>
                          <m:t>𝑌</m:t>
                        </m:r>
                      </m:e>
                      <m:sub>
                        <m:r>
                          <a:rPr lang="en-US" sz="2400" b="0" i="1" smtClean="0">
                            <a:latin typeface="Cambria Math"/>
                            <a:cs typeface="Arial" charset="0"/>
                          </a:rPr>
                          <m:t>𝑡</m:t>
                        </m:r>
                      </m:sub>
                    </m:sSub>
                    <m:r>
                      <a:rPr lang="en-US" sz="2400" b="0" i="1" smtClean="0">
                        <a:latin typeface="Cambria Math"/>
                        <a:cs typeface="Arial" charset="0"/>
                      </a:rPr>
                      <m:t>−</m:t>
                    </m:r>
                    <m:sSub>
                      <m:sSubPr>
                        <m:ctrlPr>
                          <a:rPr lang="en-US" sz="2400" b="0" i="1" smtClean="0">
                            <a:latin typeface="Cambria Math"/>
                            <a:cs typeface="Arial" charset="0"/>
                          </a:rPr>
                        </m:ctrlPr>
                      </m:sSubPr>
                      <m:e>
                        <m:acc>
                          <m:accPr>
                            <m:chr m:val="̅"/>
                            <m:ctrlPr>
                              <a:rPr lang="en-US" sz="2400" b="0" i="1" smtClean="0">
                                <a:latin typeface="Cambria Math"/>
                                <a:cs typeface="Arial" charset="0"/>
                              </a:rPr>
                            </m:ctrlPr>
                          </m:accPr>
                          <m:e>
                            <m:r>
                              <a:rPr lang="en-US" sz="2400" b="0" i="1" smtClean="0">
                                <a:latin typeface="Cambria Math"/>
                                <a:cs typeface="Arial" charset="0"/>
                              </a:rPr>
                              <m:t>𝑌</m:t>
                            </m:r>
                          </m:e>
                        </m:acc>
                      </m:e>
                      <m:sub>
                        <m:r>
                          <a:rPr lang="en-US" sz="2400" b="0" i="1" smtClean="0">
                            <a:latin typeface="Cambria Math"/>
                            <a:cs typeface="Arial" charset="0"/>
                          </a:rPr>
                          <m:t>𝑡</m:t>
                        </m:r>
                      </m:sub>
                    </m:sSub>
                  </m:oMath>
                </a14:m>
                <a:r>
                  <a:rPr lang="en-US" sz="2400" dirty="0" smtClean="0">
                    <a:cs typeface="Arial" charset="0"/>
                  </a:rPr>
                  <a:t> as </a:t>
                </a:r>
                <a:r>
                  <a:rPr lang="en-US" sz="2400" dirty="0">
                    <a:cs typeface="Arial" charset="0"/>
                  </a:rPr>
                  <a:t>the percentage deviation of output from its natural level.</a:t>
                </a:r>
              </a:p>
            </p:txBody>
          </p:sp>
        </mc:Choice>
        <mc:Fallback xmlns="">
          <p:sp>
            <p:nvSpPr>
              <p:cNvPr id="16" name="TextBox 15"/>
              <p:cNvSpPr txBox="1">
                <a:spLocks noRot="1" noChangeAspect="1" noMove="1" noResize="1" noEditPoints="1" noAdjustHandles="1" noChangeArrowheads="1" noChangeShapeType="1" noTextEdit="1"/>
              </p:cNvSpPr>
              <p:nvPr/>
            </p:nvSpPr>
            <p:spPr bwMode="auto">
              <a:xfrm>
                <a:off x="2637504" y="1302603"/>
                <a:ext cx="6477000" cy="830997"/>
              </a:xfrm>
              <a:prstGeom prst="rect">
                <a:avLst/>
              </a:prstGeom>
              <a:blipFill rotWithShape="1">
                <a:blip r:embed="rId4"/>
                <a:stretch>
                  <a:fillRect l="-460" t="-2286"/>
                </a:stretch>
              </a:blipFill>
              <a:effectLst>
                <a:outerShdw blurRad="25400" dist="76200" dir="2700000" algn="tl" rotWithShape="0">
                  <a:prstClr val="black">
                    <a:alpha val="50000"/>
                  </a:prstClr>
                </a:outerShdw>
              </a:effectLst>
            </p:spPr>
            <p:txBody>
              <a:bodyPr/>
              <a:lstStyle/>
              <a:p>
                <a:r>
                  <a:rPr lang="en-US">
                    <a:noFill/>
                  </a:rPr>
                  <a:t> </a:t>
                </a:r>
              </a:p>
            </p:txBody>
          </p:sp>
        </mc:Fallback>
      </mc:AlternateContent>
      <p:sp>
        <p:nvSpPr>
          <p:cNvPr id="19466" name="Title 1"/>
          <p:cNvSpPr>
            <a:spLocks noGrp="1"/>
          </p:cNvSpPr>
          <p:nvPr>
            <p:ph type="title"/>
          </p:nvPr>
        </p:nvSpPr>
        <p:spPr/>
        <p:txBody>
          <a:bodyPr/>
          <a:lstStyle/>
          <a:p>
            <a:r>
              <a:rPr lang="en-US" dirty="0" smtClean="0"/>
              <a:t>Parameter values for simulations</a:t>
            </a:r>
          </a:p>
        </p:txBody>
      </p:sp>
      <p:graphicFrame>
        <p:nvGraphicFramePr>
          <p:cNvPr id="4" name="Object 4"/>
          <p:cNvGraphicFramePr>
            <a:graphicFrameLocks noChangeAspect="1"/>
          </p:cNvGraphicFramePr>
          <p:nvPr/>
        </p:nvGraphicFramePr>
        <p:xfrm>
          <a:off x="769938" y="1430338"/>
          <a:ext cx="1643062" cy="650875"/>
        </p:xfrm>
        <a:graphic>
          <a:graphicData uri="http://schemas.openxmlformats.org/presentationml/2006/ole">
            <mc:AlternateContent xmlns:mc="http://schemas.openxmlformats.org/markup-compatibility/2006">
              <mc:Choice xmlns:v="urn:schemas-microsoft-com:vml" Requires="v">
                <p:oleObj spid="_x0000_s20165" name="Equation" r:id="rId5" imgW="609480" imgH="241200" progId="Equation.DSMT4">
                  <p:embed/>
                </p:oleObj>
              </mc:Choice>
              <mc:Fallback>
                <p:oleObj name="Equation" r:id="rId5" imgW="60948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938" y="1430338"/>
                        <a:ext cx="1643062"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3068075638"/>
              </p:ext>
            </p:extLst>
          </p:nvPr>
        </p:nvGraphicFramePr>
        <p:xfrm>
          <a:off x="658813" y="2163762"/>
          <a:ext cx="1714500" cy="650875"/>
        </p:xfrm>
        <a:graphic>
          <a:graphicData uri="http://schemas.openxmlformats.org/presentationml/2006/ole">
            <mc:AlternateContent xmlns:mc="http://schemas.openxmlformats.org/markup-compatibility/2006">
              <mc:Choice xmlns:v="urn:schemas-microsoft-com:vml" Requires="v">
                <p:oleObj spid="_x0000_s20166" name="Equation" r:id="rId7" imgW="634680" imgH="241200" progId="Equation.DSMT4">
                  <p:embed/>
                </p:oleObj>
              </mc:Choice>
              <mc:Fallback>
                <p:oleObj name="Equation" r:id="rId7" imgW="63468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13" y="2163762"/>
                        <a:ext cx="1714500"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1472464867"/>
              </p:ext>
            </p:extLst>
          </p:nvPr>
        </p:nvGraphicFramePr>
        <p:xfrm>
          <a:off x="800100" y="2881312"/>
          <a:ext cx="1504950" cy="547688"/>
        </p:xfrm>
        <a:graphic>
          <a:graphicData uri="http://schemas.openxmlformats.org/presentationml/2006/ole">
            <mc:AlternateContent xmlns:mc="http://schemas.openxmlformats.org/markup-compatibility/2006">
              <mc:Choice xmlns:v="urn:schemas-microsoft-com:vml" Requires="v">
                <p:oleObj spid="_x0000_s20167" name="Equation" r:id="rId9" imgW="558720" imgH="203040" progId="Equation.DSMT4">
                  <p:embed/>
                </p:oleObj>
              </mc:Choice>
              <mc:Fallback>
                <p:oleObj name="Equation" r:id="rId9" imgW="55872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100" y="2881312"/>
                        <a:ext cx="1504950"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3131529603"/>
              </p:ext>
            </p:extLst>
          </p:nvPr>
        </p:nvGraphicFramePr>
        <p:xfrm>
          <a:off x="798513" y="4100513"/>
          <a:ext cx="1574800" cy="547687"/>
        </p:xfrm>
        <a:graphic>
          <a:graphicData uri="http://schemas.openxmlformats.org/presentationml/2006/ole">
            <mc:AlternateContent xmlns:mc="http://schemas.openxmlformats.org/markup-compatibility/2006">
              <mc:Choice xmlns:v="urn:schemas-microsoft-com:vml" Requires="v">
                <p:oleObj spid="_x0000_s20168" name="Equation" r:id="rId11" imgW="583920" imgH="203040" progId="Equation.DSMT4">
                  <p:embed/>
                </p:oleObj>
              </mc:Choice>
              <mc:Fallback>
                <p:oleObj name="Equation" r:id="rId11" imgW="58392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8513" y="4100513"/>
                        <a:ext cx="1574800"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1303069342"/>
              </p:ext>
            </p:extLst>
          </p:nvPr>
        </p:nvGraphicFramePr>
        <p:xfrm>
          <a:off x="855663" y="4711700"/>
          <a:ext cx="1677987" cy="547688"/>
        </p:xfrm>
        <a:graphic>
          <a:graphicData uri="http://schemas.openxmlformats.org/presentationml/2006/ole">
            <mc:AlternateContent xmlns:mc="http://schemas.openxmlformats.org/markup-compatibility/2006">
              <mc:Choice xmlns:v="urn:schemas-microsoft-com:vml" Requires="v">
                <p:oleObj spid="_x0000_s20169" name="Equation" r:id="rId13" imgW="622080" imgH="203040" progId="Equation.DSMT4">
                  <p:embed/>
                </p:oleObj>
              </mc:Choice>
              <mc:Fallback>
                <p:oleObj name="Equation" r:id="rId13" imgW="62208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5663" y="4711700"/>
                        <a:ext cx="1677987"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val="2790735024"/>
              </p:ext>
            </p:extLst>
          </p:nvPr>
        </p:nvGraphicFramePr>
        <p:xfrm>
          <a:off x="688975" y="5516563"/>
          <a:ext cx="1677988" cy="617537"/>
        </p:xfrm>
        <a:graphic>
          <a:graphicData uri="http://schemas.openxmlformats.org/presentationml/2006/ole">
            <mc:AlternateContent xmlns:mc="http://schemas.openxmlformats.org/markup-compatibility/2006">
              <mc:Choice xmlns:v="urn:schemas-microsoft-com:vml" Requires="v">
                <p:oleObj spid="_x0000_s20170" name="Equation" r:id="rId15" imgW="622080" imgH="228600" progId="Equation.DSMT4">
                  <p:embed/>
                </p:oleObj>
              </mc:Choice>
              <mc:Fallback>
                <p:oleObj name="Equation" r:id="rId15" imgW="62208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8975" y="5516563"/>
                        <a:ext cx="1677988" cy="61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2" name="Object 8"/>
          <p:cNvGraphicFramePr>
            <a:graphicFrameLocks noChangeAspect="1"/>
          </p:cNvGraphicFramePr>
          <p:nvPr>
            <p:extLst>
              <p:ext uri="{D42A27DB-BD31-4B8C-83A1-F6EECF244321}">
                <p14:modId xmlns:p14="http://schemas.microsoft.com/office/powerpoint/2010/main" val="3753368101"/>
              </p:ext>
            </p:extLst>
          </p:nvPr>
        </p:nvGraphicFramePr>
        <p:xfrm>
          <a:off x="687388" y="6164263"/>
          <a:ext cx="1643062" cy="617537"/>
        </p:xfrm>
        <a:graphic>
          <a:graphicData uri="http://schemas.openxmlformats.org/presentationml/2006/ole">
            <mc:AlternateContent xmlns:mc="http://schemas.openxmlformats.org/markup-compatibility/2006">
              <mc:Choice xmlns:v="urn:schemas-microsoft-com:vml" Requires="v">
                <p:oleObj spid="_x0000_s20171" name="Equation" r:id="rId17" imgW="609480" imgH="228600" progId="Equation.DSMT4">
                  <p:embed/>
                </p:oleObj>
              </mc:Choice>
              <mc:Fallback>
                <p:oleObj name="Equation" r:id="rId17" imgW="60948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7388" y="6164263"/>
                        <a:ext cx="1643062" cy="61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637504" y="2205335"/>
            <a:ext cx="6477000" cy="461665"/>
          </a:xfrm>
          <a:prstGeom prst="rect">
            <a:avLst/>
          </a:prstGeom>
          <a:solidFill>
            <a:schemeClr val="accent3">
              <a:lumMod val="20000"/>
              <a:lumOff val="80000"/>
            </a:schemeClr>
          </a:solidFill>
          <a:effectLst>
            <a:outerShdw blurRad="25400" dist="76200" dir="2700000" algn="tl" rotWithShape="0">
              <a:prstClr val="black">
                <a:alpha val="50000"/>
              </a:prstClr>
            </a:outerShdw>
          </a:effectLst>
        </p:spPr>
        <p:txBody>
          <a:bodyPr wrap="square">
            <a:spAutoFit/>
          </a:bodyPr>
          <a:lstStyle/>
          <a:p>
            <a:pPr>
              <a:defRPr/>
            </a:pPr>
            <a:r>
              <a:rPr lang="en-US" sz="2400" dirty="0" smtClean="0">
                <a:cs typeface="Arial" charset="0"/>
              </a:rPr>
              <a:t>The central </a:t>
            </a:r>
            <a:r>
              <a:rPr lang="en-US" sz="2400" dirty="0">
                <a:cs typeface="Arial" charset="0"/>
              </a:rPr>
              <a:t>bank’s inflation target is 2 percent.</a:t>
            </a:r>
          </a:p>
        </p:txBody>
      </p:sp>
      <p:sp>
        <p:nvSpPr>
          <p:cNvPr id="12" name="TextBox 11"/>
          <p:cNvSpPr txBox="1"/>
          <p:nvPr/>
        </p:nvSpPr>
        <p:spPr>
          <a:xfrm>
            <a:off x="2637504" y="2715905"/>
            <a:ext cx="6477000" cy="1246495"/>
          </a:xfrm>
          <a:prstGeom prst="rect">
            <a:avLst/>
          </a:prstGeom>
          <a:solidFill>
            <a:schemeClr val="accent3">
              <a:lumMod val="20000"/>
              <a:lumOff val="80000"/>
            </a:schemeClr>
          </a:solidFill>
          <a:effectLst>
            <a:outerShdw blurRad="25400" dist="76200" dir="2700000" algn="tl" rotWithShape="0">
              <a:prstClr val="black">
                <a:alpha val="50000"/>
              </a:prstClr>
            </a:outerShdw>
          </a:effectLst>
        </p:spPr>
        <p:txBody>
          <a:bodyPr wrap="square">
            <a:spAutoFit/>
          </a:bodyPr>
          <a:lstStyle/>
          <a:p>
            <a:pPr>
              <a:defRPr/>
            </a:pPr>
            <a:r>
              <a:rPr lang="en-US" sz="2400" dirty="0">
                <a:cs typeface="Arial" charset="0"/>
              </a:rPr>
              <a:t>A 1-percentage-point increase in the real interest rate reduces output demand by 1 percent of its natural level.</a:t>
            </a:r>
          </a:p>
        </p:txBody>
      </p:sp>
      <p:sp>
        <p:nvSpPr>
          <p:cNvPr id="13" name="TextBox 12"/>
          <p:cNvSpPr txBox="1"/>
          <p:nvPr/>
        </p:nvSpPr>
        <p:spPr>
          <a:xfrm>
            <a:off x="2637504" y="4114800"/>
            <a:ext cx="6477000" cy="477054"/>
          </a:xfrm>
          <a:prstGeom prst="rect">
            <a:avLst/>
          </a:prstGeom>
          <a:solidFill>
            <a:schemeClr val="accent3">
              <a:lumMod val="20000"/>
              <a:lumOff val="80000"/>
            </a:schemeClr>
          </a:solidFill>
          <a:effectLst>
            <a:outerShdw blurRad="25400" dist="76200" dir="2700000" algn="tl" rotWithShape="0">
              <a:prstClr val="black">
                <a:alpha val="50000"/>
              </a:prstClr>
            </a:outerShdw>
          </a:effectLst>
        </p:spPr>
        <p:txBody>
          <a:bodyPr wrap="square">
            <a:spAutoFit/>
          </a:bodyPr>
          <a:lstStyle/>
          <a:p>
            <a:pPr>
              <a:defRPr/>
            </a:pPr>
            <a:r>
              <a:rPr lang="en-US" sz="2400" dirty="0">
                <a:cs typeface="Arial" charset="0"/>
              </a:rPr>
              <a:t>The natural rate of interest is 2 percent. </a:t>
            </a:r>
          </a:p>
        </p:txBody>
      </p:sp>
      <p:sp>
        <p:nvSpPr>
          <p:cNvPr id="14" name="TextBox 13"/>
          <p:cNvSpPr txBox="1"/>
          <p:nvPr/>
        </p:nvSpPr>
        <p:spPr>
          <a:xfrm>
            <a:off x="2637504" y="4655403"/>
            <a:ext cx="6477000" cy="830997"/>
          </a:xfrm>
          <a:prstGeom prst="rect">
            <a:avLst/>
          </a:prstGeom>
          <a:solidFill>
            <a:schemeClr val="accent3">
              <a:lumMod val="20000"/>
              <a:lumOff val="80000"/>
            </a:schemeClr>
          </a:solidFill>
          <a:effectLst>
            <a:outerShdw blurRad="25400" dist="76200" dir="2700000" algn="tl" rotWithShape="0">
              <a:prstClr val="black">
                <a:alpha val="50000"/>
              </a:prstClr>
            </a:outerShdw>
          </a:effectLst>
        </p:spPr>
        <p:txBody>
          <a:bodyPr wrap="square">
            <a:spAutoFit/>
          </a:bodyPr>
          <a:lstStyle/>
          <a:p>
            <a:pPr>
              <a:defRPr/>
            </a:pPr>
            <a:r>
              <a:rPr lang="en-US" sz="2400" dirty="0">
                <a:cs typeface="Arial" charset="0"/>
              </a:rPr>
              <a:t>When output is 1 percent above its natural level, inflation rises by 0.25 percentage point.</a:t>
            </a:r>
          </a:p>
        </p:txBody>
      </p:sp>
      <p:sp>
        <p:nvSpPr>
          <p:cNvPr id="15" name="TextBox 14"/>
          <p:cNvSpPr txBox="1"/>
          <p:nvPr/>
        </p:nvSpPr>
        <p:spPr>
          <a:xfrm>
            <a:off x="2642266" y="5535613"/>
            <a:ext cx="6472238" cy="1246187"/>
          </a:xfrm>
          <a:prstGeom prst="rect">
            <a:avLst/>
          </a:prstGeom>
          <a:solidFill>
            <a:schemeClr val="accent3">
              <a:lumMod val="20000"/>
              <a:lumOff val="80000"/>
            </a:schemeClr>
          </a:solidFill>
          <a:effectLst>
            <a:outerShdw blurRad="25400" dist="76200" dir="2700000" algn="tl" rotWithShape="0">
              <a:prstClr val="black">
                <a:alpha val="50000"/>
              </a:prstClr>
            </a:outerShdw>
          </a:effectLst>
        </p:spPr>
        <p:txBody>
          <a:bodyPr wrap="square">
            <a:spAutoFit/>
          </a:bodyPr>
          <a:lstStyle/>
          <a:p>
            <a:pPr>
              <a:defRPr/>
            </a:pPr>
            <a:r>
              <a:rPr lang="en-US" sz="2400" dirty="0">
                <a:cs typeface="Arial" charset="0"/>
              </a:rPr>
              <a:t>These values are from the Taylor Rule, which approximates the actual behavior of the Federal Reserve. </a:t>
            </a:r>
          </a:p>
        </p:txBody>
      </p:sp>
    </p:spTree>
    <p:extLst>
      <p:ext uri="{BB962C8B-B14F-4D97-AF65-F5344CB8AC3E}">
        <p14:creationId xmlns:p14="http://schemas.microsoft.com/office/powerpoint/2010/main" val="789338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Impulse Response Functions</a:t>
            </a:r>
            <a:endParaRPr lang="en-US" dirty="0"/>
          </a:p>
        </p:txBody>
      </p:sp>
      <p:sp>
        <p:nvSpPr>
          <p:cNvPr id="4" name="Content Placeholder 3"/>
          <p:cNvSpPr>
            <a:spLocks noGrp="1"/>
          </p:cNvSpPr>
          <p:nvPr>
            <p:ph idx="1"/>
          </p:nvPr>
        </p:nvSpPr>
        <p:spPr/>
        <p:txBody>
          <a:bodyPr/>
          <a:lstStyle/>
          <a:p>
            <a:r>
              <a:rPr lang="en-US" dirty="0">
                <a:cs typeface="Arial" charset="0"/>
              </a:rPr>
              <a:t>The following graphs are called </a:t>
            </a:r>
            <a:r>
              <a:rPr lang="en-US" b="1" i="1" dirty="0">
                <a:cs typeface="Arial" charset="0"/>
              </a:rPr>
              <a:t>impulse response functions</a:t>
            </a:r>
            <a:r>
              <a:rPr lang="en-US" dirty="0">
                <a:cs typeface="Arial" charset="0"/>
              </a:rPr>
              <a:t>. </a:t>
            </a:r>
            <a:endParaRPr lang="en-US" dirty="0" smtClean="0">
              <a:cs typeface="Arial" charset="0"/>
            </a:endParaRPr>
          </a:p>
          <a:p>
            <a:r>
              <a:rPr lang="en-US" dirty="0" smtClean="0">
                <a:cs typeface="Arial" charset="0"/>
              </a:rPr>
              <a:t>They </a:t>
            </a:r>
            <a:r>
              <a:rPr lang="en-US" dirty="0">
                <a:cs typeface="Arial" charset="0"/>
              </a:rPr>
              <a:t>show the “response” of the endogenous variables to the “impulse,” </a:t>
            </a:r>
            <a:r>
              <a:rPr lang="en-US" i="1" dirty="0">
                <a:cs typeface="Arial" charset="0"/>
              </a:rPr>
              <a:t>i.e</a:t>
            </a:r>
            <a:r>
              <a:rPr lang="en-US" dirty="0">
                <a:cs typeface="Arial" charset="0"/>
              </a:rPr>
              <a:t>. the shock.  </a:t>
            </a:r>
            <a:endParaRPr lang="en-US" dirty="0" smtClean="0">
              <a:cs typeface="Arial" charset="0"/>
            </a:endParaRPr>
          </a:p>
          <a:p>
            <a:r>
              <a:rPr lang="en-US" dirty="0" smtClean="0">
                <a:cs typeface="Arial" charset="0"/>
              </a:rPr>
              <a:t>The graphs are calculated using our </a:t>
            </a:r>
            <a:r>
              <a:rPr lang="en-US" i="1" dirty="0" smtClean="0">
                <a:cs typeface="Arial" charset="0"/>
              </a:rPr>
              <a:t>assumed</a:t>
            </a:r>
            <a:r>
              <a:rPr lang="en-US" dirty="0" smtClean="0">
                <a:cs typeface="Arial" charset="0"/>
              </a:rPr>
              <a:t> values for the exogenous variables and parameters</a:t>
            </a:r>
            <a:endParaRPr lang="en-US" dirty="0">
              <a:cs typeface="Arial" charset="0"/>
            </a:endParaRPr>
          </a:p>
          <a:p>
            <a:endParaRPr lang="en-US" dirty="0"/>
          </a:p>
        </p:txBody>
      </p:sp>
    </p:spTree>
    <p:extLst>
      <p:ext uri="{BB962C8B-B14F-4D97-AF65-F5344CB8AC3E}">
        <p14:creationId xmlns:p14="http://schemas.microsoft.com/office/powerpoint/2010/main" val="111229445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itle 1"/>
          <p:cNvSpPr>
            <a:spLocks noGrp="1"/>
          </p:cNvSpPr>
          <p:nvPr>
            <p:ph type="title"/>
          </p:nvPr>
        </p:nvSpPr>
        <p:spPr>
          <a:xfrm>
            <a:off x="466725" y="158750"/>
            <a:ext cx="8245475" cy="633413"/>
          </a:xfrm>
        </p:spPr>
        <p:txBody>
          <a:bodyPr/>
          <a:lstStyle/>
          <a:p>
            <a:r>
              <a:rPr lang="en-US" sz="2800" smtClean="0"/>
              <a:t>The dynamic response to a supply shock</a:t>
            </a:r>
          </a:p>
        </p:txBody>
      </p:sp>
      <p:graphicFrame>
        <p:nvGraphicFramePr>
          <p:cNvPr id="20482" name="Chart 5"/>
          <p:cNvGraphicFramePr>
            <a:graphicFrameLocks/>
          </p:cNvGraphicFramePr>
          <p:nvPr/>
        </p:nvGraphicFramePr>
        <p:xfrm>
          <a:off x="484188" y="3519488"/>
          <a:ext cx="6581775" cy="3146425"/>
        </p:xfrm>
        <a:graphic>
          <a:graphicData uri="http://schemas.openxmlformats.org/presentationml/2006/ole">
            <mc:AlternateContent xmlns:mc="http://schemas.openxmlformats.org/markup-compatibility/2006">
              <mc:Choice xmlns:v="urn:schemas-microsoft-com:vml" Requires="v">
                <p:oleObj spid="_x0000_s20870"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19488"/>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0" name="Object 4"/>
          <p:cNvGraphicFramePr>
            <a:graphicFrameLocks noChangeAspect="1"/>
          </p:cNvGraphicFramePr>
          <p:nvPr/>
        </p:nvGraphicFramePr>
        <p:xfrm>
          <a:off x="257175" y="4484688"/>
          <a:ext cx="334963" cy="554037"/>
        </p:xfrm>
        <a:graphic>
          <a:graphicData uri="http://schemas.openxmlformats.org/presentationml/2006/ole">
            <mc:AlternateContent xmlns:mc="http://schemas.openxmlformats.org/markup-compatibility/2006">
              <mc:Choice xmlns:v="urn:schemas-microsoft-com:vml" Requires="v">
                <p:oleObj spid="_x0000_s20871" name="Equation" r:id="rId6" imgW="139680" imgH="228600" progId="Equation.DSMT4">
                  <p:embed/>
                </p:oleObj>
              </mc:Choice>
              <mc:Fallback>
                <p:oleObj name="Equation" r:id="rId6" imgW="1396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175" y="4484688"/>
                        <a:ext cx="334963"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7"/>
          <p:cNvGraphicFramePr>
            <a:graphicFrameLocks noChangeAspect="1"/>
          </p:cNvGraphicFramePr>
          <p:nvPr/>
        </p:nvGraphicFramePr>
        <p:xfrm>
          <a:off x="265113" y="1638300"/>
          <a:ext cx="365125" cy="549275"/>
        </p:xfrm>
        <a:graphic>
          <a:graphicData uri="http://schemas.openxmlformats.org/presentationml/2006/ole">
            <mc:AlternateContent xmlns:mc="http://schemas.openxmlformats.org/markup-compatibility/2006">
              <mc:Choice xmlns:v="urn:schemas-microsoft-com:vml" Requires="v">
                <p:oleObj spid="_x0000_s20872" name="Equation" r:id="rId8" imgW="152280" imgH="228600" progId="Equation.DSMT4">
                  <p:embed/>
                </p:oleObj>
              </mc:Choice>
              <mc:Fallback>
                <p:oleObj name="Equation" r:id="rId8" imgW="1522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113" y="1638300"/>
                        <a:ext cx="36512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5" name="Chart 6"/>
          <p:cNvGraphicFramePr>
            <a:graphicFrameLocks/>
          </p:cNvGraphicFramePr>
          <p:nvPr/>
        </p:nvGraphicFramePr>
        <p:xfrm>
          <a:off x="485775" y="952500"/>
          <a:ext cx="6581775" cy="2676525"/>
        </p:xfrm>
        <a:graphic>
          <a:graphicData uri="http://schemas.openxmlformats.org/presentationml/2006/ole">
            <mc:AlternateContent xmlns:mc="http://schemas.openxmlformats.org/markup-compatibility/2006">
              <mc:Choice xmlns:v="urn:schemas-microsoft-com:vml" Requires="v">
                <p:oleObj spid="_x0000_s20873" r:id="rId10" imgW="6578154" imgH="2676376" progId="Excel.Chart.8">
                  <p:embed/>
                </p:oleObj>
              </mc:Choice>
              <mc:Fallback>
                <p:oleObj r:id="rId10" imgW="6578154" imgH="2676376"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775" y="952500"/>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Oval 17"/>
          <p:cNvSpPr>
            <a:spLocks noChangeAspect="1"/>
          </p:cNvSpPr>
          <p:nvPr/>
        </p:nvSpPr>
        <p:spPr>
          <a:xfrm>
            <a:off x="2513013" y="147637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a:spLocks noChangeAspect="1"/>
          </p:cNvSpPr>
          <p:nvPr/>
        </p:nvSpPr>
        <p:spPr>
          <a:xfrm>
            <a:off x="2508250" y="482917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7010400" y="2638425"/>
            <a:ext cx="2057400" cy="1950534"/>
          </a:xfrm>
          <a:prstGeom prst="rect">
            <a:avLst/>
          </a:prstGeom>
          <a:solidFill>
            <a:schemeClr val="accent3">
              <a:lumMod val="20000"/>
              <a:lumOff val="80000"/>
            </a:schemeClr>
          </a:solidFill>
          <a:effectLst>
            <a:outerShdw blurRad="25400" dist="76200" dir="2700000" algn="tl" rotWithShape="0">
              <a:prstClr val="black">
                <a:alpha val="50000"/>
              </a:prstClr>
            </a:outerShdw>
          </a:effectLst>
        </p:spPr>
        <p:txBody>
          <a:bodyPr wrap="square">
            <a:spAutoFit/>
          </a:bodyPr>
          <a:lstStyle/>
          <a:p>
            <a:pPr>
              <a:lnSpc>
                <a:spcPct val="105000"/>
              </a:lnSpc>
              <a:defRPr/>
            </a:pPr>
            <a:r>
              <a:rPr lang="en-US" sz="2300" dirty="0">
                <a:cs typeface="Arial" charset="0"/>
              </a:rPr>
              <a:t>A one-period supply shock affects output for many periods.</a:t>
            </a:r>
          </a:p>
        </p:txBody>
      </p:sp>
      <p:cxnSp>
        <p:nvCxnSpPr>
          <p:cNvPr id="11" name="Straight Connector 10"/>
          <p:cNvCxnSpPr/>
          <p:nvPr/>
        </p:nvCxnSpPr>
        <p:spPr>
          <a:xfrm>
            <a:off x="2206625" y="1954213"/>
            <a:ext cx="70802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78050" y="4410075"/>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133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Title 1"/>
          <p:cNvSpPr>
            <a:spLocks noGrp="1"/>
          </p:cNvSpPr>
          <p:nvPr>
            <p:ph type="title"/>
          </p:nvPr>
        </p:nvSpPr>
        <p:spPr>
          <a:xfrm>
            <a:off x="466725" y="158750"/>
            <a:ext cx="8245475" cy="633413"/>
          </a:xfrm>
        </p:spPr>
        <p:txBody>
          <a:bodyPr/>
          <a:lstStyle/>
          <a:p>
            <a:r>
              <a:rPr lang="en-US" sz="2800" smtClean="0"/>
              <a:t>The dynamic response to a supply shock</a:t>
            </a:r>
          </a:p>
        </p:txBody>
      </p:sp>
      <p:graphicFrame>
        <p:nvGraphicFramePr>
          <p:cNvPr id="21506" name="Chart 5"/>
          <p:cNvGraphicFramePr>
            <a:graphicFrameLocks/>
          </p:cNvGraphicFramePr>
          <p:nvPr/>
        </p:nvGraphicFramePr>
        <p:xfrm>
          <a:off x="484188" y="3519488"/>
          <a:ext cx="6581775" cy="3146425"/>
        </p:xfrm>
        <a:graphic>
          <a:graphicData uri="http://schemas.openxmlformats.org/presentationml/2006/ole">
            <mc:AlternateContent xmlns:mc="http://schemas.openxmlformats.org/markup-compatibility/2006">
              <mc:Choice xmlns:v="urn:schemas-microsoft-com:vml" Requires="v">
                <p:oleObj spid="_x0000_s21894"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19488"/>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7" name="Chart 6"/>
          <p:cNvGraphicFramePr>
            <a:graphicFrameLocks/>
          </p:cNvGraphicFramePr>
          <p:nvPr/>
        </p:nvGraphicFramePr>
        <p:xfrm>
          <a:off x="485775" y="952500"/>
          <a:ext cx="6581775" cy="2676525"/>
        </p:xfrm>
        <a:graphic>
          <a:graphicData uri="http://schemas.openxmlformats.org/presentationml/2006/ole">
            <mc:AlternateContent xmlns:mc="http://schemas.openxmlformats.org/markup-compatibility/2006">
              <mc:Choice xmlns:v="urn:schemas-microsoft-com:vml" Requires="v">
                <p:oleObj spid="_x0000_s21895" r:id="rId6" imgW="6578154" imgH="2676376" progId="Excel.Chart.8">
                  <p:embed/>
                </p:oleObj>
              </mc:Choice>
              <mc:Fallback>
                <p:oleObj r:id="rId6" imgW="6578154" imgH="2676376"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775" y="952500"/>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2" name="Object 5"/>
          <p:cNvGraphicFramePr>
            <a:graphicFrameLocks noChangeAspect="1"/>
          </p:cNvGraphicFramePr>
          <p:nvPr/>
        </p:nvGraphicFramePr>
        <p:xfrm>
          <a:off x="219075" y="4408488"/>
          <a:ext cx="396875" cy="554037"/>
        </p:xfrm>
        <a:graphic>
          <a:graphicData uri="http://schemas.openxmlformats.org/presentationml/2006/ole">
            <mc:AlternateContent xmlns:mc="http://schemas.openxmlformats.org/markup-compatibility/2006">
              <mc:Choice xmlns:v="urn:schemas-microsoft-com:vml" Requires="v">
                <p:oleObj spid="_x0000_s21896" name="Equation" r:id="rId8" imgW="164880" imgH="228600" progId="Equation.DSMT4">
                  <p:embed/>
                </p:oleObj>
              </mc:Choice>
              <mc:Fallback>
                <p:oleObj name="Equation" r:id="rId8" imgW="1648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075" y="4408488"/>
                        <a:ext cx="396875"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7"/>
          <p:cNvGraphicFramePr>
            <a:graphicFrameLocks noChangeAspect="1"/>
          </p:cNvGraphicFramePr>
          <p:nvPr/>
        </p:nvGraphicFramePr>
        <p:xfrm>
          <a:off x="265113" y="1638300"/>
          <a:ext cx="365125" cy="549275"/>
        </p:xfrm>
        <a:graphic>
          <a:graphicData uri="http://schemas.openxmlformats.org/presentationml/2006/ole">
            <mc:AlternateContent xmlns:mc="http://schemas.openxmlformats.org/markup-compatibility/2006">
              <mc:Choice xmlns:v="urn:schemas-microsoft-com:vml" Requires="v">
                <p:oleObj spid="_x0000_s21897" name="Equation" r:id="rId10" imgW="152280" imgH="228600" progId="Equation.DSMT4">
                  <p:embed/>
                </p:oleObj>
              </mc:Choice>
              <mc:Fallback>
                <p:oleObj name="Equation" r:id="rId10" imgW="1522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113" y="1638300"/>
                        <a:ext cx="36512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a:spLocks noChangeAspect="1"/>
          </p:cNvSpPr>
          <p:nvPr/>
        </p:nvSpPr>
        <p:spPr>
          <a:xfrm>
            <a:off x="2513013" y="147637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a:spLocks noChangeAspect="1"/>
          </p:cNvSpPr>
          <p:nvPr/>
        </p:nvSpPr>
        <p:spPr>
          <a:xfrm>
            <a:off x="2508250" y="397827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7010400" y="1449388"/>
            <a:ext cx="2133600" cy="2693814"/>
          </a:xfrm>
          <a:prstGeom prst="rect">
            <a:avLst/>
          </a:prstGeom>
          <a:solidFill>
            <a:schemeClr val="accent3">
              <a:lumMod val="20000"/>
              <a:lumOff val="80000"/>
            </a:schemeClr>
          </a:solidFill>
          <a:effectLst>
            <a:outerShdw blurRad="25400" dist="76200" dir="2700000" algn="tl" rotWithShape="0">
              <a:prstClr val="black">
                <a:alpha val="50000"/>
              </a:prstClr>
            </a:outerShdw>
          </a:effectLst>
        </p:spPr>
        <p:txBody>
          <a:bodyPr wrap="square">
            <a:spAutoFit/>
          </a:bodyPr>
          <a:lstStyle/>
          <a:p>
            <a:pPr>
              <a:lnSpc>
                <a:spcPct val="105000"/>
              </a:lnSpc>
              <a:defRPr/>
            </a:pPr>
            <a:r>
              <a:rPr lang="en-US" sz="2300" dirty="0">
                <a:cs typeface="Arial" charset="0"/>
              </a:rPr>
              <a:t>Because inflation </a:t>
            </a:r>
            <a:r>
              <a:rPr lang="en-US" sz="2300" dirty="0" smtClean="0">
                <a:cs typeface="Arial" charset="0"/>
              </a:rPr>
              <a:t>expectations </a:t>
            </a:r>
            <a:r>
              <a:rPr lang="en-US" sz="2300" dirty="0">
                <a:cs typeface="Arial" charset="0"/>
              </a:rPr>
              <a:t>adjust slowly, actual inflation remains high for many periods. </a:t>
            </a:r>
          </a:p>
        </p:txBody>
      </p:sp>
      <p:cxnSp>
        <p:nvCxnSpPr>
          <p:cNvPr id="10" name="Straight Connector 9"/>
          <p:cNvCxnSpPr/>
          <p:nvPr/>
        </p:nvCxnSpPr>
        <p:spPr>
          <a:xfrm>
            <a:off x="2206625" y="1954213"/>
            <a:ext cx="70802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17738" y="4633913"/>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474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2432</TotalTime>
  <Words>10490</Words>
  <Application>Microsoft Office PowerPoint</Application>
  <PresentationFormat>On-screen Show (4:3)</PresentationFormat>
  <Paragraphs>1237</Paragraphs>
  <Slides>142</Slides>
  <Notes>69</Notes>
  <HiddenSlides>3</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142</vt:i4>
      </vt:variant>
    </vt:vector>
  </HeadingPairs>
  <TitlesOfParts>
    <vt:vector size="145" baseType="lpstr">
      <vt:lpstr>Office Theme</vt:lpstr>
      <vt:lpstr>Equation</vt:lpstr>
      <vt:lpstr>Microsoft Excel Chart</vt:lpstr>
      <vt:lpstr>A Dynamic Model of Aggregate Demand and Aggregate Supply</vt:lpstr>
      <vt:lpstr>Inflation and dynamics in the short run</vt:lpstr>
      <vt:lpstr>Introduction</vt:lpstr>
      <vt:lpstr>Introduction</vt:lpstr>
      <vt:lpstr>Introduction</vt:lpstr>
      <vt:lpstr>Keeping track of time</vt:lpstr>
      <vt:lpstr>The model’s elements</vt:lpstr>
      <vt:lpstr>DAD-DAS: 5 Equations</vt:lpstr>
      <vt:lpstr>The Demand Equation</vt:lpstr>
      <vt:lpstr>The Demand Equation</vt:lpstr>
      <vt:lpstr>IS Curve = Demand Equation</vt:lpstr>
      <vt:lpstr>IS Curve = Demand Equation</vt:lpstr>
      <vt:lpstr>IS Curve = Demand Equation</vt:lpstr>
      <vt:lpstr>IS Curve = Demand Equation</vt:lpstr>
      <vt:lpstr>Demand Equation Curve</vt:lpstr>
      <vt:lpstr>DAD-DAS: 5 Equations</vt:lpstr>
      <vt:lpstr>The Real Interest Rate: The Fisher Equation</vt:lpstr>
      <vt:lpstr>The Real Interest Rate: The Fisher Equation</vt:lpstr>
      <vt:lpstr>DAD-DAS: 5 Equations</vt:lpstr>
      <vt:lpstr>Inflation: The Phillips Curve</vt:lpstr>
      <vt:lpstr>Phillips Curve</vt:lpstr>
      <vt:lpstr>Phillips Curve</vt:lpstr>
      <vt:lpstr>DAD-DAS: 5 Equations</vt:lpstr>
      <vt:lpstr>Expected Inflation: Adaptive Expectations</vt:lpstr>
      <vt:lpstr>DAD-DAS: 5 Equations</vt:lpstr>
      <vt:lpstr>Monetary Policy Rule</vt:lpstr>
      <vt:lpstr>Monetary Policy Rule</vt:lpstr>
      <vt:lpstr>The Nominal Interest Rate:   The Monetary-Policy Rule</vt:lpstr>
      <vt:lpstr>The Nominal Interest Rate:   The Monetary-Policy Rule</vt:lpstr>
      <vt:lpstr>Example: The Taylor Rule</vt:lpstr>
      <vt:lpstr>CASE STUDY The Taylor Rule</vt:lpstr>
      <vt:lpstr>Summary of the DAD-DAS model</vt:lpstr>
      <vt:lpstr>The model’s variables and parameters</vt:lpstr>
      <vt:lpstr>The model’s variables and parameters</vt:lpstr>
      <vt:lpstr>The model’s variables and parameters</vt:lpstr>
      <vt:lpstr>The DAD-DAS Equations</vt:lpstr>
      <vt:lpstr>Dynamic aggregate supply</vt:lpstr>
      <vt:lpstr>Recap: Dynamic Aggregate Supply</vt:lpstr>
      <vt:lpstr>The Dynamic Aggregate Supply Curve</vt:lpstr>
      <vt:lpstr>The Dynamic Aggregate Supply Curve</vt:lpstr>
      <vt:lpstr>The Dynamic Aggregate Supply Curve</vt:lpstr>
      <vt:lpstr>Shifts of the DAS Curve</vt:lpstr>
      <vt:lpstr>Shifts of the DAS Curve</vt:lpstr>
      <vt:lpstr>The DAS Curve: Summary</vt:lpstr>
      <vt:lpstr>Dynamic aggregate demand</vt:lpstr>
      <vt:lpstr>The Dynamic Aggregate Demand Curve</vt:lpstr>
      <vt:lpstr>The Dynamic Aggregate Demand Curve</vt:lpstr>
      <vt:lpstr>Dynamic Aggregate Demand</vt:lpstr>
      <vt:lpstr>The Dynamic Aggregate Demand Curve</vt:lpstr>
      <vt:lpstr>The Dynamic Aggregate Demand Curve</vt:lpstr>
      <vt:lpstr>The Dynamic Aggregate Demand Curve</vt:lpstr>
      <vt:lpstr>Monetary Policy</vt:lpstr>
      <vt:lpstr>The Dynamic Aggregate Demand Curve</vt:lpstr>
      <vt:lpstr>The Dynamic Aggregate Demand Curve</vt:lpstr>
      <vt:lpstr>The DAD Curve: Summary</vt:lpstr>
      <vt:lpstr>Summary: DAS and DAD Equations</vt:lpstr>
      <vt:lpstr>Summary: DAS and DAD Equations</vt:lpstr>
      <vt:lpstr>The Solution!</vt:lpstr>
      <vt:lpstr>The Solution!</vt:lpstr>
      <vt:lpstr>The Solution!</vt:lpstr>
      <vt:lpstr>Summary: DAD-DAS Slopes and Shifts</vt:lpstr>
      <vt:lpstr>Equilibrium: short-run and long-run</vt:lpstr>
      <vt:lpstr>Short-Run Equilibria</vt:lpstr>
      <vt:lpstr>Short-Run Equilibria</vt:lpstr>
      <vt:lpstr>Short-Run Equilibria</vt:lpstr>
      <vt:lpstr>Short-Run Equilibria</vt:lpstr>
      <vt:lpstr>Short-Run Equilibria</vt:lpstr>
      <vt:lpstr>Long-Run Equilibria</vt:lpstr>
      <vt:lpstr>Short-Run Equilibria that are not Long-Run Equilibria</vt:lpstr>
      <vt:lpstr>A Short-Run Equilibrium that is also a Long-Run Equilibrium</vt:lpstr>
      <vt:lpstr>Short-Run Equilibria Converge to Long-Run Equilibrium</vt:lpstr>
      <vt:lpstr>Short-Run Equilibria Converge to Long-Run Equilibrium</vt:lpstr>
      <vt:lpstr>The Long-Run Equilibrium is Stable</vt:lpstr>
      <vt:lpstr>DAD-DAS long-run equilibrium</vt:lpstr>
      <vt:lpstr>The DAD-DAS model’s long-run equilibrium</vt:lpstr>
      <vt:lpstr>Long-Run Equilibrium</vt:lpstr>
      <vt:lpstr>Long-Run Equilibrium</vt:lpstr>
      <vt:lpstr>Long-Run Equilibrium</vt:lpstr>
      <vt:lpstr>Long-Run Equilibrium</vt:lpstr>
      <vt:lpstr>The DAD-DAS model’s long-run equilibrium</vt:lpstr>
      <vt:lpstr>DAD-DAS short-run equilibrium</vt:lpstr>
      <vt:lpstr>Recall: The short-run equilibrium</vt:lpstr>
      <vt:lpstr>DAD-DAS predictions</vt:lpstr>
      <vt:lpstr>1. Long-Run Growth</vt:lpstr>
      <vt:lpstr>Recap: DAD-DAS Slopes and Shifts</vt:lpstr>
      <vt:lpstr>1. Long-run growth</vt:lpstr>
      <vt:lpstr>1. Long-run growth</vt:lpstr>
      <vt:lpstr>1. Long-Run Growth</vt:lpstr>
      <vt:lpstr>2. Inflation Shock</vt:lpstr>
      <vt:lpstr>Recap: DAD-DAS Slopes and Shifts</vt:lpstr>
      <vt:lpstr>A shock to aggregate supply</vt:lpstr>
      <vt:lpstr>A shock to aggregate supply: one more time</vt:lpstr>
      <vt:lpstr>2. Inflation Shock</vt:lpstr>
      <vt:lpstr>2. Inflation Shock</vt:lpstr>
      <vt:lpstr>Recall: The Solution!</vt:lpstr>
      <vt:lpstr>Parameter values for simulations</vt:lpstr>
      <vt:lpstr>Impulse Response Functions</vt:lpstr>
      <vt:lpstr>The dynamic response to a supply shock</vt:lpstr>
      <vt:lpstr>The dynamic response to a supply shock</vt:lpstr>
      <vt:lpstr>The dynamic response to a supply shock</vt:lpstr>
      <vt:lpstr>The dynamic response to a supply shock</vt:lpstr>
      <vt:lpstr>3. A Series of Aggregate Demand Shocks</vt:lpstr>
      <vt:lpstr>Recap: DAD-DAS Slopes and Shifts</vt:lpstr>
      <vt:lpstr>A shock to aggregate demand</vt:lpstr>
      <vt:lpstr>A 3-period shock to aggregate demand</vt:lpstr>
      <vt:lpstr>3. A shock to aggregate demand</vt:lpstr>
      <vt:lpstr>3. A 3-period shock to aggregate demand</vt:lpstr>
      <vt:lpstr>Inflation-Unemployment Cycles</vt:lpstr>
      <vt:lpstr>A Series of Aggregate Demand Shocks: 4 Phases</vt:lpstr>
      <vt:lpstr>3. Aggregate Demand Shock</vt:lpstr>
      <vt:lpstr>A Series of Aggregate Demand Shocks: 4 Phases, interest rates</vt:lpstr>
      <vt:lpstr>The dynamic response to a demand shock</vt:lpstr>
      <vt:lpstr>The dynamic response to a demand shock</vt:lpstr>
      <vt:lpstr>The dynamic response to a demand shock</vt:lpstr>
      <vt:lpstr>The dynamic response to a demand shock</vt:lpstr>
      <vt:lpstr>4. Stricter Monetary Policy</vt:lpstr>
      <vt:lpstr>Recap: DAD-DAS Slopes and Shifts</vt:lpstr>
      <vt:lpstr>A shift in monetary policy</vt:lpstr>
      <vt:lpstr>4. Stricter Monetary Policy</vt:lpstr>
      <vt:lpstr>The dynamic response to a reduction in  target inflation</vt:lpstr>
      <vt:lpstr>The dynamic response to a reduction in  target inflation</vt:lpstr>
      <vt:lpstr>The dynamic response to a reduction in  target inflation</vt:lpstr>
      <vt:lpstr>The dynamic response to a reduction in  target inflation</vt:lpstr>
      <vt:lpstr>APPLICATION: Output variability vs. inflation variability</vt:lpstr>
      <vt:lpstr>The DAD Equation</vt:lpstr>
      <vt:lpstr>APPLICATION: Output variability vs. inflation variability</vt:lpstr>
      <vt:lpstr>The DAD Equation</vt:lpstr>
      <vt:lpstr>APPLICATION: Output variability vs. inflation variability</vt:lpstr>
      <vt:lpstr>APPLICATION: Output variability vs. inflation variability</vt:lpstr>
      <vt:lpstr>APPLICATION: The Taylor Principle</vt:lpstr>
      <vt:lpstr>APPLICATION: The Taylor Principle</vt:lpstr>
      <vt:lpstr>APPLICATION: The Taylor Principle</vt:lpstr>
      <vt:lpstr>APPLICATION: The Taylor Principle</vt:lpstr>
      <vt:lpstr>DAD-DAS + ZLB!</vt:lpstr>
      <vt:lpstr>DAD-DAS + ZLB!</vt:lpstr>
      <vt:lpstr>The Dynamic Aggregate Demand Curve (ZLB)</vt:lpstr>
      <vt:lpstr>PowerPoint Presentation</vt:lpstr>
      <vt:lpstr>PowerPoint Presentation</vt:lpstr>
      <vt:lpstr>PowerPoint Presentation</vt:lpstr>
      <vt:lpstr>PowerPoint Presentation</vt:lpstr>
      <vt:lpstr>PowerPoint Presentation</vt:lpstr>
      <vt:lpstr>DAD-DAS + ZLB!</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Dynamic Model of Aggregate Demand and Aggregate Supply</dc:title>
  <dc:creator>Udayan Roy</dc:creator>
  <cp:lastModifiedBy>Udayan Roy</cp:lastModifiedBy>
  <cp:revision>189</cp:revision>
  <dcterms:created xsi:type="dcterms:W3CDTF">2011-04-04T00:55:37Z</dcterms:created>
  <dcterms:modified xsi:type="dcterms:W3CDTF">2016-04-11T03:39:19Z</dcterms:modified>
</cp:coreProperties>
</file>