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3650" r:id="rId2"/>
    <p:sldMasterId id="2147483652" r:id="rId3"/>
    <p:sldMasterId id="2147484198" r:id="rId4"/>
    <p:sldMasterId id="2147483655" r:id="rId5"/>
    <p:sldMasterId id="2147483654" r:id="rId6"/>
  </p:sldMasterIdLst>
  <p:notesMasterIdLst>
    <p:notesMasterId r:id="rId55"/>
  </p:notesMasterIdLst>
  <p:handoutMasterIdLst>
    <p:handoutMasterId r:id="rId56"/>
  </p:handoutMasterIdLst>
  <p:sldIdLst>
    <p:sldId id="355" r:id="rId7"/>
    <p:sldId id="415" r:id="rId8"/>
    <p:sldId id="416" r:id="rId9"/>
    <p:sldId id="417" r:id="rId10"/>
    <p:sldId id="418" r:id="rId11"/>
    <p:sldId id="419" r:id="rId12"/>
    <p:sldId id="461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EA4"/>
    <a:srgbClr val="F2D698"/>
    <a:srgbClr val="01906E"/>
    <a:srgbClr val="006666"/>
    <a:srgbClr val="FF66FF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0" autoAdjust="0"/>
    <p:restoredTop sz="94744" autoAdjust="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5704F21-C533-4807-93EB-057BA29D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4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F6F4195-EF18-474F-943D-EC018CD71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11150" y="369888"/>
            <a:ext cx="2176463" cy="1323975"/>
          </a:xfrm>
          <a:prstGeom prst="rect">
            <a:avLst/>
          </a:prstGeom>
          <a:noFill/>
          <a:ln w="57150">
            <a:solidFill>
              <a:srgbClr val="005EA4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8000" b="1" dirty="0" smtClean="0">
                <a:latin typeface="Arial Black" pitchFamily="34" charset="0"/>
                <a:ea typeface="Gungsuh" pitchFamily="18" charset="-127"/>
                <a:cs typeface="Estrangelo Edessa" pitchFamily="66" charset="0"/>
              </a:rPr>
              <a:t>18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613150"/>
            <a:ext cx="43402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/>
          </p:nvPr>
        </p:nvSpPr>
        <p:spPr>
          <a:xfrm>
            <a:off x="0" y="1446663"/>
            <a:ext cx="9131724" cy="2142694"/>
          </a:xfrm>
        </p:spPr>
        <p:txBody>
          <a:bodyPr wrap="none"/>
          <a:lstStyle>
            <a:lvl1pPr marL="0" indent="0" algn="ctr">
              <a:buFontTx/>
              <a:buNone/>
              <a:defRPr sz="4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name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ln w="19050">
            <a:solidFill>
              <a:srgbClr val="005EA4"/>
            </a:solidFill>
            <a:prstDash val="sysDot"/>
            <a:bevel/>
          </a:ln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3A93708-04C4-4F80-A76B-38EADC35A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80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100939"/>
            <a:ext cx="8611737" cy="8609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9D895F-33AA-4920-A780-E237583A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3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8313-AADB-4B1A-98C4-123ABD7190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AEAB-7588-4DC6-8BF4-64C419D87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1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22"/>
            <a:ext cx="8458200" cy="5788378"/>
          </a:xfrm>
        </p:spPr>
        <p:txBody>
          <a:bodyPr/>
          <a:lstStyle>
            <a:lvl1pPr>
              <a:defRPr>
                <a:solidFill>
                  <a:srgbClr val="5D288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0EEC5-EE54-43CB-A919-AC8E58B3C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5119"/>
            <a:ext cx="8492836" cy="583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  <a:p>
            <a:pPr lvl="1"/>
            <a:r>
              <a:rPr lang="en-US" dirty="0" err="1" smtClean="0"/>
              <a:t>hghgh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FC2B6-91BE-4E98-8890-4382ECB62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7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8600" y="152400"/>
            <a:ext cx="868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fghfgj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4888" y="6469063"/>
            <a:ext cx="5048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B009D2-8947-40DA-B1DD-6B27B339D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282700" y="77788"/>
            <a:ext cx="7861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Name </a:t>
            </a:r>
            <a:r>
              <a:rPr lang="en-US" altLang="en-US" dirty="0" err="1" smtClean="0"/>
              <a:t>fgchmvb</a:t>
            </a:r>
            <a:r>
              <a:rPr lang="en-US" altLang="en-US" dirty="0" smtClean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solidFill>
              <a:srgbClr val="005EA4"/>
            </a:solidFill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268A32-BDFE-448B-BD4A-6CE775DAF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054" name="Straight Connector 2"/>
          <p:cNvCxnSpPr>
            <a:cxnSpLocks noChangeShapeType="1"/>
          </p:cNvCxnSpPr>
          <p:nvPr userDrawn="1"/>
        </p:nvCxnSpPr>
        <p:spPr bwMode="auto">
          <a:xfrm>
            <a:off x="0" y="931863"/>
            <a:ext cx="9144000" cy="0"/>
          </a:xfrm>
          <a:prstGeom prst="line">
            <a:avLst/>
          </a:prstGeom>
          <a:noFill/>
          <a:ln w="76200" algn="ctr">
            <a:solidFill>
              <a:srgbClr val="005EA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5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Users\Andreea\Desktop\Mankiw 7e\pics plus\fig right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0"/>
            <a:ext cx="279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C:\Users\Andreea\Desktop\Mankiw 7e\pics plus\fig lef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0513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"/>
          <p:cNvSpPr>
            <a:spLocks noChangeArrowheads="1"/>
          </p:cNvSpPr>
          <p:nvPr userDrawn="1"/>
        </p:nvSpPr>
        <p:spPr bwMode="auto">
          <a:xfrm>
            <a:off x="150813" y="835025"/>
            <a:ext cx="8839200" cy="5653088"/>
          </a:xfrm>
          <a:prstGeom prst="rect">
            <a:avLst/>
          </a:prstGeom>
          <a:solidFill>
            <a:srgbClr val="FEF0C8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23850" y="0"/>
            <a:ext cx="86566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Figure 1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84B72AF-2F0B-4A0F-BBC7-33110603D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Andreea\Desktop\Mankiw 7e\pics plus\table right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0"/>
            <a:ext cx="295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C:\Users\Andreea\Desktop\Mankiw 7e\pics plus\table lef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688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/>
          <p:cNvSpPr>
            <a:spLocks noChangeArrowheads="1"/>
          </p:cNvSpPr>
          <p:nvPr userDrawn="1"/>
        </p:nvSpPr>
        <p:spPr bwMode="auto">
          <a:xfrm>
            <a:off x="152400" y="839788"/>
            <a:ext cx="8831263" cy="5648325"/>
          </a:xfrm>
          <a:prstGeom prst="rect">
            <a:avLst/>
          </a:prstGeom>
          <a:solidFill>
            <a:srgbClr val="D7E1C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101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47700" y="0"/>
            <a:ext cx="8385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Table 1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4413" y="6483350"/>
            <a:ext cx="509587" cy="369888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2C2749-1516-465B-93E4-630219565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65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 userDrawn="1"/>
        </p:nvGrpSpPr>
        <p:grpSpPr bwMode="auto">
          <a:xfrm>
            <a:off x="8605838" y="0"/>
            <a:ext cx="569912" cy="1123950"/>
            <a:chOff x="8533995" y="1"/>
            <a:chExt cx="627467" cy="1293023"/>
          </a:xfrm>
        </p:grpSpPr>
        <p:pic>
          <p:nvPicPr>
            <p:cNvPr id="5132" name="Picture 13" descr="C:\Users\Andreea\Desktop\Mankiw 7e\pics plus\case study2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533995" y="1"/>
              <a:ext cx="619771" cy="67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 descr="C:\Users\Andreea\Desktop\Mankiw 7e\pics plus\case study2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25996" y="657558"/>
              <a:ext cx="651163" cy="61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Master case-study #2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700088"/>
            <a:ext cx="8458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  - </a:t>
            </a:r>
            <a:r>
              <a:rPr lang="en-US" altLang="en-US" dirty="0" err="1" smtClean="0"/>
              <a:t>colorat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diferit</a:t>
            </a:r>
            <a:endParaRPr lang="en-US" altLang="en-US" dirty="0" smtClean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682E331-17F8-4781-8A2E-7A5A3EFF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7" name="Group 3"/>
          <p:cNvGrpSpPr>
            <a:grpSpLocks/>
          </p:cNvGrpSpPr>
          <p:nvPr userDrawn="1"/>
        </p:nvGrpSpPr>
        <p:grpSpPr bwMode="auto">
          <a:xfrm>
            <a:off x="-3175" y="0"/>
            <a:ext cx="654050" cy="6483350"/>
            <a:chOff x="-3265" y="0"/>
            <a:chExt cx="654429" cy="6483350"/>
          </a:xfrm>
        </p:grpSpPr>
        <p:pic>
          <p:nvPicPr>
            <p:cNvPr id="5128" name="Picture 12" descr="C:\Users\Andreea\Desktop\Mankiw 7e\pics plus\case study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1164" cy="67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9" name="Group 2"/>
            <p:cNvGrpSpPr>
              <a:grpSpLocks/>
            </p:cNvGrpSpPr>
            <p:nvPr userDrawn="1"/>
          </p:nvGrpSpPr>
          <p:grpSpPr bwMode="auto">
            <a:xfrm>
              <a:off x="-3265" y="642457"/>
              <a:ext cx="335350" cy="5840893"/>
              <a:chOff x="-3265" y="642457"/>
              <a:chExt cx="335350" cy="5840893"/>
            </a:xfrm>
          </p:grpSpPr>
          <p:pic>
            <p:nvPicPr>
              <p:cNvPr id="5130" name="Picture 11" descr="C:\Users\Andreea\Desktop\Mankiw 7e\pics plus\purple.png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2457"/>
                <a:ext cx="319088" cy="584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" name="Picture 13" descr="C:\Users\Andreea\Desktop\Mankiw 7e\pics plus\case study2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619" y="637574"/>
                <a:ext cx="325582" cy="33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7030A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36788" y="0"/>
            <a:ext cx="6907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Appendix master title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8225" y="648811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A1B5F70-3405-4371-BF5C-6CBA57894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592138"/>
            <a:ext cx="8482013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6150" name="Picture 11" descr="C:\Users\Andreea\Desktop\Mankiw 7e\pics plus\appendi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8263"/>
            <a:ext cx="220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C:\Users\Andreea\Desktop\Mankiw 7e\pics plus\app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52450"/>
            <a:ext cx="4191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1"/>
          <p:cNvGrpSpPr>
            <a:grpSpLocks/>
          </p:cNvGrpSpPr>
          <p:nvPr userDrawn="1"/>
        </p:nvGrpSpPr>
        <p:grpSpPr bwMode="auto">
          <a:xfrm>
            <a:off x="8232775" y="750888"/>
            <a:ext cx="898525" cy="5734050"/>
            <a:chOff x="8245350" y="750627"/>
            <a:chExt cx="898650" cy="5733800"/>
          </a:xfrm>
        </p:grpSpPr>
        <p:pic>
          <p:nvPicPr>
            <p:cNvPr id="6153" name="Picture 12" descr="C:\Users\Andreea\Desktop\Mankiw 7e\pics plus\app blue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39225" y="3550623"/>
              <a:ext cx="5704767" cy="10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2" descr="C:\Users\Andreea\Desktop\Mankiw 7e\pics plus\app blue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350" y="6393299"/>
              <a:ext cx="898650" cy="9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en-US" sz="4200" dirty="0" smtClean="0"/>
              <a:t>Chapter 18: Six </a:t>
            </a:r>
            <a:r>
              <a:rPr lang="en-US" altLang="en-US" sz="4200" dirty="0" smtClean="0"/>
              <a:t>Debates over </a:t>
            </a:r>
          </a:p>
          <a:p>
            <a:r>
              <a:rPr lang="en-US" altLang="en-US" sz="4200" dirty="0" smtClean="0"/>
              <a:t>Macroeconomic Policy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B23FB18-50E0-44BA-90C4-84797BE95E09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Monetary policy</a:t>
            </a:r>
          </a:p>
          <a:p>
            <a:pPr lvl="1"/>
            <a:r>
              <a:rPr lang="en-US" altLang="en-US" smtClean="0"/>
              <a:t>First line of defense - economic downturns</a:t>
            </a:r>
          </a:p>
          <a:p>
            <a:pPr lvl="1"/>
            <a:r>
              <a:rPr lang="en-US" altLang="en-US" smtClean="0"/>
              <a:t>Increasing the money supply</a:t>
            </a:r>
          </a:p>
          <a:p>
            <a:pPr lvl="2"/>
            <a:r>
              <a:rPr lang="en-US" altLang="en-US" smtClean="0"/>
              <a:t>Reduces interest rates</a:t>
            </a:r>
          </a:p>
          <a:p>
            <a:pPr lvl="2"/>
            <a:r>
              <a:rPr lang="en-US" altLang="en-US" smtClean="0"/>
              <a:t>Reduce the cost of borrowing</a:t>
            </a:r>
          </a:p>
          <a:p>
            <a:pPr lvl="2"/>
            <a:r>
              <a:rPr lang="en-US" altLang="en-US" smtClean="0"/>
              <a:t>Increased spending on investment</a:t>
            </a:r>
          </a:p>
          <a:p>
            <a:pPr lvl="2"/>
            <a:r>
              <a:rPr lang="en-US" altLang="en-US" smtClean="0"/>
              <a:t>Increased aggregate demand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41F200B-A922-43D7-84FD-780CD1146B8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10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Fiscal policy</a:t>
            </a:r>
          </a:p>
          <a:p>
            <a:pPr lvl="1"/>
            <a:r>
              <a:rPr lang="en-US" altLang="en-US" smtClean="0"/>
              <a:t>Cutting taxes</a:t>
            </a:r>
          </a:p>
          <a:p>
            <a:pPr lvl="2"/>
            <a:r>
              <a:rPr lang="en-US" altLang="en-US" smtClean="0"/>
              <a:t>Increased household disposable income</a:t>
            </a:r>
          </a:p>
          <a:p>
            <a:pPr lvl="2"/>
            <a:r>
              <a:rPr lang="en-US" altLang="en-US" smtClean="0"/>
              <a:t>Increase spending on consumption</a:t>
            </a:r>
          </a:p>
          <a:p>
            <a:pPr lvl="1"/>
            <a:r>
              <a:rPr lang="en-US" altLang="en-US" smtClean="0"/>
              <a:t>Increased government spending</a:t>
            </a:r>
          </a:p>
          <a:p>
            <a:pPr lvl="2"/>
            <a:r>
              <a:rPr lang="en-US" altLang="en-US" smtClean="0"/>
              <a:t>Adds directly to aggregate demand</a:t>
            </a:r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B437BA9-6B67-4855-8256-8B9FEAFD6FC2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11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Fiscal policy</a:t>
            </a:r>
          </a:p>
          <a:p>
            <a:pPr lvl="1"/>
            <a:r>
              <a:rPr lang="en-US" altLang="en-US" smtClean="0"/>
              <a:t>Multiplier effects </a:t>
            </a:r>
          </a:p>
          <a:p>
            <a:pPr lvl="2"/>
            <a:r>
              <a:rPr lang="en-US" altLang="en-US" smtClean="0"/>
              <a:t>Higher aggregate demand - Higher incomes</a:t>
            </a:r>
          </a:p>
          <a:p>
            <a:pPr lvl="2"/>
            <a:r>
              <a:rPr lang="en-US" altLang="en-US" smtClean="0"/>
              <a:t>Induces additional consumer spending</a:t>
            </a:r>
          </a:p>
          <a:p>
            <a:pPr lvl="2"/>
            <a:r>
              <a:rPr lang="en-US" altLang="en-US" smtClean="0"/>
              <a:t>Further increases in aggregate demand</a:t>
            </a:r>
          </a:p>
          <a:p>
            <a:pPr lvl="1"/>
            <a:r>
              <a:rPr lang="en-US" altLang="en-US" smtClean="0"/>
              <a:t>Particularly useful when the tools of monetary policy lose their effectiveness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FCAD67C-DA15-4945-8AB7-14BD1E4F550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12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647112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Economic downturn of 2008 and 2009</a:t>
            </a:r>
          </a:p>
          <a:p>
            <a:pPr lvl="1"/>
            <a:r>
              <a:rPr lang="en-US" altLang="en-US" smtClean="0"/>
              <a:t>The Fed cut its target interest rate to almost zero</a:t>
            </a:r>
          </a:p>
          <a:p>
            <a:pPr lvl="2"/>
            <a:r>
              <a:rPr lang="en-US" altLang="en-US" smtClean="0"/>
              <a:t>Cannot reduce interest rates below zero</a:t>
            </a:r>
          </a:p>
          <a:p>
            <a:pPr lvl="2"/>
            <a:r>
              <a:rPr lang="en-US" altLang="en-US" smtClean="0"/>
              <a:t>Once interest rates are at zero, the Fed has lost its most powerful tool </a:t>
            </a:r>
          </a:p>
          <a:p>
            <a:pPr lvl="1"/>
            <a:r>
              <a:rPr lang="en-US" altLang="en-US" smtClean="0"/>
              <a:t>Turn to fiscal policy</a:t>
            </a: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6496371-0611-4F4C-905E-73A3B975ABDA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13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Traditional Keynesian analysis</a:t>
            </a:r>
          </a:p>
          <a:p>
            <a:pPr lvl="1"/>
            <a:r>
              <a:rPr lang="en-US" altLang="en-US" smtClean="0"/>
              <a:t>Increases in government purchases are a more potent tool than decreases in taxes</a:t>
            </a:r>
          </a:p>
          <a:p>
            <a:pPr lvl="2"/>
            <a:r>
              <a:rPr lang="en-US" altLang="en-US" smtClean="0"/>
              <a:t>$1 tax cut – part of it may be saved</a:t>
            </a:r>
          </a:p>
          <a:p>
            <a:pPr lvl="3"/>
            <a:r>
              <a:rPr lang="en-US" altLang="en-US" smtClean="0"/>
              <a:t>Only part adds to AD</a:t>
            </a:r>
          </a:p>
          <a:p>
            <a:pPr lvl="2"/>
            <a:r>
              <a:rPr lang="en-US" altLang="en-US" smtClean="0"/>
              <a:t>$1 government spending – fully adds to AD</a:t>
            </a: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4ADBD5F3-B184-4897-B207-2A2E51D77D8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14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607425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2009, Obama administration estimations</a:t>
            </a:r>
          </a:p>
          <a:p>
            <a:pPr lvl="1"/>
            <a:r>
              <a:rPr lang="en-US" altLang="en-US" smtClean="0"/>
              <a:t>$1of tax cuts increases GDP by $0.99</a:t>
            </a:r>
          </a:p>
          <a:p>
            <a:pPr lvl="1"/>
            <a:r>
              <a:rPr lang="en-US" altLang="en-US" smtClean="0"/>
              <a:t>$1of government purchases increases GDP by $1.59</a:t>
            </a:r>
          </a:p>
          <a:p>
            <a:pPr lvl="1"/>
            <a:r>
              <a:rPr lang="en-US" altLang="en-US" smtClean="0"/>
              <a:t>The $800 billion stimulus package</a:t>
            </a:r>
          </a:p>
          <a:p>
            <a:pPr lvl="2"/>
            <a:r>
              <a:rPr lang="en-US" altLang="en-US" smtClean="0"/>
              <a:t>Create or save more than 3 million jobs by the end of the president’s second year in office</a:t>
            </a: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F44EA9E3-BB17-4399-ACCC-32DB5F801652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15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7324725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3 kinds of government spending</a:t>
            </a:r>
          </a:p>
          <a:p>
            <a:pPr lvl="1"/>
            <a:r>
              <a:rPr lang="en-US" altLang="en-US" smtClean="0"/>
              <a:t>“Shovel-ready” projects</a:t>
            </a:r>
          </a:p>
          <a:p>
            <a:pPr lvl="1"/>
            <a:r>
              <a:rPr lang="en-US" altLang="en-US" smtClean="0"/>
              <a:t>Federal aid to state and local governments</a:t>
            </a:r>
          </a:p>
          <a:p>
            <a:pPr lvl="2"/>
            <a:r>
              <a:rPr lang="en-US" altLang="en-US" smtClean="0"/>
              <a:t>Constitutionally required to run balanced budgets</a:t>
            </a:r>
          </a:p>
          <a:p>
            <a:pPr lvl="1"/>
            <a:r>
              <a:rPr lang="en-US" altLang="en-US" smtClean="0"/>
              <a:t>Increased payments to the jobless - unemployment insurance system</a:t>
            </a: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AEB346D-8F94-4C03-8D52-096E94BBB3A7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16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966788"/>
            <a:ext cx="201453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7576457" y="3330575"/>
            <a:ext cx="15675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President Barack Obama delivers remarks at the groundbreaking of a road project funded by the American Recovery and Reinvestment Act, Friday, June 18, 2010, in Columbus, Ohio.</a:t>
            </a:r>
            <a:endParaRPr lang="en-US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the government should fight recessions with tax cuts </a:t>
            </a:r>
          </a:p>
          <a:p>
            <a:r>
              <a:rPr lang="en-US" altLang="en-US" smtClean="0"/>
              <a:t>Tax cuts</a:t>
            </a:r>
          </a:p>
          <a:p>
            <a:pPr lvl="1"/>
            <a:r>
              <a:rPr lang="en-US" altLang="en-US" smtClean="0"/>
              <a:t>Increase AD</a:t>
            </a:r>
          </a:p>
          <a:p>
            <a:pPr lvl="2"/>
            <a:r>
              <a:rPr lang="en-US" altLang="en-US" smtClean="0"/>
              <a:t>Increase households’ disposable income</a:t>
            </a:r>
          </a:p>
          <a:p>
            <a:pPr lvl="2"/>
            <a:r>
              <a:rPr lang="en-US" altLang="en-US" smtClean="0"/>
              <a:t>By altering incentives - stimulate investment</a:t>
            </a:r>
          </a:p>
          <a:p>
            <a:pPr lvl="1"/>
            <a:r>
              <a:rPr lang="en-US" altLang="en-US" smtClean="0"/>
              <a:t>Increase AS</a:t>
            </a:r>
          </a:p>
          <a:p>
            <a:pPr lvl="2"/>
            <a:r>
              <a:rPr lang="en-US" altLang="en-US" smtClean="0"/>
              <a:t>Unemployed - incentive to search for jobs</a:t>
            </a:r>
          </a:p>
          <a:p>
            <a:pPr lvl="2"/>
            <a:r>
              <a:rPr lang="en-US" altLang="en-US" smtClean="0"/>
              <a:t>Employed - incentive to work longer hours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414076D9-9BD3-4D0C-8DA5-96CD905091E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17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the government should fight recessions with tax cuts </a:t>
            </a:r>
          </a:p>
          <a:p>
            <a:r>
              <a:rPr lang="en-US" altLang="en-US" smtClean="0"/>
              <a:t>Problems with increasing government spending during recessions</a:t>
            </a:r>
          </a:p>
          <a:p>
            <a:pPr lvl="1"/>
            <a:r>
              <a:rPr lang="en-US" altLang="en-US" smtClean="0"/>
              <a:t>Government-spending multipliers – smaller</a:t>
            </a:r>
          </a:p>
          <a:p>
            <a:pPr lvl="2"/>
            <a:r>
              <a:rPr lang="en-US" altLang="en-US" smtClean="0"/>
              <a:t>Consumers - higher taxes in the future</a:t>
            </a:r>
          </a:p>
          <a:p>
            <a:pPr lvl="3"/>
            <a:r>
              <a:rPr lang="en-US" altLang="en-US" smtClean="0"/>
              <a:t>Cut back spending today</a:t>
            </a:r>
          </a:p>
          <a:p>
            <a:pPr lvl="2"/>
            <a:r>
              <a:rPr lang="en-US" altLang="en-US" smtClean="0"/>
              <a:t>Firms - reduced expectations of future profits</a:t>
            </a:r>
          </a:p>
          <a:p>
            <a:pPr lvl="3"/>
            <a:r>
              <a:rPr lang="en-US" altLang="en-US" smtClean="0"/>
              <a:t>Reduce investment spending today</a:t>
            </a: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CB1D020-E478-4EB8-8425-54F1DA7EFE9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18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the government should fight recessions with tax cuts </a:t>
            </a:r>
          </a:p>
          <a:p>
            <a:r>
              <a:rPr lang="en-US" altLang="en-US" smtClean="0"/>
              <a:t>Problems with increasing government spending during recessions</a:t>
            </a:r>
          </a:p>
          <a:p>
            <a:pPr lvl="1"/>
            <a:r>
              <a:rPr lang="en-US" altLang="en-US" smtClean="0"/>
              <a:t>Fast increase in spending</a:t>
            </a:r>
          </a:p>
          <a:p>
            <a:pPr lvl="2"/>
            <a:r>
              <a:rPr lang="en-US" altLang="en-US" smtClean="0"/>
              <a:t>Buy things of little public value</a:t>
            </a:r>
          </a:p>
          <a:p>
            <a:pPr lvl="3"/>
            <a:r>
              <a:rPr lang="en-US" altLang="en-US" smtClean="0"/>
              <a:t>“Bridges to nowhere”</a:t>
            </a:r>
          </a:p>
          <a:p>
            <a:pPr lvl="1"/>
            <a:r>
              <a:rPr lang="en-US" altLang="en-US" smtClean="0"/>
              <a:t>Careful and deliberate planning</a:t>
            </a:r>
          </a:p>
          <a:p>
            <a:pPr lvl="2"/>
            <a:r>
              <a:rPr lang="en-US" altLang="en-US" smtClean="0"/>
              <a:t>Long lags</a:t>
            </a:r>
          </a:p>
        </p:txBody>
      </p:sp>
      <p:sp>
        <p:nvSpPr>
          <p:cNvPr id="276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3E946C1-8DFD-4F52-9F13-169C7B2B475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19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 smtClean="0"/>
              <a:t>Debate #1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1. Should monetary and fiscal policymakers try to stabilize the economy?</a:t>
            </a:r>
          </a:p>
          <a:p>
            <a:r>
              <a:rPr lang="en-US" altLang="en-US" smtClean="0"/>
              <a:t>Changes in aggregate demand and aggregate supply </a:t>
            </a:r>
          </a:p>
          <a:p>
            <a:pPr lvl="1"/>
            <a:r>
              <a:rPr lang="en-US" altLang="en-US" smtClean="0"/>
              <a:t>Short-run fluctuations in production and employment</a:t>
            </a:r>
          </a:p>
          <a:p>
            <a:r>
              <a:rPr lang="en-US" altLang="en-US" smtClean="0"/>
              <a:t>Monetary and fiscal policy</a:t>
            </a:r>
          </a:p>
          <a:p>
            <a:pPr lvl="1"/>
            <a:r>
              <a:rPr lang="en-US" altLang="en-US" smtClean="0"/>
              <a:t>Can shift aggregate demand</a:t>
            </a:r>
          </a:p>
          <a:p>
            <a:pPr lvl="1"/>
            <a:r>
              <a:rPr lang="en-US" altLang="en-US" smtClean="0"/>
              <a:t>Influence these fluctuations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914EE6B7-3F62-461A-B773-7E99B17C8744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#3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3. Should monetary policy be made by rule rather than by discretion?</a:t>
            </a:r>
          </a:p>
          <a:p>
            <a:r>
              <a:rPr lang="en-US" altLang="en-US" smtClean="0"/>
              <a:t>Federal Open Market Committee</a:t>
            </a:r>
          </a:p>
          <a:p>
            <a:pPr lvl="1"/>
            <a:r>
              <a:rPr lang="en-US" altLang="en-US" smtClean="0"/>
              <a:t>Sets monetary policy – complete discretion</a:t>
            </a:r>
          </a:p>
          <a:p>
            <a:pPr lvl="1"/>
            <a:r>
              <a:rPr lang="en-US" altLang="en-US" smtClean="0"/>
              <a:t>Meets about every six weeks</a:t>
            </a:r>
          </a:p>
          <a:p>
            <a:pPr lvl="2"/>
            <a:r>
              <a:rPr lang="en-US" altLang="en-US" smtClean="0"/>
              <a:t>Evaluate the state of the economy</a:t>
            </a:r>
          </a:p>
          <a:p>
            <a:pPr lvl="1"/>
            <a:r>
              <a:rPr lang="en-US" altLang="en-US" smtClean="0"/>
              <a:t>Short-term interest rates</a:t>
            </a:r>
          </a:p>
          <a:p>
            <a:pPr lvl="2"/>
            <a:r>
              <a:rPr lang="en-US" altLang="en-US" smtClean="0"/>
              <a:t>Raise, lower, or leave unchanged </a:t>
            </a:r>
          </a:p>
          <a:p>
            <a:pPr lvl="1"/>
            <a:r>
              <a:rPr lang="en-US" altLang="en-US" smtClean="0"/>
              <a:t>The Fed - adjusts the money supply </a:t>
            </a:r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64E88F5-775D-4D41-A379-38EF8F3E06D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20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#3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monetary policy should be made by rule</a:t>
            </a:r>
          </a:p>
          <a:p>
            <a:r>
              <a:rPr lang="en-US" altLang="en-US" smtClean="0"/>
              <a:t>Problems with discretionary monetary policy</a:t>
            </a:r>
          </a:p>
          <a:p>
            <a:pPr lvl="1"/>
            <a:r>
              <a:rPr lang="en-US" altLang="en-US" smtClean="0"/>
              <a:t>Does not limit incompetence and abuse of power</a:t>
            </a:r>
          </a:p>
          <a:p>
            <a:pPr lvl="2"/>
            <a:r>
              <a:rPr lang="en-US" altLang="en-US" smtClean="0"/>
              <a:t>Political business cycle</a:t>
            </a:r>
          </a:p>
          <a:p>
            <a:pPr lvl="3"/>
            <a:r>
              <a:rPr lang="en-US" altLang="en-US" smtClean="0"/>
              <a:t>If central bankers ally with politicians</a:t>
            </a:r>
          </a:p>
          <a:p>
            <a:pPr lvl="3"/>
            <a:r>
              <a:rPr lang="en-US" altLang="en-US" smtClean="0"/>
              <a:t>Discretionary policy - can lead to economic fluctuations that reflect the electoral calendar</a:t>
            </a: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F5B2101-F32E-4884-ABFA-539127C7D864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21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#3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 Pro: </a:t>
            </a:r>
            <a:r>
              <a:rPr lang="en-US" altLang="en-US" smtClean="0"/>
              <a:t>monetary policy should be made by rule</a:t>
            </a:r>
          </a:p>
          <a:p>
            <a:r>
              <a:rPr lang="en-US" altLang="en-US" smtClean="0"/>
              <a:t>Problems with discretionary monetary policy</a:t>
            </a:r>
          </a:p>
          <a:p>
            <a:pPr lvl="1"/>
            <a:r>
              <a:rPr lang="en-US" altLang="en-US" smtClean="0"/>
              <a:t>It might lead to more inflation than is desirable</a:t>
            </a:r>
          </a:p>
          <a:p>
            <a:pPr lvl="2"/>
            <a:r>
              <a:rPr lang="en-US" altLang="en-US" smtClean="0"/>
              <a:t>Time inconsistency of policy</a:t>
            </a:r>
          </a:p>
          <a:p>
            <a:pPr lvl="3"/>
            <a:r>
              <a:rPr lang="en-US" altLang="en-US" smtClean="0"/>
              <a:t>Central bankers – know there is no long-run trade-off between inflation and unemployment</a:t>
            </a:r>
          </a:p>
          <a:p>
            <a:pPr lvl="4"/>
            <a:r>
              <a:rPr lang="en-US" altLang="en-US" sz="2400" smtClean="0"/>
              <a:t>Announce goal - zero inflation</a:t>
            </a:r>
          </a:p>
          <a:p>
            <a:pPr lvl="4"/>
            <a:r>
              <a:rPr lang="en-US" altLang="en-US" sz="2400" smtClean="0"/>
              <a:t>Short-run trade-off between inflation and unemployment</a:t>
            </a: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9617CCBA-86C7-4D76-B4F9-7B42E45EE3D0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22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#3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591550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monetary policy should not be made by rule</a:t>
            </a:r>
          </a:p>
          <a:p>
            <a:r>
              <a:rPr lang="en-US" altLang="en-US" smtClean="0"/>
              <a:t>Discretionary monetary policy – flexible</a:t>
            </a:r>
          </a:p>
          <a:p>
            <a:pPr lvl="1"/>
            <a:r>
              <a:rPr lang="en-US" altLang="en-US" smtClean="0"/>
              <a:t>The Fed – various circumstances</a:t>
            </a:r>
          </a:p>
          <a:p>
            <a:pPr lvl="1"/>
            <a:r>
              <a:rPr lang="en-US" altLang="en-US" smtClean="0"/>
              <a:t>Better to appoint good people to conduct monetary policy</a:t>
            </a:r>
          </a:p>
          <a:p>
            <a:pPr lvl="2"/>
            <a:r>
              <a:rPr lang="en-US" altLang="en-US" sz="2700" smtClean="0"/>
              <a:t>And then give them the freedom to do the best they can </a:t>
            </a:r>
          </a:p>
          <a:p>
            <a:pPr lvl="1"/>
            <a:r>
              <a:rPr lang="en-US" altLang="en-US" smtClean="0"/>
              <a:t>The alleged problems with discretion</a:t>
            </a:r>
          </a:p>
          <a:p>
            <a:pPr lvl="2"/>
            <a:r>
              <a:rPr lang="en-US" altLang="en-US" sz="2700" smtClean="0"/>
              <a:t>Are largely hypothetical</a:t>
            </a: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A902166-3A64-4794-80FD-DC840A92EB0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23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#4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4. Should the central bank aim for zero inflation?</a:t>
            </a:r>
          </a:p>
          <a:p>
            <a:r>
              <a:rPr lang="en-US" altLang="en-US" smtClean="0"/>
              <a:t>Inflation</a:t>
            </a:r>
          </a:p>
          <a:p>
            <a:pPr lvl="1"/>
            <a:r>
              <a:rPr lang="en-US" altLang="en-US" smtClean="0"/>
              <a:t>Prices rise when the government prints too much money</a:t>
            </a:r>
          </a:p>
          <a:p>
            <a:pPr lvl="1"/>
            <a:r>
              <a:rPr lang="en-US" altLang="en-US" smtClean="0"/>
              <a:t>Society faces a short-run trade-off between inflation and unemployment</a:t>
            </a:r>
          </a:p>
        </p:txBody>
      </p:sp>
      <p:sp>
        <p:nvSpPr>
          <p:cNvPr id="3277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BF431EA-8784-4E3C-A83D-AAADCA11B317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24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#4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central bank should aim for zero inflation </a:t>
            </a:r>
          </a:p>
          <a:p>
            <a:r>
              <a:rPr lang="en-US" altLang="en-US" smtClean="0"/>
              <a:t>Six costs of inflation:</a:t>
            </a:r>
          </a:p>
          <a:p>
            <a:pPr lvl="1"/>
            <a:r>
              <a:rPr lang="en-US" altLang="en-US" smtClean="0"/>
              <a:t>Shoeleather costs associated with reduced money holdings</a:t>
            </a:r>
          </a:p>
          <a:p>
            <a:pPr lvl="1"/>
            <a:r>
              <a:rPr lang="en-US" altLang="en-US" smtClean="0"/>
              <a:t>Menu costs associated with more frequent adjustment of prices</a:t>
            </a:r>
          </a:p>
          <a:p>
            <a:pPr lvl="1"/>
            <a:r>
              <a:rPr lang="en-US" altLang="en-US" smtClean="0"/>
              <a:t>Increased variability of relative prices</a:t>
            </a:r>
          </a:p>
        </p:txBody>
      </p:sp>
      <p:sp>
        <p:nvSpPr>
          <p:cNvPr id="3379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EED8431-6CE7-434C-88EA-13D97DD0EC0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25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#4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central bank should aim for zero inflation </a:t>
            </a:r>
          </a:p>
          <a:p>
            <a:r>
              <a:rPr lang="en-US" altLang="en-US" smtClean="0"/>
              <a:t>Six costs of inflation:</a:t>
            </a:r>
          </a:p>
          <a:p>
            <a:pPr lvl="1"/>
            <a:r>
              <a:rPr lang="en-US" altLang="en-US" smtClean="0"/>
              <a:t>Unintended changes in tax liabilities due to non-indexation of the tax code</a:t>
            </a:r>
          </a:p>
          <a:p>
            <a:pPr lvl="1"/>
            <a:r>
              <a:rPr lang="en-US" altLang="en-US" smtClean="0"/>
              <a:t>Confusion and inconvenience resulting from a changing unit of account</a:t>
            </a:r>
          </a:p>
          <a:p>
            <a:pPr lvl="1"/>
            <a:r>
              <a:rPr lang="en-US" altLang="en-US" smtClean="0"/>
              <a:t>Arbitrary redistributions of wealth associated with dollar-denominated debts</a:t>
            </a:r>
          </a:p>
        </p:txBody>
      </p:sp>
      <p:sp>
        <p:nvSpPr>
          <p:cNvPr id="3482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F5CA683F-97C3-44FB-B113-4D8B264A329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26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#4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central bank should aim for zero inflation </a:t>
            </a:r>
          </a:p>
          <a:p>
            <a:r>
              <a:rPr lang="en-US" altLang="en-US" smtClean="0"/>
              <a:t>Reducing inflation</a:t>
            </a:r>
          </a:p>
          <a:p>
            <a:pPr lvl="1"/>
            <a:r>
              <a:rPr lang="en-US" altLang="en-US" smtClean="0"/>
              <a:t>Temporary: high unemployment &amp; low output</a:t>
            </a:r>
          </a:p>
          <a:p>
            <a:pPr lvl="1"/>
            <a:r>
              <a:rPr lang="en-US" altLang="en-US" smtClean="0"/>
              <a:t>Long-run: no trade-off </a:t>
            </a:r>
          </a:p>
          <a:p>
            <a:pPr lvl="1"/>
            <a:r>
              <a:rPr lang="en-US" altLang="en-US" smtClean="0"/>
              <a:t>Temporary costs</a:t>
            </a:r>
          </a:p>
          <a:p>
            <a:pPr lvl="1"/>
            <a:r>
              <a:rPr lang="en-US" altLang="en-US" smtClean="0"/>
              <a:t>Permanent benefits</a:t>
            </a:r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439F561B-0D1F-4998-8DE4-952594A4ACB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27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#4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the central bank should not aim for zero inflation </a:t>
            </a:r>
          </a:p>
          <a:p>
            <a:r>
              <a:rPr lang="en-US" altLang="en-US" smtClean="0"/>
              <a:t>Benefits of zero inflation – are small</a:t>
            </a:r>
          </a:p>
          <a:p>
            <a:pPr lvl="1"/>
            <a:r>
              <a:rPr lang="en-US" altLang="en-US" smtClean="0"/>
              <a:t>Compared to moderate inflation</a:t>
            </a:r>
          </a:p>
          <a:p>
            <a:r>
              <a:rPr lang="en-US" altLang="en-US" smtClean="0"/>
              <a:t>Costs of reaching zero inflation are large</a:t>
            </a:r>
          </a:p>
          <a:p>
            <a:pPr lvl="1"/>
            <a:r>
              <a:rPr lang="en-US" altLang="en-US" smtClean="0"/>
              <a:t>Sacrifice ratio</a:t>
            </a:r>
          </a:p>
          <a:p>
            <a:pPr lvl="1"/>
            <a:r>
              <a:rPr lang="en-US" altLang="en-US" smtClean="0"/>
              <a:t>Social costs</a:t>
            </a:r>
          </a:p>
          <a:p>
            <a:r>
              <a:rPr lang="en-US" altLang="en-US" smtClean="0"/>
              <a:t>Small inflation - may be a good thing</a:t>
            </a:r>
          </a:p>
        </p:txBody>
      </p:sp>
      <p:sp>
        <p:nvSpPr>
          <p:cNvPr id="368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F094D92-4356-4678-84AB-F477458F32F7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28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5. Should the government balance its budget?</a:t>
            </a:r>
          </a:p>
          <a:p>
            <a:r>
              <a:rPr lang="en-US" altLang="en-US" smtClean="0"/>
              <a:t>When the government spends more than it collects in tax revenue</a:t>
            </a:r>
          </a:p>
          <a:p>
            <a:pPr lvl="1"/>
            <a:r>
              <a:rPr lang="en-US" altLang="en-US" smtClean="0"/>
              <a:t>It covers this budget deficit by issuing government debt</a:t>
            </a:r>
          </a:p>
          <a:p>
            <a:pPr lvl="2"/>
            <a:r>
              <a:rPr lang="en-US" altLang="en-US" smtClean="0"/>
              <a:t>Affect saving, investment, and interest rates</a:t>
            </a: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4F67750-C091-47DF-BC34-518398F73F5B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29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 smtClean="0"/>
              <a:t>Debate #1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policymakers should try to stabilize the economy</a:t>
            </a:r>
          </a:p>
          <a:p>
            <a:r>
              <a:rPr lang="en-US" altLang="en-US" smtClean="0"/>
              <a:t>When aggregate demand is too small</a:t>
            </a:r>
          </a:p>
          <a:p>
            <a:pPr lvl="1"/>
            <a:r>
              <a:rPr lang="en-US" altLang="en-US" smtClean="0"/>
              <a:t>High unemployment</a:t>
            </a:r>
          </a:p>
          <a:p>
            <a:pPr lvl="1"/>
            <a:r>
              <a:rPr lang="en-US" altLang="en-US" smtClean="0"/>
              <a:t>Policymakers</a:t>
            </a:r>
          </a:p>
          <a:p>
            <a:pPr lvl="2"/>
            <a:r>
              <a:rPr lang="en-US" altLang="en-US" smtClean="0"/>
              <a:t>Boost government spending</a:t>
            </a:r>
          </a:p>
          <a:p>
            <a:pPr lvl="2"/>
            <a:r>
              <a:rPr lang="en-US" altLang="en-US" smtClean="0"/>
              <a:t>Cut taxes</a:t>
            </a:r>
          </a:p>
          <a:p>
            <a:pPr lvl="2"/>
            <a:r>
              <a:rPr lang="en-US" altLang="en-US" smtClean="0"/>
              <a:t>Expand the money supply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6C3CD85-B334-4049-B7E1-06D31AA0BD6C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government should balance its budget </a:t>
            </a:r>
          </a:p>
          <a:p>
            <a:r>
              <a:rPr lang="en-US" altLang="en-US" smtClean="0"/>
              <a:t>Federal debt</a:t>
            </a:r>
          </a:p>
          <a:p>
            <a:pPr lvl="1"/>
            <a:r>
              <a:rPr lang="en-US" altLang="en-US" smtClean="0"/>
              <a:t>$712 billion in 1980</a:t>
            </a:r>
          </a:p>
          <a:p>
            <a:pPr lvl="1"/>
            <a:r>
              <a:rPr lang="en-US" altLang="en-US" smtClean="0"/>
              <a:t>$11.3 trillion in 2012</a:t>
            </a:r>
          </a:p>
          <a:p>
            <a:pPr lvl="1"/>
            <a:r>
              <a:rPr lang="en-US" altLang="en-US" smtClean="0"/>
              <a:t>$36,000 - each person’s share of the government debt</a:t>
            </a:r>
          </a:p>
        </p:txBody>
      </p:sp>
      <p:sp>
        <p:nvSpPr>
          <p:cNvPr id="389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C6BD0AF4-2D88-4079-ABEB-3D64412E42DB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30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4052888"/>
            <a:ext cx="254793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2803525" y="4908550"/>
            <a:ext cx="3233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“What?!? My share of the government debt is $36,000?”</a:t>
            </a:r>
            <a:endParaRPr lang="en-US" altLang="en-US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government should balance its budget </a:t>
            </a:r>
          </a:p>
          <a:p>
            <a:r>
              <a:rPr lang="en-US" altLang="en-US" smtClean="0"/>
              <a:t>Government debt</a:t>
            </a:r>
          </a:p>
          <a:p>
            <a:pPr lvl="1"/>
            <a:r>
              <a:rPr lang="en-US" altLang="en-US" smtClean="0"/>
              <a:t>Direct effect: place a burden on future generations</a:t>
            </a:r>
          </a:p>
          <a:p>
            <a:pPr lvl="1"/>
            <a:r>
              <a:rPr lang="en-US" altLang="en-US" smtClean="0"/>
              <a:t>Macroeconomic effects</a:t>
            </a:r>
          </a:p>
          <a:p>
            <a:pPr lvl="2"/>
            <a:r>
              <a:rPr lang="en-US" altLang="en-US" smtClean="0"/>
              <a:t>Lower national saving</a:t>
            </a:r>
          </a:p>
          <a:p>
            <a:pPr lvl="2"/>
            <a:r>
              <a:rPr lang="en-US" altLang="en-US" smtClean="0"/>
              <a:t>Future generations: lower incomes and higher taxes</a:t>
            </a:r>
          </a:p>
        </p:txBody>
      </p:sp>
      <p:sp>
        <p:nvSpPr>
          <p:cNvPr id="399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E6C2D3E-2416-404E-9544-1A0762624C0C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31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government should balance its budget </a:t>
            </a:r>
          </a:p>
          <a:p>
            <a:r>
              <a:rPr lang="en-US" altLang="en-US" smtClean="0"/>
              <a:t>Justifiable to run a budget deficit</a:t>
            </a:r>
          </a:p>
          <a:p>
            <a:pPr lvl="1"/>
            <a:r>
              <a:rPr lang="en-US" altLang="en-US" smtClean="0"/>
              <a:t>War</a:t>
            </a:r>
          </a:p>
          <a:p>
            <a:pPr lvl="1"/>
            <a:r>
              <a:rPr lang="en-US" altLang="en-US" smtClean="0"/>
              <a:t>Temporary downturn in economic activity</a:t>
            </a:r>
          </a:p>
          <a:p>
            <a:r>
              <a:rPr lang="en-US" altLang="en-US" smtClean="0"/>
              <a:t>Not all budget deficits can be justified by war or recession</a:t>
            </a:r>
          </a:p>
        </p:txBody>
      </p:sp>
      <p:sp>
        <p:nvSpPr>
          <p:cNvPr id="409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51082EA5-C3DD-4472-AD97-CAC3339513D2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32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government should balance its budget </a:t>
            </a:r>
          </a:p>
          <a:p>
            <a:r>
              <a:rPr lang="en-US" altLang="en-US" smtClean="0"/>
              <a:t>1980 – 1995, government debt as percentage of GDP</a:t>
            </a:r>
          </a:p>
          <a:p>
            <a:pPr lvl="1"/>
            <a:r>
              <a:rPr lang="en-US" altLang="en-US" smtClean="0"/>
              <a:t>Increased from 26 to 50% of GDP</a:t>
            </a:r>
          </a:p>
          <a:p>
            <a:pPr lvl="2"/>
            <a:r>
              <a:rPr lang="en-US" altLang="en-US" smtClean="0"/>
              <a:t>No major military conflict</a:t>
            </a:r>
          </a:p>
          <a:p>
            <a:pPr lvl="2"/>
            <a:r>
              <a:rPr lang="en-US" altLang="en-US" smtClean="0"/>
              <a:t>No major economic downturn</a:t>
            </a:r>
          </a:p>
          <a:p>
            <a:pPr lvl="1"/>
            <a:r>
              <a:rPr lang="en-US" altLang="en-US" smtClean="0"/>
              <a:t>Causes</a:t>
            </a:r>
          </a:p>
          <a:p>
            <a:pPr lvl="2"/>
            <a:r>
              <a:rPr lang="en-US" altLang="en-US" smtClean="0"/>
              <a:t>Easier to increase government spending</a:t>
            </a:r>
          </a:p>
          <a:p>
            <a:pPr lvl="2"/>
            <a:r>
              <a:rPr lang="en-US" altLang="en-US" smtClean="0"/>
              <a:t>Than to increase taxes</a:t>
            </a:r>
          </a:p>
        </p:txBody>
      </p:sp>
      <p:sp>
        <p:nvSpPr>
          <p:cNvPr id="419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D0FE0A94-131E-48E4-B79D-71AF37D3707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33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government should balance its budget </a:t>
            </a:r>
          </a:p>
          <a:p>
            <a:r>
              <a:rPr lang="en-US" altLang="en-US" smtClean="0"/>
              <a:t>Budget deficit in recent years  </a:t>
            </a:r>
          </a:p>
          <a:p>
            <a:pPr lvl="1"/>
            <a:r>
              <a:rPr lang="en-US" altLang="en-US" smtClean="0"/>
              <a:t>Wars in Iraq and Afghanistan</a:t>
            </a:r>
          </a:p>
          <a:p>
            <a:pPr lvl="1"/>
            <a:r>
              <a:rPr lang="en-US" altLang="en-US" smtClean="0"/>
              <a:t>Effects of the recessions in 2001 and 2008–2009</a:t>
            </a:r>
          </a:p>
          <a:p>
            <a:pPr lvl="1"/>
            <a:r>
              <a:rPr lang="en-US" altLang="en-US" smtClean="0"/>
              <a:t>Imperative that this deficit not signal a return to the unsustainable fiscal policy of an earlier era</a:t>
            </a:r>
          </a:p>
        </p:txBody>
      </p:sp>
      <p:sp>
        <p:nvSpPr>
          <p:cNvPr id="430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F872DA2A-20F9-4B28-A99B-A36FB8C8816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34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government should balance its budget </a:t>
            </a:r>
          </a:p>
          <a:p>
            <a:r>
              <a:rPr lang="en-US" altLang="en-US" smtClean="0"/>
              <a:t>Aim for a balanced budget</a:t>
            </a:r>
          </a:p>
          <a:p>
            <a:pPr lvl="1"/>
            <a:r>
              <a:rPr lang="en-US" altLang="en-US" smtClean="0"/>
              <a:t>Greater national saving</a:t>
            </a:r>
          </a:p>
          <a:p>
            <a:pPr lvl="1"/>
            <a:r>
              <a:rPr lang="en-US" altLang="en-US" smtClean="0"/>
              <a:t>Greater investment</a:t>
            </a:r>
          </a:p>
          <a:p>
            <a:pPr lvl="1"/>
            <a:r>
              <a:rPr lang="en-US" altLang="en-US" smtClean="0"/>
              <a:t>Economic growth</a:t>
            </a:r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D922FB5-1151-492D-A8DE-5F49FEEF8FA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35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The problem of government debt</a:t>
            </a:r>
          </a:p>
          <a:p>
            <a:pPr lvl="1"/>
            <a:r>
              <a:rPr lang="en-US" altLang="en-US" smtClean="0"/>
              <a:t>Often exaggerated</a:t>
            </a:r>
          </a:p>
          <a:p>
            <a:pPr lvl="1"/>
            <a:r>
              <a:rPr lang="en-US" altLang="en-US" smtClean="0"/>
              <a:t>Government debt - tax burden on younger generations</a:t>
            </a:r>
          </a:p>
          <a:p>
            <a:pPr lvl="2"/>
            <a:r>
              <a:rPr lang="en-US" altLang="en-US" smtClean="0"/>
              <a:t>Not large compared to lifetime income</a:t>
            </a:r>
          </a:p>
          <a:p>
            <a:pPr lvl="2"/>
            <a:r>
              <a:rPr lang="en-US" altLang="en-US" smtClean="0"/>
              <a:t>Lifetime income = $2 million</a:t>
            </a:r>
          </a:p>
          <a:p>
            <a:pPr lvl="2"/>
            <a:r>
              <a:rPr lang="en-US" altLang="en-US" smtClean="0"/>
              <a:t>Debt = $36,000 per person</a:t>
            </a:r>
          </a:p>
          <a:p>
            <a:pPr lvl="3"/>
            <a:r>
              <a:rPr lang="en-US" altLang="en-US" smtClean="0"/>
              <a:t>2% of lifetime income</a:t>
            </a:r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4F0A8D4-54C1-4110-A426-9290EF7E91BE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36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Budget deficit</a:t>
            </a:r>
          </a:p>
          <a:p>
            <a:pPr lvl="1"/>
            <a:r>
              <a:rPr lang="en-US" altLang="en-US" smtClean="0"/>
              <a:t>Just one piece of a large picture</a:t>
            </a:r>
          </a:p>
          <a:p>
            <a:pPr lvl="2"/>
            <a:r>
              <a:rPr lang="en-US" altLang="en-US" smtClean="0"/>
              <a:t>Of how the government chooses to raise and spend money</a:t>
            </a:r>
          </a:p>
          <a:p>
            <a:r>
              <a:rPr lang="en-US" altLang="en-US" smtClean="0"/>
              <a:t>Fiscal policy</a:t>
            </a:r>
          </a:p>
          <a:p>
            <a:pPr lvl="1"/>
            <a:r>
              <a:rPr lang="en-US" altLang="en-US" smtClean="0"/>
              <a:t>Affect different generations of taxpayers</a:t>
            </a:r>
          </a:p>
        </p:txBody>
      </p:sp>
      <p:sp>
        <p:nvSpPr>
          <p:cNvPr id="460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5F8FC7A2-542D-40FC-AE95-8A9382363D4D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37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Government debt - can continue to rise forever</a:t>
            </a:r>
          </a:p>
          <a:p>
            <a:pPr lvl="1"/>
            <a:r>
              <a:rPr lang="en-US" altLang="en-US" smtClean="0"/>
              <a:t>Burden of the government debt relative to the size of the nation’s income</a:t>
            </a:r>
          </a:p>
          <a:p>
            <a:pPr lvl="1"/>
            <a:r>
              <a:rPr lang="en-US" altLang="en-US" smtClean="0"/>
              <a:t>Economy – grows over time</a:t>
            </a:r>
          </a:p>
          <a:p>
            <a:pPr lvl="1"/>
            <a:r>
              <a:rPr lang="en-US" altLang="en-US" smtClean="0"/>
              <a:t>Nation’s ability to pay the interest on the government debt grows over time as well</a:t>
            </a:r>
          </a:p>
        </p:txBody>
      </p:sp>
      <p:sp>
        <p:nvSpPr>
          <p:cNvPr id="471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CFD0B73-EEBE-4986-9156-5E73896EC01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38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Government debt - can continue to rise forever</a:t>
            </a:r>
          </a:p>
          <a:p>
            <a:pPr lvl="1"/>
            <a:r>
              <a:rPr lang="en-US" altLang="en-US" smtClean="0"/>
              <a:t>As long as the government debt grows more slowly than the nation’s income</a:t>
            </a:r>
          </a:p>
          <a:p>
            <a:pPr lvl="2"/>
            <a:r>
              <a:rPr lang="en-US" altLang="en-US" smtClean="0"/>
              <a:t>There is nothing to prevent the government debt from growing forever</a:t>
            </a:r>
          </a:p>
          <a:p>
            <a:pPr lvl="1"/>
            <a:r>
              <a:rPr lang="en-US" altLang="en-US" smtClean="0"/>
              <a:t>Real output of the U.S. economy</a:t>
            </a:r>
          </a:p>
          <a:p>
            <a:pPr lvl="2"/>
            <a:r>
              <a:rPr lang="en-US" altLang="en-US" smtClean="0"/>
              <a:t>Grows on average about 3% per year</a:t>
            </a:r>
          </a:p>
        </p:txBody>
      </p:sp>
      <p:sp>
        <p:nvSpPr>
          <p:cNvPr id="4813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E84D342-8141-4D42-A615-0FC4F0D39415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39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 smtClean="0"/>
              <a:t>Debate #1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policymakers should try to stabilize the economy</a:t>
            </a:r>
          </a:p>
          <a:p>
            <a:r>
              <a:rPr lang="en-US" altLang="en-US" smtClean="0"/>
              <a:t>When aggregate demand is excessive</a:t>
            </a:r>
          </a:p>
          <a:p>
            <a:pPr lvl="1"/>
            <a:r>
              <a:rPr lang="en-US" altLang="en-US" smtClean="0"/>
              <a:t>High inflation</a:t>
            </a:r>
          </a:p>
          <a:p>
            <a:pPr lvl="1"/>
            <a:r>
              <a:rPr lang="en-US" altLang="en-US" smtClean="0"/>
              <a:t>Policymakers</a:t>
            </a:r>
          </a:p>
          <a:p>
            <a:pPr lvl="2"/>
            <a:r>
              <a:rPr lang="en-US" altLang="en-US" smtClean="0"/>
              <a:t>Cut government spending</a:t>
            </a:r>
          </a:p>
          <a:p>
            <a:pPr lvl="2"/>
            <a:r>
              <a:rPr lang="en-US" altLang="en-US" smtClean="0"/>
              <a:t>Raise taxes</a:t>
            </a:r>
          </a:p>
          <a:p>
            <a:pPr lvl="2"/>
            <a:r>
              <a:rPr lang="en-US" altLang="en-US" smtClean="0"/>
              <a:t>Reduce the money supply</a:t>
            </a:r>
          </a:p>
          <a:p>
            <a:pPr lvl="1"/>
            <a:r>
              <a:rPr lang="en-US" altLang="en-US" smtClean="0"/>
              <a:t>More stable economy, benefits everyone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B42593A-2E92-4D8D-B62C-EDAF8065BD72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77813" y="928688"/>
            <a:ext cx="8866187" cy="55197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Government debt - can continue to rise forever</a:t>
            </a:r>
          </a:p>
          <a:p>
            <a:pPr lvl="1"/>
            <a:r>
              <a:rPr lang="en-US" altLang="en-US" smtClean="0"/>
              <a:t>If the inflation rate is 2% per year</a:t>
            </a:r>
          </a:p>
          <a:p>
            <a:pPr lvl="1"/>
            <a:r>
              <a:rPr lang="en-US" altLang="en-US" smtClean="0"/>
              <a:t>Nominal income grows: 5% per year</a:t>
            </a:r>
          </a:p>
          <a:p>
            <a:pPr lvl="2"/>
            <a:r>
              <a:rPr lang="en-US" altLang="en-US" smtClean="0"/>
              <a:t>Real output grows: 3% per year</a:t>
            </a:r>
          </a:p>
          <a:p>
            <a:pPr lvl="1"/>
            <a:r>
              <a:rPr lang="en-US" altLang="en-US" smtClean="0"/>
              <a:t>Government debt can rise by 5% per year without increasing the ratio of debt to income</a:t>
            </a:r>
          </a:p>
        </p:txBody>
      </p:sp>
      <p:sp>
        <p:nvSpPr>
          <p:cNvPr id="491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2AF5358-EB1D-48DB-AF62-713C84560B7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40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Government debt - can continue to rise forever</a:t>
            </a:r>
          </a:p>
          <a:p>
            <a:pPr lvl="1"/>
            <a:r>
              <a:rPr lang="en-US" altLang="en-US" smtClean="0"/>
              <a:t>2012, federal government debt: $11.3 trillion</a:t>
            </a:r>
          </a:p>
          <a:p>
            <a:pPr lvl="2"/>
            <a:r>
              <a:rPr lang="en-US" altLang="en-US" smtClean="0"/>
              <a:t>$565 billion is 5%</a:t>
            </a:r>
          </a:p>
          <a:p>
            <a:pPr lvl="2"/>
            <a:r>
              <a:rPr lang="en-US" altLang="en-US" smtClean="0"/>
              <a:t>As long as the federal budget deficit is smaller than $565 billion, the policy is sustainable</a:t>
            </a:r>
          </a:p>
        </p:txBody>
      </p:sp>
      <p:sp>
        <p:nvSpPr>
          <p:cNvPr id="5018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E1056D7-91E8-4280-ACB7-3D3A193E3CDC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41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Very large budget deficits cannot persist forever</a:t>
            </a:r>
          </a:p>
          <a:p>
            <a:pPr lvl="1"/>
            <a:r>
              <a:rPr lang="en-US" altLang="en-US" smtClean="0"/>
              <a:t>2009-2012, federal budget deficit: over $1 trillion very year</a:t>
            </a:r>
          </a:p>
          <a:p>
            <a:pPr lvl="2"/>
            <a:r>
              <a:rPr lang="en-US" altLang="en-US" smtClean="0"/>
              <a:t>Driven by extraordinary circumstances</a:t>
            </a:r>
          </a:p>
          <a:p>
            <a:pPr lvl="2"/>
            <a:r>
              <a:rPr lang="en-US" altLang="en-US" smtClean="0"/>
              <a:t>Major financial crisis</a:t>
            </a:r>
          </a:p>
          <a:p>
            <a:pPr lvl="2"/>
            <a:r>
              <a:rPr lang="en-US" altLang="en-US" smtClean="0"/>
              <a:t>Deep economic downturn</a:t>
            </a:r>
          </a:p>
          <a:p>
            <a:pPr lvl="2"/>
            <a:r>
              <a:rPr lang="en-US" altLang="en-US" smtClean="0"/>
              <a:t>Policy responses to these events</a:t>
            </a:r>
          </a:p>
        </p:txBody>
      </p:sp>
      <p:sp>
        <p:nvSpPr>
          <p:cNvPr id="512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730CF29-610D-4D3D-AD94-A21DD9F0CB8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42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#5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government should not balance its budget </a:t>
            </a:r>
          </a:p>
          <a:p>
            <a:r>
              <a:rPr lang="en-US" altLang="en-US" smtClean="0"/>
              <a:t>2009-2012, federal budget deficit</a:t>
            </a:r>
          </a:p>
          <a:p>
            <a:pPr lvl="1"/>
            <a:r>
              <a:rPr lang="en-US" altLang="en-US" smtClean="0"/>
              <a:t>No one suggests that a deficit of this magnitude can continue</a:t>
            </a:r>
          </a:p>
          <a:p>
            <a:pPr lvl="1"/>
            <a:r>
              <a:rPr lang="en-US" altLang="en-US" smtClean="0"/>
              <a:t>But zero is the wrong target for fiscal policymakers</a:t>
            </a:r>
          </a:p>
        </p:txBody>
      </p:sp>
      <p:sp>
        <p:nvSpPr>
          <p:cNvPr id="5222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DFCDC55-3BDF-4BB4-BE98-BFD256A7BAE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43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#6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6. Should the tax laws be reformed to encourage saving?</a:t>
            </a:r>
          </a:p>
          <a:p>
            <a:r>
              <a:rPr lang="en-US" altLang="en-US" smtClean="0"/>
              <a:t>Nation’s standard of living</a:t>
            </a:r>
          </a:p>
          <a:p>
            <a:pPr lvl="1"/>
            <a:r>
              <a:rPr lang="en-US" altLang="en-US" smtClean="0"/>
              <a:t>Depends on its ability to produce goods and services</a:t>
            </a:r>
          </a:p>
          <a:p>
            <a:pPr lvl="2"/>
            <a:r>
              <a:rPr lang="en-US" altLang="en-US" smtClean="0"/>
              <a:t>Determined by how much it saves and invests for the future</a:t>
            </a:r>
          </a:p>
        </p:txBody>
      </p:sp>
      <p:sp>
        <p:nvSpPr>
          <p:cNvPr id="532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A9412BE-267E-462D-8EF1-0CA0E0C40B04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44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#6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tax laws should be reformed to encourage saving </a:t>
            </a:r>
          </a:p>
          <a:p>
            <a:r>
              <a:rPr lang="en-US" altLang="en-US" smtClean="0"/>
              <a:t>Nation’s saving rate</a:t>
            </a:r>
          </a:p>
          <a:p>
            <a:pPr lvl="1"/>
            <a:r>
              <a:rPr lang="en-US" altLang="en-US" smtClean="0"/>
              <a:t>Determinant of long-run economic prosperity</a:t>
            </a:r>
          </a:p>
          <a:p>
            <a:r>
              <a:rPr lang="en-US" altLang="en-US" smtClean="0"/>
              <a:t>U.S. tax system - discourages saving</a:t>
            </a:r>
          </a:p>
          <a:p>
            <a:pPr lvl="1"/>
            <a:r>
              <a:rPr lang="en-US" altLang="en-US" smtClean="0"/>
              <a:t>Tax the return to saving quite heavily</a:t>
            </a:r>
          </a:p>
          <a:p>
            <a:pPr lvl="1"/>
            <a:r>
              <a:rPr lang="en-US" altLang="en-US" smtClean="0"/>
              <a:t>Tax some forms of capital income twice</a:t>
            </a:r>
          </a:p>
          <a:p>
            <a:pPr lvl="1"/>
            <a:r>
              <a:rPr lang="en-US" altLang="en-US" smtClean="0"/>
              <a:t>Inheritance tax rate - as high as 55%</a:t>
            </a:r>
          </a:p>
        </p:txBody>
      </p:sp>
      <p:sp>
        <p:nvSpPr>
          <p:cNvPr id="542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9E473250-2A9A-42BE-B5DF-DC136729706C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45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#6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tax laws should be reformed to encourage saving </a:t>
            </a:r>
          </a:p>
          <a:p>
            <a:r>
              <a:rPr lang="en-US" altLang="en-US" smtClean="0"/>
              <a:t>Other policies and institutions</a:t>
            </a:r>
          </a:p>
          <a:p>
            <a:pPr lvl="1"/>
            <a:r>
              <a:rPr lang="en-US" altLang="en-US" smtClean="0"/>
              <a:t>Discourage saving</a:t>
            </a:r>
          </a:p>
          <a:p>
            <a:r>
              <a:rPr lang="en-US" altLang="en-US" smtClean="0"/>
              <a:t>Tax code – improved to encourage saving</a:t>
            </a:r>
          </a:p>
          <a:p>
            <a:pPr lvl="1"/>
            <a:r>
              <a:rPr lang="en-US" altLang="en-US" smtClean="0"/>
              <a:t>Preferential treatment to some types of retirement saving</a:t>
            </a:r>
          </a:p>
          <a:p>
            <a:pPr lvl="1"/>
            <a:r>
              <a:rPr lang="en-US" altLang="en-US" smtClean="0"/>
              <a:t>Consumption tax</a:t>
            </a:r>
          </a:p>
          <a:p>
            <a:endParaRPr lang="en-US" altLang="en-US" smtClean="0"/>
          </a:p>
        </p:txBody>
      </p:sp>
      <p:sp>
        <p:nvSpPr>
          <p:cNvPr id="553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FF4A10D-B746-4B92-957F-27E0D8E36FAD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46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#6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the tax laws should not be reformed to encourage saving </a:t>
            </a:r>
          </a:p>
          <a:p>
            <a:r>
              <a:rPr lang="en-US" altLang="en-US" smtClean="0"/>
              <a:t>Fairly distribution of the tax burden</a:t>
            </a:r>
          </a:p>
          <a:p>
            <a:r>
              <a:rPr lang="en-US" altLang="en-US" smtClean="0"/>
              <a:t>Tax policies – to encourage saving</a:t>
            </a:r>
          </a:p>
          <a:p>
            <a:pPr lvl="1"/>
            <a:r>
              <a:rPr lang="en-US" altLang="en-US" smtClean="0"/>
              <a:t>Increase the tax burden on people who cannot afford to save</a:t>
            </a:r>
          </a:p>
          <a:p>
            <a:pPr lvl="1"/>
            <a:r>
              <a:rPr lang="en-US" altLang="en-US" smtClean="0"/>
              <a:t>May not be effective</a:t>
            </a:r>
          </a:p>
          <a:p>
            <a:pPr lvl="2"/>
            <a:r>
              <a:rPr lang="en-US" altLang="en-US" smtClean="0"/>
              <a:t>Substitution effect</a:t>
            </a:r>
          </a:p>
          <a:p>
            <a:pPr lvl="2"/>
            <a:r>
              <a:rPr lang="en-US" altLang="en-US" smtClean="0"/>
              <a:t>Income effect</a:t>
            </a:r>
          </a:p>
        </p:txBody>
      </p:sp>
      <p:sp>
        <p:nvSpPr>
          <p:cNvPr id="563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4FF6D8E-0A28-4269-95C2-037012DB774D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47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#6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the tax laws should not be reformed to encourage saving </a:t>
            </a:r>
          </a:p>
          <a:p>
            <a:r>
              <a:rPr lang="en-US" altLang="en-US" smtClean="0"/>
              <a:t>Other ways to increase national saving</a:t>
            </a:r>
          </a:p>
          <a:p>
            <a:pPr lvl="1"/>
            <a:r>
              <a:rPr lang="en-US" altLang="en-US" smtClean="0"/>
              <a:t>No tax breaks to the rich</a:t>
            </a:r>
          </a:p>
          <a:p>
            <a:pPr lvl="1"/>
            <a:r>
              <a:rPr lang="en-US" altLang="en-US" smtClean="0"/>
              <a:t>National saving = private + public saving</a:t>
            </a:r>
          </a:p>
          <a:p>
            <a:pPr lvl="2"/>
            <a:r>
              <a:rPr lang="en-US" altLang="en-US" smtClean="0"/>
              <a:t>Raise public saving</a:t>
            </a:r>
          </a:p>
          <a:p>
            <a:pPr lvl="3"/>
            <a:r>
              <a:rPr lang="en-US" altLang="en-US" smtClean="0"/>
              <a:t>By reducing the budget deficit</a:t>
            </a:r>
          </a:p>
          <a:p>
            <a:pPr lvl="3"/>
            <a:r>
              <a:rPr lang="en-US" altLang="en-US" smtClean="0"/>
              <a:t>Raise taxes on the wealthy</a:t>
            </a:r>
          </a:p>
        </p:txBody>
      </p:sp>
      <p:sp>
        <p:nvSpPr>
          <p:cNvPr id="573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CF4ADA5-DD9E-4FC1-8435-29F90C5DC78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48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 smtClean="0"/>
              <a:t>Debate #1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policymakers should not try to stabilize the economy</a:t>
            </a:r>
          </a:p>
          <a:p>
            <a:r>
              <a:rPr lang="en-US" altLang="en-US" smtClean="0"/>
              <a:t>Monetary and fiscal policy</a:t>
            </a:r>
          </a:p>
          <a:p>
            <a:pPr lvl="1"/>
            <a:r>
              <a:rPr lang="en-US" altLang="en-US" smtClean="0"/>
              <a:t>Do not affect the economy immediately</a:t>
            </a:r>
          </a:p>
          <a:p>
            <a:pPr lvl="1"/>
            <a:r>
              <a:rPr lang="en-US" altLang="en-US" smtClean="0"/>
              <a:t>Work with a long lag</a:t>
            </a:r>
          </a:p>
          <a:p>
            <a:pPr lvl="2"/>
            <a:r>
              <a:rPr lang="en-US" altLang="en-US" smtClean="0"/>
              <a:t>Monetary policy – about 6 months</a:t>
            </a:r>
          </a:p>
          <a:p>
            <a:pPr lvl="2"/>
            <a:r>
              <a:rPr lang="en-US" altLang="en-US" smtClean="0"/>
              <a:t>Fiscal policy – long political process, it can take years</a:t>
            </a:r>
          </a:p>
          <a:p>
            <a:pPr lvl="1"/>
            <a:r>
              <a:rPr lang="en-US" altLang="en-US" smtClean="0"/>
              <a:t>Economic forecasting is highly imprecise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E38ABAE-13AA-4926-BFC5-9F364C329BBE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5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 smtClean="0"/>
              <a:t>Debate #1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Con: </a:t>
            </a:r>
            <a:r>
              <a:rPr lang="en-US" altLang="en-US" smtClean="0"/>
              <a:t>policymakers should not try to stabilize the economy</a:t>
            </a:r>
          </a:p>
          <a:p>
            <a:r>
              <a:rPr lang="en-US" altLang="en-US" smtClean="0"/>
              <a:t>Policymakers trying to stabilize the economy</a:t>
            </a:r>
          </a:p>
          <a:p>
            <a:pPr lvl="1"/>
            <a:r>
              <a:rPr lang="en-US" altLang="en-US" smtClean="0"/>
              <a:t>Can do just the opposite</a:t>
            </a:r>
          </a:p>
          <a:p>
            <a:pPr lvl="1"/>
            <a:r>
              <a:rPr lang="en-US" altLang="en-US" smtClean="0"/>
              <a:t>Economic conditions can easily change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0EF39E2-596D-488A-B6FD-F188BC1D16FE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6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 smtClean="0"/>
              <a:t>Debate #1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A03F998-701C-45C5-B997-920EBB749DBE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7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147763"/>
            <a:ext cx="77247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2. Should the government fight recessions with spending hikes rather than tax cuts?</a:t>
            </a:r>
          </a:p>
          <a:p>
            <a:r>
              <a:rPr lang="en-US" altLang="en-US" smtClean="0"/>
              <a:t>President George W. Bush, 2001</a:t>
            </a:r>
          </a:p>
          <a:p>
            <a:pPr lvl="1"/>
            <a:r>
              <a:rPr lang="en-US" altLang="en-US" sz="3000" smtClean="0"/>
              <a:t>Economy was slipping into a recession</a:t>
            </a:r>
          </a:p>
          <a:p>
            <a:pPr lvl="1"/>
            <a:r>
              <a:rPr lang="en-US" altLang="en-US" sz="3000" smtClean="0"/>
              <a:t>Cutting tax rates</a:t>
            </a:r>
          </a:p>
          <a:p>
            <a:r>
              <a:rPr lang="en-US" altLang="en-US" smtClean="0"/>
              <a:t>President Barack Obama, 2009</a:t>
            </a:r>
          </a:p>
          <a:p>
            <a:pPr lvl="1"/>
            <a:r>
              <a:rPr lang="en-US" altLang="en-US" sz="3000" smtClean="0"/>
              <a:t>Economy –worst recession in many decades</a:t>
            </a:r>
          </a:p>
          <a:p>
            <a:pPr lvl="1"/>
            <a:r>
              <a:rPr lang="en-US" altLang="en-US" sz="3000" smtClean="0"/>
              <a:t>Stimulus package – tax reductions and substantial increases in government spending</a:t>
            </a: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A77E161-D23C-4DBA-BE33-352D8EA11595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8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/>
          <a:lstStyle/>
          <a:p>
            <a:r>
              <a:rPr lang="en-US" altLang="en-US" smtClean="0"/>
              <a:t>Debate #2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866187" cy="5422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Pro: </a:t>
            </a:r>
            <a:r>
              <a:rPr lang="en-US" altLang="en-US" smtClean="0"/>
              <a:t>the government should fight recessions with spending hikes</a:t>
            </a:r>
          </a:p>
          <a:p>
            <a:r>
              <a:rPr lang="en-US" altLang="en-US" smtClean="0"/>
              <a:t>Fundamental problem during recessions</a:t>
            </a:r>
          </a:p>
          <a:p>
            <a:pPr lvl="1"/>
            <a:r>
              <a:rPr lang="en-US" altLang="en-US" smtClean="0"/>
              <a:t>Inadequate aggregate demand</a:t>
            </a:r>
          </a:p>
          <a:p>
            <a:r>
              <a:rPr lang="en-US" altLang="en-US" smtClean="0"/>
              <a:t>Key to ending recessions</a:t>
            </a:r>
          </a:p>
          <a:p>
            <a:pPr lvl="1"/>
            <a:r>
              <a:rPr lang="en-US" altLang="en-US" smtClean="0"/>
              <a:t>Restore aggregate demand to a level consistent with full employment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AE601CE-E74C-4437-B728-A6BDACD7603B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9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se study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54901</TotalTime>
  <Words>2108</Words>
  <Application>Microsoft Office PowerPoint</Application>
  <PresentationFormat>On-screen Show (4:3)</PresentationFormat>
  <Paragraphs>382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Arial Black</vt:lpstr>
      <vt:lpstr>Gungsuh</vt:lpstr>
      <vt:lpstr>Estrangelo Edessa</vt:lpstr>
      <vt:lpstr>Chapter title</vt:lpstr>
      <vt:lpstr>Chapter content</vt:lpstr>
      <vt:lpstr>Figure</vt:lpstr>
      <vt:lpstr>Table</vt:lpstr>
      <vt:lpstr>Case study</vt:lpstr>
      <vt:lpstr>Appendix</vt:lpstr>
      <vt:lpstr>PowerPoint Presentation</vt:lpstr>
      <vt:lpstr>Debate #1</vt:lpstr>
      <vt:lpstr>Debate #1</vt:lpstr>
      <vt:lpstr>Debate #1</vt:lpstr>
      <vt:lpstr>Debate #1</vt:lpstr>
      <vt:lpstr>Debate #1</vt:lpstr>
      <vt:lpstr>Debate #1</vt:lpstr>
      <vt:lpstr>Debate #2</vt:lpstr>
      <vt:lpstr>Debate #2</vt:lpstr>
      <vt:lpstr>Debate #2</vt:lpstr>
      <vt:lpstr>Debate #2</vt:lpstr>
      <vt:lpstr>Debate #2</vt:lpstr>
      <vt:lpstr>Debate #2</vt:lpstr>
      <vt:lpstr>Debate #2</vt:lpstr>
      <vt:lpstr>Debate #2</vt:lpstr>
      <vt:lpstr>Debate #2</vt:lpstr>
      <vt:lpstr>Debate #2</vt:lpstr>
      <vt:lpstr>Debate #2</vt:lpstr>
      <vt:lpstr>Debate #2</vt:lpstr>
      <vt:lpstr>Debate #3</vt:lpstr>
      <vt:lpstr>Debate #3</vt:lpstr>
      <vt:lpstr>Debate #3</vt:lpstr>
      <vt:lpstr>Debate #3</vt:lpstr>
      <vt:lpstr>Debate #4</vt:lpstr>
      <vt:lpstr>Debate #4</vt:lpstr>
      <vt:lpstr>Debate #4</vt:lpstr>
      <vt:lpstr>Debate #4</vt:lpstr>
      <vt:lpstr>Debate #4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#5</vt:lpstr>
      <vt:lpstr>Debate #6</vt:lpstr>
      <vt:lpstr>Debate #6</vt:lpstr>
      <vt:lpstr>Debate #6</vt:lpstr>
      <vt:lpstr>Debate #6</vt:lpstr>
      <vt:lpstr>Debate #6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Udayan Roy</cp:lastModifiedBy>
  <cp:revision>1258</cp:revision>
  <dcterms:created xsi:type="dcterms:W3CDTF">2006-11-30T14:59:54Z</dcterms:created>
  <dcterms:modified xsi:type="dcterms:W3CDTF">2016-03-27T21:12:39Z</dcterms:modified>
</cp:coreProperties>
</file>