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Lst>
  <p:notesMasterIdLst>
    <p:notesMasterId r:id="rId75"/>
  </p:notesMasterIdLst>
  <p:handoutMasterIdLst>
    <p:handoutMasterId r:id="rId76"/>
  </p:handoutMasterIdLst>
  <p:sldIdLst>
    <p:sldId id="1486" r:id="rId2"/>
    <p:sldId id="1713" r:id="rId3"/>
    <p:sldId id="1604" r:id="rId4"/>
    <p:sldId id="1690" r:id="rId5"/>
    <p:sldId id="1691" r:id="rId6"/>
    <p:sldId id="1693" r:id="rId7"/>
    <p:sldId id="1692" r:id="rId8"/>
    <p:sldId id="1564" r:id="rId9"/>
    <p:sldId id="1656" r:id="rId10"/>
    <p:sldId id="1681" r:id="rId11"/>
    <p:sldId id="1657" r:id="rId12"/>
    <p:sldId id="1682" r:id="rId13"/>
    <p:sldId id="1710" r:id="rId14"/>
    <p:sldId id="1673" r:id="rId15"/>
    <p:sldId id="1619" r:id="rId16"/>
    <p:sldId id="1702" r:id="rId17"/>
    <p:sldId id="1701" r:id="rId18"/>
    <p:sldId id="1683" r:id="rId19"/>
    <p:sldId id="1711" r:id="rId20"/>
    <p:sldId id="1686" r:id="rId21"/>
    <p:sldId id="1712" r:id="rId22"/>
    <p:sldId id="1687" r:id="rId23"/>
    <p:sldId id="1684" r:id="rId24"/>
    <p:sldId id="1685" r:id="rId25"/>
    <p:sldId id="1688" r:id="rId26"/>
    <p:sldId id="1658" r:id="rId27"/>
    <p:sldId id="1661" r:id="rId28"/>
    <p:sldId id="1689" r:id="rId29"/>
    <p:sldId id="1703" r:id="rId30"/>
    <p:sldId id="1704" r:id="rId31"/>
    <p:sldId id="1705" r:id="rId32"/>
    <p:sldId id="1706" r:id="rId33"/>
    <p:sldId id="1707" r:id="rId34"/>
    <p:sldId id="1708" r:id="rId35"/>
    <p:sldId id="1700" r:id="rId36"/>
    <p:sldId id="1662" r:id="rId37"/>
    <p:sldId id="1699" r:id="rId38"/>
    <p:sldId id="1597" r:id="rId39"/>
    <p:sldId id="1617" r:id="rId40"/>
    <p:sldId id="1668" r:id="rId41"/>
    <p:sldId id="1669" r:id="rId42"/>
    <p:sldId id="1670" r:id="rId43"/>
    <p:sldId id="1659" r:id="rId44"/>
    <p:sldId id="1665" r:id="rId45"/>
    <p:sldId id="1625" r:id="rId46"/>
    <p:sldId id="1677" r:id="rId47"/>
    <p:sldId id="1709" r:id="rId48"/>
    <p:sldId id="1674" r:id="rId49"/>
    <p:sldId id="1675" r:id="rId50"/>
    <p:sldId id="1676" r:id="rId51"/>
    <p:sldId id="1671" r:id="rId52"/>
    <p:sldId id="1664" r:id="rId53"/>
    <p:sldId id="1634" r:id="rId54"/>
    <p:sldId id="1601" r:id="rId55"/>
    <p:sldId id="1714" r:id="rId56"/>
    <p:sldId id="1605" r:id="rId57"/>
    <p:sldId id="1630" r:id="rId58"/>
    <p:sldId id="1602" r:id="rId59"/>
    <p:sldId id="1609" r:id="rId60"/>
    <p:sldId id="1606" r:id="rId61"/>
    <p:sldId id="1672" r:id="rId62"/>
    <p:sldId id="1635" r:id="rId63"/>
    <p:sldId id="1636" r:id="rId64"/>
    <p:sldId id="1637" r:id="rId65"/>
    <p:sldId id="1638" r:id="rId66"/>
    <p:sldId id="1697" r:id="rId67"/>
    <p:sldId id="1695" r:id="rId68"/>
    <p:sldId id="1696" r:id="rId69"/>
    <p:sldId id="1698" r:id="rId70"/>
    <p:sldId id="1663" r:id="rId71"/>
    <p:sldId id="1678" r:id="rId72"/>
    <p:sldId id="1679" r:id="rId73"/>
    <p:sldId id="1680" r:id="rId74"/>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968">
          <p15:clr>
            <a:srgbClr val="A4A3A4"/>
          </p15:clr>
        </p15:guide>
        <p15:guide id="2" pos="5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99"/>
    <a:srgbClr val="FF0000"/>
    <a:srgbClr val="CC3300"/>
    <a:srgbClr val="A50021"/>
    <a:srgbClr val="000000"/>
    <a:srgbClr val="423A6C"/>
    <a:srgbClr val="CCF2CC"/>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59" autoAdjust="0"/>
    <p:restoredTop sz="90653" autoAdjust="0"/>
  </p:normalViewPr>
  <p:slideViewPr>
    <p:cSldViewPr snapToGrid="0">
      <p:cViewPr varScale="1">
        <p:scale>
          <a:sx n="60" d="100"/>
          <a:sy n="60" d="100"/>
        </p:scale>
        <p:origin x="808" y="56"/>
      </p:cViewPr>
      <p:guideLst>
        <p:guide orient="horz" pos="1968"/>
        <p:guide pos="5120"/>
      </p:guideLst>
    </p:cSldViewPr>
  </p:slideViewPr>
  <p:outlineViewPr>
    <p:cViewPr>
      <p:scale>
        <a:sx n="25" d="100"/>
        <a:sy n="25" d="100"/>
      </p:scale>
      <p:origin x="0" y="0"/>
    </p:cViewPr>
  </p:outlineViewPr>
  <p:notesTextViewPr>
    <p:cViewPr>
      <p:scale>
        <a:sx n="100" d="100"/>
        <a:sy n="100" d="100"/>
      </p:scale>
      <p:origin x="0" y="0"/>
    </p:cViewPr>
  </p:notesTextViewPr>
  <p:sorterViewPr>
    <p:cViewPr varScale="1">
      <p:scale>
        <a:sx n="1" d="1"/>
        <a:sy n="1" d="1"/>
      </p:scale>
      <p:origin x="0" y="-2356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sz="1000" i="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000" i="1">
                <a:latin typeface="Times New Roman" pitchFamily="18" charset="0"/>
              </a:defRPr>
            </a:lvl1pPr>
          </a:lstStyle>
          <a:p>
            <a:pPr>
              <a:defRPr/>
            </a:pPr>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sz="1000" i="1">
                <a:latin typeface="Times New Roman" pitchFamily="18" charset="0"/>
              </a:defRPr>
            </a:lvl1pPr>
          </a:lstStyle>
          <a:p>
            <a:pPr>
              <a:defRPr/>
            </a:pPr>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sz="1000" i="1">
                <a:latin typeface="Times New Roman" panose="02020603050405020304" pitchFamily="18" charset="0"/>
              </a:defRPr>
            </a:lvl1pPr>
          </a:lstStyle>
          <a:p>
            <a:pPr>
              <a:defRPr/>
            </a:pPr>
            <a:fld id="{F4C8FFC7-06B1-469E-94DB-2F6A6C55A5DC}"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sz="100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00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sz="100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sz="1000" i="1">
                <a:latin typeface="Times New Roman" panose="02020603050405020304" pitchFamily="18" charset="0"/>
              </a:defRPr>
            </a:lvl1pPr>
          </a:lstStyle>
          <a:p>
            <a:pPr>
              <a:defRPr/>
            </a:pPr>
            <a:fld id="{E13436ED-C47B-4655-8645-9A3A0D1B1A7D}" type="slidenum">
              <a:rPr lang="en-US" altLang="en-US"/>
              <a:pPr>
                <a:defRPr/>
              </a:pPr>
              <a:t>‹#›</a:t>
            </a:fld>
            <a:endParaRPr lang="en-US" altLang="en-US"/>
          </a:p>
        </p:txBody>
      </p:sp>
      <p:sp>
        <p:nvSpPr>
          <p:cNvPr id="5126" name="Rectangle 6"/>
          <p:cNvSpPr>
            <a:spLocks noGrp="1" noRot="1" noChangeAspect="1" noChangeArrowheads="1" noTextEdit="1"/>
          </p:cNvSpPr>
          <p:nvPr>
            <p:ph type="sldImg" idx="2"/>
          </p:nvPr>
        </p:nvSpPr>
        <p:spPr bwMode="auto">
          <a:xfrm>
            <a:off x="393700" y="692150"/>
            <a:ext cx="6070600" cy="34163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5" name="Rectangle 7"/>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37021AE-E714-4D47-8EBD-7DCB73A8C4A4}" type="slidenum">
              <a:rPr lang="en-US" altLang="en-US" sz="1000" smtClean="0"/>
              <a:pPr>
                <a:spcBef>
                  <a:spcPct val="0"/>
                </a:spcBef>
              </a:pPr>
              <a:t>8</a:t>
            </a:fld>
            <a:endParaRPr lang="en-US" altLang="en-US" sz="1000"/>
          </a:p>
        </p:txBody>
      </p:sp>
      <p:sp>
        <p:nvSpPr>
          <p:cNvPr id="10243" name="Rectangle 2"/>
          <p:cNvSpPr>
            <a:spLocks noGrp="1" noRot="1" noChangeAspect="1" noChangeArrowheads="1" noTextEdit="1"/>
          </p:cNvSpPr>
          <p:nvPr>
            <p:ph type="sldImg"/>
          </p:nvPr>
        </p:nvSpPr>
        <p:spPr>
          <a:xfrm>
            <a:off x="393700" y="692150"/>
            <a:ext cx="6072188" cy="3416300"/>
          </a:xfrm>
          <a:solidFill>
            <a:srgbClr val="FFFFFF"/>
          </a:solidFill>
          <a:ln cap="flat">
            <a:solidFill>
              <a:schemeClr val="tx1"/>
            </a:solidFill>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66" tIns="46033" rIns="92066" bIns="46033"/>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13436ED-C47B-4655-8645-9A3A0D1B1A7D}" type="slidenum">
              <a:rPr lang="en-US" altLang="en-US" smtClean="0"/>
              <a:pPr>
                <a:defRPr/>
              </a:pPr>
              <a:t>32</a:t>
            </a:fld>
            <a:endParaRPr lang="en-US" altLang="en-US"/>
          </a:p>
        </p:txBody>
      </p:sp>
    </p:spTree>
    <p:extLst>
      <p:ext uri="{BB962C8B-B14F-4D97-AF65-F5344CB8AC3E}">
        <p14:creationId xmlns:p14="http://schemas.microsoft.com/office/powerpoint/2010/main" val="3519042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B661389-F95D-4690-A6EB-990A99F4907F}" type="slidenum">
              <a:rPr lang="en-US" altLang="en-US" sz="1000" smtClean="0"/>
              <a:pPr>
                <a:spcBef>
                  <a:spcPct val="0"/>
                </a:spcBef>
              </a:pPr>
              <a:t>62</a:t>
            </a:fld>
            <a:endParaRPr lang="en-US" altLang="en-US" sz="1000"/>
          </a:p>
        </p:txBody>
      </p:sp>
      <p:sp>
        <p:nvSpPr>
          <p:cNvPr id="45059" name="Rectangle 2"/>
          <p:cNvSpPr>
            <a:spLocks noChangeArrowheads="1"/>
          </p:cNvSpPr>
          <p:nvPr/>
        </p:nvSpPr>
        <p:spPr bwMode="auto">
          <a:xfrm>
            <a:off x="3884613" y="0"/>
            <a:ext cx="2973387"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1800">
              <a:latin typeface="Arial" panose="020B0604020202020204" pitchFamily="34" charset="0"/>
            </a:endParaRPr>
          </a:p>
        </p:txBody>
      </p:sp>
      <p:sp>
        <p:nvSpPr>
          <p:cNvPr id="45060" name="Rectangle 3"/>
          <p:cNvSpPr>
            <a:spLocks noChangeArrowheads="1"/>
          </p:cNvSpPr>
          <p:nvPr/>
        </p:nvSpPr>
        <p:spPr bwMode="auto">
          <a:xfrm>
            <a:off x="3884613" y="8685213"/>
            <a:ext cx="297338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9" tIns="0" rIns="19049" bIns="0"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000" i="1">
                <a:cs typeface="Arial" panose="020B0604020202020204" pitchFamily="34" charset="0"/>
              </a:rPr>
              <a:t>14</a:t>
            </a:r>
          </a:p>
        </p:txBody>
      </p:sp>
      <p:sp>
        <p:nvSpPr>
          <p:cNvPr id="45061" name="Rectangle 4"/>
          <p:cNvSpPr>
            <a:spLocks noChangeArrowheads="1"/>
          </p:cNvSpPr>
          <p:nvPr/>
        </p:nvSpPr>
        <p:spPr bwMode="auto">
          <a:xfrm>
            <a:off x="-1588" y="8685213"/>
            <a:ext cx="2971801"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1800">
              <a:latin typeface="Arial" panose="020B0604020202020204" pitchFamily="34" charset="0"/>
            </a:endParaRPr>
          </a:p>
        </p:txBody>
      </p:sp>
      <p:sp>
        <p:nvSpPr>
          <p:cNvPr id="45062" name="Rectangle 5"/>
          <p:cNvSpPr>
            <a:spLocks noChangeArrowheads="1"/>
          </p:cNvSpPr>
          <p:nvPr/>
        </p:nvSpPr>
        <p:spPr bwMode="auto">
          <a:xfrm>
            <a:off x="-1588" y="0"/>
            <a:ext cx="2971801"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1800">
              <a:latin typeface="Arial" panose="020B0604020202020204" pitchFamily="34" charset="0"/>
            </a:endParaRPr>
          </a:p>
        </p:txBody>
      </p:sp>
      <p:sp>
        <p:nvSpPr>
          <p:cNvPr id="45063" name="Rectangle 6"/>
          <p:cNvSpPr>
            <a:spLocks noGrp="1" noRot="1" noChangeAspect="1" noChangeArrowheads="1" noTextEdit="1"/>
          </p:cNvSpPr>
          <p:nvPr>
            <p:ph type="sldImg"/>
          </p:nvPr>
        </p:nvSpPr>
        <p:spPr>
          <a:xfrm>
            <a:off x="393700" y="692150"/>
            <a:ext cx="6072188" cy="3416300"/>
          </a:xfrm>
          <a:ln cap="flat"/>
        </p:spPr>
      </p:sp>
      <p:sp>
        <p:nvSpPr>
          <p:cNvPr id="45064"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66" tIns="46033" rIns="92066" bIns="46033"/>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2F69B8A-F39F-4E68-B49B-659E579764EC}" type="slidenum">
              <a:rPr lang="en-US" altLang="en-US" sz="1000" smtClean="0"/>
              <a:pPr>
                <a:spcBef>
                  <a:spcPct val="0"/>
                </a:spcBef>
              </a:pPr>
              <a:t>64</a:t>
            </a:fld>
            <a:endParaRPr lang="en-US" altLang="en-US" sz="1000"/>
          </a:p>
        </p:txBody>
      </p:sp>
      <p:sp>
        <p:nvSpPr>
          <p:cNvPr id="48131" name="Rectangle 2"/>
          <p:cNvSpPr>
            <a:spLocks noChangeArrowheads="1"/>
          </p:cNvSpPr>
          <p:nvPr/>
        </p:nvSpPr>
        <p:spPr bwMode="auto">
          <a:xfrm>
            <a:off x="3884613" y="0"/>
            <a:ext cx="2973387"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1800">
              <a:latin typeface="Arial" panose="020B0604020202020204" pitchFamily="34" charset="0"/>
            </a:endParaRPr>
          </a:p>
        </p:txBody>
      </p:sp>
      <p:sp>
        <p:nvSpPr>
          <p:cNvPr id="48132" name="Rectangle 3"/>
          <p:cNvSpPr>
            <a:spLocks noChangeArrowheads="1"/>
          </p:cNvSpPr>
          <p:nvPr/>
        </p:nvSpPr>
        <p:spPr bwMode="auto">
          <a:xfrm>
            <a:off x="3884613" y="8685213"/>
            <a:ext cx="2973387"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49" tIns="0" rIns="19049" bIns="0"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US" altLang="en-US" sz="1000" i="1">
                <a:cs typeface="Arial" panose="020B0604020202020204" pitchFamily="34" charset="0"/>
              </a:rPr>
              <a:t>21</a:t>
            </a:r>
          </a:p>
        </p:txBody>
      </p:sp>
      <p:sp>
        <p:nvSpPr>
          <p:cNvPr id="48133" name="Rectangle 4"/>
          <p:cNvSpPr>
            <a:spLocks noChangeArrowheads="1"/>
          </p:cNvSpPr>
          <p:nvPr/>
        </p:nvSpPr>
        <p:spPr bwMode="auto">
          <a:xfrm>
            <a:off x="-1588" y="8685213"/>
            <a:ext cx="2971801"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1800">
              <a:latin typeface="Arial" panose="020B0604020202020204" pitchFamily="34" charset="0"/>
            </a:endParaRPr>
          </a:p>
        </p:txBody>
      </p:sp>
      <p:sp>
        <p:nvSpPr>
          <p:cNvPr id="48134" name="Rectangle 5"/>
          <p:cNvSpPr>
            <a:spLocks noChangeArrowheads="1"/>
          </p:cNvSpPr>
          <p:nvPr/>
        </p:nvSpPr>
        <p:spPr bwMode="auto">
          <a:xfrm>
            <a:off x="-1588" y="0"/>
            <a:ext cx="2971801"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1800">
              <a:latin typeface="Arial" panose="020B0604020202020204" pitchFamily="34" charset="0"/>
            </a:endParaRPr>
          </a:p>
        </p:txBody>
      </p:sp>
      <p:sp>
        <p:nvSpPr>
          <p:cNvPr id="48135" name="Rectangle 6"/>
          <p:cNvSpPr>
            <a:spLocks noGrp="1" noRot="1" noChangeAspect="1" noChangeArrowheads="1" noTextEdit="1"/>
          </p:cNvSpPr>
          <p:nvPr>
            <p:ph type="sldImg"/>
          </p:nvPr>
        </p:nvSpPr>
        <p:spPr>
          <a:xfrm>
            <a:off x="393700" y="692150"/>
            <a:ext cx="6072188" cy="3416300"/>
          </a:xfrm>
          <a:ln cap="flat"/>
        </p:spPr>
      </p:sp>
      <p:sp>
        <p:nvSpPr>
          <p:cNvPr id="48136"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66" tIns="46033" rIns="92066" bIns="46033"/>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Calibri" pitchFamily="34" charset="0"/>
                <a:cs typeface="Calibri" pitchFamily="34" charset="0"/>
              </a:defRPr>
            </a:lvl1p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atin typeface="Calibri" pitchFamily="34" charset="0"/>
                <a:cs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54309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CHAPTER 3 INTERDEPENDENCE AND THE GAINS FROM TRADE</a:t>
            </a:r>
          </a:p>
        </p:txBody>
      </p:sp>
      <p:sp>
        <p:nvSpPr>
          <p:cNvPr id="6" name="Rectangle 6"/>
          <p:cNvSpPr>
            <a:spLocks noGrp="1" noChangeArrowheads="1"/>
          </p:cNvSpPr>
          <p:nvPr>
            <p:ph type="sldNum" sz="quarter" idx="12"/>
          </p:nvPr>
        </p:nvSpPr>
        <p:spPr>
          <a:ln/>
        </p:spPr>
        <p:txBody>
          <a:bodyPr/>
          <a:lstStyle>
            <a:lvl1pPr>
              <a:defRPr/>
            </a:lvl1pPr>
          </a:lstStyle>
          <a:p>
            <a:pPr>
              <a:defRPr/>
            </a:pPr>
            <a:fld id="{0CA295DE-6294-4E6A-AAE3-AC7FAABEE457}" type="slidenum">
              <a:rPr lang="en-US" altLang="en-US"/>
              <a:pPr>
                <a:defRPr/>
              </a:pPr>
              <a:t>‹#›</a:t>
            </a:fld>
            <a:endParaRPr lang="en-US" altLang="en-US"/>
          </a:p>
        </p:txBody>
      </p:sp>
    </p:spTree>
    <p:extLst>
      <p:ext uri="{BB962C8B-B14F-4D97-AF65-F5344CB8AC3E}">
        <p14:creationId xmlns:p14="http://schemas.microsoft.com/office/powerpoint/2010/main" val="923468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CHAPTER 3 INTERDEPENDENCE AND THE GAINS FROM TRADE</a:t>
            </a:r>
          </a:p>
        </p:txBody>
      </p:sp>
      <p:sp>
        <p:nvSpPr>
          <p:cNvPr id="6" name="Rectangle 6"/>
          <p:cNvSpPr>
            <a:spLocks noGrp="1" noChangeArrowheads="1"/>
          </p:cNvSpPr>
          <p:nvPr>
            <p:ph type="sldNum" sz="quarter" idx="12"/>
          </p:nvPr>
        </p:nvSpPr>
        <p:spPr>
          <a:ln/>
        </p:spPr>
        <p:txBody>
          <a:bodyPr/>
          <a:lstStyle>
            <a:lvl1pPr>
              <a:defRPr/>
            </a:lvl1pPr>
          </a:lstStyle>
          <a:p>
            <a:pPr>
              <a:defRPr/>
            </a:pPr>
            <a:fld id="{BF1F69F6-1797-4F2C-9407-7831EA06E723}" type="slidenum">
              <a:rPr lang="en-US" altLang="en-US"/>
              <a:pPr>
                <a:defRPr/>
              </a:pPr>
              <a:t>‹#›</a:t>
            </a:fld>
            <a:endParaRPr lang="en-US" altLang="en-US"/>
          </a:p>
        </p:txBody>
      </p:sp>
    </p:spTree>
    <p:extLst>
      <p:ext uri="{BB962C8B-B14F-4D97-AF65-F5344CB8AC3E}">
        <p14:creationId xmlns:p14="http://schemas.microsoft.com/office/powerpoint/2010/main" val="1921651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CHAPTER 3 INTERDEPENDENCE AND THE GAINS FROM TRADE</a:t>
            </a:r>
          </a:p>
        </p:txBody>
      </p:sp>
      <p:sp>
        <p:nvSpPr>
          <p:cNvPr id="6" name="Rectangle 6"/>
          <p:cNvSpPr>
            <a:spLocks noGrp="1" noChangeArrowheads="1"/>
          </p:cNvSpPr>
          <p:nvPr>
            <p:ph type="sldNum" sz="quarter" idx="12"/>
          </p:nvPr>
        </p:nvSpPr>
        <p:spPr>
          <a:ln/>
        </p:spPr>
        <p:txBody>
          <a:bodyPr/>
          <a:lstStyle>
            <a:lvl1pPr>
              <a:defRPr/>
            </a:lvl1pPr>
          </a:lstStyle>
          <a:p>
            <a:pPr>
              <a:defRPr/>
            </a:pPr>
            <a:fld id="{FC45A215-93BF-4A45-BEE6-9CBE8D8063D6}" type="slidenum">
              <a:rPr lang="en-US" altLang="en-US"/>
              <a:pPr>
                <a:defRPr/>
              </a:pPr>
              <a:t>‹#›</a:t>
            </a:fld>
            <a:endParaRPr lang="en-US" altLang="en-US"/>
          </a:p>
        </p:txBody>
      </p:sp>
    </p:spTree>
    <p:extLst>
      <p:ext uri="{BB962C8B-B14F-4D97-AF65-F5344CB8AC3E}">
        <p14:creationId xmlns:p14="http://schemas.microsoft.com/office/powerpoint/2010/main" val="25322451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197600" y="1600201"/>
            <a:ext cx="5384800" cy="4525963"/>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CHAPTER 3 INTERDEPENDENCE AND THE GAINS FROM TRADE</a:t>
            </a:r>
          </a:p>
        </p:txBody>
      </p:sp>
      <p:sp>
        <p:nvSpPr>
          <p:cNvPr id="7" name="Rectangle 6"/>
          <p:cNvSpPr>
            <a:spLocks noGrp="1" noChangeArrowheads="1"/>
          </p:cNvSpPr>
          <p:nvPr>
            <p:ph type="sldNum" sz="quarter" idx="12"/>
          </p:nvPr>
        </p:nvSpPr>
        <p:spPr>
          <a:ln/>
        </p:spPr>
        <p:txBody>
          <a:bodyPr/>
          <a:lstStyle>
            <a:lvl1pPr>
              <a:defRPr/>
            </a:lvl1pPr>
          </a:lstStyle>
          <a:p>
            <a:pPr>
              <a:defRPr/>
            </a:pPr>
            <a:fld id="{AB960EA2-EC5D-4EB6-996A-7CFFF4D6DD6E}" type="slidenum">
              <a:rPr lang="en-US" altLang="en-US"/>
              <a:pPr>
                <a:defRPr/>
              </a:pPr>
              <a:t>‹#›</a:t>
            </a:fld>
            <a:endParaRPr lang="en-US" altLang="en-US"/>
          </a:p>
        </p:txBody>
      </p:sp>
    </p:spTree>
    <p:extLst>
      <p:ext uri="{BB962C8B-B14F-4D97-AF65-F5344CB8AC3E}">
        <p14:creationId xmlns:p14="http://schemas.microsoft.com/office/powerpoint/2010/main" val="1654148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CHAPTER 3 INTERDEPENDENCE AND THE GAINS FROM TRADE</a:t>
            </a:r>
          </a:p>
        </p:txBody>
      </p:sp>
      <p:sp>
        <p:nvSpPr>
          <p:cNvPr id="7" name="Rectangle 6"/>
          <p:cNvSpPr>
            <a:spLocks noGrp="1" noChangeArrowheads="1"/>
          </p:cNvSpPr>
          <p:nvPr>
            <p:ph type="sldNum" sz="quarter" idx="12"/>
          </p:nvPr>
        </p:nvSpPr>
        <p:spPr>
          <a:ln/>
        </p:spPr>
        <p:txBody>
          <a:bodyPr/>
          <a:lstStyle>
            <a:lvl1pPr>
              <a:defRPr/>
            </a:lvl1pPr>
          </a:lstStyle>
          <a:p>
            <a:pPr>
              <a:defRPr/>
            </a:pPr>
            <a:fld id="{4E6A616C-2428-4B3C-92BA-972D5E0926EC}" type="slidenum">
              <a:rPr lang="en-US" altLang="en-US"/>
              <a:pPr>
                <a:defRPr/>
              </a:pPr>
              <a:t>‹#›</a:t>
            </a:fld>
            <a:endParaRPr lang="en-US" altLang="en-US"/>
          </a:p>
        </p:txBody>
      </p:sp>
    </p:spTree>
    <p:extLst>
      <p:ext uri="{BB962C8B-B14F-4D97-AF65-F5344CB8AC3E}">
        <p14:creationId xmlns:p14="http://schemas.microsoft.com/office/powerpoint/2010/main" val="4228765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Click to edit Master title style</a:t>
            </a:r>
          </a:p>
        </p:txBody>
      </p:sp>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atin typeface="Calibri" pitchFamily="34" charset="0"/>
                <a:cs typeface="Calibri" pitchFamily="34" charset="0"/>
              </a:defRPr>
            </a:lvl1pPr>
          </a:lstStyle>
          <a:p>
            <a:pPr>
              <a:defRPr/>
            </a:pPr>
            <a:endParaRPr lang="en-US"/>
          </a:p>
        </p:txBody>
      </p:sp>
      <p:sp>
        <p:nvSpPr>
          <p:cNvPr id="5" name="Rectangle 5"/>
          <p:cNvSpPr>
            <a:spLocks noGrp="1" noChangeArrowheads="1"/>
          </p:cNvSpPr>
          <p:nvPr>
            <p:ph type="ftr" sz="quarter" idx="11"/>
          </p:nvPr>
        </p:nvSpPr>
        <p:spPr>
          <a:xfrm>
            <a:off x="1930400" y="6381750"/>
            <a:ext cx="7924800" cy="339725"/>
          </a:xfrm>
        </p:spPr>
        <p:txBody>
          <a:bodyPr/>
          <a:lstStyle>
            <a:lvl1pPr>
              <a:defRPr>
                <a:latin typeface="Calibri" pitchFamily="34" charset="0"/>
                <a:cs typeface="Calibri" pitchFamily="34" charset="0"/>
              </a:defRPr>
            </a:lvl1pPr>
          </a:lstStyle>
          <a:p>
            <a:pPr>
              <a:defRPr/>
            </a:pPr>
            <a:r>
              <a:rPr lang="en-US" dirty="0"/>
              <a:t>THE GAINS FROM TRADE</a:t>
            </a:r>
          </a:p>
        </p:txBody>
      </p:sp>
      <p:sp>
        <p:nvSpPr>
          <p:cNvPr id="6" name="Rectangle 6"/>
          <p:cNvSpPr>
            <a:spLocks noGrp="1" noChangeArrowheads="1"/>
          </p:cNvSpPr>
          <p:nvPr>
            <p:ph type="sldNum" sz="quarter" idx="12"/>
          </p:nvPr>
        </p:nvSpPr>
        <p:spPr/>
        <p:txBody>
          <a:bodyPr/>
          <a:lstStyle>
            <a:lvl1pPr>
              <a:defRPr>
                <a:latin typeface="Calibri" panose="020F0502020204030204" pitchFamily="34" charset="0"/>
                <a:cs typeface="Calibri" panose="020F0502020204030204" pitchFamily="34" charset="0"/>
              </a:defRPr>
            </a:lvl1pPr>
          </a:lstStyle>
          <a:p>
            <a:pPr>
              <a:defRPr/>
            </a:pPr>
            <a:fld id="{6D377FE0-4671-4792-BCF9-D00DA321AC40}" type="slidenum">
              <a:rPr lang="en-US" altLang="en-US"/>
              <a:pPr>
                <a:defRPr/>
              </a:pPr>
              <a:t>‹#›</a:t>
            </a:fld>
            <a:endParaRPr lang="en-US" altLang="en-US"/>
          </a:p>
        </p:txBody>
      </p:sp>
    </p:spTree>
    <p:extLst>
      <p:ext uri="{BB962C8B-B14F-4D97-AF65-F5344CB8AC3E}">
        <p14:creationId xmlns:p14="http://schemas.microsoft.com/office/powerpoint/2010/main" val="3344014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atin typeface="Calibri" pitchFamily="34" charset="0"/>
                <a:cs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atin typeface="Calibri" pitchFamily="34" charset="0"/>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4" name="Rectangle 4"/>
          <p:cNvSpPr>
            <a:spLocks noGrp="1" noChangeArrowheads="1"/>
          </p:cNvSpPr>
          <p:nvPr>
            <p:ph type="dt" sz="half" idx="10"/>
          </p:nvPr>
        </p:nvSpPr>
        <p:spPr/>
        <p:txBody>
          <a:bodyPr/>
          <a:lstStyle>
            <a:lvl1pPr>
              <a:defRPr>
                <a:latin typeface="Calibri" pitchFamily="34" charset="0"/>
                <a:cs typeface="Calibri"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Calibri" pitchFamily="34" charset="0"/>
                <a:cs typeface="Calibri" pitchFamily="34" charset="0"/>
              </a:defRPr>
            </a:lvl1pPr>
          </a:lstStyle>
          <a:p>
            <a:pPr>
              <a:defRPr/>
            </a:pPr>
            <a:r>
              <a:rPr lang="en-US"/>
              <a:t>CHAPTER 3 INTERDEPENDENCE AND THE GAINS FROM TRADE</a:t>
            </a:r>
            <a:endParaRPr lang="en-US" dirty="0"/>
          </a:p>
        </p:txBody>
      </p:sp>
      <p:sp>
        <p:nvSpPr>
          <p:cNvPr id="6" name="Rectangle 6"/>
          <p:cNvSpPr>
            <a:spLocks noGrp="1" noChangeArrowheads="1"/>
          </p:cNvSpPr>
          <p:nvPr>
            <p:ph type="sldNum" sz="quarter" idx="12"/>
          </p:nvPr>
        </p:nvSpPr>
        <p:spPr/>
        <p:txBody>
          <a:bodyPr/>
          <a:lstStyle>
            <a:lvl1pPr>
              <a:defRPr>
                <a:latin typeface="Calibri" panose="020F0502020204030204" pitchFamily="34" charset="0"/>
                <a:cs typeface="Calibri" panose="020F0502020204030204" pitchFamily="34" charset="0"/>
              </a:defRPr>
            </a:lvl1pPr>
          </a:lstStyle>
          <a:p>
            <a:pPr>
              <a:defRPr/>
            </a:pPr>
            <a:fld id="{4A3BD0B3-829C-4F06-9C65-0AE57136CD26}" type="slidenum">
              <a:rPr lang="en-US" altLang="en-US"/>
              <a:pPr>
                <a:defRPr/>
              </a:pPr>
              <a:t>‹#›</a:t>
            </a:fld>
            <a:endParaRPr lang="en-US" altLang="en-US"/>
          </a:p>
        </p:txBody>
      </p:sp>
    </p:spTree>
    <p:extLst>
      <p:ext uri="{BB962C8B-B14F-4D97-AF65-F5344CB8AC3E}">
        <p14:creationId xmlns:p14="http://schemas.microsoft.com/office/powerpoint/2010/main" val="2093959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CHAPTER 3 INTERDEPENDENCE AND THE GAINS FROM TRADE</a:t>
            </a:r>
          </a:p>
        </p:txBody>
      </p:sp>
      <p:sp>
        <p:nvSpPr>
          <p:cNvPr id="7" name="Rectangle 6"/>
          <p:cNvSpPr>
            <a:spLocks noGrp="1" noChangeArrowheads="1"/>
          </p:cNvSpPr>
          <p:nvPr>
            <p:ph type="sldNum" sz="quarter" idx="12"/>
          </p:nvPr>
        </p:nvSpPr>
        <p:spPr>
          <a:ln/>
        </p:spPr>
        <p:txBody>
          <a:bodyPr/>
          <a:lstStyle>
            <a:lvl1pPr>
              <a:defRPr/>
            </a:lvl1pPr>
          </a:lstStyle>
          <a:p>
            <a:pPr>
              <a:defRPr/>
            </a:pPr>
            <a:fld id="{F739CEA9-106F-48D9-BA1B-ECF69FCC7431}" type="slidenum">
              <a:rPr lang="en-US" altLang="en-US"/>
              <a:pPr>
                <a:defRPr/>
              </a:pPr>
              <a:t>‹#›</a:t>
            </a:fld>
            <a:endParaRPr lang="en-US" altLang="en-US"/>
          </a:p>
        </p:txBody>
      </p:sp>
    </p:spTree>
    <p:extLst>
      <p:ext uri="{BB962C8B-B14F-4D97-AF65-F5344CB8AC3E}">
        <p14:creationId xmlns:p14="http://schemas.microsoft.com/office/powerpoint/2010/main" val="3833952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CHAPTER 3 INTERDEPENDENCE AND THE GAINS FROM TRADE</a:t>
            </a:r>
          </a:p>
        </p:txBody>
      </p:sp>
      <p:sp>
        <p:nvSpPr>
          <p:cNvPr id="9" name="Rectangle 6"/>
          <p:cNvSpPr>
            <a:spLocks noGrp="1" noChangeArrowheads="1"/>
          </p:cNvSpPr>
          <p:nvPr>
            <p:ph type="sldNum" sz="quarter" idx="12"/>
          </p:nvPr>
        </p:nvSpPr>
        <p:spPr>
          <a:ln/>
        </p:spPr>
        <p:txBody>
          <a:bodyPr/>
          <a:lstStyle>
            <a:lvl1pPr>
              <a:defRPr/>
            </a:lvl1pPr>
          </a:lstStyle>
          <a:p>
            <a:pPr>
              <a:defRPr/>
            </a:pPr>
            <a:fld id="{6443BF4F-3D50-4CDA-A3A5-8A08A220273E}" type="slidenum">
              <a:rPr lang="en-US" altLang="en-US"/>
              <a:pPr>
                <a:defRPr/>
              </a:pPr>
              <a:t>‹#›</a:t>
            </a:fld>
            <a:endParaRPr lang="en-US" altLang="en-US"/>
          </a:p>
        </p:txBody>
      </p:sp>
    </p:spTree>
    <p:extLst>
      <p:ext uri="{BB962C8B-B14F-4D97-AF65-F5344CB8AC3E}">
        <p14:creationId xmlns:p14="http://schemas.microsoft.com/office/powerpoint/2010/main" val="1159677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CHAPTER 3 INTERDEPENDENCE AND THE GAINS FROM TRADE</a:t>
            </a:r>
          </a:p>
        </p:txBody>
      </p:sp>
      <p:sp>
        <p:nvSpPr>
          <p:cNvPr id="5" name="Rectangle 6"/>
          <p:cNvSpPr>
            <a:spLocks noGrp="1" noChangeArrowheads="1"/>
          </p:cNvSpPr>
          <p:nvPr>
            <p:ph type="sldNum" sz="quarter" idx="12"/>
          </p:nvPr>
        </p:nvSpPr>
        <p:spPr>
          <a:ln/>
        </p:spPr>
        <p:txBody>
          <a:bodyPr/>
          <a:lstStyle>
            <a:lvl1pPr>
              <a:defRPr/>
            </a:lvl1pPr>
          </a:lstStyle>
          <a:p>
            <a:pPr>
              <a:defRPr/>
            </a:pPr>
            <a:fld id="{7BA6A3E8-CA41-41F9-973F-FFFDF55B89CA}" type="slidenum">
              <a:rPr lang="en-US" altLang="en-US"/>
              <a:pPr>
                <a:defRPr/>
              </a:pPr>
              <a:t>‹#›</a:t>
            </a:fld>
            <a:endParaRPr lang="en-US" altLang="en-US"/>
          </a:p>
        </p:txBody>
      </p:sp>
    </p:spTree>
    <p:extLst>
      <p:ext uri="{BB962C8B-B14F-4D97-AF65-F5344CB8AC3E}">
        <p14:creationId xmlns:p14="http://schemas.microsoft.com/office/powerpoint/2010/main" val="3003487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CHAPTER 3 INTERDEPENDENCE AND THE GAINS FROM TRADE</a:t>
            </a:r>
          </a:p>
        </p:txBody>
      </p:sp>
      <p:sp>
        <p:nvSpPr>
          <p:cNvPr id="4" name="Rectangle 6"/>
          <p:cNvSpPr>
            <a:spLocks noGrp="1" noChangeArrowheads="1"/>
          </p:cNvSpPr>
          <p:nvPr>
            <p:ph type="sldNum" sz="quarter" idx="12"/>
          </p:nvPr>
        </p:nvSpPr>
        <p:spPr>
          <a:ln/>
        </p:spPr>
        <p:txBody>
          <a:bodyPr/>
          <a:lstStyle>
            <a:lvl1pPr>
              <a:defRPr/>
            </a:lvl1pPr>
          </a:lstStyle>
          <a:p>
            <a:pPr>
              <a:defRPr/>
            </a:pPr>
            <a:fld id="{91F05864-7FCF-4F74-9236-8353342982D5}" type="slidenum">
              <a:rPr lang="en-US" altLang="en-US"/>
              <a:pPr>
                <a:defRPr/>
              </a:pPr>
              <a:t>‹#›</a:t>
            </a:fld>
            <a:endParaRPr lang="en-US" altLang="en-US"/>
          </a:p>
        </p:txBody>
      </p:sp>
    </p:spTree>
    <p:extLst>
      <p:ext uri="{BB962C8B-B14F-4D97-AF65-F5344CB8AC3E}">
        <p14:creationId xmlns:p14="http://schemas.microsoft.com/office/powerpoint/2010/main" val="437078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CHAPTER 3 INTERDEPENDENCE AND THE GAINS FROM TRADE</a:t>
            </a:r>
          </a:p>
        </p:txBody>
      </p:sp>
      <p:sp>
        <p:nvSpPr>
          <p:cNvPr id="7" name="Rectangle 6"/>
          <p:cNvSpPr>
            <a:spLocks noGrp="1" noChangeArrowheads="1"/>
          </p:cNvSpPr>
          <p:nvPr>
            <p:ph type="sldNum" sz="quarter" idx="12"/>
          </p:nvPr>
        </p:nvSpPr>
        <p:spPr>
          <a:ln/>
        </p:spPr>
        <p:txBody>
          <a:bodyPr/>
          <a:lstStyle>
            <a:lvl1pPr>
              <a:defRPr/>
            </a:lvl1pPr>
          </a:lstStyle>
          <a:p>
            <a:pPr>
              <a:defRPr/>
            </a:pPr>
            <a:fld id="{86530F76-392F-47C3-8690-25CA29D0F7BF}" type="slidenum">
              <a:rPr lang="en-US" altLang="en-US"/>
              <a:pPr>
                <a:defRPr/>
              </a:pPr>
              <a:t>‹#›</a:t>
            </a:fld>
            <a:endParaRPr lang="en-US" altLang="en-US"/>
          </a:p>
        </p:txBody>
      </p:sp>
    </p:spTree>
    <p:extLst>
      <p:ext uri="{BB962C8B-B14F-4D97-AF65-F5344CB8AC3E}">
        <p14:creationId xmlns:p14="http://schemas.microsoft.com/office/powerpoint/2010/main" val="3722144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CHAPTER 3 INTERDEPENDENCE AND THE GAINS FROM TRADE</a:t>
            </a:r>
          </a:p>
        </p:txBody>
      </p:sp>
      <p:sp>
        <p:nvSpPr>
          <p:cNvPr id="7" name="Rectangle 6"/>
          <p:cNvSpPr>
            <a:spLocks noGrp="1" noChangeArrowheads="1"/>
          </p:cNvSpPr>
          <p:nvPr>
            <p:ph type="sldNum" sz="quarter" idx="12"/>
          </p:nvPr>
        </p:nvSpPr>
        <p:spPr>
          <a:ln/>
        </p:spPr>
        <p:txBody>
          <a:bodyPr/>
          <a:lstStyle>
            <a:lvl1pPr>
              <a:defRPr/>
            </a:lvl1pPr>
          </a:lstStyle>
          <a:p>
            <a:pPr>
              <a:defRPr/>
            </a:pPr>
            <a:fld id="{21DF1D1D-2E22-4A34-B8CA-62FDB437E111}" type="slidenum">
              <a:rPr lang="en-US" altLang="en-US"/>
              <a:pPr>
                <a:defRPr/>
              </a:pPr>
              <a:t>‹#›</a:t>
            </a:fld>
            <a:endParaRPr lang="en-US" altLang="en-US"/>
          </a:p>
        </p:txBody>
      </p:sp>
    </p:spTree>
    <p:extLst>
      <p:ext uri="{BB962C8B-B14F-4D97-AF65-F5344CB8AC3E}">
        <p14:creationId xmlns:p14="http://schemas.microsoft.com/office/powerpoint/2010/main" val="3523755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77188" name="Rectangle 4"/>
          <p:cNvSpPr>
            <a:spLocks noGrp="1" noChangeArrowheads="1"/>
          </p:cNvSpPr>
          <p:nvPr>
            <p:ph type="dt" sz="half" idx="2"/>
          </p:nvPr>
        </p:nvSpPr>
        <p:spPr bwMode="auto">
          <a:xfrm>
            <a:off x="609600" y="6245225"/>
            <a:ext cx="132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477189" name="Rectangle 5"/>
          <p:cNvSpPr>
            <a:spLocks noGrp="1" noChangeArrowheads="1"/>
          </p:cNvSpPr>
          <p:nvPr>
            <p:ph type="ftr" sz="quarter" idx="3"/>
          </p:nvPr>
        </p:nvSpPr>
        <p:spPr bwMode="auto">
          <a:xfrm>
            <a:off x="1930400" y="6381750"/>
            <a:ext cx="792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r>
              <a:rPr lang="en-US"/>
              <a:t>CHAPTER 3 INTERDEPENDENCE AND THE GAINS FROM TRADE</a:t>
            </a:r>
          </a:p>
        </p:txBody>
      </p:sp>
      <p:sp>
        <p:nvSpPr>
          <p:cNvPr id="477190" name="Rectangle 6"/>
          <p:cNvSpPr>
            <a:spLocks noGrp="1" noChangeArrowheads="1"/>
          </p:cNvSpPr>
          <p:nvPr>
            <p:ph type="sldNum" sz="quarter" idx="4"/>
          </p:nvPr>
        </p:nvSpPr>
        <p:spPr bwMode="auto">
          <a:xfrm>
            <a:off x="10058400" y="6245225"/>
            <a:ext cx="1524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3D720C99-63E9-42FD-AA52-18FFB58F85F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myweb.liu.edu/~uroy/index.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ctrTitle"/>
          </p:nvPr>
        </p:nvSpPr>
        <p:spPr>
          <a:xfrm>
            <a:off x="914400" y="2130425"/>
            <a:ext cx="10363200" cy="1470025"/>
          </a:xfrm>
        </p:spPr>
        <p:txBody>
          <a:bodyPr/>
          <a:lstStyle/>
          <a:p>
            <a:pPr eaLnBrk="1" hangingPunct="1"/>
            <a:r>
              <a:rPr lang="en-US" altLang="en-US" dirty="0"/>
              <a:t>The Gains from Trade</a:t>
            </a:r>
          </a:p>
        </p:txBody>
      </p:sp>
      <p:sp>
        <p:nvSpPr>
          <p:cNvPr id="7171" name="Rectangle 8"/>
          <p:cNvSpPr>
            <a:spLocks noGrp="1" noChangeArrowheads="1"/>
          </p:cNvSpPr>
          <p:nvPr>
            <p:ph type="subTitle" idx="1"/>
          </p:nvPr>
        </p:nvSpPr>
        <p:spPr/>
        <p:txBody>
          <a:bodyPr/>
          <a:lstStyle/>
          <a:p>
            <a:pPr eaLnBrk="1" hangingPunct="1"/>
            <a:r>
              <a:rPr lang="en-US" altLang="en-US" sz="4000" dirty="0"/>
              <a:t>ECO 10 Intro to Microeconomics</a:t>
            </a:r>
            <a:endParaRPr lang="en-US" altLang="en-US" sz="4400" dirty="0"/>
          </a:p>
          <a:p>
            <a:pPr eaLnBrk="1" hangingPunct="1"/>
            <a:r>
              <a:rPr lang="en-US" altLang="en-US" sz="4000" dirty="0">
                <a:hlinkClick r:id="rId2"/>
              </a:rPr>
              <a:t>Udayan Roy</a:t>
            </a:r>
            <a:br>
              <a:rPr lang="en-US" altLang="en-US" sz="4000" dirty="0"/>
            </a:br>
            <a:endParaRPr lang="en-US" altLang="en-US" sz="4000"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Make it or buy it?</a:t>
            </a:r>
          </a:p>
        </p:txBody>
      </p:sp>
      <p:sp>
        <p:nvSpPr>
          <p:cNvPr id="3" name="Content Placeholder 2"/>
          <p:cNvSpPr>
            <a:spLocks noGrp="1"/>
          </p:cNvSpPr>
          <p:nvPr>
            <p:ph idx="1"/>
          </p:nvPr>
        </p:nvSpPr>
        <p:spPr/>
        <p:txBody>
          <a:bodyPr/>
          <a:lstStyle/>
          <a:p>
            <a:r>
              <a:rPr lang="en-US" dirty="0"/>
              <a:t>If you want something, should you make it yourself? </a:t>
            </a:r>
          </a:p>
          <a:p>
            <a:r>
              <a:rPr lang="en-US" dirty="0"/>
              <a:t>Or should you make something else and then trade it for the thing you need?</a:t>
            </a:r>
          </a:p>
          <a:p>
            <a:r>
              <a:rPr lang="en-US" dirty="0"/>
              <a:t>To understand whether a person would </a:t>
            </a:r>
            <a:r>
              <a:rPr lang="en-US" i="1" dirty="0"/>
              <a:t>make</a:t>
            </a:r>
            <a:r>
              <a:rPr lang="en-US" dirty="0"/>
              <a:t> a particular thing or </a:t>
            </a:r>
            <a:r>
              <a:rPr lang="en-US" i="1" dirty="0"/>
              <a:t>buy</a:t>
            </a:r>
            <a:r>
              <a:rPr lang="en-US" dirty="0"/>
              <a:t> it from another person, we need to compare, for that person, the </a:t>
            </a:r>
            <a:r>
              <a:rPr lang="en-US" i="1" dirty="0"/>
              <a:t>cost of making </a:t>
            </a:r>
            <a:r>
              <a:rPr lang="en-US" dirty="0"/>
              <a:t>it with the </a:t>
            </a:r>
            <a:r>
              <a:rPr lang="en-US" i="1" dirty="0"/>
              <a:t>price of buying</a:t>
            </a:r>
            <a:r>
              <a:rPr lang="en-US" dirty="0"/>
              <a:t> it (from the other person).</a:t>
            </a:r>
          </a:p>
          <a:p>
            <a:r>
              <a:rPr lang="en-US" dirty="0"/>
              <a:t>So, let us begin with the cost of making a thing.</a:t>
            </a:r>
          </a:p>
          <a:p>
            <a:endParaRPr lang="en-US" dirty="0"/>
          </a:p>
        </p:txBody>
      </p:sp>
      <p:sp>
        <p:nvSpPr>
          <p:cNvPr id="4" name="Footer Placeholder 3"/>
          <p:cNvSpPr>
            <a:spLocks noGrp="1"/>
          </p:cNvSpPr>
          <p:nvPr>
            <p:ph type="ftr" sz="quarter" idx="11"/>
          </p:nvPr>
        </p:nvSpPr>
        <p:spPr/>
        <p:txBody>
          <a:bodyPr/>
          <a:lstStyle/>
          <a:p>
            <a:pPr>
              <a:defRPr/>
            </a:pPr>
            <a:r>
              <a:rPr lang="en-US"/>
              <a:t>THE GAINS FROM TRADE</a:t>
            </a:r>
            <a:endParaRPr lang="en-US" dirty="0"/>
          </a:p>
        </p:txBody>
      </p:sp>
      <p:sp>
        <p:nvSpPr>
          <p:cNvPr id="5" name="Slide Number Placeholder 4"/>
          <p:cNvSpPr>
            <a:spLocks noGrp="1"/>
          </p:cNvSpPr>
          <p:nvPr>
            <p:ph type="sldNum" sz="quarter" idx="12"/>
          </p:nvPr>
        </p:nvSpPr>
        <p:spPr/>
        <p:txBody>
          <a:bodyPr/>
          <a:lstStyle/>
          <a:p>
            <a:pPr>
              <a:defRPr/>
            </a:pPr>
            <a:fld id="{6D377FE0-4671-4792-BCF9-D00DA321AC40}" type="slidenum">
              <a:rPr lang="en-US" altLang="en-US" smtClean="0"/>
              <a:pPr>
                <a:defRPr/>
              </a:pPr>
              <a:t>10</a:t>
            </a:fld>
            <a:endParaRPr lang="en-US" altLang="en-US"/>
          </a:p>
        </p:txBody>
      </p:sp>
    </p:spTree>
    <p:extLst>
      <p:ext uri="{BB962C8B-B14F-4D97-AF65-F5344CB8AC3E}">
        <p14:creationId xmlns:p14="http://schemas.microsoft.com/office/powerpoint/2010/main" val="327908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a:t>Opportunity Cost</a:t>
            </a:r>
          </a:p>
        </p:txBody>
      </p:sp>
      <p:sp>
        <p:nvSpPr>
          <p:cNvPr id="12291" name="Content Placeholder 2"/>
          <p:cNvSpPr>
            <a:spLocks noGrp="1"/>
          </p:cNvSpPr>
          <p:nvPr>
            <p:ph idx="1"/>
          </p:nvPr>
        </p:nvSpPr>
        <p:spPr/>
        <p:txBody>
          <a:bodyPr/>
          <a:lstStyle/>
          <a:p>
            <a:r>
              <a:rPr lang="en-US" altLang="en-US" dirty="0"/>
              <a:t>In our story, the farmer can produce both meat and potatoes</a:t>
            </a:r>
          </a:p>
          <a:p>
            <a:r>
              <a:rPr lang="en-US" altLang="en-US" dirty="0"/>
              <a:t>However, as the farmer has a finite amount of the resources needed for production, a one-unit increase in his meat production will cause a decrease in his potato production</a:t>
            </a:r>
          </a:p>
          <a:p>
            <a:r>
              <a:rPr lang="en-US" altLang="en-US" dirty="0">
                <a:solidFill>
                  <a:srgbClr val="FF0000"/>
                </a:solidFill>
              </a:rPr>
              <a:t>The decrease in the farmer’s potato production that is caused by a one-unit increase in his meat production is his </a:t>
            </a:r>
            <a:r>
              <a:rPr lang="en-US" altLang="en-US" i="1" dirty="0">
                <a:solidFill>
                  <a:srgbClr val="FF0000"/>
                </a:solidFill>
              </a:rPr>
              <a:t>opportunity cost of meat</a:t>
            </a:r>
          </a:p>
        </p:txBody>
      </p:sp>
      <p:sp>
        <p:nvSpPr>
          <p:cNvPr id="122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FC6D0BE-2ED7-4BB5-BE95-6DF406AAEABF}" type="slidenum">
              <a:rPr lang="en-US" altLang="en-US" sz="1400" smtClean="0"/>
              <a:pPr>
                <a:spcBef>
                  <a:spcPct val="0"/>
                </a:spcBef>
                <a:buFontTx/>
                <a:buNone/>
              </a:pPr>
              <a:t>11</a:t>
            </a:fld>
            <a:endParaRPr lang="en-US" altLang="en-US" sz="1400"/>
          </a:p>
        </p:txBody>
      </p:sp>
      <p:sp>
        <p:nvSpPr>
          <p:cNvPr id="6" name="Footer Placeholder 4"/>
          <p:cNvSpPr>
            <a:spLocks noGrp="1"/>
          </p:cNvSpPr>
          <p:nvPr>
            <p:ph type="ftr" sz="quarter" idx="11"/>
          </p:nvPr>
        </p:nvSpPr>
        <p:spPr>
          <a:xfrm>
            <a:off x="4678680" y="6381750"/>
            <a:ext cx="2834640" cy="33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latin typeface="Calibri" panose="020F0502020204030204" pitchFamily="34" charset="0"/>
              </a:rPr>
              <a:t>THE GAINS FROM TRADE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a:t>Opportunity Cost</a:t>
            </a:r>
          </a:p>
        </p:txBody>
      </p:sp>
      <p:sp>
        <p:nvSpPr>
          <p:cNvPr id="12291" name="Content Placeholder 2"/>
          <p:cNvSpPr>
            <a:spLocks noGrp="1"/>
          </p:cNvSpPr>
          <p:nvPr>
            <p:ph idx="1"/>
          </p:nvPr>
        </p:nvSpPr>
        <p:spPr/>
        <p:txBody>
          <a:bodyPr/>
          <a:lstStyle/>
          <a:p>
            <a:r>
              <a:rPr lang="en-US" altLang="en-US" dirty="0">
                <a:solidFill>
                  <a:srgbClr val="FF0000"/>
                </a:solidFill>
              </a:rPr>
              <a:t>The decrease in the farmer’s potato production that is caused by a one-unit increase in his meat production is his </a:t>
            </a:r>
            <a:r>
              <a:rPr lang="en-US" altLang="en-US" i="1" dirty="0">
                <a:solidFill>
                  <a:srgbClr val="FF0000"/>
                </a:solidFill>
              </a:rPr>
              <a:t>opportunity cost of meat</a:t>
            </a:r>
          </a:p>
          <a:p>
            <a:endParaRPr lang="en-US" altLang="en-US" dirty="0"/>
          </a:p>
          <a:p>
            <a:r>
              <a:rPr lang="en-US" altLang="en-US" dirty="0"/>
              <a:t>Note that the opportunity cost is </a:t>
            </a:r>
            <a:r>
              <a:rPr lang="en-US" altLang="en-US" i="1" dirty="0"/>
              <a:t>not measured in dollars</a:t>
            </a:r>
          </a:p>
          <a:p>
            <a:r>
              <a:rPr lang="en-US" altLang="en-US" dirty="0"/>
              <a:t>The opportunity cost of additional meat production is measured by the amount of potato production that is sacrificed</a:t>
            </a:r>
          </a:p>
        </p:txBody>
      </p:sp>
      <p:sp>
        <p:nvSpPr>
          <p:cNvPr id="122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FC6D0BE-2ED7-4BB5-BE95-6DF406AAEABF}" type="slidenum">
              <a:rPr lang="en-US" altLang="en-US" sz="1400" smtClean="0"/>
              <a:pPr>
                <a:spcBef>
                  <a:spcPct val="0"/>
                </a:spcBef>
                <a:buFontTx/>
                <a:buNone/>
              </a:pPr>
              <a:t>12</a:t>
            </a:fld>
            <a:endParaRPr lang="en-US" altLang="en-US" sz="1400"/>
          </a:p>
        </p:txBody>
      </p:sp>
      <p:sp>
        <p:nvSpPr>
          <p:cNvPr id="6" name="Footer Placeholder 4"/>
          <p:cNvSpPr>
            <a:spLocks noGrp="1"/>
          </p:cNvSpPr>
          <p:nvPr>
            <p:ph type="ftr" sz="quarter" idx="11"/>
          </p:nvPr>
        </p:nvSpPr>
        <p:spPr>
          <a:xfrm>
            <a:off x="4678680" y="6381750"/>
            <a:ext cx="2834640" cy="33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latin typeface="Calibri" panose="020F0502020204030204" pitchFamily="34" charset="0"/>
              </a:rPr>
              <a:t>THE GAINS FROM TRADE</a:t>
            </a:r>
          </a:p>
        </p:txBody>
      </p:sp>
    </p:spTree>
    <p:extLst>
      <p:ext uri="{BB962C8B-B14F-4D97-AF65-F5344CB8AC3E}">
        <p14:creationId xmlns:p14="http://schemas.microsoft.com/office/powerpoint/2010/main" val="80220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Opportunity Cost</a:t>
            </a:r>
            <a:endParaRPr lang="en-US" dirty="0"/>
          </a:p>
        </p:txBody>
      </p:sp>
      <p:sp>
        <p:nvSpPr>
          <p:cNvPr id="3" name="Content Placeholder 2"/>
          <p:cNvSpPr>
            <a:spLocks noGrp="1"/>
          </p:cNvSpPr>
          <p:nvPr>
            <p:ph idx="1"/>
          </p:nvPr>
        </p:nvSpPr>
        <p:spPr/>
        <p:txBody>
          <a:bodyPr/>
          <a:lstStyle/>
          <a:p>
            <a:r>
              <a:rPr lang="en-US" dirty="0"/>
              <a:t>Stepping away briefly from our meat-potatoes example …</a:t>
            </a:r>
          </a:p>
          <a:p>
            <a:r>
              <a:rPr lang="en-US" dirty="0"/>
              <a:t>The opportunity cost of obtaining some thing is everything that you’ll have to give up to get that thing</a:t>
            </a:r>
          </a:p>
        </p:txBody>
      </p:sp>
      <p:sp>
        <p:nvSpPr>
          <p:cNvPr id="4" name="Footer Placeholder 3"/>
          <p:cNvSpPr>
            <a:spLocks noGrp="1"/>
          </p:cNvSpPr>
          <p:nvPr>
            <p:ph type="ftr" sz="quarter" idx="11"/>
          </p:nvPr>
        </p:nvSpPr>
        <p:spPr/>
        <p:txBody>
          <a:bodyPr/>
          <a:lstStyle/>
          <a:p>
            <a:pPr>
              <a:defRPr/>
            </a:pPr>
            <a:r>
              <a:rPr lang="en-US"/>
              <a:t>THE GAINS FROM TRADE</a:t>
            </a:r>
            <a:endParaRPr lang="en-US" dirty="0"/>
          </a:p>
        </p:txBody>
      </p:sp>
      <p:sp>
        <p:nvSpPr>
          <p:cNvPr id="5" name="Slide Number Placeholder 4"/>
          <p:cNvSpPr>
            <a:spLocks noGrp="1"/>
          </p:cNvSpPr>
          <p:nvPr>
            <p:ph type="sldNum" sz="quarter" idx="12"/>
          </p:nvPr>
        </p:nvSpPr>
        <p:spPr/>
        <p:txBody>
          <a:bodyPr/>
          <a:lstStyle/>
          <a:p>
            <a:pPr>
              <a:defRPr/>
            </a:pPr>
            <a:fld id="{6D377FE0-4671-4792-BCF9-D00DA321AC40}" type="slidenum">
              <a:rPr lang="en-US" altLang="en-US" smtClean="0"/>
              <a:pPr>
                <a:defRPr/>
              </a:pPr>
              <a:t>13</a:t>
            </a:fld>
            <a:endParaRPr lang="en-US" altLang="en-US"/>
          </a:p>
        </p:txBody>
      </p:sp>
    </p:spTree>
    <p:extLst>
      <p:ext uri="{BB962C8B-B14F-4D97-AF65-F5344CB8AC3E}">
        <p14:creationId xmlns:p14="http://schemas.microsoft.com/office/powerpoint/2010/main" val="3853411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a:t>Opportunity Cost</a:t>
            </a:r>
          </a:p>
        </p:txBody>
      </p:sp>
      <p:sp>
        <p:nvSpPr>
          <p:cNvPr id="3" name="Content Placeholder 2"/>
          <p:cNvSpPr>
            <a:spLocks noGrp="1"/>
          </p:cNvSpPr>
          <p:nvPr>
            <p:ph idx="1"/>
          </p:nvPr>
        </p:nvSpPr>
        <p:spPr/>
        <p:txBody>
          <a:bodyPr>
            <a:normAutofit lnSpcReduction="10000"/>
          </a:bodyPr>
          <a:lstStyle/>
          <a:p>
            <a:pPr>
              <a:defRPr/>
            </a:pPr>
            <a:r>
              <a:rPr lang="en-US" dirty="0"/>
              <a:t>Can you apply the concept of opportunity cost to your own life?</a:t>
            </a:r>
          </a:p>
          <a:p>
            <a:pPr>
              <a:defRPr/>
            </a:pPr>
            <a:r>
              <a:rPr lang="en-US" dirty="0"/>
              <a:t>What is the opportunity cost, for you, of taking an additional math course?</a:t>
            </a:r>
          </a:p>
          <a:p>
            <a:pPr lvl="1">
              <a:defRPr/>
            </a:pPr>
            <a:r>
              <a:rPr lang="en-US" dirty="0"/>
              <a:t>List all the activities you normally engage in every day</a:t>
            </a:r>
          </a:p>
          <a:p>
            <a:pPr lvl="1">
              <a:defRPr/>
            </a:pPr>
            <a:r>
              <a:rPr lang="en-US" dirty="0"/>
              <a:t>Think about all the sacrifices you will have to make if you were to enroll in an additional math course</a:t>
            </a:r>
          </a:p>
          <a:p>
            <a:pPr lvl="1">
              <a:defRPr/>
            </a:pPr>
            <a:r>
              <a:rPr lang="en-US" dirty="0"/>
              <a:t>That’s your opportunity cost of taking an additional math course this semester</a:t>
            </a:r>
          </a:p>
        </p:txBody>
      </p:sp>
      <p:sp>
        <p:nvSpPr>
          <p:cNvPr id="1331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A9E8345-7362-4096-B41D-789132E6B058}" type="slidenum">
              <a:rPr lang="en-US" altLang="en-US" sz="1400" smtClean="0">
                <a:latin typeface="Calibri" panose="020F0502020204030204" pitchFamily="34" charset="0"/>
              </a:rPr>
              <a:pPr>
                <a:spcBef>
                  <a:spcPct val="0"/>
                </a:spcBef>
                <a:buFontTx/>
                <a:buNone/>
              </a:pPr>
              <a:t>14</a:t>
            </a:fld>
            <a:endParaRPr lang="en-US" altLang="en-US" sz="1400">
              <a:latin typeface="Calibri" panose="020F0502020204030204" pitchFamily="34" charset="0"/>
            </a:endParaRPr>
          </a:p>
        </p:txBody>
      </p:sp>
      <p:sp>
        <p:nvSpPr>
          <p:cNvPr id="6" name="Footer Placeholder 4"/>
          <p:cNvSpPr>
            <a:spLocks noGrp="1"/>
          </p:cNvSpPr>
          <p:nvPr>
            <p:ph type="ftr" sz="quarter" idx="11"/>
          </p:nvPr>
        </p:nvSpPr>
        <p:spPr>
          <a:xfrm>
            <a:off x="4678680" y="6381750"/>
            <a:ext cx="2834640" cy="33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latin typeface="Calibri" panose="020F0502020204030204" pitchFamily="34" charset="0"/>
              </a:rPr>
              <a:t>THE GAINS FROM TRADE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pPr eaLnBrk="1" hangingPunct="1"/>
            <a:r>
              <a:rPr lang="en-US" altLang="en-US" dirty="0"/>
              <a:t>Opportunity Cost and Trade</a:t>
            </a:r>
          </a:p>
        </p:txBody>
      </p:sp>
      <p:sp>
        <p:nvSpPr>
          <p:cNvPr id="448515" name="Rectangle 3"/>
          <p:cNvSpPr>
            <a:spLocks noGrp="1" noChangeArrowheads="1"/>
          </p:cNvSpPr>
          <p:nvPr>
            <p:ph idx="1"/>
          </p:nvPr>
        </p:nvSpPr>
        <p:spPr/>
        <p:txBody>
          <a:bodyPr>
            <a:normAutofit/>
          </a:bodyPr>
          <a:lstStyle/>
          <a:p>
            <a:pPr eaLnBrk="1" hangingPunct="1">
              <a:lnSpc>
                <a:spcPct val="90000"/>
              </a:lnSpc>
              <a:defRPr/>
            </a:pPr>
            <a:r>
              <a:rPr lang="en-US" dirty="0"/>
              <a:t>Suppose the opportunity cost of an ounce of meat is 3 ounces of potatoes for both Farmer and Rancher</a:t>
            </a:r>
          </a:p>
          <a:p>
            <a:pPr eaLnBrk="1" hangingPunct="1">
              <a:lnSpc>
                <a:spcPct val="90000"/>
              </a:lnSpc>
              <a:defRPr/>
            </a:pPr>
            <a:r>
              <a:rPr lang="en-US" dirty="0"/>
              <a:t>Will they trade?</a:t>
            </a:r>
          </a:p>
          <a:p>
            <a:pPr eaLnBrk="1" hangingPunct="1">
              <a:lnSpc>
                <a:spcPct val="90000"/>
              </a:lnSpc>
              <a:defRPr/>
            </a:pPr>
            <a:r>
              <a:rPr lang="en-US" dirty="0"/>
              <a:t>No. Trade would be pointless in this case.</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C583754-854D-4ED3-B854-2232B750C699}" type="slidenum">
              <a:rPr lang="en-US" altLang="en-US" sz="1400" smtClean="0"/>
              <a:pPr>
                <a:spcBef>
                  <a:spcPct val="0"/>
                </a:spcBef>
                <a:buFontTx/>
                <a:buNone/>
              </a:pPr>
              <a:t>15</a:t>
            </a:fld>
            <a:endParaRPr lang="en-US" altLang="en-US" sz="1400"/>
          </a:p>
        </p:txBody>
      </p:sp>
      <p:graphicFrame>
        <p:nvGraphicFramePr>
          <p:cNvPr id="448548" name="Group 36"/>
          <p:cNvGraphicFramePr>
            <a:graphicFrameLocks noGrp="1"/>
          </p:cNvGraphicFramePr>
          <p:nvPr>
            <p:extLst>
              <p:ext uri="{D42A27DB-BD31-4B8C-83A1-F6EECF244321}">
                <p14:modId xmlns:p14="http://schemas.microsoft.com/office/powerpoint/2010/main" val="3431231668"/>
              </p:ext>
            </p:extLst>
          </p:nvPr>
        </p:nvGraphicFramePr>
        <p:xfrm>
          <a:off x="3200400" y="4051300"/>
          <a:ext cx="6096000" cy="2273301"/>
        </p:xfrm>
        <a:graphic>
          <a:graphicData uri="http://schemas.openxmlformats.org/drawingml/2006/table">
            <a:tbl>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6199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alibri" pitchFamily="34" charset="0"/>
                      </a:endParaRP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Opportunity Costs</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Calibri" pitchFamily="34" charset="0"/>
                      </a:endParaRP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Meat</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Potatoes</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Farmer</a:t>
                      </a: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3</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dirty="0">
                        <a:ln>
                          <a:noFill/>
                        </a:ln>
                        <a:solidFill>
                          <a:srgbClr val="A50021"/>
                        </a:solidFill>
                        <a:effectLst/>
                        <a:latin typeface="Calibri" pitchFamily="34" charset="0"/>
                      </a:endParaRP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Rancher</a:t>
                      </a: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kern="1200" cap="none" normalizeH="0" baseline="0" dirty="0">
                          <a:ln>
                            <a:noFill/>
                          </a:ln>
                          <a:solidFill>
                            <a:schemeClr val="tx1"/>
                          </a:solidFill>
                          <a:effectLst/>
                          <a:latin typeface="Calibri" pitchFamily="34" charset="0"/>
                          <a:ea typeface="+mn-ea"/>
                          <a:cs typeface="+mn-cs"/>
                        </a:rPr>
                        <a:t>3</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alibri" pitchFamily="34" charset="0"/>
                      </a:endParaRP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0" name="Footer Placeholder 4"/>
          <p:cNvSpPr>
            <a:spLocks noGrp="1"/>
          </p:cNvSpPr>
          <p:nvPr>
            <p:ph type="ftr" sz="quarter" idx="11"/>
          </p:nvPr>
        </p:nvSpPr>
        <p:spPr>
          <a:xfrm>
            <a:off x="4678680" y="6381750"/>
            <a:ext cx="2834640" cy="33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latin typeface="Calibri" panose="020F0502020204030204" pitchFamily="34" charset="0"/>
              </a:rPr>
              <a:t>THE GAINS FROM TRADE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4851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485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pPr eaLnBrk="1" hangingPunct="1"/>
            <a:r>
              <a:rPr lang="en-US" altLang="en-US" dirty="0"/>
              <a:t>Opportunity Cost and Trade</a:t>
            </a:r>
          </a:p>
        </p:txBody>
      </p:sp>
      <p:sp>
        <p:nvSpPr>
          <p:cNvPr id="448515" name="Rectangle 3"/>
          <p:cNvSpPr>
            <a:spLocks noGrp="1" noChangeArrowheads="1"/>
          </p:cNvSpPr>
          <p:nvPr>
            <p:ph idx="1"/>
          </p:nvPr>
        </p:nvSpPr>
        <p:spPr/>
        <p:txBody>
          <a:bodyPr>
            <a:normAutofit/>
          </a:bodyPr>
          <a:lstStyle/>
          <a:p>
            <a:pPr eaLnBrk="1" hangingPunct="1">
              <a:lnSpc>
                <a:spcPct val="90000"/>
              </a:lnSpc>
              <a:defRPr/>
            </a:pPr>
            <a:r>
              <a:rPr lang="en-US" sz="2800" dirty="0"/>
              <a:t>Farmer to Rancher: “For me, the </a:t>
            </a:r>
            <a:r>
              <a:rPr lang="en-US" sz="2800" i="1" dirty="0"/>
              <a:t>cost of making </a:t>
            </a:r>
            <a:r>
              <a:rPr lang="en-US" sz="2800" dirty="0"/>
              <a:t>1 ounce of meat is 3 ounces of potatoes. I’ll </a:t>
            </a:r>
            <a:r>
              <a:rPr lang="en-US" sz="2800" i="1" dirty="0"/>
              <a:t>buy</a:t>
            </a:r>
            <a:r>
              <a:rPr lang="en-US" sz="2800" dirty="0"/>
              <a:t> 1 ounce of meat from you if you charge a </a:t>
            </a:r>
            <a:r>
              <a:rPr lang="en-US" sz="2800" i="1" dirty="0"/>
              <a:t>price</a:t>
            </a:r>
            <a:r>
              <a:rPr lang="en-US" sz="2800" dirty="0"/>
              <a:t> that is </a:t>
            </a:r>
            <a:r>
              <a:rPr lang="en-US" sz="2800" i="1" dirty="0"/>
              <a:t>less</a:t>
            </a:r>
            <a:r>
              <a:rPr lang="en-US" sz="2800" dirty="0"/>
              <a:t> than 3 ounces of potatoes. Deal?”</a:t>
            </a:r>
          </a:p>
          <a:p>
            <a:pPr eaLnBrk="1" hangingPunct="1">
              <a:lnSpc>
                <a:spcPct val="90000"/>
              </a:lnSpc>
              <a:defRPr/>
            </a:pPr>
            <a:r>
              <a:rPr lang="en-US" sz="2800" dirty="0"/>
              <a:t>Rancher to Farmer: “For me, the </a:t>
            </a:r>
            <a:r>
              <a:rPr lang="en-US" sz="2800" i="1" dirty="0"/>
              <a:t>cost of making </a:t>
            </a:r>
            <a:r>
              <a:rPr lang="en-US" sz="2800" dirty="0"/>
              <a:t>1 ounce of meat is 3 ounces of potatoes. So, I can sell you 1 ounce of meat only for a </a:t>
            </a:r>
            <a:r>
              <a:rPr lang="en-US" sz="2800" i="1" dirty="0"/>
              <a:t>price</a:t>
            </a:r>
            <a:r>
              <a:rPr lang="en-US" sz="2800" dirty="0"/>
              <a:t> that is </a:t>
            </a:r>
            <a:r>
              <a:rPr lang="en-US" sz="2800" i="1" dirty="0"/>
              <a:t>more</a:t>
            </a:r>
            <a:r>
              <a:rPr lang="en-US" sz="2800" dirty="0"/>
              <a:t> than 3 ounces of potatoes.  Sorry, no deal!”</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C583754-854D-4ED3-B854-2232B750C699}" type="slidenum">
              <a:rPr lang="en-US" altLang="en-US" sz="1400" smtClean="0"/>
              <a:pPr>
                <a:spcBef>
                  <a:spcPct val="0"/>
                </a:spcBef>
                <a:buFontTx/>
                <a:buNone/>
              </a:pPr>
              <a:t>16</a:t>
            </a:fld>
            <a:endParaRPr lang="en-US" altLang="en-US" sz="1400"/>
          </a:p>
        </p:txBody>
      </p:sp>
      <p:graphicFrame>
        <p:nvGraphicFramePr>
          <p:cNvPr id="448548" name="Group 36"/>
          <p:cNvGraphicFramePr>
            <a:graphicFrameLocks noGrp="1"/>
          </p:cNvGraphicFramePr>
          <p:nvPr>
            <p:extLst>
              <p:ext uri="{D42A27DB-BD31-4B8C-83A1-F6EECF244321}">
                <p14:modId xmlns:p14="http://schemas.microsoft.com/office/powerpoint/2010/main" val="3431231668"/>
              </p:ext>
            </p:extLst>
          </p:nvPr>
        </p:nvGraphicFramePr>
        <p:xfrm>
          <a:off x="3200400" y="4051300"/>
          <a:ext cx="6096000" cy="2273301"/>
        </p:xfrm>
        <a:graphic>
          <a:graphicData uri="http://schemas.openxmlformats.org/drawingml/2006/table">
            <a:tbl>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6199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alibri" pitchFamily="34" charset="0"/>
                      </a:endParaRP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Opportunity Costs</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Calibri" pitchFamily="34" charset="0"/>
                      </a:endParaRP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Meat</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Potatoes</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Farmer</a:t>
                      </a: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3</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dirty="0">
                        <a:ln>
                          <a:noFill/>
                        </a:ln>
                        <a:solidFill>
                          <a:srgbClr val="A50021"/>
                        </a:solidFill>
                        <a:effectLst/>
                        <a:latin typeface="Calibri" pitchFamily="34" charset="0"/>
                      </a:endParaRP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Rancher</a:t>
                      </a: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kern="1200" cap="none" normalizeH="0" baseline="0" dirty="0">
                          <a:ln>
                            <a:noFill/>
                          </a:ln>
                          <a:solidFill>
                            <a:schemeClr val="tx1"/>
                          </a:solidFill>
                          <a:effectLst/>
                          <a:latin typeface="Calibri" pitchFamily="34" charset="0"/>
                          <a:ea typeface="+mn-ea"/>
                          <a:cs typeface="+mn-cs"/>
                        </a:rPr>
                        <a:t>3</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alibri" pitchFamily="34" charset="0"/>
                      </a:endParaRP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0" name="Footer Placeholder 4"/>
          <p:cNvSpPr>
            <a:spLocks noGrp="1"/>
          </p:cNvSpPr>
          <p:nvPr>
            <p:ph type="ftr" sz="quarter" idx="11"/>
          </p:nvPr>
        </p:nvSpPr>
        <p:spPr>
          <a:xfrm>
            <a:off x="4678680" y="6381750"/>
            <a:ext cx="2834640" cy="33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latin typeface="Calibri" panose="020F0502020204030204" pitchFamily="34" charset="0"/>
              </a:rPr>
              <a:t>THE GAINS FROM TRADE</a:t>
            </a:r>
          </a:p>
        </p:txBody>
      </p:sp>
    </p:spTree>
    <p:extLst>
      <p:ext uri="{BB962C8B-B14F-4D97-AF65-F5344CB8AC3E}">
        <p14:creationId xmlns:p14="http://schemas.microsoft.com/office/powerpoint/2010/main" val="6950585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pPr eaLnBrk="1" hangingPunct="1"/>
            <a:r>
              <a:rPr lang="en-US" altLang="en-US" dirty="0"/>
              <a:t>Opportunity Cost and Trade</a:t>
            </a:r>
          </a:p>
        </p:txBody>
      </p:sp>
      <p:sp>
        <p:nvSpPr>
          <p:cNvPr id="448515" name="Rectangle 3"/>
          <p:cNvSpPr>
            <a:spLocks noGrp="1" noChangeArrowheads="1"/>
          </p:cNvSpPr>
          <p:nvPr>
            <p:ph idx="1"/>
          </p:nvPr>
        </p:nvSpPr>
        <p:spPr/>
        <p:txBody>
          <a:bodyPr>
            <a:normAutofit/>
          </a:bodyPr>
          <a:lstStyle/>
          <a:p>
            <a:pPr eaLnBrk="1" hangingPunct="1">
              <a:lnSpc>
                <a:spcPct val="90000"/>
              </a:lnSpc>
              <a:defRPr/>
            </a:pPr>
            <a:r>
              <a:rPr lang="en-US" dirty="0"/>
              <a:t>Trade is pointless when opportunity costs are the same for all producers.</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C583754-854D-4ED3-B854-2232B750C699}" type="slidenum">
              <a:rPr lang="en-US" altLang="en-US" sz="1400" smtClean="0"/>
              <a:pPr>
                <a:spcBef>
                  <a:spcPct val="0"/>
                </a:spcBef>
                <a:buFontTx/>
                <a:buNone/>
              </a:pPr>
              <a:t>17</a:t>
            </a:fld>
            <a:endParaRPr lang="en-US" altLang="en-US" sz="1400"/>
          </a:p>
        </p:txBody>
      </p:sp>
      <p:graphicFrame>
        <p:nvGraphicFramePr>
          <p:cNvPr id="448548" name="Group 36"/>
          <p:cNvGraphicFramePr>
            <a:graphicFrameLocks noGrp="1"/>
          </p:cNvGraphicFramePr>
          <p:nvPr>
            <p:extLst>
              <p:ext uri="{D42A27DB-BD31-4B8C-83A1-F6EECF244321}">
                <p14:modId xmlns:p14="http://schemas.microsoft.com/office/powerpoint/2010/main" val="3431231668"/>
              </p:ext>
            </p:extLst>
          </p:nvPr>
        </p:nvGraphicFramePr>
        <p:xfrm>
          <a:off x="3200400" y="4051300"/>
          <a:ext cx="6096000" cy="2273301"/>
        </p:xfrm>
        <a:graphic>
          <a:graphicData uri="http://schemas.openxmlformats.org/drawingml/2006/table">
            <a:tbl>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6199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alibri" pitchFamily="34" charset="0"/>
                      </a:endParaRP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Opportunity Costs</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Calibri" pitchFamily="34" charset="0"/>
                      </a:endParaRP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Meat</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Potatoes</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Farmer</a:t>
                      </a: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3</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dirty="0">
                        <a:ln>
                          <a:noFill/>
                        </a:ln>
                        <a:solidFill>
                          <a:srgbClr val="A50021"/>
                        </a:solidFill>
                        <a:effectLst/>
                        <a:latin typeface="Calibri" pitchFamily="34" charset="0"/>
                      </a:endParaRP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Rancher</a:t>
                      </a: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kern="1200" cap="none" normalizeH="0" baseline="0" dirty="0">
                          <a:ln>
                            <a:noFill/>
                          </a:ln>
                          <a:solidFill>
                            <a:schemeClr val="tx1"/>
                          </a:solidFill>
                          <a:effectLst/>
                          <a:latin typeface="Calibri" pitchFamily="34" charset="0"/>
                          <a:ea typeface="+mn-ea"/>
                          <a:cs typeface="+mn-cs"/>
                        </a:rPr>
                        <a:t>3</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alibri" pitchFamily="34" charset="0"/>
                      </a:endParaRP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 name="TextBox 6"/>
          <p:cNvSpPr txBox="1">
            <a:spLocks noChangeArrowheads="1"/>
          </p:cNvSpPr>
          <p:nvPr/>
        </p:nvSpPr>
        <p:spPr bwMode="auto">
          <a:xfrm>
            <a:off x="9421813" y="4545013"/>
            <a:ext cx="11382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t>By the way, can you fill in the blank cells in the table?</a:t>
            </a:r>
          </a:p>
        </p:txBody>
      </p:sp>
      <p:sp>
        <p:nvSpPr>
          <p:cNvPr id="8" name="TextBox 7"/>
          <p:cNvSpPr txBox="1">
            <a:spLocks noChangeArrowheads="1"/>
          </p:cNvSpPr>
          <p:nvPr/>
        </p:nvSpPr>
        <p:spPr bwMode="auto">
          <a:xfrm>
            <a:off x="7978775" y="5226050"/>
            <a:ext cx="771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dirty="0">
                <a:latin typeface="Calibri" panose="020F0502020204030204" pitchFamily="34" charset="0"/>
                <a:cs typeface="Calibri" panose="020F0502020204030204" pitchFamily="34" charset="0"/>
              </a:rPr>
              <a:t>1/3</a:t>
            </a:r>
          </a:p>
        </p:txBody>
      </p:sp>
      <p:sp>
        <p:nvSpPr>
          <p:cNvPr id="9" name="TextBox 8"/>
          <p:cNvSpPr txBox="1">
            <a:spLocks noChangeArrowheads="1"/>
          </p:cNvSpPr>
          <p:nvPr/>
        </p:nvSpPr>
        <p:spPr bwMode="auto">
          <a:xfrm>
            <a:off x="7988300" y="5791200"/>
            <a:ext cx="7699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dirty="0">
                <a:latin typeface="Calibri" panose="020F0502020204030204" pitchFamily="34" charset="0"/>
                <a:cs typeface="Calibri" panose="020F0502020204030204" pitchFamily="34" charset="0"/>
              </a:rPr>
              <a:t>1/3</a:t>
            </a:r>
          </a:p>
        </p:txBody>
      </p:sp>
      <p:sp>
        <p:nvSpPr>
          <p:cNvPr id="10" name="Footer Placeholder 4"/>
          <p:cNvSpPr>
            <a:spLocks noGrp="1"/>
          </p:cNvSpPr>
          <p:nvPr>
            <p:ph type="ftr" sz="quarter" idx="11"/>
          </p:nvPr>
        </p:nvSpPr>
        <p:spPr>
          <a:xfrm>
            <a:off x="4678680" y="6381750"/>
            <a:ext cx="2834640" cy="33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latin typeface="Calibri" panose="020F0502020204030204" pitchFamily="34" charset="0"/>
              </a:rPr>
              <a:t>THE GAINS FROM TRADE</a:t>
            </a:r>
          </a:p>
        </p:txBody>
      </p:sp>
    </p:spTree>
    <p:extLst>
      <p:ext uri="{BB962C8B-B14F-4D97-AF65-F5344CB8AC3E}">
        <p14:creationId xmlns:p14="http://schemas.microsoft.com/office/powerpoint/2010/main" val="208965183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485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pPr eaLnBrk="1" hangingPunct="1"/>
            <a:r>
              <a:rPr lang="en-US" altLang="en-US" dirty="0"/>
              <a:t>Opportunity Cost and Trade</a:t>
            </a:r>
          </a:p>
        </p:txBody>
      </p:sp>
      <p:sp>
        <p:nvSpPr>
          <p:cNvPr id="448515" name="Rectangle 3"/>
          <p:cNvSpPr>
            <a:spLocks noGrp="1" noChangeArrowheads="1"/>
          </p:cNvSpPr>
          <p:nvPr>
            <p:ph idx="1"/>
          </p:nvPr>
        </p:nvSpPr>
        <p:spPr/>
        <p:txBody>
          <a:bodyPr>
            <a:normAutofit/>
          </a:bodyPr>
          <a:lstStyle/>
          <a:p>
            <a:pPr eaLnBrk="1" hangingPunct="1">
              <a:lnSpc>
                <a:spcPct val="90000"/>
              </a:lnSpc>
              <a:defRPr/>
            </a:pPr>
            <a:r>
              <a:rPr lang="en-US" b="1" dirty="0"/>
              <a:t>Key idea: </a:t>
            </a:r>
            <a:r>
              <a:rPr lang="en-US" dirty="0"/>
              <a:t>If people have similar opportunity costs for some commodity, then they would probably not trade in that commodity with each other.</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C583754-854D-4ED3-B854-2232B750C699}" type="slidenum">
              <a:rPr lang="en-US" altLang="en-US" sz="1400" smtClean="0"/>
              <a:pPr>
                <a:spcBef>
                  <a:spcPct val="0"/>
                </a:spcBef>
                <a:buFontTx/>
                <a:buNone/>
              </a:pPr>
              <a:t>18</a:t>
            </a:fld>
            <a:endParaRPr lang="en-US" altLang="en-US" sz="1400"/>
          </a:p>
        </p:txBody>
      </p:sp>
      <p:graphicFrame>
        <p:nvGraphicFramePr>
          <p:cNvPr id="448548" name="Group 36"/>
          <p:cNvGraphicFramePr>
            <a:graphicFrameLocks noGrp="1"/>
          </p:cNvGraphicFramePr>
          <p:nvPr>
            <p:extLst>
              <p:ext uri="{D42A27DB-BD31-4B8C-83A1-F6EECF244321}">
                <p14:modId xmlns:p14="http://schemas.microsoft.com/office/powerpoint/2010/main" val="1639014134"/>
              </p:ext>
            </p:extLst>
          </p:nvPr>
        </p:nvGraphicFramePr>
        <p:xfrm>
          <a:off x="3200400" y="4051300"/>
          <a:ext cx="6096000" cy="2273301"/>
        </p:xfrm>
        <a:graphic>
          <a:graphicData uri="http://schemas.openxmlformats.org/drawingml/2006/table">
            <a:tbl>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6199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alibri" pitchFamily="34" charset="0"/>
                      </a:endParaRP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Opportunity Costs</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Calibri" pitchFamily="34" charset="0"/>
                      </a:endParaRP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Meat</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Potatoes</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Farmer</a:t>
                      </a: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3</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kern="1200" cap="none" normalizeH="0" baseline="0" dirty="0">
                          <a:ln>
                            <a:noFill/>
                          </a:ln>
                          <a:solidFill>
                            <a:schemeClr val="tx1"/>
                          </a:solidFill>
                          <a:effectLst/>
                          <a:latin typeface="Calibri" pitchFamily="34" charset="0"/>
                          <a:ea typeface="+mn-ea"/>
                          <a:cs typeface="+mn-cs"/>
                        </a:rPr>
                        <a:t>1/3</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Rancher</a:t>
                      </a: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kern="1200" cap="none" normalizeH="0" baseline="0" dirty="0">
                          <a:ln>
                            <a:noFill/>
                          </a:ln>
                          <a:solidFill>
                            <a:schemeClr val="tx1"/>
                          </a:solidFill>
                          <a:effectLst/>
                          <a:latin typeface="Calibri" pitchFamily="34" charset="0"/>
                          <a:ea typeface="+mn-ea"/>
                          <a:cs typeface="+mn-cs"/>
                        </a:rPr>
                        <a:t>3</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kern="1200" cap="none" normalizeH="0" baseline="0" dirty="0">
                          <a:ln>
                            <a:noFill/>
                          </a:ln>
                          <a:solidFill>
                            <a:schemeClr val="tx1"/>
                          </a:solidFill>
                          <a:effectLst/>
                          <a:latin typeface="Calibri" pitchFamily="34" charset="0"/>
                          <a:ea typeface="+mn-ea"/>
                          <a:cs typeface="+mn-cs"/>
                        </a:rPr>
                        <a:t>1/3 </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0" name="Footer Placeholder 4"/>
          <p:cNvSpPr>
            <a:spLocks noGrp="1"/>
          </p:cNvSpPr>
          <p:nvPr>
            <p:ph type="ftr" sz="quarter" idx="11"/>
          </p:nvPr>
        </p:nvSpPr>
        <p:spPr>
          <a:xfrm>
            <a:off x="4678680" y="6381750"/>
            <a:ext cx="2834640" cy="33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latin typeface="Calibri" panose="020F0502020204030204" pitchFamily="34" charset="0"/>
              </a:rPr>
              <a:t>THE GAINS FROM TRADE</a:t>
            </a:r>
          </a:p>
        </p:txBody>
      </p:sp>
    </p:spTree>
    <p:extLst>
      <p:ext uri="{BB962C8B-B14F-4D97-AF65-F5344CB8AC3E}">
        <p14:creationId xmlns:p14="http://schemas.microsoft.com/office/powerpoint/2010/main" val="60619866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pPr eaLnBrk="1" hangingPunct="1"/>
            <a:r>
              <a:rPr lang="en-US" altLang="en-US" dirty="0"/>
              <a:t>Opportunity Cost and Trade</a:t>
            </a:r>
          </a:p>
        </p:txBody>
      </p:sp>
      <p:sp>
        <p:nvSpPr>
          <p:cNvPr id="448515" name="Rectangle 3"/>
          <p:cNvSpPr>
            <a:spLocks noGrp="1" noChangeArrowheads="1"/>
          </p:cNvSpPr>
          <p:nvPr>
            <p:ph idx="1"/>
          </p:nvPr>
        </p:nvSpPr>
        <p:spPr/>
        <p:txBody>
          <a:bodyPr>
            <a:normAutofit/>
          </a:bodyPr>
          <a:lstStyle/>
          <a:p>
            <a:pPr eaLnBrk="1" hangingPunct="1">
              <a:lnSpc>
                <a:spcPct val="90000"/>
              </a:lnSpc>
              <a:defRPr/>
            </a:pPr>
            <a:r>
              <a:rPr lang="en-US" i="1" dirty="0"/>
              <a:t>Now</a:t>
            </a:r>
            <a:r>
              <a:rPr lang="en-US" dirty="0"/>
              <a:t> will they trade?</a:t>
            </a:r>
          </a:p>
          <a:p>
            <a:pPr eaLnBrk="1" hangingPunct="1">
              <a:lnSpc>
                <a:spcPct val="90000"/>
              </a:lnSpc>
              <a:defRPr/>
            </a:pPr>
            <a:r>
              <a:rPr lang="en-US" dirty="0"/>
              <a:t>Yes!</a:t>
            </a:r>
          </a:p>
          <a:p>
            <a:pPr lvl="1" eaLnBrk="1" hangingPunct="1">
              <a:lnSpc>
                <a:spcPct val="90000"/>
              </a:lnSpc>
              <a:defRPr/>
            </a:pPr>
            <a:r>
              <a:rPr lang="en-US" dirty="0">
                <a:solidFill>
                  <a:srgbClr val="0070C0"/>
                </a:solidFill>
              </a:rPr>
              <a:t>Rancher will offer to sell meat to farmer at a price between 2 and 4 ounces of potatoes per ounce of meat</a:t>
            </a:r>
          </a:p>
          <a:p>
            <a:pPr lvl="1" eaLnBrk="1" hangingPunct="1">
              <a:lnSpc>
                <a:spcPct val="90000"/>
              </a:lnSpc>
              <a:defRPr/>
            </a:pPr>
            <a:r>
              <a:rPr lang="en-US" dirty="0">
                <a:solidFill>
                  <a:srgbClr val="0070C0"/>
                </a:solidFill>
              </a:rPr>
              <a:t>Farmer will gladly accept</a:t>
            </a:r>
          </a:p>
          <a:p>
            <a:pPr lvl="1" eaLnBrk="1" hangingPunct="1">
              <a:lnSpc>
                <a:spcPct val="90000"/>
              </a:lnSpc>
              <a:defRPr/>
            </a:pPr>
            <a:r>
              <a:rPr lang="en-US" dirty="0"/>
              <a:t>Both farmer and rancher will be better off</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6E50BD0-A282-4131-990E-DE18EB982F8C}" type="slidenum">
              <a:rPr lang="en-US" altLang="en-US" sz="1400" smtClean="0"/>
              <a:pPr>
                <a:spcBef>
                  <a:spcPct val="0"/>
                </a:spcBef>
                <a:buFontTx/>
                <a:buNone/>
              </a:pPr>
              <a:t>19</a:t>
            </a:fld>
            <a:endParaRPr lang="en-US" altLang="en-US" sz="1400"/>
          </a:p>
        </p:txBody>
      </p:sp>
      <p:graphicFrame>
        <p:nvGraphicFramePr>
          <p:cNvPr id="448548" name="Group 36"/>
          <p:cNvGraphicFramePr>
            <a:graphicFrameLocks noGrp="1"/>
          </p:cNvGraphicFramePr>
          <p:nvPr>
            <p:extLst>
              <p:ext uri="{D42A27DB-BD31-4B8C-83A1-F6EECF244321}">
                <p14:modId xmlns:p14="http://schemas.microsoft.com/office/powerpoint/2010/main" val="1845972207"/>
              </p:ext>
            </p:extLst>
          </p:nvPr>
        </p:nvGraphicFramePr>
        <p:xfrm>
          <a:off x="3200400" y="4493087"/>
          <a:ext cx="6096000" cy="2273301"/>
        </p:xfrm>
        <a:graphic>
          <a:graphicData uri="http://schemas.openxmlformats.org/drawingml/2006/table">
            <a:tbl>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6199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alibri" pitchFamily="34" charset="0"/>
                      </a:endParaRP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Opportunity Costs</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Calibri" pitchFamily="34" charset="0"/>
                      </a:endParaRP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Meat</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Potatoes</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Farmer</a:t>
                      </a: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4</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dirty="0">
                        <a:ln>
                          <a:noFill/>
                        </a:ln>
                        <a:solidFill>
                          <a:srgbClr val="A50021"/>
                        </a:solidFill>
                        <a:effectLst/>
                        <a:latin typeface="Calibri" pitchFamily="34" charset="0"/>
                      </a:endParaRP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Rancher</a:t>
                      </a: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kern="1200" cap="none" normalizeH="0" baseline="0" dirty="0">
                          <a:ln>
                            <a:noFill/>
                          </a:ln>
                          <a:solidFill>
                            <a:schemeClr val="tx1"/>
                          </a:solidFill>
                          <a:effectLst/>
                          <a:latin typeface="Calibri" pitchFamily="34" charset="0"/>
                          <a:ea typeface="+mn-ea"/>
                          <a:cs typeface="+mn-cs"/>
                        </a:rPr>
                        <a:t>2</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alibri" pitchFamily="34" charset="0"/>
                      </a:endParaRP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 name="TextBox 6"/>
          <p:cNvSpPr txBox="1">
            <a:spLocks noChangeArrowheads="1"/>
          </p:cNvSpPr>
          <p:nvPr/>
        </p:nvSpPr>
        <p:spPr bwMode="auto">
          <a:xfrm>
            <a:off x="9421813" y="4986800"/>
            <a:ext cx="113823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t>Again, can you fill in the blank cells in the table?</a:t>
            </a:r>
          </a:p>
        </p:txBody>
      </p:sp>
      <p:cxnSp>
        <p:nvCxnSpPr>
          <p:cNvPr id="9" name="Straight Arrow Connector 8"/>
          <p:cNvCxnSpPr>
            <a:cxnSpLocks noChangeShapeType="1"/>
          </p:cNvCxnSpPr>
          <p:nvPr/>
        </p:nvCxnSpPr>
        <p:spPr bwMode="auto">
          <a:xfrm rot="5400000" flipH="1" flipV="1">
            <a:off x="1358106" y="5789281"/>
            <a:ext cx="1927225" cy="1588"/>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1" name="Oval 10"/>
          <p:cNvSpPr>
            <a:spLocks noChangeArrowheads="1"/>
          </p:cNvSpPr>
          <p:nvPr/>
        </p:nvSpPr>
        <p:spPr bwMode="auto">
          <a:xfrm>
            <a:off x="2290763" y="5417012"/>
            <a:ext cx="63500" cy="63500"/>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2" name="Oval 11"/>
          <p:cNvSpPr>
            <a:spLocks noChangeArrowheads="1"/>
          </p:cNvSpPr>
          <p:nvPr/>
        </p:nvSpPr>
        <p:spPr bwMode="auto">
          <a:xfrm>
            <a:off x="2289175" y="6213937"/>
            <a:ext cx="63500" cy="61913"/>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3" name="TextBox 12"/>
          <p:cNvSpPr txBox="1">
            <a:spLocks noChangeArrowheads="1"/>
          </p:cNvSpPr>
          <p:nvPr/>
        </p:nvSpPr>
        <p:spPr bwMode="auto">
          <a:xfrm>
            <a:off x="2320925" y="5321762"/>
            <a:ext cx="2270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t>4</a:t>
            </a:r>
          </a:p>
        </p:txBody>
      </p:sp>
      <p:sp>
        <p:nvSpPr>
          <p:cNvPr id="14" name="TextBox 13"/>
          <p:cNvSpPr txBox="1">
            <a:spLocks noChangeArrowheads="1"/>
          </p:cNvSpPr>
          <p:nvPr/>
        </p:nvSpPr>
        <p:spPr bwMode="auto">
          <a:xfrm>
            <a:off x="2327275" y="6109162"/>
            <a:ext cx="2270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t>2</a:t>
            </a:r>
          </a:p>
        </p:txBody>
      </p:sp>
      <p:sp>
        <p:nvSpPr>
          <p:cNvPr id="15" name="Left Brace 14"/>
          <p:cNvSpPr>
            <a:spLocks/>
          </p:cNvSpPr>
          <p:nvPr/>
        </p:nvSpPr>
        <p:spPr bwMode="auto">
          <a:xfrm>
            <a:off x="2189163" y="5474162"/>
            <a:ext cx="46037" cy="790575"/>
          </a:xfrm>
          <a:prstGeom prst="leftBrace">
            <a:avLst>
              <a:gd name="adj1" fmla="val 8268"/>
              <a:gd name="adj2" fmla="val 50000"/>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 name="TextBox 15"/>
          <p:cNvSpPr txBox="1">
            <a:spLocks noChangeArrowheads="1"/>
          </p:cNvSpPr>
          <p:nvPr/>
        </p:nvSpPr>
        <p:spPr bwMode="auto">
          <a:xfrm>
            <a:off x="7978775" y="5667837"/>
            <a:ext cx="771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dirty="0">
                <a:latin typeface="Calibri" panose="020F0502020204030204" pitchFamily="34" charset="0"/>
                <a:cs typeface="Calibri" panose="020F0502020204030204" pitchFamily="34" charset="0"/>
              </a:rPr>
              <a:t>1/4</a:t>
            </a:r>
          </a:p>
        </p:txBody>
      </p:sp>
      <p:sp>
        <p:nvSpPr>
          <p:cNvPr id="17" name="TextBox 16"/>
          <p:cNvSpPr txBox="1">
            <a:spLocks noChangeArrowheads="1"/>
          </p:cNvSpPr>
          <p:nvPr/>
        </p:nvSpPr>
        <p:spPr bwMode="auto">
          <a:xfrm>
            <a:off x="7988300" y="6232987"/>
            <a:ext cx="7699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dirty="0">
                <a:latin typeface="Calibri" panose="020F0502020204030204" pitchFamily="34" charset="0"/>
                <a:cs typeface="Calibri" panose="020F0502020204030204" pitchFamily="34" charset="0"/>
              </a:rPr>
              <a:t>1/2</a:t>
            </a:r>
          </a:p>
        </p:txBody>
      </p:sp>
    </p:spTree>
    <p:extLst>
      <p:ext uri="{BB962C8B-B14F-4D97-AF65-F5344CB8AC3E}">
        <p14:creationId xmlns:p14="http://schemas.microsoft.com/office/powerpoint/2010/main" val="157119212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8515">
                                            <p:txEl>
                                              <p:pRg st="0" end="0"/>
                                            </p:txEl>
                                          </p:spTgt>
                                        </p:tgtEl>
                                        <p:attrNameLst>
                                          <p:attrName>style.visibility</p:attrName>
                                        </p:attrNameLst>
                                      </p:cBhvr>
                                      <p:to>
                                        <p:strVal val="visible"/>
                                      </p:to>
                                    </p:set>
                                    <p:animEffect transition="in" filter="wipe(left)">
                                      <p:cBhvr>
                                        <p:cTn id="7" dur="500"/>
                                        <p:tgtEl>
                                          <p:spTgt spid="4485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8515">
                                            <p:txEl>
                                              <p:pRg st="1" end="1"/>
                                            </p:txEl>
                                          </p:spTgt>
                                        </p:tgtEl>
                                        <p:attrNameLst>
                                          <p:attrName>style.visibility</p:attrName>
                                        </p:attrNameLst>
                                      </p:cBhvr>
                                      <p:to>
                                        <p:strVal val="visible"/>
                                      </p:to>
                                    </p:set>
                                    <p:animEffect transition="in" filter="wipe(left)">
                                      <p:cBhvr>
                                        <p:cTn id="12" dur="500"/>
                                        <p:tgtEl>
                                          <p:spTgt spid="448515">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448515">
                                            <p:txEl>
                                              <p:pRg st="2" end="2"/>
                                            </p:txEl>
                                          </p:spTgt>
                                        </p:tgtEl>
                                        <p:attrNameLst>
                                          <p:attrName>style.visibility</p:attrName>
                                        </p:attrNameLst>
                                      </p:cBhvr>
                                      <p:to>
                                        <p:strVal val="visible"/>
                                      </p:to>
                                    </p:set>
                                    <p:animEffect transition="in" filter="wipe(left)">
                                      <p:cBhvr>
                                        <p:cTn id="15" dur="500"/>
                                        <p:tgtEl>
                                          <p:spTgt spid="448515">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448515">
                                            <p:txEl>
                                              <p:pRg st="3" end="3"/>
                                            </p:txEl>
                                          </p:spTgt>
                                        </p:tgtEl>
                                        <p:attrNameLst>
                                          <p:attrName>style.visibility</p:attrName>
                                        </p:attrNameLst>
                                      </p:cBhvr>
                                      <p:to>
                                        <p:strVal val="visible"/>
                                      </p:to>
                                    </p:set>
                                    <p:animEffect transition="in" filter="wipe(left)">
                                      <p:cBhvr>
                                        <p:cTn id="18" dur="500"/>
                                        <p:tgtEl>
                                          <p:spTgt spid="448515">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448515">
                                            <p:txEl>
                                              <p:pRg st="4" end="4"/>
                                            </p:txEl>
                                          </p:spTgt>
                                        </p:tgtEl>
                                        <p:attrNameLst>
                                          <p:attrName>style.visibility</p:attrName>
                                        </p:attrNameLst>
                                      </p:cBhvr>
                                      <p:to>
                                        <p:strVal val="visible"/>
                                      </p:to>
                                    </p:set>
                                    <p:animEffect transition="in" filter="wipe(left)">
                                      <p:cBhvr>
                                        <p:cTn id="21" dur="500"/>
                                        <p:tgtEl>
                                          <p:spTgt spid="448515">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dissolve">
                                      <p:cBhvr>
                                        <p:cTn id="40" dur="500"/>
                                        <p:tgtEl>
                                          <p:spTgt spid="7"/>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515" grpId="0" build="p" autoUpdateAnimBg="0"/>
      <p:bldP spid="7" grpId="0"/>
      <p:bldP spid="11" grpId="0" animBg="1"/>
      <p:bldP spid="12" grpId="0" animBg="1"/>
      <p:bldP spid="13" grpId="0"/>
      <p:bldP spid="14" grpId="0"/>
      <p:bldP spid="15" grpId="0" animBg="1"/>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Introduction: Why study trade?</a:t>
            </a:r>
          </a:p>
          <a:p>
            <a:r>
              <a:rPr lang="en-US" dirty="0"/>
              <a:t>Why Do We Trade? </a:t>
            </a:r>
          </a:p>
          <a:p>
            <a:pPr lvl="1"/>
            <a:r>
              <a:rPr lang="en-US" dirty="0"/>
              <a:t>Because our preferences are different</a:t>
            </a:r>
          </a:p>
          <a:p>
            <a:pPr lvl="1"/>
            <a:r>
              <a:rPr lang="en-US" dirty="0"/>
              <a:t>Because we are differently endowed with skills, technologies, and natural resources</a:t>
            </a:r>
          </a:p>
          <a:p>
            <a:pPr lvl="2"/>
            <a:r>
              <a:rPr lang="en-US" dirty="0"/>
              <a:t>Opportunity costs and trade</a:t>
            </a:r>
          </a:p>
          <a:p>
            <a:pPr lvl="2"/>
            <a:r>
              <a:rPr lang="en-US" dirty="0"/>
              <a:t>Comparative advantage and the gains from trade</a:t>
            </a:r>
          </a:p>
          <a:p>
            <a:pPr lvl="2"/>
            <a:r>
              <a:rPr lang="en-US" dirty="0"/>
              <a:t>Opportunity costs are related to technology</a:t>
            </a:r>
          </a:p>
          <a:p>
            <a:pPr lvl="2"/>
            <a:r>
              <a:rPr lang="en-US" dirty="0"/>
              <a:t>Graphing production possibilities</a:t>
            </a:r>
          </a:p>
          <a:p>
            <a:pPr lvl="1"/>
            <a:r>
              <a:rPr lang="en-US" dirty="0"/>
              <a:t>Because there are efficiency advantages to doing one thing rather than many things</a:t>
            </a:r>
          </a:p>
        </p:txBody>
      </p:sp>
      <p:sp>
        <p:nvSpPr>
          <p:cNvPr id="5" name="Slide Number Placeholder 4"/>
          <p:cNvSpPr>
            <a:spLocks noGrp="1"/>
          </p:cNvSpPr>
          <p:nvPr>
            <p:ph type="sldNum" sz="quarter" idx="12"/>
          </p:nvPr>
        </p:nvSpPr>
        <p:spPr/>
        <p:txBody>
          <a:bodyPr/>
          <a:lstStyle/>
          <a:p>
            <a:pPr>
              <a:defRPr/>
            </a:pPr>
            <a:fld id="{6D377FE0-4671-4792-BCF9-D00DA321AC40}" type="slidenum">
              <a:rPr lang="en-US" altLang="en-US" smtClean="0"/>
              <a:pPr>
                <a:defRPr/>
              </a:pPr>
              <a:t>2</a:t>
            </a:fld>
            <a:endParaRPr lang="en-US" altLang="en-US"/>
          </a:p>
        </p:txBody>
      </p:sp>
    </p:spTree>
    <p:extLst>
      <p:ext uri="{BB962C8B-B14F-4D97-AF65-F5344CB8AC3E}">
        <p14:creationId xmlns:p14="http://schemas.microsoft.com/office/powerpoint/2010/main" val="3931197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pPr eaLnBrk="1" hangingPunct="1"/>
            <a:r>
              <a:rPr lang="en-US" altLang="en-US" dirty="0"/>
              <a:t>Opportunity Cost and Trade</a:t>
            </a:r>
          </a:p>
        </p:txBody>
      </p:sp>
      <p:sp>
        <p:nvSpPr>
          <p:cNvPr id="448515" name="Rectangle 3"/>
          <p:cNvSpPr>
            <a:spLocks noGrp="1" noChangeArrowheads="1"/>
          </p:cNvSpPr>
          <p:nvPr>
            <p:ph idx="1"/>
          </p:nvPr>
        </p:nvSpPr>
        <p:spPr/>
        <p:txBody>
          <a:bodyPr>
            <a:normAutofit/>
          </a:bodyPr>
          <a:lstStyle/>
          <a:p>
            <a:pPr eaLnBrk="1" hangingPunct="1">
              <a:lnSpc>
                <a:spcPct val="90000"/>
              </a:lnSpc>
              <a:defRPr/>
            </a:pPr>
            <a:r>
              <a:rPr lang="en-US" sz="2800" dirty="0"/>
              <a:t>Farmer to Rancher: “For me, the </a:t>
            </a:r>
            <a:r>
              <a:rPr lang="en-US" sz="2800" i="1" dirty="0"/>
              <a:t>cost of making </a:t>
            </a:r>
            <a:r>
              <a:rPr lang="en-US" sz="2800" dirty="0"/>
              <a:t>1 ounce of meat is 4 ounces of potatoes. I’ll </a:t>
            </a:r>
            <a:r>
              <a:rPr lang="en-US" sz="2800" i="1" dirty="0"/>
              <a:t>buy</a:t>
            </a:r>
            <a:r>
              <a:rPr lang="en-US" sz="2800" dirty="0"/>
              <a:t> 1 ounce of meat from you if you charge a </a:t>
            </a:r>
            <a:r>
              <a:rPr lang="en-US" sz="2800" i="1" dirty="0"/>
              <a:t>price</a:t>
            </a:r>
            <a:r>
              <a:rPr lang="en-US" sz="2800" dirty="0"/>
              <a:t> that is </a:t>
            </a:r>
            <a:r>
              <a:rPr lang="en-US" sz="2800" i="1" dirty="0"/>
              <a:t>less</a:t>
            </a:r>
            <a:r>
              <a:rPr lang="en-US" sz="2800" dirty="0"/>
              <a:t> than 4 ounces of potatoes. Deal?”</a:t>
            </a:r>
          </a:p>
          <a:p>
            <a:pPr eaLnBrk="1" hangingPunct="1">
              <a:lnSpc>
                <a:spcPct val="90000"/>
              </a:lnSpc>
              <a:defRPr/>
            </a:pPr>
            <a:r>
              <a:rPr lang="en-US" sz="2800" dirty="0"/>
              <a:t>Rancher to Farmer: “For me, the </a:t>
            </a:r>
            <a:r>
              <a:rPr lang="en-US" sz="2800" i="1" dirty="0"/>
              <a:t>cost of making </a:t>
            </a:r>
            <a:r>
              <a:rPr lang="en-US" sz="2800" dirty="0"/>
              <a:t>1 ounce of meat is 2 ounces of potatoes. So, I can sell you 1 ounce of meat only for a </a:t>
            </a:r>
            <a:r>
              <a:rPr lang="en-US" sz="2800" i="1" dirty="0"/>
              <a:t>price</a:t>
            </a:r>
            <a:r>
              <a:rPr lang="en-US" sz="2800" dirty="0"/>
              <a:t> that is </a:t>
            </a:r>
            <a:r>
              <a:rPr lang="en-US" sz="2800" i="1" dirty="0"/>
              <a:t>more</a:t>
            </a:r>
            <a:r>
              <a:rPr lang="en-US" sz="2800" dirty="0"/>
              <a:t> than 2 ounces of potatoes. </a:t>
            </a:r>
            <a:r>
              <a:rPr lang="en-US" sz="2800" i="1" dirty="0"/>
              <a:t>Deal!</a:t>
            </a:r>
            <a:r>
              <a:rPr lang="en-US" sz="2800" dirty="0"/>
              <a:t>”</a:t>
            </a:r>
          </a:p>
          <a:p>
            <a:pPr eaLnBrk="1" hangingPunct="1">
              <a:lnSpc>
                <a:spcPct val="90000"/>
              </a:lnSpc>
              <a:defRPr/>
            </a:pPr>
            <a:endParaRPr lang="en-US" sz="2800" dirty="0"/>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6E50BD0-A282-4131-990E-DE18EB982F8C}" type="slidenum">
              <a:rPr lang="en-US" altLang="en-US" sz="1400" smtClean="0"/>
              <a:pPr>
                <a:spcBef>
                  <a:spcPct val="0"/>
                </a:spcBef>
                <a:buFontTx/>
                <a:buNone/>
              </a:pPr>
              <a:t>20</a:t>
            </a:fld>
            <a:endParaRPr lang="en-US" altLang="en-US" sz="1400"/>
          </a:p>
        </p:txBody>
      </p:sp>
      <p:graphicFrame>
        <p:nvGraphicFramePr>
          <p:cNvPr id="448548" name="Group 36"/>
          <p:cNvGraphicFramePr>
            <a:graphicFrameLocks noGrp="1"/>
          </p:cNvGraphicFramePr>
          <p:nvPr>
            <p:extLst>
              <p:ext uri="{D42A27DB-BD31-4B8C-83A1-F6EECF244321}">
                <p14:modId xmlns:p14="http://schemas.microsoft.com/office/powerpoint/2010/main" val="3770341732"/>
              </p:ext>
            </p:extLst>
          </p:nvPr>
        </p:nvGraphicFramePr>
        <p:xfrm>
          <a:off x="3200400" y="4493087"/>
          <a:ext cx="6096000" cy="2273301"/>
        </p:xfrm>
        <a:graphic>
          <a:graphicData uri="http://schemas.openxmlformats.org/drawingml/2006/table">
            <a:tbl>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6199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alibri" pitchFamily="34" charset="0"/>
                      </a:endParaRP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Opportunity Costs</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Calibri" pitchFamily="34" charset="0"/>
                      </a:endParaRP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Meat</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Potatoes</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Farmer</a:t>
                      </a: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4</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¼ </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Rancher</a:t>
                      </a: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kern="1200" cap="none" normalizeH="0" baseline="0" dirty="0">
                          <a:ln>
                            <a:noFill/>
                          </a:ln>
                          <a:solidFill>
                            <a:schemeClr val="tx1"/>
                          </a:solidFill>
                          <a:effectLst/>
                          <a:latin typeface="Calibri" pitchFamily="34" charset="0"/>
                          <a:ea typeface="+mn-ea"/>
                          <a:cs typeface="+mn-cs"/>
                        </a:rPr>
                        <a:t>2</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½ </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cxnSp>
        <p:nvCxnSpPr>
          <p:cNvPr id="9" name="Straight Arrow Connector 8"/>
          <p:cNvCxnSpPr>
            <a:cxnSpLocks noChangeShapeType="1"/>
          </p:cNvCxnSpPr>
          <p:nvPr/>
        </p:nvCxnSpPr>
        <p:spPr bwMode="auto">
          <a:xfrm rot="5400000" flipH="1" flipV="1">
            <a:off x="1358106" y="5789281"/>
            <a:ext cx="1927225" cy="1588"/>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1" name="Oval 10"/>
          <p:cNvSpPr>
            <a:spLocks noChangeArrowheads="1"/>
          </p:cNvSpPr>
          <p:nvPr/>
        </p:nvSpPr>
        <p:spPr bwMode="auto">
          <a:xfrm>
            <a:off x="2290763" y="5417012"/>
            <a:ext cx="63500" cy="63500"/>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2" name="Oval 11"/>
          <p:cNvSpPr>
            <a:spLocks noChangeArrowheads="1"/>
          </p:cNvSpPr>
          <p:nvPr/>
        </p:nvSpPr>
        <p:spPr bwMode="auto">
          <a:xfrm>
            <a:off x="2289175" y="6213937"/>
            <a:ext cx="63500" cy="61913"/>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3" name="TextBox 12"/>
          <p:cNvSpPr txBox="1">
            <a:spLocks noChangeArrowheads="1"/>
          </p:cNvSpPr>
          <p:nvPr/>
        </p:nvSpPr>
        <p:spPr bwMode="auto">
          <a:xfrm>
            <a:off x="2320925" y="5321762"/>
            <a:ext cx="2270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t>4</a:t>
            </a:r>
          </a:p>
        </p:txBody>
      </p:sp>
      <p:sp>
        <p:nvSpPr>
          <p:cNvPr id="14" name="TextBox 13"/>
          <p:cNvSpPr txBox="1">
            <a:spLocks noChangeArrowheads="1"/>
          </p:cNvSpPr>
          <p:nvPr/>
        </p:nvSpPr>
        <p:spPr bwMode="auto">
          <a:xfrm>
            <a:off x="2327275" y="6109162"/>
            <a:ext cx="2270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t>2</a:t>
            </a:r>
          </a:p>
        </p:txBody>
      </p:sp>
      <p:sp>
        <p:nvSpPr>
          <p:cNvPr id="15" name="Left Brace 14"/>
          <p:cNvSpPr>
            <a:spLocks/>
          </p:cNvSpPr>
          <p:nvPr/>
        </p:nvSpPr>
        <p:spPr bwMode="auto">
          <a:xfrm>
            <a:off x="2189163" y="5474162"/>
            <a:ext cx="46037" cy="790575"/>
          </a:xfrm>
          <a:prstGeom prst="leftBrace">
            <a:avLst>
              <a:gd name="adj1" fmla="val 8268"/>
              <a:gd name="adj2" fmla="val 50000"/>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extLst>
      <p:ext uri="{BB962C8B-B14F-4D97-AF65-F5344CB8AC3E}">
        <p14:creationId xmlns:p14="http://schemas.microsoft.com/office/powerpoint/2010/main" val="312089356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pPr eaLnBrk="1" hangingPunct="1"/>
            <a:r>
              <a:rPr lang="en-US" altLang="en-US" dirty="0"/>
              <a:t>Opportunity Cost and Trade</a:t>
            </a:r>
          </a:p>
        </p:txBody>
      </p:sp>
      <p:sp>
        <p:nvSpPr>
          <p:cNvPr id="448515" name="Rectangle 3"/>
          <p:cNvSpPr>
            <a:spLocks noGrp="1" noChangeArrowheads="1"/>
          </p:cNvSpPr>
          <p:nvPr>
            <p:ph idx="1"/>
          </p:nvPr>
        </p:nvSpPr>
        <p:spPr/>
        <p:txBody>
          <a:bodyPr>
            <a:normAutofit/>
          </a:bodyPr>
          <a:lstStyle/>
          <a:p>
            <a:pPr lvl="1" eaLnBrk="1" hangingPunct="1">
              <a:lnSpc>
                <a:spcPct val="90000"/>
              </a:lnSpc>
              <a:defRPr/>
            </a:pPr>
            <a:r>
              <a:rPr lang="en-US" dirty="0">
                <a:solidFill>
                  <a:srgbClr val="0070C0"/>
                </a:solidFill>
              </a:rPr>
              <a:t>Rancher will offer to sell meat to farmer at a price between 2 and 4 ounces of potatoes per ounce of meat</a:t>
            </a:r>
          </a:p>
          <a:p>
            <a:pPr lvl="1" eaLnBrk="1" hangingPunct="1">
              <a:lnSpc>
                <a:spcPct val="90000"/>
              </a:lnSpc>
              <a:defRPr/>
            </a:pPr>
            <a:r>
              <a:rPr lang="en-US" dirty="0">
                <a:solidFill>
                  <a:srgbClr val="0070C0"/>
                </a:solidFill>
              </a:rPr>
              <a:t>Farmer will gladly accept</a:t>
            </a:r>
          </a:p>
          <a:p>
            <a:pPr lvl="1" eaLnBrk="1" hangingPunct="1">
              <a:lnSpc>
                <a:spcPct val="90000"/>
              </a:lnSpc>
              <a:defRPr/>
            </a:pPr>
            <a:r>
              <a:rPr lang="en-US" dirty="0"/>
              <a:t>Rancher will increase his meat production</a:t>
            </a:r>
          </a:p>
          <a:p>
            <a:pPr lvl="1" eaLnBrk="1" hangingPunct="1">
              <a:lnSpc>
                <a:spcPct val="90000"/>
              </a:lnSpc>
              <a:defRPr/>
            </a:pPr>
            <a:r>
              <a:rPr lang="en-US" dirty="0"/>
              <a:t>… and, therefore, decrease his potato production</a:t>
            </a:r>
          </a:p>
          <a:p>
            <a:pPr lvl="1" eaLnBrk="1" hangingPunct="1">
              <a:lnSpc>
                <a:spcPct val="90000"/>
              </a:lnSpc>
              <a:defRPr/>
            </a:pPr>
            <a:r>
              <a:rPr lang="en-US" dirty="0"/>
              <a:t>Rancher will sell meat to Farmer and get paid in potatoes</a:t>
            </a:r>
          </a:p>
          <a:p>
            <a:pPr lvl="1" eaLnBrk="1" hangingPunct="1">
              <a:lnSpc>
                <a:spcPct val="90000"/>
              </a:lnSpc>
              <a:defRPr/>
            </a:pPr>
            <a:endParaRPr lang="en-US" dirty="0"/>
          </a:p>
          <a:p>
            <a:pPr eaLnBrk="1" hangingPunct="1">
              <a:lnSpc>
                <a:spcPct val="90000"/>
              </a:lnSpc>
              <a:defRPr/>
            </a:pPr>
            <a:endParaRPr lang="en-US" dirty="0"/>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6E50BD0-A282-4131-990E-DE18EB982F8C}" type="slidenum">
              <a:rPr lang="en-US" altLang="en-US" sz="1400" smtClean="0"/>
              <a:pPr>
                <a:spcBef>
                  <a:spcPct val="0"/>
                </a:spcBef>
                <a:buFontTx/>
                <a:buNone/>
              </a:pPr>
              <a:t>21</a:t>
            </a:fld>
            <a:endParaRPr lang="en-US" altLang="en-US" sz="1400"/>
          </a:p>
        </p:txBody>
      </p:sp>
      <p:graphicFrame>
        <p:nvGraphicFramePr>
          <p:cNvPr id="448548" name="Group 36"/>
          <p:cNvGraphicFramePr>
            <a:graphicFrameLocks noGrp="1"/>
          </p:cNvGraphicFramePr>
          <p:nvPr>
            <p:extLst>
              <p:ext uri="{D42A27DB-BD31-4B8C-83A1-F6EECF244321}">
                <p14:modId xmlns:p14="http://schemas.microsoft.com/office/powerpoint/2010/main" val="3770341732"/>
              </p:ext>
            </p:extLst>
          </p:nvPr>
        </p:nvGraphicFramePr>
        <p:xfrm>
          <a:off x="3200400" y="4493087"/>
          <a:ext cx="6096000" cy="2273301"/>
        </p:xfrm>
        <a:graphic>
          <a:graphicData uri="http://schemas.openxmlformats.org/drawingml/2006/table">
            <a:tbl>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6199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alibri" pitchFamily="34" charset="0"/>
                      </a:endParaRP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Opportunity Costs</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Calibri" pitchFamily="34" charset="0"/>
                      </a:endParaRP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Meat</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Potatoes</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Farmer</a:t>
                      </a: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4</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¼ </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Rancher</a:t>
                      </a: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kern="1200" cap="none" normalizeH="0" baseline="0" dirty="0">
                          <a:ln>
                            <a:noFill/>
                          </a:ln>
                          <a:solidFill>
                            <a:schemeClr val="tx1"/>
                          </a:solidFill>
                          <a:effectLst/>
                          <a:latin typeface="Calibri" pitchFamily="34" charset="0"/>
                          <a:ea typeface="+mn-ea"/>
                          <a:cs typeface="+mn-cs"/>
                        </a:rPr>
                        <a:t>2</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½ </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cxnSp>
        <p:nvCxnSpPr>
          <p:cNvPr id="9" name="Straight Arrow Connector 8"/>
          <p:cNvCxnSpPr>
            <a:cxnSpLocks noChangeShapeType="1"/>
          </p:cNvCxnSpPr>
          <p:nvPr/>
        </p:nvCxnSpPr>
        <p:spPr bwMode="auto">
          <a:xfrm rot="5400000" flipH="1" flipV="1">
            <a:off x="1358106" y="5789281"/>
            <a:ext cx="1927225" cy="1588"/>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1" name="Oval 10"/>
          <p:cNvSpPr>
            <a:spLocks noChangeArrowheads="1"/>
          </p:cNvSpPr>
          <p:nvPr/>
        </p:nvSpPr>
        <p:spPr bwMode="auto">
          <a:xfrm>
            <a:off x="2290763" y="5417012"/>
            <a:ext cx="63500" cy="63500"/>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2" name="Oval 11"/>
          <p:cNvSpPr>
            <a:spLocks noChangeArrowheads="1"/>
          </p:cNvSpPr>
          <p:nvPr/>
        </p:nvSpPr>
        <p:spPr bwMode="auto">
          <a:xfrm>
            <a:off x="2289175" y="6213937"/>
            <a:ext cx="63500" cy="61913"/>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3" name="TextBox 12"/>
          <p:cNvSpPr txBox="1">
            <a:spLocks noChangeArrowheads="1"/>
          </p:cNvSpPr>
          <p:nvPr/>
        </p:nvSpPr>
        <p:spPr bwMode="auto">
          <a:xfrm>
            <a:off x="2320925" y="5321762"/>
            <a:ext cx="2270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t>4</a:t>
            </a:r>
          </a:p>
        </p:txBody>
      </p:sp>
      <p:sp>
        <p:nvSpPr>
          <p:cNvPr id="14" name="TextBox 13"/>
          <p:cNvSpPr txBox="1">
            <a:spLocks noChangeArrowheads="1"/>
          </p:cNvSpPr>
          <p:nvPr/>
        </p:nvSpPr>
        <p:spPr bwMode="auto">
          <a:xfrm>
            <a:off x="2327275" y="6109162"/>
            <a:ext cx="2270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t>2</a:t>
            </a:r>
          </a:p>
        </p:txBody>
      </p:sp>
      <p:sp>
        <p:nvSpPr>
          <p:cNvPr id="15" name="Left Brace 14"/>
          <p:cNvSpPr>
            <a:spLocks/>
          </p:cNvSpPr>
          <p:nvPr/>
        </p:nvSpPr>
        <p:spPr bwMode="auto">
          <a:xfrm>
            <a:off x="2189163" y="5474162"/>
            <a:ext cx="46037" cy="790575"/>
          </a:xfrm>
          <a:prstGeom prst="leftBrace">
            <a:avLst>
              <a:gd name="adj1" fmla="val 8268"/>
              <a:gd name="adj2" fmla="val 50000"/>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extLst>
      <p:ext uri="{BB962C8B-B14F-4D97-AF65-F5344CB8AC3E}">
        <p14:creationId xmlns:p14="http://schemas.microsoft.com/office/powerpoint/2010/main" val="364049325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pPr eaLnBrk="1" hangingPunct="1"/>
            <a:r>
              <a:rPr lang="en-US" altLang="en-US" dirty="0"/>
              <a:t>Opportunity Cost and Trade</a:t>
            </a:r>
          </a:p>
        </p:txBody>
      </p:sp>
      <p:sp>
        <p:nvSpPr>
          <p:cNvPr id="448515" name="Rectangle 3"/>
          <p:cNvSpPr>
            <a:spLocks noGrp="1" noChangeArrowheads="1"/>
          </p:cNvSpPr>
          <p:nvPr>
            <p:ph idx="1"/>
          </p:nvPr>
        </p:nvSpPr>
        <p:spPr/>
        <p:txBody>
          <a:bodyPr>
            <a:normAutofit/>
          </a:bodyPr>
          <a:lstStyle/>
          <a:p>
            <a:pPr lvl="1" eaLnBrk="1" hangingPunct="1">
              <a:lnSpc>
                <a:spcPct val="90000"/>
              </a:lnSpc>
              <a:defRPr/>
            </a:pPr>
            <a:r>
              <a:rPr lang="en-US" dirty="0">
                <a:solidFill>
                  <a:srgbClr val="0070C0"/>
                </a:solidFill>
              </a:rPr>
              <a:t>Rancher will offer to sell meat to farmer at a price between 2 and 4 ounces of potatoes per ounce of meat</a:t>
            </a:r>
          </a:p>
          <a:p>
            <a:pPr lvl="1" eaLnBrk="1" hangingPunct="1">
              <a:lnSpc>
                <a:spcPct val="90000"/>
              </a:lnSpc>
              <a:defRPr/>
            </a:pPr>
            <a:r>
              <a:rPr lang="en-US" dirty="0">
                <a:solidFill>
                  <a:srgbClr val="0070C0"/>
                </a:solidFill>
              </a:rPr>
              <a:t>Farmer will gladly accept</a:t>
            </a:r>
          </a:p>
          <a:p>
            <a:pPr lvl="1" eaLnBrk="1" hangingPunct="1">
              <a:lnSpc>
                <a:spcPct val="90000"/>
              </a:lnSpc>
              <a:defRPr/>
            </a:pPr>
            <a:r>
              <a:rPr lang="en-US" dirty="0"/>
              <a:t>Farmer will increase his potato production</a:t>
            </a:r>
          </a:p>
          <a:p>
            <a:pPr lvl="1" eaLnBrk="1" hangingPunct="1">
              <a:lnSpc>
                <a:spcPct val="90000"/>
              </a:lnSpc>
              <a:defRPr/>
            </a:pPr>
            <a:r>
              <a:rPr lang="en-US" dirty="0"/>
              <a:t>… and, therefore, decrease his meat production</a:t>
            </a:r>
          </a:p>
          <a:p>
            <a:pPr lvl="1" eaLnBrk="1" hangingPunct="1">
              <a:lnSpc>
                <a:spcPct val="90000"/>
              </a:lnSpc>
              <a:defRPr/>
            </a:pPr>
            <a:r>
              <a:rPr lang="en-US" dirty="0"/>
              <a:t>Farmer will sell potatoes to Rancher and get paid in meat</a:t>
            </a:r>
          </a:p>
          <a:p>
            <a:pPr lvl="1" eaLnBrk="1" hangingPunct="1">
              <a:lnSpc>
                <a:spcPct val="90000"/>
              </a:lnSpc>
              <a:defRPr/>
            </a:pPr>
            <a:endParaRPr lang="en-US" dirty="0"/>
          </a:p>
          <a:p>
            <a:pPr eaLnBrk="1" hangingPunct="1">
              <a:lnSpc>
                <a:spcPct val="90000"/>
              </a:lnSpc>
              <a:defRPr/>
            </a:pPr>
            <a:endParaRPr lang="en-US" dirty="0"/>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6E50BD0-A282-4131-990E-DE18EB982F8C}" type="slidenum">
              <a:rPr lang="en-US" altLang="en-US" sz="1400" smtClean="0"/>
              <a:pPr>
                <a:spcBef>
                  <a:spcPct val="0"/>
                </a:spcBef>
                <a:buFontTx/>
                <a:buNone/>
              </a:pPr>
              <a:t>22</a:t>
            </a:fld>
            <a:endParaRPr lang="en-US" altLang="en-US" sz="1400"/>
          </a:p>
        </p:txBody>
      </p:sp>
      <p:graphicFrame>
        <p:nvGraphicFramePr>
          <p:cNvPr id="448548" name="Group 36"/>
          <p:cNvGraphicFramePr>
            <a:graphicFrameLocks noGrp="1"/>
          </p:cNvGraphicFramePr>
          <p:nvPr>
            <p:extLst>
              <p:ext uri="{D42A27DB-BD31-4B8C-83A1-F6EECF244321}">
                <p14:modId xmlns:p14="http://schemas.microsoft.com/office/powerpoint/2010/main" val="3770341732"/>
              </p:ext>
            </p:extLst>
          </p:nvPr>
        </p:nvGraphicFramePr>
        <p:xfrm>
          <a:off x="3200400" y="4493087"/>
          <a:ext cx="6096000" cy="2273301"/>
        </p:xfrm>
        <a:graphic>
          <a:graphicData uri="http://schemas.openxmlformats.org/drawingml/2006/table">
            <a:tbl>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6199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alibri" pitchFamily="34" charset="0"/>
                      </a:endParaRP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Opportunity Costs</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Calibri" pitchFamily="34" charset="0"/>
                      </a:endParaRP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Meat</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Potatoes</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Farmer</a:t>
                      </a: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4</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¼ </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Rancher</a:t>
                      </a: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kern="1200" cap="none" normalizeH="0" baseline="0" dirty="0">
                          <a:ln>
                            <a:noFill/>
                          </a:ln>
                          <a:solidFill>
                            <a:schemeClr val="tx1"/>
                          </a:solidFill>
                          <a:effectLst/>
                          <a:latin typeface="Calibri" pitchFamily="34" charset="0"/>
                          <a:ea typeface="+mn-ea"/>
                          <a:cs typeface="+mn-cs"/>
                        </a:rPr>
                        <a:t>2</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½ </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cxnSp>
        <p:nvCxnSpPr>
          <p:cNvPr id="9" name="Straight Arrow Connector 8"/>
          <p:cNvCxnSpPr>
            <a:cxnSpLocks noChangeShapeType="1"/>
          </p:cNvCxnSpPr>
          <p:nvPr/>
        </p:nvCxnSpPr>
        <p:spPr bwMode="auto">
          <a:xfrm rot="5400000" flipH="1" flipV="1">
            <a:off x="1358106" y="5789281"/>
            <a:ext cx="1927225" cy="1588"/>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1" name="Oval 10"/>
          <p:cNvSpPr>
            <a:spLocks noChangeArrowheads="1"/>
          </p:cNvSpPr>
          <p:nvPr/>
        </p:nvSpPr>
        <p:spPr bwMode="auto">
          <a:xfrm>
            <a:off x="2290763" y="5417012"/>
            <a:ext cx="63500" cy="63500"/>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2" name="Oval 11"/>
          <p:cNvSpPr>
            <a:spLocks noChangeArrowheads="1"/>
          </p:cNvSpPr>
          <p:nvPr/>
        </p:nvSpPr>
        <p:spPr bwMode="auto">
          <a:xfrm>
            <a:off x="2289175" y="6213937"/>
            <a:ext cx="63500" cy="61913"/>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3" name="TextBox 12"/>
          <p:cNvSpPr txBox="1">
            <a:spLocks noChangeArrowheads="1"/>
          </p:cNvSpPr>
          <p:nvPr/>
        </p:nvSpPr>
        <p:spPr bwMode="auto">
          <a:xfrm>
            <a:off x="2320925" y="5321762"/>
            <a:ext cx="2270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t>4</a:t>
            </a:r>
          </a:p>
        </p:txBody>
      </p:sp>
      <p:sp>
        <p:nvSpPr>
          <p:cNvPr id="14" name="TextBox 13"/>
          <p:cNvSpPr txBox="1">
            <a:spLocks noChangeArrowheads="1"/>
          </p:cNvSpPr>
          <p:nvPr/>
        </p:nvSpPr>
        <p:spPr bwMode="auto">
          <a:xfrm>
            <a:off x="2327275" y="6109162"/>
            <a:ext cx="2270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t>2</a:t>
            </a:r>
          </a:p>
        </p:txBody>
      </p:sp>
      <p:sp>
        <p:nvSpPr>
          <p:cNvPr id="15" name="Left Brace 14"/>
          <p:cNvSpPr>
            <a:spLocks/>
          </p:cNvSpPr>
          <p:nvPr/>
        </p:nvSpPr>
        <p:spPr bwMode="auto">
          <a:xfrm>
            <a:off x="2189163" y="5474162"/>
            <a:ext cx="46037" cy="790575"/>
          </a:xfrm>
          <a:prstGeom prst="leftBrace">
            <a:avLst>
              <a:gd name="adj1" fmla="val 8268"/>
              <a:gd name="adj2" fmla="val 50000"/>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extLst>
      <p:ext uri="{BB962C8B-B14F-4D97-AF65-F5344CB8AC3E}">
        <p14:creationId xmlns:p14="http://schemas.microsoft.com/office/powerpoint/2010/main" val="194742599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pPr eaLnBrk="1" hangingPunct="1"/>
            <a:r>
              <a:rPr lang="en-US" altLang="en-US" dirty="0"/>
              <a:t>Opportunity Cost and Trade</a:t>
            </a:r>
          </a:p>
        </p:txBody>
      </p:sp>
      <p:sp>
        <p:nvSpPr>
          <p:cNvPr id="448515" name="Rectangle 3"/>
          <p:cNvSpPr>
            <a:spLocks noGrp="1" noChangeArrowheads="1"/>
          </p:cNvSpPr>
          <p:nvPr>
            <p:ph idx="1"/>
          </p:nvPr>
        </p:nvSpPr>
        <p:spPr/>
        <p:txBody>
          <a:bodyPr>
            <a:normAutofit/>
          </a:bodyPr>
          <a:lstStyle/>
          <a:p>
            <a:pPr eaLnBrk="1" hangingPunct="1">
              <a:lnSpc>
                <a:spcPct val="90000"/>
              </a:lnSpc>
              <a:defRPr/>
            </a:pPr>
            <a:r>
              <a:rPr lang="en-US" b="1" dirty="0"/>
              <a:t>Key idea: </a:t>
            </a:r>
            <a:r>
              <a:rPr lang="en-US" dirty="0"/>
              <a:t>If people have </a:t>
            </a:r>
            <a:r>
              <a:rPr lang="en-US" i="1" dirty="0"/>
              <a:t>different</a:t>
            </a:r>
            <a:r>
              <a:rPr lang="en-US" dirty="0"/>
              <a:t> opportunity costs for some commodity, then they will trade in that commodity with each other.</a:t>
            </a:r>
          </a:p>
          <a:p>
            <a:pPr eaLnBrk="1" hangingPunct="1">
              <a:lnSpc>
                <a:spcPct val="90000"/>
              </a:lnSpc>
              <a:defRPr/>
            </a:pPr>
            <a:r>
              <a:rPr lang="en-US" b="1" dirty="0"/>
              <a:t>Key idea: </a:t>
            </a:r>
            <a:r>
              <a:rPr lang="en-US" dirty="0"/>
              <a:t>For any commodity, the person whose opportunity cost is </a:t>
            </a:r>
            <a:r>
              <a:rPr lang="en-US" i="1" dirty="0"/>
              <a:t>lower</a:t>
            </a:r>
            <a:r>
              <a:rPr lang="en-US" dirty="0"/>
              <a:t> will be the </a:t>
            </a:r>
            <a:r>
              <a:rPr lang="en-US" i="1" dirty="0"/>
              <a:t>seller</a:t>
            </a:r>
            <a:r>
              <a:rPr lang="en-US" dirty="0"/>
              <a:t> and the person whose opportunity cost is </a:t>
            </a:r>
            <a:r>
              <a:rPr lang="en-US" i="1" dirty="0"/>
              <a:t>higher</a:t>
            </a:r>
            <a:r>
              <a:rPr lang="en-US" dirty="0"/>
              <a:t> will be the </a:t>
            </a:r>
            <a:r>
              <a:rPr lang="en-US" i="1" dirty="0"/>
              <a:t>buyer</a:t>
            </a:r>
            <a:r>
              <a:rPr lang="en-US" dirty="0"/>
              <a:t>.</a:t>
            </a:r>
          </a:p>
          <a:p>
            <a:pPr eaLnBrk="1" hangingPunct="1">
              <a:lnSpc>
                <a:spcPct val="90000"/>
              </a:lnSpc>
              <a:defRPr/>
            </a:pPr>
            <a:endParaRPr lang="en-US" dirty="0"/>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6E50BD0-A282-4131-990E-DE18EB982F8C}" type="slidenum">
              <a:rPr lang="en-US" altLang="en-US" sz="1400" smtClean="0"/>
              <a:pPr>
                <a:spcBef>
                  <a:spcPct val="0"/>
                </a:spcBef>
                <a:buFontTx/>
                <a:buNone/>
              </a:pPr>
              <a:t>23</a:t>
            </a:fld>
            <a:endParaRPr lang="en-US" altLang="en-US" sz="1400"/>
          </a:p>
        </p:txBody>
      </p:sp>
      <p:graphicFrame>
        <p:nvGraphicFramePr>
          <p:cNvPr id="448548" name="Group 36"/>
          <p:cNvGraphicFramePr>
            <a:graphicFrameLocks noGrp="1"/>
          </p:cNvGraphicFramePr>
          <p:nvPr>
            <p:extLst>
              <p:ext uri="{D42A27DB-BD31-4B8C-83A1-F6EECF244321}">
                <p14:modId xmlns:p14="http://schemas.microsoft.com/office/powerpoint/2010/main" val="3770341732"/>
              </p:ext>
            </p:extLst>
          </p:nvPr>
        </p:nvGraphicFramePr>
        <p:xfrm>
          <a:off x="3200400" y="4493087"/>
          <a:ext cx="6096000" cy="2273301"/>
        </p:xfrm>
        <a:graphic>
          <a:graphicData uri="http://schemas.openxmlformats.org/drawingml/2006/table">
            <a:tbl>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6199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alibri" pitchFamily="34" charset="0"/>
                      </a:endParaRP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Opportunity Costs</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Calibri" pitchFamily="34" charset="0"/>
                      </a:endParaRP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Meat</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Potatoes</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Farmer</a:t>
                      </a: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4</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¼ </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Rancher</a:t>
                      </a: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kern="1200" cap="none" normalizeH="0" baseline="0" dirty="0">
                          <a:ln>
                            <a:noFill/>
                          </a:ln>
                          <a:solidFill>
                            <a:schemeClr val="tx1"/>
                          </a:solidFill>
                          <a:effectLst/>
                          <a:latin typeface="Calibri" pitchFamily="34" charset="0"/>
                          <a:ea typeface="+mn-ea"/>
                          <a:cs typeface="+mn-cs"/>
                        </a:rPr>
                        <a:t>2</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½ </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cxnSp>
        <p:nvCxnSpPr>
          <p:cNvPr id="9" name="Straight Arrow Connector 8"/>
          <p:cNvCxnSpPr>
            <a:cxnSpLocks noChangeShapeType="1"/>
          </p:cNvCxnSpPr>
          <p:nvPr/>
        </p:nvCxnSpPr>
        <p:spPr bwMode="auto">
          <a:xfrm rot="5400000" flipH="1" flipV="1">
            <a:off x="1358106" y="5789281"/>
            <a:ext cx="1927225" cy="1588"/>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1" name="Oval 10"/>
          <p:cNvSpPr>
            <a:spLocks noChangeArrowheads="1"/>
          </p:cNvSpPr>
          <p:nvPr/>
        </p:nvSpPr>
        <p:spPr bwMode="auto">
          <a:xfrm>
            <a:off x="2290763" y="5417012"/>
            <a:ext cx="63500" cy="63500"/>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2" name="Oval 11"/>
          <p:cNvSpPr>
            <a:spLocks noChangeArrowheads="1"/>
          </p:cNvSpPr>
          <p:nvPr/>
        </p:nvSpPr>
        <p:spPr bwMode="auto">
          <a:xfrm>
            <a:off x="2289175" y="6213937"/>
            <a:ext cx="63500" cy="61913"/>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3" name="TextBox 12"/>
          <p:cNvSpPr txBox="1">
            <a:spLocks noChangeArrowheads="1"/>
          </p:cNvSpPr>
          <p:nvPr/>
        </p:nvSpPr>
        <p:spPr bwMode="auto">
          <a:xfrm>
            <a:off x="2320925" y="5321762"/>
            <a:ext cx="2270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t>4</a:t>
            </a:r>
          </a:p>
        </p:txBody>
      </p:sp>
      <p:sp>
        <p:nvSpPr>
          <p:cNvPr id="14" name="TextBox 13"/>
          <p:cNvSpPr txBox="1">
            <a:spLocks noChangeArrowheads="1"/>
          </p:cNvSpPr>
          <p:nvPr/>
        </p:nvSpPr>
        <p:spPr bwMode="auto">
          <a:xfrm>
            <a:off x="2327275" y="6109162"/>
            <a:ext cx="2270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t>2</a:t>
            </a:r>
          </a:p>
        </p:txBody>
      </p:sp>
      <p:sp>
        <p:nvSpPr>
          <p:cNvPr id="15" name="Left Brace 14"/>
          <p:cNvSpPr>
            <a:spLocks/>
          </p:cNvSpPr>
          <p:nvPr/>
        </p:nvSpPr>
        <p:spPr bwMode="auto">
          <a:xfrm>
            <a:off x="2189163" y="5474162"/>
            <a:ext cx="46037" cy="790575"/>
          </a:xfrm>
          <a:prstGeom prst="leftBrace">
            <a:avLst>
              <a:gd name="adj1" fmla="val 8268"/>
              <a:gd name="adj2" fmla="val 50000"/>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extLst>
      <p:ext uri="{BB962C8B-B14F-4D97-AF65-F5344CB8AC3E}">
        <p14:creationId xmlns:p14="http://schemas.microsoft.com/office/powerpoint/2010/main" val="259876362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pPr eaLnBrk="1" hangingPunct="1"/>
            <a:r>
              <a:rPr lang="en-US" altLang="en-US" dirty="0"/>
              <a:t>Opportunity Cost and Trade</a:t>
            </a:r>
          </a:p>
        </p:txBody>
      </p:sp>
      <p:sp>
        <p:nvSpPr>
          <p:cNvPr id="448515" name="Rectangle 3"/>
          <p:cNvSpPr>
            <a:spLocks noGrp="1" noChangeArrowheads="1"/>
          </p:cNvSpPr>
          <p:nvPr>
            <p:ph idx="1"/>
          </p:nvPr>
        </p:nvSpPr>
        <p:spPr/>
        <p:txBody>
          <a:bodyPr>
            <a:normAutofit/>
          </a:bodyPr>
          <a:lstStyle/>
          <a:p>
            <a:pPr eaLnBrk="1" hangingPunct="1">
              <a:lnSpc>
                <a:spcPct val="90000"/>
              </a:lnSpc>
              <a:defRPr/>
            </a:pPr>
            <a:r>
              <a:rPr lang="en-US" b="1" dirty="0"/>
              <a:t>Key idea: </a:t>
            </a:r>
            <a:r>
              <a:rPr lang="en-US" dirty="0"/>
              <a:t>When trade becomes possible, every producer </a:t>
            </a:r>
            <a:r>
              <a:rPr lang="en-US" i="1" dirty="0"/>
              <a:t>increases</a:t>
            </a:r>
            <a:r>
              <a:rPr lang="en-US" dirty="0"/>
              <a:t> his production of the commodity for which his opportunity cost is </a:t>
            </a:r>
            <a:r>
              <a:rPr lang="en-US" i="1" dirty="0"/>
              <a:t>lower</a:t>
            </a:r>
            <a:r>
              <a:rPr lang="en-US" dirty="0"/>
              <a:t> … </a:t>
            </a:r>
          </a:p>
          <a:p>
            <a:pPr lvl="1" eaLnBrk="1" hangingPunct="1">
              <a:lnSpc>
                <a:spcPct val="90000"/>
              </a:lnSpc>
              <a:defRPr/>
            </a:pPr>
            <a:r>
              <a:rPr lang="en-US" dirty="0"/>
              <a:t>and </a:t>
            </a:r>
            <a:r>
              <a:rPr lang="en-US" i="1" dirty="0"/>
              <a:t>decreases</a:t>
            </a:r>
            <a:r>
              <a:rPr lang="en-US" dirty="0"/>
              <a:t> his production of the commodity for which his opportunity cost is </a:t>
            </a:r>
            <a:r>
              <a:rPr lang="en-US" i="1" dirty="0"/>
              <a:t>higher</a:t>
            </a:r>
            <a:r>
              <a:rPr lang="en-US" dirty="0"/>
              <a:t>.</a:t>
            </a:r>
          </a:p>
          <a:p>
            <a:pPr eaLnBrk="1" hangingPunct="1">
              <a:lnSpc>
                <a:spcPct val="90000"/>
              </a:lnSpc>
              <a:defRPr/>
            </a:pPr>
            <a:endParaRPr lang="en-US" dirty="0"/>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6E50BD0-A282-4131-990E-DE18EB982F8C}" type="slidenum">
              <a:rPr lang="en-US" altLang="en-US" sz="1400" smtClean="0"/>
              <a:pPr>
                <a:spcBef>
                  <a:spcPct val="0"/>
                </a:spcBef>
                <a:buFontTx/>
                <a:buNone/>
              </a:pPr>
              <a:t>24</a:t>
            </a:fld>
            <a:endParaRPr lang="en-US" altLang="en-US" sz="1400"/>
          </a:p>
        </p:txBody>
      </p:sp>
      <p:graphicFrame>
        <p:nvGraphicFramePr>
          <p:cNvPr id="448548" name="Group 36"/>
          <p:cNvGraphicFramePr>
            <a:graphicFrameLocks noGrp="1"/>
          </p:cNvGraphicFramePr>
          <p:nvPr>
            <p:extLst>
              <p:ext uri="{D42A27DB-BD31-4B8C-83A1-F6EECF244321}">
                <p14:modId xmlns:p14="http://schemas.microsoft.com/office/powerpoint/2010/main" val="3770341732"/>
              </p:ext>
            </p:extLst>
          </p:nvPr>
        </p:nvGraphicFramePr>
        <p:xfrm>
          <a:off x="3200400" y="4493087"/>
          <a:ext cx="6096000" cy="2273301"/>
        </p:xfrm>
        <a:graphic>
          <a:graphicData uri="http://schemas.openxmlformats.org/drawingml/2006/table">
            <a:tbl>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6199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alibri" pitchFamily="34" charset="0"/>
                      </a:endParaRP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Opportunity Costs</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Calibri" pitchFamily="34" charset="0"/>
                      </a:endParaRP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Meat</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Potatoes</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Farmer</a:t>
                      </a: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4</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¼ </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Rancher</a:t>
                      </a: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kern="1200" cap="none" normalizeH="0" baseline="0" dirty="0">
                          <a:ln>
                            <a:noFill/>
                          </a:ln>
                          <a:solidFill>
                            <a:schemeClr val="tx1"/>
                          </a:solidFill>
                          <a:effectLst/>
                          <a:latin typeface="Calibri" pitchFamily="34" charset="0"/>
                          <a:ea typeface="+mn-ea"/>
                          <a:cs typeface="+mn-cs"/>
                        </a:rPr>
                        <a:t>2</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½ </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cxnSp>
        <p:nvCxnSpPr>
          <p:cNvPr id="9" name="Straight Arrow Connector 8"/>
          <p:cNvCxnSpPr>
            <a:cxnSpLocks noChangeShapeType="1"/>
          </p:cNvCxnSpPr>
          <p:nvPr/>
        </p:nvCxnSpPr>
        <p:spPr bwMode="auto">
          <a:xfrm rot="5400000" flipH="1" flipV="1">
            <a:off x="1358106" y="5789281"/>
            <a:ext cx="1927225" cy="1588"/>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1" name="Oval 10"/>
          <p:cNvSpPr>
            <a:spLocks noChangeArrowheads="1"/>
          </p:cNvSpPr>
          <p:nvPr/>
        </p:nvSpPr>
        <p:spPr bwMode="auto">
          <a:xfrm>
            <a:off x="2290763" y="5417012"/>
            <a:ext cx="63500" cy="63500"/>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2" name="Oval 11"/>
          <p:cNvSpPr>
            <a:spLocks noChangeArrowheads="1"/>
          </p:cNvSpPr>
          <p:nvPr/>
        </p:nvSpPr>
        <p:spPr bwMode="auto">
          <a:xfrm>
            <a:off x="2289175" y="6213937"/>
            <a:ext cx="63500" cy="61913"/>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3" name="TextBox 12"/>
          <p:cNvSpPr txBox="1">
            <a:spLocks noChangeArrowheads="1"/>
          </p:cNvSpPr>
          <p:nvPr/>
        </p:nvSpPr>
        <p:spPr bwMode="auto">
          <a:xfrm>
            <a:off x="2320925" y="5321762"/>
            <a:ext cx="2270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t>4</a:t>
            </a:r>
          </a:p>
        </p:txBody>
      </p:sp>
      <p:sp>
        <p:nvSpPr>
          <p:cNvPr id="14" name="TextBox 13"/>
          <p:cNvSpPr txBox="1">
            <a:spLocks noChangeArrowheads="1"/>
          </p:cNvSpPr>
          <p:nvPr/>
        </p:nvSpPr>
        <p:spPr bwMode="auto">
          <a:xfrm>
            <a:off x="2327275" y="6109162"/>
            <a:ext cx="2270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t>2</a:t>
            </a:r>
          </a:p>
        </p:txBody>
      </p:sp>
      <p:sp>
        <p:nvSpPr>
          <p:cNvPr id="15" name="Left Brace 14"/>
          <p:cNvSpPr>
            <a:spLocks/>
          </p:cNvSpPr>
          <p:nvPr/>
        </p:nvSpPr>
        <p:spPr bwMode="auto">
          <a:xfrm>
            <a:off x="2189163" y="5474162"/>
            <a:ext cx="46037" cy="790575"/>
          </a:xfrm>
          <a:prstGeom prst="leftBrace">
            <a:avLst>
              <a:gd name="adj1" fmla="val 8268"/>
              <a:gd name="adj2" fmla="val 50000"/>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extLst>
      <p:ext uri="{BB962C8B-B14F-4D97-AF65-F5344CB8AC3E}">
        <p14:creationId xmlns:p14="http://schemas.microsoft.com/office/powerpoint/2010/main" val="294992063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pPr eaLnBrk="1" hangingPunct="1"/>
            <a:r>
              <a:rPr lang="en-US" altLang="en-US" dirty="0"/>
              <a:t>Opportunity Cost and Trade</a:t>
            </a:r>
          </a:p>
        </p:txBody>
      </p:sp>
      <p:sp>
        <p:nvSpPr>
          <p:cNvPr id="448515" name="Rectangle 3"/>
          <p:cNvSpPr>
            <a:spLocks noGrp="1" noChangeArrowheads="1"/>
          </p:cNvSpPr>
          <p:nvPr>
            <p:ph idx="1"/>
          </p:nvPr>
        </p:nvSpPr>
        <p:spPr/>
        <p:txBody>
          <a:bodyPr>
            <a:normAutofit/>
          </a:bodyPr>
          <a:lstStyle/>
          <a:p>
            <a:pPr eaLnBrk="1" hangingPunct="1">
              <a:lnSpc>
                <a:spcPct val="90000"/>
              </a:lnSpc>
              <a:defRPr/>
            </a:pPr>
            <a:r>
              <a:rPr lang="en-US" b="1" dirty="0"/>
              <a:t>Key idea: </a:t>
            </a:r>
            <a:r>
              <a:rPr lang="en-US" dirty="0"/>
              <a:t>Trade causes people to do more of what they do well and less of what they don’t do well.</a:t>
            </a:r>
          </a:p>
          <a:p>
            <a:pPr lvl="1" eaLnBrk="1" hangingPunct="1">
              <a:lnSpc>
                <a:spcPct val="90000"/>
              </a:lnSpc>
              <a:defRPr/>
            </a:pPr>
            <a:r>
              <a:rPr lang="en-US" dirty="0"/>
              <a:t>This is the key reason why we trade so much</a:t>
            </a:r>
          </a:p>
          <a:p>
            <a:pPr eaLnBrk="1" hangingPunct="1">
              <a:lnSpc>
                <a:spcPct val="90000"/>
              </a:lnSpc>
              <a:defRPr/>
            </a:pPr>
            <a:endParaRPr lang="en-US" dirty="0"/>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6E50BD0-A282-4131-990E-DE18EB982F8C}" type="slidenum">
              <a:rPr lang="en-US" altLang="en-US" sz="1400" smtClean="0"/>
              <a:pPr>
                <a:spcBef>
                  <a:spcPct val="0"/>
                </a:spcBef>
                <a:buFontTx/>
                <a:buNone/>
              </a:pPr>
              <a:t>25</a:t>
            </a:fld>
            <a:endParaRPr lang="en-US" altLang="en-US" sz="1400"/>
          </a:p>
        </p:txBody>
      </p:sp>
      <p:graphicFrame>
        <p:nvGraphicFramePr>
          <p:cNvPr id="448548" name="Group 36"/>
          <p:cNvGraphicFramePr>
            <a:graphicFrameLocks noGrp="1"/>
          </p:cNvGraphicFramePr>
          <p:nvPr>
            <p:extLst>
              <p:ext uri="{D42A27DB-BD31-4B8C-83A1-F6EECF244321}">
                <p14:modId xmlns:p14="http://schemas.microsoft.com/office/powerpoint/2010/main" val="3770341732"/>
              </p:ext>
            </p:extLst>
          </p:nvPr>
        </p:nvGraphicFramePr>
        <p:xfrm>
          <a:off x="3200400" y="4493087"/>
          <a:ext cx="6096000" cy="2273301"/>
        </p:xfrm>
        <a:graphic>
          <a:graphicData uri="http://schemas.openxmlformats.org/drawingml/2006/table">
            <a:tbl>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6199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alibri" pitchFamily="34" charset="0"/>
                      </a:endParaRP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Opportunity Costs</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Calibri" pitchFamily="34" charset="0"/>
                      </a:endParaRP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Meat</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Potatoes</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Farmer</a:t>
                      </a: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4</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¼ </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Rancher</a:t>
                      </a: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kern="1200" cap="none" normalizeH="0" baseline="0" dirty="0">
                          <a:ln>
                            <a:noFill/>
                          </a:ln>
                          <a:solidFill>
                            <a:schemeClr val="tx1"/>
                          </a:solidFill>
                          <a:effectLst/>
                          <a:latin typeface="Calibri" pitchFamily="34" charset="0"/>
                          <a:ea typeface="+mn-ea"/>
                          <a:cs typeface="+mn-cs"/>
                        </a:rPr>
                        <a:t>2</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½ </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cxnSp>
        <p:nvCxnSpPr>
          <p:cNvPr id="9" name="Straight Arrow Connector 8"/>
          <p:cNvCxnSpPr>
            <a:cxnSpLocks noChangeShapeType="1"/>
          </p:cNvCxnSpPr>
          <p:nvPr/>
        </p:nvCxnSpPr>
        <p:spPr bwMode="auto">
          <a:xfrm rot="5400000" flipH="1" flipV="1">
            <a:off x="1358106" y="5789281"/>
            <a:ext cx="1927225" cy="1588"/>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1" name="Oval 10"/>
          <p:cNvSpPr>
            <a:spLocks noChangeArrowheads="1"/>
          </p:cNvSpPr>
          <p:nvPr/>
        </p:nvSpPr>
        <p:spPr bwMode="auto">
          <a:xfrm>
            <a:off x="2290763" y="5417012"/>
            <a:ext cx="63500" cy="63500"/>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2" name="Oval 11"/>
          <p:cNvSpPr>
            <a:spLocks noChangeArrowheads="1"/>
          </p:cNvSpPr>
          <p:nvPr/>
        </p:nvSpPr>
        <p:spPr bwMode="auto">
          <a:xfrm>
            <a:off x="2289175" y="6213937"/>
            <a:ext cx="63500" cy="61913"/>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3" name="TextBox 12"/>
          <p:cNvSpPr txBox="1">
            <a:spLocks noChangeArrowheads="1"/>
          </p:cNvSpPr>
          <p:nvPr/>
        </p:nvSpPr>
        <p:spPr bwMode="auto">
          <a:xfrm>
            <a:off x="2320925" y="5321762"/>
            <a:ext cx="2270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t>4</a:t>
            </a:r>
          </a:p>
        </p:txBody>
      </p:sp>
      <p:sp>
        <p:nvSpPr>
          <p:cNvPr id="14" name="TextBox 13"/>
          <p:cNvSpPr txBox="1">
            <a:spLocks noChangeArrowheads="1"/>
          </p:cNvSpPr>
          <p:nvPr/>
        </p:nvSpPr>
        <p:spPr bwMode="auto">
          <a:xfrm>
            <a:off x="2327275" y="6109162"/>
            <a:ext cx="2270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t>2</a:t>
            </a:r>
          </a:p>
        </p:txBody>
      </p:sp>
      <p:sp>
        <p:nvSpPr>
          <p:cNvPr id="15" name="Left Brace 14"/>
          <p:cNvSpPr>
            <a:spLocks/>
          </p:cNvSpPr>
          <p:nvPr/>
        </p:nvSpPr>
        <p:spPr bwMode="auto">
          <a:xfrm>
            <a:off x="2189163" y="5474162"/>
            <a:ext cx="46037" cy="790575"/>
          </a:xfrm>
          <a:prstGeom prst="leftBrace">
            <a:avLst>
              <a:gd name="adj1" fmla="val 8268"/>
              <a:gd name="adj2" fmla="val 50000"/>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extLst>
      <p:ext uri="{BB962C8B-B14F-4D97-AF65-F5344CB8AC3E}">
        <p14:creationId xmlns:p14="http://schemas.microsoft.com/office/powerpoint/2010/main" val="938559960"/>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Opportunity Cost and Trade</a:t>
            </a:r>
          </a:p>
        </p:txBody>
      </p:sp>
      <p:sp>
        <p:nvSpPr>
          <p:cNvPr id="3" name="Content Placeholder 2"/>
          <p:cNvSpPr>
            <a:spLocks noGrp="1"/>
          </p:cNvSpPr>
          <p:nvPr>
            <p:ph idx="1"/>
          </p:nvPr>
        </p:nvSpPr>
        <p:spPr/>
        <p:txBody>
          <a:bodyPr>
            <a:normAutofit fontScale="92500" lnSpcReduction="10000"/>
          </a:bodyPr>
          <a:lstStyle/>
          <a:p>
            <a:pPr>
              <a:defRPr/>
            </a:pPr>
            <a:r>
              <a:rPr lang="en-US" dirty="0"/>
              <a:t>We have just seen that </a:t>
            </a:r>
            <a:r>
              <a:rPr lang="en-US" dirty="0">
                <a:solidFill>
                  <a:srgbClr val="0070C0"/>
                </a:solidFill>
              </a:rPr>
              <a:t>opportunity cost is key to understanding virtually every aspect of trade</a:t>
            </a:r>
          </a:p>
          <a:p>
            <a:pPr lvl="1">
              <a:defRPr/>
            </a:pPr>
            <a:r>
              <a:rPr lang="en-US" dirty="0"/>
              <a:t>If opportunity costs are </a:t>
            </a:r>
            <a:r>
              <a:rPr lang="en-US" i="1" dirty="0"/>
              <a:t>equal</a:t>
            </a:r>
            <a:r>
              <a:rPr lang="en-US" dirty="0"/>
              <a:t>, there will be </a:t>
            </a:r>
            <a:r>
              <a:rPr lang="en-US" i="1" dirty="0"/>
              <a:t>no trade</a:t>
            </a:r>
          </a:p>
          <a:p>
            <a:pPr lvl="1">
              <a:defRPr/>
            </a:pPr>
            <a:r>
              <a:rPr lang="en-US" dirty="0"/>
              <a:t>If opportunity costs are </a:t>
            </a:r>
            <a:r>
              <a:rPr lang="en-US" i="1" dirty="0"/>
              <a:t>different</a:t>
            </a:r>
            <a:r>
              <a:rPr lang="en-US" dirty="0"/>
              <a:t>, there will be </a:t>
            </a:r>
            <a:r>
              <a:rPr lang="en-US" i="1" dirty="0"/>
              <a:t>trade</a:t>
            </a:r>
          </a:p>
          <a:p>
            <a:pPr lvl="1">
              <a:defRPr/>
            </a:pPr>
            <a:r>
              <a:rPr lang="en-US" dirty="0"/>
              <a:t>The price at which the trading occurs will be </a:t>
            </a:r>
            <a:r>
              <a:rPr lang="en-US" i="1" dirty="0"/>
              <a:t>somewhere between </a:t>
            </a:r>
            <a:r>
              <a:rPr lang="en-US" dirty="0"/>
              <a:t>the two traders’ opportunity costs</a:t>
            </a:r>
          </a:p>
          <a:p>
            <a:pPr lvl="1">
              <a:defRPr/>
            </a:pPr>
            <a:r>
              <a:rPr lang="en-US" dirty="0"/>
              <a:t>The person with the </a:t>
            </a:r>
            <a:r>
              <a:rPr lang="en-US" i="1" dirty="0"/>
              <a:t>lower</a:t>
            </a:r>
            <a:r>
              <a:rPr lang="en-US" dirty="0"/>
              <a:t> opportunity cost of a commodity will </a:t>
            </a:r>
            <a:r>
              <a:rPr lang="en-US" i="1" dirty="0"/>
              <a:t>sell</a:t>
            </a:r>
            <a:r>
              <a:rPr lang="en-US" dirty="0"/>
              <a:t> (export) that commodity and </a:t>
            </a:r>
            <a:r>
              <a:rPr lang="en-US" i="1" dirty="0"/>
              <a:t>buy</a:t>
            </a:r>
            <a:r>
              <a:rPr lang="en-US" dirty="0"/>
              <a:t> (import) the other commodity</a:t>
            </a:r>
            <a:endParaRPr lang="en-US" i="1" dirty="0"/>
          </a:p>
          <a:p>
            <a:pPr lvl="1">
              <a:defRPr/>
            </a:pPr>
            <a:r>
              <a:rPr lang="en-US" dirty="0"/>
              <a:t>The person with the </a:t>
            </a:r>
            <a:r>
              <a:rPr lang="en-US" i="1" dirty="0"/>
              <a:t>higher</a:t>
            </a:r>
            <a:r>
              <a:rPr lang="en-US" dirty="0"/>
              <a:t> opportunity cost of a commodity will </a:t>
            </a:r>
            <a:r>
              <a:rPr lang="en-US" i="1" dirty="0"/>
              <a:t>buy</a:t>
            </a:r>
            <a:r>
              <a:rPr lang="en-US" dirty="0"/>
              <a:t> (import) that commodity and </a:t>
            </a:r>
            <a:r>
              <a:rPr lang="en-US" i="1" dirty="0"/>
              <a:t>sell</a:t>
            </a:r>
            <a:r>
              <a:rPr lang="en-US" dirty="0"/>
              <a:t> (export) the other commodity</a:t>
            </a:r>
            <a:endParaRPr lang="en-US" i="1" dirty="0"/>
          </a:p>
        </p:txBody>
      </p:sp>
      <p:sp>
        <p:nvSpPr>
          <p:cNvPr id="1638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887B352-007A-4AC6-9C11-78528F6F29C1}" type="slidenum">
              <a:rPr lang="en-US" altLang="en-US" sz="1400" smtClean="0"/>
              <a:pPr>
                <a:spcBef>
                  <a:spcPct val="0"/>
                </a:spcBef>
                <a:buFontTx/>
                <a:buNone/>
              </a:pPr>
              <a:t>26</a:t>
            </a:fld>
            <a:endParaRPr lang="en-US" altLang="en-US" sz="1400"/>
          </a:p>
        </p:txBody>
      </p:sp>
      <p:sp>
        <p:nvSpPr>
          <p:cNvPr id="6" name="Footer Placeholder 4"/>
          <p:cNvSpPr>
            <a:spLocks noGrp="1"/>
          </p:cNvSpPr>
          <p:nvPr>
            <p:ph type="ftr" sz="quarter" idx="11"/>
          </p:nvPr>
        </p:nvSpPr>
        <p:spPr>
          <a:xfrm>
            <a:off x="4678680" y="6381750"/>
            <a:ext cx="2834640" cy="33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latin typeface="Calibri" panose="020F0502020204030204" pitchFamily="34" charset="0"/>
              </a:rPr>
              <a:t>THE GAINS FROM TRADE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pPr eaLnBrk="1" hangingPunct="1"/>
            <a:r>
              <a:rPr lang="en-US" altLang="en-US" dirty="0"/>
              <a:t>Comparative Advantage</a:t>
            </a:r>
          </a:p>
        </p:txBody>
      </p:sp>
      <p:sp>
        <p:nvSpPr>
          <p:cNvPr id="448515" name="Rectangle 3"/>
          <p:cNvSpPr>
            <a:spLocks noGrp="1" noChangeArrowheads="1"/>
          </p:cNvSpPr>
          <p:nvPr>
            <p:ph idx="1"/>
          </p:nvPr>
        </p:nvSpPr>
        <p:spPr/>
        <p:txBody>
          <a:bodyPr>
            <a:normAutofit/>
          </a:bodyPr>
          <a:lstStyle/>
          <a:p>
            <a:pPr eaLnBrk="1" hangingPunct="1">
              <a:lnSpc>
                <a:spcPct val="90000"/>
              </a:lnSpc>
              <a:defRPr/>
            </a:pPr>
            <a:r>
              <a:rPr lang="en-US" b="1" dirty="0"/>
              <a:t>Key Definition: </a:t>
            </a:r>
            <a:r>
              <a:rPr lang="en-US" dirty="0"/>
              <a:t>The producer with the </a:t>
            </a:r>
            <a:r>
              <a:rPr lang="en-US" i="1" dirty="0"/>
              <a:t>lower opportunity cost </a:t>
            </a:r>
            <a:r>
              <a:rPr lang="en-US" dirty="0"/>
              <a:t>in the production of a commodity is said to have a </a:t>
            </a:r>
            <a:r>
              <a:rPr lang="en-US" i="1" dirty="0"/>
              <a:t>comparative advantage </a:t>
            </a:r>
            <a:r>
              <a:rPr lang="en-US" dirty="0"/>
              <a:t>in the production of that commodity</a:t>
            </a:r>
          </a:p>
          <a:p>
            <a:pPr lvl="1" eaLnBrk="1" hangingPunct="1">
              <a:lnSpc>
                <a:spcPct val="90000"/>
              </a:lnSpc>
              <a:defRPr/>
            </a:pPr>
            <a:r>
              <a:rPr lang="en-US" dirty="0"/>
              <a:t>In potato production, Farmer has the comparative advantage</a:t>
            </a:r>
          </a:p>
          <a:p>
            <a:pPr lvl="1" eaLnBrk="1" hangingPunct="1">
              <a:lnSpc>
                <a:spcPct val="90000"/>
              </a:lnSpc>
              <a:defRPr/>
            </a:pPr>
            <a:r>
              <a:rPr lang="en-US" dirty="0"/>
              <a:t>In meat production, Rancher has the comparative advantage</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2BCA7DF-B8CF-4C3B-8746-A6AA764FCEB4}" type="slidenum">
              <a:rPr lang="en-US" altLang="en-US" sz="1400" smtClean="0"/>
              <a:pPr>
                <a:spcBef>
                  <a:spcPct val="0"/>
                </a:spcBef>
                <a:buFontTx/>
                <a:buNone/>
              </a:pPr>
              <a:t>27</a:t>
            </a:fld>
            <a:endParaRPr lang="en-US" altLang="en-US" sz="1400"/>
          </a:p>
        </p:txBody>
      </p:sp>
      <p:graphicFrame>
        <p:nvGraphicFramePr>
          <p:cNvPr id="448548" name="Group 36"/>
          <p:cNvGraphicFramePr>
            <a:graphicFrameLocks noGrp="1"/>
          </p:cNvGraphicFramePr>
          <p:nvPr>
            <p:extLst>
              <p:ext uri="{D42A27DB-BD31-4B8C-83A1-F6EECF244321}">
                <p14:modId xmlns:p14="http://schemas.microsoft.com/office/powerpoint/2010/main" val="628352232"/>
              </p:ext>
            </p:extLst>
          </p:nvPr>
        </p:nvGraphicFramePr>
        <p:xfrm>
          <a:off x="3200400" y="4482808"/>
          <a:ext cx="6096000" cy="2273301"/>
        </p:xfrm>
        <a:graphic>
          <a:graphicData uri="http://schemas.openxmlformats.org/drawingml/2006/table">
            <a:tbl>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6199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alibri" pitchFamily="34" charset="0"/>
                      </a:endParaRP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Opportunity Costs</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Calibri" pitchFamily="34" charset="0"/>
                      </a:endParaRP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Meat</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Potatoes</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Farmer</a:t>
                      </a: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4</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A50021"/>
                          </a:solidFill>
                          <a:effectLst/>
                          <a:latin typeface="Calibri" pitchFamily="34" charset="0"/>
                        </a:rPr>
                        <a:t>¼</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Rancher</a:t>
                      </a: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kern="1200" cap="none" normalizeH="0" baseline="0" dirty="0">
                          <a:ln>
                            <a:noFill/>
                          </a:ln>
                          <a:solidFill>
                            <a:srgbClr val="A50021"/>
                          </a:solidFill>
                          <a:effectLst/>
                          <a:latin typeface="Calibri" pitchFamily="34" charset="0"/>
                          <a:ea typeface="+mn-ea"/>
                          <a:cs typeface="+mn-cs"/>
                        </a:rPr>
                        <a:t>2</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½ </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cxnSp>
        <p:nvCxnSpPr>
          <p:cNvPr id="17435" name="Straight Arrow Connector 8"/>
          <p:cNvCxnSpPr>
            <a:cxnSpLocks noChangeShapeType="1"/>
          </p:cNvCxnSpPr>
          <p:nvPr/>
        </p:nvCxnSpPr>
        <p:spPr bwMode="auto">
          <a:xfrm rot="5400000" flipH="1" flipV="1">
            <a:off x="1358106" y="5410702"/>
            <a:ext cx="1927225" cy="1588"/>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7436" name="Oval 10"/>
          <p:cNvSpPr>
            <a:spLocks noChangeArrowheads="1"/>
          </p:cNvSpPr>
          <p:nvPr/>
        </p:nvSpPr>
        <p:spPr bwMode="auto">
          <a:xfrm>
            <a:off x="2290763" y="5040021"/>
            <a:ext cx="63500" cy="61912"/>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7437" name="Oval 11"/>
          <p:cNvSpPr>
            <a:spLocks noChangeArrowheads="1"/>
          </p:cNvSpPr>
          <p:nvPr/>
        </p:nvSpPr>
        <p:spPr bwMode="auto">
          <a:xfrm>
            <a:off x="2289175" y="5835358"/>
            <a:ext cx="63500" cy="63500"/>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7438" name="TextBox 12"/>
          <p:cNvSpPr txBox="1">
            <a:spLocks noChangeArrowheads="1"/>
          </p:cNvSpPr>
          <p:nvPr/>
        </p:nvSpPr>
        <p:spPr bwMode="auto">
          <a:xfrm>
            <a:off x="2320925" y="4943183"/>
            <a:ext cx="2270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t>4</a:t>
            </a:r>
          </a:p>
        </p:txBody>
      </p:sp>
      <p:sp>
        <p:nvSpPr>
          <p:cNvPr id="17439" name="TextBox 13"/>
          <p:cNvSpPr txBox="1">
            <a:spLocks noChangeArrowheads="1"/>
          </p:cNvSpPr>
          <p:nvPr/>
        </p:nvSpPr>
        <p:spPr bwMode="auto">
          <a:xfrm>
            <a:off x="2327275" y="5732171"/>
            <a:ext cx="2270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t>2</a:t>
            </a:r>
          </a:p>
        </p:txBody>
      </p:sp>
      <p:sp>
        <p:nvSpPr>
          <p:cNvPr id="17440" name="Left Brace 14"/>
          <p:cNvSpPr>
            <a:spLocks/>
          </p:cNvSpPr>
          <p:nvPr/>
        </p:nvSpPr>
        <p:spPr bwMode="auto">
          <a:xfrm>
            <a:off x="2189163" y="5097171"/>
            <a:ext cx="46037" cy="788987"/>
          </a:xfrm>
          <a:prstGeom prst="leftBrace">
            <a:avLst>
              <a:gd name="adj1" fmla="val 8252"/>
              <a:gd name="adj2" fmla="val 50000"/>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cxnSp>
        <p:nvCxnSpPr>
          <p:cNvPr id="17441" name="Straight Arrow Connector 17"/>
          <p:cNvCxnSpPr>
            <a:cxnSpLocks noChangeShapeType="1"/>
          </p:cNvCxnSpPr>
          <p:nvPr/>
        </p:nvCxnSpPr>
        <p:spPr bwMode="auto">
          <a:xfrm rot="5400000" flipH="1" flipV="1">
            <a:off x="8897144" y="5410702"/>
            <a:ext cx="1927225" cy="1587"/>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7442" name="Oval 18"/>
          <p:cNvSpPr>
            <a:spLocks noChangeArrowheads="1"/>
          </p:cNvSpPr>
          <p:nvPr/>
        </p:nvSpPr>
        <p:spPr bwMode="auto">
          <a:xfrm>
            <a:off x="9829800" y="5040021"/>
            <a:ext cx="63500" cy="61912"/>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7443" name="Oval 19"/>
          <p:cNvSpPr>
            <a:spLocks noChangeArrowheads="1"/>
          </p:cNvSpPr>
          <p:nvPr/>
        </p:nvSpPr>
        <p:spPr bwMode="auto">
          <a:xfrm>
            <a:off x="9829800" y="5835358"/>
            <a:ext cx="61913" cy="63500"/>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7444" name="TextBox 20"/>
          <p:cNvSpPr txBox="1">
            <a:spLocks noChangeArrowheads="1"/>
          </p:cNvSpPr>
          <p:nvPr/>
        </p:nvSpPr>
        <p:spPr bwMode="auto">
          <a:xfrm>
            <a:off x="9861550" y="4943183"/>
            <a:ext cx="412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t>½ </a:t>
            </a:r>
          </a:p>
        </p:txBody>
      </p:sp>
      <p:sp>
        <p:nvSpPr>
          <p:cNvPr id="17445" name="TextBox 21"/>
          <p:cNvSpPr txBox="1">
            <a:spLocks noChangeArrowheads="1"/>
          </p:cNvSpPr>
          <p:nvPr/>
        </p:nvSpPr>
        <p:spPr bwMode="auto">
          <a:xfrm>
            <a:off x="9866313" y="5732171"/>
            <a:ext cx="4968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t>¼ </a:t>
            </a:r>
          </a:p>
        </p:txBody>
      </p:sp>
      <p:sp>
        <p:nvSpPr>
          <p:cNvPr id="17446" name="Left Brace 22"/>
          <p:cNvSpPr>
            <a:spLocks/>
          </p:cNvSpPr>
          <p:nvPr/>
        </p:nvSpPr>
        <p:spPr bwMode="auto">
          <a:xfrm>
            <a:off x="9729788" y="5097171"/>
            <a:ext cx="44450" cy="788987"/>
          </a:xfrm>
          <a:prstGeom prst="leftBrace">
            <a:avLst>
              <a:gd name="adj1" fmla="val 8546"/>
              <a:gd name="adj2" fmla="val 50000"/>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pPr eaLnBrk="1" hangingPunct="1"/>
            <a:r>
              <a:rPr lang="en-US" altLang="en-US" dirty="0"/>
              <a:t>Trade and Specialization</a:t>
            </a:r>
          </a:p>
        </p:txBody>
      </p:sp>
      <p:sp>
        <p:nvSpPr>
          <p:cNvPr id="448515" name="Rectangle 3"/>
          <p:cNvSpPr>
            <a:spLocks noGrp="1" noChangeArrowheads="1"/>
          </p:cNvSpPr>
          <p:nvPr>
            <p:ph idx="1"/>
          </p:nvPr>
        </p:nvSpPr>
        <p:spPr/>
        <p:txBody>
          <a:bodyPr>
            <a:normAutofit/>
          </a:bodyPr>
          <a:lstStyle/>
          <a:p>
            <a:pPr marL="342900" lvl="1" indent="-342900" eaLnBrk="1" hangingPunct="1">
              <a:lnSpc>
                <a:spcPct val="90000"/>
              </a:lnSpc>
              <a:buFontTx/>
              <a:buChar char="•"/>
              <a:defRPr/>
            </a:pPr>
            <a:r>
              <a:rPr lang="en-US" dirty="0"/>
              <a:t>Trade makes people </a:t>
            </a:r>
            <a:r>
              <a:rPr lang="en-US" i="1" dirty="0"/>
              <a:t>specialize</a:t>
            </a:r>
            <a:r>
              <a:rPr lang="en-US" dirty="0"/>
              <a:t> in the production of the good they have a comparative advantage in</a:t>
            </a:r>
          </a:p>
          <a:p>
            <a:pPr marL="742950" lvl="2" indent="-342900" eaLnBrk="1" hangingPunct="1">
              <a:lnSpc>
                <a:spcPct val="90000"/>
              </a:lnSpc>
              <a:defRPr/>
            </a:pPr>
            <a:r>
              <a:rPr lang="en-US" dirty="0"/>
              <a:t>In our example, Rancher has a comparative advantage in producing meat. </a:t>
            </a:r>
          </a:p>
          <a:p>
            <a:pPr marL="742950" lvl="2" indent="-342900" eaLnBrk="1" hangingPunct="1">
              <a:lnSpc>
                <a:spcPct val="90000"/>
              </a:lnSpc>
              <a:defRPr/>
            </a:pPr>
            <a:r>
              <a:rPr lang="en-US" dirty="0"/>
              <a:t>Trade gives the rancher the incentive to expand meat production for sale (export) to the farmer</a:t>
            </a:r>
          </a:p>
          <a:p>
            <a:pPr marL="742950" lvl="2" indent="-342900" eaLnBrk="1" hangingPunct="1">
              <a:lnSpc>
                <a:spcPct val="90000"/>
              </a:lnSpc>
              <a:defRPr/>
            </a:pPr>
            <a:r>
              <a:rPr lang="en-US" dirty="0"/>
              <a:t>That is, trade gives the rancher the incentive to </a:t>
            </a:r>
            <a:r>
              <a:rPr lang="en-US" i="1" dirty="0"/>
              <a:t>specialize</a:t>
            </a:r>
            <a:r>
              <a:rPr lang="en-US" dirty="0"/>
              <a:t> in what he does best</a:t>
            </a:r>
          </a:p>
          <a:p>
            <a:pPr eaLnBrk="1" hangingPunct="1">
              <a:lnSpc>
                <a:spcPct val="90000"/>
              </a:lnSpc>
              <a:defRPr/>
            </a:pPr>
            <a:endParaRPr lang="en-US" dirty="0"/>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2BCA7DF-B8CF-4C3B-8746-A6AA764FCEB4}" type="slidenum">
              <a:rPr lang="en-US" altLang="en-US" sz="1400" smtClean="0"/>
              <a:pPr>
                <a:spcBef>
                  <a:spcPct val="0"/>
                </a:spcBef>
                <a:buFontTx/>
                <a:buNone/>
              </a:pPr>
              <a:t>28</a:t>
            </a:fld>
            <a:endParaRPr lang="en-US" altLang="en-US" sz="1400"/>
          </a:p>
        </p:txBody>
      </p:sp>
      <p:graphicFrame>
        <p:nvGraphicFramePr>
          <p:cNvPr id="448548" name="Group 36"/>
          <p:cNvGraphicFramePr>
            <a:graphicFrameLocks noGrp="1"/>
          </p:cNvGraphicFramePr>
          <p:nvPr>
            <p:extLst>
              <p:ext uri="{D42A27DB-BD31-4B8C-83A1-F6EECF244321}">
                <p14:modId xmlns:p14="http://schemas.microsoft.com/office/powerpoint/2010/main" val="628352232"/>
              </p:ext>
            </p:extLst>
          </p:nvPr>
        </p:nvGraphicFramePr>
        <p:xfrm>
          <a:off x="3200400" y="4482808"/>
          <a:ext cx="6096000" cy="2273301"/>
        </p:xfrm>
        <a:graphic>
          <a:graphicData uri="http://schemas.openxmlformats.org/drawingml/2006/table">
            <a:tbl>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6199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alibri" pitchFamily="34" charset="0"/>
                      </a:endParaRP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Opportunity Costs</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Calibri" pitchFamily="34" charset="0"/>
                      </a:endParaRP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Meat</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Potatoes</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Farmer</a:t>
                      </a: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4</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A50021"/>
                          </a:solidFill>
                          <a:effectLst/>
                          <a:latin typeface="Calibri" pitchFamily="34" charset="0"/>
                        </a:rPr>
                        <a:t>¼</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511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Rancher</a:t>
                      </a:r>
                    </a:p>
                  </a:txBody>
                  <a:tcPr marT="45735" marB="4573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kern="1200" cap="none" normalizeH="0" baseline="0" dirty="0">
                          <a:ln>
                            <a:noFill/>
                          </a:ln>
                          <a:solidFill>
                            <a:srgbClr val="A50021"/>
                          </a:solidFill>
                          <a:effectLst/>
                          <a:latin typeface="Calibri" pitchFamily="34" charset="0"/>
                          <a:ea typeface="+mn-ea"/>
                          <a:cs typeface="+mn-cs"/>
                        </a:rPr>
                        <a:t>2</a:t>
                      </a:r>
                    </a:p>
                  </a:txBody>
                  <a:tcPr marT="45735" marB="4573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½ </a:t>
                      </a:r>
                    </a:p>
                  </a:txBody>
                  <a:tcPr marT="45735" marB="4573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cxnSp>
        <p:nvCxnSpPr>
          <p:cNvPr id="17435" name="Straight Arrow Connector 8"/>
          <p:cNvCxnSpPr>
            <a:cxnSpLocks noChangeShapeType="1"/>
          </p:cNvCxnSpPr>
          <p:nvPr/>
        </p:nvCxnSpPr>
        <p:spPr bwMode="auto">
          <a:xfrm rot="5400000" flipH="1" flipV="1">
            <a:off x="1358106" y="5410702"/>
            <a:ext cx="1927225" cy="1588"/>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7436" name="Oval 10"/>
          <p:cNvSpPr>
            <a:spLocks noChangeArrowheads="1"/>
          </p:cNvSpPr>
          <p:nvPr/>
        </p:nvSpPr>
        <p:spPr bwMode="auto">
          <a:xfrm>
            <a:off x="2290763" y="5040021"/>
            <a:ext cx="63500" cy="61912"/>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7437" name="Oval 11"/>
          <p:cNvSpPr>
            <a:spLocks noChangeArrowheads="1"/>
          </p:cNvSpPr>
          <p:nvPr/>
        </p:nvSpPr>
        <p:spPr bwMode="auto">
          <a:xfrm>
            <a:off x="2289175" y="5835358"/>
            <a:ext cx="63500" cy="63500"/>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7438" name="TextBox 12"/>
          <p:cNvSpPr txBox="1">
            <a:spLocks noChangeArrowheads="1"/>
          </p:cNvSpPr>
          <p:nvPr/>
        </p:nvSpPr>
        <p:spPr bwMode="auto">
          <a:xfrm>
            <a:off x="2320925" y="4943183"/>
            <a:ext cx="2270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t>4</a:t>
            </a:r>
          </a:p>
        </p:txBody>
      </p:sp>
      <p:sp>
        <p:nvSpPr>
          <p:cNvPr id="17439" name="TextBox 13"/>
          <p:cNvSpPr txBox="1">
            <a:spLocks noChangeArrowheads="1"/>
          </p:cNvSpPr>
          <p:nvPr/>
        </p:nvSpPr>
        <p:spPr bwMode="auto">
          <a:xfrm>
            <a:off x="2327275" y="5732171"/>
            <a:ext cx="2270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t>2</a:t>
            </a:r>
          </a:p>
        </p:txBody>
      </p:sp>
      <p:sp>
        <p:nvSpPr>
          <p:cNvPr id="17440" name="Left Brace 14"/>
          <p:cNvSpPr>
            <a:spLocks/>
          </p:cNvSpPr>
          <p:nvPr/>
        </p:nvSpPr>
        <p:spPr bwMode="auto">
          <a:xfrm>
            <a:off x="2189163" y="5097171"/>
            <a:ext cx="46037" cy="788987"/>
          </a:xfrm>
          <a:prstGeom prst="leftBrace">
            <a:avLst>
              <a:gd name="adj1" fmla="val 8252"/>
              <a:gd name="adj2" fmla="val 50000"/>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cxnSp>
        <p:nvCxnSpPr>
          <p:cNvPr id="17441" name="Straight Arrow Connector 17"/>
          <p:cNvCxnSpPr>
            <a:cxnSpLocks noChangeShapeType="1"/>
          </p:cNvCxnSpPr>
          <p:nvPr/>
        </p:nvCxnSpPr>
        <p:spPr bwMode="auto">
          <a:xfrm rot="5400000" flipH="1" flipV="1">
            <a:off x="8897144" y="5410702"/>
            <a:ext cx="1927225" cy="1587"/>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7442" name="Oval 18"/>
          <p:cNvSpPr>
            <a:spLocks noChangeArrowheads="1"/>
          </p:cNvSpPr>
          <p:nvPr/>
        </p:nvSpPr>
        <p:spPr bwMode="auto">
          <a:xfrm>
            <a:off x="9829800" y="5040021"/>
            <a:ext cx="63500" cy="61912"/>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7443" name="Oval 19"/>
          <p:cNvSpPr>
            <a:spLocks noChangeArrowheads="1"/>
          </p:cNvSpPr>
          <p:nvPr/>
        </p:nvSpPr>
        <p:spPr bwMode="auto">
          <a:xfrm>
            <a:off x="9829800" y="5835358"/>
            <a:ext cx="61913" cy="63500"/>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7444" name="TextBox 20"/>
          <p:cNvSpPr txBox="1">
            <a:spLocks noChangeArrowheads="1"/>
          </p:cNvSpPr>
          <p:nvPr/>
        </p:nvSpPr>
        <p:spPr bwMode="auto">
          <a:xfrm>
            <a:off x="9861550" y="4943183"/>
            <a:ext cx="412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t>½ </a:t>
            </a:r>
          </a:p>
        </p:txBody>
      </p:sp>
      <p:sp>
        <p:nvSpPr>
          <p:cNvPr id="17445" name="TextBox 21"/>
          <p:cNvSpPr txBox="1">
            <a:spLocks noChangeArrowheads="1"/>
          </p:cNvSpPr>
          <p:nvPr/>
        </p:nvSpPr>
        <p:spPr bwMode="auto">
          <a:xfrm>
            <a:off x="9866313" y="5732171"/>
            <a:ext cx="4968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t>¼ </a:t>
            </a:r>
          </a:p>
        </p:txBody>
      </p:sp>
      <p:sp>
        <p:nvSpPr>
          <p:cNvPr id="17446" name="Left Brace 22"/>
          <p:cNvSpPr>
            <a:spLocks/>
          </p:cNvSpPr>
          <p:nvPr/>
        </p:nvSpPr>
        <p:spPr bwMode="auto">
          <a:xfrm>
            <a:off x="9729788" y="5097171"/>
            <a:ext cx="44450" cy="788987"/>
          </a:xfrm>
          <a:prstGeom prst="leftBrace">
            <a:avLst>
              <a:gd name="adj1" fmla="val 8546"/>
              <a:gd name="adj2" fmla="val 50000"/>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extLst>
      <p:ext uri="{BB962C8B-B14F-4D97-AF65-F5344CB8AC3E}">
        <p14:creationId xmlns:p14="http://schemas.microsoft.com/office/powerpoint/2010/main" val="384490986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8515">
                                            <p:txEl>
                                              <p:pRg st="0" end="0"/>
                                            </p:txEl>
                                          </p:spTgt>
                                        </p:tgtEl>
                                        <p:attrNameLst>
                                          <p:attrName>style.visibility</p:attrName>
                                        </p:attrNameLst>
                                      </p:cBhvr>
                                      <p:to>
                                        <p:strVal val="visible"/>
                                      </p:to>
                                    </p:set>
                                    <p:animEffect transition="in" filter="wipe(left)">
                                      <p:cBhvr>
                                        <p:cTn id="7" dur="500"/>
                                        <p:tgtEl>
                                          <p:spTgt spid="44851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48515">
                                            <p:txEl>
                                              <p:pRg st="1" end="1"/>
                                            </p:txEl>
                                          </p:spTgt>
                                        </p:tgtEl>
                                        <p:attrNameLst>
                                          <p:attrName>style.visibility</p:attrName>
                                        </p:attrNameLst>
                                      </p:cBhvr>
                                      <p:to>
                                        <p:strVal val="visible"/>
                                      </p:to>
                                    </p:set>
                                    <p:animEffect transition="in" filter="wipe(left)">
                                      <p:cBhvr>
                                        <p:cTn id="10" dur="500"/>
                                        <p:tgtEl>
                                          <p:spTgt spid="448515">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48515">
                                            <p:txEl>
                                              <p:pRg st="2" end="2"/>
                                            </p:txEl>
                                          </p:spTgt>
                                        </p:tgtEl>
                                        <p:attrNameLst>
                                          <p:attrName>style.visibility</p:attrName>
                                        </p:attrNameLst>
                                      </p:cBhvr>
                                      <p:to>
                                        <p:strVal val="visible"/>
                                      </p:to>
                                    </p:set>
                                    <p:animEffect transition="in" filter="wipe(left)">
                                      <p:cBhvr>
                                        <p:cTn id="13" dur="500"/>
                                        <p:tgtEl>
                                          <p:spTgt spid="448515">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48515">
                                            <p:txEl>
                                              <p:pRg st="3" end="3"/>
                                            </p:txEl>
                                          </p:spTgt>
                                        </p:tgtEl>
                                        <p:attrNameLst>
                                          <p:attrName>style.visibility</p:attrName>
                                        </p:attrNameLst>
                                      </p:cBhvr>
                                      <p:to>
                                        <p:strVal val="visible"/>
                                      </p:to>
                                    </p:set>
                                    <p:animEffect transition="in" filter="wipe(left)">
                                      <p:cBhvr>
                                        <p:cTn id="16" dur="500"/>
                                        <p:tgtEl>
                                          <p:spTgt spid="4485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515"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lstStyle/>
          <a:p>
            <a:pPr>
              <a:defRPr/>
            </a:pPr>
            <a:r>
              <a:rPr lang="en-US" dirty="0"/>
              <a:t>comparative advantage and the gains from trade</a:t>
            </a:r>
          </a:p>
        </p:txBody>
      </p:sp>
      <p:sp>
        <p:nvSpPr>
          <p:cNvPr id="50179" name="Text Placeholder 5"/>
          <p:cNvSpPr>
            <a:spLocks noGrp="1"/>
          </p:cNvSpPr>
          <p:nvPr>
            <p:ph type="body" idx="1"/>
          </p:nvPr>
        </p:nvSpPr>
        <p:spPr>
          <a:xfrm>
            <a:off x="963613" y="2906713"/>
            <a:ext cx="10363200" cy="1500187"/>
          </a:xfrm>
        </p:spPr>
        <p:txBody>
          <a:bodyPr/>
          <a:lstStyle/>
          <a:p>
            <a:endParaRPr lang="en-US" altLang="en-US"/>
          </a:p>
        </p:txBody>
      </p:sp>
      <p:sp>
        <p:nvSpPr>
          <p:cNvPr id="5018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29B994B-8987-4000-912E-D3E44E9DBC97}" type="slidenum">
              <a:rPr lang="en-US" altLang="en-US" sz="1400" smtClean="0"/>
              <a:pPr>
                <a:spcBef>
                  <a:spcPct val="0"/>
                </a:spcBef>
                <a:buFontTx/>
                <a:buNone/>
              </a:pPr>
              <a:t>29</a:t>
            </a:fld>
            <a:endParaRPr lang="en-US" altLang="en-US" sz="1400"/>
          </a:p>
        </p:txBody>
      </p:sp>
      <p:sp>
        <p:nvSpPr>
          <p:cNvPr id="6" name="Footer Placeholder 4"/>
          <p:cNvSpPr>
            <a:spLocks noGrp="1"/>
          </p:cNvSpPr>
          <p:nvPr>
            <p:ph type="ftr" sz="quarter" idx="11"/>
          </p:nvPr>
        </p:nvSpPr>
        <p:spPr>
          <a:xfrm>
            <a:off x="4678680" y="6381750"/>
            <a:ext cx="2834640" cy="33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latin typeface="Calibri" panose="020F0502020204030204" pitchFamily="34" charset="0"/>
              </a:rPr>
              <a:t>THE GAINS FROM TRADE</a:t>
            </a:r>
          </a:p>
        </p:txBody>
      </p:sp>
    </p:spTree>
    <p:extLst>
      <p:ext uri="{BB962C8B-B14F-4D97-AF65-F5344CB8AC3E}">
        <p14:creationId xmlns:p14="http://schemas.microsoft.com/office/powerpoint/2010/main" val="747003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xfrm>
            <a:off x="4678680" y="6381750"/>
            <a:ext cx="2834640" cy="33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latin typeface="Calibri" panose="020F0502020204030204" pitchFamily="34" charset="0"/>
              </a:rPr>
              <a:t>THE GAINS FROM TRADE</a:t>
            </a:r>
          </a:p>
        </p:txBody>
      </p:sp>
      <p:sp>
        <p:nvSpPr>
          <p:cNvPr id="81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326253A-FA34-4208-9C38-7EED0E848D84}" type="slidenum">
              <a:rPr lang="en-US" altLang="en-US" sz="1400" smtClean="0"/>
              <a:pPr>
                <a:spcBef>
                  <a:spcPct val="0"/>
                </a:spcBef>
                <a:buFontTx/>
                <a:buNone/>
              </a:pPr>
              <a:t>3</a:t>
            </a:fld>
            <a:endParaRPr lang="en-US" altLang="en-US" sz="1400"/>
          </a:p>
        </p:txBody>
      </p:sp>
      <p:sp>
        <p:nvSpPr>
          <p:cNvPr id="8196" name="Rectangle 2"/>
          <p:cNvSpPr>
            <a:spLocks noGrp="1" noChangeArrowheads="1"/>
          </p:cNvSpPr>
          <p:nvPr>
            <p:ph type="title"/>
          </p:nvPr>
        </p:nvSpPr>
        <p:spPr/>
        <p:txBody>
          <a:bodyPr/>
          <a:lstStyle/>
          <a:p>
            <a:pPr eaLnBrk="1" hangingPunct="1"/>
            <a:r>
              <a:rPr lang="en-US" altLang="en-US"/>
              <a:t>Why Should We Study Trade?</a:t>
            </a:r>
          </a:p>
        </p:txBody>
      </p:sp>
      <p:sp>
        <p:nvSpPr>
          <p:cNvPr id="427011" name="Rectangle 3"/>
          <p:cNvSpPr>
            <a:spLocks noGrp="1" noChangeArrowheads="1"/>
          </p:cNvSpPr>
          <p:nvPr>
            <p:ph type="body" idx="1"/>
          </p:nvPr>
        </p:nvSpPr>
        <p:spPr/>
        <p:txBody>
          <a:bodyPr/>
          <a:lstStyle/>
          <a:p>
            <a:pPr eaLnBrk="1" hangingPunct="1"/>
            <a:r>
              <a:rPr lang="en-US" altLang="en-US" sz="2800" dirty="0"/>
              <a:t>People trade with each other—a lot</a:t>
            </a:r>
          </a:p>
          <a:p>
            <a:pPr lvl="1" eaLnBrk="1" hangingPunct="1"/>
            <a:r>
              <a:rPr lang="en-US" altLang="en-US" sz="2400" dirty="0"/>
              <a:t>Do you know anyone who makes all the things he or she consumes?</a:t>
            </a:r>
          </a:p>
          <a:p>
            <a:pPr eaLnBrk="1" hangingPunct="1"/>
            <a:r>
              <a:rPr lang="en-US" altLang="en-US" sz="2800" dirty="0"/>
              <a:t>To understand our world we need to understand why people trade so much </a:t>
            </a:r>
          </a:p>
          <a:p>
            <a:pPr eaLnBrk="1" hangingPunct="1"/>
            <a:r>
              <a:rPr lang="en-US" altLang="en-US" sz="2800" dirty="0"/>
              <a:t>We need to understand whether trade is good for us or bad for us. </a:t>
            </a:r>
          </a:p>
          <a:p>
            <a:pPr lvl="1" eaLnBrk="1" hangingPunct="1"/>
            <a:r>
              <a:rPr lang="en-US" altLang="en-US" sz="2400" dirty="0"/>
              <a:t>Understanding this is important precisely because we trade a lot.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270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2701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427011">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42701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270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1"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4" name="Rectangle 2"/>
          <p:cNvSpPr>
            <a:spLocks noGrp="1" noChangeArrowheads="1"/>
          </p:cNvSpPr>
          <p:nvPr>
            <p:ph type="title"/>
          </p:nvPr>
        </p:nvSpPr>
        <p:spPr/>
        <p:txBody>
          <a:bodyPr/>
          <a:lstStyle/>
          <a:p>
            <a:pPr eaLnBrk="1" hangingPunct="1"/>
            <a:r>
              <a:rPr lang="en-US" altLang="en-US"/>
              <a:t>Why Is Trade Good for Us?</a:t>
            </a:r>
          </a:p>
        </p:txBody>
      </p:sp>
      <p:sp>
        <p:nvSpPr>
          <p:cNvPr id="51205" name="Rectangle 3"/>
          <p:cNvSpPr>
            <a:spLocks noGrp="1" noChangeArrowheads="1"/>
          </p:cNvSpPr>
          <p:nvPr>
            <p:ph idx="1"/>
          </p:nvPr>
        </p:nvSpPr>
        <p:spPr/>
        <p:txBody>
          <a:bodyPr/>
          <a:lstStyle/>
          <a:p>
            <a:pPr eaLnBrk="1" hangingPunct="1">
              <a:lnSpc>
                <a:spcPct val="90000"/>
              </a:lnSpc>
            </a:pPr>
            <a:r>
              <a:rPr lang="en-US" altLang="en-US" sz="2800"/>
              <a:t>Trade benefits both the Farmer and the Rancher by enabling each person to do only what he is better suited to do. </a:t>
            </a:r>
          </a:p>
          <a:p>
            <a:pPr eaLnBrk="1" hangingPunct="1">
              <a:lnSpc>
                <a:spcPct val="90000"/>
              </a:lnSpc>
            </a:pPr>
            <a:r>
              <a:rPr lang="en-US" altLang="en-US" sz="2800"/>
              <a:t>Imagine what it would be like if you were required to produce everything that you needed. </a:t>
            </a:r>
          </a:p>
          <a:p>
            <a:pPr eaLnBrk="1" hangingPunct="1">
              <a:lnSpc>
                <a:spcPct val="90000"/>
              </a:lnSpc>
            </a:pPr>
            <a:r>
              <a:rPr lang="en-US" altLang="en-US" sz="2800"/>
              <a:t>The situation would be similarly awful for a country that either chose not to trade with other countries or was forced to end all trade with other countries.</a:t>
            </a:r>
          </a:p>
          <a:p>
            <a:pPr lvl="1" eaLnBrk="1" hangingPunct="1">
              <a:lnSpc>
                <a:spcPct val="90000"/>
              </a:lnSpc>
            </a:pPr>
            <a:r>
              <a:rPr lang="en-US" altLang="en-US" sz="2400"/>
              <a:t>There are additional reasons why trade is good for us. Those reasons will be briefly discussed later.</a:t>
            </a:r>
          </a:p>
        </p:txBody>
      </p:sp>
      <p:sp>
        <p:nvSpPr>
          <p:cNvPr id="512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83F039B-F365-4376-BA3C-F01A46A0D13F}" type="slidenum">
              <a:rPr lang="en-US" altLang="en-US" sz="1400" smtClean="0"/>
              <a:pPr>
                <a:spcBef>
                  <a:spcPct val="0"/>
                </a:spcBef>
                <a:buFontTx/>
                <a:buNone/>
              </a:pPr>
              <a:t>30</a:t>
            </a:fld>
            <a:endParaRPr lang="en-US" altLang="en-US" sz="1400"/>
          </a:p>
        </p:txBody>
      </p:sp>
      <p:sp>
        <p:nvSpPr>
          <p:cNvPr id="6" name="Footer Placeholder 4"/>
          <p:cNvSpPr>
            <a:spLocks noGrp="1"/>
          </p:cNvSpPr>
          <p:nvPr>
            <p:ph type="ftr" sz="quarter" idx="11"/>
          </p:nvPr>
        </p:nvSpPr>
        <p:spPr>
          <a:xfrm>
            <a:off x="4678680" y="6381750"/>
            <a:ext cx="2834640" cy="33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latin typeface="Calibri" panose="020F0502020204030204" pitchFamily="34" charset="0"/>
              </a:rPr>
              <a:t>THE GAINS FROM TRADE</a:t>
            </a:r>
          </a:p>
        </p:txBody>
      </p:sp>
    </p:spTree>
    <p:extLst>
      <p:ext uri="{BB962C8B-B14F-4D97-AF65-F5344CB8AC3E}">
        <p14:creationId xmlns:p14="http://schemas.microsoft.com/office/powerpoint/2010/main" val="2582001207"/>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98A805D-F746-4E9C-8ADF-F19FD21054DB}" type="slidenum">
              <a:rPr lang="en-US" altLang="en-US" sz="1400" smtClean="0"/>
              <a:pPr>
                <a:spcBef>
                  <a:spcPct val="0"/>
                </a:spcBef>
                <a:buFontTx/>
                <a:buNone/>
              </a:pPr>
              <a:t>31</a:t>
            </a:fld>
            <a:endParaRPr lang="en-US" altLang="en-US" sz="1400"/>
          </a:p>
        </p:txBody>
      </p:sp>
      <p:sp>
        <p:nvSpPr>
          <p:cNvPr id="52228" name="Rectangle 2"/>
          <p:cNvSpPr>
            <a:spLocks noGrp="1" noChangeArrowheads="1"/>
          </p:cNvSpPr>
          <p:nvPr>
            <p:ph type="title"/>
          </p:nvPr>
        </p:nvSpPr>
        <p:spPr/>
        <p:txBody>
          <a:bodyPr/>
          <a:lstStyle/>
          <a:p>
            <a:pPr eaLnBrk="1" hangingPunct="1"/>
            <a:r>
              <a:rPr lang="en-US" altLang="en-US"/>
              <a:t>Theory of Comparative Advantage</a:t>
            </a:r>
          </a:p>
        </p:txBody>
      </p:sp>
      <p:sp>
        <p:nvSpPr>
          <p:cNvPr id="52229" name="Rectangle 3"/>
          <p:cNvSpPr>
            <a:spLocks noGrp="1" noChangeArrowheads="1"/>
          </p:cNvSpPr>
          <p:nvPr>
            <p:ph type="body" idx="1"/>
          </p:nvPr>
        </p:nvSpPr>
        <p:spPr/>
        <p:txBody>
          <a:bodyPr/>
          <a:lstStyle/>
          <a:p>
            <a:pPr eaLnBrk="1" hangingPunct="1">
              <a:lnSpc>
                <a:spcPct val="90000"/>
              </a:lnSpc>
            </a:pPr>
            <a:r>
              <a:rPr lang="en-US" altLang="en-US" sz="2400"/>
              <a:t>The Theory of Comparative Advantage says that </a:t>
            </a:r>
            <a:r>
              <a:rPr lang="en-US" altLang="en-US" sz="2400" b="1">
                <a:solidFill>
                  <a:srgbClr val="FF0000"/>
                </a:solidFill>
              </a:rPr>
              <a:t>if each person specializes in producing what he or she has a comparative advantage in, then total production of every good can increase </a:t>
            </a:r>
            <a:r>
              <a:rPr lang="en-US" altLang="en-US" sz="2400"/>
              <a:t>and, </a:t>
            </a:r>
          </a:p>
          <a:p>
            <a:pPr eaLnBrk="1" hangingPunct="1">
              <a:lnSpc>
                <a:spcPct val="90000"/>
              </a:lnSpc>
            </a:pPr>
            <a:r>
              <a:rPr lang="en-US" altLang="en-US" sz="2400"/>
              <a:t>As a result, trade can benefit everybody.</a:t>
            </a:r>
          </a:p>
          <a:p>
            <a:pPr eaLnBrk="1" hangingPunct="1">
              <a:lnSpc>
                <a:spcPct val="90000"/>
              </a:lnSpc>
            </a:pPr>
            <a:r>
              <a:rPr lang="en-US" altLang="en-US" sz="2400"/>
              <a:t>In our example, the theory says that if Farmer specializes in potatoes and Rancher specializes in meat, the total production of meat can be increased </a:t>
            </a:r>
            <a:r>
              <a:rPr lang="en-US" altLang="en-US" sz="2400" i="1"/>
              <a:t>and</a:t>
            </a:r>
            <a:r>
              <a:rPr lang="en-US" altLang="en-US" sz="2400"/>
              <a:t> the total production of potatoes can also be increased. </a:t>
            </a:r>
          </a:p>
          <a:p>
            <a:pPr eaLnBrk="1" hangingPunct="1">
              <a:lnSpc>
                <a:spcPct val="90000"/>
              </a:lnSpc>
            </a:pPr>
            <a:r>
              <a:rPr lang="en-US" altLang="en-US" sz="2400"/>
              <a:t>As a result, if Rancher and Farmer then trade, they could both benefit.</a:t>
            </a:r>
          </a:p>
          <a:p>
            <a:pPr eaLnBrk="1" hangingPunct="1">
              <a:lnSpc>
                <a:spcPct val="90000"/>
              </a:lnSpc>
            </a:pPr>
            <a:r>
              <a:rPr lang="en-US" altLang="en-US" sz="2400"/>
              <a:t>But is this theory true?</a:t>
            </a:r>
          </a:p>
        </p:txBody>
      </p:sp>
      <p:sp>
        <p:nvSpPr>
          <p:cNvPr id="6" name="Footer Placeholder 4"/>
          <p:cNvSpPr>
            <a:spLocks noGrp="1"/>
          </p:cNvSpPr>
          <p:nvPr>
            <p:ph type="ftr" sz="quarter" idx="11"/>
          </p:nvPr>
        </p:nvSpPr>
        <p:spPr>
          <a:xfrm>
            <a:off x="4678680" y="6381750"/>
            <a:ext cx="2834640" cy="33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latin typeface="Calibri" panose="020F0502020204030204" pitchFamily="34" charset="0"/>
              </a:rPr>
              <a:t>THE GAINS FROM TRADE</a:t>
            </a:r>
          </a:p>
        </p:txBody>
      </p:sp>
    </p:spTree>
    <p:extLst>
      <p:ext uri="{BB962C8B-B14F-4D97-AF65-F5344CB8AC3E}">
        <p14:creationId xmlns:p14="http://schemas.microsoft.com/office/powerpoint/2010/main" val="2029686582"/>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p:txBody>
          <a:bodyPr/>
          <a:lstStyle/>
          <a:p>
            <a:pPr eaLnBrk="1" hangingPunct="1"/>
            <a:r>
              <a:rPr lang="en-US" altLang="en-US"/>
              <a:t>Theory of Comparative Advantage—Proof </a:t>
            </a:r>
          </a:p>
        </p:txBody>
      </p:sp>
      <p:sp>
        <p:nvSpPr>
          <p:cNvPr id="450563" name="Rectangle 3"/>
          <p:cNvSpPr>
            <a:spLocks noGrp="1" noChangeArrowheads="1"/>
          </p:cNvSpPr>
          <p:nvPr>
            <p:ph idx="1"/>
          </p:nvPr>
        </p:nvSpPr>
        <p:spPr/>
        <p:txBody>
          <a:bodyPr>
            <a:normAutofit/>
          </a:bodyPr>
          <a:lstStyle/>
          <a:p>
            <a:pPr eaLnBrk="1" hangingPunct="1">
              <a:lnSpc>
                <a:spcPct val="90000"/>
              </a:lnSpc>
              <a:defRPr/>
            </a:pPr>
            <a:r>
              <a:rPr lang="en-US" sz="2400" dirty="0"/>
              <a:t>Suppose Farmer </a:t>
            </a:r>
            <a:r>
              <a:rPr lang="en-US" sz="2400" dirty="0">
                <a:solidFill>
                  <a:srgbClr val="FF0000"/>
                </a:solidFill>
              </a:rPr>
              <a:t>increases</a:t>
            </a:r>
            <a:r>
              <a:rPr lang="en-US" sz="2400" dirty="0"/>
              <a:t> his production of </a:t>
            </a:r>
            <a:r>
              <a:rPr lang="en-US" sz="2400" dirty="0">
                <a:solidFill>
                  <a:srgbClr val="FF0000"/>
                </a:solidFill>
              </a:rPr>
              <a:t>potatoes</a:t>
            </a:r>
            <a:r>
              <a:rPr lang="en-US" sz="2400" dirty="0"/>
              <a:t> by </a:t>
            </a:r>
            <a:r>
              <a:rPr lang="en-US" sz="2400" dirty="0">
                <a:solidFill>
                  <a:srgbClr val="FF0000"/>
                </a:solidFill>
              </a:rPr>
              <a:t>4</a:t>
            </a:r>
            <a:r>
              <a:rPr lang="en-US" sz="2400" dirty="0"/>
              <a:t> ounces. </a:t>
            </a:r>
          </a:p>
          <a:p>
            <a:pPr eaLnBrk="1" hangingPunct="1">
              <a:lnSpc>
                <a:spcPct val="90000"/>
              </a:lnSpc>
              <a:defRPr/>
            </a:pPr>
            <a:r>
              <a:rPr lang="en-US" sz="2400" dirty="0"/>
              <a:t>Then, according to Table 1, his production of </a:t>
            </a:r>
            <a:r>
              <a:rPr lang="en-US" sz="2400" dirty="0">
                <a:solidFill>
                  <a:schemeClr val="accent2"/>
                </a:solidFill>
              </a:rPr>
              <a:t>meat</a:t>
            </a:r>
            <a:r>
              <a:rPr lang="en-US" sz="2400" dirty="0"/>
              <a:t> must </a:t>
            </a:r>
            <a:r>
              <a:rPr lang="en-US" sz="2400" dirty="0">
                <a:solidFill>
                  <a:srgbClr val="000099"/>
                </a:solidFill>
              </a:rPr>
              <a:t>decrease</a:t>
            </a:r>
            <a:r>
              <a:rPr lang="en-US" sz="2400" dirty="0"/>
              <a:t> by </a:t>
            </a:r>
            <a:r>
              <a:rPr lang="en-US" sz="2400" dirty="0">
                <a:solidFill>
                  <a:schemeClr val="accent2"/>
                </a:solidFill>
              </a:rPr>
              <a:t>1</a:t>
            </a:r>
            <a:r>
              <a:rPr lang="en-US" sz="2400" dirty="0"/>
              <a:t> ounce.</a:t>
            </a:r>
          </a:p>
          <a:p>
            <a:pPr eaLnBrk="1" hangingPunct="1">
              <a:lnSpc>
                <a:spcPct val="90000"/>
              </a:lnSpc>
              <a:defRPr/>
            </a:pPr>
            <a:r>
              <a:rPr lang="en-US" sz="2400" dirty="0"/>
              <a:t>Suppose Rancher </a:t>
            </a:r>
            <a:r>
              <a:rPr lang="en-US" sz="2400" dirty="0">
                <a:solidFill>
                  <a:srgbClr val="000099"/>
                </a:solidFill>
              </a:rPr>
              <a:t>increases</a:t>
            </a:r>
            <a:r>
              <a:rPr lang="en-US" sz="2400" dirty="0"/>
              <a:t> his production of </a:t>
            </a:r>
            <a:r>
              <a:rPr lang="en-US" sz="2400" dirty="0">
                <a:solidFill>
                  <a:srgbClr val="000099"/>
                </a:solidFill>
              </a:rPr>
              <a:t>meat</a:t>
            </a:r>
            <a:r>
              <a:rPr lang="en-US" sz="2400" dirty="0"/>
              <a:t> by </a:t>
            </a:r>
            <a:r>
              <a:rPr lang="en-US" sz="2400" dirty="0">
                <a:solidFill>
                  <a:srgbClr val="000099"/>
                </a:solidFill>
              </a:rPr>
              <a:t>1.5</a:t>
            </a:r>
            <a:r>
              <a:rPr lang="en-US" sz="2400" dirty="0"/>
              <a:t> ounces. Then his production of </a:t>
            </a:r>
            <a:r>
              <a:rPr lang="en-US" sz="2400" dirty="0">
                <a:solidFill>
                  <a:srgbClr val="FF0000"/>
                </a:solidFill>
              </a:rPr>
              <a:t>potatoes</a:t>
            </a:r>
            <a:r>
              <a:rPr lang="en-US" sz="2400" dirty="0"/>
              <a:t> must </a:t>
            </a:r>
            <a:r>
              <a:rPr lang="en-US" sz="2400" dirty="0">
                <a:solidFill>
                  <a:srgbClr val="FF0000"/>
                </a:solidFill>
              </a:rPr>
              <a:t>decrease</a:t>
            </a:r>
            <a:r>
              <a:rPr lang="en-US" sz="2400" dirty="0"/>
              <a:t> by </a:t>
            </a:r>
            <a:r>
              <a:rPr lang="en-US" sz="2400" dirty="0">
                <a:solidFill>
                  <a:srgbClr val="FF0000"/>
                </a:solidFill>
              </a:rPr>
              <a:t>3</a:t>
            </a:r>
            <a:r>
              <a:rPr lang="en-US" sz="2400" dirty="0"/>
              <a:t> ounces.</a:t>
            </a:r>
          </a:p>
          <a:p>
            <a:pPr eaLnBrk="1" hangingPunct="1">
              <a:lnSpc>
                <a:spcPct val="90000"/>
              </a:lnSpc>
              <a:defRPr/>
            </a:pPr>
            <a:r>
              <a:rPr lang="en-US" sz="2400" dirty="0"/>
              <a:t>Therefore, by making these two people specialize according to their comparative advantages, it is possible to </a:t>
            </a:r>
            <a:r>
              <a:rPr lang="en-US" sz="2400" dirty="0">
                <a:solidFill>
                  <a:srgbClr val="000099"/>
                </a:solidFill>
              </a:rPr>
              <a:t>increase</a:t>
            </a:r>
            <a:r>
              <a:rPr lang="en-US" sz="2400" dirty="0"/>
              <a:t> the </a:t>
            </a:r>
            <a:r>
              <a:rPr lang="en-US" sz="2400" i="1" dirty="0"/>
              <a:t>total</a:t>
            </a:r>
            <a:r>
              <a:rPr lang="en-US" sz="2400" dirty="0"/>
              <a:t> output of </a:t>
            </a:r>
            <a:r>
              <a:rPr lang="en-US" sz="2400" dirty="0">
                <a:solidFill>
                  <a:srgbClr val="000099"/>
                </a:solidFill>
              </a:rPr>
              <a:t>meat</a:t>
            </a:r>
            <a:r>
              <a:rPr lang="en-US" sz="2400" dirty="0"/>
              <a:t> by </a:t>
            </a:r>
            <a:r>
              <a:rPr lang="en-US" sz="2400" dirty="0">
                <a:solidFill>
                  <a:srgbClr val="000099"/>
                </a:solidFill>
              </a:rPr>
              <a:t>0.5</a:t>
            </a:r>
            <a:r>
              <a:rPr lang="en-US" sz="2400" dirty="0"/>
              <a:t> ounces </a:t>
            </a:r>
            <a:r>
              <a:rPr lang="en-US" sz="2400" i="1" dirty="0"/>
              <a:t>and</a:t>
            </a:r>
            <a:r>
              <a:rPr lang="en-US" sz="2400" dirty="0"/>
              <a:t> of </a:t>
            </a:r>
            <a:r>
              <a:rPr lang="en-US" sz="2400" dirty="0">
                <a:solidFill>
                  <a:srgbClr val="FF0000"/>
                </a:solidFill>
              </a:rPr>
              <a:t>potatoes</a:t>
            </a:r>
            <a:r>
              <a:rPr lang="en-US" sz="2400" dirty="0"/>
              <a:t> by </a:t>
            </a:r>
            <a:r>
              <a:rPr lang="en-US" sz="2400" dirty="0">
                <a:solidFill>
                  <a:srgbClr val="FF0000"/>
                </a:solidFill>
              </a:rPr>
              <a:t>1</a:t>
            </a:r>
            <a:r>
              <a:rPr lang="en-US" sz="2400" dirty="0"/>
              <a:t> ounce.</a:t>
            </a:r>
          </a:p>
        </p:txBody>
      </p:sp>
      <p:sp>
        <p:nvSpPr>
          <p:cNvPr id="5325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39EF864-B35A-485C-824F-45C1E9D49416}" type="slidenum">
              <a:rPr lang="en-US" altLang="en-US" sz="1400" smtClean="0"/>
              <a:pPr>
                <a:spcBef>
                  <a:spcPct val="0"/>
                </a:spcBef>
                <a:buFontTx/>
                <a:buNone/>
              </a:pPr>
              <a:t>32</a:t>
            </a:fld>
            <a:endParaRPr lang="en-US" altLang="en-US" sz="1400"/>
          </a:p>
        </p:txBody>
      </p:sp>
      <p:graphicFrame>
        <p:nvGraphicFramePr>
          <p:cNvPr id="450589" name="Group 29"/>
          <p:cNvGraphicFramePr>
            <a:graphicFrameLocks noGrp="1"/>
          </p:cNvGraphicFramePr>
          <p:nvPr>
            <p:ph sz="half" idx="4294967295"/>
          </p:nvPr>
        </p:nvGraphicFramePr>
        <p:xfrm>
          <a:off x="609600" y="4724269"/>
          <a:ext cx="4038600" cy="1584456"/>
        </p:xfrm>
        <a:graphic>
          <a:graphicData uri="http://schemas.openxmlformats.org/drawingml/2006/table">
            <a:tbl>
              <a:tblPr/>
              <a:tblGrid>
                <a:gridCol w="1346200">
                  <a:extLst>
                    <a:ext uri="{9D8B030D-6E8A-4147-A177-3AD203B41FA5}">
                      <a16:colId xmlns:a16="http://schemas.microsoft.com/office/drawing/2014/main" val="20000"/>
                    </a:ext>
                  </a:extLst>
                </a:gridCol>
                <a:gridCol w="1346200">
                  <a:extLst>
                    <a:ext uri="{9D8B030D-6E8A-4147-A177-3AD203B41FA5}">
                      <a16:colId xmlns:a16="http://schemas.microsoft.com/office/drawing/2014/main" val="20001"/>
                    </a:ext>
                  </a:extLst>
                </a:gridCol>
                <a:gridCol w="1346200">
                  <a:extLst>
                    <a:ext uri="{9D8B030D-6E8A-4147-A177-3AD203B41FA5}">
                      <a16:colId xmlns:a16="http://schemas.microsoft.com/office/drawing/2014/main" val="20002"/>
                    </a:ext>
                  </a:extLst>
                </a:gridCol>
              </a:tblGrid>
              <a:tr h="3960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Table 1</a:t>
                      </a:r>
                    </a:p>
                  </a:txBody>
                  <a:tcPr marT="45657" marB="4565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Opportunity Costs</a:t>
                      </a:r>
                    </a:p>
                  </a:txBody>
                  <a:tcPr marT="45657" marB="4565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960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657" marB="4565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Meat</a:t>
                      </a:r>
                    </a:p>
                  </a:txBody>
                  <a:tcPr marT="45657" marB="4565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Potatoes</a:t>
                      </a:r>
                    </a:p>
                  </a:txBody>
                  <a:tcPr marT="45657" marB="4565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960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Farmer</a:t>
                      </a:r>
                    </a:p>
                  </a:txBody>
                  <a:tcPr marT="45657" marB="4565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4</a:t>
                      </a:r>
                    </a:p>
                  </a:txBody>
                  <a:tcPr marT="45657" marB="4565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rgbClr val="A50021"/>
                          </a:solidFill>
                          <a:effectLst/>
                          <a:latin typeface="Arial" charset="0"/>
                        </a:rPr>
                        <a:t>¼ </a:t>
                      </a:r>
                    </a:p>
                  </a:txBody>
                  <a:tcPr marT="45657" marB="4565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960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Rancher</a:t>
                      </a:r>
                    </a:p>
                  </a:txBody>
                  <a:tcPr marT="45657" marB="4565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A50021"/>
                          </a:solidFill>
                          <a:effectLst/>
                          <a:latin typeface="Arial" charset="0"/>
                        </a:rPr>
                        <a:t>2</a:t>
                      </a:r>
                    </a:p>
                  </a:txBody>
                  <a:tcPr marT="45657" marB="4565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½ </a:t>
                      </a:r>
                    </a:p>
                  </a:txBody>
                  <a:tcPr marT="45657" marB="4565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4272686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5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05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63" grpId="0" uiExpand="1"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p:txBody>
          <a:bodyPr/>
          <a:lstStyle/>
          <a:p>
            <a:pPr eaLnBrk="1" hangingPunct="1"/>
            <a:r>
              <a:rPr lang="en-US" altLang="en-US"/>
              <a:t>Wow!</a:t>
            </a:r>
          </a:p>
        </p:txBody>
      </p:sp>
      <p:sp>
        <p:nvSpPr>
          <p:cNvPr id="54276" name="Rectangle 3"/>
          <p:cNvSpPr>
            <a:spLocks noGrp="1" noChangeArrowheads="1"/>
          </p:cNvSpPr>
          <p:nvPr>
            <p:ph idx="1"/>
          </p:nvPr>
        </p:nvSpPr>
        <p:spPr/>
        <p:txBody>
          <a:bodyPr/>
          <a:lstStyle/>
          <a:p>
            <a:pPr eaLnBrk="1" hangingPunct="1"/>
            <a:r>
              <a:rPr lang="en-US" altLang="en-US" sz="2400"/>
              <a:t>We have just witnessed a miracle—the miracle of trade. For an individual, it is impossible to make more of one good without making less of some other good. But for the world as a whole, it is possible to produce more of </a:t>
            </a:r>
            <a:r>
              <a:rPr lang="en-US" altLang="en-US" sz="2400" i="1"/>
              <a:t>all</a:t>
            </a:r>
            <a:r>
              <a:rPr lang="en-US" altLang="en-US" sz="2400"/>
              <a:t> goods </a:t>
            </a:r>
            <a:r>
              <a:rPr lang="en-US" altLang="en-US" sz="2400" i="1"/>
              <a:t>simultaneously</a:t>
            </a:r>
            <a:r>
              <a:rPr lang="en-US" altLang="en-US" sz="2400"/>
              <a:t> if we embrace trade.</a:t>
            </a:r>
          </a:p>
        </p:txBody>
      </p:sp>
      <p:sp>
        <p:nvSpPr>
          <p:cNvPr id="542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56D342E-970C-4D51-A517-63ECDEA3F00F}" type="slidenum">
              <a:rPr lang="en-US" altLang="en-US" sz="1400" smtClean="0"/>
              <a:pPr>
                <a:spcBef>
                  <a:spcPct val="0"/>
                </a:spcBef>
                <a:buFontTx/>
                <a:buNone/>
              </a:pPr>
              <a:t>33</a:t>
            </a:fld>
            <a:endParaRPr lang="en-US" altLang="en-US" sz="1400"/>
          </a:p>
        </p:txBody>
      </p:sp>
      <p:graphicFrame>
        <p:nvGraphicFramePr>
          <p:cNvPr id="451633" name="Group 49"/>
          <p:cNvGraphicFramePr>
            <a:graphicFrameLocks noGrp="1"/>
          </p:cNvGraphicFramePr>
          <p:nvPr/>
        </p:nvGraphicFramePr>
        <p:xfrm>
          <a:off x="3200400" y="3810000"/>
          <a:ext cx="6096000" cy="2620968"/>
        </p:xfrm>
        <a:graphic>
          <a:graphicData uri="http://schemas.openxmlformats.org/drawingml/2006/table">
            <a:tbl>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51813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09" marB="4570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anose="020F0502020204030204" pitchFamily="34" charset="0"/>
                          <a:cs typeface="Calibri" panose="020F0502020204030204" pitchFamily="34" charset="0"/>
                        </a:rPr>
                        <a:t>Change in Production</a:t>
                      </a:r>
                    </a:p>
                  </a:txBody>
                  <a:tcPr marT="45709" marB="4570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5332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09" marB="4570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Potatoes</a:t>
                      </a:r>
                    </a:p>
                  </a:txBody>
                  <a:tcPr marT="45709" marB="4570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anose="020F0502020204030204" pitchFamily="34" charset="0"/>
                          <a:cs typeface="Calibri" panose="020F0502020204030204" pitchFamily="34" charset="0"/>
                        </a:rPr>
                        <a:t>Meat</a:t>
                      </a:r>
                      <a:endParaRPr kumimoji="0" lang="en-US" sz="2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09" marB="4570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332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anose="020F0502020204030204" pitchFamily="34" charset="0"/>
                          <a:cs typeface="Calibri" panose="020F0502020204030204" pitchFamily="34" charset="0"/>
                        </a:rPr>
                        <a:t>Farmer</a:t>
                      </a:r>
                    </a:p>
                  </a:txBody>
                  <a:tcPr marT="45709" marB="4570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anose="020F0502020204030204" pitchFamily="34" charset="0"/>
                          <a:cs typeface="Calibri" panose="020F0502020204030204" pitchFamily="34" charset="0"/>
                        </a:rPr>
                        <a:t>+4</a:t>
                      </a:r>
                    </a:p>
                  </a:txBody>
                  <a:tcPr marT="45709" marB="4570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anose="020F0502020204030204" pitchFamily="34" charset="0"/>
                          <a:cs typeface="Calibri" panose="020F0502020204030204" pitchFamily="34" charset="0"/>
                        </a:rPr>
                        <a:t>-1</a:t>
                      </a:r>
                    </a:p>
                  </a:txBody>
                  <a:tcPr marT="45709" marB="4570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1813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anose="020F0502020204030204" pitchFamily="34" charset="0"/>
                          <a:cs typeface="Calibri" panose="020F0502020204030204" pitchFamily="34" charset="0"/>
                        </a:rPr>
                        <a:t>Rancher</a:t>
                      </a:r>
                    </a:p>
                  </a:txBody>
                  <a:tcPr marT="45709" marB="4570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anose="020F0502020204030204" pitchFamily="34" charset="0"/>
                          <a:cs typeface="Calibri" panose="020F0502020204030204" pitchFamily="34" charset="0"/>
                        </a:rPr>
                        <a:t>-3</a:t>
                      </a:r>
                    </a:p>
                  </a:txBody>
                  <a:tcPr marT="45709" marB="4570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anose="020F0502020204030204" pitchFamily="34" charset="0"/>
                          <a:cs typeface="Calibri" panose="020F0502020204030204" pitchFamily="34" charset="0"/>
                        </a:rPr>
                        <a:t>+1.5</a:t>
                      </a:r>
                    </a:p>
                  </a:txBody>
                  <a:tcPr marT="45709" marB="4570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51813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A50021"/>
                          </a:solidFill>
                          <a:effectLst/>
                          <a:latin typeface="Calibri" panose="020F0502020204030204" pitchFamily="34" charset="0"/>
                          <a:cs typeface="Calibri" panose="020F0502020204030204" pitchFamily="34" charset="0"/>
                        </a:rPr>
                        <a:t>Total</a:t>
                      </a:r>
                    </a:p>
                  </a:txBody>
                  <a:tcPr marT="45709" marB="45709"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A50021"/>
                          </a:solidFill>
                          <a:effectLst/>
                          <a:latin typeface="Calibri" panose="020F0502020204030204" pitchFamily="34" charset="0"/>
                          <a:cs typeface="Calibri" panose="020F0502020204030204" pitchFamily="34" charset="0"/>
                        </a:rPr>
                        <a:t>+1</a:t>
                      </a:r>
                    </a:p>
                  </a:txBody>
                  <a:tcPr marT="45709" marB="45709"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A50021"/>
                          </a:solidFill>
                          <a:effectLst/>
                          <a:latin typeface="Calibri" panose="020F0502020204030204" pitchFamily="34" charset="0"/>
                          <a:cs typeface="Calibri" panose="020F0502020204030204" pitchFamily="34" charset="0"/>
                        </a:rPr>
                        <a:t>+0.5</a:t>
                      </a:r>
                    </a:p>
                  </a:txBody>
                  <a:tcPr marT="45709" marB="45709"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
        <p:nvSpPr>
          <p:cNvPr id="54302" name="Rectangle 50"/>
          <p:cNvSpPr>
            <a:spLocks noChangeArrowheads="1"/>
          </p:cNvSpPr>
          <p:nvPr/>
        </p:nvSpPr>
        <p:spPr bwMode="auto">
          <a:xfrm>
            <a:off x="5410648" y="1591636"/>
            <a:ext cx="2560320" cy="457200"/>
          </a:xfrm>
          <a:prstGeom prst="rect">
            <a:avLst/>
          </a:prstGeom>
          <a:noFill/>
          <a:ln w="508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4303" name="Rectangle 51"/>
          <p:cNvSpPr>
            <a:spLocks noChangeArrowheads="1"/>
          </p:cNvSpPr>
          <p:nvPr/>
        </p:nvSpPr>
        <p:spPr bwMode="auto">
          <a:xfrm>
            <a:off x="2971800" y="5867400"/>
            <a:ext cx="6629400" cy="609600"/>
          </a:xfrm>
          <a:prstGeom prst="rect">
            <a:avLst/>
          </a:prstGeom>
          <a:noFill/>
          <a:ln w="508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4304" name="Line 52"/>
          <p:cNvSpPr>
            <a:spLocks noChangeShapeType="1"/>
          </p:cNvSpPr>
          <p:nvPr/>
        </p:nvSpPr>
        <p:spPr bwMode="auto">
          <a:xfrm>
            <a:off x="6607175" y="2069384"/>
            <a:ext cx="0" cy="3749040"/>
          </a:xfrm>
          <a:prstGeom prst="line">
            <a:avLst/>
          </a:prstGeom>
          <a:noFill/>
          <a:ln w="508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9228682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30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430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43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302" grpId="0" animBg="1"/>
      <p:bldP spid="54303" grpId="0" animBg="1"/>
      <p:bldP spid="54304"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F48EA4C-0022-4843-A994-2A8A1EEC4200}" type="slidenum">
              <a:rPr lang="en-US" altLang="en-US" sz="1400" smtClean="0"/>
              <a:pPr>
                <a:spcBef>
                  <a:spcPct val="0"/>
                </a:spcBef>
                <a:buFontTx/>
                <a:buNone/>
              </a:pPr>
              <a:t>34</a:t>
            </a:fld>
            <a:endParaRPr lang="en-US" altLang="en-US" sz="1400"/>
          </a:p>
        </p:txBody>
      </p:sp>
      <p:sp>
        <p:nvSpPr>
          <p:cNvPr id="55300" name="Rectangle 4"/>
          <p:cNvSpPr>
            <a:spLocks noGrp="1" noChangeArrowheads="1"/>
          </p:cNvSpPr>
          <p:nvPr>
            <p:ph type="title"/>
          </p:nvPr>
        </p:nvSpPr>
        <p:spPr/>
        <p:txBody>
          <a:bodyPr/>
          <a:lstStyle/>
          <a:p>
            <a:pPr eaLnBrk="1" hangingPunct="1"/>
            <a:r>
              <a:rPr lang="en-US" altLang="en-US" sz="4000">
                <a:solidFill>
                  <a:srgbClr val="A50021"/>
                </a:solidFill>
              </a:rPr>
              <a:t>The Legacy of Adam Smith and David Ricardo</a:t>
            </a:r>
            <a:endParaRPr lang="en-US" altLang="en-US" sz="4000"/>
          </a:p>
        </p:txBody>
      </p:sp>
      <p:sp>
        <p:nvSpPr>
          <p:cNvPr id="385029" name="Rectangle 5"/>
          <p:cNvSpPr>
            <a:spLocks noGrp="1" noChangeArrowheads="1"/>
          </p:cNvSpPr>
          <p:nvPr>
            <p:ph type="body" idx="1"/>
          </p:nvPr>
        </p:nvSpPr>
        <p:spPr/>
        <p:txBody>
          <a:bodyPr/>
          <a:lstStyle/>
          <a:p>
            <a:pPr eaLnBrk="1" hangingPunct="1"/>
            <a:r>
              <a:rPr lang="en-US" altLang="en-US" sz="2800" b="1"/>
              <a:t>Adam Smith</a:t>
            </a:r>
            <a:r>
              <a:rPr lang="en-US" altLang="en-US" sz="2800"/>
              <a:t> In his 1776 book </a:t>
            </a:r>
            <a:r>
              <a:rPr lang="en-US" altLang="en-US" sz="2800" i="1"/>
              <a:t>An Inquiry into the Nature and Causes of the Wealth of Nations,</a:t>
            </a:r>
            <a:r>
              <a:rPr lang="en-US" altLang="en-US" sz="2800"/>
              <a:t> Adam Smith performed a detailed analysis of trade and economic interdependence, which economists still adhere to today.</a:t>
            </a:r>
          </a:p>
          <a:p>
            <a:pPr eaLnBrk="1" hangingPunct="1"/>
            <a:r>
              <a:rPr lang="en-US" altLang="en-US" sz="2800" b="1"/>
              <a:t>David Ricardo</a:t>
            </a:r>
            <a:r>
              <a:rPr lang="en-US" altLang="en-US" sz="2800"/>
              <a:t> In his 1816 book </a:t>
            </a:r>
            <a:r>
              <a:rPr lang="en-US" altLang="en-US" sz="2800" i="1"/>
              <a:t>Principles of Political Economy and Taxation</a:t>
            </a:r>
            <a:r>
              <a:rPr lang="en-US" altLang="en-US" sz="2800"/>
              <a:t>, David Ricardo developed the principle of comparative advantage as we know it today.</a:t>
            </a:r>
          </a:p>
        </p:txBody>
      </p:sp>
      <p:sp>
        <p:nvSpPr>
          <p:cNvPr id="6" name="Footer Placeholder 4"/>
          <p:cNvSpPr>
            <a:spLocks noGrp="1"/>
          </p:cNvSpPr>
          <p:nvPr>
            <p:ph type="ftr" sz="quarter" idx="11"/>
          </p:nvPr>
        </p:nvSpPr>
        <p:spPr>
          <a:xfrm>
            <a:off x="4678680" y="6381750"/>
            <a:ext cx="2834640" cy="33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latin typeface="Calibri" panose="020F0502020204030204" pitchFamily="34" charset="0"/>
              </a:rPr>
              <a:t>THE GAINS FROM TRADE</a:t>
            </a:r>
          </a:p>
        </p:txBody>
      </p:sp>
    </p:spTree>
    <p:extLst>
      <p:ext uri="{BB962C8B-B14F-4D97-AF65-F5344CB8AC3E}">
        <p14:creationId xmlns:p14="http://schemas.microsoft.com/office/powerpoint/2010/main" val="19075510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85029">
                                            <p:txEl>
                                              <p:pRg st="0" end="0"/>
                                            </p:txEl>
                                          </p:spTgt>
                                        </p:tgtEl>
                                        <p:attrNameLst>
                                          <p:attrName>style.visibility</p:attrName>
                                        </p:attrNameLst>
                                      </p:cBhvr>
                                      <p:to>
                                        <p:strVal val="visible"/>
                                      </p:to>
                                    </p:set>
                                    <p:animEffect transition="in" filter="barn(outVertical)">
                                      <p:cBhvr>
                                        <p:cTn id="7" dur="500"/>
                                        <p:tgtEl>
                                          <p:spTgt spid="38502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85029">
                                            <p:txEl>
                                              <p:pRg st="1" end="1"/>
                                            </p:txEl>
                                          </p:spTgt>
                                        </p:tgtEl>
                                        <p:attrNameLst>
                                          <p:attrName>style.visibility</p:attrName>
                                        </p:attrNameLst>
                                      </p:cBhvr>
                                      <p:to>
                                        <p:strVal val="visible"/>
                                      </p:to>
                                    </p:set>
                                    <p:animEffect transition="in" filter="barn(outVertical)">
                                      <p:cBhvr>
                                        <p:cTn id="12" dur="500"/>
                                        <p:tgtEl>
                                          <p:spTgt spid="38502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029"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Opportunity costs are related to technology</a:t>
            </a:r>
          </a:p>
        </p:txBody>
      </p:sp>
      <p:sp>
        <p:nvSpPr>
          <p:cNvPr id="6" name="Text Placeholder 5"/>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a:t>THE GAINS FROM TRADE</a:t>
            </a:r>
            <a:endParaRPr lang="en-US" dirty="0"/>
          </a:p>
        </p:txBody>
      </p:sp>
      <p:sp>
        <p:nvSpPr>
          <p:cNvPr id="5" name="Slide Number Placeholder 4"/>
          <p:cNvSpPr>
            <a:spLocks noGrp="1"/>
          </p:cNvSpPr>
          <p:nvPr>
            <p:ph type="sldNum" sz="quarter" idx="12"/>
          </p:nvPr>
        </p:nvSpPr>
        <p:spPr/>
        <p:txBody>
          <a:bodyPr/>
          <a:lstStyle/>
          <a:p>
            <a:pPr>
              <a:defRPr/>
            </a:pPr>
            <a:fld id="{6D377FE0-4671-4792-BCF9-D00DA321AC40}" type="slidenum">
              <a:rPr lang="en-US" altLang="en-US" smtClean="0"/>
              <a:pPr>
                <a:defRPr/>
              </a:pPr>
              <a:t>35</a:t>
            </a:fld>
            <a:endParaRPr lang="en-US" altLang="en-US"/>
          </a:p>
        </p:txBody>
      </p:sp>
    </p:spTree>
    <p:extLst>
      <p:ext uri="{BB962C8B-B14F-4D97-AF65-F5344CB8AC3E}">
        <p14:creationId xmlns:p14="http://schemas.microsoft.com/office/powerpoint/2010/main" val="32714728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Opportunity Costs and Trade</a:t>
            </a:r>
          </a:p>
        </p:txBody>
      </p:sp>
      <p:sp>
        <p:nvSpPr>
          <p:cNvPr id="18435" name="Content Placeholder 2"/>
          <p:cNvSpPr>
            <a:spLocks noGrp="1"/>
          </p:cNvSpPr>
          <p:nvPr>
            <p:ph idx="1"/>
          </p:nvPr>
        </p:nvSpPr>
        <p:spPr/>
        <p:txBody>
          <a:bodyPr>
            <a:normAutofit/>
          </a:bodyPr>
          <a:lstStyle/>
          <a:p>
            <a:r>
              <a:rPr lang="en-US" altLang="en-US" dirty="0"/>
              <a:t>We have just seen that opportunity costs are crucial for understanding trade</a:t>
            </a:r>
          </a:p>
          <a:p>
            <a:r>
              <a:rPr lang="en-US" altLang="en-US" dirty="0">
                <a:solidFill>
                  <a:srgbClr val="0070C0"/>
                </a:solidFill>
              </a:rPr>
              <a:t>What makes opportunity costs vary from person to person or from country to country?</a:t>
            </a:r>
          </a:p>
          <a:p>
            <a:r>
              <a:rPr lang="en-US" altLang="en-US" dirty="0"/>
              <a:t>One answer is </a:t>
            </a:r>
            <a:r>
              <a:rPr lang="en-US" altLang="en-US" i="1" dirty="0"/>
              <a:t>technology</a:t>
            </a:r>
            <a:endParaRPr lang="en-US" altLang="en-US" dirty="0"/>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89996CC-B197-4998-BF33-48845BECA3E5}" type="slidenum">
              <a:rPr lang="en-US" altLang="en-US" sz="1400" smtClean="0"/>
              <a:pPr>
                <a:spcBef>
                  <a:spcPct val="0"/>
                </a:spcBef>
                <a:buFontTx/>
                <a:buNone/>
              </a:pPr>
              <a:t>36</a:t>
            </a:fld>
            <a:endParaRPr lang="en-US" altLang="en-US" sz="1400"/>
          </a:p>
        </p:txBody>
      </p:sp>
      <p:sp>
        <p:nvSpPr>
          <p:cNvPr id="6" name="Footer Placeholder 4"/>
          <p:cNvSpPr>
            <a:spLocks noGrp="1"/>
          </p:cNvSpPr>
          <p:nvPr>
            <p:ph type="ftr" sz="quarter" idx="11"/>
          </p:nvPr>
        </p:nvSpPr>
        <p:spPr>
          <a:xfrm>
            <a:off x="4678680" y="6381750"/>
            <a:ext cx="2834640" cy="33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latin typeface="Calibri" panose="020F0502020204030204" pitchFamily="34" charset="0"/>
              </a:rPr>
              <a:t>THE GAINS FROM TRADE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Technology Explains Opportunity Cost</a:t>
            </a:r>
          </a:p>
        </p:txBody>
      </p:sp>
      <p:sp>
        <p:nvSpPr>
          <p:cNvPr id="3" name="Content Placeholder 2"/>
          <p:cNvSpPr>
            <a:spLocks noGrp="1"/>
          </p:cNvSpPr>
          <p:nvPr>
            <p:ph idx="1"/>
          </p:nvPr>
        </p:nvSpPr>
        <p:spPr/>
        <p:txBody>
          <a:bodyPr/>
          <a:lstStyle/>
          <a:p>
            <a:r>
              <a:rPr lang="en-US" altLang="en-US" b="1" dirty="0"/>
              <a:t>Key idea: </a:t>
            </a:r>
            <a:r>
              <a:rPr lang="en-US" altLang="en-US" dirty="0"/>
              <a:t>Different people/countries may have different technologies and this causes them to have different opportunity costs</a:t>
            </a:r>
          </a:p>
          <a:p>
            <a:endParaRPr lang="en-US" altLang="en-US" dirty="0"/>
          </a:p>
          <a:p>
            <a:r>
              <a:rPr lang="en-US" altLang="en-US" dirty="0"/>
              <a:t>Let us now see a numerical example of how differences in technology lead to differences in opportunity costs</a:t>
            </a:r>
          </a:p>
          <a:p>
            <a:endParaRPr lang="en-US" dirty="0"/>
          </a:p>
        </p:txBody>
      </p:sp>
      <p:sp>
        <p:nvSpPr>
          <p:cNvPr id="4" name="Footer Placeholder 3"/>
          <p:cNvSpPr>
            <a:spLocks noGrp="1"/>
          </p:cNvSpPr>
          <p:nvPr>
            <p:ph type="ftr" sz="quarter" idx="11"/>
          </p:nvPr>
        </p:nvSpPr>
        <p:spPr/>
        <p:txBody>
          <a:bodyPr/>
          <a:lstStyle/>
          <a:p>
            <a:pPr>
              <a:defRPr/>
            </a:pPr>
            <a:r>
              <a:rPr lang="en-US"/>
              <a:t>THE GAINS FROM TRADE</a:t>
            </a:r>
            <a:endParaRPr lang="en-US" dirty="0"/>
          </a:p>
        </p:txBody>
      </p:sp>
      <p:sp>
        <p:nvSpPr>
          <p:cNvPr id="5" name="Slide Number Placeholder 4"/>
          <p:cNvSpPr>
            <a:spLocks noGrp="1"/>
          </p:cNvSpPr>
          <p:nvPr>
            <p:ph type="sldNum" sz="quarter" idx="12"/>
          </p:nvPr>
        </p:nvSpPr>
        <p:spPr/>
        <p:txBody>
          <a:bodyPr/>
          <a:lstStyle/>
          <a:p>
            <a:pPr>
              <a:defRPr/>
            </a:pPr>
            <a:fld id="{6D377FE0-4671-4792-BCF9-D00DA321AC40}" type="slidenum">
              <a:rPr lang="en-US" altLang="en-US" smtClean="0"/>
              <a:pPr>
                <a:defRPr/>
              </a:pPr>
              <a:t>37</a:t>
            </a:fld>
            <a:endParaRPr lang="en-US" altLang="en-US"/>
          </a:p>
        </p:txBody>
      </p:sp>
    </p:spTree>
    <p:extLst>
      <p:ext uri="{BB962C8B-B14F-4D97-AF65-F5344CB8AC3E}">
        <p14:creationId xmlns:p14="http://schemas.microsoft.com/office/powerpoint/2010/main" val="7325709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3"/>
          <p:cNvSpPr>
            <a:spLocks noGrp="1" noChangeArrowheads="1"/>
          </p:cNvSpPr>
          <p:nvPr>
            <p:ph type="title"/>
          </p:nvPr>
        </p:nvSpPr>
        <p:spPr/>
        <p:txBody>
          <a:bodyPr/>
          <a:lstStyle/>
          <a:p>
            <a:pPr eaLnBrk="1" hangingPunct="1"/>
            <a:r>
              <a:rPr lang="en-US" altLang="en-US" sz="3200"/>
              <a:t>Production Technologies of the Farmer and Rancher</a:t>
            </a:r>
          </a:p>
        </p:txBody>
      </p:sp>
      <p:sp>
        <p:nvSpPr>
          <p:cNvPr id="1946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C8A25D0-DB9E-44D1-9764-BC3AF6F4FC25}" type="slidenum">
              <a:rPr lang="en-US" altLang="en-US" sz="1400" smtClean="0"/>
              <a:pPr>
                <a:spcBef>
                  <a:spcPct val="0"/>
                </a:spcBef>
                <a:buFontTx/>
                <a:buNone/>
              </a:pPr>
              <a:t>38</a:t>
            </a:fld>
            <a:endParaRPr lang="en-US" altLang="en-US" sz="1400"/>
          </a:p>
        </p:txBody>
      </p:sp>
      <p:pic>
        <p:nvPicPr>
          <p:cNvPr id="1945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819400"/>
            <a:ext cx="8683625" cy="241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TextBox 3"/>
          <p:cNvSpPr txBox="1">
            <a:spLocks noChangeArrowheads="1"/>
          </p:cNvSpPr>
          <p:nvPr/>
        </p:nvSpPr>
        <p:spPr bwMode="auto">
          <a:xfrm>
            <a:off x="2563813" y="5692775"/>
            <a:ext cx="4419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latin typeface="Calibri" panose="020F0502020204030204" pitchFamily="34" charset="0"/>
              </a:rPr>
              <a:t>These technology numbers can be used to calculate opportunity costs</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a:t>Opportunity Costs of </a:t>
            </a:r>
            <a:r>
              <a:rPr lang="en-US" altLang="en-US" i="1"/>
              <a:t>Farmer</a:t>
            </a:r>
          </a:p>
        </p:txBody>
      </p:sp>
      <p:sp>
        <p:nvSpPr>
          <p:cNvPr id="20483" name="Rectangle 3"/>
          <p:cNvSpPr>
            <a:spLocks noGrp="1" noChangeArrowheads="1"/>
          </p:cNvSpPr>
          <p:nvPr>
            <p:ph idx="1"/>
          </p:nvPr>
        </p:nvSpPr>
        <p:spPr/>
        <p:txBody>
          <a:bodyPr/>
          <a:lstStyle/>
          <a:p>
            <a:pPr eaLnBrk="1" hangingPunct="1">
              <a:lnSpc>
                <a:spcPct val="90000"/>
              </a:lnSpc>
            </a:pPr>
            <a:r>
              <a:rPr lang="en-US" altLang="en-US" sz="2800" dirty="0"/>
              <a:t>1 ounce of </a:t>
            </a:r>
            <a:r>
              <a:rPr lang="en-US" altLang="en-US" sz="2800" dirty="0">
                <a:solidFill>
                  <a:schemeClr val="accent2"/>
                </a:solidFill>
              </a:rPr>
              <a:t>meat</a:t>
            </a:r>
            <a:r>
              <a:rPr lang="en-US" altLang="en-US" sz="2800" dirty="0"/>
              <a:t> </a:t>
            </a:r>
            <a:r>
              <a:rPr lang="en-US" altLang="en-US" sz="2800" dirty="0">
                <a:cs typeface="Arial" panose="020B0604020202020204" pitchFamily="34" charset="0"/>
              </a:rPr>
              <a:t>→</a:t>
            </a:r>
            <a:r>
              <a:rPr lang="en-US" altLang="en-US" sz="2800" dirty="0"/>
              <a:t> </a:t>
            </a:r>
            <a:r>
              <a:rPr lang="en-US" altLang="en-US" sz="2800" dirty="0">
                <a:solidFill>
                  <a:srgbClr val="FF0000"/>
                </a:solidFill>
              </a:rPr>
              <a:t>60 minutes</a:t>
            </a:r>
            <a:r>
              <a:rPr lang="en-US" altLang="en-US" sz="2800" dirty="0"/>
              <a:t>. </a:t>
            </a:r>
          </a:p>
          <a:p>
            <a:pPr eaLnBrk="1" hangingPunct="1">
              <a:lnSpc>
                <a:spcPct val="90000"/>
              </a:lnSpc>
            </a:pPr>
            <a:r>
              <a:rPr lang="en-US" altLang="en-US" sz="2800" dirty="0"/>
              <a:t>1 ounce of </a:t>
            </a:r>
            <a:r>
              <a:rPr lang="en-US" altLang="en-US" sz="2800" dirty="0">
                <a:solidFill>
                  <a:schemeClr val="accent2"/>
                </a:solidFill>
              </a:rPr>
              <a:t>potatoes</a:t>
            </a:r>
            <a:r>
              <a:rPr lang="en-US" altLang="en-US" sz="2800" dirty="0"/>
              <a:t> </a:t>
            </a:r>
            <a:r>
              <a:rPr lang="en-US" altLang="en-US" sz="2800" dirty="0">
                <a:cs typeface="Arial" panose="020B0604020202020204" pitchFamily="34" charset="0"/>
              </a:rPr>
              <a:t>→</a:t>
            </a:r>
            <a:r>
              <a:rPr lang="en-US" altLang="en-US" sz="2800" dirty="0"/>
              <a:t> </a:t>
            </a:r>
            <a:r>
              <a:rPr lang="en-US" altLang="en-US" sz="2800" dirty="0">
                <a:solidFill>
                  <a:schemeClr val="accent2"/>
                </a:solidFill>
              </a:rPr>
              <a:t>15</a:t>
            </a:r>
            <a:r>
              <a:rPr lang="en-US" altLang="en-US" sz="2800" dirty="0"/>
              <a:t> minutes. </a:t>
            </a:r>
          </a:p>
          <a:p>
            <a:pPr eaLnBrk="1" hangingPunct="1">
              <a:lnSpc>
                <a:spcPct val="90000"/>
              </a:lnSpc>
            </a:pPr>
            <a:r>
              <a:rPr lang="en-US" altLang="en-US" sz="2800" dirty="0"/>
              <a:t>4 ounces of </a:t>
            </a:r>
            <a:r>
              <a:rPr lang="en-US" altLang="en-US" sz="2800" dirty="0">
                <a:solidFill>
                  <a:schemeClr val="accent2"/>
                </a:solidFill>
              </a:rPr>
              <a:t>potatoes</a:t>
            </a:r>
            <a:r>
              <a:rPr lang="en-US" altLang="en-US" sz="2800" dirty="0"/>
              <a:t> </a:t>
            </a:r>
            <a:r>
              <a:rPr lang="en-US" altLang="en-US" sz="2800" dirty="0">
                <a:cs typeface="Arial" panose="020B0604020202020204" pitchFamily="34" charset="0"/>
              </a:rPr>
              <a:t>→</a:t>
            </a:r>
            <a:r>
              <a:rPr lang="en-US" altLang="en-US" sz="2800" dirty="0"/>
              <a:t> </a:t>
            </a:r>
            <a:r>
              <a:rPr lang="en-US" altLang="en-US" sz="2800" dirty="0">
                <a:solidFill>
                  <a:srgbClr val="FF0000"/>
                </a:solidFill>
              </a:rPr>
              <a:t>60 minutes</a:t>
            </a:r>
            <a:r>
              <a:rPr lang="en-US" altLang="en-US" sz="2800" dirty="0"/>
              <a:t>. </a:t>
            </a:r>
          </a:p>
          <a:p>
            <a:pPr eaLnBrk="1" hangingPunct="1">
              <a:lnSpc>
                <a:spcPct val="90000"/>
              </a:lnSpc>
            </a:pPr>
            <a:r>
              <a:rPr lang="en-US" altLang="en-US" sz="2800" dirty="0"/>
              <a:t>Therefore, </a:t>
            </a:r>
            <a:r>
              <a:rPr lang="en-US" altLang="en-US" sz="2800" b="1" dirty="0"/>
              <a:t>Farmer’s opportunity cost of 1 ounce of meat</a:t>
            </a:r>
            <a:r>
              <a:rPr lang="en-US" altLang="en-US" sz="2800" dirty="0"/>
              <a:t> is 4 ounces of potatoes.</a:t>
            </a:r>
          </a:p>
        </p:txBody>
      </p:sp>
      <p:graphicFrame>
        <p:nvGraphicFramePr>
          <p:cNvPr id="7" name="Group 36"/>
          <p:cNvGraphicFramePr>
            <a:graphicFrameLocks noGrp="1"/>
          </p:cNvGraphicFramePr>
          <p:nvPr/>
        </p:nvGraphicFramePr>
        <p:xfrm>
          <a:off x="7915275" y="3795713"/>
          <a:ext cx="4127500" cy="2514600"/>
        </p:xfrm>
        <a:graphic>
          <a:graphicData uri="http://schemas.openxmlformats.org/drawingml/2006/table">
            <a:tbl>
              <a:tblPr/>
              <a:tblGrid>
                <a:gridCol w="1420911">
                  <a:extLst>
                    <a:ext uri="{9D8B030D-6E8A-4147-A177-3AD203B41FA5}">
                      <a16:colId xmlns:a16="http://schemas.microsoft.com/office/drawing/2014/main" val="20000"/>
                    </a:ext>
                  </a:extLst>
                </a:gridCol>
                <a:gridCol w="1020606">
                  <a:extLst>
                    <a:ext uri="{9D8B030D-6E8A-4147-A177-3AD203B41FA5}">
                      <a16:colId xmlns:a16="http://schemas.microsoft.com/office/drawing/2014/main" val="20001"/>
                    </a:ext>
                  </a:extLst>
                </a:gridCol>
                <a:gridCol w="1685983">
                  <a:extLst>
                    <a:ext uri="{9D8B030D-6E8A-4147-A177-3AD203B41FA5}">
                      <a16:colId xmlns:a16="http://schemas.microsoft.com/office/drawing/2014/main" val="20002"/>
                    </a:ext>
                  </a:extLst>
                </a:gridCol>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Calibri" pitchFamily="34" charset="0"/>
                      </a:endParaRP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Opportunity Costs</a:t>
                      </a: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Calibri" pitchFamily="34" charset="0"/>
                      </a:endParaRP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Meat</a:t>
                      </a:r>
                    </a:p>
                  </a:txBody>
                  <a:tcPr marL="91426" marR="914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Potatoes</a:t>
                      </a: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Farmer</a:t>
                      </a: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4</a:t>
                      </a:r>
                    </a:p>
                  </a:txBody>
                  <a:tcPr marL="91426" marR="914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a:ln>
                          <a:noFill/>
                        </a:ln>
                        <a:solidFill>
                          <a:srgbClr val="A50021"/>
                        </a:solidFill>
                        <a:effectLst/>
                        <a:latin typeface="Calibri" pitchFamily="34" charset="0"/>
                      </a:endParaRP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Rancher</a:t>
                      </a: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kern="1200" cap="none" normalizeH="0" baseline="0" dirty="0">
                        <a:ln>
                          <a:noFill/>
                        </a:ln>
                        <a:solidFill>
                          <a:schemeClr val="tx1"/>
                        </a:solidFill>
                        <a:effectLst/>
                        <a:latin typeface="Calibri" pitchFamily="34" charset="0"/>
                        <a:ea typeface="+mn-ea"/>
                        <a:cs typeface="+mn-cs"/>
                      </a:endParaRPr>
                    </a:p>
                  </a:txBody>
                  <a:tcPr marL="91426" marR="914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Calibri" pitchFamily="34" charset="0"/>
                      </a:endParaRP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9" name="Group 36"/>
          <p:cNvGraphicFramePr>
            <a:graphicFrameLocks noGrp="1"/>
          </p:cNvGraphicFramePr>
          <p:nvPr/>
        </p:nvGraphicFramePr>
        <p:xfrm>
          <a:off x="341313" y="3794125"/>
          <a:ext cx="6464300" cy="2514600"/>
        </p:xfrm>
        <a:graphic>
          <a:graphicData uri="http://schemas.openxmlformats.org/drawingml/2006/table">
            <a:tbl>
              <a:tblPr/>
              <a:tblGrid>
                <a:gridCol w="1569738">
                  <a:extLst>
                    <a:ext uri="{9D8B030D-6E8A-4147-A177-3AD203B41FA5}">
                      <a16:colId xmlns:a16="http://schemas.microsoft.com/office/drawing/2014/main" val="20000"/>
                    </a:ext>
                  </a:extLst>
                </a:gridCol>
                <a:gridCol w="2486619">
                  <a:extLst>
                    <a:ext uri="{9D8B030D-6E8A-4147-A177-3AD203B41FA5}">
                      <a16:colId xmlns:a16="http://schemas.microsoft.com/office/drawing/2014/main" val="20001"/>
                    </a:ext>
                  </a:extLst>
                </a:gridCol>
                <a:gridCol w="2407943">
                  <a:extLst>
                    <a:ext uri="{9D8B030D-6E8A-4147-A177-3AD203B41FA5}">
                      <a16:colId xmlns:a16="http://schemas.microsoft.com/office/drawing/2014/main" val="20002"/>
                    </a:ext>
                  </a:extLst>
                </a:gridCol>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Calibri" pitchFamily="34" charset="0"/>
                      </a:endParaRP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Minutes Needed to Make 1 Ounce of:</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Calibri" pitchFamily="34" charset="0"/>
                      </a:endParaRP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Meat</a:t>
                      </a: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Potatoes</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Farmer</a:t>
                      </a: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60 min/</a:t>
                      </a:r>
                      <a:r>
                        <a:rPr kumimoji="0" lang="en-US" sz="2400" b="0" i="0" u="none" strike="noStrike" cap="none" normalizeH="0" baseline="0" dirty="0" err="1">
                          <a:ln>
                            <a:noFill/>
                          </a:ln>
                          <a:solidFill>
                            <a:schemeClr val="tx1"/>
                          </a:solidFill>
                          <a:effectLst/>
                          <a:latin typeface="Calibri" pitchFamily="34" charset="0"/>
                        </a:rPr>
                        <a:t>oz</a:t>
                      </a:r>
                      <a:endParaRPr kumimoji="0" lang="en-US" sz="2400" b="0" i="0" u="none" strike="noStrike" cap="none" normalizeH="0" baseline="0" dirty="0">
                        <a:ln>
                          <a:noFill/>
                        </a:ln>
                        <a:solidFill>
                          <a:schemeClr val="tx1"/>
                        </a:solidFill>
                        <a:effectLst/>
                        <a:latin typeface="Calibri" pitchFamily="34" charset="0"/>
                      </a:endParaRP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15 min/</a:t>
                      </a:r>
                      <a:r>
                        <a:rPr kumimoji="0" lang="en-US" sz="2400" b="0" i="0" u="none" strike="noStrike" cap="none" normalizeH="0" baseline="0" dirty="0" err="1">
                          <a:ln>
                            <a:noFill/>
                          </a:ln>
                          <a:solidFill>
                            <a:schemeClr val="tx1"/>
                          </a:solidFill>
                          <a:effectLst/>
                          <a:latin typeface="Calibri" pitchFamily="34" charset="0"/>
                        </a:rPr>
                        <a:t>oz</a:t>
                      </a:r>
                      <a:r>
                        <a:rPr kumimoji="0" lang="en-US" sz="2400" b="1" i="0" u="none" strike="noStrike" cap="none" normalizeH="0" baseline="0" dirty="0">
                          <a:ln>
                            <a:noFill/>
                          </a:ln>
                          <a:solidFill>
                            <a:srgbClr val="A50021"/>
                          </a:solidFill>
                          <a:effectLst/>
                          <a:latin typeface="Calibri" pitchFamily="34" charset="0"/>
                        </a:rPr>
                        <a:t> </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Rancher</a:t>
                      </a: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20 min/</a:t>
                      </a:r>
                      <a:r>
                        <a:rPr kumimoji="0" lang="en-US" sz="2400" b="0" i="0" u="none" strike="noStrike" cap="none" normalizeH="0" baseline="0" dirty="0" err="1">
                          <a:ln>
                            <a:noFill/>
                          </a:ln>
                          <a:solidFill>
                            <a:schemeClr val="tx1"/>
                          </a:solidFill>
                          <a:effectLst/>
                          <a:latin typeface="Calibri" pitchFamily="34" charset="0"/>
                        </a:rPr>
                        <a:t>oz</a:t>
                      </a:r>
                      <a:endParaRPr kumimoji="0" lang="en-US" sz="2400" b="0" i="0" u="none" strike="noStrike" kern="1200" cap="none" normalizeH="0" baseline="0" dirty="0">
                        <a:ln>
                          <a:noFill/>
                        </a:ln>
                        <a:solidFill>
                          <a:schemeClr val="tx1"/>
                        </a:solidFill>
                        <a:effectLst/>
                        <a:latin typeface="Calibri" pitchFamily="34" charset="0"/>
                        <a:ea typeface="+mn-ea"/>
                        <a:cs typeface="+mn-cs"/>
                      </a:endParaRP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10 min/</a:t>
                      </a:r>
                      <a:r>
                        <a:rPr kumimoji="0" lang="en-US" sz="2400" b="0" i="0" u="none" strike="noStrike" cap="none" normalizeH="0" baseline="0" dirty="0" err="1">
                          <a:ln>
                            <a:noFill/>
                          </a:ln>
                          <a:solidFill>
                            <a:schemeClr val="tx1"/>
                          </a:solidFill>
                          <a:effectLst/>
                          <a:latin typeface="Calibri" pitchFamily="34" charset="0"/>
                        </a:rPr>
                        <a:t>oz</a:t>
                      </a:r>
                      <a:r>
                        <a:rPr kumimoji="0" lang="en-US" sz="2400" b="0" i="0" u="none" strike="noStrike" cap="none" normalizeH="0" baseline="0" dirty="0">
                          <a:ln>
                            <a:noFill/>
                          </a:ln>
                          <a:solidFill>
                            <a:schemeClr val="tx1"/>
                          </a:solidFill>
                          <a:effectLst/>
                          <a:latin typeface="Calibri" pitchFamily="34" charset="0"/>
                        </a:rPr>
                        <a:t> </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0526" name="Right Arrow 2"/>
          <p:cNvSpPr>
            <a:spLocks noChangeArrowheads="1"/>
          </p:cNvSpPr>
          <p:nvPr/>
        </p:nvSpPr>
        <p:spPr bwMode="auto">
          <a:xfrm>
            <a:off x="7078663" y="5229225"/>
            <a:ext cx="534987" cy="307975"/>
          </a:xfrm>
          <a:prstGeom prst="rightArrow">
            <a:avLst>
              <a:gd name="adj1" fmla="val 50000"/>
              <a:gd name="adj2" fmla="val 50111"/>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0527" name="Rectangle 1"/>
          <p:cNvSpPr>
            <a:spLocks noChangeArrowheads="1"/>
          </p:cNvSpPr>
          <p:nvPr/>
        </p:nvSpPr>
        <p:spPr bwMode="auto">
          <a:xfrm>
            <a:off x="2295525" y="5157788"/>
            <a:ext cx="4203700" cy="357187"/>
          </a:xfrm>
          <a:prstGeom prst="rect">
            <a:avLst/>
          </a:prstGeom>
          <a:noFill/>
          <a:ln w="12700" algn="ctr">
            <a:solidFill>
              <a:srgbClr val="000099"/>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We Trade?</a:t>
            </a:r>
          </a:p>
        </p:txBody>
      </p:sp>
      <p:sp>
        <p:nvSpPr>
          <p:cNvPr id="3" name="Content Placeholder 2"/>
          <p:cNvSpPr>
            <a:spLocks noGrp="1"/>
          </p:cNvSpPr>
          <p:nvPr>
            <p:ph idx="1"/>
          </p:nvPr>
        </p:nvSpPr>
        <p:spPr/>
        <p:txBody>
          <a:bodyPr/>
          <a:lstStyle/>
          <a:p>
            <a:r>
              <a:rPr lang="en-US" dirty="0"/>
              <a:t>Our preferences are different</a:t>
            </a:r>
          </a:p>
          <a:p>
            <a:r>
              <a:rPr lang="en-US" dirty="0"/>
              <a:t>We are differently endowed with skills, technologies, and natural resources</a:t>
            </a:r>
          </a:p>
          <a:p>
            <a:r>
              <a:rPr lang="en-US" dirty="0"/>
              <a:t>There are efficiency advantages to doing one thing rather than many things</a:t>
            </a:r>
          </a:p>
        </p:txBody>
      </p:sp>
      <p:sp>
        <p:nvSpPr>
          <p:cNvPr id="4" name="Footer Placeholder 3"/>
          <p:cNvSpPr>
            <a:spLocks noGrp="1"/>
          </p:cNvSpPr>
          <p:nvPr>
            <p:ph type="ftr" sz="quarter" idx="11"/>
          </p:nvPr>
        </p:nvSpPr>
        <p:spPr/>
        <p:txBody>
          <a:bodyPr/>
          <a:lstStyle/>
          <a:p>
            <a:pPr>
              <a:defRPr/>
            </a:pPr>
            <a:r>
              <a:rPr lang="en-US" dirty="0"/>
              <a:t>THE GAINS FROM TRADE</a:t>
            </a:r>
          </a:p>
        </p:txBody>
      </p:sp>
      <p:sp>
        <p:nvSpPr>
          <p:cNvPr id="5" name="Slide Number Placeholder 4"/>
          <p:cNvSpPr>
            <a:spLocks noGrp="1"/>
          </p:cNvSpPr>
          <p:nvPr>
            <p:ph type="sldNum" sz="quarter" idx="12"/>
          </p:nvPr>
        </p:nvSpPr>
        <p:spPr/>
        <p:txBody>
          <a:bodyPr/>
          <a:lstStyle/>
          <a:p>
            <a:pPr>
              <a:defRPr/>
            </a:pPr>
            <a:fld id="{6D377FE0-4671-4792-BCF9-D00DA321AC40}" type="slidenum">
              <a:rPr lang="en-US" altLang="en-US" smtClean="0"/>
              <a:pPr>
                <a:defRPr/>
              </a:pPr>
              <a:t>4</a:t>
            </a:fld>
            <a:endParaRPr lang="en-US" altLang="en-US"/>
          </a:p>
        </p:txBody>
      </p:sp>
    </p:spTree>
    <p:extLst>
      <p:ext uri="{BB962C8B-B14F-4D97-AF65-F5344CB8AC3E}">
        <p14:creationId xmlns:p14="http://schemas.microsoft.com/office/powerpoint/2010/main" val="28241780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a:t>Opportunity Costs of </a:t>
            </a:r>
            <a:r>
              <a:rPr lang="en-US" altLang="en-US" i="1"/>
              <a:t>Farmer</a:t>
            </a:r>
          </a:p>
        </p:txBody>
      </p:sp>
      <p:sp>
        <p:nvSpPr>
          <p:cNvPr id="21507" name="Rectangle 3"/>
          <p:cNvSpPr>
            <a:spLocks noGrp="1" noChangeArrowheads="1"/>
          </p:cNvSpPr>
          <p:nvPr>
            <p:ph idx="1"/>
          </p:nvPr>
        </p:nvSpPr>
        <p:spPr/>
        <p:txBody>
          <a:bodyPr/>
          <a:lstStyle/>
          <a:p>
            <a:pPr eaLnBrk="1" hangingPunct="1">
              <a:lnSpc>
                <a:spcPct val="90000"/>
              </a:lnSpc>
            </a:pPr>
            <a:r>
              <a:rPr lang="en-US" altLang="en-US" sz="2800" dirty="0"/>
              <a:t>1 ounce of </a:t>
            </a:r>
            <a:r>
              <a:rPr lang="en-US" altLang="en-US" sz="2800" dirty="0">
                <a:solidFill>
                  <a:schemeClr val="accent2"/>
                </a:solidFill>
              </a:rPr>
              <a:t>potatoes</a:t>
            </a:r>
            <a:r>
              <a:rPr lang="en-US" altLang="en-US" sz="2800" dirty="0"/>
              <a:t> </a:t>
            </a:r>
            <a:r>
              <a:rPr lang="en-US" altLang="en-US" sz="2800" dirty="0">
                <a:cs typeface="Arial" panose="020B0604020202020204" pitchFamily="34" charset="0"/>
              </a:rPr>
              <a:t>→</a:t>
            </a:r>
            <a:r>
              <a:rPr lang="en-US" altLang="en-US" sz="2800" dirty="0"/>
              <a:t> </a:t>
            </a:r>
            <a:r>
              <a:rPr lang="en-US" altLang="en-US" sz="2800" dirty="0">
                <a:solidFill>
                  <a:srgbClr val="FF0000"/>
                </a:solidFill>
              </a:rPr>
              <a:t>15 minutes</a:t>
            </a:r>
            <a:r>
              <a:rPr lang="en-US" altLang="en-US" sz="2800" dirty="0"/>
              <a:t>. </a:t>
            </a:r>
          </a:p>
          <a:p>
            <a:pPr eaLnBrk="1" hangingPunct="1">
              <a:lnSpc>
                <a:spcPct val="90000"/>
              </a:lnSpc>
            </a:pPr>
            <a:r>
              <a:rPr lang="en-US" altLang="en-US" sz="2800" dirty="0"/>
              <a:t>1 ounce of </a:t>
            </a:r>
            <a:r>
              <a:rPr lang="en-US" altLang="en-US" sz="2800" dirty="0">
                <a:solidFill>
                  <a:schemeClr val="accent2"/>
                </a:solidFill>
              </a:rPr>
              <a:t>meat</a:t>
            </a:r>
            <a:r>
              <a:rPr lang="en-US" altLang="en-US" sz="2800" dirty="0"/>
              <a:t> </a:t>
            </a:r>
            <a:r>
              <a:rPr lang="en-US" altLang="en-US" sz="2800" dirty="0">
                <a:cs typeface="Arial" panose="020B0604020202020204" pitchFamily="34" charset="0"/>
              </a:rPr>
              <a:t>→</a:t>
            </a:r>
            <a:r>
              <a:rPr lang="en-US" altLang="en-US" sz="2800" dirty="0"/>
              <a:t> </a:t>
            </a:r>
            <a:r>
              <a:rPr lang="en-US" altLang="en-US" sz="2800" dirty="0">
                <a:solidFill>
                  <a:schemeClr val="accent2"/>
                </a:solidFill>
              </a:rPr>
              <a:t>60</a:t>
            </a:r>
            <a:r>
              <a:rPr lang="en-US" altLang="en-US" sz="2800" dirty="0"/>
              <a:t> minutes. </a:t>
            </a:r>
          </a:p>
          <a:p>
            <a:pPr eaLnBrk="1" hangingPunct="1">
              <a:lnSpc>
                <a:spcPct val="90000"/>
              </a:lnSpc>
            </a:pPr>
            <a:r>
              <a:rPr lang="en-US" altLang="en-US" sz="2800" dirty="0"/>
              <a:t>¼ ounce of </a:t>
            </a:r>
            <a:r>
              <a:rPr lang="en-US" altLang="en-US" sz="2800" dirty="0">
                <a:solidFill>
                  <a:schemeClr val="accent2"/>
                </a:solidFill>
              </a:rPr>
              <a:t>meat</a:t>
            </a:r>
            <a:r>
              <a:rPr lang="en-US" altLang="en-US" sz="2800" dirty="0"/>
              <a:t> </a:t>
            </a:r>
            <a:r>
              <a:rPr lang="en-US" altLang="en-US" sz="2800" dirty="0">
                <a:cs typeface="Arial" panose="020B0604020202020204" pitchFamily="34" charset="0"/>
              </a:rPr>
              <a:t>→</a:t>
            </a:r>
            <a:r>
              <a:rPr lang="en-US" altLang="en-US" sz="2800" dirty="0"/>
              <a:t> </a:t>
            </a:r>
            <a:r>
              <a:rPr lang="en-US" altLang="en-US" sz="2800" dirty="0">
                <a:solidFill>
                  <a:srgbClr val="FF0000"/>
                </a:solidFill>
              </a:rPr>
              <a:t>15 minutes</a:t>
            </a:r>
            <a:r>
              <a:rPr lang="en-US" altLang="en-US" sz="2800" dirty="0"/>
              <a:t>. </a:t>
            </a:r>
          </a:p>
          <a:p>
            <a:pPr eaLnBrk="1" hangingPunct="1">
              <a:lnSpc>
                <a:spcPct val="90000"/>
              </a:lnSpc>
            </a:pPr>
            <a:r>
              <a:rPr lang="en-US" altLang="en-US" sz="2800" dirty="0"/>
              <a:t>Therefore, </a:t>
            </a:r>
            <a:r>
              <a:rPr lang="en-US" altLang="en-US" sz="2800" b="1" dirty="0"/>
              <a:t>Farmer’s opportunity cost of 1 ounce of potatoes</a:t>
            </a:r>
            <a:r>
              <a:rPr lang="en-US" altLang="en-US" sz="2800" dirty="0"/>
              <a:t> is ¼ ounces of meat.</a:t>
            </a:r>
          </a:p>
          <a:p>
            <a:pPr eaLnBrk="1" hangingPunct="1">
              <a:lnSpc>
                <a:spcPct val="90000"/>
              </a:lnSpc>
            </a:pPr>
            <a:endParaRPr lang="en-US" altLang="en-US" sz="2800" dirty="0"/>
          </a:p>
        </p:txBody>
      </p:sp>
      <p:graphicFrame>
        <p:nvGraphicFramePr>
          <p:cNvPr id="7" name="Group 36"/>
          <p:cNvGraphicFramePr>
            <a:graphicFrameLocks noGrp="1"/>
          </p:cNvGraphicFramePr>
          <p:nvPr/>
        </p:nvGraphicFramePr>
        <p:xfrm>
          <a:off x="7915275" y="3795713"/>
          <a:ext cx="4127500" cy="2514600"/>
        </p:xfrm>
        <a:graphic>
          <a:graphicData uri="http://schemas.openxmlformats.org/drawingml/2006/table">
            <a:tbl>
              <a:tblPr/>
              <a:tblGrid>
                <a:gridCol w="1420911">
                  <a:extLst>
                    <a:ext uri="{9D8B030D-6E8A-4147-A177-3AD203B41FA5}">
                      <a16:colId xmlns:a16="http://schemas.microsoft.com/office/drawing/2014/main" val="20000"/>
                    </a:ext>
                  </a:extLst>
                </a:gridCol>
                <a:gridCol w="1020606">
                  <a:extLst>
                    <a:ext uri="{9D8B030D-6E8A-4147-A177-3AD203B41FA5}">
                      <a16:colId xmlns:a16="http://schemas.microsoft.com/office/drawing/2014/main" val="20001"/>
                    </a:ext>
                  </a:extLst>
                </a:gridCol>
                <a:gridCol w="1685983">
                  <a:extLst>
                    <a:ext uri="{9D8B030D-6E8A-4147-A177-3AD203B41FA5}">
                      <a16:colId xmlns:a16="http://schemas.microsoft.com/office/drawing/2014/main" val="20002"/>
                    </a:ext>
                  </a:extLst>
                </a:gridCol>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Calibri" pitchFamily="34" charset="0"/>
                      </a:endParaRP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Opportunity Costs</a:t>
                      </a: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Calibri" pitchFamily="34" charset="0"/>
                      </a:endParaRP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Meat</a:t>
                      </a:r>
                    </a:p>
                  </a:txBody>
                  <a:tcPr marL="91426" marR="914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Potatoes</a:t>
                      </a: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Farmer</a:t>
                      </a: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4</a:t>
                      </a:r>
                    </a:p>
                  </a:txBody>
                  <a:tcPr marL="91426" marR="914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a:ln>
                            <a:noFill/>
                          </a:ln>
                          <a:solidFill>
                            <a:schemeClr val="tx1"/>
                          </a:solidFill>
                          <a:effectLst/>
                          <a:latin typeface="Calibri" pitchFamily="34" charset="0"/>
                          <a:ea typeface="+mn-ea"/>
                          <a:cs typeface="+mn-cs"/>
                        </a:rPr>
                        <a:t>¼ </a:t>
                      </a: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Rancher</a:t>
                      </a: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kern="1200" cap="none" normalizeH="0" baseline="0" dirty="0">
                        <a:ln>
                          <a:noFill/>
                        </a:ln>
                        <a:solidFill>
                          <a:schemeClr val="tx1"/>
                        </a:solidFill>
                        <a:effectLst/>
                        <a:latin typeface="Calibri" pitchFamily="34" charset="0"/>
                        <a:ea typeface="+mn-ea"/>
                        <a:cs typeface="+mn-cs"/>
                      </a:endParaRPr>
                    </a:p>
                  </a:txBody>
                  <a:tcPr marL="91426" marR="914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Calibri" pitchFamily="34" charset="0"/>
                      </a:endParaRP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9" name="Group 36"/>
          <p:cNvGraphicFramePr>
            <a:graphicFrameLocks noGrp="1"/>
          </p:cNvGraphicFramePr>
          <p:nvPr/>
        </p:nvGraphicFramePr>
        <p:xfrm>
          <a:off x="341313" y="3794125"/>
          <a:ext cx="6464300" cy="2514600"/>
        </p:xfrm>
        <a:graphic>
          <a:graphicData uri="http://schemas.openxmlformats.org/drawingml/2006/table">
            <a:tbl>
              <a:tblPr/>
              <a:tblGrid>
                <a:gridCol w="1569738">
                  <a:extLst>
                    <a:ext uri="{9D8B030D-6E8A-4147-A177-3AD203B41FA5}">
                      <a16:colId xmlns:a16="http://schemas.microsoft.com/office/drawing/2014/main" val="20000"/>
                    </a:ext>
                  </a:extLst>
                </a:gridCol>
                <a:gridCol w="2486619">
                  <a:extLst>
                    <a:ext uri="{9D8B030D-6E8A-4147-A177-3AD203B41FA5}">
                      <a16:colId xmlns:a16="http://schemas.microsoft.com/office/drawing/2014/main" val="20001"/>
                    </a:ext>
                  </a:extLst>
                </a:gridCol>
                <a:gridCol w="2407943">
                  <a:extLst>
                    <a:ext uri="{9D8B030D-6E8A-4147-A177-3AD203B41FA5}">
                      <a16:colId xmlns:a16="http://schemas.microsoft.com/office/drawing/2014/main" val="20002"/>
                    </a:ext>
                  </a:extLst>
                </a:gridCol>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Calibri" pitchFamily="34" charset="0"/>
                      </a:endParaRP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Minutes Needed to Make 1 Ounce of:</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Calibri" pitchFamily="34" charset="0"/>
                      </a:endParaRP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Meat</a:t>
                      </a: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Potatoes</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Farmer</a:t>
                      </a: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60 min/</a:t>
                      </a:r>
                      <a:r>
                        <a:rPr kumimoji="0" lang="en-US" sz="2400" b="0" i="0" u="none" strike="noStrike" cap="none" normalizeH="0" baseline="0" dirty="0" err="1">
                          <a:ln>
                            <a:noFill/>
                          </a:ln>
                          <a:solidFill>
                            <a:schemeClr val="tx1"/>
                          </a:solidFill>
                          <a:effectLst/>
                          <a:latin typeface="Calibri" pitchFamily="34" charset="0"/>
                        </a:rPr>
                        <a:t>oz</a:t>
                      </a:r>
                      <a:endParaRPr kumimoji="0" lang="en-US" sz="2400" b="0" i="0" u="none" strike="noStrike" cap="none" normalizeH="0" baseline="0" dirty="0">
                        <a:ln>
                          <a:noFill/>
                        </a:ln>
                        <a:solidFill>
                          <a:schemeClr val="tx1"/>
                        </a:solidFill>
                        <a:effectLst/>
                        <a:latin typeface="Calibri" pitchFamily="34" charset="0"/>
                      </a:endParaRP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15 min/</a:t>
                      </a:r>
                      <a:r>
                        <a:rPr kumimoji="0" lang="en-US" sz="2400" b="0" i="0" u="none" strike="noStrike" cap="none" normalizeH="0" baseline="0" dirty="0" err="1">
                          <a:ln>
                            <a:noFill/>
                          </a:ln>
                          <a:solidFill>
                            <a:schemeClr val="tx1"/>
                          </a:solidFill>
                          <a:effectLst/>
                          <a:latin typeface="Calibri" pitchFamily="34" charset="0"/>
                        </a:rPr>
                        <a:t>oz</a:t>
                      </a:r>
                      <a:r>
                        <a:rPr kumimoji="0" lang="en-US" sz="2400" b="1" i="0" u="none" strike="noStrike" cap="none" normalizeH="0" baseline="0" dirty="0">
                          <a:ln>
                            <a:noFill/>
                          </a:ln>
                          <a:solidFill>
                            <a:srgbClr val="A50021"/>
                          </a:solidFill>
                          <a:effectLst/>
                          <a:latin typeface="Calibri" pitchFamily="34" charset="0"/>
                        </a:rPr>
                        <a:t> </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Rancher</a:t>
                      </a: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20 min/</a:t>
                      </a:r>
                      <a:r>
                        <a:rPr kumimoji="0" lang="en-US" sz="2400" b="0" i="0" u="none" strike="noStrike" cap="none" normalizeH="0" baseline="0" dirty="0" err="1">
                          <a:ln>
                            <a:noFill/>
                          </a:ln>
                          <a:solidFill>
                            <a:schemeClr val="tx1"/>
                          </a:solidFill>
                          <a:effectLst/>
                          <a:latin typeface="Calibri" pitchFamily="34" charset="0"/>
                        </a:rPr>
                        <a:t>oz</a:t>
                      </a:r>
                      <a:endParaRPr kumimoji="0" lang="en-US" sz="2400" b="0" i="0" u="none" strike="noStrike" kern="1200" cap="none" normalizeH="0" baseline="0" dirty="0">
                        <a:ln>
                          <a:noFill/>
                        </a:ln>
                        <a:solidFill>
                          <a:schemeClr val="tx1"/>
                        </a:solidFill>
                        <a:effectLst/>
                        <a:latin typeface="Calibri" pitchFamily="34" charset="0"/>
                        <a:ea typeface="+mn-ea"/>
                        <a:cs typeface="+mn-cs"/>
                      </a:endParaRP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10 min/</a:t>
                      </a:r>
                      <a:r>
                        <a:rPr kumimoji="0" lang="en-US" sz="2400" b="0" i="0" u="none" strike="noStrike" cap="none" normalizeH="0" baseline="0" dirty="0" err="1">
                          <a:ln>
                            <a:noFill/>
                          </a:ln>
                          <a:solidFill>
                            <a:schemeClr val="tx1"/>
                          </a:solidFill>
                          <a:effectLst/>
                          <a:latin typeface="Calibri" pitchFamily="34" charset="0"/>
                        </a:rPr>
                        <a:t>oz</a:t>
                      </a:r>
                      <a:r>
                        <a:rPr kumimoji="0" lang="en-US" sz="2400" b="0" i="0" u="none" strike="noStrike" cap="none" normalizeH="0" baseline="0" dirty="0">
                          <a:ln>
                            <a:noFill/>
                          </a:ln>
                          <a:solidFill>
                            <a:schemeClr val="tx1"/>
                          </a:solidFill>
                          <a:effectLst/>
                          <a:latin typeface="Calibri" pitchFamily="34" charset="0"/>
                        </a:rPr>
                        <a:t> </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1550" name="Right Arrow 2"/>
          <p:cNvSpPr>
            <a:spLocks noChangeArrowheads="1"/>
          </p:cNvSpPr>
          <p:nvPr/>
        </p:nvSpPr>
        <p:spPr bwMode="auto">
          <a:xfrm>
            <a:off x="7078663" y="5229225"/>
            <a:ext cx="534987" cy="307975"/>
          </a:xfrm>
          <a:prstGeom prst="rightArrow">
            <a:avLst>
              <a:gd name="adj1" fmla="val 50000"/>
              <a:gd name="adj2" fmla="val 50111"/>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1551" name="Rectangle 1"/>
          <p:cNvSpPr>
            <a:spLocks noChangeArrowheads="1"/>
          </p:cNvSpPr>
          <p:nvPr/>
        </p:nvSpPr>
        <p:spPr bwMode="auto">
          <a:xfrm>
            <a:off x="2295525" y="5157788"/>
            <a:ext cx="4203700" cy="357187"/>
          </a:xfrm>
          <a:prstGeom prst="rect">
            <a:avLst/>
          </a:prstGeom>
          <a:noFill/>
          <a:ln w="12700" algn="ctr">
            <a:solidFill>
              <a:srgbClr val="000099"/>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a:t>Opportunity Costs of </a:t>
            </a:r>
            <a:r>
              <a:rPr lang="en-US" altLang="en-US" i="1"/>
              <a:t>Rancher</a:t>
            </a:r>
          </a:p>
        </p:txBody>
      </p:sp>
      <p:sp>
        <p:nvSpPr>
          <p:cNvPr id="22531" name="Rectangle 3"/>
          <p:cNvSpPr>
            <a:spLocks noGrp="1" noChangeArrowheads="1"/>
          </p:cNvSpPr>
          <p:nvPr>
            <p:ph idx="1"/>
          </p:nvPr>
        </p:nvSpPr>
        <p:spPr/>
        <p:txBody>
          <a:bodyPr/>
          <a:lstStyle/>
          <a:p>
            <a:pPr eaLnBrk="1" hangingPunct="1">
              <a:lnSpc>
                <a:spcPct val="90000"/>
              </a:lnSpc>
            </a:pPr>
            <a:r>
              <a:rPr lang="en-US" altLang="en-US" sz="2800" dirty="0"/>
              <a:t>1 ounce of </a:t>
            </a:r>
            <a:r>
              <a:rPr lang="en-US" altLang="en-US" sz="2800" dirty="0">
                <a:solidFill>
                  <a:srgbClr val="000099"/>
                </a:solidFill>
              </a:rPr>
              <a:t>meat</a:t>
            </a:r>
            <a:r>
              <a:rPr lang="en-US" altLang="en-US" sz="2800" dirty="0"/>
              <a:t> </a:t>
            </a:r>
            <a:r>
              <a:rPr lang="en-US" altLang="en-US" sz="2800" dirty="0">
                <a:cs typeface="Arial" panose="020B0604020202020204" pitchFamily="34" charset="0"/>
              </a:rPr>
              <a:t>→</a:t>
            </a:r>
            <a:r>
              <a:rPr lang="en-US" altLang="en-US" sz="2800" dirty="0"/>
              <a:t> </a:t>
            </a:r>
            <a:r>
              <a:rPr lang="en-US" altLang="en-US" sz="2800" dirty="0">
                <a:solidFill>
                  <a:srgbClr val="FF0000"/>
                </a:solidFill>
              </a:rPr>
              <a:t>20 minutes</a:t>
            </a:r>
            <a:r>
              <a:rPr lang="en-US" altLang="en-US" sz="2800" dirty="0"/>
              <a:t>. </a:t>
            </a:r>
          </a:p>
          <a:p>
            <a:pPr eaLnBrk="1" hangingPunct="1">
              <a:lnSpc>
                <a:spcPct val="90000"/>
              </a:lnSpc>
            </a:pPr>
            <a:r>
              <a:rPr lang="en-US" altLang="en-US" sz="2800" dirty="0"/>
              <a:t>1 ounce of </a:t>
            </a:r>
            <a:r>
              <a:rPr lang="en-US" altLang="en-US" sz="2800" dirty="0">
                <a:solidFill>
                  <a:srgbClr val="000099"/>
                </a:solidFill>
              </a:rPr>
              <a:t>potatoes</a:t>
            </a:r>
            <a:r>
              <a:rPr lang="en-US" altLang="en-US" sz="2800" dirty="0"/>
              <a:t> </a:t>
            </a:r>
            <a:r>
              <a:rPr lang="en-US" altLang="en-US" sz="2800" dirty="0">
                <a:cs typeface="Arial" panose="020B0604020202020204" pitchFamily="34" charset="0"/>
              </a:rPr>
              <a:t>→</a:t>
            </a:r>
            <a:r>
              <a:rPr lang="en-US" altLang="en-US" sz="2800" dirty="0"/>
              <a:t> </a:t>
            </a:r>
            <a:r>
              <a:rPr lang="en-US" altLang="en-US" sz="2800" dirty="0">
                <a:solidFill>
                  <a:srgbClr val="000099"/>
                </a:solidFill>
              </a:rPr>
              <a:t>10</a:t>
            </a:r>
            <a:r>
              <a:rPr lang="en-US" altLang="en-US" sz="2800" dirty="0"/>
              <a:t> minutes. </a:t>
            </a:r>
          </a:p>
          <a:p>
            <a:pPr eaLnBrk="1" hangingPunct="1">
              <a:lnSpc>
                <a:spcPct val="90000"/>
              </a:lnSpc>
            </a:pPr>
            <a:r>
              <a:rPr lang="en-US" altLang="en-US" sz="2800" dirty="0"/>
              <a:t>2 ounces of </a:t>
            </a:r>
            <a:r>
              <a:rPr lang="en-US" altLang="en-US" sz="2800" dirty="0">
                <a:solidFill>
                  <a:srgbClr val="000099"/>
                </a:solidFill>
              </a:rPr>
              <a:t>potatoes</a:t>
            </a:r>
            <a:r>
              <a:rPr lang="en-US" altLang="en-US" sz="2800" dirty="0"/>
              <a:t> </a:t>
            </a:r>
            <a:r>
              <a:rPr lang="en-US" altLang="en-US" sz="2800" dirty="0">
                <a:cs typeface="Arial" panose="020B0604020202020204" pitchFamily="34" charset="0"/>
              </a:rPr>
              <a:t>→</a:t>
            </a:r>
            <a:r>
              <a:rPr lang="en-US" altLang="en-US" sz="2800" dirty="0"/>
              <a:t> </a:t>
            </a:r>
            <a:r>
              <a:rPr lang="en-US" altLang="en-US" sz="2800" dirty="0">
                <a:solidFill>
                  <a:srgbClr val="FF0000"/>
                </a:solidFill>
              </a:rPr>
              <a:t>20 minutes</a:t>
            </a:r>
            <a:r>
              <a:rPr lang="en-US" altLang="en-US" sz="2800" dirty="0"/>
              <a:t>. </a:t>
            </a:r>
          </a:p>
          <a:p>
            <a:pPr eaLnBrk="1" hangingPunct="1">
              <a:lnSpc>
                <a:spcPct val="90000"/>
              </a:lnSpc>
            </a:pPr>
            <a:r>
              <a:rPr lang="en-US" altLang="en-US" sz="2800" dirty="0"/>
              <a:t>Therefore, </a:t>
            </a:r>
            <a:r>
              <a:rPr lang="en-US" altLang="en-US" sz="2800" b="1" dirty="0"/>
              <a:t>Rancher’s opportunity cost of 1 ounce of meat </a:t>
            </a:r>
            <a:r>
              <a:rPr lang="en-US" altLang="en-US" sz="2800" dirty="0"/>
              <a:t>is 2 ounces of potatoes.</a:t>
            </a:r>
          </a:p>
          <a:p>
            <a:pPr eaLnBrk="1" hangingPunct="1">
              <a:lnSpc>
                <a:spcPct val="90000"/>
              </a:lnSpc>
            </a:pPr>
            <a:endParaRPr lang="en-US" altLang="en-US" sz="2800" dirty="0"/>
          </a:p>
        </p:txBody>
      </p:sp>
      <p:graphicFrame>
        <p:nvGraphicFramePr>
          <p:cNvPr id="7" name="Group 36"/>
          <p:cNvGraphicFramePr>
            <a:graphicFrameLocks noGrp="1"/>
          </p:cNvGraphicFramePr>
          <p:nvPr/>
        </p:nvGraphicFramePr>
        <p:xfrm>
          <a:off x="7915275" y="3795713"/>
          <a:ext cx="4127500" cy="2514600"/>
        </p:xfrm>
        <a:graphic>
          <a:graphicData uri="http://schemas.openxmlformats.org/drawingml/2006/table">
            <a:tbl>
              <a:tblPr/>
              <a:tblGrid>
                <a:gridCol w="1420911">
                  <a:extLst>
                    <a:ext uri="{9D8B030D-6E8A-4147-A177-3AD203B41FA5}">
                      <a16:colId xmlns:a16="http://schemas.microsoft.com/office/drawing/2014/main" val="20000"/>
                    </a:ext>
                  </a:extLst>
                </a:gridCol>
                <a:gridCol w="1020606">
                  <a:extLst>
                    <a:ext uri="{9D8B030D-6E8A-4147-A177-3AD203B41FA5}">
                      <a16:colId xmlns:a16="http://schemas.microsoft.com/office/drawing/2014/main" val="20001"/>
                    </a:ext>
                  </a:extLst>
                </a:gridCol>
                <a:gridCol w="1685983">
                  <a:extLst>
                    <a:ext uri="{9D8B030D-6E8A-4147-A177-3AD203B41FA5}">
                      <a16:colId xmlns:a16="http://schemas.microsoft.com/office/drawing/2014/main" val="20002"/>
                    </a:ext>
                  </a:extLst>
                </a:gridCol>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Calibri" pitchFamily="34" charset="0"/>
                      </a:endParaRP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Opportunity Costs</a:t>
                      </a: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Calibri" pitchFamily="34" charset="0"/>
                      </a:endParaRP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Meat</a:t>
                      </a:r>
                    </a:p>
                  </a:txBody>
                  <a:tcPr marL="91426" marR="914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Potatoes</a:t>
                      </a: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Farmer</a:t>
                      </a: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4</a:t>
                      </a:r>
                    </a:p>
                  </a:txBody>
                  <a:tcPr marL="91426" marR="914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a:ln>
                            <a:noFill/>
                          </a:ln>
                          <a:solidFill>
                            <a:schemeClr val="tx1"/>
                          </a:solidFill>
                          <a:effectLst/>
                          <a:latin typeface="Calibri" pitchFamily="34" charset="0"/>
                          <a:ea typeface="+mn-ea"/>
                          <a:cs typeface="+mn-cs"/>
                        </a:rPr>
                        <a:t>¼ </a:t>
                      </a: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Rancher</a:t>
                      </a: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a:ln>
                            <a:noFill/>
                          </a:ln>
                          <a:solidFill>
                            <a:schemeClr val="tx1"/>
                          </a:solidFill>
                          <a:effectLst/>
                          <a:latin typeface="Calibri" pitchFamily="34" charset="0"/>
                          <a:ea typeface="+mn-ea"/>
                          <a:cs typeface="+mn-cs"/>
                        </a:rPr>
                        <a:t>2 </a:t>
                      </a:r>
                    </a:p>
                  </a:txBody>
                  <a:tcPr marL="91426" marR="914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Calibri" pitchFamily="34" charset="0"/>
                      </a:endParaRP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9" name="Group 36"/>
          <p:cNvGraphicFramePr>
            <a:graphicFrameLocks noGrp="1"/>
          </p:cNvGraphicFramePr>
          <p:nvPr/>
        </p:nvGraphicFramePr>
        <p:xfrm>
          <a:off x="341313" y="3794125"/>
          <a:ext cx="6464300" cy="2514600"/>
        </p:xfrm>
        <a:graphic>
          <a:graphicData uri="http://schemas.openxmlformats.org/drawingml/2006/table">
            <a:tbl>
              <a:tblPr/>
              <a:tblGrid>
                <a:gridCol w="1569738">
                  <a:extLst>
                    <a:ext uri="{9D8B030D-6E8A-4147-A177-3AD203B41FA5}">
                      <a16:colId xmlns:a16="http://schemas.microsoft.com/office/drawing/2014/main" val="20000"/>
                    </a:ext>
                  </a:extLst>
                </a:gridCol>
                <a:gridCol w="2486619">
                  <a:extLst>
                    <a:ext uri="{9D8B030D-6E8A-4147-A177-3AD203B41FA5}">
                      <a16:colId xmlns:a16="http://schemas.microsoft.com/office/drawing/2014/main" val="20001"/>
                    </a:ext>
                  </a:extLst>
                </a:gridCol>
                <a:gridCol w="2407943">
                  <a:extLst>
                    <a:ext uri="{9D8B030D-6E8A-4147-A177-3AD203B41FA5}">
                      <a16:colId xmlns:a16="http://schemas.microsoft.com/office/drawing/2014/main" val="20002"/>
                    </a:ext>
                  </a:extLst>
                </a:gridCol>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Calibri" pitchFamily="34" charset="0"/>
                      </a:endParaRP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Minutes Needed to Make 1 Ounce of:</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Calibri" pitchFamily="34" charset="0"/>
                      </a:endParaRP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Meat</a:t>
                      </a: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Potatoes</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Farmer</a:t>
                      </a: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60 min/</a:t>
                      </a:r>
                      <a:r>
                        <a:rPr kumimoji="0" lang="en-US" sz="2400" b="0" i="0" u="none" strike="noStrike" cap="none" normalizeH="0" baseline="0" dirty="0" err="1">
                          <a:ln>
                            <a:noFill/>
                          </a:ln>
                          <a:solidFill>
                            <a:schemeClr val="tx1"/>
                          </a:solidFill>
                          <a:effectLst/>
                          <a:latin typeface="Calibri" pitchFamily="34" charset="0"/>
                        </a:rPr>
                        <a:t>oz</a:t>
                      </a:r>
                      <a:endParaRPr kumimoji="0" lang="en-US" sz="2400" b="0" i="0" u="none" strike="noStrike" cap="none" normalizeH="0" baseline="0" dirty="0">
                        <a:ln>
                          <a:noFill/>
                        </a:ln>
                        <a:solidFill>
                          <a:schemeClr val="tx1"/>
                        </a:solidFill>
                        <a:effectLst/>
                        <a:latin typeface="Calibri" pitchFamily="34" charset="0"/>
                      </a:endParaRP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15 min/</a:t>
                      </a:r>
                      <a:r>
                        <a:rPr kumimoji="0" lang="en-US" sz="2400" b="0" i="0" u="none" strike="noStrike" cap="none" normalizeH="0" baseline="0" dirty="0" err="1">
                          <a:ln>
                            <a:noFill/>
                          </a:ln>
                          <a:solidFill>
                            <a:schemeClr val="tx1"/>
                          </a:solidFill>
                          <a:effectLst/>
                          <a:latin typeface="Calibri" pitchFamily="34" charset="0"/>
                        </a:rPr>
                        <a:t>oz</a:t>
                      </a:r>
                      <a:r>
                        <a:rPr kumimoji="0" lang="en-US" sz="2400" b="1" i="0" u="none" strike="noStrike" cap="none" normalizeH="0" baseline="0" dirty="0">
                          <a:ln>
                            <a:noFill/>
                          </a:ln>
                          <a:solidFill>
                            <a:srgbClr val="A50021"/>
                          </a:solidFill>
                          <a:effectLst/>
                          <a:latin typeface="Calibri" pitchFamily="34" charset="0"/>
                        </a:rPr>
                        <a:t> </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Rancher</a:t>
                      </a: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20 min/</a:t>
                      </a:r>
                      <a:r>
                        <a:rPr kumimoji="0" lang="en-US" sz="2400" b="0" i="0" u="none" strike="noStrike" cap="none" normalizeH="0" baseline="0" dirty="0" err="1">
                          <a:ln>
                            <a:noFill/>
                          </a:ln>
                          <a:solidFill>
                            <a:schemeClr val="tx1"/>
                          </a:solidFill>
                          <a:effectLst/>
                          <a:latin typeface="Calibri" pitchFamily="34" charset="0"/>
                        </a:rPr>
                        <a:t>oz</a:t>
                      </a:r>
                      <a:endParaRPr kumimoji="0" lang="en-US" sz="2400" b="0" i="0" u="none" strike="noStrike" kern="1200" cap="none" normalizeH="0" baseline="0" dirty="0">
                        <a:ln>
                          <a:noFill/>
                        </a:ln>
                        <a:solidFill>
                          <a:schemeClr val="tx1"/>
                        </a:solidFill>
                        <a:effectLst/>
                        <a:latin typeface="Calibri" pitchFamily="34" charset="0"/>
                        <a:ea typeface="+mn-ea"/>
                        <a:cs typeface="+mn-cs"/>
                      </a:endParaRP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10 min/</a:t>
                      </a:r>
                      <a:r>
                        <a:rPr kumimoji="0" lang="en-US" sz="2400" b="0" i="0" u="none" strike="noStrike" cap="none" normalizeH="0" baseline="0" dirty="0" err="1">
                          <a:ln>
                            <a:noFill/>
                          </a:ln>
                          <a:solidFill>
                            <a:schemeClr val="tx1"/>
                          </a:solidFill>
                          <a:effectLst/>
                          <a:latin typeface="Calibri" pitchFamily="34" charset="0"/>
                        </a:rPr>
                        <a:t>oz</a:t>
                      </a:r>
                      <a:r>
                        <a:rPr kumimoji="0" lang="en-US" sz="2400" b="0" i="0" u="none" strike="noStrike" cap="none" normalizeH="0" baseline="0" dirty="0">
                          <a:ln>
                            <a:noFill/>
                          </a:ln>
                          <a:solidFill>
                            <a:schemeClr val="tx1"/>
                          </a:solidFill>
                          <a:effectLst/>
                          <a:latin typeface="Calibri" pitchFamily="34" charset="0"/>
                        </a:rPr>
                        <a:t> </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2574" name="Right Arrow 2"/>
          <p:cNvSpPr>
            <a:spLocks noChangeArrowheads="1"/>
          </p:cNvSpPr>
          <p:nvPr/>
        </p:nvSpPr>
        <p:spPr bwMode="auto">
          <a:xfrm>
            <a:off x="7078663" y="5826125"/>
            <a:ext cx="534987" cy="307975"/>
          </a:xfrm>
          <a:prstGeom prst="rightArrow">
            <a:avLst>
              <a:gd name="adj1" fmla="val 50000"/>
              <a:gd name="adj2" fmla="val 50111"/>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2575" name="Rectangle 1"/>
          <p:cNvSpPr>
            <a:spLocks noChangeArrowheads="1"/>
          </p:cNvSpPr>
          <p:nvPr/>
        </p:nvSpPr>
        <p:spPr bwMode="auto">
          <a:xfrm>
            <a:off x="2295525" y="5753100"/>
            <a:ext cx="4203700" cy="358775"/>
          </a:xfrm>
          <a:prstGeom prst="rect">
            <a:avLst/>
          </a:prstGeom>
          <a:noFill/>
          <a:ln w="12700" algn="ctr">
            <a:solidFill>
              <a:srgbClr val="000099"/>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Opportunity Costs of </a:t>
            </a:r>
            <a:r>
              <a:rPr lang="en-US" altLang="en-US" i="1"/>
              <a:t>Rancher</a:t>
            </a:r>
          </a:p>
        </p:txBody>
      </p:sp>
      <p:sp>
        <p:nvSpPr>
          <p:cNvPr id="23555" name="Rectangle 3"/>
          <p:cNvSpPr>
            <a:spLocks noGrp="1" noChangeArrowheads="1"/>
          </p:cNvSpPr>
          <p:nvPr>
            <p:ph idx="1"/>
          </p:nvPr>
        </p:nvSpPr>
        <p:spPr/>
        <p:txBody>
          <a:bodyPr/>
          <a:lstStyle/>
          <a:p>
            <a:pPr eaLnBrk="1" hangingPunct="1">
              <a:lnSpc>
                <a:spcPct val="90000"/>
              </a:lnSpc>
            </a:pPr>
            <a:r>
              <a:rPr lang="en-US" altLang="en-US" sz="2800" dirty="0"/>
              <a:t>1 ounce of </a:t>
            </a:r>
            <a:r>
              <a:rPr lang="en-US" altLang="en-US" sz="2800" dirty="0">
                <a:solidFill>
                  <a:srgbClr val="000099"/>
                </a:solidFill>
              </a:rPr>
              <a:t>potatoes</a:t>
            </a:r>
            <a:r>
              <a:rPr lang="en-US" altLang="en-US" sz="2800" dirty="0"/>
              <a:t> </a:t>
            </a:r>
            <a:r>
              <a:rPr lang="en-US" altLang="en-US" sz="2800" dirty="0">
                <a:cs typeface="Arial" panose="020B0604020202020204" pitchFamily="34" charset="0"/>
              </a:rPr>
              <a:t>→</a:t>
            </a:r>
            <a:r>
              <a:rPr lang="en-US" altLang="en-US" sz="2800" dirty="0"/>
              <a:t> </a:t>
            </a:r>
            <a:r>
              <a:rPr lang="en-US" altLang="en-US" sz="2800" dirty="0">
                <a:solidFill>
                  <a:srgbClr val="FF0000"/>
                </a:solidFill>
              </a:rPr>
              <a:t>10 minutes</a:t>
            </a:r>
            <a:r>
              <a:rPr lang="en-US" altLang="en-US" sz="2800" dirty="0"/>
              <a:t>. </a:t>
            </a:r>
          </a:p>
          <a:p>
            <a:pPr eaLnBrk="1" hangingPunct="1">
              <a:lnSpc>
                <a:spcPct val="90000"/>
              </a:lnSpc>
            </a:pPr>
            <a:r>
              <a:rPr lang="en-US" altLang="en-US" sz="2800" dirty="0"/>
              <a:t>1 ounce of </a:t>
            </a:r>
            <a:r>
              <a:rPr lang="en-US" altLang="en-US" sz="2800" dirty="0">
                <a:solidFill>
                  <a:srgbClr val="000099"/>
                </a:solidFill>
              </a:rPr>
              <a:t>meat</a:t>
            </a:r>
            <a:r>
              <a:rPr lang="en-US" altLang="en-US" sz="2800" dirty="0"/>
              <a:t> </a:t>
            </a:r>
            <a:r>
              <a:rPr lang="en-US" altLang="en-US" sz="2800" dirty="0">
                <a:cs typeface="Arial" panose="020B0604020202020204" pitchFamily="34" charset="0"/>
              </a:rPr>
              <a:t>→</a:t>
            </a:r>
            <a:r>
              <a:rPr lang="en-US" altLang="en-US" sz="2800" dirty="0"/>
              <a:t> </a:t>
            </a:r>
            <a:r>
              <a:rPr lang="en-US" altLang="en-US" sz="2800" dirty="0">
                <a:solidFill>
                  <a:srgbClr val="000099"/>
                </a:solidFill>
              </a:rPr>
              <a:t>20</a:t>
            </a:r>
            <a:r>
              <a:rPr lang="en-US" altLang="en-US" sz="2800" dirty="0"/>
              <a:t> minutes. </a:t>
            </a:r>
          </a:p>
          <a:p>
            <a:pPr eaLnBrk="1" hangingPunct="1">
              <a:lnSpc>
                <a:spcPct val="90000"/>
              </a:lnSpc>
            </a:pPr>
            <a:r>
              <a:rPr lang="en-US" altLang="en-US" sz="2800" dirty="0"/>
              <a:t>½ ounce of </a:t>
            </a:r>
            <a:r>
              <a:rPr lang="en-US" altLang="en-US" sz="2800" dirty="0">
                <a:solidFill>
                  <a:srgbClr val="000099"/>
                </a:solidFill>
              </a:rPr>
              <a:t>meat</a:t>
            </a:r>
            <a:r>
              <a:rPr lang="en-US" altLang="en-US" sz="2800" dirty="0"/>
              <a:t> </a:t>
            </a:r>
            <a:r>
              <a:rPr lang="en-US" altLang="en-US" sz="2800" dirty="0">
                <a:cs typeface="Arial" panose="020B0604020202020204" pitchFamily="34" charset="0"/>
              </a:rPr>
              <a:t>→</a:t>
            </a:r>
            <a:r>
              <a:rPr lang="en-US" altLang="en-US" sz="2800" dirty="0"/>
              <a:t> </a:t>
            </a:r>
            <a:r>
              <a:rPr lang="en-US" altLang="en-US" sz="2800" dirty="0">
                <a:solidFill>
                  <a:srgbClr val="FF0000"/>
                </a:solidFill>
              </a:rPr>
              <a:t>10 minutes</a:t>
            </a:r>
            <a:r>
              <a:rPr lang="en-US" altLang="en-US" sz="2800" dirty="0"/>
              <a:t>. </a:t>
            </a:r>
          </a:p>
          <a:p>
            <a:pPr eaLnBrk="1" hangingPunct="1">
              <a:lnSpc>
                <a:spcPct val="90000"/>
              </a:lnSpc>
            </a:pPr>
            <a:r>
              <a:rPr lang="en-US" altLang="en-US" sz="2800" dirty="0"/>
              <a:t>Therefore, Rancher ’s opportunity cost of 1 ounce of potatoes is ½ ounces of meat.</a:t>
            </a:r>
          </a:p>
          <a:p>
            <a:pPr eaLnBrk="1" hangingPunct="1">
              <a:lnSpc>
                <a:spcPct val="90000"/>
              </a:lnSpc>
            </a:pPr>
            <a:endParaRPr lang="en-US" altLang="en-US" sz="2800" dirty="0"/>
          </a:p>
        </p:txBody>
      </p:sp>
      <p:graphicFrame>
        <p:nvGraphicFramePr>
          <p:cNvPr id="7" name="Group 36"/>
          <p:cNvGraphicFramePr>
            <a:graphicFrameLocks noGrp="1"/>
          </p:cNvGraphicFramePr>
          <p:nvPr/>
        </p:nvGraphicFramePr>
        <p:xfrm>
          <a:off x="7915275" y="3795713"/>
          <a:ext cx="4127500" cy="2514600"/>
        </p:xfrm>
        <a:graphic>
          <a:graphicData uri="http://schemas.openxmlformats.org/drawingml/2006/table">
            <a:tbl>
              <a:tblPr/>
              <a:tblGrid>
                <a:gridCol w="1420911">
                  <a:extLst>
                    <a:ext uri="{9D8B030D-6E8A-4147-A177-3AD203B41FA5}">
                      <a16:colId xmlns:a16="http://schemas.microsoft.com/office/drawing/2014/main" val="20000"/>
                    </a:ext>
                  </a:extLst>
                </a:gridCol>
                <a:gridCol w="1020606">
                  <a:extLst>
                    <a:ext uri="{9D8B030D-6E8A-4147-A177-3AD203B41FA5}">
                      <a16:colId xmlns:a16="http://schemas.microsoft.com/office/drawing/2014/main" val="20001"/>
                    </a:ext>
                  </a:extLst>
                </a:gridCol>
                <a:gridCol w="1685983">
                  <a:extLst>
                    <a:ext uri="{9D8B030D-6E8A-4147-A177-3AD203B41FA5}">
                      <a16:colId xmlns:a16="http://schemas.microsoft.com/office/drawing/2014/main" val="20002"/>
                    </a:ext>
                  </a:extLst>
                </a:gridCol>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Calibri" pitchFamily="34" charset="0"/>
                      </a:endParaRP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Opportunity Costs</a:t>
                      </a: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Calibri" pitchFamily="34" charset="0"/>
                      </a:endParaRP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Meat</a:t>
                      </a:r>
                    </a:p>
                  </a:txBody>
                  <a:tcPr marL="91426" marR="914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Potatoes</a:t>
                      </a: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Farmer</a:t>
                      </a: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4</a:t>
                      </a:r>
                    </a:p>
                  </a:txBody>
                  <a:tcPr marL="91426" marR="914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a:ln>
                            <a:noFill/>
                          </a:ln>
                          <a:solidFill>
                            <a:schemeClr val="tx1"/>
                          </a:solidFill>
                          <a:effectLst/>
                          <a:latin typeface="Calibri" pitchFamily="34" charset="0"/>
                          <a:ea typeface="+mn-ea"/>
                          <a:cs typeface="+mn-cs"/>
                        </a:rPr>
                        <a:t>¼ </a:t>
                      </a: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Rancher</a:t>
                      </a: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a:ln>
                            <a:noFill/>
                          </a:ln>
                          <a:solidFill>
                            <a:schemeClr val="tx1"/>
                          </a:solidFill>
                          <a:effectLst/>
                          <a:latin typeface="Calibri" pitchFamily="34" charset="0"/>
                          <a:ea typeface="+mn-ea"/>
                          <a:cs typeface="+mn-cs"/>
                        </a:rPr>
                        <a:t>2 </a:t>
                      </a:r>
                    </a:p>
                  </a:txBody>
                  <a:tcPr marL="91426" marR="914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½ </a:t>
                      </a: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9" name="Group 36"/>
          <p:cNvGraphicFramePr>
            <a:graphicFrameLocks noGrp="1"/>
          </p:cNvGraphicFramePr>
          <p:nvPr/>
        </p:nvGraphicFramePr>
        <p:xfrm>
          <a:off x="341313" y="3794125"/>
          <a:ext cx="6464300" cy="2514600"/>
        </p:xfrm>
        <a:graphic>
          <a:graphicData uri="http://schemas.openxmlformats.org/drawingml/2006/table">
            <a:tbl>
              <a:tblPr/>
              <a:tblGrid>
                <a:gridCol w="1569738">
                  <a:extLst>
                    <a:ext uri="{9D8B030D-6E8A-4147-A177-3AD203B41FA5}">
                      <a16:colId xmlns:a16="http://schemas.microsoft.com/office/drawing/2014/main" val="20000"/>
                    </a:ext>
                  </a:extLst>
                </a:gridCol>
                <a:gridCol w="2486619">
                  <a:extLst>
                    <a:ext uri="{9D8B030D-6E8A-4147-A177-3AD203B41FA5}">
                      <a16:colId xmlns:a16="http://schemas.microsoft.com/office/drawing/2014/main" val="20001"/>
                    </a:ext>
                  </a:extLst>
                </a:gridCol>
                <a:gridCol w="2407943">
                  <a:extLst>
                    <a:ext uri="{9D8B030D-6E8A-4147-A177-3AD203B41FA5}">
                      <a16:colId xmlns:a16="http://schemas.microsoft.com/office/drawing/2014/main" val="20002"/>
                    </a:ext>
                  </a:extLst>
                </a:gridCol>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Calibri" pitchFamily="34" charset="0"/>
                      </a:endParaRP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Minutes Needed to Make 1 Ounce of:</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Calibri" pitchFamily="34" charset="0"/>
                      </a:endParaRP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Meat</a:t>
                      </a: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Potatoes</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Farmer</a:t>
                      </a: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60 min/</a:t>
                      </a:r>
                      <a:r>
                        <a:rPr kumimoji="0" lang="en-US" sz="2400" b="0" i="0" u="none" strike="noStrike" cap="none" normalizeH="0" baseline="0" dirty="0" err="1">
                          <a:ln>
                            <a:noFill/>
                          </a:ln>
                          <a:solidFill>
                            <a:schemeClr val="tx1"/>
                          </a:solidFill>
                          <a:effectLst/>
                          <a:latin typeface="Calibri" pitchFamily="34" charset="0"/>
                        </a:rPr>
                        <a:t>oz</a:t>
                      </a:r>
                      <a:endParaRPr kumimoji="0" lang="en-US" sz="2400" b="0" i="0" u="none" strike="noStrike" cap="none" normalizeH="0" baseline="0" dirty="0">
                        <a:ln>
                          <a:noFill/>
                        </a:ln>
                        <a:solidFill>
                          <a:schemeClr val="tx1"/>
                        </a:solidFill>
                        <a:effectLst/>
                        <a:latin typeface="Calibri" pitchFamily="34" charset="0"/>
                      </a:endParaRP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15 min/</a:t>
                      </a:r>
                      <a:r>
                        <a:rPr kumimoji="0" lang="en-US" sz="2400" b="0" i="0" u="none" strike="noStrike" cap="none" normalizeH="0" baseline="0" dirty="0" err="1">
                          <a:ln>
                            <a:noFill/>
                          </a:ln>
                          <a:solidFill>
                            <a:schemeClr val="tx1"/>
                          </a:solidFill>
                          <a:effectLst/>
                          <a:latin typeface="Calibri" pitchFamily="34" charset="0"/>
                        </a:rPr>
                        <a:t>oz</a:t>
                      </a:r>
                      <a:r>
                        <a:rPr kumimoji="0" lang="en-US" sz="2400" b="1" i="0" u="none" strike="noStrike" cap="none" normalizeH="0" baseline="0" dirty="0">
                          <a:ln>
                            <a:noFill/>
                          </a:ln>
                          <a:solidFill>
                            <a:srgbClr val="A50021"/>
                          </a:solidFill>
                          <a:effectLst/>
                          <a:latin typeface="Calibri" pitchFamily="34" charset="0"/>
                        </a:rPr>
                        <a:t> </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Rancher</a:t>
                      </a: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20 min/</a:t>
                      </a:r>
                      <a:r>
                        <a:rPr kumimoji="0" lang="en-US" sz="2400" b="0" i="0" u="none" strike="noStrike" cap="none" normalizeH="0" baseline="0" dirty="0" err="1">
                          <a:ln>
                            <a:noFill/>
                          </a:ln>
                          <a:solidFill>
                            <a:schemeClr val="tx1"/>
                          </a:solidFill>
                          <a:effectLst/>
                          <a:latin typeface="Calibri" pitchFamily="34" charset="0"/>
                        </a:rPr>
                        <a:t>oz</a:t>
                      </a:r>
                      <a:endParaRPr kumimoji="0" lang="en-US" sz="2400" b="0" i="0" u="none" strike="noStrike" kern="1200" cap="none" normalizeH="0" baseline="0" dirty="0">
                        <a:ln>
                          <a:noFill/>
                        </a:ln>
                        <a:solidFill>
                          <a:schemeClr val="tx1"/>
                        </a:solidFill>
                        <a:effectLst/>
                        <a:latin typeface="Calibri" pitchFamily="34" charset="0"/>
                        <a:ea typeface="+mn-ea"/>
                        <a:cs typeface="+mn-cs"/>
                      </a:endParaRP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10 min/</a:t>
                      </a:r>
                      <a:r>
                        <a:rPr kumimoji="0" lang="en-US" sz="2400" b="0" i="0" u="none" strike="noStrike" cap="none" normalizeH="0" baseline="0" dirty="0" err="1">
                          <a:ln>
                            <a:noFill/>
                          </a:ln>
                          <a:solidFill>
                            <a:schemeClr val="tx1"/>
                          </a:solidFill>
                          <a:effectLst/>
                          <a:latin typeface="Calibri" pitchFamily="34" charset="0"/>
                        </a:rPr>
                        <a:t>oz</a:t>
                      </a:r>
                      <a:r>
                        <a:rPr kumimoji="0" lang="en-US" sz="2400" b="0" i="0" u="none" strike="noStrike" cap="none" normalizeH="0" baseline="0" dirty="0">
                          <a:ln>
                            <a:noFill/>
                          </a:ln>
                          <a:solidFill>
                            <a:schemeClr val="tx1"/>
                          </a:solidFill>
                          <a:effectLst/>
                          <a:latin typeface="Calibri" pitchFamily="34" charset="0"/>
                        </a:rPr>
                        <a:t> </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3598" name="Right Arrow 2"/>
          <p:cNvSpPr>
            <a:spLocks noChangeArrowheads="1"/>
          </p:cNvSpPr>
          <p:nvPr/>
        </p:nvSpPr>
        <p:spPr bwMode="auto">
          <a:xfrm>
            <a:off x="7078663" y="5826125"/>
            <a:ext cx="534987" cy="307975"/>
          </a:xfrm>
          <a:prstGeom prst="rightArrow">
            <a:avLst>
              <a:gd name="adj1" fmla="val 50000"/>
              <a:gd name="adj2" fmla="val 50111"/>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599" name="Rectangle 1"/>
          <p:cNvSpPr>
            <a:spLocks noChangeArrowheads="1"/>
          </p:cNvSpPr>
          <p:nvPr/>
        </p:nvSpPr>
        <p:spPr bwMode="auto">
          <a:xfrm>
            <a:off x="2295525" y="5753100"/>
            <a:ext cx="4203700" cy="358775"/>
          </a:xfrm>
          <a:prstGeom prst="rect">
            <a:avLst/>
          </a:prstGeom>
          <a:noFill/>
          <a:ln w="12700" algn="ctr">
            <a:solidFill>
              <a:srgbClr val="000099"/>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normAutofit fontScale="90000"/>
          </a:bodyPr>
          <a:lstStyle/>
          <a:p>
            <a:pPr eaLnBrk="1" hangingPunct="1"/>
            <a:r>
              <a:rPr lang="en-US" altLang="en-US" dirty="0"/>
              <a:t>Reminder: Opportunity Costs and Comparative Advantage</a:t>
            </a:r>
          </a:p>
        </p:txBody>
      </p:sp>
      <p:sp>
        <p:nvSpPr>
          <p:cNvPr id="24580" name="Rectangle 3"/>
          <p:cNvSpPr>
            <a:spLocks noGrp="1" noChangeArrowheads="1"/>
          </p:cNvSpPr>
          <p:nvPr>
            <p:ph idx="1"/>
          </p:nvPr>
        </p:nvSpPr>
        <p:spPr/>
        <p:txBody>
          <a:bodyPr/>
          <a:lstStyle/>
          <a:p>
            <a:pPr lvl="1" eaLnBrk="1" hangingPunct="1">
              <a:lnSpc>
                <a:spcPct val="90000"/>
              </a:lnSpc>
            </a:pPr>
            <a:r>
              <a:rPr lang="en-US" altLang="en-US" b="1" dirty="0">
                <a:solidFill>
                  <a:srgbClr val="A50021"/>
                </a:solidFill>
              </a:rPr>
              <a:t>Farmer has a comparative advantage in potatoes</a:t>
            </a:r>
            <a:r>
              <a:rPr lang="en-US" altLang="en-US" dirty="0"/>
              <a:t> and </a:t>
            </a:r>
          </a:p>
          <a:p>
            <a:pPr lvl="1" eaLnBrk="1" hangingPunct="1">
              <a:lnSpc>
                <a:spcPct val="90000"/>
              </a:lnSpc>
            </a:pPr>
            <a:r>
              <a:rPr lang="en-US" altLang="en-US" b="1" dirty="0">
                <a:solidFill>
                  <a:srgbClr val="A50021"/>
                </a:solidFill>
              </a:rPr>
              <a:t>Rancher has a comparative advantage in meat</a:t>
            </a:r>
            <a:r>
              <a:rPr lang="en-US" altLang="en-US" dirty="0"/>
              <a:t>.</a:t>
            </a:r>
          </a:p>
        </p:txBody>
      </p:sp>
      <p:sp>
        <p:nvSpPr>
          <p:cNvPr id="245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CD96939-53EE-4EE3-BA7C-3076158F9C82}" type="slidenum">
              <a:rPr lang="en-US" altLang="en-US" sz="1400" smtClean="0"/>
              <a:pPr>
                <a:spcBef>
                  <a:spcPct val="0"/>
                </a:spcBef>
                <a:buFontTx/>
                <a:buNone/>
              </a:pPr>
              <a:t>43</a:t>
            </a:fld>
            <a:endParaRPr lang="en-US" altLang="en-US" sz="1400"/>
          </a:p>
        </p:txBody>
      </p:sp>
      <p:graphicFrame>
        <p:nvGraphicFramePr>
          <p:cNvPr id="448548" name="Group 36"/>
          <p:cNvGraphicFramePr>
            <a:graphicFrameLocks noGrp="1"/>
          </p:cNvGraphicFramePr>
          <p:nvPr/>
        </p:nvGraphicFramePr>
        <p:xfrm>
          <a:off x="3200400" y="3810000"/>
          <a:ext cx="6096000" cy="2514600"/>
        </p:xfrm>
        <a:graphic>
          <a:graphicData uri="http://schemas.openxmlformats.org/drawingml/2006/table">
            <a:tbl>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Table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Opportunity Costs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Meat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Potatoes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Farmer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A50021"/>
                          </a:solidFill>
                          <a:effectLst/>
                          <a:latin typeface="Calibri" pitchFamily="34" charset="0"/>
                        </a:rPr>
                        <a:t>¼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Calibri" pitchFamily="34" charset="0"/>
                        </a:rPr>
                        <a:t>Rancher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A50021"/>
                          </a:solidFill>
                          <a:effectLst/>
                          <a:latin typeface="Calibri" pitchFamily="34"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Calibri" pitchFamily="34" charset="0"/>
                        </a:rPr>
                        <a:t>½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Technological differences are an important reason why we trade</a:t>
            </a:r>
          </a:p>
        </p:txBody>
      </p:sp>
      <p:sp>
        <p:nvSpPr>
          <p:cNvPr id="25603" name="Content Placeholder 2"/>
          <p:cNvSpPr>
            <a:spLocks noGrp="1"/>
          </p:cNvSpPr>
          <p:nvPr>
            <p:ph idx="1"/>
          </p:nvPr>
        </p:nvSpPr>
        <p:spPr/>
        <p:txBody>
          <a:bodyPr/>
          <a:lstStyle/>
          <a:p>
            <a:r>
              <a:rPr lang="en-US" altLang="en-US"/>
              <a:t>To sum up, we have so far seen that</a:t>
            </a:r>
          </a:p>
          <a:p>
            <a:pPr lvl="1"/>
            <a:r>
              <a:rPr lang="en-US" altLang="en-US"/>
              <a:t>Trade happens if and only if opportunity costs vary from person to person (or from country to country)</a:t>
            </a:r>
          </a:p>
          <a:p>
            <a:pPr lvl="1"/>
            <a:r>
              <a:rPr lang="en-US" altLang="en-US"/>
              <a:t>Differences in technological abilities can lead to differences in opportunity costs</a:t>
            </a:r>
          </a:p>
        </p:txBody>
      </p:sp>
      <p:sp>
        <p:nvSpPr>
          <p:cNvPr id="2560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DA484AA-36B0-4D5C-A1F5-A63992DF6E13}" type="slidenum">
              <a:rPr lang="en-US" altLang="en-US" sz="1400" smtClean="0"/>
              <a:pPr>
                <a:spcBef>
                  <a:spcPct val="0"/>
                </a:spcBef>
                <a:buFontTx/>
                <a:buNone/>
              </a:pPr>
              <a:t>44</a:t>
            </a:fld>
            <a:endParaRPr lang="en-US" altLang="en-US" sz="1400"/>
          </a:p>
        </p:txBody>
      </p:sp>
      <p:sp>
        <p:nvSpPr>
          <p:cNvPr id="6" name="Footer Placeholder 4"/>
          <p:cNvSpPr>
            <a:spLocks noGrp="1"/>
          </p:cNvSpPr>
          <p:nvPr>
            <p:ph type="ftr" sz="quarter" idx="11"/>
          </p:nvPr>
        </p:nvSpPr>
        <p:spPr>
          <a:xfrm>
            <a:off x="4678680" y="6381750"/>
            <a:ext cx="2834640" cy="33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latin typeface="Calibri" panose="020F0502020204030204" pitchFamily="34" charset="0"/>
              </a:rPr>
              <a:t>THE GAINS FROM TRADE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0A8B665-E053-401E-999D-A211F43706A5}" type="slidenum">
              <a:rPr lang="en-US" altLang="en-US" sz="1400" smtClean="0"/>
              <a:pPr>
                <a:spcBef>
                  <a:spcPct val="0"/>
                </a:spcBef>
                <a:buFontTx/>
                <a:buNone/>
              </a:pPr>
              <a:t>45</a:t>
            </a:fld>
            <a:endParaRPr lang="en-US" altLang="en-US" sz="1400"/>
          </a:p>
        </p:txBody>
      </p:sp>
      <p:sp>
        <p:nvSpPr>
          <p:cNvPr id="26628" name="Rectangle 2"/>
          <p:cNvSpPr>
            <a:spLocks noGrp="1" noChangeArrowheads="1"/>
          </p:cNvSpPr>
          <p:nvPr>
            <p:ph type="title"/>
          </p:nvPr>
        </p:nvSpPr>
        <p:spPr/>
        <p:txBody>
          <a:bodyPr>
            <a:normAutofit fontScale="90000"/>
          </a:bodyPr>
          <a:lstStyle/>
          <a:p>
            <a:pPr eaLnBrk="1" hangingPunct="1"/>
            <a:r>
              <a:rPr lang="en-US" altLang="en-US" dirty="0"/>
              <a:t>If you are curious: Absolute Advantage and Comparative Advantage</a:t>
            </a:r>
          </a:p>
        </p:txBody>
      </p:sp>
      <p:sp>
        <p:nvSpPr>
          <p:cNvPr id="26629" name="Rectangle 3"/>
          <p:cNvSpPr>
            <a:spLocks noGrp="1" noChangeArrowheads="1"/>
          </p:cNvSpPr>
          <p:nvPr>
            <p:ph type="body" idx="1"/>
          </p:nvPr>
        </p:nvSpPr>
        <p:spPr/>
        <p:txBody>
          <a:bodyPr/>
          <a:lstStyle/>
          <a:p>
            <a:pPr eaLnBrk="1" hangingPunct="1"/>
            <a:r>
              <a:rPr lang="en-US" altLang="en-US" dirty="0"/>
              <a:t>If Farmer can make an ounce of potatoes in less time than Rancher needs to do the same, then Farmer is said to have an </a:t>
            </a:r>
            <a:r>
              <a:rPr lang="en-US" altLang="en-US" i="1" dirty="0"/>
              <a:t>absolute advantage </a:t>
            </a:r>
            <a:r>
              <a:rPr lang="en-US" altLang="en-US" dirty="0"/>
              <a:t>in making potatoes</a:t>
            </a:r>
          </a:p>
          <a:p>
            <a:pPr eaLnBrk="1" hangingPunct="1"/>
            <a:r>
              <a:rPr lang="en-US" altLang="en-US" dirty="0"/>
              <a:t>On the other hand, as we have seen already, if Farmer can make an ounce of potatoes at a lower opportunity cost than Rancher can, then Farmer is said to have a </a:t>
            </a:r>
            <a:r>
              <a:rPr lang="en-US" altLang="en-US" i="1" dirty="0"/>
              <a:t>comparative advantage </a:t>
            </a:r>
            <a:r>
              <a:rPr lang="en-US" altLang="en-US" dirty="0"/>
              <a:t>in making potatoes</a:t>
            </a:r>
          </a:p>
        </p:txBody>
      </p:sp>
      <p:sp>
        <p:nvSpPr>
          <p:cNvPr id="6" name="Footer Placeholder 4"/>
          <p:cNvSpPr>
            <a:spLocks noGrp="1"/>
          </p:cNvSpPr>
          <p:nvPr>
            <p:ph type="ftr" sz="quarter" idx="11"/>
          </p:nvPr>
        </p:nvSpPr>
        <p:spPr>
          <a:xfrm>
            <a:off x="4678680" y="6381750"/>
            <a:ext cx="2834640" cy="33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latin typeface="Calibri" panose="020F0502020204030204" pitchFamily="34" charset="0"/>
              </a:rPr>
              <a:t>THE GAINS FROM TRADE</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CBD702C-6F52-473B-A9F4-562099AA9477}" type="slidenum">
              <a:rPr lang="en-US" altLang="en-US" sz="1400" smtClean="0"/>
              <a:pPr>
                <a:spcBef>
                  <a:spcPct val="0"/>
                </a:spcBef>
                <a:buFontTx/>
                <a:buNone/>
              </a:pPr>
              <a:t>46</a:t>
            </a:fld>
            <a:endParaRPr lang="en-US" altLang="en-US" sz="1400"/>
          </a:p>
        </p:txBody>
      </p:sp>
      <p:sp>
        <p:nvSpPr>
          <p:cNvPr id="27652" name="Rectangle 2"/>
          <p:cNvSpPr>
            <a:spLocks noGrp="1" noChangeArrowheads="1"/>
          </p:cNvSpPr>
          <p:nvPr>
            <p:ph type="title"/>
          </p:nvPr>
        </p:nvSpPr>
        <p:spPr/>
        <p:txBody>
          <a:bodyPr>
            <a:normAutofit fontScale="90000"/>
          </a:bodyPr>
          <a:lstStyle/>
          <a:p>
            <a:pPr eaLnBrk="1" hangingPunct="1"/>
            <a:r>
              <a:rPr lang="en-US" altLang="en-US" dirty="0"/>
              <a:t>If you are curious: Absolute Advantage and Comparative Advantage</a:t>
            </a:r>
          </a:p>
        </p:txBody>
      </p:sp>
      <p:sp>
        <p:nvSpPr>
          <p:cNvPr id="27653" name="Rectangle 3"/>
          <p:cNvSpPr>
            <a:spLocks noGrp="1" noChangeArrowheads="1"/>
          </p:cNvSpPr>
          <p:nvPr>
            <p:ph type="body" idx="1"/>
          </p:nvPr>
        </p:nvSpPr>
        <p:spPr/>
        <p:txBody>
          <a:bodyPr/>
          <a:lstStyle/>
          <a:p>
            <a:pPr eaLnBrk="1" hangingPunct="1"/>
            <a:r>
              <a:rPr lang="en-US" altLang="en-US" dirty="0"/>
              <a:t>At one point, economists thought that two people would trade if and only if each had an </a:t>
            </a:r>
            <a:r>
              <a:rPr lang="en-US" altLang="en-US" i="1" dirty="0"/>
              <a:t>absolute advantage </a:t>
            </a:r>
            <a:r>
              <a:rPr lang="en-US" altLang="en-US" dirty="0"/>
              <a:t>in the production of some commodity.</a:t>
            </a:r>
          </a:p>
          <a:p>
            <a:pPr eaLnBrk="1" hangingPunct="1"/>
            <a:r>
              <a:rPr lang="en-US" altLang="en-US" dirty="0"/>
              <a:t>David Ricardo, a nineteenth-century British economist, later showed that </a:t>
            </a:r>
            <a:r>
              <a:rPr lang="en-US" altLang="en-US" i="1" dirty="0"/>
              <a:t>absolute advantage is irrelevant</a:t>
            </a:r>
            <a:r>
              <a:rPr lang="en-US" altLang="en-US" dirty="0"/>
              <a:t>. </a:t>
            </a:r>
          </a:p>
          <a:p>
            <a:pPr eaLnBrk="1" hangingPunct="1"/>
            <a:r>
              <a:rPr lang="en-US" altLang="en-US" dirty="0"/>
              <a:t>Two people would trade if and only if each had a </a:t>
            </a:r>
            <a:r>
              <a:rPr lang="en-US" altLang="en-US" i="1" dirty="0"/>
              <a:t>comparative advantage</a:t>
            </a:r>
            <a:r>
              <a:rPr lang="en-US" altLang="en-US" dirty="0"/>
              <a:t> in the production of some commodity.</a:t>
            </a:r>
          </a:p>
          <a:p>
            <a:pPr eaLnBrk="1" hangingPunct="1"/>
            <a:endParaRPr lang="en-US" altLang="en-US" dirty="0"/>
          </a:p>
        </p:txBody>
      </p:sp>
      <p:sp>
        <p:nvSpPr>
          <p:cNvPr id="6" name="Footer Placeholder 4"/>
          <p:cNvSpPr>
            <a:spLocks noGrp="1"/>
          </p:cNvSpPr>
          <p:nvPr>
            <p:ph type="ftr" sz="quarter" idx="11"/>
          </p:nvPr>
        </p:nvSpPr>
        <p:spPr>
          <a:xfrm>
            <a:off x="4678680" y="6381750"/>
            <a:ext cx="2834640" cy="33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latin typeface="Calibri" panose="020F0502020204030204" pitchFamily="34" charset="0"/>
              </a:rPr>
              <a:t>THE GAINS FROM TRADE</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Calibri" panose="020F0502020204030204" pitchFamily="34" charset="0"/>
                <a:cs typeface="Calibri" panose="020F0502020204030204" pitchFamily="34" charset="0"/>
              </a:rPr>
              <a:t>Gains from Trade have Nothing to Do with Technological Superiority</a:t>
            </a:r>
          </a:p>
        </p:txBody>
      </p:sp>
      <p:sp>
        <p:nvSpPr>
          <p:cNvPr id="5" name="Slide Number Placeholder 4"/>
          <p:cNvSpPr>
            <a:spLocks noGrp="1"/>
          </p:cNvSpPr>
          <p:nvPr>
            <p:ph type="sldNum" sz="quarter" idx="12"/>
          </p:nvPr>
        </p:nvSpPr>
        <p:spPr/>
        <p:txBody>
          <a:bodyPr/>
          <a:lstStyle/>
          <a:p>
            <a:pPr>
              <a:defRPr/>
            </a:pPr>
            <a:fld id="{6D377FE0-4671-4792-BCF9-D00DA321AC40}" type="slidenum">
              <a:rPr lang="en-US" altLang="en-US" smtClean="0"/>
              <a:pPr>
                <a:defRPr/>
              </a:pPr>
              <a:t>47</a:t>
            </a:fld>
            <a:endParaRPr lang="en-US" altLang="en-US"/>
          </a:p>
        </p:txBody>
      </p:sp>
      <p:graphicFrame>
        <p:nvGraphicFramePr>
          <p:cNvPr id="7" name="Group 36"/>
          <p:cNvGraphicFramePr>
            <a:graphicFrameLocks noGrp="1"/>
          </p:cNvGraphicFramePr>
          <p:nvPr>
            <p:extLst>
              <p:ext uri="{D42A27DB-BD31-4B8C-83A1-F6EECF244321}">
                <p14:modId xmlns:p14="http://schemas.microsoft.com/office/powerpoint/2010/main" val="1276369331"/>
              </p:ext>
            </p:extLst>
          </p:nvPr>
        </p:nvGraphicFramePr>
        <p:xfrm>
          <a:off x="5798799" y="4914281"/>
          <a:ext cx="3976879" cy="1828800"/>
        </p:xfrm>
        <a:graphic>
          <a:graphicData uri="http://schemas.openxmlformats.org/drawingml/2006/table">
            <a:tbl>
              <a:tblPr/>
              <a:tblGrid>
                <a:gridCol w="1270290">
                  <a:extLst>
                    <a:ext uri="{9D8B030D-6E8A-4147-A177-3AD203B41FA5}">
                      <a16:colId xmlns:a16="http://schemas.microsoft.com/office/drawing/2014/main" val="20000"/>
                    </a:ext>
                  </a:extLst>
                </a:gridCol>
                <a:gridCol w="1020606">
                  <a:extLst>
                    <a:ext uri="{9D8B030D-6E8A-4147-A177-3AD203B41FA5}">
                      <a16:colId xmlns:a16="http://schemas.microsoft.com/office/drawing/2014/main" val="20001"/>
                    </a:ext>
                  </a:extLst>
                </a:gridCol>
                <a:gridCol w="1685983">
                  <a:extLst>
                    <a:ext uri="{9D8B030D-6E8A-4147-A177-3AD203B41FA5}">
                      <a16:colId xmlns:a16="http://schemas.microsoft.com/office/drawing/2014/main" val="20002"/>
                    </a:ext>
                  </a:extLst>
                </a:gridCol>
              </a:tblGrid>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n-US" sz="2400" b="0" i="0" u="none" strike="noStrike" cap="none" normalizeH="0" baseline="0" dirty="0">
                        <a:ln>
                          <a:noFill/>
                        </a:ln>
                        <a:solidFill>
                          <a:schemeClr val="tx1"/>
                        </a:solidFill>
                        <a:effectLst/>
                        <a:latin typeface="Calibri" pitchFamily="34" charset="0"/>
                      </a:endParaRP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Opportunity Costs</a:t>
                      </a: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n-US" sz="2400" b="0" i="0" u="none" strike="noStrike" cap="none" normalizeH="0" baseline="0">
                        <a:ln>
                          <a:noFill/>
                        </a:ln>
                        <a:solidFill>
                          <a:schemeClr val="tx1"/>
                        </a:solidFill>
                        <a:effectLst/>
                        <a:latin typeface="Calibri" pitchFamily="34" charset="0"/>
                      </a:endParaRP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Meat</a:t>
                      </a:r>
                    </a:p>
                  </a:txBody>
                  <a:tcPr marL="91426" marR="914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Potatoes</a:t>
                      </a: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Farmer</a:t>
                      </a: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4</a:t>
                      </a:r>
                    </a:p>
                  </a:txBody>
                  <a:tcPr marL="91426" marR="914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400" b="0" i="0" u="none" strike="noStrike" kern="1200" cap="none" normalizeH="0" baseline="0" dirty="0">
                          <a:ln>
                            <a:noFill/>
                          </a:ln>
                          <a:solidFill>
                            <a:srgbClr val="FF0000"/>
                          </a:solidFill>
                          <a:effectLst/>
                          <a:latin typeface="Calibri" pitchFamily="34" charset="0"/>
                          <a:ea typeface="+mn-ea"/>
                          <a:cs typeface="+mn-cs"/>
                        </a:rPr>
                        <a:t>¼</a:t>
                      </a:r>
                      <a:r>
                        <a:rPr kumimoji="0" lang="en-US" sz="2400" b="1" i="0" u="none" strike="noStrike" cap="none" normalizeH="0" baseline="0" dirty="0">
                          <a:ln>
                            <a:noFill/>
                          </a:ln>
                          <a:solidFill>
                            <a:srgbClr val="A50021"/>
                          </a:solidFill>
                          <a:effectLst/>
                          <a:latin typeface="Calibri" pitchFamily="34" charset="0"/>
                        </a:rPr>
                        <a:t> </a:t>
                      </a: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Rancher</a:t>
                      </a: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400" b="0" i="0" u="none" strike="noStrike" kern="1200" cap="none" normalizeH="0" baseline="0" dirty="0">
                          <a:ln>
                            <a:noFill/>
                          </a:ln>
                          <a:solidFill>
                            <a:srgbClr val="FF0000"/>
                          </a:solidFill>
                          <a:effectLst/>
                          <a:latin typeface="Calibri" pitchFamily="34" charset="0"/>
                          <a:ea typeface="+mn-ea"/>
                          <a:cs typeface="+mn-cs"/>
                        </a:rPr>
                        <a:t>2</a:t>
                      </a:r>
                    </a:p>
                  </a:txBody>
                  <a:tcPr marL="91426" marR="914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½ </a:t>
                      </a: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8" name="Group 36"/>
          <p:cNvGraphicFramePr>
            <a:graphicFrameLocks noGrp="1"/>
          </p:cNvGraphicFramePr>
          <p:nvPr>
            <p:extLst>
              <p:ext uri="{D42A27DB-BD31-4B8C-83A1-F6EECF244321}">
                <p14:modId xmlns:p14="http://schemas.microsoft.com/office/powerpoint/2010/main" val="982608004"/>
              </p:ext>
            </p:extLst>
          </p:nvPr>
        </p:nvGraphicFramePr>
        <p:xfrm>
          <a:off x="84463" y="1440031"/>
          <a:ext cx="5206901" cy="1584960"/>
        </p:xfrm>
        <a:graphic>
          <a:graphicData uri="http://schemas.openxmlformats.org/drawingml/2006/table">
            <a:tbl>
              <a:tblPr/>
              <a:tblGrid>
                <a:gridCol w="1090912">
                  <a:extLst>
                    <a:ext uri="{9D8B030D-6E8A-4147-A177-3AD203B41FA5}">
                      <a16:colId xmlns:a16="http://schemas.microsoft.com/office/drawing/2014/main" val="20000"/>
                    </a:ext>
                  </a:extLst>
                </a:gridCol>
                <a:gridCol w="2486619">
                  <a:extLst>
                    <a:ext uri="{9D8B030D-6E8A-4147-A177-3AD203B41FA5}">
                      <a16:colId xmlns:a16="http://schemas.microsoft.com/office/drawing/2014/main" val="20001"/>
                    </a:ext>
                  </a:extLst>
                </a:gridCol>
                <a:gridCol w="1629370">
                  <a:extLst>
                    <a:ext uri="{9D8B030D-6E8A-4147-A177-3AD203B41FA5}">
                      <a16:colId xmlns:a16="http://schemas.microsoft.com/office/drawing/2014/main" val="20002"/>
                    </a:ext>
                  </a:extLst>
                </a:gridCol>
              </a:tblGrid>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Case A</a:t>
                      </a: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Minutes Needed to Make 1 Ounce of:</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n-US" sz="2000" b="0" i="0" u="none" strike="noStrike" cap="none" normalizeH="0" baseline="0">
                        <a:ln>
                          <a:noFill/>
                        </a:ln>
                        <a:solidFill>
                          <a:schemeClr val="tx1"/>
                        </a:solidFill>
                        <a:effectLst/>
                        <a:latin typeface="Calibri" pitchFamily="34" charset="0"/>
                      </a:endParaRP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Meat</a:t>
                      </a: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Potatoes</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Farmer</a:t>
                      </a: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60</a:t>
                      </a: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15</a:t>
                      </a:r>
                      <a:endParaRPr kumimoji="0" lang="en-US" sz="2000" b="1" i="0" u="none" strike="noStrike" cap="none" normalizeH="0" baseline="0" dirty="0">
                        <a:ln>
                          <a:noFill/>
                        </a:ln>
                        <a:solidFill>
                          <a:srgbClr val="A50021"/>
                        </a:solidFill>
                        <a:effectLst/>
                        <a:latin typeface="Calibri" pitchFamily="34" charset="0"/>
                      </a:endParaRP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Rancher</a:t>
                      </a: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rgbClr val="FF0000"/>
                          </a:solidFill>
                          <a:effectLst/>
                          <a:latin typeface="Calibri" pitchFamily="34" charset="0"/>
                        </a:rPr>
                        <a:t>20</a:t>
                      </a:r>
                      <a:endParaRPr kumimoji="0" lang="en-US" sz="2000" b="0" i="0" u="none" strike="noStrike" kern="1200" cap="none" normalizeH="0" baseline="0" dirty="0">
                        <a:ln>
                          <a:noFill/>
                        </a:ln>
                        <a:solidFill>
                          <a:schemeClr val="tx1"/>
                        </a:solidFill>
                        <a:effectLst/>
                        <a:latin typeface="Calibri" pitchFamily="34" charset="0"/>
                        <a:ea typeface="+mn-ea"/>
                        <a:cs typeface="+mn-cs"/>
                      </a:endParaRP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rgbClr val="FF0000"/>
                          </a:solidFill>
                          <a:effectLst/>
                          <a:latin typeface="Calibri" pitchFamily="34" charset="0"/>
                        </a:rPr>
                        <a:t>10</a:t>
                      </a:r>
                      <a:endParaRPr kumimoji="0" lang="en-US" sz="2000" b="0" i="0" u="none" strike="noStrike" cap="none" normalizeH="0" baseline="0" dirty="0">
                        <a:ln>
                          <a:noFill/>
                        </a:ln>
                        <a:solidFill>
                          <a:schemeClr val="tx1"/>
                        </a:solidFill>
                        <a:effectLst/>
                        <a:latin typeface="Calibri" pitchFamily="34" charset="0"/>
                      </a:endParaRP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10" name="Group 36"/>
          <p:cNvGraphicFramePr>
            <a:graphicFrameLocks noGrp="1"/>
          </p:cNvGraphicFramePr>
          <p:nvPr>
            <p:extLst>
              <p:ext uri="{D42A27DB-BD31-4B8C-83A1-F6EECF244321}">
                <p14:modId xmlns:p14="http://schemas.microsoft.com/office/powerpoint/2010/main" val="1385205124"/>
              </p:ext>
            </p:extLst>
          </p:nvPr>
        </p:nvGraphicFramePr>
        <p:xfrm>
          <a:off x="82753" y="3113003"/>
          <a:ext cx="5206901" cy="1584960"/>
        </p:xfrm>
        <a:graphic>
          <a:graphicData uri="http://schemas.openxmlformats.org/drawingml/2006/table">
            <a:tbl>
              <a:tblPr/>
              <a:tblGrid>
                <a:gridCol w="1090912">
                  <a:extLst>
                    <a:ext uri="{9D8B030D-6E8A-4147-A177-3AD203B41FA5}">
                      <a16:colId xmlns:a16="http://schemas.microsoft.com/office/drawing/2014/main" val="20000"/>
                    </a:ext>
                  </a:extLst>
                </a:gridCol>
                <a:gridCol w="2486619">
                  <a:extLst>
                    <a:ext uri="{9D8B030D-6E8A-4147-A177-3AD203B41FA5}">
                      <a16:colId xmlns:a16="http://schemas.microsoft.com/office/drawing/2014/main" val="20001"/>
                    </a:ext>
                  </a:extLst>
                </a:gridCol>
                <a:gridCol w="1629370">
                  <a:extLst>
                    <a:ext uri="{9D8B030D-6E8A-4147-A177-3AD203B41FA5}">
                      <a16:colId xmlns:a16="http://schemas.microsoft.com/office/drawing/2014/main" val="20002"/>
                    </a:ext>
                  </a:extLst>
                </a:gridCol>
              </a:tblGrid>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Case B</a:t>
                      </a: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Minutes Needed to Make 1 Ounce of:</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n-US" sz="2000" b="0" i="0" u="none" strike="noStrike" cap="none" normalizeH="0" baseline="0">
                        <a:ln>
                          <a:noFill/>
                        </a:ln>
                        <a:solidFill>
                          <a:schemeClr val="tx1"/>
                        </a:solidFill>
                        <a:effectLst/>
                        <a:latin typeface="Calibri" pitchFamily="34" charset="0"/>
                      </a:endParaRP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Meat</a:t>
                      </a: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Potatoes</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Farmer</a:t>
                      </a: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60</a:t>
                      </a: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15</a:t>
                      </a:r>
                      <a:endParaRPr kumimoji="0" lang="en-US" sz="2000" b="1" i="0" u="none" strike="noStrike" cap="none" normalizeH="0" baseline="0" dirty="0">
                        <a:ln>
                          <a:noFill/>
                        </a:ln>
                        <a:solidFill>
                          <a:srgbClr val="A50021"/>
                        </a:solidFill>
                        <a:effectLst/>
                        <a:latin typeface="Calibri" pitchFamily="34" charset="0"/>
                      </a:endParaRP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Rancher</a:t>
                      </a: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rgbClr val="FF0000"/>
                          </a:solidFill>
                          <a:effectLst/>
                          <a:latin typeface="Calibri" pitchFamily="34" charset="0"/>
                        </a:rPr>
                        <a:t>200</a:t>
                      </a:r>
                      <a:endParaRPr kumimoji="0" lang="en-US" sz="2000" b="0" i="0" u="none" strike="noStrike" kern="1200" cap="none" normalizeH="0" baseline="0" dirty="0">
                        <a:ln>
                          <a:noFill/>
                        </a:ln>
                        <a:solidFill>
                          <a:schemeClr val="tx1"/>
                        </a:solidFill>
                        <a:effectLst/>
                        <a:latin typeface="Calibri" pitchFamily="34" charset="0"/>
                        <a:ea typeface="+mn-ea"/>
                        <a:cs typeface="+mn-cs"/>
                      </a:endParaRP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rgbClr val="FF0000"/>
                          </a:solidFill>
                          <a:effectLst/>
                          <a:latin typeface="Calibri" pitchFamily="34" charset="0"/>
                        </a:rPr>
                        <a:t>100</a:t>
                      </a:r>
                      <a:endParaRPr kumimoji="0" lang="en-US" sz="2000" b="0" i="0" u="none" strike="noStrike" cap="none" normalizeH="0" baseline="0" dirty="0">
                        <a:ln>
                          <a:noFill/>
                        </a:ln>
                        <a:solidFill>
                          <a:schemeClr val="tx1"/>
                        </a:solidFill>
                        <a:effectLst/>
                        <a:latin typeface="Calibri" pitchFamily="34" charset="0"/>
                      </a:endParaRP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11" name="Group 36"/>
          <p:cNvGraphicFramePr>
            <a:graphicFrameLocks noGrp="1"/>
          </p:cNvGraphicFramePr>
          <p:nvPr>
            <p:extLst>
              <p:ext uri="{D42A27DB-BD31-4B8C-83A1-F6EECF244321}">
                <p14:modId xmlns:p14="http://schemas.microsoft.com/office/powerpoint/2010/main" val="1047502850"/>
              </p:ext>
            </p:extLst>
          </p:nvPr>
        </p:nvGraphicFramePr>
        <p:xfrm>
          <a:off x="6913368" y="1436610"/>
          <a:ext cx="5206901" cy="1584960"/>
        </p:xfrm>
        <a:graphic>
          <a:graphicData uri="http://schemas.openxmlformats.org/drawingml/2006/table">
            <a:tbl>
              <a:tblPr/>
              <a:tblGrid>
                <a:gridCol w="1090912">
                  <a:extLst>
                    <a:ext uri="{9D8B030D-6E8A-4147-A177-3AD203B41FA5}">
                      <a16:colId xmlns:a16="http://schemas.microsoft.com/office/drawing/2014/main" val="20000"/>
                    </a:ext>
                  </a:extLst>
                </a:gridCol>
                <a:gridCol w="2486619">
                  <a:extLst>
                    <a:ext uri="{9D8B030D-6E8A-4147-A177-3AD203B41FA5}">
                      <a16:colId xmlns:a16="http://schemas.microsoft.com/office/drawing/2014/main" val="20001"/>
                    </a:ext>
                  </a:extLst>
                </a:gridCol>
                <a:gridCol w="1629370">
                  <a:extLst>
                    <a:ext uri="{9D8B030D-6E8A-4147-A177-3AD203B41FA5}">
                      <a16:colId xmlns:a16="http://schemas.microsoft.com/office/drawing/2014/main" val="20002"/>
                    </a:ext>
                  </a:extLst>
                </a:gridCol>
              </a:tblGrid>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Case D</a:t>
                      </a: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Minutes Needed to Make 1 Ounce of:</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n-US" sz="2000" b="0" i="0" u="none" strike="noStrike" cap="none" normalizeH="0" baseline="0">
                        <a:ln>
                          <a:noFill/>
                        </a:ln>
                        <a:solidFill>
                          <a:schemeClr val="tx1"/>
                        </a:solidFill>
                        <a:effectLst/>
                        <a:latin typeface="Calibri" pitchFamily="34" charset="0"/>
                      </a:endParaRP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Meat</a:t>
                      </a: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Potatoes</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Farmer</a:t>
                      </a: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60</a:t>
                      </a: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15</a:t>
                      </a:r>
                      <a:endParaRPr kumimoji="0" lang="en-US" sz="2000" b="1" i="0" u="none" strike="noStrike" cap="none" normalizeH="0" baseline="0" dirty="0">
                        <a:ln>
                          <a:noFill/>
                        </a:ln>
                        <a:solidFill>
                          <a:srgbClr val="A50021"/>
                        </a:solidFill>
                        <a:effectLst/>
                        <a:latin typeface="Calibri" pitchFamily="34" charset="0"/>
                      </a:endParaRP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Rancher</a:t>
                      </a: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rgbClr val="FF0000"/>
                          </a:solidFill>
                          <a:effectLst/>
                          <a:latin typeface="Calibri" pitchFamily="34" charset="0"/>
                        </a:rPr>
                        <a:t>2,000,000</a:t>
                      </a:r>
                      <a:endParaRPr kumimoji="0" lang="en-US" sz="2000" b="0" i="0" u="none" strike="noStrike" kern="1200" cap="none" normalizeH="0" baseline="0" dirty="0">
                        <a:ln>
                          <a:noFill/>
                        </a:ln>
                        <a:solidFill>
                          <a:schemeClr val="tx1"/>
                        </a:solidFill>
                        <a:effectLst/>
                        <a:latin typeface="Calibri" pitchFamily="34" charset="0"/>
                        <a:ea typeface="+mn-ea"/>
                        <a:cs typeface="+mn-cs"/>
                      </a:endParaRP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rgbClr val="FF0000"/>
                          </a:solidFill>
                          <a:effectLst/>
                          <a:latin typeface="Calibri" pitchFamily="34" charset="0"/>
                        </a:rPr>
                        <a:t>1,000,000</a:t>
                      </a:r>
                      <a:endParaRPr kumimoji="0" lang="en-US" sz="2000" b="0" i="0" u="none" strike="noStrike" cap="none" normalizeH="0" baseline="0" dirty="0">
                        <a:ln>
                          <a:noFill/>
                        </a:ln>
                        <a:solidFill>
                          <a:schemeClr val="tx1"/>
                        </a:solidFill>
                        <a:effectLst/>
                        <a:latin typeface="Calibri" pitchFamily="34" charset="0"/>
                      </a:endParaRP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12" name="Group 36"/>
          <p:cNvGraphicFramePr>
            <a:graphicFrameLocks noGrp="1"/>
          </p:cNvGraphicFramePr>
          <p:nvPr>
            <p:extLst>
              <p:ext uri="{D42A27DB-BD31-4B8C-83A1-F6EECF244321}">
                <p14:modId xmlns:p14="http://schemas.microsoft.com/office/powerpoint/2010/main" val="1652678946"/>
              </p:ext>
            </p:extLst>
          </p:nvPr>
        </p:nvGraphicFramePr>
        <p:xfrm>
          <a:off x="81041" y="4806521"/>
          <a:ext cx="5206901" cy="1584960"/>
        </p:xfrm>
        <a:graphic>
          <a:graphicData uri="http://schemas.openxmlformats.org/drawingml/2006/table">
            <a:tbl>
              <a:tblPr/>
              <a:tblGrid>
                <a:gridCol w="1090912">
                  <a:extLst>
                    <a:ext uri="{9D8B030D-6E8A-4147-A177-3AD203B41FA5}">
                      <a16:colId xmlns:a16="http://schemas.microsoft.com/office/drawing/2014/main" val="20000"/>
                    </a:ext>
                  </a:extLst>
                </a:gridCol>
                <a:gridCol w="2486619">
                  <a:extLst>
                    <a:ext uri="{9D8B030D-6E8A-4147-A177-3AD203B41FA5}">
                      <a16:colId xmlns:a16="http://schemas.microsoft.com/office/drawing/2014/main" val="20001"/>
                    </a:ext>
                  </a:extLst>
                </a:gridCol>
                <a:gridCol w="1629370">
                  <a:extLst>
                    <a:ext uri="{9D8B030D-6E8A-4147-A177-3AD203B41FA5}">
                      <a16:colId xmlns:a16="http://schemas.microsoft.com/office/drawing/2014/main" val="20002"/>
                    </a:ext>
                  </a:extLst>
                </a:gridCol>
              </a:tblGrid>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Case C</a:t>
                      </a: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Minutes Needed to Make 1 Ounce of:</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n-US" sz="2000" b="0" i="0" u="none" strike="noStrike" cap="none" normalizeH="0" baseline="0">
                        <a:ln>
                          <a:noFill/>
                        </a:ln>
                        <a:solidFill>
                          <a:schemeClr val="tx1"/>
                        </a:solidFill>
                        <a:effectLst/>
                        <a:latin typeface="Calibri" pitchFamily="34" charset="0"/>
                      </a:endParaRP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Meat</a:t>
                      </a: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Potatoes</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Farmer</a:t>
                      </a: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60</a:t>
                      </a: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15</a:t>
                      </a:r>
                      <a:endParaRPr kumimoji="0" lang="en-US" sz="2000" b="1" i="0" u="none" strike="noStrike" cap="none" normalizeH="0" baseline="0" dirty="0">
                        <a:ln>
                          <a:noFill/>
                        </a:ln>
                        <a:solidFill>
                          <a:srgbClr val="A50021"/>
                        </a:solidFill>
                        <a:effectLst/>
                        <a:latin typeface="Calibri" pitchFamily="34" charset="0"/>
                      </a:endParaRP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Rancher</a:t>
                      </a: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rgbClr val="FF0000"/>
                          </a:solidFill>
                          <a:effectLst/>
                          <a:latin typeface="Calibri" pitchFamily="34" charset="0"/>
                        </a:rPr>
                        <a:t>2,000</a:t>
                      </a:r>
                      <a:endParaRPr kumimoji="0" lang="en-US" sz="2000" b="0" i="0" u="none" strike="noStrike" kern="1200" cap="none" normalizeH="0" baseline="0" dirty="0">
                        <a:ln>
                          <a:noFill/>
                        </a:ln>
                        <a:solidFill>
                          <a:schemeClr val="tx1"/>
                        </a:solidFill>
                        <a:effectLst/>
                        <a:latin typeface="Calibri" pitchFamily="34" charset="0"/>
                        <a:ea typeface="+mn-ea"/>
                        <a:cs typeface="+mn-cs"/>
                      </a:endParaRP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000" b="0" i="0" u="none" strike="noStrike" cap="none" normalizeH="0" baseline="0" dirty="0">
                          <a:ln>
                            <a:noFill/>
                          </a:ln>
                          <a:solidFill>
                            <a:srgbClr val="FF0000"/>
                          </a:solidFill>
                          <a:effectLst/>
                          <a:latin typeface="Calibri" pitchFamily="34" charset="0"/>
                        </a:rPr>
                        <a:t>1,000</a:t>
                      </a:r>
                      <a:endParaRPr kumimoji="0" lang="en-US" sz="2000" b="0" i="0" u="none" strike="noStrike" cap="none" normalizeH="0" baseline="0" dirty="0">
                        <a:ln>
                          <a:noFill/>
                        </a:ln>
                        <a:solidFill>
                          <a:schemeClr val="tx1"/>
                        </a:solidFill>
                        <a:effectLst/>
                        <a:latin typeface="Calibri" pitchFamily="34" charset="0"/>
                      </a:endParaRP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3" name="TextBox 12"/>
          <p:cNvSpPr txBox="1"/>
          <p:nvPr/>
        </p:nvSpPr>
        <p:spPr>
          <a:xfrm>
            <a:off x="5558319" y="3143893"/>
            <a:ext cx="6308333" cy="1477328"/>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In all four cases, the opportunity costs are the ones shown in the table below. And we saw earlier that for these opportunity costs, both Farmer and Rancher will gain from trade; neither trader will lose. This shows that </a:t>
            </a:r>
            <a:r>
              <a:rPr lang="en-US" b="1" dirty="0">
                <a:solidFill>
                  <a:srgbClr val="0070C0"/>
                </a:solidFill>
                <a:latin typeface="Calibri" panose="020F0502020204030204" pitchFamily="34" charset="0"/>
                <a:cs typeface="Calibri" panose="020F0502020204030204" pitchFamily="34" charset="0"/>
              </a:rPr>
              <a:t>a person or country will gain from trade no matter how advanced or backward their technology is</a:t>
            </a:r>
            <a:r>
              <a:rPr lang="en-US"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1812842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eaLnBrk="1" hangingPunct="1"/>
            <a:r>
              <a:rPr lang="en-US" altLang="en-US" dirty="0">
                <a:latin typeface="Calibri" panose="020F0502020204030204" pitchFamily="34" charset="0"/>
                <a:cs typeface="Calibri" panose="020F0502020204030204" pitchFamily="34" charset="0"/>
              </a:rPr>
              <a:t>If you are curious: Absolute Advantage and Comparative Advantage</a:t>
            </a:r>
            <a:endParaRPr lang="en-US" altLang="en-US" i="1" dirty="0">
              <a:latin typeface="Calibri" panose="020F0502020204030204" pitchFamily="34" charset="0"/>
              <a:cs typeface="Calibri" panose="020F0502020204030204" pitchFamily="34" charset="0"/>
            </a:endParaRPr>
          </a:p>
        </p:txBody>
      </p:sp>
      <p:graphicFrame>
        <p:nvGraphicFramePr>
          <p:cNvPr id="8" name="Group 36"/>
          <p:cNvGraphicFramePr>
            <a:graphicFrameLocks noGrp="1"/>
          </p:cNvGraphicFramePr>
          <p:nvPr>
            <p:extLst>
              <p:ext uri="{D42A27DB-BD31-4B8C-83A1-F6EECF244321}">
                <p14:modId xmlns:p14="http://schemas.microsoft.com/office/powerpoint/2010/main" val="2114510511"/>
              </p:ext>
            </p:extLst>
          </p:nvPr>
        </p:nvGraphicFramePr>
        <p:xfrm>
          <a:off x="7915275" y="3795713"/>
          <a:ext cx="4127500" cy="2514600"/>
        </p:xfrm>
        <a:graphic>
          <a:graphicData uri="http://schemas.openxmlformats.org/drawingml/2006/table">
            <a:tbl>
              <a:tblPr/>
              <a:tblGrid>
                <a:gridCol w="1420911">
                  <a:extLst>
                    <a:ext uri="{9D8B030D-6E8A-4147-A177-3AD203B41FA5}">
                      <a16:colId xmlns:a16="http://schemas.microsoft.com/office/drawing/2014/main" val="20000"/>
                    </a:ext>
                  </a:extLst>
                </a:gridCol>
                <a:gridCol w="1020606">
                  <a:extLst>
                    <a:ext uri="{9D8B030D-6E8A-4147-A177-3AD203B41FA5}">
                      <a16:colId xmlns:a16="http://schemas.microsoft.com/office/drawing/2014/main" val="20001"/>
                    </a:ext>
                  </a:extLst>
                </a:gridCol>
                <a:gridCol w="1685983">
                  <a:extLst>
                    <a:ext uri="{9D8B030D-6E8A-4147-A177-3AD203B41FA5}">
                      <a16:colId xmlns:a16="http://schemas.microsoft.com/office/drawing/2014/main" val="20002"/>
                    </a:ext>
                  </a:extLst>
                </a:gridCol>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Calibri" pitchFamily="34" charset="0"/>
                      </a:endParaRP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Opportunity Costs</a:t>
                      </a: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Calibri" pitchFamily="34" charset="0"/>
                      </a:endParaRP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Meat</a:t>
                      </a:r>
                    </a:p>
                  </a:txBody>
                  <a:tcPr marL="91426" marR="914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Potatoes</a:t>
                      </a: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Farmer</a:t>
                      </a: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4</a:t>
                      </a:r>
                    </a:p>
                  </a:txBody>
                  <a:tcPr marL="91426" marR="914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a:ln>
                            <a:noFill/>
                          </a:ln>
                          <a:solidFill>
                            <a:srgbClr val="FF0000"/>
                          </a:solidFill>
                          <a:effectLst/>
                          <a:latin typeface="Calibri" pitchFamily="34" charset="0"/>
                          <a:ea typeface="+mn-ea"/>
                          <a:cs typeface="+mn-cs"/>
                        </a:rPr>
                        <a:t>¼</a:t>
                      </a:r>
                      <a:r>
                        <a:rPr kumimoji="0" lang="en-US" sz="2400" b="1" i="0" u="none" strike="noStrike" cap="none" normalizeH="0" baseline="0" dirty="0">
                          <a:ln>
                            <a:noFill/>
                          </a:ln>
                          <a:solidFill>
                            <a:srgbClr val="A50021"/>
                          </a:solidFill>
                          <a:effectLst/>
                          <a:latin typeface="Calibri" pitchFamily="34" charset="0"/>
                        </a:rPr>
                        <a:t> </a:t>
                      </a: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Rancher</a:t>
                      </a: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a:ln>
                            <a:noFill/>
                          </a:ln>
                          <a:solidFill>
                            <a:srgbClr val="FF0000"/>
                          </a:solidFill>
                          <a:effectLst/>
                          <a:latin typeface="Calibri" pitchFamily="34" charset="0"/>
                          <a:ea typeface="+mn-ea"/>
                          <a:cs typeface="+mn-cs"/>
                        </a:rPr>
                        <a:t>2</a:t>
                      </a:r>
                    </a:p>
                  </a:txBody>
                  <a:tcPr marL="91426" marR="914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½ </a:t>
                      </a: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9" name="Group 36"/>
          <p:cNvGraphicFramePr>
            <a:graphicFrameLocks noGrp="1"/>
          </p:cNvGraphicFramePr>
          <p:nvPr>
            <p:extLst>
              <p:ext uri="{D42A27DB-BD31-4B8C-83A1-F6EECF244321}">
                <p14:modId xmlns:p14="http://schemas.microsoft.com/office/powerpoint/2010/main" val="1976381753"/>
              </p:ext>
            </p:extLst>
          </p:nvPr>
        </p:nvGraphicFramePr>
        <p:xfrm>
          <a:off x="341313" y="3794125"/>
          <a:ext cx="6464300" cy="2514600"/>
        </p:xfrm>
        <a:graphic>
          <a:graphicData uri="http://schemas.openxmlformats.org/drawingml/2006/table">
            <a:tbl>
              <a:tblPr/>
              <a:tblGrid>
                <a:gridCol w="1569738">
                  <a:extLst>
                    <a:ext uri="{9D8B030D-6E8A-4147-A177-3AD203B41FA5}">
                      <a16:colId xmlns:a16="http://schemas.microsoft.com/office/drawing/2014/main" val="20000"/>
                    </a:ext>
                  </a:extLst>
                </a:gridCol>
                <a:gridCol w="2486619">
                  <a:extLst>
                    <a:ext uri="{9D8B030D-6E8A-4147-A177-3AD203B41FA5}">
                      <a16:colId xmlns:a16="http://schemas.microsoft.com/office/drawing/2014/main" val="20001"/>
                    </a:ext>
                  </a:extLst>
                </a:gridCol>
                <a:gridCol w="2407943">
                  <a:extLst>
                    <a:ext uri="{9D8B030D-6E8A-4147-A177-3AD203B41FA5}">
                      <a16:colId xmlns:a16="http://schemas.microsoft.com/office/drawing/2014/main" val="20002"/>
                    </a:ext>
                  </a:extLst>
                </a:gridCol>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Calibri" pitchFamily="34" charset="0"/>
                      </a:endParaRP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Minutes Needed to Make 1 Ounce of:</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Calibri" pitchFamily="34" charset="0"/>
                      </a:endParaRP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Meat</a:t>
                      </a: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Potatoes</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Farmer</a:t>
                      </a: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60 min/</a:t>
                      </a:r>
                      <a:r>
                        <a:rPr kumimoji="0" lang="en-US" sz="2400" b="0" i="0" u="none" strike="noStrike" cap="none" normalizeH="0" baseline="0" dirty="0" err="1">
                          <a:ln>
                            <a:noFill/>
                          </a:ln>
                          <a:solidFill>
                            <a:schemeClr val="tx1"/>
                          </a:solidFill>
                          <a:effectLst/>
                          <a:latin typeface="Calibri" pitchFamily="34" charset="0"/>
                        </a:rPr>
                        <a:t>oz</a:t>
                      </a:r>
                      <a:endParaRPr kumimoji="0" lang="en-US" sz="2400" b="0" i="0" u="none" strike="noStrike" cap="none" normalizeH="0" baseline="0" dirty="0">
                        <a:ln>
                          <a:noFill/>
                        </a:ln>
                        <a:solidFill>
                          <a:schemeClr val="tx1"/>
                        </a:solidFill>
                        <a:effectLst/>
                        <a:latin typeface="Calibri" pitchFamily="34" charset="0"/>
                      </a:endParaRP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15 min/</a:t>
                      </a:r>
                      <a:r>
                        <a:rPr kumimoji="0" lang="en-US" sz="2400" b="0" i="0" u="none" strike="noStrike" cap="none" normalizeH="0" baseline="0" dirty="0" err="1">
                          <a:ln>
                            <a:noFill/>
                          </a:ln>
                          <a:solidFill>
                            <a:schemeClr val="tx1"/>
                          </a:solidFill>
                          <a:effectLst/>
                          <a:latin typeface="Calibri" pitchFamily="34" charset="0"/>
                        </a:rPr>
                        <a:t>oz</a:t>
                      </a:r>
                      <a:r>
                        <a:rPr kumimoji="0" lang="en-US" sz="2400" b="1" i="0" u="none" strike="noStrike" cap="none" normalizeH="0" baseline="0" dirty="0">
                          <a:ln>
                            <a:noFill/>
                          </a:ln>
                          <a:solidFill>
                            <a:srgbClr val="A50021"/>
                          </a:solidFill>
                          <a:effectLst/>
                          <a:latin typeface="Calibri" pitchFamily="34" charset="0"/>
                        </a:rPr>
                        <a:t> </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Rancher</a:t>
                      </a: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rgbClr val="00B050"/>
                          </a:solidFill>
                          <a:effectLst/>
                          <a:latin typeface="Calibri" pitchFamily="34" charset="0"/>
                        </a:rPr>
                        <a:t>20</a:t>
                      </a:r>
                      <a:r>
                        <a:rPr kumimoji="0" lang="en-US" sz="2400" b="0" i="0" u="none" strike="noStrike" cap="none" normalizeH="0" baseline="0" dirty="0">
                          <a:ln>
                            <a:noFill/>
                          </a:ln>
                          <a:solidFill>
                            <a:schemeClr val="tx1"/>
                          </a:solidFill>
                          <a:effectLst/>
                          <a:latin typeface="Calibri" pitchFamily="34" charset="0"/>
                        </a:rPr>
                        <a:t> min/</a:t>
                      </a:r>
                      <a:r>
                        <a:rPr kumimoji="0" lang="en-US" sz="2400" b="0" i="0" u="none" strike="noStrike" cap="none" normalizeH="0" baseline="0" dirty="0" err="1">
                          <a:ln>
                            <a:noFill/>
                          </a:ln>
                          <a:solidFill>
                            <a:schemeClr val="tx1"/>
                          </a:solidFill>
                          <a:effectLst/>
                          <a:latin typeface="Calibri" pitchFamily="34" charset="0"/>
                        </a:rPr>
                        <a:t>oz</a:t>
                      </a:r>
                      <a:endParaRPr kumimoji="0" lang="en-US" sz="2400" b="0" i="0" u="none" strike="noStrike" kern="1200" cap="none" normalizeH="0" baseline="0" dirty="0">
                        <a:ln>
                          <a:noFill/>
                        </a:ln>
                        <a:solidFill>
                          <a:schemeClr val="tx1"/>
                        </a:solidFill>
                        <a:effectLst/>
                        <a:latin typeface="Calibri" pitchFamily="34" charset="0"/>
                        <a:ea typeface="+mn-ea"/>
                        <a:cs typeface="+mn-cs"/>
                      </a:endParaRP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rgbClr val="00B050"/>
                          </a:solidFill>
                          <a:effectLst/>
                          <a:latin typeface="Calibri" pitchFamily="34" charset="0"/>
                        </a:rPr>
                        <a:t>10</a:t>
                      </a:r>
                      <a:r>
                        <a:rPr kumimoji="0" lang="en-US" sz="2400" b="0" i="0" u="none" strike="noStrike" cap="none" normalizeH="0" baseline="0" dirty="0">
                          <a:ln>
                            <a:noFill/>
                          </a:ln>
                          <a:solidFill>
                            <a:schemeClr val="tx1"/>
                          </a:solidFill>
                          <a:effectLst/>
                          <a:latin typeface="Calibri" pitchFamily="34" charset="0"/>
                        </a:rPr>
                        <a:t> min/</a:t>
                      </a:r>
                      <a:r>
                        <a:rPr kumimoji="0" lang="en-US" sz="2400" b="0" i="0" u="none" strike="noStrike" cap="none" normalizeH="0" baseline="0" dirty="0" err="1">
                          <a:ln>
                            <a:noFill/>
                          </a:ln>
                          <a:solidFill>
                            <a:schemeClr val="tx1"/>
                          </a:solidFill>
                          <a:effectLst/>
                          <a:latin typeface="Calibri" pitchFamily="34" charset="0"/>
                        </a:rPr>
                        <a:t>oz</a:t>
                      </a:r>
                      <a:r>
                        <a:rPr kumimoji="0" lang="en-US" sz="2400" b="0" i="0" u="none" strike="noStrike" cap="none" normalizeH="0" baseline="0" dirty="0">
                          <a:ln>
                            <a:noFill/>
                          </a:ln>
                          <a:solidFill>
                            <a:schemeClr val="tx1"/>
                          </a:solidFill>
                          <a:effectLst/>
                          <a:latin typeface="Calibri" pitchFamily="34" charset="0"/>
                        </a:rPr>
                        <a:t> </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8717" name="Right Arrow 2"/>
          <p:cNvSpPr>
            <a:spLocks noChangeArrowheads="1"/>
          </p:cNvSpPr>
          <p:nvPr/>
        </p:nvSpPr>
        <p:spPr bwMode="auto">
          <a:xfrm>
            <a:off x="7078663" y="5116513"/>
            <a:ext cx="534987" cy="307975"/>
          </a:xfrm>
          <a:prstGeom prst="rightArrow">
            <a:avLst>
              <a:gd name="adj1" fmla="val 50000"/>
              <a:gd name="adj2" fmla="val 50111"/>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8718" name="TextBox 3"/>
          <p:cNvSpPr txBox="1">
            <a:spLocks noChangeArrowheads="1"/>
          </p:cNvSpPr>
          <p:nvPr/>
        </p:nvSpPr>
        <p:spPr bwMode="auto">
          <a:xfrm>
            <a:off x="341311" y="1397552"/>
            <a:ext cx="9141735"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i="1" dirty="0">
                <a:latin typeface="Calibri" panose="020F0502020204030204" pitchFamily="34" charset="0"/>
                <a:cs typeface="Calibri" panose="020F0502020204030204" pitchFamily="34" charset="0"/>
              </a:rPr>
              <a:t>Rancher</a:t>
            </a:r>
            <a:r>
              <a:rPr lang="en-US" altLang="en-US" sz="2000" dirty="0">
                <a:latin typeface="Calibri" panose="020F0502020204030204" pitchFamily="34" charset="0"/>
                <a:cs typeface="Calibri" panose="020F0502020204030204" pitchFamily="34" charset="0"/>
              </a:rPr>
              <a:t> has an </a:t>
            </a:r>
            <a:r>
              <a:rPr lang="en-US" altLang="en-US" sz="2000" i="1" dirty="0">
                <a:solidFill>
                  <a:srgbClr val="00B050"/>
                </a:solidFill>
                <a:latin typeface="Calibri" panose="020F0502020204030204" pitchFamily="34" charset="0"/>
                <a:cs typeface="Calibri" panose="020F0502020204030204" pitchFamily="34" charset="0"/>
              </a:rPr>
              <a:t>absolute</a:t>
            </a:r>
            <a:r>
              <a:rPr lang="en-US" altLang="en-US" sz="2000" dirty="0">
                <a:latin typeface="Calibri" panose="020F0502020204030204" pitchFamily="34" charset="0"/>
                <a:cs typeface="Calibri" panose="020F0502020204030204" pitchFamily="34" charset="0"/>
              </a:rPr>
              <a:t> advantage in </a:t>
            </a:r>
            <a:r>
              <a:rPr lang="en-US" altLang="en-US" sz="2000" i="1" dirty="0">
                <a:latin typeface="Calibri" panose="020F0502020204030204" pitchFamily="34" charset="0"/>
                <a:cs typeface="Calibri" panose="020F0502020204030204" pitchFamily="34" charset="0"/>
              </a:rPr>
              <a:t>both</a:t>
            </a:r>
            <a:r>
              <a:rPr lang="en-US" altLang="en-US" sz="2000" dirty="0">
                <a:latin typeface="Calibri" panose="020F0502020204030204" pitchFamily="34" charset="0"/>
                <a:cs typeface="Calibri" panose="020F0502020204030204" pitchFamily="34" charset="0"/>
              </a:rPr>
              <a:t> goods. </a:t>
            </a:r>
          </a:p>
          <a:p>
            <a:pPr eaLnBrk="1" hangingPunct="1">
              <a:spcBef>
                <a:spcPct val="0"/>
              </a:spcBef>
              <a:buFontTx/>
              <a:buNone/>
            </a:pPr>
            <a:r>
              <a:rPr lang="en-US" altLang="en-US" sz="2000" i="1" dirty="0">
                <a:latin typeface="Calibri" panose="020F0502020204030204" pitchFamily="34" charset="0"/>
                <a:cs typeface="Calibri" panose="020F0502020204030204" pitchFamily="34" charset="0"/>
              </a:rPr>
              <a:t>Farmer</a:t>
            </a:r>
            <a:r>
              <a:rPr lang="en-US" altLang="en-US" sz="2000" dirty="0">
                <a:latin typeface="Calibri" panose="020F0502020204030204" pitchFamily="34" charset="0"/>
                <a:cs typeface="Calibri" panose="020F0502020204030204" pitchFamily="34" charset="0"/>
              </a:rPr>
              <a:t> has a </a:t>
            </a:r>
            <a:r>
              <a:rPr lang="en-US" altLang="en-US" sz="2000" i="1" dirty="0">
                <a:solidFill>
                  <a:srgbClr val="FF0000"/>
                </a:solidFill>
                <a:latin typeface="Calibri" panose="020F0502020204030204" pitchFamily="34" charset="0"/>
                <a:cs typeface="Calibri" panose="020F0502020204030204" pitchFamily="34" charset="0"/>
              </a:rPr>
              <a:t>comparative</a:t>
            </a:r>
            <a:r>
              <a:rPr lang="en-US" altLang="en-US" sz="2000" dirty="0">
                <a:latin typeface="Calibri" panose="020F0502020204030204" pitchFamily="34" charset="0"/>
                <a:cs typeface="Calibri" panose="020F0502020204030204" pitchFamily="34" charset="0"/>
              </a:rPr>
              <a:t> advantage in </a:t>
            </a:r>
            <a:r>
              <a:rPr lang="en-US" altLang="en-US" sz="2000" i="1" dirty="0">
                <a:latin typeface="Calibri" panose="020F0502020204030204" pitchFamily="34" charset="0"/>
                <a:cs typeface="Calibri" panose="020F0502020204030204" pitchFamily="34" charset="0"/>
              </a:rPr>
              <a:t>potatoes</a:t>
            </a:r>
            <a:r>
              <a:rPr lang="en-US" altLang="en-US" sz="2000" dirty="0">
                <a:latin typeface="Calibri" panose="020F0502020204030204" pitchFamily="34" charset="0"/>
                <a:cs typeface="Calibri" panose="020F0502020204030204" pitchFamily="34" charset="0"/>
              </a:rPr>
              <a:t>.</a:t>
            </a:r>
          </a:p>
          <a:p>
            <a:pPr eaLnBrk="1" hangingPunct="1">
              <a:spcBef>
                <a:spcPct val="0"/>
              </a:spcBef>
              <a:buFontTx/>
              <a:buNone/>
            </a:pPr>
            <a:r>
              <a:rPr lang="en-US" altLang="en-US" sz="2000" i="1" dirty="0">
                <a:latin typeface="Calibri" panose="020F0502020204030204" pitchFamily="34" charset="0"/>
                <a:cs typeface="Calibri" panose="020F0502020204030204" pitchFamily="34" charset="0"/>
              </a:rPr>
              <a:t>Rancher</a:t>
            </a:r>
            <a:r>
              <a:rPr lang="en-US" altLang="en-US" sz="2000" dirty="0">
                <a:latin typeface="Calibri" panose="020F0502020204030204" pitchFamily="34" charset="0"/>
                <a:cs typeface="Calibri" panose="020F0502020204030204" pitchFamily="34" charset="0"/>
              </a:rPr>
              <a:t> has a </a:t>
            </a:r>
            <a:r>
              <a:rPr lang="en-US" altLang="en-US" sz="2000" i="1" dirty="0">
                <a:solidFill>
                  <a:srgbClr val="FF0000"/>
                </a:solidFill>
                <a:latin typeface="Calibri" panose="020F0502020204030204" pitchFamily="34" charset="0"/>
                <a:cs typeface="Calibri" panose="020F0502020204030204" pitchFamily="34" charset="0"/>
              </a:rPr>
              <a:t>comparative</a:t>
            </a:r>
            <a:r>
              <a:rPr lang="en-US" altLang="en-US" sz="2000" dirty="0">
                <a:latin typeface="Calibri" panose="020F0502020204030204" pitchFamily="34" charset="0"/>
                <a:cs typeface="Calibri" panose="020F0502020204030204" pitchFamily="34" charset="0"/>
              </a:rPr>
              <a:t> advantage in </a:t>
            </a:r>
            <a:r>
              <a:rPr lang="en-US" altLang="en-US" sz="2000" i="1" dirty="0">
                <a:latin typeface="Calibri" panose="020F0502020204030204" pitchFamily="34" charset="0"/>
                <a:cs typeface="Calibri" panose="020F0502020204030204" pitchFamily="34" charset="0"/>
              </a:rPr>
              <a:t>meat</a:t>
            </a:r>
            <a:r>
              <a:rPr lang="en-US" altLang="en-US" sz="2000" dirty="0">
                <a:latin typeface="Calibri" panose="020F0502020204030204" pitchFamily="34" charset="0"/>
                <a:cs typeface="Calibri" panose="020F0502020204030204" pitchFamily="34" charset="0"/>
              </a:rPr>
              <a:t>.</a:t>
            </a:r>
          </a:p>
          <a:p>
            <a:pPr eaLnBrk="1" hangingPunct="1">
              <a:spcBef>
                <a:spcPct val="0"/>
              </a:spcBef>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Trade will happen. Farmer will export potatoes and Rancher will export meat.</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eaLnBrk="1" hangingPunct="1"/>
            <a:r>
              <a:rPr lang="en-US" altLang="en-US" dirty="0">
                <a:latin typeface="Calibri" panose="020F0502020204030204" pitchFamily="34" charset="0"/>
                <a:cs typeface="Calibri" panose="020F0502020204030204" pitchFamily="34" charset="0"/>
              </a:rPr>
              <a:t>If you are curious: Absolute Advantage and Comparative Advantage</a:t>
            </a:r>
            <a:endParaRPr lang="en-US" altLang="en-US" i="1" dirty="0">
              <a:latin typeface="Calibri" panose="020F0502020204030204" pitchFamily="34" charset="0"/>
              <a:cs typeface="Calibri" panose="020F0502020204030204" pitchFamily="34" charset="0"/>
            </a:endParaRPr>
          </a:p>
        </p:txBody>
      </p:sp>
      <p:graphicFrame>
        <p:nvGraphicFramePr>
          <p:cNvPr id="8" name="Group 36"/>
          <p:cNvGraphicFramePr>
            <a:graphicFrameLocks noGrp="1"/>
          </p:cNvGraphicFramePr>
          <p:nvPr>
            <p:extLst>
              <p:ext uri="{D42A27DB-BD31-4B8C-83A1-F6EECF244321}">
                <p14:modId xmlns:p14="http://schemas.microsoft.com/office/powerpoint/2010/main" val="3724023714"/>
              </p:ext>
            </p:extLst>
          </p:nvPr>
        </p:nvGraphicFramePr>
        <p:xfrm>
          <a:off x="7915275" y="3795713"/>
          <a:ext cx="4127500" cy="2514600"/>
        </p:xfrm>
        <a:graphic>
          <a:graphicData uri="http://schemas.openxmlformats.org/drawingml/2006/table">
            <a:tbl>
              <a:tblPr/>
              <a:tblGrid>
                <a:gridCol w="1420911">
                  <a:extLst>
                    <a:ext uri="{9D8B030D-6E8A-4147-A177-3AD203B41FA5}">
                      <a16:colId xmlns:a16="http://schemas.microsoft.com/office/drawing/2014/main" val="20000"/>
                    </a:ext>
                  </a:extLst>
                </a:gridCol>
                <a:gridCol w="1020606">
                  <a:extLst>
                    <a:ext uri="{9D8B030D-6E8A-4147-A177-3AD203B41FA5}">
                      <a16:colId xmlns:a16="http://schemas.microsoft.com/office/drawing/2014/main" val="20001"/>
                    </a:ext>
                  </a:extLst>
                </a:gridCol>
                <a:gridCol w="1685983">
                  <a:extLst>
                    <a:ext uri="{9D8B030D-6E8A-4147-A177-3AD203B41FA5}">
                      <a16:colId xmlns:a16="http://schemas.microsoft.com/office/drawing/2014/main" val="20002"/>
                    </a:ext>
                  </a:extLst>
                </a:gridCol>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Calibri" pitchFamily="34" charset="0"/>
                      </a:endParaRP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Opportunity Costs</a:t>
                      </a: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Calibri" pitchFamily="34" charset="0"/>
                      </a:endParaRP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Meat</a:t>
                      </a:r>
                    </a:p>
                  </a:txBody>
                  <a:tcPr marL="91426" marR="914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Potatoes</a:t>
                      </a: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Farmer</a:t>
                      </a: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4</a:t>
                      </a:r>
                    </a:p>
                  </a:txBody>
                  <a:tcPr marL="91426" marR="914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a:ln>
                            <a:noFill/>
                          </a:ln>
                          <a:solidFill>
                            <a:srgbClr val="FF0000"/>
                          </a:solidFill>
                          <a:effectLst/>
                          <a:latin typeface="Calibri" pitchFamily="34" charset="0"/>
                          <a:ea typeface="+mn-ea"/>
                          <a:cs typeface="+mn-cs"/>
                        </a:rPr>
                        <a:t>¼</a:t>
                      </a:r>
                      <a:r>
                        <a:rPr kumimoji="0" lang="en-US" sz="2400" b="1" i="0" u="none" strike="noStrike" cap="none" normalizeH="0" baseline="0" dirty="0">
                          <a:ln>
                            <a:noFill/>
                          </a:ln>
                          <a:solidFill>
                            <a:srgbClr val="A50021"/>
                          </a:solidFill>
                          <a:effectLst/>
                          <a:latin typeface="Calibri" pitchFamily="34" charset="0"/>
                        </a:rPr>
                        <a:t> </a:t>
                      </a: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Rancher</a:t>
                      </a: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a:ln>
                            <a:noFill/>
                          </a:ln>
                          <a:solidFill>
                            <a:srgbClr val="FF0000"/>
                          </a:solidFill>
                          <a:effectLst/>
                          <a:latin typeface="Calibri" pitchFamily="34" charset="0"/>
                          <a:ea typeface="+mn-ea"/>
                          <a:cs typeface="+mn-cs"/>
                        </a:rPr>
                        <a:t>2</a:t>
                      </a:r>
                    </a:p>
                  </a:txBody>
                  <a:tcPr marL="91426" marR="914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½ </a:t>
                      </a: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9" name="Group 36"/>
          <p:cNvGraphicFramePr>
            <a:graphicFrameLocks noGrp="1"/>
          </p:cNvGraphicFramePr>
          <p:nvPr>
            <p:extLst>
              <p:ext uri="{D42A27DB-BD31-4B8C-83A1-F6EECF244321}">
                <p14:modId xmlns:p14="http://schemas.microsoft.com/office/powerpoint/2010/main" val="3039707474"/>
              </p:ext>
            </p:extLst>
          </p:nvPr>
        </p:nvGraphicFramePr>
        <p:xfrm>
          <a:off x="341313" y="3794125"/>
          <a:ext cx="6464300" cy="2514600"/>
        </p:xfrm>
        <a:graphic>
          <a:graphicData uri="http://schemas.openxmlformats.org/drawingml/2006/table">
            <a:tbl>
              <a:tblPr/>
              <a:tblGrid>
                <a:gridCol w="1569738">
                  <a:extLst>
                    <a:ext uri="{9D8B030D-6E8A-4147-A177-3AD203B41FA5}">
                      <a16:colId xmlns:a16="http://schemas.microsoft.com/office/drawing/2014/main" val="20000"/>
                    </a:ext>
                  </a:extLst>
                </a:gridCol>
                <a:gridCol w="2486619">
                  <a:extLst>
                    <a:ext uri="{9D8B030D-6E8A-4147-A177-3AD203B41FA5}">
                      <a16:colId xmlns:a16="http://schemas.microsoft.com/office/drawing/2014/main" val="20001"/>
                    </a:ext>
                  </a:extLst>
                </a:gridCol>
                <a:gridCol w="2407943">
                  <a:extLst>
                    <a:ext uri="{9D8B030D-6E8A-4147-A177-3AD203B41FA5}">
                      <a16:colId xmlns:a16="http://schemas.microsoft.com/office/drawing/2014/main" val="20002"/>
                    </a:ext>
                  </a:extLst>
                </a:gridCol>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Calibri" pitchFamily="34" charset="0"/>
                      </a:endParaRP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Minutes Needed to Make 1 Ounce of:</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Calibri" pitchFamily="34" charset="0"/>
                      </a:endParaRP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Meat</a:t>
                      </a: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Potatoes</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Farmer</a:t>
                      </a: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60 min/</a:t>
                      </a:r>
                      <a:r>
                        <a:rPr kumimoji="0" lang="en-US" sz="2400" b="0" i="0" u="none" strike="noStrike" cap="none" normalizeH="0" baseline="0" dirty="0" err="1">
                          <a:ln>
                            <a:noFill/>
                          </a:ln>
                          <a:solidFill>
                            <a:schemeClr val="tx1"/>
                          </a:solidFill>
                          <a:effectLst/>
                          <a:latin typeface="Calibri" pitchFamily="34" charset="0"/>
                        </a:rPr>
                        <a:t>oz</a:t>
                      </a:r>
                      <a:endParaRPr kumimoji="0" lang="en-US" sz="2400" b="0" i="0" u="none" strike="noStrike" cap="none" normalizeH="0" baseline="0" dirty="0">
                        <a:ln>
                          <a:noFill/>
                        </a:ln>
                        <a:solidFill>
                          <a:schemeClr val="tx1"/>
                        </a:solidFill>
                        <a:effectLst/>
                        <a:latin typeface="Calibri" pitchFamily="34" charset="0"/>
                      </a:endParaRP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rgbClr val="00B050"/>
                          </a:solidFill>
                          <a:effectLst/>
                          <a:latin typeface="Calibri" pitchFamily="34" charset="0"/>
                        </a:rPr>
                        <a:t>15</a:t>
                      </a:r>
                      <a:r>
                        <a:rPr kumimoji="0" lang="en-US" sz="2400" b="0" i="0" u="none" strike="noStrike" cap="none" normalizeH="0" baseline="0" dirty="0">
                          <a:ln>
                            <a:noFill/>
                          </a:ln>
                          <a:solidFill>
                            <a:schemeClr val="tx1"/>
                          </a:solidFill>
                          <a:effectLst/>
                          <a:latin typeface="Calibri" pitchFamily="34" charset="0"/>
                        </a:rPr>
                        <a:t> min/</a:t>
                      </a:r>
                      <a:r>
                        <a:rPr kumimoji="0" lang="en-US" sz="2400" b="0" i="0" u="none" strike="noStrike" cap="none" normalizeH="0" baseline="0" dirty="0" err="1">
                          <a:ln>
                            <a:noFill/>
                          </a:ln>
                          <a:solidFill>
                            <a:schemeClr val="tx1"/>
                          </a:solidFill>
                          <a:effectLst/>
                          <a:latin typeface="Calibri" pitchFamily="34" charset="0"/>
                        </a:rPr>
                        <a:t>oz</a:t>
                      </a:r>
                      <a:r>
                        <a:rPr kumimoji="0" lang="en-US" sz="2400" b="1" i="0" u="none" strike="noStrike" cap="none" normalizeH="0" baseline="0" dirty="0">
                          <a:ln>
                            <a:noFill/>
                          </a:ln>
                          <a:solidFill>
                            <a:srgbClr val="A50021"/>
                          </a:solidFill>
                          <a:effectLst/>
                          <a:latin typeface="Calibri" pitchFamily="34" charset="0"/>
                        </a:rPr>
                        <a:t> </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Rancher</a:t>
                      </a: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rgbClr val="00B050"/>
                          </a:solidFill>
                          <a:effectLst/>
                          <a:latin typeface="Calibri" pitchFamily="34" charset="0"/>
                        </a:rPr>
                        <a:t>40</a:t>
                      </a:r>
                      <a:r>
                        <a:rPr kumimoji="0" lang="en-US" sz="2400" b="0" i="0" u="none" strike="noStrike" cap="none" normalizeH="0" baseline="0" dirty="0">
                          <a:ln>
                            <a:noFill/>
                          </a:ln>
                          <a:solidFill>
                            <a:schemeClr val="tx1"/>
                          </a:solidFill>
                          <a:effectLst/>
                          <a:latin typeface="Calibri" pitchFamily="34" charset="0"/>
                        </a:rPr>
                        <a:t> min/</a:t>
                      </a:r>
                      <a:r>
                        <a:rPr kumimoji="0" lang="en-US" sz="2400" b="0" i="0" u="none" strike="noStrike" cap="none" normalizeH="0" baseline="0" dirty="0" err="1">
                          <a:ln>
                            <a:noFill/>
                          </a:ln>
                          <a:solidFill>
                            <a:schemeClr val="tx1"/>
                          </a:solidFill>
                          <a:effectLst/>
                          <a:latin typeface="Calibri" pitchFamily="34" charset="0"/>
                        </a:rPr>
                        <a:t>oz</a:t>
                      </a:r>
                      <a:endParaRPr kumimoji="0" lang="en-US" sz="2400" b="0" i="0" u="none" strike="noStrike" kern="1200" cap="none" normalizeH="0" baseline="0" dirty="0">
                        <a:ln>
                          <a:noFill/>
                        </a:ln>
                        <a:solidFill>
                          <a:schemeClr val="tx1"/>
                        </a:solidFill>
                        <a:effectLst/>
                        <a:latin typeface="Calibri" pitchFamily="34" charset="0"/>
                        <a:ea typeface="+mn-ea"/>
                        <a:cs typeface="+mn-cs"/>
                      </a:endParaRP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20 min/</a:t>
                      </a:r>
                      <a:r>
                        <a:rPr kumimoji="0" lang="en-US" sz="2400" b="0" i="0" u="none" strike="noStrike" cap="none" normalizeH="0" baseline="0" dirty="0" err="1">
                          <a:ln>
                            <a:noFill/>
                          </a:ln>
                          <a:solidFill>
                            <a:schemeClr val="tx1"/>
                          </a:solidFill>
                          <a:effectLst/>
                          <a:latin typeface="Calibri" pitchFamily="34" charset="0"/>
                        </a:rPr>
                        <a:t>oz</a:t>
                      </a:r>
                      <a:r>
                        <a:rPr kumimoji="0" lang="en-US" sz="2400" b="0" i="0" u="none" strike="noStrike" cap="none" normalizeH="0" baseline="0" dirty="0">
                          <a:ln>
                            <a:noFill/>
                          </a:ln>
                          <a:solidFill>
                            <a:schemeClr val="tx1"/>
                          </a:solidFill>
                          <a:effectLst/>
                          <a:latin typeface="Calibri" pitchFamily="34" charset="0"/>
                        </a:rPr>
                        <a:t> </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9741" name="Right Arrow 2"/>
          <p:cNvSpPr>
            <a:spLocks noChangeArrowheads="1"/>
          </p:cNvSpPr>
          <p:nvPr/>
        </p:nvSpPr>
        <p:spPr bwMode="auto">
          <a:xfrm>
            <a:off x="7078663" y="5116513"/>
            <a:ext cx="534987" cy="307975"/>
          </a:xfrm>
          <a:prstGeom prst="rightArrow">
            <a:avLst>
              <a:gd name="adj1" fmla="val 50000"/>
              <a:gd name="adj2" fmla="val 50111"/>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9742" name="TextBox 5"/>
          <p:cNvSpPr txBox="1">
            <a:spLocks noChangeArrowheads="1"/>
          </p:cNvSpPr>
          <p:nvPr/>
        </p:nvSpPr>
        <p:spPr bwMode="auto">
          <a:xfrm>
            <a:off x="341312" y="1397552"/>
            <a:ext cx="911091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i="1" dirty="0">
                <a:latin typeface="Calibri" panose="020F0502020204030204" pitchFamily="34" charset="0"/>
                <a:cs typeface="Calibri" panose="020F0502020204030204" pitchFamily="34" charset="0"/>
              </a:rPr>
              <a:t>Rancher</a:t>
            </a:r>
            <a:r>
              <a:rPr lang="en-US" altLang="en-US" sz="2000" dirty="0">
                <a:latin typeface="Calibri" panose="020F0502020204030204" pitchFamily="34" charset="0"/>
                <a:cs typeface="Calibri" panose="020F0502020204030204" pitchFamily="34" charset="0"/>
              </a:rPr>
              <a:t> has an </a:t>
            </a:r>
            <a:r>
              <a:rPr lang="en-US" altLang="en-US" sz="2000" i="1" dirty="0">
                <a:solidFill>
                  <a:srgbClr val="00B050"/>
                </a:solidFill>
                <a:latin typeface="Calibri" panose="020F0502020204030204" pitchFamily="34" charset="0"/>
                <a:cs typeface="Calibri" panose="020F0502020204030204" pitchFamily="34" charset="0"/>
              </a:rPr>
              <a:t>absolute</a:t>
            </a:r>
            <a:r>
              <a:rPr lang="en-US" altLang="en-US" sz="2000" dirty="0">
                <a:latin typeface="Calibri" panose="020F0502020204030204" pitchFamily="34" charset="0"/>
                <a:cs typeface="Calibri" panose="020F0502020204030204" pitchFamily="34" charset="0"/>
              </a:rPr>
              <a:t> advantage in </a:t>
            </a:r>
            <a:r>
              <a:rPr lang="en-US" altLang="en-US" sz="2000" i="1" dirty="0">
                <a:latin typeface="Calibri" panose="020F0502020204030204" pitchFamily="34" charset="0"/>
                <a:cs typeface="Calibri" panose="020F0502020204030204" pitchFamily="34" charset="0"/>
              </a:rPr>
              <a:t>meat</a:t>
            </a:r>
            <a:r>
              <a:rPr lang="en-US" altLang="en-US" sz="2000" dirty="0">
                <a:latin typeface="Calibri" panose="020F0502020204030204" pitchFamily="34" charset="0"/>
                <a:cs typeface="Calibri" panose="020F0502020204030204" pitchFamily="34" charset="0"/>
              </a:rPr>
              <a:t>.</a:t>
            </a:r>
          </a:p>
          <a:p>
            <a:pPr eaLnBrk="1" hangingPunct="1">
              <a:spcBef>
                <a:spcPct val="0"/>
              </a:spcBef>
              <a:buFontTx/>
              <a:buNone/>
            </a:pPr>
            <a:r>
              <a:rPr lang="en-US" altLang="en-US" sz="2000" i="1" dirty="0">
                <a:latin typeface="Calibri" panose="020F0502020204030204" pitchFamily="34" charset="0"/>
                <a:cs typeface="Calibri" panose="020F0502020204030204" pitchFamily="34" charset="0"/>
              </a:rPr>
              <a:t>Farmer</a:t>
            </a:r>
            <a:r>
              <a:rPr lang="en-US" altLang="en-US" sz="2000" dirty="0">
                <a:latin typeface="Calibri" panose="020F0502020204030204" pitchFamily="34" charset="0"/>
                <a:cs typeface="Calibri" panose="020F0502020204030204" pitchFamily="34" charset="0"/>
              </a:rPr>
              <a:t> has an </a:t>
            </a:r>
            <a:r>
              <a:rPr lang="en-US" altLang="en-US" sz="2000" i="1" dirty="0">
                <a:solidFill>
                  <a:srgbClr val="00B050"/>
                </a:solidFill>
                <a:latin typeface="Calibri" panose="020F0502020204030204" pitchFamily="34" charset="0"/>
                <a:cs typeface="Calibri" panose="020F0502020204030204" pitchFamily="34" charset="0"/>
              </a:rPr>
              <a:t>absolute</a:t>
            </a:r>
            <a:r>
              <a:rPr lang="en-US" altLang="en-US" sz="2000" dirty="0">
                <a:latin typeface="Calibri" panose="020F0502020204030204" pitchFamily="34" charset="0"/>
                <a:cs typeface="Calibri" panose="020F0502020204030204" pitchFamily="34" charset="0"/>
              </a:rPr>
              <a:t> advantage in </a:t>
            </a:r>
            <a:r>
              <a:rPr lang="en-US" altLang="en-US" sz="2000" i="1" dirty="0">
                <a:latin typeface="Calibri" panose="020F0502020204030204" pitchFamily="34" charset="0"/>
                <a:cs typeface="Calibri" panose="020F0502020204030204" pitchFamily="34" charset="0"/>
              </a:rPr>
              <a:t>potatoes</a:t>
            </a:r>
            <a:r>
              <a:rPr lang="en-US" altLang="en-US" sz="2000" dirty="0">
                <a:latin typeface="Calibri" panose="020F0502020204030204" pitchFamily="34" charset="0"/>
                <a:cs typeface="Calibri" panose="020F0502020204030204" pitchFamily="34" charset="0"/>
              </a:rPr>
              <a:t>. </a:t>
            </a:r>
          </a:p>
          <a:p>
            <a:pPr eaLnBrk="1" hangingPunct="1">
              <a:spcBef>
                <a:spcPct val="0"/>
              </a:spcBef>
              <a:buFontTx/>
              <a:buNone/>
            </a:pPr>
            <a:r>
              <a:rPr lang="en-US" altLang="en-US" sz="2000" i="1" dirty="0">
                <a:latin typeface="Calibri" panose="020F0502020204030204" pitchFamily="34" charset="0"/>
                <a:cs typeface="Calibri" panose="020F0502020204030204" pitchFamily="34" charset="0"/>
              </a:rPr>
              <a:t>Farmer</a:t>
            </a:r>
            <a:r>
              <a:rPr lang="en-US" altLang="en-US" sz="2000" dirty="0">
                <a:latin typeface="Calibri" panose="020F0502020204030204" pitchFamily="34" charset="0"/>
                <a:cs typeface="Calibri" panose="020F0502020204030204" pitchFamily="34" charset="0"/>
              </a:rPr>
              <a:t> has a </a:t>
            </a:r>
            <a:r>
              <a:rPr lang="en-US" altLang="en-US" sz="2000" i="1" dirty="0">
                <a:solidFill>
                  <a:srgbClr val="FF0000"/>
                </a:solidFill>
                <a:latin typeface="Calibri" panose="020F0502020204030204" pitchFamily="34" charset="0"/>
                <a:cs typeface="Calibri" panose="020F0502020204030204" pitchFamily="34" charset="0"/>
              </a:rPr>
              <a:t>comparative</a:t>
            </a:r>
            <a:r>
              <a:rPr lang="en-US" altLang="en-US" sz="2000" dirty="0">
                <a:latin typeface="Calibri" panose="020F0502020204030204" pitchFamily="34" charset="0"/>
                <a:cs typeface="Calibri" panose="020F0502020204030204" pitchFamily="34" charset="0"/>
              </a:rPr>
              <a:t> advantage in </a:t>
            </a:r>
            <a:r>
              <a:rPr lang="en-US" altLang="en-US" sz="2000" i="1" dirty="0">
                <a:latin typeface="Calibri" panose="020F0502020204030204" pitchFamily="34" charset="0"/>
                <a:cs typeface="Calibri" panose="020F0502020204030204" pitchFamily="34" charset="0"/>
              </a:rPr>
              <a:t>potatoes</a:t>
            </a:r>
            <a:r>
              <a:rPr lang="en-US" altLang="en-US" sz="2000" dirty="0">
                <a:latin typeface="Calibri" panose="020F0502020204030204" pitchFamily="34" charset="0"/>
                <a:cs typeface="Calibri" panose="020F0502020204030204" pitchFamily="34" charset="0"/>
              </a:rPr>
              <a:t>.</a:t>
            </a:r>
          </a:p>
          <a:p>
            <a:pPr eaLnBrk="1" hangingPunct="1">
              <a:spcBef>
                <a:spcPct val="0"/>
              </a:spcBef>
              <a:buFontTx/>
              <a:buNone/>
            </a:pPr>
            <a:r>
              <a:rPr lang="en-US" altLang="en-US" sz="2000" i="1" dirty="0">
                <a:latin typeface="Calibri" panose="020F0502020204030204" pitchFamily="34" charset="0"/>
                <a:cs typeface="Calibri" panose="020F0502020204030204" pitchFamily="34" charset="0"/>
              </a:rPr>
              <a:t>Rancher</a:t>
            </a:r>
            <a:r>
              <a:rPr lang="en-US" altLang="en-US" sz="2000" dirty="0">
                <a:latin typeface="Calibri" panose="020F0502020204030204" pitchFamily="34" charset="0"/>
                <a:cs typeface="Calibri" panose="020F0502020204030204" pitchFamily="34" charset="0"/>
              </a:rPr>
              <a:t> has a </a:t>
            </a:r>
            <a:r>
              <a:rPr lang="en-US" altLang="en-US" sz="2000" i="1" dirty="0">
                <a:solidFill>
                  <a:srgbClr val="FF0000"/>
                </a:solidFill>
                <a:latin typeface="Calibri" panose="020F0502020204030204" pitchFamily="34" charset="0"/>
                <a:cs typeface="Calibri" panose="020F0502020204030204" pitchFamily="34" charset="0"/>
              </a:rPr>
              <a:t>comparative</a:t>
            </a:r>
            <a:r>
              <a:rPr lang="en-US" altLang="en-US" sz="2000" dirty="0">
                <a:latin typeface="Calibri" panose="020F0502020204030204" pitchFamily="34" charset="0"/>
                <a:cs typeface="Calibri" panose="020F0502020204030204" pitchFamily="34" charset="0"/>
              </a:rPr>
              <a:t> advantage in </a:t>
            </a:r>
            <a:r>
              <a:rPr lang="en-US" altLang="en-US" sz="2000" i="1" dirty="0">
                <a:latin typeface="Calibri" panose="020F0502020204030204" pitchFamily="34" charset="0"/>
                <a:cs typeface="Calibri" panose="020F0502020204030204" pitchFamily="34" charset="0"/>
              </a:rPr>
              <a:t>meat</a:t>
            </a:r>
            <a:r>
              <a:rPr lang="en-US" altLang="en-US" sz="2000" dirty="0">
                <a:latin typeface="Calibri" panose="020F0502020204030204" pitchFamily="34" charset="0"/>
                <a:cs typeface="Calibri" panose="020F0502020204030204" pitchFamily="34" charset="0"/>
              </a:rPr>
              <a:t>.</a:t>
            </a:r>
            <a:br>
              <a:rPr lang="en-US" altLang="en-US" sz="2000" dirty="0">
                <a:latin typeface="Calibri" panose="020F0502020204030204" pitchFamily="34" charset="0"/>
                <a:cs typeface="Calibri" panose="020F0502020204030204" pitchFamily="34" charset="0"/>
              </a:rPr>
            </a:br>
            <a:endParaRPr lang="en-US" altLang="en-US" sz="2000" dirty="0">
              <a:latin typeface="Calibri" panose="020F0502020204030204" pitchFamily="34" charset="0"/>
              <a:cs typeface="Calibri" panose="020F0502020204030204" pitchFamily="34" charset="0"/>
            </a:endParaRP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Trade will happen. Farmer will export potatoes and Rancher will export meat.</a:t>
            </a:r>
          </a:p>
        </p:txBody>
      </p:sp>
      <p:sp>
        <p:nvSpPr>
          <p:cNvPr id="2" name="TextBox 1"/>
          <p:cNvSpPr txBox="1"/>
          <p:nvPr/>
        </p:nvSpPr>
        <p:spPr>
          <a:xfrm>
            <a:off x="8620018" y="1756881"/>
            <a:ext cx="3092521" cy="1477328"/>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Compared to the previous slide, the Rancher is now half as productive. But the opportunity costs are unchanged.</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Q</a:t>
            </a:r>
            <a:r>
              <a:rPr lang="en-US" dirty="0"/>
              <a:t>: Why Do We Trade? </a:t>
            </a:r>
            <a:br>
              <a:rPr lang="en-US" dirty="0"/>
            </a:br>
            <a:r>
              <a:rPr lang="en-US" i="1" dirty="0"/>
              <a:t>A</a:t>
            </a:r>
            <a:r>
              <a:rPr lang="en-US" dirty="0"/>
              <a:t>: because Our preferences are different</a:t>
            </a:r>
          </a:p>
        </p:txBody>
      </p:sp>
      <p:sp>
        <p:nvSpPr>
          <p:cNvPr id="6" name="Text Placeholder 5"/>
          <p:cNvSpPr>
            <a:spLocks noGrp="1"/>
          </p:cNvSpPr>
          <p:nvPr>
            <p:ph type="body" idx="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6D377FE0-4671-4792-BCF9-D00DA321AC40}" type="slidenum">
              <a:rPr lang="en-US" altLang="en-US" smtClean="0"/>
              <a:pPr>
                <a:defRPr/>
              </a:pPr>
              <a:t>5</a:t>
            </a:fld>
            <a:endParaRPr lang="en-US" altLang="en-US"/>
          </a:p>
        </p:txBody>
      </p:sp>
    </p:spTree>
    <p:extLst>
      <p:ext uri="{BB962C8B-B14F-4D97-AF65-F5344CB8AC3E}">
        <p14:creationId xmlns:p14="http://schemas.microsoft.com/office/powerpoint/2010/main" val="3878737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pPr eaLnBrk="1" hangingPunct="1"/>
            <a:r>
              <a:rPr lang="en-US" altLang="en-US" dirty="0">
                <a:latin typeface="Calibri" panose="020F0502020204030204" pitchFamily="34" charset="0"/>
                <a:cs typeface="Calibri" panose="020F0502020204030204" pitchFamily="34" charset="0"/>
              </a:rPr>
              <a:t>If you are curious: Absolute Advantage and Comparative Advantage</a:t>
            </a:r>
            <a:endParaRPr lang="en-US" altLang="en-US" i="1" dirty="0"/>
          </a:p>
        </p:txBody>
      </p:sp>
      <p:graphicFrame>
        <p:nvGraphicFramePr>
          <p:cNvPr id="8" name="Group 36"/>
          <p:cNvGraphicFramePr>
            <a:graphicFrameLocks noGrp="1"/>
          </p:cNvGraphicFramePr>
          <p:nvPr>
            <p:extLst>
              <p:ext uri="{D42A27DB-BD31-4B8C-83A1-F6EECF244321}">
                <p14:modId xmlns:p14="http://schemas.microsoft.com/office/powerpoint/2010/main" val="1486922525"/>
              </p:ext>
            </p:extLst>
          </p:nvPr>
        </p:nvGraphicFramePr>
        <p:xfrm>
          <a:off x="7915275" y="3795713"/>
          <a:ext cx="4127500" cy="2514600"/>
        </p:xfrm>
        <a:graphic>
          <a:graphicData uri="http://schemas.openxmlformats.org/drawingml/2006/table">
            <a:tbl>
              <a:tblPr/>
              <a:tblGrid>
                <a:gridCol w="1420911">
                  <a:extLst>
                    <a:ext uri="{9D8B030D-6E8A-4147-A177-3AD203B41FA5}">
                      <a16:colId xmlns:a16="http://schemas.microsoft.com/office/drawing/2014/main" val="20000"/>
                    </a:ext>
                  </a:extLst>
                </a:gridCol>
                <a:gridCol w="1020606">
                  <a:extLst>
                    <a:ext uri="{9D8B030D-6E8A-4147-A177-3AD203B41FA5}">
                      <a16:colId xmlns:a16="http://schemas.microsoft.com/office/drawing/2014/main" val="20001"/>
                    </a:ext>
                  </a:extLst>
                </a:gridCol>
                <a:gridCol w="1685983">
                  <a:extLst>
                    <a:ext uri="{9D8B030D-6E8A-4147-A177-3AD203B41FA5}">
                      <a16:colId xmlns:a16="http://schemas.microsoft.com/office/drawing/2014/main" val="20002"/>
                    </a:ext>
                  </a:extLst>
                </a:gridCol>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Calibri" pitchFamily="34" charset="0"/>
                      </a:endParaRP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Opportunity Costs</a:t>
                      </a: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Calibri" pitchFamily="34" charset="0"/>
                      </a:endParaRP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Meat</a:t>
                      </a:r>
                    </a:p>
                  </a:txBody>
                  <a:tcPr marL="91426" marR="914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Potatoes</a:t>
                      </a: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Farmer</a:t>
                      </a: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4</a:t>
                      </a:r>
                    </a:p>
                  </a:txBody>
                  <a:tcPr marL="91426" marR="914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a:ln>
                            <a:noFill/>
                          </a:ln>
                          <a:solidFill>
                            <a:srgbClr val="FF0000"/>
                          </a:solidFill>
                          <a:effectLst/>
                          <a:latin typeface="Calibri" pitchFamily="34" charset="0"/>
                          <a:ea typeface="+mn-ea"/>
                          <a:cs typeface="+mn-cs"/>
                        </a:rPr>
                        <a:t>¼</a:t>
                      </a:r>
                      <a:r>
                        <a:rPr kumimoji="0" lang="en-US" sz="2400" b="1" i="0" u="none" strike="noStrike" cap="none" normalizeH="0" baseline="0" dirty="0">
                          <a:ln>
                            <a:noFill/>
                          </a:ln>
                          <a:solidFill>
                            <a:srgbClr val="A50021"/>
                          </a:solidFill>
                          <a:effectLst/>
                          <a:latin typeface="Calibri" pitchFamily="34" charset="0"/>
                        </a:rPr>
                        <a:t> </a:t>
                      </a: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Rancher</a:t>
                      </a: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a:ln>
                            <a:noFill/>
                          </a:ln>
                          <a:solidFill>
                            <a:srgbClr val="FF0000"/>
                          </a:solidFill>
                          <a:effectLst/>
                          <a:latin typeface="Calibri" pitchFamily="34" charset="0"/>
                          <a:ea typeface="+mn-ea"/>
                          <a:cs typeface="+mn-cs"/>
                        </a:rPr>
                        <a:t>2</a:t>
                      </a:r>
                    </a:p>
                  </a:txBody>
                  <a:tcPr marL="91426" marR="914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½ </a:t>
                      </a: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9" name="Group 36"/>
          <p:cNvGraphicFramePr>
            <a:graphicFrameLocks noGrp="1"/>
          </p:cNvGraphicFramePr>
          <p:nvPr>
            <p:extLst>
              <p:ext uri="{D42A27DB-BD31-4B8C-83A1-F6EECF244321}">
                <p14:modId xmlns:p14="http://schemas.microsoft.com/office/powerpoint/2010/main" val="1467184793"/>
              </p:ext>
            </p:extLst>
          </p:nvPr>
        </p:nvGraphicFramePr>
        <p:xfrm>
          <a:off x="341313" y="3794125"/>
          <a:ext cx="6464300" cy="2514600"/>
        </p:xfrm>
        <a:graphic>
          <a:graphicData uri="http://schemas.openxmlformats.org/drawingml/2006/table">
            <a:tbl>
              <a:tblPr/>
              <a:tblGrid>
                <a:gridCol w="1569738">
                  <a:extLst>
                    <a:ext uri="{9D8B030D-6E8A-4147-A177-3AD203B41FA5}">
                      <a16:colId xmlns:a16="http://schemas.microsoft.com/office/drawing/2014/main" val="20000"/>
                    </a:ext>
                  </a:extLst>
                </a:gridCol>
                <a:gridCol w="2486619">
                  <a:extLst>
                    <a:ext uri="{9D8B030D-6E8A-4147-A177-3AD203B41FA5}">
                      <a16:colId xmlns:a16="http://schemas.microsoft.com/office/drawing/2014/main" val="20001"/>
                    </a:ext>
                  </a:extLst>
                </a:gridCol>
                <a:gridCol w="2407943">
                  <a:extLst>
                    <a:ext uri="{9D8B030D-6E8A-4147-A177-3AD203B41FA5}">
                      <a16:colId xmlns:a16="http://schemas.microsoft.com/office/drawing/2014/main" val="20002"/>
                    </a:ext>
                  </a:extLst>
                </a:gridCol>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Calibri" pitchFamily="34" charset="0"/>
                      </a:endParaRP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Minutes Needed to Make 1 Ounce of:</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Calibri" pitchFamily="34" charset="0"/>
                      </a:endParaRP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Meat</a:t>
                      </a: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Potatoes</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itchFamily="34" charset="0"/>
                        </a:rPr>
                        <a:t>Farmer</a:t>
                      </a: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rgbClr val="00B050"/>
                          </a:solidFill>
                          <a:effectLst/>
                          <a:latin typeface="Calibri" pitchFamily="34" charset="0"/>
                        </a:rPr>
                        <a:t>60</a:t>
                      </a:r>
                      <a:r>
                        <a:rPr kumimoji="0" lang="en-US" sz="2400" b="0" i="0" u="none" strike="noStrike" cap="none" normalizeH="0" baseline="0" dirty="0">
                          <a:ln>
                            <a:noFill/>
                          </a:ln>
                          <a:solidFill>
                            <a:schemeClr val="tx1"/>
                          </a:solidFill>
                          <a:effectLst/>
                          <a:latin typeface="Calibri" pitchFamily="34" charset="0"/>
                        </a:rPr>
                        <a:t> min/</a:t>
                      </a:r>
                      <a:r>
                        <a:rPr kumimoji="0" lang="en-US" sz="2400" b="0" i="0" u="none" strike="noStrike" cap="none" normalizeH="0" baseline="0" dirty="0" err="1">
                          <a:ln>
                            <a:noFill/>
                          </a:ln>
                          <a:solidFill>
                            <a:schemeClr val="tx1"/>
                          </a:solidFill>
                          <a:effectLst/>
                          <a:latin typeface="Calibri" pitchFamily="34" charset="0"/>
                        </a:rPr>
                        <a:t>oz</a:t>
                      </a:r>
                      <a:endParaRPr kumimoji="0" lang="en-US" sz="2400" b="0" i="0" u="none" strike="noStrike" cap="none" normalizeH="0" baseline="0" dirty="0">
                        <a:ln>
                          <a:noFill/>
                        </a:ln>
                        <a:solidFill>
                          <a:schemeClr val="tx1"/>
                        </a:solidFill>
                        <a:effectLst/>
                        <a:latin typeface="Calibri" pitchFamily="34" charset="0"/>
                      </a:endParaRP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rgbClr val="00B050"/>
                          </a:solidFill>
                          <a:effectLst/>
                          <a:latin typeface="Calibri" pitchFamily="34" charset="0"/>
                        </a:rPr>
                        <a:t>15</a:t>
                      </a:r>
                      <a:r>
                        <a:rPr kumimoji="0" lang="en-US" sz="2400" b="0" i="0" u="none" strike="noStrike" cap="none" normalizeH="0" baseline="0" dirty="0">
                          <a:ln>
                            <a:noFill/>
                          </a:ln>
                          <a:solidFill>
                            <a:schemeClr val="tx1"/>
                          </a:solidFill>
                          <a:effectLst/>
                          <a:latin typeface="Calibri" pitchFamily="34" charset="0"/>
                        </a:rPr>
                        <a:t> min/</a:t>
                      </a:r>
                      <a:r>
                        <a:rPr kumimoji="0" lang="en-US" sz="2400" b="0" i="0" u="none" strike="noStrike" cap="none" normalizeH="0" baseline="0" dirty="0" err="1">
                          <a:ln>
                            <a:noFill/>
                          </a:ln>
                          <a:solidFill>
                            <a:schemeClr val="tx1"/>
                          </a:solidFill>
                          <a:effectLst/>
                          <a:latin typeface="Calibri" pitchFamily="34" charset="0"/>
                        </a:rPr>
                        <a:t>oz</a:t>
                      </a:r>
                      <a:r>
                        <a:rPr kumimoji="0" lang="en-US" sz="2400" b="1" i="0" u="none" strike="noStrike" cap="none" normalizeH="0" baseline="0" dirty="0">
                          <a:ln>
                            <a:noFill/>
                          </a:ln>
                          <a:solidFill>
                            <a:srgbClr val="A50021"/>
                          </a:solidFill>
                          <a:effectLst/>
                          <a:latin typeface="Calibri" pitchFamily="34" charset="0"/>
                        </a:rPr>
                        <a:t> </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Rancher</a:t>
                      </a:r>
                    </a:p>
                  </a:txBody>
                  <a:tcPr marL="91431" marR="9143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400 min/</a:t>
                      </a:r>
                      <a:r>
                        <a:rPr kumimoji="0" lang="en-US" sz="2400" b="0" i="0" u="none" strike="noStrike" cap="none" normalizeH="0" baseline="0" dirty="0" err="1">
                          <a:ln>
                            <a:noFill/>
                          </a:ln>
                          <a:solidFill>
                            <a:schemeClr val="tx1"/>
                          </a:solidFill>
                          <a:effectLst/>
                          <a:latin typeface="Calibri" pitchFamily="34" charset="0"/>
                        </a:rPr>
                        <a:t>oz</a:t>
                      </a:r>
                      <a:endParaRPr kumimoji="0" lang="en-US" sz="2400" b="0" i="0" u="none" strike="noStrike" kern="1200" cap="none" normalizeH="0" baseline="0" dirty="0">
                        <a:ln>
                          <a:noFill/>
                        </a:ln>
                        <a:solidFill>
                          <a:schemeClr val="tx1"/>
                        </a:solidFill>
                        <a:effectLst/>
                        <a:latin typeface="Calibri" pitchFamily="34" charset="0"/>
                        <a:ea typeface="+mn-ea"/>
                        <a:cs typeface="+mn-cs"/>
                      </a:endParaRPr>
                    </a:p>
                  </a:txBody>
                  <a:tcPr marL="91431" marR="9143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itchFamily="34" charset="0"/>
                        </a:rPr>
                        <a:t>200 min/</a:t>
                      </a:r>
                      <a:r>
                        <a:rPr kumimoji="0" lang="en-US" sz="2400" b="0" i="0" u="none" strike="noStrike" cap="none" normalizeH="0" baseline="0" dirty="0" err="1">
                          <a:ln>
                            <a:noFill/>
                          </a:ln>
                          <a:solidFill>
                            <a:schemeClr val="tx1"/>
                          </a:solidFill>
                          <a:effectLst/>
                          <a:latin typeface="Calibri" pitchFamily="34" charset="0"/>
                        </a:rPr>
                        <a:t>oz</a:t>
                      </a:r>
                      <a:r>
                        <a:rPr kumimoji="0" lang="en-US" sz="2400" b="0" i="0" u="none" strike="noStrike" cap="none" normalizeH="0" baseline="0" dirty="0">
                          <a:ln>
                            <a:noFill/>
                          </a:ln>
                          <a:solidFill>
                            <a:schemeClr val="tx1"/>
                          </a:solidFill>
                          <a:effectLst/>
                          <a:latin typeface="Calibri" pitchFamily="34" charset="0"/>
                        </a:rPr>
                        <a:t> </a:t>
                      </a:r>
                    </a:p>
                  </a:txBody>
                  <a:tcPr marL="91431" marR="9143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0765" name="Right Arrow 2"/>
          <p:cNvSpPr>
            <a:spLocks noChangeArrowheads="1"/>
          </p:cNvSpPr>
          <p:nvPr/>
        </p:nvSpPr>
        <p:spPr bwMode="auto">
          <a:xfrm>
            <a:off x="7078663" y="5116513"/>
            <a:ext cx="534987" cy="307975"/>
          </a:xfrm>
          <a:prstGeom prst="rightArrow">
            <a:avLst>
              <a:gd name="adj1" fmla="val 50000"/>
              <a:gd name="adj2" fmla="val 50111"/>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0766" name="TextBox 5"/>
          <p:cNvSpPr txBox="1">
            <a:spLocks noChangeArrowheads="1"/>
          </p:cNvSpPr>
          <p:nvPr/>
        </p:nvSpPr>
        <p:spPr bwMode="auto">
          <a:xfrm>
            <a:off x="341313" y="1541394"/>
            <a:ext cx="8977348"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Farmer has an </a:t>
            </a:r>
            <a:r>
              <a:rPr lang="en-US" altLang="en-US" sz="2000" i="1" dirty="0">
                <a:solidFill>
                  <a:srgbClr val="00B050"/>
                </a:solidFill>
                <a:latin typeface="Calibri" panose="020F0502020204030204" pitchFamily="34" charset="0"/>
                <a:cs typeface="Calibri" panose="020F0502020204030204" pitchFamily="34" charset="0"/>
              </a:rPr>
              <a:t>absolute</a:t>
            </a:r>
            <a:r>
              <a:rPr lang="en-US" altLang="en-US" sz="2000" dirty="0">
                <a:latin typeface="Calibri" panose="020F0502020204030204" pitchFamily="34" charset="0"/>
                <a:cs typeface="Calibri" panose="020F0502020204030204" pitchFamily="34" charset="0"/>
              </a:rPr>
              <a:t> advantage in both goods. </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Farmer has a </a:t>
            </a:r>
            <a:r>
              <a:rPr lang="en-US" altLang="en-US" sz="2000" i="1" dirty="0">
                <a:solidFill>
                  <a:srgbClr val="FF0000"/>
                </a:solidFill>
                <a:latin typeface="Calibri" panose="020F0502020204030204" pitchFamily="34" charset="0"/>
                <a:cs typeface="Calibri" panose="020F0502020204030204" pitchFamily="34" charset="0"/>
              </a:rPr>
              <a:t>comparative</a:t>
            </a:r>
            <a:r>
              <a:rPr lang="en-US" altLang="en-US" sz="2000" dirty="0">
                <a:latin typeface="Calibri" panose="020F0502020204030204" pitchFamily="34" charset="0"/>
                <a:cs typeface="Calibri" panose="020F0502020204030204" pitchFamily="34" charset="0"/>
              </a:rPr>
              <a:t> advantage in potatoes.</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Rancher has a </a:t>
            </a:r>
            <a:r>
              <a:rPr lang="en-US" altLang="en-US" sz="2000" i="1" dirty="0">
                <a:solidFill>
                  <a:srgbClr val="FF0000"/>
                </a:solidFill>
                <a:latin typeface="Calibri" panose="020F0502020204030204" pitchFamily="34" charset="0"/>
                <a:cs typeface="Calibri" panose="020F0502020204030204" pitchFamily="34" charset="0"/>
              </a:rPr>
              <a:t>comparative</a:t>
            </a:r>
            <a:r>
              <a:rPr lang="en-US" altLang="en-US" sz="2000" dirty="0">
                <a:latin typeface="Calibri" panose="020F0502020204030204" pitchFamily="34" charset="0"/>
                <a:cs typeface="Calibri" panose="020F0502020204030204" pitchFamily="34" charset="0"/>
              </a:rPr>
              <a:t> advantage in meat.</a:t>
            </a:r>
          </a:p>
          <a:p>
            <a:pPr eaLnBrk="1" hangingPunct="1">
              <a:spcBef>
                <a:spcPct val="0"/>
              </a:spcBef>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Trade will happen. Farmer will export potatoes and Rancher will export meat.</a:t>
            </a:r>
          </a:p>
        </p:txBody>
      </p:sp>
      <p:sp>
        <p:nvSpPr>
          <p:cNvPr id="7" name="TextBox 6"/>
          <p:cNvSpPr txBox="1"/>
          <p:nvPr/>
        </p:nvSpPr>
        <p:spPr>
          <a:xfrm>
            <a:off x="8620018" y="1756881"/>
            <a:ext cx="3092521" cy="1477328"/>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Compared to the previous slide, the Rancher is now a tenth as productive. But the opportunity costs are unchanged.</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dirty="0"/>
              <a:t>Exercise: calculation of opportunity costs from technology</a:t>
            </a:r>
          </a:p>
        </p:txBody>
      </p:sp>
      <p:sp>
        <p:nvSpPr>
          <p:cNvPr id="3" name="Content Placeholder 2"/>
          <p:cNvSpPr>
            <a:spLocks noGrp="1"/>
          </p:cNvSpPr>
          <p:nvPr>
            <p:ph idx="1"/>
          </p:nvPr>
        </p:nvSpPr>
        <p:spPr>
          <a:xfrm>
            <a:off x="609600" y="1600200"/>
            <a:ext cx="5589588" cy="2708275"/>
          </a:xfrm>
        </p:spPr>
        <p:txBody>
          <a:bodyPr>
            <a:normAutofit fontScale="85000" lnSpcReduction="20000"/>
          </a:bodyPr>
          <a:lstStyle/>
          <a:p>
            <a:pPr>
              <a:defRPr/>
            </a:pPr>
            <a:r>
              <a:rPr lang="en-US" dirty="0"/>
              <a:t>We have seen how opportunity costs can be calculated from the 2</a:t>
            </a:r>
            <a:r>
              <a:rPr lang="en-US" baseline="30000" dirty="0"/>
              <a:t>nd</a:t>
            </a:r>
            <a:r>
              <a:rPr lang="en-US" dirty="0"/>
              <a:t> and 3</a:t>
            </a:r>
            <a:r>
              <a:rPr lang="en-US" baseline="30000" dirty="0"/>
              <a:t>rd</a:t>
            </a:r>
            <a:r>
              <a:rPr lang="en-US" dirty="0"/>
              <a:t> columns (blue border) of the technology table below</a:t>
            </a:r>
          </a:p>
          <a:p>
            <a:pPr>
              <a:defRPr/>
            </a:pPr>
            <a:r>
              <a:rPr lang="en-US" dirty="0"/>
              <a:t>But can you do it using the 4</a:t>
            </a:r>
            <a:r>
              <a:rPr lang="en-US" baseline="30000" dirty="0"/>
              <a:t>th</a:t>
            </a:r>
            <a:r>
              <a:rPr lang="en-US" dirty="0"/>
              <a:t> and 5</a:t>
            </a:r>
            <a:r>
              <a:rPr lang="en-US" baseline="30000" dirty="0"/>
              <a:t>th</a:t>
            </a:r>
            <a:r>
              <a:rPr lang="en-US" dirty="0"/>
              <a:t> columns (brown border) instead? </a:t>
            </a:r>
          </a:p>
        </p:txBody>
      </p:sp>
      <p:pic>
        <p:nvPicPr>
          <p:cNvPr id="3379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4308475"/>
            <a:ext cx="8683625" cy="241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Group 36"/>
          <p:cNvGraphicFramePr>
            <a:graphicFrameLocks noGrp="1"/>
          </p:cNvGraphicFramePr>
          <p:nvPr>
            <p:extLst>
              <p:ext uri="{D42A27DB-BD31-4B8C-83A1-F6EECF244321}">
                <p14:modId xmlns:p14="http://schemas.microsoft.com/office/powerpoint/2010/main" val="1330181616"/>
              </p:ext>
            </p:extLst>
          </p:nvPr>
        </p:nvGraphicFramePr>
        <p:xfrm>
          <a:off x="6199188" y="1701800"/>
          <a:ext cx="4989368" cy="2514600"/>
        </p:xfrm>
        <a:graphic>
          <a:graphicData uri="http://schemas.openxmlformats.org/drawingml/2006/table">
            <a:tbl>
              <a:tblPr/>
              <a:tblGrid>
                <a:gridCol w="1717613">
                  <a:extLst>
                    <a:ext uri="{9D8B030D-6E8A-4147-A177-3AD203B41FA5}">
                      <a16:colId xmlns:a16="http://schemas.microsoft.com/office/drawing/2014/main" val="20000"/>
                    </a:ext>
                  </a:extLst>
                </a:gridCol>
                <a:gridCol w="1699810">
                  <a:extLst>
                    <a:ext uri="{9D8B030D-6E8A-4147-A177-3AD203B41FA5}">
                      <a16:colId xmlns:a16="http://schemas.microsoft.com/office/drawing/2014/main" val="20001"/>
                    </a:ext>
                  </a:extLst>
                </a:gridCol>
                <a:gridCol w="1571945">
                  <a:extLst>
                    <a:ext uri="{9D8B030D-6E8A-4147-A177-3AD203B41FA5}">
                      <a16:colId xmlns:a16="http://schemas.microsoft.com/office/drawing/2014/main" val="20002"/>
                    </a:ext>
                  </a:extLst>
                </a:gridCol>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Table 1</a:t>
                      </a: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Opportunity Costs</a:t>
                      </a: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anose="020F0502020204030204" pitchFamily="34" charset="0"/>
                          <a:cs typeface="Calibri" panose="020F0502020204030204" pitchFamily="34" charset="0"/>
                        </a:rPr>
                        <a:t>Meat</a:t>
                      </a:r>
                    </a:p>
                  </a:txBody>
                  <a:tcPr marL="91426" marR="914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anose="020F0502020204030204" pitchFamily="34" charset="0"/>
                          <a:cs typeface="Calibri" panose="020F0502020204030204" pitchFamily="34" charset="0"/>
                        </a:rPr>
                        <a:t>Potatoes</a:t>
                      </a: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Calibri" panose="020F0502020204030204" pitchFamily="34" charset="0"/>
                          <a:cs typeface="Calibri" panose="020F0502020204030204" pitchFamily="34" charset="0"/>
                        </a:rPr>
                        <a:t>Farmer</a:t>
                      </a: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91426" marR="914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a:ln>
                          <a:noFill/>
                        </a:ln>
                        <a:solidFill>
                          <a:srgbClr val="A50021"/>
                        </a:solidFill>
                        <a:effectLst/>
                        <a:latin typeface="Calibri" panose="020F0502020204030204" pitchFamily="34" charset="0"/>
                        <a:cs typeface="Calibri" panose="020F0502020204030204" pitchFamily="34" charset="0"/>
                      </a:endParaRP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Rancher</a:t>
                      </a:r>
                    </a:p>
                  </a:txBody>
                  <a:tcPr marL="91426" marR="914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kern="1200" cap="none" normalizeH="0" baseline="0" dirty="0">
                        <a:ln>
                          <a:noFill/>
                        </a:ln>
                        <a:solidFill>
                          <a:schemeClr val="tx1"/>
                        </a:solidFill>
                        <a:effectLst/>
                        <a:latin typeface="Calibri" panose="020F0502020204030204" pitchFamily="34" charset="0"/>
                        <a:ea typeface="+mn-ea"/>
                        <a:cs typeface="Calibri" panose="020F0502020204030204" pitchFamily="34" charset="0"/>
                      </a:endParaRPr>
                    </a:p>
                  </a:txBody>
                  <a:tcPr marL="91426" marR="914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91426" marR="914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3818" name="Rectangle 7"/>
          <p:cNvSpPr>
            <a:spLocks noChangeArrowheads="1"/>
          </p:cNvSpPr>
          <p:nvPr/>
        </p:nvSpPr>
        <p:spPr bwMode="auto">
          <a:xfrm>
            <a:off x="3470275" y="4379913"/>
            <a:ext cx="3495675" cy="2330450"/>
          </a:xfrm>
          <a:prstGeom prst="rect">
            <a:avLst/>
          </a:prstGeom>
          <a:noFill/>
          <a:ln w="38100" algn="ctr">
            <a:solidFill>
              <a:srgbClr val="000099"/>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3819" name="Rectangle 8"/>
          <p:cNvSpPr>
            <a:spLocks noChangeArrowheads="1"/>
          </p:cNvSpPr>
          <p:nvPr/>
        </p:nvSpPr>
        <p:spPr bwMode="auto">
          <a:xfrm>
            <a:off x="7540625" y="4384675"/>
            <a:ext cx="2852738" cy="2330450"/>
          </a:xfrm>
          <a:prstGeom prst="rect">
            <a:avLst/>
          </a:prstGeom>
          <a:noFill/>
          <a:ln w="38100" algn="ctr">
            <a:solidFill>
              <a:srgbClr val="C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lstStyle/>
          <a:p>
            <a:pPr>
              <a:defRPr/>
            </a:pPr>
            <a:r>
              <a:rPr lang="en-US" dirty="0"/>
              <a:t>Graphing production possibilities</a:t>
            </a:r>
          </a:p>
        </p:txBody>
      </p:sp>
      <p:sp>
        <p:nvSpPr>
          <p:cNvPr id="34819" name="Text Placeholder 5"/>
          <p:cNvSpPr>
            <a:spLocks noGrp="1"/>
          </p:cNvSpPr>
          <p:nvPr>
            <p:ph type="body" idx="1"/>
          </p:nvPr>
        </p:nvSpPr>
        <p:spPr>
          <a:xfrm>
            <a:off x="963613" y="2906713"/>
            <a:ext cx="10363200" cy="1500187"/>
          </a:xfrm>
        </p:spPr>
        <p:txBody>
          <a:bodyPr/>
          <a:lstStyle/>
          <a:p>
            <a:endParaRPr lang="en-US" altLang="en-US"/>
          </a:p>
        </p:txBody>
      </p:sp>
      <p:sp>
        <p:nvSpPr>
          <p:cNvPr id="348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F1C2188-2ED8-4135-8E9E-FE25F39B6765}" type="slidenum">
              <a:rPr lang="en-US" altLang="en-US" sz="1400" smtClean="0"/>
              <a:pPr>
                <a:spcBef>
                  <a:spcPct val="0"/>
                </a:spcBef>
                <a:buFontTx/>
                <a:buNone/>
              </a:pPr>
              <a:t>52</a:t>
            </a:fld>
            <a:endParaRPr lang="en-US" altLang="en-US" sz="1400"/>
          </a:p>
        </p:txBody>
      </p:sp>
      <p:sp>
        <p:nvSpPr>
          <p:cNvPr id="6" name="Footer Placeholder 4"/>
          <p:cNvSpPr>
            <a:spLocks noGrp="1"/>
          </p:cNvSpPr>
          <p:nvPr>
            <p:ph type="ftr" sz="quarter" idx="11"/>
          </p:nvPr>
        </p:nvSpPr>
        <p:spPr>
          <a:xfrm>
            <a:off x="4678680" y="6381750"/>
            <a:ext cx="2834640" cy="33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latin typeface="Calibri" panose="020F0502020204030204" pitchFamily="34" charset="0"/>
              </a:rPr>
              <a:t>THE GAINS FROM TRADE</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a:t>CHAPTER 3 INTERDEPENDENCE AND THE GAINS FROM TRADE</a:t>
            </a:r>
          </a:p>
        </p:txBody>
      </p:sp>
      <p:sp>
        <p:nvSpPr>
          <p:cNvPr id="358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E98410C-98D7-448D-A290-B4818980800B}" type="slidenum">
              <a:rPr lang="en-US" altLang="en-US" sz="1400" smtClean="0"/>
              <a:pPr>
                <a:spcBef>
                  <a:spcPct val="0"/>
                </a:spcBef>
                <a:buFontTx/>
                <a:buNone/>
              </a:pPr>
              <a:t>53</a:t>
            </a:fld>
            <a:endParaRPr lang="en-US" altLang="en-US" sz="1400"/>
          </a:p>
        </p:txBody>
      </p:sp>
      <p:sp>
        <p:nvSpPr>
          <p:cNvPr id="35844" name="Rectangle 3"/>
          <p:cNvSpPr>
            <a:spLocks noGrp="1" noChangeArrowheads="1"/>
          </p:cNvSpPr>
          <p:nvPr>
            <p:ph type="title"/>
          </p:nvPr>
        </p:nvSpPr>
        <p:spPr/>
        <p:txBody>
          <a:bodyPr>
            <a:normAutofit fontScale="90000"/>
          </a:bodyPr>
          <a:lstStyle/>
          <a:p>
            <a:pPr eaLnBrk="1" hangingPunct="1"/>
            <a:r>
              <a:rPr lang="en-US" altLang="en-US" dirty="0">
                <a:latin typeface="Calibri" panose="020F0502020204030204" pitchFamily="34" charset="0"/>
                <a:cs typeface="Calibri" panose="020F0502020204030204" pitchFamily="34" charset="0"/>
              </a:rPr>
              <a:t>Rancher’s Production Possibilities: Further Details</a:t>
            </a:r>
          </a:p>
        </p:txBody>
      </p:sp>
      <p:graphicFrame>
        <p:nvGraphicFramePr>
          <p:cNvPr id="484356" name="Group 4"/>
          <p:cNvGraphicFramePr>
            <a:graphicFrameLocks noGrp="1"/>
          </p:cNvGraphicFramePr>
          <p:nvPr>
            <p:ph type="tbl" idx="1"/>
          </p:nvPr>
        </p:nvGraphicFramePr>
        <p:xfrm>
          <a:off x="1981200" y="1566863"/>
          <a:ext cx="8229600" cy="2773428"/>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96195">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Time Spent on Production of</a:t>
                      </a:r>
                      <a:r>
                        <a:rPr kumimoji="0" lang="en-US" sz="2000" b="1" i="0" u="none" strike="noStrike" cap="none" normalizeH="0" baseline="0" dirty="0">
                          <a:ln>
                            <a:noFill/>
                          </a:ln>
                          <a:solidFill>
                            <a:schemeClr val="tx1"/>
                          </a:solidFill>
                          <a:effectLst/>
                          <a:latin typeface="Calibri" pitchFamily="34" charset="0"/>
                        </a:rPr>
                        <a:t>…</a:t>
                      </a:r>
                      <a:endParaRPr kumimoji="0" lang="en-US" sz="2000" b="0" i="0" u="none" strike="noStrike" cap="none" normalizeH="0" baseline="0" dirty="0">
                        <a:ln>
                          <a:noFill/>
                        </a:ln>
                        <a:solidFill>
                          <a:schemeClr val="tx1"/>
                        </a:solidFill>
                        <a:effectLst/>
                        <a:latin typeface="Calibri" pitchFamily="34" charset="0"/>
                      </a:endParaRPr>
                    </a:p>
                  </a:txBody>
                  <a:tcPr marT="45702" marB="457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Amount Produced</a:t>
                      </a:r>
                    </a:p>
                  </a:txBody>
                  <a:tcPr marT="45702" marB="457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961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Meat</a:t>
                      </a:r>
                    </a:p>
                  </a:txBody>
                  <a:tcPr marT="45702" marB="457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Potatoes</a:t>
                      </a:r>
                    </a:p>
                  </a:txBody>
                  <a:tcPr marT="45702" marB="4570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Meat</a:t>
                      </a:r>
                    </a:p>
                  </a:txBody>
                  <a:tcPr marT="45702" marB="4570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Potatoes</a:t>
                      </a:r>
                    </a:p>
                  </a:txBody>
                  <a:tcPr marT="45702" marB="457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961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0</a:t>
                      </a:r>
                    </a:p>
                  </a:txBody>
                  <a:tcPr marT="45702" marB="457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8</a:t>
                      </a:r>
                    </a:p>
                  </a:txBody>
                  <a:tcPr marT="45702" marB="4570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0</a:t>
                      </a:r>
                    </a:p>
                  </a:txBody>
                  <a:tcPr marT="45702" marB="4570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48</a:t>
                      </a:r>
                    </a:p>
                  </a:txBody>
                  <a:tcPr marT="45702" marB="457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961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2</a:t>
                      </a:r>
                    </a:p>
                  </a:txBody>
                  <a:tcPr marT="45702" marB="457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6</a:t>
                      </a:r>
                    </a:p>
                  </a:txBody>
                  <a:tcPr marT="45702" marB="4570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6</a:t>
                      </a:r>
                    </a:p>
                  </a:txBody>
                  <a:tcPr marT="45702" marB="4570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36</a:t>
                      </a:r>
                    </a:p>
                  </a:txBody>
                  <a:tcPr marT="45702" marB="457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961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4</a:t>
                      </a:r>
                    </a:p>
                  </a:txBody>
                  <a:tcPr marT="45702" marB="457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4</a:t>
                      </a:r>
                    </a:p>
                  </a:txBody>
                  <a:tcPr marT="45702" marB="4570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12</a:t>
                      </a:r>
                    </a:p>
                  </a:txBody>
                  <a:tcPr marT="45702" marB="4570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24</a:t>
                      </a:r>
                    </a:p>
                  </a:txBody>
                  <a:tcPr marT="45702" marB="457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961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6</a:t>
                      </a:r>
                    </a:p>
                  </a:txBody>
                  <a:tcPr marT="45702" marB="457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2</a:t>
                      </a:r>
                    </a:p>
                  </a:txBody>
                  <a:tcPr marT="45702" marB="4570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18</a:t>
                      </a:r>
                    </a:p>
                  </a:txBody>
                  <a:tcPr marT="45702" marB="4570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12</a:t>
                      </a:r>
                    </a:p>
                  </a:txBody>
                  <a:tcPr marT="45702" marB="457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961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8</a:t>
                      </a:r>
                    </a:p>
                  </a:txBody>
                  <a:tcPr marT="45702" marB="457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0</a:t>
                      </a:r>
                    </a:p>
                  </a:txBody>
                  <a:tcPr marT="45702" marB="4570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24</a:t>
                      </a:r>
                    </a:p>
                  </a:txBody>
                  <a:tcPr marT="45702" marB="4570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0</a:t>
                      </a:r>
                    </a:p>
                  </a:txBody>
                  <a:tcPr marT="45702" marB="457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bl>
          </a:graphicData>
        </a:graphic>
      </p:graphicFrame>
      <p:pic>
        <p:nvPicPr>
          <p:cNvPr id="3588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4746625"/>
            <a:ext cx="7312025" cy="203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3"/>
          <p:cNvSpPr>
            <a:spLocks noGrp="1" noChangeArrowheads="1"/>
          </p:cNvSpPr>
          <p:nvPr>
            <p:ph type="title"/>
          </p:nvPr>
        </p:nvSpPr>
        <p:spPr/>
        <p:txBody>
          <a:bodyPr/>
          <a:lstStyle/>
          <a:p>
            <a:pPr algn="l" eaLnBrk="1" hangingPunct="1">
              <a:lnSpc>
                <a:spcPct val="80000"/>
              </a:lnSpc>
            </a:pPr>
            <a:r>
              <a:rPr lang="en-US" altLang="en-US" sz="3200" dirty="0">
                <a:latin typeface="Calibri" panose="020F0502020204030204" pitchFamily="34" charset="0"/>
                <a:cs typeface="Calibri" panose="020F0502020204030204" pitchFamily="34" charset="0"/>
              </a:rPr>
              <a:t>Rancher’s Production Possibilities </a:t>
            </a:r>
            <a:r>
              <a:rPr lang="en-US" altLang="en-US" sz="3200" i="1" dirty="0">
                <a:latin typeface="Calibri" panose="020F0502020204030204" pitchFamily="34" charset="0"/>
                <a:cs typeface="Calibri" panose="020F0502020204030204" pitchFamily="34" charset="0"/>
              </a:rPr>
              <a:t>Frontier</a:t>
            </a:r>
          </a:p>
        </p:txBody>
      </p:sp>
      <p:sp>
        <p:nvSpPr>
          <p:cNvPr id="36867" name="Freeform 17"/>
          <p:cNvSpPr>
            <a:spLocks/>
          </p:cNvSpPr>
          <p:nvPr/>
        </p:nvSpPr>
        <p:spPr bwMode="auto">
          <a:xfrm>
            <a:off x="3871913" y="1924050"/>
            <a:ext cx="4802187" cy="3559175"/>
          </a:xfrm>
          <a:custGeom>
            <a:avLst/>
            <a:gdLst>
              <a:gd name="T0" fmla="*/ 0 w 3025"/>
              <a:gd name="T1" fmla="*/ 0 h 2242"/>
              <a:gd name="T2" fmla="*/ 0 w 3025"/>
              <a:gd name="T3" fmla="*/ 2147483646 h 2242"/>
              <a:gd name="T4" fmla="*/ 2147483646 w 3025"/>
              <a:gd name="T5" fmla="*/ 2147483646 h 2242"/>
              <a:gd name="T6" fmla="*/ 0 60000 65536"/>
              <a:gd name="T7" fmla="*/ 0 60000 65536"/>
              <a:gd name="T8" fmla="*/ 0 60000 65536"/>
              <a:gd name="T9" fmla="*/ 0 w 3025"/>
              <a:gd name="T10" fmla="*/ 0 h 2242"/>
              <a:gd name="T11" fmla="*/ 3025 w 3025"/>
              <a:gd name="T12" fmla="*/ 2242 h 2242"/>
            </a:gdLst>
            <a:ahLst/>
            <a:cxnLst>
              <a:cxn ang="T6">
                <a:pos x="T0" y="T1"/>
              </a:cxn>
              <a:cxn ang="T7">
                <a:pos x="T2" y="T3"/>
              </a:cxn>
              <a:cxn ang="T8">
                <a:pos x="T4" y="T5"/>
              </a:cxn>
            </a:cxnLst>
            <a:rect l="T9" t="T10" r="T11" b="T12"/>
            <a:pathLst>
              <a:path w="3025" h="2242">
                <a:moveTo>
                  <a:pt x="0" y="0"/>
                </a:moveTo>
                <a:lnTo>
                  <a:pt x="0" y="2242"/>
                </a:lnTo>
                <a:lnTo>
                  <a:pt x="3025" y="2242"/>
                </a:lnTo>
              </a:path>
            </a:pathLst>
          </a:custGeom>
          <a:noFill/>
          <a:ln w="142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sp>
        <p:nvSpPr>
          <p:cNvPr id="423954" name="Line 18"/>
          <p:cNvSpPr>
            <a:spLocks noChangeShapeType="1"/>
          </p:cNvSpPr>
          <p:nvPr/>
        </p:nvSpPr>
        <p:spPr bwMode="auto">
          <a:xfrm>
            <a:off x="3871913" y="2349500"/>
            <a:ext cx="4389437" cy="3133725"/>
          </a:xfrm>
          <a:prstGeom prst="line">
            <a:avLst/>
          </a:prstGeom>
          <a:noFill/>
          <a:ln w="44450">
            <a:solidFill>
              <a:srgbClr val="004C9F"/>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36869" name="Rectangle 19"/>
          <p:cNvSpPr>
            <a:spLocks noChangeArrowheads="1"/>
          </p:cNvSpPr>
          <p:nvPr/>
        </p:nvSpPr>
        <p:spPr bwMode="auto">
          <a:xfrm>
            <a:off x="7316788" y="5726113"/>
            <a:ext cx="114409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a:solidFill>
                  <a:srgbClr val="000000"/>
                </a:solidFill>
                <a:latin typeface="Calibri" panose="020F0502020204030204" pitchFamily="34" charset="0"/>
                <a:cs typeface="Calibri" panose="020F0502020204030204" pitchFamily="34" charset="0"/>
              </a:rPr>
              <a:t>Potatoes (ounces)</a:t>
            </a:r>
            <a:endParaRPr lang="en-US" altLang="en-US" sz="2400">
              <a:latin typeface="Calibri" panose="020F0502020204030204" pitchFamily="34" charset="0"/>
              <a:cs typeface="Calibri" panose="020F0502020204030204" pitchFamily="34" charset="0"/>
            </a:endParaRPr>
          </a:p>
        </p:txBody>
      </p:sp>
      <p:grpSp>
        <p:nvGrpSpPr>
          <p:cNvPr id="2" name="Group 70"/>
          <p:cNvGrpSpPr>
            <a:grpSpLocks/>
          </p:cNvGrpSpPr>
          <p:nvPr/>
        </p:nvGrpSpPr>
        <p:grpSpPr bwMode="auto">
          <a:xfrm>
            <a:off x="3587750" y="3771900"/>
            <a:ext cx="2622552" cy="1962150"/>
            <a:chOff x="2063750" y="3771900"/>
            <a:chExt cx="2622563" cy="1962152"/>
          </a:xfrm>
        </p:grpSpPr>
        <p:grpSp>
          <p:nvGrpSpPr>
            <p:cNvPr id="36944" name="Group 20"/>
            <p:cNvGrpSpPr>
              <a:grpSpLocks/>
            </p:cNvGrpSpPr>
            <p:nvPr/>
          </p:nvGrpSpPr>
          <p:grpSpPr bwMode="auto">
            <a:xfrm>
              <a:off x="2063750" y="3836989"/>
              <a:ext cx="2532063" cy="1897063"/>
              <a:chOff x="1300" y="2417"/>
              <a:chExt cx="1595" cy="1195"/>
            </a:xfrm>
          </p:grpSpPr>
          <p:sp>
            <p:nvSpPr>
              <p:cNvPr id="36948" name="Freeform 21"/>
              <p:cNvSpPr>
                <a:spLocks/>
              </p:cNvSpPr>
              <p:nvPr/>
            </p:nvSpPr>
            <p:spPr bwMode="auto">
              <a:xfrm>
                <a:off x="1489" y="2462"/>
                <a:ext cx="1363" cy="992"/>
              </a:xfrm>
              <a:custGeom>
                <a:avLst/>
                <a:gdLst>
                  <a:gd name="T0" fmla="*/ 0 w 1363"/>
                  <a:gd name="T1" fmla="*/ 0 h 992"/>
                  <a:gd name="T2" fmla="*/ 1363 w 1363"/>
                  <a:gd name="T3" fmla="*/ 0 h 992"/>
                  <a:gd name="T4" fmla="*/ 1363 w 1363"/>
                  <a:gd name="T5" fmla="*/ 992 h 992"/>
                  <a:gd name="T6" fmla="*/ 0 60000 65536"/>
                  <a:gd name="T7" fmla="*/ 0 60000 65536"/>
                  <a:gd name="T8" fmla="*/ 0 60000 65536"/>
                  <a:gd name="T9" fmla="*/ 0 w 1363"/>
                  <a:gd name="T10" fmla="*/ 0 h 992"/>
                  <a:gd name="T11" fmla="*/ 1363 w 1363"/>
                  <a:gd name="T12" fmla="*/ 992 h 992"/>
                </a:gdLst>
                <a:ahLst/>
                <a:cxnLst>
                  <a:cxn ang="T6">
                    <a:pos x="T0" y="T1"/>
                  </a:cxn>
                  <a:cxn ang="T7">
                    <a:pos x="T2" y="T3"/>
                  </a:cxn>
                  <a:cxn ang="T8">
                    <a:pos x="T4" y="T5"/>
                  </a:cxn>
                </a:cxnLst>
                <a:rect l="T9" t="T10" r="T11" b="T12"/>
                <a:pathLst>
                  <a:path w="1363" h="992">
                    <a:moveTo>
                      <a:pt x="0" y="0"/>
                    </a:moveTo>
                    <a:lnTo>
                      <a:pt x="1363" y="0"/>
                    </a:lnTo>
                    <a:lnTo>
                      <a:pt x="1363" y="992"/>
                    </a:lnTo>
                  </a:path>
                </a:pathLst>
              </a:custGeom>
              <a:noFill/>
              <a:ln w="14288">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sp>
            <p:nvSpPr>
              <p:cNvPr id="36949" name="Rectangle 22"/>
              <p:cNvSpPr>
                <a:spLocks noChangeArrowheads="1"/>
              </p:cNvSpPr>
              <p:nvPr/>
            </p:nvSpPr>
            <p:spPr bwMode="auto">
              <a:xfrm>
                <a:off x="1300" y="2417"/>
                <a:ext cx="9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latin typeface="Calibri" panose="020F0502020204030204" pitchFamily="34" charset="0"/>
                    <a:cs typeface="Calibri" panose="020F0502020204030204" pitchFamily="34" charset="0"/>
                  </a:rPr>
                  <a:t>12</a:t>
                </a:r>
                <a:endParaRPr lang="en-US" altLang="en-US" sz="2400">
                  <a:latin typeface="Calibri" panose="020F0502020204030204" pitchFamily="34" charset="0"/>
                  <a:cs typeface="Calibri" panose="020F0502020204030204" pitchFamily="34" charset="0"/>
                </a:endParaRPr>
              </a:p>
            </p:txBody>
          </p:sp>
          <p:sp>
            <p:nvSpPr>
              <p:cNvPr id="36950" name="Rectangle 23"/>
              <p:cNvSpPr>
                <a:spLocks noChangeArrowheads="1"/>
              </p:cNvSpPr>
              <p:nvPr/>
            </p:nvSpPr>
            <p:spPr bwMode="auto">
              <a:xfrm>
                <a:off x="2796" y="3496"/>
                <a:ext cx="9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latin typeface="Calibri" panose="020F0502020204030204" pitchFamily="34" charset="0"/>
                    <a:cs typeface="Calibri" panose="020F0502020204030204" pitchFamily="34" charset="0"/>
                  </a:rPr>
                  <a:t>24</a:t>
                </a:r>
                <a:endParaRPr lang="en-US" altLang="en-US" sz="2400">
                  <a:latin typeface="Calibri" panose="020F0502020204030204" pitchFamily="34" charset="0"/>
                  <a:cs typeface="Calibri" panose="020F0502020204030204" pitchFamily="34" charset="0"/>
                </a:endParaRPr>
              </a:p>
            </p:txBody>
          </p:sp>
        </p:grpSp>
        <p:grpSp>
          <p:nvGrpSpPr>
            <p:cNvPr id="36945" name="Group 24"/>
            <p:cNvGrpSpPr>
              <a:grpSpLocks/>
            </p:cNvGrpSpPr>
            <p:nvPr/>
          </p:nvGrpSpPr>
          <p:grpSpPr bwMode="auto">
            <a:xfrm>
              <a:off x="4483112" y="3771900"/>
              <a:ext cx="203201" cy="195263"/>
              <a:chOff x="2824" y="2376"/>
              <a:chExt cx="128" cy="123"/>
            </a:xfrm>
          </p:grpSpPr>
          <p:sp>
            <p:nvSpPr>
              <p:cNvPr id="36946" name="Oval 25"/>
              <p:cNvSpPr>
                <a:spLocks noChangeArrowheads="1"/>
              </p:cNvSpPr>
              <p:nvPr/>
            </p:nvSpPr>
            <p:spPr bwMode="auto">
              <a:xfrm>
                <a:off x="2824" y="2435"/>
                <a:ext cx="65" cy="64"/>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latin typeface="Calibri" panose="020F0502020204030204" pitchFamily="34" charset="0"/>
                  <a:cs typeface="Calibri" panose="020F0502020204030204" pitchFamily="34" charset="0"/>
                </a:endParaRPr>
              </a:p>
            </p:txBody>
          </p:sp>
          <p:sp>
            <p:nvSpPr>
              <p:cNvPr id="36947" name="Rectangle 26"/>
              <p:cNvSpPr>
                <a:spLocks noChangeArrowheads="1"/>
              </p:cNvSpPr>
              <p:nvPr/>
            </p:nvSpPr>
            <p:spPr bwMode="auto">
              <a:xfrm>
                <a:off x="2899" y="2376"/>
                <a:ext cx="53"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latin typeface="Calibri" panose="020F0502020204030204" pitchFamily="34" charset="0"/>
                    <a:cs typeface="Calibri" panose="020F0502020204030204" pitchFamily="34" charset="0"/>
                  </a:rPr>
                  <a:t>B</a:t>
                </a:r>
                <a:endParaRPr lang="en-US" altLang="en-US" sz="2400">
                  <a:latin typeface="Calibri" panose="020F0502020204030204" pitchFamily="34" charset="0"/>
                  <a:cs typeface="Calibri" panose="020F0502020204030204" pitchFamily="34" charset="0"/>
                </a:endParaRPr>
              </a:p>
            </p:txBody>
          </p:sp>
        </p:grpSp>
      </p:grpSp>
      <p:sp>
        <p:nvSpPr>
          <p:cNvPr id="36871" name="Rectangle 27"/>
          <p:cNvSpPr>
            <a:spLocks noChangeArrowheads="1"/>
          </p:cNvSpPr>
          <p:nvPr/>
        </p:nvSpPr>
        <p:spPr bwMode="auto">
          <a:xfrm>
            <a:off x="3670300" y="5549900"/>
            <a:ext cx="7854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latin typeface="Calibri" panose="020F0502020204030204" pitchFamily="34" charset="0"/>
                <a:cs typeface="Calibri" panose="020F0502020204030204" pitchFamily="34" charset="0"/>
              </a:rPr>
              <a:t>0</a:t>
            </a:r>
            <a:endParaRPr lang="en-US" altLang="en-US" sz="2400">
              <a:latin typeface="Calibri" panose="020F0502020204030204" pitchFamily="34" charset="0"/>
              <a:cs typeface="Calibri" panose="020F0502020204030204" pitchFamily="34" charset="0"/>
            </a:endParaRPr>
          </a:p>
        </p:txBody>
      </p:sp>
      <p:sp>
        <p:nvSpPr>
          <p:cNvPr id="36872" name="Rectangle 28"/>
          <p:cNvSpPr>
            <a:spLocks noChangeArrowheads="1"/>
          </p:cNvSpPr>
          <p:nvPr/>
        </p:nvSpPr>
        <p:spPr bwMode="auto">
          <a:xfrm>
            <a:off x="2701925" y="1906588"/>
            <a:ext cx="92191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a:solidFill>
                  <a:srgbClr val="000000"/>
                </a:solidFill>
                <a:latin typeface="Calibri" panose="020F0502020204030204" pitchFamily="34" charset="0"/>
                <a:cs typeface="Calibri" panose="020F0502020204030204" pitchFamily="34" charset="0"/>
              </a:rPr>
              <a:t>Meat (ounces)</a:t>
            </a:r>
            <a:endParaRPr lang="en-US" altLang="en-US" sz="2400">
              <a:latin typeface="Calibri" panose="020F0502020204030204" pitchFamily="34" charset="0"/>
              <a:cs typeface="Calibri" panose="020F0502020204030204" pitchFamily="34" charset="0"/>
            </a:endParaRPr>
          </a:p>
        </p:txBody>
      </p:sp>
      <p:sp>
        <p:nvSpPr>
          <p:cNvPr id="36873" name="Rectangle 29"/>
          <p:cNvSpPr>
            <a:spLocks noChangeArrowheads="1"/>
          </p:cNvSpPr>
          <p:nvPr/>
        </p:nvSpPr>
        <p:spPr bwMode="auto">
          <a:xfrm>
            <a:off x="4398963" y="1552575"/>
            <a:ext cx="101149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a:solidFill>
                  <a:srgbClr val="000000"/>
                </a:solidFill>
                <a:latin typeface="Calibri" panose="020F0502020204030204" pitchFamily="34" charset="0"/>
                <a:cs typeface="Calibri" panose="020F0502020204030204" pitchFamily="34" charset="0"/>
              </a:rPr>
              <a:t>(b) The Rancher</a:t>
            </a:r>
            <a:endParaRPr lang="en-US" altLang="en-US" sz="2400">
              <a:latin typeface="Calibri" panose="020F0502020204030204" pitchFamily="34" charset="0"/>
              <a:cs typeface="Calibri" panose="020F0502020204030204" pitchFamily="34" charset="0"/>
            </a:endParaRPr>
          </a:p>
        </p:txBody>
      </p:sp>
      <p:sp>
        <p:nvSpPr>
          <p:cNvPr id="36874" name="Rectangle 30"/>
          <p:cNvSpPr>
            <a:spLocks noChangeArrowheads="1"/>
          </p:cNvSpPr>
          <p:nvPr/>
        </p:nvSpPr>
        <p:spPr bwMode="auto">
          <a:xfrm>
            <a:off x="5599113" y="1552575"/>
            <a:ext cx="4007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a:solidFill>
                  <a:srgbClr val="000000"/>
                </a:solidFill>
                <a:latin typeface="Calibri" panose="020F0502020204030204" pitchFamily="34" charset="0"/>
                <a:cs typeface="Calibri" panose="020F0502020204030204" pitchFamily="34" charset="0"/>
              </a:rPr>
              <a:t>’</a:t>
            </a:r>
            <a:endParaRPr lang="en-US" altLang="en-US" sz="2400">
              <a:latin typeface="Calibri" panose="020F0502020204030204" pitchFamily="34" charset="0"/>
              <a:cs typeface="Calibri" panose="020F0502020204030204" pitchFamily="34" charset="0"/>
            </a:endParaRPr>
          </a:p>
        </p:txBody>
      </p:sp>
      <p:sp>
        <p:nvSpPr>
          <p:cNvPr id="36875" name="Rectangle 31"/>
          <p:cNvSpPr>
            <a:spLocks noChangeArrowheads="1"/>
          </p:cNvSpPr>
          <p:nvPr/>
        </p:nvSpPr>
        <p:spPr bwMode="auto">
          <a:xfrm>
            <a:off x="5643563" y="1552575"/>
            <a:ext cx="213558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a:solidFill>
                  <a:srgbClr val="000000"/>
                </a:solidFill>
                <a:latin typeface="Calibri" panose="020F0502020204030204" pitchFamily="34" charset="0"/>
                <a:cs typeface="Calibri" panose="020F0502020204030204" pitchFamily="34" charset="0"/>
              </a:rPr>
              <a:t>s Production Possibilities Frontier</a:t>
            </a:r>
            <a:endParaRPr lang="en-US" altLang="en-US" sz="2400">
              <a:latin typeface="Calibri" panose="020F0502020204030204" pitchFamily="34" charset="0"/>
              <a:cs typeface="Calibri" panose="020F0502020204030204" pitchFamily="34" charset="0"/>
            </a:endParaRPr>
          </a:p>
        </p:txBody>
      </p:sp>
      <p:grpSp>
        <p:nvGrpSpPr>
          <p:cNvPr id="5" name="Group 32"/>
          <p:cNvGrpSpPr>
            <a:grpSpLocks/>
          </p:cNvGrpSpPr>
          <p:nvPr/>
        </p:nvGrpSpPr>
        <p:grpSpPr bwMode="auto">
          <a:xfrm>
            <a:off x="3587750" y="2260600"/>
            <a:ext cx="4737100" cy="3473450"/>
            <a:chOff x="1300" y="1424"/>
            <a:chExt cx="2984" cy="2188"/>
          </a:xfrm>
        </p:grpSpPr>
        <p:sp>
          <p:nvSpPr>
            <p:cNvPr id="36940" name="Oval 33"/>
            <p:cNvSpPr>
              <a:spLocks noChangeArrowheads="1"/>
            </p:cNvSpPr>
            <p:nvPr/>
          </p:nvSpPr>
          <p:spPr bwMode="auto">
            <a:xfrm>
              <a:off x="4207" y="3417"/>
              <a:ext cx="65" cy="64"/>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latin typeface="Calibri" panose="020F0502020204030204" pitchFamily="34" charset="0"/>
                <a:cs typeface="Calibri" panose="020F0502020204030204" pitchFamily="34" charset="0"/>
              </a:endParaRPr>
            </a:p>
          </p:txBody>
        </p:sp>
        <p:sp>
          <p:nvSpPr>
            <p:cNvPr id="36941" name="Oval 34"/>
            <p:cNvSpPr>
              <a:spLocks noChangeArrowheads="1"/>
            </p:cNvSpPr>
            <p:nvPr/>
          </p:nvSpPr>
          <p:spPr bwMode="auto">
            <a:xfrm>
              <a:off x="1451" y="1443"/>
              <a:ext cx="65" cy="6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latin typeface="Calibri" panose="020F0502020204030204" pitchFamily="34" charset="0"/>
                <a:cs typeface="Calibri" panose="020F0502020204030204" pitchFamily="34" charset="0"/>
              </a:endParaRPr>
            </a:p>
          </p:txBody>
        </p:sp>
        <p:sp>
          <p:nvSpPr>
            <p:cNvPr id="36942" name="Rectangle 35"/>
            <p:cNvSpPr>
              <a:spLocks noChangeArrowheads="1"/>
            </p:cNvSpPr>
            <p:nvPr/>
          </p:nvSpPr>
          <p:spPr bwMode="auto">
            <a:xfrm>
              <a:off x="4185" y="3496"/>
              <a:ext cx="9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latin typeface="Calibri" panose="020F0502020204030204" pitchFamily="34" charset="0"/>
                  <a:cs typeface="Calibri" panose="020F0502020204030204" pitchFamily="34" charset="0"/>
                </a:rPr>
                <a:t>48</a:t>
              </a:r>
              <a:endParaRPr lang="en-US" altLang="en-US" sz="2400">
                <a:latin typeface="Calibri" panose="020F0502020204030204" pitchFamily="34" charset="0"/>
                <a:cs typeface="Calibri" panose="020F0502020204030204" pitchFamily="34" charset="0"/>
              </a:endParaRPr>
            </a:p>
          </p:txBody>
        </p:sp>
        <p:sp>
          <p:nvSpPr>
            <p:cNvPr id="36943" name="Rectangle 36"/>
            <p:cNvSpPr>
              <a:spLocks noChangeArrowheads="1"/>
            </p:cNvSpPr>
            <p:nvPr/>
          </p:nvSpPr>
          <p:spPr bwMode="auto">
            <a:xfrm>
              <a:off x="1300" y="1424"/>
              <a:ext cx="9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latin typeface="Calibri" panose="020F0502020204030204" pitchFamily="34" charset="0"/>
                  <a:cs typeface="Calibri" panose="020F0502020204030204" pitchFamily="34" charset="0"/>
                </a:rPr>
                <a:t>24</a:t>
              </a:r>
              <a:endParaRPr lang="en-US" altLang="en-US" sz="2400">
                <a:latin typeface="Calibri" panose="020F0502020204030204" pitchFamily="34" charset="0"/>
                <a:cs typeface="Calibri" panose="020F0502020204030204" pitchFamily="34" charset="0"/>
              </a:endParaRPr>
            </a:p>
          </p:txBody>
        </p:sp>
      </p:grpSp>
      <p:grpSp>
        <p:nvGrpSpPr>
          <p:cNvPr id="6" name="Group 37"/>
          <p:cNvGrpSpPr>
            <a:grpSpLocks/>
          </p:cNvGrpSpPr>
          <p:nvPr/>
        </p:nvGrpSpPr>
        <p:grpSpPr bwMode="auto">
          <a:xfrm>
            <a:off x="6051549" y="2497138"/>
            <a:ext cx="2025650" cy="1397000"/>
            <a:chOff x="2852" y="1573"/>
            <a:chExt cx="1276" cy="880"/>
          </a:xfrm>
        </p:grpSpPr>
        <p:sp>
          <p:nvSpPr>
            <p:cNvPr id="36934" name="Rectangle 38"/>
            <p:cNvSpPr>
              <a:spLocks noChangeArrowheads="1"/>
            </p:cNvSpPr>
            <p:nvPr/>
          </p:nvSpPr>
          <p:spPr bwMode="auto">
            <a:xfrm>
              <a:off x="3047" y="1573"/>
              <a:ext cx="983" cy="565"/>
            </a:xfrm>
            <a:prstGeom prst="rect">
              <a:avLst/>
            </a:prstGeom>
            <a:solidFill>
              <a:srgbClr val="E1E5E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latin typeface="Calibri" panose="020F0502020204030204" pitchFamily="34" charset="0"/>
                <a:cs typeface="Calibri" panose="020F0502020204030204" pitchFamily="34" charset="0"/>
              </a:endParaRPr>
            </a:p>
          </p:txBody>
        </p:sp>
        <p:sp>
          <p:nvSpPr>
            <p:cNvPr id="36935" name="Line 39"/>
            <p:cNvSpPr>
              <a:spLocks noChangeShapeType="1"/>
            </p:cNvSpPr>
            <p:nvPr/>
          </p:nvSpPr>
          <p:spPr bwMode="auto">
            <a:xfrm flipH="1">
              <a:off x="2852" y="1999"/>
              <a:ext cx="195" cy="454"/>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36936" name="Rectangle 40"/>
            <p:cNvSpPr>
              <a:spLocks noChangeArrowheads="1"/>
            </p:cNvSpPr>
            <p:nvPr/>
          </p:nvSpPr>
          <p:spPr bwMode="auto">
            <a:xfrm>
              <a:off x="3097" y="1626"/>
              <a:ext cx="772"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latin typeface="Calibri" panose="020F0502020204030204" pitchFamily="34" charset="0"/>
                  <a:cs typeface="Calibri" panose="020F0502020204030204" pitchFamily="34" charset="0"/>
                </a:rPr>
                <a:t>If there is no trade, </a:t>
              </a:r>
              <a:endParaRPr lang="en-US" altLang="en-US" sz="2400">
                <a:latin typeface="Calibri" panose="020F0502020204030204" pitchFamily="34" charset="0"/>
                <a:cs typeface="Calibri" panose="020F0502020204030204" pitchFamily="34" charset="0"/>
              </a:endParaRPr>
            </a:p>
          </p:txBody>
        </p:sp>
        <p:sp>
          <p:nvSpPr>
            <p:cNvPr id="36937" name="Rectangle 41"/>
            <p:cNvSpPr>
              <a:spLocks noChangeArrowheads="1"/>
            </p:cNvSpPr>
            <p:nvPr/>
          </p:nvSpPr>
          <p:spPr bwMode="auto">
            <a:xfrm>
              <a:off x="3097" y="1750"/>
              <a:ext cx="1031"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latin typeface="Calibri" panose="020F0502020204030204" pitchFamily="34" charset="0"/>
                  <a:cs typeface="Calibri" panose="020F0502020204030204" pitchFamily="34" charset="0"/>
                </a:rPr>
                <a:t>the rancher might choose </a:t>
              </a:r>
              <a:endParaRPr lang="en-US" altLang="en-US" sz="2400">
                <a:latin typeface="Calibri" panose="020F0502020204030204" pitchFamily="34" charset="0"/>
                <a:cs typeface="Calibri" panose="020F0502020204030204" pitchFamily="34" charset="0"/>
              </a:endParaRPr>
            </a:p>
          </p:txBody>
        </p:sp>
        <p:sp>
          <p:nvSpPr>
            <p:cNvPr id="36938" name="Rectangle 42"/>
            <p:cNvSpPr>
              <a:spLocks noChangeArrowheads="1"/>
            </p:cNvSpPr>
            <p:nvPr/>
          </p:nvSpPr>
          <p:spPr bwMode="auto">
            <a:xfrm>
              <a:off x="3097" y="1874"/>
              <a:ext cx="79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latin typeface="Calibri" panose="020F0502020204030204" pitchFamily="34" charset="0"/>
                  <a:cs typeface="Calibri" panose="020F0502020204030204" pitchFamily="34" charset="0"/>
                </a:rPr>
                <a:t>this production and </a:t>
              </a:r>
              <a:endParaRPr lang="en-US" altLang="en-US" sz="2400">
                <a:latin typeface="Calibri" panose="020F0502020204030204" pitchFamily="34" charset="0"/>
                <a:cs typeface="Calibri" panose="020F0502020204030204" pitchFamily="34" charset="0"/>
              </a:endParaRPr>
            </a:p>
          </p:txBody>
        </p:sp>
        <p:sp>
          <p:nvSpPr>
            <p:cNvPr id="36939" name="Rectangle 43"/>
            <p:cNvSpPr>
              <a:spLocks noChangeArrowheads="1"/>
            </p:cNvSpPr>
            <p:nvPr/>
          </p:nvSpPr>
          <p:spPr bwMode="auto">
            <a:xfrm>
              <a:off x="3097" y="1998"/>
              <a:ext cx="54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latin typeface="Calibri" panose="020F0502020204030204" pitchFamily="34" charset="0"/>
                  <a:cs typeface="Calibri" panose="020F0502020204030204" pitchFamily="34" charset="0"/>
                </a:rPr>
                <a:t>consumption.</a:t>
              </a:r>
              <a:endParaRPr lang="en-US" altLang="en-US" sz="2400">
                <a:latin typeface="Calibri" panose="020F0502020204030204" pitchFamily="34" charset="0"/>
                <a:cs typeface="Calibri" panose="020F0502020204030204" pitchFamily="34" charset="0"/>
              </a:endParaRPr>
            </a:p>
          </p:txBody>
        </p:sp>
      </p:grpSp>
      <p:grpSp>
        <p:nvGrpSpPr>
          <p:cNvPr id="7" name="Group 39"/>
          <p:cNvGrpSpPr>
            <a:grpSpLocks/>
          </p:cNvGrpSpPr>
          <p:nvPr/>
        </p:nvGrpSpPr>
        <p:grpSpPr bwMode="auto">
          <a:xfrm>
            <a:off x="3505200" y="2862263"/>
            <a:ext cx="1752600" cy="2898775"/>
            <a:chOff x="1981200" y="2861932"/>
            <a:chExt cx="1752600" cy="2899106"/>
          </a:xfrm>
        </p:grpSpPr>
        <p:grpSp>
          <p:nvGrpSpPr>
            <p:cNvPr id="36927" name="Group 52"/>
            <p:cNvGrpSpPr>
              <a:grpSpLocks/>
            </p:cNvGrpSpPr>
            <p:nvPr/>
          </p:nvGrpSpPr>
          <p:grpSpPr bwMode="auto">
            <a:xfrm>
              <a:off x="1981200" y="2971800"/>
              <a:ext cx="1676400" cy="2789238"/>
              <a:chOff x="1248" y="1872"/>
              <a:chExt cx="1056" cy="1757"/>
            </a:xfrm>
          </p:grpSpPr>
          <p:sp>
            <p:nvSpPr>
              <p:cNvPr id="36929" name="Line 44"/>
              <p:cNvSpPr>
                <a:spLocks noChangeShapeType="1"/>
              </p:cNvSpPr>
              <p:nvPr/>
            </p:nvSpPr>
            <p:spPr bwMode="auto">
              <a:xfrm flipV="1">
                <a:off x="2160" y="1968"/>
                <a:ext cx="0" cy="1488"/>
              </a:xfrm>
              <a:prstGeom prst="line">
                <a:avLst/>
              </a:prstGeom>
              <a:noFill/>
              <a:ln w="127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36930" name="Line 45"/>
              <p:cNvSpPr>
                <a:spLocks noChangeShapeType="1"/>
              </p:cNvSpPr>
              <p:nvPr/>
            </p:nvSpPr>
            <p:spPr bwMode="auto">
              <a:xfrm flipH="1">
                <a:off x="1488" y="1968"/>
                <a:ext cx="672" cy="0"/>
              </a:xfrm>
              <a:prstGeom prst="line">
                <a:avLst/>
              </a:prstGeom>
              <a:noFill/>
              <a:ln w="127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36931" name="Text Box 46"/>
              <p:cNvSpPr txBox="1">
                <a:spLocks noChangeArrowheads="1"/>
              </p:cNvSpPr>
              <p:nvPr/>
            </p:nvSpPr>
            <p:spPr bwMode="auto">
              <a:xfrm>
                <a:off x="2064" y="3456"/>
                <a:ext cx="2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a:latin typeface="Calibri" panose="020F0502020204030204" pitchFamily="34" charset="0"/>
                    <a:cs typeface="Calibri" panose="020F0502020204030204" pitchFamily="34" charset="0"/>
                  </a:rPr>
                  <a:t>12</a:t>
                </a:r>
              </a:p>
            </p:txBody>
          </p:sp>
          <p:sp>
            <p:nvSpPr>
              <p:cNvPr id="36932" name="Text Box 47"/>
              <p:cNvSpPr txBox="1">
                <a:spLocks noChangeArrowheads="1"/>
              </p:cNvSpPr>
              <p:nvPr/>
            </p:nvSpPr>
            <p:spPr bwMode="auto">
              <a:xfrm>
                <a:off x="1248" y="1872"/>
                <a:ext cx="2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a:latin typeface="Calibri" panose="020F0502020204030204" pitchFamily="34" charset="0"/>
                    <a:cs typeface="Calibri" panose="020F0502020204030204" pitchFamily="34" charset="0"/>
                  </a:rPr>
                  <a:t>18</a:t>
                </a:r>
              </a:p>
            </p:txBody>
          </p:sp>
          <p:sp>
            <p:nvSpPr>
              <p:cNvPr id="36933" name="Oval 49"/>
              <p:cNvSpPr>
                <a:spLocks noChangeArrowheads="1"/>
              </p:cNvSpPr>
              <p:nvPr/>
            </p:nvSpPr>
            <p:spPr bwMode="auto">
              <a:xfrm>
                <a:off x="2112" y="1920"/>
                <a:ext cx="65" cy="64"/>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latin typeface="Calibri" panose="020F0502020204030204" pitchFamily="34" charset="0"/>
                  <a:cs typeface="Calibri" panose="020F0502020204030204" pitchFamily="34" charset="0"/>
                </a:endParaRPr>
              </a:p>
            </p:txBody>
          </p:sp>
        </p:grpSp>
        <p:sp>
          <p:nvSpPr>
            <p:cNvPr id="36928" name="Text Box 51"/>
            <p:cNvSpPr txBox="1">
              <a:spLocks noChangeArrowheads="1"/>
            </p:cNvSpPr>
            <p:nvPr/>
          </p:nvSpPr>
          <p:spPr bwMode="auto">
            <a:xfrm>
              <a:off x="3352800" y="2861932"/>
              <a:ext cx="381000" cy="30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a:latin typeface="Calibri" panose="020F0502020204030204" pitchFamily="34" charset="0"/>
                  <a:cs typeface="Calibri" panose="020F0502020204030204" pitchFamily="34" charset="0"/>
                </a:rPr>
                <a:t>C</a:t>
              </a:r>
            </a:p>
          </p:txBody>
        </p:sp>
      </p:grpSp>
      <p:graphicFrame>
        <p:nvGraphicFramePr>
          <p:cNvPr id="424041" name="Group 105"/>
          <p:cNvGraphicFramePr>
            <a:graphicFrameLocks noGrp="1"/>
          </p:cNvGraphicFramePr>
          <p:nvPr>
            <p:ph idx="1"/>
            <p:extLst>
              <p:ext uri="{D42A27DB-BD31-4B8C-83A1-F6EECF244321}">
                <p14:modId xmlns:p14="http://schemas.microsoft.com/office/powerpoint/2010/main" val="2376908818"/>
              </p:ext>
            </p:extLst>
          </p:nvPr>
        </p:nvGraphicFramePr>
        <p:xfrm>
          <a:off x="8229600" y="2438400"/>
          <a:ext cx="2362200" cy="2773428"/>
        </p:xfrm>
        <a:graphic>
          <a:graphicData uri="http://schemas.openxmlformats.org/drawingml/2006/table">
            <a:tbl>
              <a:tblPr/>
              <a:tblGrid>
                <a:gridCol w="11430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tblGrid>
              <a:tr h="396195">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Amount Produced</a:t>
                      </a:r>
                    </a:p>
                  </a:txBody>
                  <a:tcPr marT="45702" marB="45702"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961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rPr>
                        <a:t>Meat</a:t>
                      </a:r>
                    </a:p>
                  </a:txBody>
                  <a:tcPr marT="45702" marB="457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Potatoes</a:t>
                      </a:r>
                    </a:p>
                  </a:txBody>
                  <a:tcPr marT="45702" marB="457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961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rPr>
                        <a:t>0</a:t>
                      </a:r>
                    </a:p>
                  </a:txBody>
                  <a:tcPr marT="45702" marB="457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48</a:t>
                      </a:r>
                    </a:p>
                  </a:txBody>
                  <a:tcPr marT="45702" marB="457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961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rPr>
                        <a:t>6</a:t>
                      </a:r>
                    </a:p>
                  </a:txBody>
                  <a:tcPr marT="45702" marB="457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36</a:t>
                      </a:r>
                    </a:p>
                  </a:txBody>
                  <a:tcPr marT="45702" marB="457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961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rPr>
                        <a:t>12</a:t>
                      </a:r>
                    </a:p>
                  </a:txBody>
                  <a:tcPr marT="45702" marB="457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24</a:t>
                      </a:r>
                    </a:p>
                  </a:txBody>
                  <a:tcPr marT="45702" marB="457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961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18</a:t>
                      </a:r>
                    </a:p>
                  </a:txBody>
                  <a:tcPr marT="45702" marB="457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12</a:t>
                      </a:r>
                    </a:p>
                  </a:txBody>
                  <a:tcPr marT="45702" marB="457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961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rPr>
                        <a:t>24</a:t>
                      </a:r>
                    </a:p>
                  </a:txBody>
                  <a:tcPr marT="45702" marB="457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0</a:t>
                      </a:r>
                    </a:p>
                  </a:txBody>
                  <a:tcPr marT="45702" marB="457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bl>
          </a:graphicData>
        </a:graphic>
      </p:graphicFrame>
      <p:grpSp>
        <p:nvGrpSpPr>
          <p:cNvPr id="9" name="Group 48"/>
          <p:cNvGrpSpPr>
            <a:grpSpLocks/>
          </p:cNvGrpSpPr>
          <p:nvPr/>
        </p:nvGrpSpPr>
        <p:grpSpPr bwMode="auto">
          <a:xfrm>
            <a:off x="3679825" y="4618038"/>
            <a:ext cx="3538408" cy="1098636"/>
            <a:chOff x="2156195" y="4617780"/>
            <a:chExt cx="3538280" cy="1099145"/>
          </a:xfrm>
        </p:grpSpPr>
        <p:sp>
          <p:nvSpPr>
            <p:cNvPr id="36922" name="Oval 49"/>
            <p:cNvSpPr>
              <a:spLocks noChangeArrowheads="1"/>
            </p:cNvSpPr>
            <p:nvPr/>
          </p:nvSpPr>
          <p:spPr bwMode="auto">
            <a:xfrm>
              <a:off x="5568002" y="4635855"/>
              <a:ext cx="103188" cy="1016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latin typeface="Calibri" panose="020F0502020204030204" pitchFamily="34" charset="0"/>
                <a:cs typeface="Calibri" panose="020F0502020204030204" pitchFamily="34" charset="0"/>
              </a:endParaRPr>
            </a:p>
          </p:txBody>
        </p:sp>
        <p:cxnSp>
          <p:nvCxnSpPr>
            <p:cNvPr id="36923" name="Straight Connector 41"/>
            <p:cNvCxnSpPr>
              <a:cxnSpLocks noChangeShapeType="1"/>
            </p:cNvCxnSpPr>
            <p:nvPr/>
          </p:nvCxnSpPr>
          <p:spPr bwMode="auto">
            <a:xfrm>
              <a:off x="2349795" y="4688958"/>
              <a:ext cx="3264196" cy="1588"/>
            </a:xfrm>
            <a:prstGeom prst="lin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cxnSp>
          <p:nvCxnSpPr>
            <p:cNvPr id="36924" name="Straight Connector 45"/>
            <p:cNvCxnSpPr>
              <a:cxnSpLocks noChangeShapeType="1"/>
            </p:cNvCxnSpPr>
            <p:nvPr/>
          </p:nvCxnSpPr>
          <p:spPr bwMode="auto">
            <a:xfrm rot="5400000" flipH="1" flipV="1">
              <a:off x="5215275" y="5087679"/>
              <a:ext cx="797442" cy="1588"/>
            </a:xfrm>
            <a:prstGeom prst="lin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sp>
          <p:nvSpPr>
            <p:cNvPr id="36925" name="Rectangle 23"/>
            <p:cNvSpPr>
              <a:spLocks noChangeArrowheads="1"/>
            </p:cNvSpPr>
            <p:nvPr/>
          </p:nvSpPr>
          <p:spPr bwMode="auto">
            <a:xfrm>
              <a:off x="5537387" y="5532173"/>
              <a:ext cx="157088" cy="184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latin typeface="Calibri" panose="020F0502020204030204" pitchFamily="34" charset="0"/>
                  <a:cs typeface="Calibri" panose="020F0502020204030204" pitchFamily="34" charset="0"/>
                </a:rPr>
                <a:t>36</a:t>
              </a:r>
              <a:endParaRPr lang="en-US" altLang="en-US" sz="2400">
                <a:latin typeface="Calibri" panose="020F0502020204030204" pitchFamily="34" charset="0"/>
                <a:cs typeface="Calibri" panose="020F0502020204030204" pitchFamily="34" charset="0"/>
              </a:endParaRPr>
            </a:p>
          </p:txBody>
        </p:sp>
        <p:sp>
          <p:nvSpPr>
            <p:cNvPr id="36926" name="Rectangle 23"/>
            <p:cNvSpPr>
              <a:spLocks noChangeArrowheads="1"/>
            </p:cNvSpPr>
            <p:nvPr/>
          </p:nvSpPr>
          <p:spPr bwMode="auto">
            <a:xfrm>
              <a:off x="2156195" y="4617780"/>
              <a:ext cx="78545" cy="184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latin typeface="Calibri" panose="020F0502020204030204" pitchFamily="34" charset="0"/>
                  <a:cs typeface="Calibri" panose="020F0502020204030204" pitchFamily="34" charset="0"/>
                </a:rPr>
                <a:t>6</a:t>
              </a:r>
              <a:endParaRPr lang="en-US" altLang="en-US" sz="2400">
                <a:latin typeface="Calibri" panose="020F0502020204030204" pitchFamily="34" charset="0"/>
                <a:cs typeface="Calibri" panose="020F0502020204030204" pitchFamily="34" charset="0"/>
              </a:endParaRPr>
            </a:p>
          </p:txBody>
        </p:sp>
      </p:grpSp>
      <p:grpSp>
        <p:nvGrpSpPr>
          <p:cNvPr id="10" name="Group 53"/>
          <p:cNvGrpSpPr>
            <a:grpSpLocks/>
          </p:cNvGrpSpPr>
          <p:nvPr/>
        </p:nvGrpSpPr>
        <p:grpSpPr bwMode="auto">
          <a:xfrm>
            <a:off x="8232775" y="3243263"/>
            <a:ext cx="2328863" cy="2124075"/>
            <a:chOff x="6709557" y="3243806"/>
            <a:chExt cx="2327564" cy="2123841"/>
          </a:xfrm>
        </p:grpSpPr>
        <p:sp>
          <p:nvSpPr>
            <p:cNvPr id="36920" name="Rectangle 49"/>
            <p:cNvSpPr>
              <a:spLocks noChangeArrowheads="1"/>
            </p:cNvSpPr>
            <p:nvPr/>
          </p:nvSpPr>
          <p:spPr bwMode="auto">
            <a:xfrm>
              <a:off x="6709557" y="3243806"/>
              <a:ext cx="2327564" cy="378372"/>
            </a:xfrm>
            <a:prstGeom prst="rect">
              <a:avLst/>
            </a:prstGeom>
            <a:noFill/>
            <a:ln w="38100" algn="ctr">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latin typeface="Calibri" panose="020F0502020204030204" pitchFamily="34" charset="0"/>
                <a:cs typeface="Calibri" panose="020F0502020204030204" pitchFamily="34" charset="0"/>
              </a:endParaRPr>
            </a:p>
          </p:txBody>
        </p:sp>
        <p:cxnSp>
          <p:nvCxnSpPr>
            <p:cNvPr id="36921" name="Straight Arrow Connector 52"/>
            <p:cNvCxnSpPr>
              <a:cxnSpLocks noChangeShapeType="1"/>
            </p:cNvCxnSpPr>
            <p:nvPr/>
          </p:nvCxnSpPr>
          <p:spPr bwMode="auto">
            <a:xfrm rot="5400000">
              <a:off x="6026728" y="4376057"/>
              <a:ext cx="1745673" cy="237507"/>
            </a:xfrm>
            <a:prstGeom prst="straightConnector1">
              <a:avLst/>
            </a:prstGeom>
            <a:noFill/>
            <a:ln w="38100" algn="ctr">
              <a:solidFill>
                <a:srgbClr val="FF0000"/>
              </a:solidFill>
              <a:round/>
              <a:headEnd type="none" w="sm" len="sm"/>
              <a:tailEnd type="arrow" w="med" len="med"/>
            </a:ln>
            <a:extLst>
              <a:ext uri="{909E8E84-426E-40DD-AFC4-6F175D3DCCD1}">
                <a14:hiddenFill xmlns:a14="http://schemas.microsoft.com/office/drawing/2010/main">
                  <a:noFill/>
                </a14:hiddenFill>
              </a:ext>
            </a:extLst>
          </p:spPr>
        </p:cxnSp>
      </p:grpSp>
      <p:grpSp>
        <p:nvGrpSpPr>
          <p:cNvPr id="11" name="Group 58"/>
          <p:cNvGrpSpPr>
            <a:grpSpLocks/>
          </p:cNvGrpSpPr>
          <p:nvPr/>
        </p:nvGrpSpPr>
        <p:grpSpPr bwMode="auto">
          <a:xfrm>
            <a:off x="7224713" y="3635375"/>
            <a:ext cx="3336925" cy="960438"/>
            <a:chOff x="5700157" y="3635681"/>
            <a:chExt cx="3336964" cy="960070"/>
          </a:xfrm>
        </p:grpSpPr>
        <p:sp>
          <p:nvSpPr>
            <p:cNvPr id="36918" name="Rectangle 54"/>
            <p:cNvSpPr>
              <a:spLocks noChangeArrowheads="1"/>
            </p:cNvSpPr>
            <p:nvPr/>
          </p:nvSpPr>
          <p:spPr bwMode="auto">
            <a:xfrm>
              <a:off x="6709557" y="3635681"/>
              <a:ext cx="2327564" cy="378372"/>
            </a:xfrm>
            <a:prstGeom prst="rect">
              <a:avLst/>
            </a:prstGeom>
            <a:noFill/>
            <a:ln w="38100" algn="ctr">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latin typeface="Calibri" panose="020F0502020204030204" pitchFamily="34" charset="0"/>
                <a:cs typeface="Calibri" panose="020F0502020204030204" pitchFamily="34" charset="0"/>
              </a:endParaRPr>
            </a:p>
          </p:txBody>
        </p:sp>
        <p:cxnSp>
          <p:nvCxnSpPr>
            <p:cNvPr id="36919" name="Straight Arrow Connector 56"/>
            <p:cNvCxnSpPr>
              <a:cxnSpLocks noChangeShapeType="1"/>
              <a:stCxn id="36918" idx="1"/>
            </p:cNvCxnSpPr>
            <p:nvPr/>
          </p:nvCxnSpPr>
          <p:spPr bwMode="auto">
            <a:xfrm rot="10800000" flipV="1">
              <a:off x="5700157" y="3824867"/>
              <a:ext cx="1009401" cy="770884"/>
            </a:xfrm>
            <a:prstGeom prst="straightConnector1">
              <a:avLst/>
            </a:prstGeom>
            <a:noFill/>
            <a:ln w="38100" algn="ctr">
              <a:solidFill>
                <a:srgbClr val="FF0000"/>
              </a:solidFill>
              <a:round/>
              <a:headEnd type="none" w="sm" len="sm"/>
              <a:tailEnd type="arrow" w="med" len="med"/>
            </a:ln>
            <a:extLst>
              <a:ext uri="{909E8E84-426E-40DD-AFC4-6F175D3DCCD1}">
                <a14:hiddenFill xmlns:a14="http://schemas.microsoft.com/office/drawing/2010/main">
                  <a:noFill/>
                </a14:hiddenFill>
              </a:ext>
            </a:extLst>
          </p:spPr>
        </p:cxnSp>
      </p:grpSp>
      <p:grpSp>
        <p:nvGrpSpPr>
          <p:cNvPr id="12" name="Group 69"/>
          <p:cNvGrpSpPr>
            <a:grpSpLocks/>
          </p:cNvGrpSpPr>
          <p:nvPr/>
        </p:nvGrpSpPr>
        <p:grpSpPr bwMode="auto">
          <a:xfrm>
            <a:off x="4089400" y="2363788"/>
            <a:ext cx="6465888" cy="2832100"/>
            <a:chOff x="2565070" y="2363191"/>
            <a:chExt cx="6466126" cy="2832437"/>
          </a:xfrm>
        </p:grpSpPr>
        <p:cxnSp>
          <p:nvCxnSpPr>
            <p:cNvPr id="36916" name="Straight Arrow Connector 57"/>
            <p:cNvCxnSpPr>
              <a:cxnSpLocks noChangeShapeType="1"/>
            </p:cNvCxnSpPr>
            <p:nvPr/>
          </p:nvCxnSpPr>
          <p:spPr bwMode="auto">
            <a:xfrm rot="10800000">
              <a:off x="2565070" y="2363191"/>
              <a:ext cx="4130634" cy="2611665"/>
            </a:xfrm>
            <a:prstGeom prst="straightConnector1">
              <a:avLst/>
            </a:prstGeom>
            <a:noFill/>
            <a:ln w="38100" algn="ctr">
              <a:solidFill>
                <a:srgbClr val="FF0000"/>
              </a:solidFill>
              <a:round/>
              <a:headEnd type="none" w="sm" len="sm"/>
              <a:tailEnd type="arrow" w="med" len="med"/>
            </a:ln>
            <a:extLst>
              <a:ext uri="{909E8E84-426E-40DD-AFC4-6F175D3DCCD1}">
                <a14:hiddenFill xmlns:a14="http://schemas.microsoft.com/office/drawing/2010/main">
                  <a:noFill/>
                </a14:hiddenFill>
              </a:ext>
            </a:extLst>
          </p:spPr>
        </p:cxnSp>
        <p:sp>
          <p:nvSpPr>
            <p:cNvPr id="36917" name="Rectangle 60"/>
            <p:cNvSpPr>
              <a:spLocks noChangeArrowheads="1"/>
            </p:cNvSpPr>
            <p:nvPr/>
          </p:nvSpPr>
          <p:spPr bwMode="auto">
            <a:xfrm>
              <a:off x="6703632" y="4817256"/>
              <a:ext cx="2327564" cy="378372"/>
            </a:xfrm>
            <a:prstGeom prst="rect">
              <a:avLst/>
            </a:prstGeom>
            <a:noFill/>
            <a:ln w="38100" algn="ctr">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latin typeface="Calibri" panose="020F0502020204030204" pitchFamily="34" charset="0"/>
                <a:cs typeface="Calibri" panose="020F0502020204030204" pitchFamily="34" charset="0"/>
              </a:endParaRPr>
            </a:p>
          </p:txBody>
        </p:sp>
      </p:grpSp>
      <p:grpSp>
        <p:nvGrpSpPr>
          <p:cNvPr id="13" name="Group 64"/>
          <p:cNvGrpSpPr>
            <a:grpSpLocks/>
          </p:cNvGrpSpPr>
          <p:nvPr/>
        </p:nvGrpSpPr>
        <p:grpSpPr bwMode="auto">
          <a:xfrm>
            <a:off x="6321425" y="3943350"/>
            <a:ext cx="4235450" cy="469900"/>
            <a:chOff x="4797632" y="3942608"/>
            <a:chExt cx="4235539" cy="471245"/>
          </a:xfrm>
        </p:grpSpPr>
        <p:sp>
          <p:nvSpPr>
            <p:cNvPr id="36914" name="Rectangle 59"/>
            <p:cNvSpPr>
              <a:spLocks noChangeArrowheads="1"/>
            </p:cNvSpPr>
            <p:nvPr/>
          </p:nvSpPr>
          <p:spPr bwMode="auto">
            <a:xfrm>
              <a:off x="6705607" y="4035481"/>
              <a:ext cx="2327564" cy="378372"/>
            </a:xfrm>
            <a:prstGeom prst="rect">
              <a:avLst/>
            </a:prstGeom>
            <a:noFill/>
            <a:ln w="38100" algn="ctr">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latin typeface="Calibri" panose="020F0502020204030204" pitchFamily="34" charset="0"/>
                <a:cs typeface="Calibri" panose="020F0502020204030204" pitchFamily="34" charset="0"/>
              </a:endParaRPr>
            </a:p>
          </p:txBody>
        </p:sp>
        <p:cxnSp>
          <p:nvCxnSpPr>
            <p:cNvPr id="36915" name="Straight Arrow Connector 62"/>
            <p:cNvCxnSpPr>
              <a:cxnSpLocks noChangeShapeType="1"/>
            </p:cNvCxnSpPr>
            <p:nvPr/>
          </p:nvCxnSpPr>
          <p:spPr bwMode="auto">
            <a:xfrm rot="10800000">
              <a:off x="4797632" y="3942608"/>
              <a:ext cx="1907967" cy="258372"/>
            </a:xfrm>
            <a:prstGeom prst="straightConnector1">
              <a:avLst/>
            </a:prstGeom>
            <a:noFill/>
            <a:ln w="38100" algn="ctr">
              <a:solidFill>
                <a:srgbClr val="FF0000"/>
              </a:solidFill>
              <a:round/>
              <a:headEnd type="none" w="sm" len="sm"/>
              <a:tailEnd type="arrow" w="med" len="med"/>
            </a:ln>
            <a:extLst>
              <a:ext uri="{909E8E84-426E-40DD-AFC4-6F175D3DCCD1}">
                <a14:hiddenFill xmlns:a14="http://schemas.microsoft.com/office/drawing/2010/main">
                  <a:noFill/>
                </a14:hiddenFill>
              </a:ext>
            </a:extLst>
          </p:spPr>
        </p:cxnSp>
      </p:grpSp>
      <p:grpSp>
        <p:nvGrpSpPr>
          <p:cNvPr id="14" name="Group 67"/>
          <p:cNvGrpSpPr>
            <a:grpSpLocks/>
          </p:cNvGrpSpPr>
          <p:nvPr/>
        </p:nvGrpSpPr>
        <p:grpSpPr bwMode="auto">
          <a:xfrm>
            <a:off x="5192713" y="3122613"/>
            <a:ext cx="5362575" cy="1692275"/>
            <a:chOff x="3669476" y="3123210"/>
            <a:chExt cx="5361720" cy="1692418"/>
          </a:xfrm>
        </p:grpSpPr>
        <p:sp>
          <p:nvSpPr>
            <p:cNvPr id="36912" name="Rectangle 61"/>
            <p:cNvSpPr>
              <a:spLocks noChangeArrowheads="1"/>
            </p:cNvSpPr>
            <p:nvPr/>
          </p:nvSpPr>
          <p:spPr bwMode="auto">
            <a:xfrm>
              <a:off x="6703632" y="4437256"/>
              <a:ext cx="2327564" cy="378372"/>
            </a:xfrm>
            <a:prstGeom prst="rect">
              <a:avLst/>
            </a:prstGeom>
            <a:noFill/>
            <a:ln w="38100" algn="ctr">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latin typeface="Calibri" panose="020F0502020204030204" pitchFamily="34" charset="0"/>
                <a:cs typeface="Calibri" panose="020F0502020204030204" pitchFamily="34" charset="0"/>
              </a:endParaRPr>
            </a:p>
          </p:txBody>
        </p:sp>
        <p:cxnSp>
          <p:nvCxnSpPr>
            <p:cNvPr id="36913" name="Straight Arrow Connector 65"/>
            <p:cNvCxnSpPr>
              <a:cxnSpLocks noChangeShapeType="1"/>
            </p:cNvCxnSpPr>
            <p:nvPr/>
          </p:nvCxnSpPr>
          <p:spPr bwMode="auto">
            <a:xfrm rot="10800000">
              <a:off x="3669476" y="3123210"/>
              <a:ext cx="3048001" cy="1493406"/>
            </a:xfrm>
            <a:prstGeom prst="straightConnector1">
              <a:avLst/>
            </a:prstGeom>
            <a:noFill/>
            <a:ln w="38100" algn="ctr">
              <a:solidFill>
                <a:srgbClr val="FF0000"/>
              </a:solidFill>
              <a:round/>
              <a:headEnd type="none" w="sm" len="sm"/>
              <a:tailEnd type="arrow" w="med" len="med"/>
            </a:ln>
            <a:extLst>
              <a:ext uri="{909E8E84-426E-40DD-AFC4-6F175D3DCCD1}">
                <a14:hiddenFill xmlns:a14="http://schemas.microsoft.com/office/drawing/2010/main">
                  <a:noFill/>
                </a14:hiddenFill>
              </a:ext>
            </a:extLst>
          </p:spPr>
        </p:cxnSp>
      </p:grpSp>
      <p:sp>
        <p:nvSpPr>
          <p:cNvPr id="369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B518B2A-10DD-4AB3-A35B-DD32CEA119A2}" type="slidenum">
              <a:rPr lang="en-US" altLang="en-US" sz="1400" smtClean="0">
                <a:latin typeface="Calibri" panose="020F0502020204030204" pitchFamily="34" charset="0"/>
                <a:cs typeface="Calibri" panose="020F0502020204030204" pitchFamily="34" charset="0"/>
              </a:rPr>
              <a:pPr>
                <a:spcBef>
                  <a:spcPct val="0"/>
                </a:spcBef>
                <a:buFontTx/>
                <a:buNone/>
              </a:pPr>
              <a:t>54</a:t>
            </a:fld>
            <a:endParaRPr lang="en-US" altLang="en-US" sz="1400">
              <a:latin typeface="Calibri" panose="020F0502020204030204" pitchFamily="34" charset="0"/>
              <a:cs typeface="Calibri" panose="020F0502020204030204" pitchFamily="34" charset="0"/>
            </a:endParaRPr>
          </a:p>
        </p:txBody>
      </p:sp>
      <p:sp>
        <p:nvSpPr>
          <p:cNvPr id="63" name="Footer Placeholder 4"/>
          <p:cNvSpPr>
            <a:spLocks noGrp="1"/>
          </p:cNvSpPr>
          <p:nvPr>
            <p:ph type="ftr" sz="quarter" idx="11"/>
          </p:nvPr>
        </p:nvSpPr>
        <p:spPr>
          <a:xfrm>
            <a:off x="4678680" y="6381750"/>
            <a:ext cx="2834640" cy="33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latin typeface="Calibri" panose="020F0502020204030204" pitchFamily="34" charset="0"/>
                <a:cs typeface="Calibri" panose="020F0502020204030204" pitchFamily="34" charset="0"/>
              </a:rPr>
              <a:t>THE GAINS FROM TRADE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xit" presetSubtype="10" fill="hold" nodeType="clickEffect">
                                  <p:stCondLst>
                                    <p:cond delay="0"/>
                                  </p:stCondLst>
                                  <p:childTnLst>
                                    <p:animEffect transition="out" filter="blinds(horizontal)">
                                      <p:cBhvr>
                                        <p:cTn id="15" dur="500"/>
                                        <p:tgtEl>
                                          <p:spTgt spid="10"/>
                                        </p:tgtEl>
                                      </p:cBhvr>
                                    </p:animEffect>
                                    <p:set>
                                      <p:cBhvr>
                                        <p:cTn id="16" dur="1" fill="hold">
                                          <p:stCondLst>
                                            <p:cond delay="499"/>
                                          </p:stCondLst>
                                        </p:cTn>
                                        <p:tgtEl>
                                          <p:spTgt spid="10"/>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xit" presetSubtype="10" fill="hold" nodeType="clickEffect">
                                  <p:stCondLst>
                                    <p:cond delay="0"/>
                                  </p:stCondLst>
                                  <p:childTnLst>
                                    <p:animEffect transition="out" filter="blinds(horizontal)">
                                      <p:cBhvr>
                                        <p:cTn id="24" dur="500"/>
                                        <p:tgtEl>
                                          <p:spTgt spid="12"/>
                                        </p:tgtEl>
                                      </p:cBhvr>
                                    </p:animEffect>
                                    <p:set>
                                      <p:cBhvr>
                                        <p:cTn id="25" dur="1" fill="hold">
                                          <p:stCondLst>
                                            <p:cond delay="499"/>
                                          </p:stCondLst>
                                        </p:cTn>
                                        <p:tgtEl>
                                          <p:spTgt spid="12"/>
                                        </p:tgtEl>
                                        <p:attrNameLst>
                                          <p:attrName>style.visibility</p:attrName>
                                        </p:attrNameLst>
                                      </p:cBhvr>
                                      <p:to>
                                        <p:strVal val="hidden"/>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nodeType="clickEffect">
                                  <p:stCondLst>
                                    <p:cond delay="0"/>
                                  </p:stCondLst>
                                  <p:childTnLst>
                                    <p:set>
                                      <p:cBhvr>
                                        <p:cTn id="33" dur="1" fill="hold">
                                          <p:stCondLst>
                                            <p:cond delay="0"/>
                                          </p:stCondLst>
                                        </p:cTn>
                                        <p:tgtEl>
                                          <p:spTgt spid="14"/>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5" presetClass="exit" presetSubtype="10" fill="hold" nodeType="clickEffect">
                                  <p:stCondLst>
                                    <p:cond delay="0"/>
                                  </p:stCondLst>
                                  <p:childTnLst>
                                    <p:animEffect transition="out" filter="checkerboard(across)">
                                      <p:cBhvr>
                                        <p:cTn id="37" dur="500"/>
                                        <p:tgtEl>
                                          <p:spTgt spid="14"/>
                                        </p:tgtEl>
                                      </p:cBhvr>
                                    </p:animEffect>
                                    <p:set>
                                      <p:cBhvr>
                                        <p:cTn id="38" dur="1" fill="hold">
                                          <p:stCondLst>
                                            <p:cond delay="499"/>
                                          </p:stCondLst>
                                        </p:cTn>
                                        <p:tgtEl>
                                          <p:spTgt spid="14"/>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2"/>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4" presetClass="exit" presetSubtype="16" fill="hold" nodeType="clickEffect">
                                  <p:stCondLst>
                                    <p:cond delay="0"/>
                                  </p:stCondLst>
                                  <p:childTnLst>
                                    <p:animEffect transition="out" filter="box(in)">
                                      <p:cBhvr>
                                        <p:cTn id="50" dur="500"/>
                                        <p:tgtEl>
                                          <p:spTgt spid="13"/>
                                        </p:tgtEl>
                                      </p:cBhvr>
                                    </p:animEffect>
                                    <p:set>
                                      <p:cBhvr>
                                        <p:cTn id="51" dur="1" fill="hold">
                                          <p:stCondLst>
                                            <p:cond delay="499"/>
                                          </p:stCondLst>
                                        </p:cTn>
                                        <p:tgtEl>
                                          <p:spTgt spid="13"/>
                                        </p:tgtEl>
                                        <p:attrNameLst>
                                          <p:attrName>style.visibility</p:attrName>
                                        </p:attrNameLst>
                                      </p:cBhvr>
                                      <p:to>
                                        <p:strVal val="hidden"/>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nodeType="click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wipe(left)">
                                      <p:cBhvr>
                                        <p:cTn id="56" dur="500"/>
                                        <p:tgtEl>
                                          <p:spTgt spid="6"/>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nodeType="clickEffect">
                                  <p:stCondLst>
                                    <p:cond delay="0"/>
                                  </p:stCondLst>
                                  <p:childTnLst>
                                    <p:set>
                                      <p:cBhvr>
                                        <p:cTn id="60" dur="1" fill="hold">
                                          <p:stCondLst>
                                            <p:cond delay="0"/>
                                          </p:stCondLst>
                                        </p:cTn>
                                        <p:tgtEl>
                                          <p:spTgt spid="9"/>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nodeType="clickEffect">
                                  <p:stCondLst>
                                    <p:cond delay="0"/>
                                  </p:stCondLst>
                                  <p:childTnLst>
                                    <p:set>
                                      <p:cBhvr>
                                        <p:cTn id="64" dur="1" fill="hold">
                                          <p:stCondLst>
                                            <p:cond delay="0"/>
                                          </p:stCondLst>
                                        </p:cTn>
                                        <p:tgtEl>
                                          <p:spTgt spid="11"/>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3" presetClass="exit" presetSubtype="10" fill="hold" nodeType="clickEffect">
                                  <p:stCondLst>
                                    <p:cond delay="0"/>
                                  </p:stCondLst>
                                  <p:childTnLst>
                                    <p:animEffect transition="out" filter="blinds(horizontal)">
                                      <p:cBhvr>
                                        <p:cTn id="68" dur="500"/>
                                        <p:tgtEl>
                                          <p:spTgt spid="11"/>
                                        </p:tgtEl>
                                      </p:cBhvr>
                                    </p:animEffect>
                                    <p:set>
                                      <p:cBhvr>
                                        <p:cTn id="69" dur="1" fill="hold">
                                          <p:stCondLst>
                                            <p:cond delay="499"/>
                                          </p:stCondLst>
                                        </p:cTn>
                                        <p:tgtEl>
                                          <p:spTgt spid="11"/>
                                        </p:tgtEl>
                                        <p:attrNameLst>
                                          <p:attrName>style.visibility</p:attrName>
                                        </p:attrNameLst>
                                      </p:cBhvr>
                                      <p:to>
                                        <p:strVal val="hidden"/>
                                      </p:to>
                                    </p:set>
                                  </p:childTnLst>
                                </p:cTn>
                              </p:par>
                            </p:childTnLst>
                          </p:cTn>
                        </p:par>
                      </p:childTnLst>
                    </p:cTn>
                  </p:par>
                  <p:par>
                    <p:cTn id="70" fill="hold" nodeType="clickPar">
                      <p:stCondLst>
                        <p:cond delay="indefinite"/>
                      </p:stCondLst>
                      <p:childTnLst>
                        <p:par>
                          <p:cTn id="71" fill="hold" nodeType="withGroup">
                            <p:stCondLst>
                              <p:cond delay="0"/>
                            </p:stCondLst>
                            <p:childTnLst>
                              <p:par>
                                <p:cTn id="72" presetID="18" presetClass="entr" presetSubtype="6" fill="hold" nodeType="clickEffect">
                                  <p:stCondLst>
                                    <p:cond delay="0"/>
                                  </p:stCondLst>
                                  <p:childTnLst>
                                    <p:set>
                                      <p:cBhvr>
                                        <p:cTn id="73" dur="1" fill="hold">
                                          <p:stCondLst>
                                            <p:cond delay="0"/>
                                          </p:stCondLst>
                                        </p:cTn>
                                        <p:tgtEl>
                                          <p:spTgt spid="423954"/>
                                        </p:tgtEl>
                                        <p:attrNameLst>
                                          <p:attrName>style.visibility</p:attrName>
                                        </p:attrNameLst>
                                      </p:cBhvr>
                                      <p:to>
                                        <p:strVal val="visible"/>
                                      </p:to>
                                    </p:set>
                                    <p:animEffect transition="in" filter="strips(downRight)">
                                      <p:cBhvr>
                                        <p:cTn id="74" dur="500"/>
                                        <p:tgtEl>
                                          <p:spTgt spid="4239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3"/>
          <p:cNvSpPr>
            <a:spLocks noGrp="1" noChangeArrowheads="1"/>
          </p:cNvSpPr>
          <p:nvPr>
            <p:ph type="title"/>
          </p:nvPr>
        </p:nvSpPr>
        <p:spPr/>
        <p:txBody>
          <a:bodyPr/>
          <a:lstStyle/>
          <a:p>
            <a:pPr algn="l" eaLnBrk="1" hangingPunct="1">
              <a:lnSpc>
                <a:spcPct val="80000"/>
              </a:lnSpc>
            </a:pPr>
            <a:r>
              <a:rPr lang="en-US" altLang="en-US" sz="3200" dirty="0">
                <a:latin typeface="Calibri" panose="020F0502020204030204" pitchFamily="34" charset="0"/>
                <a:cs typeface="Calibri" panose="020F0502020204030204" pitchFamily="34" charset="0"/>
              </a:rPr>
              <a:t>Rancher’s Production Possibilities </a:t>
            </a:r>
            <a:r>
              <a:rPr lang="en-US" altLang="en-US" sz="3200" i="1" dirty="0">
                <a:latin typeface="Calibri" panose="020F0502020204030204" pitchFamily="34" charset="0"/>
                <a:cs typeface="Calibri" panose="020F0502020204030204" pitchFamily="34" charset="0"/>
              </a:rPr>
              <a:t>Frontier</a:t>
            </a:r>
          </a:p>
        </p:txBody>
      </p:sp>
      <p:sp>
        <p:nvSpPr>
          <p:cNvPr id="36867" name="Freeform 17"/>
          <p:cNvSpPr>
            <a:spLocks/>
          </p:cNvSpPr>
          <p:nvPr/>
        </p:nvSpPr>
        <p:spPr bwMode="auto">
          <a:xfrm>
            <a:off x="3871913" y="1924050"/>
            <a:ext cx="4802187" cy="3559175"/>
          </a:xfrm>
          <a:custGeom>
            <a:avLst/>
            <a:gdLst>
              <a:gd name="T0" fmla="*/ 0 w 3025"/>
              <a:gd name="T1" fmla="*/ 0 h 2242"/>
              <a:gd name="T2" fmla="*/ 0 w 3025"/>
              <a:gd name="T3" fmla="*/ 2147483646 h 2242"/>
              <a:gd name="T4" fmla="*/ 2147483646 w 3025"/>
              <a:gd name="T5" fmla="*/ 2147483646 h 2242"/>
              <a:gd name="T6" fmla="*/ 0 60000 65536"/>
              <a:gd name="T7" fmla="*/ 0 60000 65536"/>
              <a:gd name="T8" fmla="*/ 0 60000 65536"/>
              <a:gd name="T9" fmla="*/ 0 w 3025"/>
              <a:gd name="T10" fmla="*/ 0 h 2242"/>
              <a:gd name="T11" fmla="*/ 3025 w 3025"/>
              <a:gd name="T12" fmla="*/ 2242 h 2242"/>
            </a:gdLst>
            <a:ahLst/>
            <a:cxnLst>
              <a:cxn ang="T6">
                <a:pos x="T0" y="T1"/>
              </a:cxn>
              <a:cxn ang="T7">
                <a:pos x="T2" y="T3"/>
              </a:cxn>
              <a:cxn ang="T8">
                <a:pos x="T4" y="T5"/>
              </a:cxn>
            </a:cxnLst>
            <a:rect l="T9" t="T10" r="T11" b="T12"/>
            <a:pathLst>
              <a:path w="3025" h="2242">
                <a:moveTo>
                  <a:pt x="0" y="0"/>
                </a:moveTo>
                <a:lnTo>
                  <a:pt x="0" y="2242"/>
                </a:lnTo>
                <a:lnTo>
                  <a:pt x="3025" y="2242"/>
                </a:lnTo>
              </a:path>
            </a:pathLst>
          </a:custGeom>
          <a:noFill/>
          <a:ln w="142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sp>
        <p:nvSpPr>
          <p:cNvPr id="423954" name="Line 18"/>
          <p:cNvSpPr>
            <a:spLocks noChangeShapeType="1"/>
          </p:cNvSpPr>
          <p:nvPr/>
        </p:nvSpPr>
        <p:spPr bwMode="auto">
          <a:xfrm>
            <a:off x="3871913" y="2349500"/>
            <a:ext cx="4389437" cy="3133725"/>
          </a:xfrm>
          <a:prstGeom prst="line">
            <a:avLst/>
          </a:prstGeom>
          <a:noFill/>
          <a:ln w="44450">
            <a:solidFill>
              <a:srgbClr val="004C9F"/>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36869" name="Rectangle 19"/>
          <p:cNvSpPr>
            <a:spLocks noChangeArrowheads="1"/>
          </p:cNvSpPr>
          <p:nvPr/>
        </p:nvSpPr>
        <p:spPr bwMode="auto">
          <a:xfrm>
            <a:off x="7316788" y="5726113"/>
            <a:ext cx="114409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a:solidFill>
                  <a:srgbClr val="000000"/>
                </a:solidFill>
                <a:latin typeface="Calibri" panose="020F0502020204030204" pitchFamily="34" charset="0"/>
                <a:cs typeface="Calibri" panose="020F0502020204030204" pitchFamily="34" charset="0"/>
              </a:rPr>
              <a:t>Potatoes (ounces)</a:t>
            </a:r>
            <a:endParaRPr lang="en-US" altLang="en-US" sz="2400">
              <a:latin typeface="Calibri" panose="020F0502020204030204" pitchFamily="34" charset="0"/>
              <a:cs typeface="Calibri" panose="020F0502020204030204" pitchFamily="34" charset="0"/>
            </a:endParaRPr>
          </a:p>
        </p:txBody>
      </p:sp>
      <p:grpSp>
        <p:nvGrpSpPr>
          <p:cNvPr id="2" name="Group 70"/>
          <p:cNvGrpSpPr>
            <a:grpSpLocks/>
          </p:cNvGrpSpPr>
          <p:nvPr/>
        </p:nvGrpSpPr>
        <p:grpSpPr bwMode="auto">
          <a:xfrm>
            <a:off x="3587750" y="3771900"/>
            <a:ext cx="2622552" cy="1962150"/>
            <a:chOff x="2063750" y="3771900"/>
            <a:chExt cx="2622563" cy="1962152"/>
          </a:xfrm>
        </p:grpSpPr>
        <p:grpSp>
          <p:nvGrpSpPr>
            <p:cNvPr id="36944" name="Group 20"/>
            <p:cNvGrpSpPr>
              <a:grpSpLocks/>
            </p:cNvGrpSpPr>
            <p:nvPr/>
          </p:nvGrpSpPr>
          <p:grpSpPr bwMode="auto">
            <a:xfrm>
              <a:off x="2063750" y="3836989"/>
              <a:ext cx="2532063" cy="1897063"/>
              <a:chOff x="1300" y="2417"/>
              <a:chExt cx="1595" cy="1195"/>
            </a:xfrm>
          </p:grpSpPr>
          <p:sp>
            <p:nvSpPr>
              <p:cNvPr id="36948" name="Freeform 21"/>
              <p:cNvSpPr>
                <a:spLocks/>
              </p:cNvSpPr>
              <p:nvPr/>
            </p:nvSpPr>
            <p:spPr bwMode="auto">
              <a:xfrm>
                <a:off x="1489" y="2462"/>
                <a:ext cx="1363" cy="992"/>
              </a:xfrm>
              <a:custGeom>
                <a:avLst/>
                <a:gdLst>
                  <a:gd name="T0" fmla="*/ 0 w 1363"/>
                  <a:gd name="T1" fmla="*/ 0 h 992"/>
                  <a:gd name="T2" fmla="*/ 1363 w 1363"/>
                  <a:gd name="T3" fmla="*/ 0 h 992"/>
                  <a:gd name="T4" fmla="*/ 1363 w 1363"/>
                  <a:gd name="T5" fmla="*/ 992 h 992"/>
                  <a:gd name="T6" fmla="*/ 0 60000 65536"/>
                  <a:gd name="T7" fmla="*/ 0 60000 65536"/>
                  <a:gd name="T8" fmla="*/ 0 60000 65536"/>
                  <a:gd name="T9" fmla="*/ 0 w 1363"/>
                  <a:gd name="T10" fmla="*/ 0 h 992"/>
                  <a:gd name="T11" fmla="*/ 1363 w 1363"/>
                  <a:gd name="T12" fmla="*/ 992 h 992"/>
                </a:gdLst>
                <a:ahLst/>
                <a:cxnLst>
                  <a:cxn ang="T6">
                    <a:pos x="T0" y="T1"/>
                  </a:cxn>
                  <a:cxn ang="T7">
                    <a:pos x="T2" y="T3"/>
                  </a:cxn>
                  <a:cxn ang="T8">
                    <a:pos x="T4" y="T5"/>
                  </a:cxn>
                </a:cxnLst>
                <a:rect l="T9" t="T10" r="T11" b="T12"/>
                <a:pathLst>
                  <a:path w="1363" h="992">
                    <a:moveTo>
                      <a:pt x="0" y="0"/>
                    </a:moveTo>
                    <a:lnTo>
                      <a:pt x="1363" y="0"/>
                    </a:lnTo>
                    <a:lnTo>
                      <a:pt x="1363" y="992"/>
                    </a:lnTo>
                  </a:path>
                </a:pathLst>
              </a:custGeom>
              <a:noFill/>
              <a:ln w="14288">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sp>
            <p:nvSpPr>
              <p:cNvPr id="36949" name="Rectangle 22"/>
              <p:cNvSpPr>
                <a:spLocks noChangeArrowheads="1"/>
              </p:cNvSpPr>
              <p:nvPr/>
            </p:nvSpPr>
            <p:spPr bwMode="auto">
              <a:xfrm>
                <a:off x="1300" y="2417"/>
                <a:ext cx="9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latin typeface="Calibri" panose="020F0502020204030204" pitchFamily="34" charset="0"/>
                    <a:cs typeface="Calibri" panose="020F0502020204030204" pitchFamily="34" charset="0"/>
                  </a:rPr>
                  <a:t>12</a:t>
                </a:r>
                <a:endParaRPr lang="en-US" altLang="en-US" sz="2400">
                  <a:latin typeface="Calibri" panose="020F0502020204030204" pitchFamily="34" charset="0"/>
                  <a:cs typeface="Calibri" panose="020F0502020204030204" pitchFamily="34" charset="0"/>
                </a:endParaRPr>
              </a:p>
            </p:txBody>
          </p:sp>
          <p:sp>
            <p:nvSpPr>
              <p:cNvPr id="36950" name="Rectangle 23"/>
              <p:cNvSpPr>
                <a:spLocks noChangeArrowheads="1"/>
              </p:cNvSpPr>
              <p:nvPr/>
            </p:nvSpPr>
            <p:spPr bwMode="auto">
              <a:xfrm>
                <a:off x="2796" y="3496"/>
                <a:ext cx="9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latin typeface="Calibri" panose="020F0502020204030204" pitchFamily="34" charset="0"/>
                    <a:cs typeface="Calibri" panose="020F0502020204030204" pitchFamily="34" charset="0"/>
                  </a:rPr>
                  <a:t>24</a:t>
                </a:r>
                <a:endParaRPr lang="en-US" altLang="en-US" sz="2400">
                  <a:latin typeface="Calibri" panose="020F0502020204030204" pitchFamily="34" charset="0"/>
                  <a:cs typeface="Calibri" panose="020F0502020204030204" pitchFamily="34" charset="0"/>
                </a:endParaRPr>
              </a:p>
            </p:txBody>
          </p:sp>
        </p:grpSp>
        <p:grpSp>
          <p:nvGrpSpPr>
            <p:cNvPr id="36945" name="Group 24"/>
            <p:cNvGrpSpPr>
              <a:grpSpLocks/>
            </p:cNvGrpSpPr>
            <p:nvPr/>
          </p:nvGrpSpPr>
          <p:grpSpPr bwMode="auto">
            <a:xfrm>
              <a:off x="4483112" y="3771900"/>
              <a:ext cx="203201" cy="195263"/>
              <a:chOff x="2824" y="2376"/>
              <a:chExt cx="128" cy="123"/>
            </a:xfrm>
          </p:grpSpPr>
          <p:sp>
            <p:nvSpPr>
              <p:cNvPr id="36946" name="Oval 25"/>
              <p:cNvSpPr>
                <a:spLocks noChangeArrowheads="1"/>
              </p:cNvSpPr>
              <p:nvPr/>
            </p:nvSpPr>
            <p:spPr bwMode="auto">
              <a:xfrm>
                <a:off x="2824" y="2435"/>
                <a:ext cx="65" cy="64"/>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latin typeface="Calibri" panose="020F0502020204030204" pitchFamily="34" charset="0"/>
                  <a:cs typeface="Calibri" panose="020F0502020204030204" pitchFamily="34" charset="0"/>
                </a:endParaRPr>
              </a:p>
            </p:txBody>
          </p:sp>
          <p:sp>
            <p:nvSpPr>
              <p:cNvPr id="36947" name="Rectangle 26"/>
              <p:cNvSpPr>
                <a:spLocks noChangeArrowheads="1"/>
              </p:cNvSpPr>
              <p:nvPr/>
            </p:nvSpPr>
            <p:spPr bwMode="auto">
              <a:xfrm>
                <a:off x="2899" y="2376"/>
                <a:ext cx="53"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latin typeface="Calibri" panose="020F0502020204030204" pitchFamily="34" charset="0"/>
                    <a:cs typeface="Calibri" panose="020F0502020204030204" pitchFamily="34" charset="0"/>
                  </a:rPr>
                  <a:t>B</a:t>
                </a:r>
                <a:endParaRPr lang="en-US" altLang="en-US" sz="2400">
                  <a:latin typeface="Calibri" panose="020F0502020204030204" pitchFamily="34" charset="0"/>
                  <a:cs typeface="Calibri" panose="020F0502020204030204" pitchFamily="34" charset="0"/>
                </a:endParaRPr>
              </a:p>
            </p:txBody>
          </p:sp>
        </p:grpSp>
      </p:grpSp>
      <p:sp>
        <p:nvSpPr>
          <p:cNvPr id="36871" name="Rectangle 27"/>
          <p:cNvSpPr>
            <a:spLocks noChangeArrowheads="1"/>
          </p:cNvSpPr>
          <p:nvPr/>
        </p:nvSpPr>
        <p:spPr bwMode="auto">
          <a:xfrm>
            <a:off x="3670300" y="5549900"/>
            <a:ext cx="7854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latin typeface="Calibri" panose="020F0502020204030204" pitchFamily="34" charset="0"/>
                <a:cs typeface="Calibri" panose="020F0502020204030204" pitchFamily="34" charset="0"/>
              </a:rPr>
              <a:t>0</a:t>
            </a:r>
            <a:endParaRPr lang="en-US" altLang="en-US" sz="2400">
              <a:latin typeface="Calibri" panose="020F0502020204030204" pitchFamily="34" charset="0"/>
              <a:cs typeface="Calibri" panose="020F0502020204030204" pitchFamily="34" charset="0"/>
            </a:endParaRPr>
          </a:p>
        </p:txBody>
      </p:sp>
      <p:sp>
        <p:nvSpPr>
          <p:cNvPr id="36872" name="Rectangle 28"/>
          <p:cNvSpPr>
            <a:spLocks noChangeArrowheads="1"/>
          </p:cNvSpPr>
          <p:nvPr/>
        </p:nvSpPr>
        <p:spPr bwMode="auto">
          <a:xfrm>
            <a:off x="2701925" y="1906588"/>
            <a:ext cx="92191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a:solidFill>
                  <a:srgbClr val="000000"/>
                </a:solidFill>
                <a:latin typeface="Calibri" panose="020F0502020204030204" pitchFamily="34" charset="0"/>
                <a:cs typeface="Calibri" panose="020F0502020204030204" pitchFamily="34" charset="0"/>
              </a:rPr>
              <a:t>Meat (ounces)</a:t>
            </a:r>
            <a:endParaRPr lang="en-US" altLang="en-US" sz="2400">
              <a:latin typeface="Calibri" panose="020F0502020204030204" pitchFamily="34" charset="0"/>
              <a:cs typeface="Calibri" panose="020F0502020204030204" pitchFamily="34" charset="0"/>
            </a:endParaRPr>
          </a:p>
        </p:txBody>
      </p:sp>
      <p:grpSp>
        <p:nvGrpSpPr>
          <p:cNvPr id="5" name="Group 32"/>
          <p:cNvGrpSpPr>
            <a:grpSpLocks/>
          </p:cNvGrpSpPr>
          <p:nvPr/>
        </p:nvGrpSpPr>
        <p:grpSpPr bwMode="auto">
          <a:xfrm>
            <a:off x="3587750" y="2260600"/>
            <a:ext cx="4737100" cy="3473450"/>
            <a:chOff x="1300" y="1424"/>
            <a:chExt cx="2984" cy="2188"/>
          </a:xfrm>
        </p:grpSpPr>
        <p:sp>
          <p:nvSpPr>
            <p:cNvPr id="36940" name="Oval 33"/>
            <p:cNvSpPr>
              <a:spLocks noChangeArrowheads="1"/>
            </p:cNvSpPr>
            <p:nvPr/>
          </p:nvSpPr>
          <p:spPr bwMode="auto">
            <a:xfrm>
              <a:off x="4207" y="3417"/>
              <a:ext cx="65" cy="64"/>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latin typeface="Calibri" panose="020F0502020204030204" pitchFamily="34" charset="0"/>
                <a:cs typeface="Calibri" panose="020F0502020204030204" pitchFamily="34" charset="0"/>
              </a:endParaRPr>
            </a:p>
          </p:txBody>
        </p:sp>
        <p:sp>
          <p:nvSpPr>
            <p:cNvPr id="36941" name="Oval 34"/>
            <p:cNvSpPr>
              <a:spLocks noChangeArrowheads="1"/>
            </p:cNvSpPr>
            <p:nvPr/>
          </p:nvSpPr>
          <p:spPr bwMode="auto">
            <a:xfrm>
              <a:off x="1451" y="1443"/>
              <a:ext cx="65" cy="6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latin typeface="Calibri" panose="020F0502020204030204" pitchFamily="34" charset="0"/>
                <a:cs typeface="Calibri" panose="020F0502020204030204" pitchFamily="34" charset="0"/>
              </a:endParaRPr>
            </a:p>
          </p:txBody>
        </p:sp>
        <p:sp>
          <p:nvSpPr>
            <p:cNvPr id="36942" name="Rectangle 35"/>
            <p:cNvSpPr>
              <a:spLocks noChangeArrowheads="1"/>
            </p:cNvSpPr>
            <p:nvPr/>
          </p:nvSpPr>
          <p:spPr bwMode="auto">
            <a:xfrm>
              <a:off x="4185" y="3496"/>
              <a:ext cx="9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latin typeface="Calibri" panose="020F0502020204030204" pitchFamily="34" charset="0"/>
                  <a:cs typeface="Calibri" panose="020F0502020204030204" pitchFamily="34" charset="0"/>
                </a:rPr>
                <a:t>48</a:t>
              </a:r>
              <a:endParaRPr lang="en-US" altLang="en-US" sz="2400">
                <a:latin typeface="Calibri" panose="020F0502020204030204" pitchFamily="34" charset="0"/>
                <a:cs typeface="Calibri" panose="020F0502020204030204" pitchFamily="34" charset="0"/>
              </a:endParaRPr>
            </a:p>
          </p:txBody>
        </p:sp>
        <p:sp>
          <p:nvSpPr>
            <p:cNvPr id="36943" name="Rectangle 36"/>
            <p:cNvSpPr>
              <a:spLocks noChangeArrowheads="1"/>
            </p:cNvSpPr>
            <p:nvPr/>
          </p:nvSpPr>
          <p:spPr bwMode="auto">
            <a:xfrm>
              <a:off x="1300" y="1424"/>
              <a:ext cx="9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latin typeface="Calibri" panose="020F0502020204030204" pitchFamily="34" charset="0"/>
                  <a:cs typeface="Calibri" panose="020F0502020204030204" pitchFamily="34" charset="0"/>
                </a:rPr>
                <a:t>24</a:t>
              </a:r>
              <a:endParaRPr lang="en-US" altLang="en-US" sz="2400">
                <a:latin typeface="Calibri" panose="020F0502020204030204" pitchFamily="34" charset="0"/>
                <a:cs typeface="Calibri" panose="020F0502020204030204" pitchFamily="34" charset="0"/>
              </a:endParaRPr>
            </a:p>
          </p:txBody>
        </p:sp>
      </p:grpSp>
      <p:grpSp>
        <p:nvGrpSpPr>
          <p:cNvPr id="7" name="Group 39"/>
          <p:cNvGrpSpPr>
            <a:grpSpLocks/>
          </p:cNvGrpSpPr>
          <p:nvPr/>
        </p:nvGrpSpPr>
        <p:grpSpPr bwMode="auto">
          <a:xfrm>
            <a:off x="3505200" y="2862263"/>
            <a:ext cx="1752600" cy="2898775"/>
            <a:chOff x="1981200" y="2861932"/>
            <a:chExt cx="1752600" cy="2899106"/>
          </a:xfrm>
        </p:grpSpPr>
        <p:grpSp>
          <p:nvGrpSpPr>
            <p:cNvPr id="36927" name="Group 52"/>
            <p:cNvGrpSpPr>
              <a:grpSpLocks/>
            </p:cNvGrpSpPr>
            <p:nvPr/>
          </p:nvGrpSpPr>
          <p:grpSpPr bwMode="auto">
            <a:xfrm>
              <a:off x="1981200" y="2971800"/>
              <a:ext cx="1676400" cy="2789238"/>
              <a:chOff x="1248" y="1872"/>
              <a:chExt cx="1056" cy="1757"/>
            </a:xfrm>
          </p:grpSpPr>
          <p:sp>
            <p:nvSpPr>
              <p:cNvPr id="36929" name="Line 44"/>
              <p:cNvSpPr>
                <a:spLocks noChangeShapeType="1"/>
              </p:cNvSpPr>
              <p:nvPr/>
            </p:nvSpPr>
            <p:spPr bwMode="auto">
              <a:xfrm flipV="1">
                <a:off x="2160" y="1968"/>
                <a:ext cx="0" cy="1488"/>
              </a:xfrm>
              <a:prstGeom prst="line">
                <a:avLst/>
              </a:prstGeom>
              <a:noFill/>
              <a:ln w="127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36930" name="Line 45"/>
              <p:cNvSpPr>
                <a:spLocks noChangeShapeType="1"/>
              </p:cNvSpPr>
              <p:nvPr/>
            </p:nvSpPr>
            <p:spPr bwMode="auto">
              <a:xfrm flipH="1">
                <a:off x="1488" y="1968"/>
                <a:ext cx="672" cy="0"/>
              </a:xfrm>
              <a:prstGeom prst="line">
                <a:avLst/>
              </a:prstGeom>
              <a:noFill/>
              <a:ln w="127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36931" name="Text Box 46"/>
              <p:cNvSpPr txBox="1">
                <a:spLocks noChangeArrowheads="1"/>
              </p:cNvSpPr>
              <p:nvPr/>
            </p:nvSpPr>
            <p:spPr bwMode="auto">
              <a:xfrm>
                <a:off x="2064" y="3456"/>
                <a:ext cx="2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a:latin typeface="Calibri" panose="020F0502020204030204" pitchFamily="34" charset="0"/>
                    <a:cs typeface="Calibri" panose="020F0502020204030204" pitchFamily="34" charset="0"/>
                  </a:rPr>
                  <a:t>12</a:t>
                </a:r>
              </a:p>
            </p:txBody>
          </p:sp>
          <p:sp>
            <p:nvSpPr>
              <p:cNvPr id="36932" name="Text Box 47"/>
              <p:cNvSpPr txBox="1">
                <a:spLocks noChangeArrowheads="1"/>
              </p:cNvSpPr>
              <p:nvPr/>
            </p:nvSpPr>
            <p:spPr bwMode="auto">
              <a:xfrm>
                <a:off x="1248" y="1872"/>
                <a:ext cx="2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200">
                    <a:latin typeface="Calibri" panose="020F0502020204030204" pitchFamily="34" charset="0"/>
                    <a:cs typeface="Calibri" panose="020F0502020204030204" pitchFamily="34" charset="0"/>
                  </a:rPr>
                  <a:t>18</a:t>
                </a:r>
              </a:p>
            </p:txBody>
          </p:sp>
          <p:sp>
            <p:nvSpPr>
              <p:cNvPr id="36933" name="Oval 49"/>
              <p:cNvSpPr>
                <a:spLocks noChangeArrowheads="1"/>
              </p:cNvSpPr>
              <p:nvPr/>
            </p:nvSpPr>
            <p:spPr bwMode="auto">
              <a:xfrm>
                <a:off x="2112" y="1920"/>
                <a:ext cx="65" cy="64"/>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latin typeface="Calibri" panose="020F0502020204030204" pitchFamily="34" charset="0"/>
                  <a:cs typeface="Calibri" panose="020F0502020204030204" pitchFamily="34" charset="0"/>
                </a:endParaRPr>
              </a:p>
            </p:txBody>
          </p:sp>
        </p:grpSp>
        <p:sp>
          <p:nvSpPr>
            <p:cNvPr id="36928" name="Text Box 51"/>
            <p:cNvSpPr txBox="1">
              <a:spLocks noChangeArrowheads="1"/>
            </p:cNvSpPr>
            <p:nvPr/>
          </p:nvSpPr>
          <p:spPr bwMode="auto">
            <a:xfrm>
              <a:off x="3352800" y="2861932"/>
              <a:ext cx="381000" cy="30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a:latin typeface="Calibri" panose="020F0502020204030204" pitchFamily="34" charset="0"/>
                  <a:cs typeface="Calibri" panose="020F0502020204030204" pitchFamily="34" charset="0"/>
                </a:rPr>
                <a:t>C</a:t>
              </a:r>
            </a:p>
          </p:txBody>
        </p:sp>
      </p:grpSp>
      <p:graphicFrame>
        <p:nvGraphicFramePr>
          <p:cNvPr id="424041" name="Group 105"/>
          <p:cNvGraphicFramePr>
            <a:graphicFrameLocks noGrp="1"/>
          </p:cNvGraphicFramePr>
          <p:nvPr>
            <p:ph idx="1"/>
            <p:extLst>
              <p:ext uri="{D42A27DB-BD31-4B8C-83A1-F6EECF244321}">
                <p14:modId xmlns:p14="http://schemas.microsoft.com/office/powerpoint/2010/main" val="2376908818"/>
              </p:ext>
            </p:extLst>
          </p:nvPr>
        </p:nvGraphicFramePr>
        <p:xfrm>
          <a:off x="8229600" y="2438400"/>
          <a:ext cx="2362200" cy="2773428"/>
        </p:xfrm>
        <a:graphic>
          <a:graphicData uri="http://schemas.openxmlformats.org/drawingml/2006/table">
            <a:tbl>
              <a:tblPr/>
              <a:tblGrid>
                <a:gridCol w="11430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tblGrid>
              <a:tr h="396195">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Amount Produced</a:t>
                      </a:r>
                    </a:p>
                  </a:txBody>
                  <a:tcPr marT="45702" marB="45702"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961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rPr>
                        <a:t>Meat</a:t>
                      </a:r>
                    </a:p>
                  </a:txBody>
                  <a:tcPr marT="45702" marB="457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Potatoes</a:t>
                      </a:r>
                    </a:p>
                  </a:txBody>
                  <a:tcPr marT="45702" marB="457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961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rPr>
                        <a:t>0</a:t>
                      </a:r>
                    </a:p>
                  </a:txBody>
                  <a:tcPr marT="45702" marB="457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48</a:t>
                      </a:r>
                    </a:p>
                  </a:txBody>
                  <a:tcPr marT="45702" marB="457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961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rPr>
                        <a:t>6</a:t>
                      </a:r>
                    </a:p>
                  </a:txBody>
                  <a:tcPr marT="45702" marB="457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36</a:t>
                      </a:r>
                    </a:p>
                  </a:txBody>
                  <a:tcPr marT="45702" marB="457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961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rPr>
                        <a:t>12</a:t>
                      </a:r>
                    </a:p>
                  </a:txBody>
                  <a:tcPr marT="45702" marB="457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24</a:t>
                      </a:r>
                    </a:p>
                  </a:txBody>
                  <a:tcPr marT="45702" marB="457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961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18</a:t>
                      </a:r>
                    </a:p>
                  </a:txBody>
                  <a:tcPr marT="45702" marB="457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12</a:t>
                      </a:r>
                    </a:p>
                  </a:txBody>
                  <a:tcPr marT="45702" marB="457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961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rPr>
                        <a:t>24</a:t>
                      </a:r>
                    </a:p>
                  </a:txBody>
                  <a:tcPr marT="45702" marB="457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0</a:t>
                      </a:r>
                    </a:p>
                  </a:txBody>
                  <a:tcPr marT="45702" marB="457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bl>
          </a:graphicData>
        </a:graphic>
      </p:graphicFrame>
      <p:grpSp>
        <p:nvGrpSpPr>
          <p:cNvPr id="9" name="Group 48"/>
          <p:cNvGrpSpPr>
            <a:grpSpLocks/>
          </p:cNvGrpSpPr>
          <p:nvPr/>
        </p:nvGrpSpPr>
        <p:grpSpPr bwMode="auto">
          <a:xfrm>
            <a:off x="3679825" y="4618038"/>
            <a:ext cx="3538408" cy="1098636"/>
            <a:chOff x="2156195" y="4617780"/>
            <a:chExt cx="3538280" cy="1099145"/>
          </a:xfrm>
        </p:grpSpPr>
        <p:sp>
          <p:nvSpPr>
            <p:cNvPr id="36922" name="Oval 49"/>
            <p:cNvSpPr>
              <a:spLocks noChangeArrowheads="1"/>
            </p:cNvSpPr>
            <p:nvPr/>
          </p:nvSpPr>
          <p:spPr bwMode="auto">
            <a:xfrm>
              <a:off x="5568002" y="4635855"/>
              <a:ext cx="103188" cy="1016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latin typeface="Calibri" panose="020F0502020204030204" pitchFamily="34" charset="0"/>
                <a:cs typeface="Calibri" panose="020F0502020204030204" pitchFamily="34" charset="0"/>
              </a:endParaRPr>
            </a:p>
          </p:txBody>
        </p:sp>
        <p:cxnSp>
          <p:nvCxnSpPr>
            <p:cNvPr id="36923" name="Straight Connector 41"/>
            <p:cNvCxnSpPr>
              <a:cxnSpLocks noChangeShapeType="1"/>
            </p:cNvCxnSpPr>
            <p:nvPr/>
          </p:nvCxnSpPr>
          <p:spPr bwMode="auto">
            <a:xfrm>
              <a:off x="2349795" y="4688958"/>
              <a:ext cx="3264196" cy="1588"/>
            </a:xfrm>
            <a:prstGeom prst="lin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cxnSp>
          <p:nvCxnSpPr>
            <p:cNvPr id="36924" name="Straight Connector 45"/>
            <p:cNvCxnSpPr>
              <a:cxnSpLocks noChangeShapeType="1"/>
            </p:cNvCxnSpPr>
            <p:nvPr/>
          </p:nvCxnSpPr>
          <p:spPr bwMode="auto">
            <a:xfrm rot="5400000" flipH="1" flipV="1">
              <a:off x="5215275" y="5087679"/>
              <a:ext cx="797442" cy="1588"/>
            </a:xfrm>
            <a:prstGeom prst="lin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sp>
          <p:nvSpPr>
            <p:cNvPr id="36925" name="Rectangle 23"/>
            <p:cNvSpPr>
              <a:spLocks noChangeArrowheads="1"/>
            </p:cNvSpPr>
            <p:nvPr/>
          </p:nvSpPr>
          <p:spPr bwMode="auto">
            <a:xfrm>
              <a:off x="5537387" y="5532173"/>
              <a:ext cx="157088" cy="184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latin typeface="Calibri" panose="020F0502020204030204" pitchFamily="34" charset="0"/>
                  <a:cs typeface="Calibri" panose="020F0502020204030204" pitchFamily="34" charset="0"/>
                </a:rPr>
                <a:t>36</a:t>
              </a:r>
              <a:endParaRPr lang="en-US" altLang="en-US" sz="2400">
                <a:latin typeface="Calibri" panose="020F0502020204030204" pitchFamily="34" charset="0"/>
                <a:cs typeface="Calibri" panose="020F0502020204030204" pitchFamily="34" charset="0"/>
              </a:endParaRPr>
            </a:p>
          </p:txBody>
        </p:sp>
        <p:sp>
          <p:nvSpPr>
            <p:cNvPr id="36926" name="Rectangle 23"/>
            <p:cNvSpPr>
              <a:spLocks noChangeArrowheads="1"/>
            </p:cNvSpPr>
            <p:nvPr/>
          </p:nvSpPr>
          <p:spPr bwMode="auto">
            <a:xfrm>
              <a:off x="2156195" y="4617780"/>
              <a:ext cx="78545" cy="184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latin typeface="Calibri" panose="020F0502020204030204" pitchFamily="34" charset="0"/>
                  <a:cs typeface="Calibri" panose="020F0502020204030204" pitchFamily="34" charset="0"/>
                </a:rPr>
                <a:t>6</a:t>
              </a:r>
              <a:endParaRPr lang="en-US" altLang="en-US" sz="2400">
                <a:latin typeface="Calibri" panose="020F0502020204030204" pitchFamily="34" charset="0"/>
                <a:cs typeface="Calibri" panose="020F0502020204030204" pitchFamily="34" charset="0"/>
              </a:endParaRPr>
            </a:p>
          </p:txBody>
        </p:sp>
      </p:grpSp>
      <p:sp>
        <p:nvSpPr>
          <p:cNvPr id="36920" name="Rectangle 49"/>
          <p:cNvSpPr>
            <a:spLocks noChangeArrowheads="1"/>
          </p:cNvSpPr>
          <p:nvPr/>
        </p:nvSpPr>
        <p:spPr bwMode="auto">
          <a:xfrm>
            <a:off x="8232775" y="3243263"/>
            <a:ext cx="2328863" cy="378414"/>
          </a:xfrm>
          <a:prstGeom prst="rect">
            <a:avLst/>
          </a:prstGeom>
          <a:noFill/>
          <a:ln w="38100" algn="ctr">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latin typeface="Calibri" panose="020F0502020204030204" pitchFamily="34" charset="0"/>
              <a:cs typeface="Calibri" panose="020F0502020204030204" pitchFamily="34" charset="0"/>
            </a:endParaRPr>
          </a:p>
        </p:txBody>
      </p:sp>
      <p:sp>
        <p:nvSpPr>
          <p:cNvPr id="36918" name="Rectangle 54"/>
          <p:cNvSpPr>
            <a:spLocks noChangeArrowheads="1"/>
          </p:cNvSpPr>
          <p:nvPr/>
        </p:nvSpPr>
        <p:spPr bwMode="auto">
          <a:xfrm>
            <a:off x="8234101" y="3635375"/>
            <a:ext cx="2327537" cy="378517"/>
          </a:xfrm>
          <a:prstGeom prst="rect">
            <a:avLst/>
          </a:prstGeom>
          <a:noFill/>
          <a:ln w="38100" algn="ctr">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latin typeface="Calibri" panose="020F0502020204030204" pitchFamily="34" charset="0"/>
              <a:cs typeface="Calibri" panose="020F0502020204030204" pitchFamily="34" charset="0"/>
            </a:endParaRPr>
          </a:p>
        </p:txBody>
      </p:sp>
      <p:sp>
        <p:nvSpPr>
          <p:cNvPr id="369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B518B2A-10DD-4AB3-A35B-DD32CEA119A2}" type="slidenum">
              <a:rPr lang="en-US" altLang="en-US" sz="1400" smtClean="0">
                <a:latin typeface="Calibri" panose="020F0502020204030204" pitchFamily="34" charset="0"/>
                <a:cs typeface="Calibri" panose="020F0502020204030204" pitchFamily="34" charset="0"/>
              </a:rPr>
              <a:pPr>
                <a:spcBef>
                  <a:spcPct val="0"/>
                </a:spcBef>
                <a:buFontTx/>
                <a:buNone/>
              </a:pPr>
              <a:t>55</a:t>
            </a:fld>
            <a:endParaRPr lang="en-US" altLang="en-US" sz="1400">
              <a:latin typeface="Calibri" panose="020F0502020204030204" pitchFamily="34" charset="0"/>
              <a:cs typeface="Calibri" panose="020F0502020204030204" pitchFamily="34" charset="0"/>
            </a:endParaRPr>
          </a:p>
        </p:txBody>
      </p:sp>
      <p:sp>
        <p:nvSpPr>
          <p:cNvPr id="63" name="Footer Placeholder 4"/>
          <p:cNvSpPr>
            <a:spLocks noGrp="1"/>
          </p:cNvSpPr>
          <p:nvPr>
            <p:ph type="ftr" sz="quarter" idx="11"/>
          </p:nvPr>
        </p:nvSpPr>
        <p:spPr>
          <a:xfrm>
            <a:off x="4678680" y="6381750"/>
            <a:ext cx="2834640" cy="33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latin typeface="Calibri" panose="020F0502020204030204" pitchFamily="34" charset="0"/>
                <a:cs typeface="Calibri" panose="020F0502020204030204" pitchFamily="34" charset="0"/>
              </a:rPr>
              <a:t>THE GAINS FROM TRADE</a:t>
            </a:r>
          </a:p>
        </p:txBody>
      </p:sp>
      <p:sp>
        <p:nvSpPr>
          <p:cNvPr id="3" name="TextBox 2"/>
          <p:cNvSpPr txBox="1"/>
          <p:nvPr/>
        </p:nvSpPr>
        <p:spPr>
          <a:xfrm>
            <a:off x="7779148" y="161622"/>
            <a:ext cx="4323809" cy="2246769"/>
          </a:xfrm>
          <a:prstGeom prst="rect">
            <a:avLst/>
          </a:prstGeom>
          <a:noFill/>
        </p:spPr>
        <p:txBody>
          <a:bodyPr wrap="square" rtlCol="0">
            <a:spAutoFit/>
          </a:bodyPr>
          <a:lstStyle/>
          <a:p>
            <a:r>
              <a:rPr lang="en-US" sz="1400" dirty="0">
                <a:latin typeface="Calibri" panose="020F0502020204030204" pitchFamily="34" charset="0"/>
                <a:cs typeface="Calibri" panose="020F0502020204030204" pitchFamily="34" charset="0"/>
              </a:rPr>
              <a:t>A glance at the first two rows shows of the Rancher’s production possibilities table that the Rancher can produce 6 additional units of meat, but only by sacrificing 12 units of potatoes. Therefore, the opportunity cost of 6 additional units of meat is 12 units of potatoes. Therefore, the opportunity cost of 1 additional unit of meat is 2 units of potatoes. So, you see that the Rancher’s opportunity cost of meat can also be calculated from the Rancher’s production possibilities table.</a:t>
            </a:r>
          </a:p>
        </p:txBody>
      </p:sp>
      <p:sp>
        <p:nvSpPr>
          <p:cNvPr id="64" name="TextBox 63"/>
          <p:cNvSpPr txBox="1"/>
          <p:nvPr/>
        </p:nvSpPr>
        <p:spPr>
          <a:xfrm>
            <a:off x="82071" y="2749005"/>
            <a:ext cx="3392139" cy="3539430"/>
          </a:xfrm>
          <a:prstGeom prst="rect">
            <a:avLst/>
          </a:prstGeom>
          <a:noFill/>
        </p:spPr>
        <p:txBody>
          <a:bodyPr wrap="square" rtlCol="0">
            <a:spAutoFit/>
          </a:bodyPr>
          <a:lstStyle/>
          <a:p>
            <a:r>
              <a:rPr lang="en-US" sz="1400" dirty="0">
                <a:latin typeface="Calibri" panose="020F0502020204030204" pitchFamily="34" charset="0"/>
                <a:cs typeface="Calibri" panose="020F0502020204030204" pitchFamily="34" charset="0"/>
              </a:rPr>
              <a:t>Simple geometry says that the slope of a line can be calculated by the “rise over run” formula (as long as one ignores any negative sign). A glance at any two points on the Rancher’s production possibilities curve, such as points B and C, shows that the Rancher can produce 6 additional units of meat, but only by sacrificing 12 units of potatoes. Therefore, the opportunity cost of 6 additional units of meat is 12 units of potatoes. Therefore, the opportunity cost of 1 additional unit of meat is 2 units of potatoes. So, you see that the Rancher’s opportunity cost of meat can also be calculated from the Rancher’s production possibilities curve.</a:t>
            </a:r>
          </a:p>
        </p:txBody>
      </p:sp>
    </p:spTree>
    <p:extLst>
      <p:ext uri="{BB962C8B-B14F-4D97-AF65-F5344CB8AC3E}">
        <p14:creationId xmlns:p14="http://schemas.microsoft.com/office/powerpoint/2010/main" val="2373013633"/>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56F47CC-8473-4A46-844C-2FA4EEA39C18}" type="slidenum">
              <a:rPr lang="en-US" altLang="en-US" sz="1400" smtClean="0"/>
              <a:pPr>
                <a:spcBef>
                  <a:spcPct val="0"/>
                </a:spcBef>
                <a:buFontTx/>
                <a:buNone/>
              </a:pPr>
              <a:t>56</a:t>
            </a:fld>
            <a:endParaRPr lang="en-US" altLang="en-US" sz="1400"/>
          </a:p>
        </p:txBody>
      </p:sp>
      <p:sp>
        <p:nvSpPr>
          <p:cNvPr id="37892" name="Rectangle 2"/>
          <p:cNvSpPr>
            <a:spLocks noGrp="1" noChangeArrowheads="1"/>
          </p:cNvSpPr>
          <p:nvPr>
            <p:ph type="title"/>
          </p:nvPr>
        </p:nvSpPr>
        <p:spPr/>
        <p:txBody>
          <a:bodyPr/>
          <a:lstStyle/>
          <a:p>
            <a:pPr eaLnBrk="1" hangingPunct="1"/>
            <a:r>
              <a:rPr lang="en-US" altLang="en-US"/>
              <a:t>The Production Possibilities Frontier</a:t>
            </a:r>
          </a:p>
        </p:txBody>
      </p:sp>
      <p:sp>
        <p:nvSpPr>
          <p:cNvPr id="37893" name="Rectangle 3"/>
          <p:cNvSpPr>
            <a:spLocks noGrp="1" noChangeArrowheads="1"/>
          </p:cNvSpPr>
          <p:nvPr>
            <p:ph type="body" idx="1"/>
          </p:nvPr>
        </p:nvSpPr>
        <p:spPr/>
        <p:txBody>
          <a:bodyPr/>
          <a:lstStyle/>
          <a:p>
            <a:pPr eaLnBrk="1" hangingPunct="1"/>
            <a:r>
              <a:rPr lang="en-US" altLang="en-US" sz="2800" dirty="0"/>
              <a:t>The PPF graphically illustrates the fact that we face trade-offs </a:t>
            </a:r>
          </a:p>
          <a:p>
            <a:pPr eaLnBrk="1" hangingPunct="1"/>
            <a:r>
              <a:rPr lang="en-US" altLang="en-US" sz="2800" dirty="0"/>
              <a:t>If either person increases his production of meat, his production of potatoes must decrease. </a:t>
            </a:r>
          </a:p>
          <a:p>
            <a:pPr eaLnBrk="1" hangingPunct="1"/>
            <a:r>
              <a:rPr lang="en-US" altLang="en-US" sz="2800" dirty="0"/>
              <a:t>When there is no trade, each person must consume what he produces. </a:t>
            </a:r>
          </a:p>
          <a:p>
            <a:pPr eaLnBrk="1" hangingPunct="1"/>
            <a:r>
              <a:rPr lang="en-US" altLang="en-US" sz="2800" dirty="0"/>
              <a:t>In that case, if either person increases his </a:t>
            </a:r>
            <a:r>
              <a:rPr lang="en-US" altLang="en-US" sz="2800" i="1" dirty="0"/>
              <a:t>consumption</a:t>
            </a:r>
            <a:r>
              <a:rPr lang="en-US" altLang="en-US" sz="2800" dirty="0"/>
              <a:t> of meat, his </a:t>
            </a:r>
            <a:r>
              <a:rPr lang="en-US" altLang="en-US" sz="2800" i="1" dirty="0"/>
              <a:t>consumption</a:t>
            </a:r>
            <a:r>
              <a:rPr lang="en-US" altLang="en-US" sz="2800" dirty="0"/>
              <a:t> of potatoes must decrease.</a:t>
            </a:r>
          </a:p>
        </p:txBody>
      </p:sp>
      <p:sp>
        <p:nvSpPr>
          <p:cNvPr id="6" name="Footer Placeholder 4"/>
          <p:cNvSpPr>
            <a:spLocks noGrp="1"/>
          </p:cNvSpPr>
          <p:nvPr>
            <p:ph type="ftr" sz="quarter" idx="11"/>
          </p:nvPr>
        </p:nvSpPr>
        <p:spPr>
          <a:xfrm>
            <a:off x="4678680" y="6381750"/>
            <a:ext cx="2834640" cy="33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latin typeface="Calibri" panose="020F0502020204030204" pitchFamily="34" charset="0"/>
              </a:rPr>
              <a:t>THE GAINS FROM TRADE</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xfrm>
            <a:off x="2971800" y="6324600"/>
            <a:ext cx="594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a:t>CHAPTER 3 INTERDEPENDENCE AND THE GAINS FROM TRADE</a:t>
            </a:r>
          </a:p>
        </p:txBody>
      </p:sp>
      <p:pic>
        <p:nvPicPr>
          <p:cNvPr id="3891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4746625"/>
            <a:ext cx="7312025" cy="203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F1C41AB-10C9-4C4D-9865-67EEDD30190B}" type="slidenum">
              <a:rPr lang="en-US" altLang="en-US" sz="1400" smtClean="0"/>
              <a:pPr>
                <a:spcBef>
                  <a:spcPct val="0"/>
                </a:spcBef>
                <a:buFontTx/>
                <a:buNone/>
              </a:pPr>
              <a:t>57</a:t>
            </a:fld>
            <a:endParaRPr lang="en-US" altLang="en-US" sz="1400"/>
          </a:p>
        </p:txBody>
      </p:sp>
      <p:sp>
        <p:nvSpPr>
          <p:cNvPr id="38917" name="Rectangle 306"/>
          <p:cNvSpPr>
            <a:spLocks noGrp="1" noChangeArrowheads="1"/>
          </p:cNvSpPr>
          <p:nvPr>
            <p:ph type="title"/>
          </p:nvPr>
        </p:nvSpPr>
        <p:spPr/>
        <p:txBody>
          <a:bodyPr/>
          <a:lstStyle/>
          <a:p>
            <a:pPr eaLnBrk="1" hangingPunct="1"/>
            <a:r>
              <a:rPr lang="en-US" altLang="en-US" dirty="0">
                <a:latin typeface="Calibri" panose="020F0502020204030204" pitchFamily="34" charset="0"/>
                <a:cs typeface="Calibri" panose="020F0502020204030204" pitchFamily="34" charset="0"/>
              </a:rPr>
              <a:t>Farmer’s Production Possibilities</a:t>
            </a:r>
          </a:p>
        </p:txBody>
      </p:sp>
      <p:graphicFrame>
        <p:nvGraphicFramePr>
          <p:cNvPr id="461108" name="Group 308"/>
          <p:cNvGraphicFramePr>
            <a:graphicFrameLocks noGrp="1"/>
          </p:cNvGraphicFramePr>
          <p:nvPr>
            <p:ph type="tbl" idx="1"/>
          </p:nvPr>
        </p:nvGraphicFramePr>
        <p:xfrm>
          <a:off x="1981200" y="1752600"/>
          <a:ext cx="8229600" cy="3048000"/>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53340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Calibri" pitchFamily="34" charset="0"/>
                        </a:rPr>
                        <a:t>Time spent on production of…</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Calibri" pitchFamily="34" charset="0"/>
                        </a:rPr>
                        <a:t>Amount Produced</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Calibri" pitchFamily="34" charset="0"/>
                        </a:rPr>
                        <a:t>Meat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Calibri" pitchFamily="34" charset="0"/>
                        </a:rPr>
                        <a:t>Potatoes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Calibri" pitchFamily="34" charset="0"/>
                        </a:rPr>
                        <a:t>Meat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Calibri" pitchFamily="34" charset="0"/>
                        </a:rPr>
                        <a:t>Potatoes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32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24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8</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152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8</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itchFamily="34" charset="0"/>
                        </a:rPr>
                        <a:t>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3"/>
          <p:cNvSpPr>
            <a:spLocks noGrp="1" noChangeArrowheads="1"/>
          </p:cNvSpPr>
          <p:nvPr>
            <p:ph type="title"/>
          </p:nvPr>
        </p:nvSpPr>
        <p:spPr/>
        <p:txBody>
          <a:bodyPr/>
          <a:lstStyle/>
          <a:p>
            <a:pPr algn="l" eaLnBrk="1" hangingPunct="1">
              <a:lnSpc>
                <a:spcPct val="80000"/>
              </a:lnSpc>
            </a:pPr>
            <a:r>
              <a:rPr lang="en-US" altLang="en-US" sz="3200" dirty="0">
                <a:latin typeface="Calibri" panose="020F0502020204030204" pitchFamily="34" charset="0"/>
                <a:cs typeface="Calibri" panose="020F0502020204030204" pitchFamily="34" charset="0"/>
              </a:rPr>
              <a:t>The Farmer’s Production Possibilities </a:t>
            </a:r>
            <a:r>
              <a:rPr lang="en-US" altLang="en-US" sz="3200" i="1" dirty="0">
                <a:latin typeface="Calibri" panose="020F0502020204030204" pitchFamily="34" charset="0"/>
                <a:cs typeface="Calibri" panose="020F0502020204030204" pitchFamily="34" charset="0"/>
              </a:rPr>
              <a:t>Frontier</a:t>
            </a:r>
          </a:p>
        </p:txBody>
      </p:sp>
      <p:sp>
        <p:nvSpPr>
          <p:cNvPr id="39939" name="Freeform 16"/>
          <p:cNvSpPr>
            <a:spLocks/>
          </p:cNvSpPr>
          <p:nvPr/>
        </p:nvSpPr>
        <p:spPr bwMode="auto">
          <a:xfrm>
            <a:off x="3933825" y="1897063"/>
            <a:ext cx="4802188" cy="3544887"/>
          </a:xfrm>
          <a:custGeom>
            <a:avLst/>
            <a:gdLst>
              <a:gd name="T0" fmla="*/ 0 w 3025"/>
              <a:gd name="T1" fmla="*/ 0 h 2233"/>
              <a:gd name="T2" fmla="*/ 0 w 3025"/>
              <a:gd name="T3" fmla="*/ 2147483646 h 2233"/>
              <a:gd name="T4" fmla="*/ 2147483646 w 3025"/>
              <a:gd name="T5" fmla="*/ 2147483646 h 2233"/>
              <a:gd name="T6" fmla="*/ 0 60000 65536"/>
              <a:gd name="T7" fmla="*/ 0 60000 65536"/>
              <a:gd name="T8" fmla="*/ 0 60000 65536"/>
              <a:gd name="T9" fmla="*/ 0 w 3025"/>
              <a:gd name="T10" fmla="*/ 0 h 2233"/>
              <a:gd name="T11" fmla="*/ 3025 w 3025"/>
              <a:gd name="T12" fmla="*/ 2233 h 2233"/>
            </a:gdLst>
            <a:ahLst/>
            <a:cxnLst>
              <a:cxn ang="T6">
                <a:pos x="T0" y="T1"/>
              </a:cxn>
              <a:cxn ang="T7">
                <a:pos x="T2" y="T3"/>
              </a:cxn>
              <a:cxn ang="T8">
                <a:pos x="T4" y="T5"/>
              </a:cxn>
            </a:cxnLst>
            <a:rect l="T9" t="T10" r="T11" b="T12"/>
            <a:pathLst>
              <a:path w="3025" h="2233">
                <a:moveTo>
                  <a:pt x="0" y="0"/>
                </a:moveTo>
                <a:lnTo>
                  <a:pt x="0" y="2233"/>
                </a:lnTo>
                <a:lnTo>
                  <a:pt x="3025" y="2233"/>
                </a:lnTo>
              </a:path>
            </a:pathLst>
          </a:custGeom>
          <a:noFill/>
          <a:ln w="142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sp>
        <p:nvSpPr>
          <p:cNvPr id="39940" name="Line 17"/>
          <p:cNvSpPr>
            <a:spLocks noChangeShapeType="1"/>
          </p:cNvSpPr>
          <p:nvPr/>
        </p:nvSpPr>
        <p:spPr bwMode="auto">
          <a:xfrm>
            <a:off x="3933825" y="3883025"/>
            <a:ext cx="3152775" cy="1558925"/>
          </a:xfrm>
          <a:prstGeom prst="line">
            <a:avLst/>
          </a:prstGeom>
          <a:noFill/>
          <a:ln w="44450">
            <a:solidFill>
              <a:srgbClr val="004C9F"/>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39941" name="Rectangle 18"/>
          <p:cNvSpPr>
            <a:spLocks noChangeArrowheads="1"/>
          </p:cNvSpPr>
          <p:nvPr/>
        </p:nvSpPr>
        <p:spPr bwMode="auto">
          <a:xfrm>
            <a:off x="7378700" y="5494338"/>
            <a:ext cx="114409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a:solidFill>
                  <a:srgbClr val="000000"/>
                </a:solidFill>
                <a:latin typeface="Calibri" panose="020F0502020204030204" pitchFamily="34" charset="0"/>
                <a:cs typeface="Calibri" panose="020F0502020204030204" pitchFamily="34" charset="0"/>
              </a:rPr>
              <a:t>Potatoes (ounces)</a:t>
            </a:r>
            <a:endParaRPr lang="en-US" altLang="en-US" sz="2400">
              <a:latin typeface="Calibri" panose="020F0502020204030204" pitchFamily="34" charset="0"/>
              <a:cs typeface="Calibri" panose="020F0502020204030204" pitchFamily="34" charset="0"/>
            </a:endParaRPr>
          </a:p>
        </p:txBody>
      </p:sp>
      <p:grpSp>
        <p:nvGrpSpPr>
          <p:cNvPr id="39942" name="Group 19"/>
          <p:cNvGrpSpPr>
            <a:grpSpLocks/>
          </p:cNvGrpSpPr>
          <p:nvPr/>
        </p:nvGrpSpPr>
        <p:grpSpPr bwMode="auto">
          <a:xfrm>
            <a:off x="3738563" y="4575175"/>
            <a:ext cx="1833562" cy="1108075"/>
            <a:chOff x="1395" y="2882"/>
            <a:chExt cx="1155" cy="698"/>
          </a:xfrm>
        </p:grpSpPr>
        <p:sp>
          <p:nvSpPr>
            <p:cNvPr id="40008" name="Freeform 20"/>
            <p:cNvSpPr>
              <a:spLocks/>
            </p:cNvSpPr>
            <p:nvPr/>
          </p:nvSpPr>
          <p:spPr bwMode="auto">
            <a:xfrm>
              <a:off x="1518" y="2937"/>
              <a:ext cx="993" cy="491"/>
            </a:xfrm>
            <a:custGeom>
              <a:avLst/>
              <a:gdLst>
                <a:gd name="T0" fmla="*/ 0 w 993"/>
                <a:gd name="T1" fmla="*/ 0 h 491"/>
                <a:gd name="T2" fmla="*/ 993 w 993"/>
                <a:gd name="T3" fmla="*/ 0 h 491"/>
                <a:gd name="T4" fmla="*/ 993 w 993"/>
                <a:gd name="T5" fmla="*/ 491 h 491"/>
                <a:gd name="T6" fmla="*/ 0 60000 65536"/>
                <a:gd name="T7" fmla="*/ 0 60000 65536"/>
                <a:gd name="T8" fmla="*/ 0 60000 65536"/>
                <a:gd name="T9" fmla="*/ 0 w 993"/>
                <a:gd name="T10" fmla="*/ 0 h 491"/>
                <a:gd name="T11" fmla="*/ 993 w 993"/>
                <a:gd name="T12" fmla="*/ 491 h 491"/>
              </a:gdLst>
              <a:ahLst/>
              <a:cxnLst>
                <a:cxn ang="T6">
                  <a:pos x="T0" y="T1"/>
                </a:cxn>
                <a:cxn ang="T7">
                  <a:pos x="T2" y="T3"/>
                </a:cxn>
                <a:cxn ang="T8">
                  <a:pos x="T4" y="T5"/>
                </a:cxn>
              </a:cxnLst>
              <a:rect l="T9" t="T10" r="T11" b="T12"/>
              <a:pathLst>
                <a:path w="993" h="491">
                  <a:moveTo>
                    <a:pt x="0" y="0"/>
                  </a:moveTo>
                  <a:lnTo>
                    <a:pt x="993" y="0"/>
                  </a:lnTo>
                  <a:lnTo>
                    <a:pt x="993" y="491"/>
                  </a:lnTo>
                </a:path>
              </a:pathLst>
            </a:custGeom>
            <a:noFill/>
            <a:ln w="14288">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Calibri" panose="020F0502020204030204" pitchFamily="34" charset="0"/>
                <a:cs typeface="Calibri" panose="020F0502020204030204" pitchFamily="34" charset="0"/>
              </a:endParaRPr>
            </a:p>
          </p:txBody>
        </p:sp>
        <p:sp>
          <p:nvSpPr>
            <p:cNvPr id="40009" name="Rectangle 21"/>
            <p:cNvSpPr>
              <a:spLocks noChangeArrowheads="1"/>
            </p:cNvSpPr>
            <p:nvPr/>
          </p:nvSpPr>
          <p:spPr bwMode="auto">
            <a:xfrm>
              <a:off x="1395" y="2882"/>
              <a:ext cx="4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latin typeface="Calibri" panose="020F0502020204030204" pitchFamily="34" charset="0"/>
                  <a:cs typeface="Calibri" panose="020F0502020204030204" pitchFamily="34" charset="0"/>
                </a:rPr>
                <a:t>4</a:t>
              </a:r>
              <a:endParaRPr lang="en-US" altLang="en-US" sz="2400">
                <a:latin typeface="Calibri" panose="020F0502020204030204" pitchFamily="34" charset="0"/>
                <a:cs typeface="Calibri" panose="020F0502020204030204" pitchFamily="34" charset="0"/>
              </a:endParaRPr>
            </a:p>
          </p:txBody>
        </p:sp>
        <p:sp>
          <p:nvSpPr>
            <p:cNvPr id="40010" name="Rectangle 22"/>
            <p:cNvSpPr>
              <a:spLocks noChangeArrowheads="1"/>
            </p:cNvSpPr>
            <p:nvPr/>
          </p:nvSpPr>
          <p:spPr bwMode="auto">
            <a:xfrm>
              <a:off x="2451" y="3464"/>
              <a:ext cx="9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latin typeface="Calibri" panose="020F0502020204030204" pitchFamily="34" charset="0"/>
                  <a:cs typeface="Calibri" panose="020F0502020204030204" pitchFamily="34" charset="0"/>
                </a:rPr>
                <a:t>16</a:t>
              </a:r>
              <a:endParaRPr lang="en-US" altLang="en-US" sz="2400">
                <a:latin typeface="Calibri" panose="020F0502020204030204" pitchFamily="34" charset="0"/>
                <a:cs typeface="Calibri" panose="020F0502020204030204" pitchFamily="34" charset="0"/>
              </a:endParaRPr>
            </a:p>
          </p:txBody>
        </p:sp>
      </p:grpSp>
      <p:grpSp>
        <p:nvGrpSpPr>
          <p:cNvPr id="39943" name="Group 23"/>
          <p:cNvGrpSpPr>
            <a:grpSpLocks/>
          </p:cNvGrpSpPr>
          <p:nvPr/>
        </p:nvGrpSpPr>
        <p:grpSpPr bwMode="auto">
          <a:xfrm>
            <a:off x="3738563" y="3776663"/>
            <a:ext cx="3413125" cy="1906587"/>
            <a:chOff x="1395" y="2379"/>
            <a:chExt cx="2150" cy="1201"/>
          </a:xfrm>
        </p:grpSpPr>
        <p:grpSp>
          <p:nvGrpSpPr>
            <p:cNvPr id="40002" name="Group 24"/>
            <p:cNvGrpSpPr>
              <a:grpSpLocks/>
            </p:cNvGrpSpPr>
            <p:nvPr/>
          </p:nvGrpSpPr>
          <p:grpSpPr bwMode="auto">
            <a:xfrm>
              <a:off x="1395" y="2379"/>
              <a:ext cx="160" cy="116"/>
              <a:chOff x="1395" y="2379"/>
              <a:chExt cx="160" cy="116"/>
            </a:xfrm>
          </p:grpSpPr>
          <p:sp>
            <p:nvSpPr>
              <p:cNvPr id="40006" name="Oval 25"/>
              <p:cNvSpPr>
                <a:spLocks noChangeArrowheads="1"/>
              </p:cNvSpPr>
              <p:nvPr/>
            </p:nvSpPr>
            <p:spPr bwMode="auto">
              <a:xfrm>
                <a:off x="1490" y="2409"/>
                <a:ext cx="65" cy="6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latin typeface="Calibri" panose="020F0502020204030204" pitchFamily="34" charset="0"/>
                  <a:cs typeface="Calibri" panose="020F0502020204030204" pitchFamily="34" charset="0"/>
                </a:endParaRPr>
              </a:p>
            </p:txBody>
          </p:sp>
          <p:sp>
            <p:nvSpPr>
              <p:cNvPr id="40007" name="Rectangle 26"/>
              <p:cNvSpPr>
                <a:spLocks noChangeArrowheads="1"/>
              </p:cNvSpPr>
              <p:nvPr/>
            </p:nvSpPr>
            <p:spPr bwMode="auto">
              <a:xfrm>
                <a:off x="1395" y="2379"/>
                <a:ext cx="4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latin typeface="Calibri" panose="020F0502020204030204" pitchFamily="34" charset="0"/>
                    <a:cs typeface="Calibri" panose="020F0502020204030204" pitchFamily="34" charset="0"/>
                  </a:rPr>
                  <a:t>8</a:t>
                </a:r>
                <a:endParaRPr lang="en-US" altLang="en-US" sz="2400">
                  <a:latin typeface="Calibri" panose="020F0502020204030204" pitchFamily="34" charset="0"/>
                  <a:cs typeface="Calibri" panose="020F0502020204030204" pitchFamily="34" charset="0"/>
                </a:endParaRPr>
              </a:p>
            </p:txBody>
          </p:sp>
        </p:grpSp>
        <p:grpSp>
          <p:nvGrpSpPr>
            <p:cNvPr id="40003" name="Group 27"/>
            <p:cNvGrpSpPr>
              <a:grpSpLocks/>
            </p:cNvGrpSpPr>
            <p:nvPr/>
          </p:nvGrpSpPr>
          <p:grpSpPr bwMode="auto">
            <a:xfrm>
              <a:off x="3446" y="3400"/>
              <a:ext cx="99" cy="180"/>
              <a:chOff x="3446" y="3400"/>
              <a:chExt cx="99" cy="180"/>
            </a:xfrm>
          </p:grpSpPr>
          <p:sp>
            <p:nvSpPr>
              <p:cNvPr id="40004" name="Oval 28"/>
              <p:cNvSpPr>
                <a:spLocks noChangeArrowheads="1"/>
              </p:cNvSpPr>
              <p:nvPr/>
            </p:nvSpPr>
            <p:spPr bwMode="auto">
              <a:xfrm>
                <a:off x="3466" y="3400"/>
                <a:ext cx="65" cy="6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latin typeface="Calibri" panose="020F0502020204030204" pitchFamily="34" charset="0"/>
                  <a:cs typeface="Calibri" panose="020F0502020204030204" pitchFamily="34" charset="0"/>
                </a:endParaRPr>
              </a:p>
            </p:txBody>
          </p:sp>
          <p:sp>
            <p:nvSpPr>
              <p:cNvPr id="40005" name="Rectangle 29"/>
              <p:cNvSpPr>
                <a:spLocks noChangeArrowheads="1"/>
              </p:cNvSpPr>
              <p:nvPr/>
            </p:nvSpPr>
            <p:spPr bwMode="auto">
              <a:xfrm>
                <a:off x="3446" y="3464"/>
                <a:ext cx="9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latin typeface="Calibri" panose="020F0502020204030204" pitchFamily="34" charset="0"/>
                    <a:cs typeface="Calibri" panose="020F0502020204030204" pitchFamily="34" charset="0"/>
                  </a:rPr>
                  <a:t>32</a:t>
                </a:r>
                <a:endParaRPr lang="en-US" altLang="en-US" sz="2400">
                  <a:latin typeface="Calibri" panose="020F0502020204030204" pitchFamily="34" charset="0"/>
                  <a:cs typeface="Calibri" panose="020F0502020204030204" pitchFamily="34" charset="0"/>
                </a:endParaRPr>
              </a:p>
            </p:txBody>
          </p:sp>
        </p:grpSp>
      </p:grpSp>
      <p:grpSp>
        <p:nvGrpSpPr>
          <p:cNvPr id="39944" name="Group 30"/>
          <p:cNvGrpSpPr>
            <a:grpSpLocks/>
          </p:cNvGrpSpPr>
          <p:nvPr/>
        </p:nvGrpSpPr>
        <p:grpSpPr bwMode="auto">
          <a:xfrm>
            <a:off x="5465763" y="4505325"/>
            <a:ext cx="196850" cy="201613"/>
            <a:chOff x="2483" y="2838"/>
            <a:chExt cx="124" cy="127"/>
          </a:xfrm>
        </p:grpSpPr>
        <p:sp>
          <p:nvSpPr>
            <p:cNvPr id="40000" name="Oval 31"/>
            <p:cNvSpPr>
              <a:spLocks noChangeArrowheads="1"/>
            </p:cNvSpPr>
            <p:nvPr/>
          </p:nvSpPr>
          <p:spPr bwMode="auto">
            <a:xfrm>
              <a:off x="2483" y="2909"/>
              <a:ext cx="56" cy="5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latin typeface="Calibri" panose="020F0502020204030204" pitchFamily="34" charset="0"/>
                <a:cs typeface="Calibri" panose="020F0502020204030204" pitchFamily="34" charset="0"/>
              </a:endParaRPr>
            </a:p>
          </p:txBody>
        </p:sp>
        <p:sp>
          <p:nvSpPr>
            <p:cNvPr id="40001" name="Rectangle 32"/>
            <p:cNvSpPr>
              <a:spLocks noChangeArrowheads="1"/>
            </p:cNvSpPr>
            <p:nvPr/>
          </p:nvSpPr>
          <p:spPr bwMode="auto">
            <a:xfrm>
              <a:off x="2550" y="2838"/>
              <a:ext cx="5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latin typeface="Calibri" panose="020F0502020204030204" pitchFamily="34" charset="0"/>
                  <a:cs typeface="Calibri" panose="020F0502020204030204" pitchFamily="34" charset="0"/>
                </a:rPr>
                <a:t>A</a:t>
              </a:r>
              <a:endParaRPr lang="en-US" altLang="en-US" sz="2400">
                <a:latin typeface="Calibri" panose="020F0502020204030204" pitchFamily="34" charset="0"/>
                <a:cs typeface="Calibri" panose="020F0502020204030204" pitchFamily="34" charset="0"/>
              </a:endParaRPr>
            </a:p>
          </p:txBody>
        </p:sp>
      </p:grpSp>
      <p:sp>
        <p:nvSpPr>
          <p:cNvPr id="39945" name="Rectangle 33"/>
          <p:cNvSpPr>
            <a:spLocks noChangeArrowheads="1"/>
          </p:cNvSpPr>
          <p:nvPr/>
        </p:nvSpPr>
        <p:spPr bwMode="auto">
          <a:xfrm>
            <a:off x="3732213" y="5499100"/>
            <a:ext cx="7854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latin typeface="Calibri" panose="020F0502020204030204" pitchFamily="34" charset="0"/>
                <a:cs typeface="Calibri" panose="020F0502020204030204" pitchFamily="34" charset="0"/>
              </a:rPr>
              <a:t>0</a:t>
            </a:r>
            <a:endParaRPr lang="en-US" altLang="en-US" sz="2400">
              <a:latin typeface="Calibri" panose="020F0502020204030204" pitchFamily="34" charset="0"/>
              <a:cs typeface="Calibri" panose="020F0502020204030204" pitchFamily="34" charset="0"/>
            </a:endParaRPr>
          </a:p>
        </p:txBody>
      </p:sp>
      <p:sp>
        <p:nvSpPr>
          <p:cNvPr id="39946" name="Rectangle 34"/>
          <p:cNvSpPr>
            <a:spLocks noChangeArrowheads="1"/>
          </p:cNvSpPr>
          <p:nvPr/>
        </p:nvSpPr>
        <p:spPr bwMode="auto">
          <a:xfrm>
            <a:off x="2763838" y="1857375"/>
            <a:ext cx="92191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a:solidFill>
                  <a:srgbClr val="000000"/>
                </a:solidFill>
                <a:latin typeface="Calibri" panose="020F0502020204030204" pitchFamily="34" charset="0"/>
                <a:cs typeface="Calibri" panose="020F0502020204030204" pitchFamily="34" charset="0"/>
              </a:rPr>
              <a:t>Meat (ounces)</a:t>
            </a:r>
            <a:endParaRPr lang="en-US" altLang="en-US" sz="2400">
              <a:latin typeface="Calibri" panose="020F0502020204030204" pitchFamily="34" charset="0"/>
              <a:cs typeface="Calibri" panose="020F0502020204030204" pitchFamily="34" charset="0"/>
            </a:endParaRPr>
          </a:p>
        </p:txBody>
      </p:sp>
      <p:grpSp>
        <p:nvGrpSpPr>
          <p:cNvPr id="39950" name="Group 38"/>
          <p:cNvGrpSpPr>
            <a:grpSpLocks/>
          </p:cNvGrpSpPr>
          <p:nvPr/>
        </p:nvGrpSpPr>
        <p:grpSpPr bwMode="auto">
          <a:xfrm>
            <a:off x="5510213" y="3265488"/>
            <a:ext cx="1958975" cy="1397000"/>
            <a:chOff x="2511" y="2057"/>
            <a:chExt cx="1234" cy="880"/>
          </a:xfrm>
        </p:grpSpPr>
        <p:sp>
          <p:nvSpPr>
            <p:cNvPr id="39994" name="Rectangle 39"/>
            <p:cNvSpPr>
              <a:spLocks noChangeArrowheads="1"/>
            </p:cNvSpPr>
            <p:nvPr/>
          </p:nvSpPr>
          <p:spPr bwMode="auto">
            <a:xfrm>
              <a:off x="2706" y="2057"/>
              <a:ext cx="983" cy="565"/>
            </a:xfrm>
            <a:prstGeom prst="rect">
              <a:avLst/>
            </a:prstGeom>
            <a:solidFill>
              <a:srgbClr val="E1E5E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latin typeface="Calibri" panose="020F0502020204030204" pitchFamily="34" charset="0"/>
                <a:cs typeface="Calibri" panose="020F0502020204030204" pitchFamily="34" charset="0"/>
              </a:endParaRPr>
            </a:p>
          </p:txBody>
        </p:sp>
        <p:sp>
          <p:nvSpPr>
            <p:cNvPr id="39995" name="Line 40"/>
            <p:cNvSpPr>
              <a:spLocks noChangeShapeType="1"/>
            </p:cNvSpPr>
            <p:nvPr/>
          </p:nvSpPr>
          <p:spPr bwMode="auto">
            <a:xfrm flipH="1">
              <a:off x="2511" y="2483"/>
              <a:ext cx="195" cy="454"/>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latin typeface="Calibri" panose="020F0502020204030204" pitchFamily="34" charset="0"/>
                <a:cs typeface="Calibri" panose="020F0502020204030204" pitchFamily="34" charset="0"/>
              </a:endParaRPr>
            </a:p>
          </p:txBody>
        </p:sp>
        <p:sp>
          <p:nvSpPr>
            <p:cNvPr id="39996" name="Rectangle 41"/>
            <p:cNvSpPr>
              <a:spLocks noChangeArrowheads="1"/>
            </p:cNvSpPr>
            <p:nvPr/>
          </p:nvSpPr>
          <p:spPr bwMode="auto">
            <a:xfrm>
              <a:off x="2749" y="2100"/>
              <a:ext cx="772"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latin typeface="Calibri" panose="020F0502020204030204" pitchFamily="34" charset="0"/>
                  <a:cs typeface="Calibri" panose="020F0502020204030204" pitchFamily="34" charset="0"/>
                </a:rPr>
                <a:t>If there is no trade, </a:t>
              </a:r>
              <a:endParaRPr lang="en-US" altLang="en-US" sz="2400">
                <a:latin typeface="Calibri" panose="020F0502020204030204" pitchFamily="34" charset="0"/>
                <a:cs typeface="Calibri" panose="020F0502020204030204" pitchFamily="34" charset="0"/>
              </a:endParaRPr>
            </a:p>
          </p:txBody>
        </p:sp>
        <p:sp>
          <p:nvSpPr>
            <p:cNvPr id="39997" name="Rectangle 42"/>
            <p:cNvSpPr>
              <a:spLocks noChangeArrowheads="1"/>
            </p:cNvSpPr>
            <p:nvPr/>
          </p:nvSpPr>
          <p:spPr bwMode="auto">
            <a:xfrm>
              <a:off x="2749" y="2224"/>
              <a:ext cx="996"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dirty="0">
                  <a:solidFill>
                    <a:srgbClr val="000000"/>
                  </a:solidFill>
                  <a:latin typeface="Calibri" panose="020F0502020204030204" pitchFamily="34" charset="0"/>
                  <a:cs typeface="Calibri" panose="020F0502020204030204" pitchFamily="34" charset="0"/>
                </a:rPr>
                <a:t>the farmer might choose </a:t>
              </a:r>
              <a:endParaRPr lang="en-US" altLang="en-US" sz="2400" dirty="0">
                <a:latin typeface="Calibri" panose="020F0502020204030204" pitchFamily="34" charset="0"/>
                <a:cs typeface="Calibri" panose="020F0502020204030204" pitchFamily="34" charset="0"/>
              </a:endParaRPr>
            </a:p>
          </p:txBody>
        </p:sp>
        <p:sp>
          <p:nvSpPr>
            <p:cNvPr id="39998" name="Rectangle 43"/>
            <p:cNvSpPr>
              <a:spLocks noChangeArrowheads="1"/>
            </p:cNvSpPr>
            <p:nvPr/>
          </p:nvSpPr>
          <p:spPr bwMode="auto">
            <a:xfrm>
              <a:off x="2749" y="2348"/>
              <a:ext cx="79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latin typeface="Calibri" panose="020F0502020204030204" pitchFamily="34" charset="0"/>
                  <a:cs typeface="Calibri" panose="020F0502020204030204" pitchFamily="34" charset="0"/>
                </a:rPr>
                <a:t>this production and </a:t>
              </a:r>
              <a:endParaRPr lang="en-US" altLang="en-US" sz="2400">
                <a:latin typeface="Calibri" panose="020F0502020204030204" pitchFamily="34" charset="0"/>
                <a:cs typeface="Calibri" panose="020F0502020204030204" pitchFamily="34" charset="0"/>
              </a:endParaRPr>
            </a:p>
          </p:txBody>
        </p:sp>
        <p:sp>
          <p:nvSpPr>
            <p:cNvPr id="39999" name="Rectangle 44"/>
            <p:cNvSpPr>
              <a:spLocks noChangeArrowheads="1"/>
            </p:cNvSpPr>
            <p:nvPr/>
          </p:nvSpPr>
          <p:spPr bwMode="auto">
            <a:xfrm>
              <a:off x="2749" y="2472"/>
              <a:ext cx="54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latin typeface="Calibri" panose="020F0502020204030204" pitchFamily="34" charset="0"/>
                  <a:cs typeface="Calibri" panose="020F0502020204030204" pitchFamily="34" charset="0"/>
                </a:rPr>
                <a:t>consumption.</a:t>
              </a:r>
              <a:endParaRPr lang="en-US" altLang="en-US" sz="2400">
                <a:latin typeface="Calibri" panose="020F0502020204030204" pitchFamily="34" charset="0"/>
                <a:cs typeface="Calibri" panose="020F0502020204030204" pitchFamily="34" charset="0"/>
              </a:endParaRPr>
            </a:p>
          </p:txBody>
        </p:sp>
      </p:grpSp>
      <p:graphicFrame>
        <p:nvGraphicFramePr>
          <p:cNvPr id="425061" name="Group 101"/>
          <p:cNvGraphicFramePr>
            <a:graphicFrameLocks noGrp="1"/>
          </p:cNvGraphicFramePr>
          <p:nvPr>
            <p:ph idx="1"/>
            <p:extLst>
              <p:ext uri="{D42A27DB-BD31-4B8C-83A1-F6EECF244321}">
                <p14:modId xmlns:p14="http://schemas.microsoft.com/office/powerpoint/2010/main" val="2481328735"/>
              </p:ext>
            </p:extLst>
          </p:nvPr>
        </p:nvGraphicFramePr>
        <p:xfrm>
          <a:off x="7924800" y="2033588"/>
          <a:ext cx="2514600" cy="2773428"/>
        </p:xfrm>
        <a:graphic>
          <a:graphicData uri="http://schemas.openxmlformats.org/drawingml/2006/table">
            <a:tbl>
              <a:tblPr/>
              <a:tblGrid>
                <a:gridCol w="12954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tblGrid>
              <a:tr h="396195">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Amount Produced</a:t>
                      </a:r>
                    </a:p>
                  </a:txBody>
                  <a:tcPr marT="45702" marB="45702"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961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Meat</a:t>
                      </a:r>
                    </a:p>
                  </a:txBody>
                  <a:tcPr marT="45702" marB="457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Potatoes</a:t>
                      </a:r>
                    </a:p>
                  </a:txBody>
                  <a:tcPr marT="45702" marB="457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961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rPr>
                        <a:t>0</a:t>
                      </a:r>
                    </a:p>
                  </a:txBody>
                  <a:tcPr marT="45702" marB="457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32</a:t>
                      </a:r>
                    </a:p>
                  </a:txBody>
                  <a:tcPr marT="45702" marB="457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961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rPr>
                        <a:t>2</a:t>
                      </a:r>
                    </a:p>
                  </a:txBody>
                  <a:tcPr marT="45702" marB="457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24</a:t>
                      </a:r>
                    </a:p>
                  </a:txBody>
                  <a:tcPr marT="45702" marB="457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961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rPr>
                        <a:t>4</a:t>
                      </a:r>
                    </a:p>
                  </a:txBody>
                  <a:tcPr marT="45702" marB="457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16</a:t>
                      </a:r>
                    </a:p>
                  </a:txBody>
                  <a:tcPr marT="45702" marB="457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961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rPr>
                        <a:t>6</a:t>
                      </a:r>
                    </a:p>
                  </a:txBody>
                  <a:tcPr marT="45702" marB="457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8</a:t>
                      </a:r>
                    </a:p>
                  </a:txBody>
                  <a:tcPr marT="45702" marB="457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961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rPr>
                        <a:t>8</a:t>
                      </a:r>
                    </a:p>
                  </a:txBody>
                  <a:tcPr marT="45702" marB="4570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0</a:t>
                      </a:r>
                    </a:p>
                  </a:txBody>
                  <a:tcPr marT="45702" marB="4570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9976" name="Rectangle 32"/>
          <p:cNvSpPr>
            <a:spLocks noChangeArrowheads="1"/>
          </p:cNvSpPr>
          <p:nvPr/>
        </p:nvSpPr>
        <p:spPr bwMode="auto">
          <a:xfrm>
            <a:off x="4005263" y="3689350"/>
            <a:ext cx="8335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latin typeface="Calibri" panose="020F0502020204030204" pitchFamily="34" charset="0"/>
                <a:cs typeface="Calibri" panose="020F0502020204030204" pitchFamily="34" charset="0"/>
              </a:rPr>
              <a:t>B</a:t>
            </a:r>
            <a:endParaRPr lang="en-US" altLang="en-US" sz="2400">
              <a:latin typeface="Calibri" panose="020F0502020204030204" pitchFamily="34" charset="0"/>
              <a:cs typeface="Calibri" panose="020F0502020204030204" pitchFamily="34" charset="0"/>
            </a:endParaRPr>
          </a:p>
        </p:txBody>
      </p:sp>
      <p:sp>
        <p:nvSpPr>
          <p:cNvPr id="39977" name="Rectangle 32"/>
          <p:cNvSpPr>
            <a:spLocks noChangeArrowheads="1"/>
          </p:cNvSpPr>
          <p:nvPr/>
        </p:nvSpPr>
        <p:spPr bwMode="auto">
          <a:xfrm>
            <a:off x="7089775" y="5230813"/>
            <a:ext cx="8175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latin typeface="Calibri" panose="020F0502020204030204" pitchFamily="34" charset="0"/>
                <a:cs typeface="Calibri" panose="020F0502020204030204" pitchFamily="34" charset="0"/>
              </a:rPr>
              <a:t>C</a:t>
            </a:r>
            <a:endParaRPr lang="en-US" altLang="en-US" sz="2400">
              <a:latin typeface="Calibri" panose="020F0502020204030204" pitchFamily="34" charset="0"/>
              <a:cs typeface="Calibri" panose="020F0502020204030204" pitchFamily="34" charset="0"/>
            </a:endParaRPr>
          </a:p>
        </p:txBody>
      </p:sp>
      <p:grpSp>
        <p:nvGrpSpPr>
          <p:cNvPr id="39978" name="Group 42"/>
          <p:cNvGrpSpPr>
            <a:grpSpLocks/>
          </p:cNvGrpSpPr>
          <p:nvPr/>
        </p:nvGrpSpPr>
        <p:grpSpPr bwMode="auto">
          <a:xfrm>
            <a:off x="2468563" y="3927475"/>
            <a:ext cx="1417637" cy="739775"/>
            <a:chOff x="943983" y="3927476"/>
            <a:chExt cx="1418395" cy="740058"/>
          </a:xfrm>
        </p:grpSpPr>
        <p:cxnSp>
          <p:nvCxnSpPr>
            <p:cNvPr id="39992" name="Straight Arrow Connector 36"/>
            <p:cNvCxnSpPr>
              <a:cxnSpLocks noChangeShapeType="1"/>
            </p:cNvCxnSpPr>
            <p:nvPr/>
          </p:nvCxnSpPr>
          <p:spPr bwMode="auto">
            <a:xfrm rot="5400000" flipH="1" flipV="1">
              <a:off x="1991691" y="4296847"/>
              <a:ext cx="740058" cy="1316"/>
            </a:xfrm>
            <a:prstGeom prst="straightConnector1">
              <a:avLst/>
            </a:prstGeom>
            <a:noFill/>
            <a:ln w="12700" algn="ctr">
              <a:solidFill>
                <a:srgbClr val="0070C0"/>
              </a:solidFill>
              <a:round/>
              <a:headEnd type="none" w="sm" len="sm"/>
              <a:tailEnd type="arrow" w="med" len="med"/>
            </a:ln>
            <a:extLst>
              <a:ext uri="{909E8E84-426E-40DD-AFC4-6F175D3DCCD1}">
                <a14:hiddenFill xmlns:a14="http://schemas.microsoft.com/office/drawing/2010/main">
                  <a:noFill/>
                </a14:hiddenFill>
              </a:ext>
            </a:extLst>
          </p:spPr>
        </p:cxnSp>
        <p:sp>
          <p:nvSpPr>
            <p:cNvPr id="39993" name="TextBox 37"/>
            <p:cNvSpPr txBox="1">
              <a:spLocks noChangeArrowheads="1"/>
            </p:cNvSpPr>
            <p:nvPr/>
          </p:nvSpPr>
          <p:spPr bwMode="auto">
            <a:xfrm>
              <a:off x="943983" y="4001051"/>
              <a:ext cx="13352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latin typeface="Calibri" panose="020F0502020204030204" pitchFamily="34" charset="0"/>
                  <a:cs typeface="Calibri" panose="020F0502020204030204" pitchFamily="34" charset="0"/>
                </a:rPr>
                <a:t>3. Gain 4 ounces of meat</a:t>
              </a:r>
            </a:p>
          </p:txBody>
        </p:sp>
      </p:grpSp>
      <p:grpSp>
        <p:nvGrpSpPr>
          <p:cNvPr id="39979" name="Group 43"/>
          <p:cNvGrpSpPr>
            <a:grpSpLocks/>
          </p:cNvGrpSpPr>
          <p:nvPr/>
        </p:nvGrpSpPr>
        <p:grpSpPr bwMode="auto">
          <a:xfrm>
            <a:off x="3935413" y="4716463"/>
            <a:ext cx="1587500" cy="563562"/>
            <a:chOff x="2410620" y="4716286"/>
            <a:chExt cx="1588173" cy="563021"/>
          </a:xfrm>
        </p:grpSpPr>
        <p:sp>
          <p:nvSpPr>
            <p:cNvPr id="39990" name="TextBox 34"/>
            <p:cNvSpPr txBox="1">
              <a:spLocks noChangeArrowheads="1"/>
            </p:cNvSpPr>
            <p:nvPr/>
          </p:nvSpPr>
          <p:spPr bwMode="auto">
            <a:xfrm>
              <a:off x="2470244" y="4817642"/>
              <a:ext cx="15285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latin typeface="Calibri" panose="020F0502020204030204" pitchFamily="34" charset="0"/>
                  <a:cs typeface="Calibri" panose="020F0502020204030204" pitchFamily="34" charset="0"/>
                </a:rPr>
                <a:t>4. Lose 16 ounces of potatoes</a:t>
              </a:r>
            </a:p>
          </p:txBody>
        </p:sp>
        <p:cxnSp>
          <p:nvCxnSpPr>
            <p:cNvPr id="39991" name="Straight Arrow Connector 39"/>
            <p:cNvCxnSpPr>
              <a:cxnSpLocks noChangeShapeType="1"/>
            </p:cNvCxnSpPr>
            <p:nvPr/>
          </p:nvCxnSpPr>
          <p:spPr bwMode="auto">
            <a:xfrm rot="16200000" flipV="1">
              <a:off x="3198020" y="3928886"/>
              <a:ext cx="1588" cy="1576387"/>
            </a:xfrm>
            <a:prstGeom prst="straightConnector1">
              <a:avLst/>
            </a:prstGeom>
            <a:noFill/>
            <a:ln w="12700" algn="ctr">
              <a:solidFill>
                <a:srgbClr val="FF0000"/>
              </a:solidFill>
              <a:round/>
              <a:headEnd type="none" w="sm" len="sm"/>
              <a:tailEnd type="arrow" w="med" len="med"/>
            </a:ln>
            <a:extLst>
              <a:ext uri="{909E8E84-426E-40DD-AFC4-6F175D3DCCD1}">
                <a14:hiddenFill xmlns:a14="http://schemas.microsoft.com/office/drawing/2010/main">
                  <a:noFill/>
                </a14:hiddenFill>
              </a:ext>
            </a:extLst>
          </p:spPr>
        </p:cxnSp>
      </p:grpSp>
      <p:sp>
        <p:nvSpPr>
          <p:cNvPr id="39980" name="TextBox 40"/>
          <p:cNvSpPr txBox="1">
            <a:spLocks noChangeArrowheads="1"/>
          </p:cNvSpPr>
          <p:nvPr/>
        </p:nvSpPr>
        <p:spPr bwMode="auto">
          <a:xfrm>
            <a:off x="1728788" y="2592388"/>
            <a:ext cx="152876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latin typeface="Calibri" panose="020F0502020204030204" pitchFamily="34" charset="0"/>
                <a:cs typeface="Calibri" panose="020F0502020204030204" pitchFamily="34" charset="0"/>
              </a:rPr>
              <a:t>2. If the farmer wants more meat, he can go from A to B.</a:t>
            </a:r>
          </a:p>
        </p:txBody>
      </p:sp>
      <p:sp>
        <p:nvSpPr>
          <p:cNvPr id="39981" name="TextBox 44"/>
          <p:cNvSpPr txBox="1">
            <a:spLocks noChangeArrowheads="1"/>
          </p:cNvSpPr>
          <p:nvPr/>
        </p:nvSpPr>
        <p:spPr bwMode="auto">
          <a:xfrm>
            <a:off x="1797050" y="5486400"/>
            <a:ext cx="171926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latin typeface="Calibri" panose="020F0502020204030204" pitchFamily="34" charset="0"/>
                <a:cs typeface="Calibri" panose="020F0502020204030204" pitchFamily="34" charset="0"/>
              </a:rPr>
              <a:t>5. The opportunity cost of 1 ounce of meat is, therefore, 4 ounces of potatoes.</a:t>
            </a:r>
          </a:p>
        </p:txBody>
      </p:sp>
      <p:sp>
        <p:nvSpPr>
          <p:cNvPr id="39982" name="TextBox 45"/>
          <p:cNvSpPr txBox="1">
            <a:spLocks noChangeArrowheads="1"/>
          </p:cNvSpPr>
          <p:nvPr/>
        </p:nvSpPr>
        <p:spPr bwMode="auto">
          <a:xfrm>
            <a:off x="3983038" y="5734050"/>
            <a:ext cx="152876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latin typeface="Calibri" panose="020F0502020204030204" pitchFamily="34" charset="0"/>
                <a:cs typeface="Calibri" panose="020F0502020204030204" pitchFamily="34" charset="0"/>
              </a:rPr>
              <a:t>6. If the farmer wants more potatoes, he can go from A to C.</a:t>
            </a:r>
          </a:p>
        </p:txBody>
      </p:sp>
      <p:grpSp>
        <p:nvGrpSpPr>
          <p:cNvPr id="39983" name="Group 52"/>
          <p:cNvGrpSpPr>
            <a:grpSpLocks/>
          </p:cNvGrpSpPr>
          <p:nvPr/>
        </p:nvGrpSpPr>
        <p:grpSpPr bwMode="auto">
          <a:xfrm>
            <a:off x="5510213" y="5494338"/>
            <a:ext cx="1576387" cy="531812"/>
            <a:chOff x="3986214" y="5495115"/>
            <a:chExt cx="1576386" cy="531777"/>
          </a:xfrm>
        </p:grpSpPr>
        <p:cxnSp>
          <p:nvCxnSpPr>
            <p:cNvPr id="39988" name="Straight Arrow Connector 47"/>
            <p:cNvCxnSpPr>
              <a:cxnSpLocks noChangeShapeType="1"/>
            </p:cNvCxnSpPr>
            <p:nvPr/>
          </p:nvCxnSpPr>
          <p:spPr bwMode="auto">
            <a:xfrm flipV="1">
              <a:off x="3986214" y="5495115"/>
              <a:ext cx="1576386" cy="1"/>
            </a:xfrm>
            <a:prstGeom prst="straightConnector1">
              <a:avLst/>
            </a:prstGeom>
            <a:noFill/>
            <a:ln w="12700" algn="ctr">
              <a:solidFill>
                <a:srgbClr val="0070C0"/>
              </a:solidFill>
              <a:round/>
              <a:headEnd type="none" w="sm" len="sm"/>
              <a:tailEnd type="arrow" w="med" len="med"/>
            </a:ln>
            <a:extLst>
              <a:ext uri="{909E8E84-426E-40DD-AFC4-6F175D3DCCD1}">
                <a14:hiddenFill xmlns:a14="http://schemas.microsoft.com/office/drawing/2010/main">
                  <a:noFill/>
                </a14:hiddenFill>
              </a:ext>
            </a:extLst>
          </p:spPr>
        </p:cxnSp>
        <p:sp>
          <p:nvSpPr>
            <p:cNvPr id="39989" name="TextBox 50"/>
            <p:cNvSpPr txBox="1">
              <a:spLocks noChangeArrowheads="1"/>
            </p:cNvSpPr>
            <p:nvPr/>
          </p:nvSpPr>
          <p:spPr bwMode="auto">
            <a:xfrm>
              <a:off x="4035967" y="5565227"/>
              <a:ext cx="14819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latin typeface="Calibri" panose="020F0502020204030204" pitchFamily="34" charset="0"/>
                  <a:cs typeface="Calibri" panose="020F0502020204030204" pitchFamily="34" charset="0"/>
                </a:rPr>
                <a:t>7. Gain 16 ounces of potatoes</a:t>
              </a:r>
            </a:p>
          </p:txBody>
        </p:sp>
      </p:grpSp>
      <p:grpSp>
        <p:nvGrpSpPr>
          <p:cNvPr id="39984" name="Group 53"/>
          <p:cNvGrpSpPr>
            <a:grpSpLocks/>
          </p:cNvGrpSpPr>
          <p:nvPr/>
        </p:nvGrpSpPr>
        <p:grpSpPr bwMode="auto">
          <a:xfrm>
            <a:off x="5553075" y="4706938"/>
            <a:ext cx="1562100" cy="735012"/>
            <a:chOff x="4028745" y="4706938"/>
            <a:chExt cx="1562753" cy="735013"/>
          </a:xfrm>
        </p:grpSpPr>
        <p:cxnSp>
          <p:nvCxnSpPr>
            <p:cNvPr id="39986" name="Straight Arrow Connector 49"/>
            <p:cNvCxnSpPr>
              <a:cxnSpLocks noChangeShapeType="1"/>
            </p:cNvCxnSpPr>
            <p:nvPr/>
          </p:nvCxnSpPr>
          <p:spPr bwMode="auto">
            <a:xfrm flipH="1" flipV="1">
              <a:off x="4028745" y="4706938"/>
              <a:ext cx="1" cy="735013"/>
            </a:xfrm>
            <a:prstGeom prst="straightConnector1">
              <a:avLst/>
            </a:prstGeom>
            <a:noFill/>
            <a:ln w="12700" algn="ctr">
              <a:solidFill>
                <a:srgbClr val="FF0000"/>
              </a:solidFill>
              <a:round/>
              <a:headEnd type="none" w="sm" len="sm"/>
              <a:tailEnd type="arrow" w="med" len="med"/>
            </a:ln>
            <a:extLst>
              <a:ext uri="{909E8E84-426E-40DD-AFC4-6F175D3DCCD1}">
                <a14:hiddenFill xmlns:a14="http://schemas.microsoft.com/office/drawing/2010/main">
                  <a:noFill/>
                </a14:hiddenFill>
              </a:ext>
            </a:extLst>
          </p:spPr>
        </p:cxnSp>
        <p:sp>
          <p:nvSpPr>
            <p:cNvPr id="39987" name="TextBox 51"/>
            <p:cNvSpPr txBox="1">
              <a:spLocks noChangeArrowheads="1"/>
            </p:cNvSpPr>
            <p:nvPr/>
          </p:nvSpPr>
          <p:spPr bwMode="auto">
            <a:xfrm>
              <a:off x="4109540" y="4882056"/>
              <a:ext cx="14819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latin typeface="Calibri" panose="020F0502020204030204" pitchFamily="34" charset="0"/>
                  <a:cs typeface="Calibri" panose="020F0502020204030204" pitchFamily="34" charset="0"/>
                </a:rPr>
                <a:t>8. Lose 4 ounces of meat</a:t>
              </a:r>
            </a:p>
          </p:txBody>
        </p:sp>
      </p:grpSp>
      <p:sp>
        <p:nvSpPr>
          <p:cNvPr id="39985" name="TextBox 54"/>
          <p:cNvSpPr txBox="1">
            <a:spLocks noChangeArrowheads="1"/>
          </p:cNvSpPr>
          <p:nvPr/>
        </p:nvSpPr>
        <p:spPr bwMode="auto">
          <a:xfrm>
            <a:off x="7294563" y="5786438"/>
            <a:ext cx="2159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latin typeface="Calibri" panose="020F0502020204030204" pitchFamily="34" charset="0"/>
                <a:cs typeface="Calibri" panose="020F0502020204030204" pitchFamily="34" charset="0"/>
              </a:rPr>
              <a:t>9. The opportunity cost of 1 ounce of potatoes is therefore ¼ ounces of meat</a:t>
            </a: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3"/>
          <p:cNvSpPr>
            <a:spLocks noGrp="1" noChangeArrowheads="1"/>
          </p:cNvSpPr>
          <p:nvPr>
            <p:ph type="title"/>
          </p:nvPr>
        </p:nvSpPr>
        <p:spPr>
          <a:xfrm>
            <a:off x="2130425" y="346075"/>
            <a:ext cx="8080375" cy="642938"/>
          </a:xfrm>
        </p:spPr>
        <p:txBody>
          <a:bodyPr>
            <a:normAutofit/>
          </a:bodyPr>
          <a:lstStyle/>
          <a:p>
            <a:pPr algn="l" eaLnBrk="1" hangingPunct="1">
              <a:lnSpc>
                <a:spcPct val="80000"/>
              </a:lnSpc>
              <a:defRPr/>
            </a:pPr>
            <a:r>
              <a:rPr lang="en-US" sz="3200" dirty="0">
                <a:latin typeface="Calibri" panose="020F0502020204030204" pitchFamily="34" charset="0"/>
                <a:cs typeface="Calibri" panose="020F0502020204030204" pitchFamily="34" charset="0"/>
              </a:rPr>
              <a:t>The Production Possibilities Frontier</a:t>
            </a:r>
            <a:r>
              <a:rPr lang="en-US" sz="2800" dirty="0">
                <a:latin typeface="Calibri" panose="020F0502020204030204" pitchFamily="34" charset="0"/>
                <a:cs typeface="Calibri" panose="020F0502020204030204" pitchFamily="34" charset="0"/>
              </a:rPr>
              <a:t> </a:t>
            </a:r>
            <a:r>
              <a:rPr lang="en-US" sz="3200" dirty="0">
                <a:latin typeface="Calibri" panose="020F0502020204030204" pitchFamily="34" charset="0"/>
                <a:cs typeface="Calibri" panose="020F0502020204030204" pitchFamily="34" charset="0"/>
              </a:rPr>
              <a:t>Can Shift</a:t>
            </a:r>
          </a:p>
        </p:txBody>
      </p:sp>
      <p:sp>
        <p:nvSpPr>
          <p:cNvPr id="40963" name="Freeform 16"/>
          <p:cNvSpPr>
            <a:spLocks/>
          </p:cNvSpPr>
          <p:nvPr/>
        </p:nvSpPr>
        <p:spPr bwMode="auto">
          <a:xfrm>
            <a:off x="3933825" y="1897063"/>
            <a:ext cx="4802188" cy="3544887"/>
          </a:xfrm>
          <a:custGeom>
            <a:avLst/>
            <a:gdLst>
              <a:gd name="T0" fmla="*/ 0 w 3025"/>
              <a:gd name="T1" fmla="*/ 0 h 2233"/>
              <a:gd name="T2" fmla="*/ 0 w 3025"/>
              <a:gd name="T3" fmla="*/ 2147483646 h 2233"/>
              <a:gd name="T4" fmla="*/ 2147483646 w 3025"/>
              <a:gd name="T5" fmla="*/ 2147483646 h 2233"/>
              <a:gd name="T6" fmla="*/ 0 60000 65536"/>
              <a:gd name="T7" fmla="*/ 0 60000 65536"/>
              <a:gd name="T8" fmla="*/ 0 60000 65536"/>
              <a:gd name="T9" fmla="*/ 0 w 3025"/>
              <a:gd name="T10" fmla="*/ 0 h 2233"/>
              <a:gd name="T11" fmla="*/ 3025 w 3025"/>
              <a:gd name="T12" fmla="*/ 2233 h 2233"/>
            </a:gdLst>
            <a:ahLst/>
            <a:cxnLst>
              <a:cxn ang="T6">
                <a:pos x="T0" y="T1"/>
              </a:cxn>
              <a:cxn ang="T7">
                <a:pos x="T2" y="T3"/>
              </a:cxn>
              <a:cxn ang="T8">
                <a:pos x="T4" y="T5"/>
              </a:cxn>
            </a:cxnLst>
            <a:rect l="T9" t="T10" r="T11" b="T12"/>
            <a:pathLst>
              <a:path w="3025" h="2233">
                <a:moveTo>
                  <a:pt x="0" y="0"/>
                </a:moveTo>
                <a:lnTo>
                  <a:pt x="0" y="2233"/>
                </a:lnTo>
                <a:lnTo>
                  <a:pt x="3025" y="2233"/>
                </a:lnTo>
              </a:path>
            </a:pathLst>
          </a:custGeom>
          <a:noFill/>
          <a:ln w="142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0964" name="Rectangle 18"/>
          <p:cNvSpPr>
            <a:spLocks noChangeArrowheads="1"/>
          </p:cNvSpPr>
          <p:nvPr/>
        </p:nvSpPr>
        <p:spPr bwMode="auto">
          <a:xfrm>
            <a:off x="7378700" y="5494338"/>
            <a:ext cx="13335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a:solidFill>
                  <a:srgbClr val="000000"/>
                </a:solidFill>
              </a:rPr>
              <a:t>Potatoes (ounces)</a:t>
            </a:r>
            <a:endParaRPr lang="en-US" altLang="en-US" sz="2400">
              <a:latin typeface="Times New Roman" panose="02020603050405020304" pitchFamily="18" charset="0"/>
            </a:endParaRPr>
          </a:p>
        </p:txBody>
      </p:sp>
      <p:grpSp>
        <p:nvGrpSpPr>
          <p:cNvPr id="2" name="Group 19"/>
          <p:cNvGrpSpPr>
            <a:grpSpLocks/>
          </p:cNvGrpSpPr>
          <p:nvPr/>
        </p:nvGrpSpPr>
        <p:grpSpPr bwMode="auto">
          <a:xfrm>
            <a:off x="3733800" y="4572000"/>
            <a:ext cx="1846263" cy="1108075"/>
            <a:chOff x="1395" y="2882"/>
            <a:chExt cx="1163" cy="698"/>
          </a:xfrm>
        </p:grpSpPr>
        <p:sp>
          <p:nvSpPr>
            <p:cNvPr id="40989" name="Freeform 20"/>
            <p:cNvSpPr>
              <a:spLocks/>
            </p:cNvSpPr>
            <p:nvPr/>
          </p:nvSpPr>
          <p:spPr bwMode="auto">
            <a:xfrm>
              <a:off x="1518" y="2937"/>
              <a:ext cx="993" cy="491"/>
            </a:xfrm>
            <a:custGeom>
              <a:avLst/>
              <a:gdLst>
                <a:gd name="T0" fmla="*/ 0 w 993"/>
                <a:gd name="T1" fmla="*/ 0 h 491"/>
                <a:gd name="T2" fmla="*/ 993 w 993"/>
                <a:gd name="T3" fmla="*/ 0 h 491"/>
                <a:gd name="T4" fmla="*/ 993 w 993"/>
                <a:gd name="T5" fmla="*/ 491 h 491"/>
                <a:gd name="T6" fmla="*/ 0 60000 65536"/>
                <a:gd name="T7" fmla="*/ 0 60000 65536"/>
                <a:gd name="T8" fmla="*/ 0 60000 65536"/>
                <a:gd name="T9" fmla="*/ 0 w 993"/>
                <a:gd name="T10" fmla="*/ 0 h 491"/>
                <a:gd name="T11" fmla="*/ 993 w 993"/>
                <a:gd name="T12" fmla="*/ 491 h 491"/>
              </a:gdLst>
              <a:ahLst/>
              <a:cxnLst>
                <a:cxn ang="T6">
                  <a:pos x="T0" y="T1"/>
                </a:cxn>
                <a:cxn ang="T7">
                  <a:pos x="T2" y="T3"/>
                </a:cxn>
                <a:cxn ang="T8">
                  <a:pos x="T4" y="T5"/>
                </a:cxn>
              </a:cxnLst>
              <a:rect l="T9" t="T10" r="T11" b="T12"/>
              <a:pathLst>
                <a:path w="993" h="491">
                  <a:moveTo>
                    <a:pt x="0" y="0"/>
                  </a:moveTo>
                  <a:lnTo>
                    <a:pt x="993" y="0"/>
                  </a:lnTo>
                  <a:lnTo>
                    <a:pt x="993" y="491"/>
                  </a:lnTo>
                </a:path>
              </a:pathLst>
            </a:custGeom>
            <a:noFill/>
            <a:ln w="14288">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0990" name="Rectangle 21"/>
            <p:cNvSpPr>
              <a:spLocks noChangeArrowheads="1"/>
            </p:cNvSpPr>
            <p:nvPr/>
          </p:nvSpPr>
          <p:spPr bwMode="auto">
            <a:xfrm>
              <a:off x="1395" y="2882"/>
              <a:ext cx="54"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rPr>
                <a:t>4</a:t>
              </a:r>
              <a:endParaRPr lang="en-US" altLang="en-US" sz="2400">
                <a:latin typeface="Times New Roman" panose="02020603050405020304" pitchFamily="18" charset="0"/>
              </a:endParaRPr>
            </a:p>
          </p:txBody>
        </p:sp>
        <p:sp>
          <p:nvSpPr>
            <p:cNvPr id="40991" name="Rectangle 22"/>
            <p:cNvSpPr>
              <a:spLocks noChangeArrowheads="1"/>
            </p:cNvSpPr>
            <p:nvPr/>
          </p:nvSpPr>
          <p:spPr bwMode="auto">
            <a:xfrm>
              <a:off x="2451" y="3464"/>
              <a:ext cx="10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rPr>
                <a:t>16</a:t>
              </a:r>
              <a:endParaRPr lang="en-US" altLang="en-US" sz="2400">
                <a:latin typeface="Times New Roman" panose="02020603050405020304" pitchFamily="18" charset="0"/>
              </a:endParaRPr>
            </a:p>
          </p:txBody>
        </p:sp>
      </p:grpSp>
      <p:sp>
        <p:nvSpPr>
          <p:cNvPr id="40966" name="Rectangle 33"/>
          <p:cNvSpPr>
            <a:spLocks noChangeArrowheads="1"/>
          </p:cNvSpPr>
          <p:nvPr/>
        </p:nvSpPr>
        <p:spPr bwMode="auto">
          <a:xfrm>
            <a:off x="3732213" y="5499100"/>
            <a:ext cx="85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rPr>
              <a:t>0</a:t>
            </a:r>
            <a:endParaRPr lang="en-US" altLang="en-US" sz="2400">
              <a:latin typeface="Times New Roman" panose="02020603050405020304" pitchFamily="18" charset="0"/>
            </a:endParaRPr>
          </a:p>
        </p:txBody>
      </p:sp>
      <p:sp>
        <p:nvSpPr>
          <p:cNvPr id="40967" name="Rectangle 34"/>
          <p:cNvSpPr>
            <a:spLocks noChangeArrowheads="1"/>
          </p:cNvSpPr>
          <p:nvPr/>
        </p:nvSpPr>
        <p:spPr bwMode="auto">
          <a:xfrm>
            <a:off x="2763838" y="1857375"/>
            <a:ext cx="103346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a:solidFill>
                  <a:srgbClr val="000000"/>
                </a:solidFill>
              </a:rPr>
              <a:t>Meat (ounces)</a:t>
            </a:r>
            <a:endParaRPr lang="en-US" altLang="en-US" sz="2400">
              <a:latin typeface="Times New Roman" panose="02020603050405020304" pitchFamily="18" charset="0"/>
            </a:endParaRPr>
          </a:p>
        </p:txBody>
      </p:sp>
      <p:sp>
        <p:nvSpPr>
          <p:cNvPr id="40968" name="Rectangle 35"/>
          <p:cNvSpPr>
            <a:spLocks noChangeArrowheads="1"/>
          </p:cNvSpPr>
          <p:nvPr/>
        </p:nvSpPr>
        <p:spPr bwMode="auto">
          <a:xfrm>
            <a:off x="4519613" y="1498600"/>
            <a:ext cx="362118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dirty="0">
                <a:solidFill>
                  <a:srgbClr val="000000"/>
                </a:solidFill>
              </a:rPr>
              <a:t>(a) The Farmer’s Production Possibilities Frontier</a:t>
            </a:r>
            <a:endParaRPr lang="en-US" altLang="en-US" sz="2400" dirty="0">
              <a:latin typeface="Times New Roman" panose="02020603050405020304" pitchFamily="18" charset="0"/>
            </a:endParaRPr>
          </a:p>
        </p:txBody>
      </p:sp>
      <p:sp>
        <p:nvSpPr>
          <p:cNvPr id="434222" name="Line 46"/>
          <p:cNvSpPr>
            <a:spLocks noChangeShapeType="1"/>
          </p:cNvSpPr>
          <p:nvPr/>
        </p:nvSpPr>
        <p:spPr bwMode="auto">
          <a:xfrm>
            <a:off x="3962400" y="3124200"/>
            <a:ext cx="4419600" cy="2286000"/>
          </a:xfrm>
          <a:prstGeom prst="line">
            <a:avLst/>
          </a:prstGeom>
          <a:noFill/>
          <a:ln w="4445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nvGrpSpPr>
          <p:cNvPr id="3" name="Group 30"/>
          <p:cNvGrpSpPr>
            <a:grpSpLocks/>
          </p:cNvGrpSpPr>
          <p:nvPr/>
        </p:nvGrpSpPr>
        <p:grpSpPr bwMode="auto">
          <a:xfrm>
            <a:off x="5791200" y="3962400"/>
            <a:ext cx="209550" cy="201613"/>
            <a:chOff x="2483" y="2838"/>
            <a:chExt cx="132" cy="127"/>
          </a:xfrm>
        </p:grpSpPr>
        <p:sp>
          <p:nvSpPr>
            <p:cNvPr id="40987" name="Oval 31"/>
            <p:cNvSpPr>
              <a:spLocks noChangeArrowheads="1"/>
            </p:cNvSpPr>
            <p:nvPr/>
          </p:nvSpPr>
          <p:spPr bwMode="auto">
            <a:xfrm>
              <a:off x="2483" y="2909"/>
              <a:ext cx="56" cy="5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0988" name="Rectangle 32"/>
            <p:cNvSpPr>
              <a:spLocks noChangeArrowheads="1"/>
            </p:cNvSpPr>
            <p:nvPr/>
          </p:nvSpPr>
          <p:spPr bwMode="auto">
            <a:xfrm>
              <a:off x="2550" y="2838"/>
              <a:ext cx="6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rPr>
                <a:t>B</a:t>
              </a:r>
              <a:endParaRPr lang="en-US" altLang="en-US" sz="2400">
                <a:latin typeface="Times New Roman" panose="02020603050405020304" pitchFamily="18" charset="0"/>
              </a:endParaRPr>
            </a:p>
          </p:txBody>
        </p:sp>
      </p:grpSp>
      <p:sp>
        <p:nvSpPr>
          <p:cNvPr id="434229" name="Text Box 53"/>
          <p:cNvSpPr txBox="1">
            <a:spLocks noChangeArrowheads="1"/>
          </p:cNvSpPr>
          <p:nvPr/>
        </p:nvSpPr>
        <p:spPr bwMode="auto">
          <a:xfrm>
            <a:off x="5410200" y="2438400"/>
            <a:ext cx="31242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1200" dirty="0">
                <a:latin typeface="Calibri" panose="020F0502020204030204" pitchFamily="34" charset="0"/>
                <a:cs typeface="Calibri" panose="020F0502020204030204" pitchFamily="34" charset="0"/>
              </a:rPr>
              <a:t>If more or better resources become available or if more advanced technology becomes available, the PPC will move outward. In that case it might be possible to produce more of both goods, as in the move from A to B.</a:t>
            </a:r>
          </a:p>
        </p:txBody>
      </p:sp>
      <p:sp>
        <p:nvSpPr>
          <p:cNvPr id="40974" name="Line 17"/>
          <p:cNvSpPr>
            <a:spLocks noChangeShapeType="1"/>
          </p:cNvSpPr>
          <p:nvPr/>
        </p:nvSpPr>
        <p:spPr bwMode="auto">
          <a:xfrm>
            <a:off x="3933825" y="3851275"/>
            <a:ext cx="3152775" cy="1558925"/>
          </a:xfrm>
          <a:prstGeom prst="line">
            <a:avLst/>
          </a:prstGeom>
          <a:noFill/>
          <a:ln w="44450">
            <a:solidFill>
              <a:srgbClr val="004C9F"/>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 name="Group 48"/>
          <p:cNvGrpSpPr>
            <a:grpSpLocks/>
          </p:cNvGrpSpPr>
          <p:nvPr/>
        </p:nvGrpSpPr>
        <p:grpSpPr bwMode="auto">
          <a:xfrm>
            <a:off x="5486400" y="4495800"/>
            <a:ext cx="209550" cy="201613"/>
            <a:chOff x="2483" y="2838"/>
            <a:chExt cx="132" cy="127"/>
          </a:xfrm>
        </p:grpSpPr>
        <p:sp>
          <p:nvSpPr>
            <p:cNvPr id="40985" name="Oval 49"/>
            <p:cNvSpPr>
              <a:spLocks noChangeArrowheads="1"/>
            </p:cNvSpPr>
            <p:nvPr/>
          </p:nvSpPr>
          <p:spPr bwMode="auto">
            <a:xfrm>
              <a:off x="2483" y="2909"/>
              <a:ext cx="56" cy="5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0986" name="Rectangle 50"/>
            <p:cNvSpPr>
              <a:spLocks noChangeArrowheads="1"/>
            </p:cNvSpPr>
            <p:nvPr/>
          </p:nvSpPr>
          <p:spPr bwMode="auto">
            <a:xfrm>
              <a:off x="2550" y="2838"/>
              <a:ext cx="6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rPr>
                <a:t>A</a:t>
              </a:r>
              <a:endParaRPr lang="en-US" altLang="en-US" sz="2400">
                <a:latin typeface="Times New Roman" panose="02020603050405020304" pitchFamily="18" charset="0"/>
              </a:endParaRPr>
            </a:p>
          </p:txBody>
        </p:sp>
      </p:grpSp>
      <p:grpSp>
        <p:nvGrpSpPr>
          <p:cNvPr id="40976" name="Group 23"/>
          <p:cNvGrpSpPr>
            <a:grpSpLocks/>
          </p:cNvGrpSpPr>
          <p:nvPr/>
        </p:nvGrpSpPr>
        <p:grpSpPr bwMode="auto">
          <a:xfrm>
            <a:off x="3733800" y="3733800"/>
            <a:ext cx="3425825" cy="1906588"/>
            <a:chOff x="1395" y="2379"/>
            <a:chExt cx="2158" cy="1201"/>
          </a:xfrm>
        </p:grpSpPr>
        <p:grpSp>
          <p:nvGrpSpPr>
            <p:cNvPr id="40979" name="Group 24"/>
            <p:cNvGrpSpPr>
              <a:grpSpLocks/>
            </p:cNvGrpSpPr>
            <p:nvPr/>
          </p:nvGrpSpPr>
          <p:grpSpPr bwMode="auto">
            <a:xfrm>
              <a:off x="1395" y="2379"/>
              <a:ext cx="160" cy="116"/>
              <a:chOff x="1395" y="2379"/>
              <a:chExt cx="160" cy="116"/>
            </a:xfrm>
          </p:grpSpPr>
          <p:sp>
            <p:nvSpPr>
              <p:cNvPr id="40983" name="Oval 25"/>
              <p:cNvSpPr>
                <a:spLocks noChangeArrowheads="1"/>
              </p:cNvSpPr>
              <p:nvPr/>
            </p:nvSpPr>
            <p:spPr bwMode="auto">
              <a:xfrm>
                <a:off x="1490" y="2409"/>
                <a:ext cx="65" cy="6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0984" name="Rectangle 26"/>
              <p:cNvSpPr>
                <a:spLocks noChangeArrowheads="1"/>
              </p:cNvSpPr>
              <p:nvPr/>
            </p:nvSpPr>
            <p:spPr bwMode="auto">
              <a:xfrm>
                <a:off x="1395" y="2379"/>
                <a:ext cx="54"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rPr>
                  <a:t>8</a:t>
                </a:r>
                <a:endParaRPr lang="en-US" altLang="en-US" sz="2400">
                  <a:latin typeface="Times New Roman" panose="02020603050405020304" pitchFamily="18" charset="0"/>
                </a:endParaRPr>
              </a:p>
            </p:txBody>
          </p:sp>
        </p:grpSp>
        <p:grpSp>
          <p:nvGrpSpPr>
            <p:cNvPr id="40980" name="Group 27"/>
            <p:cNvGrpSpPr>
              <a:grpSpLocks/>
            </p:cNvGrpSpPr>
            <p:nvPr/>
          </p:nvGrpSpPr>
          <p:grpSpPr bwMode="auto">
            <a:xfrm>
              <a:off x="3446" y="3400"/>
              <a:ext cx="107" cy="180"/>
              <a:chOff x="3446" y="3400"/>
              <a:chExt cx="107" cy="180"/>
            </a:xfrm>
          </p:grpSpPr>
          <p:sp>
            <p:nvSpPr>
              <p:cNvPr id="40981" name="Oval 28"/>
              <p:cNvSpPr>
                <a:spLocks noChangeArrowheads="1"/>
              </p:cNvSpPr>
              <p:nvPr/>
            </p:nvSpPr>
            <p:spPr bwMode="auto">
              <a:xfrm>
                <a:off x="3466" y="3400"/>
                <a:ext cx="65" cy="6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0982" name="Rectangle 29"/>
              <p:cNvSpPr>
                <a:spLocks noChangeArrowheads="1"/>
              </p:cNvSpPr>
              <p:nvPr/>
            </p:nvSpPr>
            <p:spPr bwMode="auto">
              <a:xfrm>
                <a:off x="3446" y="3464"/>
                <a:ext cx="10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a:solidFill>
                      <a:srgbClr val="000000"/>
                    </a:solidFill>
                  </a:rPr>
                  <a:t>32</a:t>
                </a:r>
                <a:endParaRPr lang="en-US" altLang="en-US" sz="2400">
                  <a:latin typeface="Times New Roman" panose="02020603050405020304" pitchFamily="18" charset="0"/>
                </a:endParaRPr>
              </a:p>
            </p:txBody>
          </p:sp>
        </p:grpSp>
      </p:grpSp>
      <p:sp>
        <p:nvSpPr>
          <p:cNvPr id="409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0504D6C-9D3C-4BED-BB8F-0F143BF8072B}" type="slidenum">
              <a:rPr lang="en-US" altLang="en-US" sz="1400" smtClean="0"/>
              <a:pPr>
                <a:spcBef>
                  <a:spcPct val="0"/>
                </a:spcBef>
                <a:buFontTx/>
                <a:buNone/>
              </a:pPr>
              <a:t>59</a:t>
            </a:fld>
            <a:endParaRPr lang="en-US" altLang="en-US" sz="1400"/>
          </a:p>
        </p:txBody>
      </p:sp>
      <p:sp>
        <p:nvSpPr>
          <p:cNvPr id="32" name="Footer Placeholder 4"/>
          <p:cNvSpPr>
            <a:spLocks noGrp="1"/>
          </p:cNvSpPr>
          <p:nvPr>
            <p:ph type="ftr" sz="quarter" idx="11"/>
          </p:nvPr>
        </p:nvSpPr>
        <p:spPr>
          <a:xfrm>
            <a:off x="4678680" y="6381750"/>
            <a:ext cx="2834640" cy="33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latin typeface="Calibri" panose="020F0502020204030204" pitchFamily="34" charset="0"/>
              </a:rPr>
              <a:t>THE GAINS FROM TRADE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up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434222"/>
                                        </p:tgtEl>
                                        <p:attrNameLst>
                                          <p:attrName>style.visibility</p:attrName>
                                        </p:attrNameLst>
                                      </p:cBhvr>
                                      <p:to>
                                        <p:strVal val="visible"/>
                                      </p:to>
                                    </p:set>
                                    <p:anim calcmode="lin" valueType="num">
                                      <p:cBhvr additive="base">
                                        <p:cTn id="17" dur="500" fill="hold"/>
                                        <p:tgtEl>
                                          <p:spTgt spid="434222"/>
                                        </p:tgtEl>
                                        <p:attrNameLst>
                                          <p:attrName>ppt_x</p:attrName>
                                        </p:attrNameLst>
                                      </p:cBhvr>
                                      <p:tavLst>
                                        <p:tav tm="0">
                                          <p:val>
                                            <p:strVal val="0-#ppt_w/2"/>
                                          </p:val>
                                        </p:tav>
                                        <p:tav tm="100000">
                                          <p:val>
                                            <p:strVal val="#ppt_x"/>
                                          </p:val>
                                        </p:tav>
                                      </p:tavLst>
                                    </p:anim>
                                    <p:anim calcmode="lin" valueType="num">
                                      <p:cBhvr additive="base">
                                        <p:cTn id="18" dur="500" fill="hold"/>
                                        <p:tgtEl>
                                          <p:spTgt spid="434222"/>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dissolve">
                                      <p:cBhvr>
                                        <p:cTn id="23" dur="500"/>
                                        <p:tgtEl>
                                          <p:spTgt spid="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434229"/>
                                        </p:tgtEl>
                                        <p:attrNameLst>
                                          <p:attrName>style.visibility</p:attrName>
                                        </p:attrNameLst>
                                      </p:cBhvr>
                                      <p:to>
                                        <p:strVal val="visible"/>
                                      </p:to>
                                    </p:set>
                                    <p:anim calcmode="lin" valueType="num">
                                      <p:cBhvr additive="base">
                                        <p:cTn id="28" dur="500" fill="hold"/>
                                        <p:tgtEl>
                                          <p:spTgt spid="434229"/>
                                        </p:tgtEl>
                                        <p:attrNameLst>
                                          <p:attrName>ppt_x</p:attrName>
                                        </p:attrNameLst>
                                      </p:cBhvr>
                                      <p:tavLst>
                                        <p:tav tm="0">
                                          <p:val>
                                            <p:strVal val="0-#ppt_w/2"/>
                                          </p:val>
                                        </p:tav>
                                        <p:tav tm="100000">
                                          <p:val>
                                            <p:strVal val="#ppt_x"/>
                                          </p:val>
                                        </p:tav>
                                      </p:tavLst>
                                    </p:anim>
                                    <p:anim calcmode="lin" valueType="num">
                                      <p:cBhvr additive="base">
                                        <p:cTn id="29" dur="500" fill="hold"/>
                                        <p:tgtEl>
                                          <p:spTgt spid="4342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229"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Different Preferences</a:t>
            </a:r>
          </a:p>
        </p:txBody>
      </p:sp>
      <p:sp>
        <p:nvSpPr>
          <p:cNvPr id="7" name="Content Placeholder 6"/>
          <p:cNvSpPr>
            <a:spLocks noGrp="1"/>
          </p:cNvSpPr>
          <p:nvPr>
            <p:ph idx="1"/>
          </p:nvPr>
        </p:nvSpPr>
        <p:spPr/>
        <p:txBody>
          <a:bodyPr>
            <a:normAutofit fontScale="85000" lnSpcReduction="10000"/>
          </a:bodyPr>
          <a:lstStyle/>
          <a:p>
            <a:r>
              <a:rPr lang="en-US" dirty="0"/>
              <a:t>Imagine two countries that are identical (except for one difference)</a:t>
            </a:r>
          </a:p>
          <a:p>
            <a:r>
              <a:rPr lang="en-US" dirty="0"/>
              <a:t>Fishing is the only work people do</a:t>
            </a:r>
          </a:p>
          <a:p>
            <a:r>
              <a:rPr lang="en-US" dirty="0"/>
              <a:t>When people go out to catch fish, equal amounts of salmon and cod always get caught in the nets</a:t>
            </a:r>
          </a:p>
          <a:p>
            <a:r>
              <a:rPr lang="en-US" dirty="0"/>
              <a:t>People in one country like salmon and people in the other country like cod</a:t>
            </a:r>
          </a:p>
          <a:p>
            <a:r>
              <a:rPr lang="en-US" dirty="0"/>
              <a:t>Naturally, this difference in preferences will lead to trade: </a:t>
            </a:r>
          </a:p>
          <a:p>
            <a:pPr lvl="1"/>
            <a:r>
              <a:rPr lang="en-US" dirty="0"/>
              <a:t>the salmon lovers will export the cod they catch to the cod lovers, and vice versa</a:t>
            </a:r>
          </a:p>
          <a:p>
            <a:endParaRPr lang="en-US" dirty="0"/>
          </a:p>
          <a:p>
            <a:r>
              <a:rPr lang="en-US" dirty="0"/>
              <a:t>But, this kind of trade is not very relevant. </a:t>
            </a:r>
          </a:p>
          <a:p>
            <a:r>
              <a:rPr lang="en-US" dirty="0"/>
              <a:t>So, I’ll move on.</a:t>
            </a:r>
          </a:p>
          <a:p>
            <a:endParaRPr lang="en-US" dirty="0"/>
          </a:p>
        </p:txBody>
      </p:sp>
      <p:sp>
        <p:nvSpPr>
          <p:cNvPr id="4" name="Footer Placeholder 3"/>
          <p:cNvSpPr>
            <a:spLocks noGrp="1"/>
          </p:cNvSpPr>
          <p:nvPr>
            <p:ph type="ftr" sz="quarter" idx="11"/>
          </p:nvPr>
        </p:nvSpPr>
        <p:spPr>
          <a:xfrm>
            <a:off x="4267200" y="6381750"/>
            <a:ext cx="3657600" cy="339725"/>
          </a:xfrm>
        </p:spPr>
        <p:txBody>
          <a:bodyPr/>
          <a:lstStyle/>
          <a:p>
            <a:pPr>
              <a:defRPr/>
            </a:pPr>
            <a:r>
              <a:rPr lang="en-US" dirty="0"/>
              <a:t>THE GAINS FROM TRADE</a:t>
            </a:r>
          </a:p>
        </p:txBody>
      </p:sp>
      <p:sp>
        <p:nvSpPr>
          <p:cNvPr id="5" name="Slide Number Placeholder 4"/>
          <p:cNvSpPr>
            <a:spLocks noGrp="1"/>
          </p:cNvSpPr>
          <p:nvPr>
            <p:ph type="sldNum" sz="quarter" idx="12"/>
          </p:nvPr>
        </p:nvSpPr>
        <p:spPr/>
        <p:txBody>
          <a:bodyPr/>
          <a:lstStyle/>
          <a:p>
            <a:pPr>
              <a:defRPr/>
            </a:pPr>
            <a:fld id="{4A3BD0B3-829C-4F06-9C65-0AE57136CD26}" type="slidenum">
              <a:rPr lang="en-US" altLang="en-US" smtClean="0"/>
              <a:pPr>
                <a:defRPr/>
              </a:pPr>
              <a:t>6</a:t>
            </a:fld>
            <a:endParaRPr lang="en-US" altLang="en-US"/>
          </a:p>
        </p:txBody>
      </p:sp>
    </p:spTree>
    <p:extLst>
      <p:ext uri="{BB962C8B-B14F-4D97-AF65-F5344CB8AC3E}">
        <p14:creationId xmlns:p14="http://schemas.microsoft.com/office/powerpoint/2010/main" val="396623993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8" name="Rectangle 2"/>
          <p:cNvSpPr>
            <a:spLocks noGrp="1" noChangeArrowheads="1"/>
          </p:cNvSpPr>
          <p:nvPr>
            <p:ph type="title"/>
          </p:nvPr>
        </p:nvSpPr>
        <p:spPr/>
        <p:txBody>
          <a:bodyPr/>
          <a:lstStyle/>
          <a:p>
            <a:pPr eaLnBrk="1" hangingPunct="1"/>
            <a:r>
              <a:rPr lang="en-US" altLang="en-US"/>
              <a:t>More Meat </a:t>
            </a:r>
            <a:r>
              <a:rPr lang="en-US" altLang="en-US" i="1"/>
              <a:t>and</a:t>
            </a:r>
            <a:r>
              <a:rPr lang="en-US" altLang="en-US"/>
              <a:t> More Potatoes?</a:t>
            </a:r>
          </a:p>
        </p:txBody>
      </p:sp>
      <p:sp>
        <p:nvSpPr>
          <p:cNvPr id="41989" name="Rectangle 3"/>
          <p:cNvSpPr>
            <a:spLocks noGrp="1" noChangeArrowheads="1"/>
          </p:cNvSpPr>
          <p:nvPr>
            <p:ph idx="1"/>
          </p:nvPr>
        </p:nvSpPr>
        <p:spPr/>
        <p:txBody>
          <a:bodyPr/>
          <a:lstStyle/>
          <a:p>
            <a:pPr eaLnBrk="1" hangingPunct="1">
              <a:lnSpc>
                <a:spcPct val="80000"/>
              </a:lnSpc>
            </a:pPr>
            <a:r>
              <a:rPr lang="en-US" altLang="en-US" sz="2800"/>
              <a:t>It may be possible to increase one’s consumption of both meat </a:t>
            </a:r>
            <a:r>
              <a:rPr lang="en-US" altLang="en-US" sz="2800" i="1"/>
              <a:t>and</a:t>
            </a:r>
            <a:r>
              <a:rPr lang="en-US" altLang="en-US" sz="2800"/>
              <a:t> potatoes—as in the last slide—if</a:t>
            </a:r>
            <a:r>
              <a:rPr lang="en-US" altLang="en-US" sz="2800">
                <a:cs typeface="Times New Roman" panose="02020603050405020304" pitchFamily="18" charset="0"/>
              </a:rPr>
              <a:t>…</a:t>
            </a:r>
          </a:p>
          <a:p>
            <a:pPr lvl="1" eaLnBrk="1" hangingPunct="1">
              <a:lnSpc>
                <a:spcPct val="80000"/>
              </a:lnSpc>
            </a:pPr>
            <a:r>
              <a:rPr lang="en-US" altLang="en-US" sz="2400"/>
              <a:t>More resources or better resources become available, or</a:t>
            </a:r>
          </a:p>
          <a:p>
            <a:pPr lvl="1" eaLnBrk="1" hangingPunct="1">
              <a:lnSpc>
                <a:spcPct val="80000"/>
              </a:lnSpc>
            </a:pPr>
            <a:r>
              <a:rPr lang="en-US" altLang="en-US" sz="2400"/>
              <a:t>Technology becomes more advanced, or</a:t>
            </a:r>
          </a:p>
          <a:p>
            <a:pPr lvl="1" eaLnBrk="1" hangingPunct="1">
              <a:lnSpc>
                <a:spcPct val="80000"/>
              </a:lnSpc>
            </a:pPr>
            <a:r>
              <a:rPr lang="en-US" altLang="en-US" sz="2400" b="1"/>
              <a:t>Farmer and Rancher begin to trade</a:t>
            </a:r>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07C5417-AE5D-4564-8505-F7673F7CDF15}" type="slidenum">
              <a:rPr lang="en-US" altLang="en-US" sz="1400" smtClean="0"/>
              <a:pPr>
                <a:spcBef>
                  <a:spcPct val="0"/>
                </a:spcBef>
                <a:buFontTx/>
                <a:buNone/>
              </a:pPr>
              <a:t>60</a:t>
            </a:fld>
            <a:endParaRPr lang="en-US" altLang="en-US" sz="1400"/>
          </a:p>
        </p:txBody>
      </p:sp>
      <p:sp>
        <p:nvSpPr>
          <p:cNvPr id="6" name="Footer Placeholder 4"/>
          <p:cNvSpPr>
            <a:spLocks noGrp="1"/>
          </p:cNvSpPr>
          <p:nvPr>
            <p:ph type="ftr" sz="quarter" idx="11"/>
          </p:nvPr>
        </p:nvSpPr>
        <p:spPr>
          <a:xfrm>
            <a:off x="4678680" y="6381750"/>
            <a:ext cx="2834640" cy="33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latin typeface="Calibri" panose="020F0502020204030204" pitchFamily="34" charset="0"/>
              </a:rPr>
              <a:t>THE GAINS FROM TRADE</a:t>
            </a: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p:txBody>
          <a:bodyPr/>
          <a:lstStyle/>
          <a:p>
            <a:pPr eaLnBrk="1" hangingPunct="1"/>
            <a:r>
              <a:rPr lang="en-US" altLang="en-US"/>
              <a:t>More Meat </a:t>
            </a:r>
            <a:r>
              <a:rPr lang="en-US" altLang="en-US" i="1"/>
              <a:t>and</a:t>
            </a:r>
            <a:r>
              <a:rPr lang="en-US" altLang="en-US"/>
              <a:t> More Potatoes?</a:t>
            </a:r>
          </a:p>
        </p:txBody>
      </p:sp>
      <p:sp>
        <p:nvSpPr>
          <p:cNvPr id="43013" name="Rectangle 3"/>
          <p:cNvSpPr>
            <a:spLocks noGrp="1" noChangeArrowheads="1"/>
          </p:cNvSpPr>
          <p:nvPr>
            <p:ph idx="1"/>
          </p:nvPr>
        </p:nvSpPr>
        <p:spPr/>
        <p:txBody>
          <a:bodyPr/>
          <a:lstStyle/>
          <a:p>
            <a:pPr eaLnBrk="1" hangingPunct="1">
              <a:lnSpc>
                <a:spcPct val="80000"/>
              </a:lnSpc>
            </a:pPr>
            <a:r>
              <a:rPr lang="en-US" altLang="en-US" sz="2800" b="1"/>
              <a:t>Trade can increase the overall production—and consumption—of </a:t>
            </a:r>
            <a:r>
              <a:rPr lang="en-US" altLang="en-US" sz="2800" b="1" i="1"/>
              <a:t>both</a:t>
            </a:r>
            <a:r>
              <a:rPr lang="en-US" altLang="en-US" sz="2800" b="1"/>
              <a:t> goods even if resources and technology remain unchanged</a:t>
            </a:r>
            <a:r>
              <a:rPr lang="en-US" altLang="en-US" sz="2800"/>
              <a:t>. </a:t>
            </a:r>
          </a:p>
          <a:p>
            <a:pPr eaLnBrk="1" hangingPunct="1">
              <a:lnSpc>
                <a:spcPct val="80000"/>
              </a:lnSpc>
            </a:pPr>
            <a:r>
              <a:rPr lang="en-US" altLang="en-US" sz="2800"/>
              <a:t>This is the miracle of trade.</a:t>
            </a:r>
          </a:p>
        </p:txBody>
      </p:sp>
      <p:sp>
        <p:nvSpPr>
          <p:cNvPr id="430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9EB4A74-7241-4284-B9C7-61B1C8969840}" type="slidenum">
              <a:rPr lang="en-US" altLang="en-US" sz="1400" smtClean="0"/>
              <a:pPr>
                <a:spcBef>
                  <a:spcPct val="0"/>
                </a:spcBef>
                <a:buFontTx/>
                <a:buNone/>
              </a:pPr>
              <a:t>61</a:t>
            </a:fld>
            <a:endParaRPr lang="en-US" altLang="en-US" sz="1400"/>
          </a:p>
        </p:txBody>
      </p:sp>
      <p:sp>
        <p:nvSpPr>
          <p:cNvPr id="6" name="Footer Placeholder 4"/>
          <p:cNvSpPr>
            <a:spLocks noGrp="1"/>
          </p:cNvSpPr>
          <p:nvPr>
            <p:ph type="ftr" sz="quarter" idx="11"/>
          </p:nvPr>
        </p:nvSpPr>
        <p:spPr>
          <a:xfrm>
            <a:off x="4678680" y="6381750"/>
            <a:ext cx="2834640" cy="33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latin typeface="Calibri" panose="020F0502020204030204" pitchFamily="34" charset="0"/>
              </a:rPr>
              <a:t>THE GAINS FROM TRADE</a:t>
            </a: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2209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4035" name="Rectangle 4"/>
          <p:cNvSpPr>
            <a:spLocks noGrp="1" noChangeArrowheads="1"/>
          </p:cNvSpPr>
          <p:nvPr>
            <p:ph type="title"/>
          </p:nvPr>
        </p:nvSpPr>
        <p:spPr/>
        <p:txBody>
          <a:bodyPr/>
          <a:lstStyle/>
          <a:p>
            <a:pPr eaLnBrk="1" hangingPunct="1"/>
            <a:r>
              <a:rPr lang="en-US" altLang="en-US" sz="4000"/>
              <a:t>The Production Possibilities Frontier</a:t>
            </a:r>
          </a:p>
        </p:txBody>
      </p:sp>
      <p:sp>
        <p:nvSpPr>
          <p:cNvPr id="44036" name="Rectangle 5"/>
          <p:cNvSpPr>
            <a:spLocks noGrp="1" noChangeArrowheads="1"/>
          </p:cNvSpPr>
          <p:nvPr>
            <p:ph type="body" idx="1"/>
          </p:nvPr>
        </p:nvSpPr>
        <p:spPr/>
        <p:txBody>
          <a:bodyPr/>
          <a:lstStyle/>
          <a:p>
            <a:pPr eaLnBrk="1" hangingPunct="1"/>
            <a:r>
              <a:rPr lang="en-US" altLang="en-US" dirty="0"/>
              <a:t>The </a:t>
            </a:r>
            <a:r>
              <a:rPr lang="en-US" altLang="en-US" i="1" dirty="0">
                <a:solidFill>
                  <a:srgbClr val="008000"/>
                </a:solidFill>
              </a:rPr>
              <a:t>production possibilities frontier</a:t>
            </a:r>
            <a:r>
              <a:rPr lang="en-US" altLang="en-US" dirty="0"/>
              <a:t> is a graph that shows the combinations of output that the economy can produce, given </a:t>
            </a:r>
          </a:p>
          <a:p>
            <a:pPr lvl="1" eaLnBrk="1" hangingPunct="1"/>
            <a:r>
              <a:rPr lang="en-US" altLang="en-US" dirty="0"/>
              <a:t>the available factors (resources) of production and </a:t>
            </a:r>
          </a:p>
          <a:p>
            <a:pPr lvl="1" eaLnBrk="1" hangingPunct="1"/>
            <a:r>
              <a:rPr lang="en-US" altLang="en-US" dirty="0"/>
              <a:t>the available production technology.</a:t>
            </a:r>
          </a:p>
        </p:txBody>
      </p:sp>
      <p:sp>
        <p:nvSpPr>
          <p:cNvPr id="44038"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137B7BE-202C-433C-9037-926621E114D1}" type="slidenum">
              <a:rPr lang="en-US" altLang="en-US" sz="1400" smtClean="0">
                <a:latin typeface="Calibri" panose="020F0502020204030204" pitchFamily="34" charset="0"/>
              </a:rPr>
              <a:pPr>
                <a:spcBef>
                  <a:spcPct val="0"/>
                </a:spcBef>
                <a:buFontTx/>
                <a:buNone/>
              </a:pPr>
              <a:t>62</a:t>
            </a:fld>
            <a:endParaRPr lang="en-US" altLang="en-US" sz="1400">
              <a:latin typeface="Calibri" panose="020F0502020204030204" pitchFamily="34" charset="0"/>
            </a:endParaRPr>
          </a:p>
        </p:txBody>
      </p:sp>
      <p:sp>
        <p:nvSpPr>
          <p:cNvPr id="7" name="Footer Placeholder 4"/>
          <p:cNvSpPr>
            <a:spLocks noGrp="1"/>
          </p:cNvSpPr>
          <p:nvPr>
            <p:ph type="ftr" sz="quarter" idx="11"/>
          </p:nvPr>
        </p:nvSpPr>
        <p:spPr>
          <a:xfrm>
            <a:off x="4678680" y="6381750"/>
            <a:ext cx="2834640" cy="33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latin typeface="Calibri" panose="020F0502020204030204" pitchFamily="34" charset="0"/>
              </a:rPr>
              <a:t>THE GAINS FROM TRADE</a:t>
            </a:r>
          </a:p>
        </p:txBody>
      </p:sp>
    </p:spTree>
  </p:cSld>
  <p:clrMapOvr>
    <a:masterClrMapping/>
  </p:clrMapOvr>
  <p:transition spd="med">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61"/>
          <p:cNvSpPr txBox="1">
            <a:spLocks noChangeArrowheads="1"/>
          </p:cNvSpPr>
          <p:nvPr/>
        </p:nvSpPr>
        <p:spPr bwMode="auto">
          <a:xfrm>
            <a:off x="7010400" y="1135063"/>
            <a:ext cx="3429000" cy="3170237"/>
          </a:xfrm>
          <a:prstGeom prst="rect">
            <a:avLst/>
          </a:prstGeom>
          <a:solidFill>
            <a:srgbClr val="FFFF99"/>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latin typeface="Calibri" panose="020F0502020204030204" pitchFamily="34" charset="0"/>
              </a:rPr>
              <a:t>This PPF illustrates </a:t>
            </a:r>
            <a:r>
              <a:rPr lang="en-US" altLang="en-US" sz="1600" b="1">
                <a:solidFill>
                  <a:srgbClr val="FF0000"/>
                </a:solidFill>
                <a:latin typeface="Calibri" panose="020F0502020204030204" pitchFamily="34" charset="0"/>
              </a:rPr>
              <a:t>Increasing Opportunity Costs </a:t>
            </a:r>
            <a:r>
              <a:rPr lang="en-US" altLang="en-US" sz="1600" b="1">
                <a:latin typeface="Calibri" panose="020F0502020204030204" pitchFamily="34" charset="0"/>
              </a:rPr>
              <a:t>or</a:t>
            </a:r>
            <a:r>
              <a:rPr lang="en-US" altLang="en-US" sz="1600" b="1">
                <a:solidFill>
                  <a:srgbClr val="FF0000"/>
                </a:solidFill>
                <a:latin typeface="Calibri" panose="020F0502020204030204" pitchFamily="34" charset="0"/>
              </a:rPr>
              <a:t> Diminishing Returns</a:t>
            </a:r>
            <a:r>
              <a:rPr lang="en-US" altLang="en-US" sz="1600" b="1">
                <a:latin typeface="Calibri" panose="020F0502020204030204" pitchFamily="34" charset="0"/>
              </a:rPr>
              <a:t>: </a:t>
            </a:r>
            <a:r>
              <a:rPr lang="en-US" altLang="en-US" sz="1600" b="1" i="1">
                <a:solidFill>
                  <a:srgbClr val="0070C0"/>
                </a:solidFill>
                <a:latin typeface="Calibri" panose="020F0502020204030204" pitchFamily="34" charset="0"/>
              </a:rPr>
              <a:t>as production of a commodity increases, so does its opportunity cost</a:t>
            </a:r>
          </a:p>
          <a:p>
            <a:pPr eaLnBrk="1" hangingPunct="1">
              <a:spcBef>
                <a:spcPct val="50000"/>
              </a:spcBef>
              <a:buFontTx/>
              <a:buNone/>
            </a:pPr>
            <a:r>
              <a:rPr lang="en-US" altLang="en-US" sz="1600" b="1">
                <a:latin typeface="Calibri" panose="020F0502020204030204" pitchFamily="34" charset="0"/>
              </a:rPr>
              <a:t>From E to A, the opp. cost of a car is (3000 – 2200)/600 = </a:t>
            </a:r>
            <a:r>
              <a:rPr lang="en-US" altLang="en-US" sz="1600" b="1">
                <a:solidFill>
                  <a:srgbClr val="FF0000"/>
                </a:solidFill>
                <a:latin typeface="Calibri" panose="020F0502020204030204" pitchFamily="34" charset="0"/>
              </a:rPr>
              <a:t>1.33</a:t>
            </a:r>
          </a:p>
          <a:p>
            <a:pPr eaLnBrk="1" hangingPunct="1">
              <a:spcBef>
                <a:spcPct val="50000"/>
              </a:spcBef>
              <a:buFontTx/>
              <a:buNone/>
            </a:pPr>
            <a:r>
              <a:rPr lang="en-US" altLang="en-US" sz="1600" b="1">
                <a:latin typeface="Calibri" panose="020F0502020204030204" pitchFamily="34" charset="0"/>
              </a:rPr>
              <a:t>From A to B, the opp. cost of a car is (2200 – 2000)/(700 – 600) = </a:t>
            </a:r>
            <a:r>
              <a:rPr lang="en-US" altLang="en-US" sz="1600" b="1">
                <a:solidFill>
                  <a:srgbClr val="FF0000"/>
                </a:solidFill>
                <a:latin typeface="Calibri" panose="020F0502020204030204" pitchFamily="34" charset="0"/>
              </a:rPr>
              <a:t>2</a:t>
            </a:r>
          </a:p>
          <a:p>
            <a:pPr eaLnBrk="1" hangingPunct="1">
              <a:spcBef>
                <a:spcPct val="50000"/>
              </a:spcBef>
              <a:buFontTx/>
              <a:buNone/>
            </a:pPr>
            <a:r>
              <a:rPr lang="en-US" altLang="en-US" sz="1600" b="1">
                <a:latin typeface="Calibri" panose="020F0502020204030204" pitchFamily="34" charset="0"/>
              </a:rPr>
              <a:t>From B to F, the opp. cost of a car is  2000/(1000 – 700) = </a:t>
            </a:r>
            <a:r>
              <a:rPr lang="en-US" altLang="en-US" sz="1600" b="1">
                <a:solidFill>
                  <a:srgbClr val="FF0000"/>
                </a:solidFill>
                <a:latin typeface="Calibri" panose="020F0502020204030204" pitchFamily="34" charset="0"/>
              </a:rPr>
              <a:t>6.67</a:t>
            </a:r>
            <a:endParaRPr lang="en-US" altLang="en-US" sz="1600" b="1">
              <a:latin typeface="Calibri" panose="020F0502020204030204" pitchFamily="34" charset="0"/>
            </a:endParaRPr>
          </a:p>
        </p:txBody>
      </p:sp>
      <p:sp>
        <p:nvSpPr>
          <p:cNvPr id="46083" name="Rectangle 2"/>
          <p:cNvSpPr>
            <a:spLocks noGrp="1" noChangeArrowheads="1"/>
          </p:cNvSpPr>
          <p:nvPr>
            <p:ph type="title"/>
          </p:nvPr>
        </p:nvSpPr>
        <p:spPr>
          <a:xfrm>
            <a:off x="1981200" y="228600"/>
            <a:ext cx="8229600" cy="889000"/>
          </a:xfrm>
        </p:spPr>
        <p:txBody>
          <a:bodyPr/>
          <a:lstStyle/>
          <a:p>
            <a:pPr eaLnBrk="1" hangingPunct="1"/>
            <a:r>
              <a:rPr lang="en-US" altLang="en-US" sz="3600">
                <a:latin typeface="Calibri" panose="020F0502020204030204" pitchFamily="34" charset="0"/>
              </a:rPr>
              <a:t>The Production Possibilities Frontier</a:t>
            </a:r>
          </a:p>
        </p:txBody>
      </p:sp>
      <p:sp>
        <p:nvSpPr>
          <p:cNvPr id="488463" name="Freeform 15"/>
          <p:cNvSpPr>
            <a:spLocks/>
          </p:cNvSpPr>
          <p:nvPr/>
        </p:nvSpPr>
        <p:spPr bwMode="auto">
          <a:xfrm>
            <a:off x="3328988" y="2898775"/>
            <a:ext cx="4178300" cy="3200400"/>
          </a:xfrm>
          <a:custGeom>
            <a:avLst/>
            <a:gdLst>
              <a:gd name="T0" fmla="*/ 0 w 183"/>
              <a:gd name="T1" fmla="*/ 0 h 140"/>
              <a:gd name="T2" fmla="*/ 0 w 183"/>
              <a:gd name="T3" fmla="*/ 2147483646 h 140"/>
              <a:gd name="T4" fmla="*/ 2147483646 w 183"/>
              <a:gd name="T5" fmla="*/ 2147483646 h 140"/>
              <a:gd name="T6" fmla="*/ 0 w 183"/>
              <a:gd name="T7" fmla="*/ 0 h 140"/>
              <a:gd name="T8" fmla="*/ 0 60000 65536"/>
              <a:gd name="T9" fmla="*/ 0 60000 65536"/>
              <a:gd name="T10" fmla="*/ 0 60000 65536"/>
              <a:gd name="T11" fmla="*/ 0 60000 65536"/>
              <a:gd name="T12" fmla="*/ 0 w 183"/>
              <a:gd name="T13" fmla="*/ 0 h 140"/>
              <a:gd name="T14" fmla="*/ 183 w 183"/>
              <a:gd name="T15" fmla="*/ 140 h 140"/>
            </a:gdLst>
            <a:ahLst/>
            <a:cxnLst>
              <a:cxn ang="T8">
                <a:pos x="T0" y="T1"/>
              </a:cxn>
              <a:cxn ang="T9">
                <a:pos x="T2" y="T3"/>
              </a:cxn>
              <a:cxn ang="T10">
                <a:pos x="T4" y="T5"/>
              </a:cxn>
              <a:cxn ang="T11">
                <a:pos x="T6" y="T7"/>
              </a:cxn>
            </a:cxnLst>
            <a:rect l="T12" t="T13" r="T14" b="T15"/>
            <a:pathLst>
              <a:path w="183" h="140">
                <a:moveTo>
                  <a:pt x="0" y="0"/>
                </a:moveTo>
                <a:cubicBezTo>
                  <a:pt x="0" y="140"/>
                  <a:pt x="0" y="140"/>
                  <a:pt x="0" y="140"/>
                </a:cubicBezTo>
                <a:cubicBezTo>
                  <a:pt x="183" y="140"/>
                  <a:pt x="183" y="140"/>
                  <a:pt x="183" y="140"/>
                </a:cubicBezTo>
                <a:cubicBezTo>
                  <a:pt x="149" y="40"/>
                  <a:pt x="99" y="22"/>
                  <a:pt x="0" y="0"/>
                </a:cubicBezTo>
                <a:close/>
              </a:path>
            </a:pathLst>
          </a:custGeom>
          <a:solidFill>
            <a:srgbClr val="D6E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8464" name="Freeform 16"/>
          <p:cNvSpPr>
            <a:spLocks/>
          </p:cNvSpPr>
          <p:nvPr/>
        </p:nvSpPr>
        <p:spPr bwMode="auto">
          <a:xfrm>
            <a:off x="3351213" y="2921000"/>
            <a:ext cx="4156075" cy="3178175"/>
          </a:xfrm>
          <a:custGeom>
            <a:avLst/>
            <a:gdLst>
              <a:gd name="T0" fmla="*/ 2147483646 w 182"/>
              <a:gd name="T1" fmla="*/ 2147483646 h 139"/>
              <a:gd name="T2" fmla="*/ 0 w 182"/>
              <a:gd name="T3" fmla="*/ 0 h 139"/>
              <a:gd name="T4" fmla="*/ 0 60000 65536"/>
              <a:gd name="T5" fmla="*/ 0 60000 65536"/>
              <a:gd name="T6" fmla="*/ 0 w 182"/>
              <a:gd name="T7" fmla="*/ 0 h 139"/>
              <a:gd name="T8" fmla="*/ 182 w 182"/>
              <a:gd name="T9" fmla="*/ 139 h 139"/>
            </a:gdLst>
            <a:ahLst/>
            <a:cxnLst>
              <a:cxn ang="T4">
                <a:pos x="T0" y="T1"/>
              </a:cxn>
              <a:cxn ang="T5">
                <a:pos x="T2" y="T3"/>
              </a:cxn>
            </a:cxnLst>
            <a:rect l="T6" t="T7" r="T8" b="T9"/>
            <a:pathLst>
              <a:path w="182" h="139">
                <a:moveTo>
                  <a:pt x="182" y="139"/>
                </a:moveTo>
                <a:cubicBezTo>
                  <a:pt x="143" y="21"/>
                  <a:pt x="76" y="19"/>
                  <a:pt x="0" y="0"/>
                </a:cubicBezTo>
              </a:path>
            </a:pathLst>
          </a:custGeom>
          <a:noFill/>
          <a:ln w="68263">
            <a:solidFill>
              <a:srgbClr val="005EAD"/>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086" name="Freeform 17"/>
          <p:cNvSpPr>
            <a:spLocks/>
          </p:cNvSpPr>
          <p:nvPr/>
        </p:nvSpPr>
        <p:spPr bwMode="auto">
          <a:xfrm>
            <a:off x="3327400" y="933450"/>
            <a:ext cx="6302375" cy="5165725"/>
          </a:xfrm>
          <a:custGeom>
            <a:avLst/>
            <a:gdLst>
              <a:gd name="T0" fmla="*/ 0 w 3970"/>
              <a:gd name="T1" fmla="*/ 0 h 3254"/>
              <a:gd name="T2" fmla="*/ 0 w 3970"/>
              <a:gd name="T3" fmla="*/ 2147483646 h 3254"/>
              <a:gd name="T4" fmla="*/ 2147483646 w 3970"/>
              <a:gd name="T5" fmla="*/ 2147483646 h 3254"/>
              <a:gd name="T6" fmla="*/ 0 60000 65536"/>
              <a:gd name="T7" fmla="*/ 0 60000 65536"/>
              <a:gd name="T8" fmla="*/ 0 60000 65536"/>
              <a:gd name="T9" fmla="*/ 0 w 3970"/>
              <a:gd name="T10" fmla="*/ 0 h 3254"/>
              <a:gd name="T11" fmla="*/ 3970 w 3970"/>
              <a:gd name="T12" fmla="*/ 3254 h 3254"/>
            </a:gdLst>
            <a:ahLst/>
            <a:cxnLst>
              <a:cxn ang="T6">
                <a:pos x="T0" y="T1"/>
              </a:cxn>
              <a:cxn ang="T7">
                <a:pos x="T2" y="T3"/>
              </a:cxn>
              <a:cxn ang="T8">
                <a:pos x="T4" y="T5"/>
              </a:cxn>
            </a:cxnLst>
            <a:rect l="T9" t="T10" r="T11" b="T12"/>
            <a:pathLst>
              <a:path w="3970" h="3254">
                <a:moveTo>
                  <a:pt x="0" y="0"/>
                </a:moveTo>
                <a:lnTo>
                  <a:pt x="0" y="3254"/>
                </a:lnTo>
                <a:lnTo>
                  <a:pt x="3970" y="3254"/>
                </a:lnTo>
              </a:path>
            </a:pathLst>
          </a:cu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3" name="Group 23"/>
          <p:cNvGrpSpPr>
            <a:grpSpLocks/>
          </p:cNvGrpSpPr>
          <p:nvPr/>
        </p:nvGrpSpPr>
        <p:grpSpPr bwMode="auto">
          <a:xfrm>
            <a:off x="6172200" y="3708400"/>
            <a:ext cx="388938" cy="342900"/>
            <a:chOff x="2920" y="2344"/>
            <a:chExt cx="245" cy="216"/>
          </a:xfrm>
        </p:grpSpPr>
        <p:sp>
          <p:nvSpPr>
            <p:cNvPr id="46123" name="Oval 24"/>
            <p:cNvSpPr>
              <a:spLocks noChangeArrowheads="1"/>
            </p:cNvSpPr>
            <p:nvPr/>
          </p:nvSpPr>
          <p:spPr bwMode="auto">
            <a:xfrm>
              <a:off x="2920" y="2460"/>
              <a:ext cx="101" cy="1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latin typeface="Calibri" panose="020F0502020204030204" pitchFamily="34" charset="0"/>
              </a:endParaRPr>
            </a:p>
          </p:txBody>
        </p:sp>
        <p:sp>
          <p:nvSpPr>
            <p:cNvPr id="46124" name="Rectangle 25"/>
            <p:cNvSpPr>
              <a:spLocks noChangeArrowheads="1"/>
            </p:cNvSpPr>
            <p:nvPr/>
          </p:nvSpPr>
          <p:spPr bwMode="auto">
            <a:xfrm>
              <a:off x="3081" y="2344"/>
              <a:ext cx="84"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900">
                  <a:solidFill>
                    <a:srgbClr val="000000"/>
                  </a:solidFill>
                  <a:latin typeface="Calibri" panose="020F0502020204030204" pitchFamily="34" charset="0"/>
                  <a:cs typeface="Arial" panose="020B0604020202020204" pitchFamily="34" charset="0"/>
                </a:rPr>
                <a:t>B</a:t>
              </a:r>
              <a:endParaRPr lang="en-US" altLang="en-US" sz="2400">
                <a:latin typeface="Calibri" panose="020F0502020204030204" pitchFamily="34" charset="0"/>
                <a:cs typeface="Arial" panose="020B0604020202020204" pitchFamily="34" charset="0"/>
              </a:endParaRPr>
            </a:p>
          </p:txBody>
        </p:sp>
      </p:grpSp>
      <p:grpSp>
        <p:nvGrpSpPr>
          <p:cNvPr id="4" name="Group 26"/>
          <p:cNvGrpSpPr>
            <a:grpSpLocks/>
          </p:cNvGrpSpPr>
          <p:nvPr/>
        </p:nvGrpSpPr>
        <p:grpSpPr bwMode="auto">
          <a:xfrm>
            <a:off x="4503738" y="4876800"/>
            <a:ext cx="363537" cy="292100"/>
            <a:chOff x="1885" y="3072"/>
            <a:chExt cx="229" cy="184"/>
          </a:xfrm>
        </p:grpSpPr>
        <p:sp>
          <p:nvSpPr>
            <p:cNvPr id="46121" name="Oval 27"/>
            <p:cNvSpPr>
              <a:spLocks noChangeArrowheads="1"/>
            </p:cNvSpPr>
            <p:nvPr/>
          </p:nvSpPr>
          <p:spPr bwMode="auto">
            <a:xfrm>
              <a:off x="1885" y="3122"/>
              <a:ext cx="100" cy="101"/>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latin typeface="Calibri" panose="020F0502020204030204" pitchFamily="34" charset="0"/>
              </a:endParaRPr>
            </a:p>
          </p:txBody>
        </p:sp>
        <p:sp>
          <p:nvSpPr>
            <p:cNvPr id="46122" name="Rectangle 28"/>
            <p:cNvSpPr>
              <a:spLocks noChangeArrowheads="1"/>
            </p:cNvSpPr>
            <p:nvPr/>
          </p:nvSpPr>
          <p:spPr bwMode="auto">
            <a:xfrm>
              <a:off x="2019" y="3072"/>
              <a:ext cx="95"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900">
                  <a:solidFill>
                    <a:srgbClr val="000000"/>
                  </a:solidFill>
                  <a:latin typeface="Calibri" panose="020F0502020204030204" pitchFamily="34" charset="0"/>
                  <a:cs typeface="Arial" panose="020B0604020202020204" pitchFamily="34" charset="0"/>
                </a:rPr>
                <a:t>D</a:t>
              </a:r>
              <a:endParaRPr lang="en-US" altLang="en-US" sz="2400">
                <a:latin typeface="Calibri" panose="020F0502020204030204" pitchFamily="34" charset="0"/>
                <a:cs typeface="Arial" panose="020B0604020202020204" pitchFamily="34" charset="0"/>
              </a:endParaRPr>
            </a:p>
          </p:txBody>
        </p:sp>
      </p:grpSp>
      <p:grpSp>
        <p:nvGrpSpPr>
          <p:cNvPr id="5" name="Group 29"/>
          <p:cNvGrpSpPr>
            <a:grpSpLocks/>
          </p:cNvGrpSpPr>
          <p:nvPr/>
        </p:nvGrpSpPr>
        <p:grpSpPr bwMode="auto">
          <a:xfrm>
            <a:off x="5715000" y="3459163"/>
            <a:ext cx="306388" cy="331787"/>
            <a:chOff x="2662" y="2179"/>
            <a:chExt cx="193" cy="209"/>
          </a:xfrm>
        </p:grpSpPr>
        <p:sp>
          <p:nvSpPr>
            <p:cNvPr id="46119" name="Oval 30"/>
            <p:cNvSpPr>
              <a:spLocks noChangeArrowheads="1"/>
            </p:cNvSpPr>
            <p:nvPr/>
          </p:nvSpPr>
          <p:spPr bwMode="auto">
            <a:xfrm>
              <a:off x="2662" y="2287"/>
              <a:ext cx="100" cy="101"/>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latin typeface="Calibri" panose="020F0502020204030204" pitchFamily="34" charset="0"/>
              </a:endParaRPr>
            </a:p>
          </p:txBody>
        </p:sp>
        <p:sp>
          <p:nvSpPr>
            <p:cNvPr id="46120" name="Rectangle 31"/>
            <p:cNvSpPr>
              <a:spLocks noChangeArrowheads="1"/>
            </p:cNvSpPr>
            <p:nvPr/>
          </p:nvSpPr>
          <p:spPr bwMode="auto">
            <a:xfrm>
              <a:off x="2766" y="2179"/>
              <a:ext cx="89"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900">
                  <a:solidFill>
                    <a:srgbClr val="000000"/>
                  </a:solidFill>
                  <a:latin typeface="Calibri" panose="020F0502020204030204" pitchFamily="34" charset="0"/>
                  <a:cs typeface="Arial" panose="020B0604020202020204" pitchFamily="34" charset="0"/>
                </a:rPr>
                <a:t>A</a:t>
              </a:r>
              <a:endParaRPr lang="en-US" altLang="en-US" sz="2400">
                <a:latin typeface="Calibri" panose="020F0502020204030204" pitchFamily="34" charset="0"/>
                <a:cs typeface="Arial" panose="020B0604020202020204" pitchFamily="34" charset="0"/>
              </a:endParaRPr>
            </a:p>
          </p:txBody>
        </p:sp>
      </p:grpSp>
      <p:sp>
        <p:nvSpPr>
          <p:cNvPr id="46090" name="Rectangle 32"/>
          <p:cNvSpPr>
            <a:spLocks noChangeArrowheads="1"/>
          </p:cNvSpPr>
          <p:nvPr/>
        </p:nvSpPr>
        <p:spPr bwMode="auto">
          <a:xfrm>
            <a:off x="8774113" y="6064250"/>
            <a:ext cx="11557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900" b="1">
                <a:solidFill>
                  <a:srgbClr val="000000"/>
                </a:solidFill>
                <a:latin typeface="Calibri" panose="020F0502020204030204" pitchFamily="34" charset="0"/>
                <a:cs typeface="Arial" panose="020B0604020202020204" pitchFamily="34" charset="0"/>
              </a:rPr>
              <a:t>Quantity of</a:t>
            </a:r>
            <a:endParaRPr lang="en-US" altLang="en-US" sz="2400">
              <a:latin typeface="Calibri" panose="020F0502020204030204" pitchFamily="34" charset="0"/>
              <a:cs typeface="Arial" panose="020B0604020202020204" pitchFamily="34" charset="0"/>
            </a:endParaRPr>
          </a:p>
        </p:txBody>
      </p:sp>
      <p:sp>
        <p:nvSpPr>
          <p:cNvPr id="46091" name="Rectangle 33"/>
          <p:cNvSpPr>
            <a:spLocks noChangeArrowheads="1"/>
          </p:cNvSpPr>
          <p:nvPr/>
        </p:nvSpPr>
        <p:spPr bwMode="auto">
          <a:xfrm>
            <a:off x="8672513" y="6302375"/>
            <a:ext cx="1449387"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900" b="1">
                <a:solidFill>
                  <a:srgbClr val="000000"/>
                </a:solidFill>
                <a:latin typeface="Calibri" panose="020F0502020204030204" pitchFamily="34" charset="0"/>
                <a:cs typeface="Arial" panose="020B0604020202020204" pitchFamily="34" charset="0"/>
              </a:rPr>
              <a:t>Cars Produced</a:t>
            </a:r>
            <a:endParaRPr lang="en-US" altLang="en-US" sz="2400">
              <a:latin typeface="Calibri" panose="020F0502020204030204" pitchFamily="34" charset="0"/>
              <a:cs typeface="Arial" panose="020B0604020202020204" pitchFamily="34" charset="0"/>
            </a:endParaRPr>
          </a:p>
        </p:txBody>
      </p:sp>
      <p:grpSp>
        <p:nvGrpSpPr>
          <p:cNvPr id="6" name="Group 34"/>
          <p:cNvGrpSpPr>
            <a:grpSpLocks/>
          </p:cNvGrpSpPr>
          <p:nvPr/>
        </p:nvGrpSpPr>
        <p:grpSpPr bwMode="auto">
          <a:xfrm>
            <a:off x="2589213" y="3582988"/>
            <a:ext cx="3355975" cy="2886075"/>
            <a:chOff x="671" y="2257"/>
            <a:chExt cx="2114" cy="1818"/>
          </a:xfrm>
        </p:grpSpPr>
        <p:sp>
          <p:nvSpPr>
            <p:cNvPr id="46116" name="Freeform 35"/>
            <p:cNvSpPr>
              <a:spLocks/>
            </p:cNvSpPr>
            <p:nvPr/>
          </p:nvSpPr>
          <p:spPr bwMode="auto">
            <a:xfrm>
              <a:off x="1151" y="2344"/>
              <a:ext cx="1539" cy="1498"/>
            </a:xfrm>
            <a:custGeom>
              <a:avLst/>
              <a:gdLst>
                <a:gd name="T0" fmla="*/ 0 w 1539"/>
                <a:gd name="T1" fmla="*/ 0 h 1498"/>
                <a:gd name="T2" fmla="*/ 1539 w 1539"/>
                <a:gd name="T3" fmla="*/ 0 h 1498"/>
                <a:gd name="T4" fmla="*/ 1539 w 1539"/>
                <a:gd name="T5" fmla="*/ 1498 h 1498"/>
                <a:gd name="T6" fmla="*/ 0 60000 65536"/>
                <a:gd name="T7" fmla="*/ 0 60000 65536"/>
                <a:gd name="T8" fmla="*/ 0 60000 65536"/>
                <a:gd name="T9" fmla="*/ 0 w 1539"/>
                <a:gd name="T10" fmla="*/ 0 h 1498"/>
                <a:gd name="T11" fmla="*/ 1539 w 1539"/>
                <a:gd name="T12" fmla="*/ 1498 h 1498"/>
              </a:gdLst>
              <a:ahLst/>
              <a:cxnLst>
                <a:cxn ang="T6">
                  <a:pos x="T0" y="T1"/>
                </a:cxn>
                <a:cxn ang="T7">
                  <a:pos x="T2" y="T3"/>
                </a:cxn>
                <a:cxn ang="T8">
                  <a:pos x="T4" y="T5"/>
                </a:cxn>
              </a:cxnLst>
              <a:rect l="T9" t="T10" r="T11" b="T12"/>
              <a:pathLst>
                <a:path w="1539" h="1498">
                  <a:moveTo>
                    <a:pt x="0" y="0"/>
                  </a:moveTo>
                  <a:lnTo>
                    <a:pt x="1539" y="0"/>
                  </a:lnTo>
                  <a:lnTo>
                    <a:pt x="1539" y="1498"/>
                  </a:lnTo>
                </a:path>
              </a:pathLst>
            </a:custGeom>
            <a:noFill/>
            <a:ln w="22225">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117" name="Rectangle 36"/>
            <p:cNvSpPr>
              <a:spLocks noChangeArrowheads="1"/>
            </p:cNvSpPr>
            <p:nvPr/>
          </p:nvSpPr>
          <p:spPr bwMode="auto">
            <a:xfrm>
              <a:off x="671" y="2257"/>
              <a:ext cx="349"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900">
                  <a:solidFill>
                    <a:srgbClr val="000000"/>
                  </a:solidFill>
                  <a:latin typeface="Calibri" panose="020F0502020204030204" pitchFamily="34" charset="0"/>
                  <a:cs typeface="Arial" panose="020B0604020202020204" pitchFamily="34" charset="0"/>
                </a:rPr>
                <a:t>2,200</a:t>
              </a:r>
              <a:endParaRPr lang="en-US" altLang="en-US" sz="2400">
                <a:latin typeface="Calibri" panose="020F0502020204030204" pitchFamily="34" charset="0"/>
                <a:cs typeface="Arial" panose="020B0604020202020204" pitchFamily="34" charset="0"/>
              </a:endParaRPr>
            </a:p>
          </p:txBody>
        </p:sp>
        <p:sp>
          <p:nvSpPr>
            <p:cNvPr id="46118" name="Rectangle 37"/>
            <p:cNvSpPr>
              <a:spLocks noChangeArrowheads="1"/>
            </p:cNvSpPr>
            <p:nvPr/>
          </p:nvSpPr>
          <p:spPr bwMode="auto">
            <a:xfrm>
              <a:off x="2552" y="3891"/>
              <a:ext cx="233"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900">
                  <a:solidFill>
                    <a:srgbClr val="000000"/>
                  </a:solidFill>
                  <a:latin typeface="Calibri" panose="020F0502020204030204" pitchFamily="34" charset="0"/>
                  <a:cs typeface="Arial" panose="020B0604020202020204" pitchFamily="34" charset="0"/>
                </a:rPr>
                <a:t>600</a:t>
              </a:r>
              <a:endParaRPr lang="en-US" altLang="en-US" sz="2400">
                <a:latin typeface="Calibri" panose="020F0502020204030204" pitchFamily="34" charset="0"/>
                <a:cs typeface="Arial" panose="020B0604020202020204" pitchFamily="34" charset="0"/>
              </a:endParaRPr>
            </a:p>
          </p:txBody>
        </p:sp>
      </p:grpSp>
      <p:grpSp>
        <p:nvGrpSpPr>
          <p:cNvPr id="7" name="Group 38"/>
          <p:cNvGrpSpPr>
            <a:grpSpLocks/>
          </p:cNvGrpSpPr>
          <p:nvPr/>
        </p:nvGrpSpPr>
        <p:grpSpPr bwMode="auto">
          <a:xfrm>
            <a:off x="2589213" y="4899025"/>
            <a:ext cx="2155825" cy="1570038"/>
            <a:chOff x="671" y="3086"/>
            <a:chExt cx="1358" cy="989"/>
          </a:xfrm>
        </p:grpSpPr>
        <p:sp>
          <p:nvSpPr>
            <p:cNvPr id="46113" name="Freeform 39"/>
            <p:cNvSpPr>
              <a:spLocks/>
            </p:cNvSpPr>
            <p:nvPr/>
          </p:nvSpPr>
          <p:spPr bwMode="auto">
            <a:xfrm>
              <a:off x="1151" y="3180"/>
              <a:ext cx="777" cy="662"/>
            </a:xfrm>
            <a:custGeom>
              <a:avLst/>
              <a:gdLst>
                <a:gd name="T0" fmla="*/ 777 w 777"/>
                <a:gd name="T1" fmla="*/ 662 h 662"/>
                <a:gd name="T2" fmla="*/ 777 w 777"/>
                <a:gd name="T3" fmla="*/ 0 h 662"/>
                <a:gd name="T4" fmla="*/ 0 w 777"/>
                <a:gd name="T5" fmla="*/ 0 h 662"/>
                <a:gd name="T6" fmla="*/ 0 60000 65536"/>
                <a:gd name="T7" fmla="*/ 0 60000 65536"/>
                <a:gd name="T8" fmla="*/ 0 60000 65536"/>
                <a:gd name="T9" fmla="*/ 0 w 777"/>
                <a:gd name="T10" fmla="*/ 0 h 662"/>
                <a:gd name="T11" fmla="*/ 777 w 777"/>
                <a:gd name="T12" fmla="*/ 662 h 662"/>
              </a:gdLst>
              <a:ahLst/>
              <a:cxnLst>
                <a:cxn ang="T6">
                  <a:pos x="T0" y="T1"/>
                </a:cxn>
                <a:cxn ang="T7">
                  <a:pos x="T2" y="T3"/>
                </a:cxn>
                <a:cxn ang="T8">
                  <a:pos x="T4" y="T5"/>
                </a:cxn>
              </a:cxnLst>
              <a:rect l="T9" t="T10" r="T11" b="T12"/>
              <a:pathLst>
                <a:path w="777" h="662">
                  <a:moveTo>
                    <a:pt x="777" y="662"/>
                  </a:moveTo>
                  <a:lnTo>
                    <a:pt x="777" y="0"/>
                  </a:lnTo>
                  <a:lnTo>
                    <a:pt x="0" y="0"/>
                  </a:lnTo>
                </a:path>
              </a:pathLst>
            </a:custGeom>
            <a:noFill/>
            <a:ln w="22225">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114" name="Rectangle 40"/>
            <p:cNvSpPr>
              <a:spLocks noChangeArrowheads="1"/>
            </p:cNvSpPr>
            <p:nvPr/>
          </p:nvSpPr>
          <p:spPr bwMode="auto">
            <a:xfrm>
              <a:off x="671" y="3086"/>
              <a:ext cx="349"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900">
                  <a:solidFill>
                    <a:srgbClr val="000000"/>
                  </a:solidFill>
                  <a:latin typeface="Calibri" panose="020F0502020204030204" pitchFamily="34" charset="0"/>
                  <a:cs typeface="Arial" panose="020B0604020202020204" pitchFamily="34" charset="0"/>
                </a:rPr>
                <a:t>1,000</a:t>
              </a:r>
              <a:endParaRPr lang="en-US" altLang="en-US" sz="2400">
                <a:latin typeface="Calibri" panose="020F0502020204030204" pitchFamily="34" charset="0"/>
                <a:cs typeface="Arial" panose="020B0604020202020204" pitchFamily="34" charset="0"/>
              </a:endParaRPr>
            </a:p>
          </p:txBody>
        </p:sp>
        <p:sp>
          <p:nvSpPr>
            <p:cNvPr id="46115" name="Rectangle 41"/>
            <p:cNvSpPr>
              <a:spLocks noChangeArrowheads="1"/>
            </p:cNvSpPr>
            <p:nvPr/>
          </p:nvSpPr>
          <p:spPr bwMode="auto">
            <a:xfrm>
              <a:off x="1796" y="3891"/>
              <a:ext cx="233"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900">
                  <a:solidFill>
                    <a:srgbClr val="000000"/>
                  </a:solidFill>
                  <a:latin typeface="Calibri" panose="020F0502020204030204" pitchFamily="34" charset="0"/>
                  <a:cs typeface="Arial" panose="020B0604020202020204" pitchFamily="34" charset="0"/>
                </a:rPr>
                <a:t>300</a:t>
              </a:r>
              <a:endParaRPr lang="en-US" altLang="en-US" sz="2400">
                <a:latin typeface="Calibri" panose="020F0502020204030204" pitchFamily="34" charset="0"/>
                <a:cs typeface="Arial" panose="020B0604020202020204" pitchFamily="34" charset="0"/>
              </a:endParaRPr>
            </a:p>
          </p:txBody>
        </p:sp>
      </p:grpSp>
      <p:sp>
        <p:nvSpPr>
          <p:cNvPr id="46094" name="Rectangle 42"/>
          <p:cNvSpPr>
            <a:spLocks noChangeArrowheads="1"/>
          </p:cNvSpPr>
          <p:nvPr/>
        </p:nvSpPr>
        <p:spPr bwMode="auto">
          <a:xfrm>
            <a:off x="3259138" y="6176963"/>
            <a:ext cx="123825"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900">
                <a:solidFill>
                  <a:srgbClr val="000000"/>
                </a:solidFill>
                <a:latin typeface="Calibri" panose="020F0502020204030204" pitchFamily="34" charset="0"/>
                <a:cs typeface="Arial" panose="020B0604020202020204" pitchFamily="34" charset="0"/>
              </a:rPr>
              <a:t>0</a:t>
            </a:r>
            <a:endParaRPr lang="en-US" altLang="en-US" sz="2400">
              <a:latin typeface="Calibri" panose="020F0502020204030204" pitchFamily="34" charset="0"/>
              <a:cs typeface="Arial" panose="020B0604020202020204" pitchFamily="34" charset="0"/>
            </a:endParaRPr>
          </a:p>
        </p:txBody>
      </p:sp>
      <p:grpSp>
        <p:nvGrpSpPr>
          <p:cNvPr id="8" name="Group 43"/>
          <p:cNvGrpSpPr>
            <a:grpSpLocks/>
          </p:cNvGrpSpPr>
          <p:nvPr/>
        </p:nvGrpSpPr>
        <p:grpSpPr bwMode="auto">
          <a:xfrm>
            <a:off x="2589213" y="3813175"/>
            <a:ext cx="3863975" cy="2655888"/>
            <a:chOff x="671" y="2402"/>
            <a:chExt cx="2434" cy="1673"/>
          </a:xfrm>
        </p:grpSpPr>
        <p:sp>
          <p:nvSpPr>
            <p:cNvPr id="46110" name="Freeform 44"/>
            <p:cNvSpPr>
              <a:spLocks/>
            </p:cNvSpPr>
            <p:nvPr/>
          </p:nvSpPr>
          <p:spPr bwMode="auto">
            <a:xfrm>
              <a:off x="1151" y="2503"/>
              <a:ext cx="1827" cy="1339"/>
            </a:xfrm>
            <a:custGeom>
              <a:avLst/>
              <a:gdLst>
                <a:gd name="T0" fmla="*/ 0 w 1827"/>
                <a:gd name="T1" fmla="*/ 0 h 1339"/>
                <a:gd name="T2" fmla="*/ 1827 w 1827"/>
                <a:gd name="T3" fmla="*/ 0 h 1339"/>
                <a:gd name="T4" fmla="*/ 1827 w 1827"/>
                <a:gd name="T5" fmla="*/ 1339 h 1339"/>
                <a:gd name="T6" fmla="*/ 0 60000 65536"/>
                <a:gd name="T7" fmla="*/ 0 60000 65536"/>
                <a:gd name="T8" fmla="*/ 0 60000 65536"/>
                <a:gd name="T9" fmla="*/ 0 w 1827"/>
                <a:gd name="T10" fmla="*/ 0 h 1339"/>
                <a:gd name="T11" fmla="*/ 1827 w 1827"/>
                <a:gd name="T12" fmla="*/ 1339 h 1339"/>
              </a:gdLst>
              <a:ahLst/>
              <a:cxnLst>
                <a:cxn ang="T6">
                  <a:pos x="T0" y="T1"/>
                </a:cxn>
                <a:cxn ang="T7">
                  <a:pos x="T2" y="T3"/>
                </a:cxn>
                <a:cxn ang="T8">
                  <a:pos x="T4" y="T5"/>
                </a:cxn>
              </a:cxnLst>
              <a:rect l="T9" t="T10" r="T11" b="T12"/>
              <a:pathLst>
                <a:path w="1827" h="1339">
                  <a:moveTo>
                    <a:pt x="0" y="0"/>
                  </a:moveTo>
                  <a:lnTo>
                    <a:pt x="1827" y="0"/>
                  </a:lnTo>
                  <a:lnTo>
                    <a:pt x="1827" y="1339"/>
                  </a:lnTo>
                </a:path>
              </a:pathLst>
            </a:custGeom>
            <a:noFill/>
            <a:ln w="22225">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111" name="Rectangle 45"/>
            <p:cNvSpPr>
              <a:spLocks noChangeArrowheads="1"/>
            </p:cNvSpPr>
            <p:nvPr/>
          </p:nvSpPr>
          <p:spPr bwMode="auto">
            <a:xfrm>
              <a:off x="2872" y="3891"/>
              <a:ext cx="233"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900">
                  <a:solidFill>
                    <a:srgbClr val="000000"/>
                  </a:solidFill>
                  <a:latin typeface="Calibri" panose="020F0502020204030204" pitchFamily="34" charset="0"/>
                  <a:cs typeface="Arial" panose="020B0604020202020204" pitchFamily="34" charset="0"/>
                </a:rPr>
                <a:t>700</a:t>
              </a:r>
              <a:endParaRPr lang="en-US" altLang="en-US" sz="2400">
                <a:latin typeface="Calibri" panose="020F0502020204030204" pitchFamily="34" charset="0"/>
                <a:cs typeface="Arial" panose="020B0604020202020204" pitchFamily="34" charset="0"/>
              </a:endParaRPr>
            </a:p>
          </p:txBody>
        </p:sp>
        <p:sp>
          <p:nvSpPr>
            <p:cNvPr id="46112" name="Rectangle 46"/>
            <p:cNvSpPr>
              <a:spLocks noChangeArrowheads="1"/>
            </p:cNvSpPr>
            <p:nvPr/>
          </p:nvSpPr>
          <p:spPr bwMode="auto">
            <a:xfrm>
              <a:off x="671" y="2402"/>
              <a:ext cx="349"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900">
                  <a:solidFill>
                    <a:srgbClr val="000000"/>
                  </a:solidFill>
                  <a:latin typeface="Calibri" panose="020F0502020204030204" pitchFamily="34" charset="0"/>
                  <a:cs typeface="Arial" panose="020B0604020202020204" pitchFamily="34" charset="0"/>
                </a:rPr>
                <a:t>2,000</a:t>
              </a:r>
              <a:endParaRPr lang="en-US" altLang="en-US" sz="2400">
                <a:latin typeface="Calibri" panose="020F0502020204030204" pitchFamily="34" charset="0"/>
                <a:cs typeface="Arial" panose="020B0604020202020204" pitchFamily="34" charset="0"/>
              </a:endParaRPr>
            </a:p>
          </p:txBody>
        </p:sp>
      </p:grpSp>
      <p:sp>
        <p:nvSpPr>
          <p:cNvPr id="488495" name="Rectangle 47"/>
          <p:cNvSpPr>
            <a:spLocks noChangeArrowheads="1"/>
          </p:cNvSpPr>
          <p:nvPr/>
        </p:nvSpPr>
        <p:spPr bwMode="auto">
          <a:xfrm>
            <a:off x="2589213" y="2736850"/>
            <a:ext cx="554037"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900">
                <a:solidFill>
                  <a:srgbClr val="000000"/>
                </a:solidFill>
                <a:latin typeface="Calibri" panose="020F0502020204030204" pitchFamily="34" charset="0"/>
                <a:cs typeface="Arial" panose="020B0604020202020204" pitchFamily="34" charset="0"/>
              </a:rPr>
              <a:t>3,000</a:t>
            </a:r>
            <a:endParaRPr lang="en-US" altLang="en-US" sz="2400">
              <a:latin typeface="Calibri" panose="020F0502020204030204" pitchFamily="34" charset="0"/>
              <a:cs typeface="Arial" panose="020B0604020202020204" pitchFamily="34" charset="0"/>
            </a:endParaRPr>
          </a:p>
        </p:txBody>
      </p:sp>
      <p:sp>
        <p:nvSpPr>
          <p:cNvPr id="488496" name="Rectangle 48"/>
          <p:cNvSpPr>
            <a:spLocks noChangeArrowheads="1"/>
          </p:cNvSpPr>
          <p:nvPr/>
        </p:nvSpPr>
        <p:spPr bwMode="auto">
          <a:xfrm>
            <a:off x="7191375" y="6176963"/>
            <a:ext cx="554038"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900">
                <a:solidFill>
                  <a:srgbClr val="000000"/>
                </a:solidFill>
                <a:latin typeface="Calibri" panose="020F0502020204030204" pitchFamily="34" charset="0"/>
                <a:cs typeface="Arial" panose="020B0604020202020204" pitchFamily="34" charset="0"/>
              </a:rPr>
              <a:t>1,000</a:t>
            </a:r>
            <a:endParaRPr lang="en-US" altLang="en-US" sz="2400">
              <a:latin typeface="Calibri" panose="020F0502020204030204" pitchFamily="34" charset="0"/>
              <a:cs typeface="Arial" panose="020B0604020202020204" pitchFamily="34" charset="0"/>
            </a:endParaRPr>
          </a:p>
        </p:txBody>
      </p:sp>
      <p:sp>
        <p:nvSpPr>
          <p:cNvPr id="46098" name="Rectangle 49"/>
          <p:cNvSpPr>
            <a:spLocks noChangeArrowheads="1"/>
          </p:cNvSpPr>
          <p:nvPr/>
        </p:nvSpPr>
        <p:spPr bwMode="auto">
          <a:xfrm>
            <a:off x="1905000" y="844550"/>
            <a:ext cx="11557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900" b="1">
                <a:solidFill>
                  <a:srgbClr val="000000"/>
                </a:solidFill>
                <a:latin typeface="Calibri" panose="020F0502020204030204" pitchFamily="34" charset="0"/>
                <a:cs typeface="Arial" panose="020B0604020202020204" pitchFamily="34" charset="0"/>
              </a:rPr>
              <a:t>Quantity of</a:t>
            </a:r>
            <a:endParaRPr lang="en-US" altLang="en-US" sz="2400">
              <a:latin typeface="Calibri" panose="020F0502020204030204" pitchFamily="34" charset="0"/>
              <a:cs typeface="Arial" panose="020B0604020202020204" pitchFamily="34" charset="0"/>
            </a:endParaRPr>
          </a:p>
        </p:txBody>
      </p:sp>
      <p:sp>
        <p:nvSpPr>
          <p:cNvPr id="46099" name="Rectangle 50"/>
          <p:cNvSpPr>
            <a:spLocks noChangeArrowheads="1"/>
          </p:cNvSpPr>
          <p:nvPr/>
        </p:nvSpPr>
        <p:spPr bwMode="auto">
          <a:xfrm>
            <a:off x="1905000" y="1152525"/>
            <a:ext cx="1108075"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900" b="1">
                <a:solidFill>
                  <a:srgbClr val="000000"/>
                </a:solidFill>
                <a:latin typeface="Calibri" panose="020F0502020204030204" pitchFamily="34" charset="0"/>
                <a:cs typeface="Arial" panose="020B0604020202020204" pitchFamily="34" charset="0"/>
              </a:rPr>
              <a:t>Computers</a:t>
            </a:r>
            <a:endParaRPr lang="en-US" altLang="en-US" sz="2400">
              <a:latin typeface="Calibri" panose="020F0502020204030204" pitchFamily="34" charset="0"/>
              <a:cs typeface="Arial" panose="020B0604020202020204" pitchFamily="34" charset="0"/>
            </a:endParaRPr>
          </a:p>
        </p:txBody>
      </p:sp>
      <p:sp>
        <p:nvSpPr>
          <p:cNvPr id="46100" name="Rectangle 51"/>
          <p:cNvSpPr>
            <a:spLocks noChangeArrowheads="1"/>
          </p:cNvSpPr>
          <p:nvPr/>
        </p:nvSpPr>
        <p:spPr bwMode="auto">
          <a:xfrm>
            <a:off x="2074863" y="1460500"/>
            <a:ext cx="9652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900" b="1">
                <a:solidFill>
                  <a:srgbClr val="000000"/>
                </a:solidFill>
                <a:latin typeface="Calibri" panose="020F0502020204030204" pitchFamily="34" charset="0"/>
                <a:cs typeface="Arial" panose="020B0604020202020204" pitchFamily="34" charset="0"/>
              </a:rPr>
              <a:t>Produced</a:t>
            </a:r>
            <a:endParaRPr lang="en-US" altLang="en-US" sz="2400">
              <a:latin typeface="Calibri" panose="020F0502020204030204" pitchFamily="34" charset="0"/>
              <a:cs typeface="Arial" panose="020B0604020202020204" pitchFamily="34" charset="0"/>
            </a:endParaRPr>
          </a:p>
        </p:txBody>
      </p:sp>
      <p:grpSp>
        <p:nvGrpSpPr>
          <p:cNvPr id="9" name="Group 52"/>
          <p:cNvGrpSpPr>
            <a:grpSpLocks/>
          </p:cNvGrpSpPr>
          <p:nvPr/>
        </p:nvGrpSpPr>
        <p:grpSpPr bwMode="auto">
          <a:xfrm>
            <a:off x="6115050" y="2759075"/>
            <a:ext cx="406400" cy="292100"/>
            <a:chOff x="2892" y="1738"/>
            <a:chExt cx="256" cy="184"/>
          </a:xfrm>
        </p:grpSpPr>
        <p:sp>
          <p:nvSpPr>
            <p:cNvPr id="46108" name="Oval 53"/>
            <p:cNvSpPr>
              <a:spLocks noChangeArrowheads="1"/>
            </p:cNvSpPr>
            <p:nvPr/>
          </p:nvSpPr>
          <p:spPr bwMode="auto">
            <a:xfrm>
              <a:off x="2892" y="1783"/>
              <a:ext cx="100" cy="101"/>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latin typeface="Calibri" panose="020F0502020204030204" pitchFamily="34" charset="0"/>
              </a:endParaRPr>
            </a:p>
          </p:txBody>
        </p:sp>
        <p:sp>
          <p:nvSpPr>
            <p:cNvPr id="46109" name="Rectangle 54"/>
            <p:cNvSpPr>
              <a:spLocks noChangeArrowheads="1"/>
            </p:cNvSpPr>
            <p:nvPr/>
          </p:nvSpPr>
          <p:spPr bwMode="auto">
            <a:xfrm>
              <a:off x="3066" y="1738"/>
              <a:ext cx="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900">
                  <a:solidFill>
                    <a:srgbClr val="000000"/>
                  </a:solidFill>
                  <a:latin typeface="Calibri" panose="020F0502020204030204" pitchFamily="34" charset="0"/>
                  <a:cs typeface="Arial" panose="020B0604020202020204" pitchFamily="34" charset="0"/>
                </a:rPr>
                <a:t>C</a:t>
              </a:r>
              <a:endParaRPr lang="en-US" altLang="en-US" sz="2400">
                <a:latin typeface="Calibri" panose="020F0502020204030204" pitchFamily="34" charset="0"/>
                <a:cs typeface="Arial" panose="020B0604020202020204" pitchFamily="34" charset="0"/>
              </a:endParaRPr>
            </a:p>
          </p:txBody>
        </p:sp>
      </p:grpSp>
      <p:grpSp>
        <p:nvGrpSpPr>
          <p:cNvPr id="10" name="Group 55"/>
          <p:cNvGrpSpPr>
            <a:grpSpLocks/>
          </p:cNvGrpSpPr>
          <p:nvPr/>
        </p:nvGrpSpPr>
        <p:grpSpPr bwMode="auto">
          <a:xfrm>
            <a:off x="3276600" y="2759075"/>
            <a:ext cx="395288" cy="292100"/>
            <a:chOff x="2892" y="1738"/>
            <a:chExt cx="249" cy="184"/>
          </a:xfrm>
        </p:grpSpPr>
        <p:sp>
          <p:nvSpPr>
            <p:cNvPr id="46106" name="Oval 56"/>
            <p:cNvSpPr>
              <a:spLocks noChangeArrowheads="1"/>
            </p:cNvSpPr>
            <p:nvPr/>
          </p:nvSpPr>
          <p:spPr bwMode="auto">
            <a:xfrm>
              <a:off x="2892" y="1783"/>
              <a:ext cx="100" cy="101"/>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latin typeface="Calibri" panose="020F0502020204030204" pitchFamily="34" charset="0"/>
              </a:endParaRPr>
            </a:p>
          </p:txBody>
        </p:sp>
        <p:sp>
          <p:nvSpPr>
            <p:cNvPr id="46107" name="Rectangle 57"/>
            <p:cNvSpPr>
              <a:spLocks noChangeArrowheads="1"/>
            </p:cNvSpPr>
            <p:nvPr/>
          </p:nvSpPr>
          <p:spPr bwMode="auto">
            <a:xfrm>
              <a:off x="3066" y="1738"/>
              <a:ext cx="75"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900">
                  <a:solidFill>
                    <a:srgbClr val="000000"/>
                  </a:solidFill>
                  <a:latin typeface="Calibri" panose="020F0502020204030204" pitchFamily="34" charset="0"/>
                  <a:cs typeface="Arial" panose="020B0604020202020204" pitchFamily="34" charset="0"/>
                </a:rPr>
                <a:t>E</a:t>
              </a:r>
              <a:endParaRPr lang="en-US" altLang="en-US" sz="2400">
                <a:latin typeface="Calibri" panose="020F0502020204030204" pitchFamily="34" charset="0"/>
                <a:cs typeface="Arial" panose="020B0604020202020204" pitchFamily="34" charset="0"/>
              </a:endParaRPr>
            </a:p>
          </p:txBody>
        </p:sp>
      </p:grpSp>
      <p:grpSp>
        <p:nvGrpSpPr>
          <p:cNvPr id="11" name="Group 58"/>
          <p:cNvGrpSpPr>
            <a:grpSpLocks/>
          </p:cNvGrpSpPr>
          <p:nvPr/>
        </p:nvGrpSpPr>
        <p:grpSpPr bwMode="auto">
          <a:xfrm>
            <a:off x="7424738" y="5943600"/>
            <a:ext cx="388937" cy="292100"/>
            <a:chOff x="2892" y="1738"/>
            <a:chExt cx="245" cy="184"/>
          </a:xfrm>
        </p:grpSpPr>
        <p:sp>
          <p:nvSpPr>
            <p:cNvPr id="46104" name="Oval 59"/>
            <p:cNvSpPr>
              <a:spLocks noChangeArrowheads="1"/>
            </p:cNvSpPr>
            <p:nvPr/>
          </p:nvSpPr>
          <p:spPr bwMode="auto">
            <a:xfrm>
              <a:off x="2892" y="1783"/>
              <a:ext cx="100" cy="101"/>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latin typeface="Calibri" panose="020F0502020204030204" pitchFamily="34" charset="0"/>
              </a:endParaRPr>
            </a:p>
          </p:txBody>
        </p:sp>
        <p:sp>
          <p:nvSpPr>
            <p:cNvPr id="46105" name="Rectangle 60"/>
            <p:cNvSpPr>
              <a:spLocks noChangeArrowheads="1"/>
            </p:cNvSpPr>
            <p:nvPr/>
          </p:nvSpPr>
          <p:spPr bwMode="auto">
            <a:xfrm>
              <a:off x="3066" y="1738"/>
              <a:ext cx="71" cy="1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900">
                  <a:solidFill>
                    <a:srgbClr val="000000"/>
                  </a:solidFill>
                  <a:latin typeface="Calibri" panose="020F0502020204030204" pitchFamily="34" charset="0"/>
                  <a:cs typeface="Arial" panose="020B0604020202020204" pitchFamily="34" charset="0"/>
                </a:rPr>
                <a:t>F</a:t>
              </a:r>
              <a:endParaRPr lang="en-US" altLang="en-US" sz="2400">
                <a:latin typeface="Calibri" panose="020F0502020204030204" pitchFamily="34" charset="0"/>
                <a:cs typeface="Arial" panose="020B0604020202020204" pitchFamily="34"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88495">
                                            <p:txEl>
                                              <p:pRg st="0" end="0"/>
                                            </p:txEl>
                                          </p:spTgt>
                                        </p:tgtEl>
                                        <p:attrNameLst>
                                          <p:attrName>style.visibility</p:attrName>
                                        </p:attrNameLst>
                                      </p:cBhvr>
                                      <p:to>
                                        <p:strVal val="visible"/>
                                      </p:to>
                                    </p:set>
                                    <p:animEffect transition="in" filter="dissolve">
                                      <p:cBhvr>
                                        <p:cTn id="7" dur="500"/>
                                        <p:tgtEl>
                                          <p:spTgt spid="4884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88496">
                                            <p:txEl>
                                              <p:pRg st="0" end="0"/>
                                            </p:txEl>
                                          </p:spTgt>
                                        </p:tgtEl>
                                        <p:attrNameLst>
                                          <p:attrName>style.visibility</p:attrName>
                                        </p:attrNameLst>
                                      </p:cBhvr>
                                      <p:to>
                                        <p:strVal val="visible"/>
                                      </p:to>
                                    </p:set>
                                    <p:animEffect transition="in" filter="dissolve">
                                      <p:cBhvr>
                                        <p:cTn id="12" dur="500"/>
                                        <p:tgtEl>
                                          <p:spTgt spid="48849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488464"/>
                                        </p:tgtEl>
                                        <p:attrNameLst>
                                          <p:attrName>style.visibility</p:attrName>
                                        </p:attrNameLst>
                                      </p:cBhvr>
                                      <p:to>
                                        <p:strVal val="visible"/>
                                      </p:to>
                                    </p:set>
                                    <p:animEffect transition="in" filter="strips(downRight)">
                                      <p:cBhvr>
                                        <p:cTn id="17" dur="500"/>
                                        <p:tgtEl>
                                          <p:spTgt spid="48846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3"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strips(upRight)">
                                      <p:cBhvr>
                                        <p:cTn id="22" dur="500"/>
                                        <p:tgtEl>
                                          <p:spTgt spid="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dissolve">
                                      <p:cBhvr>
                                        <p:cTn id="27" dur="500"/>
                                        <p:tgtEl>
                                          <p:spTgt spid="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3"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strips(upRight)">
                                      <p:cBhvr>
                                        <p:cTn id="32" dur="500"/>
                                        <p:tgtEl>
                                          <p:spTgt spid="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dissolve">
                                      <p:cBhvr>
                                        <p:cTn id="37" dur="500"/>
                                        <p:tgtEl>
                                          <p:spTgt spid="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3"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strips(upRight)">
                                      <p:cBhvr>
                                        <p:cTn id="42" dur="500"/>
                                        <p:tgtEl>
                                          <p:spTgt spid="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dissolve">
                                      <p:cBhvr>
                                        <p:cTn id="47" dur="500"/>
                                        <p:tgtEl>
                                          <p:spTgt spid="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dissolve">
                                      <p:cBhvr>
                                        <p:cTn id="52" dur="500"/>
                                        <p:tgtEl>
                                          <p:spTgt spid="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nodeType="clickEffect">
                                  <p:stCondLst>
                                    <p:cond delay="0"/>
                                  </p:stCondLst>
                                  <p:childTnLst>
                                    <p:set>
                                      <p:cBhvr>
                                        <p:cTn id="56" dur="1" fill="hold">
                                          <p:stCondLst>
                                            <p:cond delay="0"/>
                                          </p:stCondLst>
                                        </p:cTn>
                                        <p:tgtEl>
                                          <p:spTgt spid="488463"/>
                                        </p:tgtEl>
                                        <p:attrNameLst>
                                          <p:attrName>style.visibility</p:attrName>
                                        </p:attrNameLst>
                                      </p:cBhvr>
                                      <p:to>
                                        <p:strVal val="visible"/>
                                      </p:to>
                                    </p:set>
                                    <p:animEffect transition="in" filter="dissolve">
                                      <p:cBhvr>
                                        <p:cTn id="57" dur="500"/>
                                        <p:tgtEl>
                                          <p:spTgt spid="488463"/>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nodeType="click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dissolve">
                                      <p:cBhvr>
                                        <p:cTn id="62" dur="500"/>
                                        <p:tgtEl>
                                          <p:spTgt spid="10"/>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dissolve">
                                      <p:cBhvr>
                                        <p:cTn id="6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495" grpId="0" build="p" autoUpdateAnimBg="0"/>
      <p:bldP spid="488496" grpId="0" build="p"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2209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7107" name="Rectangle 3"/>
          <p:cNvSpPr>
            <a:spLocks noChangeArrowheads="1"/>
          </p:cNvSpPr>
          <p:nvPr/>
        </p:nvSpPr>
        <p:spPr bwMode="auto">
          <a:xfrm>
            <a:off x="4648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7108" name="Freeform 19"/>
          <p:cNvSpPr>
            <a:spLocks/>
          </p:cNvSpPr>
          <p:nvPr/>
        </p:nvSpPr>
        <p:spPr bwMode="auto">
          <a:xfrm>
            <a:off x="8818563" y="4941888"/>
            <a:ext cx="331787" cy="682625"/>
          </a:xfrm>
          <a:custGeom>
            <a:avLst/>
            <a:gdLst>
              <a:gd name="T0" fmla="*/ 0 w 209"/>
              <a:gd name="T1" fmla="*/ 0 h 430"/>
              <a:gd name="T2" fmla="*/ 0 w 209"/>
              <a:gd name="T3" fmla="*/ 2147483646 h 430"/>
              <a:gd name="T4" fmla="*/ 2147483646 w 209"/>
              <a:gd name="T5" fmla="*/ 2147483646 h 430"/>
              <a:gd name="T6" fmla="*/ 2147483646 w 209"/>
              <a:gd name="T7" fmla="*/ 2147483646 h 430"/>
              <a:gd name="T8" fmla="*/ 2147483646 w 209"/>
              <a:gd name="T9" fmla="*/ 2147483646 h 430"/>
              <a:gd name="T10" fmla="*/ 2147483646 w 209"/>
              <a:gd name="T11" fmla="*/ 2147483646 h 430"/>
              <a:gd name="T12" fmla="*/ 2147483646 w 209"/>
              <a:gd name="T13" fmla="*/ 2147483646 h 430"/>
              <a:gd name="T14" fmla="*/ 2147483646 w 209"/>
              <a:gd name="T15" fmla="*/ 2147483646 h 430"/>
              <a:gd name="T16" fmla="*/ 2147483646 w 209"/>
              <a:gd name="T17" fmla="*/ 2147483646 h 430"/>
              <a:gd name="T18" fmla="*/ 2147483646 w 209"/>
              <a:gd name="T19" fmla="*/ 2147483646 h 430"/>
              <a:gd name="T20" fmla="*/ 2147483646 w 209"/>
              <a:gd name="T21" fmla="*/ 2147483646 h 430"/>
              <a:gd name="T22" fmla="*/ 2147483646 w 209"/>
              <a:gd name="T23" fmla="*/ 2147483646 h 430"/>
              <a:gd name="T24" fmla="*/ 2147483646 w 209"/>
              <a:gd name="T25" fmla="*/ 2147483646 h 430"/>
              <a:gd name="T26" fmla="*/ 2147483646 w 209"/>
              <a:gd name="T27" fmla="*/ 2147483646 h 430"/>
              <a:gd name="T28" fmla="*/ 2147483646 w 209"/>
              <a:gd name="T29" fmla="*/ 2147483646 h 430"/>
              <a:gd name="T30" fmla="*/ 2147483646 w 209"/>
              <a:gd name="T31" fmla="*/ 2147483646 h 430"/>
              <a:gd name="T32" fmla="*/ 0 w 209"/>
              <a:gd name="T33" fmla="*/ 0 h 43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9"/>
              <a:gd name="T52" fmla="*/ 0 h 430"/>
              <a:gd name="T53" fmla="*/ 209 w 209"/>
              <a:gd name="T54" fmla="*/ 430 h 43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9" h="430">
                <a:moveTo>
                  <a:pt x="0" y="0"/>
                </a:moveTo>
                <a:lnTo>
                  <a:pt x="0" y="401"/>
                </a:lnTo>
                <a:lnTo>
                  <a:pt x="3" y="412"/>
                </a:lnTo>
                <a:lnTo>
                  <a:pt x="5" y="418"/>
                </a:lnTo>
                <a:lnTo>
                  <a:pt x="12" y="428"/>
                </a:lnTo>
                <a:lnTo>
                  <a:pt x="28" y="429"/>
                </a:lnTo>
                <a:lnTo>
                  <a:pt x="50" y="429"/>
                </a:lnTo>
                <a:lnTo>
                  <a:pt x="106" y="418"/>
                </a:lnTo>
                <a:lnTo>
                  <a:pt x="156" y="391"/>
                </a:lnTo>
                <a:lnTo>
                  <a:pt x="196" y="319"/>
                </a:lnTo>
                <a:lnTo>
                  <a:pt x="208" y="217"/>
                </a:lnTo>
                <a:lnTo>
                  <a:pt x="199" y="135"/>
                </a:lnTo>
                <a:lnTo>
                  <a:pt x="172" y="68"/>
                </a:lnTo>
                <a:lnTo>
                  <a:pt x="137" y="34"/>
                </a:lnTo>
                <a:lnTo>
                  <a:pt x="104" y="10"/>
                </a:lnTo>
                <a:lnTo>
                  <a:pt x="61" y="1"/>
                </a:lnTo>
                <a:lnTo>
                  <a:pt x="0" y="0"/>
                </a:lnTo>
              </a:path>
            </a:pathLst>
          </a:custGeom>
          <a:solidFill>
            <a:srgbClr val="FFFFFF"/>
          </a:solidFill>
          <a:ln w="12700" cap="rnd">
            <a:solidFill>
              <a:srgbClr val="FFFFFF"/>
            </a:solidFill>
            <a:round/>
            <a:headEnd type="none" w="sm" len="sm"/>
            <a:tailEnd type="none" w="sm" len="sm"/>
          </a:ln>
        </p:spPr>
        <p:txBody>
          <a:bodyPr/>
          <a:lstStyle/>
          <a:p>
            <a:endParaRPr lang="en-US"/>
          </a:p>
        </p:txBody>
      </p:sp>
      <p:sp>
        <p:nvSpPr>
          <p:cNvPr id="47109" name="Rectangle 20"/>
          <p:cNvSpPr>
            <a:spLocks noGrp="1" noChangeArrowheads="1"/>
          </p:cNvSpPr>
          <p:nvPr>
            <p:ph type="title"/>
          </p:nvPr>
        </p:nvSpPr>
        <p:spPr/>
        <p:txBody>
          <a:bodyPr/>
          <a:lstStyle/>
          <a:p>
            <a:pPr eaLnBrk="1" hangingPunct="1"/>
            <a:r>
              <a:rPr lang="en-US" altLang="en-US" sz="3600"/>
              <a:t>The Production Possibilities Frontier</a:t>
            </a:r>
          </a:p>
        </p:txBody>
      </p:sp>
      <p:sp>
        <p:nvSpPr>
          <p:cNvPr id="47110" name="Rectangle 21"/>
          <p:cNvSpPr>
            <a:spLocks noGrp="1" noChangeArrowheads="1"/>
          </p:cNvSpPr>
          <p:nvPr>
            <p:ph idx="1"/>
          </p:nvPr>
        </p:nvSpPr>
        <p:spPr/>
        <p:txBody>
          <a:bodyPr/>
          <a:lstStyle/>
          <a:p>
            <a:pPr eaLnBrk="1" hangingPunct="1"/>
            <a:r>
              <a:rPr lang="en-US" altLang="en-US"/>
              <a:t>Concepts illustrated by the production possibilities frontier </a:t>
            </a:r>
          </a:p>
          <a:p>
            <a:pPr lvl="1" eaLnBrk="1" hangingPunct="1"/>
            <a:r>
              <a:rPr lang="en-US" altLang="en-US"/>
              <a:t>Efficiency</a:t>
            </a:r>
          </a:p>
          <a:p>
            <a:pPr lvl="1" eaLnBrk="1" hangingPunct="1"/>
            <a:r>
              <a:rPr lang="en-US" altLang="en-US"/>
              <a:t>Trade-offs</a:t>
            </a:r>
          </a:p>
          <a:p>
            <a:pPr lvl="1" eaLnBrk="1" hangingPunct="1"/>
            <a:r>
              <a:rPr lang="en-US" altLang="en-US"/>
              <a:t>Opportunity cost</a:t>
            </a:r>
          </a:p>
          <a:p>
            <a:pPr lvl="1" eaLnBrk="1" hangingPunct="1"/>
            <a:r>
              <a:rPr lang="en-US" altLang="en-US"/>
              <a:t>Economic growth</a:t>
            </a:r>
          </a:p>
        </p:txBody>
      </p:sp>
      <p:sp>
        <p:nvSpPr>
          <p:cNvPr id="4711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8E71708-E814-48E2-9580-6E4BD7999B58}" type="slidenum">
              <a:rPr lang="en-US" altLang="en-US" sz="1400" smtClean="0">
                <a:latin typeface="Calibri" panose="020F0502020204030204" pitchFamily="34" charset="0"/>
              </a:rPr>
              <a:pPr>
                <a:spcBef>
                  <a:spcPct val="0"/>
                </a:spcBef>
                <a:buFontTx/>
                <a:buNone/>
              </a:pPr>
              <a:t>64</a:t>
            </a:fld>
            <a:endParaRPr lang="en-US" altLang="en-US" sz="1400">
              <a:latin typeface="Calibri" panose="020F0502020204030204" pitchFamily="34" charset="0"/>
            </a:endParaRPr>
          </a:p>
        </p:txBody>
      </p:sp>
      <p:sp>
        <p:nvSpPr>
          <p:cNvPr id="9" name="Footer Placeholder 4"/>
          <p:cNvSpPr>
            <a:spLocks noGrp="1"/>
          </p:cNvSpPr>
          <p:nvPr>
            <p:ph type="ftr" sz="quarter" idx="11"/>
          </p:nvPr>
        </p:nvSpPr>
        <p:spPr>
          <a:xfrm>
            <a:off x="4678680" y="6381750"/>
            <a:ext cx="2834640" cy="33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latin typeface="Calibri" panose="020F0502020204030204" pitchFamily="34" charset="0"/>
              </a:rPr>
              <a:t>THE GAINS FROM TRADE</a:t>
            </a:r>
          </a:p>
        </p:txBody>
      </p:sp>
    </p:spTree>
  </p:cSld>
  <p:clrMapOvr>
    <a:masterClrMapping/>
  </p:clrMapOvr>
  <p:transition spd="med">
    <p:wipe dir="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01424BA-1485-414A-8C7F-23C9930335FF}" type="slidenum">
              <a:rPr lang="en-US" altLang="en-US" sz="1400" smtClean="0"/>
              <a:pPr>
                <a:spcBef>
                  <a:spcPct val="0"/>
                </a:spcBef>
                <a:buFontTx/>
                <a:buNone/>
              </a:pPr>
              <a:t>65</a:t>
            </a:fld>
            <a:endParaRPr lang="en-US" altLang="en-US" sz="1400"/>
          </a:p>
        </p:txBody>
      </p:sp>
      <p:sp>
        <p:nvSpPr>
          <p:cNvPr id="20484" name="Rectangle 2"/>
          <p:cNvSpPr>
            <a:spLocks noGrp="1" noChangeArrowheads="1"/>
          </p:cNvSpPr>
          <p:nvPr>
            <p:ph type="title"/>
          </p:nvPr>
        </p:nvSpPr>
        <p:spPr>
          <a:xfrm>
            <a:off x="1676400" y="76200"/>
            <a:ext cx="8763000" cy="1143000"/>
          </a:xfrm>
        </p:spPr>
        <p:txBody>
          <a:bodyPr>
            <a:normAutofit fontScale="90000"/>
          </a:bodyPr>
          <a:lstStyle/>
          <a:p>
            <a:pPr eaLnBrk="1" hangingPunct="1">
              <a:defRPr/>
            </a:pPr>
            <a:r>
              <a:rPr lang="en-US" sz="3600" dirty="0"/>
              <a:t>A Shift in the Production Possibilities Frontier</a:t>
            </a:r>
          </a:p>
        </p:txBody>
      </p:sp>
      <p:sp>
        <p:nvSpPr>
          <p:cNvPr id="491535" name="Freeform 15"/>
          <p:cNvSpPr>
            <a:spLocks/>
          </p:cNvSpPr>
          <p:nvPr/>
        </p:nvSpPr>
        <p:spPr bwMode="auto">
          <a:xfrm>
            <a:off x="3241675" y="3095625"/>
            <a:ext cx="3789363" cy="3063875"/>
          </a:xfrm>
          <a:custGeom>
            <a:avLst/>
            <a:gdLst>
              <a:gd name="T0" fmla="*/ 2147483646 w 190"/>
              <a:gd name="T1" fmla="*/ 2147483646 h 153"/>
              <a:gd name="T2" fmla="*/ 0 w 190"/>
              <a:gd name="T3" fmla="*/ 0 h 153"/>
              <a:gd name="T4" fmla="*/ 0 60000 65536"/>
              <a:gd name="T5" fmla="*/ 0 60000 65536"/>
              <a:gd name="T6" fmla="*/ 0 w 190"/>
              <a:gd name="T7" fmla="*/ 0 h 153"/>
              <a:gd name="T8" fmla="*/ 190 w 190"/>
              <a:gd name="T9" fmla="*/ 153 h 153"/>
            </a:gdLst>
            <a:ahLst/>
            <a:cxnLst>
              <a:cxn ang="T4">
                <a:pos x="T0" y="T1"/>
              </a:cxn>
              <a:cxn ang="T5">
                <a:pos x="T2" y="T3"/>
              </a:cxn>
            </a:cxnLst>
            <a:rect l="T6" t="T7" r="T8" b="T9"/>
            <a:pathLst>
              <a:path w="190" h="153">
                <a:moveTo>
                  <a:pt x="190" y="153"/>
                </a:moveTo>
                <a:cubicBezTo>
                  <a:pt x="153" y="41"/>
                  <a:pt x="90" y="11"/>
                  <a:pt x="0" y="0"/>
                </a:cubicBezTo>
              </a:path>
            </a:pathLst>
          </a:custGeom>
          <a:noFill/>
          <a:ln w="60325">
            <a:solidFill>
              <a:srgbClr val="0069B5"/>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157" name="Freeform 16"/>
          <p:cNvSpPr>
            <a:spLocks/>
          </p:cNvSpPr>
          <p:nvPr/>
        </p:nvSpPr>
        <p:spPr bwMode="auto">
          <a:xfrm>
            <a:off x="3222625" y="933450"/>
            <a:ext cx="5603875" cy="5226050"/>
          </a:xfrm>
          <a:custGeom>
            <a:avLst/>
            <a:gdLst>
              <a:gd name="T0" fmla="*/ 0 w 3530"/>
              <a:gd name="T1" fmla="*/ 0 h 3292"/>
              <a:gd name="T2" fmla="*/ 0 w 3530"/>
              <a:gd name="T3" fmla="*/ 2147483646 h 3292"/>
              <a:gd name="T4" fmla="*/ 2147483646 w 3530"/>
              <a:gd name="T5" fmla="*/ 2147483646 h 3292"/>
              <a:gd name="T6" fmla="*/ 0 60000 65536"/>
              <a:gd name="T7" fmla="*/ 0 60000 65536"/>
              <a:gd name="T8" fmla="*/ 0 60000 65536"/>
              <a:gd name="T9" fmla="*/ 0 w 3530"/>
              <a:gd name="T10" fmla="*/ 0 h 3292"/>
              <a:gd name="T11" fmla="*/ 3530 w 3530"/>
              <a:gd name="T12" fmla="*/ 3292 h 3292"/>
            </a:gdLst>
            <a:ahLst/>
            <a:cxnLst>
              <a:cxn ang="T6">
                <a:pos x="T0" y="T1"/>
              </a:cxn>
              <a:cxn ang="T7">
                <a:pos x="T2" y="T3"/>
              </a:cxn>
              <a:cxn ang="T8">
                <a:pos x="T4" y="T5"/>
              </a:cxn>
            </a:cxnLst>
            <a:rect l="T9" t="T10" r="T11" b="T12"/>
            <a:pathLst>
              <a:path w="3530" h="3292">
                <a:moveTo>
                  <a:pt x="0" y="0"/>
                </a:moveTo>
                <a:lnTo>
                  <a:pt x="0" y="3292"/>
                </a:lnTo>
                <a:lnTo>
                  <a:pt x="3530" y="3292"/>
                </a:lnTo>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1537" name="Line 17"/>
          <p:cNvSpPr>
            <a:spLocks noChangeShapeType="1"/>
          </p:cNvSpPr>
          <p:nvPr/>
        </p:nvSpPr>
        <p:spPr bwMode="auto">
          <a:xfrm flipV="1">
            <a:off x="4518025" y="2971800"/>
            <a:ext cx="282575" cy="323850"/>
          </a:xfrm>
          <a:prstGeom prst="line">
            <a:avLst/>
          </a:prstGeom>
          <a:noFill/>
          <a:ln w="20701">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49159" name="Rectangle 18"/>
          <p:cNvSpPr>
            <a:spLocks noChangeArrowheads="1"/>
          </p:cNvSpPr>
          <p:nvPr/>
        </p:nvSpPr>
        <p:spPr bwMode="auto">
          <a:xfrm>
            <a:off x="7718425" y="6130925"/>
            <a:ext cx="115093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700" b="1">
                <a:solidFill>
                  <a:srgbClr val="000000"/>
                </a:solidFill>
                <a:cs typeface="Arial" panose="020B0604020202020204" pitchFamily="34" charset="0"/>
              </a:rPr>
              <a:t>Quantity of</a:t>
            </a:r>
            <a:endParaRPr lang="en-US" altLang="en-US" sz="2400">
              <a:latin typeface="Times New Roman" panose="02020603050405020304" pitchFamily="18" charset="0"/>
              <a:cs typeface="Arial" panose="020B0604020202020204" pitchFamily="34" charset="0"/>
            </a:endParaRPr>
          </a:p>
        </p:txBody>
      </p:sp>
      <p:sp>
        <p:nvSpPr>
          <p:cNvPr id="49160" name="Rectangle 19"/>
          <p:cNvSpPr>
            <a:spLocks noChangeArrowheads="1"/>
          </p:cNvSpPr>
          <p:nvPr/>
        </p:nvSpPr>
        <p:spPr bwMode="auto">
          <a:xfrm>
            <a:off x="7323138" y="6330950"/>
            <a:ext cx="1552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700" b="1">
                <a:solidFill>
                  <a:srgbClr val="000000"/>
                </a:solidFill>
                <a:cs typeface="Arial" panose="020B0604020202020204" pitchFamily="34" charset="0"/>
              </a:rPr>
              <a:t>Cars Produced</a:t>
            </a:r>
            <a:endParaRPr lang="en-US" altLang="en-US" sz="2400">
              <a:latin typeface="Times New Roman" panose="02020603050405020304" pitchFamily="18" charset="0"/>
              <a:cs typeface="Arial" panose="020B0604020202020204" pitchFamily="34" charset="0"/>
            </a:endParaRPr>
          </a:p>
        </p:txBody>
      </p:sp>
      <p:grpSp>
        <p:nvGrpSpPr>
          <p:cNvPr id="2" name="Group 20"/>
          <p:cNvGrpSpPr>
            <a:grpSpLocks/>
          </p:cNvGrpSpPr>
          <p:nvPr/>
        </p:nvGrpSpPr>
        <p:grpSpPr bwMode="auto">
          <a:xfrm>
            <a:off x="2576513" y="4027488"/>
            <a:ext cx="3314700" cy="2468562"/>
            <a:chOff x="663" y="2537"/>
            <a:chExt cx="2088" cy="1555"/>
          </a:xfrm>
        </p:grpSpPr>
        <p:sp>
          <p:nvSpPr>
            <p:cNvPr id="49183" name="Freeform 21"/>
            <p:cNvSpPr>
              <a:spLocks/>
            </p:cNvSpPr>
            <p:nvPr/>
          </p:nvSpPr>
          <p:spPr bwMode="auto">
            <a:xfrm>
              <a:off x="1082" y="2606"/>
              <a:ext cx="1646" cy="1274"/>
            </a:xfrm>
            <a:custGeom>
              <a:avLst/>
              <a:gdLst>
                <a:gd name="T0" fmla="*/ 0 w 1646"/>
                <a:gd name="T1" fmla="*/ 0 h 1274"/>
                <a:gd name="T2" fmla="*/ 1646 w 1646"/>
                <a:gd name="T3" fmla="*/ 0 h 1274"/>
                <a:gd name="T4" fmla="*/ 1646 w 1646"/>
                <a:gd name="T5" fmla="*/ 1274 h 1274"/>
                <a:gd name="T6" fmla="*/ 0 60000 65536"/>
                <a:gd name="T7" fmla="*/ 0 60000 65536"/>
                <a:gd name="T8" fmla="*/ 0 60000 65536"/>
                <a:gd name="T9" fmla="*/ 0 w 1646"/>
                <a:gd name="T10" fmla="*/ 0 h 1274"/>
                <a:gd name="T11" fmla="*/ 1646 w 1646"/>
                <a:gd name="T12" fmla="*/ 1274 h 1274"/>
              </a:gdLst>
              <a:ahLst/>
              <a:cxnLst>
                <a:cxn ang="T6">
                  <a:pos x="T0" y="T1"/>
                </a:cxn>
                <a:cxn ang="T7">
                  <a:pos x="T2" y="T3"/>
                </a:cxn>
                <a:cxn ang="T8">
                  <a:pos x="T4" y="T5"/>
                </a:cxn>
              </a:cxnLst>
              <a:rect l="T9" t="T10" r="T11" b="T12"/>
              <a:pathLst>
                <a:path w="1646" h="1274">
                  <a:moveTo>
                    <a:pt x="0" y="0"/>
                  </a:moveTo>
                  <a:lnTo>
                    <a:pt x="1646" y="0"/>
                  </a:lnTo>
                  <a:lnTo>
                    <a:pt x="1646" y="1274"/>
                  </a:lnTo>
                </a:path>
              </a:pathLst>
            </a:custGeom>
            <a:noFill/>
            <a:ln w="20638">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184" name="Rectangle 22"/>
            <p:cNvSpPr>
              <a:spLocks noChangeArrowheads="1"/>
            </p:cNvSpPr>
            <p:nvPr/>
          </p:nvSpPr>
          <p:spPr bwMode="auto">
            <a:xfrm>
              <a:off x="663" y="2537"/>
              <a:ext cx="345"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700">
                  <a:solidFill>
                    <a:srgbClr val="000000"/>
                  </a:solidFill>
                  <a:cs typeface="Arial" panose="020B0604020202020204" pitchFamily="34" charset="0"/>
                </a:rPr>
                <a:t>2,200</a:t>
              </a:r>
              <a:endParaRPr lang="en-US" altLang="en-US" sz="2400">
                <a:latin typeface="Times New Roman" panose="02020603050405020304" pitchFamily="18" charset="0"/>
                <a:cs typeface="Arial" panose="020B0604020202020204" pitchFamily="34" charset="0"/>
              </a:endParaRPr>
            </a:p>
          </p:txBody>
        </p:sp>
        <p:sp>
          <p:nvSpPr>
            <p:cNvPr id="49185" name="Rectangle 23"/>
            <p:cNvSpPr>
              <a:spLocks noChangeArrowheads="1"/>
            </p:cNvSpPr>
            <p:nvPr/>
          </p:nvSpPr>
          <p:spPr bwMode="auto">
            <a:xfrm>
              <a:off x="2521" y="3927"/>
              <a:ext cx="230"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700">
                  <a:solidFill>
                    <a:srgbClr val="000000"/>
                  </a:solidFill>
                  <a:cs typeface="Arial" panose="020B0604020202020204" pitchFamily="34" charset="0"/>
                </a:rPr>
                <a:t>600</a:t>
              </a:r>
              <a:endParaRPr lang="en-US" altLang="en-US" sz="2400">
                <a:latin typeface="Times New Roman" panose="02020603050405020304" pitchFamily="18" charset="0"/>
                <a:cs typeface="Arial" panose="020B0604020202020204" pitchFamily="34" charset="0"/>
              </a:endParaRPr>
            </a:p>
          </p:txBody>
        </p:sp>
      </p:grpSp>
      <p:grpSp>
        <p:nvGrpSpPr>
          <p:cNvPr id="3" name="Group 24"/>
          <p:cNvGrpSpPr>
            <a:grpSpLocks/>
          </p:cNvGrpSpPr>
          <p:nvPr/>
        </p:nvGrpSpPr>
        <p:grpSpPr bwMode="auto">
          <a:xfrm>
            <a:off x="2576513" y="3806825"/>
            <a:ext cx="3763962" cy="2689225"/>
            <a:chOff x="663" y="2398"/>
            <a:chExt cx="2371" cy="1694"/>
          </a:xfrm>
        </p:grpSpPr>
        <p:sp>
          <p:nvSpPr>
            <p:cNvPr id="49180" name="Freeform 25"/>
            <p:cNvSpPr>
              <a:spLocks/>
            </p:cNvSpPr>
            <p:nvPr/>
          </p:nvSpPr>
          <p:spPr bwMode="auto">
            <a:xfrm>
              <a:off x="1082" y="2480"/>
              <a:ext cx="1771" cy="1400"/>
            </a:xfrm>
            <a:custGeom>
              <a:avLst/>
              <a:gdLst>
                <a:gd name="T0" fmla="*/ 0 w 1771"/>
                <a:gd name="T1" fmla="*/ 0 h 1400"/>
                <a:gd name="T2" fmla="*/ 1771 w 1771"/>
                <a:gd name="T3" fmla="*/ 0 h 1400"/>
                <a:gd name="T4" fmla="*/ 1771 w 1771"/>
                <a:gd name="T5" fmla="*/ 1400 h 1400"/>
                <a:gd name="T6" fmla="*/ 0 60000 65536"/>
                <a:gd name="T7" fmla="*/ 0 60000 65536"/>
                <a:gd name="T8" fmla="*/ 0 60000 65536"/>
                <a:gd name="T9" fmla="*/ 0 w 1771"/>
                <a:gd name="T10" fmla="*/ 0 h 1400"/>
                <a:gd name="T11" fmla="*/ 1771 w 1771"/>
                <a:gd name="T12" fmla="*/ 1400 h 1400"/>
              </a:gdLst>
              <a:ahLst/>
              <a:cxnLst>
                <a:cxn ang="T6">
                  <a:pos x="T0" y="T1"/>
                </a:cxn>
                <a:cxn ang="T7">
                  <a:pos x="T2" y="T3"/>
                </a:cxn>
                <a:cxn ang="T8">
                  <a:pos x="T4" y="T5"/>
                </a:cxn>
              </a:cxnLst>
              <a:rect l="T9" t="T10" r="T11" b="T12"/>
              <a:pathLst>
                <a:path w="1771" h="1400">
                  <a:moveTo>
                    <a:pt x="0" y="0"/>
                  </a:moveTo>
                  <a:lnTo>
                    <a:pt x="1771" y="0"/>
                  </a:lnTo>
                  <a:lnTo>
                    <a:pt x="1771" y="1400"/>
                  </a:lnTo>
                </a:path>
              </a:pathLst>
            </a:custGeom>
            <a:noFill/>
            <a:ln w="20638">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181" name="Rectangle 26"/>
            <p:cNvSpPr>
              <a:spLocks noChangeArrowheads="1"/>
            </p:cNvSpPr>
            <p:nvPr/>
          </p:nvSpPr>
          <p:spPr bwMode="auto">
            <a:xfrm>
              <a:off x="663" y="2398"/>
              <a:ext cx="345"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700">
                  <a:solidFill>
                    <a:srgbClr val="000000"/>
                  </a:solidFill>
                  <a:cs typeface="Arial" panose="020B0604020202020204" pitchFamily="34" charset="0"/>
                </a:rPr>
                <a:t>2,300</a:t>
              </a:r>
              <a:endParaRPr lang="en-US" altLang="en-US" sz="2400">
                <a:latin typeface="Times New Roman" panose="02020603050405020304" pitchFamily="18" charset="0"/>
                <a:cs typeface="Arial" panose="020B0604020202020204" pitchFamily="34" charset="0"/>
              </a:endParaRPr>
            </a:p>
          </p:txBody>
        </p:sp>
        <p:sp>
          <p:nvSpPr>
            <p:cNvPr id="49182" name="Rectangle 27"/>
            <p:cNvSpPr>
              <a:spLocks noChangeArrowheads="1"/>
            </p:cNvSpPr>
            <p:nvPr/>
          </p:nvSpPr>
          <p:spPr bwMode="auto">
            <a:xfrm>
              <a:off x="2804" y="3927"/>
              <a:ext cx="230"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700">
                  <a:solidFill>
                    <a:srgbClr val="000000"/>
                  </a:solidFill>
                  <a:cs typeface="Arial" panose="020B0604020202020204" pitchFamily="34" charset="0"/>
                </a:rPr>
                <a:t>650</a:t>
              </a:r>
              <a:endParaRPr lang="en-US" altLang="en-US" sz="2400">
                <a:latin typeface="Times New Roman" panose="02020603050405020304" pitchFamily="18" charset="0"/>
                <a:cs typeface="Arial" panose="020B0604020202020204" pitchFamily="34" charset="0"/>
              </a:endParaRPr>
            </a:p>
          </p:txBody>
        </p:sp>
      </p:grpSp>
      <p:sp>
        <p:nvSpPr>
          <p:cNvPr id="49163" name="Rectangle 28"/>
          <p:cNvSpPr>
            <a:spLocks noChangeArrowheads="1"/>
          </p:cNvSpPr>
          <p:nvPr/>
        </p:nvSpPr>
        <p:spPr bwMode="auto">
          <a:xfrm>
            <a:off x="2992438" y="6259513"/>
            <a:ext cx="12223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700">
                <a:solidFill>
                  <a:srgbClr val="000000"/>
                </a:solidFill>
                <a:cs typeface="Arial" panose="020B0604020202020204" pitchFamily="34" charset="0"/>
              </a:rPr>
              <a:t>0</a:t>
            </a:r>
            <a:endParaRPr lang="en-US" altLang="en-US" sz="2400">
              <a:latin typeface="Times New Roman" panose="02020603050405020304" pitchFamily="18" charset="0"/>
              <a:cs typeface="Arial" panose="020B0604020202020204" pitchFamily="34" charset="0"/>
            </a:endParaRPr>
          </a:p>
        </p:txBody>
      </p:sp>
      <p:grpSp>
        <p:nvGrpSpPr>
          <p:cNvPr id="4" name="Group 29"/>
          <p:cNvGrpSpPr>
            <a:grpSpLocks/>
          </p:cNvGrpSpPr>
          <p:nvPr/>
        </p:nvGrpSpPr>
        <p:grpSpPr bwMode="auto">
          <a:xfrm>
            <a:off x="2576513" y="1990725"/>
            <a:ext cx="4473575" cy="4168775"/>
            <a:chOff x="663" y="1254"/>
            <a:chExt cx="2818" cy="2626"/>
          </a:xfrm>
        </p:grpSpPr>
        <p:sp>
          <p:nvSpPr>
            <p:cNvPr id="49178" name="Freeform 30"/>
            <p:cNvSpPr>
              <a:spLocks/>
            </p:cNvSpPr>
            <p:nvPr/>
          </p:nvSpPr>
          <p:spPr bwMode="auto">
            <a:xfrm>
              <a:off x="1082" y="1319"/>
              <a:ext cx="2399" cy="2561"/>
            </a:xfrm>
            <a:custGeom>
              <a:avLst/>
              <a:gdLst>
                <a:gd name="T0" fmla="*/ 2147483646 w 191"/>
                <a:gd name="T1" fmla="*/ 2147483646 h 203"/>
                <a:gd name="T2" fmla="*/ 0 w 191"/>
                <a:gd name="T3" fmla="*/ 0 h 203"/>
                <a:gd name="T4" fmla="*/ 0 60000 65536"/>
                <a:gd name="T5" fmla="*/ 0 60000 65536"/>
                <a:gd name="T6" fmla="*/ 0 w 191"/>
                <a:gd name="T7" fmla="*/ 0 h 203"/>
                <a:gd name="T8" fmla="*/ 191 w 191"/>
                <a:gd name="T9" fmla="*/ 203 h 203"/>
              </a:gdLst>
              <a:ahLst/>
              <a:cxnLst>
                <a:cxn ang="T4">
                  <a:pos x="T0" y="T1"/>
                </a:cxn>
                <a:cxn ang="T5">
                  <a:pos x="T2" y="T3"/>
                </a:cxn>
              </a:cxnLst>
              <a:rect l="T6" t="T7" r="T8" b="T9"/>
              <a:pathLst>
                <a:path w="191" h="203">
                  <a:moveTo>
                    <a:pt x="191" y="203"/>
                  </a:moveTo>
                  <a:cubicBezTo>
                    <a:pt x="149" y="67"/>
                    <a:pt x="109" y="50"/>
                    <a:pt x="0" y="0"/>
                  </a:cubicBezTo>
                </a:path>
              </a:pathLst>
            </a:custGeom>
            <a:noFill/>
            <a:ln w="60325">
              <a:solidFill>
                <a:srgbClr val="3F002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179" name="Rectangle 31"/>
            <p:cNvSpPr>
              <a:spLocks noChangeArrowheads="1"/>
            </p:cNvSpPr>
            <p:nvPr/>
          </p:nvSpPr>
          <p:spPr bwMode="auto">
            <a:xfrm>
              <a:off x="663" y="1254"/>
              <a:ext cx="345"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700">
                  <a:solidFill>
                    <a:srgbClr val="000000"/>
                  </a:solidFill>
                  <a:cs typeface="Arial" panose="020B0604020202020204" pitchFamily="34" charset="0"/>
                </a:rPr>
                <a:t>4,000</a:t>
              </a:r>
              <a:endParaRPr lang="en-US" altLang="en-US" sz="2400">
                <a:latin typeface="Times New Roman" panose="02020603050405020304" pitchFamily="18" charset="0"/>
                <a:cs typeface="Arial" panose="020B0604020202020204" pitchFamily="34" charset="0"/>
              </a:endParaRPr>
            </a:p>
          </p:txBody>
        </p:sp>
      </p:grpSp>
      <p:grpSp>
        <p:nvGrpSpPr>
          <p:cNvPr id="5" name="Group 32"/>
          <p:cNvGrpSpPr>
            <a:grpSpLocks/>
          </p:cNvGrpSpPr>
          <p:nvPr/>
        </p:nvGrpSpPr>
        <p:grpSpPr bwMode="auto">
          <a:xfrm>
            <a:off x="2576513" y="3008313"/>
            <a:ext cx="4691062" cy="3487737"/>
            <a:chOff x="663" y="1895"/>
            <a:chExt cx="2955" cy="2197"/>
          </a:xfrm>
        </p:grpSpPr>
        <p:sp>
          <p:nvSpPr>
            <p:cNvPr id="49176" name="Rectangle 33"/>
            <p:cNvSpPr>
              <a:spLocks noChangeArrowheads="1"/>
            </p:cNvSpPr>
            <p:nvPr/>
          </p:nvSpPr>
          <p:spPr bwMode="auto">
            <a:xfrm>
              <a:off x="663" y="1895"/>
              <a:ext cx="345"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700">
                  <a:solidFill>
                    <a:srgbClr val="000000"/>
                  </a:solidFill>
                  <a:cs typeface="Arial" panose="020B0604020202020204" pitchFamily="34" charset="0"/>
                </a:rPr>
                <a:t>3,000</a:t>
              </a:r>
              <a:endParaRPr lang="en-US" altLang="en-US" sz="2400">
                <a:latin typeface="Times New Roman" panose="02020603050405020304" pitchFamily="18" charset="0"/>
                <a:cs typeface="Arial" panose="020B0604020202020204" pitchFamily="34" charset="0"/>
              </a:endParaRPr>
            </a:p>
          </p:txBody>
        </p:sp>
        <p:sp>
          <p:nvSpPr>
            <p:cNvPr id="49177" name="Rectangle 34"/>
            <p:cNvSpPr>
              <a:spLocks noChangeArrowheads="1"/>
            </p:cNvSpPr>
            <p:nvPr/>
          </p:nvSpPr>
          <p:spPr bwMode="auto">
            <a:xfrm>
              <a:off x="3273" y="3927"/>
              <a:ext cx="345"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700">
                  <a:solidFill>
                    <a:srgbClr val="000000"/>
                  </a:solidFill>
                  <a:cs typeface="Arial" panose="020B0604020202020204" pitchFamily="34" charset="0"/>
                </a:rPr>
                <a:t>1,000</a:t>
              </a:r>
              <a:endParaRPr lang="en-US" altLang="en-US" sz="2400">
                <a:latin typeface="Times New Roman" panose="02020603050405020304" pitchFamily="18" charset="0"/>
                <a:cs typeface="Arial" panose="020B0604020202020204" pitchFamily="34" charset="0"/>
              </a:endParaRPr>
            </a:p>
          </p:txBody>
        </p:sp>
      </p:grpSp>
      <p:sp>
        <p:nvSpPr>
          <p:cNvPr id="49166" name="Rectangle 35"/>
          <p:cNvSpPr>
            <a:spLocks noChangeArrowheads="1"/>
          </p:cNvSpPr>
          <p:nvPr/>
        </p:nvSpPr>
        <p:spPr bwMode="auto">
          <a:xfrm>
            <a:off x="1979613" y="895350"/>
            <a:ext cx="115093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700" b="1">
                <a:solidFill>
                  <a:srgbClr val="000000"/>
                </a:solidFill>
                <a:cs typeface="Arial" panose="020B0604020202020204" pitchFamily="34" charset="0"/>
              </a:rPr>
              <a:t>Quantity of</a:t>
            </a:r>
            <a:endParaRPr lang="en-US" altLang="en-US" sz="2400">
              <a:latin typeface="Times New Roman" panose="02020603050405020304" pitchFamily="18" charset="0"/>
              <a:cs typeface="Arial" panose="020B0604020202020204" pitchFamily="34" charset="0"/>
            </a:endParaRPr>
          </a:p>
        </p:txBody>
      </p:sp>
      <p:sp>
        <p:nvSpPr>
          <p:cNvPr id="49167" name="Rectangle 36"/>
          <p:cNvSpPr>
            <a:spLocks noChangeArrowheads="1"/>
          </p:cNvSpPr>
          <p:nvPr/>
        </p:nvSpPr>
        <p:spPr bwMode="auto">
          <a:xfrm>
            <a:off x="1979613" y="1163638"/>
            <a:ext cx="115093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700" b="1">
                <a:solidFill>
                  <a:srgbClr val="000000"/>
                </a:solidFill>
                <a:cs typeface="Arial" panose="020B0604020202020204" pitchFamily="34" charset="0"/>
              </a:rPr>
              <a:t>Computers</a:t>
            </a:r>
            <a:endParaRPr lang="en-US" altLang="en-US" sz="2400">
              <a:latin typeface="Times New Roman" panose="02020603050405020304" pitchFamily="18" charset="0"/>
              <a:cs typeface="Arial" panose="020B0604020202020204" pitchFamily="34" charset="0"/>
            </a:endParaRPr>
          </a:p>
        </p:txBody>
      </p:sp>
      <p:sp>
        <p:nvSpPr>
          <p:cNvPr id="49168" name="Rectangle 37"/>
          <p:cNvSpPr>
            <a:spLocks noChangeArrowheads="1"/>
          </p:cNvSpPr>
          <p:nvPr/>
        </p:nvSpPr>
        <p:spPr bwMode="auto">
          <a:xfrm>
            <a:off x="2120900" y="1431925"/>
            <a:ext cx="10064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700" b="1">
                <a:solidFill>
                  <a:srgbClr val="000000"/>
                </a:solidFill>
                <a:cs typeface="Arial" panose="020B0604020202020204" pitchFamily="34" charset="0"/>
              </a:rPr>
              <a:t>Produced</a:t>
            </a:r>
            <a:endParaRPr lang="en-US" altLang="en-US" sz="2400">
              <a:latin typeface="Times New Roman" panose="02020603050405020304" pitchFamily="18" charset="0"/>
              <a:cs typeface="Arial" panose="020B0604020202020204" pitchFamily="34" charset="0"/>
            </a:endParaRPr>
          </a:p>
        </p:txBody>
      </p:sp>
      <p:grpSp>
        <p:nvGrpSpPr>
          <p:cNvPr id="6" name="Group 38"/>
          <p:cNvGrpSpPr>
            <a:grpSpLocks/>
          </p:cNvGrpSpPr>
          <p:nvPr/>
        </p:nvGrpSpPr>
        <p:grpSpPr bwMode="auto">
          <a:xfrm>
            <a:off x="5673725" y="4070350"/>
            <a:ext cx="247650" cy="400050"/>
            <a:chOff x="2614" y="2564"/>
            <a:chExt cx="156" cy="252"/>
          </a:xfrm>
        </p:grpSpPr>
        <p:sp>
          <p:nvSpPr>
            <p:cNvPr id="49174" name="Rectangle 39"/>
            <p:cNvSpPr>
              <a:spLocks noChangeArrowheads="1"/>
            </p:cNvSpPr>
            <p:nvPr/>
          </p:nvSpPr>
          <p:spPr bwMode="auto">
            <a:xfrm>
              <a:off x="2614" y="2651"/>
              <a:ext cx="9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700" b="1">
                  <a:solidFill>
                    <a:srgbClr val="000000"/>
                  </a:solidFill>
                  <a:cs typeface="Arial" panose="020B0604020202020204" pitchFamily="34" charset="0"/>
                </a:rPr>
                <a:t>A</a:t>
              </a:r>
              <a:endParaRPr lang="en-US" altLang="en-US" sz="2400" b="1">
                <a:latin typeface="Times New Roman" panose="02020603050405020304" pitchFamily="18" charset="0"/>
                <a:cs typeface="Arial" panose="020B0604020202020204" pitchFamily="34" charset="0"/>
              </a:endParaRPr>
            </a:p>
          </p:txBody>
        </p:sp>
        <p:sp>
          <p:nvSpPr>
            <p:cNvPr id="49175" name="Oval 40"/>
            <p:cNvSpPr>
              <a:spLocks noChangeArrowheads="1"/>
            </p:cNvSpPr>
            <p:nvPr/>
          </p:nvSpPr>
          <p:spPr bwMode="auto">
            <a:xfrm>
              <a:off x="2684" y="2564"/>
              <a:ext cx="86" cy="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7" name="Group 41"/>
          <p:cNvGrpSpPr>
            <a:grpSpLocks/>
          </p:cNvGrpSpPr>
          <p:nvPr/>
        </p:nvGrpSpPr>
        <p:grpSpPr bwMode="auto">
          <a:xfrm>
            <a:off x="5994400" y="3759200"/>
            <a:ext cx="304800" cy="261938"/>
            <a:chOff x="2816" y="2368"/>
            <a:chExt cx="192" cy="165"/>
          </a:xfrm>
        </p:grpSpPr>
        <p:sp>
          <p:nvSpPr>
            <p:cNvPr id="49172" name="Oval 42"/>
            <p:cNvSpPr>
              <a:spLocks noChangeArrowheads="1"/>
            </p:cNvSpPr>
            <p:nvPr/>
          </p:nvSpPr>
          <p:spPr bwMode="auto">
            <a:xfrm>
              <a:off x="2816" y="2446"/>
              <a:ext cx="86" cy="86"/>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9173" name="Rectangle 43"/>
            <p:cNvSpPr>
              <a:spLocks noChangeArrowheads="1"/>
            </p:cNvSpPr>
            <p:nvPr/>
          </p:nvSpPr>
          <p:spPr bwMode="auto">
            <a:xfrm>
              <a:off x="2901" y="2368"/>
              <a:ext cx="10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700" b="1">
                  <a:solidFill>
                    <a:srgbClr val="000000"/>
                  </a:solidFill>
                  <a:cs typeface="Arial" panose="020B0604020202020204" pitchFamily="34" charset="0"/>
                </a:rPr>
                <a:t>G</a:t>
              </a:r>
              <a:endParaRPr lang="en-US" altLang="en-US" sz="2400" b="1">
                <a:latin typeface="Times New Roman" panose="02020603050405020304" pitchFamily="18" charset="0"/>
                <a:cs typeface="Arial" panose="020B0604020202020204" pitchFamily="34" charset="0"/>
              </a:endParaRPr>
            </a:p>
          </p:txBody>
        </p:sp>
      </p:grpSp>
      <p:sp>
        <p:nvSpPr>
          <p:cNvPr id="34" name="TextBox 33"/>
          <p:cNvSpPr txBox="1">
            <a:spLocks noChangeArrowheads="1"/>
          </p:cNvSpPr>
          <p:nvPr/>
        </p:nvSpPr>
        <p:spPr bwMode="auto">
          <a:xfrm>
            <a:off x="8445500" y="2824163"/>
            <a:ext cx="1747838"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Can trade alone take us from A to 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491535"/>
                                        </p:tgtEl>
                                        <p:attrNameLst>
                                          <p:attrName>style.visibility</p:attrName>
                                        </p:attrNameLst>
                                      </p:cBhvr>
                                      <p:to>
                                        <p:strVal val="visible"/>
                                      </p:to>
                                    </p:set>
                                    <p:animEffect transition="in" filter="strips(downRight)">
                                      <p:cBhvr>
                                        <p:cTn id="12" dur="500"/>
                                        <p:tgtEl>
                                          <p:spTgt spid="49153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strips(upRight)">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3" fill="hold" nodeType="clickEffect">
                                  <p:stCondLst>
                                    <p:cond delay="0"/>
                                  </p:stCondLst>
                                  <p:childTnLst>
                                    <p:set>
                                      <p:cBhvr>
                                        <p:cTn id="26" dur="1" fill="hold">
                                          <p:stCondLst>
                                            <p:cond delay="0"/>
                                          </p:stCondLst>
                                        </p:cTn>
                                        <p:tgtEl>
                                          <p:spTgt spid="491537"/>
                                        </p:tgtEl>
                                        <p:attrNameLst>
                                          <p:attrName>style.visibility</p:attrName>
                                        </p:attrNameLst>
                                      </p:cBhvr>
                                      <p:to>
                                        <p:strVal val="visible"/>
                                      </p:to>
                                    </p:set>
                                    <p:animEffect transition="in" filter="strips(upRight)">
                                      <p:cBhvr>
                                        <p:cTn id="27" dur="500"/>
                                        <p:tgtEl>
                                          <p:spTgt spid="49153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strips(downRight)">
                                      <p:cBhvr>
                                        <p:cTn id="32" dur="500"/>
                                        <p:tgtEl>
                                          <p:spTgt spid="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3"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strips(upRight)">
                                      <p:cBhvr>
                                        <p:cTn id="37" dur="500"/>
                                        <p:tgtEl>
                                          <p:spTgt spid="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dissolve">
                                      <p:cBhvr>
                                        <p:cTn id="42" dur="500"/>
                                        <p:tgtEl>
                                          <p:spTgt spid="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Q</a:t>
            </a:r>
            <a:r>
              <a:rPr lang="en-US" dirty="0"/>
              <a:t>: Why Do We Trade? </a:t>
            </a:r>
            <a:br>
              <a:rPr lang="en-US" dirty="0"/>
            </a:br>
            <a:r>
              <a:rPr lang="en-US" i="1" dirty="0"/>
              <a:t>A</a:t>
            </a:r>
            <a:r>
              <a:rPr lang="en-US" dirty="0"/>
              <a:t>: There are efficiency advantages to doing one thing rather than many things</a:t>
            </a:r>
            <a:br>
              <a:rPr lang="en-US" dirty="0"/>
            </a:br>
            <a:endParaRPr lang="en-US" dirty="0"/>
          </a:p>
        </p:txBody>
      </p:sp>
      <p:sp>
        <p:nvSpPr>
          <p:cNvPr id="6" name="Text Placeholder 5"/>
          <p:cNvSpPr>
            <a:spLocks noGrp="1"/>
          </p:cNvSpPr>
          <p:nvPr>
            <p:ph type="body" idx="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6D377FE0-4671-4792-BCF9-D00DA321AC40}" type="slidenum">
              <a:rPr lang="en-US" altLang="en-US" smtClean="0"/>
              <a:pPr>
                <a:defRPr/>
              </a:pPr>
              <a:t>66</a:t>
            </a:fld>
            <a:endParaRPr lang="en-US" altLang="en-US"/>
          </a:p>
        </p:txBody>
      </p:sp>
    </p:spTree>
    <p:extLst>
      <p:ext uri="{BB962C8B-B14F-4D97-AF65-F5344CB8AC3E}">
        <p14:creationId xmlns:p14="http://schemas.microsoft.com/office/powerpoint/2010/main" val="35058007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AB77A1C-D5B2-4ACB-8347-52439BA24C45}" type="slidenum">
              <a:rPr lang="en-US" altLang="en-US" sz="1400" smtClean="0"/>
              <a:pPr>
                <a:spcBef>
                  <a:spcPct val="0"/>
                </a:spcBef>
                <a:buFontTx/>
                <a:buNone/>
              </a:pPr>
              <a:t>67</a:t>
            </a:fld>
            <a:endParaRPr lang="en-US" altLang="en-US" sz="1400"/>
          </a:p>
        </p:txBody>
      </p:sp>
      <p:sp>
        <p:nvSpPr>
          <p:cNvPr id="31748" name="Rectangle 2"/>
          <p:cNvSpPr>
            <a:spLocks noGrp="1" noChangeArrowheads="1"/>
          </p:cNvSpPr>
          <p:nvPr>
            <p:ph type="title"/>
          </p:nvPr>
        </p:nvSpPr>
        <p:spPr/>
        <p:txBody>
          <a:bodyPr>
            <a:normAutofit fontScale="90000"/>
          </a:bodyPr>
          <a:lstStyle/>
          <a:p>
            <a:pPr eaLnBrk="1" hangingPunct="1"/>
            <a:r>
              <a:rPr lang="en-US" altLang="en-US" dirty="0"/>
              <a:t>Differences in Opportunity Costs Can’t be the Only Explanation for Trade</a:t>
            </a:r>
          </a:p>
        </p:txBody>
      </p:sp>
      <p:sp>
        <p:nvSpPr>
          <p:cNvPr id="31749" name="Rectangle 3"/>
          <p:cNvSpPr>
            <a:spLocks noGrp="1" noChangeArrowheads="1"/>
          </p:cNvSpPr>
          <p:nvPr>
            <p:ph type="body" idx="1"/>
          </p:nvPr>
        </p:nvSpPr>
        <p:spPr/>
        <p:txBody>
          <a:bodyPr/>
          <a:lstStyle/>
          <a:p>
            <a:pPr eaLnBrk="1" hangingPunct="1"/>
            <a:r>
              <a:rPr lang="en-US" altLang="en-US" dirty="0"/>
              <a:t>Why is Canada our main trade partner despite being so similar to the US?</a:t>
            </a:r>
          </a:p>
        </p:txBody>
      </p:sp>
      <p:sp>
        <p:nvSpPr>
          <p:cNvPr id="6" name="Footer Placeholder 4"/>
          <p:cNvSpPr>
            <a:spLocks noGrp="1"/>
          </p:cNvSpPr>
          <p:nvPr>
            <p:ph type="ftr" sz="quarter" idx="11"/>
          </p:nvPr>
        </p:nvSpPr>
        <p:spPr>
          <a:xfrm>
            <a:off x="4678680" y="6381750"/>
            <a:ext cx="2834640" cy="33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latin typeface="Calibri" panose="020F0502020204030204" pitchFamily="34" charset="0"/>
              </a:rPr>
              <a:t>THE GAINS FROM TRADE</a:t>
            </a:r>
          </a:p>
        </p:txBody>
      </p:sp>
    </p:spTree>
    <p:extLst>
      <p:ext uri="{BB962C8B-B14F-4D97-AF65-F5344CB8AC3E}">
        <p14:creationId xmlns:p14="http://schemas.microsoft.com/office/powerpoint/2010/main" val="3984191861"/>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170BBC5-8946-4574-A9E5-B9D56DD44A58}" type="slidenum">
              <a:rPr lang="en-US" altLang="en-US" sz="1400" smtClean="0"/>
              <a:pPr>
                <a:spcBef>
                  <a:spcPct val="0"/>
                </a:spcBef>
                <a:buFontTx/>
                <a:buNone/>
              </a:pPr>
              <a:t>68</a:t>
            </a:fld>
            <a:endParaRPr lang="en-US" altLang="en-US" sz="1400"/>
          </a:p>
        </p:txBody>
      </p:sp>
      <p:sp>
        <p:nvSpPr>
          <p:cNvPr id="32772" name="Rectangle 2"/>
          <p:cNvSpPr>
            <a:spLocks noGrp="1" noChangeArrowheads="1"/>
          </p:cNvSpPr>
          <p:nvPr>
            <p:ph type="title"/>
          </p:nvPr>
        </p:nvSpPr>
        <p:spPr/>
        <p:txBody>
          <a:bodyPr/>
          <a:lstStyle/>
          <a:p>
            <a:pPr eaLnBrk="1" hangingPunct="1"/>
            <a:r>
              <a:rPr lang="en-US" altLang="en-US" dirty="0"/>
              <a:t>Other Reasons Why Trade Is Good for Us</a:t>
            </a:r>
          </a:p>
        </p:txBody>
      </p:sp>
      <p:sp>
        <p:nvSpPr>
          <p:cNvPr id="32773" name="Rectangle 3"/>
          <p:cNvSpPr>
            <a:spLocks noGrp="1" noChangeArrowheads="1"/>
          </p:cNvSpPr>
          <p:nvPr>
            <p:ph type="body" idx="1"/>
          </p:nvPr>
        </p:nvSpPr>
        <p:spPr/>
        <p:txBody>
          <a:bodyPr/>
          <a:lstStyle/>
          <a:p>
            <a:pPr eaLnBrk="1" hangingPunct="1"/>
            <a:r>
              <a:rPr lang="en-US" altLang="en-US"/>
              <a:t>Trade allows us to fully utilize the benefits of bulk production by allowing each country’s production to be sold everywhere.</a:t>
            </a:r>
          </a:p>
          <a:p>
            <a:pPr eaLnBrk="1" hangingPunct="1"/>
            <a:r>
              <a:rPr lang="en-US" altLang="en-US"/>
              <a:t>Trade intensifies competition and squeezes out inefficient production.</a:t>
            </a:r>
          </a:p>
        </p:txBody>
      </p:sp>
      <p:sp>
        <p:nvSpPr>
          <p:cNvPr id="6" name="Footer Placeholder 4"/>
          <p:cNvSpPr>
            <a:spLocks noGrp="1"/>
          </p:cNvSpPr>
          <p:nvPr>
            <p:ph type="ftr" sz="quarter" idx="11"/>
          </p:nvPr>
        </p:nvSpPr>
        <p:spPr>
          <a:xfrm>
            <a:off x="4678680" y="6381750"/>
            <a:ext cx="2834640" cy="33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latin typeface="Calibri" panose="020F0502020204030204" pitchFamily="34" charset="0"/>
              </a:rPr>
              <a:t>THE GAINS FROM TRADE</a:t>
            </a:r>
          </a:p>
        </p:txBody>
      </p:sp>
    </p:spTree>
    <p:extLst>
      <p:ext uri="{BB962C8B-B14F-4D97-AF65-F5344CB8AC3E}">
        <p14:creationId xmlns:p14="http://schemas.microsoft.com/office/powerpoint/2010/main" val="2854684477"/>
      </p:ext>
    </p:extLst>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next?</a:t>
            </a:r>
          </a:p>
        </p:txBody>
      </p:sp>
      <p:sp>
        <p:nvSpPr>
          <p:cNvPr id="6" name="Text Placeholder 5"/>
          <p:cNvSpPr>
            <a:spLocks noGrp="1"/>
          </p:cNvSpPr>
          <p:nvPr>
            <p:ph type="body" idx="1"/>
          </p:nvPr>
        </p:nvSpPr>
        <p:spPr/>
        <p:txBody>
          <a:bodyPr/>
          <a:lstStyle/>
          <a:p>
            <a:r>
              <a:rPr lang="en-US" dirty="0"/>
              <a:t>We have seen why trade occurs? But when trade does occur, at what price will it occur? </a:t>
            </a:r>
          </a:p>
        </p:txBody>
      </p:sp>
      <p:sp>
        <p:nvSpPr>
          <p:cNvPr id="4" name="Footer Placeholder 3"/>
          <p:cNvSpPr>
            <a:spLocks noGrp="1"/>
          </p:cNvSpPr>
          <p:nvPr>
            <p:ph type="ftr" sz="quarter" idx="11"/>
          </p:nvPr>
        </p:nvSpPr>
        <p:spPr/>
        <p:txBody>
          <a:bodyPr/>
          <a:lstStyle/>
          <a:p>
            <a:pPr>
              <a:defRPr/>
            </a:pPr>
            <a:r>
              <a:rPr lang="en-US"/>
              <a:t>THE GAINS FROM TRADE</a:t>
            </a:r>
            <a:endParaRPr lang="en-US" dirty="0"/>
          </a:p>
        </p:txBody>
      </p:sp>
      <p:sp>
        <p:nvSpPr>
          <p:cNvPr id="5" name="Slide Number Placeholder 4"/>
          <p:cNvSpPr>
            <a:spLocks noGrp="1"/>
          </p:cNvSpPr>
          <p:nvPr>
            <p:ph type="sldNum" sz="quarter" idx="12"/>
          </p:nvPr>
        </p:nvSpPr>
        <p:spPr/>
        <p:txBody>
          <a:bodyPr/>
          <a:lstStyle/>
          <a:p>
            <a:pPr>
              <a:defRPr/>
            </a:pPr>
            <a:fld id="{6D377FE0-4671-4792-BCF9-D00DA321AC40}" type="slidenum">
              <a:rPr lang="en-US" altLang="en-US" smtClean="0"/>
              <a:pPr>
                <a:defRPr/>
              </a:pPr>
              <a:t>69</a:t>
            </a:fld>
            <a:endParaRPr lang="en-US" altLang="en-US"/>
          </a:p>
        </p:txBody>
      </p:sp>
    </p:spTree>
    <p:extLst>
      <p:ext uri="{BB962C8B-B14F-4D97-AF65-F5344CB8AC3E}">
        <p14:creationId xmlns:p14="http://schemas.microsoft.com/office/powerpoint/2010/main" val="3448512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Q</a:t>
            </a:r>
            <a:r>
              <a:rPr lang="en-US" dirty="0"/>
              <a:t>: Why Do We Trade? </a:t>
            </a:r>
            <a:br>
              <a:rPr lang="en-US" dirty="0"/>
            </a:br>
            <a:r>
              <a:rPr lang="en-US" i="1" dirty="0"/>
              <a:t>A</a:t>
            </a:r>
            <a:r>
              <a:rPr lang="en-US" dirty="0"/>
              <a:t>: We are differently endowed with skills, technologies, and natural resources</a:t>
            </a:r>
          </a:p>
        </p:txBody>
      </p:sp>
      <p:sp>
        <p:nvSpPr>
          <p:cNvPr id="6" name="Text Placeholder 5"/>
          <p:cNvSpPr>
            <a:spLocks noGrp="1"/>
          </p:cNvSpPr>
          <p:nvPr>
            <p:ph type="body" idx="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6D377FE0-4671-4792-BCF9-D00DA321AC40}" type="slidenum">
              <a:rPr lang="en-US" altLang="en-US" smtClean="0"/>
              <a:pPr>
                <a:defRPr/>
              </a:pPr>
              <a:t>7</a:t>
            </a:fld>
            <a:endParaRPr lang="en-US" altLang="en-US"/>
          </a:p>
        </p:txBody>
      </p:sp>
    </p:spTree>
    <p:extLst>
      <p:ext uri="{BB962C8B-B14F-4D97-AF65-F5344CB8AC3E}">
        <p14:creationId xmlns:p14="http://schemas.microsoft.com/office/powerpoint/2010/main" val="258723221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4" name="Rectangle 2"/>
          <p:cNvSpPr>
            <a:spLocks noGrp="1" noChangeArrowheads="1"/>
          </p:cNvSpPr>
          <p:nvPr>
            <p:ph type="title"/>
          </p:nvPr>
        </p:nvSpPr>
        <p:spPr/>
        <p:txBody>
          <a:bodyPr/>
          <a:lstStyle/>
          <a:p>
            <a:pPr eaLnBrk="1" hangingPunct="1"/>
            <a:r>
              <a:rPr lang="en-US" altLang="en-US"/>
              <a:t>Terms of Trade</a:t>
            </a:r>
          </a:p>
        </p:txBody>
      </p:sp>
      <p:sp>
        <p:nvSpPr>
          <p:cNvPr id="56325" name="Rectangle 3"/>
          <p:cNvSpPr>
            <a:spLocks noGrp="1" noChangeArrowheads="1"/>
          </p:cNvSpPr>
          <p:nvPr>
            <p:ph idx="1"/>
          </p:nvPr>
        </p:nvSpPr>
        <p:spPr/>
        <p:txBody>
          <a:bodyPr/>
          <a:lstStyle/>
          <a:p>
            <a:pPr eaLnBrk="1" hangingPunct="1"/>
            <a:r>
              <a:rPr lang="en-US" altLang="en-US" sz="2800"/>
              <a:t>In showing how trade </a:t>
            </a:r>
            <a:r>
              <a:rPr lang="en-US" altLang="en-US" sz="2800" i="1"/>
              <a:t>can</a:t>
            </a:r>
            <a:r>
              <a:rPr lang="en-US" altLang="en-US" sz="2800"/>
              <a:t> make Farmer and Rancher better off, I worked out an example of how trade </a:t>
            </a:r>
            <a:r>
              <a:rPr lang="en-US" altLang="en-US" sz="2800" i="1"/>
              <a:t>could</a:t>
            </a:r>
            <a:r>
              <a:rPr lang="en-US" altLang="en-US" sz="2800"/>
              <a:t> occur. </a:t>
            </a:r>
          </a:p>
          <a:p>
            <a:pPr lvl="1" eaLnBrk="1" hangingPunct="1"/>
            <a:r>
              <a:rPr lang="en-US" altLang="en-US" sz="2400"/>
              <a:t>Specifically, I showed that if 1.25 ounces of meat are traded for 3.5 ounces of potatoes, both Farmer and Rancher would be better off.</a:t>
            </a:r>
          </a:p>
          <a:p>
            <a:pPr eaLnBrk="1" hangingPunct="1"/>
            <a:r>
              <a:rPr lang="en-US" altLang="en-US" sz="2800"/>
              <a:t>But will trade take place?</a:t>
            </a:r>
          </a:p>
          <a:p>
            <a:pPr eaLnBrk="1" hangingPunct="1"/>
            <a:r>
              <a:rPr lang="en-US" altLang="en-US" sz="2800"/>
              <a:t>And if it does, at what price will people trade?</a:t>
            </a:r>
          </a:p>
          <a:p>
            <a:pPr eaLnBrk="1" hangingPunct="1"/>
            <a:r>
              <a:rPr lang="en-US" altLang="en-US" sz="2800"/>
              <a:t>That’s the subject of the next chapter.</a:t>
            </a:r>
          </a:p>
        </p:txBody>
      </p:sp>
      <p:sp>
        <p:nvSpPr>
          <p:cNvPr id="563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0A3B967-624C-4933-B3DC-9BA005AAC87D}" type="slidenum">
              <a:rPr lang="en-US" altLang="en-US" sz="1400" smtClean="0"/>
              <a:pPr>
                <a:spcBef>
                  <a:spcPct val="0"/>
                </a:spcBef>
                <a:buFontTx/>
                <a:buNone/>
              </a:pPr>
              <a:t>70</a:t>
            </a:fld>
            <a:endParaRPr lang="en-US" altLang="en-US" sz="1400"/>
          </a:p>
        </p:txBody>
      </p:sp>
      <p:sp>
        <p:nvSpPr>
          <p:cNvPr id="6" name="Footer Placeholder 4"/>
          <p:cNvSpPr>
            <a:spLocks noGrp="1"/>
          </p:cNvSpPr>
          <p:nvPr>
            <p:ph type="ftr" sz="quarter" idx="11"/>
          </p:nvPr>
        </p:nvSpPr>
        <p:spPr>
          <a:xfrm>
            <a:off x="4678680" y="6381750"/>
            <a:ext cx="2834640" cy="33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latin typeface="Calibri" panose="020F0502020204030204" pitchFamily="34" charset="0"/>
              </a:rPr>
              <a:t>THE GAINS FROM TRADE</a:t>
            </a:r>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Sources: </a:t>
            </a:r>
            <a:r>
              <a:rPr lang="en-US" i="1" dirty="0"/>
              <a:t>Principles of Microeconomics/Economics </a:t>
            </a:r>
            <a:r>
              <a:rPr lang="en-US" dirty="0"/>
              <a:t>by N. Gregory </a:t>
            </a:r>
            <a:r>
              <a:rPr lang="en-US" dirty="0" err="1"/>
              <a:t>Mankiw</a:t>
            </a:r>
            <a:endParaRPr lang="en-US" dirty="0"/>
          </a:p>
        </p:txBody>
      </p:sp>
      <p:sp>
        <p:nvSpPr>
          <p:cNvPr id="3" name="Content Placeholder 2"/>
          <p:cNvSpPr>
            <a:spLocks noGrp="1"/>
          </p:cNvSpPr>
          <p:nvPr>
            <p:ph idx="1"/>
          </p:nvPr>
        </p:nvSpPr>
        <p:spPr/>
        <p:txBody>
          <a:bodyPr/>
          <a:lstStyle/>
          <a:p>
            <a:r>
              <a:rPr lang="en-US" dirty="0"/>
              <a:t>Chapter 1 Ten Principles of Economics</a:t>
            </a:r>
          </a:p>
          <a:p>
            <a:pPr lvl="1"/>
            <a:r>
              <a:rPr lang="en-US" dirty="0">
                <a:solidFill>
                  <a:srgbClr val="0070C0"/>
                </a:solidFill>
              </a:rPr>
              <a:t>Principle 2: The Cost of Something Is What You Give Up to Get It</a:t>
            </a:r>
          </a:p>
          <a:p>
            <a:pPr lvl="1"/>
            <a:r>
              <a:rPr lang="en-US" dirty="0">
                <a:solidFill>
                  <a:srgbClr val="0070C0"/>
                </a:solidFill>
              </a:rPr>
              <a:t>Principle 5: Trade Can Make Everyone Better Off</a:t>
            </a:r>
          </a:p>
          <a:p>
            <a:r>
              <a:rPr lang="en-US" dirty="0"/>
              <a:t>Chapter 2 Thinking Like an Economist</a:t>
            </a:r>
          </a:p>
          <a:p>
            <a:pPr lvl="1"/>
            <a:r>
              <a:rPr lang="en-US" dirty="0">
                <a:solidFill>
                  <a:srgbClr val="0070C0"/>
                </a:solidFill>
              </a:rPr>
              <a:t>Our Second Model: The Production Possibilities Frontier</a:t>
            </a:r>
          </a:p>
          <a:p>
            <a:r>
              <a:rPr lang="en-US" dirty="0">
                <a:solidFill>
                  <a:srgbClr val="0070C0"/>
                </a:solidFill>
              </a:rPr>
              <a:t>Chapter 3 Interdependence and the Gains from Trade</a:t>
            </a:r>
          </a:p>
          <a:p>
            <a:endParaRPr lang="en-US" dirty="0"/>
          </a:p>
        </p:txBody>
      </p:sp>
      <p:sp>
        <p:nvSpPr>
          <p:cNvPr id="4" name="Footer Placeholder 3"/>
          <p:cNvSpPr>
            <a:spLocks noGrp="1"/>
          </p:cNvSpPr>
          <p:nvPr>
            <p:ph type="ftr" sz="quarter" idx="11"/>
          </p:nvPr>
        </p:nvSpPr>
        <p:spPr/>
        <p:txBody>
          <a:bodyPr/>
          <a:lstStyle/>
          <a:p>
            <a:pPr>
              <a:defRPr/>
            </a:pPr>
            <a:r>
              <a:rPr lang="en-US" dirty="0"/>
              <a:t>THE GAINS FROM TRADE</a:t>
            </a:r>
          </a:p>
        </p:txBody>
      </p:sp>
      <p:sp>
        <p:nvSpPr>
          <p:cNvPr id="5" name="Slide Number Placeholder 4"/>
          <p:cNvSpPr>
            <a:spLocks noGrp="1"/>
          </p:cNvSpPr>
          <p:nvPr>
            <p:ph type="sldNum" sz="quarter" idx="12"/>
          </p:nvPr>
        </p:nvSpPr>
        <p:spPr/>
        <p:txBody>
          <a:bodyPr/>
          <a:lstStyle/>
          <a:p>
            <a:pPr>
              <a:defRPr/>
            </a:pPr>
            <a:fld id="{6D377FE0-4671-4792-BCF9-D00DA321AC40}" type="slidenum">
              <a:rPr lang="en-US" altLang="en-US" smtClean="0"/>
              <a:pPr>
                <a:defRPr/>
              </a:pPr>
              <a:t>71</a:t>
            </a:fld>
            <a:endParaRPr lang="en-US" altLang="en-US"/>
          </a:p>
        </p:txBody>
      </p:sp>
    </p:spTree>
    <p:extLst>
      <p:ext uri="{BB962C8B-B14F-4D97-AF65-F5344CB8AC3E}">
        <p14:creationId xmlns:p14="http://schemas.microsoft.com/office/powerpoint/2010/main" val="423769297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Sources: </a:t>
            </a:r>
            <a:r>
              <a:rPr lang="en-US" i="1" dirty="0"/>
              <a:t>Principles of Microeconomics/Economics </a:t>
            </a:r>
            <a:r>
              <a:rPr lang="en-US" dirty="0"/>
              <a:t>by Timothy Taylor</a:t>
            </a:r>
          </a:p>
        </p:txBody>
      </p:sp>
      <p:sp>
        <p:nvSpPr>
          <p:cNvPr id="3" name="Content Placeholder 2"/>
          <p:cNvSpPr>
            <a:spLocks noGrp="1"/>
          </p:cNvSpPr>
          <p:nvPr>
            <p:ph idx="1"/>
          </p:nvPr>
        </p:nvSpPr>
        <p:spPr/>
        <p:txBody>
          <a:bodyPr>
            <a:normAutofit fontScale="85000" lnSpcReduction="20000"/>
          </a:bodyPr>
          <a:lstStyle/>
          <a:p>
            <a:r>
              <a:rPr lang="en-US" dirty="0"/>
              <a:t>Chapter 1: The Interconnected Economy</a:t>
            </a:r>
          </a:p>
          <a:p>
            <a:pPr lvl="1"/>
            <a:r>
              <a:rPr lang="en-US" dirty="0"/>
              <a:t>What Is an Economy?</a:t>
            </a:r>
          </a:p>
          <a:p>
            <a:pPr lvl="2"/>
            <a:r>
              <a:rPr lang="en-US" dirty="0">
                <a:solidFill>
                  <a:srgbClr val="0070C0"/>
                </a:solidFill>
              </a:rPr>
              <a:t>The Interconnectedness of an Economy</a:t>
            </a:r>
          </a:p>
          <a:p>
            <a:pPr lvl="1"/>
            <a:r>
              <a:rPr lang="en-US" dirty="0">
                <a:solidFill>
                  <a:srgbClr val="0070C0"/>
                </a:solidFill>
              </a:rPr>
              <a:t>The Division of Labor</a:t>
            </a:r>
          </a:p>
          <a:p>
            <a:r>
              <a:rPr lang="en-US" dirty="0"/>
              <a:t>Chapter 2: Choice in a World of Scarcity</a:t>
            </a:r>
          </a:p>
          <a:p>
            <a:pPr lvl="1"/>
            <a:r>
              <a:rPr lang="en-US" dirty="0"/>
              <a:t>Three Implications of Budget Constraints</a:t>
            </a:r>
          </a:p>
          <a:p>
            <a:pPr lvl="2"/>
            <a:r>
              <a:rPr lang="en-US" dirty="0">
                <a:solidFill>
                  <a:srgbClr val="0070C0"/>
                </a:solidFill>
              </a:rPr>
              <a:t>Opportunity Cost</a:t>
            </a:r>
          </a:p>
          <a:p>
            <a:pPr lvl="1"/>
            <a:r>
              <a:rPr lang="en-US" dirty="0"/>
              <a:t>The Production Possibilities Frontier and Social Choices</a:t>
            </a:r>
          </a:p>
          <a:p>
            <a:pPr lvl="2"/>
            <a:r>
              <a:rPr lang="en-US" dirty="0">
                <a:solidFill>
                  <a:srgbClr val="0070C0"/>
                </a:solidFill>
              </a:rPr>
              <a:t>The Shape of the Production Possibilities Frontier and Diminishing Marginal Returns</a:t>
            </a:r>
          </a:p>
          <a:p>
            <a:r>
              <a:rPr lang="en-US" dirty="0"/>
              <a:t>Chapter 3: International Trade</a:t>
            </a:r>
          </a:p>
          <a:p>
            <a:pPr lvl="1"/>
            <a:r>
              <a:rPr lang="en-US" dirty="0">
                <a:solidFill>
                  <a:srgbClr val="0070C0"/>
                </a:solidFill>
              </a:rPr>
              <a:t>Comparative Advantage</a:t>
            </a:r>
          </a:p>
          <a:p>
            <a:pPr lvl="1"/>
            <a:r>
              <a:rPr lang="en-US" dirty="0">
                <a:solidFill>
                  <a:srgbClr val="0070C0"/>
                </a:solidFill>
              </a:rPr>
              <a:t>Intra-Industry Trade between Similar Economies</a:t>
            </a:r>
          </a:p>
        </p:txBody>
      </p:sp>
      <p:sp>
        <p:nvSpPr>
          <p:cNvPr id="4" name="Footer Placeholder 3"/>
          <p:cNvSpPr>
            <a:spLocks noGrp="1"/>
          </p:cNvSpPr>
          <p:nvPr>
            <p:ph type="ftr" sz="quarter" idx="11"/>
          </p:nvPr>
        </p:nvSpPr>
        <p:spPr/>
        <p:txBody>
          <a:bodyPr/>
          <a:lstStyle/>
          <a:p>
            <a:pPr>
              <a:defRPr/>
            </a:pPr>
            <a:r>
              <a:rPr lang="en-US" dirty="0"/>
              <a:t>THE GAINS FROM TRADE</a:t>
            </a:r>
          </a:p>
        </p:txBody>
      </p:sp>
      <p:sp>
        <p:nvSpPr>
          <p:cNvPr id="5" name="Slide Number Placeholder 4"/>
          <p:cNvSpPr>
            <a:spLocks noGrp="1"/>
          </p:cNvSpPr>
          <p:nvPr>
            <p:ph type="sldNum" sz="quarter" idx="12"/>
          </p:nvPr>
        </p:nvSpPr>
        <p:spPr/>
        <p:txBody>
          <a:bodyPr/>
          <a:lstStyle/>
          <a:p>
            <a:pPr>
              <a:defRPr/>
            </a:pPr>
            <a:fld id="{6D377FE0-4671-4792-BCF9-D00DA321AC40}" type="slidenum">
              <a:rPr lang="en-US" altLang="en-US" smtClean="0"/>
              <a:pPr>
                <a:defRPr/>
              </a:pPr>
              <a:t>72</a:t>
            </a:fld>
            <a:endParaRPr lang="en-US" altLang="en-US"/>
          </a:p>
        </p:txBody>
      </p:sp>
    </p:spTree>
    <p:extLst>
      <p:ext uri="{BB962C8B-B14F-4D97-AF65-F5344CB8AC3E}">
        <p14:creationId xmlns:p14="http://schemas.microsoft.com/office/powerpoint/2010/main" val="5090071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 </a:t>
            </a:r>
            <a:r>
              <a:rPr lang="en-US" i="1" dirty="0"/>
              <a:t>The Economy</a:t>
            </a:r>
            <a:r>
              <a:rPr lang="en-US" dirty="0"/>
              <a:t> by The CORE Team</a:t>
            </a:r>
          </a:p>
        </p:txBody>
      </p:sp>
      <p:sp>
        <p:nvSpPr>
          <p:cNvPr id="3" name="Content Placeholder 2"/>
          <p:cNvSpPr>
            <a:spLocks noGrp="1"/>
          </p:cNvSpPr>
          <p:nvPr>
            <p:ph idx="1"/>
          </p:nvPr>
        </p:nvSpPr>
        <p:spPr/>
        <p:txBody>
          <a:bodyPr/>
          <a:lstStyle/>
          <a:p>
            <a:r>
              <a:rPr lang="en-US" dirty="0"/>
              <a:t>Unit 1: The Capitalist Revolution</a:t>
            </a:r>
          </a:p>
          <a:p>
            <a:pPr lvl="1"/>
            <a:r>
              <a:rPr lang="en-US" dirty="0">
                <a:solidFill>
                  <a:srgbClr val="0070C0"/>
                </a:solidFill>
              </a:rPr>
              <a:t>The Gains from Specialization</a:t>
            </a:r>
          </a:p>
          <a:p>
            <a:r>
              <a:rPr lang="en-US" dirty="0"/>
              <a:t>Unit 3: Work and Choice</a:t>
            </a:r>
          </a:p>
          <a:p>
            <a:pPr lvl="1"/>
            <a:r>
              <a:rPr lang="en-US" dirty="0">
                <a:solidFill>
                  <a:srgbClr val="0070C0"/>
                </a:solidFill>
              </a:rPr>
              <a:t>Opportunity Costs</a:t>
            </a:r>
          </a:p>
          <a:p>
            <a:pPr lvl="1"/>
            <a:r>
              <a:rPr lang="en-US" dirty="0">
                <a:solidFill>
                  <a:srgbClr val="0070C0"/>
                </a:solidFill>
              </a:rPr>
              <a:t>The Feasible Set</a:t>
            </a:r>
          </a:p>
        </p:txBody>
      </p:sp>
      <p:sp>
        <p:nvSpPr>
          <p:cNvPr id="4" name="Footer Placeholder 3"/>
          <p:cNvSpPr>
            <a:spLocks noGrp="1"/>
          </p:cNvSpPr>
          <p:nvPr>
            <p:ph type="ftr" sz="quarter" idx="11"/>
          </p:nvPr>
        </p:nvSpPr>
        <p:spPr/>
        <p:txBody>
          <a:bodyPr/>
          <a:lstStyle/>
          <a:p>
            <a:pPr>
              <a:defRPr/>
            </a:pPr>
            <a:r>
              <a:rPr lang="en-US" dirty="0"/>
              <a:t>THE GAINS FROM TRADE</a:t>
            </a:r>
          </a:p>
        </p:txBody>
      </p:sp>
      <p:sp>
        <p:nvSpPr>
          <p:cNvPr id="5" name="Slide Number Placeholder 4"/>
          <p:cNvSpPr>
            <a:spLocks noGrp="1"/>
          </p:cNvSpPr>
          <p:nvPr>
            <p:ph type="sldNum" sz="quarter" idx="12"/>
          </p:nvPr>
        </p:nvSpPr>
        <p:spPr/>
        <p:txBody>
          <a:bodyPr/>
          <a:lstStyle/>
          <a:p>
            <a:pPr>
              <a:defRPr/>
            </a:pPr>
            <a:fld id="{6D377FE0-4671-4792-BCF9-D00DA321AC40}" type="slidenum">
              <a:rPr lang="en-US" altLang="en-US" smtClean="0"/>
              <a:pPr>
                <a:defRPr/>
              </a:pPr>
              <a:t>73</a:t>
            </a:fld>
            <a:endParaRPr lang="en-US" altLang="en-US"/>
          </a:p>
        </p:txBody>
      </p:sp>
    </p:spTree>
    <p:extLst>
      <p:ext uri="{BB962C8B-B14F-4D97-AF65-F5344CB8AC3E}">
        <p14:creationId xmlns:p14="http://schemas.microsoft.com/office/powerpoint/2010/main" val="1001808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00664C5-ABE9-497C-B3F5-FD6F35660B17}" type="slidenum">
              <a:rPr lang="en-US" altLang="en-US" sz="1400" smtClean="0"/>
              <a:pPr>
                <a:spcBef>
                  <a:spcPct val="0"/>
                </a:spcBef>
                <a:buFontTx/>
                <a:buNone/>
              </a:pPr>
              <a:t>8</a:t>
            </a:fld>
            <a:endParaRPr lang="en-US" altLang="en-US" sz="1400"/>
          </a:p>
        </p:txBody>
      </p:sp>
      <p:pic>
        <p:nvPicPr>
          <p:cNvPr id="3481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5105400"/>
            <a:ext cx="2827338"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pic>
        <p:nvPicPr>
          <p:cNvPr id="348165"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01038" y="4200525"/>
            <a:ext cx="2366962"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9222" name="Rectangle 6"/>
          <p:cNvSpPr>
            <a:spLocks noGrp="1" noChangeArrowheads="1"/>
          </p:cNvSpPr>
          <p:nvPr>
            <p:ph type="title"/>
          </p:nvPr>
        </p:nvSpPr>
        <p:spPr/>
        <p:txBody>
          <a:bodyPr/>
          <a:lstStyle/>
          <a:p>
            <a:pPr eaLnBrk="1" hangingPunct="1"/>
            <a:r>
              <a:rPr lang="en-US" altLang="en-US"/>
              <a:t>A Parable For The Modern Economy</a:t>
            </a:r>
          </a:p>
        </p:txBody>
      </p:sp>
      <p:sp>
        <p:nvSpPr>
          <p:cNvPr id="348167" name="Rectangle 7"/>
          <p:cNvSpPr>
            <a:spLocks noGrp="1" noChangeArrowheads="1"/>
          </p:cNvSpPr>
          <p:nvPr>
            <p:ph type="body" idx="1"/>
          </p:nvPr>
        </p:nvSpPr>
        <p:spPr/>
        <p:txBody>
          <a:bodyPr/>
          <a:lstStyle/>
          <a:p>
            <a:pPr eaLnBrk="1" hangingPunct="1"/>
            <a:r>
              <a:rPr lang="en-US" altLang="en-US"/>
              <a:t>Imagine a world with …</a:t>
            </a:r>
          </a:p>
          <a:p>
            <a:pPr lvl="1" eaLnBrk="1" hangingPunct="1"/>
            <a:r>
              <a:rPr lang="en-US" altLang="en-US"/>
              <a:t>only two goods: potatoes and meat</a:t>
            </a:r>
          </a:p>
          <a:p>
            <a:pPr lvl="1" eaLnBrk="1" hangingPunct="1"/>
            <a:r>
              <a:rPr lang="en-US" altLang="en-US"/>
              <a:t>only two people: a potato farmer and a cattle rancher</a:t>
            </a:r>
          </a:p>
          <a:p>
            <a:pPr eaLnBrk="1" hangingPunct="1"/>
            <a:r>
              <a:rPr lang="en-US" altLang="en-US"/>
              <a:t>What amounts should each produce?</a:t>
            </a:r>
          </a:p>
          <a:p>
            <a:pPr eaLnBrk="1" hangingPunct="1"/>
            <a:r>
              <a:rPr lang="en-US" altLang="en-US"/>
              <a:t>Should they trade?</a:t>
            </a:r>
          </a:p>
          <a:p>
            <a:pPr lvl="1" eaLnBrk="1" hangingPunct="1"/>
            <a:endParaRPr lang="en-US" altLang="en-US"/>
          </a:p>
        </p:txBody>
      </p:sp>
      <p:sp>
        <p:nvSpPr>
          <p:cNvPr id="8" name="Footer Placeholder 4"/>
          <p:cNvSpPr>
            <a:spLocks noGrp="1"/>
          </p:cNvSpPr>
          <p:nvPr>
            <p:ph type="ftr" sz="quarter" idx="11"/>
          </p:nvPr>
        </p:nvSpPr>
        <p:spPr>
          <a:xfrm>
            <a:off x="4678680" y="6381750"/>
            <a:ext cx="2834640" cy="33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latin typeface="Calibri" panose="020F0502020204030204" pitchFamily="34" charset="0"/>
              </a:rPr>
              <a:t>THE GAINS FROM TRADE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167">
                                            <p:txEl>
                                              <p:pRg st="0" end="0"/>
                                            </p:txEl>
                                          </p:spTgt>
                                        </p:tgtEl>
                                        <p:attrNameLst>
                                          <p:attrName>style.visibility</p:attrName>
                                        </p:attrNameLst>
                                      </p:cBhvr>
                                      <p:to>
                                        <p:strVal val="visible"/>
                                      </p:to>
                                    </p:set>
                                    <p:animEffect transition="in" filter="wipe(left)">
                                      <p:cBhvr>
                                        <p:cTn id="7" dur="500"/>
                                        <p:tgtEl>
                                          <p:spTgt spid="3481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8167">
                                            <p:txEl>
                                              <p:pRg st="1" end="1"/>
                                            </p:txEl>
                                          </p:spTgt>
                                        </p:tgtEl>
                                        <p:attrNameLst>
                                          <p:attrName>style.visibility</p:attrName>
                                        </p:attrNameLst>
                                      </p:cBhvr>
                                      <p:to>
                                        <p:strVal val="visible"/>
                                      </p:to>
                                    </p:set>
                                    <p:animEffect transition="in" filter="wipe(left)">
                                      <p:cBhvr>
                                        <p:cTn id="12" dur="500"/>
                                        <p:tgtEl>
                                          <p:spTgt spid="3481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48167">
                                            <p:txEl>
                                              <p:pRg st="2" end="2"/>
                                            </p:txEl>
                                          </p:spTgt>
                                        </p:tgtEl>
                                        <p:attrNameLst>
                                          <p:attrName>style.visibility</p:attrName>
                                        </p:attrNameLst>
                                      </p:cBhvr>
                                      <p:to>
                                        <p:strVal val="visible"/>
                                      </p:to>
                                    </p:set>
                                    <p:animEffect transition="in" filter="wipe(left)">
                                      <p:cBhvr>
                                        <p:cTn id="17" dur="500"/>
                                        <p:tgtEl>
                                          <p:spTgt spid="3481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48167">
                                            <p:txEl>
                                              <p:pRg st="3" end="3"/>
                                            </p:txEl>
                                          </p:spTgt>
                                        </p:tgtEl>
                                        <p:attrNameLst>
                                          <p:attrName>style.visibility</p:attrName>
                                        </p:attrNameLst>
                                      </p:cBhvr>
                                      <p:to>
                                        <p:strVal val="visible"/>
                                      </p:to>
                                    </p:set>
                                    <p:animEffect transition="in" filter="wipe(left)">
                                      <p:cBhvr>
                                        <p:cTn id="22" dur="500"/>
                                        <p:tgtEl>
                                          <p:spTgt spid="3481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48167">
                                            <p:txEl>
                                              <p:pRg st="4" end="4"/>
                                            </p:txEl>
                                          </p:spTgt>
                                        </p:tgtEl>
                                        <p:attrNameLst>
                                          <p:attrName>style.visibility</p:attrName>
                                        </p:attrNameLst>
                                      </p:cBhvr>
                                      <p:to>
                                        <p:strVal val="visible"/>
                                      </p:to>
                                    </p:set>
                                    <p:animEffect transition="in" filter="wipe(left)">
                                      <p:cBhvr>
                                        <p:cTn id="27" dur="500"/>
                                        <p:tgtEl>
                                          <p:spTgt spid="34816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nodeType="clickEffect">
                                  <p:stCondLst>
                                    <p:cond delay="0"/>
                                  </p:stCondLst>
                                  <p:childTnLst>
                                    <p:set>
                                      <p:cBhvr>
                                        <p:cTn id="31" dur="1" fill="hold">
                                          <p:stCondLst>
                                            <p:cond delay="0"/>
                                          </p:stCondLst>
                                        </p:cTn>
                                        <p:tgtEl>
                                          <p:spTgt spid="348164"/>
                                        </p:tgtEl>
                                        <p:attrNameLst>
                                          <p:attrName>style.visibility</p:attrName>
                                        </p:attrNameLst>
                                      </p:cBhvr>
                                      <p:to>
                                        <p:strVal val="visible"/>
                                      </p:to>
                                    </p:set>
                                    <p:animEffect transition="in" filter="box(out)">
                                      <p:cBhvr>
                                        <p:cTn id="32" dur="500"/>
                                        <p:tgtEl>
                                          <p:spTgt spid="34816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nodeType="clickEffect">
                                  <p:stCondLst>
                                    <p:cond delay="0"/>
                                  </p:stCondLst>
                                  <p:childTnLst>
                                    <p:set>
                                      <p:cBhvr>
                                        <p:cTn id="36" dur="1" fill="hold">
                                          <p:stCondLst>
                                            <p:cond delay="0"/>
                                          </p:stCondLst>
                                        </p:cTn>
                                        <p:tgtEl>
                                          <p:spTgt spid="348165"/>
                                        </p:tgtEl>
                                        <p:attrNameLst>
                                          <p:attrName>style.visibility</p:attrName>
                                        </p:attrNameLst>
                                      </p:cBhvr>
                                      <p:to>
                                        <p:strVal val="visible"/>
                                      </p:to>
                                    </p:set>
                                    <p:animEffect transition="in" filter="box(out)">
                                      <p:cBhvr>
                                        <p:cTn id="37" dur="500"/>
                                        <p:tgtEl>
                                          <p:spTgt spid="3481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67"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a:t>By the way…</a:t>
            </a:r>
          </a:p>
        </p:txBody>
      </p:sp>
      <p:sp>
        <p:nvSpPr>
          <p:cNvPr id="11267" name="Content Placeholder 2"/>
          <p:cNvSpPr>
            <a:spLocks noGrp="1"/>
          </p:cNvSpPr>
          <p:nvPr>
            <p:ph idx="1"/>
          </p:nvPr>
        </p:nvSpPr>
        <p:spPr/>
        <p:txBody>
          <a:bodyPr/>
          <a:lstStyle/>
          <a:p>
            <a:r>
              <a:rPr lang="en-US" altLang="en-US" i="1"/>
              <a:t>Q</a:t>
            </a:r>
            <a:r>
              <a:rPr lang="en-US" altLang="en-US"/>
              <a:t>: Why am I assuming a world with only two goods and two people?</a:t>
            </a:r>
          </a:p>
          <a:p>
            <a:r>
              <a:rPr lang="en-US" altLang="en-US" i="1"/>
              <a:t>A</a:t>
            </a:r>
            <a:r>
              <a:rPr lang="en-US" altLang="en-US"/>
              <a:t>: Simplicity is often key to clarifying an idea</a:t>
            </a:r>
          </a:p>
          <a:p>
            <a:r>
              <a:rPr lang="en-US" altLang="en-US" i="1"/>
              <a:t>Q</a:t>
            </a:r>
            <a:r>
              <a:rPr lang="en-US" altLang="en-US"/>
              <a:t>: Okay, but in that case why not assume a world with just </a:t>
            </a:r>
            <a:r>
              <a:rPr lang="en-US" altLang="en-US" i="1"/>
              <a:t>one</a:t>
            </a:r>
            <a:r>
              <a:rPr lang="en-US" altLang="en-US"/>
              <a:t> good and/or </a:t>
            </a:r>
            <a:r>
              <a:rPr lang="en-US" altLang="en-US" i="1"/>
              <a:t>one</a:t>
            </a:r>
            <a:r>
              <a:rPr lang="en-US" altLang="en-US"/>
              <a:t> person?</a:t>
            </a:r>
          </a:p>
        </p:txBody>
      </p:sp>
      <p:sp>
        <p:nvSpPr>
          <p:cNvPr id="1126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D63746C-230B-4BE7-BAF3-AB7B07746C61}" type="slidenum">
              <a:rPr lang="en-US" altLang="en-US" sz="1400" smtClean="0"/>
              <a:pPr>
                <a:spcBef>
                  <a:spcPct val="0"/>
                </a:spcBef>
                <a:buFontTx/>
                <a:buNone/>
              </a:pPr>
              <a:t>9</a:t>
            </a:fld>
            <a:endParaRPr lang="en-US" altLang="en-US" sz="1400"/>
          </a:p>
        </p:txBody>
      </p:sp>
      <p:sp>
        <p:nvSpPr>
          <p:cNvPr id="6" name="Footer Placeholder 4"/>
          <p:cNvSpPr>
            <a:spLocks noGrp="1"/>
          </p:cNvSpPr>
          <p:nvPr>
            <p:ph type="ftr" sz="quarter" idx="11"/>
          </p:nvPr>
        </p:nvSpPr>
        <p:spPr>
          <a:xfrm>
            <a:off x="4678680" y="6381750"/>
            <a:ext cx="2834640" cy="339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latin typeface="Calibri" panose="020F0502020204030204" pitchFamily="34" charset="0"/>
              </a:rPr>
              <a:t>THE GAINS FROM TRADE</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2142</TotalTime>
  <Pages>64</Pages>
  <Words>4910</Words>
  <Application>Microsoft Office PowerPoint</Application>
  <PresentationFormat>Widescreen</PresentationFormat>
  <Paragraphs>943</Paragraphs>
  <Slides>73</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73</vt:i4>
      </vt:variant>
    </vt:vector>
  </HeadingPairs>
  <TitlesOfParts>
    <vt:vector size="77" baseType="lpstr">
      <vt:lpstr>Arial</vt:lpstr>
      <vt:lpstr>Calibri</vt:lpstr>
      <vt:lpstr>Times New Roman</vt:lpstr>
      <vt:lpstr>Default Design</vt:lpstr>
      <vt:lpstr>The Gains from Trade</vt:lpstr>
      <vt:lpstr>Outline</vt:lpstr>
      <vt:lpstr>Why Should We Study Trade?</vt:lpstr>
      <vt:lpstr>Why Do We Trade?</vt:lpstr>
      <vt:lpstr>Q: Why Do We Trade?  A: because Our preferences are different</vt:lpstr>
      <vt:lpstr>Different Preferences</vt:lpstr>
      <vt:lpstr>Q: Why Do We Trade?  A: We are differently endowed with skills, technologies, and natural resources</vt:lpstr>
      <vt:lpstr>A Parable For The Modern Economy</vt:lpstr>
      <vt:lpstr>By the way…</vt:lpstr>
      <vt:lpstr>Make it or buy it?</vt:lpstr>
      <vt:lpstr>Opportunity Cost</vt:lpstr>
      <vt:lpstr>Opportunity Cost</vt:lpstr>
      <vt:lpstr>Opportunity Cost</vt:lpstr>
      <vt:lpstr>Opportunity Cost</vt:lpstr>
      <vt:lpstr>Opportunity Cost and Trade</vt:lpstr>
      <vt:lpstr>Opportunity Cost and Trade</vt:lpstr>
      <vt:lpstr>Opportunity Cost and Trade</vt:lpstr>
      <vt:lpstr>Opportunity Cost and Trade</vt:lpstr>
      <vt:lpstr>Opportunity Cost and Trade</vt:lpstr>
      <vt:lpstr>Opportunity Cost and Trade</vt:lpstr>
      <vt:lpstr>Opportunity Cost and Trade</vt:lpstr>
      <vt:lpstr>Opportunity Cost and Trade</vt:lpstr>
      <vt:lpstr>Opportunity Cost and Trade</vt:lpstr>
      <vt:lpstr>Opportunity Cost and Trade</vt:lpstr>
      <vt:lpstr>Opportunity Cost and Trade</vt:lpstr>
      <vt:lpstr>Opportunity Cost and Trade</vt:lpstr>
      <vt:lpstr>Comparative Advantage</vt:lpstr>
      <vt:lpstr>Trade and Specialization</vt:lpstr>
      <vt:lpstr>comparative advantage and the gains from trade</vt:lpstr>
      <vt:lpstr>Why Is Trade Good for Us?</vt:lpstr>
      <vt:lpstr>Theory of Comparative Advantage</vt:lpstr>
      <vt:lpstr>Theory of Comparative Advantage—Proof </vt:lpstr>
      <vt:lpstr>Wow!</vt:lpstr>
      <vt:lpstr>The Legacy of Adam Smith and David Ricardo</vt:lpstr>
      <vt:lpstr>Opportunity costs are related to technology</vt:lpstr>
      <vt:lpstr>Opportunity Costs and Trade</vt:lpstr>
      <vt:lpstr>Technology Explains Opportunity Cost</vt:lpstr>
      <vt:lpstr>Production Technologies of the Farmer and Rancher</vt:lpstr>
      <vt:lpstr>Opportunity Costs of Farmer</vt:lpstr>
      <vt:lpstr>Opportunity Costs of Farmer</vt:lpstr>
      <vt:lpstr>Opportunity Costs of Rancher</vt:lpstr>
      <vt:lpstr>Opportunity Costs of Rancher</vt:lpstr>
      <vt:lpstr>Reminder: Opportunity Costs and Comparative Advantage</vt:lpstr>
      <vt:lpstr>Technological differences are an important reason why we trade</vt:lpstr>
      <vt:lpstr>If you are curious: Absolute Advantage and Comparative Advantage</vt:lpstr>
      <vt:lpstr>If you are curious: Absolute Advantage and Comparative Advantage</vt:lpstr>
      <vt:lpstr>Gains from Trade have Nothing to Do with Technological Superiority</vt:lpstr>
      <vt:lpstr>If you are curious: Absolute Advantage and Comparative Advantage</vt:lpstr>
      <vt:lpstr>If you are curious: Absolute Advantage and Comparative Advantage</vt:lpstr>
      <vt:lpstr>If you are curious: Absolute Advantage and Comparative Advantage</vt:lpstr>
      <vt:lpstr>Exercise: calculation of opportunity costs from technology</vt:lpstr>
      <vt:lpstr>Graphing production possibilities</vt:lpstr>
      <vt:lpstr>Rancher’s Production Possibilities: Further Details</vt:lpstr>
      <vt:lpstr>Rancher’s Production Possibilities Frontier</vt:lpstr>
      <vt:lpstr>Rancher’s Production Possibilities Frontier</vt:lpstr>
      <vt:lpstr>The Production Possibilities Frontier</vt:lpstr>
      <vt:lpstr>Farmer’s Production Possibilities</vt:lpstr>
      <vt:lpstr>The Farmer’s Production Possibilities Frontier</vt:lpstr>
      <vt:lpstr>The Production Possibilities Frontier Can Shift</vt:lpstr>
      <vt:lpstr>More Meat and More Potatoes?</vt:lpstr>
      <vt:lpstr>More Meat and More Potatoes?</vt:lpstr>
      <vt:lpstr>The Production Possibilities Frontier</vt:lpstr>
      <vt:lpstr>The Production Possibilities Frontier</vt:lpstr>
      <vt:lpstr>The Production Possibilities Frontier</vt:lpstr>
      <vt:lpstr>A Shift in the Production Possibilities Frontier</vt:lpstr>
      <vt:lpstr>Q: Why Do We Trade?  A: There are efficiency advantages to doing one thing rather than many things </vt:lpstr>
      <vt:lpstr>Differences in Opportunity Costs Can’t be the Only Explanation for Trade</vt:lpstr>
      <vt:lpstr>Other Reasons Why Trade Is Good for Us</vt:lpstr>
      <vt:lpstr>What next?</vt:lpstr>
      <vt:lpstr>Terms of Trade</vt:lpstr>
      <vt:lpstr>Sources: Principles of Microeconomics/Economics by N. Gregory Mankiw</vt:lpstr>
      <vt:lpstr>Sources: Principles of Microeconomics/Economics by Timothy Taylor</vt:lpstr>
      <vt:lpstr>Sources: The Economy by The CORE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22</dc:title>
  <dc:subject>Measuring a Nation's Income</dc:subject>
  <dc:creator>Udayan.Roy@liu.edu</dc:creator>
  <cp:keywords>price elasticity</cp:keywords>
  <dc:description/>
  <cp:lastModifiedBy>Udayan Roy</cp:lastModifiedBy>
  <cp:revision>569</cp:revision>
  <cp:lastPrinted>1997-07-28T16:10:48Z</cp:lastPrinted>
  <dcterms:created xsi:type="dcterms:W3CDTF">1998-06-22T00:04:04Z</dcterms:created>
  <dcterms:modified xsi:type="dcterms:W3CDTF">2023-09-19T11:19:07Z</dcterms:modified>
</cp:coreProperties>
</file>