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5"/>
  </p:notesMasterIdLst>
  <p:sldIdLst>
    <p:sldId id="303" r:id="rId2"/>
    <p:sldId id="256" r:id="rId3"/>
    <p:sldId id="257" r:id="rId4"/>
    <p:sldId id="306" r:id="rId5"/>
    <p:sldId id="311" r:id="rId6"/>
    <p:sldId id="308" r:id="rId7"/>
    <p:sldId id="312" r:id="rId8"/>
    <p:sldId id="313" r:id="rId9"/>
    <p:sldId id="314" r:id="rId10"/>
    <p:sldId id="258" r:id="rId11"/>
    <p:sldId id="309" r:id="rId12"/>
    <p:sldId id="315" r:id="rId13"/>
    <p:sldId id="304" r:id="rId14"/>
    <p:sldId id="259" r:id="rId15"/>
    <p:sldId id="261" r:id="rId16"/>
    <p:sldId id="264" r:id="rId17"/>
    <p:sldId id="262" r:id="rId18"/>
    <p:sldId id="316" r:id="rId19"/>
    <p:sldId id="317" r:id="rId20"/>
    <p:sldId id="327" r:id="rId21"/>
    <p:sldId id="330" r:id="rId22"/>
    <p:sldId id="265" r:id="rId23"/>
    <p:sldId id="310" r:id="rId24"/>
    <p:sldId id="331" r:id="rId25"/>
    <p:sldId id="267" r:id="rId26"/>
    <p:sldId id="260" r:id="rId27"/>
    <p:sldId id="318" r:id="rId28"/>
    <p:sldId id="268" r:id="rId29"/>
    <p:sldId id="269" r:id="rId30"/>
    <p:sldId id="270" r:id="rId31"/>
    <p:sldId id="271" r:id="rId32"/>
    <p:sldId id="272" r:id="rId33"/>
    <p:sldId id="319" r:id="rId34"/>
    <p:sldId id="273" r:id="rId35"/>
    <p:sldId id="274" r:id="rId36"/>
    <p:sldId id="275" r:id="rId37"/>
    <p:sldId id="276" r:id="rId38"/>
    <p:sldId id="277" r:id="rId39"/>
    <p:sldId id="278" r:id="rId40"/>
    <p:sldId id="320" r:id="rId41"/>
    <p:sldId id="279" r:id="rId42"/>
    <p:sldId id="321" r:id="rId43"/>
    <p:sldId id="328" r:id="rId44"/>
    <p:sldId id="332" r:id="rId45"/>
    <p:sldId id="329" r:id="rId46"/>
    <p:sldId id="280" r:id="rId47"/>
    <p:sldId id="281" r:id="rId48"/>
    <p:sldId id="305" r:id="rId49"/>
    <p:sldId id="283" r:id="rId50"/>
    <p:sldId id="284" r:id="rId51"/>
    <p:sldId id="286" r:id="rId52"/>
    <p:sldId id="285" r:id="rId53"/>
    <p:sldId id="299" r:id="rId54"/>
    <p:sldId id="287" r:id="rId55"/>
    <p:sldId id="288" r:id="rId56"/>
    <p:sldId id="289" r:id="rId57"/>
    <p:sldId id="290" r:id="rId58"/>
    <p:sldId id="291" r:id="rId59"/>
    <p:sldId id="292" r:id="rId60"/>
    <p:sldId id="293" r:id="rId61"/>
    <p:sldId id="307" r:id="rId62"/>
    <p:sldId id="300" r:id="rId63"/>
    <p:sldId id="295" r:id="rId64"/>
    <p:sldId id="296" r:id="rId65"/>
    <p:sldId id="326" r:id="rId66"/>
    <p:sldId id="297" r:id="rId67"/>
    <p:sldId id="298" r:id="rId68"/>
    <p:sldId id="322" r:id="rId69"/>
    <p:sldId id="301" r:id="rId70"/>
    <p:sldId id="302" r:id="rId71"/>
    <p:sldId id="323" r:id="rId72"/>
    <p:sldId id="324" r:id="rId73"/>
    <p:sldId id="325" r:id="rId7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5471" autoAdjust="0"/>
  </p:normalViewPr>
  <p:slideViewPr>
    <p:cSldViewPr>
      <p:cViewPr varScale="1">
        <p:scale>
          <a:sx n="57" d="100"/>
          <a:sy n="57" d="100"/>
        </p:scale>
        <p:origin x="404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4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81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32829F9-221B-4E92-9CDA-0EF71DCB8687}" type="datetimeFigureOut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08A270C-F4F1-4420-88A1-DD4FCFBFC1C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E43A2B-7049-4D15-8ED6-30089F490202}" type="slidenum">
              <a:rPr lang="en-US" altLang="en-US">
                <a:latin typeface="Calibri" panose="020F0502020204030204" pitchFamily="34" charset="0"/>
              </a:rPr>
              <a:pPr eaLnBrk="1" hangingPunct="1"/>
              <a:t>31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244ED7C-1B9D-4290-9830-49DFD879ACD7}" type="slidenum">
              <a:rPr lang="en-US" altLang="en-US">
                <a:latin typeface="Calibri" panose="020F0502020204030204" pitchFamily="34" charset="0"/>
              </a:rPr>
              <a:pPr eaLnBrk="1" hangingPunct="1"/>
              <a:t>35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6803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6804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25</a:t>
            </a:r>
          </a:p>
        </p:txBody>
      </p:sp>
      <p:sp>
        <p:nvSpPr>
          <p:cNvPr id="76805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6806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6807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2150"/>
            <a:ext cx="6072188" cy="34163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8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DA54C28-0801-43DF-95F2-B4309047956C}" type="slidenum">
              <a:rPr lang="en-US" altLang="en-US">
                <a:latin typeface="Calibri" panose="020F0502020204030204" pitchFamily="34" charset="0"/>
              </a:rPr>
              <a:pPr eaLnBrk="1" hangingPunct="1"/>
              <a:t>41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Note: Students will see later that the cost of a specific ice-cream cone is called its marginal cost.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E4D77D-E776-4964-9833-E4DF9E757A63}" type="slidenum">
              <a:rPr lang="en-US" altLang="en-US">
                <a:latin typeface="Calibri" panose="020F0502020204030204" pitchFamily="34" charset="0"/>
              </a:rPr>
              <a:pPr eaLnBrk="1" hangingPunct="1"/>
              <a:t>47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F626A56-107D-4935-BA1D-7A4C7F43E81A}" type="slidenum">
              <a:rPr lang="en-US" altLang="en-US">
                <a:latin typeface="Calibri" panose="020F0502020204030204" pitchFamily="34" charset="0"/>
              </a:rPr>
              <a:pPr eaLnBrk="1" hangingPunct="1"/>
              <a:t>51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80899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80900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36</a:t>
            </a:r>
          </a:p>
        </p:txBody>
      </p:sp>
      <p:sp>
        <p:nvSpPr>
          <p:cNvPr id="80901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80902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80903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2150"/>
            <a:ext cx="6072188" cy="34163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4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Watch these two videos on </a:t>
            </a:r>
            <a:r>
              <a:rPr lang="en-US" altLang="en-US" dirty="0" err="1"/>
              <a:t>Intrade</a:t>
            </a:r>
            <a:r>
              <a:rPr lang="en-US" altLang="en-US" dirty="0"/>
              <a:t>: http://youtu.be/e_U-7CTAJcw and http://youtu.be/QW46V4XNxwY. On IEM, watch http://youtu.be/h5G8wp4J_es and http://youtu.be/R1NhV_KhgoE.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5AA82C-8539-41EA-B76C-B0BDB724AE9B}" type="slidenum">
              <a:rPr lang="en-US" altLang="en-US">
                <a:latin typeface="Calibri" panose="020F0502020204030204" pitchFamily="34" charset="0"/>
              </a:rPr>
              <a:pPr eaLnBrk="1" hangingPunct="1"/>
              <a:t>70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9D07C-D2E2-4DA6-BEDC-E3C86A31B9DB}" type="datetime1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SUPPLY AND DEMAND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825C7-ADBB-426C-8928-A660889FA5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3822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F2639-D27F-4292-97C1-060D4A92F955}" type="datetime1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SUPPLY AND DEMAND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4EC18-6807-4C0A-A0B3-9CA563990A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937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23201-24CC-4AED-BE51-BBB818C8D874}" type="datetime1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SUPPLY AND DEMAND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04A02-287B-4D90-95EC-8662A6AD2A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120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E5559-ED47-4A9B-A044-F8D4FFB38C54}" type="datetime1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SUPPLY AND DEMAND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234E4-1403-44BE-B2CF-FDBAA8EA80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417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685800"/>
            <a:ext cx="11785600" cy="5334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7E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828800" y="0"/>
            <a:ext cx="1016000" cy="533400"/>
          </a:xfrm>
          <a:prstGeom prst="rect">
            <a:avLst/>
          </a:prstGeom>
          <a:ln w="3175">
            <a:solidFill>
              <a:srgbClr val="800080"/>
            </a:solidFill>
            <a:prstDash val="sysDot"/>
          </a:ln>
        </p:spPr>
        <p:txBody>
          <a:bodyPr/>
          <a:lstStyle>
            <a:lvl1pPr algn="ctr">
              <a:buNone/>
              <a:defRPr sz="2800">
                <a:solidFill>
                  <a:srgbClr val="800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l">
              <a:buNone/>
              <a:defRPr sz="2800">
                <a:solidFill>
                  <a:srgbClr val="004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algn="l">
              <a:buNone/>
              <a:defRPr sz="2800">
                <a:solidFill>
                  <a:srgbClr val="004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algn="l">
              <a:buNone/>
              <a:defRPr sz="2800">
                <a:solidFill>
                  <a:srgbClr val="004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algn="l">
              <a:buNone/>
              <a:defRPr sz="2800">
                <a:solidFill>
                  <a:srgbClr val="004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11379200" y="6416676"/>
            <a:ext cx="812800" cy="365125"/>
          </a:xfrm>
        </p:spPr>
        <p:txBody>
          <a:bodyPr/>
          <a:lstStyle>
            <a:lvl1pPr algn="ctr">
              <a:defRPr/>
            </a:lvl1pPr>
          </a:lstStyle>
          <a:p>
            <a:fld id="{640B1E6B-D23B-40C5-9DE2-1FA7DF55A8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8040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685800"/>
            <a:ext cx="11785600" cy="5334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7E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828800" y="0"/>
            <a:ext cx="1016000" cy="533400"/>
          </a:xfrm>
          <a:prstGeom prst="rect">
            <a:avLst/>
          </a:prstGeom>
          <a:ln w="3175">
            <a:solidFill>
              <a:srgbClr val="800080"/>
            </a:solidFill>
            <a:prstDash val="sysDot"/>
          </a:ln>
        </p:spPr>
        <p:txBody>
          <a:bodyPr/>
          <a:lstStyle>
            <a:lvl1pPr algn="ctr">
              <a:buNone/>
              <a:defRPr sz="2800">
                <a:solidFill>
                  <a:srgbClr val="800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l">
              <a:buNone/>
              <a:defRPr sz="2800">
                <a:solidFill>
                  <a:srgbClr val="004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algn="l">
              <a:buNone/>
              <a:defRPr sz="2800">
                <a:solidFill>
                  <a:srgbClr val="004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algn="l">
              <a:buNone/>
              <a:defRPr sz="2800">
                <a:solidFill>
                  <a:srgbClr val="004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algn="l">
              <a:buNone/>
              <a:defRPr sz="2800">
                <a:solidFill>
                  <a:srgbClr val="004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11379200" y="6416676"/>
            <a:ext cx="812800" cy="365125"/>
          </a:xfrm>
        </p:spPr>
        <p:txBody>
          <a:bodyPr/>
          <a:lstStyle>
            <a:lvl1pPr algn="ctr">
              <a:defRPr/>
            </a:lvl1pPr>
          </a:lstStyle>
          <a:p>
            <a:fld id="{F336B85F-6B7A-4AD3-B8BC-4767170883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0390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685800"/>
            <a:ext cx="11785600" cy="5334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7E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828800" y="0"/>
            <a:ext cx="1016000" cy="533400"/>
          </a:xfrm>
          <a:prstGeom prst="rect">
            <a:avLst/>
          </a:prstGeom>
          <a:ln w="3175">
            <a:solidFill>
              <a:srgbClr val="800080"/>
            </a:solidFill>
            <a:prstDash val="sysDot"/>
          </a:ln>
        </p:spPr>
        <p:txBody>
          <a:bodyPr/>
          <a:lstStyle>
            <a:lvl1pPr algn="ctr">
              <a:buNone/>
              <a:defRPr sz="2800">
                <a:solidFill>
                  <a:srgbClr val="800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l">
              <a:buNone/>
              <a:defRPr sz="2800">
                <a:solidFill>
                  <a:srgbClr val="004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algn="l">
              <a:buNone/>
              <a:defRPr sz="2800">
                <a:solidFill>
                  <a:srgbClr val="004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algn="l">
              <a:buNone/>
              <a:defRPr sz="2800">
                <a:solidFill>
                  <a:srgbClr val="004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algn="l">
              <a:buNone/>
              <a:defRPr sz="2800">
                <a:solidFill>
                  <a:srgbClr val="004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11379200" y="6416676"/>
            <a:ext cx="812800" cy="365125"/>
          </a:xfrm>
        </p:spPr>
        <p:txBody>
          <a:bodyPr/>
          <a:lstStyle>
            <a:lvl1pPr algn="ctr">
              <a:defRPr/>
            </a:lvl1pPr>
          </a:lstStyle>
          <a:p>
            <a:fld id="{084BFF07-8127-474A-BD09-2E495E9FE1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95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79F08-3C6A-4F7B-90AC-3C8566A4B8F5}" type="datetime1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SUPPLY AND DEMAND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07665-7801-49A2-ACD7-ECBCF70AF1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891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9439C-6401-4A09-BEED-532DBB688CDB}" type="datetime1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SUPPLY AND DEMAND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A86ED-E74A-4748-B280-7F2C3CCD81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7558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685800"/>
            <a:ext cx="11785600" cy="5334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7E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828800" y="0"/>
            <a:ext cx="1016000" cy="533400"/>
          </a:xfrm>
          <a:prstGeom prst="rect">
            <a:avLst/>
          </a:prstGeom>
          <a:ln w="3175">
            <a:solidFill>
              <a:srgbClr val="800080"/>
            </a:solidFill>
            <a:prstDash val="sysDot"/>
          </a:ln>
        </p:spPr>
        <p:txBody>
          <a:bodyPr/>
          <a:lstStyle>
            <a:lvl1pPr algn="ctr">
              <a:buNone/>
              <a:defRPr sz="2800">
                <a:solidFill>
                  <a:srgbClr val="800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l">
              <a:buNone/>
              <a:defRPr sz="2800">
                <a:solidFill>
                  <a:srgbClr val="004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algn="l">
              <a:buNone/>
              <a:defRPr sz="2800">
                <a:solidFill>
                  <a:srgbClr val="004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algn="l">
              <a:buNone/>
              <a:defRPr sz="2800">
                <a:solidFill>
                  <a:srgbClr val="004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algn="l">
              <a:buNone/>
              <a:defRPr sz="2800">
                <a:solidFill>
                  <a:srgbClr val="004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11379200" y="6416676"/>
            <a:ext cx="812800" cy="365125"/>
          </a:xfrm>
        </p:spPr>
        <p:txBody>
          <a:bodyPr/>
          <a:lstStyle>
            <a:lvl1pPr algn="ctr">
              <a:defRPr/>
            </a:lvl1pPr>
          </a:lstStyle>
          <a:p>
            <a:fld id="{73096C84-C908-4BE4-819E-70EBF9ED52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72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D4630-083E-489F-8C0D-200D6C76F926}" type="datetime1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SUPPLY AND DEMAND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4818E-259F-4AE4-A5D5-F326C805FD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215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B046A-899C-4052-A7BC-4FCF8A5871CB}" type="datetime1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SUPPLY AND DEMAND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E8CF0-48FC-4427-90BA-5D7058F59D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729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349BD-94BB-4319-9BC9-4E03CE2E88E7}" type="datetime1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SUPPLY AND DEMAND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5A374-1DD7-4D92-A449-D275B8656B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30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438BF-6347-4905-A1F5-5FB48C2FB234}" type="datetime1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SUPPLY AND DEMAND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42F94-706E-432C-853C-382DB595F6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063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0B8A2-6170-40A5-9D63-425DF9B3F901}" type="datetime1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SUPPLY AND DEMAND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9C5C0-DDD2-42D7-BB68-B58BE5401E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9044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F35D8-C773-4788-8DF3-7E47D380B08E}" type="datetime1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SUPPLY AND DEMAND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1FFE6-3F5B-480C-B4A7-D8F9129220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02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812DC-750A-43D4-9C68-67B213AE2A0C}" type="datetime1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SUPPLY AND DEMAND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FAAB0-1633-4673-8B5F-39E9E58B43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204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BC319-CB38-44C5-84D5-BEC3697827E1}" type="datetime1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SUPPLY AND DEMAND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BE235-E280-4813-ADC2-DBFAD42640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701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5D6B66-FFD5-4F88-A3B2-BC9A0A565544}" type="datetime1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SUPPLY AND DEMAND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9FD9041-7633-4BA8-AF3A-57226CC5285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4" r:id="rId13"/>
    <p:sldLayoutId id="2147483755" r:id="rId14"/>
    <p:sldLayoutId id="2147483756" r:id="rId15"/>
    <p:sldLayoutId id="2147483752" r:id="rId16"/>
    <p:sldLayoutId id="2147483753" r:id="rId17"/>
    <p:sldLayoutId id="2147483757" r:id="rId18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myweb.liu.edu/~uroy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WAwEXycDhzY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polymarket.com/" TargetMode="External"/><Relationship Id="rId7" Type="http://schemas.openxmlformats.org/officeDocument/2006/relationships/hyperlink" Target="http://youtu.be/QW46V4XNxw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trade.com/" TargetMode="External"/><Relationship Id="rId5" Type="http://schemas.openxmlformats.org/officeDocument/2006/relationships/hyperlink" Target="http://youtu.be/h5G8wp4J_es" TargetMode="External"/><Relationship Id="rId4" Type="http://schemas.openxmlformats.org/officeDocument/2006/relationships/hyperlink" Target="https://iemweb.biz.uiowa.edu/" TargetMode="Externa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2128838"/>
          </a:xfrm>
          <a:prstGeom prst="rect">
            <a:avLst/>
          </a:prstGeom>
          <a:solidFill>
            <a:srgbClr val="FFEFC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 rot="5400000">
            <a:off x="5829300" y="-2176462"/>
            <a:ext cx="533400" cy="9144000"/>
          </a:xfrm>
          <a:prstGeom prst="rect">
            <a:avLst/>
          </a:prstGeom>
          <a:solidFill>
            <a:srgbClr val="411D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148" name="Oval 4"/>
          <p:cNvSpPr>
            <a:spLocks noChangeArrowheads="1"/>
          </p:cNvSpPr>
          <p:nvPr/>
        </p:nvSpPr>
        <p:spPr bwMode="auto">
          <a:xfrm rot="5400000">
            <a:off x="5559425" y="1028700"/>
            <a:ext cx="1066800" cy="1828800"/>
          </a:xfrm>
          <a:prstGeom prst="ellipse">
            <a:avLst/>
          </a:prstGeom>
          <a:solidFill>
            <a:srgbClr val="FFEFC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2806701" y="2662239"/>
          <a:ext cx="6397625" cy="380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6836569" imgH="4066361" progId="">
                  <p:embed/>
                </p:oleObj>
              </mc:Choice>
              <mc:Fallback>
                <p:oleObj name="Image" r:id="rId2" imgW="6836569" imgH="4066361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701" y="2662239"/>
                        <a:ext cx="6397625" cy="380523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589088" y="712789"/>
            <a:ext cx="90106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800" b="1">
                <a:latin typeface="Calibri" panose="020F0502020204030204" pitchFamily="34" charset="0"/>
              </a:rPr>
              <a:t>PART II</a:t>
            </a:r>
            <a:r>
              <a:rPr lang="en-US" altLang="en-US" sz="2000" b="1"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en-US" altLang="en-US" sz="2400" b="1">
                <a:solidFill>
                  <a:srgbClr val="0094B9"/>
                </a:solidFill>
                <a:latin typeface="Calibri" panose="020F0502020204030204" pitchFamily="34" charset="0"/>
              </a:rPr>
              <a:t>HOW MARKETS WORK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Assume perfect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theory of supply and demand assumes that commodities are traded in perfectly competitive markets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A </a:t>
            </a:r>
            <a:r>
              <a:rPr lang="en-US" altLang="en-US" i="1" dirty="0">
                <a:solidFill>
                  <a:srgbClr val="25A9A6"/>
                </a:solidFill>
              </a:rPr>
              <a:t>perfectly</a:t>
            </a:r>
            <a:r>
              <a:rPr lang="en-US" altLang="en-US" dirty="0"/>
              <a:t> </a:t>
            </a:r>
            <a:r>
              <a:rPr lang="en-US" altLang="en-US" i="1" dirty="0">
                <a:solidFill>
                  <a:srgbClr val="25A9A6"/>
                </a:solidFill>
              </a:rPr>
              <a:t>competitive</a:t>
            </a:r>
            <a:r>
              <a:rPr lang="en-US" altLang="en-US" sz="2800" i="1" dirty="0">
                <a:solidFill>
                  <a:srgbClr val="25A9A6"/>
                </a:solidFill>
              </a:rPr>
              <a:t> </a:t>
            </a:r>
            <a:r>
              <a:rPr lang="en-US" altLang="en-US" i="1" dirty="0">
                <a:solidFill>
                  <a:srgbClr val="25A9A6"/>
                </a:solidFill>
              </a:rPr>
              <a:t>market</a:t>
            </a:r>
            <a:r>
              <a:rPr lang="en-US" altLang="en-US" dirty="0"/>
              <a:t> is a market in which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there are many buyers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many sellers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and all sellers sell the exact same product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As a result, each buyer and seller has a negligible impact on the market price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F86EB46-C557-4497-9872-BE6A29D023D9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SUPPLY AND DEMAND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Are the markets for these commodities perfectly competitive?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Wheat</a:t>
            </a:r>
          </a:p>
          <a:p>
            <a:r>
              <a:rPr lang="en-US" altLang="en-US" dirty="0"/>
              <a:t>White cotton T-shirts</a:t>
            </a:r>
          </a:p>
          <a:p>
            <a:r>
              <a:rPr lang="en-US" altLang="en-US" dirty="0"/>
              <a:t>Automobiles </a:t>
            </a:r>
          </a:p>
          <a:p>
            <a:r>
              <a:rPr lang="en-US" altLang="en-US" dirty="0"/>
              <a:t>Cable TV in your locality</a:t>
            </a:r>
          </a:p>
          <a:p>
            <a:r>
              <a:rPr lang="en-US" altLang="en-US" dirty="0"/>
              <a:t>Electricity for home use in your locality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SUPPLY AND DEMAND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5ABA0B-FEF3-448A-A995-417117CF2B0F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What’s the opposite of perfect competition?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Imperfect competition (duh!)</a:t>
            </a:r>
          </a:p>
          <a:p>
            <a:pPr lvl="1"/>
            <a:r>
              <a:rPr lang="en-US" altLang="en-US" dirty="0"/>
              <a:t>Monopoly (Chapter 15, one seller)</a:t>
            </a:r>
          </a:p>
          <a:p>
            <a:pPr lvl="1"/>
            <a:r>
              <a:rPr lang="en-US" altLang="en-US" dirty="0"/>
              <a:t>Monopolistic Competition (Chapter 16, many sellers, differentiated products)</a:t>
            </a:r>
          </a:p>
          <a:p>
            <a:pPr lvl="1"/>
            <a:r>
              <a:rPr lang="en-US" altLang="en-US" dirty="0"/>
              <a:t>Oligopoly (Chapter 17, few sellers)</a:t>
            </a:r>
          </a:p>
          <a:p>
            <a:endParaRPr lang="en-US" altLang="en-US" dirty="0"/>
          </a:p>
          <a:p>
            <a:r>
              <a:rPr lang="en-US" altLang="en-US" dirty="0"/>
              <a:t>We will probably do only monopoly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SUPPLY AND DEMAND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15A8B28-B056-41B3-95F6-980670F3B778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demand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How should we describe the behavior of buyers?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SUPPLY AND DEMAND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EB4756C-D1D6-42CC-9C4E-52DC00B7017B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0996">
            <a:off x="7078893" y="474439"/>
            <a:ext cx="3273425" cy="2457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9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0">
            <a:off x="7283450" y="1538289"/>
            <a:ext cx="95250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Demand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altLang="en-US" b="1" dirty="0"/>
              <a:t>Quantity demanded</a:t>
            </a:r>
            <a:r>
              <a:rPr lang="en-US" altLang="en-US" dirty="0"/>
              <a:t> is the amount of a commodity that buyers are willing and able to purchase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b="1" dirty="0"/>
              <a:t>Demand</a:t>
            </a:r>
            <a:r>
              <a:rPr lang="en-US" altLang="en-US" dirty="0"/>
              <a:t> is a full description of how the quantity demanded changes as the price of the commodity changes.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FAE64EB-E087-4FAF-BDF4-2DFEBA69912A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SUPPLY AND DEMAND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4000" dirty="0">
                <a:latin typeface="+mn-lt"/>
              </a:rPr>
              <a:t>Catherine’s Demand Schedule and Demand Curve</a:t>
            </a:r>
          </a:p>
        </p:txBody>
      </p:sp>
      <p:sp>
        <p:nvSpPr>
          <p:cNvPr id="84" name="Slide Number Placeholder 83"/>
          <p:cNvSpPr>
            <a:spLocks noGrp="1"/>
          </p:cNvSpPr>
          <p:nvPr>
            <p:ph type="sldNum" sz="quarter" idx="12"/>
          </p:nvPr>
        </p:nvSpPr>
        <p:spPr>
          <a:xfrm>
            <a:off x="11201400" y="6356351"/>
            <a:ext cx="381000" cy="425449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013F14B-602C-4C85-8171-10B9E70D0206}" type="slidenum">
              <a:rPr lang="en-US" altLang="en-US">
                <a:solidFill>
                  <a:srgbClr val="898989"/>
                </a:solidFill>
                <a:latin typeface="+mn-lt"/>
              </a:rPr>
              <a:pPr eaLnBrk="1" hangingPunct="1"/>
              <a:t>15</a:t>
            </a:fld>
            <a:endParaRPr lang="en-US" altLang="en-US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8088313" y="6680200"/>
            <a:ext cx="161935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00" b="1">
                <a:solidFill>
                  <a:schemeClr val="bg1"/>
                </a:solidFill>
                <a:latin typeface="+mn-lt"/>
              </a:rPr>
              <a:t>Copyright © 2004  South-Western</a:t>
            </a:r>
          </a:p>
        </p:txBody>
      </p:sp>
      <p:sp>
        <p:nvSpPr>
          <p:cNvPr id="20484" name="Line 17"/>
          <p:cNvSpPr>
            <a:spLocks noChangeShapeType="1"/>
          </p:cNvSpPr>
          <p:nvPr/>
        </p:nvSpPr>
        <p:spPr bwMode="auto">
          <a:xfrm>
            <a:off x="4513264" y="2525714"/>
            <a:ext cx="14763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0485" name="Line 18"/>
          <p:cNvSpPr>
            <a:spLocks noChangeShapeType="1"/>
          </p:cNvSpPr>
          <p:nvPr/>
        </p:nvSpPr>
        <p:spPr bwMode="auto">
          <a:xfrm>
            <a:off x="4513264" y="3157539"/>
            <a:ext cx="14763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0486" name="Line 19"/>
          <p:cNvSpPr>
            <a:spLocks noChangeShapeType="1"/>
          </p:cNvSpPr>
          <p:nvPr/>
        </p:nvSpPr>
        <p:spPr bwMode="auto">
          <a:xfrm>
            <a:off x="4513264" y="3713164"/>
            <a:ext cx="14763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0487" name="Line 20"/>
          <p:cNvSpPr>
            <a:spLocks noChangeShapeType="1"/>
          </p:cNvSpPr>
          <p:nvPr/>
        </p:nvSpPr>
        <p:spPr bwMode="auto">
          <a:xfrm>
            <a:off x="4513264" y="4306889"/>
            <a:ext cx="14763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0488" name="Line 21"/>
          <p:cNvSpPr>
            <a:spLocks noChangeShapeType="1"/>
          </p:cNvSpPr>
          <p:nvPr/>
        </p:nvSpPr>
        <p:spPr bwMode="auto">
          <a:xfrm>
            <a:off x="4513264" y="4937125"/>
            <a:ext cx="14763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0489" name="Line 22"/>
          <p:cNvSpPr>
            <a:spLocks noChangeShapeType="1"/>
          </p:cNvSpPr>
          <p:nvPr/>
        </p:nvSpPr>
        <p:spPr bwMode="auto">
          <a:xfrm>
            <a:off x="4789489" y="5364164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0490" name="Line 23"/>
          <p:cNvSpPr>
            <a:spLocks noChangeShapeType="1"/>
          </p:cNvSpPr>
          <p:nvPr/>
        </p:nvSpPr>
        <p:spPr bwMode="auto">
          <a:xfrm>
            <a:off x="5103814" y="5364164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0491" name="Line 24"/>
          <p:cNvSpPr>
            <a:spLocks noChangeShapeType="1"/>
          </p:cNvSpPr>
          <p:nvPr/>
        </p:nvSpPr>
        <p:spPr bwMode="auto">
          <a:xfrm>
            <a:off x="5418139" y="5364164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0492" name="Line 25"/>
          <p:cNvSpPr>
            <a:spLocks noChangeShapeType="1"/>
          </p:cNvSpPr>
          <p:nvPr/>
        </p:nvSpPr>
        <p:spPr bwMode="auto">
          <a:xfrm>
            <a:off x="5713414" y="5364164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0493" name="Line 26"/>
          <p:cNvSpPr>
            <a:spLocks noChangeShapeType="1"/>
          </p:cNvSpPr>
          <p:nvPr/>
        </p:nvSpPr>
        <p:spPr bwMode="auto">
          <a:xfrm>
            <a:off x="6008689" y="5364164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0494" name="Line 27"/>
          <p:cNvSpPr>
            <a:spLocks noChangeShapeType="1"/>
          </p:cNvSpPr>
          <p:nvPr/>
        </p:nvSpPr>
        <p:spPr bwMode="auto">
          <a:xfrm>
            <a:off x="6303964" y="5364164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0495" name="Line 28"/>
          <p:cNvSpPr>
            <a:spLocks noChangeShapeType="1"/>
          </p:cNvSpPr>
          <p:nvPr/>
        </p:nvSpPr>
        <p:spPr bwMode="auto">
          <a:xfrm>
            <a:off x="6618289" y="5364164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0496" name="Line 29"/>
          <p:cNvSpPr>
            <a:spLocks noChangeShapeType="1"/>
          </p:cNvSpPr>
          <p:nvPr/>
        </p:nvSpPr>
        <p:spPr bwMode="auto">
          <a:xfrm>
            <a:off x="6913564" y="5364164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0497" name="Line 30"/>
          <p:cNvSpPr>
            <a:spLocks noChangeShapeType="1"/>
          </p:cNvSpPr>
          <p:nvPr/>
        </p:nvSpPr>
        <p:spPr bwMode="auto">
          <a:xfrm>
            <a:off x="7227889" y="5364164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0498" name="Line 31"/>
          <p:cNvSpPr>
            <a:spLocks noChangeShapeType="1"/>
          </p:cNvSpPr>
          <p:nvPr/>
        </p:nvSpPr>
        <p:spPr bwMode="auto">
          <a:xfrm>
            <a:off x="7523164" y="5364164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0499" name="Line 32"/>
          <p:cNvSpPr>
            <a:spLocks noChangeShapeType="1"/>
          </p:cNvSpPr>
          <p:nvPr/>
        </p:nvSpPr>
        <p:spPr bwMode="auto">
          <a:xfrm>
            <a:off x="7800975" y="5364164"/>
            <a:ext cx="1588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537633" name="Line 33"/>
          <p:cNvSpPr>
            <a:spLocks noChangeShapeType="1"/>
          </p:cNvSpPr>
          <p:nvPr/>
        </p:nvSpPr>
        <p:spPr bwMode="auto">
          <a:xfrm>
            <a:off x="4568826" y="1951038"/>
            <a:ext cx="3516313" cy="3522662"/>
          </a:xfrm>
          <a:prstGeom prst="line">
            <a:avLst/>
          </a:prstGeom>
          <a:noFill/>
          <a:ln w="55563">
            <a:solidFill>
              <a:srgbClr val="004C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537634" name="Oval 34"/>
          <p:cNvSpPr>
            <a:spLocks noChangeArrowheads="1"/>
          </p:cNvSpPr>
          <p:nvPr/>
        </p:nvSpPr>
        <p:spPr bwMode="auto">
          <a:xfrm>
            <a:off x="4475164" y="1857376"/>
            <a:ext cx="130175" cy="1301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537635" name="Oval 35"/>
          <p:cNvSpPr>
            <a:spLocks noChangeArrowheads="1"/>
          </p:cNvSpPr>
          <p:nvPr/>
        </p:nvSpPr>
        <p:spPr bwMode="auto">
          <a:xfrm>
            <a:off x="8023225" y="5381626"/>
            <a:ext cx="128588" cy="1301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4660901" y="2451101"/>
            <a:ext cx="517525" cy="2913063"/>
            <a:chOff x="1976" y="1544"/>
            <a:chExt cx="326" cy="1835"/>
          </a:xfrm>
        </p:grpSpPr>
        <p:sp>
          <p:nvSpPr>
            <p:cNvPr id="20564" name="Freeform 37"/>
            <p:cNvSpPr>
              <a:spLocks/>
            </p:cNvSpPr>
            <p:nvPr/>
          </p:nvSpPr>
          <p:spPr bwMode="auto">
            <a:xfrm>
              <a:off x="1976" y="1591"/>
              <a:ext cx="279" cy="1788"/>
            </a:xfrm>
            <a:custGeom>
              <a:avLst/>
              <a:gdLst>
                <a:gd name="T0" fmla="*/ 0 w 279"/>
                <a:gd name="T1" fmla="*/ 0 h 1788"/>
                <a:gd name="T2" fmla="*/ 279 w 279"/>
                <a:gd name="T3" fmla="*/ 0 h 1788"/>
                <a:gd name="T4" fmla="*/ 279 w 279"/>
                <a:gd name="T5" fmla="*/ 1788 h 1788"/>
                <a:gd name="T6" fmla="*/ 0 60000 65536"/>
                <a:gd name="T7" fmla="*/ 0 60000 65536"/>
                <a:gd name="T8" fmla="*/ 0 60000 65536"/>
                <a:gd name="T9" fmla="*/ 0 w 279"/>
                <a:gd name="T10" fmla="*/ 0 h 1788"/>
                <a:gd name="T11" fmla="*/ 279 w 279"/>
                <a:gd name="T12" fmla="*/ 1788 h 17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9" h="1788">
                  <a:moveTo>
                    <a:pt x="0" y="0"/>
                  </a:moveTo>
                  <a:lnTo>
                    <a:pt x="279" y="0"/>
                  </a:lnTo>
                  <a:lnTo>
                    <a:pt x="279" y="178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0565" name="Oval 38"/>
            <p:cNvSpPr>
              <a:spLocks noChangeArrowheads="1"/>
            </p:cNvSpPr>
            <p:nvPr/>
          </p:nvSpPr>
          <p:spPr bwMode="auto">
            <a:xfrm>
              <a:off x="2232" y="1544"/>
              <a:ext cx="70" cy="8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4660900" y="3082925"/>
            <a:ext cx="1144588" cy="2281238"/>
            <a:chOff x="1976" y="1942"/>
            <a:chExt cx="721" cy="1437"/>
          </a:xfrm>
        </p:grpSpPr>
        <p:sp>
          <p:nvSpPr>
            <p:cNvPr id="20562" name="Oval 40"/>
            <p:cNvSpPr>
              <a:spLocks noChangeArrowheads="1"/>
            </p:cNvSpPr>
            <p:nvPr/>
          </p:nvSpPr>
          <p:spPr bwMode="auto">
            <a:xfrm>
              <a:off x="2627" y="1942"/>
              <a:ext cx="70" cy="8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20563" name="Freeform 41"/>
            <p:cNvSpPr>
              <a:spLocks/>
            </p:cNvSpPr>
            <p:nvPr/>
          </p:nvSpPr>
          <p:spPr bwMode="auto">
            <a:xfrm>
              <a:off x="1976" y="1988"/>
              <a:ext cx="663" cy="1391"/>
            </a:xfrm>
            <a:custGeom>
              <a:avLst/>
              <a:gdLst>
                <a:gd name="T0" fmla="*/ 0 w 663"/>
                <a:gd name="T1" fmla="*/ 0 h 1391"/>
                <a:gd name="T2" fmla="*/ 663 w 663"/>
                <a:gd name="T3" fmla="*/ 0 h 1391"/>
                <a:gd name="T4" fmla="*/ 663 w 663"/>
                <a:gd name="T5" fmla="*/ 1391 h 1391"/>
                <a:gd name="T6" fmla="*/ 0 60000 65536"/>
                <a:gd name="T7" fmla="*/ 0 60000 65536"/>
                <a:gd name="T8" fmla="*/ 0 60000 65536"/>
                <a:gd name="T9" fmla="*/ 0 w 663"/>
                <a:gd name="T10" fmla="*/ 0 h 1391"/>
                <a:gd name="T11" fmla="*/ 663 w 663"/>
                <a:gd name="T12" fmla="*/ 1391 h 13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3" h="1391">
                  <a:moveTo>
                    <a:pt x="0" y="0"/>
                  </a:moveTo>
                  <a:lnTo>
                    <a:pt x="663" y="0"/>
                  </a:lnTo>
                  <a:lnTo>
                    <a:pt x="663" y="1391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4660901" y="3657601"/>
            <a:ext cx="1717675" cy="1706563"/>
            <a:chOff x="1976" y="2304"/>
            <a:chExt cx="1082" cy="1075"/>
          </a:xfrm>
        </p:grpSpPr>
        <p:sp>
          <p:nvSpPr>
            <p:cNvPr id="20560" name="Oval 43"/>
            <p:cNvSpPr>
              <a:spLocks noChangeArrowheads="1"/>
            </p:cNvSpPr>
            <p:nvPr/>
          </p:nvSpPr>
          <p:spPr bwMode="auto">
            <a:xfrm>
              <a:off x="2988" y="2304"/>
              <a:ext cx="70" cy="8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20561" name="Freeform 44"/>
            <p:cNvSpPr>
              <a:spLocks/>
            </p:cNvSpPr>
            <p:nvPr/>
          </p:nvSpPr>
          <p:spPr bwMode="auto">
            <a:xfrm>
              <a:off x="1976" y="2339"/>
              <a:ext cx="1035" cy="1040"/>
            </a:xfrm>
            <a:custGeom>
              <a:avLst/>
              <a:gdLst>
                <a:gd name="T0" fmla="*/ 0 w 1035"/>
                <a:gd name="T1" fmla="*/ 0 h 1040"/>
                <a:gd name="T2" fmla="*/ 1035 w 1035"/>
                <a:gd name="T3" fmla="*/ 0 h 1040"/>
                <a:gd name="T4" fmla="*/ 1035 w 1035"/>
                <a:gd name="T5" fmla="*/ 1040 h 1040"/>
                <a:gd name="T6" fmla="*/ 0 60000 65536"/>
                <a:gd name="T7" fmla="*/ 0 60000 65536"/>
                <a:gd name="T8" fmla="*/ 0 60000 65536"/>
                <a:gd name="T9" fmla="*/ 0 w 1035"/>
                <a:gd name="T10" fmla="*/ 0 h 1040"/>
                <a:gd name="T11" fmla="*/ 1035 w 1035"/>
                <a:gd name="T12" fmla="*/ 1040 h 10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35" h="1040">
                  <a:moveTo>
                    <a:pt x="0" y="0"/>
                  </a:moveTo>
                  <a:lnTo>
                    <a:pt x="1035" y="0"/>
                  </a:lnTo>
                  <a:lnTo>
                    <a:pt x="1035" y="104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4660901" y="4213225"/>
            <a:ext cx="2308225" cy="1150938"/>
            <a:chOff x="1976" y="2654"/>
            <a:chExt cx="1454" cy="725"/>
          </a:xfrm>
        </p:grpSpPr>
        <p:sp>
          <p:nvSpPr>
            <p:cNvPr id="20558" name="Oval 46"/>
            <p:cNvSpPr>
              <a:spLocks noChangeArrowheads="1"/>
            </p:cNvSpPr>
            <p:nvPr/>
          </p:nvSpPr>
          <p:spPr bwMode="auto">
            <a:xfrm>
              <a:off x="3349" y="2654"/>
              <a:ext cx="81" cy="8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20559" name="Freeform 47"/>
            <p:cNvSpPr>
              <a:spLocks/>
            </p:cNvSpPr>
            <p:nvPr/>
          </p:nvSpPr>
          <p:spPr bwMode="auto">
            <a:xfrm>
              <a:off x="1976" y="2713"/>
              <a:ext cx="1419" cy="666"/>
            </a:xfrm>
            <a:custGeom>
              <a:avLst/>
              <a:gdLst>
                <a:gd name="T0" fmla="*/ 0 w 1419"/>
                <a:gd name="T1" fmla="*/ 0 h 666"/>
                <a:gd name="T2" fmla="*/ 1419 w 1419"/>
                <a:gd name="T3" fmla="*/ 0 h 666"/>
                <a:gd name="T4" fmla="*/ 1419 w 1419"/>
                <a:gd name="T5" fmla="*/ 666 h 666"/>
                <a:gd name="T6" fmla="*/ 0 60000 65536"/>
                <a:gd name="T7" fmla="*/ 0 60000 65536"/>
                <a:gd name="T8" fmla="*/ 0 60000 65536"/>
                <a:gd name="T9" fmla="*/ 0 w 1419"/>
                <a:gd name="T10" fmla="*/ 0 h 666"/>
                <a:gd name="T11" fmla="*/ 1419 w 1419"/>
                <a:gd name="T12" fmla="*/ 666 h 6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19" h="666">
                  <a:moveTo>
                    <a:pt x="0" y="0"/>
                  </a:moveTo>
                  <a:lnTo>
                    <a:pt x="1419" y="0"/>
                  </a:lnTo>
                  <a:lnTo>
                    <a:pt x="1419" y="666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20507" name="Line 48"/>
          <p:cNvSpPr>
            <a:spLocks noChangeShapeType="1"/>
          </p:cNvSpPr>
          <p:nvPr/>
        </p:nvSpPr>
        <p:spPr bwMode="auto">
          <a:xfrm flipH="1">
            <a:off x="4513264" y="1912939"/>
            <a:ext cx="14763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0508" name="Line 49"/>
          <p:cNvSpPr>
            <a:spLocks noChangeShapeType="1"/>
          </p:cNvSpPr>
          <p:nvPr/>
        </p:nvSpPr>
        <p:spPr bwMode="auto">
          <a:xfrm>
            <a:off x="8132764" y="5364164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4660901" y="4862513"/>
            <a:ext cx="2936875" cy="501650"/>
            <a:chOff x="1976" y="3063"/>
            <a:chExt cx="1850" cy="316"/>
          </a:xfrm>
        </p:grpSpPr>
        <p:sp>
          <p:nvSpPr>
            <p:cNvPr id="20556" name="Freeform 51"/>
            <p:cNvSpPr>
              <a:spLocks/>
            </p:cNvSpPr>
            <p:nvPr/>
          </p:nvSpPr>
          <p:spPr bwMode="auto">
            <a:xfrm>
              <a:off x="1976" y="3110"/>
              <a:ext cx="1815" cy="269"/>
            </a:xfrm>
            <a:custGeom>
              <a:avLst/>
              <a:gdLst>
                <a:gd name="T0" fmla="*/ 0 w 1815"/>
                <a:gd name="T1" fmla="*/ 0 h 269"/>
                <a:gd name="T2" fmla="*/ 1815 w 1815"/>
                <a:gd name="T3" fmla="*/ 0 h 269"/>
                <a:gd name="T4" fmla="*/ 1815 w 1815"/>
                <a:gd name="T5" fmla="*/ 269 h 269"/>
                <a:gd name="T6" fmla="*/ 0 60000 65536"/>
                <a:gd name="T7" fmla="*/ 0 60000 65536"/>
                <a:gd name="T8" fmla="*/ 0 60000 65536"/>
                <a:gd name="T9" fmla="*/ 0 w 1815"/>
                <a:gd name="T10" fmla="*/ 0 h 269"/>
                <a:gd name="T11" fmla="*/ 1815 w 1815"/>
                <a:gd name="T12" fmla="*/ 269 h 2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5" h="269">
                  <a:moveTo>
                    <a:pt x="0" y="0"/>
                  </a:moveTo>
                  <a:lnTo>
                    <a:pt x="1815" y="0"/>
                  </a:lnTo>
                  <a:lnTo>
                    <a:pt x="1815" y="269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0557" name="Oval 52"/>
            <p:cNvSpPr>
              <a:spLocks noChangeArrowheads="1"/>
            </p:cNvSpPr>
            <p:nvPr/>
          </p:nvSpPr>
          <p:spPr bwMode="auto">
            <a:xfrm>
              <a:off x="3745" y="3063"/>
              <a:ext cx="81" cy="8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</p:grpSp>
      <p:sp>
        <p:nvSpPr>
          <p:cNvPr id="20510" name="Freeform 53"/>
          <p:cNvSpPr>
            <a:spLocks/>
          </p:cNvSpPr>
          <p:nvPr/>
        </p:nvSpPr>
        <p:spPr bwMode="auto">
          <a:xfrm>
            <a:off x="4513264" y="5475289"/>
            <a:ext cx="4968875" cy="1587"/>
          </a:xfrm>
          <a:custGeom>
            <a:avLst/>
            <a:gdLst>
              <a:gd name="T0" fmla="*/ 0 w 3130"/>
              <a:gd name="T1" fmla="*/ 0 h 1587"/>
              <a:gd name="T2" fmla="*/ 2147483647 w 3130"/>
              <a:gd name="T3" fmla="*/ 0 h 1587"/>
              <a:gd name="T4" fmla="*/ 0 w 3130"/>
              <a:gd name="T5" fmla="*/ 0 h 1587"/>
              <a:gd name="T6" fmla="*/ 0 60000 65536"/>
              <a:gd name="T7" fmla="*/ 0 60000 65536"/>
              <a:gd name="T8" fmla="*/ 0 60000 65536"/>
              <a:gd name="T9" fmla="*/ 0 w 3130"/>
              <a:gd name="T10" fmla="*/ 0 h 1587"/>
              <a:gd name="T11" fmla="*/ 3130 w 3130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30" h="1587">
                <a:moveTo>
                  <a:pt x="0" y="0"/>
                </a:moveTo>
                <a:lnTo>
                  <a:pt x="313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0511" name="Line 54"/>
          <p:cNvSpPr>
            <a:spLocks noChangeShapeType="1"/>
          </p:cNvSpPr>
          <p:nvPr/>
        </p:nvSpPr>
        <p:spPr bwMode="auto">
          <a:xfrm>
            <a:off x="4513264" y="5475289"/>
            <a:ext cx="4968875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0512" name="Freeform 55"/>
          <p:cNvSpPr>
            <a:spLocks/>
          </p:cNvSpPr>
          <p:nvPr/>
        </p:nvSpPr>
        <p:spPr bwMode="auto">
          <a:xfrm>
            <a:off x="4530725" y="1301750"/>
            <a:ext cx="1588" cy="4192588"/>
          </a:xfrm>
          <a:custGeom>
            <a:avLst/>
            <a:gdLst>
              <a:gd name="T0" fmla="*/ 0 w 1588"/>
              <a:gd name="T1" fmla="*/ 0 h 2641"/>
              <a:gd name="T2" fmla="*/ 0 w 1588"/>
              <a:gd name="T3" fmla="*/ 2147483647 h 2641"/>
              <a:gd name="T4" fmla="*/ 0 w 1588"/>
              <a:gd name="T5" fmla="*/ 0 h 2641"/>
              <a:gd name="T6" fmla="*/ 0 60000 65536"/>
              <a:gd name="T7" fmla="*/ 0 60000 65536"/>
              <a:gd name="T8" fmla="*/ 0 60000 65536"/>
              <a:gd name="T9" fmla="*/ 0 w 1588"/>
              <a:gd name="T10" fmla="*/ 0 h 2641"/>
              <a:gd name="T11" fmla="*/ 1588 w 1588"/>
              <a:gd name="T12" fmla="*/ 2641 h 26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2641">
                <a:moveTo>
                  <a:pt x="0" y="0"/>
                </a:moveTo>
                <a:lnTo>
                  <a:pt x="0" y="264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0513" name="Line 56"/>
          <p:cNvSpPr>
            <a:spLocks noChangeShapeType="1"/>
          </p:cNvSpPr>
          <p:nvPr/>
        </p:nvSpPr>
        <p:spPr bwMode="auto">
          <a:xfrm>
            <a:off x="4530725" y="1301750"/>
            <a:ext cx="1588" cy="4192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537657" name="Line 57"/>
          <p:cNvSpPr>
            <a:spLocks noChangeShapeType="1"/>
          </p:cNvSpPr>
          <p:nvPr/>
        </p:nvSpPr>
        <p:spPr bwMode="auto">
          <a:xfrm flipH="1">
            <a:off x="5732464" y="5772150"/>
            <a:ext cx="55403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0515" name="Rectangle 58"/>
          <p:cNvSpPr>
            <a:spLocks noChangeArrowheads="1"/>
          </p:cNvSpPr>
          <p:nvPr/>
        </p:nvSpPr>
        <p:spPr bwMode="auto">
          <a:xfrm>
            <a:off x="2819400" y="1295400"/>
            <a:ext cx="164077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600" b="1" dirty="0">
                <a:solidFill>
                  <a:srgbClr val="000000"/>
                </a:solidFill>
                <a:latin typeface="+mn-lt"/>
              </a:rPr>
              <a:t>Price </a:t>
            </a:r>
            <a:br>
              <a:rPr lang="en-US" altLang="en-US" sz="1600" b="1" dirty="0">
                <a:solidFill>
                  <a:srgbClr val="000000"/>
                </a:solidFill>
                <a:latin typeface="+mn-lt"/>
              </a:rPr>
            </a:br>
            <a:r>
              <a:rPr lang="en-US" altLang="en-US" sz="1600" b="1" dirty="0">
                <a:solidFill>
                  <a:srgbClr val="000000"/>
                </a:solidFill>
                <a:latin typeface="+mn-lt"/>
              </a:rPr>
              <a:t>of Ice-Cream Cones</a:t>
            </a:r>
            <a:endParaRPr lang="en-US" altLang="en-US" sz="1600" dirty="0">
              <a:latin typeface="+mn-lt"/>
            </a:endParaRPr>
          </a:p>
        </p:txBody>
      </p:sp>
      <p:sp>
        <p:nvSpPr>
          <p:cNvPr id="20517" name="Rectangle 60"/>
          <p:cNvSpPr>
            <a:spLocks noChangeArrowheads="1"/>
          </p:cNvSpPr>
          <p:nvPr/>
        </p:nvSpPr>
        <p:spPr bwMode="auto">
          <a:xfrm>
            <a:off x="4433888" y="5497514"/>
            <a:ext cx="1041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latin typeface="+mn-lt"/>
              </a:rPr>
              <a:t>0</a:t>
            </a:r>
            <a:endParaRPr lang="en-US" altLang="en-US" sz="2400">
              <a:latin typeface="+mn-lt"/>
            </a:endParaRPr>
          </a:p>
        </p:txBody>
      </p:sp>
      <p:sp>
        <p:nvSpPr>
          <p:cNvPr id="20518" name="Rectangle 61"/>
          <p:cNvSpPr>
            <a:spLocks noChangeArrowheads="1"/>
          </p:cNvSpPr>
          <p:nvPr/>
        </p:nvSpPr>
        <p:spPr bwMode="auto">
          <a:xfrm>
            <a:off x="4027488" y="2411414"/>
            <a:ext cx="3638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latin typeface="+mn-lt"/>
              </a:rPr>
              <a:t>2.50</a:t>
            </a:r>
            <a:endParaRPr lang="en-US" altLang="en-US" sz="2400">
              <a:latin typeface="+mn-lt"/>
            </a:endParaRPr>
          </a:p>
        </p:txBody>
      </p:sp>
      <p:sp>
        <p:nvSpPr>
          <p:cNvPr id="20519" name="Rectangle 62"/>
          <p:cNvSpPr>
            <a:spLocks noChangeArrowheads="1"/>
          </p:cNvSpPr>
          <p:nvPr/>
        </p:nvSpPr>
        <p:spPr bwMode="auto">
          <a:xfrm>
            <a:off x="4027488" y="3027364"/>
            <a:ext cx="3638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latin typeface="+mn-lt"/>
              </a:rPr>
              <a:t>2.00</a:t>
            </a:r>
            <a:endParaRPr lang="en-US" altLang="en-US" sz="2400">
              <a:latin typeface="+mn-lt"/>
            </a:endParaRPr>
          </a:p>
        </p:txBody>
      </p:sp>
      <p:sp>
        <p:nvSpPr>
          <p:cNvPr id="20520" name="Rectangle 63"/>
          <p:cNvSpPr>
            <a:spLocks noChangeArrowheads="1"/>
          </p:cNvSpPr>
          <p:nvPr/>
        </p:nvSpPr>
        <p:spPr bwMode="auto">
          <a:xfrm>
            <a:off x="4027488" y="3600451"/>
            <a:ext cx="3638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latin typeface="+mn-lt"/>
              </a:rPr>
              <a:t>1.50</a:t>
            </a:r>
            <a:endParaRPr lang="en-US" altLang="en-US" sz="2400">
              <a:latin typeface="+mn-lt"/>
            </a:endParaRPr>
          </a:p>
        </p:txBody>
      </p:sp>
      <p:sp>
        <p:nvSpPr>
          <p:cNvPr id="20521" name="Rectangle 64"/>
          <p:cNvSpPr>
            <a:spLocks noChangeArrowheads="1"/>
          </p:cNvSpPr>
          <p:nvPr/>
        </p:nvSpPr>
        <p:spPr bwMode="auto">
          <a:xfrm>
            <a:off x="4027488" y="4197351"/>
            <a:ext cx="3638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latin typeface="+mn-lt"/>
              </a:rPr>
              <a:t>1.00</a:t>
            </a:r>
            <a:endParaRPr lang="en-US" altLang="en-US" sz="2400">
              <a:latin typeface="+mn-lt"/>
            </a:endParaRPr>
          </a:p>
        </p:txBody>
      </p:sp>
      <p:sp>
        <p:nvSpPr>
          <p:cNvPr id="20522" name="Rectangle 65"/>
          <p:cNvSpPr>
            <a:spLocks noChangeArrowheads="1"/>
          </p:cNvSpPr>
          <p:nvPr/>
        </p:nvSpPr>
        <p:spPr bwMode="auto">
          <a:xfrm>
            <a:off x="4027488" y="4814889"/>
            <a:ext cx="3638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latin typeface="+mn-lt"/>
              </a:rPr>
              <a:t>0.50</a:t>
            </a:r>
            <a:endParaRPr lang="en-US" altLang="en-US" sz="2400">
              <a:latin typeface="+mn-lt"/>
            </a:endParaRPr>
          </a:p>
        </p:txBody>
      </p:sp>
      <p:sp>
        <p:nvSpPr>
          <p:cNvPr id="20523" name="Rectangle 66"/>
          <p:cNvSpPr>
            <a:spLocks noChangeArrowheads="1"/>
          </p:cNvSpPr>
          <p:nvPr/>
        </p:nvSpPr>
        <p:spPr bwMode="auto">
          <a:xfrm>
            <a:off x="4735513" y="5497514"/>
            <a:ext cx="1041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latin typeface="+mn-lt"/>
              </a:rPr>
              <a:t>1</a:t>
            </a:r>
            <a:endParaRPr lang="en-US" altLang="en-US" sz="2400">
              <a:latin typeface="+mn-lt"/>
            </a:endParaRPr>
          </a:p>
        </p:txBody>
      </p:sp>
      <p:sp>
        <p:nvSpPr>
          <p:cNvPr id="20524" name="Rectangle 67"/>
          <p:cNvSpPr>
            <a:spLocks noChangeArrowheads="1"/>
          </p:cNvSpPr>
          <p:nvPr/>
        </p:nvSpPr>
        <p:spPr bwMode="auto">
          <a:xfrm>
            <a:off x="5037138" y="5497514"/>
            <a:ext cx="1041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latin typeface="+mn-lt"/>
              </a:rPr>
              <a:t>2</a:t>
            </a:r>
            <a:endParaRPr lang="en-US" altLang="en-US" sz="2400">
              <a:latin typeface="+mn-lt"/>
            </a:endParaRPr>
          </a:p>
        </p:txBody>
      </p:sp>
      <p:sp>
        <p:nvSpPr>
          <p:cNvPr id="20525" name="Rectangle 68"/>
          <p:cNvSpPr>
            <a:spLocks noChangeArrowheads="1"/>
          </p:cNvSpPr>
          <p:nvPr/>
        </p:nvSpPr>
        <p:spPr bwMode="auto">
          <a:xfrm>
            <a:off x="5340350" y="5497514"/>
            <a:ext cx="1041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latin typeface="+mn-lt"/>
              </a:rPr>
              <a:t>3</a:t>
            </a:r>
            <a:endParaRPr lang="en-US" altLang="en-US" sz="2400">
              <a:latin typeface="+mn-lt"/>
            </a:endParaRPr>
          </a:p>
        </p:txBody>
      </p:sp>
      <p:sp>
        <p:nvSpPr>
          <p:cNvPr id="20526" name="Rectangle 69"/>
          <p:cNvSpPr>
            <a:spLocks noChangeArrowheads="1"/>
          </p:cNvSpPr>
          <p:nvPr/>
        </p:nvSpPr>
        <p:spPr bwMode="auto">
          <a:xfrm>
            <a:off x="5641975" y="5497514"/>
            <a:ext cx="1041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latin typeface="+mn-lt"/>
              </a:rPr>
              <a:t>4</a:t>
            </a:r>
            <a:endParaRPr lang="en-US" altLang="en-US" sz="2400">
              <a:latin typeface="+mn-lt"/>
            </a:endParaRPr>
          </a:p>
        </p:txBody>
      </p:sp>
      <p:sp>
        <p:nvSpPr>
          <p:cNvPr id="20527" name="Rectangle 70"/>
          <p:cNvSpPr>
            <a:spLocks noChangeArrowheads="1"/>
          </p:cNvSpPr>
          <p:nvPr/>
        </p:nvSpPr>
        <p:spPr bwMode="auto">
          <a:xfrm>
            <a:off x="5943600" y="5497514"/>
            <a:ext cx="1041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latin typeface="+mn-lt"/>
              </a:rPr>
              <a:t>5</a:t>
            </a:r>
            <a:endParaRPr lang="en-US" altLang="en-US" sz="2400">
              <a:latin typeface="+mn-lt"/>
            </a:endParaRPr>
          </a:p>
        </p:txBody>
      </p:sp>
      <p:sp>
        <p:nvSpPr>
          <p:cNvPr id="20528" name="Rectangle 71"/>
          <p:cNvSpPr>
            <a:spLocks noChangeArrowheads="1"/>
          </p:cNvSpPr>
          <p:nvPr/>
        </p:nvSpPr>
        <p:spPr bwMode="auto">
          <a:xfrm>
            <a:off x="6251575" y="5497514"/>
            <a:ext cx="1041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latin typeface="+mn-lt"/>
              </a:rPr>
              <a:t>6</a:t>
            </a:r>
            <a:endParaRPr lang="en-US" altLang="en-US" sz="2400">
              <a:latin typeface="+mn-lt"/>
            </a:endParaRPr>
          </a:p>
        </p:txBody>
      </p:sp>
      <p:sp>
        <p:nvSpPr>
          <p:cNvPr id="20529" name="Rectangle 72"/>
          <p:cNvSpPr>
            <a:spLocks noChangeArrowheads="1"/>
          </p:cNvSpPr>
          <p:nvPr/>
        </p:nvSpPr>
        <p:spPr bwMode="auto">
          <a:xfrm>
            <a:off x="6553200" y="5497514"/>
            <a:ext cx="1041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latin typeface="+mn-lt"/>
              </a:rPr>
              <a:t>7</a:t>
            </a:r>
            <a:endParaRPr lang="en-US" altLang="en-US" sz="2400">
              <a:latin typeface="+mn-lt"/>
            </a:endParaRPr>
          </a:p>
        </p:txBody>
      </p:sp>
      <p:sp>
        <p:nvSpPr>
          <p:cNvPr id="20530" name="Rectangle 73"/>
          <p:cNvSpPr>
            <a:spLocks noChangeArrowheads="1"/>
          </p:cNvSpPr>
          <p:nvPr/>
        </p:nvSpPr>
        <p:spPr bwMode="auto">
          <a:xfrm>
            <a:off x="6856413" y="5497514"/>
            <a:ext cx="1041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latin typeface="+mn-lt"/>
              </a:rPr>
              <a:t>8</a:t>
            </a:r>
            <a:endParaRPr lang="en-US" altLang="en-US" sz="2400">
              <a:latin typeface="+mn-lt"/>
            </a:endParaRPr>
          </a:p>
        </p:txBody>
      </p:sp>
      <p:sp>
        <p:nvSpPr>
          <p:cNvPr id="20531" name="Rectangle 74"/>
          <p:cNvSpPr>
            <a:spLocks noChangeArrowheads="1"/>
          </p:cNvSpPr>
          <p:nvPr/>
        </p:nvSpPr>
        <p:spPr bwMode="auto">
          <a:xfrm>
            <a:off x="7158038" y="5497514"/>
            <a:ext cx="1041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latin typeface="+mn-lt"/>
              </a:rPr>
              <a:t>9</a:t>
            </a:r>
            <a:endParaRPr lang="en-US" altLang="en-US" sz="2400">
              <a:latin typeface="+mn-lt"/>
            </a:endParaRPr>
          </a:p>
        </p:txBody>
      </p:sp>
      <p:sp>
        <p:nvSpPr>
          <p:cNvPr id="20532" name="Rectangle 75"/>
          <p:cNvSpPr>
            <a:spLocks noChangeArrowheads="1"/>
          </p:cNvSpPr>
          <p:nvPr/>
        </p:nvSpPr>
        <p:spPr bwMode="auto">
          <a:xfrm>
            <a:off x="7404100" y="5497514"/>
            <a:ext cx="2083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latin typeface="+mn-lt"/>
              </a:rPr>
              <a:t>10</a:t>
            </a:r>
            <a:endParaRPr lang="en-US" altLang="en-US" sz="2400">
              <a:latin typeface="+mn-lt"/>
            </a:endParaRPr>
          </a:p>
        </p:txBody>
      </p:sp>
      <p:sp>
        <p:nvSpPr>
          <p:cNvPr id="20533" name="Rectangle 76"/>
          <p:cNvSpPr>
            <a:spLocks noChangeArrowheads="1"/>
          </p:cNvSpPr>
          <p:nvPr/>
        </p:nvSpPr>
        <p:spPr bwMode="auto">
          <a:xfrm>
            <a:off x="7712075" y="5497514"/>
            <a:ext cx="2083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latin typeface="+mn-lt"/>
              </a:rPr>
              <a:t>11</a:t>
            </a:r>
            <a:endParaRPr lang="en-US" altLang="en-US" sz="2400">
              <a:latin typeface="+mn-lt"/>
            </a:endParaRPr>
          </a:p>
        </p:txBody>
      </p:sp>
      <p:sp>
        <p:nvSpPr>
          <p:cNvPr id="20534" name="Rectangle 77"/>
          <p:cNvSpPr>
            <a:spLocks noChangeArrowheads="1"/>
          </p:cNvSpPr>
          <p:nvPr/>
        </p:nvSpPr>
        <p:spPr bwMode="auto">
          <a:xfrm>
            <a:off x="8229600" y="5492751"/>
            <a:ext cx="164077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dirty="0">
                <a:solidFill>
                  <a:srgbClr val="000000"/>
                </a:solidFill>
                <a:latin typeface="+mn-lt"/>
              </a:rPr>
              <a:t>Quantity </a:t>
            </a:r>
          </a:p>
          <a:p>
            <a:pPr algn="ctr"/>
            <a:r>
              <a:rPr lang="en-US" altLang="en-US" sz="1600" b="1" dirty="0">
                <a:solidFill>
                  <a:srgbClr val="000000"/>
                </a:solidFill>
                <a:latin typeface="+mn-lt"/>
              </a:rPr>
              <a:t>of Ice-Cream Cones</a:t>
            </a:r>
            <a:endParaRPr lang="en-US" altLang="en-US" sz="1600" dirty="0">
              <a:latin typeface="+mn-lt"/>
            </a:endParaRPr>
          </a:p>
        </p:txBody>
      </p:sp>
      <p:sp>
        <p:nvSpPr>
          <p:cNvPr id="20536" name="Rectangle 79"/>
          <p:cNvSpPr>
            <a:spLocks noChangeArrowheads="1"/>
          </p:cNvSpPr>
          <p:nvPr/>
        </p:nvSpPr>
        <p:spPr bwMode="auto">
          <a:xfrm>
            <a:off x="3922714" y="1789114"/>
            <a:ext cx="4680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latin typeface="+mn-lt"/>
              </a:rPr>
              <a:t>$3.00</a:t>
            </a:r>
            <a:endParaRPr lang="en-US" altLang="en-US" sz="2400">
              <a:latin typeface="+mn-lt"/>
            </a:endParaRPr>
          </a:p>
        </p:txBody>
      </p:sp>
      <p:sp>
        <p:nvSpPr>
          <p:cNvPr id="20537" name="Rectangle 80"/>
          <p:cNvSpPr>
            <a:spLocks noChangeArrowheads="1"/>
          </p:cNvSpPr>
          <p:nvPr/>
        </p:nvSpPr>
        <p:spPr bwMode="auto">
          <a:xfrm>
            <a:off x="8013700" y="5497514"/>
            <a:ext cx="2083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latin typeface="+mn-lt"/>
              </a:rPr>
              <a:t>12</a:t>
            </a:r>
            <a:endParaRPr lang="en-US" altLang="en-US" sz="2400">
              <a:latin typeface="+mn-lt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2425700" y="2897192"/>
            <a:ext cx="1809750" cy="538163"/>
            <a:chOff x="568" y="1825"/>
            <a:chExt cx="1140" cy="339"/>
          </a:xfrm>
        </p:grpSpPr>
        <p:grpSp>
          <p:nvGrpSpPr>
            <p:cNvPr id="20550" name="Group 82"/>
            <p:cNvGrpSpPr>
              <a:grpSpLocks/>
            </p:cNvGrpSpPr>
            <p:nvPr/>
          </p:nvGrpSpPr>
          <p:grpSpPr bwMode="auto">
            <a:xfrm>
              <a:off x="568" y="1825"/>
              <a:ext cx="1140" cy="339"/>
              <a:chOff x="568" y="1825"/>
              <a:chExt cx="1140" cy="339"/>
            </a:xfrm>
          </p:grpSpPr>
          <p:sp>
            <p:nvSpPr>
              <p:cNvPr id="20552" name="Rectangle 83"/>
              <p:cNvSpPr>
                <a:spLocks noChangeArrowheads="1"/>
              </p:cNvSpPr>
              <p:nvPr/>
            </p:nvSpPr>
            <p:spPr bwMode="auto">
              <a:xfrm>
                <a:off x="568" y="1825"/>
                <a:ext cx="896" cy="339"/>
              </a:xfrm>
              <a:prstGeom prst="rect">
                <a:avLst/>
              </a:prstGeom>
              <a:solidFill>
                <a:srgbClr val="E1E5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20553" name="Line 84"/>
              <p:cNvSpPr>
                <a:spLocks noChangeShapeType="1"/>
              </p:cNvSpPr>
              <p:nvPr/>
            </p:nvSpPr>
            <p:spPr bwMode="auto">
              <a:xfrm flipH="1" flipV="1">
                <a:off x="1464" y="2023"/>
                <a:ext cx="244" cy="9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0554" name="Rectangle 85"/>
              <p:cNvSpPr>
                <a:spLocks noChangeArrowheads="1"/>
              </p:cNvSpPr>
              <p:nvPr/>
            </p:nvSpPr>
            <p:spPr bwMode="auto">
              <a:xfrm>
                <a:off x="618" y="1833"/>
                <a:ext cx="73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000000"/>
                    </a:solidFill>
                    <a:latin typeface="+mn-lt"/>
                  </a:rPr>
                  <a:t>1. A decrease </a:t>
                </a: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20555" name="Rectangle 86"/>
              <p:cNvSpPr>
                <a:spLocks noChangeArrowheads="1"/>
              </p:cNvSpPr>
              <p:nvPr/>
            </p:nvSpPr>
            <p:spPr bwMode="auto">
              <a:xfrm>
                <a:off x="618" y="1988"/>
                <a:ext cx="38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000000"/>
                    </a:solidFill>
                    <a:latin typeface="+mn-lt"/>
                  </a:rPr>
                  <a:t>in price</a:t>
                </a:r>
                <a:endParaRPr lang="en-US" altLang="en-US" sz="2400">
                  <a:latin typeface="+mn-lt"/>
                </a:endParaRPr>
              </a:p>
            </p:txBody>
          </p:sp>
        </p:grpSp>
        <p:sp>
          <p:nvSpPr>
            <p:cNvPr id="20551" name="Rectangle 87"/>
            <p:cNvSpPr>
              <a:spLocks noChangeArrowheads="1"/>
            </p:cNvSpPr>
            <p:nvPr/>
          </p:nvSpPr>
          <p:spPr bwMode="auto">
            <a:xfrm>
              <a:off x="1018" y="2008"/>
              <a:ext cx="12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+mn-lt"/>
                </a:rPr>
                <a:t> ...</a:t>
              </a:r>
              <a:endParaRPr lang="en-US" altLang="en-US" sz="2400">
                <a:latin typeface="+mn-lt"/>
              </a:endParaRPr>
            </a:p>
          </p:txBody>
        </p:sp>
      </p:grpSp>
      <p:grpSp>
        <p:nvGrpSpPr>
          <p:cNvPr id="9" name="Group 88"/>
          <p:cNvGrpSpPr>
            <a:grpSpLocks/>
          </p:cNvGrpSpPr>
          <p:nvPr/>
        </p:nvGrpSpPr>
        <p:grpSpPr bwMode="auto">
          <a:xfrm>
            <a:off x="5287964" y="5789613"/>
            <a:ext cx="2217738" cy="704850"/>
            <a:chOff x="2371" y="3647"/>
            <a:chExt cx="1397" cy="444"/>
          </a:xfrm>
        </p:grpSpPr>
        <p:sp>
          <p:nvSpPr>
            <p:cNvPr id="20544" name="Line 89"/>
            <p:cNvSpPr>
              <a:spLocks noChangeShapeType="1"/>
            </p:cNvSpPr>
            <p:nvPr/>
          </p:nvSpPr>
          <p:spPr bwMode="auto">
            <a:xfrm flipV="1">
              <a:off x="2465" y="3647"/>
              <a:ext cx="302" cy="1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0545" name="Rectangle 90"/>
            <p:cNvSpPr>
              <a:spLocks noChangeArrowheads="1"/>
            </p:cNvSpPr>
            <p:nvPr/>
          </p:nvSpPr>
          <p:spPr bwMode="auto">
            <a:xfrm>
              <a:off x="2371" y="3764"/>
              <a:ext cx="1397" cy="327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20546" name="Rectangle 91"/>
            <p:cNvSpPr>
              <a:spLocks noChangeArrowheads="1"/>
            </p:cNvSpPr>
            <p:nvPr/>
          </p:nvSpPr>
          <p:spPr bwMode="auto">
            <a:xfrm>
              <a:off x="2408" y="3769"/>
              <a:ext cx="12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+mn-lt"/>
                </a:rPr>
                <a:t>2. </a:t>
              </a:r>
              <a:endParaRPr lang="en-US" altLang="en-US" sz="2400">
                <a:latin typeface="+mn-lt"/>
              </a:endParaRPr>
            </a:p>
          </p:txBody>
        </p:sp>
        <p:sp>
          <p:nvSpPr>
            <p:cNvPr id="20547" name="Rectangle 92"/>
            <p:cNvSpPr>
              <a:spLocks noChangeArrowheads="1"/>
            </p:cNvSpPr>
            <p:nvPr/>
          </p:nvSpPr>
          <p:spPr bwMode="auto">
            <a:xfrm>
              <a:off x="2548" y="3769"/>
              <a:ext cx="9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+mn-lt"/>
                </a:rPr>
                <a:t>...</a:t>
              </a:r>
              <a:endParaRPr lang="en-US" altLang="en-US" sz="2400">
                <a:latin typeface="+mn-lt"/>
              </a:endParaRPr>
            </a:p>
          </p:txBody>
        </p:sp>
        <p:sp>
          <p:nvSpPr>
            <p:cNvPr id="20548" name="Rectangle 93"/>
            <p:cNvSpPr>
              <a:spLocks noChangeArrowheads="1"/>
            </p:cNvSpPr>
            <p:nvPr/>
          </p:nvSpPr>
          <p:spPr bwMode="auto">
            <a:xfrm>
              <a:off x="2726" y="3769"/>
              <a:ext cx="98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+mn-lt"/>
                </a:rPr>
                <a:t>increases quantity </a:t>
              </a:r>
              <a:endParaRPr lang="en-US" altLang="en-US" sz="2400">
                <a:latin typeface="+mn-lt"/>
              </a:endParaRPr>
            </a:p>
          </p:txBody>
        </p:sp>
        <p:sp>
          <p:nvSpPr>
            <p:cNvPr id="20549" name="Rectangle 94"/>
            <p:cNvSpPr>
              <a:spLocks noChangeArrowheads="1"/>
            </p:cNvSpPr>
            <p:nvPr/>
          </p:nvSpPr>
          <p:spPr bwMode="auto">
            <a:xfrm>
              <a:off x="2408" y="3924"/>
              <a:ext cx="106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+mn-lt"/>
                </a:rPr>
                <a:t>of cones demanded.</a:t>
              </a:r>
              <a:endParaRPr lang="en-US" altLang="en-US" sz="2400">
                <a:latin typeface="+mn-lt"/>
              </a:endParaRPr>
            </a:p>
          </p:txBody>
        </p:sp>
      </p:grpSp>
      <p:sp>
        <p:nvSpPr>
          <p:cNvPr id="537695" name="Line 95"/>
          <p:cNvSpPr>
            <a:spLocks noChangeShapeType="1"/>
          </p:cNvSpPr>
          <p:nvPr/>
        </p:nvSpPr>
        <p:spPr bwMode="auto">
          <a:xfrm rot="5400000" flipH="1">
            <a:off x="4145757" y="3447257"/>
            <a:ext cx="32702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pic>
        <p:nvPicPr>
          <p:cNvPr id="20541" name="Picture 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9"/>
          <a:stretch>
            <a:fillRect/>
          </a:stretch>
        </p:blipFill>
        <p:spPr bwMode="auto">
          <a:xfrm>
            <a:off x="8610600" y="1228726"/>
            <a:ext cx="31242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3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537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37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3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34" grpId="0" animBg="1"/>
      <p:bldP spid="5376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/>
              <a:t>Market Demand is the Sum of Individual Demands</a:t>
            </a:r>
            <a:endParaRPr lang="en-US" sz="4000" dirty="0"/>
          </a:p>
        </p:txBody>
      </p:sp>
      <p:pic>
        <p:nvPicPr>
          <p:cNvPr id="21507" name="Picture 4" descr="man68624_0402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728914"/>
            <a:ext cx="8229600" cy="22891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285DA3-5AA2-4B4C-8F0F-A1F5731343A5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SUPPLY AND DEMAND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Law of Demand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law</a:t>
            </a:r>
            <a:r>
              <a:rPr lang="en-US" altLang="en-US" i="1" dirty="0">
                <a:solidFill>
                  <a:srgbClr val="25A9A6"/>
                </a:solidFill>
              </a:rPr>
              <a:t> </a:t>
            </a:r>
            <a:r>
              <a:rPr lang="en-US" altLang="en-US" dirty="0"/>
              <a:t>of demand states that </a:t>
            </a:r>
          </a:p>
          <a:p>
            <a:pPr lvl="1" eaLnBrk="1" hangingPunct="1"/>
            <a:r>
              <a:rPr lang="en-US" altLang="en-US" b="1" dirty="0"/>
              <a:t>the quantity demanded of a good </a:t>
            </a:r>
            <a:r>
              <a:rPr lang="en-US" altLang="en-US" b="1" i="1" dirty="0"/>
              <a:t>falls</a:t>
            </a:r>
            <a:r>
              <a:rPr lang="en-US" altLang="en-US" b="1" dirty="0"/>
              <a:t> when the price of the good </a:t>
            </a:r>
            <a:r>
              <a:rPr lang="en-US" altLang="en-US" b="1" i="1" dirty="0"/>
              <a:t>rises</a:t>
            </a:r>
            <a:r>
              <a:rPr lang="en-US" altLang="en-US" dirty="0"/>
              <a:t>, and vice versa, provided all other factors that affect buyers’ decisions are unchanged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SUPPLY AND DEMAND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3D6BBE2-145A-4E4E-A44E-E482C4679E06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17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Law of Demand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law</a:t>
            </a:r>
            <a:r>
              <a:rPr lang="en-US" altLang="en-US" i="1" dirty="0">
                <a:solidFill>
                  <a:srgbClr val="25A9A6"/>
                </a:solidFill>
              </a:rPr>
              <a:t> </a:t>
            </a:r>
            <a:r>
              <a:rPr lang="en-US" altLang="en-US" dirty="0"/>
              <a:t>of demand states that </a:t>
            </a:r>
          </a:p>
          <a:p>
            <a:pPr lvl="1" eaLnBrk="1" hangingPunct="1"/>
            <a:r>
              <a:rPr lang="en-US" altLang="en-US" b="1" dirty="0"/>
              <a:t>the quantity demanded of a good </a:t>
            </a:r>
            <a:r>
              <a:rPr lang="en-US" altLang="en-US" b="1" i="1" dirty="0"/>
              <a:t>falls</a:t>
            </a:r>
            <a:r>
              <a:rPr lang="en-US" altLang="en-US" b="1" dirty="0"/>
              <a:t> when the price of the good </a:t>
            </a:r>
            <a:r>
              <a:rPr lang="en-US" altLang="en-US" b="1" i="1" dirty="0"/>
              <a:t>rises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C00000"/>
                </a:solidFill>
              </a:rPr>
              <a:t>and vice versa</a:t>
            </a:r>
            <a:r>
              <a:rPr lang="en-US" altLang="en-US" dirty="0"/>
              <a:t>, provided all other factors that affect buyers’ decisions are unchanged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SUPPLY AND DEMAND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C96D1D-FEA1-460C-8C1F-22777909E9A3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18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Law of Demand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law of demand states that </a:t>
            </a:r>
          </a:p>
          <a:p>
            <a:pPr lvl="1"/>
            <a:r>
              <a:rPr lang="en-US" altLang="en-US" dirty="0"/>
              <a:t>the quantity demanded of a good falls when the price of the good rises, and vice versa, provided all other factors that affect buyers’ decisions are unchanged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SUPPLY AND DEMAND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849546-6420-4F2C-9EF2-B0D7FD64ABEA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352800" y="4160838"/>
            <a:ext cx="6781800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This a crucial phrase. It suggests that the quantity of ice cream demanded may </a:t>
            </a:r>
            <a:r>
              <a:rPr lang="en-US" i="1" dirty="0">
                <a:latin typeface="+mn-lt"/>
              </a:rPr>
              <a:t>rise</a:t>
            </a:r>
            <a:r>
              <a:rPr lang="en-US" dirty="0">
                <a:latin typeface="+mn-lt"/>
              </a:rPr>
              <a:t> when the price of ice cream rises, provided there is a simultaneous change in some </a:t>
            </a:r>
            <a:r>
              <a:rPr lang="en-US" i="1" dirty="0">
                <a:latin typeface="+mn-lt"/>
              </a:rPr>
              <a:t>other</a:t>
            </a:r>
            <a:r>
              <a:rPr lang="en-US" dirty="0">
                <a:latin typeface="+mn-lt"/>
              </a:rPr>
              <a:t> factor. Can you think of examples where the price of ice cream rises, and yet the quantity of ice cream demanded in your locality </a:t>
            </a:r>
            <a:r>
              <a:rPr lang="en-US" i="1" dirty="0">
                <a:latin typeface="+mn-lt"/>
              </a:rPr>
              <a:t>increases</a:t>
            </a:r>
            <a:r>
              <a:rPr lang="en-US" dirty="0">
                <a:latin typeface="+mn-lt"/>
              </a:rPr>
              <a:t>?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Market Forces of Demand and Supply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Udayan</a:t>
            </a:r>
            <a:r>
              <a:rPr lang="en-US" dirty="0"/>
              <a:t> Roy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hlinkClick r:id="rId2"/>
              </a:rPr>
              <a:t>http://myweb.liu.edu/~uroy/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“</a:t>
            </a:r>
            <a:r>
              <a:rPr lang="en-US" altLang="en-US" dirty="0"/>
              <a:t>provided all other factors … are unchanged</a:t>
            </a:r>
            <a:r>
              <a:rPr lang="en-US" dirty="0"/>
              <a:t>”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idx="1"/>
          </p:nvPr>
        </p:nvSpPr>
        <p:spPr>
          <a:xfrm>
            <a:off x="838199" y="1825625"/>
            <a:ext cx="10440547" cy="43513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quantity demanded of a good/service depends 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The price of the good/service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The prices of related goods/services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Buyers’ incomes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Buyers’ tastes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Buyers’ expectations about future prices and incomes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Number of buyers, etc.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Law of Demand says that the quantity demanded of a good is inversely related to its price, </a:t>
            </a:r>
            <a:r>
              <a:rPr lang="en-US" altLang="en-US" sz="2400" i="1" dirty="0"/>
              <a:t>provided</a:t>
            </a:r>
            <a:r>
              <a:rPr lang="en-US" altLang="en-US" sz="2400" dirty="0"/>
              <a:t> all other factors are unchanged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SUPPLY AND DEMAND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404172-E9FE-4858-B40B-9AE6C3DE7556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20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2441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“</a:t>
            </a:r>
            <a:r>
              <a:rPr lang="en-US" altLang="en-US" dirty="0"/>
              <a:t>provided all other factors … are unchanged</a:t>
            </a:r>
            <a:r>
              <a:rPr lang="en-US" dirty="0"/>
              <a:t>”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idx="1"/>
          </p:nvPr>
        </p:nvSpPr>
        <p:spPr>
          <a:xfrm>
            <a:off x="838199" y="1825625"/>
            <a:ext cx="10440547" cy="43513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</a:t>
            </a:r>
            <a:r>
              <a:rPr lang="en-US" altLang="en-US" sz="2400" dirty="0">
                <a:solidFill>
                  <a:srgbClr val="FF0000"/>
                </a:solidFill>
              </a:rPr>
              <a:t>quantity demanded of a good/service </a:t>
            </a:r>
            <a:r>
              <a:rPr lang="en-US" altLang="en-US" sz="2400" dirty="0"/>
              <a:t>depends 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The </a:t>
            </a:r>
            <a:r>
              <a:rPr lang="en-US" altLang="en-US" sz="2000" dirty="0">
                <a:solidFill>
                  <a:srgbClr val="FF0000"/>
                </a:solidFill>
              </a:rPr>
              <a:t>price of the good/service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The prices of related goods/services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Buyers’ incomes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Buyers’ tastes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Buyers’ expectations about future prices and incomes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Number of buyers, etc.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Law of Demand says that the quantity demanded of a good is inversely related to its price, </a:t>
            </a:r>
            <a:r>
              <a:rPr lang="en-US" altLang="en-US" sz="2400" i="1" dirty="0"/>
              <a:t>provided</a:t>
            </a:r>
            <a:r>
              <a:rPr lang="en-US" altLang="en-US" sz="2400" dirty="0"/>
              <a:t> all other factors are unchanged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SUPPLY AND DEMAND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404172-E9FE-4858-B40B-9AE6C3DE7556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21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A10C442-4C44-37A5-FBB9-E78CD9544D55}"/>
              </a:ext>
            </a:extLst>
          </p:cNvPr>
          <p:cNvCxnSpPr>
            <a:cxnSpLocks/>
          </p:cNvCxnSpPr>
          <p:nvPr/>
        </p:nvCxnSpPr>
        <p:spPr>
          <a:xfrm flipV="1">
            <a:off x="10126980" y="1825625"/>
            <a:ext cx="0" cy="1454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345A663-2955-65A7-D6EB-63FDE9D4DA1A}"/>
              </a:ext>
            </a:extLst>
          </p:cNvPr>
          <p:cNvCxnSpPr/>
          <p:nvPr/>
        </p:nvCxnSpPr>
        <p:spPr>
          <a:xfrm>
            <a:off x="10126980" y="3280410"/>
            <a:ext cx="18109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47912E-D6BA-F69B-A0EB-E087C2834055}"/>
              </a:ext>
            </a:extLst>
          </p:cNvPr>
          <p:cNvCxnSpPr/>
          <p:nvPr/>
        </p:nvCxnSpPr>
        <p:spPr>
          <a:xfrm>
            <a:off x="10484854" y="1906772"/>
            <a:ext cx="1162493" cy="928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6BAB8A4-E481-9A45-6E81-667202E25D7C}"/>
              </a:ext>
            </a:extLst>
          </p:cNvPr>
          <p:cNvSpPr txBox="1"/>
          <p:nvPr/>
        </p:nvSpPr>
        <p:spPr>
          <a:xfrm>
            <a:off x="9627162" y="1772095"/>
            <a:ext cx="586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DA2802-C3AD-2305-D731-D7EF474CE5D3}"/>
              </a:ext>
            </a:extLst>
          </p:cNvPr>
          <p:cNvSpPr txBox="1"/>
          <p:nvPr/>
        </p:nvSpPr>
        <p:spPr>
          <a:xfrm>
            <a:off x="11073190" y="3292547"/>
            <a:ext cx="94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Quantity Demanded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4796E38-6EEC-8DF9-C6A2-35170FF72C2F}"/>
              </a:ext>
            </a:extLst>
          </p:cNvPr>
          <p:cNvCxnSpPr/>
          <p:nvPr/>
        </p:nvCxnSpPr>
        <p:spPr>
          <a:xfrm>
            <a:off x="10126980" y="2239926"/>
            <a:ext cx="79735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BECC1E-CF65-197D-4136-1095A629156B}"/>
              </a:ext>
            </a:extLst>
          </p:cNvPr>
          <p:cNvCxnSpPr>
            <a:cxnSpLocks/>
          </p:cNvCxnSpPr>
          <p:nvPr/>
        </p:nvCxnSpPr>
        <p:spPr>
          <a:xfrm>
            <a:off x="10126980" y="2704214"/>
            <a:ext cx="137151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6E6CCF4-405F-E4BE-571E-FE816DAFC509}"/>
              </a:ext>
            </a:extLst>
          </p:cNvPr>
          <p:cNvCxnSpPr/>
          <p:nvPr/>
        </p:nvCxnSpPr>
        <p:spPr>
          <a:xfrm>
            <a:off x="10924333" y="2239926"/>
            <a:ext cx="0" cy="104048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51989F1-C0F1-C9C6-B2DA-E0C7361EB7CC}"/>
              </a:ext>
            </a:extLst>
          </p:cNvPr>
          <p:cNvCxnSpPr/>
          <p:nvPr/>
        </p:nvCxnSpPr>
        <p:spPr>
          <a:xfrm>
            <a:off x="11473678" y="2711294"/>
            <a:ext cx="0" cy="59436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3A52756-7BC3-7731-9862-5E40DB04CBC5}"/>
              </a:ext>
            </a:extLst>
          </p:cNvPr>
          <p:cNvCxnSpPr/>
          <p:nvPr/>
        </p:nvCxnSpPr>
        <p:spPr>
          <a:xfrm>
            <a:off x="10194227" y="2303721"/>
            <a:ext cx="0" cy="326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7903DFD-EA84-A8D5-03ED-C3FACA6E20D4}"/>
              </a:ext>
            </a:extLst>
          </p:cNvPr>
          <p:cNvCxnSpPr>
            <a:cxnSpLocks/>
          </p:cNvCxnSpPr>
          <p:nvPr/>
        </p:nvCxnSpPr>
        <p:spPr>
          <a:xfrm rot="16200000">
            <a:off x="11211414" y="3058633"/>
            <a:ext cx="0" cy="326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0236FA7A-B3AA-0650-35FC-7678FC3D12D8}"/>
              </a:ext>
            </a:extLst>
          </p:cNvPr>
          <p:cNvSpPr/>
          <p:nvPr/>
        </p:nvSpPr>
        <p:spPr>
          <a:xfrm>
            <a:off x="10895984" y="2211567"/>
            <a:ext cx="63796" cy="6379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1C87E82-54AB-1A72-D1BB-8BA0A3F60C94}"/>
              </a:ext>
            </a:extLst>
          </p:cNvPr>
          <p:cNvSpPr/>
          <p:nvPr/>
        </p:nvSpPr>
        <p:spPr>
          <a:xfrm>
            <a:off x="11452415" y="2668773"/>
            <a:ext cx="63796" cy="6379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3BC2FC-F396-7947-AC01-A503E2F4E410}"/>
              </a:ext>
            </a:extLst>
          </p:cNvPr>
          <p:cNvSpPr txBox="1"/>
          <p:nvPr/>
        </p:nvSpPr>
        <p:spPr>
          <a:xfrm>
            <a:off x="10942055" y="1967027"/>
            <a:ext cx="1807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90BC7A-98C8-A6EA-C560-096BAC5A0700}"/>
              </a:ext>
            </a:extLst>
          </p:cNvPr>
          <p:cNvSpPr txBox="1"/>
          <p:nvPr/>
        </p:nvSpPr>
        <p:spPr>
          <a:xfrm>
            <a:off x="11487848" y="2399888"/>
            <a:ext cx="1807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B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13B04FA-70D8-7F19-D358-B0EE9CFCCAE0}"/>
              </a:ext>
            </a:extLst>
          </p:cNvPr>
          <p:cNvSpPr/>
          <p:nvPr/>
        </p:nvSpPr>
        <p:spPr>
          <a:xfrm>
            <a:off x="1657350" y="1906772"/>
            <a:ext cx="4686299" cy="2769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343600C-871E-C873-B6F2-5E30B26A7124}"/>
              </a:ext>
            </a:extLst>
          </p:cNvPr>
          <p:cNvSpPr/>
          <p:nvPr/>
        </p:nvSpPr>
        <p:spPr>
          <a:xfrm>
            <a:off x="2038350" y="2276342"/>
            <a:ext cx="2651760" cy="2769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885B1A-FF6C-EBF2-A063-55177B0B8597}"/>
              </a:ext>
            </a:extLst>
          </p:cNvPr>
          <p:cNvSpPr txBox="1"/>
          <p:nvPr/>
        </p:nvSpPr>
        <p:spPr>
          <a:xfrm>
            <a:off x="6915150" y="2711294"/>
            <a:ext cx="192024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Inversely related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DD7B7F8-2231-CB42-03EB-0A419AB29207}"/>
              </a:ext>
            </a:extLst>
          </p:cNvPr>
          <p:cNvCxnSpPr/>
          <p:nvPr/>
        </p:nvCxnSpPr>
        <p:spPr>
          <a:xfrm flipH="1" flipV="1">
            <a:off x="6343649" y="2275363"/>
            <a:ext cx="708661" cy="4359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9B21D0A-C858-1289-92A0-31058A0B6E0A}"/>
              </a:ext>
            </a:extLst>
          </p:cNvPr>
          <p:cNvCxnSpPr>
            <a:stCxn id="29" idx="1"/>
          </p:cNvCxnSpPr>
          <p:nvPr/>
        </p:nvCxnSpPr>
        <p:spPr>
          <a:xfrm flipH="1" flipV="1">
            <a:off x="4863779" y="2434295"/>
            <a:ext cx="2051371" cy="4616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5804C06-ECEB-8C1E-A410-264EBD776659}"/>
              </a:ext>
            </a:extLst>
          </p:cNvPr>
          <p:cNvCxnSpPr/>
          <p:nvPr/>
        </p:nvCxnSpPr>
        <p:spPr>
          <a:xfrm>
            <a:off x="9086850" y="2895960"/>
            <a:ext cx="54031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497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3" grpId="0" animBg="1"/>
      <p:bldP spid="24" grpId="0" animBg="1"/>
      <p:bldP spid="25" grpId="0"/>
      <p:bldP spid="26" grpId="0"/>
      <p:bldP spid="27" grpId="0" animBg="1"/>
      <p:bldP spid="28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Why Might Demand Increase?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545264" y="1600201"/>
            <a:ext cx="3970337" cy="4183063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How can we explain the difference in Catherine’s behavior in situations </a:t>
            </a:r>
            <a:r>
              <a:rPr lang="en-US" altLang="en-US" sz="2800" i="1" dirty="0"/>
              <a:t>A</a:t>
            </a:r>
            <a:r>
              <a:rPr lang="en-US" altLang="en-US" sz="2800" dirty="0"/>
              <a:t> and </a:t>
            </a:r>
            <a:r>
              <a:rPr lang="en-US" altLang="en-US" sz="2800" i="1" dirty="0"/>
              <a:t>B</a:t>
            </a:r>
            <a:r>
              <a:rPr lang="en-US" altLang="en-US" sz="2800" dirty="0"/>
              <a:t>?</a:t>
            </a:r>
          </a:p>
          <a:p>
            <a:pPr eaLnBrk="1" hangingPunct="1"/>
            <a:r>
              <a:rPr lang="en-US" altLang="en-US" sz="2800" dirty="0"/>
              <a:t>Why does she consume more in situation </a:t>
            </a:r>
            <a:r>
              <a:rPr lang="en-US" altLang="en-US" sz="2800" i="1" dirty="0"/>
              <a:t>B</a:t>
            </a:r>
            <a:r>
              <a:rPr lang="en-US" altLang="en-US" sz="2800" dirty="0"/>
              <a:t> </a:t>
            </a:r>
            <a:r>
              <a:rPr lang="en-US" altLang="en-US" sz="2800" i="1" dirty="0"/>
              <a:t>at every possible price</a:t>
            </a:r>
            <a:r>
              <a:rPr lang="en-US" altLang="en-US" sz="2800" dirty="0"/>
              <a:t>?</a:t>
            </a:r>
          </a:p>
        </p:txBody>
      </p:sp>
      <p:graphicFrame>
        <p:nvGraphicFramePr>
          <p:cNvPr id="573494" name="Group 54"/>
          <p:cNvGraphicFramePr>
            <a:graphicFrameLocks noGrp="1"/>
          </p:cNvGraphicFramePr>
          <p:nvPr/>
        </p:nvGraphicFramePr>
        <p:xfrm>
          <a:off x="1828801" y="1524001"/>
          <a:ext cx="4519613" cy="460230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2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Quantity Demanded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Price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Situation </a:t>
                      </a: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Situation </a:t>
                      </a: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0.50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1.00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1.50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2.00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2.50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3.00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7543800" y="6399214"/>
            <a:ext cx="1828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6934201" y="5789613"/>
            <a:ext cx="12192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7658100" y="5370513"/>
            <a:ext cx="9906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8115300" y="5370513"/>
            <a:ext cx="9906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153400" y="5637214"/>
            <a:ext cx="2286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74" name="TextBox 13"/>
          <p:cNvSpPr txBox="1">
            <a:spLocks noChangeArrowheads="1"/>
          </p:cNvSpPr>
          <p:nvPr/>
        </p:nvSpPr>
        <p:spPr bwMode="auto">
          <a:xfrm>
            <a:off x="6934200" y="5181601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Calibri" panose="020F0502020204030204" pitchFamily="34" charset="0"/>
              </a:rPr>
              <a:t>Price</a:t>
            </a: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6675" name="TextBox 14"/>
          <p:cNvSpPr txBox="1">
            <a:spLocks noChangeArrowheads="1"/>
          </p:cNvSpPr>
          <p:nvPr/>
        </p:nvSpPr>
        <p:spPr bwMode="auto">
          <a:xfrm>
            <a:off x="8153400" y="6400801"/>
            <a:ext cx="1752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Calibri" panose="020F0502020204030204" pitchFamily="34" charset="0"/>
              </a:rPr>
              <a:t>Quantity Demanded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9677400" y="6356351"/>
            <a:ext cx="5334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B8F71FA-62A6-4D44-93DF-EE52B78AA439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22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SUPPLY AND DEMAND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“</a:t>
            </a:r>
            <a:r>
              <a:rPr lang="en-US" altLang="en-US" dirty="0"/>
              <a:t>provided all other factors … are unchanged</a:t>
            </a:r>
            <a:r>
              <a:rPr lang="en-US" dirty="0"/>
              <a:t>”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idx="1"/>
          </p:nvPr>
        </p:nvSpPr>
        <p:spPr>
          <a:xfrm>
            <a:off x="838199" y="1825625"/>
            <a:ext cx="10440547" cy="43513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</a:t>
            </a:r>
            <a:r>
              <a:rPr lang="en-US" altLang="en-US" sz="2400" dirty="0">
                <a:solidFill>
                  <a:srgbClr val="00B050"/>
                </a:solidFill>
              </a:rPr>
              <a:t>quantity demanded of a good/service </a:t>
            </a:r>
            <a:r>
              <a:rPr lang="en-US" altLang="en-US" sz="2400" dirty="0"/>
              <a:t>depends 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The price of the good/service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00B050"/>
                </a:solidFill>
              </a:rPr>
              <a:t>The prices of related goods/services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00B050"/>
                </a:solidFill>
              </a:rPr>
              <a:t>Buyers’ incomes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00B050"/>
                </a:solidFill>
              </a:rPr>
              <a:t>Buyers’ tastes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00B050"/>
                </a:solidFill>
              </a:rPr>
              <a:t>Buyers’ expectations about future prices and incomes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00B050"/>
                </a:solidFill>
              </a:rPr>
              <a:t>Number of buyers, etc.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Law of Demand says that the quantity demanded of a good is inversely related to its price, </a:t>
            </a:r>
            <a:r>
              <a:rPr lang="en-US" altLang="en-US" sz="2400" i="1" dirty="0"/>
              <a:t>provided</a:t>
            </a:r>
            <a:r>
              <a:rPr lang="en-US" altLang="en-US" sz="2400" dirty="0"/>
              <a:t> all other factors are unchanged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SUPPLY AND DEMAND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404172-E9FE-4858-B40B-9AE6C3DE7556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23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77358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“</a:t>
            </a:r>
            <a:r>
              <a:rPr lang="en-US" altLang="en-US" dirty="0"/>
              <a:t>provided all other factors … are unchanged</a:t>
            </a:r>
            <a:r>
              <a:rPr lang="en-US" dirty="0"/>
              <a:t>”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idx="1"/>
          </p:nvPr>
        </p:nvSpPr>
        <p:spPr>
          <a:xfrm>
            <a:off x="838199" y="1825625"/>
            <a:ext cx="10440547" cy="43513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</a:t>
            </a:r>
            <a:r>
              <a:rPr lang="en-US" altLang="en-US" sz="2400" dirty="0">
                <a:solidFill>
                  <a:srgbClr val="00B050"/>
                </a:solidFill>
              </a:rPr>
              <a:t>quantity demanded of a good/service </a:t>
            </a:r>
            <a:r>
              <a:rPr lang="en-US" altLang="en-US" sz="2400" dirty="0"/>
              <a:t>depends 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The price of the good/service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00B050"/>
                </a:solidFill>
              </a:rPr>
              <a:t>The prices of related goods/services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00B050"/>
                </a:solidFill>
              </a:rPr>
              <a:t>Buyers’ incomes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00B050"/>
                </a:solidFill>
              </a:rPr>
              <a:t>Buyers’ tastes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00B050"/>
                </a:solidFill>
              </a:rPr>
              <a:t>Buyers’ expectations about future prices and incomes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00B050"/>
                </a:solidFill>
              </a:rPr>
              <a:t>Number of buyers, etc.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Law of Demand says that the quantity demanded of a good is inversely related to its price, </a:t>
            </a:r>
            <a:r>
              <a:rPr lang="en-US" altLang="en-US" sz="2400" i="1" dirty="0"/>
              <a:t>provided</a:t>
            </a:r>
            <a:r>
              <a:rPr lang="en-US" altLang="en-US" sz="2400" dirty="0"/>
              <a:t> all other factors are unchanged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SUPPLY AND DEMAND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404172-E9FE-4858-B40B-9AE6C3DE7556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24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A10C442-4C44-37A5-FBB9-E78CD9544D55}"/>
              </a:ext>
            </a:extLst>
          </p:cNvPr>
          <p:cNvCxnSpPr>
            <a:cxnSpLocks/>
          </p:cNvCxnSpPr>
          <p:nvPr/>
        </p:nvCxnSpPr>
        <p:spPr>
          <a:xfrm flipV="1">
            <a:off x="10126980" y="1825625"/>
            <a:ext cx="0" cy="1454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345A663-2955-65A7-D6EB-63FDE9D4DA1A}"/>
              </a:ext>
            </a:extLst>
          </p:cNvPr>
          <p:cNvCxnSpPr/>
          <p:nvPr/>
        </p:nvCxnSpPr>
        <p:spPr>
          <a:xfrm>
            <a:off x="10126980" y="3280410"/>
            <a:ext cx="18109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47912E-D6BA-F69B-A0EB-E087C2834055}"/>
              </a:ext>
            </a:extLst>
          </p:cNvPr>
          <p:cNvCxnSpPr/>
          <p:nvPr/>
        </p:nvCxnSpPr>
        <p:spPr>
          <a:xfrm>
            <a:off x="10484854" y="1906772"/>
            <a:ext cx="1162493" cy="928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6BAB8A4-E481-9A45-6E81-667202E25D7C}"/>
              </a:ext>
            </a:extLst>
          </p:cNvPr>
          <p:cNvSpPr txBox="1"/>
          <p:nvPr/>
        </p:nvSpPr>
        <p:spPr>
          <a:xfrm>
            <a:off x="9627162" y="1772095"/>
            <a:ext cx="586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DA2802-C3AD-2305-D731-D7EF474CE5D3}"/>
              </a:ext>
            </a:extLst>
          </p:cNvPr>
          <p:cNvSpPr txBox="1"/>
          <p:nvPr/>
        </p:nvSpPr>
        <p:spPr>
          <a:xfrm>
            <a:off x="11073190" y="3292547"/>
            <a:ext cx="94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Quantity Demanded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4796E38-6EEC-8DF9-C6A2-35170FF72C2F}"/>
              </a:ext>
            </a:extLst>
          </p:cNvPr>
          <p:cNvCxnSpPr/>
          <p:nvPr/>
        </p:nvCxnSpPr>
        <p:spPr>
          <a:xfrm>
            <a:off x="10126980" y="2239926"/>
            <a:ext cx="79735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BECC1E-CF65-197D-4136-1095A629156B}"/>
              </a:ext>
            </a:extLst>
          </p:cNvPr>
          <p:cNvCxnSpPr>
            <a:cxnSpLocks/>
          </p:cNvCxnSpPr>
          <p:nvPr/>
        </p:nvCxnSpPr>
        <p:spPr>
          <a:xfrm>
            <a:off x="10126980" y="2704214"/>
            <a:ext cx="137151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7903DFD-EA84-A8D5-03ED-C3FACA6E20D4}"/>
              </a:ext>
            </a:extLst>
          </p:cNvPr>
          <p:cNvCxnSpPr>
            <a:cxnSpLocks/>
          </p:cNvCxnSpPr>
          <p:nvPr/>
        </p:nvCxnSpPr>
        <p:spPr>
          <a:xfrm>
            <a:off x="10977501" y="2484479"/>
            <a:ext cx="189602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0236FA7A-B3AA-0650-35FC-7678FC3D12D8}"/>
              </a:ext>
            </a:extLst>
          </p:cNvPr>
          <p:cNvSpPr/>
          <p:nvPr/>
        </p:nvSpPr>
        <p:spPr>
          <a:xfrm>
            <a:off x="10895984" y="2211567"/>
            <a:ext cx="63796" cy="6379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1C87E82-54AB-1A72-D1BB-8BA0A3F60C94}"/>
              </a:ext>
            </a:extLst>
          </p:cNvPr>
          <p:cNvSpPr/>
          <p:nvPr/>
        </p:nvSpPr>
        <p:spPr>
          <a:xfrm>
            <a:off x="11452415" y="2668773"/>
            <a:ext cx="63796" cy="6379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3BC2FC-F396-7947-AC01-A503E2F4E410}"/>
              </a:ext>
            </a:extLst>
          </p:cNvPr>
          <p:cNvSpPr txBox="1"/>
          <p:nvPr/>
        </p:nvSpPr>
        <p:spPr>
          <a:xfrm>
            <a:off x="10942055" y="1967027"/>
            <a:ext cx="1807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90BC7A-98C8-A6EA-C560-096BAC5A0700}"/>
              </a:ext>
            </a:extLst>
          </p:cNvPr>
          <p:cNvSpPr txBox="1"/>
          <p:nvPr/>
        </p:nvSpPr>
        <p:spPr>
          <a:xfrm>
            <a:off x="11487848" y="2399888"/>
            <a:ext cx="1807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B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BD2317E-8D93-F407-6B2E-1862AC3B170D}"/>
              </a:ext>
            </a:extLst>
          </p:cNvPr>
          <p:cNvCxnSpPr/>
          <p:nvPr/>
        </p:nvCxnSpPr>
        <p:spPr>
          <a:xfrm>
            <a:off x="10169425" y="1910318"/>
            <a:ext cx="1162493" cy="928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AF33E7B-CA92-75F4-580B-EC6BE715E98D}"/>
              </a:ext>
            </a:extLst>
          </p:cNvPr>
          <p:cNvSpPr/>
          <p:nvPr/>
        </p:nvSpPr>
        <p:spPr>
          <a:xfrm>
            <a:off x="10580555" y="2215113"/>
            <a:ext cx="63796" cy="6379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E7499ED-B4A5-A2A8-07E9-D084D491EA96}"/>
              </a:ext>
            </a:extLst>
          </p:cNvPr>
          <p:cNvSpPr/>
          <p:nvPr/>
        </p:nvSpPr>
        <p:spPr>
          <a:xfrm>
            <a:off x="11136986" y="2672319"/>
            <a:ext cx="63796" cy="6379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EF948D-A34B-84E0-2570-CC777227FE7E}"/>
              </a:ext>
            </a:extLst>
          </p:cNvPr>
          <p:cNvSpPr/>
          <p:nvPr/>
        </p:nvSpPr>
        <p:spPr>
          <a:xfrm>
            <a:off x="1634490" y="1906772"/>
            <a:ext cx="4777733" cy="3331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27831B-69DE-ED2B-17A9-A652FDCF387E}"/>
              </a:ext>
            </a:extLst>
          </p:cNvPr>
          <p:cNvSpPr/>
          <p:nvPr/>
        </p:nvSpPr>
        <p:spPr>
          <a:xfrm>
            <a:off x="1524000" y="2633456"/>
            <a:ext cx="5825482" cy="161850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44CE16-EDB2-6921-5BA0-27D8079324C9}"/>
              </a:ext>
            </a:extLst>
          </p:cNvPr>
          <p:cNvSpPr txBox="1"/>
          <p:nvPr/>
        </p:nvSpPr>
        <p:spPr>
          <a:xfrm>
            <a:off x="7920991" y="2732569"/>
            <a:ext cx="1303020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Causes demand to shift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ECD6210D-2650-CE9A-5C92-47B024715026}"/>
              </a:ext>
            </a:extLst>
          </p:cNvPr>
          <p:cNvSpPr/>
          <p:nvPr/>
        </p:nvSpPr>
        <p:spPr>
          <a:xfrm>
            <a:off x="7486650" y="3097530"/>
            <a:ext cx="347283" cy="195017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0486A213-B96D-00F8-D3D2-F2B6D43B7169}"/>
              </a:ext>
            </a:extLst>
          </p:cNvPr>
          <p:cNvSpPr/>
          <p:nvPr/>
        </p:nvSpPr>
        <p:spPr>
          <a:xfrm>
            <a:off x="9422130" y="3101340"/>
            <a:ext cx="347283" cy="195017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434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title"/>
          </p:nvPr>
        </p:nvSpPr>
        <p:spPr>
          <a:xfrm>
            <a:off x="2130426" y="228600"/>
            <a:ext cx="8080375" cy="8318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>
                <a:latin typeface="+mn-lt"/>
              </a:rPr>
              <a:t>Shifts in the Demand Curve</a:t>
            </a:r>
          </a:p>
        </p:txBody>
      </p:sp>
      <p:sp>
        <p:nvSpPr>
          <p:cNvPr id="28675" name="Freeform 17"/>
          <p:cNvSpPr>
            <a:spLocks/>
          </p:cNvSpPr>
          <p:nvPr/>
        </p:nvSpPr>
        <p:spPr bwMode="auto">
          <a:xfrm>
            <a:off x="2871788" y="1182688"/>
            <a:ext cx="7042150" cy="4818062"/>
          </a:xfrm>
          <a:custGeom>
            <a:avLst/>
            <a:gdLst>
              <a:gd name="T0" fmla="*/ 0 w 4436"/>
              <a:gd name="T1" fmla="*/ 0 h 3035"/>
              <a:gd name="T2" fmla="*/ 0 w 4436"/>
              <a:gd name="T3" fmla="*/ 2147483647 h 3035"/>
              <a:gd name="T4" fmla="*/ 2147483647 w 4436"/>
              <a:gd name="T5" fmla="*/ 2147483647 h 3035"/>
              <a:gd name="T6" fmla="*/ 0 60000 65536"/>
              <a:gd name="T7" fmla="*/ 0 60000 65536"/>
              <a:gd name="T8" fmla="*/ 0 60000 65536"/>
              <a:gd name="T9" fmla="*/ 0 w 4436"/>
              <a:gd name="T10" fmla="*/ 0 h 3035"/>
              <a:gd name="T11" fmla="*/ 4436 w 4436"/>
              <a:gd name="T12" fmla="*/ 3035 h 30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36" h="3035">
                <a:moveTo>
                  <a:pt x="0" y="0"/>
                </a:moveTo>
                <a:lnTo>
                  <a:pt x="0" y="3035"/>
                </a:lnTo>
                <a:lnTo>
                  <a:pt x="4436" y="3035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545810" name="Line 18"/>
          <p:cNvSpPr>
            <a:spLocks noChangeShapeType="1"/>
          </p:cNvSpPr>
          <p:nvPr/>
        </p:nvSpPr>
        <p:spPr bwMode="auto">
          <a:xfrm flipH="1" flipV="1">
            <a:off x="4603751" y="1912938"/>
            <a:ext cx="3281363" cy="3149600"/>
          </a:xfrm>
          <a:prstGeom prst="line">
            <a:avLst/>
          </a:prstGeom>
          <a:noFill/>
          <a:ln w="61913">
            <a:solidFill>
              <a:srgbClr val="004C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545811" name="Line 19"/>
          <p:cNvSpPr>
            <a:spLocks noChangeShapeType="1"/>
          </p:cNvSpPr>
          <p:nvPr/>
        </p:nvSpPr>
        <p:spPr bwMode="auto">
          <a:xfrm flipH="1" flipV="1">
            <a:off x="6172201" y="1390650"/>
            <a:ext cx="3281363" cy="3149600"/>
          </a:xfrm>
          <a:prstGeom prst="line">
            <a:avLst/>
          </a:prstGeom>
          <a:noFill/>
          <a:ln w="61913">
            <a:solidFill>
              <a:srgbClr val="5F161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545812" name="Line 20"/>
          <p:cNvSpPr>
            <a:spLocks noChangeShapeType="1"/>
          </p:cNvSpPr>
          <p:nvPr/>
        </p:nvSpPr>
        <p:spPr bwMode="auto">
          <a:xfrm flipH="1" flipV="1">
            <a:off x="3016250" y="2433639"/>
            <a:ext cx="3302000" cy="3170237"/>
          </a:xfrm>
          <a:prstGeom prst="line">
            <a:avLst/>
          </a:prstGeom>
          <a:noFill/>
          <a:ln w="61913">
            <a:solidFill>
              <a:srgbClr val="6518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545813" name="Line 21"/>
          <p:cNvSpPr>
            <a:spLocks noChangeShapeType="1"/>
          </p:cNvSpPr>
          <p:nvPr/>
        </p:nvSpPr>
        <p:spPr bwMode="auto">
          <a:xfrm>
            <a:off x="5670551" y="2871789"/>
            <a:ext cx="1858963" cy="1587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545814" name="Line 22"/>
          <p:cNvSpPr>
            <a:spLocks noChangeShapeType="1"/>
          </p:cNvSpPr>
          <p:nvPr/>
        </p:nvSpPr>
        <p:spPr bwMode="auto">
          <a:xfrm rot="10800000">
            <a:off x="4749800" y="3935414"/>
            <a:ext cx="1860550" cy="1587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8681" name="Rectangle 23"/>
          <p:cNvSpPr>
            <a:spLocks noChangeArrowheads="1"/>
          </p:cNvSpPr>
          <p:nvPr/>
        </p:nvSpPr>
        <p:spPr bwMode="auto">
          <a:xfrm>
            <a:off x="1143000" y="1183957"/>
            <a:ext cx="164077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600" b="1" dirty="0">
                <a:solidFill>
                  <a:srgbClr val="000000"/>
                </a:solidFill>
                <a:latin typeface="+mn-lt"/>
              </a:rPr>
              <a:t>Price </a:t>
            </a:r>
          </a:p>
          <a:p>
            <a:pPr algn="r"/>
            <a:r>
              <a:rPr lang="en-US" altLang="en-US" sz="1600" b="1" dirty="0">
                <a:solidFill>
                  <a:srgbClr val="000000"/>
                </a:solidFill>
                <a:latin typeface="+mn-lt"/>
              </a:rPr>
              <a:t>of Ice-Cream Cones</a:t>
            </a:r>
            <a:endParaRPr lang="en-US" altLang="en-US" sz="1600" dirty="0">
              <a:latin typeface="+mn-lt"/>
            </a:endParaRPr>
          </a:p>
        </p:txBody>
      </p:sp>
      <p:sp>
        <p:nvSpPr>
          <p:cNvPr id="28684" name="Rectangle 26"/>
          <p:cNvSpPr>
            <a:spLocks noChangeArrowheads="1"/>
          </p:cNvSpPr>
          <p:nvPr/>
        </p:nvSpPr>
        <p:spPr bwMode="auto">
          <a:xfrm>
            <a:off x="7772400" y="6078379"/>
            <a:ext cx="24371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 dirty="0">
                <a:solidFill>
                  <a:srgbClr val="000000"/>
                </a:solidFill>
                <a:latin typeface="+mn-lt"/>
              </a:rPr>
              <a:t>Quantity of Ice-Cream Cones</a:t>
            </a:r>
            <a:endParaRPr lang="en-US" altLang="en-US" sz="1600" dirty="0">
              <a:latin typeface="+mn-lt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5748339" y="2225676"/>
            <a:ext cx="1190625" cy="676276"/>
            <a:chOff x="2717" y="1402"/>
            <a:chExt cx="750" cy="426"/>
          </a:xfrm>
        </p:grpSpPr>
        <p:sp>
          <p:nvSpPr>
            <p:cNvPr id="28708" name="Rectangle 29"/>
            <p:cNvSpPr>
              <a:spLocks noChangeArrowheads="1"/>
            </p:cNvSpPr>
            <p:nvPr/>
          </p:nvSpPr>
          <p:spPr bwMode="auto">
            <a:xfrm>
              <a:off x="2717" y="1402"/>
              <a:ext cx="750" cy="381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28709" name="Rectangle 30"/>
            <p:cNvSpPr>
              <a:spLocks noChangeArrowheads="1"/>
            </p:cNvSpPr>
            <p:nvPr/>
          </p:nvSpPr>
          <p:spPr bwMode="auto">
            <a:xfrm>
              <a:off x="2768" y="1419"/>
              <a:ext cx="49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+mn-lt"/>
                </a:rPr>
                <a:t>Increase</a:t>
              </a:r>
              <a:endParaRPr lang="en-US" altLang="en-US" sz="2400">
                <a:latin typeface="+mn-lt"/>
              </a:endParaRPr>
            </a:p>
          </p:txBody>
        </p:sp>
        <p:sp>
          <p:nvSpPr>
            <p:cNvPr id="28710" name="Rectangle 31"/>
            <p:cNvSpPr>
              <a:spLocks noChangeArrowheads="1"/>
            </p:cNvSpPr>
            <p:nvPr/>
          </p:nvSpPr>
          <p:spPr bwMode="auto">
            <a:xfrm>
              <a:off x="2768" y="1595"/>
              <a:ext cx="6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+mn-lt"/>
                </a:rPr>
                <a:t>in demand</a:t>
              </a:r>
              <a:endParaRPr lang="en-US" altLang="en-US" sz="2400">
                <a:latin typeface="+mn-lt"/>
              </a:endParaRP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5394326" y="4006853"/>
            <a:ext cx="1190625" cy="693738"/>
            <a:chOff x="2362" y="2492"/>
            <a:chExt cx="750" cy="437"/>
          </a:xfrm>
        </p:grpSpPr>
        <p:sp>
          <p:nvSpPr>
            <p:cNvPr id="28705" name="Rectangle 33"/>
            <p:cNvSpPr>
              <a:spLocks noChangeArrowheads="1"/>
            </p:cNvSpPr>
            <p:nvPr/>
          </p:nvSpPr>
          <p:spPr bwMode="auto">
            <a:xfrm>
              <a:off x="2362" y="2492"/>
              <a:ext cx="750" cy="394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28706" name="Rectangle 34"/>
            <p:cNvSpPr>
              <a:spLocks noChangeArrowheads="1"/>
            </p:cNvSpPr>
            <p:nvPr/>
          </p:nvSpPr>
          <p:spPr bwMode="auto">
            <a:xfrm>
              <a:off x="2412" y="2520"/>
              <a:ext cx="54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+mn-lt"/>
                </a:rPr>
                <a:t>Decrease</a:t>
              </a:r>
              <a:endParaRPr lang="en-US" altLang="en-US" sz="2400">
                <a:latin typeface="+mn-lt"/>
              </a:endParaRPr>
            </a:p>
          </p:txBody>
        </p:sp>
        <p:sp>
          <p:nvSpPr>
            <p:cNvPr id="28707" name="Rectangle 35"/>
            <p:cNvSpPr>
              <a:spLocks noChangeArrowheads="1"/>
            </p:cNvSpPr>
            <p:nvPr/>
          </p:nvSpPr>
          <p:spPr bwMode="auto">
            <a:xfrm>
              <a:off x="2412" y="2696"/>
              <a:ext cx="6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+mn-lt"/>
                </a:rPr>
                <a:t>in demand</a:t>
              </a:r>
              <a:endParaRPr lang="en-US" altLang="en-US" sz="2400">
                <a:latin typeface="+mn-lt"/>
              </a:endParaRPr>
            </a:p>
          </p:txBody>
        </p:sp>
      </p:grpSp>
      <p:sp>
        <p:nvSpPr>
          <p:cNvPr id="28698" name="Rectangle 41"/>
          <p:cNvSpPr>
            <a:spLocks noChangeArrowheads="1"/>
          </p:cNvSpPr>
          <p:nvPr/>
        </p:nvSpPr>
        <p:spPr bwMode="auto">
          <a:xfrm>
            <a:off x="7461256" y="5151443"/>
            <a:ext cx="8495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+mn-lt"/>
              </a:rPr>
              <a:t>Demand </a:t>
            </a:r>
            <a:br>
              <a:rPr lang="en-US" altLang="en-US" dirty="0">
                <a:solidFill>
                  <a:srgbClr val="000000"/>
                </a:solidFill>
                <a:latin typeface="+mn-lt"/>
              </a:rPr>
            </a:br>
            <a:r>
              <a:rPr lang="en-US" altLang="en-US" dirty="0">
                <a:solidFill>
                  <a:srgbClr val="000000"/>
                </a:solidFill>
                <a:latin typeface="+mn-lt"/>
              </a:rPr>
              <a:t>curve </a:t>
            </a:r>
            <a:r>
              <a:rPr lang="en-US" altLang="en-US" i="1" dirty="0">
                <a:solidFill>
                  <a:srgbClr val="000000"/>
                </a:solidFill>
                <a:latin typeface="+mn-lt"/>
              </a:rPr>
              <a:t>D</a:t>
            </a:r>
            <a:r>
              <a:rPr lang="en-US" altLang="en-US" baseline="30000" dirty="0">
                <a:solidFill>
                  <a:srgbClr val="000000"/>
                </a:solidFill>
                <a:latin typeface="+mn-lt"/>
              </a:rPr>
              <a:t>1</a:t>
            </a:r>
            <a:endParaRPr lang="en-US" altLang="en-US" sz="2400" baseline="30000" dirty="0">
              <a:latin typeface="+mn-lt"/>
            </a:endParaRPr>
          </a:p>
        </p:txBody>
      </p:sp>
      <p:sp>
        <p:nvSpPr>
          <p:cNvPr id="28691" name="Rectangle 50"/>
          <p:cNvSpPr>
            <a:spLocks noChangeArrowheads="1"/>
          </p:cNvSpPr>
          <p:nvPr/>
        </p:nvSpPr>
        <p:spPr bwMode="auto">
          <a:xfrm>
            <a:off x="2825750" y="6116638"/>
            <a:ext cx="1170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+mn-lt"/>
              </a:rPr>
              <a:t>0</a:t>
            </a:r>
            <a:endParaRPr lang="en-US" altLang="en-US" sz="2400">
              <a:latin typeface="+mn-lt"/>
            </a:endParaRPr>
          </a:p>
        </p:txBody>
      </p:sp>
      <p:sp>
        <p:nvSpPr>
          <p:cNvPr id="39" name="Rectangle 41"/>
          <p:cNvSpPr>
            <a:spLocks noChangeArrowheads="1"/>
          </p:cNvSpPr>
          <p:nvPr/>
        </p:nvSpPr>
        <p:spPr bwMode="auto">
          <a:xfrm>
            <a:off x="9056408" y="4627602"/>
            <a:ext cx="8495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+mn-lt"/>
              </a:rPr>
              <a:t>Demand </a:t>
            </a:r>
            <a:br>
              <a:rPr lang="en-US" altLang="en-US" dirty="0">
                <a:solidFill>
                  <a:srgbClr val="000000"/>
                </a:solidFill>
                <a:latin typeface="+mn-lt"/>
              </a:rPr>
            </a:br>
            <a:r>
              <a:rPr lang="en-US" altLang="en-US" dirty="0">
                <a:solidFill>
                  <a:srgbClr val="000000"/>
                </a:solidFill>
                <a:latin typeface="+mn-lt"/>
              </a:rPr>
              <a:t>curve </a:t>
            </a:r>
            <a:r>
              <a:rPr lang="en-US" altLang="en-US" i="1" dirty="0">
                <a:solidFill>
                  <a:srgbClr val="000000"/>
                </a:solidFill>
                <a:latin typeface="+mn-lt"/>
              </a:rPr>
              <a:t>D</a:t>
            </a:r>
            <a:r>
              <a:rPr lang="en-US" altLang="en-US" baseline="30000" dirty="0">
                <a:solidFill>
                  <a:srgbClr val="000000"/>
                </a:solidFill>
                <a:latin typeface="+mn-lt"/>
              </a:rPr>
              <a:t>2</a:t>
            </a:r>
            <a:endParaRPr lang="en-US" altLang="en-US" sz="2400" baseline="30000" dirty="0">
              <a:latin typeface="+mn-lt"/>
            </a:endParaRPr>
          </a:p>
        </p:txBody>
      </p:sp>
      <p:sp>
        <p:nvSpPr>
          <p:cNvPr id="40" name="Rectangle 41"/>
          <p:cNvSpPr>
            <a:spLocks noChangeArrowheads="1"/>
          </p:cNvSpPr>
          <p:nvPr/>
        </p:nvSpPr>
        <p:spPr bwMode="auto">
          <a:xfrm>
            <a:off x="5441746" y="5658201"/>
            <a:ext cx="16429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+mn-lt"/>
              </a:rPr>
              <a:t>Demand curve </a:t>
            </a:r>
            <a:r>
              <a:rPr lang="en-US" altLang="en-US" i="1" dirty="0">
                <a:solidFill>
                  <a:srgbClr val="000000"/>
                </a:solidFill>
                <a:latin typeface="+mn-lt"/>
              </a:rPr>
              <a:t>D</a:t>
            </a:r>
            <a:r>
              <a:rPr lang="en-US" altLang="en-US" baseline="30000" dirty="0">
                <a:solidFill>
                  <a:srgbClr val="000000"/>
                </a:solidFill>
                <a:latin typeface="+mn-lt"/>
              </a:rPr>
              <a:t>3</a:t>
            </a:r>
            <a:endParaRPr lang="en-US" altLang="en-US" sz="2400" baseline="30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4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5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4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45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545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Shifts in the Demand Curve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Consumer Income</a:t>
            </a:r>
          </a:p>
          <a:p>
            <a:pPr lvl="1" eaLnBrk="1" hangingPunct="1"/>
            <a:r>
              <a:rPr lang="en-US" altLang="en-US" dirty="0"/>
              <a:t>As income </a:t>
            </a:r>
            <a:r>
              <a:rPr lang="en-US" altLang="en-US" i="1" dirty="0"/>
              <a:t>increases</a:t>
            </a:r>
            <a:r>
              <a:rPr lang="en-US" altLang="en-US" dirty="0"/>
              <a:t> the demand for a </a:t>
            </a:r>
            <a:r>
              <a:rPr lang="en-US" altLang="en-US" i="1" dirty="0">
                <a:solidFill>
                  <a:srgbClr val="25A9A6"/>
                </a:solidFill>
              </a:rPr>
              <a:t>normal good</a:t>
            </a:r>
            <a:r>
              <a:rPr lang="en-US" altLang="en-US" dirty="0"/>
              <a:t> will </a:t>
            </a:r>
            <a:r>
              <a:rPr lang="en-US" altLang="en-US" i="1" dirty="0"/>
              <a:t>increase</a:t>
            </a:r>
          </a:p>
          <a:p>
            <a:pPr lvl="1" eaLnBrk="1" hangingPunct="1"/>
            <a:r>
              <a:rPr lang="en-US" altLang="en-US" dirty="0"/>
              <a:t>As income </a:t>
            </a:r>
            <a:r>
              <a:rPr lang="en-US" altLang="en-US" i="1" dirty="0"/>
              <a:t>increases</a:t>
            </a:r>
            <a:r>
              <a:rPr lang="en-US" altLang="en-US" dirty="0"/>
              <a:t> the demand for an </a:t>
            </a:r>
            <a:r>
              <a:rPr lang="en-US" altLang="en-US" i="1" dirty="0">
                <a:solidFill>
                  <a:srgbClr val="25A9A6"/>
                </a:solidFill>
              </a:rPr>
              <a:t>inferior good</a:t>
            </a:r>
            <a:r>
              <a:rPr lang="en-US" altLang="en-US" dirty="0"/>
              <a:t> will </a:t>
            </a:r>
            <a:r>
              <a:rPr lang="en-US" altLang="en-US" i="1" dirty="0"/>
              <a:t>decrease</a:t>
            </a:r>
          </a:p>
          <a:p>
            <a:pPr eaLnBrk="1" hangingPunct="1">
              <a:buFont typeface="Arial" panose="020B0604020202020204" pitchFamily="34" charset="0"/>
              <a:buChar char="–"/>
            </a:pPr>
            <a:endParaRPr lang="en-US" altLang="en-US" dirty="0"/>
          </a:p>
          <a:p>
            <a:pPr eaLnBrk="1" hangingPunct="1"/>
            <a:r>
              <a:rPr lang="en-US" altLang="en-US" sz="2400" dirty="0"/>
              <a:t>Example: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Restaurant food is a normal good</a:t>
            </a:r>
          </a:p>
          <a:p>
            <a:pPr lvl="2" eaLnBrk="1" hangingPunct="1"/>
            <a:r>
              <a:rPr lang="en-US" altLang="en-US" sz="1600" dirty="0"/>
              <a:t>Demand </a:t>
            </a:r>
            <a:r>
              <a:rPr lang="en-US" altLang="en-US" sz="1600" i="1" dirty="0"/>
              <a:t>shifts</a:t>
            </a:r>
            <a:r>
              <a:rPr lang="en-US" altLang="en-US" sz="1600" dirty="0"/>
              <a:t> right when incomes </a:t>
            </a:r>
            <a:r>
              <a:rPr lang="en-US" altLang="en-US" sz="1600" i="1" dirty="0"/>
              <a:t>rise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Fast food is an inferior good</a:t>
            </a:r>
          </a:p>
          <a:p>
            <a:pPr lvl="2" eaLnBrk="1" hangingPunct="1"/>
            <a:r>
              <a:rPr lang="en-US" altLang="en-US" sz="1600" dirty="0"/>
              <a:t>Demand shifts </a:t>
            </a:r>
            <a:r>
              <a:rPr lang="en-US" altLang="en-US" sz="1600" i="1" dirty="0"/>
              <a:t>left</a:t>
            </a:r>
            <a:r>
              <a:rPr lang="en-US" altLang="en-US" sz="1600" dirty="0"/>
              <a:t> when incomes </a:t>
            </a:r>
            <a:r>
              <a:rPr lang="en-US" altLang="en-US" sz="1600" i="1" dirty="0"/>
              <a:t>rise</a:t>
            </a:r>
          </a:p>
          <a:p>
            <a:pPr eaLnBrk="1" hangingPunct="1">
              <a:buFont typeface="Arial" panose="020B0604020202020204" pitchFamily="34" charset="0"/>
              <a:buChar char="–"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SUPPLY AND DEMAND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0E5FB7F-7EA2-4B56-8BEC-AC15FFB894DC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26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299450" y="6096001"/>
            <a:ext cx="21336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7689851" y="5486401"/>
            <a:ext cx="12192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8413750" y="5067300"/>
            <a:ext cx="9906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8870950" y="5067300"/>
            <a:ext cx="9906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9366250" y="5334001"/>
            <a:ext cx="2286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7" name="TextBox 10"/>
          <p:cNvSpPr txBox="1">
            <a:spLocks noChangeArrowheads="1"/>
          </p:cNvSpPr>
          <p:nvPr/>
        </p:nvSpPr>
        <p:spPr bwMode="auto">
          <a:xfrm>
            <a:off x="7689850" y="4878389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Calibri" panose="020F0502020204030204" pitchFamily="34" charset="0"/>
              </a:rPr>
              <a:t>Price</a:t>
            </a: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9708" name="TextBox 11"/>
          <p:cNvSpPr txBox="1">
            <a:spLocks noChangeArrowheads="1"/>
          </p:cNvSpPr>
          <p:nvPr/>
        </p:nvSpPr>
        <p:spPr bwMode="auto">
          <a:xfrm>
            <a:off x="8909050" y="6097589"/>
            <a:ext cx="1752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Calibri" panose="020F0502020204030204" pitchFamily="34" charset="0"/>
              </a:rPr>
              <a:t>Quantity Demanded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16200000" flipH="1">
            <a:off x="9328150" y="5068888"/>
            <a:ext cx="9906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8985250" y="5486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Shifts in the Demand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Prices of Related Goods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When a </a:t>
            </a:r>
            <a:r>
              <a:rPr lang="en-US" altLang="en-US" i="1" dirty="0"/>
              <a:t>fall</a:t>
            </a:r>
            <a:r>
              <a:rPr lang="en-US" altLang="en-US" dirty="0"/>
              <a:t> in the price of one good </a:t>
            </a:r>
            <a:r>
              <a:rPr lang="en-US" altLang="en-US" i="1" dirty="0"/>
              <a:t>reduces</a:t>
            </a:r>
            <a:r>
              <a:rPr lang="en-US" altLang="en-US" dirty="0"/>
              <a:t> the demand for </a:t>
            </a:r>
            <a:r>
              <a:rPr lang="en-US" altLang="en-US" i="1" dirty="0"/>
              <a:t>another</a:t>
            </a:r>
            <a:r>
              <a:rPr lang="en-US" altLang="en-US" dirty="0"/>
              <a:t> good, the two goods are called </a:t>
            </a:r>
            <a:r>
              <a:rPr lang="en-US" altLang="en-US" i="1" dirty="0">
                <a:solidFill>
                  <a:srgbClr val="25A9A6"/>
                </a:solidFill>
              </a:rPr>
              <a:t>substitutes</a:t>
            </a:r>
            <a:endParaRPr lang="en-US" altLang="en-US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When a </a:t>
            </a:r>
            <a:r>
              <a:rPr lang="en-US" altLang="en-US" i="1" dirty="0"/>
              <a:t>fall</a:t>
            </a:r>
            <a:r>
              <a:rPr lang="en-US" altLang="en-US" dirty="0"/>
              <a:t> in the price of one good </a:t>
            </a:r>
            <a:r>
              <a:rPr lang="en-US" altLang="en-US" i="1" dirty="0"/>
              <a:t>increases</a:t>
            </a:r>
            <a:r>
              <a:rPr lang="en-US" altLang="en-US" dirty="0"/>
              <a:t> the demand for </a:t>
            </a:r>
            <a:r>
              <a:rPr lang="en-US" altLang="en-US" i="1" dirty="0"/>
              <a:t>another</a:t>
            </a:r>
            <a:r>
              <a:rPr lang="en-US" altLang="en-US" dirty="0"/>
              <a:t> good, the two goods are called </a:t>
            </a:r>
            <a:r>
              <a:rPr lang="en-US" altLang="en-US" i="1" dirty="0">
                <a:solidFill>
                  <a:srgbClr val="25A9A6"/>
                </a:solidFill>
              </a:rPr>
              <a:t>complements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en-US" altLang="en-US" i="1" dirty="0">
              <a:solidFill>
                <a:srgbClr val="25A9A6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600" dirty="0"/>
              <a:t>Example: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200" dirty="0"/>
              <a:t>Pepsi and Coke are substitutes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sz="1800" dirty="0"/>
              <a:t>Pepsi’s demand shifts left when Coke’s price falls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200" dirty="0"/>
              <a:t>Cars and gasoline are complements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sz="1800" dirty="0"/>
              <a:t>The demand for cars shifts right when the price of gas falls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SUPPLY AND DEMAND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23ABD7-F5F4-424B-8949-CA0C8DECE604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27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274050" y="6096001"/>
            <a:ext cx="21336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7664451" y="5486401"/>
            <a:ext cx="12192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8388350" y="5067300"/>
            <a:ext cx="9906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8845550" y="5067300"/>
            <a:ext cx="9906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9340850" y="5334001"/>
            <a:ext cx="2286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1" name="TextBox 10"/>
          <p:cNvSpPr txBox="1">
            <a:spLocks noChangeArrowheads="1"/>
          </p:cNvSpPr>
          <p:nvPr/>
        </p:nvSpPr>
        <p:spPr bwMode="auto">
          <a:xfrm>
            <a:off x="7664450" y="4878389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Calibri" panose="020F0502020204030204" pitchFamily="34" charset="0"/>
              </a:rPr>
              <a:t>Price</a:t>
            </a: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32" name="TextBox 11"/>
          <p:cNvSpPr txBox="1">
            <a:spLocks noChangeArrowheads="1"/>
          </p:cNvSpPr>
          <p:nvPr/>
        </p:nvSpPr>
        <p:spPr bwMode="auto">
          <a:xfrm>
            <a:off x="8883650" y="6097589"/>
            <a:ext cx="1752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Calibri" panose="020F0502020204030204" pitchFamily="34" charset="0"/>
              </a:rPr>
              <a:t>Quantity Demanded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16200000" flipH="1">
            <a:off x="9302750" y="5068888"/>
            <a:ext cx="9906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8959850" y="5486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The Law of Demand—Explanations 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There are two ways to explain the Law of Demand</a:t>
            </a:r>
          </a:p>
          <a:p>
            <a:pPr lvl="1" eaLnBrk="1" hangingPunct="1"/>
            <a:r>
              <a:rPr lang="en-US" altLang="en-US" dirty="0"/>
              <a:t>Substitution effect</a:t>
            </a:r>
          </a:p>
          <a:p>
            <a:pPr lvl="1" eaLnBrk="1" hangingPunct="1"/>
            <a:r>
              <a:rPr lang="en-US" altLang="en-US" dirty="0"/>
              <a:t>Income effect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F185DD2-C354-4DCC-8148-1F0713A6E035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28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SUPPLY AND DEMAND</a:t>
            </a: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700">
            <a:off x="6951926" y="2564983"/>
            <a:ext cx="3322637" cy="2493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8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84" name="Line 16"/>
          <p:cNvSpPr>
            <a:spLocks noChangeShapeType="1"/>
          </p:cNvSpPr>
          <p:nvPr/>
        </p:nvSpPr>
        <p:spPr bwMode="auto">
          <a:xfrm flipV="1">
            <a:off x="4800600" y="51816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0385" name="Line 17"/>
          <p:cNvSpPr>
            <a:spLocks noChangeShapeType="1"/>
          </p:cNvSpPr>
          <p:nvPr/>
        </p:nvSpPr>
        <p:spPr bwMode="auto">
          <a:xfrm>
            <a:off x="8534400" y="58674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Substitution Effect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When the price of a good decreases, consumers substitute that good instead of other competing (substitute) goods</a:t>
            </a:r>
          </a:p>
          <a:p>
            <a:pPr eaLnBrk="1" hangingPunct="1"/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SUPPLY AND DEMAND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1D69E05-48D8-4DAA-BE36-DBEA47F872F3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29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70372" name="Line 4"/>
          <p:cNvSpPr>
            <a:spLocks noChangeShapeType="1"/>
          </p:cNvSpPr>
          <p:nvPr/>
        </p:nvSpPr>
        <p:spPr bwMode="auto">
          <a:xfrm>
            <a:off x="2286000" y="5867400"/>
            <a:ext cx="7620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191000" y="5791200"/>
            <a:ext cx="685800" cy="381000"/>
            <a:chOff x="1680" y="3648"/>
            <a:chExt cx="432" cy="240"/>
          </a:xfrm>
        </p:grpSpPr>
        <p:sp>
          <p:nvSpPr>
            <p:cNvPr id="32793" name="Text Box 12"/>
            <p:cNvSpPr txBox="1">
              <a:spLocks noChangeArrowheads="1"/>
            </p:cNvSpPr>
            <p:nvPr/>
          </p:nvSpPr>
          <p:spPr bwMode="auto">
            <a:xfrm>
              <a:off x="1680" y="3696"/>
              <a:ext cx="4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>
                  <a:latin typeface="Calibri" panose="020F0502020204030204" pitchFamily="34" charset="0"/>
                </a:rPr>
                <a:t>Coke</a:t>
              </a:r>
            </a:p>
          </p:txBody>
        </p:sp>
        <p:sp>
          <p:nvSpPr>
            <p:cNvPr id="32794" name="Oval 7"/>
            <p:cNvSpPr>
              <a:spLocks noChangeArrowheads="1"/>
            </p:cNvSpPr>
            <p:nvPr/>
          </p:nvSpPr>
          <p:spPr bwMode="auto">
            <a:xfrm>
              <a:off x="2016" y="3648"/>
              <a:ext cx="96" cy="96"/>
            </a:xfrm>
            <a:prstGeom prst="ellipse">
              <a:avLst/>
            </a:prstGeom>
            <a:solidFill>
              <a:srgbClr val="0000CC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410200" y="5791200"/>
            <a:ext cx="762000" cy="381000"/>
            <a:chOff x="2448" y="3648"/>
            <a:chExt cx="480" cy="240"/>
          </a:xfrm>
        </p:grpSpPr>
        <p:sp>
          <p:nvSpPr>
            <p:cNvPr id="32791" name="Text Box 13"/>
            <p:cNvSpPr txBox="1">
              <a:spLocks noChangeArrowheads="1"/>
            </p:cNvSpPr>
            <p:nvPr/>
          </p:nvSpPr>
          <p:spPr bwMode="auto">
            <a:xfrm>
              <a:off x="2448" y="3696"/>
              <a:ext cx="4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>
                  <a:latin typeface="Calibri" panose="020F0502020204030204" pitchFamily="34" charset="0"/>
                </a:rPr>
                <a:t>Books</a:t>
              </a:r>
            </a:p>
          </p:txBody>
        </p:sp>
        <p:sp>
          <p:nvSpPr>
            <p:cNvPr id="32792" name="Oval 8"/>
            <p:cNvSpPr>
              <a:spLocks noChangeArrowheads="1"/>
            </p:cNvSpPr>
            <p:nvPr/>
          </p:nvSpPr>
          <p:spPr bwMode="auto">
            <a:xfrm>
              <a:off x="2832" y="3648"/>
              <a:ext cx="96" cy="96"/>
            </a:xfrm>
            <a:prstGeom prst="ellipse">
              <a:avLst/>
            </a:prstGeom>
            <a:solidFill>
              <a:srgbClr val="0000CC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6553200" y="5791200"/>
            <a:ext cx="838200" cy="381000"/>
            <a:chOff x="3168" y="3648"/>
            <a:chExt cx="528" cy="240"/>
          </a:xfrm>
        </p:grpSpPr>
        <p:sp>
          <p:nvSpPr>
            <p:cNvPr id="32789" name="Text Box 14"/>
            <p:cNvSpPr txBox="1">
              <a:spLocks noChangeArrowheads="1"/>
            </p:cNvSpPr>
            <p:nvPr/>
          </p:nvSpPr>
          <p:spPr bwMode="auto">
            <a:xfrm>
              <a:off x="3168" y="3696"/>
              <a:ext cx="5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>
                  <a:latin typeface="Calibri" panose="020F0502020204030204" pitchFamily="34" charset="0"/>
                </a:rPr>
                <a:t>Movies</a:t>
              </a:r>
            </a:p>
          </p:txBody>
        </p:sp>
        <p:sp>
          <p:nvSpPr>
            <p:cNvPr id="32790" name="Oval 9"/>
            <p:cNvSpPr>
              <a:spLocks noChangeArrowheads="1"/>
            </p:cNvSpPr>
            <p:nvPr/>
          </p:nvSpPr>
          <p:spPr bwMode="auto">
            <a:xfrm>
              <a:off x="3600" y="3648"/>
              <a:ext cx="96" cy="96"/>
            </a:xfrm>
            <a:prstGeom prst="ellipse">
              <a:avLst/>
            </a:prstGeom>
            <a:solidFill>
              <a:srgbClr val="0000CC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819400" y="5791200"/>
            <a:ext cx="838200" cy="381000"/>
            <a:chOff x="816" y="3648"/>
            <a:chExt cx="528" cy="240"/>
          </a:xfrm>
        </p:grpSpPr>
        <p:sp>
          <p:nvSpPr>
            <p:cNvPr id="32787" name="Oval 6"/>
            <p:cNvSpPr>
              <a:spLocks noChangeArrowheads="1"/>
            </p:cNvSpPr>
            <p:nvPr/>
          </p:nvSpPr>
          <p:spPr bwMode="auto">
            <a:xfrm>
              <a:off x="1248" y="3648"/>
              <a:ext cx="96" cy="96"/>
            </a:xfrm>
            <a:prstGeom prst="ellipse">
              <a:avLst/>
            </a:prstGeom>
            <a:solidFill>
              <a:srgbClr val="0000CC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2788" name="Text Box 11"/>
            <p:cNvSpPr txBox="1">
              <a:spLocks noChangeArrowheads="1"/>
            </p:cNvSpPr>
            <p:nvPr/>
          </p:nvSpPr>
          <p:spPr bwMode="auto">
            <a:xfrm>
              <a:off x="816" y="3696"/>
              <a:ext cx="5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>
                  <a:latin typeface="Calibri" panose="020F0502020204030204" pitchFamily="34" charset="0"/>
                </a:rPr>
                <a:t>Clothes</a:t>
              </a:r>
            </a:p>
          </p:txBody>
        </p:sp>
      </p:grpSp>
      <p:sp>
        <p:nvSpPr>
          <p:cNvPr id="570393" name="Text Box 25"/>
          <p:cNvSpPr txBox="1">
            <a:spLocks noChangeArrowheads="1"/>
          </p:cNvSpPr>
          <p:nvPr/>
        </p:nvSpPr>
        <p:spPr bwMode="auto">
          <a:xfrm>
            <a:off x="1981200" y="4191000"/>
            <a:ext cx="3124200" cy="654050"/>
          </a:xfrm>
          <a:prstGeom prst="rect">
            <a:avLst/>
          </a:prstGeom>
          <a:solidFill>
            <a:srgbClr val="FFFF99"/>
          </a:solidFill>
          <a:ln w="12700">
            <a:solidFill>
              <a:srgbClr val="FFFF99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alibri" panose="020F0502020204030204" pitchFamily="34" charset="0"/>
              </a:rPr>
              <a:t>1. When the price of Coke decreases…</a:t>
            </a:r>
          </a:p>
        </p:txBody>
      </p: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7924800" y="5791200"/>
            <a:ext cx="685800" cy="381000"/>
            <a:chOff x="4032" y="3648"/>
            <a:chExt cx="432" cy="240"/>
          </a:xfrm>
        </p:grpSpPr>
        <p:sp>
          <p:nvSpPr>
            <p:cNvPr id="32785" name="Text Box 15"/>
            <p:cNvSpPr txBox="1">
              <a:spLocks noChangeArrowheads="1"/>
            </p:cNvSpPr>
            <p:nvPr/>
          </p:nvSpPr>
          <p:spPr bwMode="auto">
            <a:xfrm>
              <a:off x="4032" y="3696"/>
              <a:ext cx="4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>
                  <a:latin typeface="Calibri" panose="020F0502020204030204" pitchFamily="34" charset="0"/>
                </a:rPr>
                <a:t>Pepsi</a:t>
              </a:r>
            </a:p>
          </p:txBody>
        </p:sp>
        <p:sp>
          <p:nvSpPr>
            <p:cNvPr id="32786" name="Oval 10"/>
            <p:cNvSpPr>
              <a:spLocks noChangeArrowheads="1"/>
            </p:cNvSpPr>
            <p:nvPr/>
          </p:nvSpPr>
          <p:spPr bwMode="auto">
            <a:xfrm>
              <a:off x="4368" y="3648"/>
              <a:ext cx="96" cy="96"/>
            </a:xfrm>
            <a:prstGeom prst="ellipse">
              <a:avLst/>
            </a:prstGeom>
            <a:solidFill>
              <a:srgbClr val="0000CC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</p:grpSp>
      <p:sp>
        <p:nvSpPr>
          <p:cNvPr id="570394" name="Text Box 26"/>
          <p:cNvSpPr txBox="1">
            <a:spLocks noChangeArrowheads="1"/>
          </p:cNvSpPr>
          <p:nvPr/>
        </p:nvSpPr>
        <p:spPr bwMode="auto">
          <a:xfrm>
            <a:off x="5334000" y="4191000"/>
            <a:ext cx="2362200" cy="654050"/>
          </a:xfrm>
          <a:prstGeom prst="rect">
            <a:avLst/>
          </a:prstGeom>
          <a:solidFill>
            <a:srgbClr val="FFFF99"/>
          </a:solidFill>
          <a:ln w="12700">
            <a:solidFill>
              <a:srgbClr val="FFFF99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alibri" panose="020F0502020204030204" pitchFamily="34" charset="0"/>
              </a:rPr>
              <a:t>2. Consumption of Pepsi decreases…</a:t>
            </a:r>
          </a:p>
        </p:txBody>
      </p:sp>
      <p:sp>
        <p:nvSpPr>
          <p:cNvPr id="570395" name="Text Box 27"/>
          <p:cNvSpPr txBox="1">
            <a:spLocks noChangeArrowheads="1"/>
          </p:cNvSpPr>
          <p:nvPr/>
        </p:nvSpPr>
        <p:spPr bwMode="auto">
          <a:xfrm>
            <a:off x="7848600" y="4191000"/>
            <a:ext cx="2362200" cy="654050"/>
          </a:xfrm>
          <a:prstGeom prst="rect">
            <a:avLst/>
          </a:prstGeom>
          <a:solidFill>
            <a:srgbClr val="FFFF99"/>
          </a:solidFill>
          <a:ln w="12700">
            <a:solidFill>
              <a:srgbClr val="FFFF99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alibri" panose="020F0502020204030204" pitchFamily="34" charset="0"/>
              </a:rPr>
              <a:t>3. Consumption of Coke increases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7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70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7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70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70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93" grpId="0" animBg="1"/>
      <p:bldP spid="570394" grpId="0" animBg="1"/>
      <p:bldP spid="57039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We need a theory of prices and quantities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Recall that …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In economics we need to be able to </a:t>
            </a:r>
            <a:r>
              <a:rPr lang="en-US" i="1" dirty="0">
                <a:solidFill>
                  <a:srgbClr val="25A9A6"/>
                </a:solidFill>
              </a:rPr>
              <a:t>predict</a:t>
            </a:r>
            <a:r>
              <a:rPr lang="en-US" dirty="0"/>
              <a:t> the economic consequences of 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/>
              <a:t>alternative policies, and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/>
              <a:t>events that are outside our control but we need to be prepared for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The mental tool we use to make such </a:t>
            </a:r>
            <a:r>
              <a:rPr lang="en-US" i="1" dirty="0">
                <a:solidFill>
                  <a:srgbClr val="25A9A6"/>
                </a:solidFill>
              </a:rPr>
              <a:t>predictions</a:t>
            </a:r>
            <a:r>
              <a:rPr lang="en-US" dirty="0"/>
              <a:t> is called a </a:t>
            </a:r>
            <a:r>
              <a:rPr lang="en-US" i="1" dirty="0">
                <a:solidFill>
                  <a:srgbClr val="25A9A6"/>
                </a:solidFill>
              </a:rPr>
              <a:t>theory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A theory is of no use if its predictions are inaccurate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SUPPLY AND DEMAND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06C84A8-1C26-4940-82A7-6C78C0AB02AA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Income Effect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 decrease in the price of a commodity is essentially equivalent to an increase in consumers’ income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FA6D488-03BB-4B90-A3A0-D18D772C52EB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30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SUPPLY AND DEMAND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SUPPLY AND DEMAND</a:t>
            </a:r>
            <a:endParaRPr lang="en-US" dirty="0"/>
          </a:p>
        </p:txBody>
      </p:sp>
      <p:sp>
        <p:nvSpPr>
          <p:cNvPr id="2457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95CEC7A-7F58-45D7-BEA4-47740C35BD7F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31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Lower Prices = Higher Income</a:t>
            </a:r>
          </a:p>
        </p:txBody>
      </p:sp>
      <p:graphicFrame>
        <p:nvGraphicFramePr>
          <p:cNvPr id="603139" name="Group 3"/>
          <p:cNvGraphicFramePr>
            <a:graphicFrameLocks noGrp="1"/>
          </p:cNvGraphicFramePr>
          <p:nvPr>
            <p:ph sz="half" idx="1"/>
          </p:nvPr>
        </p:nvGraphicFramePr>
        <p:xfrm>
          <a:off x="1981200" y="1600200"/>
          <a:ext cx="4040188" cy="1584552"/>
        </p:xfrm>
        <a:graphic>
          <a:graphicData uri="http://schemas.openxmlformats.org/drawingml/2006/table">
            <a:tbl>
              <a:tblPr/>
              <a:tblGrid>
                <a:gridCol w="276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7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Situation 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Price of an Apple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$1.00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Price of an Orange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$2.00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Income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$10.00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03155" name="Group 19"/>
          <p:cNvGraphicFramePr>
            <a:graphicFrameLocks noGrp="1"/>
          </p:cNvGraphicFramePr>
          <p:nvPr>
            <p:ph sz="quarter" idx="2"/>
          </p:nvPr>
        </p:nvGraphicFramePr>
        <p:xfrm>
          <a:off x="6170614" y="2633663"/>
          <a:ext cx="4040187" cy="1584552"/>
        </p:xfrm>
        <a:graphic>
          <a:graphicData uri="http://schemas.openxmlformats.org/drawingml/2006/table">
            <a:tbl>
              <a:tblPr/>
              <a:tblGrid>
                <a:gridCol w="276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7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Situation 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Price of an Apple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$1.00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Price of an Orange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$2.00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Income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$20.00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03171" name="Group 35"/>
          <p:cNvGraphicFramePr>
            <a:graphicFrameLocks noGrp="1"/>
          </p:cNvGraphicFramePr>
          <p:nvPr>
            <p:ph sz="quarter" idx="3"/>
          </p:nvPr>
        </p:nvGraphicFramePr>
        <p:xfrm>
          <a:off x="1981200" y="4441825"/>
          <a:ext cx="4040188" cy="1584552"/>
        </p:xfrm>
        <a:graphic>
          <a:graphicData uri="http://schemas.openxmlformats.org/drawingml/2006/table">
            <a:tbl>
              <a:tblPr/>
              <a:tblGrid>
                <a:gridCol w="276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7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Situation 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Price of an Apple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$0.50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Price of an Orange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$1.00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Income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$10.00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03187" name="Text Box 51"/>
          <p:cNvSpPr txBox="1">
            <a:spLocks noChangeArrowheads="1"/>
          </p:cNvSpPr>
          <p:nvPr/>
        </p:nvSpPr>
        <p:spPr bwMode="auto">
          <a:xfrm>
            <a:off x="1981201" y="3529014"/>
            <a:ext cx="28305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chemeClr val="accent2"/>
                </a:solidFill>
                <a:latin typeface="Calibri" panose="020F0502020204030204" pitchFamily="34" charset="0"/>
              </a:rPr>
              <a:t>If prices fall, Situation </a:t>
            </a:r>
            <a:r>
              <a:rPr lang="en-US" altLang="en-US" sz="1600" i="1">
                <a:solidFill>
                  <a:schemeClr val="accent2"/>
                </a:solidFill>
                <a:latin typeface="Calibri" panose="020F0502020204030204" pitchFamily="34" charset="0"/>
              </a:rPr>
              <a:t>A</a:t>
            </a:r>
            <a:r>
              <a:rPr lang="en-US" altLang="en-US" sz="1600">
                <a:solidFill>
                  <a:schemeClr val="accent2"/>
                </a:solidFill>
                <a:latin typeface="Calibri" panose="020F0502020204030204" pitchFamily="34" charset="0"/>
              </a:rPr>
              <a:t> becomes Situation </a:t>
            </a:r>
            <a:r>
              <a:rPr lang="en-US" altLang="en-US" sz="1600" i="1">
                <a:solidFill>
                  <a:schemeClr val="accent2"/>
                </a:solidFill>
                <a:latin typeface="Calibri" panose="020F0502020204030204" pitchFamily="34" charset="0"/>
              </a:rPr>
              <a:t>C</a:t>
            </a:r>
            <a:r>
              <a:rPr lang="en-US" altLang="en-US" sz="1600">
                <a:solidFill>
                  <a:schemeClr val="accent2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603188" name="Text Box 52"/>
          <p:cNvSpPr txBox="1">
            <a:spLocks noChangeArrowheads="1"/>
          </p:cNvSpPr>
          <p:nvPr/>
        </p:nvSpPr>
        <p:spPr bwMode="auto">
          <a:xfrm>
            <a:off x="7532688" y="1843089"/>
            <a:ext cx="28305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chemeClr val="accent2"/>
                </a:solidFill>
                <a:latin typeface="Calibri" panose="020F0502020204030204" pitchFamily="34" charset="0"/>
              </a:rPr>
              <a:t>If income rises, Situation </a:t>
            </a:r>
            <a:r>
              <a:rPr lang="en-US" altLang="en-US" sz="1600" i="1">
                <a:solidFill>
                  <a:schemeClr val="accent2"/>
                </a:solidFill>
                <a:latin typeface="Calibri" panose="020F0502020204030204" pitchFamily="34" charset="0"/>
              </a:rPr>
              <a:t>A</a:t>
            </a:r>
            <a:r>
              <a:rPr lang="en-US" altLang="en-US" sz="1600">
                <a:solidFill>
                  <a:schemeClr val="accent2"/>
                </a:solidFill>
                <a:latin typeface="Calibri" panose="020F0502020204030204" pitchFamily="34" charset="0"/>
              </a:rPr>
              <a:t> becomes Situation </a:t>
            </a:r>
            <a:r>
              <a:rPr lang="en-US" altLang="en-US" sz="1600" i="1">
                <a:solidFill>
                  <a:schemeClr val="accent2"/>
                </a:solidFill>
                <a:latin typeface="Calibri" panose="020F0502020204030204" pitchFamily="34" charset="0"/>
              </a:rPr>
              <a:t>B</a:t>
            </a:r>
            <a:r>
              <a:rPr lang="en-US" altLang="en-US" sz="1600">
                <a:solidFill>
                  <a:schemeClr val="accent2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603189" name="Text Box 53"/>
          <p:cNvSpPr txBox="1">
            <a:spLocks noChangeArrowheads="1"/>
          </p:cNvSpPr>
          <p:nvPr/>
        </p:nvSpPr>
        <p:spPr bwMode="auto">
          <a:xfrm>
            <a:off x="7532688" y="4918075"/>
            <a:ext cx="2830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chemeClr val="accent2"/>
                </a:solidFill>
                <a:latin typeface="Calibri" panose="020F0502020204030204" pitchFamily="34" charset="0"/>
              </a:rPr>
              <a:t>Q: Which change is better?</a:t>
            </a:r>
          </a:p>
        </p:txBody>
      </p:sp>
      <p:sp>
        <p:nvSpPr>
          <p:cNvPr id="603190" name="Text Box 54"/>
          <p:cNvSpPr txBox="1">
            <a:spLocks noChangeArrowheads="1"/>
          </p:cNvSpPr>
          <p:nvPr/>
        </p:nvSpPr>
        <p:spPr bwMode="auto">
          <a:xfrm>
            <a:off x="7532688" y="5499101"/>
            <a:ext cx="28305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chemeClr val="accent2"/>
                </a:solidFill>
                <a:latin typeface="Calibri" panose="020F0502020204030204" pitchFamily="34" charset="0"/>
              </a:rPr>
              <a:t>A: They are both equally desirable. </a:t>
            </a:r>
            <a:r>
              <a:rPr lang="en-US" altLang="en-US" sz="1600" b="1">
                <a:solidFill>
                  <a:schemeClr val="accent2"/>
                </a:solidFill>
                <a:latin typeface="Calibri" panose="020F0502020204030204" pitchFamily="34" charset="0"/>
              </a:rPr>
              <a:t>A fall in prices is equivalent to an increase in income.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0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0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0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0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187" grpId="0"/>
      <p:bldP spid="603188" grpId="0"/>
      <p:bldP spid="603189" grpId="0"/>
      <p:bldP spid="60319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Income Effect</a:t>
            </a:r>
          </a:p>
        </p:txBody>
      </p:sp>
      <p:sp>
        <p:nvSpPr>
          <p:cNvPr id="358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Consumers respond to a decrease in the price of a commodity as they would to an increase in income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They increase their consumption of a wide range of goods, including the good that had a price decrease</a:t>
            </a:r>
          </a:p>
        </p:txBody>
      </p:sp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SUPPLY AND DEMAND</a:t>
            </a:r>
            <a:endParaRPr lang="en-US" dirty="0"/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1C3EEB9-A311-4AE9-98CF-6701FE788041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32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5626" name="Line 4"/>
          <p:cNvSpPr>
            <a:spLocks noChangeShapeType="1"/>
          </p:cNvSpPr>
          <p:nvPr/>
        </p:nvSpPr>
        <p:spPr bwMode="auto">
          <a:xfrm flipV="1">
            <a:off x="4800600" y="54864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7" name="Line 26"/>
          <p:cNvSpPr>
            <a:spLocks noChangeShapeType="1"/>
          </p:cNvSpPr>
          <p:nvPr/>
        </p:nvSpPr>
        <p:spPr bwMode="auto">
          <a:xfrm flipV="1">
            <a:off x="3581400" y="48006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8" name="Line 27"/>
          <p:cNvSpPr>
            <a:spLocks noChangeShapeType="1"/>
          </p:cNvSpPr>
          <p:nvPr/>
        </p:nvSpPr>
        <p:spPr bwMode="auto">
          <a:xfrm>
            <a:off x="6096000" y="5867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9" name="Line 28"/>
          <p:cNvSpPr>
            <a:spLocks noChangeShapeType="1"/>
          </p:cNvSpPr>
          <p:nvPr/>
        </p:nvSpPr>
        <p:spPr bwMode="auto">
          <a:xfrm flipV="1">
            <a:off x="7315200" y="4953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0" name="Line 29"/>
          <p:cNvSpPr>
            <a:spLocks noChangeShapeType="1"/>
          </p:cNvSpPr>
          <p:nvPr/>
        </p:nvSpPr>
        <p:spPr bwMode="auto">
          <a:xfrm flipV="1">
            <a:off x="8534400" y="5562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950" name="Line 6"/>
          <p:cNvSpPr>
            <a:spLocks noChangeShapeType="1"/>
          </p:cNvSpPr>
          <p:nvPr/>
        </p:nvSpPr>
        <p:spPr bwMode="auto">
          <a:xfrm>
            <a:off x="2286000" y="5867400"/>
            <a:ext cx="7620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191000" y="5791200"/>
            <a:ext cx="685800" cy="381000"/>
            <a:chOff x="1680" y="3648"/>
            <a:chExt cx="432" cy="240"/>
          </a:xfrm>
        </p:grpSpPr>
        <p:sp>
          <p:nvSpPr>
            <p:cNvPr id="35869" name="Text Box 9"/>
            <p:cNvSpPr txBox="1">
              <a:spLocks noChangeArrowheads="1"/>
            </p:cNvSpPr>
            <p:nvPr/>
          </p:nvSpPr>
          <p:spPr bwMode="auto">
            <a:xfrm>
              <a:off x="1680" y="3696"/>
              <a:ext cx="4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>
                  <a:latin typeface="Calibri" panose="020F0502020204030204" pitchFamily="34" charset="0"/>
                </a:rPr>
                <a:t>Coke</a:t>
              </a:r>
            </a:p>
          </p:txBody>
        </p:sp>
        <p:sp>
          <p:nvSpPr>
            <p:cNvPr id="35870" name="Oval 10"/>
            <p:cNvSpPr>
              <a:spLocks noChangeArrowheads="1"/>
            </p:cNvSpPr>
            <p:nvPr/>
          </p:nvSpPr>
          <p:spPr bwMode="auto">
            <a:xfrm>
              <a:off x="2016" y="3648"/>
              <a:ext cx="96" cy="96"/>
            </a:xfrm>
            <a:prstGeom prst="ellipse">
              <a:avLst/>
            </a:prstGeom>
            <a:solidFill>
              <a:srgbClr val="0000CC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5334000" y="5791201"/>
            <a:ext cx="838200" cy="384175"/>
            <a:chOff x="3810000" y="5791200"/>
            <a:chExt cx="838200" cy="383977"/>
          </a:xfrm>
        </p:grpSpPr>
        <p:sp>
          <p:nvSpPr>
            <p:cNvPr id="35867" name="Text Box 12"/>
            <p:cNvSpPr txBox="1">
              <a:spLocks noChangeArrowheads="1"/>
            </p:cNvSpPr>
            <p:nvPr/>
          </p:nvSpPr>
          <p:spPr bwMode="auto">
            <a:xfrm>
              <a:off x="3810000" y="5867400"/>
              <a:ext cx="685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>
                  <a:latin typeface="Calibri" panose="020F0502020204030204" pitchFamily="34" charset="0"/>
                </a:rPr>
                <a:t>Books</a:t>
              </a:r>
            </a:p>
          </p:txBody>
        </p:sp>
        <p:sp>
          <p:nvSpPr>
            <p:cNvPr id="35868" name="Oval 13"/>
            <p:cNvSpPr>
              <a:spLocks noChangeArrowheads="1"/>
            </p:cNvSpPr>
            <p:nvPr/>
          </p:nvSpPr>
          <p:spPr bwMode="auto">
            <a:xfrm>
              <a:off x="4495800" y="5791200"/>
              <a:ext cx="152400" cy="152400"/>
            </a:xfrm>
            <a:prstGeom prst="ellipse">
              <a:avLst/>
            </a:prstGeom>
            <a:solidFill>
              <a:srgbClr val="0000CC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6553200" y="5791200"/>
            <a:ext cx="838200" cy="381000"/>
            <a:chOff x="3168" y="3648"/>
            <a:chExt cx="528" cy="240"/>
          </a:xfrm>
        </p:grpSpPr>
        <p:sp>
          <p:nvSpPr>
            <p:cNvPr id="35865" name="Text Box 15"/>
            <p:cNvSpPr txBox="1">
              <a:spLocks noChangeArrowheads="1"/>
            </p:cNvSpPr>
            <p:nvPr/>
          </p:nvSpPr>
          <p:spPr bwMode="auto">
            <a:xfrm>
              <a:off x="3168" y="3696"/>
              <a:ext cx="5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>
                  <a:latin typeface="Calibri" panose="020F0502020204030204" pitchFamily="34" charset="0"/>
                </a:rPr>
                <a:t>Movies</a:t>
              </a:r>
            </a:p>
          </p:txBody>
        </p:sp>
        <p:sp>
          <p:nvSpPr>
            <p:cNvPr id="35866" name="Oval 16"/>
            <p:cNvSpPr>
              <a:spLocks noChangeArrowheads="1"/>
            </p:cNvSpPr>
            <p:nvPr/>
          </p:nvSpPr>
          <p:spPr bwMode="auto">
            <a:xfrm>
              <a:off x="3600" y="3648"/>
              <a:ext cx="96" cy="96"/>
            </a:xfrm>
            <a:prstGeom prst="ellipse">
              <a:avLst/>
            </a:prstGeom>
            <a:solidFill>
              <a:srgbClr val="0000CC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2819400" y="5791200"/>
            <a:ext cx="838200" cy="381000"/>
            <a:chOff x="816" y="3648"/>
            <a:chExt cx="528" cy="240"/>
          </a:xfrm>
        </p:grpSpPr>
        <p:sp>
          <p:nvSpPr>
            <p:cNvPr id="35863" name="Oval 18"/>
            <p:cNvSpPr>
              <a:spLocks noChangeArrowheads="1"/>
            </p:cNvSpPr>
            <p:nvPr/>
          </p:nvSpPr>
          <p:spPr bwMode="auto">
            <a:xfrm>
              <a:off x="1248" y="3648"/>
              <a:ext cx="96" cy="96"/>
            </a:xfrm>
            <a:prstGeom prst="ellipse">
              <a:avLst/>
            </a:prstGeom>
            <a:solidFill>
              <a:srgbClr val="0000CC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5864" name="Text Box 19"/>
            <p:cNvSpPr txBox="1">
              <a:spLocks noChangeArrowheads="1"/>
            </p:cNvSpPr>
            <p:nvPr/>
          </p:nvSpPr>
          <p:spPr bwMode="auto">
            <a:xfrm>
              <a:off x="816" y="3696"/>
              <a:ext cx="5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>
                  <a:latin typeface="Calibri" panose="020F0502020204030204" pitchFamily="34" charset="0"/>
                </a:rPr>
                <a:t>Clothes</a:t>
              </a:r>
            </a:p>
          </p:txBody>
        </p:sp>
      </p:grpSp>
      <p:sp>
        <p:nvSpPr>
          <p:cNvPr id="594964" name="Text Box 20"/>
          <p:cNvSpPr txBox="1">
            <a:spLocks noChangeArrowheads="1"/>
          </p:cNvSpPr>
          <p:nvPr/>
        </p:nvSpPr>
        <p:spPr bwMode="auto">
          <a:xfrm>
            <a:off x="1981200" y="3581400"/>
            <a:ext cx="3124200" cy="654050"/>
          </a:xfrm>
          <a:prstGeom prst="rect">
            <a:avLst/>
          </a:prstGeom>
          <a:solidFill>
            <a:srgbClr val="FFFF99"/>
          </a:solidFill>
          <a:ln w="12700">
            <a:solidFill>
              <a:srgbClr val="FFFF99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alibri" panose="020F0502020204030204" pitchFamily="34" charset="0"/>
              </a:rPr>
              <a:t>1. When the price of Coke decreases…</a:t>
            </a:r>
          </a:p>
        </p:txBody>
      </p:sp>
      <p:sp>
        <p:nvSpPr>
          <p:cNvPr id="594968" name="Text Box 24"/>
          <p:cNvSpPr txBox="1">
            <a:spLocks noChangeArrowheads="1"/>
          </p:cNvSpPr>
          <p:nvPr/>
        </p:nvSpPr>
        <p:spPr bwMode="auto">
          <a:xfrm>
            <a:off x="5334000" y="3581400"/>
            <a:ext cx="1828800" cy="654050"/>
          </a:xfrm>
          <a:prstGeom prst="rect">
            <a:avLst/>
          </a:prstGeom>
          <a:solidFill>
            <a:srgbClr val="FFFF99"/>
          </a:solidFill>
          <a:ln w="12700">
            <a:solidFill>
              <a:srgbClr val="FFFF99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alibri" panose="020F0502020204030204" pitchFamily="34" charset="0"/>
              </a:rPr>
              <a:t>2. Consumers feel richer…</a:t>
            </a:r>
          </a:p>
        </p:txBody>
      </p:sp>
      <p:sp>
        <p:nvSpPr>
          <p:cNvPr id="594969" name="Text Box 25"/>
          <p:cNvSpPr txBox="1">
            <a:spLocks noChangeArrowheads="1"/>
          </p:cNvSpPr>
          <p:nvPr/>
        </p:nvSpPr>
        <p:spPr bwMode="auto">
          <a:xfrm>
            <a:off x="7315200" y="3581400"/>
            <a:ext cx="3124200" cy="654050"/>
          </a:xfrm>
          <a:prstGeom prst="rect">
            <a:avLst/>
          </a:prstGeom>
          <a:solidFill>
            <a:srgbClr val="FFFF99"/>
          </a:solidFill>
          <a:ln w="12700">
            <a:solidFill>
              <a:srgbClr val="FFFF99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alibri" panose="020F0502020204030204" pitchFamily="34" charset="0"/>
              </a:rPr>
              <a:t>3. Consumption of Coke and other </a:t>
            </a:r>
            <a:r>
              <a:rPr lang="en-US" altLang="en-US" b="1" i="1">
                <a:latin typeface="Calibri" panose="020F0502020204030204" pitchFamily="34" charset="0"/>
              </a:rPr>
              <a:t>normal</a:t>
            </a:r>
            <a:r>
              <a:rPr lang="en-US" altLang="en-US" b="1">
                <a:latin typeface="Calibri" panose="020F0502020204030204" pitchFamily="34" charset="0"/>
              </a:rPr>
              <a:t> goods </a:t>
            </a:r>
            <a:r>
              <a:rPr lang="en-US" altLang="en-US" b="1" i="1">
                <a:latin typeface="Calibri" panose="020F0502020204030204" pitchFamily="34" charset="0"/>
              </a:rPr>
              <a:t>increases</a:t>
            </a: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7924800" y="5791200"/>
            <a:ext cx="685800" cy="381000"/>
            <a:chOff x="4032" y="3648"/>
            <a:chExt cx="432" cy="240"/>
          </a:xfrm>
        </p:grpSpPr>
        <p:sp>
          <p:nvSpPr>
            <p:cNvPr id="35861" name="Text Box 22"/>
            <p:cNvSpPr txBox="1">
              <a:spLocks noChangeArrowheads="1"/>
            </p:cNvSpPr>
            <p:nvPr/>
          </p:nvSpPr>
          <p:spPr bwMode="auto">
            <a:xfrm>
              <a:off x="4032" y="3696"/>
              <a:ext cx="4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>
                  <a:latin typeface="Calibri" panose="020F0502020204030204" pitchFamily="34" charset="0"/>
                </a:rPr>
                <a:t>Pepsi</a:t>
              </a:r>
            </a:p>
          </p:txBody>
        </p:sp>
        <p:sp>
          <p:nvSpPr>
            <p:cNvPr id="35862" name="Oval 23"/>
            <p:cNvSpPr>
              <a:spLocks noChangeArrowheads="1"/>
            </p:cNvSpPr>
            <p:nvPr/>
          </p:nvSpPr>
          <p:spPr bwMode="auto">
            <a:xfrm>
              <a:off x="4368" y="3648"/>
              <a:ext cx="96" cy="96"/>
            </a:xfrm>
            <a:prstGeom prst="ellipse">
              <a:avLst/>
            </a:prstGeom>
            <a:solidFill>
              <a:srgbClr val="0000CC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</p:grp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7315200" y="4298950"/>
            <a:ext cx="3124200" cy="654050"/>
          </a:xfrm>
          <a:prstGeom prst="rect">
            <a:avLst/>
          </a:prstGeom>
          <a:solidFill>
            <a:srgbClr val="FFFF99"/>
          </a:solidFill>
          <a:ln w="12700">
            <a:solidFill>
              <a:srgbClr val="FFFF99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alibri" panose="020F0502020204030204" pitchFamily="34" charset="0"/>
              </a:rPr>
              <a:t>4. Consumption of </a:t>
            </a:r>
            <a:r>
              <a:rPr lang="en-US" altLang="en-US" b="1" i="1">
                <a:latin typeface="Calibri" panose="020F0502020204030204" pitchFamily="34" charset="0"/>
              </a:rPr>
              <a:t>inferior</a:t>
            </a:r>
            <a:r>
              <a:rPr lang="en-US" altLang="en-US" b="1">
                <a:latin typeface="Calibri" panose="020F0502020204030204" pitchFamily="34" charset="0"/>
              </a:rPr>
              <a:t> goods </a:t>
            </a:r>
            <a:r>
              <a:rPr lang="en-US" altLang="en-US" b="1" i="1">
                <a:latin typeface="Calibri" panose="020F0502020204030204" pitchFamily="34" charset="0"/>
              </a:rPr>
              <a:t>decreases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4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4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4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64" grpId="0" animBg="1"/>
      <p:bldP spid="594968" grpId="0" animBg="1"/>
      <p:bldP spid="594969" grpId="0" animBg="1"/>
      <p:bldP spid="3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Law of Demand—Explanations 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369175" cy="4525963"/>
          </a:xfrm>
        </p:spPr>
        <p:txBody>
          <a:bodyPr/>
          <a:lstStyle/>
          <a:p>
            <a:r>
              <a:rPr lang="en-US" altLang="en-US" dirty="0"/>
              <a:t>We have used the substitution effect and the income effect to show that the Law of Demand is true for normal goods</a:t>
            </a:r>
          </a:p>
          <a:p>
            <a:r>
              <a:rPr lang="en-US" altLang="en-US" dirty="0"/>
              <a:t>Can you imagine an example where the Law of Demand is </a:t>
            </a:r>
            <a:r>
              <a:rPr lang="en-US" altLang="en-US" i="1" dirty="0"/>
              <a:t>not</a:t>
            </a:r>
            <a:r>
              <a:rPr lang="en-US" altLang="en-US" dirty="0"/>
              <a:t> true?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SUPPLY AND DEMAND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CAA4A06-DC7C-4657-80C5-D6C624B8CCDF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33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368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75" y="1704976"/>
            <a:ext cx="4060825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supply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How can we describe the behavior of sellers?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SUPPLY AND DEMAND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3E73647-A192-46D9-9848-7229E91AE701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34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152401"/>
            <a:ext cx="3998913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0">
            <a:off x="7143750" y="1662114"/>
            <a:ext cx="95250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0">
            <a:off x="7251700" y="1309689"/>
            <a:ext cx="95250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SUPPLY</a:t>
            </a:r>
          </a:p>
        </p:txBody>
      </p:sp>
      <p:sp>
        <p:nvSpPr>
          <p:cNvPr id="4454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altLang="en-US" i="1" dirty="0">
                <a:solidFill>
                  <a:srgbClr val="25A9A6"/>
                </a:solidFill>
              </a:rPr>
              <a:t>Quantity supplied</a:t>
            </a:r>
            <a:r>
              <a:rPr lang="en-US" altLang="en-US" dirty="0"/>
              <a:t> is the amount of a good that sellers are willing and able to sell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i="1" dirty="0">
                <a:solidFill>
                  <a:srgbClr val="25A9A6"/>
                </a:solidFill>
              </a:rPr>
              <a:t>Supply</a:t>
            </a:r>
            <a:r>
              <a:rPr lang="en-US" altLang="en-US" dirty="0"/>
              <a:t> is a full description of how the quantity supplied of a commodity responds to changes in its price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E5E437E-E4B2-400B-9BA6-B38C068C5639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35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SUPPLY AND DEMAND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45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45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5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7086600" cy="533400"/>
          </a:xfrm>
        </p:spPr>
        <p:txBody>
          <a:bodyPr anchor="t"/>
          <a:lstStyle/>
          <a:p>
            <a:pPr algn="ctr" eaLnBrk="1" hangingPunct="1"/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Ben’s supply schedule and supply curve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63CCFBE-9DD1-46C7-9097-ADA93CB2704A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36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0" y="1458913"/>
            <a:ext cx="4038600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0" y="1600200"/>
            <a:ext cx="2756580" cy="2863850"/>
            <a:chOff x="4571748" y="1512332"/>
            <a:chExt cx="2757503" cy="2863335"/>
          </a:xfrm>
        </p:grpSpPr>
        <p:cxnSp>
          <p:nvCxnSpPr>
            <p:cNvPr id="7" name="Straight Connector 6"/>
            <p:cNvCxnSpPr/>
            <p:nvPr/>
          </p:nvCxnSpPr>
          <p:spPr>
            <a:xfrm rot="5400000" flipH="1" flipV="1">
              <a:off x="4168987" y="2448397"/>
              <a:ext cx="2330031" cy="1524510"/>
            </a:xfrm>
            <a:prstGeom prst="line">
              <a:avLst/>
            </a:prstGeom>
            <a:ln w="38100">
              <a:solidFill>
                <a:srgbClr val="000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034" name="TextBox 7"/>
            <p:cNvSpPr txBox="1">
              <a:spLocks noChangeArrowheads="1"/>
            </p:cNvSpPr>
            <p:nvPr/>
          </p:nvSpPr>
          <p:spPr bwMode="auto">
            <a:xfrm>
              <a:off x="5943600" y="1512332"/>
              <a:ext cx="1385651" cy="369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Calibri" panose="020F0502020204030204" pitchFamily="34" charset="0"/>
                </a:rPr>
                <a:t>Supply curve</a:t>
              </a: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524000" y="2301876"/>
          <a:ext cx="3513138" cy="26516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5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8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70"/>
                          </a:solidFill>
                        </a:rPr>
                        <a:t>Price of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rgbClr val="000070"/>
                          </a:solidFill>
                        </a:rPr>
                        <a:t>Ice-cream</a:t>
                      </a:r>
                      <a:r>
                        <a:rPr lang="en-US" sz="1800" baseline="0" dirty="0">
                          <a:solidFill>
                            <a:srgbClr val="000070"/>
                          </a:solidFill>
                        </a:rPr>
                        <a:t> cone</a:t>
                      </a:r>
                      <a:endParaRPr lang="en-US" sz="1800" dirty="0">
                        <a:solidFill>
                          <a:srgbClr val="000070"/>
                        </a:solidFill>
                      </a:endParaRPr>
                    </a:p>
                  </a:txBody>
                  <a:tcPr marL="91427" marR="91427" marT="45681" marB="456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70"/>
                          </a:solidFill>
                        </a:rPr>
                        <a:t>Quantity of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rgbClr val="000070"/>
                          </a:solidFill>
                        </a:rPr>
                        <a:t>Cones supplied</a:t>
                      </a:r>
                    </a:p>
                  </a:txBody>
                  <a:tcPr marL="91427" marR="91427" marT="45681" marB="456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122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$0.00</a:t>
                      </a:r>
                    </a:p>
                    <a:p>
                      <a:pPr algn="ctr"/>
                      <a:r>
                        <a:rPr lang="en-US" sz="1800" dirty="0"/>
                        <a:t>0.50</a:t>
                      </a:r>
                    </a:p>
                    <a:p>
                      <a:pPr algn="ctr"/>
                      <a:r>
                        <a:rPr lang="en-US" sz="1800" dirty="0"/>
                        <a:t>1.00</a:t>
                      </a:r>
                    </a:p>
                    <a:p>
                      <a:pPr algn="ctr"/>
                      <a:r>
                        <a:rPr lang="en-US" sz="1800" dirty="0"/>
                        <a:t>1.50</a:t>
                      </a:r>
                    </a:p>
                    <a:p>
                      <a:pPr algn="ctr"/>
                      <a:r>
                        <a:rPr lang="en-US" sz="1800" dirty="0"/>
                        <a:t>2.00</a:t>
                      </a:r>
                    </a:p>
                    <a:p>
                      <a:pPr algn="ctr"/>
                      <a:r>
                        <a:rPr lang="en-US" sz="1800" dirty="0"/>
                        <a:t>2.50</a:t>
                      </a:r>
                    </a:p>
                    <a:p>
                      <a:pPr algn="ctr"/>
                      <a:r>
                        <a:rPr lang="en-US" sz="1800" dirty="0"/>
                        <a:t>3.00</a:t>
                      </a:r>
                    </a:p>
                  </a:txBody>
                  <a:tcPr marL="91427" marR="91427" marT="45681" marB="456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 cones</a:t>
                      </a:r>
                    </a:p>
                    <a:p>
                      <a:pPr algn="ctr"/>
                      <a:r>
                        <a:rPr lang="en-US" sz="1800" dirty="0"/>
                        <a:t>0</a:t>
                      </a:r>
                    </a:p>
                    <a:p>
                      <a:pPr algn="ctr"/>
                      <a:r>
                        <a:rPr lang="en-US" sz="1800" dirty="0"/>
                        <a:t>1</a:t>
                      </a:r>
                    </a:p>
                    <a:p>
                      <a:pPr algn="ctr"/>
                      <a:r>
                        <a:rPr lang="en-US" sz="1800" dirty="0"/>
                        <a:t>2</a:t>
                      </a:r>
                    </a:p>
                    <a:p>
                      <a:pPr algn="ctr"/>
                      <a:r>
                        <a:rPr lang="en-US" sz="1800" dirty="0"/>
                        <a:t>3</a:t>
                      </a:r>
                    </a:p>
                    <a:p>
                      <a:pPr algn="ctr"/>
                      <a:r>
                        <a:rPr lang="en-US" sz="1800" dirty="0"/>
                        <a:t>4</a:t>
                      </a:r>
                    </a:p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marL="91427" marR="91427" marT="45681" marB="456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867400" y="4735515"/>
            <a:ext cx="4343400" cy="826839"/>
            <a:chOff x="4343400" y="4648200"/>
            <a:chExt cx="4343400" cy="826284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572000" y="4800498"/>
              <a:ext cx="4114800" cy="15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95" name="TextBox 12"/>
            <p:cNvSpPr txBox="1">
              <a:spLocks noChangeArrowheads="1"/>
            </p:cNvSpPr>
            <p:nvPr/>
          </p:nvSpPr>
          <p:spPr bwMode="auto">
            <a:xfrm>
              <a:off x="4343400" y="4800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39996" name="Group 14"/>
            <p:cNvGrpSpPr>
              <a:grpSpLocks/>
            </p:cNvGrpSpPr>
            <p:nvPr/>
          </p:nvGrpSpPr>
          <p:grpSpPr bwMode="auto">
            <a:xfrm>
              <a:off x="8001000" y="4648200"/>
              <a:ext cx="418704" cy="521484"/>
              <a:chOff x="8001000" y="4648200"/>
              <a:chExt cx="418704" cy="521484"/>
            </a:xfrm>
          </p:grpSpPr>
          <p:cxnSp>
            <p:nvCxnSpPr>
              <p:cNvPr id="49" name="Straight Connector 12"/>
              <p:cNvCxnSpPr/>
              <p:nvPr/>
            </p:nvCxnSpPr>
            <p:spPr>
              <a:xfrm rot="5400000">
                <a:off x="8152658" y="4723555"/>
                <a:ext cx="152298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032" name="TextBox 13"/>
              <p:cNvSpPr txBox="1">
                <a:spLocks noChangeArrowheads="1"/>
              </p:cNvSpPr>
              <p:nvPr/>
            </p:nvSpPr>
            <p:spPr bwMode="auto">
              <a:xfrm>
                <a:off x="8001000" y="4800600"/>
                <a:ext cx="418704" cy="369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Calibri" panose="020F0502020204030204" pitchFamily="34" charset="0"/>
                  </a:rPr>
                  <a:t>12</a:t>
                </a:r>
              </a:p>
            </p:txBody>
          </p:sp>
        </p:grpSp>
        <p:grpSp>
          <p:nvGrpSpPr>
            <p:cNvPr id="39997" name="Group 15"/>
            <p:cNvGrpSpPr>
              <a:grpSpLocks/>
            </p:cNvGrpSpPr>
            <p:nvPr/>
          </p:nvGrpSpPr>
          <p:grpSpPr bwMode="auto">
            <a:xfrm>
              <a:off x="7391400" y="4648200"/>
              <a:ext cx="418704" cy="521484"/>
              <a:chOff x="8001000" y="4648200"/>
              <a:chExt cx="418704" cy="521484"/>
            </a:xfrm>
          </p:grpSpPr>
          <p:cxnSp>
            <p:nvCxnSpPr>
              <p:cNvPr id="47" name="Straight Connector 16"/>
              <p:cNvCxnSpPr/>
              <p:nvPr/>
            </p:nvCxnSpPr>
            <p:spPr>
              <a:xfrm rot="5400000">
                <a:off x="8152658" y="4723555"/>
                <a:ext cx="152298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030" name="TextBox 17"/>
              <p:cNvSpPr txBox="1">
                <a:spLocks noChangeArrowheads="1"/>
              </p:cNvSpPr>
              <p:nvPr/>
            </p:nvSpPr>
            <p:spPr bwMode="auto">
              <a:xfrm>
                <a:off x="8001000" y="4800600"/>
                <a:ext cx="418704" cy="369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Calibri" panose="020F0502020204030204" pitchFamily="34" charset="0"/>
                  </a:rPr>
                  <a:t>10</a:t>
                </a:r>
              </a:p>
            </p:txBody>
          </p:sp>
        </p:grpSp>
        <p:grpSp>
          <p:nvGrpSpPr>
            <p:cNvPr id="39998" name="Group 18"/>
            <p:cNvGrpSpPr>
              <a:grpSpLocks/>
            </p:cNvGrpSpPr>
            <p:nvPr/>
          </p:nvGrpSpPr>
          <p:grpSpPr bwMode="auto">
            <a:xfrm>
              <a:off x="7696200" y="4648200"/>
              <a:ext cx="424027" cy="521732"/>
              <a:chOff x="8001000" y="4648200"/>
              <a:chExt cx="424027" cy="521732"/>
            </a:xfrm>
          </p:grpSpPr>
          <p:cxnSp>
            <p:nvCxnSpPr>
              <p:cNvPr id="45" name="Straight Connector 19"/>
              <p:cNvCxnSpPr/>
              <p:nvPr/>
            </p:nvCxnSpPr>
            <p:spPr>
              <a:xfrm rot="5400000">
                <a:off x="8152658" y="4723555"/>
                <a:ext cx="152298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028" name="TextBox 20"/>
              <p:cNvSpPr txBox="1">
                <a:spLocks noChangeArrowheads="1"/>
              </p:cNvSpPr>
              <p:nvPr/>
            </p:nvSpPr>
            <p:spPr bwMode="auto">
              <a:xfrm>
                <a:off x="8001000" y="4800600"/>
                <a:ext cx="42402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Calibri" panose="020F0502020204030204" pitchFamily="34" charset="0"/>
                  </a:rPr>
                  <a:t>11</a:t>
                </a:r>
              </a:p>
            </p:txBody>
          </p:sp>
        </p:grpSp>
        <p:grpSp>
          <p:nvGrpSpPr>
            <p:cNvPr id="39999" name="Group 21"/>
            <p:cNvGrpSpPr>
              <a:grpSpLocks/>
            </p:cNvGrpSpPr>
            <p:nvPr/>
          </p:nvGrpSpPr>
          <p:grpSpPr bwMode="auto">
            <a:xfrm>
              <a:off x="7154694" y="4648200"/>
              <a:ext cx="312906" cy="521732"/>
              <a:chOff x="8069094" y="4648200"/>
              <a:chExt cx="312906" cy="521732"/>
            </a:xfrm>
          </p:grpSpPr>
          <p:cxnSp>
            <p:nvCxnSpPr>
              <p:cNvPr id="43" name="Straight Connector 22"/>
              <p:cNvCxnSpPr/>
              <p:nvPr/>
            </p:nvCxnSpPr>
            <p:spPr>
              <a:xfrm rot="5400000">
                <a:off x="8152658" y="4723555"/>
                <a:ext cx="152298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026" name="TextBox 43"/>
              <p:cNvSpPr txBox="1">
                <a:spLocks noChangeArrowheads="1"/>
              </p:cNvSpPr>
              <p:nvPr/>
            </p:nvSpPr>
            <p:spPr bwMode="auto">
              <a:xfrm>
                <a:off x="8069094" y="4800600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Calibri" panose="020F0502020204030204" pitchFamily="34" charset="0"/>
                  </a:rPr>
                  <a:t>9</a:t>
                </a:r>
              </a:p>
            </p:txBody>
          </p:sp>
        </p:grpSp>
        <p:grpSp>
          <p:nvGrpSpPr>
            <p:cNvPr id="40000" name="Group 27"/>
            <p:cNvGrpSpPr>
              <a:grpSpLocks/>
            </p:cNvGrpSpPr>
            <p:nvPr/>
          </p:nvGrpSpPr>
          <p:grpSpPr bwMode="auto">
            <a:xfrm>
              <a:off x="4716294" y="4648200"/>
              <a:ext cx="312906" cy="521732"/>
              <a:chOff x="8069094" y="4648200"/>
              <a:chExt cx="312906" cy="521732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 rot="5400000">
                <a:off x="8152658" y="4723555"/>
                <a:ext cx="152298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024" name="TextBox 41"/>
              <p:cNvSpPr txBox="1">
                <a:spLocks noChangeArrowheads="1"/>
              </p:cNvSpPr>
              <p:nvPr/>
            </p:nvSpPr>
            <p:spPr bwMode="auto">
              <a:xfrm>
                <a:off x="8069094" y="4800600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Calibri" panose="020F0502020204030204" pitchFamily="34" charset="0"/>
                  </a:rPr>
                  <a:t>1</a:t>
                </a:r>
              </a:p>
            </p:txBody>
          </p:sp>
        </p:grpSp>
        <p:grpSp>
          <p:nvGrpSpPr>
            <p:cNvPr id="40001" name="Group 30"/>
            <p:cNvGrpSpPr>
              <a:grpSpLocks/>
            </p:cNvGrpSpPr>
            <p:nvPr/>
          </p:nvGrpSpPr>
          <p:grpSpPr bwMode="auto">
            <a:xfrm>
              <a:off x="5021094" y="4648200"/>
              <a:ext cx="312906" cy="521732"/>
              <a:chOff x="8069094" y="4648200"/>
              <a:chExt cx="312906" cy="521732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>
                <a:off x="8152658" y="4723555"/>
                <a:ext cx="152298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022" name="TextBox 39"/>
              <p:cNvSpPr txBox="1">
                <a:spLocks noChangeArrowheads="1"/>
              </p:cNvSpPr>
              <p:nvPr/>
            </p:nvSpPr>
            <p:spPr bwMode="auto">
              <a:xfrm>
                <a:off x="8069094" y="4800600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Calibri" panose="020F0502020204030204" pitchFamily="34" charset="0"/>
                  </a:rPr>
                  <a:t>2</a:t>
                </a:r>
              </a:p>
            </p:txBody>
          </p:sp>
        </p:grpSp>
        <p:grpSp>
          <p:nvGrpSpPr>
            <p:cNvPr id="40002" name="Group 33"/>
            <p:cNvGrpSpPr>
              <a:grpSpLocks/>
            </p:cNvGrpSpPr>
            <p:nvPr/>
          </p:nvGrpSpPr>
          <p:grpSpPr bwMode="auto">
            <a:xfrm>
              <a:off x="5325894" y="4648200"/>
              <a:ext cx="312906" cy="521732"/>
              <a:chOff x="8069094" y="4648200"/>
              <a:chExt cx="312906" cy="521732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rot="5400000">
                <a:off x="8152658" y="4723555"/>
                <a:ext cx="152298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020" name="TextBox 37"/>
              <p:cNvSpPr txBox="1">
                <a:spLocks noChangeArrowheads="1"/>
              </p:cNvSpPr>
              <p:nvPr/>
            </p:nvSpPr>
            <p:spPr bwMode="auto">
              <a:xfrm>
                <a:off x="8069094" y="4800600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Calibri" panose="020F0502020204030204" pitchFamily="34" charset="0"/>
                  </a:rPr>
                  <a:t>3</a:t>
                </a:r>
              </a:p>
            </p:txBody>
          </p:sp>
        </p:grpSp>
        <p:grpSp>
          <p:nvGrpSpPr>
            <p:cNvPr id="40003" name="Group 36"/>
            <p:cNvGrpSpPr>
              <a:grpSpLocks/>
            </p:cNvGrpSpPr>
            <p:nvPr/>
          </p:nvGrpSpPr>
          <p:grpSpPr bwMode="auto">
            <a:xfrm>
              <a:off x="5630694" y="4648200"/>
              <a:ext cx="312906" cy="521732"/>
              <a:chOff x="8069094" y="4648200"/>
              <a:chExt cx="312906" cy="521732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rot="5400000">
                <a:off x="8152658" y="4723555"/>
                <a:ext cx="152298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018" name="TextBox 35"/>
              <p:cNvSpPr txBox="1">
                <a:spLocks noChangeArrowheads="1"/>
              </p:cNvSpPr>
              <p:nvPr/>
            </p:nvSpPr>
            <p:spPr bwMode="auto">
              <a:xfrm>
                <a:off x="8069094" y="4800600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40004" name="Group 39"/>
            <p:cNvGrpSpPr>
              <a:grpSpLocks/>
            </p:cNvGrpSpPr>
            <p:nvPr/>
          </p:nvGrpSpPr>
          <p:grpSpPr bwMode="auto">
            <a:xfrm>
              <a:off x="5935494" y="4648200"/>
              <a:ext cx="312906" cy="521732"/>
              <a:chOff x="8069094" y="4648200"/>
              <a:chExt cx="312906" cy="521732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rot="5400000">
                <a:off x="8152658" y="4723555"/>
                <a:ext cx="152298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016" name="TextBox 33"/>
              <p:cNvSpPr txBox="1">
                <a:spLocks noChangeArrowheads="1"/>
              </p:cNvSpPr>
              <p:nvPr/>
            </p:nvSpPr>
            <p:spPr bwMode="auto">
              <a:xfrm>
                <a:off x="8069094" y="4800600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Calibri" panose="020F0502020204030204" pitchFamily="34" charset="0"/>
                  </a:rPr>
                  <a:t>5</a:t>
                </a:r>
              </a:p>
            </p:txBody>
          </p:sp>
        </p:grpSp>
        <p:grpSp>
          <p:nvGrpSpPr>
            <p:cNvPr id="40005" name="Group 42"/>
            <p:cNvGrpSpPr>
              <a:grpSpLocks/>
            </p:cNvGrpSpPr>
            <p:nvPr/>
          </p:nvGrpSpPr>
          <p:grpSpPr bwMode="auto">
            <a:xfrm>
              <a:off x="6240294" y="4648200"/>
              <a:ext cx="312906" cy="521732"/>
              <a:chOff x="8069094" y="4648200"/>
              <a:chExt cx="312906" cy="521732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 rot="5400000">
                <a:off x="8152658" y="4723555"/>
                <a:ext cx="152298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014" name="TextBox 31"/>
              <p:cNvSpPr txBox="1">
                <a:spLocks noChangeArrowheads="1"/>
              </p:cNvSpPr>
              <p:nvPr/>
            </p:nvSpPr>
            <p:spPr bwMode="auto">
              <a:xfrm>
                <a:off x="8069094" y="4800600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Calibri" panose="020F0502020204030204" pitchFamily="34" charset="0"/>
                  </a:rPr>
                  <a:t>6</a:t>
                </a:r>
              </a:p>
            </p:txBody>
          </p:sp>
        </p:grpSp>
        <p:grpSp>
          <p:nvGrpSpPr>
            <p:cNvPr id="40006" name="Group 45"/>
            <p:cNvGrpSpPr>
              <a:grpSpLocks/>
            </p:cNvGrpSpPr>
            <p:nvPr/>
          </p:nvGrpSpPr>
          <p:grpSpPr bwMode="auto">
            <a:xfrm>
              <a:off x="6545094" y="4648200"/>
              <a:ext cx="312906" cy="521732"/>
              <a:chOff x="8069094" y="4648200"/>
              <a:chExt cx="312906" cy="521732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 rot="5400000">
                <a:off x="8152658" y="4723555"/>
                <a:ext cx="152298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012" name="TextBox 29"/>
              <p:cNvSpPr txBox="1">
                <a:spLocks noChangeArrowheads="1"/>
              </p:cNvSpPr>
              <p:nvPr/>
            </p:nvSpPr>
            <p:spPr bwMode="auto">
              <a:xfrm>
                <a:off x="8069094" y="4800600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Calibri" panose="020F0502020204030204" pitchFamily="34" charset="0"/>
                  </a:rPr>
                  <a:t>7</a:t>
                </a:r>
              </a:p>
            </p:txBody>
          </p:sp>
        </p:grpSp>
        <p:grpSp>
          <p:nvGrpSpPr>
            <p:cNvPr id="40007" name="Group 48"/>
            <p:cNvGrpSpPr>
              <a:grpSpLocks/>
            </p:cNvGrpSpPr>
            <p:nvPr/>
          </p:nvGrpSpPr>
          <p:grpSpPr bwMode="auto">
            <a:xfrm>
              <a:off x="6849894" y="4648200"/>
              <a:ext cx="312906" cy="521732"/>
              <a:chOff x="8069094" y="4648200"/>
              <a:chExt cx="312906" cy="521732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rot="5400000">
                <a:off x="8152658" y="4723555"/>
                <a:ext cx="152298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010" name="TextBox 27"/>
              <p:cNvSpPr txBox="1">
                <a:spLocks noChangeArrowheads="1"/>
              </p:cNvSpPr>
              <p:nvPr/>
            </p:nvSpPr>
            <p:spPr bwMode="auto">
              <a:xfrm>
                <a:off x="8069094" y="4800600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Calibri" panose="020F0502020204030204" pitchFamily="34" charset="0"/>
                  </a:rPr>
                  <a:t>8</a:t>
                </a:r>
              </a:p>
            </p:txBody>
          </p:sp>
        </p:grpSp>
        <p:sp>
          <p:nvSpPr>
            <p:cNvPr id="40008" name="TextBox 25"/>
            <p:cNvSpPr txBox="1">
              <a:spLocks noChangeArrowheads="1"/>
            </p:cNvSpPr>
            <p:nvPr/>
          </p:nvSpPr>
          <p:spPr bwMode="auto">
            <a:xfrm>
              <a:off x="5105400" y="5105400"/>
              <a:ext cx="2931893" cy="369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Calibri" panose="020F0502020204030204" pitchFamily="34" charset="0"/>
                </a:rPr>
                <a:t>Quantity of Ice-Cream Cones </a:t>
              </a:r>
            </a:p>
          </p:txBody>
        </p:sp>
      </p:grpSp>
      <p:grpSp>
        <p:nvGrpSpPr>
          <p:cNvPr id="21" name="Group 50"/>
          <p:cNvGrpSpPr>
            <a:grpSpLocks/>
          </p:cNvGrpSpPr>
          <p:nvPr/>
        </p:nvGrpSpPr>
        <p:grpSpPr bwMode="auto">
          <a:xfrm>
            <a:off x="4970006" y="1054100"/>
            <a:ext cx="1278395" cy="3822699"/>
            <a:chOff x="3445756" y="978932"/>
            <a:chExt cx="1278391" cy="3822461"/>
          </a:xfrm>
        </p:grpSpPr>
        <p:cxnSp>
          <p:nvCxnSpPr>
            <p:cNvPr id="52" name="Straight Connector 7"/>
            <p:cNvCxnSpPr/>
            <p:nvPr/>
          </p:nvCxnSpPr>
          <p:spPr>
            <a:xfrm rot="5400000">
              <a:off x="2896246" y="3124304"/>
              <a:ext cx="3352591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975" name="Group 56"/>
            <p:cNvGrpSpPr>
              <a:grpSpLocks/>
            </p:cNvGrpSpPr>
            <p:nvPr/>
          </p:nvGrpSpPr>
          <p:grpSpPr bwMode="auto">
            <a:xfrm>
              <a:off x="3810000" y="1828800"/>
              <a:ext cx="914147" cy="369309"/>
              <a:chOff x="5943853" y="2286000"/>
              <a:chExt cx="914147" cy="369309"/>
            </a:xfrm>
          </p:grpSpPr>
          <p:sp>
            <p:nvSpPr>
              <p:cNvPr id="39992" name="TextBox 53"/>
              <p:cNvSpPr txBox="1">
                <a:spLocks noChangeArrowheads="1"/>
              </p:cNvSpPr>
              <p:nvPr/>
            </p:nvSpPr>
            <p:spPr bwMode="auto">
              <a:xfrm>
                <a:off x="5943853" y="2286000"/>
                <a:ext cx="710449" cy="369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Calibri" panose="020F0502020204030204" pitchFamily="34" charset="0"/>
                  </a:rPr>
                  <a:t>$3.00</a:t>
                </a:r>
              </a:p>
            </p:txBody>
          </p:sp>
          <p:cxnSp>
            <p:nvCxnSpPr>
              <p:cNvPr id="71" name="Straight Connector 55"/>
              <p:cNvCxnSpPr/>
              <p:nvPr/>
            </p:nvCxnSpPr>
            <p:spPr>
              <a:xfrm>
                <a:off x="6705601" y="2513978"/>
                <a:ext cx="152399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976" name="Group 57"/>
            <p:cNvGrpSpPr>
              <a:grpSpLocks/>
            </p:cNvGrpSpPr>
            <p:nvPr/>
          </p:nvGrpSpPr>
          <p:grpSpPr bwMode="auto">
            <a:xfrm>
              <a:off x="3938240" y="2297668"/>
              <a:ext cx="785907" cy="369309"/>
              <a:chOff x="6072093" y="2286000"/>
              <a:chExt cx="785907" cy="369309"/>
            </a:xfrm>
          </p:grpSpPr>
          <p:sp>
            <p:nvSpPr>
              <p:cNvPr id="39990" name="TextBox 58"/>
              <p:cNvSpPr txBox="1">
                <a:spLocks noChangeArrowheads="1"/>
              </p:cNvSpPr>
              <p:nvPr/>
            </p:nvSpPr>
            <p:spPr bwMode="auto">
              <a:xfrm>
                <a:off x="6072093" y="2286000"/>
                <a:ext cx="593430" cy="369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Calibri" panose="020F0502020204030204" pitchFamily="34" charset="0"/>
                  </a:rPr>
                  <a:t>2.50</a:t>
                </a: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6705600" y="2514981"/>
                <a:ext cx="1524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977" name="Group 60"/>
            <p:cNvGrpSpPr>
              <a:grpSpLocks/>
            </p:cNvGrpSpPr>
            <p:nvPr/>
          </p:nvGrpSpPr>
          <p:grpSpPr bwMode="auto">
            <a:xfrm>
              <a:off x="3938240" y="2754868"/>
              <a:ext cx="785907" cy="369309"/>
              <a:chOff x="6072093" y="2286000"/>
              <a:chExt cx="785907" cy="369309"/>
            </a:xfrm>
          </p:grpSpPr>
          <p:sp>
            <p:nvSpPr>
              <p:cNvPr id="39988" name="TextBox 65"/>
              <p:cNvSpPr txBox="1">
                <a:spLocks noChangeArrowheads="1"/>
              </p:cNvSpPr>
              <p:nvPr/>
            </p:nvSpPr>
            <p:spPr bwMode="auto">
              <a:xfrm>
                <a:off x="6072093" y="2286000"/>
                <a:ext cx="593430" cy="369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Calibri" panose="020F0502020204030204" pitchFamily="34" charset="0"/>
                  </a:rPr>
                  <a:t>2.00</a:t>
                </a:r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>
                <a:off x="6705600" y="2514952"/>
                <a:ext cx="1524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978" name="Group 63"/>
            <p:cNvGrpSpPr>
              <a:grpSpLocks/>
            </p:cNvGrpSpPr>
            <p:nvPr/>
          </p:nvGrpSpPr>
          <p:grpSpPr bwMode="auto">
            <a:xfrm>
              <a:off x="3938240" y="3212068"/>
              <a:ext cx="785907" cy="369309"/>
              <a:chOff x="6072093" y="2286000"/>
              <a:chExt cx="785907" cy="369309"/>
            </a:xfrm>
          </p:grpSpPr>
          <p:sp>
            <p:nvSpPr>
              <p:cNvPr id="39986" name="TextBox 63"/>
              <p:cNvSpPr txBox="1">
                <a:spLocks noChangeArrowheads="1"/>
              </p:cNvSpPr>
              <p:nvPr/>
            </p:nvSpPr>
            <p:spPr bwMode="auto">
              <a:xfrm>
                <a:off x="6072093" y="2286000"/>
                <a:ext cx="593430" cy="369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Calibri" panose="020F0502020204030204" pitchFamily="34" charset="0"/>
                  </a:rPr>
                  <a:t>1.50</a:t>
                </a:r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>
                <a:off x="6705600" y="2514924"/>
                <a:ext cx="1524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979" name="Group 66"/>
            <p:cNvGrpSpPr>
              <a:grpSpLocks/>
            </p:cNvGrpSpPr>
            <p:nvPr/>
          </p:nvGrpSpPr>
          <p:grpSpPr bwMode="auto">
            <a:xfrm>
              <a:off x="3938240" y="3669268"/>
              <a:ext cx="785907" cy="369309"/>
              <a:chOff x="6072093" y="2286000"/>
              <a:chExt cx="785907" cy="369309"/>
            </a:xfrm>
          </p:grpSpPr>
          <p:sp>
            <p:nvSpPr>
              <p:cNvPr id="39984" name="TextBox 61"/>
              <p:cNvSpPr txBox="1">
                <a:spLocks noChangeArrowheads="1"/>
              </p:cNvSpPr>
              <p:nvPr/>
            </p:nvSpPr>
            <p:spPr bwMode="auto">
              <a:xfrm>
                <a:off x="6072093" y="2286000"/>
                <a:ext cx="593430" cy="369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Calibri" panose="020F0502020204030204" pitchFamily="34" charset="0"/>
                  </a:rPr>
                  <a:t>1.00</a:t>
                </a: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6705600" y="2514895"/>
                <a:ext cx="1524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980" name="Group 69"/>
            <p:cNvGrpSpPr>
              <a:grpSpLocks/>
            </p:cNvGrpSpPr>
            <p:nvPr/>
          </p:nvGrpSpPr>
          <p:grpSpPr bwMode="auto">
            <a:xfrm>
              <a:off x="3938240" y="4126468"/>
              <a:ext cx="785907" cy="369309"/>
              <a:chOff x="6072093" y="2286000"/>
              <a:chExt cx="785907" cy="369309"/>
            </a:xfrm>
          </p:grpSpPr>
          <p:sp>
            <p:nvSpPr>
              <p:cNvPr id="39982" name="TextBox 59"/>
              <p:cNvSpPr txBox="1">
                <a:spLocks noChangeArrowheads="1"/>
              </p:cNvSpPr>
              <p:nvPr/>
            </p:nvSpPr>
            <p:spPr bwMode="auto">
              <a:xfrm>
                <a:off x="6072093" y="2286000"/>
                <a:ext cx="593430" cy="369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Calibri" panose="020F0502020204030204" pitchFamily="34" charset="0"/>
                  </a:rPr>
                  <a:t>0.50</a:t>
                </a:r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>
                <a:off x="6705600" y="2514867"/>
                <a:ext cx="1524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981" name="TextBox 58"/>
            <p:cNvSpPr txBox="1">
              <a:spLocks noChangeArrowheads="1"/>
            </p:cNvSpPr>
            <p:nvPr/>
          </p:nvSpPr>
          <p:spPr bwMode="auto">
            <a:xfrm>
              <a:off x="3445756" y="978932"/>
              <a:ext cx="1189938" cy="923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dirty="0">
                  <a:latin typeface="Calibri" panose="020F0502020204030204" pitchFamily="34" charset="0"/>
                </a:rPr>
                <a:t>Price of</a:t>
              </a:r>
            </a:p>
            <a:p>
              <a:pPr algn="r" eaLnBrk="1" hangingPunct="1"/>
              <a:r>
                <a:rPr lang="en-US" altLang="en-US" dirty="0">
                  <a:latin typeface="Calibri" panose="020F0502020204030204" pitchFamily="34" charset="0"/>
                </a:rPr>
                <a:t> Ice-Cream</a:t>
              </a:r>
            </a:p>
            <a:p>
              <a:pPr algn="r" eaLnBrk="1" hangingPunct="1"/>
              <a:r>
                <a:rPr lang="en-US" altLang="en-US" dirty="0">
                  <a:latin typeface="Calibri" panose="020F0502020204030204" pitchFamily="34" charset="0"/>
                </a:rPr>
                <a:t>Cones </a:t>
              </a:r>
            </a:p>
          </p:txBody>
        </p:sp>
      </p:grpSp>
      <p:cxnSp>
        <p:nvCxnSpPr>
          <p:cNvPr id="73" name="Straight Connector 72"/>
          <p:cNvCxnSpPr/>
          <p:nvPr/>
        </p:nvCxnSpPr>
        <p:spPr>
          <a:xfrm flipV="1">
            <a:off x="6096000" y="3962401"/>
            <a:ext cx="304800" cy="11113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096000" y="3048000"/>
            <a:ext cx="9144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6096000" y="2590800"/>
            <a:ext cx="12192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6096000" y="3505200"/>
            <a:ext cx="6096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 flipH="1" flipV="1">
            <a:off x="6014245" y="4196557"/>
            <a:ext cx="1382712" cy="3175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5981701" y="4457701"/>
            <a:ext cx="838200" cy="3175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 flipH="1" flipV="1">
            <a:off x="6096001" y="3962401"/>
            <a:ext cx="1828800" cy="3175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Freeform 183"/>
          <p:cNvSpPr>
            <a:spLocks/>
          </p:cNvSpPr>
          <p:nvPr/>
        </p:nvSpPr>
        <p:spPr bwMode="auto">
          <a:xfrm>
            <a:off x="7550150" y="2068513"/>
            <a:ext cx="146050" cy="138112"/>
          </a:xfrm>
          <a:custGeom>
            <a:avLst/>
            <a:gdLst>
              <a:gd name="T0" fmla="*/ 2147483647 w 106"/>
              <a:gd name="T1" fmla="*/ 2147483647 h 68"/>
              <a:gd name="T2" fmla="*/ 2147483647 w 106"/>
              <a:gd name="T3" fmla="*/ 2147483647 h 68"/>
              <a:gd name="T4" fmla="*/ 2147483647 w 106"/>
              <a:gd name="T5" fmla="*/ 2147483647 h 68"/>
              <a:gd name="T6" fmla="*/ 2147483647 w 106"/>
              <a:gd name="T7" fmla="*/ 2147483647 h 68"/>
              <a:gd name="T8" fmla="*/ 2147483647 w 106"/>
              <a:gd name="T9" fmla="*/ 2147483647 h 68"/>
              <a:gd name="T10" fmla="*/ 2147483647 w 106"/>
              <a:gd name="T11" fmla="*/ 2147483647 h 68"/>
              <a:gd name="T12" fmla="*/ 2147483647 w 106"/>
              <a:gd name="T13" fmla="*/ 2147483647 h 68"/>
              <a:gd name="T14" fmla="*/ 2147483647 w 106"/>
              <a:gd name="T15" fmla="*/ 2147483647 h 68"/>
              <a:gd name="T16" fmla="*/ 2147483647 w 106"/>
              <a:gd name="T17" fmla="*/ 2147483647 h 68"/>
              <a:gd name="T18" fmla="*/ 2147483647 w 106"/>
              <a:gd name="T19" fmla="*/ 2147483647 h 68"/>
              <a:gd name="T20" fmla="*/ 2147483647 w 106"/>
              <a:gd name="T21" fmla="*/ 0 h 68"/>
              <a:gd name="T22" fmla="*/ 2147483647 w 106"/>
              <a:gd name="T23" fmla="*/ 0 h 68"/>
              <a:gd name="T24" fmla="*/ 2147483647 w 106"/>
              <a:gd name="T25" fmla="*/ 2147483647 h 68"/>
              <a:gd name="T26" fmla="*/ 2147483647 w 106"/>
              <a:gd name="T27" fmla="*/ 2147483647 h 68"/>
              <a:gd name="T28" fmla="*/ 2147483647 w 106"/>
              <a:gd name="T29" fmla="*/ 2147483647 h 68"/>
              <a:gd name="T30" fmla="*/ 0 w 106"/>
              <a:gd name="T31" fmla="*/ 2147483647 h 68"/>
              <a:gd name="T32" fmla="*/ 0 w 106"/>
              <a:gd name="T33" fmla="*/ 2147483647 h 68"/>
              <a:gd name="T34" fmla="*/ 2147483647 w 106"/>
              <a:gd name="T35" fmla="*/ 2147483647 h 68"/>
              <a:gd name="T36" fmla="*/ 2147483647 w 106"/>
              <a:gd name="T37" fmla="*/ 2147483647 h 68"/>
              <a:gd name="T38" fmla="*/ 2147483647 w 106"/>
              <a:gd name="T39" fmla="*/ 2147483647 h 68"/>
              <a:gd name="T40" fmla="*/ 2147483647 w 106"/>
              <a:gd name="T41" fmla="*/ 2147483647 h 68"/>
              <a:gd name="T42" fmla="*/ 2147483647 w 106"/>
              <a:gd name="T43" fmla="*/ 2147483647 h 6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6"/>
              <a:gd name="T67" fmla="*/ 0 h 68"/>
              <a:gd name="T68" fmla="*/ 106 w 106"/>
              <a:gd name="T69" fmla="*/ 68 h 6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6" h="68">
                <a:moveTo>
                  <a:pt x="56" y="68"/>
                </a:moveTo>
                <a:lnTo>
                  <a:pt x="56" y="68"/>
                </a:lnTo>
                <a:lnTo>
                  <a:pt x="76" y="65"/>
                </a:lnTo>
                <a:lnTo>
                  <a:pt x="91" y="58"/>
                </a:lnTo>
                <a:lnTo>
                  <a:pt x="101" y="45"/>
                </a:lnTo>
                <a:lnTo>
                  <a:pt x="106" y="32"/>
                </a:lnTo>
                <a:lnTo>
                  <a:pt x="101" y="19"/>
                </a:lnTo>
                <a:lnTo>
                  <a:pt x="91" y="9"/>
                </a:lnTo>
                <a:lnTo>
                  <a:pt x="76" y="3"/>
                </a:lnTo>
                <a:lnTo>
                  <a:pt x="56" y="0"/>
                </a:lnTo>
                <a:lnTo>
                  <a:pt x="36" y="3"/>
                </a:lnTo>
                <a:lnTo>
                  <a:pt x="15" y="9"/>
                </a:lnTo>
                <a:lnTo>
                  <a:pt x="5" y="19"/>
                </a:lnTo>
                <a:lnTo>
                  <a:pt x="0" y="32"/>
                </a:lnTo>
                <a:lnTo>
                  <a:pt x="5" y="45"/>
                </a:lnTo>
                <a:lnTo>
                  <a:pt x="15" y="58"/>
                </a:lnTo>
                <a:lnTo>
                  <a:pt x="36" y="65"/>
                </a:lnTo>
                <a:lnTo>
                  <a:pt x="56" y="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183"/>
          <p:cNvSpPr>
            <a:spLocks/>
          </p:cNvSpPr>
          <p:nvPr/>
        </p:nvSpPr>
        <p:spPr bwMode="auto">
          <a:xfrm>
            <a:off x="7245350" y="2525713"/>
            <a:ext cx="146050" cy="138112"/>
          </a:xfrm>
          <a:custGeom>
            <a:avLst/>
            <a:gdLst>
              <a:gd name="T0" fmla="*/ 2147483647 w 106"/>
              <a:gd name="T1" fmla="*/ 2147483647 h 68"/>
              <a:gd name="T2" fmla="*/ 2147483647 w 106"/>
              <a:gd name="T3" fmla="*/ 2147483647 h 68"/>
              <a:gd name="T4" fmla="*/ 2147483647 w 106"/>
              <a:gd name="T5" fmla="*/ 2147483647 h 68"/>
              <a:gd name="T6" fmla="*/ 2147483647 w 106"/>
              <a:gd name="T7" fmla="*/ 2147483647 h 68"/>
              <a:gd name="T8" fmla="*/ 2147483647 w 106"/>
              <a:gd name="T9" fmla="*/ 2147483647 h 68"/>
              <a:gd name="T10" fmla="*/ 2147483647 w 106"/>
              <a:gd name="T11" fmla="*/ 2147483647 h 68"/>
              <a:gd name="T12" fmla="*/ 2147483647 w 106"/>
              <a:gd name="T13" fmla="*/ 2147483647 h 68"/>
              <a:gd name="T14" fmla="*/ 2147483647 w 106"/>
              <a:gd name="T15" fmla="*/ 2147483647 h 68"/>
              <a:gd name="T16" fmla="*/ 2147483647 w 106"/>
              <a:gd name="T17" fmla="*/ 2147483647 h 68"/>
              <a:gd name="T18" fmla="*/ 2147483647 w 106"/>
              <a:gd name="T19" fmla="*/ 2147483647 h 68"/>
              <a:gd name="T20" fmla="*/ 2147483647 w 106"/>
              <a:gd name="T21" fmla="*/ 0 h 68"/>
              <a:gd name="T22" fmla="*/ 2147483647 w 106"/>
              <a:gd name="T23" fmla="*/ 0 h 68"/>
              <a:gd name="T24" fmla="*/ 2147483647 w 106"/>
              <a:gd name="T25" fmla="*/ 2147483647 h 68"/>
              <a:gd name="T26" fmla="*/ 2147483647 w 106"/>
              <a:gd name="T27" fmla="*/ 2147483647 h 68"/>
              <a:gd name="T28" fmla="*/ 2147483647 w 106"/>
              <a:gd name="T29" fmla="*/ 2147483647 h 68"/>
              <a:gd name="T30" fmla="*/ 0 w 106"/>
              <a:gd name="T31" fmla="*/ 2147483647 h 68"/>
              <a:gd name="T32" fmla="*/ 0 w 106"/>
              <a:gd name="T33" fmla="*/ 2147483647 h 68"/>
              <a:gd name="T34" fmla="*/ 2147483647 w 106"/>
              <a:gd name="T35" fmla="*/ 2147483647 h 68"/>
              <a:gd name="T36" fmla="*/ 2147483647 w 106"/>
              <a:gd name="T37" fmla="*/ 2147483647 h 68"/>
              <a:gd name="T38" fmla="*/ 2147483647 w 106"/>
              <a:gd name="T39" fmla="*/ 2147483647 h 68"/>
              <a:gd name="T40" fmla="*/ 2147483647 w 106"/>
              <a:gd name="T41" fmla="*/ 2147483647 h 68"/>
              <a:gd name="T42" fmla="*/ 2147483647 w 106"/>
              <a:gd name="T43" fmla="*/ 2147483647 h 6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6"/>
              <a:gd name="T67" fmla="*/ 0 h 68"/>
              <a:gd name="T68" fmla="*/ 106 w 106"/>
              <a:gd name="T69" fmla="*/ 68 h 6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6" h="68">
                <a:moveTo>
                  <a:pt x="56" y="68"/>
                </a:moveTo>
                <a:lnTo>
                  <a:pt x="56" y="68"/>
                </a:lnTo>
                <a:lnTo>
                  <a:pt x="76" y="65"/>
                </a:lnTo>
                <a:lnTo>
                  <a:pt x="91" y="58"/>
                </a:lnTo>
                <a:lnTo>
                  <a:pt x="101" y="45"/>
                </a:lnTo>
                <a:lnTo>
                  <a:pt x="106" y="32"/>
                </a:lnTo>
                <a:lnTo>
                  <a:pt x="101" y="19"/>
                </a:lnTo>
                <a:lnTo>
                  <a:pt x="91" y="9"/>
                </a:lnTo>
                <a:lnTo>
                  <a:pt x="76" y="3"/>
                </a:lnTo>
                <a:lnTo>
                  <a:pt x="56" y="0"/>
                </a:lnTo>
                <a:lnTo>
                  <a:pt x="36" y="3"/>
                </a:lnTo>
                <a:lnTo>
                  <a:pt x="15" y="9"/>
                </a:lnTo>
                <a:lnTo>
                  <a:pt x="5" y="19"/>
                </a:lnTo>
                <a:lnTo>
                  <a:pt x="0" y="32"/>
                </a:lnTo>
                <a:lnTo>
                  <a:pt x="5" y="45"/>
                </a:lnTo>
                <a:lnTo>
                  <a:pt x="15" y="58"/>
                </a:lnTo>
                <a:lnTo>
                  <a:pt x="36" y="65"/>
                </a:lnTo>
                <a:lnTo>
                  <a:pt x="56" y="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183"/>
          <p:cNvSpPr>
            <a:spLocks/>
          </p:cNvSpPr>
          <p:nvPr/>
        </p:nvSpPr>
        <p:spPr bwMode="auto">
          <a:xfrm>
            <a:off x="6934200" y="2982913"/>
            <a:ext cx="146050" cy="138112"/>
          </a:xfrm>
          <a:custGeom>
            <a:avLst/>
            <a:gdLst>
              <a:gd name="T0" fmla="*/ 2147483647 w 106"/>
              <a:gd name="T1" fmla="*/ 2147483647 h 68"/>
              <a:gd name="T2" fmla="*/ 2147483647 w 106"/>
              <a:gd name="T3" fmla="*/ 2147483647 h 68"/>
              <a:gd name="T4" fmla="*/ 2147483647 w 106"/>
              <a:gd name="T5" fmla="*/ 2147483647 h 68"/>
              <a:gd name="T6" fmla="*/ 2147483647 w 106"/>
              <a:gd name="T7" fmla="*/ 2147483647 h 68"/>
              <a:gd name="T8" fmla="*/ 2147483647 w 106"/>
              <a:gd name="T9" fmla="*/ 2147483647 h 68"/>
              <a:gd name="T10" fmla="*/ 2147483647 w 106"/>
              <a:gd name="T11" fmla="*/ 2147483647 h 68"/>
              <a:gd name="T12" fmla="*/ 2147483647 w 106"/>
              <a:gd name="T13" fmla="*/ 2147483647 h 68"/>
              <a:gd name="T14" fmla="*/ 2147483647 w 106"/>
              <a:gd name="T15" fmla="*/ 2147483647 h 68"/>
              <a:gd name="T16" fmla="*/ 2147483647 w 106"/>
              <a:gd name="T17" fmla="*/ 2147483647 h 68"/>
              <a:gd name="T18" fmla="*/ 2147483647 w 106"/>
              <a:gd name="T19" fmla="*/ 2147483647 h 68"/>
              <a:gd name="T20" fmla="*/ 2147483647 w 106"/>
              <a:gd name="T21" fmla="*/ 0 h 68"/>
              <a:gd name="T22" fmla="*/ 2147483647 w 106"/>
              <a:gd name="T23" fmla="*/ 0 h 68"/>
              <a:gd name="T24" fmla="*/ 2147483647 w 106"/>
              <a:gd name="T25" fmla="*/ 2147483647 h 68"/>
              <a:gd name="T26" fmla="*/ 2147483647 w 106"/>
              <a:gd name="T27" fmla="*/ 2147483647 h 68"/>
              <a:gd name="T28" fmla="*/ 2147483647 w 106"/>
              <a:gd name="T29" fmla="*/ 2147483647 h 68"/>
              <a:gd name="T30" fmla="*/ 0 w 106"/>
              <a:gd name="T31" fmla="*/ 2147483647 h 68"/>
              <a:gd name="T32" fmla="*/ 0 w 106"/>
              <a:gd name="T33" fmla="*/ 2147483647 h 68"/>
              <a:gd name="T34" fmla="*/ 2147483647 w 106"/>
              <a:gd name="T35" fmla="*/ 2147483647 h 68"/>
              <a:gd name="T36" fmla="*/ 2147483647 w 106"/>
              <a:gd name="T37" fmla="*/ 2147483647 h 68"/>
              <a:gd name="T38" fmla="*/ 2147483647 w 106"/>
              <a:gd name="T39" fmla="*/ 2147483647 h 68"/>
              <a:gd name="T40" fmla="*/ 2147483647 w 106"/>
              <a:gd name="T41" fmla="*/ 2147483647 h 68"/>
              <a:gd name="T42" fmla="*/ 2147483647 w 106"/>
              <a:gd name="T43" fmla="*/ 2147483647 h 6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6"/>
              <a:gd name="T67" fmla="*/ 0 h 68"/>
              <a:gd name="T68" fmla="*/ 106 w 106"/>
              <a:gd name="T69" fmla="*/ 68 h 6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6" h="68">
                <a:moveTo>
                  <a:pt x="56" y="68"/>
                </a:moveTo>
                <a:lnTo>
                  <a:pt x="56" y="68"/>
                </a:lnTo>
                <a:lnTo>
                  <a:pt x="76" y="65"/>
                </a:lnTo>
                <a:lnTo>
                  <a:pt x="91" y="58"/>
                </a:lnTo>
                <a:lnTo>
                  <a:pt x="101" y="45"/>
                </a:lnTo>
                <a:lnTo>
                  <a:pt x="106" y="32"/>
                </a:lnTo>
                <a:lnTo>
                  <a:pt x="101" y="19"/>
                </a:lnTo>
                <a:lnTo>
                  <a:pt x="91" y="9"/>
                </a:lnTo>
                <a:lnTo>
                  <a:pt x="76" y="3"/>
                </a:lnTo>
                <a:lnTo>
                  <a:pt x="56" y="0"/>
                </a:lnTo>
                <a:lnTo>
                  <a:pt x="36" y="3"/>
                </a:lnTo>
                <a:lnTo>
                  <a:pt x="15" y="9"/>
                </a:lnTo>
                <a:lnTo>
                  <a:pt x="5" y="19"/>
                </a:lnTo>
                <a:lnTo>
                  <a:pt x="0" y="32"/>
                </a:lnTo>
                <a:lnTo>
                  <a:pt x="5" y="45"/>
                </a:lnTo>
                <a:lnTo>
                  <a:pt x="15" y="58"/>
                </a:lnTo>
                <a:lnTo>
                  <a:pt x="36" y="65"/>
                </a:lnTo>
                <a:lnTo>
                  <a:pt x="56" y="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183"/>
          <p:cNvSpPr>
            <a:spLocks/>
          </p:cNvSpPr>
          <p:nvPr/>
        </p:nvSpPr>
        <p:spPr bwMode="auto">
          <a:xfrm>
            <a:off x="6629400" y="3455989"/>
            <a:ext cx="146050" cy="136525"/>
          </a:xfrm>
          <a:custGeom>
            <a:avLst/>
            <a:gdLst>
              <a:gd name="T0" fmla="*/ 2147483647 w 106"/>
              <a:gd name="T1" fmla="*/ 2147483647 h 68"/>
              <a:gd name="T2" fmla="*/ 2147483647 w 106"/>
              <a:gd name="T3" fmla="*/ 2147483647 h 68"/>
              <a:gd name="T4" fmla="*/ 2147483647 w 106"/>
              <a:gd name="T5" fmla="*/ 2147483647 h 68"/>
              <a:gd name="T6" fmla="*/ 2147483647 w 106"/>
              <a:gd name="T7" fmla="*/ 2147483647 h 68"/>
              <a:gd name="T8" fmla="*/ 2147483647 w 106"/>
              <a:gd name="T9" fmla="*/ 2147483647 h 68"/>
              <a:gd name="T10" fmla="*/ 2147483647 w 106"/>
              <a:gd name="T11" fmla="*/ 2147483647 h 68"/>
              <a:gd name="T12" fmla="*/ 2147483647 w 106"/>
              <a:gd name="T13" fmla="*/ 2147483647 h 68"/>
              <a:gd name="T14" fmla="*/ 2147483647 w 106"/>
              <a:gd name="T15" fmla="*/ 2147483647 h 68"/>
              <a:gd name="T16" fmla="*/ 2147483647 w 106"/>
              <a:gd name="T17" fmla="*/ 2147483647 h 68"/>
              <a:gd name="T18" fmla="*/ 2147483647 w 106"/>
              <a:gd name="T19" fmla="*/ 2147483647 h 68"/>
              <a:gd name="T20" fmla="*/ 2147483647 w 106"/>
              <a:gd name="T21" fmla="*/ 0 h 68"/>
              <a:gd name="T22" fmla="*/ 2147483647 w 106"/>
              <a:gd name="T23" fmla="*/ 0 h 68"/>
              <a:gd name="T24" fmla="*/ 2147483647 w 106"/>
              <a:gd name="T25" fmla="*/ 2147483647 h 68"/>
              <a:gd name="T26" fmla="*/ 2147483647 w 106"/>
              <a:gd name="T27" fmla="*/ 2147483647 h 68"/>
              <a:gd name="T28" fmla="*/ 2147483647 w 106"/>
              <a:gd name="T29" fmla="*/ 2147483647 h 68"/>
              <a:gd name="T30" fmla="*/ 0 w 106"/>
              <a:gd name="T31" fmla="*/ 2147483647 h 68"/>
              <a:gd name="T32" fmla="*/ 0 w 106"/>
              <a:gd name="T33" fmla="*/ 2147483647 h 68"/>
              <a:gd name="T34" fmla="*/ 2147483647 w 106"/>
              <a:gd name="T35" fmla="*/ 2147483647 h 68"/>
              <a:gd name="T36" fmla="*/ 2147483647 w 106"/>
              <a:gd name="T37" fmla="*/ 2147483647 h 68"/>
              <a:gd name="T38" fmla="*/ 2147483647 w 106"/>
              <a:gd name="T39" fmla="*/ 2147483647 h 68"/>
              <a:gd name="T40" fmla="*/ 2147483647 w 106"/>
              <a:gd name="T41" fmla="*/ 2147483647 h 68"/>
              <a:gd name="T42" fmla="*/ 2147483647 w 106"/>
              <a:gd name="T43" fmla="*/ 2147483647 h 6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6"/>
              <a:gd name="T67" fmla="*/ 0 h 68"/>
              <a:gd name="T68" fmla="*/ 106 w 106"/>
              <a:gd name="T69" fmla="*/ 68 h 6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6" h="68">
                <a:moveTo>
                  <a:pt x="56" y="68"/>
                </a:moveTo>
                <a:lnTo>
                  <a:pt x="56" y="68"/>
                </a:lnTo>
                <a:lnTo>
                  <a:pt x="76" y="65"/>
                </a:lnTo>
                <a:lnTo>
                  <a:pt x="91" y="58"/>
                </a:lnTo>
                <a:lnTo>
                  <a:pt x="101" y="45"/>
                </a:lnTo>
                <a:lnTo>
                  <a:pt x="106" y="32"/>
                </a:lnTo>
                <a:lnTo>
                  <a:pt x="101" y="19"/>
                </a:lnTo>
                <a:lnTo>
                  <a:pt x="91" y="9"/>
                </a:lnTo>
                <a:lnTo>
                  <a:pt x="76" y="3"/>
                </a:lnTo>
                <a:lnTo>
                  <a:pt x="56" y="0"/>
                </a:lnTo>
                <a:lnTo>
                  <a:pt x="36" y="3"/>
                </a:lnTo>
                <a:lnTo>
                  <a:pt x="15" y="9"/>
                </a:lnTo>
                <a:lnTo>
                  <a:pt x="5" y="19"/>
                </a:lnTo>
                <a:lnTo>
                  <a:pt x="0" y="32"/>
                </a:lnTo>
                <a:lnTo>
                  <a:pt x="5" y="45"/>
                </a:lnTo>
                <a:lnTo>
                  <a:pt x="15" y="58"/>
                </a:lnTo>
                <a:lnTo>
                  <a:pt x="36" y="65"/>
                </a:lnTo>
                <a:lnTo>
                  <a:pt x="56" y="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Freeform 183"/>
          <p:cNvSpPr>
            <a:spLocks/>
          </p:cNvSpPr>
          <p:nvPr/>
        </p:nvSpPr>
        <p:spPr bwMode="auto">
          <a:xfrm>
            <a:off x="6324600" y="3913189"/>
            <a:ext cx="146050" cy="136525"/>
          </a:xfrm>
          <a:custGeom>
            <a:avLst/>
            <a:gdLst>
              <a:gd name="T0" fmla="*/ 2147483647 w 106"/>
              <a:gd name="T1" fmla="*/ 2147483647 h 68"/>
              <a:gd name="T2" fmla="*/ 2147483647 w 106"/>
              <a:gd name="T3" fmla="*/ 2147483647 h 68"/>
              <a:gd name="T4" fmla="*/ 2147483647 w 106"/>
              <a:gd name="T5" fmla="*/ 2147483647 h 68"/>
              <a:gd name="T6" fmla="*/ 2147483647 w 106"/>
              <a:gd name="T7" fmla="*/ 2147483647 h 68"/>
              <a:gd name="T8" fmla="*/ 2147483647 w 106"/>
              <a:gd name="T9" fmla="*/ 2147483647 h 68"/>
              <a:gd name="T10" fmla="*/ 2147483647 w 106"/>
              <a:gd name="T11" fmla="*/ 2147483647 h 68"/>
              <a:gd name="T12" fmla="*/ 2147483647 w 106"/>
              <a:gd name="T13" fmla="*/ 2147483647 h 68"/>
              <a:gd name="T14" fmla="*/ 2147483647 w 106"/>
              <a:gd name="T15" fmla="*/ 2147483647 h 68"/>
              <a:gd name="T16" fmla="*/ 2147483647 w 106"/>
              <a:gd name="T17" fmla="*/ 2147483647 h 68"/>
              <a:gd name="T18" fmla="*/ 2147483647 w 106"/>
              <a:gd name="T19" fmla="*/ 2147483647 h 68"/>
              <a:gd name="T20" fmla="*/ 2147483647 w 106"/>
              <a:gd name="T21" fmla="*/ 0 h 68"/>
              <a:gd name="T22" fmla="*/ 2147483647 w 106"/>
              <a:gd name="T23" fmla="*/ 0 h 68"/>
              <a:gd name="T24" fmla="*/ 2147483647 w 106"/>
              <a:gd name="T25" fmla="*/ 2147483647 h 68"/>
              <a:gd name="T26" fmla="*/ 2147483647 w 106"/>
              <a:gd name="T27" fmla="*/ 2147483647 h 68"/>
              <a:gd name="T28" fmla="*/ 2147483647 w 106"/>
              <a:gd name="T29" fmla="*/ 2147483647 h 68"/>
              <a:gd name="T30" fmla="*/ 0 w 106"/>
              <a:gd name="T31" fmla="*/ 2147483647 h 68"/>
              <a:gd name="T32" fmla="*/ 0 w 106"/>
              <a:gd name="T33" fmla="*/ 2147483647 h 68"/>
              <a:gd name="T34" fmla="*/ 2147483647 w 106"/>
              <a:gd name="T35" fmla="*/ 2147483647 h 68"/>
              <a:gd name="T36" fmla="*/ 2147483647 w 106"/>
              <a:gd name="T37" fmla="*/ 2147483647 h 68"/>
              <a:gd name="T38" fmla="*/ 2147483647 w 106"/>
              <a:gd name="T39" fmla="*/ 2147483647 h 68"/>
              <a:gd name="T40" fmla="*/ 2147483647 w 106"/>
              <a:gd name="T41" fmla="*/ 2147483647 h 68"/>
              <a:gd name="T42" fmla="*/ 2147483647 w 106"/>
              <a:gd name="T43" fmla="*/ 2147483647 h 6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6"/>
              <a:gd name="T67" fmla="*/ 0 h 68"/>
              <a:gd name="T68" fmla="*/ 106 w 106"/>
              <a:gd name="T69" fmla="*/ 68 h 6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6" h="68">
                <a:moveTo>
                  <a:pt x="56" y="68"/>
                </a:moveTo>
                <a:lnTo>
                  <a:pt x="56" y="68"/>
                </a:lnTo>
                <a:lnTo>
                  <a:pt x="76" y="65"/>
                </a:lnTo>
                <a:lnTo>
                  <a:pt x="91" y="58"/>
                </a:lnTo>
                <a:lnTo>
                  <a:pt x="101" y="45"/>
                </a:lnTo>
                <a:lnTo>
                  <a:pt x="106" y="32"/>
                </a:lnTo>
                <a:lnTo>
                  <a:pt x="101" y="19"/>
                </a:lnTo>
                <a:lnTo>
                  <a:pt x="91" y="9"/>
                </a:lnTo>
                <a:lnTo>
                  <a:pt x="76" y="3"/>
                </a:lnTo>
                <a:lnTo>
                  <a:pt x="56" y="0"/>
                </a:lnTo>
                <a:lnTo>
                  <a:pt x="36" y="3"/>
                </a:lnTo>
                <a:lnTo>
                  <a:pt x="15" y="9"/>
                </a:lnTo>
                <a:lnTo>
                  <a:pt x="5" y="19"/>
                </a:lnTo>
                <a:lnTo>
                  <a:pt x="0" y="32"/>
                </a:lnTo>
                <a:lnTo>
                  <a:pt x="5" y="45"/>
                </a:lnTo>
                <a:lnTo>
                  <a:pt x="15" y="58"/>
                </a:lnTo>
                <a:lnTo>
                  <a:pt x="36" y="65"/>
                </a:lnTo>
                <a:lnTo>
                  <a:pt x="56" y="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183"/>
          <p:cNvSpPr>
            <a:spLocks/>
          </p:cNvSpPr>
          <p:nvPr/>
        </p:nvSpPr>
        <p:spPr bwMode="auto">
          <a:xfrm>
            <a:off x="6019800" y="4370389"/>
            <a:ext cx="146050" cy="136525"/>
          </a:xfrm>
          <a:custGeom>
            <a:avLst/>
            <a:gdLst>
              <a:gd name="T0" fmla="*/ 2147483647 w 106"/>
              <a:gd name="T1" fmla="*/ 2147483647 h 68"/>
              <a:gd name="T2" fmla="*/ 2147483647 w 106"/>
              <a:gd name="T3" fmla="*/ 2147483647 h 68"/>
              <a:gd name="T4" fmla="*/ 2147483647 w 106"/>
              <a:gd name="T5" fmla="*/ 2147483647 h 68"/>
              <a:gd name="T6" fmla="*/ 2147483647 w 106"/>
              <a:gd name="T7" fmla="*/ 2147483647 h 68"/>
              <a:gd name="T8" fmla="*/ 2147483647 w 106"/>
              <a:gd name="T9" fmla="*/ 2147483647 h 68"/>
              <a:gd name="T10" fmla="*/ 2147483647 w 106"/>
              <a:gd name="T11" fmla="*/ 2147483647 h 68"/>
              <a:gd name="T12" fmla="*/ 2147483647 w 106"/>
              <a:gd name="T13" fmla="*/ 2147483647 h 68"/>
              <a:gd name="T14" fmla="*/ 2147483647 w 106"/>
              <a:gd name="T15" fmla="*/ 2147483647 h 68"/>
              <a:gd name="T16" fmla="*/ 2147483647 w 106"/>
              <a:gd name="T17" fmla="*/ 2147483647 h 68"/>
              <a:gd name="T18" fmla="*/ 2147483647 w 106"/>
              <a:gd name="T19" fmla="*/ 2147483647 h 68"/>
              <a:gd name="T20" fmla="*/ 2147483647 w 106"/>
              <a:gd name="T21" fmla="*/ 0 h 68"/>
              <a:gd name="T22" fmla="*/ 2147483647 w 106"/>
              <a:gd name="T23" fmla="*/ 0 h 68"/>
              <a:gd name="T24" fmla="*/ 2147483647 w 106"/>
              <a:gd name="T25" fmla="*/ 2147483647 h 68"/>
              <a:gd name="T26" fmla="*/ 2147483647 w 106"/>
              <a:gd name="T27" fmla="*/ 2147483647 h 68"/>
              <a:gd name="T28" fmla="*/ 2147483647 w 106"/>
              <a:gd name="T29" fmla="*/ 2147483647 h 68"/>
              <a:gd name="T30" fmla="*/ 0 w 106"/>
              <a:gd name="T31" fmla="*/ 2147483647 h 68"/>
              <a:gd name="T32" fmla="*/ 0 w 106"/>
              <a:gd name="T33" fmla="*/ 2147483647 h 68"/>
              <a:gd name="T34" fmla="*/ 2147483647 w 106"/>
              <a:gd name="T35" fmla="*/ 2147483647 h 68"/>
              <a:gd name="T36" fmla="*/ 2147483647 w 106"/>
              <a:gd name="T37" fmla="*/ 2147483647 h 68"/>
              <a:gd name="T38" fmla="*/ 2147483647 w 106"/>
              <a:gd name="T39" fmla="*/ 2147483647 h 68"/>
              <a:gd name="T40" fmla="*/ 2147483647 w 106"/>
              <a:gd name="T41" fmla="*/ 2147483647 h 68"/>
              <a:gd name="T42" fmla="*/ 2147483647 w 106"/>
              <a:gd name="T43" fmla="*/ 2147483647 h 6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6"/>
              <a:gd name="T67" fmla="*/ 0 h 68"/>
              <a:gd name="T68" fmla="*/ 106 w 106"/>
              <a:gd name="T69" fmla="*/ 68 h 6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6" h="68">
                <a:moveTo>
                  <a:pt x="56" y="68"/>
                </a:moveTo>
                <a:lnTo>
                  <a:pt x="56" y="68"/>
                </a:lnTo>
                <a:lnTo>
                  <a:pt x="76" y="65"/>
                </a:lnTo>
                <a:lnTo>
                  <a:pt x="91" y="58"/>
                </a:lnTo>
                <a:lnTo>
                  <a:pt x="101" y="45"/>
                </a:lnTo>
                <a:lnTo>
                  <a:pt x="106" y="32"/>
                </a:lnTo>
                <a:lnTo>
                  <a:pt x="101" y="19"/>
                </a:lnTo>
                <a:lnTo>
                  <a:pt x="91" y="9"/>
                </a:lnTo>
                <a:lnTo>
                  <a:pt x="76" y="3"/>
                </a:lnTo>
                <a:lnTo>
                  <a:pt x="56" y="0"/>
                </a:lnTo>
                <a:lnTo>
                  <a:pt x="36" y="3"/>
                </a:lnTo>
                <a:lnTo>
                  <a:pt x="15" y="9"/>
                </a:lnTo>
                <a:lnTo>
                  <a:pt x="5" y="19"/>
                </a:lnTo>
                <a:lnTo>
                  <a:pt x="0" y="32"/>
                </a:lnTo>
                <a:lnTo>
                  <a:pt x="5" y="45"/>
                </a:lnTo>
                <a:lnTo>
                  <a:pt x="15" y="58"/>
                </a:lnTo>
                <a:lnTo>
                  <a:pt x="36" y="65"/>
                </a:lnTo>
                <a:lnTo>
                  <a:pt x="56" y="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9" name="Straight Arrow Connector 88"/>
          <p:cNvCxnSpPr/>
          <p:nvPr/>
        </p:nvCxnSpPr>
        <p:spPr>
          <a:xfrm rot="5400000">
            <a:off x="5944394" y="2829719"/>
            <a:ext cx="457200" cy="1588"/>
          </a:xfrm>
          <a:prstGeom prst="straightConnector1">
            <a:avLst/>
          </a:prstGeom>
          <a:ln w="19050">
            <a:solidFill>
              <a:srgbClr val="80008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7010401" y="4724400"/>
            <a:ext cx="303213" cy="1588"/>
          </a:xfrm>
          <a:prstGeom prst="straightConnector1">
            <a:avLst/>
          </a:prstGeom>
          <a:ln w="19050">
            <a:solidFill>
              <a:srgbClr val="80008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90"/>
          <p:cNvGrpSpPr>
            <a:grpSpLocks/>
          </p:cNvGrpSpPr>
          <p:nvPr/>
        </p:nvGrpSpPr>
        <p:grpSpPr bwMode="auto">
          <a:xfrm>
            <a:off x="6172200" y="2362199"/>
            <a:ext cx="3104624" cy="584775"/>
            <a:chOff x="4648200" y="2743200"/>
            <a:chExt cx="3104874" cy="585351"/>
          </a:xfrm>
        </p:grpSpPr>
        <p:sp>
          <p:nvSpPr>
            <p:cNvPr id="39972" name="TextBox 91"/>
            <p:cNvSpPr txBox="1">
              <a:spLocks noChangeArrowheads="1"/>
            </p:cNvSpPr>
            <p:nvPr/>
          </p:nvSpPr>
          <p:spPr bwMode="auto">
            <a:xfrm>
              <a:off x="6400800" y="2743200"/>
              <a:ext cx="1352274" cy="585351"/>
            </a:xfrm>
            <a:prstGeom prst="rect">
              <a:avLst/>
            </a:prstGeom>
            <a:solidFill>
              <a:srgbClr val="F8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800080"/>
                  </a:solidFill>
                  <a:latin typeface="Calibri" panose="020F0502020204030204" pitchFamily="34" charset="0"/>
                </a:rPr>
                <a:t>1. An increase</a:t>
              </a:r>
            </a:p>
            <a:p>
              <a:pPr eaLnBrk="1" hangingPunct="1"/>
              <a:r>
                <a:rPr lang="en-US" altLang="en-US" sz="1600">
                  <a:solidFill>
                    <a:srgbClr val="800080"/>
                  </a:solidFill>
                  <a:latin typeface="Calibri" panose="020F0502020204030204" pitchFamily="34" charset="0"/>
                </a:rPr>
                <a:t>in price . . .</a:t>
              </a:r>
            </a:p>
          </p:txBody>
        </p:sp>
        <p:cxnSp>
          <p:nvCxnSpPr>
            <p:cNvPr id="93" name="Straight Connector 92"/>
            <p:cNvCxnSpPr/>
            <p:nvPr/>
          </p:nvCxnSpPr>
          <p:spPr>
            <a:xfrm flipV="1">
              <a:off x="4648200" y="3048300"/>
              <a:ext cx="1828947" cy="152550"/>
            </a:xfrm>
            <a:prstGeom prst="line">
              <a:avLst/>
            </a:prstGeom>
            <a:ln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93"/>
          <p:cNvGrpSpPr>
            <a:grpSpLocks/>
          </p:cNvGrpSpPr>
          <p:nvPr/>
        </p:nvGrpSpPr>
        <p:grpSpPr bwMode="auto">
          <a:xfrm>
            <a:off x="7086600" y="3505200"/>
            <a:ext cx="3134984" cy="1219200"/>
            <a:chOff x="4343400" y="2438400"/>
            <a:chExt cx="3134984" cy="1219200"/>
          </a:xfrm>
        </p:grpSpPr>
        <p:sp>
          <p:nvSpPr>
            <p:cNvPr id="39970" name="TextBox 94"/>
            <p:cNvSpPr txBox="1">
              <a:spLocks noChangeArrowheads="1"/>
            </p:cNvSpPr>
            <p:nvPr/>
          </p:nvSpPr>
          <p:spPr bwMode="auto">
            <a:xfrm>
              <a:off x="5283360" y="2438400"/>
              <a:ext cx="2195024" cy="584775"/>
            </a:xfrm>
            <a:prstGeom prst="rect">
              <a:avLst/>
            </a:prstGeom>
            <a:solidFill>
              <a:srgbClr val="F8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800080"/>
                  </a:solidFill>
                  <a:latin typeface="Calibri" panose="020F0502020204030204" pitchFamily="34" charset="0"/>
                </a:rPr>
                <a:t>2. . . . increases quantity</a:t>
              </a:r>
            </a:p>
            <a:p>
              <a:pPr eaLnBrk="1" hangingPunct="1"/>
              <a:r>
                <a:rPr lang="en-US" altLang="en-US" sz="1600">
                  <a:solidFill>
                    <a:srgbClr val="800080"/>
                  </a:solidFill>
                  <a:latin typeface="Calibri" panose="020F0502020204030204" pitchFamily="34" charset="0"/>
                </a:rPr>
                <a:t>of cones supplied.</a:t>
              </a:r>
            </a:p>
          </p:txBody>
        </p:sp>
        <p:cxnSp>
          <p:nvCxnSpPr>
            <p:cNvPr id="96" name="Straight Connector 95"/>
            <p:cNvCxnSpPr/>
            <p:nvPr/>
          </p:nvCxnSpPr>
          <p:spPr>
            <a:xfrm flipV="1">
              <a:off x="4343400" y="2895600"/>
              <a:ext cx="914400" cy="762000"/>
            </a:xfrm>
            <a:prstGeom prst="line">
              <a:avLst/>
            </a:prstGeom>
            <a:ln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2" name="Straight Connector 101"/>
          <p:cNvCxnSpPr/>
          <p:nvPr/>
        </p:nvCxnSpPr>
        <p:spPr>
          <a:xfrm rot="5400000" flipH="1" flipV="1">
            <a:off x="6133307" y="3694907"/>
            <a:ext cx="2362200" cy="1587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5400000" flipH="1" flipV="1">
            <a:off x="6209507" y="3542507"/>
            <a:ext cx="2819400" cy="1587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6096000" y="2133600"/>
            <a:ext cx="15240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 eaLnBrk="1" hangingPunct="1"/>
            <a:r>
              <a:rPr lang="en-US" altLang="en-US" sz="4400" dirty="0">
                <a:solidFill>
                  <a:schemeClr val="tx1"/>
                </a:solidFill>
                <a:latin typeface="Calibri" panose="020F0502020204030204" pitchFamily="34" charset="0"/>
              </a:rPr>
              <a:t>Market supply and individual supplies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201400" y="6416675"/>
            <a:ext cx="8128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EB7C68-E0FD-44F0-AE1D-D4ABEE56511F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37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097651"/>
              </p:ext>
            </p:extLst>
          </p:nvPr>
        </p:nvGraphicFramePr>
        <p:xfrm>
          <a:off x="2819401" y="2514600"/>
          <a:ext cx="6334125" cy="27537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6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95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68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89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70"/>
                        </a:solidFill>
                      </a:endParaRPr>
                    </a:p>
                  </a:txBody>
                  <a:tcPr marL="91431" marR="91431" marT="45726" marB="45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70"/>
                          </a:solidFill>
                        </a:rPr>
                        <a:t>Quantity Supplied</a:t>
                      </a:r>
                    </a:p>
                  </a:txBody>
                  <a:tcPr marL="91431" marR="91431" marT="45726" marB="45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70"/>
                        </a:solidFill>
                      </a:endParaRPr>
                    </a:p>
                  </a:txBody>
                  <a:tcPr marL="91431" marR="91431" marT="45726" marB="45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70"/>
                        </a:solidFill>
                      </a:endParaRPr>
                    </a:p>
                  </a:txBody>
                  <a:tcPr marL="91431" marR="91431" marT="45726" marB="45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70"/>
                        </a:solidFill>
                      </a:endParaRPr>
                    </a:p>
                  </a:txBody>
                  <a:tcPr marL="91431" marR="91431" marT="45726" marB="45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70"/>
                        </a:solidFill>
                      </a:endParaRPr>
                    </a:p>
                  </a:txBody>
                  <a:tcPr marL="91431" marR="91431" marT="45726" marB="45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7572183"/>
                  </a:ext>
                </a:extLst>
              </a:tr>
              <a:tr h="3708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70"/>
                          </a:solidFill>
                        </a:rPr>
                        <a:t>Price of ice-cream</a:t>
                      </a:r>
                      <a:r>
                        <a:rPr lang="en-US" sz="1800" baseline="0" dirty="0">
                          <a:solidFill>
                            <a:srgbClr val="000070"/>
                          </a:solidFill>
                        </a:rPr>
                        <a:t> cone</a:t>
                      </a:r>
                      <a:endParaRPr lang="en-US" sz="1800" dirty="0">
                        <a:solidFill>
                          <a:srgbClr val="000070"/>
                        </a:solidFill>
                      </a:endParaRPr>
                    </a:p>
                  </a:txBody>
                  <a:tcPr marL="91431" marR="91431" marT="45726" marB="45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70"/>
                          </a:solidFill>
                        </a:rPr>
                        <a:t>Ben </a:t>
                      </a:r>
                    </a:p>
                  </a:txBody>
                  <a:tcPr marL="91431" marR="91431" marT="45726" marB="45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70"/>
                        </a:solidFill>
                      </a:endParaRPr>
                    </a:p>
                  </a:txBody>
                  <a:tcPr marL="91431" marR="91431" marT="45726" marB="45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70"/>
                          </a:solidFill>
                        </a:rPr>
                        <a:t>Jerry </a:t>
                      </a:r>
                    </a:p>
                  </a:txBody>
                  <a:tcPr marL="91431" marR="91431" marT="45726" marB="45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70"/>
                        </a:solidFill>
                      </a:endParaRPr>
                    </a:p>
                  </a:txBody>
                  <a:tcPr marL="91431" marR="91431" marT="45726" marB="45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70"/>
                          </a:solidFill>
                        </a:rPr>
                        <a:t>Market </a:t>
                      </a:r>
                    </a:p>
                  </a:txBody>
                  <a:tcPr marL="91431" marR="91431" marT="45726" marB="45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19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$0.00</a:t>
                      </a:r>
                    </a:p>
                    <a:p>
                      <a:pPr algn="ctr"/>
                      <a:r>
                        <a:rPr lang="en-US" sz="1800" dirty="0"/>
                        <a:t>0.50</a:t>
                      </a:r>
                    </a:p>
                    <a:p>
                      <a:pPr algn="ctr"/>
                      <a:r>
                        <a:rPr lang="en-US" sz="1800" dirty="0"/>
                        <a:t>1.00</a:t>
                      </a:r>
                    </a:p>
                    <a:p>
                      <a:pPr algn="ctr"/>
                      <a:r>
                        <a:rPr lang="en-US" sz="1800" dirty="0"/>
                        <a:t>1.50</a:t>
                      </a:r>
                    </a:p>
                    <a:p>
                      <a:pPr algn="ctr"/>
                      <a:r>
                        <a:rPr lang="en-US" sz="1800" dirty="0"/>
                        <a:t>2.00</a:t>
                      </a:r>
                    </a:p>
                    <a:p>
                      <a:pPr algn="ctr"/>
                      <a:r>
                        <a:rPr lang="en-US" sz="1800" dirty="0"/>
                        <a:t>2.50</a:t>
                      </a:r>
                    </a:p>
                    <a:p>
                      <a:pPr algn="ctr"/>
                      <a:r>
                        <a:rPr lang="en-US" sz="1800" dirty="0"/>
                        <a:t>3.00</a:t>
                      </a:r>
                    </a:p>
                  </a:txBody>
                  <a:tcPr marL="91431" marR="91431" marT="45726" marB="45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  <a:p>
                      <a:pPr algn="ctr"/>
                      <a:r>
                        <a:rPr lang="en-US" sz="1800" dirty="0"/>
                        <a:t>0</a:t>
                      </a:r>
                    </a:p>
                    <a:p>
                      <a:pPr algn="ctr"/>
                      <a:r>
                        <a:rPr lang="en-US" sz="1800" dirty="0"/>
                        <a:t>1</a:t>
                      </a:r>
                    </a:p>
                    <a:p>
                      <a:pPr algn="ctr"/>
                      <a:r>
                        <a:rPr lang="en-US" sz="1800" dirty="0"/>
                        <a:t>2</a:t>
                      </a:r>
                    </a:p>
                    <a:p>
                      <a:pPr algn="ctr"/>
                      <a:r>
                        <a:rPr lang="en-US" sz="1800" dirty="0"/>
                        <a:t>3</a:t>
                      </a:r>
                    </a:p>
                    <a:p>
                      <a:pPr algn="ctr"/>
                      <a:r>
                        <a:rPr lang="en-US" sz="1800" dirty="0"/>
                        <a:t>4</a:t>
                      </a:r>
                    </a:p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marL="91431" marR="91431" marT="45726" marB="45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</a:t>
                      </a:r>
                    </a:p>
                  </a:txBody>
                  <a:tcPr marL="91431" marR="91431" marT="45726" marB="45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  <a:p>
                      <a:pPr algn="ctr"/>
                      <a:r>
                        <a:rPr lang="en-US" sz="1800" dirty="0"/>
                        <a:t>0</a:t>
                      </a:r>
                    </a:p>
                    <a:p>
                      <a:pPr algn="ctr"/>
                      <a:r>
                        <a:rPr lang="en-US" sz="1800" dirty="0"/>
                        <a:t>0</a:t>
                      </a:r>
                    </a:p>
                    <a:p>
                      <a:pPr algn="ctr"/>
                      <a:r>
                        <a:rPr lang="en-US" sz="1800" dirty="0"/>
                        <a:t>2</a:t>
                      </a:r>
                    </a:p>
                    <a:p>
                      <a:pPr algn="ctr"/>
                      <a:r>
                        <a:rPr lang="en-US" sz="1800" dirty="0"/>
                        <a:t>4</a:t>
                      </a:r>
                    </a:p>
                    <a:p>
                      <a:pPr algn="ctr"/>
                      <a:r>
                        <a:rPr lang="en-US" sz="1800" dirty="0"/>
                        <a:t>6</a:t>
                      </a:r>
                    </a:p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marL="91431" marR="91431" marT="45726" marB="45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=</a:t>
                      </a:r>
                    </a:p>
                  </a:txBody>
                  <a:tcPr marL="91431" marR="91431" marT="45726" marB="45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  <a:p>
                      <a:pPr algn="ctr"/>
                      <a:r>
                        <a:rPr lang="en-US" sz="1800" dirty="0"/>
                        <a:t>0</a:t>
                      </a:r>
                    </a:p>
                    <a:p>
                      <a:pPr algn="ctr"/>
                      <a:r>
                        <a:rPr lang="en-US" sz="1800" dirty="0"/>
                        <a:t>1</a:t>
                      </a:r>
                    </a:p>
                    <a:p>
                      <a:pPr algn="ctr"/>
                      <a:r>
                        <a:rPr lang="en-US" sz="1800" dirty="0"/>
                        <a:t>4</a:t>
                      </a:r>
                    </a:p>
                    <a:p>
                      <a:pPr algn="ctr"/>
                      <a:r>
                        <a:rPr lang="en-US" sz="1800" dirty="0"/>
                        <a:t>7</a:t>
                      </a:r>
                    </a:p>
                    <a:p>
                      <a:pPr algn="ctr"/>
                      <a:r>
                        <a:rPr lang="en-US" sz="1800" dirty="0"/>
                        <a:t>10</a:t>
                      </a:r>
                    </a:p>
                    <a:p>
                      <a:pPr algn="ctr"/>
                      <a:r>
                        <a:rPr lang="en-US" sz="1800" dirty="0"/>
                        <a:t>13</a:t>
                      </a:r>
                    </a:p>
                  </a:txBody>
                  <a:tcPr marL="91431" marR="91431" marT="45726" marB="45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dirty="0"/>
              <a:t>Market supply and individual supplies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79200" y="6416675"/>
            <a:ext cx="8128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C335EC-C2C5-4463-8BE2-E5D38B57A991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38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73288" y="2100263"/>
            <a:ext cx="2749550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59000" y="2252663"/>
            <a:ext cx="1529668" cy="2852738"/>
            <a:chOff x="4412430" y="1481554"/>
            <a:chExt cx="1529667" cy="2853161"/>
          </a:xfrm>
        </p:grpSpPr>
        <p:cxnSp>
          <p:nvCxnSpPr>
            <p:cNvPr id="9" name="Straight Connector 8"/>
            <p:cNvCxnSpPr/>
            <p:nvPr/>
          </p:nvCxnSpPr>
          <p:spPr>
            <a:xfrm rot="5400000" flipH="1" flipV="1">
              <a:off x="3840766" y="2696251"/>
              <a:ext cx="2210128" cy="1066799"/>
            </a:xfrm>
            <a:prstGeom prst="line">
              <a:avLst/>
            </a:prstGeom>
            <a:ln w="38100">
              <a:solidFill>
                <a:srgbClr val="000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178" name="TextBox 9"/>
            <p:cNvSpPr txBox="1">
              <a:spLocks noChangeArrowheads="1"/>
            </p:cNvSpPr>
            <p:nvPr/>
          </p:nvSpPr>
          <p:spPr bwMode="auto">
            <a:xfrm>
              <a:off x="5449654" y="1481554"/>
              <a:ext cx="492443" cy="338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Calibri" panose="020F0502020204030204" pitchFamily="34" charset="0"/>
                </a:rPr>
                <a:t>S</a:t>
              </a:r>
              <a:r>
                <a:rPr lang="en-US" altLang="en-US" sz="1600" baseline="-25000">
                  <a:latin typeface="Calibri" panose="020F0502020204030204" pitchFamily="34" charset="0"/>
                </a:rPr>
                <a:t>Ben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944689" y="5376864"/>
            <a:ext cx="3093881" cy="841303"/>
            <a:chOff x="680076" y="5147846"/>
            <a:chExt cx="3093877" cy="841105"/>
          </a:xfrm>
        </p:grpSpPr>
        <p:sp>
          <p:nvSpPr>
            <p:cNvPr id="42136" name="TextBox 11"/>
            <p:cNvSpPr txBox="1">
              <a:spLocks noChangeArrowheads="1"/>
            </p:cNvSpPr>
            <p:nvPr/>
          </p:nvSpPr>
          <p:spPr bwMode="auto">
            <a:xfrm>
              <a:off x="680076" y="5300246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42137" name="Group 99"/>
            <p:cNvGrpSpPr>
              <a:grpSpLocks/>
            </p:cNvGrpSpPr>
            <p:nvPr/>
          </p:nvGrpSpPr>
          <p:grpSpPr bwMode="auto">
            <a:xfrm>
              <a:off x="915026" y="5147846"/>
              <a:ext cx="2858927" cy="460177"/>
              <a:chOff x="937480" y="5147846"/>
              <a:chExt cx="2858927" cy="460177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937480" y="5300210"/>
                <a:ext cx="2719383" cy="15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140" name="Group 96"/>
              <p:cNvGrpSpPr>
                <a:grpSpLocks/>
              </p:cNvGrpSpPr>
              <p:nvPr/>
            </p:nvGrpSpPr>
            <p:grpSpPr bwMode="auto">
              <a:xfrm>
                <a:off x="996920" y="5147846"/>
                <a:ext cx="2799487" cy="460177"/>
                <a:chOff x="996920" y="5147846"/>
                <a:chExt cx="2799487" cy="460177"/>
              </a:xfrm>
            </p:grpSpPr>
            <p:grpSp>
              <p:nvGrpSpPr>
                <p:cNvPr id="42141" name="Group 14"/>
                <p:cNvGrpSpPr>
                  <a:grpSpLocks/>
                </p:cNvGrpSpPr>
                <p:nvPr/>
              </p:nvGrpSpPr>
              <p:grpSpPr bwMode="auto">
                <a:xfrm>
                  <a:off x="3429000" y="5147846"/>
                  <a:ext cx="367407" cy="460105"/>
                  <a:chOff x="8001000" y="4648200"/>
                  <a:chExt cx="367407" cy="460105"/>
                </a:xfrm>
              </p:grpSpPr>
              <p:cxnSp>
                <p:nvCxnSpPr>
                  <p:cNvPr id="51" name="Straight Connector 12"/>
                  <p:cNvCxnSpPr/>
                  <p:nvPr/>
                </p:nvCxnSpPr>
                <p:spPr>
                  <a:xfrm rot="5400000">
                    <a:off x="8153475" y="4723588"/>
                    <a:ext cx="152364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176" name="Text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01000" y="4800600"/>
                    <a:ext cx="367407" cy="3077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400">
                        <a:latin typeface="Calibri" panose="020F0502020204030204" pitchFamily="34" charset="0"/>
                      </a:rPr>
                      <a:t>12</a:t>
                    </a:r>
                  </a:p>
                </p:txBody>
              </p:sp>
            </p:grpSp>
            <p:grpSp>
              <p:nvGrpSpPr>
                <p:cNvPr id="42142" name="Group 15"/>
                <p:cNvGrpSpPr>
                  <a:grpSpLocks/>
                </p:cNvGrpSpPr>
                <p:nvPr/>
              </p:nvGrpSpPr>
              <p:grpSpPr bwMode="auto">
                <a:xfrm>
                  <a:off x="2971800" y="5147846"/>
                  <a:ext cx="367407" cy="460105"/>
                  <a:chOff x="8001000" y="4648200"/>
                  <a:chExt cx="367407" cy="460105"/>
                </a:xfrm>
              </p:grpSpPr>
              <p:cxnSp>
                <p:nvCxnSpPr>
                  <p:cNvPr id="49" name="Straight Connector 16"/>
                  <p:cNvCxnSpPr/>
                  <p:nvPr/>
                </p:nvCxnSpPr>
                <p:spPr>
                  <a:xfrm rot="5400000">
                    <a:off x="8153475" y="4723588"/>
                    <a:ext cx="152364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174" name="Text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01000" y="4800600"/>
                    <a:ext cx="367407" cy="3077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400">
                        <a:latin typeface="Calibri" panose="020F0502020204030204" pitchFamily="34" charset="0"/>
                      </a:rPr>
                      <a:t>10</a:t>
                    </a:r>
                  </a:p>
                </p:txBody>
              </p:sp>
            </p:grpSp>
            <p:grpSp>
              <p:nvGrpSpPr>
                <p:cNvPr id="42143" name="Group 18"/>
                <p:cNvGrpSpPr>
                  <a:grpSpLocks/>
                </p:cNvGrpSpPr>
                <p:nvPr/>
              </p:nvGrpSpPr>
              <p:grpSpPr bwMode="auto">
                <a:xfrm>
                  <a:off x="3200400" y="5147846"/>
                  <a:ext cx="370101" cy="460177"/>
                  <a:chOff x="8001000" y="4648200"/>
                  <a:chExt cx="370101" cy="460177"/>
                </a:xfrm>
              </p:grpSpPr>
              <p:cxnSp>
                <p:nvCxnSpPr>
                  <p:cNvPr id="47" name="Straight Connector 19"/>
                  <p:cNvCxnSpPr/>
                  <p:nvPr/>
                </p:nvCxnSpPr>
                <p:spPr>
                  <a:xfrm rot="5400000">
                    <a:off x="8153475" y="4723588"/>
                    <a:ext cx="152364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172" name="Text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01000" y="4800600"/>
                    <a:ext cx="370101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400">
                        <a:latin typeface="Calibri" panose="020F0502020204030204" pitchFamily="34" charset="0"/>
                      </a:rPr>
                      <a:t>11</a:t>
                    </a:r>
                  </a:p>
                </p:txBody>
              </p:sp>
            </p:grpSp>
            <p:grpSp>
              <p:nvGrpSpPr>
                <p:cNvPr id="42144" name="Group 21"/>
                <p:cNvGrpSpPr>
                  <a:grpSpLocks/>
                </p:cNvGrpSpPr>
                <p:nvPr/>
              </p:nvGrpSpPr>
              <p:grpSpPr bwMode="auto">
                <a:xfrm>
                  <a:off x="2825720" y="5147846"/>
                  <a:ext cx="284052" cy="460177"/>
                  <a:chOff x="8069094" y="4648200"/>
                  <a:chExt cx="284052" cy="460177"/>
                </a:xfrm>
              </p:grpSpPr>
              <p:cxnSp>
                <p:nvCxnSpPr>
                  <p:cNvPr id="45" name="Straight Connector 44"/>
                  <p:cNvCxnSpPr/>
                  <p:nvPr/>
                </p:nvCxnSpPr>
                <p:spPr>
                  <a:xfrm rot="5400000">
                    <a:off x="8162863" y="4723588"/>
                    <a:ext cx="152364" cy="158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170" name="Text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69094" y="4800600"/>
                    <a:ext cx="28405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400">
                        <a:latin typeface="Calibri" panose="020F0502020204030204" pitchFamily="34" charset="0"/>
                      </a:rPr>
                      <a:t>9</a:t>
                    </a:r>
                  </a:p>
                </p:txBody>
              </p:sp>
            </p:grpSp>
            <p:grpSp>
              <p:nvGrpSpPr>
                <p:cNvPr id="42145" name="Group 27"/>
                <p:cNvGrpSpPr>
                  <a:grpSpLocks/>
                </p:cNvGrpSpPr>
                <p:nvPr/>
              </p:nvGrpSpPr>
              <p:grpSpPr bwMode="auto">
                <a:xfrm>
                  <a:off x="996920" y="5147846"/>
                  <a:ext cx="284052" cy="460177"/>
                  <a:chOff x="8069094" y="4648200"/>
                  <a:chExt cx="284052" cy="460177"/>
                </a:xfrm>
              </p:grpSpPr>
              <p:cxnSp>
                <p:nvCxnSpPr>
                  <p:cNvPr id="43" name="Straight Connector 42"/>
                  <p:cNvCxnSpPr/>
                  <p:nvPr/>
                </p:nvCxnSpPr>
                <p:spPr>
                  <a:xfrm rot="5400000">
                    <a:off x="8162866" y="4723588"/>
                    <a:ext cx="152364" cy="158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168" name="Text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69094" y="4800600"/>
                    <a:ext cx="28405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400">
                        <a:latin typeface="Calibri" panose="020F0502020204030204" pitchFamily="34" charset="0"/>
                      </a:rPr>
                      <a:t>1</a:t>
                    </a:r>
                  </a:p>
                </p:txBody>
              </p:sp>
            </p:grpSp>
            <p:grpSp>
              <p:nvGrpSpPr>
                <p:cNvPr id="42146" name="Group 30"/>
                <p:cNvGrpSpPr>
                  <a:grpSpLocks/>
                </p:cNvGrpSpPr>
                <p:nvPr/>
              </p:nvGrpSpPr>
              <p:grpSpPr bwMode="auto">
                <a:xfrm>
                  <a:off x="1225520" y="5147846"/>
                  <a:ext cx="284052" cy="460177"/>
                  <a:chOff x="8069094" y="4648200"/>
                  <a:chExt cx="284052" cy="460177"/>
                </a:xfrm>
              </p:grpSpPr>
              <p:cxnSp>
                <p:nvCxnSpPr>
                  <p:cNvPr id="41" name="Straight Connector 40"/>
                  <p:cNvCxnSpPr/>
                  <p:nvPr/>
                </p:nvCxnSpPr>
                <p:spPr>
                  <a:xfrm rot="5400000">
                    <a:off x="8162866" y="4723588"/>
                    <a:ext cx="152364" cy="158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166" name="Text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69094" y="4800600"/>
                    <a:ext cx="28405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400">
                        <a:latin typeface="Calibri" panose="020F0502020204030204" pitchFamily="34" charset="0"/>
                      </a:rPr>
                      <a:t>2</a:t>
                    </a:r>
                  </a:p>
                </p:txBody>
              </p:sp>
            </p:grpSp>
            <p:grpSp>
              <p:nvGrpSpPr>
                <p:cNvPr id="42147" name="Group 33"/>
                <p:cNvGrpSpPr>
                  <a:grpSpLocks/>
                </p:cNvGrpSpPr>
                <p:nvPr/>
              </p:nvGrpSpPr>
              <p:grpSpPr bwMode="auto">
                <a:xfrm>
                  <a:off x="1454120" y="5147846"/>
                  <a:ext cx="284052" cy="460177"/>
                  <a:chOff x="8069094" y="4648200"/>
                  <a:chExt cx="284052" cy="460177"/>
                </a:xfrm>
              </p:grpSpPr>
              <p:cxnSp>
                <p:nvCxnSpPr>
                  <p:cNvPr id="39" name="Straight Connector 38"/>
                  <p:cNvCxnSpPr/>
                  <p:nvPr/>
                </p:nvCxnSpPr>
                <p:spPr>
                  <a:xfrm rot="5400000">
                    <a:off x="8162865" y="4723588"/>
                    <a:ext cx="152364" cy="158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164" name="Text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69094" y="4800600"/>
                    <a:ext cx="28405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400">
                        <a:latin typeface="Calibri" panose="020F0502020204030204" pitchFamily="34" charset="0"/>
                      </a:rPr>
                      <a:t>3</a:t>
                    </a:r>
                  </a:p>
                </p:txBody>
              </p:sp>
            </p:grpSp>
            <p:grpSp>
              <p:nvGrpSpPr>
                <p:cNvPr id="42148" name="Group 36"/>
                <p:cNvGrpSpPr>
                  <a:grpSpLocks/>
                </p:cNvGrpSpPr>
                <p:nvPr/>
              </p:nvGrpSpPr>
              <p:grpSpPr bwMode="auto">
                <a:xfrm>
                  <a:off x="1682720" y="5147846"/>
                  <a:ext cx="284052" cy="460177"/>
                  <a:chOff x="8069094" y="4648200"/>
                  <a:chExt cx="284052" cy="460177"/>
                </a:xfrm>
              </p:grpSpPr>
              <p:cxnSp>
                <p:nvCxnSpPr>
                  <p:cNvPr id="37" name="Straight Connector 36"/>
                  <p:cNvCxnSpPr/>
                  <p:nvPr/>
                </p:nvCxnSpPr>
                <p:spPr>
                  <a:xfrm rot="5400000">
                    <a:off x="8162865" y="4723588"/>
                    <a:ext cx="152364" cy="158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162" name="Text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69094" y="4800600"/>
                    <a:ext cx="28405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400">
                        <a:latin typeface="Calibri" panose="020F0502020204030204" pitchFamily="34" charset="0"/>
                      </a:rPr>
                      <a:t>4</a:t>
                    </a:r>
                  </a:p>
                </p:txBody>
              </p:sp>
            </p:grpSp>
            <p:grpSp>
              <p:nvGrpSpPr>
                <p:cNvPr id="42149" name="Group 39"/>
                <p:cNvGrpSpPr>
                  <a:grpSpLocks/>
                </p:cNvGrpSpPr>
                <p:nvPr/>
              </p:nvGrpSpPr>
              <p:grpSpPr bwMode="auto">
                <a:xfrm>
                  <a:off x="1911320" y="5147846"/>
                  <a:ext cx="284052" cy="460177"/>
                  <a:chOff x="8069094" y="4648200"/>
                  <a:chExt cx="284052" cy="460177"/>
                </a:xfrm>
              </p:grpSpPr>
              <p:cxnSp>
                <p:nvCxnSpPr>
                  <p:cNvPr id="35" name="Straight Connector 34"/>
                  <p:cNvCxnSpPr/>
                  <p:nvPr/>
                </p:nvCxnSpPr>
                <p:spPr>
                  <a:xfrm rot="5400000">
                    <a:off x="8162865" y="4723588"/>
                    <a:ext cx="152364" cy="158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160" name="Text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69094" y="4800600"/>
                    <a:ext cx="28405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400">
                        <a:latin typeface="Calibri" panose="020F0502020204030204" pitchFamily="34" charset="0"/>
                      </a:rPr>
                      <a:t>5</a:t>
                    </a:r>
                  </a:p>
                </p:txBody>
              </p:sp>
            </p:grpSp>
            <p:grpSp>
              <p:nvGrpSpPr>
                <p:cNvPr id="42150" name="Group 42"/>
                <p:cNvGrpSpPr>
                  <a:grpSpLocks/>
                </p:cNvGrpSpPr>
                <p:nvPr/>
              </p:nvGrpSpPr>
              <p:grpSpPr bwMode="auto">
                <a:xfrm>
                  <a:off x="2139920" y="5147846"/>
                  <a:ext cx="284052" cy="460177"/>
                  <a:chOff x="8069094" y="4648200"/>
                  <a:chExt cx="284052" cy="460177"/>
                </a:xfrm>
              </p:grpSpPr>
              <p:cxnSp>
                <p:nvCxnSpPr>
                  <p:cNvPr id="33" name="Straight Connector 32"/>
                  <p:cNvCxnSpPr/>
                  <p:nvPr/>
                </p:nvCxnSpPr>
                <p:spPr>
                  <a:xfrm rot="5400000">
                    <a:off x="8162864" y="4723588"/>
                    <a:ext cx="152364" cy="158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158" name="Text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69094" y="4800600"/>
                    <a:ext cx="28405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400">
                        <a:latin typeface="Calibri" panose="020F0502020204030204" pitchFamily="34" charset="0"/>
                      </a:rPr>
                      <a:t>6</a:t>
                    </a:r>
                  </a:p>
                </p:txBody>
              </p:sp>
            </p:grpSp>
            <p:grpSp>
              <p:nvGrpSpPr>
                <p:cNvPr id="42151" name="Group 45"/>
                <p:cNvGrpSpPr>
                  <a:grpSpLocks/>
                </p:cNvGrpSpPr>
                <p:nvPr/>
              </p:nvGrpSpPr>
              <p:grpSpPr bwMode="auto">
                <a:xfrm>
                  <a:off x="2368520" y="5147846"/>
                  <a:ext cx="284052" cy="460177"/>
                  <a:chOff x="8069094" y="4648200"/>
                  <a:chExt cx="284052" cy="460177"/>
                </a:xfrm>
              </p:grpSpPr>
              <p:cxnSp>
                <p:nvCxnSpPr>
                  <p:cNvPr id="31" name="Straight Connector 30"/>
                  <p:cNvCxnSpPr/>
                  <p:nvPr/>
                </p:nvCxnSpPr>
                <p:spPr>
                  <a:xfrm rot="5400000">
                    <a:off x="8162864" y="4723588"/>
                    <a:ext cx="152364" cy="158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156" name="Text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69094" y="4800600"/>
                    <a:ext cx="28405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400">
                        <a:latin typeface="Calibri" panose="020F0502020204030204" pitchFamily="34" charset="0"/>
                      </a:rPr>
                      <a:t>7</a:t>
                    </a:r>
                  </a:p>
                </p:txBody>
              </p:sp>
            </p:grpSp>
            <p:grpSp>
              <p:nvGrpSpPr>
                <p:cNvPr id="42152" name="Group 48"/>
                <p:cNvGrpSpPr>
                  <a:grpSpLocks/>
                </p:cNvGrpSpPr>
                <p:nvPr/>
              </p:nvGrpSpPr>
              <p:grpSpPr bwMode="auto">
                <a:xfrm>
                  <a:off x="2597120" y="5147846"/>
                  <a:ext cx="284052" cy="460177"/>
                  <a:chOff x="8069094" y="4648200"/>
                  <a:chExt cx="284052" cy="460177"/>
                </a:xfrm>
              </p:grpSpPr>
              <p:cxnSp>
                <p:nvCxnSpPr>
                  <p:cNvPr id="29" name="Straight Connector 24"/>
                  <p:cNvCxnSpPr/>
                  <p:nvPr/>
                </p:nvCxnSpPr>
                <p:spPr>
                  <a:xfrm rot="5400000">
                    <a:off x="8162864" y="4723588"/>
                    <a:ext cx="152364" cy="158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154" name="Text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69094" y="4800600"/>
                    <a:ext cx="28405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400">
                        <a:latin typeface="Calibri" panose="020F0502020204030204" pitchFamily="34" charset="0"/>
                      </a:rPr>
                      <a:t>8</a:t>
                    </a:r>
                  </a:p>
                </p:txBody>
              </p:sp>
            </p:grpSp>
          </p:grpSp>
        </p:grpSp>
        <p:sp>
          <p:nvSpPr>
            <p:cNvPr id="42138" name="TextBox 13"/>
            <p:cNvSpPr txBox="1">
              <a:spLocks noChangeArrowheads="1"/>
            </p:cNvSpPr>
            <p:nvPr/>
          </p:nvSpPr>
          <p:spPr bwMode="auto">
            <a:xfrm>
              <a:off x="914400" y="5681246"/>
              <a:ext cx="2319030" cy="307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Calibri" panose="020F0502020204030204" pitchFamily="34" charset="0"/>
                </a:rPr>
                <a:t>Quantity of Ice-Cream Cones </a:t>
              </a:r>
            </a:p>
          </p:txBody>
        </p:sp>
      </p:grpSp>
      <p:grpSp>
        <p:nvGrpSpPr>
          <p:cNvPr id="22" name="Group 52"/>
          <p:cNvGrpSpPr>
            <a:grpSpLocks/>
          </p:cNvGrpSpPr>
          <p:nvPr/>
        </p:nvGrpSpPr>
        <p:grpSpPr bwMode="auto">
          <a:xfrm>
            <a:off x="1489518" y="1655763"/>
            <a:ext cx="836173" cy="3873500"/>
            <a:chOff x="3887149" y="927821"/>
            <a:chExt cx="836998" cy="3873572"/>
          </a:xfrm>
        </p:grpSpPr>
        <p:cxnSp>
          <p:nvCxnSpPr>
            <p:cNvPr id="54" name="Straight Connector 53"/>
            <p:cNvCxnSpPr/>
            <p:nvPr/>
          </p:nvCxnSpPr>
          <p:spPr>
            <a:xfrm rot="5400000">
              <a:off x="2895960" y="3124167"/>
              <a:ext cx="3352862" cy="15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117" name="Group 56"/>
            <p:cNvGrpSpPr>
              <a:grpSpLocks/>
            </p:cNvGrpSpPr>
            <p:nvPr/>
          </p:nvGrpSpPr>
          <p:grpSpPr bwMode="auto">
            <a:xfrm>
              <a:off x="3983925" y="1828800"/>
              <a:ext cx="740222" cy="307783"/>
              <a:chOff x="6117778" y="2286000"/>
              <a:chExt cx="740222" cy="307783"/>
            </a:xfrm>
          </p:grpSpPr>
          <p:sp>
            <p:nvSpPr>
              <p:cNvPr id="42134" name="TextBox 53"/>
              <p:cNvSpPr txBox="1">
                <a:spLocks noChangeArrowheads="1"/>
              </p:cNvSpPr>
              <p:nvPr/>
            </p:nvSpPr>
            <p:spPr bwMode="auto">
              <a:xfrm>
                <a:off x="6117778" y="2286000"/>
                <a:ext cx="595622" cy="3077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>
                    <a:latin typeface="Calibri" panose="020F0502020204030204" pitchFamily="34" charset="0"/>
                  </a:rPr>
                  <a:t>$3.00</a:t>
                </a:r>
              </a:p>
            </p:txBody>
          </p:sp>
          <p:cxnSp>
            <p:nvCxnSpPr>
              <p:cNvPr id="73" name="Straight Connector 55"/>
              <p:cNvCxnSpPr/>
              <p:nvPr/>
            </p:nvCxnSpPr>
            <p:spPr>
              <a:xfrm>
                <a:off x="6705450" y="2513754"/>
                <a:ext cx="15255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118" name="Group 57"/>
            <p:cNvGrpSpPr>
              <a:grpSpLocks/>
            </p:cNvGrpSpPr>
            <p:nvPr/>
          </p:nvGrpSpPr>
          <p:grpSpPr bwMode="auto">
            <a:xfrm>
              <a:off x="4097738" y="2297668"/>
              <a:ext cx="626409" cy="307783"/>
              <a:chOff x="6231591" y="2286000"/>
              <a:chExt cx="626409" cy="307783"/>
            </a:xfrm>
          </p:grpSpPr>
          <p:sp>
            <p:nvSpPr>
              <p:cNvPr id="42132" name="TextBox 69"/>
              <p:cNvSpPr txBox="1">
                <a:spLocks noChangeArrowheads="1"/>
              </p:cNvSpPr>
              <p:nvPr/>
            </p:nvSpPr>
            <p:spPr bwMode="auto">
              <a:xfrm>
                <a:off x="6231591" y="2286000"/>
                <a:ext cx="504161" cy="3077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>
                    <a:latin typeface="Calibri" panose="020F0502020204030204" pitchFamily="34" charset="0"/>
                  </a:rPr>
                  <a:t>2.50</a:t>
                </a:r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>
                <a:off x="6705449" y="2514794"/>
                <a:ext cx="152551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119" name="Group 60"/>
            <p:cNvGrpSpPr>
              <a:grpSpLocks/>
            </p:cNvGrpSpPr>
            <p:nvPr/>
          </p:nvGrpSpPr>
          <p:grpSpPr bwMode="auto">
            <a:xfrm>
              <a:off x="4097738" y="2754868"/>
              <a:ext cx="626409" cy="307783"/>
              <a:chOff x="6231591" y="2286000"/>
              <a:chExt cx="626409" cy="307783"/>
            </a:xfrm>
          </p:grpSpPr>
          <p:sp>
            <p:nvSpPr>
              <p:cNvPr id="42130" name="TextBox 67"/>
              <p:cNvSpPr txBox="1">
                <a:spLocks noChangeArrowheads="1"/>
              </p:cNvSpPr>
              <p:nvPr/>
            </p:nvSpPr>
            <p:spPr bwMode="auto">
              <a:xfrm>
                <a:off x="6231591" y="2286000"/>
                <a:ext cx="504161" cy="3077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>
                    <a:latin typeface="Calibri" panose="020F0502020204030204" pitchFamily="34" charset="0"/>
                  </a:rPr>
                  <a:t>2.00</a:t>
                </a: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6705449" y="2514803"/>
                <a:ext cx="152551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120" name="Group 63"/>
            <p:cNvGrpSpPr>
              <a:grpSpLocks/>
            </p:cNvGrpSpPr>
            <p:nvPr/>
          </p:nvGrpSpPr>
          <p:grpSpPr bwMode="auto">
            <a:xfrm>
              <a:off x="4097738" y="3212068"/>
              <a:ext cx="626409" cy="307783"/>
              <a:chOff x="6231591" y="2286000"/>
              <a:chExt cx="626409" cy="307783"/>
            </a:xfrm>
          </p:grpSpPr>
          <p:sp>
            <p:nvSpPr>
              <p:cNvPr id="42128" name="TextBox 65"/>
              <p:cNvSpPr txBox="1">
                <a:spLocks noChangeArrowheads="1"/>
              </p:cNvSpPr>
              <p:nvPr/>
            </p:nvSpPr>
            <p:spPr bwMode="auto">
              <a:xfrm>
                <a:off x="6231591" y="2286000"/>
                <a:ext cx="504161" cy="3077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>
                    <a:latin typeface="Calibri" panose="020F0502020204030204" pitchFamily="34" charset="0"/>
                  </a:rPr>
                  <a:t>1.50</a:t>
                </a:r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>
                <a:off x="6705449" y="2514811"/>
                <a:ext cx="152551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121" name="Group 66"/>
            <p:cNvGrpSpPr>
              <a:grpSpLocks/>
            </p:cNvGrpSpPr>
            <p:nvPr/>
          </p:nvGrpSpPr>
          <p:grpSpPr bwMode="auto">
            <a:xfrm>
              <a:off x="4097738" y="3669268"/>
              <a:ext cx="626409" cy="307783"/>
              <a:chOff x="6231591" y="2286000"/>
              <a:chExt cx="626409" cy="307783"/>
            </a:xfrm>
          </p:grpSpPr>
          <p:sp>
            <p:nvSpPr>
              <p:cNvPr id="42126" name="TextBox 63"/>
              <p:cNvSpPr txBox="1">
                <a:spLocks noChangeArrowheads="1"/>
              </p:cNvSpPr>
              <p:nvPr/>
            </p:nvSpPr>
            <p:spPr bwMode="auto">
              <a:xfrm>
                <a:off x="6231591" y="2286000"/>
                <a:ext cx="504161" cy="3077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>
                    <a:latin typeface="Calibri" panose="020F0502020204030204" pitchFamily="34" charset="0"/>
                  </a:rPr>
                  <a:t>1.00</a:t>
                </a:r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>
                <a:off x="6705449" y="2514820"/>
                <a:ext cx="152551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122" name="Group 69"/>
            <p:cNvGrpSpPr>
              <a:grpSpLocks/>
            </p:cNvGrpSpPr>
            <p:nvPr/>
          </p:nvGrpSpPr>
          <p:grpSpPr bwMode="auto">
            <a:xfrm>
              <a:off x="4097738" y="4126468"/>
              <a:ext cx="626409" cy="307783"/>
              <a:chOff x="6231591" y="2286000"/>
              <a:chExt cx="626409" cy="307783"/>
            </a:xfrm>
          </p:grpSpPr>
          <p:sp>
            <p:nvSpPr>
              <p:cNvPr id="42124" name="TextBox 61"/>
              <p:cNvSpPr txBox="1">
                <a:spLocks noChangeArrowheads="1"/>
              </p:cNvSpPr>
              <p:nvPr/>
            </p:nvSpPr>
            <p:spPr bwMode="auto">
              <a:xfrm>
                <a:off x="6231591" y="2286000"/>
                <a:ext cx="504161" cy="3077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>
                    <a:latin typeface="Calibri" panose="020F0502020204030204" pitchFamily="34" charset="0"/>
                  </a:rPr>
                  <a:t>0.50</a:t>
                </a: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6705449" y="2514828"/>
                <a:ext cx="152551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123" name="TextBox 60"/>
            <p:cNvSpPr txBox="1">
              <a:spLocks noChangeArrowheads="1"/>
            </p:cNvSpPr>
            <p:nvPr/>
          </p:nvSpPr>
          <p:spPr bwMode="auto">
            <a:xfrm>
              <a:off x="3887149" y="927821"/>
              <a:ext cx="736826" cy="95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1400" dirty="0">
                  <a:latin typeface="Calibri" panose="020F0502020204030204" pitchFamily="34" charset="0"/>
                </a:rPr>
                <a:t>Price of</a:t>
              </a:r>
            </a:p>
            <a:p>
              <a:pPr algn="r" eaLnBrk="1" hangingPunct="1"/>
              <a:r>
                <a:rPr lang="en-US" altLang="en-US" sz="1400" dirty="0">
                  <a:latin typeface="Calibri" panose="020F0502020204030204" pitchFamily="34" charset="0"/>
                </a:rPr>
                <a:t> Ice</a:t>
              </a:r>
            </a:p>
            <a:p>
              <a:pPr algn="r" eaLnBrk="1" hangingPunct="1"/>
              <a:r>
                <a:rPr lang="en-US" altLang="en-US" sz="1400" dirty="0">
                  <a:latin typeface="Calibri" panose="020F0502020204030204" pitchFamily="34" charset="0"/>
                </a:rPr>
                <a:t>Cream</a:t>
              </a:r>
            </a:p>
            <a:p>
              <a:pPr algn="r" eaLnBrk="1" hangingPunct="1"/>
              <a:r>
                <a:rPr lang="en-US" altLang="en-US" sz="1400" dirty="0">
                  <a:latin typeface="Calibri" panose="020F0502020204030204" pitchFamily="34" charset="0"/>
                </a:rPr>
                <a:t>Cones</a:t>
              </a:r>
            </a:p>
          </p:txBody>
        </p:sp>
      </p:grpSp>
      <p:cxnSp>
        <p:nvCxnSpPr>
          <p:cNvPr id="74" name="Straight Connector 73"/>
          <p:cNvCxnSpPr/>
          <p:nvPr/>
        </p:nvCxnSpPr>
        <p:spPr>
          <a:xfrm>
            <a:off x="2179638" y="3721100"/>
            <a:ext cx="665162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 flipH="1" flipV="1">
            <a:off x="1943894" y="4647406"/>
            <a:ext cx="18288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Freeform 183"/>
          <p:cNvSpPr>
            <a:spLocks/>
          </p:cNvSpPr>
          <p:nvPr/>
        </p:nvSpPr>
        <p:spPr bwMode="auto">
          <a:xfrm>
            <a:off x="2768600" y="3657601"/>
            <a:ext cx="146050" cy="136525"/>
          </a:xfrm>
          <a:custGeom>
            <a:avLst/>
            <a:gdLst>
              <a:gd name="T0" fmla="*/ 2147483647 w 106"/>
              <a:gd name="T1" fmla="*/ 2147483647 h 68"/>
              <a:gd name="T2" fmla="*/ 2147483647 w 106"/>
              <a:gd name="T3" fmla="*/ 2147483647 h 68"/>
              <a:gd name="T4" fmla="*/ 2147483647 w 106"/>
              <a:gd name="T5" fmla="*/ 2147483647 h 68"/>
              <a:gd name="T6" fmla="*/ 2147483647 w 106"/>
              <a:gd name="T7" fmla="*/ 2147483647 h 68"/>
              <a:gd name="T8" fmla="*/ 2147483647 w 106"/>
              <a:gd name="T9" fmla="*/ 2147483647 h 68"/>
              <a:gd name="T10" fmla="*/ 2147483647 w 106"/>
              <a:gd name="T11" fmla="*/ 2147483647 h 68"/>
              <a:gd name="T12" fmla="*/ 2147483647 w 106"/>
              <a:gd name="T13" fmla="*/ 2147483647 h 68"/>
              <a:gd name="T14" fmla="*/ 2147483647 w 106"/>
              <a:gd name="T15" fmla="*/ 2147483647 h 68"/>
              <a:gd name="T16" fmla="*/ 2147483647 w 106"/>
              <a:gd name="T17" fmla="*/ 2147483647 h 68"/>
              <a:gd name="T18" fmla="*/ 2147483647 w 106"/>
              <a:gd name="T19" fmla="*/ 2147483647 h 68"/>
              <a:gd name="T20" fmla="*/ 2147483647 w 106"/>
              <a:gd name="T21" fmla="*/ 0 h 68"/>
              <a:gd name="T22" fmla="*/ 2147483647 w 106"/>
              <a:gd name="T23" fmla="*/ 0 h 68"/>
              <a:gd name="T24" fmla="*/ 2147483647 w 106"/>
              <a:gd name="T25" fmla="*/ 2147483647 h 68"/>
              <a:gd name="T26" fmla="*/ 2147483647 w 106"/>
              <a:gd name="T27" fmla="*/ 2147483647 h 68"/>
              <a:gd name="T28" fmla="*/ 2147483647 w 106"/>
              <a:gd name="T29" fmla="*/ 2147483647 h 68"/>
              <a:gd name="T30" fmla="*/ 0 w 106"/>
              <a:gd name="T31" fmla="*/ 2147483647 h 68"/>
              <a:gd name="T32" fmla="*/ 0 w 106"/>
              <a:gd name="T33" fmla="*/ 2147483647 h 68"/>
              <a:gd name="T34" fmla="*/ 2147483647 w 106"/>
              <a:gd name="T35" fmla="*/ 2147483647 h 68"/>
              <a:gd name="T36" fmla="*/ 2147483647 w 106"/>
              <a:gd name="T37" fmla="*/ 2147483647 h 68"/>
              <a:gd name="T38" fmla="*/ 2147483647 w 106"/>
              <a:gd name="T39" fmla="*/ 2147483647 h 68"/>
              <a:gd name="T40" fmla="*/ 2147483647 w 106"/>
              <a:gd name="T41" fmla="*/ 2147483647 h 68"/>
              <a:gd name="T42" fmla="*/ 2147483647 w 106"/>
              <a:gd name="T43" fmla="*/ 2147483647 h 6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6"/>
              <a:gd name="T67" fmla="*/ 0 h 68"/>
              <a:gd name="T68" fmla="*/ 106 w 106"/>
              <a:gd name="T69" fmla="*/ 68 h 6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6" h="68">
                <a:moveTo>
                  <a:pt x="56" y="68"/>
                </a:moveTo>
                <a:lnTo>
                  <a:pt x="56" y="68"/>
                </a:lnTo>
                <a:lnTo>
                  <a:pt x="76" y="65"/>
                </a:lnTo>
                <a:lnTo>
                  <a:pt x="91" y="58"/>
                </a:lnTo>
                <a:lnTo>
                  <a:pt x="101" y="45"/>
                </a:lnTo>
                <a:lnTo>
                  <a:pt x="106" y="32"/>
                </a:lnTo>
                <a:lnTo>
                  <a:pt x="101" y="19"/>
                </a:lnTo>
                <a:lnTo>
                  <a:pt x="91" y="9"/>
                </a:lnTo>
                <a:lnTo>
                  <a:pt x="76" y="3"/>
                </a:lnTo>
                <a:lnTo>
                  <a:pt x="56" y="0"/>
                </a:lnTo>
                <a:lnTo>
                  <a:pt x="36" y="3"/>
                </a:lnTo>
                <a:lnTo>
                  <a:pt x="15" y="9"/>
                </a:lnTo>
                <a:lnTo>
                  <a:pt x="5" y="19"/>
                </a:lnTo>
                <a:lnTo>
                  <a:pt x="0" y="32"/>
                </a:lnTo>
                <a:lnTo>
                  <a:pt x="5" y="45"/>
                </a:lnTo>
                <a:lnTo>
                  <a:pt x="15" y="58"/>
                </a:lnTo>
                <a:lnTo>
                  <a:pt x="36" y="65"/>
                </a:lnTo>
                <a:lnTo>
                  <a:pt x="56" y="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3103067" y="1271589"/>
            <a:ext cx="7264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solidFill>
                  <a:srgbClr val="800080"/>
                </a:solidFill>
                <a:latin typeface="Calibri" panose="020F0502020204030204" pitchFamily="34" charset="0"/>
              </a:rPr>
              <a:t>Ben’s</a:t>
            </a:r>
          </a:p>
          <a:p>
            <a:pPr algn="ctr" eaLnBrk="1" hangingPunct="1"/>
            <a:r>
              <a:rPr lang="en-US" altLang="en-US" sz="1600">
                <a:solidFill>
                  <a:srgbClr val="800080"/>
                </a:solidFill>
                <a:latin typeface="Calibri" panose="020F0502020204030204" pitchFamily="34" charset="0"/>
              </a:rPr>
              <a:t>supply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688013" y="2109788"/>
            <a:ext cx="1738312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grpSp>
        <p:nvGrpSpPr>
          <p:cNvPr id="30" name="Group 78"/>
          <p:cNvGrpSpPr>
            <a:grpSpLocks/>
          </p:cNvGrpSpPr>
          <p:nvPr/>
        </p:nvGrpSpPr>
        <p:grpSpPr bwMode="auto">
          <a:xfrm>
            <a:off x="5673725" y="2667001"/>
            <a:ext cx="1600200" cy="1981201"/>
            <a:chOff x="4459054" y="1928336"/>
            <a:chExt cx="1600201" cy="1981203"/>
          </a:xfrm>
        </p:grpSpPr>
        <p:cxnSp>
          <p:nvCxnSpPr>
            <p:cNvPr id="80" name="Straight Connector 79"/>
            <p:cNvCxnSpPr/>
            <p:nvPr/>
          </p:nvCxnSpPr>
          <p:spPr>
            <a:xfrm rot="5400000" flipH="1" flipV="1">
              <a:off x="4459054" y="2309337"/>
              <a:ext cx="1600202" cy="1600201"/>
            </a:xfrm>
            <a:prstGeom prst="line">
              <a:avLst/>
            </a:prstGeom>
            <a:ln w="38100">
              <a:solidFill>
                <a:srgbClr val="000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115" name="TextBox 80"/>
            <p:cNvSpPr txBox="1">
              <a:spLocks noChangeArrowheads="1"/>
            </p:cNvSpPr>
            <p:nvPr/>
          </p:nvSpPr>
          <p:spPr bwMode="auto">
            <a:xfrm>
              <a:off x="5449654" y="1928336"/>
              <a:ext cx="548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Calibri" panose="020F0502020204030204" pitchFamily="34" charset="0"/>
                </a:rPr>
                <a:t>S</a:t>
              </a:r>
              <a:r>
                <a:rPr lang="en-US" altLang="en-US" sz="1600" baseline="-25000">
                  <a:latin typeface="Calibri" panose="020F0502020204030204" pitchFamily="34" charset="0"/>
                </a:rPr>
                <a:t>Jerry</a:t>
              </a:r>
            </a:p>
          </p:txBody>
        </p:sp>
      </p:grpSp>
      <p:grpSp>
        <p:nvGrpSpPr>
          <p:cNvPr id="32" name="Group 81"/>
          <p:cNvGrpSpPr>
            <a:grpSpLocks/>
          </p:cNvGrpSpPr>
          <p:nvPr/>
        </p:nvGrpSpPr>
        <p:grpSpPr bwMode="auto">
          <a:xfrm>
            <a:off x="5459413" y="5386390"/>
            <a:ext cx="1966912" cy="1056951"/>
            <a:chOff x="680076" y="5147846"/>
            <a:chExt cx="1966908" cy="1056296"/>
          </a:xfrm>
        </p:grpSpPr>
        <p:sp>
          <p:nvSpPr>
            <p:cNvPr id="42088" name="TextBox 82"/>
            <p:cNvSpPr txBox="1">
              <a:spLocks noChangeArrowheads="1"/>
            </p:cNvSpPr>
            <p:nvPr/>
          </p:nvSpPr>
          <p:spPr bwMode="auto">
            <a:xfrm>
              <a:off x="680076" y="5300246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42089" name="Group 99"/>
            <p:cNvGrpSpPr>
              <a:grpSpLocks/>
            </p:cNvGrpSpPr>
            <p:nvPr/>
          </p:nvGrpSpPr>
          <p:grpSpPr bwMode="auto">
            <a:xfrm>
              <a:off x="914400" y="5147846"/>
              <a:ext cx="1732584" cy="460177"/>
              <a:chOff x="936854" y="5147846"/>
              <a:chExt cx="1732584" cy="460177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937480" y="5300152"/>
                <a:ext cx="1731958" cy="2379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092" name="Group 96"/>
              <p:cNvGrpSpPr>
                <a:grpSpLocks/>
              </p:cNvGrpSpPr>
              <p:nvPr/>
            </p:nvGrpSpPr>
            <p:grpSpPr bwMode="auto">
              <a:xfrm>
                <a:off x="996920" y="5147846"/>
                <a:ext cx="1655652" cy="460177"/>
                <a:chOff x="996920" y="5147846"/>
                <a:chExt cx="1655652" cy="460177"/>
              </a:xfrm>
            </p:grpSpPr>
            <p:grpSp>
              <p:nvGrpSpPr>
                <p:cNvPr id="42093" name="Group 27"/>
                <p:cNvGrpSpPr>
                  <a:grpSpLocks/>
                </p:cNvGrpSpPr>
                <p:nvPr/>
              </p:nvGrpSpPr>
              <p:grpSpPr bwMode="auto">
                <a:xfrm>
                  <a:off x="996920" y="5147846"/>
                  <a:ext cx="284052" cy="460177"/>
                  <a:chOff x="8069094" y="4648200"/>
                  <a:chExt cx="284052" cy="460177"/>
                </a:xfrm>
              </p:grpSpPr>
              <p:cxnSp>
                <p:nvCxnSpPr>
                  <p:cNvPr id="107" name="Straight Connector 106"/>
                  <p:cNvCxnSpPr/>
                  <p:nvPr/>
                </p:nvCxnSpPr>
                <p:spPr>
                  <a:xfrm rot="5400000">
                    <a:off x="8162895" y="4723559"/>
                    <a:ext cx="152306" cy="158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113" name="TextBox 1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69094" y="4800600"/>
                    <a:ext cx="28405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400">
                        <a:latin typeface="Calibri" panose="020F0502020204030204" pitchFamily="34" charset="0"/>
                      </a:rPr>
                      <a:t>1</a:t>
                    </a:r>
                  </a:p>
                </p:txBody>
              </p:sp>
            </p:grpSp>
            <p:grpSp>
              <p:nvGrpSpPr>
                <p:cNvPr id="42094" name="Group 30"/>
                <p:cNvGrpSpPr>
                  <a:grpSpLocks/>
                </p:cNvGrpSpPr>
                <p:nvPr/>
              </p:nvGrpSpPr>
              <p:grpSpPr bwMode="auto">
                <a:xfrm>
                  <a:off x="1225520" y="5147846"/>
                  <a:ext cx="284052" cy="460177"/>
                  <a:chOff x="8069094" y="4648200"/>
                  <a:chExt cx="284052" cy="460177"/>
                </a:xfrm>
              </p:grpSpPr>
              <p:cxnSp>
                <p:nvCxnSpPr>
                  <p:cNvPr id="105" name="Straight Connector 104"/>
                  <p:cNvCxnSpPr/>
                  <p:nvPr/>
                </p:nvCxnSpPr>
                <p:spPr>
                  <a:xfrm rot="5400000">
                    <a:off x="8162894" y="4723559"/>
                    <a:ext cx="152306" cy="158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111" name="TextBox 10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69094" y="4800600"/>
                    <a:ext cx="28405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400">
                        <a:latin typeface="Calibri" panose="020F0502020204030204" pitchFamily="34" charset="0"/>
                      </a:rPr>
                      <a:t>2</a:t>
                    </a:r>
                  </a:p>
                </p:txBody>
              </p:sp>
            </p:grpSp>
            <p:grpSp>
              <p:nvGrpSpPr>
                <p:cNvPr id="42095" name="Group 33"/>
                <p:cNvGrpSpPr>
                  <a:grpSpLocks/>
                </p:cNvGrpSpPr>
                <p:nvPr/>
              </p:nvGrpSpPr>
              <p:grpSpPr bwMode="auto">
                <a:xfrm>
                  <a:off x="1454120" y="5147846"/>
                  <a:ext cx="284052" cy="460177"/>
                  <a:chOff x="8069094" y="4648200"/>
                  <a:chExt cx="284052" cy="460177"/>
                </a:xfrm>
              </p:grpSpPr>
              <p:cxnSp>
                <p:nvCxnSpPr>
                  <p:cNvPr id="103" name="Straight Connector 102"/>
                  <p:cNvCxnSpPr/>
                  <p:nvPr/>
                </p:nvCxnSpPr>
                <p:spPr>
                  <a:xfrm rot="5400000">
                    <a:off x="8162894" y="4723559"/>
                    <a:ext cx="152306" cy="158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109" name="TextBox 10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69094" y="4800600"/>
                    <a:ext cx="28405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400">
                        <a:latin typeface="Calibri" panose="020F0502020204030204" pitchFamily="34" charset="0"/>
                      </a:rPr>
                      <a:t>3</a:t>
                    </a:r>
                  </a:p>
                </p:txBody>
              </p:sp>
            </p:grpSp>
            <p:grpSp>
              <p:nvGrpSpPr>
                <p:cNvPr id="42096" name="Group 36"/>
                <p:cNvGrpSpPr>
                  <a:grpSpLocks/>
                </p:cNvGrpSpPr>
                <p:nvPr/>
              </p:nvGrpSpPr>
              <p:grpSpPr bwMode="auto">
                <a:xfrm>
                  <a:off x="1682720" y="5147846"/>
                  <a:ext cx="284052" cy="460177"/>
                  <a:chOff x="8069094" y="4648200"/>
                  <a:chExt cx="284052" cy="460177"/>
                </a:xfrm>
              </p:grpSpPr>
              <p:cxnSp>
                <p:nvCxnSpPr>
                  <p:cNvPr id="101" name="Straight Connector 100"/>
                  <p:cNvCxnSpPr/>
                  <p:nvPr/>
                </p:nvCxnSpPr>
                <p:spPr>
                  <a:xfrm rot="5400000">
                    <a:off x="8153368" y="4723559"/>
                    <a:ext cx="152306" cy="158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107" name="TextBox 1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69094" y="4800600"/>
                    <a:ext cx="28405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400">
                        <a:latin typeface="Calibri" panose="020F0502020204030204" pitchFamily="34" charset="0"/>
                      </a:rPr>
                      <a:t>4</a:t>
                    </a:r>
                  </a:p>
                </p:txBody>
              </p:sp>
            </p:grpSp>
            <p:grpSp>
              <p:nvGrpSpPr>
                <p:cNvPr id="42097" name="Group 39"/>
                <p:cNvGrpSpPr>
                  <a:grpSpLocks/>
                </p:cNvGrpSpPr>
                <p:nvPr/>
              </p:nvGrpSpPr>
              <p:grpSpPr bwMode="auto">
                <a:xfrm>
                  <a:off x="1911320" y="5147846"/>
                  <a:ext cx="284052" cy="460177"/>
                  <a:chOff x="8069094" y="4648200"/>
                  <a:chExt cx="284052" cy="460177"/>
                </a:xfrm>
              </p:grpSpPr>
              <p:cxnSp>
                <p:nvCxnSpPr>
                  <p:cNvPr id="99" name="Straight Connector 98"/>
                  <p:cNvCxnSpPr/>
                  <p:nvPr/>
                </p:nvCxnSpPr>
                <p:spPr>
                  <a:xfrm rot="5400000">
                    <a:off x="8151780" y="4723559"/>
                    <a:ext cx="152306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105" name="TextBox 9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69094" y="4800600"/>
                    <a:ext cx="28405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400">
                        <a:latin typeface="Calibri" panose="020F0502020204030204" pitchFamily="34" charset="0"/>
                      </a:rPr>
                      <a:t>5</a:t>
                    </a:r>
                  </a:p>
                </p:txBody>
              </p:sp>
            </p:grpSp>
            <p:grpSp>
              <p:nvGrpSpPr>
                <p:cNvPr id="42098" name="Group 42"/>
                <p:cNvGrpSpPr>
                  <a:grpSpLocks/>
                </p:cNvGrpSpPr>
                <p:nvPr/>
              </p:nvGrpSpPr>
              <p:grpSpPr bwMode="auto">
                <a:xfrm>
                  <a:off x="2139920" y="5147846"/>
                  <a:ext cx="284052" cy="460177"/>
                  <a:chOff x="8069094" y="4648200"/>
                  <a:chExt cx="284052" cy="460177"/>
                </a:xfrm>
              </p:grpSpPr>
              <p:cxnSp>
                <p:nvCxnSpPr>
                  <p:cNvPr id="97" name="Straight Connector 96"/>
                  <p:cNvCxnSpPr/>
                  <p:nvPr/>
                </p:nvCxnSpPr>
                <p:spPr>
                  <a:xfrm rot="5400000">
                    <a:off x="8151779" y="4723559"/>
                    <a:ext cx="152306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103" name="Text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69094" y="4800600"/>
                    <a:ext cx="28405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400">
                        <a:latin typeface="Calibri" panose="020F0502020204030204" pitchFamily="34" charset="0"/>
                      </a:rPr>
                      <a:t>6</a:t>
                    </a:r>
                  </a:p>
                </p:txBody>
              </p:sp>
            </p:grpSp>
            <p:grpSp>
              <p:nvGrpSpPr>
                <p:cNvPr id="42099" name="Group 45"/>
                <p:cNvGrpSpPr>
                  <a:grpSpLocks/>
                </p:cNvGrpSpPr>
                <p:nvPr/>
              </p:nvGrpSpPr>
              <p:grpSpPr bwMode="auto">
                <a:xfrm>
                  <a:off x="2368520" y="5147846"/>
                  <a:ext cx="284052" cy="460177"/>
                  <a:chOff x="8069094" y="4648200"/>
                  <a:chExt cx="284052" cy="460177"/>
                </a:xfrm>
              </p:grpSpPr>
              <p:cxnSp>
                <p:nvCxnSpPr>
                  <p:cNvPr id="95" name="Straight Connector 94"/>
                  <p:cNvCxnSpPr/>
                  <p:nvPr/>
                </p:nvCxnSpPr>
                <p:spPr>
                  <a:xfrm rot="5400000">
                    <a:off x="8151779" y="4723559"/>
                    <a:ext cx="152306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101" name="Text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69094" y="4800600"/>
                    <a:ext cx="28405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400">
                        <a:latin typeface="Calibri" panose="020F0502020204030204" pitchFamily="34" charset="0"/>
                      </a:rPr>
                      <a:t>7</a:t>
                    </a:r>
                  </a:p>
                </p:txBody>
              </p:sp>
            </p:grpSp>
          </p:grpSp>
        </p:grpSp>
        <p:sp>
          <p:nvSpPr>
            <p:cNvPr id="42090" name="TextBox 84"/>
            <p:cNvSpPr txBox="1">
              <a:spLocks noChangeArrowheads="1"/>
            </p:cNvSpPr>
            <p:nvPr/>
          </p:nvSpPr>
          <p:spPr bwMode="auto">
            <a:xfrm>
              <a:off x="982272" y="5681246"/>
              <a:ext cx="1490341" cy="522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>
                  <a:latin typeface="Calibri" panose="020F0502020204030204" pitchFamily="34" charset="0"/>
                </a:rPr>
                <a:t>Quantity of</a:t>
              </a:r>
            </a:p>
            <a:p>
              <a:pPr algn="ctr" eaLnBrk="1" hangingPunct="1"/>
              <a:r>
                <a:rPr lang="en-US" altLang="en-US" sz="1400">
                  <a:latin typeface="Calibri" panose="020F0502020204030204" pitchFamily="34" charset="0"/>
                </a:rPr>
                <a:t> Ice-Cream Cones </a:t>
              </a:r>
            </a:p>
          </p:txBody>
        </p:sp>
      </p:grpSp>
      <p:grpSp>
        <p:nvGrpSpPr>
          <p:cNvPr id="52" name="Group 108"/>
          <p:cNvGrpSpPr>
            <a:grpSpLocks/>
          </p:cNvGrpSpPr>
          <p:nvPr/>
        </p:nvGrpSpPr>
        <p:grpSpPr bwMode="auto">
          <a:xfrm>
            <a:off x="4992250" y="1677989"/>
            <a:ext cx="848164" cy="3862387"/>
            <a:chOff x="3875896" y="939702"/>
            <a:chExt cx="848251" cy="3861691"/>
          </a:xfrm>
        </p:grpSpPr>
        <p:cxnSp>
          <p:nvCxnSpPr>
            <p:cNvPr id="110" name="Straight Connector 109"/>
            <p:cNvCxnSpPr/>
            <p:nvPr/>
          </p:nvCxnSpPr>
          <p:spPr>
            <a:xfrm rot="5400000">
              <a:off x="2896428" y="3124501"/>
              <a:ext cx="3352196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069" name="Group 56"/>
            <p:cNvGrpSpPr>
              <a:grpSpLocks/>
            </p:cNvGrpSpPr>
            <p:nvPr/>
          </p:nvGrpSpPr>
          <p:grpSpPr bwMode="auto">
            <a:xfrm>
              <a:off x="3983925" y="1828800"/>
              <a:ext cx="740222" cy="307722"/>
              <a:chOff x="6117778" y="2286000"/>
              <a:chExt cx="740222" cy="307722"/>
            </a:xfrm>
          </p:grpSpPr>
          <p:sp>
            <p:nvSpPr>
              <p:cNvPr id="42086" name="TextBox 53"/>
              <p:cNvSpPr txBox="1">
                <a:spLocks noChangeArrowheads="1"/>
              </p:cNvSpPr>
              <p:nvPr/>
            </p:nvSpPr>
            <p:spPr bwMode="auto">
              <a:xfrm>
                <a:off x="6117778" y="2286000"/>
                <a:ext cx="595096" cy="307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>
                    <a:latin typeface="Calibri" panose="020F0502020204030204" pitchFamily="34" charset="0"/>
                  </a:rPr>
                  <a:t>$3.00</a:t>
                </a:r>
              </a:p>
            </p:txBody>
          </p:sp>
          <p:cxnSp>
            <p:nvCxnSpPr>
              <p:cNvPr id="129" name="Straight Connector 55"/>
              <p:cNvCxnSpPr/>
              <p:nvPr/>
            </p:nvCxnSpPr>
            <p:spPr>
              <a:xfrm>
                <a:off x="6705584" y="2514301"/>
                <a:ext cx="152416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070" name="Group 57"/>
            <p:cNvGrpSpPr>
              <a:grpSpLocks/>
            </p:cNvGrpSpPr>
            <p:nvPr/>
          </p:nvGrpSpPr>
          <p:grpSpPr bwMode="auto">
            <a:xfrm>
              <a:off x="4097738" y="2297668"/>
              <a:ext cx="626409" cy="307722"/>
              <a:chOff x="6231591" y="2286000"/>
              <a:chExt cx="626409" cy="307722"/>
            </a:xfrm>
          </p:grpSpPr>
          <p:sp>
            <p:nvSpPr>
              <p:cNvPr id="42084" name="TextBox 125"/>
              <p:cNvSpPr txBox="1">
                <a:spLocks noChangeArrowheads="1"/>
              </p:cNvSpPr>
              <p:nvPr/>
            </p:nvSpPr>
            <p:spPr bwMode="auto">
              <a:xfrm>
                <a:off x="6231591" y="2286000"/>
                <a:ext cx="503715" cy="307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>
                    <a:latin typeface="Calibri" panose="020F0502020204030204" pitchFamily="34" charset="0"/>
                  </a:rPr>
                  <a:t>2.50</a:t>
                </a:r>
              </a:p>
            </p:txBody>
          </p:sp>
          <p:cxnSp>
            <p:nvCxnSpPr>
              <p:cNvPr id="127" name="Straight Connector 126"/>
              <p:cNvCxnSpPr/>
              <p:nvPr/>
            </p:nvCxnSpPr>
            <p:spPr>
              <a:xfrm>
                <a:off x="6705584" y="2515248"/>
                <a:ext cx="152416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071" name="Group 60"/>
            <p:cNvGrpSpPr>
              <a:grpSpLocks/>
            </p:cNvGrpSpPr>
            <p:nvPr/>
          </p:nvGrpSpPr>
          <p:grpSpPr bwMode="auto">
            <a:xfrm>
              <a:off x="4097738" y="2754868"/>
              <a:ext cx="626409" cy="307722"/>
              <a:chOff x="6231591" y="2286000"/>
              <a:chExt cx="626409" cy="307722"/>
            </a:xfrm>
          </p:grpSpPr>
          <p:sp>
            <p:nvSpPr>
              <p:cNvPr id="42082" name="TextBox 123"/>
              <p:cNvSpPr txBox="1">
                <a:spLocks noChangeArrowheads="1"/>
              </p:cNvSpPr>
              <p:nvPr/>
            </p:nvSpPr>
            <p:spPr bwMode="auto">
              <a:xfrm>
                <a:off x="6231591" y="2286000"/>
                <a:ext cx="503715" cy="307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>
                    <a:latin typeface="Calibri" panose="020F0502020204030204" pitchFamily="34" charset="0"/>
                  </a:rPr>
                  <a:t>2.00</a:t>
                </a:r>
              </a:p>
            </p:txBody>
          </p:sp>
          <p:cxnSp>
            <p:nvCxnSpPr>
              <p:cNvPr id="125" name="Straight Connector 124"/>
              <p:cNvCxnSpPr/>
              <p:nvPr/>
            </p:nvCxnSpPr>
            <p:spPr>
              <a:xfrm>
                <a:off x="6705584" y="2515166"/>
                <a:ext cx="152416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072" name="Group 63"/>
            <p:cNvGrpSpPr>
              <a:grpSpLocks/>
            </p:cNvGrpSpPr>
            <p:nvPr/>
          </p:nvGrpSpPr>
          <p:grpSpPr bwMode="auto">
            <a:xfrm>
              <a:off x="4097738" y="3212068"/>
              <a:ext cx="626409" cy="307722"/>
              <a:chOff x="6231591" y="2286000"/>
              <a:chExt cx="626409" cy="307722"/>
            </a:xfrm>
          </p:grpSpPr>
          <p:sp>
            <p:nvSpPr>
              <p:cNvPr id="42080" name="TextBox 121"/>
              <p:cNvSpPr txBox="1">
                <a:spLocks noChangeArrowheads="1"/>
              </p:cNvSpPr>
              <p:nvPr/>
            </p:nvSpPr>
            <p:spPr bwMode="auto">
              <a:xfrm>
                <a:off x="6231591" y="2286000"/>
                <a:ext cx="503715" cy="307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>
                    <a:latin typeface="Calibri" panose="020F0502020204030204" pitchFamily="34" charset="0"/>
                  </a:rPr>
                  <a:t>1.50</a:t>
                </a:r>
              </a:p>
            </p:txBody>
          </p:sp>
          <p:cxnSp>
            <p:nvCxnSpPr>
              <p:cNvPr id="123" name="Straight Connector 122"/>
              <p:cNvCxnSpPr/>
              <p:nvPr/>
            </p:nvCxnSpPr>
            <p:spPr>
              <a:xfrm>
                <a:off x="6705584" y="2515083"/>
                <a:ext cx="152416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073" name="Group 66"/>
            <p:cNvGrpSpPr>
              <a:grpSpLocks/>
            </p:cNvGrpSpPr>
            <p:nvPr/>
          </p:nvGrpSpPr>
          <p:grpSpPr bwMode="auto">
            <a:xfrm>
              <a:off x="4097738" y="3669268"/>
              <a:ext cx="626409" cy="307722"/>
              <a:chOff x="6231591" y="2286000"/>
              <a:chExt cx="626409" cy="307722"/>
            </a:xfrm>
          </p:grpSpPr>
          <p:sp>
            <p:nvSpPr>
              <p:cNvPr id="42078" name="TextBox 119"/>
              <p:cNvSpPr txBox="1">
                <a:spLocks noChangeArrowheads="1"/>
              </p:cNvSpPr>
              <p:nvPr/>
            </p:nvSpPr>
            <p:spPr bwMode="auto">
              <a:xfrm>
                <a:off x="6231591" y="2286000"/>
                <a:ext cx="503715" cy="307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>
                    <a:latin typeface="Calibri" panose="020F0502020204030204" pitchFamily="34" charset="0"/>
                  </a:rPr>
                  <a:t>1.00</a:t>
                </a:r>
              </a:p>
            </p:txBody>
          </p:sp>
          <p:cxnSp>
            <p:nvCxnSpPr>
              <p:cNvPr id="121" name="Straight Connector 120"/>
              <p:cNvCxnSpPr/>
              <p:nvPr/>
            </p:nvCxnSpPr>
            <p:spPr>
              <a:xfrm>
                <a:off x="6705584" y="2515001"/>
                <a:ext cx="152416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074" name="Group 69"/>
            <p:cNvGrpSpPr>
              <a:grpSpLocks/>
            </p:cNvGrpSpPr>
            <p:nvPr/>
          </p:nvGrpSpPr>
          <p:grpSpPr bwMode="auto">
            <a:xfrm>
              <a:off x="4097738" y="4126468"/>
              <a:ext cx="626409" cy="307722"/>
              <a:chOff x="6231591" y="2286000"/>
              <a:chExt cx="626409" cy="307722"/>
            </a:xfrm>
          </p:grpSpPr>
          <p:sp>
            <p:nvSpPr>
              <p:cNvPr id="42076" name="TextBox 117"/>
              <p:cNvSpPr txBox="1">
                <a:spLocks noChangeArrowheads="1"/>
              </p:cNvSpPr>
              <p:nvPr/>
            </p:nvSpPr>
            <p:spPr bwMode="auto">
              <a:xfrm>
                <a:off x="6231591" y="2286000"/>
                <a:ext cx="503715" cy="307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>
                    <a:latin typeface="Calibri" panose="020F0502020204030204" pitchFamily="34" charset="0"/>
                  </a:rPr>
                  <a:t>0.50</a:t>
                </a:r>
              </a:p>
            </p:txBody>
          </p:sp>
          <p:cxnSp>
            <p:nvCxnSpPr>
              <p:cNvPr id="119" name="Straight Connector 118"/>
              <p:cNvCxnSpPr/>
              <p:nvPr/>
            </p:nvCxnSpPr>
            <p:spPr>
              <a:xfrm>
                <a:off x="6705584" y="2514919"/>
                <a:ext cx="152416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075" name="TextBox 116"/>
            <p:cNvSpPr txBox="1">
              <a:spLocks noChangeArrowheads="1"/>
            </p:cNvSpPr>
            <p:nvPr/>
          </p:nvSpPr>
          <p:spPr bwMode="auto">
            <a:xfrm>
              <a:off x="3875896" y="939702"/>
              <a:ext cx="736175" cy="953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1400">
                  <a:latin typeface="Calibri" panose="020F0502020204030204" pitchFamily="34" charset="0"/>
                </a:rPr>
                <a:t>Price of</a:t>
              </a:r>
            </a:p>
            <a:p>
              <a:pPr algn="r" eaLnBrk="1" hangingPunct="1"/>
              <a:r>
                <a:rPr lang="en-US" altLang="en-US" sz="1400">
                  <a:latin typeface="Calibri" panose="020F0502020204030204" pitchFamily="34" charset="0"/>
                </a:rPr>
                <a:t> Ice</a:t>
              </a:r>
            </a:p>
            <a:p>
              <a:pPr algn="r" eaLnBrk="1" hangingPunct="1"/>
              <a:r>
                <a:rPr lang="en-US" altLang="en-US" sz="1400">
                  <a:latin typeface="Calibri" panose="020F0502020204030204" pitchFamily="34" charset="0"/>
                </a:rPr>
                <a:t>Cream</a:t>
              </a:r>
            </a:p>
            <a:p>
              <a:pPr algn="r" eaLnBrk="1" hangingPunct="1"/>
              <a:r>
                <a:rPr lang="en-US" altLang="en-US" sz="1400">
                  <a:latin typeface="Calibri" panose="020F0502020204030204" pitchFamily="34" charset="0"/>
                </a:rPr>
                <a:t>Cones</a:t>
              </a:r>
            </a:p>
          </p:txBody>
        </p:sp>
      </p:grpSp>
      <p:cxnSp>
        <p:nvCxnSpPr>
          <p:cNvPr id="130" name="Straight Connector 129"/>
          <p:cNvCxnSpPr/>
          <p:nvPr/>
        </p:nvCxnSpPr>
        <p:spPr>
          <a:xfrm flipV="1">
            <a:off x="5699126" y="3721100"/>
            <a:ext cx="885825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5400000" flipH="1" flipV="1">
            <a:off x="5684044" y="4658519"/>
            <a:ext cx="18288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Freeform 183"/>
          <p:cNvSpPr>
            <a:spLocks/>
          </p:cNvSpPr>
          <p:nvPr/>
        </p:nvSpPr>
        <p:spPr bwMode="auto">
          <a:xfrm>
            <a:off x="6518275" y="3668714"/>
            <a:ext cx="146050" cy="136525"/>
          </a:xfrm>
          <a:custGeom>
            <a:avLst/>
            <a:gdLst>
              <a:gd name="T0" fmla="*/ 2147483647 w 106"/>
              <a:gd name="T1" fmla="*/ 2147483647 h 68"/>
              <a:gd name="T2" fmla="*/ 2147483647 w 106"/>
              <a:gd name="T3" fmla="*/ 2147483647 h 68"/>
              <a:gd name="T4" fmla="*/ 2147483647 w 106"/>
              <a:gd name="T5" fmla="*/ 2147483647 h 68"/>
              <a:gd name="T6" fmla="*/ 2147483647 w 106"/>
              <a:gd name="T7" fmla="*/ 2147483647 h 68"/>
              <a:gd name="T8" fmla="*/ 2147483647 w 106"/>
              <a:gd name="T9" fmla="*/ 2147483647 h 68"/>
              <a:gd name="T10" fmla="*/ 2147483647 w 106"/>
              <a:gd name="T11" fmla="*/ 2147483647 h 68"/>
              <a:gd name="T12" fmla="*/ 2147483647 w 106"/>
              <a:gd name="T13" fmla="*/ 2147483647 h 68"/>
              <a:gd name="T14" fmla="*/ 2147483647 w 106"/>
              <a:gd name="T15" fmla="*/ 2147483647 h 68"/>
              <a:gd name="T16" fmla="*/ 2147483647 w 106"/>
              <a:gd name="T17" fmla="*/ 2147483647 h 68"/>
              <a:gd name="T18" fmla="*/ 2147483647 w 106"/>
              <a:gd name="T19" fmla="*/ 2147483647 h 68"/>
              <a:gd name="T20" fmla="*/ 2147483647 w 106"/>
              <a:gd name="T21" fmla="*/ 0 h 68"/>
              <a:gd name="T22" fmla="*/ 2147483647 w 106"/>
              <a:gd name="T23" fmla="*/ 0 h 68"/>
              <a:gd name="T24" fmla="*/ 2147483647 w 106"/>
              <a:gd name="T25" fmla="*/ 2147483647 h 68"/>
              <a:gd name="T26" fmla="*/ 2147483647 w 106"/>
              <a:gd name="T27" fmla="*/ 2147483647 h 68"/>
              <a:gd name="T28" fmla="*/ 2147483647 w 106"/>
              <a:gd name="T29" fmla="*/ 2147483647 h 68"/>
              <a:gd name="T30" fmla="*/ 0 w 106"/>
              <a:gd name="T31" fmla="*/ 2147483647 h 68"/>
              <a:gd name="T32" fmla="*/ 0 w 106"/>
              <a:gd name="T33" fmla="*/ 2147483647 h 68"/>
              <a:gd name="T34" fmla="*/ 2147483647 w 106"/>
              <a:gd name="T35" fmla="*/ 2147483647 h 68"/>
              <a:gd name="T36" fmla="*/ 2147483647 w 106"/>
              <a:gd name="T37" fmla="*/ 2147483647 h 68"/>
              <a:gd name="T38" fmla="*/ 2147483647 w 106"/>
              <a:gd name="T39" fmla="*/ 2147483647 h 68"/>
              <a:gd name="T40" fmla="*/ 2147483647 w 106"/>
              <a:gd name="T41" fmla="*/ 2147483647 h 68"/>
              <a:gd name="T42" fmla="*/ 2147483647 w 106"/>
              <a:gd name="T43" fmla="*/ 2147483647 h 6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6"/>
              <a:gd name="T67" fmla="*/ 0 h 68"/>
              <a:gd name="T68" fmla="*/ 106 w 106"/>
              <a:gd name="T69" fmla="*/ 68 h 6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6" h="68">
                <a:moveTo>
                  <a:pt x="56" y="68"/>
                </a:moveTo>
                <a:lnTo>
                  <a:pt x="56" y="68"/>
                </a:lnTo>
                <a:lnTo>
                  <a:pt x="76" y="65"/>
                </a:lnTo>
                <a:lnTo>
                  <a:pt x="91" y="58"/>
                </a:lnTo>
                <a:lnTo>
                  <a:pt x="101" y="45"/>
                </a:lnTo>
                <a:lnTo>
                  <a:pt x="106" y="32"/>
                </a:lnTo>
                <a:lnTo>
                  <a:pt x="101" y="19"/>
                </a:lnTo>
                <a:lnTo>
                  <a:pt x="91" y="9"/>
                </a:lnTo>
                <a:lnTo>
                  <a:pt x="76" y="3"/>
                </a:lnTo>
                <a:lnTo>
                  <a:pt x="56" y="0"/>
                </a:lnTo>
                <a:lnTo>
                  <a:pt x="36" y="3"/>
                </a:lnTo>
                <a:lnTo>
                  <a:pt x="15" y="9"/>
                </a:lnTo>
                <a:lnTo>
                  <a:pt x="5" y="19"/>
                </a:lnTo>
                <a:lnTo>
                  <a:pt x="0" y="32"/>
                </a:lnTo>
                <a:lnTo>
                  <a:pt x="5" y="45"/>
                </a:lnTo>
                <a:lnTo>
                  <a:pt x="15" y="58"/>
                </a:lnTo>
                <a:lnTo>
                  <a:pt x="36" y="65"/>
                </a:lnTo>
                <a:lnTo>
                  <a:pt x="56" y="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" name="TextBox 132"/>
          <p:cNvSpPr txBox="1">
            <a:spLocks noChangeArrowheads="1"/>
          </p:cNvSpPr>
          <p:nvPr/>
        </p:nvSpPr>
        <p:spPr bwMode="auto">
          <a:xfrm>
            <a:off x="5991523" y="1271589"/>
            <a:ext cx="7264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solidFill>
                  <a:srgbClr val="800080"/>
                </a:solidFill>
                <a:latin typeface="Calibri" panose="020F0502020204030204" pitchFamily="34" charset="0"/>
              </a:rPr>
              <a:t>Jerry’s</a:t>
            </a:r>
          </a:p>
          <a:p>
            <a:pPr algn="ctr" eaLnBrk="1" hangingPunct="1"/>
            <a:r>
              <a:rPr lang="en-US" altLang="en-US" sz="1600">
                <a:solidFill>
                  <a:srgbClr val="800080"/>
                </a:solidFill>
                <a:latin typeface="Calibri" panose="020F0502020204030204" pitchFamily="34" charset="0"/>
              </a:rPr>
              <a:t>supply</a:t>
            </a:r>
          </a:p>
        </p:txBody>
      </p:sp>
      <p:sp>
        <p:nvSpPr>
          <p:cNvPr id="134" name="TextBox 133"/>
          <p:cNvSpPr txBox="1">
            <a:spLocks noChangeArrowheads="1"/>
          </p:cNvSpPr>
          <p:nvPr/>
        </p:nvSpPr>
        <p:spPr bwMode="auto">
          <a:xfrm>
            <a:off x="4711368" y="1271588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800080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135" name="TextBox 134"/>
          <p:cNvSpPr txBox="1">
            <a:spLocks noChangeArrowheads="1"/>
          </p:cNvSpPr>
          <p:nvPr/>
        </p:nvSpPr>
        <p:spPr bwMode="auto">
          <a:xfrm>
            <a:off x="7275180" y="1271588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800080"/>
                </a:solidFill>
                <a:latin typeface="Calibri" panose="020F0502020204030204" pitchFamily="34" charset="0"/>
              </a:rPr>
              <a:t>=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8196264" y="2133600"/>
            <a:ext cx="2270125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grpSp>
        <p:nvGrpSpPr>
          <p:cNvPr id="60" name="Group 136"/>
          <p:cNvGrpSpPr>
            <a:grpSpLocks/>
          </p:cNvGrpSpPr>
          <p:nvPr/>
        </p:nvGrpSpPr>
        <p:grpSpPr bwMode="auto">
          <a:xfrm>
            <a:off x="8258175" y="2481264"/>
            <a:ext cx="1826296" cy="2166937"/>
            <a:chOff x="4535256" y="1718953"/>
            <a:chExt cx="1826161" cy="2167247"/>
          </a:xfrm>
        </p:grpSpPr>
        <p:cxnSp>
          <p:nvCxnSpPr>
            <p:cNvPr id="138" name="Straight Connector 137"/>
            <p:cNvCxnSpPr/>
            <p:nvPr/>
          </p:nvCxnSpPr>
          <p:spPr>
            <a:xfrm rot="5400000" flipH="1" flipV="1">
              <a:off x="4382677" y="2285928"/>
              <a:ext cx="1752851" cy="1447693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67" name="TextBox 138"/>
            <p:cNvSpPr txBox="1">
              <a:spLocks noChangeArrowheads="1"/>
            </p:cNvSpPr>
            <p:nvPr/>
          </p:nvSpPr>
          <p:spPr bwMode="auto">
            <a:xfrm>
              <a:off x="5680190" y="1718953"/>
              <a:ext cx="681227" cy="338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Calibri" panose="020F0502020204030204" pitchFamily="34" charset="0"/>
                </a:rPr>
                <a:t>S</a:t>
              </a:r>
              <a:r>
                <a:rPr lang="en-US" altLang="en-US" sz="1600" baseline="-25000">
                  <a:latin typeface="Calibri" panose="020F0502020204030204" pitchFamily="34" charset="0"/>
                </a:rPr>
                <a:t>Market</a:t>
              </a:r>
            </a:p>
          </p:txBody>
        </p:sp>
      </p:grpSp>
      <p:grpSp>
        <p:nvGrpSpPr>
          <p:cNvPr id="61" name="Group 139"/>
          <p:cNvGrpSpPr>
            <a:grpSpLocks/>
          </p:cNvGrpSpPr>
          <p:nvPr/>
        </p:nvGrpSpPr>
        <p:grpSpPr bwMode="auto">
          <a:xfrm>
            <a:off x="7967663" y="5410201"/>
            <a:ext cx="2605088" cy="841303"/>
            <a:chOff x="680076" y="5147846"/>
            <a:chExt cx="2605615" cy="841105"/>
          </a:xfrm>
        </p:grpSpPr>
        <p:sp>
          <p:nvSpPr>
            <p:cNvPr id="42034" name="TextBox 140"/>
            <p:cNvSpPr txBox="1">
              <a:spLocks noChangeArrowheads="1"/>
            </p:cNvSpPr>
            <p:nvPr/>
          </p:nvSpPr>
          <p:spPr bwMode="auto">
            <a:xfrm>
              <a:off x="680076" y="5300246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42035" name="Group 99"/>
            <p:cNvGrpSpPr>
              <a:grpSpLocks/>
            </p:cNvGrpSpPr>
            <p:nvPr/>
          </p:nvGrpSpPr>
          <p:grpSpPr bwMode="auto">
            <a:xfrm>
              <a:off x="915074" y="5147846"/>
              <a:ext cx="2370617" cy="460177"/>
              <a:chOff x="937528" y="5147846"/>
              <a:chExt cx="2370617" cy="460177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>
                <a:off x="937528" y="5300210"/>
                <a:ext cx="2370617" cy="634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038" name="Group 96"/>
              <p:cNvGrpSpPr>
                <a:grpSpLocks/>
              </p:cNvGrpSpPr>
              <p:nvPr/>
            </p:nvGrpSpPr>
            <p:grpSpPr bwMode="auto">
              <a:xfrm>
                <a:off x="996920" y="5147846"/>
                <a:ext cx="2196283" cy="460177"/>
                <a:chOff x="996920" y="5147846"/>
                <a:chExt cx="2196283" cy="460177"/>
              </a:xfrm>
            </p:grpSpPr>
            <p:grpSp>
              <p:nvGrpSpPr>
                <p:cNvPr id="42039" name="Group 21"/>
                <p:cNvGrpSpPr>
                  <a:grpSpLocks/>
                </p:cNvGrpSpPr>
                <p:nvPr/>
              </p:nvGrpSpPr>
              <p:grpSpPr bwMode="auto">
                <a:xfrm>
                  <a:off x="2825720" y="5147846"/>
                  <a:ext cx="367483" cy="460105"/>
                  <a:chOff x="8069094" y="4648200"/>
                  <a:chExt cx="367483" cy="460105"/>
                </a:xfrm>
              </p:grpSpPr>
              <p:cxnSp>
                <p:nvCxnSpPr>
                  <p:cNvPr id="172" name="Straight Connector 171"/>
                  <p:cNvCxnSpPr/>
                  <p:nvPr/>
                </p:nvCxnSpPr>
                <p:spPr>
                  <a:xfrm rot="5400000">
                    <a:off x="8153804" y="4723588"/>
                    <a:ext cx="152364" cy="158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065" name="TextBox 17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69094" y="4800600"/>
                    <a:ext cx="367483" cy="3077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400">
                        <a:latin typeface="Calibri" panose="020F0502020204030204" pitchFamily="34" charset="0"/>
                      </a:rPr>
                      <a:t>18</a:t>
                    </a:r>
                  </a:p>
                </p:txBody>
              </p:sp>
            </p:grpSp>
            <p:grpSp>
              <p:nvGrpSpPr>
                <p:cNvPr id="42040" name="Group 27"/>
                <p:cNvGrpSpPr>
                  <a:grpSpLocks/>
                </p:cNvGrpSpPr>
                <p:nvPr/>
              </p:nvGrpSpPr>
              <p:grpSpPr bwMode="auto">
                <a:xfrm>
                  <a:off x="996920" y="5147846"/>
                  <a:ext cx="284052" cy="460177"/>
                  <a:chOff x="8069094" y="4648200"/>
                  <a:chExt cx="284052" cy="460177"/>
                </a:xfrm>
              </p:grpSpPr>
              <p:cxnSp>
                <p:nvCxnSpPr>
                  <p:cNvPr id="170" name="Straight Connector 169"/>
                  <p:cNvCxnSpPr/>
                  <p:nvPr/>
                </p:nvCxnSpPr>
                <p:spPr>
                  <a:xfrm rot="5400000">
                    <a:off x="8153434" y="4723588"/>
                    <a:ext cx="152364" cy="158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063" name="TextBox 1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69094" y="4800600"/>
                    <a:ext cx="28405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400">
                        <a:latin typeface="Calibri" panose="020F0502020204030204" pitchFamily="34" charset="0"/>
                      </a:rPr>
                      <a:t>2</a:t>
                    </a:r>
                  </a:p>
                </p:txBody>
              </p:sp>
            </p:grpSp>
            <p:grpSp>
              <p:nvGrpSpPr>
                <p:cNvPr id="42041" name="Group 30"/>
                <p:cNvGrpSpPr>
                  <a:grpSpLocks/>
                </p:cNvGrpSpPr>
                <p:nvPr/>
              </p:nvGrpSpPr>
              <p:grpSpPr bwMode="auto">
                <a:xfrm>
                  <a:off x="1225520" y="5147846"/>
                  <a:ext cx="284052" cy="460177"/>
                  <a:chOff x="8069094" y="4648200"/>
                  <a:chExt cx="284052" cy="460177"/>
                </a:xfrm>
              </p:grpSpPr>
              <p:cxnSp>
                <p:nvCxnSpPr>
                  <p:cNvPr id="168" name="Straight Connector 167"/>
                  <p:cNvCxnSpPr/>
                  <p:nvPr/>
                </p:nvCxnSpPr>
                <p:spPr>
                  <a:xfrm rot="5400000">
                    <a:off x="8153480" y="4723588"/>
                    <a:ext cx="152364" cy="158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061" name="TextBox 1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69094" y="4800600"/>
                    <a:ext cx="28405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400">
                        <a:latin typeface="Calibri" panose="020F0502020204030204" pitchFamily="34" charset="0"/>
                      </a:rPr>
                      <a:t>4</a:t>
                    </a:r>
                  </a:p>
                </p:txBody>
              </p:sp>
            </p:grpSp>
            <p:grpSp>
              <p:nvGrpSpPr>
                <p:cNvPr id="42042" name="Group 33"/>
                <p:cNvGrpSpPr>
                  <a:grpSpLocks/>
                </p:cNvGrpSpPr>
                <p:nvPr/>
              </p:nvGrpSpPr>
              <p:grpSpPr bwMode="auto">
                <a:xfrm>
                  <a:off x="1454120" y="5147846"/>
                  <a:ext cx="284052" cy="460177"/>
                  <a:chOff x="8069094" y="4648200"/>
                  <a:chExt cx="284052" cy="460177"/>
                </a:xfrm>
              </p:grpSpPr>
              <p:cxnSp>
                <p:nvCxnSpPr>
                  <p:cNvPr id="166" name="Straight Connector 165"/>
                  <p:cNvCxnSpPr/>
                  <p:nvPr/>
                </p:nvCxnSpPr>
                <p:spPr>
                  <a:xfrm rot="5400000">
                    <a:off x="8153527" y="4723588"/>
                    <a:ext cx="152364" cy="158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059" name="TextBox 16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69094" y="4800600"/>
                    <a:ext cx="28405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400">
                        <a:latin typeface="Calibri" panose="020F0502020204030204" pitchFamily="34" charset="0"/>
                      </a:rPr>
                      <a:t>6</a:t>
                    </a:r>
                  </a:p>
                </p:txBody>
              </p:sp>
            </p:grpSp>
            <p:grpSp>
              <p:nvGrpSpPr>
                <p:cNvPr id="42043" name="Group 36"/>
                <p:cNvGrpSpPr>
                  <a:grpSpLocks/>
                </p:cNvGrpSpPr>
                <p:nvPr/>
              </p:nvGrpSpPr>
              <p:grpSpPr bwMode="auto">
                <a:xfrm>
                  <a:off x="1682720" y="5147846"/>
                  <a:ext cx="284052" cy="460177"/>
                  <a:chOff x="8069094" y="4648200"/>
                  <a:chExt cx="284052" cy="460177"/>
                </a:xfrm>
              </p:grpSpPr>
              <p:cxnSp>
                <p:nvCxnSpPr>
                  <p:cNvPr id="164" name="Straight Connector 163"/>
                  <p:cNvCxnSpPr/>
                  <p:nvPr/>
                </p:nvCxnSpPr>
                <p:spPr>
                  <a:xfrm rot="5400000">
                    <a:off x="8153573" y="4723588"/>
                    <a:ext cx="152364" cy="158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057" name="TextBox 1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69094" y="4800600"/>
                    <a:ext cx="28405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400">
                        <a:latin typeface="Calibri" panose="020F0502020204030204" pitchFamily="34" charset="0"/>
                      </a:rPr>
                      <a:t>8</a:t>
                    </a:r>
                  </a:p>
                </p:txBody>
              </p:sp>
            </p:grpSp>
            <p:grpSp>
              <p:nvGrpSpPr>
                <p:cNvPr id="42044" name="Group 39"/>
                <p:cNvGrpSpPr>
                  <a:grpSpLocks/>
                </p:cNvGrpSpPr>
                <p:nvPr/>
              </p:nvGrpSpPr>
              <p:grpSpPr bwMode="auto">
                <a:xfrm>
                  <a:off x="1905000" y="5147846"/>
                  <a:ext cx="367483" cy="460105"/>
                  <a:chOff x="8062774" y="4648200"/>
                  <a:chExt cx="367483" cy="460105"/>
                </a:xfrm>
              </p:grpSpPr>
              <p:cxnSp>
                <p:nvCxnSpPr>
                  <p:cNvPr id="162" name="Straight Connector 161"/>
                  <p:cNvCxnSpPr/>
                  <p:nvPr/>
                </p:nvCxnSpPr>
                <p:spPr>
                  <a:xfrm rot="5400000">
                    <a:off x="8153619" y="4723588"/>
                    <a:ext cx="152364" cy="158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055" name="TextBox 1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62774" y="4800600"/>
                    <a:ext cx="367483" cy="3077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400">
                        <a:latin typeface="Calibri" panose="020F0502020204030204" pitchFamily="34" charset="0"/>
                      </a:rPr>
                      <a:t>10</a:t>
                    </a:r>
                  </a:p>
                </p:txBody>
              </p:sp>
            </p:grpSp>
            <p:grpSp>
              <p:nvGrpSpPr>
                <p:cNvPr id="42045" name="Group 42"/>
                <p:cNvGrpSpPr>
                  <a:grpSpLocks/>
                </p:cNvGrpSpPr>
                <p:nvPr/>
              </p:nvGrpSpPr>
              <p:grpSpPr bwMode="auto">
                <a:xfrm>
                  <a:off x="2139920" y="5147846"/>
                  <a:ext cx="367483" cy="460105"/>
                  <a:chOff x="8069094" y="4648200"/>
                  <a:chExt cx="367483" cy="460105"/>
                </a:xfrm>
              </p:grpSpPr>
              <p:cxnSp>
                <p:nvCxnSpPr>
                  <p:cNvPr id="160" name="Straight Connector 159"/>
                  <p:cNvCxnSpPr/>
                  <p:nvPr/>
                </p:nvCxnSpPr>
                <p:spPr>
                  <a:xfrm rot="5400000">
                    <a:off x="8153665" y="4723588"/>
                    <a:ext cx="152364" cy="158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053" name="TextBox 1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69094" y="4800600"/>
                    <a:ext cx="367483" cy="3077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400">
                        <a:latin typeface="Calibri" panose="020F0502020204030204" pitchFamily="34" charset="0"/>
                      </a:rPr>
                      <a:t>12</a:t>
                    </a:r>
                  </a:p>
                </p:txBody>
              </p:sp>
            </p:grpSp>
            <p:grpSp>
              <p:nvGrpSpPr>
                <p:cNvPr id="42046" name="Group 45"/>
                <p:cNvGrpSpPr>
                  <a:grpSpLocks/>
                </p:cNvGrpSpPr>
                <p:nvPr/>
              </p:nvGrpSpPr>
              <p:grpSpPr bwMode="auto">
                <a:xfrm>
                  <a:off x="2368520" y="5147846"/>
                  <a:ext cx="367483" cy="460105"/>
                  <a:chOff x="8069094" y="4648200"/>
                  <a:chExt cx="367483" cy="460105"/>
                </a:xfrm>
              </p:grpSpPr>
              <p:cxnSp>
                <p:nvCxnSpPr>
                  <p:cNvPr id="158" name="Straight Connector 157"/>
                  <p:cNvCxnSpPr/>
                  <p:nvPr/>
                </p:nvCxnSpPr>
                <p:spPr>
                  <a:xfrm rot="5400000">
                    <a:off x="8153712" y="4723588"/>
                    <a:ext cx="152364" cy="158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051" name="TextBox 1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69094" y="4800600"/>
                    <a:ext cx="367483" cy="3077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400">
                        <a:latin typeface="Calibri" panose="020F0502020204030204" pitchFamily="34" charset="0"/>
                      </a:rPr>
                      <a:t>14</a:t>
                    </a:r>
                  </a:p>
                </p:txBody>
              </p:sp>
            </p:grpSp>
            <p:grpSp>
              <p:nvGrpSpPr>
                <p:cNvPr id="42047" name="Group 48"/>
                <p:cNvGrpSpPr>
                  <a:grpSpLocks/>
                </p:cNvGrpSpPr>
                <p:nvPr/>
              </p:nvGrpSpPr>
              <p:grpSpPr bwMode="auto">
                <a:xfrm>
                  <a:off x="2597120" y="5147846"/>
                  <a:ext cx="367483" cy="460105"/>
                  <a:chOff x="8069094" y="4648200"/>
                  <a:chExt cx="367483" cy="460105"/>
                </a:xfrm>
              </p:grpSpPr>
              <p:cxnSp>
                <p:nvCxnSpPr>
                  <p:cNvPr id="156" name="Straight Connector 24"/>
                  <p:cNvCxnSpPr/>
                  <p:nvPr/>
                </p:nvCxnSpPr>
                <p:spPr>
                  <a:xfrm rot="5400000">
                    <a:off x="8153758" y="4723588"/>
                    <a:ext cx="152364" cy="158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049" name="TextBox 1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69094" y="4800600"/>
                    <a:ext cx="367483" cy="3077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400">
                        <a:latin typeface="Calibri" panose="020F0502020204030204" pitchFamily="34" charset="0"/>
                      </a:rPr>
                      <a:t>16</a:t>
                    </a:r>
                  </a:p>
                </p:txBody>
              </p:sp>
            </p:grpSp>
          </p:grpSp>
        </p:grpSp>
        <p:sp>
          <p:nvSpPr>
            <p:cNvPr id="42036" name="TextBox 142"/>
            <p:cNvSpPr txBox="1">
              <a:spLocks noChangeArrowheads="1"/>
            </p:cNvSpPr>
            <p:nvPr/>
          </p:nvSpPr>
          <p:spPr bwMode="auto">
            <a:xfrm>
              <a:off x="914400" y="5681246"/>
              <a:ext cx="2319502" cy="307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Calibri" panose="020F0502020204030204" pitchFamily="34" charset="0"/>
                </a:rPr>
                <a:t>Quantity of Ice-Cream Cones </a:t>
              </a:r>
            </a:p>
          </p:txBody>
        </p:sp>
      </p:grpSp>
      <p:grpSp>
        <p:nvGrpSpPr>
          <p:cNvPr id="85" name="Group 173"/>
          <p:cNvGrpSpPr>
            <a:grpSpLocks/>
          </p:cNvGrpSpPr>
          <p:nvPr/>
        </p:nvGrpSpPr>
        <p:grpSpPr bwMode="auto">
          <a:xfrm>
            <a:off x="7488726" y="1666875"/>
            <a:ext cx="859938" cy="3897312"/>
            <a:chOff x="3863411" y="904083"/>
            <a:chExt cx="860736" cy="3897309"/>
          </a:xfrm>
        </p:grpSpPr>
        <p:cxnSp>
          <p:nvCxnSpPr>
            <p:cNvPr id="175" name="Straight Connector 174"/>
            <p:cNvCxnSpPr/>
            <p:nvPr/>
          </p:nvCxnSpPr>
          <p:spPr>
            <a:xfrm rot="5400000">
              <a:off x="2896002" y="3124200"/>
              <a:ext cx="3352797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015" name="Group 56"/>
            <p:cNvGrpSpPr>
              <a:grpSpLocks/>
            </p:cNvGrpSpPr>
            <p:nvPr/>
          </p:nvGrpSpPr>
          <p:grpSpPr bwMode="auto">
            <a:xfrm>
              <a:off x="3983925" y="1828800"/>
              <a:ext cx="740222" cy="307777"/>
              <a:chOff x="6117778" y="2286000"/>
              <a:chExt cx="740222" cy="307777"/>
            </a:xfrm>
          </p:grpSpPr>
          <p:sp>
            <p:nvSpPr>
              <p:cNvPr id="42032" name="TextBox 53"/>
              <p:cNvSpPr txBox="1">
                <a:spLocks noChangeArrowheads="1"/>
              </p:cNvSpPr>
              <p:nvPr/>
            </p:nvSpPr>
            <p:spPr bwMode="auto">
              <a:xfrm>
                <a:off x="6117778" y="2286000"/>
                <a:ext cx="59558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>
                    <a:latin typeface="Calibri" panose="020F0502020204030204" pitchFamily="34" charset="0"/>
                  </a:rPr>
                  <a:t>$3.00</a:t>
                </a:r>
              </a:p>
            </p:txBody>
          </p:sp>
          <p:cxnSp>
            <p:nvCxnSpPr>
              <p:cNvPr id="194" name="Straight Connector 55"/>
              <p:cNvCxnSpPr/>
              <p:nvPr/>
            </p:nvCxnSpPr>
            <p:spPr>
              <a:xfrm>
                <a:off x="6705459" y="2513807"/>
                <a:ext cx="152541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016" name="Group 57"/>
            <p:cNvGrpSpPr>
              <a:grpSpLocks/>
            </p:cNvGrpSpPr>
            <p:nvPr/>
          </p:nvGrpSpPr>
          <p:grpSpPr bwMode="auto">
            <a:xfrm>
              <a:off x="4097738" y="2297668"/>
              <a:ext cx="626409" cy="307777"/>
              <a:chOff x="6231591" y="2286000"/>
              <a:chExt cx="626409" cy="307777"/>
            </a:xfrm>
          </p:grpSpPr>
          <p:sp>
            <p:nvSpPr>
              <p:cNvPr id="42030" name="TextBox 190"/>
              <p:cNvSpPr txBox="1">
                <a:spLocks noChangeArrowheads="1"/>
              </p:cNvSpPr>
              <p:nvPr/>
            </p:nvSpPr>
            <p:spPr bwMode="auto">
              <a:xfrm>
                <a:off x="6231591" y="2286000"/>
                <a:ext cx="50413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>
                    <a:latin typeface="Calibri" panose="020F0502020204030204" pitchFamily="34" charset="0"/>
                  </a:rPr>
                  <a:t>2.50</a:t>
                </a:r>
              </a:p>
            </p:txBody>
          </p:sp>
          <p:cxnSp>
            <p:nvCxnSpPr>
              <p:cNvPr id="192" name="Straight Connector 191"/>
              <p:cNvCxnSpPr/>
              <p:nvPr/>
            </p:nvCxnSpPr>
            <p:spPr>
              <a:xfrm>
                <a:off x="6705459" y="2514839"/>
                <a:ext cx="152541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017" name="Group 60"/>
            <p:cNvGrpSpPr>
              <a:grpSpLocks/>
            </p:cNvGrpSpPr>
            <p:nvPr/>
          </p:nvGrpSpPr>
          <p:grpSpPr bwMode="auto">
            <a:xfrm>
              <a:off x="4097738" y="2754868"/>
              <a:ext cx="626409" cy="307777"/>
              <a:chOff x="6231591" y="2286000"/>
              <a:chExt cx="626409" cy="307777"/>
            </a:xfrm>
          </p:grpSpPr>
          <p:sp>
            <p:nvSpPr>
              <p:cNvPr id="42028" name="TextBox 188"/>
              <p:cNvSpPr txBox="1">
                <a:spLocks noChangeArrowheads="1"/>
              </p:cNvSpPr>
              <p:nvPr/>
            </p:nvSpPr>
            <p:spPr bwMode="auto">
              <a:xfrm>
                <a:off x="6231591" y="2286000"/>
                <a:ext cx="50413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>
                    <a:latin typeface="Calibri" panose="020F0502020204030204" pitchFamily="34" charset="0"/>
                  </a:rPr>
                  <a:t>2.00</a:t>
                </a:r>
              </a:p>
            </p:txBody>
          </p:sp>
          <p:cxnSp>
            <p:nvCxnSpPr>
              <p:cNvPr id="190" name="Straight Connector 189"/>
              <p:cNvCxnSpPr/>
              <p:nvPr/>
            </p:nvCxnSpPr>
            <p:spPr>
              <a:xfrm>
                <a:off x="6705459" y="2514839"/>
                <a:ext cx="152541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018" name="Group 63"/>
            <p:cNvGrpSpPr>
              <a:grpSpLocks/>
            </p:cNvGrpSpPr>
            <p:nvPr/>
          </p:nvGrpSpPr>
          <p:grpSpPr bwMode="auto">
            <a:xfrm>
              <a:off x="4097738" y="3212068"/>
              <a:ext cx="626409" cy="307777"/>
              <a:chOff x="6231591" y="2286000"/>
              <a:chExt cx="626409" cy="307777"/>
            </a:xfrm>
          </p:grpSpPr>
          <p:sp>
            <p:nvSpPr>
              <p:cNvPr id="42026" name="TextBox 186"/>
              <p:cNvSpPr txBox="1">
                <a:spLocks noChangeArrowheads="1"/>
              </p:cNvSpPr>
              <p:nvPr/>
            </p:nvSpPr>
            <p:spPr bwMode="auto">
              <a:xfrm>
                <a:off x="6231591" y="2286000"/>
                <a:ext cx="50413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>
                    <a:latin typeface="Calibri" panose="020F0502020204030204" pitchFamily="34" charset="0"/>
                  </a:rPr>
                  <a:t>1.50</a:t>
                </a:r>
              </a:p>
            </p:txBody>
          </p:sp>
          <p:cxnSp>
            <p:nvCxnSpPr>
              <p:cNvPr id="188" name="Straight Connector 187"/>
              <p:cNvCxnSpPr/>
              <p:nvPr/>
            </p:nvCxnSpPr>
            <p:spPr>
              <a:xfrm>
                <a:off x="6705459" y="2514838"/>
                <a:ext cx="152541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019" name="Group 66"/>
            <p:cNvGrpSpPr>
              <a:grpSpLocks/>
            </p:cNvGrpSpPr>
            <p:nvPr/>
          </p:nvGrpSpPr>
          <p:grpSpPr bwMode="auto">
            <a:xfrm>
              <a:off x="4097738" y="3669268"/>
              <a:ext cx="626409" cy="307777"/>
              <a:chOff x="6231591" y="2286000"/>
              <a:chExt cx="626409" cy="307777"/>
            </a:xfrm>
          </p:grpSpPr>
          <p:sp>
            <p:nvSpPr>
              <p:cNvPr id="42024" name="TextBox 184"/>
              <p:cNvSpPr txBox="1">
                <a:spLocks noChangeArrowheads="1"/>
              </p:cNvSpPr>
              <p:nvPr/>
            </p:nvSpPr>
            <p:spPr bwMode="auto">
              <a:xfrm>
                <a:off x="6231591" y="2286000"/>
                <a:ext cx="50413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>
                    <a:latin typeface="Calibri" panose="020F0502020204030204" pitchFamily="34" charset="0"/>
                  </a:rPr>
                  <a:t>1.00</a:t>
                </a:r>
              </a:p>
            </p:txBody>
          </p:sp>
          <p:cxnSp>
            <p:nvCxnSpPr>
              <p:cNvPr id="186" name="Straight Connector 185"/>
              <p:cNvCxnSpPr/>
              <p:nvPr/>
            </p:nvCxnSpPr>
            <p:spPr>
              <a:xfrm>
                <a:off x="6705459" y="2514838"/>
                <a:ext cx="152541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020" name="Group 69"/>
            <p:cNvGrpSpPr>
              <a:grpSpLocks/>
            </p:cNvGrpSpPr>
            <p:nvPr/>
          </p:nvGrpSpPr>
          <p:grpSpPr bwMode="auto">
            <a:xfrm>
              <a:off x="4097738" y="4126468"/>
              <a:ext cx="626409" cy="307777"/>
              <a:chOff x="6231591" y="2286000"/>
              <a:chExt cx="626409" cy="307777"/>
            </a:xfrm>
          </p:grpSpPr>
          <p:sp>
            <p:nvSpPr>
              <p:cNvPr id="42022" name="TextBox 182"/>
              <p:cNvSpPr txBox="1">
                <a:spLocks noChangeArrowheads="1"/>
              </p:cNvSpPr>
              <p:nvPr/>
            </p:nvSpPr>
            <p:spPr bwMode="auto">
              <a:xfrm>
                <a:off x="6231591" y="2286000"/>
                <a:ext cx="50413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>
                    <a:latin typeface="Calibri" panose="020F0502020204030204" pitchFamily="34" charset="0"/>
                  </a:rPr>
                  <a:t>0.50</a:t>
                </a:r>
              </a:p>
            </p:txBody>
          </p:sp>
          <p:cxnSp>
            <p:nvCxnSpPr>
              <p:cNvPr id="184" name="Straight Connector 183"/>
              <p:cNvCxnSpPr/>
              <p:nvPr/>
            </p:nvCxnSpPr>
            <p:spPr>
              <a:xfrm>
                <a:off x="6705459" y="2514838"/>
                <a:ext cx="152541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021" name="TextBox 181"/>
            <p:cNvSpPr txBox="1">
              <a:spLocks noChangeArrowheads="1"/>
            </p:cNvSpPr>
            <p:nvPr/>
          </p:nvSpPr>
          <p:spPr bwMode="auto">
            <a:xfrm>
              <a:off x="3863411" y="904083"/>
              <a:ext cx="736782" cy="954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1400">
                  <a:latin typeface="Calibri" panose="020F0502020204030204" pitchFamily="34" charset="0"/>
                </a:rPr>
                <a:t>Price of</a:t>
              </a:r>
            </a:p>
            <a:p>
              <a:pPr algn="r" eaLnBrk="1" hangingPunct="1"/>
              <a:r>
                <a:rPr lang="en-US" altLang="en-US" sz="1400">
                  <a:latin typeface="Calibri" panose="020F0502020204030204" pitchFamily="34" charset="0"/>
                </a:rPr>
                <a:t> Ice</a:t>
              </a:r>
            </a:p>
            <a:p>
              <a:pPr algn="r" eaLnBrk="1" hangingPunct="1"/>
              <a:r>
                <a:rPr lang="en-US" altLang="en-US" sz="1400">
                  <a:latin typeface="Calibri" panose="020F0502020204030204" pitchFamily="34" charset="0"/>
                </a:rPr>
                <a:t>Cream</a:t>
              </a:r>
            </a:p>
            <a:p>
              <a:pPr algn="r" eaLnBrk="1" hangingPunct="1"/>
              <a:r>
                <a:rPr lang="en-US" altLang="en-US" sz="1400">
                  <a:latin typeface="Calibri" panose="020F0502020204030204" pitchFamily="34" charset="0"/>
                </a:rPr>
                <a:t>Cones</a:t>
              </a:r>
            </a:p>
          </p:txBody>
        </p:sp>
      </p:grpSp>
      <p:cxnSp>
        <p:nvCxnSpPr>
          <p:cNvPr id="195" name="Straight Connector 194"/>
          <p:cNvCxnSpPr/>
          <p:nvPr/>
        </p:nvCxnSpPr>
        <p:spPr>
          <a:xfrm>
            <a:off x="8202613" y="3744914"/>
            <a:ext cx="817562" cy="1587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rot="5400000" flipH="1" flipV="1">
            <a:off x="8081169" y="4647406"/>
            <a:ext cx="18288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Freeform 183"/>
          <p:cNvSpPr>
            <a:spLocks/>
          </p:cNvSpPr>
          <p:nvPr/>
        </p:nvSpPr>
        <p:spPr bwMode="auto">
          <a:xfrm>
            <a:off x="8932863" y="3690939"/>
            <a:ext cx="146050" cy="136525"/>
          </a:xfrm>
          <a:custGeom>
            <a:avLst/>
            <a:gdLst>
              <a:gd name="T0" fmla="*/ 2147483647 w 106"/>
              <a:gd name="T1" fmla="*/ 2147483647 h 68"/>
              <a:gd name="T2" fmla="*/ 2147483647 w 106"/>
              <a:gd name="T3" fmla="*/ 2147483647 h 68"/>
              <a:gd name="T4" fmla="*/ 2147483647 w 106"/>
              <a:gd name="T5" fmla="*/ 2147483647 h 68"/>
              <a:gd name="T6" fmla="*/ 2147483647 w 106"/>
              <a:gd name="T7" fmla="*/ 2147483647 h 68"/>
              <a:gd name="T8" fmla="*/ 2147483647 w 106"/>
              <a:gd name="T9" fmla="*/ 2147483647 h 68"/>
              <a:gd name="T10" fmla="*/ 2147483647 w 106"/>
              <a:gd name="T11" fmla="*/ 2147483647 h 68"/>
              <a:gd name="T12" fmla="*/ 2147483647 w 106"/>
              <a:gd name="T13" fmla="*/ 2147483647 h 68"/>
              <a:gd name="T14" fmla="*/ 2147483647 w 106"/>
              <a:gd name="T15" fmla="*/ 2147483647 h 68"/>
              <a:gd name="T16" fmla="*/ 2147483647 w 106"/>
              <a:gd name="T17" fmla="*/ 2147483647 h 68"/>
              <a:gd name="T18" fmla="*/ 2147483647 w 106"/>
              <a:gd name="T19" fmla="*/ 2147483647 h 68"/>
              <a:gd name="T20" fmla="*/ 2147483647 w 106"/>
              <a:gd name="T21" fmla="*/ 0 h 68"/>
              <a:gd name="T22" fmla="*/ 2147483647 w 106"/>
              <a:gd name="T23" fmla="*/ 0 h 68"/>
              <a:gd name="T24" fmla="*/ 2147483647 w 106"/>
              <a:gd name="T25" fmla="*/ 2147483647 h 68"/>
              <a:gd name="T26" fmla="*/ 2147483647 w 106"/>
              <a:gd name="T27" fmla="*/ 2147483647 h 68"/>
              <a:gd name="T28" fmla="*/ 2147483647 w 106"/>
              <a:gd name="T29" fmla="*/ 2147483647 h 68"/>
              <a:gd name="T30" fmla="*/ 0 w 106"/>
              <a:gd name="T31" fmla="*/ 2147483647 h 68"/>
              <a:gd name="T32" fmla="*/ 0 w 106"/>
              <a:gd name="T33" fmla="*/ 2147483647 h 68"/>
              <a:gd name="T34" fmla="*/ 2147483647 w 106"/>
              <a:gd name="T35" fmla="*/ 2147483647 h 68"/>
              <a:gd name="T36" fmla="*/ 2147483647 w 106"/>
              <a:gd name="T37" fmla="*/ 2147483647 h 68"/>
              <a:gd name="T38" fmla="*/ 2147483647 w 106"/>
              <a:gd name="T39" fmla="*/ 2147483647 h 68"/>
              <a:gd name="T40" fmla="*/ 2147483647 w 106"/>
              <a:gd name="T41" fmla="*/ 2147483647 h 68"/>
              <a:gd name="T42" fmla="*/ 2147483647 w 106"/>
              <a:gd name="T43" fmla="*/ 2147483647 h 6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6"/>
              <a:gd name="T67" fmla="*/ 0 h 68"/>
              <a:gd name="T68" fmla="*/ 106 w 106"/>
              <a:gd name="T69" fmla="*/ 68 h 6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6" h="68">
                <a:moveTo>
                  <a:pt x="56" y="68"/>
                </a:moveTo>
                <a:lnTo>
                  <a:pt x="56" y="68"/>
                </a:lnTo>
                <a:lnTo>
                  <a:pt x="76" y="65"/>
                </a:lnTo>
                <a:lnTo>
                  <a:pt x="91" y="58"/>
                </a:lnTo>
                <a:lnTo>
                  <a:pt x="101" y="45"/>
                </a:lnTo>
                <a:lnTo>
                  <a:pt x="106" y="32"/>
                </a:lnTo>
                <a:lnTo>
                  <a:pt x="101" y="19"/>
                </a:lnTo>
                <a:lnTo>
                  <a:pt x="91" y="9"/>
                </a:lnTo>
                <a:lnTo>
                  <a:pt x="76" y="3"/>
                </a:lnTo>
                <a:lnTo>
                  <a:pt x="56" y="0"/>
                </a:lnTo>
                <a:lnTo>
                  <a:pt x="36" y="3"/>
                </a:lnTo>
                <a:lnTo>
                  <a:pt x="15" y="9"/>
                </a:lnTo>
                <a:lnTo>
                  <a:pt x="5" y="19"/>
                </a:lnTo>
                <a:lnTo>
                  <a:pt x="0" y="32"/>
                </a:lnTo>
                <a:lnTo>
                  <a:pt x="5" y="45"/>
                </a:lnTo>
                <a:lnTo>
                  <a:pt x="15" y="58"/>
                </a:lnTo>
                <a:lnTo>
                  <a:pt x="36" y="65"/>
                </a:lnTo>
                <a:lnTo>
                  <a:pt x="56" y="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" name="TextBox 197"/>
          <p:cNvSpPr txBox="1">
            <a:spLocks noChangeArrowheads="1"/>
          </p:cNvSpPr>
          <p:nvPr/>
        </p:nvSpPr>
        <p:spPr bwMode="auto">
          <a:xfrm>
            <a:off x="8637589" y="1271588"/>
            <a:ext cx="814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solidFill>
                  <a:srgbClr val="800080"/>
                </a:solidFill>
                <a:latin typeface="Calibri" panose="020F0502020204030204" pitchFamily="34" charset="0"/>
              </a:rPr>
              <a:t>Market</a:t>
            </a:r>
          </a:p>
          <a:p>
            <a:pPr algn="ctr" eaLnBrk="1" hangingPunct="1"/>
            <a:r>
              <a:rPr lang="en-US" altLang="en-US" sz="1600">
                <a:solidFill>
                  <a:srgbClr val="800080"/>
                </a:solidFill>
                <a:latin typeface="Calibri" panose="020F0502020204030204" pitchFamily="34" charset="0"/>
              </a:rPr>
              <a:t>supply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SUPPLY AND DEMAND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150397F-D371-4635-82BD-71659E77C55B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39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Law of Supply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</a:t>
            </a:r>
            <a:r>
              <a:rPr lang="en-US" altLang="en-US" i="1" dirty="0">
                <a:solidFill>
                  <a:srgbClr val="25A9A6"/>
                </a:solidFill>
              </a:rPr>
              <a:t>law of supply</a:t>
            </a:r>
            <a:r>
              <a:rPr lang="en-US" altLang="en-US" dirty="0"/>
              <a:t> states that, </a:t>
            </a:r>
            <a:r>
              <a:rPr lang="en-US" altLang="en-US" b="1" dirty="0"/>
              <a:t>the quantity supplied of a good </a:t>
            </a:r>
            <a:r>
              <a:rPr lang="en-US" altLang="en-US" b="1" i="1" dirty="0"/>
              <a:t>rises</a:t>
            </a:r>
            <a:r>
              <a:rPr lang="en-US" altLang="en-US" b="1" dirty="0"/>
              <a:t> when the price of the good </a:t>
            </a:r>
            <a:r>
              <a:rPr lang="en-US" altLang="en-US" b="1" i="1" dirty="0"/>
              <a:t>rises</a:t>
            </a:r>
            <a:r>
              <a:rPr lang="en-US" altLang="en-US" dirty="0"/>
              <a:t>, and vice versa, provided all other factors that affect suppliers’ decisions are unchanged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We need a theory of prices and quantities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</a:t>
            </a:r>
            <a:r>
              <a:rPr lang="en-US" altLang="en-US" i="1" dirty="0">
                <a:solidFill>
                  <a:srgbClr val="25A9A6"/>
                </a:solidFill>
              </a:rPr>
              <a:t>theory of demand and supply </a:t>
            </a:r>
            <a:r>
              <a:rPr lang="en-US" altLang="en-US" dirty="0"/>
              <a:t>is a simple example of an economic theory</a:t>
            </a:r>
          </a:p>
          <a:p>
            <a:pPr eaLnBrk="1" hangingPunct="1"/>
            <a:r>
              <a:rPr lang="en-US" altLang="en-US" dirty="0"/>
              <a:t>It can be used to make predictions about </a:t>
            </a:r>
          </a:p>
          <a:p>
            <a:pPr lvl="1" eaLnBrk="1" hangingPunct="1"/>
            <a:r>
              <a:rPr lang="en-US" altLang="en-US" dirty="0"/>
              <a:t>the </a:t>
            </a:r>
            <a:r>
              <a:rPr lang="en-US" altLang="en-US" i="1" dirty="0">
                <a:solidFill>
                  <a:srgbClr val="25A9A6"/>
                </a:solidFill>
              </a:rPr>
              <a:t>price</a:t>
            </a:r>
            <a:r>
              <a:rPr lang="en-US" altLang="en-US" sz="2400" dirty="0"/>
              <a:t> </a:t>
            </a:r>
            <a:r>
              <a:rPr lang="en-US" altLang="en-US" dirty="0"/>
              <a:t>and </a:t>
            </a:r>
          </a:p>
          <a:p>
            <a:pPr lvl="1" eaLnBrk="1" hangingPunct="1"/>
            <a:r>
              <a:rPr lang="en-US" altLang="en-US" dirty="0"/>
              <a:t>the </a:t>
            </a:r>
            <a:r>
              <a:rPr lang="en-US" altLang="en-US" i="1" dirty="0">
                <a:solidFill>
                  <a:srgbClr val="25A9A6"/>
                </a:solidFill>
              </a:rPr>
              <a:t>quantity traded </a:t>
            </a:r>
            <a:r>
              <a:rPr lang="en-US" altLang="en-US" dirty="0"/>
              <a:t>of some commodity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sz="2800" dirty="0"/>
              <a:t>Example: The theory of supply and demand can help you make a prediction about the effect of unusually cold weather on the price and the quantity traded of home heating oil in New York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SUPPLY AND DEMAND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B44EAA-0785-4D27-8A98-5993AD4F4EE7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SUPPLY AND DEMAND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0F8BF0-DC75-4B86-975A-74628F72037C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40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Law of Supply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</a:t>
            </a:r>
            <a:r>
              <a:rPr lang="en-US" altLang="en-US" i="1" dirty="0">
                <a:solidFill>
                  <a:srgbClr val="25A9A6"/>
                </a:solidFill>
              </a:rPr>
              <a:t>law of supply</a:t>
            </a:r>
            <a:r>
              <a:rPr lang="en-US" altLang="en-US" dirty="0"/>
              <a:t> states that, </a:t>
            </a:r>
            <a:r>
              <a:rPr lang="en-US" altLang="en-US" b="1" dirty="0"/>
              <a:t>the quantity supplied of a good </a:t>
            </a:r>
            <a:r>
              <a:rPr lang="en-US" altLang="en-US" b="1" i="1" dirty="0"/>
              <a:t>rises</a:t>
            </a:r>
            <a:r>
              <a:rPr lang="en-US" altLang="en-US" b="1" dirty="0"/>
              <a:t> when the price of the good </a:t>
            </a:r>
            <a:r>
              <a:rPr lang="en-US" altLang="en-US" b="1" i="1" dirty="0"/>
              <a:t>rises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C00000"/>
                </a:solidFill>
              </a:rPr>
              <a:t>and vice versa</a:t>
            </a:r>
            <a:r>
              <a:rPr lang="en-US" altLang="en-US" dirty="0"/>
              <a:t>, provided all other factors that affect suppliers’ decisions are unchanged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Law of Supply—Explanation </a:t>
            </a:r>
          </a:p>
        </p:txBody>
      </p:sp>
      <p:sp>
        <p:nvSpPr>
          <p:cNvPr id="60518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1"/>
            <a:ext cx="7010400" cy="198119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How can we make sense of the numbers in Ben’s supply schedule?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best guess is that his costs must be something like the cost schedule below.</a:t>
            </a:r>
          </a:p>
        </p:txBody>
      </p:sp>
      <p:sp>
        <p:nvSpPr>
          <p:cNvPr id="4403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SUPPLY AND DEMAND</a:t>
            </a:r>
          </a:p>
        </p:txBody>
      </p:sp>
      <p:sp>
        <p:nvSpPr>
          <p:cNvPr id="440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B1513E5-CCA6-4316-9EC4-9303E5F13A4A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41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05191" name="Group 7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591886055"/>
              </p:ext>
            </p:extLst>
          </p:nvPr>
        </p:nvGraphicFramePr>
        <p:xfrm>
          <a:off x="1022350" y="3652838"/>
          <a:ext cx="3549650" cy="3078284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0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 specific ice-cream cone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It’s cost ($)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0.75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1.35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rd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1.75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2.30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2.85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3.10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05217" name="Text Box 33"/>
          <p:cNvSpPr txBox="1">
            <a:spLocks noChangeArrowheads="1"/>
          </p:cNvSpPr>
          <p:nvPr/>
        </p:nvSpPr>
        <p:spPr bwMode="auto">
          <a:xfrm>
            <a:off x="8374062" y="4732339"/>
            <a:ext cx="36433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  <a:latin typeface="Calibri" panose="020F0502020204030204" pitchFamily="34" charset="0"/>
              </a:rPr>
              <a:t>In this way, the Law of Supply follows from the assumption of Increasing Costs (or, Diminishing Returns)</a:t>
            </a:r>
          </a:p>
        </p:txBody>
      </p:sp>
      <p:pic>
        <p:nvPicPr>
          <p:cNvPr id="46113" name="Picture 7241411" descr="S27Picture 724141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47800"/>
            <a:ext cx="4424363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05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05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187" grpId="0" uiExpand="1" build="p"/>
      <p:bldP spid="60521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SUPPLY AND DEMAND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8EF338F-49AA-4274-A462-F610AF2500AF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42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Law of Supply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</a:t>
            </a:r>
            <a:r>
              <a:rPr lang="en-US" altLang="en-US" i="1" dirty="0">
                <a:solidFill>
                  <a:srgbClr val="25A9A6"/>
                </a:solidFill>
              </a:rPr>
              <a:t>law of supply</a:t>
            </a:r>
            <a:r>
              <a:rPr lang="en-US" altLang="en-US" dirty="0"/>
              <a:t> states that, </a:t>
            </a:r>
            <a:r>
              <a:rPr lang="en-US" altLang="en-US" b="1" dirty="0"/>
              <a:t>the quantity supplied of a good </a:t>
            </a:r>
            <a:r>
              <a:rPr lang="en-US" altLang="en-US" b="1" i="1" dirty="0"/>
              <a:t>rises</a:t>
            </a:r>
            <a:r>
              <a:rPr lang="en-US" altLang="en-US" b="1" dirty="0"/>
              <a:t> when the price of the good </a:t>
            </a:r>
            <a:r>
              <a:rPr lang="en-US" altLang="en-US" b="1" i="1" dirty="0"/>
              <a:t>rises</a:t>
            </a:r>
            <a:r>
              <a:rPr lang="en-US" altLang="en-US" dirty="0"/>
              <a:t>, and vice versa, </a:t>
            </a:r>
            <a:r>
              <a:rPr lang="en-US" altLang="en-US" dirty="0">
                <a:solidFill>
                  <a:srgbClr val="C00000"/>
                </a:solidFill>
              </a:rPr>
              <a:t>provided all other factors that affect suppliers’ decisions are unchanged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4160838"/>
            <a:ext cx="6781800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This a crucial phrase. It suggests that the quantity of ice cream supplied may </a:t>
            </a:r>
            <a:r>
              <a:rPr lang="en-US" i="1" dirty="0">
                <a:latin typeface="+mn-lt"/>
              </a:rPr>
              <a:t>fall </a:t>
            </a:r>
            <a:r>
              <a:rPr lang="en-US" dirty="0">
                <a:latin typeface="+mn-lt"/>
              </a:rPr>
              <a:t>when the price of ice cream rises, provided there is a simultaneous change in some </a:t>
            </a:r>
            <a:r>
              <a:rPr lang="en-US" i="1" dirty="0">
                <a:latin typeface="+mn-lt"/>
              </a:rPr>
              <a:t>other</a:t>
            </a:r>
            <a:r>
              <a:rPr lang="en-US" dirty="0">
                <a:latin typeface="+mn-lt"/>
              </a:rPr>
              <a:t> factor. Can you think of examples where the price of ice cream rises, and yet the quantity of ice cream sold in your locality </a:t>
            </a:r>
            <a:r>
              <a:rPr lang="en-US" i="1" dirty="0">
                <a:latin typeface="+mn-lt"/>
              </a:rPr>
              <a:t>decreases</a:t>
            </a:r>
            <a:r>
              <a:rPr lang="en-US" dirty="0">
                <a:latin typeface="+mn-lt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“</a:t>
            </a:r>
            <a:r>
              <a:rPr lang="en-US" altLang="en-US" dirty="0"/>
              <a:t>provided all other factors … are unchanged</a:t>
            </a:r>
            <a:r>
              <a:rPr lang="en-US" dirty="0"/>
              <a:t>”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quantity supplied of a good/service depends 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The price of the good/service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The prices of raw materials and labor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Technology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Number of sellers, etc.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Law of Supply says that the quantity supplied of a good is positively related to its price, </a:t>
            </a:r>
            <a:r>
              <a:rPr lang="en-US" altLang="en-US" sz="2400" i="1" dirty="0"/>
              <a:t>provided</a:t>
            </a:r>
            <a:r>
              <a:rPr lang="en-US" altLang="en-US" sz="2400" dirty="0"/>
              <a:t> all other factors are unchanged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SUPPLY AND DEMAND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404172-E9FE-4858-B40B-9AE6C3DE7556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43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418372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“</a:t>
            </a:r>
            <a:r>
              <a:rPr lang="en-US" altLang="en-US" dirty="0"/>
              <a:t>provided all other factors … are unchanged</a:t>
            </a:r>
            <a:r>
              <a:rPr lang="en-US" dirty="0"/>
              <a:t>”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</a:t>
            </a:r>
            <a:r>
              <a:rPr lang="en-US" altLang="en-US" sz="2400" dirty="0">
                <a:solidFill>
                  <a:srgbClr val="FF0000"/>
                </a:solidFill>
              </a:rPr>
              <a:t>quantity supplied of a good/service</a:t>
            </a:r>
            <a:r>
              <a:rPr lang="en-US" altLang="en-US" sz="2400" dirty="0"/>
              <a:t> depends 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The </a:t>
            </a:r>
            <a:r>
              <a:rPr lang="en-US" altLang="en-US" sz="2000" dirty="0">
                <a:solidFill>
                  <a:srgbClr val="FF0000"/>
                </a:solidFill>
              </a:rPr>
              <a:t>price of the good/service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The prices of raw materials and labor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Technology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Number of sellers, etc.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Law of Supply says that the quantity supplied of a good is positively related to its price, </a:t>
            </a:r>
            <a:r>
              <a:rPr lang="en-US" altLang="en-US" sz="2400" i="1" dirty="0"/>
              <a:t>provided</a:t>
            </a:r>
            <a:r>
              <a:rPr lang="en-US" altLang="en-US" sz="2400" dirty="0"/>
              <a:t> all other factors are unchanged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SUPPLY AND DEMAND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96600" y="6356351"/>
            <a:ext cx="6858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404172-E9FE-4858-B40B-9AE6C3DE7556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44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C09DA7-758B-06E1-570B-799B0060AE1F}"/>
              </a:ext>
            </a:extLst>
          </p:cNvPr>
          <p:cNvSpPr/>
          <p:nvPr/>
        </p:nvSpPr>
        <p:spPr>
          <a:xfrm>
            <a:off x="1524000" y="1676400"/>
            <a:ext cx="4480560" cy="26236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818B075-6D7B-00DB-3082-CD622143FA68}"/>
              </a:ext>
            </a:extLst>
          </p:cNvPr>
          <p:cNvSpPr/>
          <p:nvPr/>
        </p:nvSpPr>
        <p:spPr>
          <a:xfrm>
            <a:off x="1828800" y="2045970"/>
            <a:ext cx="2651760" cy="2769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818534-FCC7-1207-A171-74BB0C3DD7B2}"/>
              </a:ext>
            </a:extLst>
          </p:cNvPr>
          <p:cNvSpPr txBox="1"/>
          <p:nvPr/>
        </p:nvSpPr>
        <p:spPr>
          <a:xfrm>
            <a:off x="6547171" y="2340931"/>
            <a:ext cx="192024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Positively related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22B5339-21FB-ABEB-2FC1-C720D0FD738E}"/>
              </a:ext>
            </a:extLst>
          </p:cNvPr>
          <p:cNvCxnSpPr>
            <a:cxnSpLocks/>
          </p:cNvCxnSpPr>
          <p:nvPr/>
        </p:nvCxnSpPr>
        <p:spPr>
          <a:xfrm flipH="1" flipV="1">
            <a:off x="6004560" y="1981200"/>
            <a:ext cx="640080" cy="3597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105C735-888A-C3E3-C212-E35D042A411F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4626931" y="2248598"/>
            <a:ext cx="1920240" cy="2769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E2BB7E0-5325-55EB-E46D-6F115235D142}"/>
              </a:ext>
            </a:extLst>
          </p:cNvPr>
          <p:cNvCxnSpPr/>
          <p:nvPr/>
        </p:nvCxnSpPr>
        <p:spPr>
          <a:xfrm>
            <a:off x="8737600" y="2501385"/>
            <a:ext cx="54031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A382FEE-B660-99F1-4846-051B1C460F4D}"/>
              </a:ext>
            </a:extLst>
          </p:cNvPr>
          <p:cNvCxnSpPr/>
          <p:nvPr/>
        </p:nvCxnSpPr>
        <p:spPr>
          <a:xfrm rot="5400000">
            <a:off x="9330691" y="2170113"/>
            <a:ext cx="1143000" cy="317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1CEA8E5-7AC3-3D32-9302-A18C1D102839}"/>
              </a:ext>
            </a:extLst>
          </p:cNvPr>
          <p:cNvCxnSpPr/>
          <p:nvPr/>
        </p:nvCxnSpPr>
        <p:spPr>
          <a:xfrm>
            <a:off x="9902190" y="2741614"/>
            <a:ext cx="15240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DEFCD6-D792-0234-6E6A-9141B781A7E6}"/>
              </a:ext>
            </a:extLst>
          </p:cNvPr>
          <p:cNvCxnSpPr/>
          <p:nvPr/>
        </p:nvCxnSpPr>
        <p:spPr>
          <a:xfrm rot="5400000">
            <a:off x="10054590" y="1827213"/>
            <a:ext cx="8382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9064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“</a:t>
            </a:r>
            <a:r>
              <a:rPr lang="en-US" altLang="en-US" dirty="0"/>
              <a:t>provided all other factors … are unchanged</a:t>
            </a:r>
            <a:r>
              <a:rPr lang="en-US" dirty="0"/>
              <a:t>”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</a:t>
            </a:r>
            <a:r>
              <a:rPr lang="en-US" altLang="en-US" sz="2400" dirty="0">
                <a:solidFill>
                  <a:srgbClr val="00B050"/>
                </a:solidFill>
              </a:rPr>
              <a:t>quantity supplied of a good/service </a:t>
            </a:r>
            <a:r>
              <a:rPr lang="en-US" altLang="en-US" sz="2400" dirty="0"/>
              <a:t>depends 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The price of the good/service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00B050"/>
                </a:solidFill>
              </a:rPr>
              <a:t>The prices of raw materials and labor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00B050"/>
                </a:solidFill>
              </a:rPr>
              <a:t>Technology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00B050"/>
                </a:solidFill>
              </a:rPr>
              <a:t>Number of sellers, etc.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Law of Supply says that the quantity supplied of a good is positively related to its price, </a:t>
            </a:r>
            <a:r>
              <a:rPr lang="en-US" altLang="en-US" sz="2400" i="1" dirty="0"/>
              <a:t>provided</a:t>
            </a:r>
            <a:r>
              <a:rPr lang="en-US" altLang="en-US" sz="2400" dirty="0"/>
              <a:t> all other factors are unchanged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SUPPLY AND DEMAND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404172-E9FE-4858-B40B-9AE6C3DE7556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45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FB147F-DE42-1AA1-2E85-7EB3D3BBFD85}"/>
              </a:ext>
            </a:extLst>
          </p:cNvPr>
          <p:cNvSpPr/>
          <p:nvPr/>
        </p:nvSpPr>
        <p:spPr>
          <a:xfrm>
            <a:off x="1482091" y="1676400"/>
            <a:ext cx="4461510" cy="31110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56E649-578C-AF87-16C1-3B0CB391FE13}"/>
              </a:ext>
            </a:extLst>
          </p:cNvPr>
          <p:cNvSpPr/>
          <p:nvPr/>
        </p:nvSpPr>
        <p:spPr>
          <a:xfrm>
            <a:off x="1371600" y="2403084"/>
            <a:ext cx="5825482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40B5F5-D02C-F149-B8AC-E4CA5C4C8B7A}"/>
              </a:ext>
            </a:extLst>
          </p:cNvPr>
          <p:cNvSpPr txBox="1"/>
          <p:nvPr/>
        </p:nvSpPr>
        <p:spPr>
          <a:xfrm>
            <a:off x="7768591" y="2502197"/>
            <a:ext cx="1303020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Causes supply to shift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B9CE95A-7679-C48F-7FFB-C455B8911E53}"/>
              </a:ext>
            </a:extLst>
          </p:cNvPr>
          <p:cNvSpPr/>
          <p:nvPr/>
        </p:nvSpPr>
        <p:spPr>
          <a:xfrm>
            <a:off x="7334250" y="2867158"/>
            <a:ext cx="347283" cy="195017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B0A486B-C3CA-4E31-8828-14769FE6B260}"/>
              </a:ext>
            </a:extLst>
          </p:cNvPr>
          <p:cNvSpPr/>
          <p:nvPr/>
        </p:nvSpPr>
        <p:spPr>
          <a:xfrm>
            <a:off x="9269730" y="2870968"/>
            <a:ext cx="347283" cy="195017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10A68E2-C698-FD25-F9B8-25392223B720}"/>
              </a:ext>
            </a:extLst>
          </p:cNvPr>
          <p:cNvCxnSpPr/>
          <p:nvPr/>
        </p:nvCxnSpPr>
        <p:spPr>
          <a:xfrm rot="5400000">
            <a:off x="9566911" y="2816041"/>
            <a:ext cx="1143000" cy="317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B2013B0-50FC-EA08-630C-2AA1DD9C184A}"/>
              </a:ext>
            </a:extLst>
          </p:cNvPr>
          <p:cNvCxnSpPr/>
          <p:nvPr/>
        </p:nvCxnSpPr>
        <p:spPr>
          <a:xfrm>
            <a:off x="10138410" y="3387542"/>
            <a:ext cx="15240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7453F3-7E12-69C6-9CF9-7F8FA2DAE2F1}"/>
              </a:ext>
            </a:extLst>
          </p:cNvPr>
          <p:cNvCxnSpPr/>
          <p:nvPr/>
        </p:nvCxnSpPr>
        <p:spPr>
          <a:xfrm rot="5400000">
            <a:off x="10290810" y="2473141"/>
            <a:ext cx="8382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BD27701-91E9-90E2-55E4-EAC8BC226B4B}"/>
              </a:ext>
            </a:extLst>
          </p:cNvPr>
          <p:cNvCxnSpPr/>
          <p:nvPr/>
        </p:nvCxnSpPr>
        <p:spPr>
          <a:xfrm rot="5400000">
            <a:off x="10748010" y="2473141"/>
            <a:ext cx="8382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A214E36-D5F9-1123-7C77-B00ECDBCA20B}"/>
              </a:ext>
            </a:extLst>
          </p:cNvPr>
          <p:cNvCxnSpPr/>
          <p:nvPr/>
        </p:nvCxnSpPr>
        <p:spPr>
          <a:xfrm>
            <a:off x="10824210" y="2701742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5778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title"/>
          </p:nvPr>
        </p:nvSpPr>
        <p:spPr>
          <a:xfrm>
            <a:off x="2130426" y="346076"/>
            <a:ext cx="8080375" cy="7969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200" dirty="0"/>
              <a:t>Shifts in the Supply Curve: What causes them?</a:t>
            </a:r>
          </a:p>
        </p:txBody>
      </p:sp>
      <p:sp>
        <p:nvSpPr>
          <p:cNvPr id="47107" name="Freeform 17"/>
          <p:cNvSpPr>
            <a:spLocks/>
          </p:cNvSpPr>
          <p:nvPr/>
        </p:nvSpPr>
        <p:spPr bwMode="auto">
          <a:xfrm>
            <a:off x="2986088" y="1112838"/>
            <a:ext cx="7027862" cy="4806950"/>
          </a:xfrm>
          <a:custGeom>
            <a:avLst/>
            <a:gdLst>
              <a:gd name="T0" fmla="*/ 0 w 4427"/>
              <a:gd name="T1" fmla="*/ 0 h 3028"/>
              <a:gd name="T2" fmla="*/ 0 w 4427"/>
              <a:gd name="T3" fmla="*/ 2147483647 h 3028"/>
              <a:gd name="T4" fmla="*/ 2147483647 w 4427"/>
              <a:gd name="T5" fmla="*/ 2147483647 h 3028"/>
              <a:gd name="T6" fmla="*/ 0 60000 65536"/>
              <a:gd name="T7" fmla="*/ 0 60000 65536"/>
              <a:gd name="T8" fmla="*/ 0 60000 65536"/>
              <a:gd name="T9" fmla="*/ 0 w 4427"/>
              <a:gd name="T10" fmla="*/ 0 h 3028"/>
              <a:gd name="T11" fmla="*/ 4427 w 4427"/>
              <a:gd name="T12" fmla="*/ 3028 h 30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27" h="3028">
                <a:moveTo>
                  <a:pt x="0" y="0"/>
                </a:moveTo>
                <a:lnTo>
                  <a:pt x="0" y="3028"/>
                </a:lnTo>
                <a:lnTo>
                  <a:pt x="4427" y="3028"/>
                </a:lnTo>
              </a:path>
            </a:pathLst>
          </a:cu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762" name="Line 18"/>
          <p:cNvSpPr>
            <a:spLocks noChangeShapeType="1"/>
          </p:cNvSpPr>
          <p:nvPr/>
        </p:nvSpPr>
        <p:spPr bwMode="auto">
          <a:xfrm flipV="1">
            <a:off x="4814888" y="2105026"/>
            <a:ext cx="3282950" cy="3152775"/>
          </a:xfrm>
          <a:prstGeom prst="line">
            <a:avLst/>
          </a:prstGeom>
          <a:noFill/>
          <a:ln w="66675">
            <a:solidFill>
              <a:srgbClr val="004C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763" name="Line 19"/>
          <p:cNvSpPr>
            <a:spLocks noChangeShapeType="1"/>
          </p:cNvSpPr>
          <p:nvPr/>
        </p:nvSpPr>
        <p:spPr bwMode="auto">
          <a:xfrm flipH="1">
            <a:off x="5167314" y="3052764"/>
            <a:ext cx="1851025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764" name="Line 20"/>
          <p:cNvSpPr>
            <a:spLocks noChangeShapeType="1"/>
          </p:cNvSpPr>
          <p:nvPr/>
        </p:nvSpPr>
        <p:spPr bwMode="auto">
          <a:xfrm flipH="1">
            <a:off x="6127751" y="4111625"/>
            <a:ext cx="1871663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1" name="Rectangle 21"/>
          <p:cNvSpPr>
            <a:spLocks noChangeArrowheads="1"/>
          </p:cNvSpPr>
          <p:nvPr/>
        </p:nvSpPr>
        <p:spPr bwMode="auto">
          <a:xfrm>
            <a:off x="944297" y="1135063"/>
            <a:ext cx="19513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900" b="1" dirty="0">
                <a:solidFill>
                  <a:srgbClr val="000000"/>
                </a:solidFill>
                <a:latin typeface="Calibri" panose="020F0502020204030204" pitchFamily="34" charset="0"/>
              </a:rPr>
              <a:t>Price </a:t>
            </a:r>
            <a:br>
              <a:rPr lang="en-US" altLang="en-US" sz="19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altLang="en-US" sz="1900" b="1" dirty="0">
                <a:solidFill>
                  <a:srgbClr val="000000"/>
                </a:solidFill>
                <a:latin typeface="Calibri" panose="020F0502020204030204" pitchFamily="34" charset="0"/>
              </a:rPr>
              <a:t>of Ice-Cream Cones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7114" name="Rectangle 24"/>
          <p:cNvSpPr>
            <a:spLocks noChangeArrowheads="1"/>
          </p:cNvSpPr>
          <p:nvPr/>
        </p:nvSpPr>
        <p:spPr bwMode="auto">
          <a:xfrm>
            <a:off x="7467600" y="6005513"/>
            <a:ext cx="27348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Quantity of Ice-Cream Cones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47116" name="Rectangle 26"/>
          <p:cNvSpPr>
            <a:spLocks noChangeArrowheads="1"/>
          </p:cNvSpPr>
          <p:nvPr/>
        </p:nvSpPr>
        <p:spPr bwMode="auto">
          <a:xfrm>
            <a:off x="2938463" y="6011863"/>
            <a:ext cx="12343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6134100" y="4200525"/>
            <a:ext cx="1079500" cy="660400"/>
            <a:chOff x="3016" y="2646"/>
            <a:chExt cx="680" cy="416"/>
          </a:xfrm>
        </p:grpSpPr>
        <p:sp>
          <p:nvSpPr>
            <p:cNvPr id="47143" name="Rectangle 28"/>
            <p:cNvSpPr>
              <a:spLocks noChangeArrowheads="1"/>
            </p:cNvSpPr>
            <p:nvPr/>
          </p:nvSpPr>
          <p:spPr bwMode="auto">
            <a:xfrm>
              <a:off x="3016" y="2646"/>
              <a:ext cx="680" cy="416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47144" name="Rectangle 29"/>
            <p:cNvSpPr>
              <a:spLocks noChangeArrowheads="1"/>
            </p:cNvSpPr>
            <p:nvPr/>
          </p:nvSpPr>
          <p:spPr bwMode="auto">
            <a:xfrm>
              <a:off x="3062" y="2675"/>
              <a:ext cx="52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>
                  <a:solidFill>
                    <a:srgbClr val="000000"/>
                  </a:solidFill>
                  <a:latin typeface="Calibri" panose="020F0502020204030204" pitchFamily="34" charset="0"/>
                </a:rPr>
                <a:t>Increase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7145" name="Rectangle 30"/>
            <p:cNvSpPr>
              <a:spLocks noChangeArrowheads="1"/>
            </p:cNvSpPr>
            <p:nvPr/>
          </p:nvSpPr>
          <p:spPr bwMode="auto">
            <a:xfrm>
              <a:off x="3058" y="2861"/>
              <a:ext cx="55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>
                  <a:solidFill>
                    <a:srgbClr val="000000"/>
                  </a:solidFill>
                  <a:latin typeface="Calibri" panose="020F0502020204030204" pitchFamily="34" charset="0"/>
                </a:rPr>
                <a:t>in supply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5851526" y="2335213"/>
            <a:ext cx="1122363" cy="660400"/>
            <a:chOff x="2642" y="1507"/>
            <a:chExt cx="707" cy="416"/>
          </a:xfrm>
        </p:grpSpPr>
        <p:sp>
          <p:nvSpPr>
            <p:cNvPr id="47140" name="Rectangle 32"/>
            <p:cNvSpPr>
              <a:spLocks noChangeArrowheads="1"/>
            </p:cNvSpPr>
            <p:nvPr/>
          </p:nvSpPr>
          <p:spPr bwMode="auto">
            <a:xfrm>
              <a:off x="2642" y="1507"/>
              <a:ext cx="707" cy="416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47141" name="Rectangle 33"/>
            <p:cNvSpPr>
              <a:spLocks noChangeArrowheads="1"/>
            </p:cNvSpPr>
            <p:nvPr/>
          </p:nvSpPr>
          <p:spPr bwMode="auto">
            <a:xfrm>
              <a:off x="2675" y="1532"/>
              <a:ext cx="57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>
                  <a:solidFill>
                    <a:srgbClr val="000000"/>
                  </a:solidFill>
                  <a:latin typeface="Calibri" panose="020F0502020204030204" pitchFamily="34" charset="0"/>
                </a:rPr>
                <a:t>Decrease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7142" name="Rectangle 34"/>
            <p:cNvSpPr>
              <a:spLocks noChangeArrowheads="1"/>
            </p:cNvSpPr>
            <p:nvPr/>
          </p:nvSpPr>
          <p:spPr bwMode="auto">
            <a:xfrm>
              <a:off x="2699" y="1718"/>
              <a:ext cx="55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>
                  <a:solidFill>
                    <a:srgbClr val="000000"/>
                  </a:solidFill>
                  <a:latin typeface="Calibri" panose="020F0502020204030204" pitchFamily="34" charset="0"/>
                </a:rPr>
                <a:t>in supply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3249614" y="1317625"/>
            <a:ext cx="3890963" cy="3411538"/>
            <a:chOff x="1087" y="830"/>
            <a:chExt cx="2451" cy="2149"/>
          </a:xfrm>
        </p:grpSpPr>
        <p:sp>
          <p:nvSpPr>
            <p:cNvPr id="47135" name="Line 36"/>
            <p:cNvSpPr>
              <a:spLocks noChangeShapeType="1"/>
            </p:cNvSpPr>
            <p:nvPr/>
          </p:nvSpPr>
          <p:spPr bwMode="auto">
            <a:xfrm flipV="1">
              <a:off x="1087" y="993"/>
              <a:ext cx="2054" cy="1986"/>
            </a:xfrm>
            <a:prstGeom prst="line">
              <a:avLst/>
            </a:prstGeom>
            <a:noFill/>
            <a:ln w="66675">
              <a:solidFill>
                <a:srgbClr val="5F16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7" name="Rectangle 38"/>
            <p:cNvSpPr>
              <a:spLocks noChangeArrowheads="1"/>
            </p:cNvSpPr>
            <p:nvPr/>
          </p:nvSpPr>
          <p:spPr bwMode="auto">
            <a:xfrm>
              <a:off x="2597" y="830"/>
              <a:ext cx="94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Calibri" panose="020F0502020204030204" pitchFamily="34" charset="0"/>
                </a:rPr>
                <a:t>Supply curve, </a:t>
              </a:r>
              <a:r>
                <a:rPr lang="en-US" altLang="en-US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S</a:t>
              </a:r>
              <a:r>
                <a:rPr lang="en-US" altLang="en-US" baseline="-25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3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47132" name="Rectangle 44"/>
          <p:cNvSpPr>
            <a:spLocks noChangeArrowheads="1"/>
          </p:cNvSpPr>
          <p:nvPr/>
        </p:nvSpPr>
        <p:spPr bwMode="auto">
          <a:xfrm>
            <a:off x="7750176" y="1576389"/>
            <a:ext cx="8125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Supply</a:t>
            </a:r>
            <a:b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curve, </a:t>
            </a:r>
            <a:r>
              <a:rPr lang="en-US" alt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S</a:t>
            </a:r>
            <a:r>
              <a:rPr lang="en-US" altLang="en-US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endParaRPr lang="en-US" altLang="en-US" baseline="-25000" dirty="0">
              <a:latin typeface="Times New Roman" panose="02020603050405020304" pitchFamily="18" charset="0"/>
            </a:endParaRPr>
          </a:p>
        </p:txBody>
      </p: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6378576" y="2108201"/>
            <a:ext cx="3667125" cy="3679825"/>
            <a:chOff x="3058" y="1328"/>
            <a:chExt cx="2310" cy="2318"/>
          </a:xfrm>
        </p:grpSpPr>
        <p:sp>
          <p:nvSpPr>
            <p:cNvPr id="47124" name="Line 48"/>
            <p:cNvSpPr>
              <a:spLocks noChangeShapeType="1"/>
            </p:cNvSpPr>
            <p:nvPr/>
          </p:nvSpPr>
          <p:spPr bwMode="auto">
            <a:xfrm flipV="1">
              <a:off x="3058" y="1660"/>
              <a:ext cx="2068" cy="1986"/>
            </a:xfrm>
            <a:prstGeom prst="line">
              <a:avLst/>
            </a:prstGeom>
            <a:noFill/>
            <a:ln w="66675">
              <a:solidFill>
                <a:srgbClr val="5F16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6" name="Rectangle 50"/>
            <p:cNvSpPr>
              <a:spLocks noChangeArrowheads="1"/>
            </p:cNvSpPr>
            <p:nvPr/>
          </p:nvSpPr>
          <p:spPr bwMode="auto">
            <a:xfrm>
              <a:off x="4856" y="1328"/>
              <a:ext cx="51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Calibri" panose="020F0502020204030204" pitchFamily="34" charset="0"/>
                </a:rPr>
                <a:t>Supply</a:t>
              </a:r>
              <a:br>
                <a:rPr lang="en-US" altLang="en-US" dirty="0">
                  <a:solidFill>
                    <a:srgbClr val="000000"/>
                  </a:solidFill>
                  <a:latin typeface="Calibri" panose="020F0502020204030204" pitchFamily="34" charset="0"/>
                </a:rPr>
              </a:br>
              <a:r>
                <a:rPr lang="en-US" altLang="en-US" dirty="0">
                  <a:solidFill>
                    <a:srgbClr val="000000"/>
                  </a:solidFill>
                  <a:latin typeface="Calibri" panose="020F0502020204030204" pitchFamily="34" charset="0"/>
                </a:rPr>
                <a:t>curve, </a:t>
              </a:r>
              <a:r>
                <a:rPr lang="en-US" altLang="en-US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S</a:t>
              </a:r>
              <a:r>
                <a:rPr lang="en-US" altLang="en-US" baseline="-25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2</a:t>
              </a:r>
              <a:endParaRPr lang="en-US" altLang="en-US" baseline="-250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76C74EF-E449-434F-AB47-C0D0EB2BFE72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46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Footer Placeholder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SUPPLY AND DEMAND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43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3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43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Supply Shift</a:t>
            </a:r>
          </a:p>
        </p:txBody>
      </p:sp>
      <p:sp>
        <p:nvSpPr>
          <p:cNvPr id="607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How could Ben’s supply have increased?</a:t>
            </a:r>
          </a:p>
        </p:txBody>
      </p:sp>
      <p:sp>
        <p:nvSpPr>
          <p:cNvPr id="51202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SUPPLY AND DEMAND</a:t>
            </a:r>
          </a:p>
        </p:txBody>
      </p:sp>
      <p:sp>
        <p:nvSpPr>
          <p:cNvPr id="51203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0097CD-656E-4069-AC42-FE5B40C2E20F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47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07236" name="Group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964308765"/>
              </p:ext>
            </p:extLst>
          </p:nvPr>
        </p:nvGraphicFramePr>
        <p:xfrm>
          <a:off x="8077200" y="1371600"/>
          <a:ext cx="3582987" cy="3657600"/>
        </p:xfrm>
        <a:graphic>
          <a:graphicData uri="http://schemas.openxmlformats.org/drawingml/2006/table">
            <a:tbl>
              <a:tblPr/>
              <a:tblGrid>
                <a:gridCol w="1014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9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9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Ben’s Supply Schedule</a:t>
                      </a:r>
                    </a:p>
                  </a:txBody>
                  <a:tcPr marL="91432" marR="914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Price ($)</a:t>
                      </a:r>
                    </a:p>
                  </a:txBody>
                  <a:tcPr marL="91432" marR="914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Quantity Supplied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2" marR="914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Before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After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</a:t>
                      </a:r>
                    </a:p>
                  </a:txBody>
                  <a:tcPr marL="91432" marR="914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0.50</a:t>
                      </a:r>
                    </a:p>
                  </a:txBody>
                  <a:tcPr marL="91432" marR="914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1.00</a:t>
                      </a:r>
                    </a:p>
                  </a:txBody>
                  <a:tcPr marL="91432" marR="914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1.50</a:t>
                      </a:r>
                    </a:p>
                  </a:txBody>
                  <a:tcPr marL="91432" marR="914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2.00</a:t>
                      </a:r>
                    </a:p>
                  </a:txBody>
                  <a:tcPr marL="91432" marR="914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2.50</a:t>
                      </a:r>
                    </a:p>
                  </a:txBody>
                  <a:tcPr marL="91432" marR="914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3.00</a:t>
                      </a:r>
                    </a:p>
                  </a:txBody>
                  <a:tcPr marL="91432" marR="914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07279" name="Group 4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099386830"/>
              </p:ext>
            </p:extLst>
          </p:nvPr>
        </p:nvGraphicFramePr>
        <p:xfrm>
          <a:off x="744538" y="3048000"/>
          <a:ext cx="4284662" cy="2925936"/>
        </p:xfrm>
        <a:graphic>
          <a:graphicData uri="http://schemas.openxmlformats.org/drawingml/2006/table">
            <a:tbl>
              <a:tblPr/>
              <a:tblGrid>
                <a:gridCol w="1666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48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Ice-cream cone</a:t>
                      </a:r>
                    </a:p>
                  </a:txBody>
                  <a:tcPr marL="91444" marR="91444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It’s cost ($)</a:t>
                      </a:r>
                    </a:p>
                  </a:txBody>
                  <a:tcPr marL="91444" marR="91444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4" marR="91444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Before</a:t>
                      </a:r>
                    </a:p>
                  </a:txBody>
                  <a:tcPr marL="91444" marR="91444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After</a:t>
                      </a:r>
                    </a:p>
                  </a:txBody>
                  <a:tcPr marL="91444" marR="91444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1444" marR="91444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0.75</a:t>
                      </a:r>
                    </a:p>
                  </a:txBody>
                  <a:tcPr marL="91444" marR="91444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0.45</a:t>
                      </a:r>
                    </a:p>
                  </a:txBody>
                  <a:tcPr marL="91444" marR="91444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1444" marR="91444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1.35</a:t>
                      </a:r>
                    </a:p>
                  </a:txBody>
                  <a:tcPr marL="91444" marR="91444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0.85</a:t>
                      </a:r>
                    </a:p>
                  </a:txBody>
                  <a:tcPr marL="91444" marR="91444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rd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1444" marR="91444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1.75</a:t>
                      </a:r>
                    </a:p>
                  </a:txBody>
                  <a:tcPr marL="91444" marR="91444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1.45</a:t>
                      </a:r>
                    </a:p>
                  </a:txBody>
                  <a:tcPr marL="91444" marR="91444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1444" marR="91444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2.30</a:t>
                      </a:r>
                    </a:p>
                  </a:txBody>
                  <a:tcPr marL="91444" marR="91444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1.95</a:t>
                      </a:r>
                    </a:p>
                  </a:txBody>
                  <a:tcPr marL="91444" marR="91444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kumimoji="0" 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1444" marR="91444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2.85</a:t>
                      </a:r>
                    </a:p>
                  </a:txBody>
                  <a:tcPr marL="91444" marR="91444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2.45</a:t>
                      </a:r>
                    </a:p>
                  </a:txBody>
                  <a:tcPr marL="91444" marR="91444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1444" marR="91444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3.10</a:t>
                      </a:r>
                    </a:p>
                  </a:txBody>
                  <a:tcPr marL="91444" marR="91444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2.90</a:t>
                      </a:r>
                    </a:p>
                  </a:txBody>
                  <a:tcPr marL="91444" marR="91444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07316" name="Text Box 84"/>
          <p:cNvSpPr txBox="1">
            <a:spLocks noChangeArrowheads="1"/>
          </p:cNvSpPr>
          <p:nvPr/>
        </p:nvSpPr>
        <p:spPr bwMode="auto">
          <a:xfrm>
            <a:off x="5638800" y="5334001"/>
            <a:ext cx="2819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Anything that reduces production costs, shifts supply to the right.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8267701" y="5753101"/>
            <a:ext cx="1143000" cy="317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839200" y="6324600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8991600" y="5410200"/>
            <a:ext cx="8382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9448800" y="5410200"/>
            <a:ext cx="8382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525000" y="5638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7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07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35" grpId="0" build="p"/>
      <p:bldP spid="60731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equilibrium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Are we there yet?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SUPPLY AND DEMAND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980411-B04D-43B5-A65A-5F573660576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48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152401"/>
            <a:ext cx="3998913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3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0">
            <a:off x="7143750" y="1662114"/>
            <a:ext cx="95250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0">
            <a:off x="7251700" y="1309689"/>
            <a:ext cx="95250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0">
            <a:off x="7207250" y="1495425"/>
            <a:ext cx="95250" cy="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Interaction of demand and supply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We have seen what demand and supply are</a:t>
            </a:r>
          </a:p>
          <a:p>
            <a:pPr eaLnBrk="1" hangingPunct="1"/>
            <a:r>
              <a:rPr lang="en-US" altLang="en-US" dirty="0"/>
              <a:t>We have seen why demand and supply may shift</a:t>
            </a:r>
          </a:p>
          <a:p>
            <a:pPr eaLnBrk="1" hangingPunct="1"/>
            <a:r>
              <a:rPr lang="en-US" altLang="en-US" dirty="0"/>
              <a:t>Now it is time to say something about how buyers and sellers </a:t>
            </a:r>
            <a:r>
              <a:rPr lang="en-US" altLang="en-US" i="1" dirty="0"/>
              <a:t>collectively</a:t>
            </a:r>
            <a:r>
              <a:rPr lang="en-US" altLang="en-US" dirty="0"/>
              <a:t> determine the market outcome</a:t>
            </a:r>
          </a:p>
          <a:p>
            <a:pPr eaLnBrk="1" hangingPunct="1"/>
            <a:r>
              <a:rPr lang="en-US" altLang="en-US" dirty="0"/>
              <a:t>To do this, we assume </a:t>
            </a:r>
            <a:r>
              <a:rPr lang="en-US" altLang="en-US" b="1" dirty="0"/>
              <a:t>equilibrium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SUPPLY AND DEMAND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A8DE677-6317-4BE9-9346-D8076E7A5AD6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49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We need a theory of prices and quantities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</a:t>
            </a:r>
            <a:r>
              <a:rPr lang="en-US" altLang="en-US" i="1" dirty="0">
                <a:solidFill>
                  <a:srgbClr val="25A9A6"/>
                </a:solidFill>
              </a:rPr>
              <a:t>theory of demand and supply </a:t>
            </a:r>
            <a:r>
              <a:rPr lang="en-US" altLang="en-US" dirty="0"/>
              <a:t>is a simple example of an economic theory</a:t>
            </a:r>
          </a:p>
          <a:p>
            <a:pPr eaLnBrk="1" hangingPunct="1"/>
            <a:r>
              <a:rPr lang="en-US" altLang="en-US" dirty="0"/>
              <a:t>It can be used to make predictions about </a:t>
            </a:r>
          </a:p>
          <a:p>
            <a:pPr lvl="1" eaLnBrk="1" hangingPunct="1"/>
            <a:r>
              <a:rPr lang="en-US" altLang="en-US" dirty="0"/>
              <a:t>the </a:t>
            </a:r>
            <a:r>
              <a:rPr lang="en-US" altLang="en-US" i="1" dirty="0">
                <a:solidFill>
                  <a:srgbClr val="25A9A6"/>
                </a:solidFill>
              </a:rPr>
              <a:t>price</a:t>
            </a:r>
            <a:r>
              <a:rPr lang="en-US" altLang="en-US" sz="2400" dirty="0"/>
              <a:t> </a:t>
            </a:r>
            <a:r>
              <a:rPr lang="en-US" altLang="en-US" dirty="0"/>
              <a:t>and </a:t>
            </a:r>
          </a:p>
          <a:p>
            <a:pPr lvl="1" eaLnBrk="1" hangingPunct="1"/>
            <a:r>
              <a:rPr lang="en-US" altLang="en-US" dirty="0"/>
              <a:t>the </a:t>
            </a:r>
            <a:r>
              <a:rPr lang="en-US" altLang="en-US" i="1" dirty="0">
                <a:solidFill>
                  <a:srgbClr val="25A9A6"/>
                </a:solidFill>
              </a:rPr>
              <a:t>quantity traded </a:t>
            </a:r>
            <a:r>
              <a:rPr lang="en-US" altLang="en-US" dirty="0"/>
              <a:t>of some commodity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sz="2800" dirty="0"/>
              <a:t>In a market-based economy, it is crucial to be able to predict the price because the price is the most important economic incentive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SUPPLY AND DEMAND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982908-330B-403D-A2E8-8432D8B84627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Equilibrium 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The theory of supply and demand assumes that the price automatically reaches a level at which the quantity demanded equals the quantity supplied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SUPPLY AND DEMAND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AA6217C-8AD2-4B6C-A1BD-41ECC72682B6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50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0" descr="marketdem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81200"/>
            <a:ext cx="3962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21" descr="market supp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05000"/>
            <a:ext cx="3733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2"/>
          <p:cNvSpPr>
            <a:spLocks noChangeArrowheads="1"/>
          </p:cNvSpPr>
          <p:nvPr/>
        </p:nvSpPr>
        <p:spPr bwMode="auto">
          <a:xfrm>
            <a:off x="2209800" y="6096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3253" name="Rectangle 3"/>
          <p:cNvSpPr>
            <a:spLocks noChangeArrowheads="1"/>
          </p:cNvSpPr>
          <p:nvPr/>
        </p:nvSpPr>
        <p:spPr bwMode="auto">
          <a:xfrm>
            <a:off x="4648200" y="6096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514600" y="3581400"/>
            <a:ext cx="2819400" cy="1447800"/>
            <a:chOff x="480" y="2496"/>
            <a:chExt cx="2016" cy="1152"/>
          </a:xfrm>
        </p:grpSpPr>
        <p:sp>
          <p:nvSpPr>
            <p:cNvPr id="53264" name="Oval 10"/>
            <p:cNvSpPr>
              <a:spLocks noChangeArrowheads="1"/>
            </p:cNvSpPr>
            <p:nvPr/>
          </p:nvSpPr>
          <p:spPr bwMode="auto">
            <a:xfrm>
              <a:off x="480" y="2496"/>
              <a:ext cx="2016" cy="384"/>
            </a:xfrm>
            <a:prstGeom prst="ellipse">
              <a:avLst/>
            </a:prstGeom>
            <a:noFill/>
            <a:ln w="381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53265" name="Line 11"/>
            <p:cNvSpPr>
              <a:spLocks noChangeShapeType="1"/>
            </p:cNvSpPr>
            <p:nvPr/>
          </p:nvSpPr>
          <p:spPr bwMode="auto">
            <a:xfrm>
              <a:off x="1680" y="2880"/>
              <a:ext cx="480" cy="768"/>
            </a:xfrm>
            <a:prstGeom prst="line">
              <a:avLst/>
            </a:prstGeom>
            <a:noFill/>
            <a:ln w="57150">
              <a:solidFill>
                <a:srgbClr val="FC0128"/>
              </a:solidFill>
              <a:round/>
              <a:headEnd type="triangl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239000" y="3581400"/>
            <a:ext cx="2590800" cy="1600200"/>
            <a:chOff x="3504" y="2448"/>
            <a:chExt cx="1776" cy="1200"/>
          </a:xfrm>
        </p:grpSpPr>
        <p:sp>
          <p:nvSpPr>
            <p:cNvPr id="53262" name="Oval 13"/>
            <p:cNvSpPr>
              <a:spLocks noChangeArrowheads="1"/>
            </p:cNvSpPr>
            <p:nvPr/>
          </p:nvSpPr>
          <p:spPr bwMode="auto">
            <a:xfrm>
              <a:off x="3504" y="2448"/>
              <a:ext cx="1776" cy="432"/>
            </a:xfrm>
            <a:prstGeom prst="ellipse">
              <a:avLst/>
            </a:prstGeom>
            <a:noFill/>
            <a:ln w="381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53263" name="Line 14"/>
            <p:cNvSpPr>
              <a:spLocks noChangeShapeType="1"/>
            </p:cNvSpPr>
            <p:nvPr/>
          </p:nvSpPr>
          <p:spPr bwMode="auto">
            <a:xfrm flipH="1">
              <a:off x="4080" y="2880"/>
              <a:ext cx="240" cy="768"/>
            </a:xfrm>
            <a:prstGeom prst="line">
              <a:avLst/>
            </a:prstGeom>
            <a:noFill/>
            <a:ln w="57150">
              <a:solidFill>
                <a:srgbClr val="FC0128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5151" name="Text Box 15"/>
          <p:cNvSpPr txBox="1">
            <a:spLocks noChangeArrowheads="1"/>
          </p:cNvSpPr>
          <p:nvPr/>
        </p:nvSpPr>
        <p:spPr bwMode="auto">
          <a:xfrm>
            <a:off x="3048000" y="5105400"/>
            <a:ext cx="6400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494076"/>
                </a:solidFill>
                <a:latin typeface="Calibri" panose="020F0502020204030204" pitchFamily="34" charset="0"/>
              </a:rPr>
              <a:t>At $2.00, the quantity demanded is equal to the quantity supplied!</a:t>
            </a:r>
          </a:p>
        </p:txBody>
      </p:sp>
      <p:sp>
        <p:nvSpPr>
          <p:cNvPr id="53257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SUPPLY AND DEMAND TOGETHER</a:t>
            </a:r>
          </a:p>
        </p:txBody>
      </p:sp>
      <p:sp>
        <p:nvSpPr>
          <p:cNvPr id="53258" name="Text Box 7"/>
          <p:cNvSpPr txBox="1">
            <a:spLocks noChangeArrowheads="1"/>
          </p:cNvSpPr>
          <p:nvPr/>
        </p:nvSpPr>
        <p:spPr bwMode="auto">
          <a:xfrm>
            <a:off x="2438400" y="1447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Tahoma" panose="020B0604030504040204" pitchFamily="34" charset="0"/>
              </a:rPr>
              <a:t>Demand Schedule</a:t>
            </a:r>
          </a:p>
        </p:txBody>
      </p:sp>
      <p:sp>
        <p:nvSpPr>
          <p:cNvPr id="53259" name="Text Box 8"/>
          <p:cNvSpPr txBox="1">
            <a:spLocks noChangeArrowheads="1"/>
          </p:cNvSpPr>
          <p:nvPr/>
        </p:nvSpPr>
        <p:spPr bwMode="auto">
          <a:xfrm>
            <a:off x="7086600" y="1447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Tahoma" panose="020B0604030504040204" pitchFamily="34" charset="0"/>
              </a:rPr>
              <a:t>Supply Schedule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7D0C2F-4D0F-44E0-A91F-F088A3AF6CA5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51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SUPPLY AND DEMAND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5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5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51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8839200" cy="990600"/>
          </a:xfrm>
        </p:spPr>
        <p:txBody>
          <a:bodyPr anchor="t"/>
          <a:lstStyle/>
          <a:p>
            <a:pPr algn="ctr" eaLnBrk="1" hangingPunct="1"/>
            <a:r>
              <a:rPr lang="en-US" altLang="en-US" sz="4400" dirty="0">
                <a:solidFill>
                  <a:schemeClr val="tx1"/>
                </a:solidFill>
                <a:latin typeface="Calibri" panose="020F0502020204030204" pitchFamily="34" charset="0"/>
              </a:rPr>
              <a:t>Equilibrium of supply and demand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D821DA9-A3B3-4272-8F84-2FBFA665C512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52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2800" y="1471613"/>
            <a:ext cx="4876800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657600" y="1624013"/>
            <a:ext cx="3709103" cy="2787650"/>
            <a:chOff x="4571747" y="1588532"/>
            <a:chExt cx="3708514" cy="2787136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4571747" y="1969462"/>
              <a:ext cx="3352268" cy="2406206"/>
            </a:xfrm>
            <a:prstGeom prst="line">
              <a:avLst/>
            </a:prstGeom>
            <a:ln w="38100">
              <a:solidFill>
                <a:srgbClr val="000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355" name="TextBox 7"/>
            <p:cNvSpPr txBox="1">
              <a:spLocks noChangeArrowheads="1"/>
            </p:cNvSpPr>
            <p:nvPr/>
          </p:nvSpPr>
          <p:spPr bwMode="auto">
            <a:xfrm>
              <a:off x="7467347" y="1588532"/>
              <a:ext cx="812914" cy="369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Calibri" panose="020F0502020204030204" pitchFamily="34" charset="0"/>
                </a:rPr>
                <a:t>Supply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124200" y="4748215"/>
            <a:ext cx="5105400" cy="826839"/>
            <a:chOff x="4343400" y="4648200"/>
            <a:chExt cx="5105400" cy="826284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572000" y="4800498"/>
              <a:ext cx="4876800" cy="15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316" name="TextBox 10"/>
            <p:cNvSpPr txBox="1">
              <a:spLocks noChangeArrowheads="1"/>
            </p:cNvSpPr>
            <p:nvPr/>
          </p:nvSpPr>
          <p:spPr bwMode="auto">
            <a:xfrm>
              <a:off x="4343400" y="4800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54317" name="Group 14"/>
            <p:cNvGrpSpPr>
              <a:grpSpLocks/>
            </p:cNvGrpSpPr>
            <p:nvPr/>
          </p:nvGrpSpPr>
          <p:grpSpPr bwMode="auto">
            <a:xfrm>
              <a:off x="8001000" y="4648200"/>
              <a:ext cx="418704" cy="521484"/>
              <a:chOff x="8001000" y="4648200"/>
              <a:chExt cx="418704" cy="521484"/>
            </a:xfrm>
          </p:grpSpPr>
          <p:cxnSp>
            <p:nvCxnSpPr>
              <p:cNvPr id="47" name="Straight Connector 12"/>
              <p:cNvCxnSpPr/>
              <p:nvPr/>
            </p:nvCxnSpPr>
            <p:spPr>
              <a:xfrm rot="5400000">
                <a:off x="8152658" y="4723555"/>
                <a:ext cx="152298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353" name="TextBox 13"/>
              <p:cNvSpPr txBox="1">
                <a:spLocks noChangeArrowheads="1"/>
              </p:cNvSpPr>
              <p:nvPr/>
            </p:nvSpPr>
            <p:spPr bwMode="auto">
              <a:xfrm>
                <a:off x="8001000" y="4800600"/>
                <a:ext cx="418704" cy="369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Calibri" panose="020F0502020204030204" pitchFamily="34" charset="0"/>
                  </a:rPr>
                  <a:t>12</a:t>
                </a:r>
              </a:p>
            </p:txBody>
          </p:sp>
        </p:grpSp>
        <p:grpSp>
          <p:nvGrpSpPr>
            <p:cNvPr id="54318" name="Group 15"/>
            <p:cNvGrpSpPr>
              <a:grpSpLocks/>
            </p:cNvGrpSpPr>
            <p:nvPr/>
          </p:nvGrpSpPr>
          <p:grpSpPr bwMode="auto">
            <a:xfrm>
              <a:off x="7391400" y="4648200"/>
              <a:ext cx="418704" cy="521484"/>
              <a:chOff x="8001000" y="4648200"/>
              <a:chExt cx="418704" cy="521484"/>
            </a:xfrm>
          </p:grpSpPr>
          <p:cxnSp>
            <p:nvCxnSpPr>
              <p:cNvPr id="45" name="Straight Connector 16"/>
              <p:cNvCxnSpPr/>
              <p:nvPr/>
            </p:nvCxnSpPr>
            <p:spPr>
              <a:xfrm rot="5400000">
                <a:off x="8152658" y="4723555"/>
                <a:ext cx="152298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351" name="TextBox 17"/>
              <p:cNvSpPr txBox="1">
                <a:spLocks noChangeArrowheads="1"/>
              </p:cNvSpPr>
              <p:nvPr/>
            </p:nvSpPr>
            <p:spPr bwMode="auto">
              <a:xfrm>
                <a:off x="8001000" y="4800600"/>
                <a:ext cx="418704" cy="369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Calibri" panose="020F0502020204030204" pitchFamily="34" charset="0"/>
                  </a:rPr>
                  <a:t>10</a:t>
                </a:r>
              </a:p>
            </p:txBody>
          </p:sp>
        </p:grpSp>
        <p:grpSp>
          <p:nvGrpSpPr>
            <p:cNvPr id="54319" name="Group 18"/>
            <p:cNvGrpSpPr>
              <a:grpSpLocks/>
            </p:cNvGrpSpPr>
            <p:nvPr/>
          </p:nvGrpSpPr>
          <p:grpSpPr bwMode="auto">
            <a:xfrm>
              <a:off x="7696200" y="4648200"/>
              <a:ext cx="424027" cy="521732"/>
              <a:chOff x="8001000" y="4648200"/>
              <a:chExt cx="424027" cy="521732"/>
            </a:xfrm>
          </p:grpSpPr>
          <p:cxnSp>
            <p:nvCxnSpPr>
              <p:cNvPr id="43" name="Straight Connector 19"/>
              <p:cNvCxnSpPr/>
              <p:nvPr/>
            </p:nvCxnSpPr>
            <p:spPr>
              <a:xfrm rot="5400000">
                <a:off x="8152658" y="4723555"/>
                <a:ext cx="152298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349" name="TextBox 20"/>
              <p:cNvSpPr txBox="1">
                <a:spLocks noChangeArrowheads="1"/>
              </p:cNvSpPr>
              <p:nvPr/>
            </p:nvSpPr>
            <p:spPr bwMode="auto">
              <a:xfrm>
                <a:off x="8001000" y="4800600"/>
                <a:ext cx="42402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Calibri" panose="020F0502020204030204" pitchFamily="34" charset="0"/>
                  </a:rPr>
                  <a:t>11</a:t>
                </a:r>
              </a:p>
            </p:txBody>
          </p:sp>
        </p:grpSp>
        <p:grpSp>
          <p:nvGrpSpPr>
            <p:cNvPr id="54320" name="Group 21"/>
            <p:cNvGrpSpPr>
              <a:grpSpLocks/>
            </p:cNvGrpSpPr>
            <p:nvPr/>
          </p:nvGrpSpPr>
          <p:grpSpPr bwMode="auto">
            <a:xfrm>
              <a:off x="7154694" y="4648200"/>
              <a:ext cx="312906" cy="521732"/>
              <a:chOff x="8069094" y="4648200"/>
              <a:chExt cx="312906" cy="521732"/>
            </a:xfrm>
          </p:grpSpPr>
          <p:cxnSp>
            <p:nvCxnSpPr>
              <p:cNvPr id="41" name="Straight Connector 22"/>
              <p:cNvCxnSpPr/>
              <p:nvPr/>
            </p:nvCxnSpPr>
            <p:spPr>
              <a:xfrm rot="5400000">
                <a:off x="8152658" y="4723555"/>
                <a:ext cx="152298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347" name="TextBox 41"/>
              <p:cNvSpPr txBox="1">
                <a:spLocks noChangeArrowheads="1"/>
              </p:cNvSpPr>
              <p:nvPr/>
            </p:nvSpPr>
            <p:spPr bwMode="auto">
              <a:xfrm>
                <a:off x="8069094" y="4800600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Calibri" panose="020F0502020204030204" pitchFamily="34" charset="0"/>
                  </a:rPr>
                  <a:t>9</a:t>
                </a:r>
              </a:p>
            </p:txBody>
          </p:sp>
        </p:grpSp>
        <p:grpSp>
          <p:nvGrpSpPr>
            <p:cNvPr id="54321" name="Group 27"/>
            <p:cNvGrpSpPr>
              <a:grpSpLocks/>
            </p:cNvGrpSpPr>
            <p:nvPr/>
          </p:nvGrpSpPr>
          <p:grpSpPr bwMode="auto">
            <a:xfrm>
              <a:off x="4716294" y="4648200"/>
              <a:ext cx="312906" cy="521732"/>
              <a:chOff x="8069094" y="4648200"/>
              <a:chExt cx="312906" cy="521732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>
                <a:off x="8152658" y="4723555"/>
                <a:ext cx="152298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345" name="TextBox 39"/>
              <p:cNvSpPr txBox="1">
                <a:spLocks noChangeArrowheads="1"/>
              </p:cNvSpPr>
              <p:nvPr/>
            </p:nvSpPr>
            <p:spPr bwMode="auto">
              <a:xfrm>
                <a:off x="8069094" y="4800600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Calibri" panose="020F0502020204030204" pitchFamily="34" charset="0"/>
                  </a:rPr>
                  <a:t>1</a:t>
                </a:r>
              </a:p>
            </p:txBody>
          </p:sp>
        </p:grpSp>
        <p:grpSp>
          <p:nvGrpSpPr>
            <p:cNvPr id="54322" name="Group 30"/>
            <p:cNvGrpSpPr>
              <a:grpSpLocks/>
            </p:cNvGrpSpPr>
            <p:nvPr/>
          </p:nvGrpSpPr>
          <p:grpSpPr bwMode="auto">
            <a:xfrm>
              <a:off x="5021094" y="4648200"/>
              <a:ext cx="312906" cy="521732"/>
              <a:chOff x="8069094" y="4648200"/>
              <a:chExt cx="312906" cy="521732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rot="5400000">
                <a:off x="8152658" y="4723555"/>
                <a:ext cx="152298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343" name="TextBox 37"/>
              <p:cNvSpPr txBox="1">
                <a:spLocks noChangeArrowheads="1"/>
              </p:cNvSpPr>
              <p:nvPr/>
            </p:nvSpPr>
            <p:spPr bwMode="auto">
              <a:xfrm>
                <a:off x="8069094" y="4800600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Calibri" panose="020F0502020204030204" pitchFamily="34" charset="0"/>
                  </a:rPr>
                  <a:t>2</a:t>
                </a:r>
              </a:p>
            </p:txBody>
          </p:sp>
        </p:grpSp>
        <p:grpSp>
          <p:nvGrpSpPr>
            <p:cNvPr id="54323" name="Group 33"/>
            <p:cNvGrpSpPr>
              <a:grpSpLocks/>
            </p:cNvGrpSpPr>
            <p:nvPr/>
          </p:nvGrpSpPr>
          <p:grpSpPr bwMode="auto">
            <a:xfrm>
              <a:off x="5325894" y="4648200"/>
              <a:ext cx="312906" cy="521732"/>
              <a:chOff x="8069094" y="4648200"/>
              <a:chExt cx="312906" cy="521732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rot="5400000">
                <a:off x="8152658" y="4723555"/>
                <a:ext cx="152298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341" name="TextBox 35"/>
              <p:cNvSpPr txBox="1">
                <a:spLocks noChangeArrowheads="1"/>
              </p:cNvSpPr>
              <p:nvPr/>
            </p:nvSpPr>
            <p:spPr bwMode="auto">
              <a:xfrm>
                <a:off x="8069094" y="4800600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Calibri" panose="020F0502020204030204" pitchFamily="34" charset="0"/>
                  </a:rPr>
                  <a:t>3</a:t>
                </a:r>
              </a:p>
            </p:txBody>
          </p:sp>
        </p:grpSp>
        <p:grpSp>
          <p:nvGrpSpPr>
            <p:cNvPr id="54324" name="Group 36"/>
            <p:cNvGrpSpPr>
              <a:grpSpLocks/>
            </p:cNvGrpSpPr>
            <p:nvPr/>
          </p:nvGrpSpPr>
          <p:grpSpPr bwMode="auto">
            <a:xfrm>
              <a:off x="5630694" y="4648200"/>
              <a:ext cx="312906" cy="521732"/>
              <a:chOff x="8069094" y="4648200"/>
              <a:chExt cx="312906" cy="521732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rot="5400000">
                <a:off x="8152658" y="4723555"/>
                <a:ext cx="152298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339" name="TextBox 33"/>
              <p:cNvSpPr txBox="1">
                <a:spLocks noChangeArrowheads="1"/>
              </p:cNvSpPr>
              <p:nvPr/>
            </p:nvSpPr>
            <p:spPr bwMode="auto">
              <a:xfrm>
                <a:off x="8069094" y="4800600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54325" name="Group 39"/>
            <p:cNvGrpSpPr>
              <a:grpSpLocks/>
            </p:cNvGrpSpPr>
            <p:nvPr/>
          </p:nvGrpSpPr>
          <p:grpSpPr bwMode="auto">
            <a:xfrm>
              <a:off x="5935494" y="4648200"/>
              <a:ext cx="312906" cy="521732"/>
              <a:chOff x="8069094" y="4648200"/>
              <a:chExt cx="312906" cy="521732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 rot="5400000">
                <a:off x="8152658" y="4723555"/>
                <a:ext cx="152298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337" name="TextBox 31"/>
              <p:cNvSpPr txBox="1">
                <a:spLocks noChangeArrowheads="1"/>
              </p:cNvSpPr>
              <p:nvPr/>
            </p:nvSpPr>
            <p:spPr bwMode="auto">
              <a:xfrm>
                <a:off x="8069094" y="4800600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Calibri" panose="020F0502020204030204" pitchFamily="34" charset="0"/>
                  </a:rPr>
                  <a:t>5</a:t>
                </a:r>
              </a:p>
            </p:txBody>
          </p:sp>
        </p:grpSp>
        <p:grpSp>
          <p:nvGrpSpPr>
            <p:cNvPr id="54326" name="Group 42"/>
            <p:cNvGrpSpPr>
              <a:grpSpLocks/>
            </p:cNvGrpSpPr>
            <p:nvPr/>
          </p:nvGrpSpPr>
          <p:grpSpPr bwMode="auto">
            <a:xfrm>
              <a:off x="6240294" y="4648200"/>
              <a:ext cx="312906" cy="521732"/>
              <a:chOff x="8069094" y="4648200"/>
              <a:chExt cx="312906" cy="521732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 rot="5400000">
                <a:off x="8152658" y="4723555"/>
                <a:ext cx="152298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335" name="TextBox 29"/>
              <p:cNvSpPr txBox="1">
                <a:spLocks noChangeArrowheads="1"/>
              </p:cNvSpPr>
              <p:nvPr/>
            </p:nvSpPr>
            <p:spPr bwMode="auto">
              <a:xfrm>
                <a:off x="8069094" y="4800600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Calibri" panose="020F0502020204030204" pitchFamily="34" charset="0"/>
                  </a:rPr>
                  <a:t>6</a:t>
                </a:r>
              </a:p>
            </p:txBody>
          </p:sp>
        </p:grpSp>
        <p:grpSp>
          <p:nvGrpSpPr>
            <p:cNvPr id="54327" name="Group 45"/>
            <p:cNvGrpSpPr>
              <a:grpSpLocks/>
            </p:cNvGrpSpPr>
            <p:nvPr/>
          </p:nvGrpSpPr>
          <p:grpSpPr bwMode="auto">
            <a:xfrm>
              <a:off x="6545094" y="4648200"/>
              <a:ext cx="312906" cy="521732"/>
              <a:chOff x="8069094" y="4648200"/>
              <a:chExt cx="312906" cy="521732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rot="5400000">
                <a:off x="8152658" y="4723555"/>
                <a:ext cx="152298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333" name="TextBox 27"/>
              <p:cNvSpPr txBox="1">
                <a:spLocks noChangeArrowheads="1"/>
              </p:cNvSpPr>
              <p:nvPr/>
            </p:nvSpPr>
            <p:spPr bwMode="auto">
              <a:xfrm>
                <a:off x="8069094" y="4800600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Calibri" panose="020F0502020204030204" pitchFamily="34" charset="0"/>
                  </a:rPr>
                  <a:t>7</a:t>
                </a:r>
              </a:p>
            </p:txBody>
          </p:sp>
        </p:grpSp>
        <p:grpSp>
          <p:nvGrpSpPr>
            <p:cNvPr id="54328" name="Group 48"/>
            <p:cNvGrpSpPr>
              <a:grpSpLocks/>
            </p:cNvGrpSpPr>
            <p:nvPr/>
          </p:nvGrpSpPr>
          <p:grpSpPr bwMode="auto">
            <a:xfrm>
              <a:off x="6849894" y="4648200"/>
              <a:ext cx="312906" cy="521732"/>
              <a:chOff x="8069094" y="4648200"/>
              <a:chExt cx="312906" cy="521732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rot="5400000">
                <a:off x="8152658" y="4723555"/>
                <a:ext cx="152298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331" name="TextBox 25"/>
              <p:cNvSpPr txBox="1">
                <a:spLocks noChangeArrowheads="1"/>
              </p:cNvSpPr>
              <p:nvPr/>
            </p:nvSpPr>
            <p:spPr bwMode="auto">
              <a:xfrm>
                <a:off x="8069094" y="4800600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Calibri" panose="020F0502020204030204" pitchFamily="34" charset="0"/>
                  </a:rPr>
                  <a:t>8</a:t>
                </a:r>
              </a:p>
            </p:txBody>
          </p:sp>
        </p:grpSp>
        <p:sp>
          <p:nvSpPr>
            <p:cNvPr id="54329" name="TextBox 23"/>
            <p:cNvSpPr txBox="1">
              <a:spLocks noChangeArrowheads="1"/>
            </p:cNvSpPr>
            <p:nvPr/>
          </p:nvSpPr>
          <p:spPr bwMode="auto">
            <a:xfrm>
              <a:off x="5105400" y="5105400"/>
              <a:ext cx="2931893" cy="369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Calibri" panose="020F0502020204030204" pitchFamily="34" charset="0"/>
                </a:rPr>
                <a:t>Quantity of Ice-Cream Cones </a:t>
              </a:r>
            </a:p>
          </p:txBody>
        </p:sp>
      </p:grpSp>
      <p:grpSp>
        <p:nvGrpSpPr>
          <p:cNvPr id="20" name="Group 48"/>
          <p:cNvGrpSpPr>
            <a:grpSpLocks/>
          </p:cNvGrpSpPr>
          <p:nvPr/>
        </p:nvGrpSpPr>
        <p:grpSpPr bwMode="auto">
          <a:xfrm>
            <a:off x="2226806" y="1066800"/>
            <a:ext cx="1278395" cy="3822699"/>
            <a:chOff x="3445756" y="978932"/>
            <a:chExt cx="1278391" cy="3822461"/>
          </a:xfrm>
        </p:grpSpPr>
        <p:cxnSp>
          <p:nvCxnSpPr>
            <p:cNvPr id="50" name="Straight Connector 7"/>
            <p:cNvCxnSpPr/>
            <p:nvPr/>
          </p:nvCxnSpPr>
          <p:spPr>
            <a:xfrm rot="5400000">
              <a:off x="2896246" y="3124304"/>
              <a:ext cx="3352591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296" name="Group 56"/>
            <p:cNvGrpSpPr>
              <a:grpSpLocks/>
            </p:cNvGrpSpPr>
            <p:nvPr/>
          </p:nvGrpSpPr>
          <p:grpSpPr bwMode="auto">
            <a:xfrm>
              <a:off x="3810000" y="1828800"/>
              <a:ext cx="914147" cy="369309"/>
              <a:chOff x="5943853" y="2286000"/>
              <a:chExt cx="914147" cy="369309"/>
            </a:xfrm>
          </p:grpSpPr>
          <p:sp>
            <p:nvSpPr>
              <p:cNvPr id="54313" name="TextBox 53"/>
              <p:cNvSpPr txBox="1">
                <a:spLocks noChangeArrowheads="1"/>
              </p:cNvSpPr>
              <p:nvPr/>
            </p:nvSpPr>
            <p:spPr bwMode="auto">
              <a:xfrm>
                <a:off x="5943853" y="2286000"/>
                <a:ext cx="710449" cy="369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Calibri" panose="020F0502020204030204" pitchFamily="34" charset="0"/>
                  </a:rPr>
                  <a:t>$3.00</a:t>
                </a:r>
              </a:p>
            </p:txBody>
          </p:sp>
          <p:cxnSp>
            <p:nvCxnSpPr>
              <p:cNvPr id="69" name="Straight Connector 55"/>
              <p:cNvCxnSpPr/>
              <p:nvPr/>
            </p:nvCxnSpPr>
            <p:spPr>
              <a:xfrm>
                <a:off x="6705601" y="2513978"/>
                <a:ext cx="152399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297" name="Group 57"/>
            <p:cNvGrpSpPr>
              <a:grpSpLocks/>
            </p:cNvGrpSpPr>
            <p:nvPr/>
          </p:nvGrpSpPr>
          <p:grpSpPr bwMode="auto">
            <a:xfrm>
              <a:off x="3938240" y="2297668"/>
              <a:ext cx="785907" cy="369309"/>
              <a:chOff x="6072093" y="2286000"/>
              <a:chExt cx="785907" cy="369309"/>
            </a:xfrm>
          </p:grpSpPr>
          <p:sp>
            <p:nvSpPr>
              <p:cNvPr id="54311" name="TextBox 58"/>
              <p:cNvSpPr txBox="1">
                <a:spLocks noChangeArrowheads="1"/>
              </p:cNvSpPr>
              <p:nvPr/>
            </p:nvSpPr>
            <p:spPr bwMode="auto">
              <a:xfrm>
                <a:off x="6072093" y="2286000"/>
                <a:ext cx="593430" cy="369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Calibri" panose="020F0502020204030204" pitchFamily="34" charset="0"/>
                  </a:rPr>
                  <a:t>2.50</a:t>
                </a:r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>
                <a:off x="6705600" y="2514981"/>
                <a:ext cx="1524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298" name="Group 60"/>
            <p:cNvGrpSpPr>
              <a:grpSpLocks/>
            </p:cNvGrpSpPr>
            <p:nvPr/>
          </p:nvGrpSpPr>
          <p:grpSpPr bwMode="auto">
            <a:xfrm>
              <a:off x="3938240" y="2754868"/>
              <a:ext cx="785907" cy="369309"/>
              <a:chOff x="6072093" y="2286000"/>
              <a:chExt cx="785907" cy="369309"/>
            </a:xfrm>
          </p:grpSpPr>
          <p:sp>
            <p:nvSpPr>
              <p:cNvPr id="54309" name="TextBox 63"/>
              <p:cNvSpPr txBox="1">
                <a:spLocks noChangeArrowheads="1"/>
              </p:cNvSpPr>
              <p:nvPr/>
            </p:nvSpPr>
            <p:spPr bwMode="auto">
              <a:xfrm>
                <a:off x="6072093" y="2286000"/>
                <a:ext cx="593430" cy="369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Calibri" panose="020F0502020204030204" pitchFamily="34" charset="0"/>
                  </a:rPr>
                  <a:t>2.00</a:t>
                </a:r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>
                <a:off x="6705600" y="2514952"/>
                <a:ext cx="1524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299" name="Group 63"/>
            <p:cNvGrpSpPr>
              <a:grpSpLocks/>
            </p:cNvGrpSpPr>
            <p:nvPr/>
          </p:nvGrpSpPr>
          <p:grpSpPr bwMode="auto">
            <a:xfrm>
              <a:off x="3938240" y="3212068"/>
              <a:ext cx="785907" cy="369309"/>
              <a:chOff x="6072093" y="2286000"/>
              <a:chExt cx="785907" cy="369309"/>
            </a:xfrm>
          </p:grpSpPr>
          <p:sp>
            <p:nvSpPr>
              <p:cNvPr id="54307" name="TextBox 61"/>
              <p:cNvSpPr txBox="1">
                <a:spLocks noChangeArrowheads="1"/>
              </p:cNvSpPr>
              <p:nvPr/>
            </p:nvSpPr>
            <p:spPr bwMode="auto">
              <a:xfrm>
                <a:off x="6072093" y="2286000"/>
                <a:ext cx="593430" cy="369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Calibri" panose="020F0502020204030204" pitchFamily="34" charset="0"/>
                  </a:rPr>
                  <a:t>1.50</a:t>
                </a: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6705600" y="2514924"/>
                <a:ext cx="1524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300" name="Group 66"/>
            <p:cNvGrpSpPr>
              <a:grpSpLocks/>
            </p:cNvGrpSpPr>
            <p:nvPr/>
          </p:nvGrpSpPr>
          <p:grpSpPr bwMode="auto">
            <a:xfrm>
              <a:off x="3938240" y="3669268"/>
              <a:ext cx="785907" cy="369309"/>
              <a:chOff x="6072093" y="2286000"/>
              <a:chExt cx="785907" cy="369309"/>
            </a:xfrm>
          </p:grpSpPr>
          <p:sp>
            <p:nvSpPr>
              <p:cNvPr id="54305" name="TextBox 59"/>
              <p:cNvSpPr txBox="1">
                <a:spLocks noChangeArrowheads="1"/>
              </p:cNvSpPr>
              <p:nvPr/>
            </p:nvSpPr>
            <p:spPr bwMode="auto">
              <a:xfrm>
                <a:off x="6072093" y="2286000"/>
                <a:ext cx="593430" cy="369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Calibri" panose="020F0502020204030204" pitchFamily="34" charset="0"/>
                  </a:rPr>
                  <a:t>1.00</a:t>
                </a:r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>
                <a:off x="6705600" y="2514895"/>
                <a:ext cx="1524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301" name="Group 69"/>
            <p:cNvGrpSpPr>
              <a:grpSpLocks/>
            </p:cNvGrpSpPr>
            <p:nvPr/>
          </p:nvGrpSpPr>
          <p:grpSpPr bwMode="auto">
            <a:xfrm>
              <a:off x="3938240" y="4126468"/>
              <a:ext cx="785907" cy="369309"/>
              <a:chOff x="6072093" y="2286000"/>
              <a:chExt cx="785907" cy="369309"/>
            </a:xfrm>
          </p:grpSpPr>
          <p:sp>
            <p:nvSpPr>
              <p:cNvPr id="54303" name="TextBox 57"/>
              <p:cNvSpPr txBox="1">
                <a:spLocks noChangeArrowheads="1"/>
              </p:cNvSpPr>
              <p:nvPr/>
            </p:nvSpPr>
            <p:spPr bwMode="auto">
              <a:xfrm>
                <a:off x="6072093" y="2286000"/>
                <a:ext cx="593430" cy="369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Calibri" panose="020F0502020204030204" pitchFamily="34" charset="0"/>
                  </a:rPr>
                  <a:t>0.50</a:t>
                </a:r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>
                <a:off x="6705600" y="2514867"/>
                <a:ext cx="1524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302" name="TextBox 56"/>
            <p:cNvSpPr txBox="1">
              <a:spLocks noChangeArrowheads="1"/>
            </p:cNvSpPr>
            <p:nvPr/>
          </p:nvSpPr>
          <p:spPr bwMode="auto">
            <a:xfrm>
              <a:off x="3445756" y="978932"/>
              <a:ext cx="1189938" cy="923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dirty="0">
                  <a:latin typeface="Calibri" panose="020F0502020204030204" pitchFamily="34" charset="0"/>
                </a:rPr>
                <a:t>Price of</a:t>
              </a:r>
            </a:p>
            <a:p>
              <a:pPr algn="r" eaLnBrk="1" hangingPunct="1"/>
              <a:r>
                <a:rPr lang="en-US" altLang="en-US" dirty="0">
                  <a:latin typeface="Calibri" panose="020F0502020204030204" pitchFamily="34" charset="0"/>
                </a:rPr>
                <a:t> Ice-Cream</a:t>
              </a:r>
            </a:p>
            <a:p>
              <a:pPr algn="r" eaLnBrk="1" hangingPunct="1"/>
              <a:r>
                <a:rPr lang="en-US" altLang="en-US" dirty="0">
                  <a:latin typeface="Calibri" panose="020F0502020204030204" pitchFamily="34" charset="0"/>
                </a:rPr>
                <a:t>Cones </a:t>
              </a:r>
            </a:p>
          </p:txBody>
        </p:sp>
      </p:grpSp>
      <p:cxnSp>
        <p:nvCxnSpPr>
          <p:cNvPr id="76" name="Straight Connector 75"/>
          <p:cNvCxnSpPr/>
          <p:nvPr/>
        </p:nvCxnSpPr>
        <p:spPr>
          <a:xfrm rot="5400000" flipH="1" flipV="1">
            <a:off x="4572794" y="3974306"/>
            <a:ext cx="18288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87"/>
          <p:cNvGrpSpPr>
            <a:grpSpLocks/>
          </p:cNvGrpSpPr>
          <p:nvPr/>
        </p:nvGrpSpPr>
        <p:grpSpPr bwMode="auto">
          <a:xfrm>
            <a:off x="5562600" y="2614613"/>
            <a:ext cx="2011217" cy="455612"/>
            <a:chOff x="5562600" y="1535668"/>
            <a:chExt cx="2010792" cy="455711"/>
          </a:xfrm>
        </p:grpSpPr>
        <p:sp>
          <p:nvSpPr>
            <p:cNvPr id="54293" name="TextBox 88"/>
            <p:cNvSpPr txBox="1">
              <a:spLocks noChangeArrowheads="1"/>
            </p:cNvSpPr>
            <p:nvPr/>
          </p:nvSpPr>
          <p:spPr bwMode="auto">
            <a:xfrm>
              <a:off x="6553200" y="1535668"/>
              <a:ext cx="1020192" cy="307844"/>
            </a:xfrm>
            <a:prstGeom prst="rect">
              <a:avLst/>
            </a:prstGeom>
            <a:solidFill>
              <a:srgbClr val="F8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800080"/>
                  </a:solidFill>
                  <a:latin typeface="Calibri" panose="020F0502020204030204" pitchFamily="34" charset="0"/>
                </a:rPr>
                <a:t>Equilibrium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 flipV="1">
              <a:off x="5562600" y="1688101"/>
              <a:ext cx="990391" cy="303278"/>
            </a:xfrm>
            <a:prstGeom prst="line">
              <a:avLst/>
            </a:prstGeom>
            <a:ln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93"/>
          <p:cNvGrpSpPr>
            <a:grpSpLocks/>
          </p:cNvGrpSpPr>
          <p:nvPr/>
        </p:nvGrpSpPr>
        <p:grpSpPr bwMode="auto">
          <a:xfrm>
            <a:off x="3657601" y="1700213"/>
            <a:ext cx="4410798" cy="2743200"/>
            <a:chOff x="4572000" y="2057400"/>
            <a:chExt cx="4410233" cy="2743200"/>
          </a:xfrm>
        </p:grpSpPr>
        <p:cxnSp>
          <p:nvCxnSpPr>
            <p:cNvPr id="95" name="Straight Connector 94"/>
            <p:cNvCxnSpPr/>
            <p:nvPr/>
          </p:nvCxnSpPr>
          <p:spPr>
            <a:xfrm>
              <a:off x="4572000" y="2057400"/>
              <a:ext cx="3649195" cy="2743200"/>
            </a:xfrm>
            <a:prstGeom prst="line">
              <a:avLst/>
            </a:prstGeom>
            <a:ln w="38100">
              <a:solidFill>
                <a:srgbClr val="000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292" name="TextBox 95"/>
            <p:cNvSpPr txBox="1">
              <a:spLocks noChangeArrowheads="1"/>
            </p:cNvSpPr>
            <p:nvPr/>
          </p:nvSpPr>
          <p:spPr bwMode="auto">
            <a:xfrm>
              <a:off x="8001000" y="4343400"/>
              <a:ext cx="9812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Calibri" panose="020F0502020204030204" pitchFamily="34" charset="0"/>
                </a:rPr>
                <a:t>Demand</a:t>
              </a:r>
            </a:p>
          </p:txBody>
        </p:sp>
      </p:grpSp>
      <p:cxnSp>
        <p:nvCxnSpPr>
          <p:cNvPr id="100" name="Straight Connector 99"/>
          <p:cNvCxnSpPr/>
          <p:nvPr/>
        </p:nvCxnSpPr>
        <p:spPr>
          <a:xfrm rot="10800000">
            <a:off x="3352800" y="3071814"/>
            <a:ext cx="2133600" cy="1587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Freeform 183"/>
          <p:cNvSpPr>
            <a:spLocks/>
          </p:cNvSpPr>
          <p:nvPr/>
        </p:nvSpPr>
        <p:spPr bwMode="auto">
          <a:xfrm>
            <a:off x="5416550" y="2995614"/>
            <a:ext cx="146050" cy="136525"/>
          </a:xfrm>
          <a:custGeom>
            <a:avLst/>
            <a:gdLst>
              <a:gd name="T0" fmla="*/ 2147483647 w 106"/>
              <a:gd name="T1" fmla="*/ 2147483647 h 68"/>
              <a:gd name="T2" fmla="*/ 2147483647 w 106"/>
              <a:gd name="T3" fmla="*/ 2147483647 h 68"/>
              <a:gd name="T4" fmla="*/ 2147483647 w 106"/>
              <a:gd name="T5" fmla="*/ 2147483647 h 68"/>
              <a:gd name="T6" fmla="*/ 2147483647 w 106"/>
              <a:gd name="T7" fmla="*/ 2147483647 h 68"/>
              <a:gd name="T8" fmla="*/ 2147483647 w 106"/>
              <a:gd name="T9" fmla="*/ 2147483647 h 68"/>
              <a:gd name="T10" fmla="*/ 2147483647 w 106"/>
              <a:gd name="T11" fmla="*/ 2147483647 h 68"/>
              <a:gd name="T12" fmla="*/ 2147483647 w 106"/>
              <a:gd name="T13" fmla="*/ 2147483647 h 68"/>
              <a:gd name="T14" fmla="*/ 2147483647 w 106"/>
              <a:gd name="T15" fmla="*/ 2147483647 h 68"/>
              <a:gd name="T16" fmla="*/ 2147483647 w 106"/>
              <a:gd name="T17" fmla="*/ 2147483647 h 68"/>
              <a:gd name="T18" fmla="*/ 2147483647 w 106"/>
              <a:gd name="T19" fmla="*/ 2147483647 h 68"/>
              <a:gd name="T20" fmla="*/ 2147483647 w 106"/>
              <a:gd name="T21" fmla="*/ 0 h 68"/>
              <a:gd name="T22" fmla="*/ 2147483647 w 106"/>
              <a:gd name="T23" fmla="*/ 0 h 68"/>
              <a:gd name="T24" fmla="*/ 2147483647 w 106"/>
              <a:gd name="T25" fmla="*/ 2147483647 h 68"/>
              <a:gd name="T26" fmla="*/ 2147483647 w 106"/>
              <a:gd name="T27" fmla="*/ 2147483647 h 68"/>
              <a:gd name="T28" fmla="*/ 2147483647 w 106"/>
              <a:gd name="T29" fmla="*/ 2147483647 h 68"/>
              <a:gd name="T30" fmla="*/ 0 w 106"/>
              <a:gd name="T31" fmla="*/ 2147483647 h 68"/>
              <a:gd name="T32" fmla="*/ 0 w 106"/>
              <a:gd name="T33" fmla="*/ 2147483647 h 68"/>
              <a:gd name="T34" fmla="*/ 2147483647 w 106"/>
              <a:gd name="T35" fmla="*/ 2147483647 h 68"/>
              <a:gd name="T36" fmla="*/ 2147483647 w 106"/>
              <a:gd name="T37" fmla="*/ 2147483647 h 68"/>
              <a:gd name="T38" fmla="*/ 2147483647 w 106"/>
              <a:gd name="T39" fmla="*/ 2147483647 h 68"/>
              <a:gd name="T40" fmla="*/ 2147483647 w 106"/>
              <a:gd name="T41" fmla="*/ 2147483647 h 68"/>
              <a:gd name="T42" fmla="*/ 2147483647 w 106"/>
              <a:gd name="T43" fmla="*/ 2147483647 h 6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6"/>
              <a:gd name="T67" fmla="*/ 0 h 68"/>
              <a:gd name="T68" fmla="*/ 106 w 106"/>
              <a:gd name="T69" fmla="*/ 68 h 6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6" h="68">
                <a:moveTo>
                  <a:pt x="56" y="68"/>
                </a:moveTo>
                <a:lnTo>
                  <a:pt x="56" y="68"/>
                </a:lnTo>
                <a:lnTo>
                  <a:pt x="76" y="65"/>
                </a:lnTo>
                <a:lnTo>
                  <a:pt x="91" y="58"/>
                </a:lnTo>
                <a:lnTo>
                  <a:pt x="101" y="45"/>
                </a:lnTo>
                <a:lnTo>
                  <a:pt x="106" y="32"/>
                </a:lnTo>
                <a:lnTo>
                  <a:pt x="101" y="19"/>
                </a:lnTo>
                <a:lnTo>
                  <a:pt x="91" y="9"/>
                </a:lnTo>
                <a:lnTo>
                  <a:pt x="76" y="3"/>
                </a:lnTo>
                <a:lnTo>
                  <a:pt x="56" y="0"/>
                </a:lnTo>
                <a:lnTo>
                  <a:pt x="36" y="3"/>
                </a:lnTo>
                <a:lnTo>
                  <a:pt x="15" y="9"/>
                </a:lnTo>
                <a:lnTo>
                  <a:pt x="5" y="19"/>
                </a:lnTo>
                <a:lnTo>
                  <a:pt x="0" y="32"/>
                </a:lnTo>
                <a:lnTo>
                  <a:pt x="5" y="45"/>
                </a:lnTo>
                <a:lnTo>
                  <a:pt x="15" y="58"/>
                </a:lnTo>
                <a:lnTo>
                  <a:pt x="36" y="65"/>
                </a:lnTo>
                <a:lnTo>
                  <a:pt x="56" y="68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4" name="Group 103"/>
          <p:cNvGrpSpPr>
            <a:grpSpLocks/>
          </p:cNvGrpSpPr>
          <p:nvPr/>
        </p:nvGrpSpPr>
        <p:grpSpPr bwMode="auto">
          <a:xfrm>
            <a:off x="3352802" y="2462213"/>
            <a:ext cx="1172863" cy="609600"/>
            <a:chOff x="6324600" y="1078468"/>
            <a:chExt cx="1172445" cy="609600"/>
          </a:xfrm>
        </p:grpSpPr>
        <p:sp>
          <p:nvSpPr>
            <p:cNvPr id="54289" name="TextBox 104"/>
            <p:cNvSpPr txBox="1">
              <a:spLocks noChangeArrowheads="1"/>
            </p:cNvSpPr>
            <p:nvPr/>
          </p:nvSpPr>
          <p:spPr bwMode="auto">
            <a:xfrm>
              <a:off x="6477000" y="1078468"/>
              <a:ext cx="1020045" cy="523220"/>
            </a:xfrm>
            <a:prstGeom prst="rect">
              <a:avLst/>
            </a:prstGeom>
            <a:solidFill>
              <a:srgbClr val="F8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800080"/>
                  </a:solidFill>
                  <a:latin typeface="Calibri" panose="020F0502020204030204" pitchFamily="34" charset="0"/>
                </a:rPr>
                <a:t>Equilibrium</a:t>
              </a:r>
            </a:p>
            <a:p>
              <a:pPr eaLnBrk="1" hangingPunct="1"/>
              <a:r>
                <a:rPr lang="en-US" altLang="en-US" sz="1400">
                  <a:solidFill>
                    <a:srgbClr val="800080"/>
                  </a:solidFill>
                  <a:latin typeface="Calibri" panose="020F0502020204030204" pitchFamily="34" charset="0"/>
                </a:rPr>
                <a:t>price</a:t>
              </a:r>
            </a:p>
          </p:txBody>
        </p:sp>
        <p:cxnSp>
          <p:nvCxnSpPr>
            <p:cNvPr id="106" name="Straight Connector 105"/>
            <p:cNvCxnSpPr/>
            <p:nvPr/>
          </p:nvCxnSpPr>
          <p:spPr>
            <a:xfrm flipV="1">
              <a:off x="6324600" y="1535668"/>
              <a:ext cx="533210" cy="152400"/>
            </a:xfrm>
            <a:prstGeom prst="line">
              <a:avLst/>
            </a:prstGeom>
            <a:ln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106"/>
          <p:cNvGrpSpPr>
            <a:grpSpLocks/>
          </p:cNvGrpSpPr>
          <p:nvPr/>
        </p:nvGrpSpPr>
        <p:grpSpPr bwMode="auto">
          <a:xfrm>
            <a:off x="4191000" y="4087813"/>
            <a:ext cx="1295400" cy="812800"/>
            <a:chOff x="5029200" y="1789093"/>
            <a:chExt cx="1295399" cy="813375"/>
          </a:xfrm>
        </p:grpSpPr>
        <p:sp>
          <p:nvSpPr>
            <p:cNvPr id="54287" name="TextBox 107"/>
            <p:cNvSpPr txBox="1">
              <a:spLocks noChangeArrowheads="1"/>
            </p:cNvSpPr>
            <p:nvPr/>
          </p:nvSpPr>
          <p:spPr bwMode="auto">
            <a:xfrm>
              <a:off x="5029200" y="1789093"/>
              <a:ext cx="1020407" cy="523590"/>
            </a:xfrm>
            <a:prstGeom prst="rect">
              <a:avLst/>
            </a:prstGeom>
            <a:solidFill>
              <a:srgbClr val="F8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800080"/>
                  </a:solidFill>
                  <a:latin typeface="Calibri" panose="020F0502020204030204" pitchFamily="34" charset="0"/>
                </a:rPr>
                <a:t>Equilibrium</a:t>
              </a:r>
            </a:p>
            <a:p>
              <a:pPr eaLnBrk="1" hangingPunct="1"/>
              <a:r>
                <a:rPr lang="en-US" altLang="en-US" sz="1400">
                  <a:solidFill>
                    <a:srgbClr val="800080"/>
                  </a:solidFill>
                  <a:latin typeface="Calibri" panose="020F0502020204030204" pitchFamily="34" charset="0"/>
                </a:rPr>
                <a:t>quantity</a:t>
              </a:r>
            </a:p>
          </p:txBody>
        </p:sp>
        <p:cxnSp>
          <p:nvCxnSpPr>
            <p:cNvPr id="109" name="Straight Connector 108"/>
            <p:cNvCxnSpPr/>
            <p:nvPr/>
          </p:nvCxnSpPr>
          <p:spPr>
            <a:xfrm rot="16200000" flipH="1">
              <a:off x="5983946" y="2261814"/>
              <a:ext cx="381270" cy="300037"/>
            </a:xfrm>
            <a:prstGeom prst="line">
              <a:avLst/>
            </a:prstGeom>
            <a:ln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Equilibrium</a:t>
            </a:r>
          </a:p>
        </p:txBody>
      </p:sp>
      <p:sp>
        <p:nvSpPr>
          <p:cNvPr id="5529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Can we justify the assumption of equilibrium?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21F063-6BC7-47D4-A144-8483951FBF7F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53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title"/>
          </p:nvPr>
        </p:nvSpPr>
        <p:spPr>
          <a:xfrm>
            <a:off x="2130426" y="346075"/>
            <a:ext cx="8080375" cy="6429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When Markets are </a:t>
            </a:r>
            <a:r>
              <a:rPr lang="en-US" altLang="en-US" sz="2800" i="1" dirty="0"/>
              <a:t>Not</a:t>
            </a:r>
            <a:r>
              <a:rPr lang="en-US" altLang="en-US" sz="2800" dirty="0"/>
              <a:t> in Equilibrium</a:t>
            </a:r>
          </a:p>
        </p:txBody>
      </p:sp>
      <p:sp>
        <p:nvSpPr>
          <p:cNvPr id="56323" name="Freeform 17"/>
          <p:cNvSpPr>
            <a:spLocks/>
          </p:cNvSpPr>
          <p:nvPr/>
        </p:nvSpPr>
        <p:spPr bwMode="auto">
          <a:xfrm>
            <a:off x="3562351" y="1836738"/>
            <a:ext cx="5199063" cy="3681412"/>
          </a:xfrm>
          <a:custGeom>
            <a:avLst/>
            <a:gdLst>
              <a:gd name="T0" fmla="*/ 0 w 3275"/>
              <a:gd name="T1" fmla="*/ 0 h 2319"/>
              <a:gd name="T2" fmla="*/ 0 w 3275"/>
              <a:gd name="T3" fmla="*/ 2147483647 h 2319"/>
              <a:gd name="T4" fmla="*/ 2147483647 w 3275"/>
              <a:gd name="T5" fmla="*/ 2147483647 h 2319"/>
              <a:gd name="T6" fmla="*/ 0 60000 65536"/>
              <a:gd name="T7" fmla="*/ 0 60000 65536"/>
              <a:gd name="T8" fmla="*/ 0 60000 65536"/>
              <a:gd name="T9" fmla="*/ 0 w 3275"/>
              <a:gd name="T10" fmla="*/ 0 h 2319"/>
              <a:gd name="T11" fmla="*/ 3275 w 3275"/>
              <a:gd name="T12" fmla="*/ 2319 h 23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75" h="2319">
                <a:moveTo>
                  <a:pt x="0" y="0"/>
                </a:moveTo>
                <a:lnTo>
                  <a:pt x="0" y="2319"/>
                </a:lnTo>
                <a:lnTo>
                  <a:pt x="3275" y="2319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7" name="Rectangle 21"/>
          <p:cNvSpPr>
            <a:spLocks noChangeArrowheads="1"/>
          </p:cNvSpPr>
          <p:nvPr/>
        </p:nvSpPr>
        <p:spPr bwMode="auto">
          <a:xfrm>
            <a:off x="3468688" y="5546725"/>
            <a:ext cx="11060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700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775076" y="2097089"/>
            <a:ext cx="4492625" cy="2460625"/>
            <a:chOff x="1418" y="1321"/>
            <a:chExt cx="2830" cy="1550"/>
          </a:xfrm>
        </p:grpSpPr>
        <p:sp>
          <p:nvSpPr>
            <p:cNvPr id="56368" name="Line 23"/>
            <p:cNvSpPr>
              <a:spLocks noChangeShapeType="1"/>
            </p:cNvSpPr>
            <p:nvPr/>
          </p:nvSpPr>
          <p:spPr bwMode="auto">
            <a:xfrm flipH="1">
              <a:off x="1418" y="1543"/>
              <a:ext cx="2566" cy="1328"/>
            </a:xfrm>
            <a:prstGeom prst="line">
              <a:avLst/>
            </a:prstGeom>
            <a:noFill/>
            <a:ln w="63500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9" name="Rectangle 24"/>
            <p:cNvSpPr>
              <a:spLocks noChangeArrowheads="1"/>
            </p:cNvSpPr>
            <p:nvPr/>
          </p:nvSpPr>
          <p:spPr bwMode="auto">
            <a:xfrm>
              <a:off x="3876" y="1321"/>
              <a:ext cx="37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</a:rPr>
                <a:t>Supply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838575" y="2449514"/>
            <a:ext cx="4687888" cy="2544763"/>
            <a:chOff x="1458" y="1543"/>
            <a:chExt cx="2953" cy="1603"/>
          </a:xfrm>
        </p:grpSpPr>
        <p:sp>
          <p:nvSpPr>
            <p:cNvPr id="56366" name="Line 26"/>
            <p:cNvSpPr>
              <a:spLocks noChangeShapeType="1"/>
            </p:cNvSpPr>
            <p:nvPr/>
          </p:nvSpPr>
          <p:spPr bwMode="auto">
            <a:xfrm>
              <a:off x="1458" y="1543"/>
              <a:ext cx="2607" cy="1341"/>
            </a:xfrm>
            <a:prstGeom prst="line">
              <a:avLst/>
            </a:prstGeom>
            <a:noFill/>
            <a:ln w="63500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7" name="Rectangle 27"/>
            <p:cNvSpPr>
              <a:spLocks noChangeArrowheads="1"/>
            </p:cNvSpPr>
            <p:nvPr/>
          </p:nvSpPr>
          <p:spPr bwMode="auto">
            <a:xfrm>
              <a:off x="3938" y="2981"/>
              <a:ext cx="47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</a:rPr>
                <a:t>Demand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56330" name="Rectangle 28"/>
          <p:cNvSpPr>
            <a:spLocks noChangeArrowheads="1"/>
          </p:cNvSpPr>
          <p:nvPr/>
        </p:nvSpPr>
        <p:spPr bwMode="auto">
          <a:xfrm>
            <a:off x="5111751" y="1468438"/>
            <a:ext cx="152426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700" b="1">
                <a:solidFill>
                  <a:srgbClr val="000000"/>
                </a:solidFill>
                <a:latin typeface="Calibri" panose="020F0502020204030204" pitchFamily="34" charset="0"/>
              </a:rPr>
              <a:t>(a) Excess Supply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4262439" y="5826125"/>
            <a:ext cx="1189037" cy="571500"/>
            <a:chOff x="1725" y="3670"/>
            <a:chExt cx="749" cy="360"/>
          </a:xfrm>
        </p:grpSpPr>
        <p:sp>
          <p:nvSpPr>
            <p:cNvPr id="56363" name="Rectangle 30"/>
            <p:cNvSpPr>
              <a:spLocks noChangeArrowheads="1"/>
            </p:cNvSpPr>
            <p:nvPr/>
          </p:nvSpPr>
          <p:spPr bwMode="auto">
            <a:xfrm>
              <a:off x="1725" y="3670"/>
              <a:ext cx="749" cy="360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56364" name="Rectangle 31"/>
            <p:cNvSpPr>
              <a:spLocks noChangeArrowheads="1"/>
            </p:cNvSpPr>
            <p:nvPr/>
          </p:nvSpPr>
          <p:spPr bwMode="auto">
            <a:xfrm>
              <a:off x="1750" y="3682"/>
              <a:ext cx="48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</a:rPr>
                <a:t>Quantity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6365" name="Rectangle 32"/>
            <p:cNvSpPr>
              <a:spLocks noChangeArrowheads="1"/>
            </p:cNvSpPr>
            <p:nvPr/>
          </p:nvSpPr>
          <p:spPr bwMode="auto">
            <a:xfrm>
              <a:off x="1750" y="3855"/>
              <a:ext cx="60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</a:rPr>
                <a:t>demanded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6342063" y="5826125"/>
            <a:ext cx="976312" cy="571500"/>
            <a:chOff x="3035" y="3670"/>
            <a:chExt cx="615" cy="360"/>
          </a:xfrm>
        </p:grpSpPr>
        <p:sp>
          <p:nvSpPr>
            <p:cNvPr id="56360" name="Rectangle 34"/>
            <p:cNvSpPr>
              <a:spLocks noChangeArrowheads="1"/>
            </p:cNvSpPr>
            <p:nvPr/>
          </p:nvSpPr>
          <p:spPr bwMode="auto">
            <a:xfrm>
              <a:off x="3035" y="3670"/>
              <a:ext cx="615" cy="360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56361" name="Rectangle 35"/>
            <p:cNvSpPr>
              <a:spLocks noChangeArrowheads="1"/>
            </p:cNvSpPr>
            <p:nvPr/>
          </p:nvSpPr>
          <p:spPr bwMode="auto">
            <a:xfrm>
              <a:off x="3070" y="3686"/>
              <a:ext cx="48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</a:rPr>
                <a:t>Quantity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6362" name="Rectangle 36"/>
            <p:cNvSpPr>
              <a:spLocks noChangeArrowheads="1"/>
            </p:cNvSpPr>
            <p:nvPr/>
          </p:nvSpPr>
          <p:spPr bwMode="auto">
            <a:xfrm>
              <a:off x="3070" y="3859"/>
              <a:ext cx="47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</a:rPr>
                <a:t>supplied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4878389" y="2347914"/>
            <a:ext cx="1952625" cy="511175"/>
            <a:chOff x="2113" y="1479"/>
            <a:chExt cx="1230" cy="322"/>
          </a:xfrm>
        </p:grpSpPr>
        <p:sp>
          <p:nvSpPr>
            <p:cNvPr id="56356" name="Freeform 38"/>
            <p:cNvSpPr>
              <a:spLocks/>
            </p:cNvSpPr>
            <p:nvPr/>
          </p:nvSpPr>
          <p:spPr bwMode="auto">
            <a:xfrm>
              <a:off x="2113" y="1711"/>
              <a:ext cx="1230" cy="90"/>
            </a:xfrm>
            <a:custGeom>
              <a:avLst/>
              <a:gdLst>
                <a:gd name="T0" fmla="*/ 39299476 w 92"/>
                <a:gd name="T1" fmla="*/ 2459096 h 7"/>
                <a:gd name="T2" fmla="*/ 37158099 w 92"/>
                <a:gd name="T3" fmla="*/ 1394190 h 7"/>
                <a:gd name="T4" fmla="*/ 20926966 w 92"/>
                <a:gd name="T5" fmla="*/ 1394190 h 7"/>
                <a:gd name="T6" fmla="*/ 19232628 w 92"/>
                <a:gd name="T7" fmla="*/ 0 h 7"/>
                <a:gd name="T8" fmla="*/ 17956569 w 92"/>
                <a:gd name="T9" fmla="*/ 1394190 h 7"/>
                <a:gd name="T10" fmla="*/ 1694325 w 92"/>
                <a:gd name="T11" fmla="*/ 1394190 h 7"/>
                <a:gd name="T12" fmla="*/ 0 w 92"/>
                <a:gd name="T13" fmla="*/ 2459096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"/>
                <a:gd name="T22" fmla="*/ 0 h 7"/>
                <a:gd name="T23" fmla="*/ 92 w 92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" h="7">
                  <a:moveTo>
                    <a:pt x="92" y="7"/>
                  </a:moveTo>
                  <a:cubicBezTo>
                    <a:pt x="92" y="5"/>
                    <a:pt x="89" y="4"/>
                    <a:pt x="87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7" y="4"/>
                    <a:pt x="45" y="2"/>
                    <a:pt x="45" y="0"/>
                  </a:cubicBezTo>
                  <a:cubicBezTo>
                    <a:pt x="45" y="2"/>
                    <a:pt x="44" y="4"/>
                    <a:pt x="4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0" y="5"/>
                    <a:pt x="0" y="7"/>
                  </a:cubicBezTo>
                </a:path>
              </a:pathLst>
            </a:custGeom>
            <a:noFill/>
            <a:ln w="20638">
              <a:solidFill>
                <a:srgbClr val="3F002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357" name="Group 39"/>
            <p:cNvGrpSpPr>
              <a:grpSpLocks/>
            </p:cNvGrpSpPr>
            <p:nvPr/>
          </p:nvGrpSpPr>
          <p:grpSpPr bwMode="auto">
            <a:xfrm>
              <a:off x="2447" y="1479"/>
              <a:ext cx="561" cy="219"/>
              <a:chOff x="2447" y="1479"/>
              <a:chExt cx="561" cy="219"/>
            </a:xfrm>
          </p:grpSpPr>
          <p:sp>
            <p:nvSpPr>
              <p:cNvPr id="56358" name="Rectangle 40"/>
              <p:cNvSpPr>
                <a:spLocks noChangeArrowheads="1"/>
              </p:cNvSpPr>
              <p:nvPr/>
            </p:nvSpPr>
            <p:spPr bwMode="auto">
              <a:xfrm>
                <a:off x="2447" y="1479"/>
                <a:ext cx="561" cy="219"/>
              </a:xfrm>
              <a:prstGeom prst="rect">
                <a:avLst/>
              </a:prstGeom>
              <a:solidFill>
                <a:srgbClr val="E1E5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56359" name="Rectangle 41"/>
              <p:cNvSpPr>
                <a:spLocks noChangeArrowheads="1"/>
              </p:cNvSpPr>
              <p:nvPr/>
            </p:nvSpPr>
            <p:spPr bwMode="auto">
              <a:xfrm>
                <a:off x="2491" y="1507"/>
                <a:ext cx="410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7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Surplus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4784737" y="2921002"/>
            <a:ext cx="134938" cy="2887663"/>
            <a:chOff x="2054" y="1840"/>
            <a:chExt cx="85" cy="1819"/>
          </a:xfrm>
        </p:grpSpPr>
        <p:sp>
          <p:nvSpPr>
            <p:cNvPr id="56352" name="Rectangle 46"/>
            <p:cNvSpPr>
              <a:spLocks noChangeArrowheads="1"/>
            </p:cNvSpPr>
            <p:nvPr/>
          </p:nvSpPr>
          <p:spPr bwMode="auto">
            <a:xfrm>
              <a:off x="2054" y="3494"/>
              <a:ext cx="7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</a:rPr>
                <a:t>4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56353" name="Group 47"/>
            <p:cNvGrpSpPr>
              <a:grpSpLocks/>
            </p:cNvGrpSpPr>
            <p:nvPr/>
          </p:nvGrpSpPr>
          <p:grpSpPr bwMode="auto">
            <a:xfrm>
              <a:off x="2073" y="1840"/>
              <a:ext cx="66" cy="1623"/>
              <a:chOff x="2073" y="1840"/>
              <a:chExt cx="66" cy="1623"/>
            </a:xfrm>
          </p:grpSpPr>
          <p:sp>
            <p:nvSpPr>
              <p:cNvPr id="56354" name="Line 48"/>
              <p:cNvSpPr>
                <a:spLocks noChangeShapeType="1"/>
              </p:cNvSpPr>
              <p:nvPr/>
            </p:nvSpPr>
            <p:spPr bwMode="auto">
              <a:xfrm>
                <a:off x="2105" y="1866"/>
                <a:ext cx="1" cy="1597"/>
              </a:xfrm>
              <a:prstGeom prst="line">
                <a:avLst/>
              </a:prstGeom>
              <a:noFill/>
              <a:ln w="20638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55" name="Oval 49"/>
              <p:cNvSpPr>
                <a:spLocks noChangeArrowheads="1"/>
              </p:cNvSpPr>
              <p:nvPr/>
            </p:nvSpPr>
            <p:spPr bwMode="auto">
              <a:xfrm>
                <a:off x="2073" y="1840"/>
                <a:ext cx="66" cy="6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2867026" y="2817813"/>
            <a:ext cx="4049713" cy="2990850"/>
            <a:chOff x="846" y="1775"/>
            <a:chExt cx="2551" cy="1884"/>
          </a:xfrm>
        </p:grpSpPr>
        <p:sp>
          <p:nvSpPr>
            <p:cNvPr id="56348" name="Rectangle 51"/>
            <p:cNvSpPr>
              <a:spLocks noChangeArrowheads="1"/>
            </p:cNvSpPr>
            <p:nvPr/>
          </p:nvSpPr>
          <p:spPr bwMode="auto">
            <a:xfrm>
              <a:off x="846" y="1775"/>
              <a:ext cx="31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</a:rPr>
                <a:t>$2.50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6349" name="Rectangle 52"/>
            <p:cNvSpPr>
              <a:spLocks noChangeArrowheads="1"/>
            </p:cNvSpPr>
            <p:nvPr/>
          </p:nvSpPr>
          <p:spPr bwMode="auto">
            <a:xfrm>
              <a:off x="3258" y="3494"/>
              <a:ext cx="13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</a:rPr>
                <a:t>10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6350" name="Freeform 53"/>
            <p:cNvSpPr>
              <a:spLocks/>
            </p:cNvSpPr>
            <p:nvPr/>
          </p:nvSpPr>
          <p:spPr bwMode="auto">
            <a:xfrm>
              <a:off x="1297" y="1866"/>
              <a:ext cx="2046" cy="1610"/>
            </a:xfrm>
            <a:custGeom>
              <a:avLst/>
              <a:gdLst>
                <a:gd name="T0" fmla="*/ 0 w 2046"/>
                <a:gd name="T1" fmla="*/ 0 h 1610"/>
                <a:gd name="T2" fmla="*/ 2046 w 2046"/>
                <a:gd name="T3" fmla="*/ 0 h 1610"/>
                <a:gd name="T4" fmla="*/ 2046 w 2046"/>
                <a:gd name="T5" fmla="*/ 1610 h 1610"/>
                <a:gd name="T6" fmla="*/ 0 60000 65536"/>
                <a:gd name="T7" fmla="*/ 0 60000 65536"/>
                <a:gd name="T8" fmla="*/ 0 60000 65536"/>
                <a:gd name="T9" fmla="*/ 0 w 2046"/>
                <a:gd name="T10" fmla="*/ 0 h 1610"/>
                <a:gd name="T11" fmla="*/ 2046 w 2046"/>
                <a:gd name="T12" fmla="*/ 1610 h 16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6" h="1610">
                  <a:moveTo>
                    <a:pt x="0" y="0"/>
                  </a:moveTo>
                  <a:lnTo>
                    <a:pt x="2046" y="0"/>
                  </a:lnTo>
                  <a:lnTo>
                    <a:pt x="2046" y="1610"/>
                  </a:lnTo>
                </a:path>
              </a:pathLst>
            </a:custGeom>
            <a:noFill/>
            <a:ln w="20638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1" name="Oval 54"/>
            <p:cNvSpPr>
              <a:spLocks noChangeArrowheads="1"/>
            </p:cNvSpPr>
            <p:nvPr/>
          </p:nvSpPr>
          <p:spPr bwMode="auto">
            <a:xfrm>
              <a:off x="3316" y="1840"/>
              <a:ext cx="67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11" name="Group 55"/>
          <p:cNvGrpSpPr>
            <a:grpSpLocks/>
          </p:cNvGrpSpPr>
          <p:nvPr/>
        </p:nvGrpSpPr>
        <p:grpSpPr bwMode="auto">
          <a:xfrm>
            <a:off x="2995613" y="3351214"/>
            <a:ext cx="2895600" cy="2457450"/>
            <a:chOff x="927" y="2111"/>
            <a:chExt cx="1824" cy="1548"/>
          </a:xfrm>
        </p:grpSpPr>
        <p:sp>
          <p:nvSpPr>
            <p:cNvPr id="56342" name="Rectangle 56"/>
            <p:cNvSpPr>
              <a:spLocks noChangeArrowheads="1"/>
            </p:cNvSpPr>
            <p:nvPr/>
          </p:nvSpPr>
          <p:spPr bwMode="auto">
            <a:xfrm>
              <a:off x="927" y="2111"/>
              <a:ext cx="24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</a:rPr>
                <a:t>2.00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6343" name="Rectangle 57"/>
            <p:cNvSpPr>
              <a:spLocks noChangeArrowheads="1"/>
            </p:cNvSpPr>
            <p:nvPr/>
          </p:nvSpPr>
          <p:spPr bwMode="auto">
            <a:xfrm>
              <a:off x="2681" y="3494"/>
              <a:ext cx="7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</a:rPr>
                <a:t>7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56344" name="Group 58"/>
            <p:cNvGrpSpPr>
              <a:grpSpLocks/>
            </p:cNvGrpSpPr>
            <p:nvPr/>
          </p:nvGrpSpPr>
          <p:grpSpPr bwMode="auto">
            <a:xfrm>
              <a:off x="1297" y="2162"/>
              <a:ext cx="1454" cy="1314"/>
              <a:chOff x="1297" y="2162"/>
              <a:chExt cx="1454" cy="1314"/>
            </a:xfrm>
          </p:grpSpPr>
          <p:sp>
            <p:nvSpPr>
              <p:cNvPr id="56345" name="Freeform 59"/>
              <p:cNvSpPr>
                <a:spLocks/>
              </p:cNvSpPr>
              <p:nvPr/>
            </p:nvSpPr>
            <p:spPr bwMode="auto">
              <a:xfrm>
                <a:off x="1297" y="2188"/>
                <a:ext cx="1423" cy="1288"/>
              </a:xfrm>
              <a:custGeom>
                <a:avLst/>
                <a:gdLst>
                  <a:gd name="T0" fmla="*/ 0 w 1431"/>
                  <a:gd name="T1" fmla="*/ 0 h 1288"/>
                  <a:gd name="T2" fmla="*/ 1391 w 1431"/>
                  <a:gd name="T3" fmla="*/ 0 h 1288"/>
                  <a:gd name="T4" fmla="*/ 1391 w 1431"/>
                  <a:gd name="T5" fmla="*/ 1288 h 1288"/>
                  <a:gd name="T6" fmla="*/ 0 60000 65536"/>
                  <a:gd name="T7" fmla="*/ 0 60000 65536"/>
                  <a:gd name="T8" fmla="*/ 0 60000 65536"/>
                  <a:gd name="T9" fmla="*/ 0 w 1431"/>
                  <a:gd name="T10" fmla="*/ 0 h 1288"/>
                  <a:gd name="T11" fmla="*/ 1431 w 1431"/>
                  <a:gd name="T12" fmla="*/ 1288 h 1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31" h="1288">
                    <a:moveTo>
                      <a:pt x="0" y="0"/>
                    </a:moveTo>
                    <a:lnTo>
                      <a:pt x="1431" y="0"/>
                    </a:lnTo>
                    <a:lnTo>
                      <a:pt x="1431" y="1288"/>
                    </a:lnTo>
                  </a:path>
                </a:pathLst>
              </a:custGeom>
              <a:noFill/>
              <a:ln w="20638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46" name="Oval 60"/>
              <p:cNvSpPr>
                <a:spLocks noChangeArrowheads="1"/>
              </p:cNvSpPr>
              <p:nvPr/>
            </p:nvSpPr>
            <p:spPr bwMode="auto">
              <a:xfrm>
                <a:off x="2688" y="2162"/>
                <a:ext cx="63" cy="6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56347" name="Line 61"/>
              <p:cNvSpPr>
                <a:spLocks noChangeShapeType="1"/>
              </p:cNvSpPr>
              <p:nvPr/>
            </p:nvSpPr>
            <p:spPr bwMode="auto">
              <a:xfrm>
                <a:off x="1297" y="2188"/>
                <a:ext cx="1431" cy="1"/>
              </a:xfrm>
              <a:prstGeom prst="line">
                <a:avLst/>
              </a:prstGeom>
              <a:noFill/>
              <a:ln w="20638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67D03FD-D305-4088-A45B-510C777F2E57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54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Rectangle 21"/>
          <p:cNvSpPr>
            <a:spLocks noChangeArrowheads="1"/>
          </p:cNvSpPr>
          <p:nvPr/>
        </p:nvSpPr>
        <p:spPr bwMode="auto">
          <a:xfrm>
            <a:off x="1864430" y="1899921"/>
            <a:ext cx="164077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Price </a:t>
            </a:r>
            <a:br>
              <a:rPr lang="en-US" alt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alt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of Ice-Cream Cones</a:t>
            </a:r>
            <a:endParaRPr lang="en-US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51" name="Rectangle 24"/>
          <p:cNvSpPr>
            <a:spLocks noChangeArrowheads="1"/>
          </p:cNvSpPr>
          <p:nvPr/>
        </p:nvSpPr>
        <p:spPr bwMode="auto">
          <a:xfrm>
            <a:off x="7467600" y="5562600"/>
            <a:ext cx="24371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Quantity of Ice-Cream Cones</a:t>
            </a:r>
            <a:endParaRPr lang="en-US" altLang="en-US" sz="16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Justifying Equilibrium</a:t>
            </a:r>
            <a:endParaRPr lang="en-US" altLang="en-US" sz="3600" dirty="0">
              <a:solidFill>
                <a:schemeClr val="accent2"/>
              </a:solidFill>
            </a:endParaRPr>
          </a:p>
        </p:txBody>
      </p:sp>
      <p:sp>
        <p:nvSpPr>
          <p:cNvPr id="481285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1600201"/>
            <a:ext cx="8128000" cy="4525963"/>
          </a:xfrm>
        </p:spPr>
        <p:txBody>
          <a:bodyPr/>
          <a:lstStyle/>
          <a:p>
            <a:pPr eaLnBrk="1" hangingPunct="1"/>
            <a:r>
              <a:rPr lang="en-US" altLang="en-US" i="1" dirty="0">
                <a:solidFill>
                  <a:srgbClr val="25A9A6"/>
                </a:solidFill>
              </a:rPr>
              <a:t>Surplus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When the price exceeds equilibrium price, the quantity supplied exceeds the quantity demanded</a:t>
            </a:r>
          </a:p>
          <a:p>
            <a:pPr lvl="2" eaLnBrk="1" hangingPunct="1"/>
            <a:r>
              <a:rPr lang="en-US" altLang="en-US" dirty="0"/>
              <a:t>This is called </a:t>
            </a:r>
            <a:r>
              <a:rPr lang="en-US" altLang="en-US" i="1" dirty="0">
                <a:solidFill>
                  <a:srgbClr val="25A9A6"/>
                </a:solidFill>
              </a:rPr>
              <a:t>excess supply </a:t>
            </a:r>
            <a:r>
              <a:rPr lang="en-US" altLang="en-US" dirty="0"/>
              <a:t>or a </a:t>
            </a:r>
            <a:r>
              <a:rPr lang="en-US" altLang="en-US" i="1" dirty="0">
                <a:solidFill>
                  <a:srgbClr val="25A9A6"/>
                </a:solidFill>
              </a:rPr>
              <a:t>surplus</a:t>
            </a:r>
          </a:p>
          <a:p>
            <a:pPr lvl="2" eaLnBrk="1" hangingPunct="1"/>
            <a:r>
              <a:rPr lang="en-US" altLang="en-US" dirty="0"/>
              <a:t>Suppliers will be forced to </a:t>
            </a:r>
            <a:r>
              <a:rPr lang="en-US" altLang="en-US" i="1" dirty="0"/>
              <a:t>cut</a:t>
            </a:r>
            <a:r>
              <a:rPr lang="en-US" altLang="en-US" dirty="0"/>
              <a:t> their prices, thereby moving closer to equilibrium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SUPPLY AND DEMAND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1ABB74C-714B-4108-B019-11154E7A117F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55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1752601"/>
            <a:ext cx="3286125" cy="2462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5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When Markets are Not in Equilibrium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777EBEC-08CB-4835-A5FC-77E17681F022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56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8371" name="Freeform 17"/>
          <p:cNvSpPr>
            <a:spLocks/>
          </p:cNvSpPr>
          <p:nvPr/>
        </p:nvSpPr>
        <p:spPr bwMode="auto">
          <a:xfrm>
            <a:off x="3775076" y="1816100"/>
            <a:ext cx="5178425" cy="3702050"/>
          </a:xfrm>
          <a:custGeom>
            <a:avLst/>
            <a:gdLst>
              <a:gd name="T0" fmla="*/ 0 w 3262"/>
              <a:gd name="T1" fmla="*/ 0 h 2332"/>
              <a:gd name="T2" fmla="*/ 0 w 3262"/>
              <a:gd name="T3" fmla="*/ 2147483647 h 2332"/>
              <a:gd name="T4" fmla="*/ 2147483647 w 3262"/>
              <a:gd name="T5" fmla="*/ 2147483647 h 2332"/>
              <a:gd name="T6" fmla="*/ 0 60000 65536"/>
              <a:gd name="T7" fmla="*/ 0 60000 65536"/>
              <a:gd name="T8" fmla="*/ 0 60000 65536"/>
              <a:gd name="T9" fmla="*/ 0 w 3262"/>
              <a:gd name="T10" fmla="*/ 0 h 2332"/>
              <a:gd name="T11" fmla="*/ 3262 w 3262"/>
              <a:gd name="T12" fmla="*/ 2332 h 2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62" h="2332">
                <a:moveTo>
                  <a:pt x="0" y="0"/>
                </a:moveTo>
                <a:lnTo>
                  <a:pt x="0" y="2332"/>
                </a:lnTo>
                <a:lnTo>
                  <a:pt x="3262" y="2332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5" name="Rectangle 21"/>
          <p:cNvSpPr>
            <a:spLocks noChangeArrowheads="1"/>
          </p:cNvSpPr>
          <p:nvPr/>
        </p:nvSpPr>
        <p:spPr bwMode="auto">
          <a:xfrm>
            <a:off x="3690938" y="5546725"/>
            <a:ext cx="11060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700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008439" y="2132013"/>
            <a:ext cx="4600575" cy="2405062"/>
            <a:chOff x="1565" y="1343"/>
            <a:chExt cx="2898" cy="1515"/>
          </a:xfrm>
        </p:grpSpPr>
        <p:sp>
          <p:nvSpPr>
            <p:cNvPr id="58413" name="Line 26"/>
            <p:cNvSpPr>
              <a:spLocks noChangeShapeType="1"/>
            </p:cNvSpPr>
            <p:nvPr/>
          </p:nvSpPr>
          <p:spPr bwMode="auto">
            <a:xfrm flipH="1">
              <a:off x="1565" y="1531"/>
              <a:ext cx="2567" cy="1327"/>
            </a:xfrm>
            <a:prstGeom prst="line">
              <a:avLst/>
            </a:prstGeom>
            <a:noFill/>
            <a:ln w="63500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14" name="Rectangle 27"/>
            <p:cNvSpPr>
              <a:spLocks noChangeArrowheads="1"/>
            </p:cNvSpPr>
            <p:nvPr/>
          </p:nvSpPr>
          <p:spPr bwMode="auto">
            <a:xfrm>
              <a:off x="4091" y="1343"/>
              <a:ext cx="37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</a:rPr>
                <a:t>Supply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071939" y="2430464"/>
            <a:ext cx="4689475" cy="2543175"/>
            <a:chOff x="1605" y="1531"/>
            <a:chExt cx="2954" cy="1602"/>
          </a:xfrm>
        </p:grpSpPr>
        <p:sp>
          <p:nvSpPr>
            <p:cNvPr id="58411" name="Line 29"/>
            <p:cNvSpPr>
              <a:spLocks noChangeShapeType="1"/>
            </p:cNvSpPr>
            <p:nvPr/>
          </p:nvSpPr>
          <p:spPr bwMode="auto">
            <a:xfrm>
              <a:off x="1605" y="1531"/>
              <a:ext cx="2607" cy="1353"/>
            </a:xfrm>
            <a:prstGeom prst="line">
              <a:avLst/>
            </a:prstGeom>
            <a:noFill/>
            <a:ln w="63500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12" name="Rectangle 30"/>
            <p:cNvSpPr>
              <a:spLocks noChangeArrowheads="1"/>
            </p:cNvSpPr>
            <p:nvPr/>
          </p:nvSpPr>
          <p:spPr bwMode="auto">
            <a:xfrm>
              <a:off x="4086" y="2968"/>
              <a:ext cx="47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</a:rPr>
                <a:t>Demand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58381" name="Rectangle 31"/>
          <p:cNvSpPr>
            <a:spLocks noChangeArrowheads="1"/>
          </p:cNvSpPr>
          <p:nvPr/>
        </p:nvSpPr>
        <p:spPr bwMode="auto">
          <a:xfrm>
            <a:off x="5283200" y="1460500"/>
            <a:ext cx="169097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700" b="1">
                <a:solidFill>
                  <a:srgbClr val="000000"/>
                </a:solidFill>
                <a:latin typeface="Calibri" panose="020F0502020204030204" pitchFamily="34" charset="0"/>
              </a:rPr>
              <a:t>(b) Excess Demand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4581526" y="5805489"/>
            <a:ext cx="976313" cy="592137"/>
            <a:chOff x="1926" y="3657"/>
            <a:chExt cx="615" cy="373"/>
          </a:xfrm>
        </p:grpSpPr>
        <p:sp>
          <p:nvSpPr>
            <p:cNvPr id="58408" name="Rectangle 33"/>
            <p:cNvSpPr>
              <a:spLocks noChangeArrowheads="1"/>
            </p:cNvSpPr>
            <p:nvPr/>
          </p:nvSpPr>
          <p:spPr bwMode="auto">
            <a:xfrm>
              <a:off x="1926" y="3657"/>
              <a:ext cx="615" cy="373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58409" name="Rectangle 34"/>
            <p:cNvSpPr>
              <a:spLocks noChangeArrowheads="1"/>
            </p:cNvSpPr>
            <p:nvPr/>
          </p:nvSpPr>
          <p:spPr bwMode="auto">
            <a:xfrm>
              <a:off x="1979" y="3674"/>
              <a:ext cx="48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</a:rPr>
                <a:t>Quantity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8410" name="Rectangle 35"/>
            <p:cNvSpPr>
              <a:spLocks noChangeArrowheads="1"/>
            </p:cNvSpPr>
            <p:nvPr/>
          </p:nvSpPr>
          <p:spPr bwMode="auto">
            <a:xfrm>
              <a:off x="1979" y="3846"/>
              <a:ext cx="47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</a:rPr>
                <a:t>supplied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6450013" y="5805489"/>
            <a:ext cx="1187450" cy="592137"/>
            <a:chOff x="3103" y="3657"/>
            <a:chExt cx="748" cy="373"/>
          </a:xfrm>
        </p:grpSpPr>
        <p:sp>
          <p:nvSpPr>
            <p:cNvPr id="58405" name="Rectangle 37"/>
            <p:cNvSpPr>
              <a:spLocks noChangeArrowheads="1"/>
            </p:cNvSpPr>
            <p:nvPr/>
          </p:nvSpPr>
          <p:spPr bwMode="auto">
            <a:xfrm>
              <a:off x="3103" y="3657"/>
              <a:ext cx="748" cy="373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58406" name="Rectangle 38"/>
            <p:cNvSpPr>
              <a:spLocks noChangeArrowheads="1"/>
            </p:cNvSpPr>
            <p:nvPr/>
          </p:nvSpPr>
          <p:spPr bwMode="auto">
            <a:xfrm>
              <a:off x="3156" y="3678"/>
              <a:ext cx="48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</a:rPr>
                <a:t>Quantity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8407" name="Rectangle 39"/>
            <p:cNvSpPr>
              <a:spLocks noChangeArrowheads="1"/>
            </p:cNvSpPr>
            <p:nvPr/>
          </p:nvSpPr>
          <p:spPr bwMode="auto">
            <a:xfrm>
              <a:off x="3156" y="3851"/>
              <a:ext cx="60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</a:rPr>
                <a:t>demanded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3244851" y="3876675"/>
            <a:ext cx="3921125" cy="1931988"/>
            <a:chOff x="1084" y="2442"/>
            <a:chExt cx="2470" cy="1217"/>
          </a:xfrm>
        </p:grpSpPr>
        <p:sp>
          <p:nvSpPr>
            <p:cNvPr id="58401" name="Freeform 41"/>
            <p:cNvSpPr>
              <a:spLocks/>
            </p:cNvSpPr>
            <p:nvPr/>
          </p:nvSpPr>
          <p:spPr bwMode="auto">
            <a:xfrm>
              <a:off x="1432" y="2510"/>
              <a:ext cx="2058" cy="966"/>
            </a:xfrm>
            <a:custGeom>
              <a:avLst/>
              <a:gdLst>
                <a:gd name="T0" fmla="*/ 0 w 2058"/>
                <a:gd name="T1" fmla="*/ 0 h 966"/>
                <a:gd name="T2" fmla="*/ 2058 w 2058"/>
                <a:gd name="T3" fmla="*/ 0 h 966"/>
                <a:gd name="T4" fmla="*/ 2058 w 2058"/>
                <a:gd name="T5" fmla="*/ 966 h 966"/>
                <a:gd name="T6" fmla="*/ 0 60000 65536"/>
                <a:gd name="T7" fmla="*/ 0 60000 65536"/>
                <a:gd name="T8" fmla="*/ 0 60000 65536"/>
                <a:gd name="T9" fmla="*/ 0 w 2058"/>
                <a:gd name="T10" fmla="*/ 0 h 966"/>
                <a:gd name="T11" fmla="*/ 2058 w 2058"/>
                <a:gd name="T12" fmla="*/ 966 h 9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8" h="966">
                  <a:moveTo>
                    <a:pt x="0" y="0"/>
                  </a:moveTo>
                  <a:lnTo>
                    <a:pt x="2058" y="0"/>
                  </a:lnTo>
                  <a:lnTo>
                    <a:pt x="2058" y="966"/>
                  </a:lnTo>
                </a:path>
              </a:pathLst>
            </a:custGeom>
            <a:noFill/>
            <a:ln w="20638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02" name="Oval 42"/>
            <p:cNvSpPr>
              <a:spLocks noChangeArrowheads="1"/>
            </p:cNvSpPr>
            <p:nvPr/>
          </p:nvSpPr>
          <p:spPr bwMode="auto">
            <a:xfrm>
              <a:off x="3450" y="2471"/>
              <a:ext cx="81" cy="7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58403" name="Rectangle 43"/>
            <p:cNvSpPr>
              <a:spLocks noChangeArrowheads="1"/>
            </p:cNvSpPr>
            <p:nvPr/>
          </p:nvSpPr>
          <p:spPr bwMode="auto">
            <a:xfrm>
              <a:off x="1084" y="2442"/>
              <a:ext cx="24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</a:rPr>
                <a:t>1.50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8404" name="Rectangle 44"/>
            <p:cNvSpPr>
              <a:spLocks noChangeArrowheads="1"/>
            </p:cNvSpPr>
            <p:nvPr/>
          </p:nvSpPr>
          <p:spPr bwMode="auto">
            <a:xfrm>
              <a:off x="3415" y="3494"/>
              <a:ext cx="13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</a:rPr>
                <a:t>10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3116264" y="3376613"/>
            <a:ext cx="3024187" cy="2432050"/>
            <a:chOff x="1003" y="2127"/>
            <a:chExt cx="1905" cy="1532"/>
          </a:xfrm>
        </p:grpSpPr>
        <p:sp>
          <p:nvSpPr>
            <p:cNvPr id="58397" name="Freeform 46"/>
            <p:cNvSpPr>
              <a:spLocks/>
            </p:cNvSpPr>
            <p:nvPr/>
          </p:nvSpPr>
          <p:spPr bwMode="auto">
            <a:xfrm>
              <a:off x="1432" y="2188"/>
              <a:ext cx="1430" cy="1288"/>
            </a:xfrm>
            <a:custGeom>
              <a:avLst/>
              <a:gdLst>
                <a:gd name="T0" fmla="*/ 0 w 1430"/>
                <a:gd name="T1" fmla="*/ 0 h 1288"/>
                <a:gd name="T2" fmla="*/ 1430 w 1430"/>
                <a:gd name="T3" fmla="*/ 0 h 1288"/>
                <a:gd name="T4" fmla="*/ 1430 w 1430"/>
                <a:gd name="T5" fmla="*/ 1288 h 1288"/>
                <a:gd name="T6" fmla="*/ 0 60000 65536"/>
                <a:gd name="T7" fmla="*/ 0 60000 65536"/>
                <a:gd name="T8" fmla="*/ 0 60000 65536"/>
                <a:gd name="T9" fmla="*/ 0 w 1430"/>
                <a:gd name="T10" fmla="*/ 0 h 1288"/>
                <a:gd name="T11" fmla="*/ 1430 w 1430"/>
                <a:gd name="T12" fmla="*/ 1288 h 1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30" h="1288">
                  <a:moveTo>
                    <a:pt x="0" y="0"/>
                  </a:moveTo>
                  <a:lnTo>
                    <a:pt x="1430" y="0"/>
                  </a:lnTo>
                  <a:lnTo>
                    <a:pt x="1430" y="1288"/>
                  </a:lnTo>
                </a:path>
              </a:pathLst>
            </a:custGeom>
            <a:noFill/>
            <a:ln w="20638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8" name="Oval 47"/>
            <p:cNvSpPr>
              <a:spLocks noChangeArrowheads="1"/>
            </p:cNvSpPr>
            <p:nvPr/>
          </p:nvSpPr>
          <p:spPr bwMode="auto">
            <a:xfrm>
              <a:off x="2835" y="2149"/>
              <a:ext cx="67" cy="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58399" name="Rectangle 48"/>
            <p:cNvSpPr>
              <a:spLocks noChangeArrowheads="1"/>
            </p:cNvSpPr>
            <p:nvPr/>
          </p:nvSpPr>
          <p:spPr bwMode="auto">
            <a:xfrm>
              <a:off x="1003" y="2127"/>
              <a:ext cx="31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</a:rPr>
                <a:t>$2.00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8400" name="Rectangle 49"/>
            <p:cNvSpPr>
              <a:spLocks noChangeArrowheads="1"/>
            </p:cNvSpPr>
            <p:nvPr/>
          </p:nvSpPr>
          <p:spPr bwMode="auto">
            <a:xfrm>
              <a:off x="2838" y="3494"/>
              <a:ext cx="7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</a:rPr>
                <a:t>7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5027613" y="3922713"/>
            <a:ext cx="127000" cy="1885950"/>
            <a:chOff x="2207" y="2471"/>
            <a:chExt cx="80" cy="1188"/>
          </a:xfrm>
        </p:grpSpPr>
        <p:sp>
          <p:nvSpPr>
            <p:cNvPr id="58394" name="Line 51"/>
            <p:cNvSpPr>
              <a:spLocks noChangeShapeType="1"/>
            </p:cNvSpPr>
            <p:nvPr/>
          </p:nvSpPr>
          <p:spPr bwMode="auto">
            <a:xfrm>
              <a:off x="2247" y="2510"/>
              <a:ext cx="1" cy="953"/>
            </a:xfrm>
            <a:prstGeom prst="line">
              <a:avLst/>
            </a:prstGeom>
            <a:noFill/>
            <a:ln w="20638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5" name="Oval 52"/>
            <p:cNvSpPr>
              <a:spLocks noChangeArrowheads="1"/>
            </p:cNvSpPr>
            <p:nvPr/>
          </p:nvSpPr>
          <p:spPr bwMode="auto">
            <a:xfrm>
              <a:off x="2207" y="2471"/>
              <a:ext cx="80" cy="7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58396" name="Rectangle 53"/>
            <p:cNvSpPr>
              <a:spLocks noChangeArrowheads="1"/>
            </p:cNvSpPr>
            <p:nvPr/>
          </p:nvSpPr>
          <p:spPr bwMode="auto">
            <a:xfrm>
              <a:off x="2211" y="3494"/>
              <a:ext cx="7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</a:rPr>
                <a:t>4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5091114" y="4086226"/>
            <a:ext cx="1952625" cy="492125"/>
            <a:chOff x="2247" y="2574"/>
            <a:chExt cx="1230" cy="310"/>
          </a:xfrm>
        </p:grpSpPr>
        <p:sp>
          <p:nvSpPr>
            <p:cNvPr id="58390" name="Freeform 55"/>
            <p:cNvSpPr>
              <a:spLocks/>
            </p:cNvSpPr>
            <p:nvPr/>
          </p:nvSpPr>
          <p:spPr bwMode="auto">
            <a:xfrm>
              <a:off x="2247" y="2574"/>
              <a:ext cx="1230" cy="91"/>
            </a:xfrm>
            <a:custGeom>
              <a:avLst/>
              <a:gdLst>
                <a:gd name="T0" fmla="*/ 0 w 92"/>
                <a:gd name="T1" fmla="*/ 0 h 7"/>
                <a:gd name="T2" fmla="*/ 1694325 w 92"/>
                <a:gd name="T3" fmla="*/ 1113879 h 7"/>
                <a:gd name="T4" fmla="*/ 18372336 w 92"/>
                <a:gd name="T5" fmla="*/ 1113879 h 7"/>
                <a:gd name="T6" fmla="*/ 19648568 w 92"/>
                <a:gd name="T7" fmla="*/ 2599051 h 7"/>
                <a:gd name="T8" fmla="*/ 20926966 w 92"/>
                <a:gd name="T9" fmla="*/ 1113879 h 7"/>
                <a:gd name="T10" fmla="*/ 37158099 w 92"/>
                <a:gd name="T11" fmla="*/ 1113879 h 7"/>
                <a:gd name="T12" fmla="*/ 39299476 w 92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"/>
                <a:gd name="T22" fmla="*/ 0 h 7"/>
                <a:gd name="T23" fmla="*/ 92 w 92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" h="7">
                  <a:moveTo>
                    <a:pt x="0" y="0"/>
                  </a:moveTo>
                  <a:cubicBezTo>
                    <a:pt x="0" y="2"/>
                    <a:pt x="2" y="3"/>
                    <a:pt x="4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4" y="3"/>
                    <a:pt x="46" y="5"/>
                    <a:pt x="46" y="7"/>
                  </a:cubicBezTo>
                  <a:cubicBezTo>
                    <a:pt x="46" y="5"/>
                    <a:pt x="48" y="3"/>
                    <a:pt x="49" y="3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9" y="3"/>
                    <a:pt x="92" y="2"/>
                    <a:pt x="92" y="0"/>
                  </a:cubicBezTo>
                </a:path>
              </a:pathLst>
            </a:custGeom>
            <a:noFill/>
            <a:ln w="206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391" name="Group 56"/>
            <p:cNvGrpSpPr>
              <a:grpSpLocks/>
            </p:cNvGrpSpPr>
            <p:nvPr/>
          </p:nvGrpSpPr>
          <p:grpSpPr bwMode="auto">
            <a:xfrm>
              <a:off x="2555" y="2677"/>
              <a:ext cx="628" cy="207"/>
              <a:chOff x="2555" y="2677"/>
              <a:chExt cx="628" cy="207"/>
            </a:xfrm>
          </p:grpSpPr>
          <p:sp>
            <p:nvSpPr>
              <p:cNvPr id="58392" name="Rectangle 57"/>
              <p:cNvSpPr>
                <a:spLocks noChangeArrowheads="1"/>
              </p:cNvSpPr>
              <p:nvPr/>
            </p:nvSpPr>
            <p:spPr bwMode="auto">
              <a:xfrm>
                <a:off x="2555" y="2677"/>
                <a:ext cx="628" cy="207"/>
              </a:xfrm>
              <a:prstGeom prst="rect">
                <a:avLst/>
              </a:prstGeom>
              <a:solidFill>
                <a:srgbClr val="E1E5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58393" name="Rectangle 58"/>
              <p:cNvSpPr>
                <a:spLocks noChangeArrowheads="1"/>
              </p:cNvSpPr>
              <p:nvPr/>
            </p:nvSpPr>
            <p:spPr bwMode="auto">
              <a:xfrm>
                <a:off x="2601" y="2694"/>
                <a:ext cx="497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7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Shortage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87" name="Rectangle 21"/>
          <p:cNvSpPr>
            <a:spLocks noChangeArrowheads="1"/>
          </p:cNvSpPr>
          <p:nvPr/>
        </p:nvSpPr>
        <p:spPr bwMode="auto">
          <a:xfrm>
            <a:off x="2016830" y="1899921"/>
            <a:ext cx="164077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Price </a:t>
            </a:r>
            <a:br>
              <a:rPr lang="en-US" alt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alt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of Ice-Cream Cones</a:t>
            </a:r>
            <a:endParaRPr lang="en-US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88" name="Rectangle 24"/>
          <p:cNvSpPr>
            <a:spLocks noChangeArrowheads="1"/>
          </p:cNvSpPr>
          <p:nvPr/>
        </p:nvSpPr>
        <p:spPr bwMode="auto">
          <a:xfrm>
            <a:off x="7467600" y="5562600"/>
            <a:ext cx="24371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Quantity of Ice-Cream Cones</a:t>
            </a:r>
            <a:endParaRPr lang="en-US" altLang="en-US" sz="16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When Markets are Not in Equilibrium</a:t>
            </a:r>
            <a:endParaRPr lang="en-US" altLang="en-US" sz="3600" dirty="0">
              <a:solidFill>
                <a:schemeClr val="accent2"/>
              </a:solidFill>
            </a:endParaRPr>
          </a:p>
        </p:txBody>
      </p:sp>
      <p:sp>
        <p:nvSpPr>
          <p:cNvPr id="53555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1"/>
            <a:ext cx="8128000" cy="4525963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en-US" i="1" dirty="0">
                <a:solidFill>
                  <a:srgbClr val="25A9A6"/>
                </a:solidFill>
              </a:rPr>
              <a:t>Shortage</a:t>
            </a:r>
            <a:endParaRPr lang="en-US" altLang="en-US" dirty="0"/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dirty="0"/>
              <a:t>When the price is </a:t>
            </a:r>
            <a:r>
              <a:rPr lang="en-US" altLang="en-US" i="1" dirty="0"/>
              <a:t>less</a:t>
            </a:r>
            <a:r>
              <a:rPr lang="en-US" altLang="en-US" dirty="0"/>
              <a:t> than the equilibrium price, the quantity demanded </a:t>
            </a:r>
            <a:r>
              <a:rPr lang="en-US" altLang="en-US" i="1" dirty="0"/>
              <a:t>exceeds</a:t>
            </a:r>
            <a:r>
              <a:rPr lang="en-US" altLang="en-US" dirty="0"/>
              <a:t> the quantity supplied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altLang="en-US" dirty="0"/>
              <a:t>This is called </a:t>
            </a:r>
            <a:r>
              <a:rPr lang="en-US" altLang="en-US" i="1" dirty="0">
                <a:solidFill>
                  <a:srgbClr val="25A9A6"/>
                </a:solidFill>
              </a:rPr>
              <a:t>excess demand </a:t>
            </a:r>
            <a:r>
              <a:rPr lang="en-US" altLang="en-US" dirty="0"/>
              <a:t>or a </a:t>
            </a:r>
            <a:r>
              <a:rPr lang="en-US" altLang="en-US" i="1" dirty="0">
                <a:solidFill>
                  <a:srgbClr val="25A9A6"/>
                </a:solidFill>
              </a:rPr>
              <a:t>shortage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altLang="en-US" dirty="0"/>
              <a:t> Suppliers will </a:t>
            </a:r>
            <a:r>
              <a:rPr lang="en-US" altLang="en-US" i="1" dirty="0"/>
              <a:t>raise</a:t>
            </a:r>
            <a:r>
              <a:rPr lang="en-US" altLang="en-US" dirty="0"/>
              <a:t> the price, because too many buyers are chasing too few goods, thereby moving closer to equilibrium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SUPPLY AND DEMAND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855E014-79B2-4F61-B4C7-6F895F60A49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57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23030" t="13768" r="21332" b="11594"/>
          <a:stretch/>
        </p:blipFill>
        <p:spPr bwMode="auto">
          <a:xfrm>
            <a:off x="8763000" y="1676401"/>
            <a:ext cx="3305810" cy="2494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5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Equilibrium</a:t>
            </a:r>
          </a:p>
        </p:txBody>
      </p:sp>
      <p:sp>
        <p:nvSpPr>
          <p:cNvPr id="5324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i="1" dirty="0">
                <a:solidFill>
                  <a:srgbClr val="25A9A6"/>
                </a:solidFill>
              </a:rPr>
              <a:t>Law of supply and demand</a:t>
            </a:r>
            <a:endParaRPr lang="en-US" altLang="en-US" sz="28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The </a:t>
            </a:r>
            <a:r>
              <a:rPr lang="en-US" altLang="en-US" sz="2400" i="1" dirty="0"/>
              <a:t>price of a good adjusts to bring the quantity supplied and the quantity demanded for that good into balance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EC25517-82C4-46F9-B1DB-59EB8C329B4A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58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SUPPLY AND DEMAND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5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Equilibrium: skepticism required</a:t>
            </a:r>
          </a:p>
        </p:txBody>
      </p:sp>
      <p:sp>
        <p:nvSpPr>
          <p:cNvPr id="5324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Although the Law of Supply and Demand is a good place to start the discussion of prices, it should not be taken to be the gospel truth.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In some cases the price might get stuck at some other level and quantity supplied and quantity demanded may not be equal.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 Example: unemployment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181D578-CBFC-4EBD-A9E8-9E4252479D99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59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SUPPLY AND DEMAND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Assume a market-based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theory of supply and demand assumes that commodities are traded by buyers and sellers dealing directly with each other in </a:t>
            </a:r>
            <a:r>
              <a:rPr lang="en-US" altLang="en-US" i="1" dirty="0">
                <a:solidFill>
                  <a:srgbClr val="25A9A6"/>
                </a:solidFill>
              </a:rPr>
              <a:t>markets</a:t>
            </a:r>
            <a:endParaRPr lang="en-US" altLang="en-US" sz="3000" i="1" dirty="0">
              <a:solidFill>
                <a:srgbClr val="25A9A6"/>
              </a:solidFill>
            </a:endParaRPr>
          </a:p>
          <a:p>
            <a:endParaRPr lang="en-US" altLang="en-US" dirty="0"/>
          </a:p>
          <a:p>
            <a:r>
              <a:rPr lang="en-US" altLang="en-US" sz="2800" dirty="0"/>
              <a:t>Example: When I refer to the “market for coffee”, I simply mean the buyers and sellers of coffee and the rules they obey when they trade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SUPPLY AND DEMAND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699B2DC-7117-40AA-AFCB-CC468FC85D15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Unemployment: a failure of equilibrium when the wage is </a:t>
            </a:r>
            <a:r>
              <a:rPr lang="en-US" altLang="en-US" sz="2800" i="1" dirty="0"/>
              <a:t>too high </a:t>
            </a:r>
            <a:r>
              <a:rPr lang="en-US" altLang="en-US" sz="2800" dirty="0"/>
              <a:t>and </a:t>
            </a:r>
            <a:r>
              <a:rPr lang="en-US" altLang="en-US" sz="2800" i="1" dirty="0"/>
              <a:t>stuck there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B087438-8741-48B9-9EAA-3E87D01356E1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60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2467" name="Rectangle 17"/>
          <p:cNvSpPr>
            <a:spLocks noChangeArrowheads="1"/>
          </p:cNvSpPr>
          <p:nvPr/>
        </p:nvSpPr>
        <p:spPr bwMode="auto">
          <a:xfrm>
            <a:off x="7626350" y="5795963"/>
            <a:ext cx="10302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700" b="1">
                <a:solidFill>
                  <a:srgbClr val="000000"/>
                </a:solidFill>
                <a:latin typeface="Calibri" panose="020F0502020204030204" pitchFamily="34" charset="0"/>
              </a:rPr>
              <a:t>Quantity of</a:t>
            </a:r>
          </a:p>
          <a:p>
            <a:r>
              <a:rPr lang="en-US" altLang="en-US" sz="1700" b="1">
                <a:solidFill>
                  <a:srgbClr val="000000"/>
                </a:solidFill>
                <a:latin typeface="Calibri" panose="020F0502020204030204" pitchFamily="34" charset="0"/>
              </a:rPr>
              <a:t>Labor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2468" name="Rectangle 18"/>
          <p:cNvSpPr>
            <a:spLocks noChangeArrowheads="1"/>
          </p:cNvSpPr>
          <p:nvPr/>
        </p:nvSpPr>
        <p:spPr bwMode="auto">
          <a:xfrm>
            <a:off x="2992942" y="1431925"/>
            <a:ext cx="50590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700" b="1">
                <a:solidFill>
                  <a:srgbClr val="000000"/>
                </a:solidFill>
                <a:latin typeface="Calibri" panose="020F0502020204030204" pitchFamily="34" charset="0"/>
              </a:rPr>
              <a:t>Wage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2469" name="Rectangle 19"/>
          <p:cNvSpPr>
            <a:spLocks noChangeArrowheads="1"/>
          </p:cNvSpPr>
          <p:nvPr/>
        </p:nvSpPr>
        <p:spPr bwMode="auto">
          <a:xfrm>
            <a:off x="3429000" y="5703888"/>
            <a:ext cx="11060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700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178301" y="2466975"/>
            <a:ext cx="4271963" cy="2941638"/>
            <a:chOff x="1672" y="1554"/>
            <a:chExt cx="2691" cy="1853"/>
          </a:xfrm>
        </p:grpSpPr>
        <p:sp>
          <p:nvSpPr>
            <p:cNvPr id="62492" name="Line 21"/>
            <p:cNvSpPr>
              <a:spLocks noChangeShapeType="1"/>
            </p:cNvSpPr>
            <p:nvPr/>
          </p:nvSpPr>
          <p:spPr bwMode="auto">
            <a:xfrm flipV="1">
              <a:off x="1672" y="1685"/>
              <a:ext cx="2286" cy="1722"/>
            </a:xfrm>
            <a:prstGeom prst="line">
              <a:avLst/>
            </a:prstGeom>
            <a:noFill/>
            <a:ln w="65088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3" name="Rectangle 22"/>
            <p:cNvSpPr>
              <a:spLocks noChangeArrowheads="1"/>
            </p:cNvSpPr>
            <p:nvPr/>
          </p:nvSpPr>
          <p:spPr bwMode="auto">
            <a:xfrm>
              <a:off x="3991" y="1554"/>
              <a:ext cx="37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</a:rPr>
                <a:t>Labor</a:t>
              </a:r>
            </a:p>
            <a:p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</a:rPr>
                <a:t>Supply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048252" y="2819400"/>
            <a:ext cx="1489075" cy="687388"/>
            <a:chOff x="2220" y="1776"/>
            <a:chExt cx="938" cy="433"/>
          </a:xfrm>
        </p:grpSpPr>
        <p:sp>
          <p:nvSpPr>
            <p:cNvPr id="62490" name="Freeform 24"/>
            <p:cNvSpPr>
              <a:spLocks/>
            </p:cNvSpPr>
            <p:nvPr/>
          </p:nvSpPr>
          <p:spPr bwMode="auto">
            <a:xfrm>
              <a:off x="2237" y="2112"/>
              <a:ext cx="908" cy="97"/>
            </a:xfrm>
            <a:custGeom>
              <a:avLst/>
              <a:gdLst>
                <a:gd name="T0" fmla="*/ 32528096 w 66"/>
                <a:gd name="T1" fmla="*/ 3576182 h 7"/>
                <a:gd name="T2" fmla="*/ 30056974 w 66"/>
                <a:gd name="T3" fmla="*/ 1548647 h 7"/>
                <a:gd name="T4" fmla="*/ 17732607 w 66"/>
                <a:gd name="T5" fmla="*/ 1548647 h 7"/>
                <a:gd name="T6" fmla="*/ 16264041 w 66"/>
                <a:gd name="T7" fmla="*/ 0 h 7"/>
                <a:gd name="T8" fmla="*/ 14292787 w 66"/>
                <a:gd name="T9" fmla="*/ 1548647 h 7"/>
                <a:gd name="T10" fmla="*/ 1971062 w 66"/>
                <a:gd name="T11" fmla="*/ 1548647 h 7"/>
                <a:gd name="T12" fmla="*/ 0 w 66"/>
                <a:gd name="T13" fmla="*/ 3576182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7"/>
                <a:gd name="T23" fmla="*/ 66 w 66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7">
                  <a:moveTo>
                    <a:pt x="66" y="7"/>
                  </a:moveTo>
                  <a:cubicBezTo>
                    <a:pt x="66" y="5"/>
                    <a:pt x="63" y="3"/>
                    <a:pt x="61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4" y="3"/>
                    <a:pt x="33" y="2"/>
                    <a:pt x="33" y="0"/>
                  </a:cubicBezTo>
                  <a:cubicBezTo>
                    <a:pt x="33" y="2"/>
                    <a:pt x="31" y="3"/>
                    <a:pt x="29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0" y="5"/>
                    <a:pt x="0" y="7"/>
                  </a:cubicBez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1" name="Rectangle 25"/>
            <p:cNvSpPr>
              <a:spLocks noChangeArrowheads="1"/>
            </p:cNvSpPr>
            <p:nvPr/>
          </p:nvSpPr>
          <p:spPr bwMode="auto">
            <a:xfrm>
              <a:off x="2220" y="1776"/>
              <a:ext cx="93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</a:rPr>
                <a:t>Labor surplus</a:t>
              </a:r>
            </a:p>
            <a:p>
              <a:pPr algn="ctr"/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</a:rPr>
                <a:t>(unemployment)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779838" y="2681289"/>
            <a:ext cx="4425950" cy="2962275"/>
            <a:chOff x="1421" y="1689"/>
            <a:chExt cx="2788" cy="1866"/>
          </a:xfrm>
        </p:grpSpPr>
        <p:sp>
          <p:nvSpPr>
            <p:cNvPr id="62488" name="Rectangle 27"/>
            <p:cNvSpPr>
              <a:spLocks noChangeArrowheads="1"/>
            </p:cNvSpPr>
            <p:nvPr/>
          </p:nvSpPr>
          <p:spPr bwMode="auto">
            <a:xfrm>
              <a:off x="3750" y="3225"/>
              <a:ext cx="45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 dirty="0">
                  <a:solidFill>
                    <a:srgbClr val="000000"/>
                  </a:solidFill>
                  <a:latin typeface="Calibri" panose="020F0502020204030204" pitchFamily="34" charset="0"/>
                </a:rPr>
                <a:t>Labor</a:t>
              </a:r>
            </a:p>
            <a:p>
              <a:r>
                <a:rPr lang="en-US" altLang="en-US" sz="1700" dirty="0">
                  <a:solidFill>
                    <a:srgbClr val="000000"/>
                  </a:solidFill>
                  <a:latin typeface="Calibri" panose="020F0502020204030204" pitchFamily="34" charset="0"/>
                </a:rPr>
                <a:t>demand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62489" name="Line 28"/>
            <p:cNvSpPr>
              <a:spLocks noChangeShapeType="1"/>
            </p:cNvSpPr>
            <p:nvPr/>
          </p:nvSpPr>
          <p:spPr bwMode="auto">
            <a:xfrm flipH="1" flipV="1">
              <a:off x="1421" y="1689"/>
              <a:ext cx="2286" cy="1722"/>
            </a:xfrm>
            <a:prstGeom prst="line">
              <a:avLst/>
            </a:prstGeom>
            <a:noFill/>
            <a:ln w="65088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2609852" y="3389314"/>
            <a:ext cx="5305425" cy="523875"/>
            <a:chOff x="684" y="2135"/>
            <a:chExt cx="3342" cy="330"/>
          </a:xfrm>
        </p:grpSpPr>
        <p:sp>
          <p:nvSpPr>
            <p:cNvPr id="62486" name="Line 30"/>
            <p:cNvSpPr>
              <a:spLocks noChangeShapeType="1"/>
            </p:cNvSpPr>
            <p:nvPr/>
          </p:nvSpPr>
          <p:spPr bwMode="auto">
            <a:xfrm flipH="1">
              <a:off x="1287" y="2291"/>
              <a:ext cx="2739" cy="1"/>
            </a:xfrm>
            <a:prstGeom prst="line">
              <a:avLst/>
            </a:prstGeom>
            <a:noFill/>
            <a:ln w="65088">
              <a:solidFill>
                <a:srgbClr val="E17E2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7" name="Rectangle 31"/>
            <p:cNvSpPr>
              <a:spLocks noChangeArrowheads="1"/>
            </p:cNvSpPr>
            <p:nvPr/>
          </p:nvSpPr>
          <p:spPr bwMode="auto">
            <a:xfrm>
              <a:off x="684" y="2135"/>
              <a:ext cx="48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</a:rPr>
                <a:t>Too-high</a:t>
              </a:r>
            </a:p>
            <a:p>
              <a:pPr algn="ctr"/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</a:rPr>
                <a:t>wage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4565652" y="3571876"/>
            <a:ext cx="952500" cy="2747963"/>
            <a:chOff x="1916" y="2250"/>
            <a:chExt cx="600" cy="1731"/>
          </a:xfrm>
        </p:grpSpPr>
        <p:sp>
          <p:nvSpPr>
            <p:cNvPr id="62482" name="Rectangle 33"/>
            <p:cNvSpPr>
              <a:spLocks noChangeArrowheads="1"/>
            </p:cNvSpPr>
            <p:nvPr/>
          </p:nvSpPr>
          <p:spPr bwMode="auto">
            <a:xfrm>
              <a:off x="1916" y="3651"/>
              <a:ext cx="60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</a:rPr>
                <a:t>Quantity</a:t>
              </a:r>
            </a:p>
            <a:p>
              <a:pPr algn="ctr"/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</a:rPr>
                <a:t>demanded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62483" name="Group 34"/>
            <p:cNvGrpSpPr>
              <a:grpSpLocks/>
            </p:cNvGrpSpPr>
            <p:nvPr/>
          </p:nvGrpSpPr>
          <p:grpSpPr bwMode="auto">
            <a:xfrm>
              <a:off x="2182" y="2250"/>
              <a:ext cx="82" cy="1323"/>
              <a:chOff x="2182" y="2250"/>
              <a:chExt cx="82" cy="1323"/>
            </a:xfrm>
          </p:grpSpPr>
          <p:sp>
            <p:nvSpPr>
              <p:cNvPr id="62484" name="Line 35"/>
              <p:cNvSpPr>
                <a:spLocks noChangeShapeType="1"/>
              </p:cNvSpPr>
              <p:nvPr/>
            </p:nvSpPr>
            <p:spPr bwMode="auto">
              <a:xfrm flipV="1">
                <a:off x="2223" y="2291"/>
                <a:ext cx="1" cy="128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5" name="Oval 36"/>
              <p:cNvSpPr>
                <a:spLocks noChangeArrowheads="1"/>
              </p:cNvSpPr>
              <p:nvPr/>
            </p:nvSpPr>
            <p:spPr bwMode="auto">
              <a:xfrm>
                <a:off x="2182" y="2250"/>
                <a:ext cx="82" cy="8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6145217" y="3571876"/>
            <a:ext cx="773113" cy="2747963"/>
            <a:chOff x="2911" y="2250"/>
            <a:chExt cx="487" cy="1731"/>
          </a:xfrm>
        </p:grpSpPr>
        <p:sp>
          <p:nvSpPr>
            <p:cNvPr id="62479" name="Line 38"/>
            <p:cNvSpPr>
              <a:spLocks noChangeShapeType="1"/>
            </p:cNvSpPr>
            <p:nvPr/>
          </p:nvSpPr>
          <p:spPr bwMode="auto">
            <a:xfrm flipV="1">
              <a:off x="3159" y="2291"/>
              <a:ext cx="1" cy="128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0" name="Oval 39"/>
            <p:cNvSpPr>
              <a:spLocks noChangeArrowheads="1"/>
            </p:cNvSpPr>
            <p:nvPr/>
          </p:nvSpPr>
          <p:spPr bwMode="auto">
            <a:xfrm>
              <a:off x="3118" y="2250"/>
              <a:ext cx="82" cy="8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62481" name="Rectangle 40"/>
            <p:cNvSpPr>
              <a:spLocks noChangeArrowheads="1"/>
            </p:cNvSpPr>
            <p:nvPr/>
          </p:nvSpPr>
          <p:spPr bwMode="auto">
            <a:xfrm>
              <a:off x="2911" y="3651"/>
              <a:ext cx="48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</a:rPr>
                <a:t>Quantity</a:t>
              </a:r>
            </a:p>
            <a:p>
              <a:pPr algn="ctr"/>
              <a:r>
                <a:rPr lang="en-US" altLang="en-US" sz="1700">
                  <a:solidFill>
                    <a:srgbClr val="000000"/>
                  </a:solidFill>
                  <a:latin typeface="Calibri" panose="020F0502020204030204" pitchFamily="34" charset="0"/>
                </a:rPr>
                <a:t>supplied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62476" name="Freeform 41"/>
          <p:cNvSpPr>
            <a:spLocks/>
          </p:cNvSpPr>
          <p:nvPr/>
        </p:nvSpPr>
        <p:spPr bwMode="auto">
          <a:xfrm>
            <a:off x="3567113" y="1428751"/>
            <a:ext cx="5200650" cy="4264025"/>
          </a:xfrm>
          <a:custGeom>
            <a:avLst/>
            <a:gdLst>
              <a:gd name="T0" fmla="*/ 0 w 3276"/>
              <a:gd name="T1" fmla="*/ 0 h 2686"/>
              <a:gd name="T2" fmla="*/ 0 w 3276"/>
              <a:gd name="T3" fmla="*/ 2147483647 h 2686"/>
              <a:gd name="T4" fmla="*/ 2147483647 w 3276"/>
              <a:gd name="T5" fmla="*/ 2147483647 h 2686"/>
              <a:gd name="T6" fmla="*/ 0 60000 65536"/>
              <a:gd name="T7" fmla="*/ 0 60000 65536"/>
              <a:gd name="T8" fmla="*/ 0 60000 65536"/>
              <a:gd name="T9" fmla="*/ 0 w 3276"/>
              <a:gd name="T10" fmla="*/ 0 h 2686"/>
              <a:gd name="T11" fmla="*/ 3276 w 3276"/>
              <a:gd name="T12" fmla="*/ 2686 h 26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76" h="2686">
                <a:moveTo>
                  <a:pt x="0" y="0"/>
                </a:moveTo>
                <a:lnTo>
                  <a:pt x="0" y="2686"/>
                </a:lnTo>
                <a:lnTo>
                  <a:pt x="3276" y="2686"/>
                </a:lnTo>
              </a:path>
            </a:pathLst>
          </a:cu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Making predictions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/>
              <a:t>Are we there yet?? Is the theory of supply and demand of any use?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SUPPLY AND DEMAND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DF80B1D-30EB-44F4-A99A-6F3DA98FFA05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61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609601"/>
            <a:ext cx="44577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Let’s make some predictions</a:t>
            </a:r>
          </a:p>
        </p:txBody>
      </p:sp>
      <p:sp>
        <p:nvSpPr>
          <p:cNvPr id="6451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We have seen some of the factors that shift the demand and supply curves</a:t>
            </a:r>
          </a:p>
          <a:p>
            <a:pPr eaLnBrk="1" hangingPunct="1"/>
            <a:r>
              <a:rPr lang="en-US" altLang="en-US" dirty="0"/>
              <a:t>Such shifts change the equilibrium outcome</a:t>
            </a:r>
          </a:p>
          <a:p>
            <a:pPr eaLnBrk="1" hangingPunct="1"/>
            <a:r>
              <a:rPr lang="en-US" altLang="en-US" dirty="0"/>
              <a:t>Using the supply-demand theory we can try to predict the consequences of</a:t>
            </a:r>
          </a:p>
          <a:p>
            <a:pPr lvl="1" eaLnBrk="1" hangingPunct="1"/>
            <a:r>
              <a:rPr lang="en-US" altLang="en-US" dirty="0"/>
              <a:t>alternative policy proposals, and</a:t>
            </a:r>
          </a:p>
          <a:p>
            <a:pPr lvl="1" eaLnBrk="1" hangingPunct="1"/>
            <a:r>
              <a:rPr lang="en-US" altLang="en-US" dirty="0"/>
              <a:t>events outside our control that we need to be ready for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SUPPLY AND DEMAND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8D3650F-C84C-4AAC-A9A1-4D600F1372CA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62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altLang="en-US" sz="2800" dirty="0"/>
              <a:t>How an Increase in Demand Affects the Equilibrium</a:t>
            </a:r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4F1CC9F-B0E0-4D59-A125-515B286A1295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63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5539" name="Freeform 17"/>
          <p:cNvSpPr>
            <a:spLocks/>
          </p:cNvSpPr>
          <p:nvPr/>
        </p:nvSpPr>
        <p:spPr bwMode="auto">
          <a:xfrm>
            <a:off x="3470275" y="1050926"/>
            <a:ext cx="6362700" cy="4868863"/>
          </a:xfrm>
          <a:custGeom>
            <a:avLst/>
            <a:gdLst>
              <a:gd name="T0" fmla="*/ 0 w 4008"/>
              <a:gd name="T1" fmla="*/ 0 h 3067"/>
              <a:gd name="T2" fmla="*/ 0 w 4008"/>
              <a:gd name="T3" fmla="*/ 2147483647 h 3067"/>
              <a:gd name="T4" fmla="*/ 2147483647 w 4008"/>
              <a:gd name="T5" fmla="*/ 2147483647 h 3067"/>
              <a:gd name="T6" fmla="*/ 0 60000 65536"/>
              <a:gd name="T7" fmla="*/ 0 60000 65536"/>
              <a:gd name="T8" fmla="*/ 0 60000 65536"/>
              <a:gd name="T9" fmla="*/ 0 w 4008"/>
              <a:gd name="T10" fmla="*/ 0 h 3067"/>
              <a:gd name="T11" fmla="*/ 4008 w 4008"/>
              <a:gd name="T12" fmla="*/ 3067 h 30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8" h="3067">
                <a:moveTo>
                  <a:pt x="0" y="0"/>
                </a:moveTo>
                <a:lnTo>
                  <a:pt x="0" y="3067"/>
                </a:lnTo>
                <a:lnTo>
                  <a:pt x="4008" y="3067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66" name="Line 18"/>
          <p:cNvSpPr>
            <a:spLocks noChangeShapeType="1"/>
          </p:cNvSpPr>
          <p:nvPr/>
        </p:nvSpPr>
        <p:spPr bwMode="auto">
          <a:xfrm>
            <a:off x="4556126" y="2511425"/>
            <a:ext cx="1236663" cy="1588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67" name="Line 19"/>
          <p:cNvSpPr>
            <a:spLocks noChangeShapeType="1"/>
          </p:cNvSpPr>
          <p:nvPr/>
        </p:nvSpPr>
        <p:spPr bwMode="auto">
          <a:xfrm>
            <a:off x="5900738" y="6045200"/>
            <a:ext cx="654050" cy="1588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68" name="Line 20"/>
          <p:cNvSpPr>
            <a:spLocks noChangeShapeType="1"/>
          </p:cNvSpPr>
          <p:nvPr/>
        </p:nvSpPr>
        <p:spPr bwMode="auto">
          <a:xfrm flipV="1">
            <a:off x="3192464" y="3441701"/>
            <a:ext cx="1587" cy="258763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6" name="Rectangle 24"/>
          <p:cNvSpPr>
            <a:spLocks noChangeArrowheads="1"/>
          </p:cNvSpPr>
          <p:nvPr/>
        </p:nvSpPr>
        <p:spPr bwMode="auto">
          <a:xfrm>
            <a:off x="3424238" y="5949950"/>
            <a:ext cx="9778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865564" y="2638426"/>
            <a:ext cx="4524375" cy="2181225"/>
            <a:chOff x="1475" y="1662"/>
            <a:chExt cx="2850" cy="1374"/>
          </a:xfrm>
        </p:grpSpPr>
        <p:sp>
          <p:nvSpPr>
            <p:cNvPr id="65598" name="Line 28"/>
            <p:cNvSpPr>
              <a:spLocks noChangeShapeType="1"/>
            </p:cNvSpPr>
            <p:nvPr/>
          </p:nvSpPr>
          <p:spPr bwMode="auto">
            <a:xfrm flipH="1">
              <a:off x="1475" y="1729"/>
              <a:ext cx="2496" cy="1307"/>
            </a:xfrm>
            <a:prstGeom prst="line">
              <a:avLst/>
            </a:prstGeom>
            <a:noFill/>
            <a:ln w="53975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9" name="Rectangle 29"/>
            <p:cNvSpPr>
              <a:spLocks noChangeArrowheads="1"/>
            </p:cNvSpPr>
            <p:nvPr/>
          </p:nvSpPr>
          <p:spPr bwMode="auto">
            <a:xfrm>
              <a:off x="3996" y="1662"/>
              <a:ext cx="32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Calibri" panose="020F0502020204030204" pitchFamily="34" charset="0"/>
                </a:rPr>
                <a:t>Supply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5919790" y="3827464"/>
            <a:ext cx="1865313" cy="788987"/>
            <a:chOff x="2769" y="2411"/>
            <a:chExt cx="1175" cy="497"/>
          </a:xfrm>
        </p:grpSpPr>
        <p:sp>
          <p:nvSpPr>
            <p:cNvPr id="65595" name="Line 31"/>
            <p:cNvSpPr>
              <a:spLocks noChangeShapeType="1"/>
            </p:cNvSpPr>
            <p:nvPr/>
          </p:nvSpPr>
          <p:spPr bwMode="auto">
            <a:xfrm>
              <a:off x="2769" y="2411"/>
              <a:ext cx="744" cy="2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6" name="Rectangle 32"/>
            <p:cNvSpPr>
              <a:spLocks noChangeArrowheads="1"/>
            </p:cNvSpPr>
            <p:nvPr/>
          </p:nvSpPr>
          <p:spPr bwMode="auto">
            <a:xfrm>
              <a:off x="3528" y="2613"/>
              <a:ext cx="27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Calibri" panose="020F0502020204030204" pitchFamily="34" charset="0"/>
                </a:rPr>
                <a:t>Initial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5597" name="Rectangle 33"/>
            <p:cNvSpPr>
              <a:spLocks noChangeArrowheads="1"/>
            </p:cNvSpPr>
            <p:nvPr/>
          </p:nvSpPr>
          <p:spPr bwMode="auto">
            <a:xfrm>
              <a:off x="3377" y="2763"/>
              <a:ext cx="56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 dirty="0">
                  <a:solidFill>
                    <a:srgbClr val="000000"/>
                  </a:solidFill>
                  <a:latin typeface="Calibri" panose="020F0502020204030204" pitchFamily="34" charset="0"/>
                </a:rPr>
                <a:t>equilibrium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4137025" y="2222500"/>
            <a:ext cx="3633788" cy="3416300"/>
            <a:chOff x="1646" y="1400"/>
            <a:chExt cx="2289" cy="2152"/>
          </a:xfrm>
        </p:grpSpPr>
        <p:sp>
          <p:nvSpPr>
            <p:cNvPr id="65592" name="Line 35"/>
            <p:cNvSpPr>
              <a:spLocks noChangeShapeType="1"/>
            </p:cNvSpPr>
            <p:nvPr/>
          </p:nvSpPr>
          <p:spPr bwMode="auto">
            <a:xfrm>
              <a:off x="1646" y="1400"/>
              <a:ext cx="2142" cy="2056"/>
            </a:xfrm>
            <a:prstGeom prst="line">
              <a:avLst/>
            </a:prstGeom>
            <a:noFill/>
            <a:ln w="53975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3" name="Rectangle 36"/>
            <p:cNvSpPr>
              <a:spLocks noChangeArrowheads="1"/>
            </p:cNvSpPr>
            <p:nvPr/>
          </p:nvSpPr>
          <p:spPr bwMode="auto">
            <a:xfrm>
              <a:off x="3818" y="3407"/>
              <a:ext cx="7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 i="1">
                  <a:solidFill>
                    <a:srgbClr val="000000"/>
                  </a:solidFill>
                  <a:latin typeface="Calibri" panose="020F0502020204030204" pitchFamily="34" charset="0"/>
                </a:rPr>
                <a:t>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5594" name="Freeform 37"/>
            <p:cNvSpPr>
              <a:spLocks/>
            </p:cNvSpPr>
            <p:nvPr/>
          </p:nvSpPr>
          <p:spPr bwMode="auto">
            <a:xfrm>
              <a:off x="3913" y="3482"/>
              <a:ext cx="22" cy="56"/>
            </a:xfrm>
            <a:custGeom>
              <a:avLst/>
              <a:gdLst>
                <a:gd name="T0" fmla="*/ 22 w 22"/>
                <a:gd name="T1" fmla="*/ 0 h 56"/>
                <a:gd name="T2" fmla="*/ 18 w 22"/>
                <a:gd name="T3" fmla="*/ 0 h 56"/>
                <a:gd name="T4" fmla="*/ 11 w 22"/>
                <a:gd name="T5" fmla="*/ 8 h 56"/>
                <a:gd name="T6" fmla="*/ 0 w 22"/>
                <a:gd name="T7" fmla="*/ 15 h 56"/>
                <a:gd name="T8" fmla="*/ 0 w 22"/>
                <a:gd name="T9" fmla="*/ 23 h 56"/>
                <a:gd name="T10" fmla="*/ 7 w 22"/>
                <a:gd name="T11" fmla="*/ 19 h 56"/>
                <a:gd name="T12" fmla="*/ 15 w 22"/>
                <a:gd name="T13" fmla="*/ 11 h 56"/>
                <a:gd name="T14" fmla="*/ 15 w 22"/>
                <a:gd name="T15" fmla="*/ 56 h 56"/>
                <a:gd name="T16" fmla="*/ 22 w 22"/>
                <a:gd name="T17" fmla="*/ 56 h 56"/>
                <a:gd name="T18" fmla="*/ 22 w 22"/>
                <a:gd name="T19" fmla="*/ 4 h 56"/>
                <a:gd name="T20" fmla="*/ 22 w 22"/>
                <a:gd name="T21" fmla="*/ 0 h 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56"/>
                <a:gd name="T35" fmla="*/ 22 w 22"/>
                <a:gd name="T36" fmla="*/ 56 h 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56">
                  <a:moveTo>
                    <a:pt x="22" y="0"/>
                  </a:moveTo>
                  <a:lnTo>
                    <a:pt x="18" y="0"/>
                  </a:lnTo>
                  <a:lnTo>
                    <a:pt x="11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7" y="19"/>
                  </a:lnTo>
                  <a:lnTo>
                    <a:pt x="15" y="11"/>
                  </a:lnTo>
                  <a:lnTo>
                    <a:pt x="15" y="56"/>
                  </a:lnTo>
                  <a:lnTo>
                    <a:pt x="22" y="56"/>
                  </a:lnTo>
                  <a:lnTo>
                    <a:pt x="22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4992689" y="1555751"/>
            <a:ext cx="3609975" cy="3463925"/>
            <a:chOff x="2185" y="980"/>
            <a:chExt cx="2274" cy="2182"/>
          </a:xfrm>
        </p:grpSpPr>
        <p:sp>
          <p:nvSpPr>
            <p:cNvPr id="65589" name="Line 39"/>
            <p:cNvSpPr>
              <a:spLocks noChangeShapeType="1"/>
            </p:cNvSpPr>
            <p:nvPr/>
          </p:nvSpPr>
          <p:spPr bwMode="auto">
            <a:xfrm>
              <a:off x="2185" y="980"/>
              <a:ext cx="2141" cy="2056"/>
            </a:xfrm>
            <a:prstGeom prst="line">
              <a:avLst/>
            </a:prstGeom>
            <a:noFill/>
            <a:ln w="53975">
              <a:solidFill>
                <a:srgbClr val="5F16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0" name="Rectangle 40"/>
            <p:cNvSpPr>
              <a:spLocks noChangeArrowheads="1"/>
            </p:cNvSpPr>
            <p:nvPr/>
          </p:nvSpPr>
          <p:spPr bwMode="auto">
            <a:xfrm>
              <a:off x="4327" y="3017"/>
              <a:ext cx="7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 i="1">
                  <a:solidFill>
                    <a:srgbClr val="000000"/>
                  </a:solidFill>
                  <a:latin typeface="Calibri" panose="020F0502020204030204" pitchFamily="34" charset="0"/>
                </a:rPr>
                <a:t>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5591" name="Freeform 41"/>
            <p:cNvSpPr>
              <a:spLocks/>
            </p:cNvSpPr>
            <p:nvPr/>
          </p:nvSpPr>
          <p:spPr bwMode="auto">
            <a:xfrm>
              <a:off x="4418" y="3093"/>
              <a:ext cx="41" cy="52"/>
            </a:xfrm>
            <a:custGeom>
              <a:avLst/>
              <a:gdLst>
                <a:gd name="T0" fmla="*/ 11 w 41"/>
                <a:gd name="T1" fmla="*/ 48 h 52"/>
                <a:gd name="T2" fmla="*/ 15 w 41"/>
                <a:gd name="T3" fmla="*/ 45 h 52"/>
                <a:gd name="T4" fmla="*/ 22 w 41"/>
                <a:gd name="T5" fmla="*/ 37 h 52"/>
                <a:gd name="T6" fmla="*/ 34 w 41"/>
                <a:gd name="T7" fmla="*/ 26 h 52"/>
                <a:gd name="T8" fmla="*/ 38 w 41"/>
                <a:gd name="T9" fmla="*/ 22 h 52"/>
                <a:gd name="T10" fmla="*/ 41 w 41"/>
                <a:gd name="T11" fmla="*/ 15 h 52"/>
                <a:gd name="T12" fmla="*/ 41 w 41"/>
                <a:gd name="T13" fmla="*/ 7 h 52"/>
                <a:gd name="T14" fmla="*/ 38 w 41"/>
                <a:gd name="T15" fmla="*/ 3 h 52"/>
                <a:gd name="T16" fmla="*/ 30 w 41"/>
                <a:gd name="T17" fmla="*/ 0 h 52"/>
                <a:gd name="T18" fmla="*/ 22 w 41"/>
                <a:gd name="T19" fmla="*/ 0 h 52"/>
                <a:gd name="T20" fmla="*/ 15 w 41"/>
                <a:gd name="T21" fmla="*/ 0 h 52"/>
                <a:gd name="T22" fmla="*/ 7 w 41"/>
                <a:gd name="T23" fmla="*/ 3 h 52"/>
                <a:gd name="T24" fmla="*/ 4 w 41"/>
                <a:gd name="T25" fmla="*/ 7 h 52"/>
                <a:gd name="T26" fmla="*/ 4 w 41"/>
                <a:gd name="T27" fmla="*/ 15 h 52"/>
                <a:gd name="T28" fmla="*/ 11 w 41"/>
                <a:gd name="T29" fmla="*/ 15 h 52"/>
                <a:gd name="T30" fmla="*/ 11 w 41"/>
                <a:gd name="T31" fmla="*/ 7 h 52"/>
                <a:gd name="T32" fmla="*/ 22 w 41"/>
                <a:gd name="T33" fmla="*/ 3 h 52"/>
                <a:gd name="T34" fmla="*/ 30 w 41"/>
                <a:gd name="T35" fmla="*/ 7 h 52"/>
                <a:gd name="T36" fmla="*/ 34 w 41"/>
                <a:gd name="T37" fmla="*/ 15 h 52"/>
                <a:gd name="T38" fmla="*/ 30 w 41"/>
                <a:gd name="T39" fmla="*/ 22 h 52"/>
                <a:gd name="T40" fmla="*/ 15 w 41"/>
                <a:gd name="T41" fmla="*/ 33 h 52"/>
                <a:gd name="T42" fmla="*/ 7 w 41"/>
                <a:gd name="T43" fmla="*/ 41 h 52"/>
                <a:gd name="T44" fmla="*/ 0 w 41"/>
                <a:gd name="T45" fmla="*/ 48 h 52"/>
                <a:gd name="T46" fmla="*/ 0 w 41"/>
                <a:gd name="T47" fmla="*/ 52 h 52"/>
                <a:gd name="T48" fmla="*/ 41 w 41"/>
                <a:gd name="T49" fmla="*/ 52 h 52"/>
                <a:gd name="T50" fmla="*/ 41 w 41"/>
                <a:gd name="T51" fmla="*/ 48 h 52"/>
                <a:gd name="T52" fmla="*/ 15 w 41"/>
                <a:gd name="T53" fmla="*/ 48 h 52"/>
                <a:gd name="T54" fmla="*/ 11 w 41"/>
                <a:gd name="T55" fmla="*/ 48 h 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1"/>
                <a:gd name="T85" fmla="*/ 0 h 52"/>
                <a:gd name="T86" fmla="*/ 41 w 41"/>
                <a:gd name="T87" fmla="*/ 52 h 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1" h="52">
                  <a:moveTo>
                    <a:pt x="11" y="48"/>
                  </a:moveTo>
                  <a:lnTo>
                    <a:pt x="15" y="45"/>
                  </a:lnTo>
                  <a:lnTo>
                    <a:pt x="22" y="37"/>
                  </a:lnTo>
                  <a:lnTo>
                    <a:pt x="34" y="26"/>
                  </a:lnTo>
                  <a:lnTo>
                    <a:pt x="38" y="22"/>
                  </a:lnTo>
                  <a:lnTo>
                    <a:pt x="41" y="15"/>
                  </a:lnTo>
                  <a:lnTo>
                    <a:pt x="41" y="7"/>
                  </a:lnTo>
                  <a:lnTo>
                    <a:pt x="38" y="3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7" y="3"/>
                  </a:lnTo>
                  <a:lnTo>
                    <a:pt x="4" y="7"/>
                  </a:lnTo>
                  <a:lnTo>
                    <a:pt x="4" y="15"/>
                  </a:lnTo>
                  <a:lnTo>
                    <a:pt x="11" y="15"/>
                  </a:lnTo>
                  <a:lnTo>
                    <a:pt x="11" y="7"/>
                  </a:lnTo>
                  <a:lnTo>
                    <a:pt x="22" y="3"/>
                  </a:lnTo>
                  <a:lnTo>
                    <a:pt x="30" y="7"/>
                  </a:lnTo>
                  <a:lnTo>
                    <a:pt x="34" y="15"/>
                  </a:lnTo>
                  <a:lnTo>
                    <a:pt x="30" y="22"/>
                  </a:lnTo>
                  <a:lnTo>
                    <a:pt x="15" y="33"/>
                  </a:lnTo>
                  <a:lnTo>
                    <a:pt x="7" y="41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41" y="52"/>
                  </a:lnTo>
                  <a:lnTo>
                    <a:pt x="41" y="48"/>
                  </a:lnTo>
                  <a:lnTo>
                    <a:pt x="15" y="48"/>
                  </a:lnTo>
                  <a:lnTo>
                    <a:pt x="11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3902076" y="6081714"/>
            <a:ext cx="2308225" cy="649287"/>
            <a:chOff x="1498" y="3831"/>
            <a:chExt cx="1454" cy="409"/>
          </a:xfrm>
        </p:grpSpPr>
        <p:sp>
          <p:nvSpPr>
            <p:cNvPr id="65583" name="Line 43"/>
            <p:cNvSpPr>
              <a:spLocks noChangeShapeType="1"/>
            </p:cNvSpPr>
            <p:nvPr/>
          </p:nvSpPr>
          <p:spPr bwMode="auto">
            <a:xfrm flipH="1">
              <a:off x="2505" y="3831"/>
              <a:ext cx="447" cy="17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4" name="Rectangle 44"/>
            <p:cNvSpPr>
              <a:spLocks noChangeArrowheads="1"/>
            </p:cNvSpPr>
            <p:nvPr/>
          </p:nvSpPr>
          <p:spPr bwMode="auto">
            <a:xfrm>
              <a:off x="1498" y="3888"/>
              <a:ext cx="1099" cy="352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65585" name="Rectangle 45"/>
            <p:cNvSpPr>
              <a:spLocks noChangeArrowheads="1"/>
            </p:cNvSpPr>
            <p:nvPr/>
          </p:nvSpPr>
          <p:spPr bwMode="auto">
            <a:xfrm>
              <a:off x="1544" y="3905"/>
              <a:ext cx="9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Calibri" panose="020F0502020204030204" pitchFamily="34" charset="0"/>
                </a:rPr>
                <a:t>3.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5586" name="Rectangle 46"/>
            <p:cNvSpPr>
              <a:spLocks noChangeArrowheads="1"/>
            </p:cNvSpPr>
            <p:nvPr/>
          </p:nvSpPr>
          <p:spPr bwMode="auto">
            <a:xfrm>
              <a:off x="1646" y="3905"/>
              <a:ext cx="20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Calibri" panose="020F0502020204030204" pitchFamily="34" charset="0"/>
                </a:rPr>
                <a:t> . . .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5587" name="Rectangle 47"/>
            <p:cNvSpPr>
              <a:spLocks noChangeArrowheads="1"/>
            </p:cNvSpPr>
            <p:nvPr/>
          </p:nvSpPr>
          <p:spPr bwMode="auto">
            <a:xfrm>
              <a:off x="1880" y="3905"/>
              <a:ext cx="61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Calibri" panose="020F0502020204030204" pitchFamily="34" charset="0"/>
                </a:rPr>
                <a:t>and a higher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5588" name="Rectangle 48"/>
            <p:cNvSpPr>
              <a:spLocks noChangeArrowheads="1"/>
            </p:cNvSpPr>
            <p:nvPr/>
          </p:nvSpPr>
          <p:spPr bwMode="auto">
            <a:xfrm>
              <a:off x="1544" y="4055"/>
              <a:ext cx="67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Calibri" panose="020F0502020204030204" pitchFamily="34" charset="0"/>
                </a:rPr>
                <a:t>quantity sold.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1992314" y="3611566"/>
            <a:ext cx="1417637" cy="1171575"/>
            <a:chOff x="295" y="2275"/>
            <a:chExt cx="893" cy="738"/>
          </a:xfrm>
        </p:grpSpPr>
        <p:sp>
          <p:nvSpPr>
            <p:cNvPr id="65577" name="Line 50"/>
            <p:cNvSpPr>
              <a:spLocks noChangeShapeType="1"/>
            </p:cNvSpPr>
            <p:nvPr/>
          </p:nvSpPr>
          <p:spPr bwMode="auto">
            <a:xfrm flipV="1">
              <a:off x="582" y="2275"/>
              <a:ext cx="423" cy="23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5578" name="Group 51"/>
            <p:cNvGrpSpPr>
              <a:grpSpLocks/>
            </p:cNvGrpSpPr>
            <p:nvPr/>
          </p:nvGrpSpPr>
          <p:grpSpPr bwMode="auto">
            <a:xfrm>
              <a:off x="295" y="2513"/>
              <a:ext cx="893" cy="500"/>
              <a:chOff x="295" y="2513"/>
              <a:chExt cx="893" cy="500"/>
            </a:xfrm>
          </p:grpSpPr>
          <p:sp>
            <p:nvSpPr>
              <p:cNvPr id="65579" name="Rectangle 52"/>
              <p:cNvSpPr>
                <a:spLocks noChangeArrowheads="1"/>
              </p:cNvSpPr>
              <p:nvPr/>
            </p:nvSpPr>
            <p:spPr bwMode="auto">
              <a:xfrm>
                <a:off x="295" y="2513"/>
                <a:ext cx="893" cy="500"/>
              </a:xfrm>
              <a:prstGeom prst="rect">
                <a:avLst/>
              </a:prstGeom>
              <a:solidFill>
                <a:srgbClr val="E1E5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65580" name="Rectangle 53"/>
              <p:cNvSpPr>
                <a:spLocks noChangeArrowheads="1"/>
              </p:cNvSpPr>
              <p:nvPr/>
            </p:nvSpPr>
            <p:spPr bwMode="auto">
              <a:xfrm>
                <a:off x="364" y="2553"/>
                <a:ext cx="72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5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2. . . . resulting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581" name="Rectangle 54"/>
              <p:cNvSpPr>
                <a:spLocks noChangeArrowheads="1"/>
              </p:cNvSpPr>
              <p:nvPr/>
            </p:nvSpPr>
            <p:spPr bwMode="auto">
              <a:xfrm>
                <a:off x="364" y="2703"/>
                <a:ext cx="519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5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in a higher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582" name="Rectangle 55"/>
              <p:cNvSpPr>
                <a:spLocks noChangeArrowheads="1"/>
              </p:cNvSpPr>
              <p:nvPr/>
            </p:nvSpPr>
            <p:spPr bwMode="auto">
              <a:xfrm>
                <a:off x="364" y="2853"/>
                <a:ext cx="419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5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price . . .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5356226" y="1230314"/>
            <a:ext cx="3325813" cy="1227137"/>
            <a:chOff x="2414" y="775"/>
            <a:chExt cx="2095" cy="773"/>
          </a:xfrm>
        </p:grpSpPr>
        <p:sp>
          <p:nvSpPr>
            <p:cNvPr id="65573" name="Line 57"/>
            <p:cNvSpPr>
              <a:spLocks noChangeShapeType="1"/>
            </p:cNvSpPr>
            <p:nvPr/>
          </p:nvSpPr>
          <p:spPr bwMode="auto">
            <a:xfrm flipV="1">
              <a:off x="2414" y="877"/>
              <a:ext cx="526" cy="67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4" name="Rectangle 58"/>
            <p:cNvSpPr>
              <a:spLocks noChangeArrowheads="1"/>
            </p:cNvSpPr>
            <p:nvPr/>
          </p:nvSpPr>
          <p:spPr bwMode="auto">
            <a:xfrm>
              <a:off x="2849" y="775"/>
              <a:ext cx="1660" cy="330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65575" name="Rectangle 59"/>
            <p:cNvSpPr>
              <a:spLocks noChangeArrowheads="1"/>
            </p:cNvSpPr>
            <p:nvPr/>
          </p:nvSpPr>
          <p:spPr bwMode="auto">
            <a:xfrm>
              <a:off x="2891" y="806"/>
              <a:ext cx="122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Calibri" panose="020F0502020204030204" pitchFamily="34" charset="0"/>
                </a:rPr>
                <a:t>1. Hot weather increases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5576" name="Rectangle 60"/>
            <p:cNvSpPr>
              <a:spLocks noChangeArrowheads="1"/>
            </p:cNvSpPr>
            <p:nvPr/>
          </p:nvSpPr>
          <p:spPr bwMode="auto">
            <a:xfrm>
              <a:off x="2891" y="956"/>
              <a:ext cx="144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Calibri" panose="020F0502020204030204" pitchFamily="34" charset="0"/>
                </a:rPr>
                <a:t>the demand for ice cream . . .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" name="Group 61"/>
          <p:cNvGrpSpPr>
            <a:grpSpLocks/>
          </p:cNvGrpSpPr>
          <p:nvPr/>
        </p:nvGrpSpPr>
        <p:grpSpPr bwMode="auto">
          <a:xfrm>
            <a:off x="3035301" y="3732214"/>
            <a:ext cx="2828925" cy="2447925"/>
            <a:chOff x="952" y="2351"/>
            <a:chExt cx="1782" cy="1542"/>
          </a:xfrm>
        </p:grpSpPr>
        <p:grpSp>
          <p:nvGrpSpPr>
            <p:cNvPr id="65568" name="Group 62"/>
            <p:cNvGrpSpPr>
              <a:grpSpLocks/>
            </p:cNvGrpSpPr>
            <p:nvPr/>
          </p:nvGrpSpPr>
          <p:grpSpPr bwMode="auto">
            <a:xfrm>
              <a:off x="1246" y="2365"/>
              <a:ext cx="1488" cy="1364"/>
              <a:chOff x="1246" y="2365"/>
              <a:chExt cx="1488" cy="1364"/>
            </a:xfrm>
          </p:grpSpPr>
          <p:sp>
            <p:nvSpPr>
              <p:cNvPr id="65571" name="Freeform 63"/>
              <p:cNvSpPr>
                <a:spLocks/>
              </p:cNvSpPr>
              <p:nvPr/>
            </p:nvSpPr>
            <p:spPr bwMode="auto">
              <a:xfrm>
                <a:off x="1246" y="2400"/>
                <a:ext cx="1443" cy="1329"/>
              </a:xfrm>
              <a:custGeom>
                <a:avLst/>
                <a:gdLst>
                  <a:gd name="T0" fmla="*/ 0 w 1443"/>
                  <a:gd name="T1" fmla="*/ 0 h 1329"/>
                  <a:gd name="T2" fmla="*/ 1443 w 1443"/>
                  <a:gd name="T3" fmla="*/ 0 h 1329"/>
                  <a:gd name="T4" fmla="*/ 1443 w 1443"/>
                  <a:gd name="T5" fmla="*/ 1329 h 1329"/>
                  <a:gd name="T6" fmla="*/ 0 60000 65536"/>
                  <a:gd name="T7" fmla="*/ 0 60000 65536"/>
                  <a:gd name="T8" fmla="*/ 0 60000 65536"/>
                  <a:gd name="T9" fmla="*/ 0 w 1443"/>
                  <a:gd name="T10" fmla="*/ 0 h 1329"/>
                  <a:gd name="T11" fmla="*/ 1443 w 1443"/>
                  <a:gd name="T12" fmla="*/ 1329 h 13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3" h="1329">
                    <a:moveTo>
                      <a:pt x="0" y="0"/>
                    </a:moveTo>
                    <a:lnTo>
                      <a:pt x="1443" y="0"/>
                    </a:lnTo>
                    <a:lnTo>
                      <a:pt x="1443" y="1329"/>
                    </a:lnTo>
                  </a:path>
                </a:pathLst>
              </a:custGeom>
              <a:noFill/>
              <a:ln w="17463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72" name="Oval 64"/>
              <p:cNvSpPr>
                <a:spLocks noChangeArrowheads="1"/>
              </p:cNvSpPr>
              <p:nvPr/>
            </p:nvSpPr>
            <p:spPr bwMode="auto">
              <a:xfrm>
                <a:off x="2654" y="2365"/>
                <a:ext cx="80" cy="69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65569" name="Rectangle 65"/>
            <p:cNvSpPr>
              <a:spLocks noChangeArrowheads="1"/>
            </p:cNvSpPr>
            <p:nvPr/>
          </p:nvSpPr>
          <p:spPr bwMode="auto">
            <a:xfrm>
              <a:off x="952" y="2351"/>
              <a:ext cx="21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Calibri" panose="020F0502020204030204" pitchFamily="34" charset="0"/>
                </a:rPr>
                <a:t>2.00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5570" name="Rectangle 66"/>
            <p:cNvSpPr>
              <a:spLocks noChangeArrowheads="1"/>
            </p:cNvSpPr>
            <p:nvPr/>
          </p:nvSpPr>
          <p:spPr bwMode="auto">
            <a:xfrm>
              <a:off x="2657" y="3748"/>
              <a:ext cx="6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Calibri" panose="020F0502020204030204" pitchFamily="34" charset="0"/>
                </a:rPr>
                <a:t>7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" name="Group 67"/>
          <p:cNvGrpSpPr>
            <a:grpSpLocks/>
          </p:cNvGrpSpPr>
          <p:nvPr/>
        </p:nvGrpSpPr>
        <p:grpSpPr bwMode="auto">
          <a:xfrm>
            <a:off x="2927351" y="3176588"/>
            <a:ext cx="5465763" cy="3003550"/>
            <a:chOff x="884" y="2001"/>
            <a:chExt cx="3443" cy="1892"/>
          </a:xfrm>
        </p:grpSpPr>
        <p:sp>
          <p:nvSpPr>
            <p:cNvPr id="65562" name="Rectangle 68"/>
            <p:cNvSpPr>
              <a:spLocks noChangeArrowheads="1"/>
            </p:cNvSpPr>
            <p:nvPr/>
          </p:nvSpPr>
          <p:spPr bwMode="auto">
            <a:xfrm>
              <a:off x="3508" y="2001"/>
              <a:ext cx="81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Calibri" panose="020F0502020204030204" pitchFamily="34" charset="0"/>
                </a:rPr>
                <a:t>New equilibrium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65563" name="Group 69"/>
            <p:cNvGrpSpPr>
              <a:grpSpLocks/>
            </p:cNvGrpSpPr>
            <p:nvPr/>
          </p:nvGrpSpPr>
          <p:grpSpPr bwMode="auto">
            <a:xfrm>
              <a:off x="884" y="2006"/>
              <a:ext cx="2481" cy="1887"/>
              <a:chOff x="884" y="2006"/>
              <a:chExt cx="2481" cy="1887"/>
            </a:xfrm>
          </p:grpSpPr>
          <p:sp>
            <p:nvSpPr>
              <p:cNvPr id="65564" name="Freeform 70"/>
              <p:cNvSpPr>
                <a:spLocks/>
              </p:cNvSpPr>
              <p:nvPr/>
            </p:nvSpPr>
            <p:spPr bwMode="auto">
              <a:xfrm>
                <a:off x="1246" y="2070"/>
                <a:ext cx="2072" cy="1659"/>
              </a:xfrm>
              <a:custGeom>
                <a:avLst/>
                <a:gdLst>
                  <a:gd name="T0" fmla="*/ 0 w 2072"/>
                  <a:gd name="T1" fmla="*/ 0 h 1659"/>
                  <a:gd name="T2" fmla="*/ 2072 w 2072"/>
                  <a:gd name="T3" fmla="*/ 0 h 1659"/>
                  <a:gd name="T4" fmla="*/ 2072 w 2072"/>
                  <a:gd name="T5" fmla="*/ 1659 h 1659"/>
                  <a:gd name="T6" fmla="*/ 0 60000 65536"/>
                  <a:gd name="T7" fmla="*/ 0 60000 65536"/>
                  <a:gd name="T8" fmla="*/ 0 60000 65536"/>
                  <a:gd name="T9" fmla="*/ 0 w 2072"/>
                  <a:gd name="T10" fmla="*/ 0 h 1659"/>
                  <a:gd name="T11" fmla="*/ 2072 w 2072"/>
                  <a:gd name="T12" fmla="*/ 1659 h 165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72" h="1659">
                    <a:moveTo>
                      <a:pt x="0" y="0"/>
                    </a:moveTo>
                    <a:lnTo>
                      <a:pt x="2072" y="0"/>
                    </a:lnTo>
                    <a:lnTo>
                      <a:pt x="2072" y="1659"/>
                    </a:lnTo>
                  </a:path>
                </a:pathLst>
              </a:custGeom>
              <a:noFill/>
              <a:ln w="17463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5" name="Oval 71"/>
              <p:cNvSpPr>
                <a:spLocks noChangeArrowheads="1"/>
              </p:cNvSpPr>
              <p:nvPr/>
            </p:nvSpPr>
            <p:spPr bwMode="auto">
              <a:xfrm>
                <a:off x="3284" y="2025"/>
                <a:ext cx="81" cy="79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65566" name="Rectangle 72"/>
              <p:cNvSpPr>
                <a:spLocks noChangeArrowheads="1"/>
              </p:cNvSpPr>
              <p:nvPr/>
            </p:nvSpPr>
            <p:spPr bwMode="auto">
              <a:xfrm>
                <a:off x="884" y="2006"/>
                <a:ext cx="277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5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$2.50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567" name="Rectangle 73"/>
              <p:cNvSpPr>
                <a:spLocks noChangeArrowheads="1"/>
              </p:cNvSpPr>
              <p:nvPr/>
            </p:nvSpPr>
            <p:spPr bwMode="auto">
              <a:xfrm>
                <a:off x="3234" y="3748"/>
                <a:ext cx="123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5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10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64" name="TextBox 63"/>
          <p:cNvSpPr txBox="1"/>
          <p:nvPr/>
        </p:nvSpPr>
        <p:spPr>
          <a:xfrm>
            <a:off x="10058400" y="2590801"/>
            <a:ext cx="19050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C00000"/>
                </a:solidFill>
                <a:latin typeface="+mn-lt"/>
              </a:rPr>
              <a:t>Can you now predict the consequences of unusually </a:t>
            </a:r>
            <a:r>
              <a:rPr lang="en-US" sz="1600" i="1" dirty="0">
                <a:solidFill>
                  <a:srgbClr val="C00000"/>
                </a:solidFill>
                <a:latin typeface="+mn-lt"/>
              </a:rPr>
              <a:t>cold</a:t>
            </a:r>
            <a:r>
              <a:rPr lang="en-US" sz="1600" dirty="0">
                <a:solidFill>
                  <a:srgbClr val="C00000"/>
                </a:solidFill>
                <a:latin typeface="+mn-lt"/>
              </a:rPr>
              <a:t> weather?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058400" y="3733800"/>
            <a:ext cx="19050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C00000"/>
                </a:solidFill>
                <a:latin typeface="+mn-lt"/>
              </a:rPr>
              <a:t>Can you use this graph to predict the effect on the market for rice if there is an increase in the price of wheat?</a:t>
            </a:r>
          </a:p>
        </p:txBody>
      </p:sp>
      <p:sp>
        <p:nvSpPr>
          <p:cNvPr id="66" name="Rectangle 21"/>
          <p:cNvSpPr>
            <a:spLocks noChangeArrowheads="1"/>
          </p:cNvSpPr>
          <p:nvPr/>
        </p:nvSpPr>
        <p:spPr bwMode="auto">
          <a:xfrm>
            <a:off x="1712030" y="1676400"/>
            <a:ext cx="164077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Price </a:t>
            </a:r>
            <a:br>
              <a:rPr lang="en-US" alt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alt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of Ice-Cream Cones</a:t>
            </a:r>
            <a:endParaRPr lang="en-US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67" name="Rectangle 24"/>
          <p:cNvSpPr>
            <a:spLocks noChangeArrowheads="1"/>
          </p:cNvSpPr>
          <p:nvPr/>
        </p:nvSpPr>
        <p:spPr bwMode="auto">
          <a:xfrm>
            <a:off x="7467600" y="5925979"/>
            <a:ext cx="24371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Quantity of Ice-Cream Cones</a:t>
            </a:r>
            <a:endParaRPr lang="en-US" altLang="en-US" sz="16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9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9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9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9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9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altLang="en-US" sz="2800" dirty="0"/>
              <a:t>How a Decrease in Supply Affects the Equilibrium</a:t>
            </a:r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E4AD05-9B26-4A80-97EE-E11E6C503781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64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6563" name="Freeform 17"/>
          <p:cNvSpPr>
            <a:spLocks/>
          </p:cNvSpPr>
          <p:nvPr/>
        </p:nvSpPr>
        <p:spPr bwMode="auto">
          <a:xfrm>
            <a:off x="3413126" y="1155701"/>
            <a:ext cx="6176963" cy="4759325"/>
          </a:xfrm>
          <a:custGeom>
            <a:avLst/>
            <a:gdLst>
              <a:gd name="T0" fmla="*/ 0 w 3891"/>
              <a:gd name="T1" fmla="*/ 0 h 2998"/>
              <a:gd name="T2" fmla="*/ 0 w 3891"/>
              <a:gd name="T3" fmla="*/ 2147483647 h 2998"/>
              <a:gd name="T4" fmla="*/ 2147483647 w 3891"/>
              <a:gd name="T5" fmla="*/ 2147483647 h 2998"/>
              <a:gd name="T6" fmla="*/ 0 60000 65536"/>
              <a:gd name="T7" fmla="*/ 0 60000 65536"/>
              <a:gd name="T8" fmla="*/ 0 60000 65536"/>
              <a:gd name="T9" fmla="*/ 0 w 3891"/>
              <a:gd name="T10" fmla="*/ 0 h 2998"/>
              <a:gd name="T11" fmla="*/ 3891 w 3891"/>
              <a:gd name="T12" fmla="*/ 2998 h 29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91" h="2998">
                <a:moveTo>
                  <a:pt x="0" y="0"/>
                </a:moveTo>
                <a:lnTo>
                  <a:pt x="0" y="2998"/>
                </a:lnTo>
                <a:lnTo>
                  <a:pt x="3891" y="2998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42" name="Line 18"/>
          <p:cNvSpPr>
            <a:spLocks noChangeShapeType="1"/>
          </p:cNvSpPr>
          <p:nvPr/>
        </p:nvSpPr>
        <p:spPr bwMode="auto">
          <a:xfrm flipH="1">
            <a:off x="5613401" y="2617789"/>
            <a:ext cx="1235075" cy="1587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43" name="Line 19"/>
          <p:cNvSpPr>
            <a:spLocks noChangeShapeType="1"/>
          </p:cNvSpPr>
          <p:nvPr/>
        </p:nvSpPr>
        <p:spPr bwMode="auto">
          <a:xfrm rot="10800000">
            <a:off x="4802188" y="6038850"/>
            <a:ext cx="811212" cy="1588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44" name="Line 20"/>
          <p:cNvSpPr>
            <a:spLocks noChangeShapeType="1"/>
          </p:cNvSpPr>
          <p:nvPr/>
        </p:nvSpPr>
        <p:spPr bwMode="auto">
          <a:xfrm flipH="1" flipV="1">
            <a:off x="3138488" y="3490914"/>
            <a:ext cx="4762" cy="238125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0" name="Rectangle 24"/>
          <p:cNvSpPr>
            <a:spLocks noChangeArrowheads="1"/>
          </p:cNvSpPr>
          <p:nvPr/>
        </p:nvSpPr>
        <p:spPr bwMode="auto">
          <a:xfrm>
            <a:off x="3354388" y="5957888"/>
            <a:ext cx="9778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690938" y="2795590"/>
            <a:ext cx="4775200" cy="2328863"/>
            <a:chOff x="1365" y="1761"/>
            <a:chExt cx="3008" cy="1467"/>
          </a:xfrm>
        </p:grpSpPr>
        <p:sp>
          <p:nvSpPr>
            <p:cNvPr id="66620" name="Line 28"/>
            <p:cNvSpPr>
              <a:spLocks noChangeShapeType="1"/>
            </p:cNvSpPr>
            <p:nvPr/>
          </p:nvSpPr>
          <p:spPr bwMode="auto">
            <a:xfrm>
              <a:off x="1365" y="1761"/>
              <a:ext cx="2545" cy="1366"/>
            </a:xfrm>
            <a:prstGeom prst="line">
              <a:avLst/>
            </a:prstGeom>
            <a:noFill/>
            <a:ln w="52388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21" name="Rectangle 29"/>
            <p:cNvSpPr>
              <a:spLocks noChangeArrowheads="1"/>
            </p:cNvSpPr>
            <p:nvPr/>
          </p:nvSpPr>
          <p:spPr bwMode="auto">
            <a:xfrm>
              <a:off x="3956" y="3083"/>
              <a:ext cx="41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Calibri" panose="020F0502020204030204" pitchFamily="34" charset="0"/>
                </a:rPr>
                <a:t>Demand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4892676" y="2982913"/>
            <a:ext cx="925513" cy="461962"/>
            <a:chOff x="2122" y="1879"/>
            <a:chExt cx="583" cy="291"/>
          </a:xfrm>
        </p:grpSpPr>
        <p:sp>
          <p:nvSpPr>
            <p:cNvPr id="66618" name="Rectangle 31"/>
            <p:cNvSpPr>
              <a:spLocks noChangeArrowheads="1"/>
            </p:cNvSpPr>
            <p:nvPr/>
          </p:nvSpPr>
          <p:spPr bwMode="auto">
            <a:xfrm>
              <a:off x="2291" y="1879"/>
              <a:ext cx="22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Calibri" panose="020F0502020204030204" pitchFamily="34" charset="0"/>
                </a:rPr>
                <a:t>New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6619" name="Rectangle 32"/>
            <p:cNvSpPr>
              <a:spLocks noChangeArrowheads="1"/>
            </p:cNvSpPr>
            <p:nvPr/>
          </p:nvSpPr>
          <p:spPr bwMode="auto">
            <a:xfrm>
              <a:off x="2122" y="2026"/>
              <a:ext cx="5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Calibri" panose="020F0502020204030204" pitchFamily="34" charset="0"/>
                </a:rPr>
                <a:t>equilibrium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538657" name="Rectangle 33"/>
          <p:cNvSpPr>
            <a:spLocks noChangeArrowheads="1"/>
          </p:cNvSpPr>
          <p:nvPr/>
        </p:nvSpPr>
        <p:spPr bwMode="auto">
          <a:xfrm>
            <a:off x="5827714" y="3717925"/>
            <a:ext cx="14239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Initial equilibrium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4043363" y="2117725"/>
            <a:ext cx="3414712" cy="3340100"/>
            <a:chOff x="1587" y="1334"/>
            <a:chExt cx="2151" cy="2104"/>
          </a:xfrm>
        </p:grpSpPr>
        <p:sp>
          <p:nvSpPr>
            <p:cNvPr id="66616" name="Line 35"/>
            <p:cNvSpPr>
              <a:spLocks noChangeShapeType="1"/>
            </p:cNvSpPr>
            <p:nvPr/>
          </p:nvSpPr>
          <p:spPr bwMode="auto">
            <a:xfrm flipH="1">
              <a:off x="1587" y="1438"/>
              <a:ext cx="2023" cy="2000"/>
            </a:xfrm>
            <a:prstGeom prst="line">
              <a:avLst/>
            </a:prstGeom>
            <a:noFill/>
            <a:ln w="52388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7" name="Rectangle 36"/>
            <p:cNvSpPr>
              <a:spLocks noChangeArrowheads="1"/>
            </p:cNvSpPr>
            <p:nvPr/>
          </p:nvSpPr>
          <p:spPr bwMode="auto">
            <a:xfrm>
              <a:off x="3642" y="1334"/>
              <a:ext cx="9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 i="1">
                  <a:solidFill>
                    <a:srgbClr val="000000"/>
                  </a:solidFill>
                  <a:latin typeface="Calibri" panose="020F0502020204030204" pitchFamily="34" charset="0"/>
                </a:rPr>
                <a:t>S</a:t>
              </a:r>
              <a:r>
                <a:rPr lang="en-US" altLang="en-US" sz="15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3654426" y="1854200"/>
            <a:ext cx="2570163" cy="2527300"/>
            <a:chOff x="1342" y="1168"/>
            <a:chExt cx="1619" cy="1592"/>
          </a:xfrm>
        </p:grpSpPr>
        <p:sp>
          <p:nvSpPr>
            <p:cNvPr id="66614" name="Line 38"/>
            <p:cNvSpPr>
              <a:spLocks noChangeShapeType="1"/>
            </p:cNvSpPr>
            <p:nvPr/>
          </p:nvSpPr>
          <p:spPr bwMode="auto">
            <a:xfrm flipH="1">
              <a:off x="1342" y="1272"/>
              <a:ext cx="1501" cy="1488"/>
            </a:xfrm>
            <a:prstGeom prst="line">
              <a:avLst/>
            </a:prstGeom>
            <a:noFill/>
            <a:ln w="52388">
              <a:solidFill>
                <a:srgbClr val="5F16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5" name="Rectangle 39"/>
            <p:cNvSpPr>
              <a:spLocks noChangeArrowheads="1"/>
            </p:cNvSpPr>
            <p:nvPr/>
          </p:nvSpPr>
          <p:spPr bwMode="auto">
            <a:xfrm>
              <a:off x="2865" y="1168"/>
              <a:ext cx="9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 i="1">
                  <a:solidFill>
                    <a:srgbClr val="000000"/>
                  </a:solidFill>
                  <a:latin typeface="Calibri" panose="020F0502020204030204" pitchFamily="34" charset="0"/>
                </a:rPr>
                <a:t>S</a:t>
              </a:r>
              <a:r>
                <a:rPr lang="en-US" altLang="en-US" sz="15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1943101" y="3659189"/>
            <a:ext cx="1376363" cy="1481137"/>
            <a:chOff x="264" y="2305"/>
            <a:chExt cx="867" cy="933"/>
          </a:xfrm>
        </p:grpSpPr>
        <p:sp>
          <p:nvSpPr>
            <p:cNvPr id="66606" name="Line 41"/>
            <p:cNvSpPr>
              <a:spLocks noChangeShapeType="1"/>
            </p:cNvSpPr>
            <p:nvPr/>
          </p:nvSpPr>
          <p:spPr bwMode="auto">
            <a:xfrm flipV="1">
              <a:off x="598" y="2305"/>
              <a:ext cx="378" cy="30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6607" name="Group 42"/>
            <p:cNvGrpSpPr>
              <a:grpSpLocks/>
            </p:cNvGrpSpPr>
            <p:nvPr/>
          </p:nvGrpSpPr>
          <p:grpSpPr bwMode="auto">
            <a:xfrm>
              <a:off x="264" y="2593"/>
              <a:ext cx="867" cy="645"/>
              <a:chOff x="264" y="2593"/>
              <a:chExt cx="867" cy="645"/>
            </a:xfrm>
          </p:grpSpPr>
          <p:sp>
            <p:nvSpPr>
              <p:cNvPr id="66608" name="Rectangle 43"/>
              <p:cNvSpPr>
                <a:spLocks noChangeArrowheads="1"/>
              </p:cNvSpPr>
              <p:nvPr/>
            </p:nvSpPr>
            <p:spPr bwMode="auto">
              <a:xfrm>
                <a:off x="264" y="2593"/>
                <a:ext cx="867" cy="645"/>
              </a:xfrm>
              <a:prstGeom prst="rect">
                <a:avLst/>
              </a:prstGeom>
              <a:solidFill>
                <a:srgbClr val="E1E5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grpSp>
            <p:nvGrpSpPr>
              <p:cNvPr id="66609" name="Group 44"/>
              <p:cNvGrpSpPr>
                <a:grpSpLocks/>
              </p:cNvGrpSpPr>
              <p:nvPr/>
            </p:nvGrpSpPr>
            <p:grpSpPr bwMode="auto">
              <a:xfrm>
                <a:off x="309" y="2631"/>
                <a:ext cx="721" cy="586"/>
                <a:chOff x="309" y="2631"/>
                <a:chExt cx="721" cy="586"/>
              </a:xfrm>
            </p:grpSpPr>
            <p:sp>
              <p:nvSpPr>
                <p:cNvPr id="66610" name="Rectangle 45"/>
                <p:cNvSpPr>
                  <a:spLocks noChangeArrowheads="1"/>
                </p:cNvSpPr>
                <p:nvPr/>
              </p:nvSpPr>
              <p:spPr bwMode="auto">
                <a:xfrm>
                  <a:off x="309" y="2631"/>
                  <a:ext cx="721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50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2. . . . resulting</a:t>
                  </a: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6611" name="Rectangle 46"/>
                <p:cNvSpPr>
                  <a:spLocks noChangeArrowheads="1"/>
                </p:cNvSpPr>
                <p:nvPr/>
              </p:nvSpPr>
              <p:spPr bwMode="auto">
                <a:xfrm>
                  <a:off x="309" y="2778"/>
                  <a:ext cx="519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50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in a higher</a:t>
                  </a: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6612" name="Rectangle 47"/>
                <p:cNvSpPr>
                  <a:spLocks noChangeArrowheads="1"/>
                </p:cNvSpPr>
                <p:nvPr/>
              </p:nvSpPr>
              <p:spPr bwMode="auto">
                <a:xfrm>
                  <a:off x="309" y="2925"/>
                  <a:ext cx="542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50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price of ice</a:t>
                  </a: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6613" name="Rectangle 48"/>
                <p:cNvSpPr>
                  <a:spLocks noChangeArrowheads="1"/>
                </p:cNvSpPr>
                <p:nvPr/>
              </p:nvSpPr>
              <p:spPr bwMode="auto">
                <a:xfrm>
                  <a:off x="309" y="3072"/>
                  <a:ext cx="480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50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cream . . .</a:t>
                  </a: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9" name="Group 49"/>
          <p:cNvGrpSpPr>
            <a:grpSpLocks/>
          </p:cNvGrpSpPr>
          <p:nvPr/>
        </p:nvGrpSpPr>
        <p:grpSpPr bwMode="auto">
          <a:xfrm>
            <a:off x="6178550" y="1208088"/>
            <a:ext cx="3017838" cy="1339850"/>
            <a:chOff x="2932" y="761"/>
            <a:chExt cx="1901" cy="844"/>
          </a:xfrm>
        </p:grpSpPr>
        <p:sp>
          <p:nvSpPr>
            <p:cNvPr id="66601" name="Line 50"/>
            <p:cNvSpPr>
              <a:spLocks noChangeShapeType="1"/>
            </p:cNvSpPr>
            <p:nvPr/>
          </p:nvSpPr>
          <p:spPr bwMode="auto">
            <a:xfrm flipV="1">
              <a:off x="2932" y="961"/>
              <a:ext cx="478" cy="64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02" name="Rectangle 51"/>
            <p:cNvSpPr>
              <a:spLocks noChangeArrowheads="1"/>
            </p:cNvSpPr>
            <p:nvPr/>
          </p:nvSpPr>
          <p:spPr bwMode="auto">
            <a:xfrm>
              <a:off x="3377" y="761"/>
              <a:ext cx="1456" cy="489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66603" name="Rectangle 52"/>
            <p:cNvSpPr>
              <a:spLocks noChangeArrowheads="1"/>
            </p:cNvSpPr>
            <p:nvPr/>
          </p:nvSpPr>
          <p:spPr bwMode="auto">
            <a:xfrm>
              <a:off x="3408" y="798"/>
              <a:ext cx="100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Calibri" panose="020F0502020204030204" pitchFamily="34" charset="0"/>
                </a:rPr>
                <a:t>1. An increase in the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6604" name="Rectangle 53"/>
            <p:cNvSpPr>
              <a:spLocks noChangeArrowheads="1"/>
            </p:cNvSpPr>
            <p:nvPr/>
          </p:nvSpPr>
          <p:spPr bwMode="auto">
            <a:xfrm>
              <a:off x="3408" y="945"/>
              <a:ext cx="108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Calibri" panose="020F0502020204030204" pitchFamily="34" charset="0"/>
                </a:rPr>
                <a:t>price of sugar reduces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6605" name="Rectangle 54"/>
            <p:cNvSpPr>
              <a:spLocks noChangeArrowheads="1"/>
            </p:cNvSpPr>
            <p:nvPr/>
          </p:nvSpPr>
          <p:spPr bwMode="auto">
            <a:xfrm>
              <a:off x="3408" y="1092"/>
              <a:ext cx="128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Calibri" panose="020F0502020204030204" pitchFamily="34" charset="0"/>
                </a:rPr>
                <a:t>the supply of ice cream. . .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" name="Group 55"/>
          <p:cNvGrpSpPr>
            <a:grpSpLocks/>
          </p:cNvGrpSpPr>
          <p:nvPr/>
        </p:nvGrpSpPr>
        <p:grpSpPr bwMode="auto">
          <a:xfrm>
            <a:off x="5191125" y="6073775"/>
            <a:ext cx="2293938" cy="635000"/>
            <a:chOff x="2310" y="3826"/>
            <a:chExt cx="1445" cy="400"/>
          </a:xfrm>
        </p:grpSpPr>
        <p:sp>
          <p:nvSpPr>
            <p:cNvPr id="66595" name="Line 56"/>
            <p:cNvSpPr>
              <a:spLocks noChangeShapeType="1"/>
            </p:cNvSpPr>
            <p:nvPr/>
          </p:nvSpPr>
          <p:spPr bwMode="auto">
            <a:xfrm>
              <a:off x="2310" y="3826"/>
              <a:ext cx="433" cy="14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96" name="Rectangle 57"/>
            <p:cNvSpPr>
              <a:spLocks noChangeArrowheads="1"/>
            </p:cNvSpPr>
            <p:nvPr/>
          </p:nvSpPr>
          <p:spPr bwMode="auto">
            <a:xfrm>
              <a:off x="2732" y="3882"/>
              <a:ext cx="1023" cy="344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66597" name="Rectangle 58"/>
            <p:cNvSpPr>
              <a:spLocks noChangeArrowheads="1"/>
            </p:cNvSpPr>
            <p:nvPr/>
          </p:nvSpPr>
          <p:spPr bwMode="auto">
            <a:xfrm>
              <a:off x="2763" y="3907"/>
              <a:ext cx="9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Calibri" panose="020F0502020204030204" pitchFamily="34" charset="0"/>
                </a:rPr>
                <a:t>3.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6598" name="Rectangle 59"/>
            <p:cNvSpPr>
              <a:spLocks noChangeArrowheads="1"/>
            </p:cNvSpPr>
            <p:nvPr/>
          </p:nvSpPr>
          <p:spPr bwMode="auto">
            <a:xfrm>
              <a:off x="2862" y="3907"/>
              <a:ext cx="20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Calibri" panose="020F0502020204030204" pitchFamily="34" charset="0"/>
                </a:rPr>
                <a:t> . . .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6599" name="Rectangle 60"/>
            <p:cNvSpPr>
              <a:spLocks noChangeArrowheads="1"/>
            </p:cNvSpPr>
            <p:nvPr/>
          </p:nvSpPr>
          <p:spPr bwMode="auto">
            <a:xfrm>
              <a:off x="3091" y="3907"/>
              <a:ext cx="57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Calibri" panose="020F0502020204030204" pitchFamily="34" charset="0"/>
                </a:rPr>
                <a:t>and a lower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6600" name="Rectangle 61"/>
            <p:cNvSpPr>
              <a:spLocks noChangeArrowheads="1"/>
            </p:cNvSpPr>
            <p:nvPr/>
          </p:nvSpPr>
          <p:spPr bwMode="auto">
            <a:xfrm>
              <a:off x="2763" y="4054"/>
              <a:ext cx="67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Calibri" panose="020F0502020204030204" pitchFamily="34" charset="0"/>
                </a:rPr>
                <a:t>quantity sold.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" name="Group 62"/>
          <p:cNvGrpSpPr>
            <a:grpSpLocks/>
          </p:cNvGrpSpPr>
          <p:nvPr/>
        </p:nvGrpSpPr>
        <p:grpSpPr bwMode="auto">
          <a:xfrm>
            <a:off x="2973389" y="3778250"/>
            <a:ext cx="2763837" cy="2409825"/>
            <a:chOff x="913" y="2380"/>
            <a:chExt cx="1741" cy="1518"/>
          </a:xfrm>
        </p:grpSpPr>
        <p:sp>
          <p:nvSpPr>
            <p:cNvPr id="66591" name="Freeform 63"/>
            <p:cNvSpPr>
              <a:spLocks/>
            </p:cNvSpPr>
            <p:nvPr/>
          </p:nvSpPr>
          <p:spPr bwMode="auto">
            <a:xfrm>
              <a:off x="1209" y="2427"/>
              <a:ext cx="1401" cy="1299"/>
            </a:xfrm>
            <a:custGeom>
              <a:avLst/>
              <a:gdLst>
                <a:gd name="T0" fmla="*/ 0 w 1401"/>
                <a:gd name="T1" fmla="*/ 0 h 1299"/>
                <a:gd name="T2" fmla="*/ 1401 w 1401"/>
                <a:gd name="T3" fmla="*/ 0 h 1299"/>
                <a:gd name="T4" fmla="*/ 1401 w 1401"/>
                <a:gd name="T5" fmla="*/ 1299 h 1299"/>
                <a:gd name="T6" fmla="*/ 0 60000 65536"/>
                <a:gd name="T7" fmla="*/ 0 60000 65536"/>
                <a:gd name="T8" fmla="*/ 0 60000 65536"/>
                <a:gd name="T9" fmla="*/ 0 w 1401"/>
                <a:gd name="T10" fmla="*/ 0 h 1299"/>
                <a:gd name="T11" fmla="*/ 1401 w 1401"/>
                <a:gd name="T12" fmla="*/ 1299 h 12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01" h="1299">
                  <a:moveTo>
                    <a:pt x="0" y="0"/>
                  </a:moveTo>
                  <a:lnTo>
                    <a:pt x="1401" y="0"/>
                  </a:lnTo>
                  <a:lnTo>
                    <a:pt x="1401" y="1299"/>
                  </a:lnTo>
                </a:path>
              </a:pathLst>
            </a:custGeom>
            <a:noFill/>
            <a:ln w="17463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92" name="Oval 64"/>
            <p:cNvSpPr>
              <a:spLocks noChangeArrowheads="1"/>
            </p:cNvSpPr>
            <p:nvPr/>
          </p:nvSpPr>
          <p:spPr bwMode="auto">
            <a:xfrm>
              <a:off x="2576" y="2394"/>
              <a:ext cx="78" cy="6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66593" name="Rectangle 65"/>
            <p:cNvSpPr>
              <a:spLocks noChangeArrowheads="1"/>
            </p:cNvSpPr>
            <p:nvPr/>
          </p:nvSpPr>
          <p:spPr bwMode="auto">
            <a:xfrm>
              <a:off x="913" y="2380"/>
              <a:ext cx="21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Calibri" panose="020F0502020204030204" pitchFamily="34" charset="0"/>
                </a:rPr>
                <a:t>2.00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6594" name="Rectangle 66"/>
            <p:cNvSpPr>
              <a:spLocks noChangeArrowheads="1"/>
            </p:cNvSpPr>
            <p:nvPr/>
          </p:nvSpPr>
          <p:spPr bwMode="auto">
            <a:xfrm>
              <a:off x="2578" y="3753"/>
              <a:ext cx="6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Calibri" panose="020F0502020204030204" pitchFamily="34" charset="0"/>
                </a:rPr>
                <a:t>7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" name="Group 67"/>
          <p:cNvGrpSpPr>
            <a:grpSpLocks/>
          </p:cNvGrpSpPr>
          <p:nvPr/>
        </p:nvGrpSpPr>
        <p:grpSpPr bwMode="auto">
          <a:xfrm>
            <a:off x="2868613" y="3241674"/>
            <a:ext cx="1898650" cy="2946400"/>
            <a:chOff x="847" y="2042"/>
            <a:chExt cx="1196" cy="1856"/>
          </a:xfrm>
        </p:grpSpPr>
        <p:sp>
          <p:nvSpPr>
            <p:cNvPr id="66587" name="Freeform 68"/>
            <p:cNvSpPr>
              <a:spLocks/>
            </p:cNvSpPr>
            <p:nvPr/>
          </p:nvSpPr>
          <p:spPr bwMode="auto">
            <a:xfrm>
              <a:off x="1198" y="2105"/>
              <a:ext cx="811" cy="1621"/>
            </a:xfrm>
            <a:custGeom>
              <a:avLst/>
              <a:gdLst>
                <a:gd name="T0" fmla="*/ 0 w 811"/>
                <a:gd name="T1" fmla="*/ 0 h 1621"/>
                <a:gd name="T2" fmla="*/ 811 w 811"/>
                <a:gd name="T3" fmla="*/ 0 h 1621"/>
                <a:gd name="T4" fmla="*/ 811 w 811"/>
                <a:gd name="T5" fmla="*/ 1621 h 1621"/>
                <a:gd name="T6" fmla="*/ 0 60000 65536"/>
                <a:gd name="T7" fmla="*/ 0 60000 65536"/>
                <a:gd name="T8" fmla="*/ 0 60000 65536"/>
                <a:gd name="T9" fmla="*/ 0 w 811"/>
                <a:gd name="T10" fmla="*/ 0 h 1621"/>
                <a:gd name="T11" fmla="*/ 811 w 811"/>
                <a:gd name="T12" fmla="*/ 1621 h 16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1" h="1621">
                  <a:moveTo>
                    <a:pt x="0" y="0"/>
                  </a:moveTo>
                  <a:lnTo>
                    <a:pt x="811" y="0"/>
                  </a:lnTo>
                  <a:lnTo>
                    <a:pt x="811" y="1621"/>
                  </a:lnTo>
                </a:path>
              </a:pathLst>
            </a:custGeom>
            <a:noFill/>
            <a:ln w="17463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8" name="Oval 69"/>
            <p:cNvSpPr>
              <a:spLocks noChangeArrowheads="1"/>
            </p:cNvSpPr>
            <p:nvPr/>
          </p:nvSpPr>
          <p:spPr bwMode="auto">
            <a:xfrm>
              <a:off x="1965" y="2060"/>
              <a:ext cx="78" cy="7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66589" name="Rectangle 70"/>
            <p:cNvSpPr>
              <a:spLocks noChangeArrowheads="1"/>
            </p:cNvSpPr>
            <p:nvPr/>
          </p:nvSpPr>
          <p:spPr bwMode="auto">
            <a:xfrm>
              <a:off x="847" y="2042"/>
              <a:ext cx="27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Calibri" panose="020F0502020204030204" pitchFamily="34" charset="0"/>
                </a:rPr>
                <a:t>$2.50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6590" name="Rectangle 71"/>
            <p:cNvSpPr>
              <a:spLocks noChangeArrowheads="1"/>
            </p:cNvSpPr>
            <p:nvPr/>
          </p:nvSpPr>
          <p:spPr bwMode="auto">
            <a:xfrm>
              <a:off x="1971" y="3753"/>
              <a:ext cx="6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Calibri" panose="020F0502020204030204" pitchFamily="34" charset="0"/>
                </a:rPr>
                <a:t>4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10058400" y="2590801"/>
            <a:ext cx="19050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C00000"/>
                </a:solidFill>
                <a:latin typeface="+mn-lt"/>
              </a:rPr>
              <a:t>Can you now predict the consequences of a </a:t>
            </a:r>
            <a:r>
              <a:rPr lang="en-US" sz="1600" i="1" dirty="0">
                <a:solidFill>
                  <a:srgbClr val="C00000"/>
                </a:solidFill>
                <a:latin typeface="+mn-lt"/>
              </a:rPr>
              <a:t>decrease</a:t>
            </a:r>
            <a:r>
              <a:rPr lang="en-US" sz="1600" dirty="0">
                <a:solidFill>
                  <a:srgbClr val="C00000"/>
                </a:solidFill>
                <a:latin typeface="+mn-lt"/>
              </a:rPr>
              <a:t> in the price of sugar?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058400" y="3733800"/>
            <a:ext cx="19050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C00000"/>
                </a:solidFill>
                <a:latin typeface="+mn-lt"/>
              </a:rPr>
              <a:t>Can you use this graph to predict the effect on the market for rice if there is drought in our rice-growing areas?</a:t>
            </a:r>
          </a:p>
        </p:txBody>
      </p:sp>
      <p:sp>
        <p:nvSpPr>
          <p:cNvPr id="62" name="Rectangle 21"/>
          <p:cNvSpPr>
            <a:spLocks noChangeArrowheads="1"/>
          </p:cNvSpPr>
          <p:nvPr/>
        </p:nvSpPr>
        <p:spPr bwMode="auto">
          <a:xfrm>
            <a:off x="1712030" y="1676400"/>
            <a:ext cx="164077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Price </a:t>
            </a:r>
            <a:br>
              <a:rPr lang="en-US" alt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alt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of Ice-Cream Cones</a:t>
            </a:r>
            <a:endParaRPr lang="en-US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63" name="Rectangle 24"/>
          <p:cNvSpPr>
            <a:spLocks noChangeArrowheads="1"/>
          </p:cNvSpPr>
          <p:nvPr/>
        </p:nvSpPr>
        <p:spPr bwMode="auto">
          <a:xfrm>
            <a:off x="7467600" y="5925979"/>
            <a:ext cx="24371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Quantity of Ice-Cream Cones</a:t>
            </a:r>
            <a:endParaRPr lang="en-US" altLang="en-US" sz="16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8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3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8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8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53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57" grpId="0" build="p" autoUpdateAnimBg="0"/>
      <p:bldP spid="60" grpId="0"/>
      <p:bldP spid="6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Eggflation</a:t>
            </a:r>
            <a:r>
              <a:rPr lang="en-US" i="1" dirty="0"/>
              <a:t>!</a:t>
            </a:r>
            <a:r>
              <a:rPr lang="en-US" dirty="0"/>
              <a:t> Supply Decrease in the News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What's causing the price of eggs to skyrocket nationwide</a:t>
            </a:r>
            <a:r>
              <a:rPr lang="en-US" dirty="0"/>
              <a:t>, PBS </a:t>
            </a:r>
            <a:r>
              <a:rPr lang="en-US" dirty="0" err="1"/>
              <a:t>Newshour</a:t>
            </a:r>
            <a:r>
              <a:rPr lang="en-US" dirty="0"/>
              <a:t>, YouTube, January 30, 2023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SUPPLY AND DEMAND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9C5C0-DDD2-42D7-BB68-B58BE5401EB0}" type="slidenum">
              <a:rPr lang="en-US" altLang="en-US" smtClean="0"/>
              <a:pPr/>
              <a:t>65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0446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 Shift in </a:t>
            </a:r>
            <a:r>
              <a:rPr lang="en-US" altLang="en-US" i="1" dirty="0"/>
              <a:t>Both</a:t>
            </a:r>
            <a:r>
              <a:rPr lang="en-US" altLang="en-US" dirty="0"/>
              <a:t> Supply and Demand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148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r>
                        <a:rPr lang="en-US" sz="1800" dirty="0"/>
                        <a:t>Event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Effect on Price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Effect on Quantity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/>
                        <a:t>Demand increases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Up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Up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/>
                        <a:t>Supply decreases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Up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Down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b="1" dirty="0"/>
                        <a:t>Both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Up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Ambiguous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760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SUPPLY AND DEMAND</a:t>
            </a:r>
          </a:p>
        </p:txBody>
      </p:sp>
      <p:sp>
        <p:nvSpPr>
          <p:cNvPr id="676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A49D57B-FC98-44E7-BCB6-503CC7BCEACA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66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54299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200401"/>
            <a:ext cx="3286125" cy="24622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430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3227388"/>
            <a:ext cx="3316287" cy="24876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 Shift in Both Supply and Demand</a:t>
            </a:r>
          </a:p>
        </p:txBody>
      </p:sp>
      <p:pic>
        <p:nvPicPr>
          <p:cNvPr id="68611" name="Picture 5" descr="man68624_0412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819"/>
          <a:stretch>
            <a:fillRect/>
          </a:stretch>
        </p:blipFill>
        <p:spPr>
          <a:xfrm>
            <a:off x="1981200" y="2354264"/>
            <a:ext cx="8229600" cy="30178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1D3CAC8-B36E-4C39-869B-05EDA327AE0C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67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SUPPLY AND DEMAND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Can you predict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effect of the Covid-19 pandemic </a:t>
            </a:r>
          </a:p>
          <a:p>
            <a:pPr lvl="1"/>
            <a:r>
              <a:rPr lang="en-US" dirty="0"/>
              <a:t>… on the price of gasoline?</a:t>
            </a:r>
          </a:p>
          <a:p>
            <a:pPr lvl="1"/>
            <a:r>
              <a:rPr lang="en-US" dirty="0"/>
              <a:t>… on the price of Manhattan real estate?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SUPPLY AND DEMAND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18E-259F-4AE4-A5D5-F326C805FDDB}" type="slidenum">
              <a:rPr lang="en-US" altLang="en-US" smtClean="0"/>
              <a:pPr/>
              <a:t>68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1739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Can you predict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effect of a rise in the price of oil on the market for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Hybrid cars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Real estate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Staple foods (corn, wheat, rice)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effect of the development of cheaper and better batteries for electric cars on the market for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traditional cars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gas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SUPPLY AND DEMAND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F0BFA5-CAA0-4689-AD68-1FDDCB9C7BB1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69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Let’s get to the punch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 a market-based economy, the price of a commodity will be </a:t>
            </a:r>
            <a:r>
              <a:rPr lang="en-US" altLang="en-US" i="1" dirty="0"/>
              <a:t>high</a:t>
            </a:r>
            <a:r>
              <a:rPr lang="en-US" altLang="en-US" dirty="0"/>
              <a:t> if the commodity is:</a:t>
            </a:r>
          </a:p>
          <a:p>
            <a:pPr lvl="1"/>
            <a:r>
              <a:rPr lang="en-US" altLang="en-US" dirty="0"/>
              <a:t>Highly desired</a:t>
            </a:r>
          </a:p>
          <a:p>
            <a:pPr lvl="1"/>
            <a:r>
              <a:rPr lang="en-US" altLang="en-US" dirty="0"/>
              <a:t>Costly to produce</a:t>
            </a:r>
          </a:p>
          <a:p>
            <a:pPr lvl="1"/>
            <a:r>
              <a:rPr lang="en-US" altLang="en-US" dirty="0"/>
              <a:t>Sold under little or no competition</a:t>
            </a:r>
          </a:p>
          <a:p>
            <a:endParaRPr lang="en-US" altLang="en-US" dirty="0"/>
          </a:p>
          <a:p>
            <a:r>
              <a:rPr lang="en-US" altLang="en-US" sz="2800" dirty="0"/>
              <a:t>Can you guess the circumstances in which the price of a commodity will be </a:t>
            </a:r>
            <a:r>
              <a:rPr lang="en-US" altLang="en-US" sz="2800" i="1" dirty="0"/>
              <a:t>low</a:t>
            </a:r>
            <a:r>
              <a:rPr lang="en-US" altLang="en-US" sz="2800" dirty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SUPPLY AND DEMAND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6DF74BA-F157-42C3-AE8B-42B9E4B46898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Other kinds of markets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Factor/resource markets</a:t>
            </a:r>
          </a:p>
          <a:p>
            <a:pPr eaLnBrk="1" hangingPunct="1"/>
            <a:r>
              <a:rPr lang="en-US" altLang="en-US" dirty="0"/>
              <a:t>Assets markets</a:t>
            </a:r>
          </a:p>
          <a:p>
            <a:pPr eaLnBrk="1" hangingPunct="1"/>
            <a:r>
              <a:rPr lang="en-US" altLang="en-US" dirty="0"/>
              <a:t>Prediction markets</a:t>
            </a:r>
          </a:p>
          <a:p>
            <a:pPr lvl="1" eaLnBrk="1" hangingPunct="1"/>
            <a:r>
              <a:rPr lang="en-US" altLang="en-US" dirty="0" err="1"/>
              <a:t>Polymarket</a:t>
            </a:r>
            <a:r>
              <a:rPr lang="en-US" altLang="en-US" dirty="0"/>
              <a:t>: </a:t>
            </a:r>
            <a:r>
              <a:rPr lang="en-US" altLang="en-US" dirty="0">
                <a:hlinkClick r:id="rId3"/>
              </a:rPr>
              <a:t>https://polymarket.com/</a:t>
            </a:r>
            <a:r>
              <a:rPr lang="en-US" altLang="en-US" dirty="0"/>
              <a:t> </a:t>
            </a:r>
          </a:p>
          <a:p>
            <a:pPr lvl="1" eaLnBrk="1" hangingPunct="1"/>
            <a:r>
              <a:rPr lang="en-US" altLang="en-US" dirty="0"/>
              <a:t>Iowa electronic markets: </a:t>
            </a:r>
            <a:r>
              <a:rPr lang="en-US" altLang="en-US" dirty="0">
                <a:hlinkClick r:id="rId4"/>
              </a:rPr>
              <a:t>https://iemweb.biz.uiowa.edu/</a:t>
            </a:r>
            <a:r>
              <a:rPr lang="en-US" altLang="en-US" dirty="0"/>
              <a:t>, watch this </a:t>
            </a:r>
            <a:r>
              <a:rPr lang="en-US" altLang="en-US" dirty="0">
                <a:hlinkClick r:id="rId5"/>
              </a:rPr>
              <a:t>video</a:t>
            </a:r>
            <a:endParaRPr lang="en-US" altLang="en-US" dirty="0"/>
          </a:p>
          <a:p>
            <a:pPr lvl="1" eaLnBrk="1" hangingPunct="1"/>
            <a:r>
              <a:rPr lang="en-US" altLang="en-US" dirty="0" err="1"/>
              <a:t>Intrade</a:t>
            </a:r>
            <a:r>
              <a:rPr lang="en-US" altLang="en-US" dirty="0"/>
              <a:t> prediction markets: </a:t>
            </a:r>
            <a:r>
              <a:rPr lang="en-US" altLang="en-US" dirty="0">
                <a:hlinkClick r:id="rId6"/>
              </a:rPr>
              <a:t>http://www.intrade.com/</a:t>
            </a:r>
            <a:r>
              <a:rPr lang="en-US" altLang="en-US" dirty="0"/>
              <a:t>, watch this </a:t>
            </a:r>
            <a:r>
              <a:rPr lang="en-US" altLang="en-US" dirty="0">
                <a:hlinkClick r:id="rId7"/>
              </a:rPr>
              <a:t>video</a:t>
            </a:r>
            <a:endParaRPr lang="en-US" altLang="en-US" dirty="0"/>
          </a:p>
          <a:p>
            <a:pPr lvl="1" eaLnBrk="1" hangingPunct="1"/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SUPPLY AND DEMAND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FC9CB7-3700-4BD4-A0F4-54B70C5C8D4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70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Sources: </a:t>
            </a:r>
            <a:r>
              <a:rPr lang="en-US" i="1" dirty="0"/>
              <a:t>Principles of Microeconomics/Economics </a:t>
            </a:r>
            <a:r>
              <a:rPr lang="en-US" dirty="0"/>
              <a:t>by N. Gregory </a:t>
            </a:r>
            <a:r>
              <a:rPr lang="en-US" dirty="0" err="1"/>
              <a:t>Mankiw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Chapter 4 The Market Forces of Supply and Demand</a:t>
            </a:r>
          </a:p>
          <a:p>
            <a:pPr lvl="1"/>
            <a:r>
              <a:rPr lang="en-US" dirty="0"/>
              <a:t>Whole chapter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GAINS FROM TRADE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77FE0-4671-4792-BCF9-D00DA321AC40}" type="slidenum">
              <a:rPr lang="en-US" altLang="en-US" smtClean="0"/>
              <a:pPr>
                <a:defRPr/>
              </a:pPr>
              <a:t>71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94760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Sources: </a:t>
            </a:r>
            <a:r>
              <a:rPr lang="en-US" i="1" dirty="0"/>
              <a:t>Principles of Microeconomics/Economics </a:t>
            </a:r>
            <a:r>
              <a:rPr lang="en-US" dirty="0"/>
              <a:t>by Timothy Taylor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4: Demand and Supply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Demand, Supply, and Equilibrium in Markets for Goods and Services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Shifts in Demand and Supply for Goods and Services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Shifts in Equilibrium Price and Quantity: The Four-Step Process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GAINS FROM TRADE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77FE0-4671-4792-BCF9-D00DA321AC40}" type="slidenum">
              <a:rPr lang="en-US" altLang="en-US" smtClean="0"/>
              <a:pPr>
                <a:defRPr/>
              </a:pPr>
              <a:t>72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47572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Sources: </a:t>
            </a:r>
            <a:r>
              <a:rPr lang="en-US" i="1" dirty="0"/>
              <a:t>The Economy</a:t>
            </a:r>
            <a:r>
              <a:rPr lang="en-US" dirty="0"/>
              <a:t> by The CORE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Unit 8: Supply and Demand: Price-Taking and Competitive Markets</a:t>
            </a:r>
          </a:p>
          <a:p>
            <a:pPr lvl="1"/>
            <a:r>
              <a:rPr lang="en-US" dirty="0"/>
              <a:t>For now, </a:t>
            </a:r>
            <a:r>
              <a:rPr lang="en-US" i="1" dirty="0"/>
              <a:t>ignore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8.7: The effects of taxes</a:t>
            </a:r>
          </a:p>
          <a:p>
            <a:pPr lvl="2"/>
            <a:r>
              <a:rPr lang="en-US" dirty="0"/>
              <a:t>8.10: Price-setting and price-taking firms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GAINS FROM TRADE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77FE0-4671-4792-BCF9-D00DA321AC40}" type="slidenum">
              <a:rPr lang="en-US" altLang="en-US" smtClean="0"/>
              <a:pPr>
                <a:defRPr/>
              </a:pPr>
              <a:t>73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839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Let’s get to the punch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 a market-based economy, the price of a commodity will be </a:t>
            </a:r>
            <a:r>
              <a:rPr lang="en-US" altLang="en-US" i="1" dirty="0"/>
              <a:t>high</a:t>
            </a:r>
            <a:r>
              <a:rPr lang="en-US" altLang="en-US" dirty="0"/>
              <a:t> if the commodity is:</a:t>
            </a:r>
          </a:p>
          <a:p>
            <a:pPr lvl="1"/>
            <a:r>
              <a:rPr lang="en-US" altLang="en-US" dirty="0"/>
              <a:t>Highly desired</a:t>
            </a:r>
          </a:p>
          <a:p>
            <a:pPr lvl="1"/>
            <a:r>
              <a:rPr lang="en-US" altLang="en-US" dirty="0"/>
              <a:t>Costly to produce</a:t>
            </a:r>
          </a:p>
          <a:p>
            <a:pPr lvl="1"/>
            <a:r>
              <a:rPr lang="en-US" altLang="en-US" dirty="0"/>
              <a:t>Sold under little or no competition</a:t>
            </a:r>
          </a:p>
          <a:p>
            <a:endParaRPr lang="en-US" altLang="en-US" dirty="0"/>
          </a:p>
          <a:p>
            <a:r>
              <a:rPr lang="en-US" altLang="en-US" sz="2800" dirty="0"/>
              <a:t>The theory of supply and demand makes a very specific assumption about  the intensity of competition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SUPPLY AND DEMAND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736F4FA-3733-4FEB-9056-F26E702C2542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Perfect competition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SUPPLY AND DEMAND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5A4F28D-4361-46C8-9756-90A80EB1F4D1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KIP" val="SKIP"/>
  <p:tag name="RNROPT" val="Picture 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3863</Words>
  <Application>Microsoft Office PowerPoint</Application>
  <PresentationFormat>Widescreen</PresentationFormat>
  <Paragraphs>919</Paragraphs>
  <Slides>73</Slides>
  <Notes>6</Notes>
  <HiddenSlides>2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0" baseType="lpstr">
      <vt:lpstr>Arial</vt:lpstr>
      <vt:lpstr>Arial Unicode MS</vt:lpstr>
      <vt:lpstr>Calibri</vt:lpstr>
      <vt:lpstr>Tahoma</vt:lpstr>
      <vt:lpstr>Times New Roman</vt:lpstr>
      <vt:lpstr>Office Theme</vt:lpstr>
      <vt:lpstr>Image</vt:lpstr>
      <vt:lpstr>PowerPoint Presentation</vt:lpstr>
      <vt:lpstr>The Market Forces of Demand and Supply</vt:lpstr>
      <vt:lpstr>We need a theory of prices and quantities</vt:lpstr>
      <vt:lpstr>We need a theory of prices and quantities</vt:lpstr>
      <vt:lpstr>We need a theory of prices and quantities</vt:lpstr>
      <vt:lpstr>Assume a market-based economy</vt:lpstr>
      <vt:lpstr>Let’s get to the punch line</vt:lpstr>
      <vt:lpstr>Let’s get to the punch line</vt:lpstr>
      <vt:lpstr>Perfect competition</vt:lpstr>
      <vt:lpstr>Assume perfect competition</vt:lpstr>
      <vt:lpstr>Are the markets for these commodities perfectly competitive?</vt:lpstr>
      <vt:lpstr>What’s the opposite of perfect competition?</vt:lpstr>
      <vt:lpstr>demand</vt:lpstr>
      <vt:lpstr>Demand</vt:lpstr>
      <vt:lpstr>Catherine’s Demand Schedule and Demand Curve</vt:lpstr>
      <vt:lpstr>Market Demand is the Sum of Individual Demands</vt:lpstr>
      <vt:lpstr>Law of Demand</vt:lpstr>
      <vt:lpstr>Law of Demand</vt:lpstr>
      <vt:lpstr>Law of Demand</vt:lpstr>
      <vt:lpstr>“provided all other factors … are unchanged”</vt:lpstr>
      <vt:lpstr>“provided all other factors … are unchanged”</vt:lpstr>
      <vt:lpstr>Why Might Demand Increase?</vt:lpstr>
      <vt:lpstr>“provided all other factors … are unchanged”</vt:lpstr>
      <vt:lpstr>“provided all other factors … are unchanged”</vt:lpstr>
      <vt:lpstr>Shifts in the Demand Curve</vt:lpstr>
      <vt:lpstr>Shifts in the Demand Curve</vt:lpstr>
      <vt:lpstr>Shifts in the Demand Curve</vt:lpstr>
      <vt:lpstr>The Law of Demand—Explanations </vt:lpstr>
      <vt:lpstr>Substitution Effect</vt:lpstr>
      <vt:lpstr>Income Effect</vt:lpstr>
      <vt:lpstr>Lower Prices = Higher Income</vt:lpstr>
      <vt:lpstr>Income Effect</vt:lpstr>
      <vt:lpstr>The Law of Demand—Explanations </vt:lpstr>
      <vt:lpstr>supply</vt:lpstr>
      <vt:lpstr>SUPPLY</vt:lpstr>
      <vt:lpstr>Ben’s supply schedule and supply curve</vt:lpstr>
      <vt:lpstr>Market supply and individual supplies</vt:lpstr>
      <vt:lpstr>Market supply and individual supplies</vt:lpstr>
      <vt:lpstr>Law of Supply</vt:lpstr>
      <vt:lpstr>Law of Supply</vt:lpstr>
      <vt:lpstr>Law of Supply—Explanation </vt:lpstr>
      <vt:lpstr>Law of Supply</vt:lpstr>
      <vt:lpstr>“provided all other factors … are unchanged”</vt:lpstr>
      <vt:lpstr>“provided all other factors … are unchanged”</vt:lpstr>
      <vt:lpstr>“provided all other factors … are unchanged”</vt:lpstr>
      <vt:lpstr>Shifts in the Supply Curve: What causes them?</vt:lpstr>
      <vt:lpstr>Supply Shift</vt:lpstr>
      <vt:lpstr>equilibrium</vt:lpstr>
      <vt:lpstr>Interaction of demand and supply</vt:lpstr>
      <vt:lpstr>Equilibrium </vt:lpstr>
      <vt:lpstr>SUPPLY AND DEMAND TOGETHER</vt:lpstr>
      <vt:lpstr>Equilibrium of supply and demand</vt:lpstr>
      <vt:lpstr>Equilibrium</vt:lpstr>
      <vt:lpstr>When Markets are Not in Equilibrium</vt:lpstr>
      <vt:lpstr>Justifying Equilibrium</vt:lpstr>
      <vt:lpstr>When Markets are Not in Equilibrium</vt:lpstr>
      <vt:lpstr>When Markets are Not in Equilibrium</vt:lpstr>
      <vt:lpstr>Equilibrium</vt:lpstr>
      <vt:lpstr>Equilibrium: skepticism required</vt:lpstr>
      <vt:lpstr>Unemployment: a failure of equilibrium when the wage is too high and stuck there</vt:lpstr>
      <vt:lpstr>Making predictions</vt:lpstr>
      <vt:lpstr>Let’s make some predictions</vt:lpstr>
      <vt:lpstr>How an Increase in Demand Affects the Equilibrium</vt:lpstr>
      <vt:lpstr>How a Decrease in Supply Affects the Equilibrium</vt:lpstr>
      <vt:lpstr>Eggflation! Supply Decrease in the News </vt:lpstr>
      <vt:lpstr>A Shift in Both Supply and Demand</vt:lpstr>
      <vt:lpstr>A Shift in Both Supply and Demand</vt:lpstr>
      <vt:lpstr>Can you predict …</vt:lpstr>
      <vt:lpstr>Can you predict …</vt:lpstr>
      <vt:lpstr>Other kinds of markets</vt:lpstr>
      <vt:lpstr>Sources: Principles of Microeconomics/Economics by N. Gregory Mankiw</vt:lpstr>
      <vt:lpstr>Sources: Principles of Microeconomics/Economics by Timothy Taylor</vt:lpstr>
      <vt:lpstr>Sources: The Economy by The CORE Team</vt:lpstr>
    </vt:vector>
  </TitlesOfParts>
  <Company>Long Island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Demand and Supply</dc:title>
  <dc:creator>Udayan Roy</dc:creator>
  <cp:lastModifiedBy>Udayan Roy</cp:lastModifiedBy>
  <cp:revision>74</cp:revision>
  <dcterms:created xsi:type="dcterms:W3CDTF">2009-03-19T18:33:13Z</dcterms:created>
  <dcterms:modified xsi:type="dcterms:W3CDTF">2023-09-26T12:57:20Z</dcterms:modified>
</cp:coreProperties>
</file>