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3" r:id="rId3"/>
    <p:sldId id="344" r:id="rId4"/>
    <p:sldId id="345" r:id="rId5"/>
    <p:sldId id="261" r:id="rId6"/>
    <p:sldId id="262" r:id="rId7"/>
    <p:sldId id="263" r:id="rId8"/>
    <p:sldId id="264" r:id="rId9"/>
    <p:sldId id="265" r:id="rId10"/>
    <p:sldId id="266" r:id="rId11"/>
    <p:sldId id="267" r:id="rId12"/>
    <p:sldId id="268" r:id="rId13"/>
    <p:sldId id="269" r:id="rId14"/>
    <p:sldId id="270" r:id="rId15"/>
    <p:sldId id="271" r:id="rId16"/>
    <p:sldId id="346" r:id="rId17"/>
    <p:sldId id="272" r:id="rId18"/>
    <p:sldId id="274" r:id="rId19"/>
    <p:sldId id="275" r:id="rId20"/>
    <p:sldId id="276" r:id="rId21"/>
    <p:sldId id="277" r:id="rId22"/>
    <p:sldId id="278" r:id="rId23"/>
    <p:sldId id="279" r:id="rId24"/>
    <p:sldId id="280" r:id="rId25"/>
    <p:sldId id="281" r:id="rId26"/>
    <p:sldId id="282" r:id="rId27"/>
    <p:sldId id="283" r:id="rId28"/>
    <p:sldId id="335" r:id="rId29"/>
    <p:sldId id="336" r:id="rId30"/>
    <p:sldId id="337" r:id="rId31"/>
    <p:sldId id="338" r:id="rId32"/>
    <p:sldId id="339" r:id="rId33"/>
    <p:sldId id="300" r:id="rId34"/>
    <p:sldId id="342" r:id="rId35"/>
    <p:sldId id="340" r:id="rId36"/>
    <p:sldId id="295" r:id="rId37"/>
    <p:sldId id="296" r:id="rId38"/>
    <p:sldId id="297" r:id="rId39"/>
    <p:sldId id="298"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48" r:id="rId75"/>
    <p:sldId id="347"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764" autoAdjust="0"/>
    <p:restoredTop sz="94660"/>
  </p:normalViewPr>
  <p:slideViewPr>
    <p:cSldViewPr snapToGrid="0">
      <p:cViewPr varScale="1">
        <p:scale>
          <a:sx n="69" d="100"/>
          <a:sy n="69" d="100"/>
        </p:scale>
        <p:origin x="456" y="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CABD8-E62D-4B76-9024-85A8285DC1A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387048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ABD8-E62D-4B76-9024-85A8285DC1A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260177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ABD8-E62D-4B76-9024-85A8285DC1A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55990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ABD8-E62D-4B76-9024-85A8285DC1A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141285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CABD8-E62D-4B76-9024-85A8285DC1A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12165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CABD8-E62D-4B76-9024-85A8285DC1A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249327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CABD8-E62D-4B76-9024-85A8285DC1A3}"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37973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CABD8-E62D-4B76-9024-85A8285DC1A3}"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165093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CABD8-E62D-4B76-9024-85A8285DC1A3}" type="datetimeFigureOut">
              <a:rPr lang="en-US" smtClean="0"/>
              <a:t>2/7/2022</a:t>
            </a:fld>
            <a:endParaRPr lang="en-US"/>
          </a:p>
        </p:txBody>
      </p:sp>
      <p:sp>
        <p:nvSpPr>
          <p:cNvPr id="3" name="Footer Placeholder 2"/>
          <p:cNvSpPr>
            <a:spLocks noGrp="1"/>
          </p:cNvSpPr>
          <p:nvPr>
            <p:ph type="ftr" sz="quarter" idx="11"/>
          </p:nvPr>
        </p:nvSpPr>
        <p:spPr/>
        <p:txBody>
          <a:bodyPr/>
          <a:lstStyle/>
          <a:p>
            <a:r>
              <a:rPr lang="en-US" dirty="0" smtClean="0"/>
              <a:t>Elasticity</a:t>
            </a:r>
            <a:endParaRPr lang="en-US" dirty="0"/>
          </a:p>
        </p:txBody>
      </p:sp>
      <p:sp>
        <p:nvSpPr>
          <p:cNvPr id="4" name="Slide Number Placeholder 3"/>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261376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CABD8-E62D-4B76-9024-85A8285DC1A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3442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CABD8-E62D-4B76-9024-85A8285DC1A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3C4D-D1D0-4626-A77F-10EA62D980AC}" type="slidenum">
              <a:rPr lang="en-US" smtClean="0"/>
              <a:t>‹#›</a:t>
            </a:fld>
            <a:endParaRPr lang="en-US"/>
          </a:p>
        </p:txBody>
      </p:sp>
    </p:spTree>
    <p:extLst>
      <p:ext uri="{BB962C8B-B14F-4D97-AF65-F5344CB8AC3E}">
        <p14:creationId xmlns:p14="http://schemas.microsoft.com/office/powerpoint/2010/main" val="9880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CABD8-E62D-4B76-9024-85A8285DC1A3}" type="datetimeFigureOut">
              <a:rPr lang="en-US" smtClean="0"/>
              <a:t>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93C4D-D1D0-4626-A77F-10EA62D980AC}" type="slidenum">
              <a:rPr lang="en-US" smtClean="0"/>
              <a:t>‹#›</a:t>
            </a:fld>
            <a:endParaRPr lang="en-US"/>
          </a:p>
        </p:txBody>
      </p:sp>
    </p:spTree>
    <p:extLst>
      <p:ext uri="{BB962C8B-B14F-4D97-AF65-F5344CB8AC3E}">
        <p14:creationId xmlns:p14="http://schemas.microsoft.com/office/powerpoint/2010/main" val="195946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web.liu.edu/~uroy/" TargetMode="External"/><Relationship Id="rId2" Type="http://schemas.openxmlformats.org/officeDocument/2006/relationships/hyperlink" Target="https://myweb.liu.edu/~uroy/eco10/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ers.usda.gov/data-products/commodity-and-food-elasticitie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youtu.be/AcVaTIW-DGQ" TargetMode="External"/><Relationship Id="rId2" Type="http://schemas.openxmlformats.org/officeDocument/2006/relationships/hyperlink" Target="https://youtu.be/0Flsg_mzG-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Elasticity</a:t>
            </a:r>
            <a:endParaRPr lang="en-US" dirty="0"/>
          </a:p>
        </p:txBody>
      </p:sp>
      <p:sp>
        <p:nvSpPr>
          <p:cNvPr id="3" name="Subtitle 2"/>
          <p:cNvSpPr>
            <a:spLocks noGrp="1"/>
          </p:cNvSpPr>
          <p:nvPr>
            <p:ph type="subTitle" idx="1"/>
          </p:nvPr>
        </p:nvSpPr>
        <p:spPr/>
        <p:txBody>
          <a:bodyPr/>
          <a:lstStyle/>
          <a:p>
            <a:r>
              <a:rPr lang="en-US" dirty="0" smtClean="0">
                <a:hlinkClick r:id="rId2"/>
              </a:rPr>
              <a:t>Introduction to Microeconomics</a:t>
            </a:r>
            <a:endParaRPr lang="en-US" dirty="0" smtClean="0"/>
          </a:p>
          <a:p>
            <a:r>
              <a:rPr lang="en-US" dirty="0" smtClean="0">
                <a:hlinkClick r:id="rId3"/>
              </a:rPr>
              <a:t>Udayan Roy</a:t>
            </a:r>
            <a:endParaRPr lang="en-US" dirty="0"/>
          </a:p>
        </p:txBody>
      </p:sp>
    </p:spTree>
    <p:extLst>
      <p:ext uri="{BB962C8B-B14F-4D97-AF65-F5344CB8AC3E}">
        <p14:creationId xmlns:p14="http://schemas.microsoft.com/office/powerpoint/2010/main" val="3379710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Elasticity: examples</a:t>
            </a:r>
          </a:p>
        </p:txBody>
      </p:sp>
      <p:sp>
        <p:nvSpPr>
          <p:cNvPr id="11267" name="Content Placeholder 2"/>
          <p:cNvSpPr>
            <a:spLocks noGrp="1"/>
          </p:cNvSpPr>
          <p:nvPr>
            <p:ph idx="1"/>
          </p:nvPr>
        </p:nvSpPr>
        <p:spPr/>
        <p:txBody>
          <a:bodyPr/>
          <a:lstStyle/>
          <a:p>
            <a:r>
              <a:rPr lang="en-US" altLang="en-US" dirty="0" smtClean="0"/>
              <a:t>Let </a:t>
            </a:r>
            <a:r>
              <a:rPr lang="en-US" altLang="en-US" i="1" dirty="0" smtClean="0"/>
              <a:t>x</a:t>
            </a:r>
            <a:r>
              <a:rPr lang="en-US" altLang="en-US" dirty="0" smtClean="0"/>
              <a:t>, the </a:t>
            </a:r>
            <a:r>
              <a:rPr lang="en-US" altLang="en-US" i="1" dirty="0" smtClean="0"/>
              <a:t>cause</a:t>
            </a:r>
            <a:r>
              <a:rPr lang="en-US" altLang="en-US" dirty="0" smtClean="0"/>
              <a:t>, be the price of a commodity</a:t>
            </a:r>
          </a:p>
          <a:p>
            <a:r>
              <a:rPr lang="en-US" altLang="en-US" dirty="0" smtClean="0"/>
              <a:t>Let </a:t>
            </a:r>
            <a:r>
              <a:rPr lang="en-US" altLang="en-US" i="1" dirty="0" smtClean="0"/>
              <a:t>y</a:t>
            </a:r>
            <a:r>
              <a:rPr lang="en-US" altLang="en-US" dirty="0" smtClean="0"/>
              <a:t>, the </a:t>
            </a:r>
            <a:r>
              <a:rPr lang="en-US" altLang="en-US" i="1" dirty="0" smtClean="0"/>
              <a:t>consequence</a:t>
            </a:r>
            <a:r>
              <a:rPr lang="en-US" altLang="en-US" dirty="0" smtClean="0"/>
              <a:t>, be the quantity demanded of a </a:t>
            </a:r>
            <a:r>
              <a:rPr lang="en-US" altLang="en-US" i="1" dirty="0" smtClean="0"/>
              <a:t>different</a:t>
            </a:r>
            <a:r>
              <a:rPr lang="en-US" altLang="en-US" dirty="0" smtClean="0"/>
              <a:t> commodity</a:t>
            </a:r>
          </a:p>
          <a:p>
            <a:r>
              <a:rPr lang="en-US" altLang="en-US" dirty="0" smtClean="0"/>
              <a:t>The </a:t>
            </a:r>
            <a:r>
              <a:rPr lang="en-US" altLang="en-US" i="1" dirty="0" smtClean="0">
                <a:solidFill>
                  <a:srgbClr val="25A9A6"/>
                </a:solidFill>
              </a:rPr>
              <a:t>cross-price elasticity of demand </a:t>
            </a:r>
            <a:br>
              <a:rPr lang="en-US" altLang="en-US" i="1" dirty="0" smtClean="0">
                <a:solidFill>
                  <a:srgbClr val="25A9A6"/>
                </a:solidFill>
              </a:rPr>
            </a:br>
            <a:r>
              <a:rPr lang="en-US" altLang="en-US" dirty="0" smtClean="0"/>
              <a:t>is the percent increase </a:t>
            </a:r>
            <a:br>
              <a:rPr lang="en-US" altLang="en-US" dirty="0" smtClean="0"/>
            </a:br>
            <a:r>
              <a:rPr lang="en-US" altLang="en-US" dirty="0" smtClean="0"/>
              <a:t>in the </a:t>
            </a:r>
            <a:r>
              <a:rPr lang="en-US" altLang="en-US" i="1" dirty="0" smtClean="0"/>
              <a:t>quantity demanded</a:t>
            </a:r>
            <a:r>
              <a:rPr lang="en-US" altLang="en-US" dirty="0" smtClean="0"/>
              <a:t> of a commodity</a:t>
            </a:r>
            <a:br>
              <a:rPr lang="en-US" altLang="en-US" dirty="0" smtClean="0"/>
            </a:br>
            <a:r>
              <a:rPr lang="en-US" altLang="en-US" dirty="0" smtClean="0"/>
              <a:t>when there is a one percent increase </a:t>
            </a:r>
            <a:br>
              <a:rPr lang="en-US" altLang="en-US" dirty="0" smtClean="0"/>
            </a:br>
            <a:r>
              <a:rPr lang="en-US" altLang="en-US" dirty="0" smtClean="0"/>
              <a:t>in the </a:t>
            </a:r>
            <a:r>
              <a:rPr lang="en-US" altLang="en-US" i="1" dirty="0" smtClean="0"/>
              <a:t>price of another commodity</a:t>
            </a:r>
            <a:endParaRPr lang="en-US" altLang="en-US" dirty="0" smtClean="0"/>
          </a:p>
          <a:p>
            <a:pPr lvl="1"/>
            <a:r>
              <a:rPr lang="en-US" altLang="en-US" dirty="0" smtClean="0"/>
              <a:t>and all other factors that affect quantity demanded are unchanged</a:t>
            </a:r>
          </a:p>
          <a:p>
            <a:endParaRPr lang="en-US" altLang="en-US" dirty="0" smtClean="0"/>
          </a:p>
        </p:txBody>
      </p:sp>
    </p:spTree>
    <p:extLst>
      <p:ext uri="{BB962C8B-B14F-4D97-AF65-F5344CB8AC3E}">
        <p14:creationId xmlns:p14="http://schemas.microsoft.com/office/powerpoint/2010/main" val="345962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Elasticity: examples</a:t>
            </a:r>
          </a:p>
        </p:txBody>
      </p:sp>
      <p:sp>
        <p:nvSpPr>
          <p:cNvPr id="12291" name="Content Placeholder 2"/>
          <p:cNvSpPr>
            <a:spLocks noGrp="1"/>
          </p:cNvSpPr>
          <p:nvPr>
            <p:ph idx="1"/>
          </p:nvPr>
        </p:nvSpPr>
        <p:spPr/>
        <p:txBody>
          <a:bodyPr/>
          <a:lstStyle/>
          <a:p>
            <a:r>
              <a:rPr lang="en-US" altLang="en-US" dirty="0" smtClean="0"/>
              <a:t>Let </a:t>
            </a:r>
            <a:r>
              <a:rPr lang="en-US" altLang="en-US" i="1" dirty="0" smtClean="0"/>
              <a:t>x</a:t>
            </a:r>
            <a:r>
              <a:rPr lang="en-US" altLang="en-US" dirty="0" smtClean="0"/>
              <a:t>, the </a:t>
            </a:r>
            <a:r>
              <a:rPr lang="en-US" altLang="en-US" i="1" dirty="0" smtClean="0"/>
              <a:t>cause</a:t>
            </a:r>
            <a:r>
              <a:rPr lang="en-US" altLang="en-US" dirty="0" smtClean="0"/>
              <a:t>, be the price of a commodity</a:t>
            </a:r>
          </a:p>
          <a:p>
            <a:r>
              <a:rPr lang="en-US" altLang="en-US" dirty="0" smtClean="0"/>
              <a:t>Let </a:t>
            </a:r>
            <a:r>
              <a:rPr lang="en-US" altLang="en-US" i="1" dirty="0" smtClean="0"/>
              <a:t>y</a:t>
            </a:r>
            <a:r>
              <a:rPr lang="en-US" altLang="en-US" dirty="0" smtClean="0"/>
              <a:t>, the </a:t>
            </a:r>
            <a:r>
              <a:rPr lang="en-US" altLang="en-US" i="1" dirty="0" smtClean="0"/>
              <a:t>consequence</a:t>
            </a:r>
            <a:r>
              <a:rPr lang="en-US" altLang="en-US" dirty="0" smtClean="0"/>
              <a:t>, be the quantity supplied of the commodity</a:t>
            </a:r>
          </a:p>
          <a:p>
            <a:r>
              <a:rPr lang="en-US" altLang="en-US" dirty="0" smtClean="0"/>
              <a:t>The </a:t>
            </a:r>
            <a:r>
              <a:rPr lang="en-US" altLang="en-US" i="1" dirty="0" smtClean="0">
                <a:solidFill>
                  <a:srgbClr val="25A9A6"/>
                </a:solidFill>
              </a:rPr>
              <a:t>price elasticity of supply</a:t>
            </a:r>
            <a:br>
              <a:rPr lang="en-US" altLang="en-US" i="1" dirty="0" smtClean="0">
                <a:solidFill>
                  <a:srgbClr val="25A9A6"/>
                </a:solidFill>
              </a:rPr>
            </a:br>
            <a:r>
              <a:rPr lang="en-US" altLang="en-US" dirty="0" smtClean="0"/>
              <a:t>is the percent increase </a:t>
            </a:r>
            <a:br>
              <a:rPr lang="en-US" altLang="en-US" dirty="0" smtClean="0"/>
            </a:br>
            <a:r>
              <a:rPr lang="en-US" altLang="en-US" dirty="0" smtClean="0"/>
              <a:t>in the </a:t>
            </a:r>
            <a:r>
              <a:rPr lang="en-US" altLang="en-US" i="1" dirty="0" smtClean="0"/>
              <a:t>quantity supplied </a:t>
            </a:r>
            <a:r>
              <a:rPr lang="en-US" altLang="en-US" dirty="0" smtClean="0"/>
              <a:t>of a commodity</a:t>
            </a:r>
            <a:br>
              <a:rPr lang="en-US" altLang="en-US" dirty="0" smtClean="0"/>
            </a:br>
            <a:r>
              <a:rPr lang="en-US" altLang="en-US" dirty="0" smtClean="0"/>
              <a:t>when there is a one percent increase </a:t>
            </a:r>
            <a:br>
              <a:rPr lang="en-US" altLang="en-US" dirty="0" smtClean="0"/>
            </a:br>
            <a:r>
              <a:rPr lang="en-US" altLang="en-US" dirty="0" smtClean="0"/>
              <a:t>in the </a:t>
            </a:r>
            <a:r>
              <a:rPr lang="en-US" altLang="en-US" i="1" dirty="0" smtClean="0"/>
              <a:t>price of the commodity</a:t>
            </a:r>
            <a:endParaRPr lang="en-US" altLang="en-US" dirty="0" smtClean="0"/>
          </a:p>
          <a:p>
            <a:pPr lvl="1"/>
            <a:r>
              <a:rPr lang="en-US" altLang="en-US" dirty="0" smtClean="0"/>
              <a:t>and all other factors that affect quantity supplied are unchanged</a:t>
            </a:r>
          </a:p>
          <a:p>
            <a:endParaRPr lang="en-US" altLang="en-US" dirty="0" smtClean="0"/>
          </a:p>
        </p:txBody>
      </p:sp>
    </p:spTree>
    <p:extLst>
      <p:ext uri="{BB962C8B-B14F-4D97-AF65-F5344CB8AC3E}">
        <p14:creationId xmlns:p14="http://schemas.microsoft.com/office/powerpoint/2010/main" val="123469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Elasticity </a:t>
            </a:r>
          </a:p>
        </p:txBody>
      </p:sp>
      <p:sp>
        <p:nvSpPr>
          <p:cNvPr id="13315" name="Content Placeholder 2"/>
          <p:cNvSpPr>
            <a:spLocks noGrp="1"/>
          </p:cNvSpPr>
          <p:nvPr>
            <p:ph idx="1"/>
          </p:nvPr>
        </p:nvSpPr>
        <p:spPr/>
        <p:txBody>
          <a:bodyPr/>
          <a:lstStyle/>
          <a:p>
            <a:r>
              <a:rPr lang="en-US" altLang="en-US" smtClean="0"/>
              <a:t>For each of the elasticities we have just seen, we need to know</a:t>
            </a:r>
          </a:p>
          <a:p>
            <a:pPr lvl="1"/>
            <a:r>
              <a:rPr lang="en-US" altLang="en-US" smtClean="0"/>
              <a:t>how to measure it, and</a:t>
            </a:r>
          </a:p>
          <a:p>
            <a:pPr lvl="1"/>
            <a:r>
              <a:rPr lang="en-US" altLang="en-US" smtClean="0"/>
              <a:t>what makes it high in some situations and low in other situations, and</a:t>
            </a:r>
          </a:p>
          <a:p>
            <a:pPr lvl="1"/>
            <a:r>
              <a:rPr lang="en-US" altLang="en-US" smtClean="0"/>
              <a:t>why it is useful </a:t>
            </a:r>
          </a:p>
        </p:txBody>
      </p:sp>
    </p:spTree>
    <p:extLst>
      <p:ext uri="{BB962C8B-B14F-4D97-AF65-F5344CB8AC3E}">
        <p14:creationId xmlns:p14="http://schemas.microsoft.com/office/powerpoint/2010/main" val="177130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Price elasticity of demand (P.E.D.)</a:t>
            </a:r>
            <a:endParaRPr lang="en-US" dirty="0"/>
          </a:p>
        </p:txBody>
      </p:sp>
      <p:sp>
        <p:nvSpPr>
          <p:cNvPr id="14339" name="Text Placeholder 5"/>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283874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THE ELASTICITY OF DEMAND</a:t>
            </a:r>
          </a:p>
        </p:txBody>
      </p:sp>
      <p:sp>
        <p:nvSpPr>
          <p:cNvPr id="15363" name="Rectangle 6"/>
          <p:cNvSpPr>
            <a:spLocks noGrp="1" noChangeArrowheads="1"/>
          </p:cNvSpPr>
          <p:nvPr>
            <p:ph idx="1"/>
          </p:nvPr>
        </p:nvSpPr>
        <p:spPr>
          <a:noFill/>
        </p:spPr>
        <p:txBody>
          <a:bodyPr/>
          <a:lstStyle/>
          <a:p>
            <a:pPr eaLnBrk="1" hangingPunct="1">
              <a:buClr>
                <a:schemeClr val="tx1"/>
              </a:buClr>
            </a:pPr>
            <a:r>
              <a:rPr lang="en-US" altLang="en-US" i="1" smtClean="0">
                <a:solidFill>
                  <a:srgbClr val="25A9A6"/>
                </a:solidFill>
              </a:rPr>
              <a:t>Price elasticity of demand</a:t>
            </a:r>
            <a:r>
              <a:rPr lang="en-US" altLang="en-US" smtClean="0"/>
              <a:t> is a measure of how strongly the quantity demanded of a good responds to a change in the price of that good.</a:t>
            </a:r>
          </a:p>
        </p:txBody>
      </p:sp>
      <p:sp>
        <p:nvSpPr>
          <p:cNvPr id="15364" name="TextBox 1"/>
          <p:cNvSpPr txBox="1">
            <a:spLocks noChangeArrowheads="1"/>
          </p:cNvSpPr>
          <p:nvPr/>
        </p:nvSpPr>
        <p:spPr bwMode="auto">
          <a:xfrm>
            <a:off x="1874839" y="5867400"/>
            <a:ext cx="862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C00000"/>
                </a:solidFill>
              </a:rPr>
              <a:t>See </a:t>
            </a:r>
            <a:r>
              <a:rPr lang="en-US" altLang="en-US" sz="1600" b="1">
                <a:solidFill>
                  <a:srgbClr val="C00000"/>
                </a:solidFill>
                <a:hlinkClick r:id="rId2"/>
              </a:rPr>
              <a:t>http://www.ers.usda.gov/data-products/commodity-and-food-elasticities.aspx</a:t>
            </a:r>
            <a:r>
              <a:rPr lang="en-US" altLang="en-US" sz="1600" b="1">
                <a:solidFill>
                  <a:srgbClr val="C00000"/>
                </a:solidFill>
              </a:rPr>
              <a:t> for various measures of elasticity of demand for various food products.</a:t>
            </a:r>
          </a:p>
        </p:txBody>
      </p:sp>
    </p:spTree>
    <p:extLst>
      <p:ext uri="{BB962C8B-B14F-4D97-AF65-F5344CB8AC3E}">
        <p14:creationId xmlns:p14="http://schemas.microsoft.com/office/powerpoint/2010/main" val="893312481"/>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P.E.D. Computation</a:t>
            </a:r>
          </a:p>
        </p:txBody>
      </p:sp>
      <mc:AlternateContent xmlns:mc="http://schemas.openxmlformats.org/markup-compatibility/2006" xmlns:a14="http://schemas.microsoft.com/office/drawing/2010/main">
        <mc:Choice Requires="a14">
          <p:sp>
            <p:nvSpPr>
              <p:cNvPr id="16387" name="Content Placeholder 2"/>
              <p:cNvSpPr>
                <a:spLocks noGrp="1"/>
              </p:cNvSpPr>
              <p:nvPr>
                <p:ph idx="1"/>
              </p:nvPr>
            </p:nvSpPr>
            <p:spPr/>
            <p:txBody>
              <a:bodyPr/>
              <a:lstStyle/>
              <a:p>
                <a:r>
                  <a:rPr lang="en-US" altLang="en-US" b="1" dirty="0" smtClean="0"/>
                  <a:t>Key Definition: </a:t>
                </a:r>
                <a:r>
                  <a:rPr lang="en-US" altLang="en-US" dirty="0" smtClean="0"/>
                  <a:t>The </a:t>
                </a:r>
                <a:r>
                  <a:rPr lang="en-US" altLang="en-US" i="1" dirty="0" smtClean="0">
                    <a:solidFill>
                      <a:srgbClr val="25A9A6"/>
                    </a:solidFill>
                  </a:rPr>
                  <a:t>price elasticity of demand </a:t>
                </a:r>
                <a:br>
                  <a:rPr lang="en-US" altLang="en-US" i="1" dirty="0" smtClean="0">
                    <a:solidFill>
                      <a:srgbClr val="25A9A6"/>
                    </a:solidFill>
                  </a:rPr>
                </a:br>
                <a:r>
                  <a:rPr lang="en-US" altLang="en-US" dirty="0" smtClean="0"/>
                  <a:t>is the percent increase </a:t>
                </a:r>
                <a:br>
                  <a:rPr lang="en-US" altLang="en-US" dirty="0" smtClean="0"/>
                </a:br>
                <a:r>
                  <a:rPr lang="en-US" altLang="en-US" dirty="0" smtClean="0"/>
                  <a:t>in the </a:t>
                </a:r>
                <a:r>
                  <a:rPr lang="en-US" altLang="en-US" i="1" dirty="0" smtClean="0"/>
                  <a:t>quantity demanded</a:t>
                </a:r>
                <a:r>
                  <a:rPr lang="en-US" altLang="en-US" dirty="0" smtClean="0"/>
                  <a:t> of a commodity</a:t>
                </a:r>
                <a:br>
                  <a:rPr lang="en-US" altLang="en-US" dirty="0" smtClean="0"/>
                </a:br>
                <a:r>
                  <a:rPr lang="en-US" altLang="en-US" dirty="0" smtClean="0"/>
                  <a:t>when there is a one percent increase </a:t>
                </a:r>
                <a:br>
                  <a:rPr lang="en-US" altLang="en-US" dirty="0" smtClean="0"/>
                </a:br>
                <a:r>
                  <a:rPr lang="en-US" altLang="en-US" dirty="0" smtClean="0"/>
                  <a:t>in the </a:t>
                </a:r>
                <a:r>
                  <a:rPr lang="en-US" altLang="en-US" i="1" dirty="0" smtClean="0"/>
                  <a:t>price</a:t>
                </a:r>
                <a:r>
                  <a:rPr lang="en-US" altLang="en-US" dirty="0" smtClean="0"/>
                  <a:t> of the commodity</a:t>
                </a:r>
              </a:p>
              <a:p>
                <a:pPr lvl="1"/>
                <a:r>
                  <a:rPr lang="en-US" altLang="en-US" dirty="0" smtClean="0"/>
                  <a:t>and all other factors that affect quantity demanded are unchanged</a:t>
                </a:r>
              </a:p>
              <a:p>
                <a:r>
                  <a:rPr lang="en-US" altLang="en-US" dirty="0" smtClean="0"/>
                  <a:t>So, an </a:t>
                </a:r>
                <a:r>
                  <a:rPr lang="en-US" altLang="en-US" i="1" dirty="0" smtClean="0"/>
                  <a:t>initial</a:t>
                </a:r>
                <a:r>
                  <a:rPr lang="en-US" altLang="en-US" dirty="0" smtClean="0"/>
                  <a:t> formula would be:</a:t>
                </a:r>
                <a:br>
                  <a:rPr lang="en-US" altLang="en-US" dirty="0" smtClean="0"/>
                </a:br>
                <a14:m>
                  <m:oMath xmlns:m="http://schemas.openxmlformats.org/officeDocument/2006/math">
                    <m:r>
                      <m:rPr>
                        <m:nor/>
                      </m:rPr>
                      <a:rPr lang="en-US" altLang="en-US" b="0" i="0" smtClean="0">
                        <a:latin typeface="Cambria Math" panose="02040503050406030204" pitchFamily="18" charset="0"/>
                      </a:rPr>
                      <m:t>Price</m:t>
                    </m:r>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Elasticity</m:t>
                    </m:r>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of</m:t>
                    </m:r>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Demand</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increase</m:t>
                        </m:r>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in</m:t>
                        </m:r>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quantity</m:t>
                        </m:r>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demanded</m:t>
                        </m:r>
                      </m:num>
                      <m:den>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increase</m:t>
                        </m:r>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in</m:t>
                        </m:r>
                        <m:r>
                          <m:rPr>
                            <m:nor/>
                          </m:rPr>
                          <a:rPr lang="en-US" altLang="en-US" b="0" i="0" smtClean="0">
                            <a:latin typeface="Cambria Math" panose="02040503050406030204" pitchFamily="18" charset="0"/>
                          </a:rPr>
                          <m:t> </m:t>
                        </m:r>
                        <m:r>
                          <m:rPr>
                            <m:nor/>
                          </m:rPr>
                          <a:rPr lang="en-US" altLang="en-US" b="0" i="0" smtClean="0">
                            <a:latin typeface="Cambria Math" panose="02040503050406030204" pitchFamily="18" charset="0"/>
                          </a:rPr>
                          <m:t>price</m:t>
                        </m:r>
                      </m:den>
                    </m:f>
                  </m:oMath>
                </a14:m>
                <a:endParaRPr lang="en-US" altLang="en-US" dirty="0" smtClean="0"/>
              </a:p>
              <a:p>
                <a:r>
                  <a:rPr lang="en-US" altLang="en-US" dirty="0" smtClean="0"/>
                  <a:t>But we are going to make a small change to this formula … </a:t>
                </a:r>
              </a:p>
            </p:txBody>
          </p:sp>
        </mc:Choice>
        <mc:Fallback xmlns="">
          <p:sp>
            <p:nvSpPr>
              <p:cNvPr id="16387" name="Content Placeholder 2"/>
              <p:cNvSpPr>
                <a:spLocks noGrp="1" noRot="1" noChangeAspect="1" noMove="1" noResize="1" noEditPoints="1" noAdjustHandles="1" noChangeArrowheads="1" noChangeShapeType="1" noTextEdit="1"/>
              </p:cNvSpPr>
              <p:nvPr>
                <p:ph idx="1"/>
              </p:nvPr>
            </p:nvSpPr>
            <p:spPr>
              <a:blipFill>
                <a:blip r:embed="rId2"/>
                <a:stretch>
                  <a:fillRect l="-1043" t="-2241" b="-980"/>
                </a:stretch>
              </a:blipFill>
            </p:spPr>
            <p:txBody>
              <a:bodyPr/>
              <a:lstStyle/>
              <a:p>
                <a:r>
                  <a:rPr lang="en-US">
                    <a:noFill/>
                  </a:rPr>
                  <a:t> </a:t>
                </a:r>
              </a:p>
            </p:txBody>
          </p:sp>
        </mc:Fallback>
      </mc:AlternateContent>
    </p:spTree>
    <p:extLst>
      <p:ext uri="{BB962C8B-B14F-4D97-AF65-F5344CB8AC3E}">
        <p14:creationId xmlns:p14="http://schemas.microsoft.com/office/powerpoint/2010/main" val="720103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Elasticity of Demand: The Negative Sign</a:t>
            </a:r>
            <a:endParaRPr lang="en-US" dirty="0"/>
          </a:p>
        </p:txBody>
      </p:sp>
      <p:sp>
        <p:nvSpPr>
          <p:cNvPr id="3" name="Content Placeholder 2"/>
          <p:cNvSpPr>
            <a:spLocks noGrp="1"/>
          </p:cNvSpPr>
          <p:nvPr>
            <p:ph idx="1"/>
          </p:nvPr>
        </p:nvSpPr>
        <p:spPr/>
        <p:txBody>
          <a:bodyPr>
            <a:normAutofit lnSpcReduction="10000"/>
          </a:bodyPr>
          <a:lstStyle/>
          <a:p>
            <a:r>
              <a:rPr lang="en-US" dirty="0" smtClean="0"/>
              <a:t>Recall that the Law of Demand says that price and quantity demanded move in opposite directions (provided all the other factors that affect buyers’ decisions are unchanged)</a:t>
            </a:r>
          </a:p>
          <a:p>
            <a:r>
              <a:rPr lang="en-US" dirty="0" smtClean="0"/>
              <a:t>Therefore, the percent increase in price and the percent increase in quantity demanded will </a:t>
            </a:r>
            <a:r>
              <a:rPr lang="en-US" i="1" dirty="0" smtClean="0"/>
              <a:t>always</a:t>
            </a:r>
            <a:r>
              <a:rPr lang="en-US" dirty="0" smtClean="0"/>
              <a:t> be of opposite signs</a:t>
            </a:r>
          </a:p>
          <a:p>
            <a:r>
              <a:rPr lang="en-US" dirty="0" smtClean="0"/>
              <a:t>Therefore, the PED formula in the previous slide will </a:t>
            </a:r>
            <a:r>
              <a:rPr lang="en-US" i="1" dirty="0" smtClean="0"/>
              <a:t>always</a:t>
            </a:r>
            <a:r>
              <a:rPr lang="en-US" dirty="0" smtClean="0"/>
              <a:t> be negative</a:t>
            </a:r>
          </a:p>
          <a:p>
            <a:r>
              <a:rPr lang="en-US" dirty="0" smtClean="0"/>
              <a:t>For this reason, </a:t>
            </a:r>
            <a:r>
              <a:rPr lang="en-US" dirty="0" smtClean="0">
                <a:solidFill>
                  <a:srgbClr val="0070C0"/>
                </a:solidFill>
              </a:rPr>
              <a:t>it is quite common to ignore the sign</a:t>
            </a:r>
          </a:p>
          <a:p>
            <a:r>
              <a:rPr lang="en-US" dirty="0" smtClean="0"/>
              <a:t>And, for the rest of this course, </a:t>
            </a:r>
            <a:r>
              <a:rPr lang="en-US" dirty="0" smtClean="0">
                <a:solidFill>
                  <a:srgbClr val="0070C0"/>
                </a:solidFill>
              </a:rPr>
              <a:t>I will ignore the negative sign of the PED</a:t>
            </a:r>
            <a:endParaRPr lang="en-US" dirty="0"/>
          </a:p>
        </p:txBody>
      </p:sp>
    </p:spTree>
    <p:extLst>
      <p:ext uri="{BB962C8B-B14F-4D97-AF65-F5344CB8AC3E}">
        <p14:creationId xmlns:p14="http://schemas.microsoft.com/office/powerpoint/2010/main" val="2648214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P.E.D.</a:t>
            </a:r>
            <a:r>
              <a:rPr lang="en-US" altLang="en-US" dirty="0" smtClean="0"/>
              <a:t> Computation</a:t>
            </a:r>
          </a:p>
        </p:txBody>
      </p:sp>
      <p:sp>
        <p:nvSpPr>
          <p:cNvPr id="17411" name="Rectangle 6"/>
          <p:cNvSpPr>
            <a:spLocks noGrp="1" noChangeArrowheads="1"/>
          </p:cNvSpPr>
          <p:nvPr>
            <p:ph idx="1"/>
          </p:nvPr>
        </p:nvSpPr>
        <p:spPr>
          <a:noFill/>
        </p:spPr>
        <p:txBody>
          <a:bodyPr/>
          <a:lstStyle/>
          <a:p>
            <a:pPr eaLnBrk="1" hangingPunct="1"/>
            <a:endParaRPr lang="en-US" altLang="en-US" dirty="0" smtClean="0"/>
          </a:p>
          <a:p>
            <a:pPr eaLnBrk="1" hangingPunct="1"/>
            <a:endParaRPr lang="en-US" altLang="en-US" dirty="0"/>
          </a:p>
          <a:p>
            <a:pPr eaLnBrk="1" hangingPunct="1"/>
            <a:r>
              <a:rPr lang="en-US" altLang="en-US" dirty="0" smtClean="0"/>
              <a:t>Suppose </a:t>
            </a:r>
          </a:p>
          <a:p>
            <a:pPr lvl="1" eaLnBrk="1" hangingPunct="1"/>
            <a:r>
              <a:rPr lang="en-US" altLang="en-US" dirty="0" smtClean="0"/>
              <a:t>the price of ice-cream </a:t>
            </a:r>
            <a:r>
              <a:rPr lang="en-US" altLang="en-US" i="1" dirty="0" smtClean="0"/>
              <a:t>increases</a:t>
            </a:r>
            <a:r>
              <a:rPr lang="en-US" altLang="en-US" dirty="0" smtClean="0"/>
              <a:t> by 10%, and</a:t>
            </a:r>
          </a:p>
          <a:p>
            <a:pPr lvl="1" eaLnBrk="1" hangingPunct="1"/>
            <a:r>
              <a:rPr lang="en-US" altLang="en-US" dirty="0" smtClean="0"/>
              <a:t>the quantity demanded </a:t>
            </a:r>
            <a:r>
              <a:rPr lang="en-US" altLang="en-US" i="1" dirty="0" smtClean="0"/>
              <a:t>decreases</a:t>
            </a:r>
            <a:r>
              <a:rPr lang="en-US" altLang="en-US" dirty="0" smtClean="0"/>
              <a:t> by 20%.</a:t>
            </a:r>
          </a:p>
          <a:p>
            <a:pPr lvl="2" eaLnBrk="1" hangingPunct="1"/>
            <a:r>
              <a:rPr lang="en-US" altLang="en-US" dirty="0" smtClean="0"/>
              <a:t>This is an </a:t>
            </a:r>
            <a:r>
              <a:rPr lang="en-US" altLang="en-US" i="1" dirty="0" smtClean="0"/>
              <a:t>increase</a:t>
            </a:r>
            <a:r>
              <a:rPr lang="en-US" altLang="en-US" dirty="0" smtClean="0"/>
              <a:t> of −20% </a:t>
            </a:r>
          </a:p>
          <a:p>
            <a:pPr eaLnBrk="1" hangingPunct="1"/>
            <a:r>
              <a:rPr lang="en-US" altLang="en-US" dirty="0"/>
              <a:t>P.E.D.</a:t>
            </a:r>
            <a:r>
              <a:rPr lang="en-US" altLang="en-US" dirty="0" smtClean="0"/>
              <a:t> = − (− 20)/10 = 2. </a:t>
            </a:r>
          </a:p>
          <a:p>
            <a:pPr eaLnBrk="1" hangingPunct="1"/>
            <a:r>
              <a:rPr lang="en-US" altLang="en-US" dirty="0" smtClean="0"/>
              <a:t>That is, a 1% change in the price will change the quantity demanded by 2%.</a:t>
            </a:r>
          </a:p>
        </p:txBody>
      </p:sp>
      <p:graphicFrame>
        <p:nvGraphicFramePr>
          <p:cNvPr id="17412" name="Object 5"/>
          <p:cNvGraphicFramePr>
            <a:graphicFrameLocks noChangeAspect="1"/>
          </p:cNvGraphicFramePr>
          <p:nvPr/>
        </p:nvGraphicFramePr>
        <p:xfrm>
          <a:off x="2111376" y="1565275"/>
          <a:ext cx="8035925" cy="801688"/>
        </p:xfrm>
        <a:graphic>
          <a:graphicData uri="http://schemas.openxmlformats.org/presentationml/2006/ole">
            <mc:AlternateContent xmlns:mc="http://schemas.openxmlformats.org/markup-compatibility/2006">
              <mc:Choice xmlns:v="urn:schemas-microsoft-com:vml" Requires="v">
                <p:oleObj spid="_x0000_s2066" name="Equation" r:id="rId3" imgW="4203700" imgH="419100" progId="Equation.3">
                  <p:embed/>
                </p:oleObj>
              </mc:Choice>
              <mc:Fallback>
                <p:oleObj name="Equation" r:id="rId3" imgW="4203700" imgH="419100" progId="Equation.3">
                  <p:embed/>
                  <p:pic>
                    <p:nvPicPr>
                      <p:cNvPr id="1741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6" y="1565275"/>
                        <a:ext cx="8035925" cy="8016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501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What does the </a:t>
            </a:r>
            <a:r>
              <a:rPr lang="en-US" altLang="en-US" dirty="0"/>
              <a:t>P.E.D.</a:t>
            </a:r>
            <a:r>
              <a:rPr lang="en-US" altLang="en-US" dirty="0" smtClean="0"/>
              <a:t> depend on?</a:t>
            </a:r>
          </a:p>
        </p:txBody>
      </p:sp>
      <p:sp>
        <p:nvSpPr>
          <p:cNvPr id="27651" name="Content Placeholder 2"/>
          <p:cNvSpPr>
            <a:spLocks noGrp="1"/>
          </p:cNvSpPr>
          <p:nvPr>
            <p:ph idx="1"/>
          </p:nvPr>
        </p:nvSpPr>
        <p:spPr/>
        <p:txBody>
          <a:bodyPr>
            <a:normAutofit/>
          </a:bodyPr>
          <a:lstStyle/>
          <a:p>
            <a:pPr>
              <a:defRPr/>
            </a:pPr>
            <a:r>
              <a:rPr lang="en-US" dirty="0" smtClean="0"/>
              <a:t>Which commodity will have the </a:t>
            </a:r>
            <a:r>
              <a:rPr lang="en-US" i="1" dirty="0" smtClean="0"/>
              <a:t>lower</a:t>
            </a:r>
            <a:r>
              <a:rPr lang="en-US" dirty="0" smtClean="0"/>
              <a:t> price elasticity of demand:</a:t>
            </a:r>
          </a:p>
          <a:p>
            <a:pPr lvl="1">
              <a:defRPr/>
            </a:pPr>
            <a:r>
              <a:rPr lang="en-US" dirty="0" smtClean="0"/>
              <a:t>gasoline or movies?</a:t>
            </a:r>
          </a:p>
          <a:p>
            <a:pPr lvl="1">
              <a:defRPr/>
            </a:pPr>
            <a:r>
              <a:rPr lang="en-US" dirty="0"/>
              <a:t>i</a:t>
            </a:r>
            <a:r>
              <a:rPr lang="en-US" dirty="0" smtClean="0"/>
              <a:t>nsulin injections (for diabetes patients) or music downloads (on iTunes)?</a:t>
            </a:r>
          </a:p>
          <a:p>
            <a:pPr lvl="1">
              <a:defRPr/>
            </a:pPr>
            <a:r>
              <a:rPr lang="en-US" dirty="0"/>
              <a:t>a</a:t>
            </a:r>
            <a:r>
              <a:rPr lang="en-US" dirty="0" smtClean="0"/>
              <a:t>lcoholic beverages in general or Miller beer?</a:t>
            </a:r>
          </a:p>
          <a:p>
            <a:pPr>
              <a:defRPr/>
            </a:pPr>
            <a:r>
              <a:rPr lang="en-US" dirty="0" smtClean="0"/>
              <a:t>A 10 percent increase in gasoline prices reduces gasoline consumption by about 2.5 percent after a year and about 6 percent after five years. Why?</a:t>
            </a:r>
          </a:p>
          <a:p>
            <a:pPr>
              <a:defRPr/>
            </a:pPr>
            <a:endParaRPr lang="en-US" dirty="0" smtClean="0"/>
          </a:p>
        </p:txBody>
      </p:sp>
    </p:spTree>
    <p:extLst>
      <p:ext uri="{BB962C8B-B14F-4D97-AF65-F5344CB8AC3E}">
        <p14:creationId xmlns:p14="http://schemas.microsoft.com/office/powerpoint/2010/main" val="1153079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altLang="en-US" sz="3600"/>
              <a:t>Determinants of Price Elasticity of Demand</a:t>
            </a:r>
          </a:p>
        </p:txBody>
      </p:sp>
      <p:sp>
        <p:nvSpPr>
          <p:cNvPr id="20483" name="Rectangle 5"/>
          <p:cNvSpPr>
            <a:spLocks noGrp="1" noChangeArrowheads="1"/>
          </p:cNvSpPr>
          <p:nvPr>
            <p:ph idx="1"/>
          </p:nvPr>
        </p:nvSpPr>
        <p:spPr/>
        <p:txBody>
          <a:bodyPr/>
          <a:lstStyle/>
          <a:p>
            <a:pPr eaLnBrk="1" hangingPunct="1"/>
            <a:r>
              <a:rPr lang="en-US" altLang="en-US" b="1" dirty="0" smtClean="0"/>
              <a:t>Key Idea: </a:t>
            </a:r>
            <a:r>
              <a:rPr lang="en-US" altLang="en-US" dirty="0" smtClean="0"/>
              <a:t>P.E.D</a:t>
            </a:r>
            <a:r>
              <a:rPr lang="en-US" altLang="en-US" dirty="0"/>
              <a:t>.</a:t>
            </a:r>
            <a:r>
              <a:rPr lang="en-US" altLang="en-US" dirty="0" smtClean="0"/>
              <a:t> of a consumer good tends to be higher…</a:t>
            </a:r>
          </a:p>
          <a:p>
            <a:pPr lvl="1" eaLnBrk="1" hangingPunct="1"/>
            <a:r>
              <a:rPr lang="en-US" altLang="en-US" dirty="0" smtClean="0"/>
              <a:t>if it has many close substitutes </a:t>
            </a:r>
          </a:p>
          <a:p>
            <a:pPr lvl="1" eaLnBrk="1" hangingPunct="1"/>
            <a:r>
              <a:rPr lang="en-US" altLang="en-US" dirty="0" smtClean="0"/>
              <a:t>if it is a luxury commodity</a:t>
            </a:r>
          </a:p>
          <a:p>
            <a:pPr lvl="2" eaLnBrk="1" hangingPunct="1"/>
            <a:r>
              <a:rPr lang="en-US" altLang="en-US" dirty="0" smtClean="0"/>
              <a:t>That is, if the good’s </a:t>
            </a:r>
            <a:r>
              <a:rPr lang="en-US" altLang="en-US" dirty="0" smtClean="0">
                <a:hlinkClick r:id="rId2" action="ppaction://hlinksldjump"/>
              </a:rPr>
              <a:t>income elasticity of demand</a:t>
            </a:r>
            <a:r>
              <a:rPr lang="en-US" altLang="en-US" dirty="0" smtClean="0"/>
              <a:t> is high</a:t>
            </a:r>
          </a:p>
          <a:p>
            <a:pPr lvl="1" eaLnBrk="1" hangingPunct="1"/>
            <a:r>
              <a:rPr lang="en-US" altLang="en-US" dirty="0" smtClean="0"/>
              <a:t>if spending on the good is a large portion of total spending</a:t>
            </a:r>
          </a:p>
          <a:p>
            <a:pPr lvl="1" eaLnBrk="1" hangingPunct="1"/>
            <a:r>
              <a:rPr lang="en-US" altLang="en-US" dirty="0" smtClean="0"/>
              <a:t>if it is narrowly (rather than broadly) defined</a:t>
            </a:r>
          </a:p>
          <a:p>
            <a:pPr lvl="1" eaLnBrk="1" hangingPunct="1"/>
            <a:r>
              <a:rPr lang="en-US" altLang="en-US" dirty="0" smtClean="0"/>
              <a:t>if buyers are given more time to adjust to a price change</a:t>
            </a:r>
          </a:p>
        </p:txBody>
      </p:sp>
    </p:spTree>
    <p:extLst>
      <p:ext uri="{BB962C8B-B14F-4D97-AF65-F5344CB8AC3E}">
        <p14:creationId xmlns:p14="http://schemas.microsoft.com/office/powerpoint/2010/main" val="1137520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a:t>
            </a:r>
            <a:r>
              <a:rPr lang="en-US" i="1" dirty="0"/>
              <a:t>Principles of Microeconomics/Economics </a:t>
            </a:r>
            <a:r>
              <a:rPr lang="en-US" dirty="0"/>
              <a:t>by N. Gregory </a:t>
            </a:r>
            <a:r>
              <a:rPr lang="en-US" dirty="0" err="1"/>
              <a:t>Mankiw</a:t>
            </a:r>
            <a:endParaRPr lang="en-US" dirty="0"/>
          </a:p>
        </p:txBody>
      </p:sp>
      <p:sp>
        <p:nvSpPr>
          <p:cNvPr id="3" name="Content Placeholder 2"/>
          <p:cNvSpPr>
            <a:spLocks noGrp="1"/>
          </p:cNvSpPr>
          <p:nvPr>
            <p:ph idx="1"/>
          </p:nvPr>
        </p:nvSpPr>
        <p:spPr/>
        <p:txBody>
          <a:bodyPr/>
          <a:lstStyle/>
          <a:p>
            <a:r>
              <a:rPr lang="en-US" dirty="0" smtClean="0">
                <a:solidFill>
                  <a:srgbClr val="0070C0"/>
                </a:solidFill>
              </a:rPr>
              <a:t>Chapter 5 Elasticity and Its Application</a:t>
            </a:r>
          </a:p>
          <a:p>
            <a:pPr lvl="1"/>
            <a:r>
              <a:rPr lang="en-US" dirty="0" smtClean="0"/>
              <a:t>Whole chapter</a:t>
            </a:r>
          </a:p>
        </p:txBody>
      </p:sp>
      <p:sp>
        <p:nvSpPr>
          <p:cNvPr id="5" name="Slide Number Placeholder 4"/>
          <p:cNvSpPr>
            <a:spLocks noGrp="1"/>
          </p:cNvSpPr>
          <p:nvPr>
            <p:ph type="sldNum" sz="quarter" idx="12"/>
          </p:nvPr>
        </p:nvSpPr>
        <p:spPr/>
        <p:txBody>
          <a:bodyPr/>
          <a:lstStyle/>
          <a:p>
            <a:pPr>
              <a:defRPr/>
            </a:pPr>
            <a:fld id="{6D377FE0-4671-4792-BCF9-D00DA321AC40}" type="slidenum">
              <a:rPr lang="en-US" altLang="en-US" smtClean="0"/>
              <a:pPr>
                <a:defRPr/>
              </a:pPr>
              <a:t>2</a:t>
            </a:fld>
            <a:endParaRPr lang="en-US" altLang="en-US"/>
          </a:p>
        </p:txBody>
      </p:sp>
    </p:spTree>
    <p:extLst>
      <p:ext uri="{BB962C8B-B14F-4D97-AF65-F5344CB8AC3E}">
        <p14:creationId xmlns:p14="http://schemas.microsoft.com/office/powerpoint/2010/main" val="3689067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Income Elasticity of Demand</a:t>
            </a:r>
          </a:p>
        </p:txBody>
      </p:sp>
      <p:sp>
        <p:nvSpPr>
          <p:cNvPr id="21507" name="Content Placeholder 2"/>
          <p:cNvSpPr>
            <a:spLocks noGrp="1"/>
          </p:cNvSpPr>
          <p:nvPr>
            <p:ph idx="1"/>
          </p:nvPr>
        </p:nvSpPr>
        <p:spPr/>
        <p:txBody>
          <a:bodyPr/>
          <a:lstStyle/>
          <a:p>
            <a:r>
              <a:rPr lang="en-US" altLang="en-US" b="1" dirty="0" smtClean="0"/>
              <a:t>Key Definition: </a:t>
            </a:r>
            <a:r>
              <a:rPr lang="en-US" altLang="en-US" dirty="0" smtClean="0"/>
              <a:t>The </a:t>
            </a:r>
            <a:r>
              <a:rPr lang="en-US" altLang="en-US" i="1" dirty="0" smtClean="0">
                <a:solidFill>
                  <a:srgbClr val="25A9A6"/>
                </a:solidFill>
              </a:rPr>
              <a:t>income elasticity of demand </a:t>
            </a:r>
            <a:br>
              <a:rPr lang="en-US" altLang="en-US" i="1" dirty="0" smtClean="0">
                <a:solidFill>
                  <a:srgbClr val="25A9A6"/>
                </a:solidFill>
              </a:rPr>
            </a:br>
            <a:r>
              <a:rPr lang="en-US" altLang="en-US" dirty="0" smtClean="0"/>
              <a:t>is the percent increase </a:t>
            </a:r>
            <a:br>
              <a:rPr lang="en-US" altLang="en-US" dirty="0" smtClean="0"/>
            </a:br>
            <a:r>
              <a:rPr lang="en-US" altLang="en-US" dirty="0" smtClean="0"/>
              <a:t>in the </a:t>
            </a:r>
            <a:r>
              <a:rPr lang="en-US" altLang="en-US" i="1" dirty="0" smtClean="0"/>
              <a:t>quantity demanded</a:t>
            </a:r>
            <a:r>
              <a:rPr lang="en-US" altLang="en-US" dirty="0" smtClean="0"/>
              <a:t> of a commodity</a:t>
            </a:r>
            <a:br>
              <a:rPr lang="en-US" altLang="en-US" dirty="0" smtClean="0"/>
            </a:br>
            <a:r>
              <a:rPr lang="en-US" altLang="en-US" dirty="0" smtClean="0"/>
              <a:t>when there is a one percent increase </a:t>
            </a:r>
            <a:br>
              <a:rPr lang="en-US" altLang="en-US" dirty="0" smtClean="0"/>
            </a:br>
            <a:r>
              <a:rPr lang="en-US" altLang="en-US" dirty="0" smtClean="0"/>
              <a:t>in the </a:t>
            </a:r>
            <a:r>
              <a:rPr lang="en-US" altLang="en-US" i="1" dirty="0" smtClean="0"/>
              <a:t>buyers’ income</a:t>
            </a:r>
            <a:endParaRPr lang="en-US" altLang="en-US" dirty="0" smtClean="0"/>
          </a:p>
          <a:p>
            <a:pPr lvl="1"/>
            <a:r>
              <a:rPr lang="en-US" altLang="en-US" dirty="0" smtClean="0"/>
              <a:t>and all other factors that affect quantity demanded are unchanged</a:t>
            </a:r>
          </a:p>
          <a:p>
            <a:endParaRPr lang="en-US" altLang="en-US" dirty="0" smtClean="0"/>
          </a:p>
        </p:txBody>
      </p:sp>
      <p:graphicFrame>
        <p:nvGraphicFramePr>
          <p:cNvPr id="21508" name="Object 1"/>
          <p:cNvGraphicFramePr>
            <a:graphicFrameLocks noChangeAspect="1"/>
          </p:cNvGraphicFramePr>
          <p:nvPr/>
        </p:nvGraphicFramePr>
        <p:xfrm>
          <a:off x="1633538" y="5602288"/>
          <a:ext cx="8940800" cy="882650"/>
        </p:xfrm>
        <a:graphic>
          <a:graphicData uri="http://schemas.openxmlformats.org/presentationml/2006/ole">
            <mc:AlternateContent xmlns:mc="http://schemas.openxmlformats.org/markup-compatibility/2006">
              <mc:Choice xmlns:v="urn:schemas-microsoft-com:vml" Requires="v">
                <p:oleObj spid="_x0000_s4115" name="Equation" r:id="rId3" imgW="3987800" imgH="393700" progId="Equation.3">
                  <p:embed/>
                </p:oleObj>
              </mc:Choice>
              <mc:Fallback>
                <p:oleObj name="Equation" r:id="rId3" imgW="3987800" imgH="393700" progId="Equation.3">
                  <p:embed/>
                  <p:pic>
                    <p:nvPicPr>
                      <p:cNvPr id="2150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8" y="5602288"/>
                        <a:ext cx="89408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2387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 </a:t>
            </a:r>
            <a:r>
              <a:rPr lang="en-US" altLang="en-US" sz="3600"/>
              <a:t>Computing Income Elasticity of Demand</a:t>
            </a:r>
            <a:endParaRPr lang="en-US" altLang="en-US" smtClean="0"/>
          </a:p>
        </p:txBody>
      </p:sp>
      <p:sp>
        <p:nvSpPr>
          <p:cNvPr id="22531" name="Rectangle 5"/>
          <p:cNvSpPr>
            <a:spLocks noGrp="1" noChangeArrowheads="1"/>
          </p:cNvSpPr>
          <p:nvPr>
            <p:ph idx="1"/>
          </p:nvPr>
        </p:nvSpPr>
        <p:spPr>
          <a:noFill/>
        </p:spPr>
        <p:txBody>
          <a:bodyPr/>
          <a:lstStyle/>
          <a:p>
            <a:pPr eaLnBrk="1" hangingPunct="1"/>
            <a:endParaRPr lang="en-US" altLang="en-US" dirty="0" smtClean="0"/>
          </a:p>
          <a:p>
            <a:pPr eaLnBrk="1" hangingPunct="1"/>
            <a:endParaRPr lang="en-US" altLang="en-US" dirty="0"/>
          </a:p>
          <a:p>
            <a:pPr eaLnBrk="1" hangingPunct="1"/>
            <a:r>
              <a:rPr lang="en-US" altLang="en-US" dirty="0" smtClean="0"/>
              <a:t>Suppose: </a:t>
            </a:r>
          </a:p>
          <a:p>
            <a:pPr lvl="1" eaLnBrk="1" hangingPunct="1"/>
            <a:r>
              <a:rPr lang="en-US" altLang="en-US" dirty="0" smtClean="0"/>
              <a:t>income </a:t>
            </a:r>
            <a:r>
              <a:rPr lang="en-US" altLang="en-US" i="1" dirty="0" smtClean="0"/>
              <a:t>increases</a:t>
            </a:r>
            <a:r>
              <a:rPr lang="en-US" altLang="en-US" dirty="0" smtClean="0"/>
              <a:t> 10%, and</a:t>
            </a:r>
          </a:p>
          <a:p>
            <a:pPr lvl="1" eaLnBrk="1" hangingPunct="1"/>
            <a:r>
              <a:rPr lang="en-US" altLang="en-US" dirty="0" smtClean="0"/>
              <a:t>quantity demanded </a:t>
            </a:r>
            <a:r>
              <a:rPr lang="en-US" altLang="en-US" i="1" dirty="0" smtClean="0"/>
              <a:t>decreases</a:t>
            </a:r>
            <a:r>
              <a:rPr lang="en-US" altLang="en-US" dirty="0" smtClean="0"/>
              <a:t> 20%. Then</a:t>
            </a:r>
          </a:p>
          <a:p>
            <a:pPr lvl="1" eaLnBrk="1" hangingPunct="1"/>
            <a:r>
              <a:rPr lang="en-US" altLang="en-US" dirty="0" smtClean="0"/>
              <a:t>income elasticity of demand is -20/+10 = -2.</a:t>
            </a:r>
          </a:p>
          <a:p>
            <a:pPr eaLnBrk="1" hangingPunct="1"/>
            <a:r>
              <a:rPr lang="en-US" altLang="en-US" dirty="0" smtClean="0"/>
              <a:t>Note that I.E.D. can be positive, negative, or zero.</a:t>
            </a:r>
          </a:p>
        </p:txBody>
      </p:sp>
      <p:graphicFrame>
        <p:nvGraphicFramePr>
          <p:cNvPr id="22532" name="Object 5"/>
          <p:cNvGraphicFramePr>
            <a:graphicFrameLocks noChangeAspect="1"/>
          </p:cNvGraphicFramePr>
          <p:nvPr/>
        </p:nvGraphicFramePr>
        <p:xfrm>
          <a:off x="1611313" y="1609725"/>
          <a:ext cx="8940800" cy="882650"/>
        </p:xfrm>
        <a:graphic>
          <a:graphicData uri="http://schemas.openxmlformats.org/presentationml/2006/ole">
            <mc:AlternateContent xmlns:mc="http://schemas.openxmlformats.org/markup-compatibility/2006">
              <mc:Choice xmlns:v="urn:schemas-microsoft-com:vml" Requires="v">
                <p:oleObj spid="_x0000_s5138" name="Equation" r:id="rId3" imgW="3987800" imgH="393700" progId="Equation.3">
                  <p:embed/>
                </p:oleObj>
              </mc:Choice>
              <mc:Fallback>
                <p:oleObj name="Equation" r:id="rId3" imgW="3987800" imgH="393700" progId="Equation.3">
                  <p:embed/>
                  <p:pic>
                    <p:nvPicPr>
                      <p:cNvPr id="2253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609725"/>
                        <a:ext cx="89408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39947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600"/>
              <a:t>Normal Goods and Inferior Goods</a:t>
            </a:r>
          </a:p>
        </p:txBody>
      </p:sp>
      <p:sp>
        <p:nvSpPr>
          <p:cNvPr id="23555" name="Rectangle 5"/>
          <p:cNvSpPr>
            <a:spLocks noGrp="1" noChangeArrowheads="1"/>
          </p:cNvSpPr>
          <p:nvPr>
            <p:ph idx="1"/>
          </p:nvPr>
        </p:nvSpPr>
        <p:spPr>
          <a:noFill/>
        </p:spPr>
        <p:txBody>
          <a:bodyPr/>
          <a:lstStyle/>
          <a:p>
            <a:r>
              <a:rPr lang="en-US" altLang="en-US" b="1" dirty="0"/>
              <a:t>Key Definition: </a:t>
            </a:r>
            <a:r>
              <a:rPr lang="en-US" altLang="en-US" dirty="0" smtClean="0"/>
              <a:t>Normal Goods: I.E.D. &gt; 0</a:t>
            </a:r>
          </a:p>
          <a:p>
            <a:r>
              <a:rPr lang="en-US" altLang="en-US" b="1" dirty="0"/>
              <a:t>Key Definition: </a:t>
            </a:r>
            <a:r>
              <a:rPr lang="en-US" altLang="en-US" dirty="0" smtClean="0"/>
              <a:t>Inferior Goods: I.E.D. &lt; 0</a:t>
            </a:r>
          </a:p>
          <a:p>
            <a:pPr eaLnBrk="1" hangingPunct="1"/>
            <a:r>
              <a:rPr lang="en-US" altLang="en-US" i="1" dirty="0" smtClean="0"/>
              <a:t>Higher</a:t>
            </a:r>
            <a:r>
              <a:rPr lang="en-US" altLang="en-US" dirty="0" smtClean="0"/>
              <a:t> income </a:t>
            </a:r>
            <a:br>
              <a:rPr lang="en-US" altLang="en-US" dirty="0" smtClean="0"/>
            </a:br>
            <a:r>
              <a:rPr lang="en-US" altLang="en-US" i="1" dirty="0" smtClean="0"/>
              <a:t>raises</a:t>
            </a:r>
            <a:r>
              <a:rPr lang="en-US" altLang="en-US" dirty="0" smtClean="0"/>
              <a:t> the quantity demanded for </a:t>
            </a:r>
            <a:r>
              <a:rPr lang="en-US" altLang="en-US" i="1" dirty="0" smtClean="0"/>
              <a:t>normal</a:t>
            </a:r>
            <a:r>
              <a:rPr lang="en-US" altLang="en-US" dirty="0" smtClean="0"/>
              <a:t> goods, but </a:t>
            </a:r>
            <a:br>
              <a:rPr lang="en-US" altLang="en-US" dirty="0" smtClean="0"/>
            </a:br>
            <a:r>
              <a:rPr lang="en-US" altLang="en-US" i="1" dirty="0" smtClean="0"/>
              <a:t>lowers</a:t>
            </a:r>
            <a:r>
              <a:rPr lang="en-US" altLang="en-US" dirty="0" smtClean="0"/>
              <a:t> the quantity demanded for </a:t>
            </a:r>
            <a:r>
              <a:rPr lang="en-US" altLang="en-US" i="1" dirty="0" smtClean="0"/>
              <a:t>inferior</a:t>
            </a:r>
            <a:r>
              <a:rPr lang="en-US" altLang="en-US" dirty="0" smtClean="0"/>
              <a:t> goods. </a:t>
            </a:r>
          </a:p>
          <a:p>
            <a:pPr eaLnBrk="1" hangingPunct="1"/>
            <a:r>
              <a:rPr lang="en-US" altLang="en-US" dirty="0" smtClean="0"/>
              <a:t>Examples </a:t>
            </a:r>
          </a:p>
        </p:txBody>
      </p:sp>
    </p:spTree>
    <p:extLst>
      <p:ext uri="{BB962C8B-B14F-4D97-AF65-F5344CB8AC3E}">
        <p14:creationId xmlns:p14="http://schemas.microsoft.com/office/powerpoint/2010/main" val="2196064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http://www.bonappetit.com/images/tips_tools_ingredients/ingredients/ttar_milk_02_v_la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280" y="21772"/>
            <a:ext cx="29527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Lamborghini Murciel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718" y="4867956"/>
            <a:ext cx="3262312"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p:nvPr>
        </p:nvSpPr>
        <p:spPr/>
        <p:txBody>
          <a:bodyPr/>
          <a:lstStyle/>
          <a:p>
            <a:pPr algn="l" eaLnBrk="1" hangingPunct="1"/>
            <a:r>
              <a:rPr lang="en-US" altLang="en-US" sz="3600"/>
              <a:t>Necessities and Luxuries</a:t>
            </a:r>
          </a:p>
        </p:txBody>
      </p:sp>
      <p:sp>
        <p:nvSpPr>
          <p:cNvPr id="24581" name="Rectangle 5"/>
          <p:cNvSpPr>
            <a:spLocks noGrp="1" noChangeArrowheads="1"/>
          </p:cNvSpPr>
          <p:nvPr>
            <p:ph idx="1"/>
          </p:nvPr>
        </p:nvSpPr>
        <p:spPr>
          <a:xfrm>
            <a:off x="609600" y="1600201"/>
            <a:ext cx="8222118" cy="4525963"/>
          </a:xfrm>
          <a:noFill/>
        </p:spPr>
        <p:txBody>
          <a:bodyPr/>
          <a:lstStyle/>
          <a:p>
            <a:r>
              <a:rPr lang="en-US" altLang="en-US" b="1" dirty="0"/>
              <a:t>Key Definition: </a:t>
            </a:r>
            <a:r>
              <a:rPr lang="en-US" altLang="en-US" dirty="0" smtClean="0"/>
              <a:t>When I.E.D. &lt; 1, the good is called </a:t>
            </a:r>
            <a:r>
              <a:rPr lang="en-US" altLang="en-US" b="1" dirty="0" smtClean="0"/>
              <a:t>income inelastic</a:t>
            </a:r>
            <a:r>
              <a:rPr lang="en-US" altLang="en-US" dirty="0" smtClean="0"/>
              <a:t> or a </a:t>
            </a:r>
            <a:r>
              <a:rPr lang="en-US" altLang="en-US" b="1" dirty="0" smtClean="0"/>
              <a:t>necessity</a:t>
            </a:r>
          </a:p>
          <a:p>
            <a:pPr lvl="1" eaLnBrk="1" hangingPunct="1"/>
            <a:r>
              <a:rPr lang="en-US" altLang="en-US" dirty="0" smtClean="0"/>
              <a:t>Examples include food, fuel, clothing, utilities, and medical services.</a:t>
            </a:r>
          </a:p>
          <a:p>
            <a:pPr>
              <a:spcBef>
                <a:spcPct val="0"/>
              </a:spcBef>
            </a:pPr>
            <a:r>
              <a:rPr lang="en-US" altLang="en-US" b="1" dirty="0"/>
              <a:t>Key Definition: </a:t>
            </a:r>
            <a:r>
              <a:rPr lang="en-US" altLang="en-US" dirty="0" smtClean="0"/>
              <a:t>When I.E.D. &gt; 1, the good is called </a:t>
            </a:r>
            <a:r>
              <a:rPr lang="en-US" altLang="en-US" b="1" dirty="0" smtClean="0"/>
              <a:t>income elastic</a:t>
            </a:r>
            <a:r>
              <a:rPr lang="en-US" altLang="en-US" dirty="0" smtClean="0"/>
              <a:t> or a </a:t>
            </a:r>
            <a:r>
              <a:rPr lang="en-US" altLang="en-US" b="1" dirty="0" smtClean="0"/>
              <a:t>luxury</a:t>
            </a:r>
            <a:r>
              <a:rPr lang="en-US" altLang="en-US" dirty="0" smtClean="0"/>
              <a:t> </a:t>
            </a:r>
          </a:p>
          <a:p>
            <a:pPr lvl="1" eaLnBrk="1" hangingPunct="1">
              <a:spcBef>
                <a:spcPct val="0"/>
              </a:spcBef>
            </a:pPr>
            <a:r>
              <a:rPr lang="en-US" altLang="en-US" dirty="0" smtClean="0"/>
              <a:t>Examples include sports cars, furs, and expensive foods.</a:t>
            </a:r>
          </a:p>
        </p:txBody>
      </p:sp>
    </p:spTree>
    <p:extLst>
      <p:ext uri="{BB962C8B-B14F-4D97-AF65-F5344CB8AC3E}">
        <p14:creationId xmlns:p14="http://schemas.microsoft.com/office/powerpoint/2010/main" val="26125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a:t>High Income Elasticity Implies High Price Elasticity</a:t>
            </a:r>
          </a:p>
        </p:txBody>
      </p:sp>
      <p:sp>
        <p:nvSpPr>
          <p:cNvPr id="25603" name="Rectangle 3"/>
          <p:cNvSpPr>
            <a:spLocks noGrp="1" noChangeArrowheads="1"/>
          </p:cNvSpPr>
          <p:nvPr>
            <p:ph idx="1"/>
          </p:nvPr>
        </p:nvSpPr>
        <p:spPr>
          <a:noFill/>
        </p:spPr>
        <p:txBody>
          <a:bodyPr/>
          <a:lstStyle/>
          <a:p>
            <a:pPr eaLnBrk="1" hangingPunct="1"/>
            <a:r>
              <a:rPr lang="en-US" altLang="en-US" dirty="0" smtClean="0"/>
              <a:t>The effect of a change in the price of a good on its quantity demanded is the sum of:</a:t>
            </a:r>
          </a:p>
          <a:p>
            <a:pPr lvl="1" eaLnBrk="1" hangingPunct="1"/>
            <a:r>
              <a:rPr lang="en-US" altLang="en-US" dirty="0" smtClean="0"/>
              <a:t>The substitution effect, and</a:t>
            </a:r>
          </a:p>
          <a:p>
            <a:pPr lvl="1" eaLnBrk="1" hangingPunct="1"/>
            <a:r>
              <a:rPr lang="en-US" altLang="en-US" dirty="0" smtClean="0"/>
              <a:t>The income effect</a:t>
            </a:r>
          </a:p>
          <a:p>
            <a:pPr lvl="2" eaLnBrk="1" hangingPunct="1"/>
            <a:r>
              <a:rPr lang="en-US" altLang="en-US" dirty="0" smtClean="0"/>
              <a:t>See the chapter on Demand and Supply</a:t>
            </a:r>
          </a:p>
          <a:p>
            <a:pPr eaLnBrk="1" hangingPunct="1"/>
            <a:r>
              <a:rPr lang="en-US" altLang="en-US" dirty="0" smtClean="0"/>
              <a:t>The higher the I.E.D., the bigger the income effect. Therefore,</a:t>
            </a:r>
          </a:p>
          <a:p>
            <a:r>
              <a:rPr lang="en-US" altLang="en-US" b="1" dirty="0"/>
              <a:t>Key </a:t>
            </a:r>
            <a:r>
              <a:rPr lang="en-US" altLang="en-US" b="1" dirty="0" smtClean="0"/>
              <a:t>Idea: </a:t>
            </a:r>
            <a:r>
              <a:rPr lang="en-US" altLang="en-US" dirty="0" smtClean="0">
                <a:solidFill>
                  <a:srgbClr val="FF0000"/>
                </a:solidFill>
              </a:rPr>
              <a:t>The higher the I.E.D., the higher the P.E.D.. </a:t>
            </a:r>
          </a:p>
        </p:txBody>
      </p:sp>
    </p:spTree>
    <p:extLst>
      <p:ext uri="{BB962C8B-B14F-4D97-AF65-F5344CB8AC3E}">
        <p14:creationId xmlns:p14="http://schemas.microsoft.com/office/powerpoint/2010/main" val="2404261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Low I.E.D. implies low P.E.D.</a:t>
            </a:r>
          </a:p>
        </p:txBody>
      </p:sp>
      <p:sp>
        <p:nvSpPr>
          <p:cNvPr id="26627" name="Text Box 20"/>
          <p:cNvSpPr txBox="1">
            <a:spLocks noChangeArrowheads="1"/>
          </p:cNvSpPr>
          <p:nvPr/>
        </p:nvSpPr>
        <p:spPr bwMode="auto">
          <a:xfrm>
            <a:off x="1981200" y="2825750"/>
            <a:ext cx="3124200" cy="654050"/>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1. When the price of Coke decreases…</a:t>
            </a:r>
          </a:p>
        </p:txBody>
      </p:sp>
      <p:sp>
        <p:nvSpPr>
          <p:cNvPr id="26628" name="Text Box 24"/>
          <p:cNvSpPr txBox="1">
            <a:spLocks noChangeArrowheads="1"/>
          </p:cNvSpPr>
          <p:nvPr/>
        </p:nvSpPr>
        <p:spPr bwMode="auto">
          <a:xfrm>
            <a:off x="5334000" y="1774825"/>
            <a:ext cx="1828800" cy="654050"/>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2. Consumers feel richer…</a:t>
            </a:r>
          </a:p>
        </p:txBody>
      </p:sp>
      <p:sp>
        <p:nvSpPr>
          <p:cNvPr id="26629" name="Text Box 25"/>
          <p:cNvSpPr txBox="1">
            <a:spLocks noChangeArrowheads="1"/>
          </p:cNvSpPr>
          <p:nvPr/>
        </p:nvSpPr>
        <p:spPr bwMode="auto">
          <a:xfrm>
            <a:off x="7315200" y="1774826"/>
            <a:ext cx="3124200" cy="1200329"/>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3. Consumption of Coke increases, </a:t>
            </a:r>
            <a:r>
              <a:rPr lang="en-US" altLang="en-US" b="1" i="1" dirty="0"/>
              <a:t>but only a little</a:t>
            </a:r>
            <a:r>
              <a:rPr lang="en-US" altLang="en-US" b="1" dirty="0"/>
              <a:t>, because Coke’s </a:t>
            </a:r>
            <a:r>
              <a:rPr lang="en-US" altLang="en-US" b="1" dirty="0" smtClean="0"/>
              <a:t>I.E.D. </a:t>
            </a:r>
            <a:r>
              <a:rPr lang="en-US" altLang="en-US" b="1" dirty="0"/>
              <a:t>is </a:t>
            </a:r>
            <a:r>
              <a:rPr lang="en-US" altLang="en-US" b="1" i="1" dirty="0"/>
              <a:t>low</a:t>
            </a:r>
          </a:p>
        </p:txBody>
      </p:sp>
      <p:sp>
        <p:nvSpPr>
          <p:cNvPr id="26630" name="Text Box 25"/>
          <p:cNvSpPr txBox="1">
            <a:spLocks noChangeArrowheads="1"/>
          </p:cNvSpPr>
          <p:nvPr/>
        </p:nvSpPr>
        <p:spPr bwMode="auto">
          <a:xfrm>
            <a:off x="7331075" y="2935289"/>
            <a:ext cx="3124200" cy="1754187"/>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4. So, a decrease in the price of Coke leads to a </a:t>
            </a:r>
            <a:r>
              <a:rPr lang="en-US" altLang="en-US" b="1" i="1" dirty="0"/>
              <a:t>small</a:t>
            </a:r>
            <a:r>
              <a:rPr lang="en-US" altLang="en-US" b="1" dirty="0"/>
              <a:t> increase in the consumption of Coke, meaning that Coke’s </a:t>
            </a:r>
            <a:r>
              <a:rPr lang="en-US" altLang="en-US" b="1" dirty="0" smtClean="0"/>
              <a:t>P.E.D. </a:t>
            </a:r>
            <a:r>
              <a:rPr lang="en-US" altLang="en-US" b="1" dirty="0"/>
              <a:t>is </a:t>
            </a:r>
            <a:r>
              <a:rPr lang="en-US" altLang="en-US" b="1" i="1" dirty="0"/>
              <a:t>low</a:t>
            </a:r>
          </a:p>
        </p:txBody>
      </p:sp>
      <p:sp>
        <p:nvSpPr>
          <p:cNvPr id="26631" name="Line 4"/>
          <p:cNvSpPr>
            <a:spLocks noChangeShapeType="1"/>
          </p:cNvSpPr>
          <p:nvPr/>
        </p:nvSpPr>
        <p:spPr bwMode="auto">
          <a:xfrm flipV="1">
            <a:off x="4800600" y="5486400"/>
            <a:ext cx="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6632" name="Line 26"/>
          <p:cNvSpPr>
            <a:spLocks noChangeShapeType="1"/>
          </p:cNvSpPr>
          <p:nvPr/>
        </p:nvSpPr>
        <p:spPr bwMode="auto">
          <a:xfrm flipV="1">
            <a:off x="3581400" y="4800600"/>
            <a:ext cx="0" cy="1066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6633" name="Line 27"/>
          <p:cNvSpPr>
            <a:spLocks noChangeShapeType="1"/>
          </p:cNvSpPr>
          <p:nvPr/>
        </p:nvSpPr>
        <p:spPr bwMode="auto">
          <a:xfrm>
            <a:off x="6096000" y="5867400"/>
            <a:ext cx="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6634" name="Line 28"/>
          <p:cNvSpPr>
            <a:spLocks noChangeShapeType="1"/>
          </p:cNvSpPr>
          <p:nvPr/>
        </p:nvSpPr>
        <p:spPr bwMode="auto">
          <a:xfrm flipV="1">
            <a:off x="7315200" y="4953000"/>
            <a:ext cx="0" cy="914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6635" name="Line 29"/>
          <p:cNvSpPr>
            <a:spLocks noChangeShapeType="1"/>
          </p:cNvSpPr>
          <p:nvPr/>
        </p:nvSpPr>
        <p:spPr bwMode="auto">
          <a:xfrm flipV="1">
            <a:off x="8534400" y="5562600"/>
            <a:ext cx="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6636" name="Line 6"/>
          <p:cNvSpPr>
            <a:spLocks noChangeShapeType="1"/>
          </p:cNvSpPr>
          <p:nvPr/>
        </p:nvSpPr>
        <p:spPr bwMode="auto">
          <a:xfrm>
            <a:off x="2286000" y="5867400"/>
            <a:ext cx="7620000"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26637" name="Group 8"/>
          <p:cNvGrpSpPr>
            <a:grpSpLocks/>
          </p:cNvGrpSpPr>
          <p:nvPr/>
        </p:nvGrpSpPr>
        <p:grpSpPr bwMode="auto">
          <a:xfrm>
            <a:off x="4191000" y="5791200"/>
            <a:ext cx="685800" cy="381000"/>
            <a:chOff x="1680" y="3648"/>
            <a:chExt cx="432" cy="240"/>
          </a:xfrm>
        </p:grpSpPr>
        <p:sp>
          <p:nvSpPr>
            <p:cNvPr id="26651" name="Text Box 9"/>
            <p:cNvSpPr txBox="1">
              <a:spLocks noChangeArrowheads="1"/>
            </p:cNvSpPr>
            <p:nvPr/>
          </p:nvSpPr>
          <p:spPr bwMode="auto">
            <a:xfrm>
              <a:off x="1680" y="3696"/>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Coke</a:t>
              </a:r>
            </a:p>
          </p:txBody>
        </p:sp>
        <p:sp>
          <p:nvSpPr>
            <p:cNvPr id="26652" name="Oval 10"/>
            <p:cNvSpPr>
              <a:spLocks noChangeArrowheads="1"/>
            </p:cNvSpPr>
            <p:nvPr/>
          </p:nvSpPr>
          <p:spPr bwMode="auto">
            <a:xfrm>
              <a:off x="2016" y="3648"/>
              <a:ext cx="96" cy="96"/>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6638" name="Group 30"/>
          <p:cNvGrpSpPr>
            <a:grpSpLocks/>
          </p:cNvGrpSpPr>
          <p:nvPr/>
        </p:nvGrpSpPr>
        <p:grpSpPr bwMode="auto">
          <a:xfrm>
            <a:off x="5334000" y="5791201"/>
            <a:ext cx="838200" cy="384175"/>
            <a:chOff x="3810000" y="5791200"/>
            <a:chExt cx="838200" cy="383977"/>
          </a:xfrm>
        </p:grpSpPr>
        <p:sp>
          <p:nvSpPr>
            <p:cNvPr id="26649" name="Text Box 12"/>
            <p:cNvSpPr txBox="1">
              <a:spLocks noChangeArrowheads="1"/>
            </p:cNvSpPr>
            <p:nvPr/>
          </p:nvSpPr>
          <p:spPr bwMode="auto">
            <a:xfrm>
              <a:off x="3810000" y="5867400"/>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Books</a:t>
              </a:r>
            </a:p>
          </p:txBody>
        </p:sp>
        <p:sp>
          <p:nvSpPr>
            <p:cNvPr id="26650" name="Oval 13"/>
            <p:cNvSpPr>
              <a:spLocks noChangeArrowheads="1"/>
            </p:cNvSpPr>
            <p:nvPr/>
          </p:nvSpPr>
          <p:spPr bwMode="auto">
            <a:xfrm>
              <a:off x="4495800" y="5791200"/>
              <a:ext cx="152400" cy="152400"/>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6639" name="Group 14"/>
          <p:cNvGrpSpPr>
            <a:grpSpLocks/>
          </p:cNvGrpSpPr>
          <p:nvPr/>
        </p:nvGrpSpPr>
        <p:grpSpPr bwMode="auto">
          <a:xfrm>
            <a:off x="6553200" y="5791200"/>
            <a:ext cx="838200" cy="381000"/>
            <a:chOff x="3168" y="3648"/>
            <a:chExt cx="528" cy="240"/>
          </a:xfrm>
        </p:grpSpPr>
        <p:sp>
          <p:nvSpPr>
            <p:cNvPr id="26647" name="Text Box 15"/>
            <p:cNvSpPr txBox="1">
              <a:spLocks noChangeArrowheads="1"/>
            </p:cNvSpPr>
            <p:nvPr/>
          </p:nvSpPr>
          <p:spPr bwMode="auto">
            <a:xfrm>
              <a:off x="3168" y="3696"/>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Movies</a:t>
              </a:r>
            </a:p>
          </p:txBody>
        </p:sp>
        <p:sp>
          <p:nvSpPr>
            <p:cNvPr id="26648" name="Oval 16"/>
            <p:cNvSpPr>
              <a:spLocks noChangeArrowheads="1"/>
            </p:cNvSpPr>
            <p:nvPr/>
          </p:nvSpPr>
          <p:spPr bwMode="auto">
            <a:xfrm>
              <a:off x="3600" y="3648"/>
              <a:ext cx="96" cy="96"/>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6640" name="Group 17"/>
          <p:cNvGrpSpPr>
            <a:grpSpLocks/>
          </p:cNvGrpSpPr>
          <p:nvPr/>
        </p:nvGrpSpPr>
        <p:grpSpPr bwMode="auto">
          <a:xfrm>
            <a:off x="2819400" y="5791200"/>
            <a:ext cx="838200" cy="381000"/>
            <a:chOff x="816" y="3648"/>
            <a:chExt cx="528" cy="240"/>
          </a:xfrm>
        </p:grpSpPr>
        <p:sp>
          <p:nvSpPr>
            <p:cNvPr id="26645" name="Oval 18"/>
            <p:cNvSpPr>
              <a:spLocks noChangeArrowheads="1"/>
            </p:cNvSpPr>
            <p:nvPr/>
          </p:nvSpPr>
          <p:spPr bwMode="auto">
            <a:xfrm>
              <a:off x="1248" y="3648"/>
              <a:ext cx="96" cy="96"/>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6646" name="Text Box 19"/>
            <p:cNvSpPr txBox="1">
              <a:spLocks noChangeArrowheads="1"/>
            </p:cNvSpPr>
            <p:nvPr/>
          </p:nvSpPr>
          <p:spPr bwMode="auto">
            <a:xfrm>
              <a:off x="816" y="3696"/>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Clothes</a:t>
              </a:r>
            </a:p>
          </p:txBody>
        </p:sp>
      </p:grpSp>
      <p:grpSp>
        <p:nvGrpSpPr>
          <p:cNvPr id="26641" name="Group 21"/>
          <p:cNvGrpSpPr>
            <a:grpSpLocks/>
          </p:cNvGrpSpPr>
          <p:nvPr/>
        </p:nvGrpSpPr>
        <p:grpSpPr bwMode="auto">
          <a:xfrm>
            <a:off x="7924800" y="5791200"/>
            <a:ext cx="685800" cy="381000"/>
            <a:chOff x="4032" y="3648"/>
            <a:chExt cx="432" cy="240"/>
          </a:xfrm>
        </p:grpSpPr>
        <p:sp>
          <p:nvSpPr>
            <p:cNvPr id="26643" name="Text Box 22"/>
            <p:cNvSpPr txBox="1">
              <a:spLocks noChangeArrowheads="1"/>
            </p:cNvSpPr>
            <p:nvPr/>
          </p:nvSpPr>
          <p:spPr bwMode="auto">
            <a:xfrm>
              <a:off x="4032" y="3696"/>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Pepsi</a:t>
              </a:r>
            </a:p>
          </p:txBody>
        </p:sp>
        <p:sp>
          <p:nvSpPr>
            <p:cNvPr id="26644" name="Oval 23"/>
            <p:cNvSpPr>
              <a:spLocks noChangeArrowheads="1"/>
            </p:cNvSpPr>
            <p:nvPr/>
          </p:nvSpPr>
          <p:spPr bwMode="auto">
            <a:xfrm>
              <a:off x="4368" y="3648"/>
              <a:ext cx="96" cy="96"/>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26642" name="Text Box 20"/>
          <p:cNvSpPr txBox="1">
            <a:spLocks noChangeArrowheads="1"/>
          </p:cNvSpPr>
          <p:nvPr/>
        </p:nvSpPr>
        <p:spPr bwMode="auto">
          <a:xfrm>
            <a:off x="1997075" y="1774826"/>
            <a:ext cx="3124200" cy="923925"/>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Suppose the income elasticity of demand for Coke is positive, but </a:t>
            </a:r>
            <a:r>
              <a:rPr lang="en-US" altLang="en-US" b="1" i="1"/>
              <a:t>low</a:t>
            </a:r>
          </a:p>
        </p:txBody>
      </p:sp>
    </p:spTree>
    <p:extLst>
      <p:ext uri="{BB962C8B-B14F-4D97-AF65-F5344CB8AC3E}">
        <p14:creationId xmlns:p14="http://schemas.microsoft.com/office/powerpoint/2010/main" val="4184446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High I.E.D. implies high P.E.D.</a:t>
            </a:r>
          </a:p>
        </p:txBody>
      </p:sp>
      <p:sp>
        <p:nvSpPr>
          <p:cNvPr id="27651" name="Text Box 24"/>
          <p:cNvSpPr txBox="1">
            <a:spLocks noChangeArrowheads="1"/>
          </p:cNvSpPr>
          <p:nvPr/>
        </p:nvSpPr>
        <p:spPr bwMode="auto">
          <a:xfrm>
            <a:off x="5334000" y="1433513"/>
            <a:ext cx="1828800" cy="654050"/>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2. Consumers feel richer…</a:t>
            </a:r>
          </a:p>
        </p:txBody>
      </p:sp>
      <p:sp>
        <p:nvSpPr>
          <p:cNvPr id="27652" name="Text Box 25"/>
          <p:cNvSpPr txBox="1">
            <a:spLocks noChangeArrowheads="1"/>
          </p:cNvSpPr>
          <p:nvPr/>
        </p:nvSpPr>
        <p:spPr bwMode="auto">
          <a:xfrm>
            <a:off x="7315200" y="1433513"/>
            <a:ext cx="3124200" cy="1200150"/>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3. Consumption of Coke increases by a </a:t>
            </a:r>
            <a:r>
              <a:rPr lang="en-US" altLang="en-US" b="1" i="1" dirty="0"/>
              <a:t>big</a:t>
            </a:r>
            <a:r>
              <a:rPr lang="en-US" altLang="en-US" b="1" dirty="0"/>
              <a:t> amount, because Coke’s </a:t>
            </a:r>
            <a:r>
              <a:rPr lang="en-US" altLang="en-US" b="1" dirty="0" smtClean="0"/>
              <a:t>I.E.D. </a:t>
            </a:r>
            <a:r>
              <a:rPr lang="en-US" altLang="en-US" b="1" dirty="0"/>
              <a:t>is </a:t>
            </a:r>
            <a:r>
              <a:rPr lang="en-US" altLang="en-US" b="1" i="1" dirty="0"/>
              <a:t>high</a:t>
            </a:r>
          </a:p>
        </p:txBody>
      </p:sp>
      <p:sp>
        <p:nvSpPr>
          <p:cNvPr id="27653" name="Text Box 25"/>
          <p:cNvSpPr txBox="1">
            <a:spLocks noChangeArrowheads="1"/>
          </p:cNvSpPr>
          <p:nvPr/>
        </p:nvSpPr>
        <p:spPr bwMode="auto">
          <a:xfrm>
            <a:off x="7331075" y="2665414"/>
            <a:ext cx="3124200" cy="1754187"/>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4. So, a decrease in the price of Coke leads to a </a:t>
            </a:r>
            <a:r>
              <a:rPr lang="en-US" altLang="en-US" b="1" i="1" dirty="0"/>
              <a:t>big</a:t>
            </a:r>
            <a:r>
              <a:rPr lang="en-US" altLang="en-US" b="1" dirty="0"/>
              <a:t> increase in the consumption of Coke, meaning that Coke’s </a:t>
            </a:r>
            <a:r>
              <a:rPr lang="en-US" altLang="en-US" b="1" dirty="0" smtClean="0"/>
              <a:t>P.E.D. </a:t>
            </a:r>
            <a:r>
              <a:rPr lang="en-US" altLang="en-US" b="1" dirty="0"/>
              <a:t>is </a:t>
            </a:r>
            <a:r>
              <a:rPr lang="en-US" altLang="en-US" b="1" i="1" dirty="0"/>
              <a:t>high</a:t>
            </a:r>
            <a:endParaRPr lang="en-US" altLang="en-US" b="1" dirty="0"/>
          </a:p>
        </p:txBody>
      </p:sp>
      <p:sp>
        <p:nvSpPr>
          <p:cNvPr id="27654" name="Line 4"/>
          <p:cNvSpPr>
            <a:spLocks noChangeShapeType="1"/>
          </p:cNvSpPr>
          <p:nvPr/>
        </p:nvSpPr>
        <p:spPr bwMode="auto">
          <a:xfrm flipV="1">
            <a:off x="4800600" y="4167188"/>
            <a:ext cx="0" cy="1700212"/>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7655" name="Line 26"/>
          <p:cNvSpPr>
            <a:spLocks noChangeShapeType="1"/>
          </p:cNvSpPr>
          <p:nvPr/>
        </p:nvSpPr>
        <p:spPr bwMode="auto">
          <a:xfrm flipV="1">
            <a:off x="3581400" y="4800600"/>
            <a:ext cx="0" cy="1066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7656" name="Line 27"/>
          <p:cNvSpPr>
            <a:spLocks noChangeShapeType="1"/>
          </p:cNvSpPr>
          <p:nvPr/>
        </p:nvSpPr>
        <p:spPr bwMode="auto">
          <a:xfrm>
            <a:off x="6096000" y="5867400"/>
            <a:ext cx="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7657" name="Line 28"/>
          <p:cNvSpPr>
            <a:spLocks noChangeShapeType="1"/>
          </p:cNvSpPr>
          <p:nvPr/>
        </p:nvSpPr>
        <p:spPr bwMode="auto">
          <a:xfrm flipV="1">
            <a:off x="7315200" y="4953000"/>
            <a:ext cx="0" cy="914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7658" name="Line 29"/>
          <p:cNvSpPr>
            <a:spLocks noChangeShapeType="1"/>
          </p:cNvSpPr>
          <p:nvPr/>
        </p:nvSpPr>
        <p:spPr bwMode="auto">
          <a:xfrm flipV="1">
            <a:off x="8534400" y="5562600"/>
            <a:ext cx="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7659" name="Line 6"/>
          <p:cNvSpPr>
            <a:spLocks noChangeShapeType="1"/>
          </p:cNvSpPr>
          <p:nvPr/>
        </p:nvSpPr>
        <p:spPr bwMode="auto">
          <a:xfrm>
            <a:off x="2286000" y="5867400"/>
            <a:ext cx="7620000"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27660" name="Group 8"/>
          <p:cNvGrpSpPr>
            <a:grpSpLocks/>
          </p:cNvGrpSpPr>
          <p:nvPr/>
        </p:nvGrpSpPr>
        <p:grpSpPr bwMode="auto">
          <a:xfrm>
            <a:off x="4191000" y="5791200"/>
            <a:ext cx="685800" cy="381000"/>
            <a:chOff x="1680" y="3648"/>
            <a:chExt cx="432" cy="240"/>
          </a:xfrm>
        </p:grpSpPr>
        <p:sp>
          <p:nvSpPr>
            <p:cNvPr id="27675" name="Text Box 9"/>
            <p:cNvSpPr txBox="1">
              <a:spLocks noChangeArrowheads="1"/>
            </p:cNvSpPr>
            <p:nvPr/>
          </p:nvSpPr>
          <p:spPr bwMode="auto">
            <a:xfrm>
              <a:off x="1680" y="3696"/>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Coke</a:t>
              </a:r>
            </a:p>
          </p:txBody>
        </p:sp>
        <p:sp>
          <p:nvSpPr>
            <p:cNvPr id="27676" name="Oval 10"/>
            <p:cNvSpPr>
              <a:spLocks noChangeArrowheads="1"/>
            </p:cNvSpPr>
            <p:nvPr/>
          </p:nvSpPr>
          <p:spPr bwMode="auto">
            <a:xfrm>
              <a:off x="2016" y="3648"/>
              <a:ext cx="96" cy="96"/>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7661" name="Group 30"/>
          <p:cNvGrpSpPr>
            <a:grpSpLocks/>
          </p:cNvGrpSpPr>
          <p:nvPr/>
        </p:nvGrpSpPr>
        <p:grpSpPr bwMode="auto">
          <a:xfrm>
            <a:off x="5334000" y="5791201"/>
            <a:ext cx="838200" cy="384175"/>
            <a:chOff x="3810000" y="5791200"/>
            <a:chExt cx="838200" cy="383977"/>
          </a:xfrm>
        </p:grpSpPr>
        <p:sp>
          <p:nvSpPr>
            <p:cNvPr id="27673" name="Text Box 12"/>
            <p:cNvSpPr txBox="1">
              <a:spLocks noChangeArrowheads="1"/>
            </p:cNvSpPr>
            <p:nvPr/>
          </p:nvSpPr>
          <p:spPr bwMode="auto">
            <a:xfrm>
              <a:off x="3810000" y="5867400"/>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Books</a:t>
              </a:r>
            </a:p>
          </p:txBody>
        </p:sp>
        <p:sp>
          <p:nvSpPr>
            <p:cNvPr id="27674" name="Oval 13"/>
            <p:cNvSpPr>
              <a:spLocks noChangeArrowheads="1"/>
            </p:cNvSpPr>
            <p:nvPr/>
          </p:nvSpPr>
          <p:spPr bwMode="auto">
            <a:xfrm>
              <a:off x="4495800" y="5791200"/>
              <a:ext cx="152400" cy="152400"/>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7662" name="Group 14"/>
          <p:cNvGrpSpPr>
            <a:grpSpLocks/>
          </p:cNvGrpSpPr>
          <p:nvPr/>
        </p:nvGrpSpPr>
        <p:grpSpPr bwMode="auto">
          <a:xfrm>
            <a:off x="6553200" y="5791200"/>
            <a:ext cx="838200" cy="381000"/>
            <a:chOff x="3168" y="3648"/>
            <a:chExt cx="528" cy="240"/>
          </a:xfrm>
        </p:grpSpPr>
        <p:sp>
          <p:nvSpPr>
            <p:cNvPr id="27671" name="Text Box 15"/>
            <p:cNvSpPr txBox="1">
              <a:spLocks noChangeArrowheads="1"/>
            </p:cNvSpPr>
            <p:nvPr/>
          </p:nvSpPr>
          <p:spPr bwMode="auto">
            <a:xfrm>
              <a:off x="3168" y="3696"/>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Movies</a:t>
              </a:r>
            </a:p>
          </p:txBody>
        </p:sp>
        <p:sp>
          <p:nvSpPr>
            <p:cNvPr id="27672" name="Oval 16"/>
            <p:cNvSpPr>
              <a:spLocks noChangeArrowheads="1"/>
            </p:cNvSpPr>
            <p:nvPr/>
          </p:nvSpPr>
          <p:spPr bwMode="auto">
            <a:xfrm>
              <a:off x="3600" y="3648"/>
              <a:ext cx="96" cy="96"/>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7663" name="Group 17"/>
          <p:cNvGrpSpPr>
            <a:grpSpLocks/>
          </p:cNvGrpSpPr>
          <p:nvPr/>
        </p:nvGrpSpPr>
        <p:grpSpPr bwMode="auto">
          <a:xfrm>
            <a:off x="2819400" y="5791200"/>
            <a:ext cx="838200" cy="381000"/>
            <a:chOff x="816" y="3648"/>
            <a:chExt cx="528" cy="240"/>
          </a:xfrm>
        </p:grpSpPr>
        <p:sp>
          <p:nvSpPr>
            <p:cNvPr id="27669" name="Oval 18"/>
            <p:cNvSpPr>
              <a:spLocks noChangeArrowheads="1"/>
            </p:cNvSpPr>
            <p:nvPr/>
          </p:nvSpPr>
          <p:spPr bwMode="auto">
            <a:xfrm>
              <a:off x="1248" y="3648"/>
              <a:ext cx="96" cy="96"/>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27670" name="Text Box 19"/>
            <p:cNvSpPr txBox="1">
              <a:spLocks noChangeArrowheads="1"/>
            </p:cNvSpPr>
            <p:nvPr/>
          </p:nvSpPr>
          <p:spPr bwMode="auto">
            <a:xfrm>
              <a:off x="816" y="3696"/>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Clothes</a:t>
              </a:r>
            </a:p>
          </p:txBody>
        </p:sp>
      </p:grpSp>
      <p:grpSp>
        <p:nvGrpSpPr>
          <p:cNvPr id="27664" name="Group 21"/>
          <p:cNvGrpSpPr>
            <a:grpSpLocks/>
          </p:cNvGrpSpPr>
          <p:nvPr/>
        </p:nvGrpSpPr>
        <p:grpSpPr bwMode="auto">
          <a:xfrm>
            <a:off x="7924800" y="5791200"/>
            <a:ext cx="685800" cy="381000"/>
            <a:chOff x="4032" y="3648"/>
            <a:chExt cx="432" cy="240"/>
          </a:xfrm>
        </p:grpSpPr>
        <p:sp>
          <p:nvSpPr>
            <p:cNvPr id="27667" name="Text Box 22"/>
            <p:cNvSpPr txBox="1">
              <a:spLocks noChangeArrowheads="1"/>
            </p:cNvSpPr>
            <p:nvPr/>
          </p:nvSpPr>
          <p:spPr bwMode="auto">
            <a:xfrm>
              <a:off x="4032" y="3696"/>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latin typeface="Calibri" panose="020F0502020204030204" pitchFamily="34" charset="0"/>
                </a:rPr>
                <a:t>Pepsi</a:t>
              </a:r>
            </a:p>
          </p:txBody>
        </p:sp>
        <p:sp>
          <p:nvSpPr>
            <p:cNvPr id="27668" name="Oval 23"/>
            <p:cNvSpPr>
              <a:spLocks noChangeArrowheads="1"/>
            </p:cNvSpPr>
            <p:nvPr/>
          </p:nvSpPr>
          <p:spPr bwMode="auto">
            <a:xfrm>
              <a:off x="4368" y="3648"/>
              <a:ext cx="96" cy="96"/>
            </a:xfrm>
            <a:prstGeom prst="ellipse">
              <a:avLst/>
            </a:prstGeom>
            <a:solidFill>
              <a:srgbClr val="0000CC"/>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27665" name="Text Box 20"/>
          <p:cNvSpPr txBox="1">
            <a:spLocks noChangeArrowheads="1"/>
          </p:cNvSpPr>
          <p:nvPr/>
        </p:nvSpPr>
        <p:spPr bwMode="auto">
          <a:xfrm>
            <a:off x="1997075" y="1439864"/>
            <a:ext cx="3124200" cy="922337"/>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Suppose the income elasticity of demand for Coke is positive and </a:t>
            </a:r>
            <a:r>
              <a:rPr lang="en-US" altLang="en-US" b="1" i="1"/>
              <a:t>high</a:t>
            </a:r>
          </a:p>
        </p:txBody>
      </p:sp>
      <p:sp>
        <p:nvSpPr>
          <p:cNvPr id="27666" name="Text Box 20"/>
          <p:cNvSpPr txBox="1">
            <a:spLocks noChangeArrowheads="1"/>
          </p:cNvSpPr>
          <p:nvPr/>
        </p:nvSpPr>
        <p:spPr bwMode="auto">
          <a:xfrm>
            <a:off x="1981200" y="2566988"/>
            <a:ext cx="3124200" cy="654050"/>
          </a:xfrm>
          <a:prstGeom prst="rect">
            <a:avLst/>
          </a:prstGeom>
          <a:solidFill>
            <a:srgbClr val="FFFF99"/>
          </a:solidFill>
          <a:ln w="12700">
            <a:solidFill>
              <a:srgbClr val="FFFF99"/>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1. When the price of Coke decreases…</a:t>
            </a:r>
          </a:p>
        </p:txBody>
      </p:sp>
    </p:spTree>
    <p:extLst>
      <p:ext uri="{BB962C8B-B14F-4D97-AF65-F5344CB8AC3E}">
        <p14:creationId xmlns:p14="http://schemas.microsoft.com/office/powerpoint/2010/main" val="1427957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Computing percentages</a:t>
            </a:r>
            <a:endParaRPr lang="en-US" dirty="0"/>
          </a:p>
        </p:txBody>
      </p:sp>
      <p:sp>
        <p:nvSpPr>
          <p:cNvPr id="28675" name="Text Placeholder 5"/>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3370746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Price Elasticity of Demand: Calculation</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838200" y="1825625"/>
                <a:ext cx="5181600" cy="2460048"/>
              </a:xfrm>
            </p:spPr>
            <p:txBody>
              <a:bodyPr>
                <a:normAutofit fontScale="85000" lnSpcReduction="10000"/>
              </a:bodyPr>
              <a:lstStyle/>
              <a:p>
                <a:r>
                  <a:rPr lang="en-US" dirty="0" smtClean="0"/>
                  <a:t>The price elasticity of demand is easy to calculate in this case</a:t>
                </a:r>
              </a:p>
              <a:p>
                <a14:m>
                  <m:oMath xmlns:m="http://schemas.openxmlformats.org/officeDocument/2006/math">
                    <m:r>
                      <m:rPr>
                        <m:nor/>
                      </m:rPr>
                      <a:rPr lang="en-US" b="0" i="0" smtClean="0">
                        <a:solidFill>
                          <a:srgbClr val="0070C0"/>
                        </a:solidFill>
                        <a:latin typeface="Cambria Math" panose="02040503050406030204" pitchFamily="18" charset="0"/>
                      </a:rPr>
                      <m:t>PED</m:t>
                    </m:r>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increase</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Quantity</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Demanded</m:t>
                        </m:r>
                      </m:num>
                      <m:den>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increase</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Price</m:t>
                        </m:r>
                      </m:den>
                    </m:f>
                  </m:oMath>
                </a14:m>
                <a:endParaRPr lang="en-US" dirty="0" smtClean="0">
                  <a:solidFill>
                    <a:srgbClr val="0070C0"/>
                  </a:solidFill>
                </a:endParaRPr>
              </a:p>
              <a:p>
                <a:r>
                  <a:rPr lang="en-US" dirty="0" smtClean="0"/>
                  <a:t>-(-20/+10) = 2</a:t>
                </a:r>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838200" y="1825625"/>
                <a:ext cx="5181600" cy="2460048"/>
              </a:xfrm>
              <a:blipFill>
                <a:blip r:embed="rId2"/>
                <a:stretch>
                  <a:fillRect l="-1647" t="-4703"/>
                </a:stretch>
              </a:blipFill>
            </p:spPr>
            <p:txBody>
              <a:bodyPr/>
              <a:lstStyle/>
              <a:p>
                <a:r>
                  <a:rPr lang="en-US">
                    <a:noFill/>
                  </a:rPr>
                  <a:t> </a:t>
                </a:r>
              </a:p>
            </p:txBody>
          </p:sp>
        </mc:Fallback>
      </mc:AlternateContent>
      <p:sp>
        <p:nvSpPr>
          <p:cNvPr id="8" name="Content Placeholder 7"/>
          <p:cNvSpPr>
            <a:spLocks noGrp="1"/>
          </p:cNvSpPr>
          <p:nvPr>
            <p:ph sz="half" idx="2"/>
          </p:nvPr>
        </p:nvSpPr>
        <p:spPr>
          <a:xfrm>
            <a:off x="6172200" y="1825625"/>
            <a:ext cx="5181600" cy="2746293"/>
          </a:xfrm>
        </p:spPr>
        <p:txBody>
          <a:bodyPr>
            <a:normAutofit fontScale="85000" lnSpcReduction="10000"/>
          </a:bodyPr>
          <a:lstStyle/>
          <a:p>
            <a:r>
              <a:rPr lang="en-US" dirty="0" smtClean="0"/>
              <a:t>But how do we calculate the PED in this case?</a:t>
            </a:r>
          </a:p>
          <a:p>
            <a:r>
              <a:rPr lang="en-US" dirty="0" smtClean="0"/>
              <a:t>Now, we’ll need to calculate the percent increases from the data</a:t>
            </a:r>
          </a:p>
          <a:p>
            <a:r>
              <a:rPr lang="en-US" dirty="0" smtClean="0"/>
              <a:t>And then plug them into the PED formula</a:t>
            </a:r>
            <a:endParaRPr lang="en-US" dirty="0"/>
          </a:p>
        </p:txBody>
      </p:sp>
      <p:graphicFrame>
        <p:nvGraphicFramePr>
          <p:cNvPr id="12" name="Group 26"/>
          <p:cNvGraphicFramePr>
            <a:graphicFrameLocks noGrp="1"/>
          </p:cNvGraphicFramePr>
          <p:nvPr>
            <p:extLst>
              <p:ext uri="{D42A27DB-BD31-4B8C-83A1-F6EECF244321}">
                <p14:modId xmlns:p14="http://schemas.microsoft.com/office/powerpoint/2010/main" val="3546204591"/>
              </p:ext>
            </p:extLst>
          </p:nvPr>
        </p:nvGraphicFramePr>
        <p:xfrm>
          <a:off x="838200" y="4571918"/>
          <a:ext cx="4411853" cy="1554246"/>
        </p:xfrm>
        <a:graphic>
          <a:graphicData uri="http://schemas.openxmlformats.org/drawingml/2006/table">
            <a:tbl>
              <a:tblPr/>
              <a:tblGrid>
                <a:gridCol w="1219200">
                  <a:extLst>
                    <a:ext uri="{9D8B030D-6E8A-4147-A177-3AD203B41FA5}">
                      <a16:colId xmlns:a16="http://schemas.microsoft.com/office/drawing/2014/main" val="20000"/>
                    </a:ext>
                  </a:extLst>
                </a:gridCol>
                <a:gridCol w="3192653">
                  <a:extLst>
                    <a:ext uri="{9D8B030D-6E8A-4147-A177-3AD203B41FA5}">
                      <a16:colId xmlns:a16="http://schemas.microsoft.com/office/drawing/2014/main" val="20001"/>
                    </a:ext>
                  </a:extLst>
                </a:gridCol>
              </a:tblGrid>
              <a:tr h="51805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Percent Increase</a:t>
                      </a:r>
                    </a:p>
                  </a:txBody>
                  <a:tcPr marT="45681" marB="4568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Price</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Quantity Demanded</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10</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-20</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26"/>
          <p:cNvGraphicFramePr>
            <a:graphicFrameLocks noGrp="1"/>
          </p:cNvGraphicFramePr>
          <p:nvPr>
            <p:extLst>
              <p:ext uri="{D42A27DB-BD31-4B8C-83A1-F6EECF244321}">
                <p14:modId xmlns:p14="http://schemas.microsoft.com/office/powerpoint/2010/main" val="2238480859"/>
              </p:ext>
            </p:extLst>
          </p:nvPr>
        </p:nvGraphicFramePr>
        <p:xfrm>
          <a:off x="6172200" y="4571918"/>
          <a:ext cx="4411853" cy="1554246"/>
        </p:xfrm>
        <a:graphic>
          <a:graphicData uri="http://schemas.openxmlformats.org/drawingml/2006/table">
            <a:tbl>
              <a:tblPr/>
              <a:tblGrid>
                <a:gridCol w="1219200">
                  <a:extLst>
                    <a:ext uri="{9D8B030D-6E8A-4147-A177-3AD203B41FA5}">
                      <a16:colId xmlns:a16="http://schemas.microsoft.com/office/drawing/2014/main" val="20000"/>
                    </a:ext>
                  </a:extLst>
                </a:gridCol>
                <a:gridCol w="3192653">
                  <a:extLst>
                    <a:ext uri="{9D8B030D-6E8A-4147-A177-3AD203B41FA5}">
                      <a16:colId xmlns:a16="http://schemas.microsoft.com/office/drawing/2014/main" val="20001"/>
                    </a:ext>
                  </a:extLst>
                </a:gridCol>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Price</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Quantity Demanded</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2</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10</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8</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4888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Price Elasticity of Demand: Calculation</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t>Step 1: We arbitrarily call one of the rows </a:t>
                </a:r>
                <a:r>
                  <a:rPr lang="en-US" i="1" dirty="0" smtClean="0"/>
                  <a:t>Row A</a:t>
                </a:r>
                <a:r>
                  <a:rPr lang="en-US" dirty="0" smtClean="0"/>
                  <a:t> and the other row </a:t>
                </a:r>
                <a:r>
                  <a:rPr lang="en-US" i="1" dirty="0" err="1" smtClean="0"/>
                  <a:t>Row</a:t>
                </a:r>
                <a:r>
                  <a:rPr lang="en-US" i="1" dirty="0" smtClean="0"/>
                  <a:t> B</a:t>
                </a:r>
                <a:r>
                  <a:rPr lang="en-US" dirty="0" smtClean="0"/>
                  <a:t>.</a:t>
                </a:r>
              </a:p>
              <a:p>
                <a:r>
                  <a:rPr lang="en-US" dirty="0" smtClean="0"/>
                  <a:t>Step 2: The percentage increase in price is:</a:t>
                </a:r>
              </a:p>
              <a:p>
                <a:pPr lvl="1"/>
                <a14:m>
                  <m:oMath xmlns:m="http://schemas.openxmlformats.org/officeDocument/2006/math">
                    <m:f>
                      <m:fPr>
                        <m:ctrlPr>
                          <a:rPr lang="en-US" i="1" smtClean="0">
                            <a:latin typeface="Cambria Math" panose="02040503050406030204" pitchFamily="18" charset="0"/>
                          </a:rPr>
                        </m:ctrlPr>
                      </m:fPr>
                      <m:num>
                        <m:r>
                          <m:rPr>
                            <m:nor/>
                          </m:rPr>
                          <a:rPr lang="en-US" b="0" i="0" smtClean="0">
                            <a:latin typeface="Cambria Math" panose="02040503050406030204" pitchFamily="18" charset="0"/>
                          </a:rPr>
                          <m:t>Increase</m:t>
                        </m:r>
                      </m:num>
                      <m:den>
                        <m:r>
                          <m:rPr>
                            <m:nor/>
                          </m:rPr>
                          <a:rPr lang="en-US" b="0" i="0" smtClean="0">
                            <a:latin typeface="Cambria Math" panose="02040503050406030204" pitchFamily="18" charset="0"/>
                          </a:rPr>
                          <m:t>Average</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oMath>
                </a14:m>
                <a:endParaRPr lang="en-US" dirty="0" smtClean="0"/>
              </a:p>
              <a:p>
                <a:pPr lvl="1"/>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num>
                      <m:den>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num>
                          <m:den>
                            <m:r>
                              <a:rPr lang="en-US" b="0" i="1" smtClean="0">
                                <a:latin typeface="Cambria Math" panose="02040503050406030204" pitchFamily="18" charset="0"/>
                              </a:rPr>
                              <m:t>2</m:t>
                            </m:r>
                          </m:den>
                        </m:f>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oMath>
                </a14:m>
                <a:endParaRPr lang="en-US" dirty="0" smtClean="0"/>
              </a:p>
              <a:p>
                <a:pPr lvl="1"/>
                <a:endParaRPr lang="en-US" i="1" dirty="0" smtClean="0">
                  <a:latin typeface="Cambria Math" panose="02040503050406030204" pitchFamily="18" charset="0"/>
                </a:endParaRPr>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4−2</m:t>
                        </m:r>
                      </m:num>
                      <m:den>
                        <m:f>
                          <m:fPr>
                            <m:ctrlPr>
                              <a:rPr lang="en-US" i="1" smtClean="0">
                                <a:latin typeface="Cambria Math" panose="02040503050406030204" pitchFamily="18" charset="0"/>
                              </a:rPr>
                            </m:ctrlPr>
                          </m:fPr>
                          <m:num>
                            <m:r>
                              <a:rPr lang="en-US" b="0" i="1" smtClean="0">
                                <a:latin typeface="Cambria Math" panose="02040503050406030204" pitchFamily="18" charset="0"/>
                              </a:rPr>
                              <m:t>4+2</m:t>
                            </m:r>
                          </m:num>
                          <m:den>
                            <m:r>
                              <a:rPr lang="en-US" b="0" i="1" smtClean="0">
                                <a:latin typeface="Cambria Math" panose="02040503050406030204" pitchFamily="18" charset="0"/>
                              </a:rPr>
                              <m:t>2</m:t>
                            </m:r>
                          </m:den>
                        </m:f>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×100=</m:t>
                    </m:r>
                    <m:r>
                      <a:rPr lang="en-US" b="1" i="1" smtClean="0">
                        <a:solidFill>
                          <a:srgbClr val="0070C0"/>
                        </a:solidFill>
                        <a:latin typeface="Cambria Math" panose="02040503050406030204" pitchFamily="18" charset="0"/>
                        <a:ea typeface="Cambria Math" panose="02040503050406030204" pitchFamily="18" charset="0"/>
                      </a:rPr>
                      <m:t>𝟔𝟔</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𝟕</m:t>
                    </m:r>
                  </m:oMath>
                </a14:m>
                <a:endParaRPr lang="en-US" b="1" dirty="0" smtClean="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aphicFrame>
        <p:nvGraphicFramePr>
          <p:cNvPr id="7" name="Group 26"/>
          <p:cNvGraphicFramePr>
            <a:graphicFrameLocks noGrp="1"/>
          </p:cNvGraphicFramePr>
          <p:nvPr>
            <p:extLst>
              <p:ext uri="{D42A27DB-BD31-4B8C-83A1-F6EECF244321}">
                <p14:modId xmlns:p14="http://schemas.microsoft.com/office/powerpoint/2010/main" val="945925495"/>
              </p:ext>
            </p:extLst>
          </p:nvPr>
        </p:nvGraphicFramePr>
        <p:xfrm>
          <a:off x="6172200" y="4571918"/>
          <a:ext cx="4411853" cy="1554246"/>
        </p:xfrm>
        <a:graphic>
          <a:graphicData uri="http://schemas.openxmlformats.org/drawingml/2006/table">
            <a:tbl>
              <a:tblPr/>
              <a:tblGrid>
                <a:gridCol w="1219200">
                  <a:extLst>
                    <a:ext uri="{9D8B030D-6E8A-4147-A177-3AD203B41FA5}">
                      <a16:colId xmlns:a16="http://schemas.microsoft.com/office/drawing/2014/main" val="20000"/>
                    </a:ext>
                  </a:extLst>
                </a:gridCol>
                <a:gridCol w="3192653">
                  <a:extLst>
                    <a:ext uri="{9D8B030D-6E8A-4147-A177-3AD203B41FA5}">
                      <a16:colId xmlns:a16="http://schemas.microsoft.com/office/drawing/2014/main" val="20001"/>
                    </a:ext>
                  </a:extLst>
                </a:gridCol>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Price</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Quantity Demanded</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2</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10</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4</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8</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41858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a:t>
            </a:r>
            <a:r>
              <a:rPr lang="en-US" i="1" dirty="0"/>
              <a:t>Principles of Microeconomics/Economics </a:t>
            </a:r>
            <a:r>
              <a:rPr lang="en-US" dirty="0"/>
              <a:t>by Timothy </a:t>
            </a:r>
            <a:r>
              <a:rPr lang="en-US" dirty="0" smtClean="0"/>
              <a:t>Taylor</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Chapter 7: Elasticity</a:t>
            </a:r>
          </a:p>
          <a:p>
            <a:pPr lvl="1"/>
            <a:r>
              <a:rPr lang="en-US" dirty="0" smtClean="0"/>
              <a:t>Whole chapter</a:t>
            </a:r>
            <a:endParaRPr lang="en-US" dirty="0"/>
          </a:p>
        </p:txBody>
      </p:sp>
      <p:sp>
        <p:nvSpPr>
          <p:cNvPr id="5" name="Slide Number Placeholder 4"/>
          <p:cNvSpPr>
            <a:spLocks noGrp="1"/>
          </p:cNvSpPr>
          <p:nvPr>
            <p:ph type="sldNum" sz="quarter" idx="12"/>
          </p:nvPr>
        </p:nvSpPr>
        <p:spPr/>
        <p:txBody>
          <a:bodyPr/>
          <a:lstStyle/>
          <a:p>
            <a:pPr>
              <a:defRPr/>
            </a:pPr>
            <a:fld id="{6D377FE0-4671-4792-BCF9-D00DA321AC40}" type="slidenum">
              <a:rPr lang="en-US" altLang="en-US" smtClean="0"/>
              <a:pPr>
                <a:defRPr/>
              </a:pPr>
              <a:t>3</a:t>
            </a:fld>
            <a:endParaRPr lang="en-US" altLang="en-US"/>
          </a:p>
        </p:txBody>
      </p:sp>
    </p:spTree>
    <p:extLst>
      <p:ext uri="{BB962C8B-B14F-4D97-AF65-F5344CB8AC3E}">
        <p14:creationId xmlns:p14="http://schemas.microsoft.com/office/powerpoint/2010/main" val="2159833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Price Elasticity of Demand: Calculation</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t>Step 1: We arbitrarily call one of the rows </a:t>
                </a:r>
                <a:r>
                  <a:rPr lang="en-US" i="1" dirty="0" smtClean="0"/>
                  <a:t>Row A</a:t>
                </a:r>
                <a:r>
                  <a:rPr lang="en-US" dirty="0" smtClean="0"/>
                  <a:t> and the other row </a:t>
                </a:r>
                <a:r>
                  <a:rPr lang="en-US" i="1" dirty="0" err="1" smtClean="0"/>
                  <a:t>Row</a:t>
                </a:r>
                <a:r>
                  <a:rPr lang="en-US" i="1" dirty="0" smtClean="0"/>
                  <a:t> B</a:t>
                </a:r>
                <a:r>
                  <a:rPr lang="en-US" dirty="0" smtClean="0"/>
                  <a:t>.</a:t>
                </a:r>
              </a:p>
              <a:p>
                <a:r>
                  <a:rPr lang="en-US" dirty="0" smtClean="0"/>
                  <a:t>Step 3: The percentage increase in quantity demanded is:</a:t>
                </a:r>
              </a:p>
              <a:p>
                <a:pPr lvl="1"/>
                <a14:m>
                  <m:oMath xmlns:m="http://schemas.openxmlformats.org/officeDocument/2006/math">
                    <m:f>
                      <m:fPr>
                        <m:ctrlPr>
                          <a:rPr lang="en-US" i="1" smtClean="0">
                            <a:latin typeface="Cambria Math" panose="02040503050406030204" pitchFamily="18" charset="0"/>
                          </a:rPr>
                        </m:ctrlPr>
                      </m:fPr>
                      <m:num>
                        <m:r>
                          <m:rPr>
                            <m:nor/>
                          </m:rPr>
                          <a:rPr lang="en-US" b="0" i="0" smtClean="0">
                            <a:latin typeface="Cambria Math" panose="02040503050406030204" pitchFamily="18" charset="0"/>
                          </a:rPr>
                          <m:t>Increase</m:t>
                        </m:r>
                      </m:num>
                      <m:den>
                        <m:r>
                          <m:rPr>
                            <m:nor/>
                          </m:rPr>
                          <a:rPr lang="en-US" b="0" i="0" smtClean="0">
                            <a:latin typeface="Cambria Math" panose="02040503050406030204" pitchFamily="18" charset="0"/>
                          </a:rPr>
                          <m:t>Average</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oMath>
                </a14:m>
                <a:endParaRPr lang="en-US" dirty="0" smtClean="0"/>
              </a:p>
              <a:p>
                <a:pPr lvl="1"/>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𝑄𝐷</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𝑄𝐷</m:t>
                            </m:r>
                          </m:e>
                          <m:sub>
                            <m:r>
                              <a:rPr lang="en-US" b="0" i="1" smtClean="0">
                                <a:latin typeface="Cambria Math" panose="02040503050406030204" pitchFamily="18" charset="0"/>
                              </a:rPr>
                              <m:t>𝐴</m:t>
                            </m:r>
                          </m:sub>
                        </m:sSub>
                      </m:num>
                      <m:den>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𝑄𝐷</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𝑄𝐷</m:t>
                                </m:r>
                              </m:e>
                              <m:sub>
                                <m:r>
                                  <a:rPr lang="en-US" b="0" i="1" smtClean="0">
                                    <a:latin typeface="Cambria Math" panose="02040503050406030204" pitchFamily="18" charset="0"/>
                                  </a:rPr>
                                  <m:t>𝐴</m:t>
                                </m:r>
                              </m:sub>
                            </m:sSub>
                          </m:num>
                          <m:den>
                            <m:r>
                              <a:rPr lang="en-US" b="0" i="1" smtClean="0">
                                <a:latin typeface="Cambria Math" panose="02040503050406030204" pitchFamily="18" charset="0"/>
                              </a:rPr>
                              <m:t>2</m:t>
                            </m:r>
                          </m:den>
                        </m:f>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oMath>
                </a14:m>
                <a:endParaRPr lang="en-US" dirty="0" smtClean="0"/>
              </a:p>
              <a:p>
                <a:pPr lvl="1"/>
                <a:endParaRPr lang="en-US" i="1" dirty="0" smtClean="0">
                  <a:latin typeface="Cambria Math" panose="02040503050406030204" pitchFamily="18" charset="0"/>
                </a:endParaRPr>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8−10</m:t>
                        </m:r>
                      </m:num>
                      <m:den>
                        <m:f>
                          <m:fPr>
                            <m:ctrlPr>
                              <a:rPr lang="en-US" i="1" smtClean="0">
                                <a:latin typeface="Cambria Math" panose="02040503050406030204" pitchFamily="18" charset="0"/>
                              </a:rPr>
                            </m:ctrlPr>
                          </m:fPr>
                          <m:num>
                            <m:r>
                              <a:rPr lang="en-US" b="0" i="1" smtClean="0">
                                <a:latin typeface="Cambria Math" panose="02040503050406030204" pitchFamily="18" charset="0"/>
                              </a:rPr>
                              <m:t>8+10</m:t>
                            </m:r>
                          </m:num>
                          <m:den>
                            <m:r>
                              <a:rPr lang="en-US" b="0" i="1" smtClean="0">
                                <a:latin typeface="Cambria Math" panose="02040503050406030204" pitchFamily="18" charset="0"/>
                              </a:rPr>
                              <m:t>2</m:t>
                            </m:r>
                          </m:den>
                        </m:f>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9</m:t>
                        </m:r>
                      </m:den>
                    </m:f>
                    <m:r>
                      <a:rPr lang="en-US" b="0" i="1" smtClean="0">
                        <a:latin typeface="Cambria Math" panose="02040503050406030204" pitchFamily="18" charset="0"/>
                        <a:ea typeface="Cambria Math" panose="02040503050406030204" pitchFamily="18" charset="0"/>
                      </a:rPr>
                      <m:t>×100=</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𝟐𝟐</m:t>
                    </m:r>
                    <m:r>
                      <a:rPr lang="en-US" b="1" i="1" smtClean="0">
                        <a:solidFill>
                          <a:srgbClr val="0070C0"/>
                        </a:solidFill>
                        <a:latin typeface="Cambria Math" panose="02040503050406030204" pitchFamily="18" charset="0"/>
                        <a:ea typeface="Cambria Math" panose="02040503050406030204" pitchFamily="18" charset="0"/>
                      </a:rPr>
                      <m:t>.</m:t>
                    </m:r>
                    <m:r>
                      <a:rPr lang="en-US" b="1" i="1" smtClean="0">
                        <a:solidFill>
                          <a:srgbClr val="0070C0"/>
                        </a:solidFill>
                        <a:latin typeface="Cambria Math" panose="02040503050406030204" pitchFamily="18" charset="0"/>
                        <a:ea typeface="Cambria Math" panose="02040503050406030204" pitchFamily="18" charset="0"/>
                      </a:rPr>
                      <m:t>𝟐</m:t>
                    </m:r>
                  </m:oMath>
                </a14:m>
                <a:endParaRPr lang="en-US" b="1" dirty="0" smtClean="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aphicFrame>
        <p:nvGraphicFramePr>
          <p:cNvPr id="7" name="Group 26"/>
          <p:cNvGraphicFramePr>
            <a:graphicFrameLocks noGrp="1"/>
          </p:cNvGraphicFramePr>
          <p:nvPr>
            <p:extLst>
              <p:ext uri="{D42A27DB-BD31-4B8C-83A1-F6EECF244321}">
                <p14:modId xmlns:p14="http://schemas.microsoft.com/office/powerpoint/2010/main" val="945925495"/>
              </p:ext>
            </p:extLst>
          </p:nvPr>
        </p:nvGraphicFramePr>
        <p:xfrm>
          <a:off x="6172200" y="4571918"/>
          <a:ext cx="4411853" cy="1554246"/>
        </p:xfrm>
        <a:graphic>
          <a:graphicData uri="http://schemas.openxmlformats.org/drawingml/2006/table">
            <a:tbl>
              <a:tblPr/>
              <a:tblGrid>
                <a:gridCol w="1219200">
                  <a:extLst>
                    <a:ext uri="{9D8B030D-6E8A-4147-A177-3AD203B41FA5}">
                      <a16:colId xmlns:a16="http://schemas.microsoft.com/office/drawing/2014/main" val="20000"/>
                    </a:ext>
                  </a:extLst>
                </a:gridCol>
                <a:gridCol w="3192653">
                  <a:extLst>
                    <a:ext uri="{9D8B030D-6E8A-4147-A177-3AD203B41FA5}">
                      <a16:colId xmlns:a16="http://schemas.microsoft.com/office/drawing/2014/main" val="20001"/>
                    </a:ext>
                  </a:extLst>
                </a:gridCol>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Price</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Quantity Demanded</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2</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10</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4</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8</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6108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Price Elasticity of Demand: Calculation</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t>The price elasticity of demand is now easy to calculate</a:t>
                </a:r>
              </a:p>
              <a:p>
                <a14:m>
                  <m:oMath xmlns:m="http://schemas.openxmlformats.org/officeDocument/2006/math">
                    <m:r>
                      <m:rPr>
                        <m:nor/>
                      </m:rPr>
                      <a:rPr lang="en-US" b="0" i="0" smtClean="0">
                        <a:solidFill>
                          <a:srgbClr val="0070C0"/>
                        </a:solidFill>
                        <a:latin typeface="Cambria Math" panose="02040503050406030204" pitchFamily="18" charset="0"/>
                      </a:rPr>
                      <m:t>PED</m:t>
                    </m:r>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increase</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Quantity</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Demanded</m:t>
                        </m:r>
                      </m:num>
                      <m:den>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increase</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Price</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−22.2</m:t>
                        </m:r>
                      </m:num>
                      <m:den>
                        <m:r>
                          <a:rPr lang="en-US" b="0" i="1" smtClean="0">
                            <a:solidFill>
                              <a:srgbClr val="0070C0"/>
                            </a:solidFill>
                            <a:latin typeface="Cambria Math" panose="02040503050406030204" pitchFamily="18" charset="0"/>
                          </a:rPr>
                          <m:t>66.7</m:t>
                        </m:r>
                      </m:den>
                    </m:f>
                    <m:r>
                      <a:rPr lang="en-US" b="0" i="1" smtClean="0">
                        <a:solidFill>
                          <a:srgbClr val="0070C0"/>
                        </a:solidFill>
                        <a:latin typeface="Cambria Math" panose="02040503050406030204" pitchFamily="18" charset="0"/>
                      </a:rPr>
                      <m:t>=0.33</m:t>
                    </m:r>
                  </m:oMath>
                </a14:m>
                <a:endParaRPr lang="en-US" dirty="0" smtClean="0">
                  <a:solidFill>
                    <a:srgbClr val="0070C0"/>
                  </a:solidFill>
                </a:endParaRPr>
              </a:p>
              <a:p>
                <a:r>
                  <a:rPr lang="en-US" dirty="0" smtClean="0"/>
                  <a:t>So, a 66.6 percent increase in price caused a 22.2 percent decrease in the quantity demanded</a:t>
                </a:r>
              </a:p>
              <a:p>
                <a:r>
                  <a:rPr lang="en-US" dirty="0" smtClean="0"/>
                  <a:t>Therefore, a 1 percent increase in price caused a 0.33 percent decrease in the quantity demanded</a:t>
                </a:r>
              </a:p>
              <a:p>
                <a:r>
                  <a:rPr lang="en-US" dirty="0" smtClean="0"/>
                  <a:t>That’s the PED</a:t>
                </a: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1043" t="-2241" r="-928"/>
                </a:stretch>
              </a:blipFill>
            </p:spPr>
            <p:txBody>
              <a:bodyPr/>
              <a:lstStyle/>
              <a:p>
                <a:r>
                  <a:rPr lang="en-US">
                    <a:noFill/>
                  </a:rPr>
                  <a:t> </a:t>
                </a:r>
              </a:p>
            </p:txBody>
          </p:sp>
        </mc:Fallback>
      </mc:AlternateContent>
      <p:graphicFrame>
        <p:nvGraphicFramePr>
          <p:cNvPr id="7" name="Group 26"/>
          <p:cNvGraphicFramePr>
            <a:graphicFrameLocks noGrp="1"/>
          </p:cNvGraphicFramePr>
          <p:nvPr>
            <p:extLst>
              <p:ext uri="{D42A27DB-BD31-4B8C-83A1-F6EECF244321}">
                <p14:modId xmlns:p14="http://schemas.microsoft.com/office/powerpoint/2010/main" val="945925495"/>
              </p:ext>
            </p:extLst>
          </p:nvPr>
        </p:nvGraphicFramePr>
        <p:xfrm>
          <a:off x="6172200" y="4571918"/>
          <a:ext cx="4411853" cy="1554246"/>
        </p:xfrm>
        <a:graphic>
          <a:graphicData uri="http://schemas.openxmlformats.org/drawingml/2006/table">
            <a:tbl>
              <a:tblPr/>
              <a:tblGrid>
                <a:gridCol w="1219200">
                  <a:extLst>
                    <a:ext uri="{9D8B030D-6E8A-4147-A177-3AD203B41FA5}">
                      <a16:colId xmlns:a16="http://schemas.microsoft.com/office/drawing/2014/main" val="20000"/>
                    </a:ext>
                  </a:extLst>
                </a:gridCol>
                <a:gridCol w="3192653">
                  <a:extLst>
                    <a:ext uri="{9D8B030D-6E8A-4147-A177-3AD203B41FA5}">
                      <a16:colId xmlns:a16="http://schemas.microsoft.com/office/drawing/2014/main" val="20001"/>
                    </a:ext>
                  </a:extLst>
                </a:gridCol>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Price</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Quantity Demanded</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2</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10</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4</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8</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871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Price Elasticity of Demand: Midpoint Formula</a:t>
            </a:r>
            <a:endParaRPr lang="en-US" dirty="0"/>
          </a:p>
        </p:txBody>
      </p:sp>
      <p:sp>
        <p:nvSpPr>
          <p:cNvPr id="6" name="Content Placeholder 5"/>
          <p:cNvSpPr>
            <a:spLocks noGrp="1"/>
          </p:cNvSpPr>
          <p:nvPr>
            <p:ph idx="1"/>
          </p:nvPr>
        </p:nvSpPr>
        <p:spPr/>
        <p:txBody>
          <a:bodyPr/>
          <a:lstStyle/>
          <a:p>
            <a:r>
              <a:rPr lang="en-US" dirty="0" smtClean="0"/>
              <a:t>The formula used here is called the midpoint formula</a:t>
            </a:r>
          </a:p>
          <a:p>
            <a:r>
              <a:rPr lang="en-US" dirty="0" smtClean="0"/>
              <a:t>Note that you’ll get the same result if you switched the row names</a:t>
            </a:r>
          </a:p>
          <a:p>
            <a:r>
              <a:rPr lang="en-US" dirty="0" smtClean="0"/>
              <a:t>Try it!</a:t>
            </a:r>
            <a:endParaRPr lang="en-US" dirty="0"/>
          </a:p>
        </p:txBody>
      </p:sp>
      <p:graphicFrame>
        <p:nvGraphicFramePr>
          <p:cNvPr id="7" name="Group 26"/>
          <p:cNvGraphicFramePr>
            <a:graphicFrameLocks noGrp="1"/>
          </p:cNvGraphicFramePr>
          <p:nvPr>
            <p:extLst>
              <p:ext uri="{D42A27DB-BD31-4B8C-83A1-F6EECF244321}">
                <p14:modId xmlns:p14="http://schemas.microsoft.com/office/powerpoint/2010/main" val="997990424"/>
              </p:ext>
            </p:extLst>
          </p:nvPr>
        </p:nvGraphicFramePr>
        <p:xfrm>
          <a:off x="6172200" y="4571918"/>
          <a:ext cx="4411853" cy="1554246"/>
        </p:xfrm>
        <a:graphic>
          <a:graphicData uri="http://schemas.openxmlformats.org/drawingml/2006/table">
            <a:tbl>
              <a:tblPr/>
              <a:tblGrid>
                <a:gridCol w="1219200">
                  <a:extLst>
                    <a:ext uri="{9D8B030D-6E8A-4147-A177-3AD203B41FA5}">
                      <a16:colId xmlns:a16="http://schemas.microsoft.com/office/drawing/2014/main" val="20000"/>
                    </a:ext>
                  </a:extLst>
                </a:gridCol>
                <a:gridCol w="3192653">
                  <a:extLst>
                    <a:ext uri="{9D8B030D-6E8A-4147-A177-3AD203B41FA5}">
                      <a16:colId xmlns:a16="http://schemas.microsoft.com/office/drawing/2014/main" val="20001"/>
                    </a:ext>
                  </a:extLst>
                </a:gridCol>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Price</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Quantity Demanded</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2</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10</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4</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8</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46614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altLang="en-US" sz="3600" dirty="0" smtClean="0"/>
              <a:t>Price </a:t>
            </a:r>
            <a:r>
              <a:rPr lang="en-US" altLang="en-US" sz="3600" dirty="0"/>
              <a:t>Elasticity of Demand: Example</a:t>
            </a:r>
          </a:p>
        </p:txBody>
      </p:sp>
      <p:sp>
        <p:nvSpPr>
          <p:cNvPr id="2" name="Content Placeholder 1"/>
          <p:cNvSpPr>
            <a:spLocks noGrp="1"/>
          </p:cNvSpPr>
          <p:nvPr>
            <p:ph idx="1"/>
          </p:nvPr>
        </p:nvSpPr>
        <p:spPr>
          <a:xfrm>
            <a:off x="838200" y="1825625"/>
            <a:ext cx="7426342" cy="4351338"/>
          </a:xfrm>
        </p:spPr>
        <p:txBody>
          <a:bodyPr/>
          <a:lstStyle/>
          <a:p>
            <a:r>
              <a:rPr lang="en-US" dirty="0" smtClean="0"/>
              <a:t>Calculate the PED using the two points highlighted on this demand curve</a:t>
            </a:r>
          </a:p>
          <a:p>
            <a:r>
              <a:rPr lang="en-US" dirty="0" smtClean="0"/>
              <a:t>Step 1: Turn the prices and quantities for the two highlighted points into a demand schedule</a:t>
            </a:r>
          </a:p>
          <a:p>
            <a:r>
              <a:rPr lang="en-US" dirty="0" smtClean="0"/>
              <a:t>Step 2: Then calculate PED as in the previous example </a:t>
            </a:r>
            <a:endParaRPr lang="en-US" dirty="0"/>
          </a:p>
        </p:txBody>
      </p:sp>
      <p:sp>
        <p:nvSpPr>
          <p:cNvPr id="46084" name="Rectangle 5"/>
          <p:cNvSpPr>
            <a:spLocks noChangeArrowheads="1"/>
          </p:cNvSpPr>
          <p:nvPr/>
        </p:nvSpPr>
        <p:spPr bwMode="auto">
          <a:xfrm>
            <a:off x="8621729" y="1681301"/>
            <a:ext cx="2667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$5</a:t>
            </a:r>
          </a:p>
        </p:txBody>
      </p:sp>
      <p:sp>
        <p:nvSpPr>
          <p:cNvPr id="46085" name="Rectangle 6"/>
          <p:cNvSpPr>
            <a:spLocks noChangeArrowheads="1"/>
          </p:cNvSpPr>
          <p:nvPr/>
        </p:nvSpPr>
        <p:spPr bwMode="auto">
          <a:xfrm>
            <a:off x="8790004" y="2157551"/>
            <a:ext cx="1333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4</a:t>
            </a:r>
          </a:p>
        </p:txBody>
      </p:sp>
      <p:sp>
        <p:nvSpPr>
          <p:cNvPr id="46086" name="Rectangle 7"/>
          <p:cNvSpPr>
            <a:spLocks noChangeArrowheads="1"/>
          </p:cNvSpPr>
          <p:nvPr/>
        </p:nvSpPr>
        <p:spPr bwMode="auto">
          <a:xfrm>
            <a:off x="10845817" y="2433776"/>
            <a:ext cx="944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Demand</a:t>
            </a:r>
          </a:p>
        </p:txBody>
      </p:sp>
      <p:sp>
        <p:nvSpPr>
          <p:cNvPr id="46087" name="Rectangle 8"/>
          <p:cNvSpPr>
            <a:spLocks noChangeArrowheads="1"/>
          </p:cNvSpPr>
          <p:nvPr/>
        </p:nvSpPr>
        <p:spPr bwMode="auto">
          <a:xfrm>
            <a:off x="11137917" y="4226065"/>
            <a:ext cx="9699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CC"/>
                </a:solidFill>
                <a:latin typeface="Arial Narrow" panose="020B0606020202030204" pitchFamily="34" charset="0"/>
              </a:rPr>
              <a:t>Quantity</a:t>
            </a:r>
          </a:p>
        </p:txBody>
      </p:sp>
      <p:sp>
        <p:nvSpPr>
          <p:cNvPr id="46088" name="Rectangle 9"/>
          <p:cNvSpPr>
            <a:spLocks noChangeArrowheads="1"/>
          </p:cNvSpPr>
          <p:nvPr/>
        </p:nvSpPr>
        <p:spPr bwMode="auto">
          <a:xfrm>
            <a:off x="10555304" y="4229240"/>
            <a:ext cx="400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100</a:t>
            </a:r>
          </a:p>
        </p:txBody>
      </p:sp>
      <p:sp>
        <p:nvSpPr>
          <p:cNvPr id="46089" name="Rectangle 10"/>
          <p:cNvSpPr>
            <a:spLocks noChangeArrowheads="1"/>
          </p:cNvSpPr>
          <p:nvPr/>
        </p:nvSpPr>
        <p:spPr bwMode="auto">
          <a:xfrm>
            <a:off x="8790004" y="4229240"/>
            <a:ext cx="1333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0</a:t>
            </a:r>
          </a:p>
        </p:txBody>
      </p:sp>
      <p:sp>
        <p:nvSpPr>
          <p:cNvPr id="46090" name="Freeform 11"/>
          <p:cNvSpPr>
            <a:spLocks/>
          </p:cNvSpPr>
          <p:nvPr/>
        </p:nvSpPr>
        <p:spPr bwMode="auto">
          <a:xfrm>
            <a:off x="8936054" y="765314"/>
            <a:ext cx="3071812" cy="3454400"/>
          </a:xfrm>
          <a:custGeom>
            <a:avLst/>
            <a:gdLst>
              <a:gd name="T0" fmla="*/ 0 w 1935"/>
              <a:gd name="T1" fmla="*/ 0 h 2176"/>
              <a:gd name="T2" fmla="*/ 0 w 1935"/>
              <a:gd name="T3" fmla="*/ 2147483647 h 2176"/>
              <a:gd name="T4" fmla="*/ 2147483647 w 1935"/>
              <a:gd name="T5" fmla="*/ 2147483647 h 2176"/>
              <a:gd name="T6" fmla="*/ 0 60000 65536"/>
              <a:gd name="T7" fmla="*/ 0 60000 65536"/>
              <a:gd name="T8" fmla="*/ 0 60000 65536"/>
              <a:gd name="T9" fmla="*/ 0 w 1935"/>
              <a:gd name="T10" fmla="*/ 0 h 2176"/>
              <a:gd name="T11" fmla="*/ 1935 w 1935"/>
              <a:gd name="T12" fmla="*/ 2176 h 2176"/>
            </a:gdLst>
            <a:ahLst/>
            <a:cxnLst>
              <a:cxn ang="T6">
                <a:pos x="T0" y="T1"/>
              </a:cxn>
              <a:cxn ang="T7">
                <a:pos x="T2" y="T3"/>
              </a:cxn>
              <a:cxn ang="T8">
                <a:pos x="T4" y="T5"/>
              </a:cxn>
            </a:cxnLst>
            <a:rect l="T9" t="T10" r="T11" b="T12"/>
            <a:pathLst>
              <a:path w="1935" h="2176">
                <a:moveTo>
                  <a:pt x="0" y="0"/>
                </a:moveTo>
                <a:lnTo>
                  <a:pt x="0" y="2175"/>
                </a:lnTo>
                <a:lnTo>
                  <a:pt x="1934" y="217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1" name="Freeform 12"/>
          <p:cNvSpPr>
            <a:spLocks/>
          </p:cNvSpPr>
          <p:nvPr/>
        </p:nvSpPr>
        <p:spPr bwMode="auto">
          <a:xfrm>
            <a:off x="8923354" y="2300427"/>
            <a:ext cx="1752600" cy="1882775"/>
          </a:xfrm>
          <a:custGeom>
            <a:avLst/>
            <a:gdLst>
              <a:gd name="T0" fmla="*/ 2147483647 w 1104"/>
              <a:gd name="T1" fmla="*/ 2147483647 h 1186"/>
              <a:gd name="T2" fmla="*/ 2147483647 w 1104"/>
              <a:gd name="T3" fmla="*/ 0 h 1186"/>
              <a:gd name="T4" fmla="*/ 0 w 1104"/>
              <a:gd name="T5" fmla="*/ 0 h 1186"/>
              <a:gd name="T6" fmla="*/ 0 60000 65536"/>
              <a:gd name="T7" fmla="*/ 0 60000 65536"/>
              <a:gd name="T8" fmla="*/ 0 60000 65536"/>
              <a:gd name="T9" fmla="*/ 0 w 1104"/>
              <a:gd name="T10" fmla="*/ 0 h 1186"/>
              <a:gd name="T11" fmla="*/ 1104 w 1104"/>
              <a:gd name="T12" fmla="*/ 1186 h 1186"/>
            </a:gdLst>
            <a:ahLst/>
            <a:cxnLst>
              <a:cxn ang="T6">
                <a:pos x="T0" y="T1"/>
              </a:cxn>
              <a:cxn ang="T7">
                <a:pos x="T2" y="T3"/>
              </a:cxn>
              <a:cxn ang="T8">
                <a:pos x="T4" y="T5"/>
              </a:cxn>
            </a:cxnLst>
            <a:rect l="T9" t="T10" r="T11" b="T12"/>
            <a:pathLst>
              <a:path w="1104" h="1186">
                <a:moveTo>
                  <a:pt x="1103" y="1185"/>
                </a:moveTo>
                <a:lnTo>
                  <a:pt x="1103" y="0"/>
                </a:lnTo>
                <a:lnTo>
                  <a:pt x="0" y="0"/>
                </a:lnTo>
              </a:path>
            </a:pathLst>
          </a:custGeom>
          <a:noFill/>
          <a:ln w="12700">
            <a:solidFill>
              <a:srgbClr val="00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2" name="Rectangle 13"/>
          <p:cNvSpPr>
            <a:spLocks noChangeArrowheads="1"/>
          </p:cNvSpPr>
          <p:nvPr/>
        </p:nvSpPr>
        <p:spPr bwMode="auto">
          <a:xfrm>
            <a:off x="9717104" y="4229240"/>
            <a:ext cx="2667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50</a:t>
            </a:r>
          </a:p>
        </p:txBody>
      </p:sp>
      <p:sp>
        <p:nvSpPr>
          <p:cNvPr id="46093" name="Freeform 14"/>
          <p:cNvSpPr>
            <a:spLocks/>
          </p:cNvSpPr>
          <p:nvPr/>
        </p:nvSpPr>
        <p:spPr bwMode="auto">
          <a:xfrm>
            <a:off x="8923354" y="1847989"/>
            <a:ext cx="869950" cy="2335212"/>
          </a:xfrm>
          <a:custGeom>
            <a:avLst/>
            <a:gdLst>
              <a:gd name="T0" fmla="*/ 2147483647 w 548"/>
              <a:gd name="T1" fmla="*/ 2147483647 h 1471"/>
              <a:gd name="T2" fmla="*/ 2147483647 w 548"/>
              <a:gd name="T3" fmla="*/ 0 h 1471"/>
              <a:gd name="T4" fmla="*/ 0 w 548"/>
              <a:gd name="T5" fmla="*/ 0 h 1471"/>
              <a:gd name="T6" fmla="*/ 0 60000 65536"/>
              <a:gd name="T7" fmla="*/ 0 60000 65536"/>
              <a:gd name="T8" fmla="*/ 0 60000 65536"/>
              <a:gd name="T9" fmla="*/ 0 w 548"/>
              <a:gd name="T10" fmla="*/ 0 h 1471"/>
              <a:gd name="T11" fmla="*/ 548 w 548"/>
              <a:gd name="T12" fmla="*/ 1471 h 1471"/>
            </a:gdLst>
            <a:ahLst/>
            <a:cxnLst>
              <a:cxn ang="T6">
                <a:pos x="T0" y="T1"/>
              </a:cxn>
              <a:cxn ang="T7">
                <a:pos x="T2" y="T3"/>
              </a:cxn>
              <a:cxn ang="T8">
                <a:pos x="T4" y="T5"/>
              </a:cxn>
            </a:cxnLst>
            <a:rect l="T9" t="T10" r="T11" b="T12"/>
            <a:pathLst>
              <a:path w="548" h="1471">
                <a:moveTo>
                  <a:pt x="547" y="1470"/>
                </a:moveTo>
                <a:lnTo>
                  <a:pt x="547" y="0"/>
                </a:lnTo>
                <a:lnTo>
                  <a:pt x="0" y="0"/>
                </a:lnTo>
              </a:path>
            </a:pathLst>
          </a:custGeom>
          <a:noFill/>
          <a:ln w="12700">
            <a:solidFill>
              <a:srgbClr val="00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4" name="Line 15"/>
          <p:cNvSpPr>
            <a:spLocks noChangeShapeType="1"/>
          </p:cNvSpPr>
          <p:nvPr/>
        </p:nvSpPr>
        <p:spPr bwMode="auto">
          <a:xfrm flipV="1">
            <a:off x="10674366" y="2308365"/>
            <a:ext cx="0" cy="18700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16"/>
          <p:cNvSpPr>
            <a:spLocks/>
          </p:cNvSpPr>
          <p:nvPr/>
        </p:nvSpPr>
        <p:spPr bwMode="auto">
          <a:xfrm>
            <a:off x="9223391" y="1062176"/>
            <a:ext cx="2051050" cy="1335088"/>
          </a:xfrm>
          <a:custGeom>
            <a:avLst/>
            <a:gdLst>
              <a:gd name="T0" fmla="*/ 0 w 1292"/>
              <a:gd name="T1" fmla="*/ 0 h 841"/>
              <a:gd name="T2" fmla="*/ 2147483647 w 1292"/>
              <a:gd name="T3" fmla="*/ 2147483647 h 841"/>
              <a:gd name="T4" fmla="*/ 2147483647 w 1292"/>
              <a:gd name="T5" fmla="*/ 2147483647 h 841"/>
              <a:gd name="T6" fmla="*/ 2147483647 w 1292"/>
              <a:gd name="T7" fmla="*/ 2147483647 h 841"/>
              <a:gd name="T8" fmla="*/ 0 60000 65536"/>
              <a:gd name="T9" fmla="*/ 0 60000 65536"/>
              <a:gd name="T10" fmla="*/ 0 60000 65536"/>
              <a:gd name="T11" fmla="*/ 0 60000 65536"/>
              <a:gd name="T12" fmla="*/ 0 w 1292"/>
              <a:gd name="T13" fmla="*/ 0 h 841"/>
              <a:gd name="T14" fmla="*/ 1292 w 1292"/>
              <a:gd name="T15" fmla="*/ 841 h 841"/>
            </a:gdLst>
            <a:ahLst/>
            <a:cxnLst>
              <a:cxn ang="T8">
                <a:pos x="T0" y="T1"/>
              </a:cxn>
              <a:cxn ang="T9">
                <a:pos x="T2" y="T3"/>
              </a:cxn>
              <a:cxn ang="T10">
                <a:pos x="T4" y="T5"/>
              </a:cxn>
              <a:cxn ang="T11">
                <a:pos x="T6" y="T7"/>
              </a:cxn>
            </a:cxnLst>
            <a:rect l="T12" t="T13" r="T14" b="T15"/>
            <a:pathLst>
              <a:path w="1292" h="841">
                <a:moveTo>
                  <a:pt x="0" y="0"/>
                </a:moveTo>
                <a:lnTo>
                  <a:pt x="358" y="495"/>
                </a:lnTo>
                <a:lnTo>
                  <a:pt x="829" y="765"/>
                </a:lnTo>
                <a:lnTo>
                  <a:pt x="1291" y="840"/>
                </a:lnTo>
              </a:path>
            </a:pathLst>
          </a:custGeom>
          <a:noFill/>
          <a:ln w="38100" cap="rnd">
            <a:solidFill>
              <a:srgbClr val="00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7" name="Rectangle 18"/>
          <p:cNvSpPr>
            <a:spLocks noChangeArrowheads="1"/>
          </p:cNvSpPr>
          <p:nvPr/>
        </p:nvSpPr>
        <p:spPr bwMode="auto">
          <a:xfrm>
            <a:off x="8277242" y="1062176"/>
            <a:ext cx="587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CC"/>
                </a:solidFill>
                <a:latin typeface="Arial Narrow" panose="020B0606020202030204" pitchFamily="34" charset="0"/>
              </a:rPr>
              <a:t>Price</a:t>
            </a:r>
          </a:p>
        </p:txBody>
      </p:sp>
    </p:spTree>
    <p:extLst>
      <p:ext uri="{BB962C8B-B14F-4D97-AF65-F5344CB8AC3E}">
        <p14:creationId xmlns:p14="http://schemas.microsoft.com/office/powerpoint/2010/main" val="436594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altLang="en-US" sz="3600" dirty="0" smtClean="0"/>
              <a:t>Price </a:t>
            </a:r>
            <a:r>
              <a:rPr lang="en-US" altLang="en-US" sz="3600" dirty="0"/>
              <a:t>Elasticity of Demand: Example</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1825625"/>
                <a:ext cx="7426342" cy="4351338"/>
              </a:xfrm>
            </p:spPr>
            <p:txBody>
              <a:bodyPr>
                <a:normAutofit/>
              </a:bodyPr>
              <a:lstStyle/>
              <a:p>
                <a:r>
                  <a:rPr lang="en-US" dirty="0" smtClean="0"/>
                  <a:t>The percentage increase in price is:</a:t>
                </a:r>
              </a:p>
              <a:p>
                <a:pPr lvl="1"/>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num>
                      <m:den>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num>
                          <m:den>
                            <m:r>
                              <a:rPr lang="en-US" b="0" i="1" smtClean="0">
                                <a:latin typeface="Cambria Math" panose="02040503050406030204" pitchFamily="18" charset="0"/>
                              </a:rPr>
                              <m:t>2</m:t>
                            </m:r>
                          </m:den>
                        </m:f>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f>
                      <m:fPr>
                        <m:ctrlPr>
                          <a:rPr lang="en-US" i="1" smtClean="0">
                            <a:latin typeface="Cambria Math" panose="02040503050406030204" pitchFamily="18" charset="0"/>
                          </a:rPr>
                        </m:ctrlPr>
                      </m:fPr>
                      <m:num>
                        <m:r>
                          <a:rPr lang="en-US" b="0" i="1" smtClean="0">
                            <a:latin typeface="Cambria Math" panose="02040503050406030204" pitchFamily="18" charset="0"/>
                          </a:rPr>
                          <m:t>4−5</m:t>
                        </m:r>
                      </m:num>
                      <m:den>
                        <m:f>
                          <m:fPr>
                            <m:ctrlPr>
                              <a:rPr lang="en-US" i="1" smtClean="0">
                                <a:latin typeface="Cambria Math" panose="02040503050406030204" pitchFamily="18" charset="0"/>
                              </a:rPr>
                            </m:ctrlPr>
                          </m:fPr>
                          <m:num>
                            <m:r>
                              <a:rPr lang="en-US" b="0" i="1" smtClean="0">
                                <a:latin typeface="Cambria Math" panose="02040503050406030204" pitchFamily="18" charset="0"/>
                              </a:rPr>
                              <m:t>4+5</m:t>
                            </m:r>
                          </m:num>
                          <m:den>
                            <m:r>
                              <a:rPr lang="en-US" b="0" i="1" smtClean="0">
                                <a:latin typeface="Cambria Math" panose="02040503050406030204" pitchFamily="18" charset="0"/>
                              </a:rPr>
                              <m:t>2</m:t>
                            </m:r>
                          </m:den>
                        </m:f>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100=−22.2</m:t>
                    </m:r>
                  </m:oMath>
                </a14:m>
                <a:endParaRPr lang="en-US" i="1" dirty="0" smtClean="0">
                  <a:latin typeface="Cambria Math" panose="02040503050406030204" pitchFamily="18" charset="0"/>
                </a:endParaRPr>
              </a:p>
              <a:p>
                <a:r>
                  <a:rPr lang="en-US" dirty="0" smtClean="0"/>
                  <a:t>The percentage increase in quantity demanded is:</a:t>
                </a:r>
              </a:p>
              <a:p>
                <a:pPr lvl="1"/>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𝑄𝐷</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𝑄𝐷</m:t>
                            </m:r>
                          </m:e>
                          <m:sub>
                            <m:r>
                              <a:rPr lang="en-US" b="0" i="1" smtClean="0">
                                <a:latin typeface="Cambria Math" panose="02040503050406030204" pitchFamily="18" charset="0"/>
                              </a:rPr>
                              <m:t>𝐴</m:t>
                            </m:r>
                          </m:sub>
                        </m:sSub>
                      </m:num>
                      <m:den>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𝑄𝐷</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𝑄𝐷</m:t>
                                </m:r>
                              </m:e>
                              <m:sub>
                                <m:r>
                                  <a:rPr lang="en-US" b="0" i="1" smtClean="0">
                                    <a:latin typeface="Cambria Math" panose="02040503050406030204" pitchFamily="18" charset="0"/>
                                  </a:rPr>
                                  <m:t>𝐴</m:t>
                                </m:r>
                              </m:sub>
                            </m:sSub>
                          </m:num>
                          <m:den>
                            <m:r>
                              <a:rPr lang="en-US" b="0" i="1" smtClean="0">
                                <a:latin typeface="Cambria Math" panose="02040503050406030204" pitchFamily="18" charset="0"/>
                              </a:rPr>
                              <m:t>2</m:t>
                            </m:r>
                          </m:den>
                        </m:f>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f>
                      <m:fPr>
                        <m:ctrlPr>
                          <a:rPr lang="en-US" i="1" smtClean="0">
                            <a:latin typeface="Cambria Math" panose="02040503050406030204" pitchFamily="18" charset="0"/>
                          </a:rPr>
                        </m:ctrlPr>
                      </m:fPr>
                      <m:num>
                        <m:r>
                          <a:rPr lang="en-US" b="0" i="1" smtClean="0">
                            <a:latin typeface="Cambria Math" panose="02040503050406030204" pitchFamily="18" charset="0"/>
                          </a:rPr>
                          <m:t>100−50</m:t>
                        </m:r>
                      </m:num>
                      <m:den>
                        <m:f>
                          <m:fPr>
                            <m:ctrlPr>
                              <a:rPr lang="en-US" i="1" smtClean="0">
                                <a:latin typeface="Cambria Math" panose="02040503050406030204" pitchFamily="18" charset="0"/>
                              </a:rPr>
                            </m:ctrlPr>
                          </m:fPr>
                          <m:num>
                            <m:r>
                              <a:rPr lang="en-US" b="0" i="1" smtClean="0">
                                <a:latin typeface="Cambria Math" panose="02040503050406030204" pitchFamily="18" charset="0"/>
                              </a:rPr>
                              <m:t>100+50</m:t>
                            </m:r>
                          </m:num>
                          <m:den>
                            <m:r>
                              <a:rPr lang="en-US" b="0" i="1" smtClean="0">
                                <a:latin typeface="Cambria Math" panose="02040503050406030204" pitchFamily="18" charset="0"/>
                              </a:rPr>
                              <m:t>2</m:t>
                            </m:r>
                          </m:den>
                        </m:f>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100=66.7</m:t>
                    </m:r>
                  </m:oMath>
                </a14:m>
                <a:endParaRPr lang="en-US" dirty="0" smtClean="0"/>
              </a:p>
              <a:p>
                <a14:m>
                  <m:oMath xmlns:m="http://schemas.openxmlformats.org/officeDocument/2006/math">
                    <m:r>
                      <m:rPr>
                        <m:nor/>
                      </m:rPr>
                      <a:rPr lang="en-US" b="0" i="0" smtClean="0">
                        <a:solidFill>
                          <a:srgbClr val="0070C0"/>
                        </a:solidFill>
                        <a:latin typeface="Cambria Math" panose="02040503050406030204" pitchFamily="18" charset="0"/>
                      </a:rPr>
                      <m:t>PED</m:t>
                    </m:r>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increase</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Quantity</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Demanded</m:t>
                        </m:r>
                      </m:num>
                      <m:den>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increase</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Price</m:t>
                        </m:r>
                      </m:den>
                    </m:f>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66.7</m:t>
                        </m:r>
                      </m:num>
                      <m:den>
                        <m:r>
                          <a:rPr lang="en-US" b="0" i="1" smtClean="0">
                            <a:solidFill>
                              <a:srgbClr val="0070C0"/>
                            </a:solidFill>
                            <a:latin typeface="Cambria Math" panose="02040503050406030204" pitchFamily="18" charset="0"/>
                          </a:rPr>
                          <m:t>−22.2</m:t>
                        </m:r>
                      </m:den>
                    </m:f>
                    <m:r>
                      <a:rPr lang="en-US" b="0" i="1" smtClean="0">
                        <a:solidFill>
                          <a:srgbClr val="0070C0"/>
                        </a:solidFill>
                        <a:latin typeface="Cambria Math" panose="02040503050406030204" pitchFamily="18" charset="0"/>
                      </a:rPr>
                      <m:t>=3</m:t>
                    </m:r>
                  </m:oMath>
                </a14:m>
                <a:endParaRPr lang="en-US" dirty="0" smtClean="0">
                  <a:solidFill>
                    <a:srgbClr val="0070C0"/>
                  </a:solidFill>
                </a:endParaRPr>
              </a:p>
              <a:p>
                <a:endParaRPr lang="en-US" i="1" dirty="0" smtClean="0">
                  <a:latin typeface="Cambria Math" panose="020405030504060302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1825625"/>
                <a:ext cx="7426342" cy="4351338"/>
              </a:xfrm>
              <a:blipFill>
                <a:blip r:embed="rId2"/>
                <a:stretch>
                  <a:fillRect l="-1478" t="-2241"/>
                </a:stretch>
              </a:blipFill>
            </p:spPr>
            <p:txBody>
              <a:bodyPr/>
              <a:lstStyle/>
              <a:p>
                <a:r>
                  <a:rPr lang="en-US">
                    <a:noFill/>
                  </a:rPr>
                  <a:t> </a:t>
                </a:r>
              </a:p>
            </p:txBody>
          </p:sp>
        </mc:Fallback>
      </mc:AlternateContent>
      <p:sp>
        <p:nvSpPr>
          <p:cNvPr id="46084" name="Rectangle 5"/>
          <p:cNvSpPr>
            <a:spLocks noChangeArrowheads="1"/>
          </p:cNvSpPr>
          <p:nvPr/>
        </p:nvSpPr>
        <p:spPr bwMode="auto">
          <a:xfrm>
            <a:off x="8621729" y="1681301"/>
            <a:ext cx="2667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$5</a:t>
            </a:r>
          </a:p>
        </p:txBody>
      </p:sp>
      <p:sp>
        <p:nvSpPr>
          <p:cNvPr id="46085" name="Rectangle 6"/>
          <p:cNvSpPr>
            <a:spLocks noChangeArrowheads="1"/>
          </p:cNvSpPr>
          <p:nvPr/>
        </p:nvSpPr>
        <p:spPr bwMode="auto">
          <a:xfrm>
            <a:off x="8790004" y="2157551"/>
            <a:ext cx="1333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dirty="0">
                <a:solidFill>
                  <a:srgbClr val="000000"/>
                </a:solidFill>
                <a:latin typeface="Arial Narrow" panose="020B0606020202030204" pitchFamily="34" charset="0"/>
              </a:rPr>
              <a:t>4</a:t>
            </a:r>
          </a:p>
        </p:txBody>
      </p:sp>
      <p:sp>
        <p:nvSpPr>
          <p:cNvPr id="46086" name="Rectangle 7"/>
          <p:cNvSpPr>
            <a:spLocks noChangeArrowheads="1"/>
          </p:cNvSpPr>
          <p:nvPr/>
        </p:nvSpPr>
        <p:spPr bwMode="auto">
          <a:xfrm>
            <a:off x="10845817" y="2433776"/>
            <a:ext cx="944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Demand</a:t>
            </a:r>
          </a:p>
        </p:txBody>
      </p:sp>
      <p:sp>
        <p:nvSpPr>
          <p:cNvPr id="46087" name="Rectangle 8"/>
          <p:cNvSpPr>
            <a:spLocks noChangeArrowheads="1"/>
          </p:cNvSpPr>
          <p:nvPr/>
        </p:nvSpPr>
        <p:spPr bwMode="auto">
          <a:xfrm>
            <a:off x="11137917" y="4226065"/>
            <a:ext cx="9699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CC"/>
                </a:solidFill>
                <a:latin typeface="Arial Narrow" panose="020B0606020202030204" pitchFamily="34" charset="0"/>
              </a:rPr>
              <a:t>Quantity</a:t>
            </a:r>
          </a:p>
        </p:txBody>
      </p:sp>
      <p:sp>
        <p:nvSpPr>
          <p:cNvPr id="46088" name="Rectangle 9"/>
          <p:cNvSpPr>
            <a:spLocks noChangeArrowheads="1"/>
          </p:cNvSpPr>
          <p:nvPr/>
        </p:nvSpPr>
        <p:spPr bwMode="auto">
          <a:xfrm>
            <a:off x="10555304" y="4229240"/>
            <a:ext cx="4000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100</a:t>
            </a:r>
          </a:p>
        </p:txBody>
      </p:sp>
      <p:sp>
        <p:nvSpPr>
          <p:cNvPr id="46089" name="Rectangle 10"/>
          <p:cNvSpPr>
            <a:spLocks noChangeArrowheads="1"/>
          </p:cNvSpPr>
          <p:nvPr/>
        </p:nvSpPr>
        <p:spPr bwMode="auto">
          <a:xfrm>
            <a:off x="8790004" y="4229240"/>
            <a:ext cx="1333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0</a:t>
            </a:r>
          </a:p>
        </p:txBody>
      </p:sp>
      <p:sp>
        <p:nvSpPr>
          <p:cNvPr id="46090" name="Freeform 11"/>
          <p:cNvSpPr>
            <a:spLocks/>
          </p:cNvSpPr>
          <p:nvPr/>
        </p:nvSpPr>
        <p:spPr bwMode="auto">
          <a:xfrm>
            <a:off x="8936054" y="765314"/>
            <a:ext cx="3071812" cy="3454400"/>
          </a:xfrm>
          <a:custGeom>
            <a:avLst/>
            <a:gdLst>
              <a:gd name="T0" fmla="*/ 0 w 1935"/>
              <a:gd name="T1" fmla="*/ 0 h 2176"/>
              <a:gd name="T2" fmla="*/ 0 w 1935"/>
              <a:gd name="T3" fmla="*/ 2147483647 h 2176"/>
              <a:gd name="T4" fmla="*/ 2147483647 w 1935"/>
              <a:gd name="T5" fmla="*/ 2147483647 h 2176"/>
              <a:gd name="T6" fmla="*/ 0 60000 65536"/>
              <a:gd name="T7" fmla="*/ 0 60000 65536"/>
              <a:gd name="T8" fmla="*/ 0 60000 65536"/>
              <a:gd name="T9" fmla="*/ 0 w 1935"/>
              <a:gd name="T10" fmla="*/ 0 h 2176"/>
              <a:gd name="T11" fmla="*/ 1935 w 1935"/>
              <a:gd name="T12" fmla="*/ 2176 h 2176"/>
            </a:gdLst>
            <a:ahLst/>
            <a:cxnLst>
              <a:cxn ang="T6">
                <a:pos x="T0" y="T1"/>
              </a:cxn>
              <a:cxn ang="T7">
                <a:pos x="T2" y="T3"/>
              </a:cxn>
              <a:cxn ang="T8">
                <a:pos x="T4" y="T5"/>
              </a:cxn>
            </a:cxnLst>
            <a:rect l="T9" t="T10" r="T11" b="T12"/>
            <a:pathLst>
              <a:path w="1935" h="2176">
                <a:moveTo>
                  <a:pt x="0" y="0"/>
                </a:moveTo>
                <a:lnTo>
                  <a:pt x="0" y="2175"/>
                </a:lnTo>
                <a:lnTo>
                  <a:pt x="1934" y="217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1" name="Freeform 12"/>
          <p:cNvSpPr>
            <a:spLocks/>
          </p:cNvSpPr>
          <p:nvPr/>
        </p:nvSpPr>
        <p:spPr bwMode="auto">
          <a:xfrm>
            <a:off x="8923354" y="2300427"/>
            <a:ext cx="1752600" cy="1882775"/>
          </a:xfrm>
          <a:custGeom>
            <a:avLst/>
            <a:gdLst>
              <a:gd name="T0" fmla="*/ 2147483647 w 1104"/>
              <a:gd name="T1" fmla="*/ 2147483647 h 1186"/>
              <a:gd name="T2" fmla="*/ 2147483647 w 1104"/>
              <a:gd name="T3" fmla="*/ 0 h 1186"/>
              <a:gd name="T4" fmla="*/ 0 w 1104"/>
              <a:gd name="T5" fmla="*/ 0 h 1186"/>
              <a:gd name="T6" fmla="*/ 0 60000 65536"/>
              <a:gd name="T7" fmla="*/ 0 60000 65536"/>
              <a:gd name="T8" fmla="*/ 0 60000 65536"/>
              <a:gd name="T9" fmla="*/ 0 w 1104"/>
              <a:gd name="T10" fmla="*/ 0 h 1186"/>
              <a:gd name="T11" fmla="*/ 1104 w 1104"/>
              <a:gd name="T12" fmla="*/ 1186 h 1186"/>
            </a:gdLst>
            <a:ahLst/>
            <a:cxnLst>
              <a:cxn ang="T6">
                <a:pos x="T0" y="T1"/>
              </a:cxn>
              <a:cxn ang="T7">
                <a:pos x="T2" y="T3"/>
              </a:cxn>
              <a:cxn ang="T8">
                <a:pos x="T4" y="T5"/>
              </a:cxn>
            </a:cxnLst>
            <a:rect l="T9" t="T10" r="T11" b="T12"/>
            <a:pathLst>
              <a:path w="1104" h="1186">
                <a:moveTo>
                  <a:pt x="1103" y="1185"/>
                </a:moveTo>
                <a:lnTo>
                  <a:pt x="1103" y="0"/>
                </a:lnTo>
                <a:lnTo>
                  <a:pt x="0" y="0"/>
                </a:lnTo>
              </a:path>
            </a:pathLst>
          </a:custGeom>
          <a:noFill/>
          <a:ln w="12700">
            <a:solidFill>
              <a:srgbClr val="00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2" name="Rectangle 13"/>
          <p:cNvSpPr>
            <a:spLocks noChangeArrowheads="1"/>
          </p:cNvSpPr>
          <p:nvPr/>
        </p:nvSpPr>
        <p:spPr bwMode="auto">
          <a:xfrm>
            <a:off x="9717104" y="4229240"/>
            <a:ext cx="2667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00"/>
                </a:solidFill>
                <a:latin typeface="Arial Narrow" panose="020B0606020202030204" pitchFamily="34" charset="0"/>
              </a:rPr>
              <a:t>50</a:t>
            </a:r>
          </a:p>
        </p:txBody>
      </p:sp>
      <p:sp>
        <p:nvSpPr>
          <p:cNvPr id="46093" name="Freeform 14"/>
          <p:cNvSpPr>
            <a:spLocks/>
          </p:cNvSpPr>
          <p:nvPr/>
        </p:nvSpPr>
        <p:spPr bwMode="auto">
          <a:xfrm>
            <a:off x="8923354" y="1847989"/>
            <a:ext cx="869950" cy="2335212"/>
          </a:xfrm>
          <a:custGeom>
            <a:avLst/>
            <a:gdLst>
              <a:gd name="T0" fmla="*/ 2147483647 w 548"/>
              <a:gd name="T1" fmla="*/ 2147483647 h 1471"/>
              <a:gd name="T2" fmla="*/ 2147483647 w 548"/>
              <a:gd name="T3" fmla="*/ 0 h 1471"/>
              <a:gd name="T4" fmla="*/ 0 w 548"/>
              <a:gd name="T5" fmla="*/ 0 h 1471"/>
              <a:gd name="T6" fmla="*/ 0 60000 65536"/>
              <a:gd name="T7" fmla="*/ 0 60000 65536"/>
              <a:gd name="T8" fmla="*/ 0 60000 65536"/>
              <a:gd name="T9" fmla="*/ 0 w 548"/>
              <a:gd name="T10" fmla="*/ 0 h 1471"/>
              <a:gd name="T11" fmla="*/ 548 w 548"/>
              <a:gd name="T12" fmla="*/ 1471 h 1471"/>
            </a:gdLst>
            <a:ahLst/>
            <a:cxnLst>
              <a:cxn ang="T6">
                <a:pos x="T0" y="T1"/>
              </a:cxn>
              <a:cxn ang="T7">
                <a:pos x="T2" y="T3"/>
              </a:cxn>
              <a:cxn ang="T8">
                <a:pos x="T4" y="T5"/>
              </a:cxn>
            </a:cxnLst>
            <a:rect l="T9" t="T10" r="T11" b="T12"/>
            <a:pathLst>
              <a:path w="548" h="1471">
                <a:moveTo>
                  <a:pt x="547" y="1470"/>
                </a:moveTo>
                <a:lnTo>
                  <a:pt x="547" y="0"/>
                </a:lnTo>
                <a:lnTo>
                  <a:pt x="0" y="0"/>
                </a:lnTo>
              </a:path>
            </a:pathLst>
          </a:custGeom>
          <a:noFill/>
          <a:ln w="12700">
            <a:solidFill>
              <a:srgbClr val="00000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4" name="Line 15"/>
          <p:cNvSpPr>
            <a:spLocks noChangeShapeType="1"/>
          </p:cNvSpPr>
          <p:nvPr/>
        </p:nvSpPr>
        <p:spPr bwMode="auto">
          <a:xfrm flipV="1">
            <a:off x="10674366" y="2308365"/>
            <a:ext cx="0" cy="18700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16"/>
          <p:cNvSpPr>
            <a:spLocks/>
          </p:cNvSpPr>
          <p:nvPr/>
        </p:nvSpPr>
        <p:spPr bwMode="auto">
          <a:xfrm>
            <a:off x="9223391" y="1062176"/>
            <a:ext cx="2051050" cy="1335088"/>
          </a:xfrm>
          <a:custGeom>
            <a:avLst/>
            <a:gdLst>
              <a:gd name="T0" fmla="*/ 0 w 1292"/>
              <a:gd name="T1" fmla="*/ 0 h 841"/>
              <a:gd name="T2" fmla="*/ 2147483647 w 1292"/>
              <a:gd name="T3" fmla="*/ 2147483647 h 841"/>
              <a:gd name="T4" fmla="*/ 2147483647 w 1292"/>
              <a:gd name="T5" fmla="*/ 2147483647 h 841"/>
              <a:gd name="T6" fmla="*/ 2147483647 w 1292"/>
              <a:gd name="T7" fmla="*/ 2147483647 h 841"/>
              <a:gd name="T8" fmla="*/ 0 60000 65536"/>
              <a:gd name="T9" fmla="*/ 0 60000 65536"/>
              <a:gd name="T10" fmla="*/ 0 60000 65536"/>
              <a:gd name="T11" fmla="*/ 0 60000 65536"/>
              <a:gd name="T12" fmla="*/ 0 w 1292"/>
              <a:gd name="T13" fmla="*/ 0 h 841"/>
              <a:gd name="T14" fmla="*/ 1292 w 1292"/>
              <a:gd name="T15" fmla="*/ 841 h 841"/>
            </a:gdLst>
            <a:ahLst/>
            <a:cxnLst>
              <a:cxn ang="T8">
                <a:pos x="T0" y="T1"/>
              </a:cxn>
              <a:cxn ang="T9">
                <a:pos x="T2" y="T3"/>
              </a:cxn>
              <a:cxn ang="T10">
                <a:pos x="T4" y="T5"/>
              </a:cxn>
              <a:cxn ang="T11">
                <a:pos x="T6" y="T7"/>
              </a:cxn>
            </a:cxnLst>
            <a:rect l="T12" t="T13" r="T14" b="T15"/>
            <a:pathLst>
              <a:path w="1292" h="841">
                <a:moveTo>
                  <a:pt x="0" y="0"/>
                </a:moveTo>
                <a:lnTo>
                  <a:pt x="358" y="495"/>
                </a:lnTo>
                <a:lnTo>
                  <a:pt x="829" y="765"/>
                </a:lnTo>
                <a:lnTo>
                  <a:pt x="1291" y="840"/>
                </a:lnTo>
              </a:path>
            </a:pathLst>
          </a:custGeom>
          <a:noFill/>
          <a:ln w="38100" cap="rnd">
            <a:solidFill>
              <a:srgbClr val="0000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7" name="Rectangle 18"/>
          <p:cNvSpPr>
            <a:spLocks noChangeArrowheads="1"/>
          </p:cNvSpPr>
          <p:nvPr/>
        </p:nvSpPr>
        <p:spPr bwMode="auto">
          <a:xfrm>
            <a:off x="8277242" y="1062176"/>
            <a:ext cx="587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a:solidFill>
                  <a:srgbClr val="0000CC"/>
                </a:solidFill>
                <a:latin typeface="Arial Narrow" panose="020B0606020202030204" pitchFamily="34" charset="0"/>
              </a:rPr>
              <a:t>Price</a:t>
            </a:r>
          </a:p>
        </p:txBody>
      </p:sp>
      <p:graphicFrame>
        <p:nvGraphicFramePr>
          <p:cNvPr id="19" name="Group 26"/>
          <p:cNvGraphicFramePr>
            <a:graphicFrameLocks noGrp="1"/>
          </p:cNvGraphicFramePr>
          <p:nvPr>
            <p:extLst>
              <p:ext uri="{D42A27DB-BD31-4B8C-83A1-F6EECF244321}">
                <p14:modId xmlns:p14="http://schemas.microsoft.com/office/powerpoint/2010/main" val="1889832541"/>
              </p:ext>
            </p:extLst>
          </p:nvPr>
        </p:nvGraphicFramePr>
        <p:xfrm>
          <a:off x="7677727" y="4849005"/>
          <a:ext cx="4411853" cy="1554246"/>
        </p:xfrm>
        <a:graphic>
          <a:graphicData uri="http://schemas.openxmlformats.org/drawingml/2006/table">
            <a:tbl>
              <a:tblPr/>
              <a:tblGrid>
                <a:gridCol w="1219200">
                  <a:extLst>
                    <a:ext uri="{9D8B030D-6E8A-4147-A177-3AD203B41FA5}">
                      <a16:colId xmlns:a16="http://schemas.microsoft.com/office/drawing/2014/main" val="20000"/>
                    </a:ext>
                  </a:extLst>
                </a:gridCol>
                <a:gridCol w="3192653">
                  <a:extLst>
                    <a:ext uri="{9D8B030D-6E8A-4147-A177-3AD203B41FA5}">
                      <a16:colId xmlns:a16="http://schemas.microsoft.com/office/drawing/2014/main" val="20001"/>
                    </a:ext>
                  </a:extLst>
                </a:gridCol>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Price</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Quantity Demanded</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5</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A</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50</a:t>
                      </a: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 4</a:t>
                      </a:r>
                    </a:p>
                  </a:txBody>
                  <a:tcPr marT="45681" marB="4568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QD</a:t>
                      </a:r>
                      <a:r>
                        <a:rPr kumimoji="0" lang="en-US" sz="2800" b="0" i="0" u="none" strike="noStrike" cap="none" normalizeH="0" baseline="-25000" dirty="0" smtClean="0">
                          <a:ln>
                            <a:noFill/>
                          </a:ln>
                          <a:solidFill>
                            <a:schemeClr val="tx1"/>
                          </a:solidFill>
                          <a:effectLst/>
                          <a:latin typeface="Calibri" panose="020F0502020204030204" pitchFamily="34" charset="0"/>
                          <a:cs typeface="Calibri" panose="020F0502020204030204" pitchFamily="34" charset="0"/>
                        </a:rPr>
                        <a:t>B</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en-US" sz="2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 100</a:t>
                      </a:r>
                      <a:endPar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T="45681" marB="4568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 name="Rectangle 6"/>
          <p:cNvSpPr>
            <a:spLocks noChangeArrowheads="1"/>
          </p:cNvSpPr>
          <p:nvPr/>
        </p:nvSpPr>
        <p:spPr bwMode="auto">
          <a:xfrm>
            <a:off x="10614180" y="1958970"/>
            <a:ext cx="16511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i="1" dirty="0" smtClean="0">
                <a:solidFill>
                  <a:srgbClr val="000000"/>
                </a:solidFill>
                <a:latin typeface="+mn-lt"/>
              </a:rPr>
              <a:t>B</a:t>
            </a:r>
            <a:endParaRPr lang="en-US" altLang="en-US" sz="2300" b="1" i="1" dirty="0">
              <a:solidFill>
                <a:srgbClr val="000000"/>
              </a:solidFill>
              <a:latin typeface="+mn-lt"/>
            </a:endParaRPr>
          </a:p>
        </p:txBody>
      </p:sp>
      <p:sp>
        <p:nvSpPr>
          <p:cNvPr id="20" name="Rectangle 6"/>
          <p:cNvSpPr>
            <a:spLocks noChangeArrowheads="1"/>
          </p:cNvSpPr>
          <p:nvPr/>
        </p:nvSpPr>
        <p:spPr bwMode="auto">
          <a:xfrm>
            <a:off x="9824469" y="1557193"/>
            <a:ext cx="1779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715000" eaLnBrk="0" hangingPunct="0">
              <a:defRPr>
                <a:solidFill>
                  <a:schemeClr val="tx1"/>
                </a:solidFill>
                <a:latin typeface="Arial" panose="020B0604020202020204" pitchFamily="34" charset="0"/>
              </a:defRPr>
            </a:lvl1pPr>
            <a:lvl2pPr marL="742950" indent="-285750" defTabSz="5715000" eaLnBrk="0" hangingPunct="0">
              <a:defRPr>
                <a:solidFill>
                  <a:schemeClr val="tx1"/>
                </a:solidFill>
                <a:latin typeface="Arial" panose="020B0604020202020204" pitchFamily="34" charset="0"/>
              </a:defRPr>
            </a:lvl2pPr>
            <a:lvl3pPr marL="1143000" indent="-228600" defTabSz="5715000" eaLnBrk="0" hangingPunct="0">
              <a:defRPr>
                <a:solidFill>
                  <a:schemeClr val="tx1"/>
                </a:solidFill>
                <a:latin typeface="Arial" panose="020B0604020202020204" pitchFamily="34" charset="0"/>
              </a:defRPr>
            </a:lvl3pPr>
            <a:lvl4pPr marL="1600200" indent="-228600" defTabSz="5715000" eaLnBrk="0" hangingPunct="0">
              <a:defRPr>
                <a:solidFill>
                  <a:schemeClr val="tx1"/>
                </a:solidFill>
                <a:latin typeface="Arial" panose="020B0604020202020204" pitchFamily="34" charset="0"/>
              </a:defRPr>
            </a:lvl4pPr>
            <a:lvl5pPr marL="2057400" indent="-228600" defTabSz="5715000" eaLnBrk="0" hangingPunct="0">
              <a:defRPr>
                <a:solidFill>
                  <a:schemeClr val="tx1"/>
                </a:solidFill>
                <a:latin typeface="Arial" panose="020B0604020202020204" pitchFamily="34" charset="0"/>
              </a:defRPr>
            </a:lvl5pPr>
            <a:lvl6pPr marL="2514600" indent="-228600" defTabSz="5715000" eaLnBrk="0" fontAlgn="base" hangingPunct="0">
              <a:spcBef>
                <a:spcPct val="0"/>
              </a:spcBef>
              <a:spcAft>
                <a:spcPct val="0"/>
              </a:spcAft>
              <a:defRPr>
                <a:solidFill>
                  <a:schemeClr val="tx1"/>
                </a:solidFill>
                <a:latin typeface="Arial" panose="020B0604020202020204" pitchFamily="34" charset="0"/>
              </a:defRPr>
            </a:lvl6pPr>
            <a:lvl7pPr marL="2971800" indent="-228600" defTabSz="5715000" eaLnBrk="0" fontAlgn="base" hangingPunct="0">
              <a:spcBef>
                <a:spcPct val="0"/>
              </a:spcBef>
              <a:spcAft>
                <a:spcPct val="0"/>
              </a:spcAft>
              <a:defRPr>
                <a:solidFill>
                  <a:schemeClr val="tx1"/>
                </a:solidFill>
                <a:latin typeface="Arial" panose="020B0604020202020204" pitchFamily="34" charset="0"/>
              </a:defRPr>
            </a:lvl7pPr>
            <a:lvl8pPr marL="3429000" indent="-228600" defTabSz="5715000" eaLnBrk="0" fontAlgn="base" hangingPunct="0">
              <a:spcBef>
                <a:spcPct val="0"/>
              </a:spcBef>
              <a:spcAft>
                <a:spcPct val="0"/>
              </a:spcAft>
              <a:defRPr>
                <a:solidFill>
                  <a:schemeClr val="tx1"/>
                </a:solidFill>
                <a:latin typeface="Arial" panose="020B0604020202020204" pitchFamily="34" charset="0"/>
              </a:defRPr>
            </a:lvl8pPr>
            <a:lvl9pPr marL="3886200" indent="-228600" defTabSz="5715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b="1" i="1" dirty="0" smtClean="0">
                <a:solidFill>
                  <a:srgbClr val="000000"/>
                </a:solidFill>
                <a:latin typeface="+mn-lt"/>
              </a:rPr>
              <a:t>A</a:t>
            </a:r>
            <a:endParaRPr lang="en-US" altLang="en-US" sz="2300" b="1" i="1" dirty="0">
              <a:solidFill>
                <a:srgbClr val="000000"/>
              </a:solidFill>
              <a:latin typeface="+mn-lt"/>
            </a:endParaRPr>
          </a:p>
        </p:txBody>
      </p:sp>
    </p:spTree>
    <p:extLst>
      <p:ext uri="{BB962C8B-B14F-4D97-AF65-F5344CB8AC3E}">
        <p14:creationId xmlns:p14="http://schemas.microsoft.com/office/powerpoint/2010/main" val="3539932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Price Elasticity of Demand: The Negative Sign</a:t>
            </a:r>
            <a:endParaRPr lang="en-US" dirty="0"/>
          </a:p>
        </p:txBody>
      </p:sp>
      <p:sp>
        <p:nvSpPr>
          <p:cNvPr id="3" name="Content Placeholder 2"/>
          <p:cNvSpPr>
            <a:spLocks noGrp="1"/>
          </p:cNvSpPr>
          <p:nvPr>
            <p:ph idx="1"/>
          </p:nvPr>
        </p:nvSpPr>
        <p:spPr/>
        <p:txBody>
          <a:bodyPr/>
          <a:lstStyle/>
          <a:p>
            <a:r>
              <a:rPr lang="en-US" dirty="0" smtClean="0"/>
              <a:t>Recall that the Law of Demand says that price and quantity demanded move in opposite directions (provided all the other factors that affect buyers’ decisions are unchanged)</a:t>
            </a:r>
          </a:p>
          <a:p>
            <a:r>
              <a:rPr lang="en-US" dirty="0" smtClean="0"/>
              <a:t>Therefore, the percent increase in price and the percent increase in quantity demanded will </a:t>
            </a:r>
            <a:r>
              <a:rPr lang="en-US" i="1" dirty="0" smtClean="0"/>
              <a:t>always</a:t>
            </a:r>
            <a:r>
              <a:rPr lang="en-US" dirty="0" smtClean="0"/>
              <a:t> be of opposite signs</a:t>
            </a:r>
          </a:p>
          <a:p>
            <a:r>
              <a:rPr lang="en-US" dirty="0" smtClean="0"/>
              <a:t>Therefore, the PED will </a:t>
            </a:r>
            <a:r>
              <a:rPr lang="en-US" i="1" dirty="0" smtClean="0"/>
              <a:t>always</a:t>
            </a:r>
            <a:r>
              <a:rPr lang="en-US" dirty="0" smtClean="0"/>
              <a:t> be negative</a:t>
            </a:r>
          </a:p>
          <a:p>
            <a:r>
              <a:rPr lang="en-US" dirty="0" smtClean="0"/>
              <a:t>For this reason, </a:t>
            </a:r>
            <a:r>
              <a:rPr lang="en-US" dirty="0" smtClean="0">
                <a:solidFill>
                  <a:srgbClr val="0070C0"/>
                </a:solidFill>
              </a:rPr>
              <a:t>it is quite common to ignore the sign</a:t>
            </a:r>
          </a:p>
          <a:p>
            <a:r>
              <a:rPr lang="en-US" dirty="0" smtClean="0"/>
              <a:t>And, for the rest of this course, </a:t>
            </a:r>
            <a:r>
              <a:rPr lang="en-US" dirty="0" smtClean="0">
                <a:solidFill>
                  <a:srgbClr val="0070C0"/>
                </a:solidFill>
              </a:rPr>
              <a:t>I will ignore the negative sign of the PED</a:t>
            </a:r>
            <a:endParaRPr lang="en-US" dirty="0"/>
          </a:p>
        </p:txBody>
      </p:sp>
    </p:spTree>
    <p:extLst>
      <p:ext uri="{BB962C8B-B14F-4D97-AF65-F5344CB8AC3E}">
        <p14:creationId xmlns:p14="http://schemas.microsoft.com/office/powerpoint/2010/main" val="4157350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P.E.D.</a:t>
            </a:r>
            <a:r>
              <a:rPr lang="en-US" dirty="0" smtClean="0"/>
              <a:t> and the shape of the demand curve</a:t>
            </a:r>
            <a:endParaRPr lang="en-US" dirty="0"/>
          </a:p>
        </p:txBody>
      </p:sp>
      <p:sp>
        <p:nvSpPr>
          <p:cNvPr id="40963" name="Text Placeholder 5"/>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588493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4000"/>
              <a:t>Elastic, Unit-Elastic and Inelastic Demand</a:t>
            </a:r>
          </a:p>
        </p:txBody>
      </p:sp>
      <p:sp>
        <p:nvSpPr>
          <p:cNvPr id="41987" name="Rectangle 3"/>
          <p:cNvSpPr>
            <a:spLocks noGrp="1" noChangeArrowheads="1"/>
          </p:cNvSpPr>
          <p:nvPr>
            <p:ph idx="1"/>
          </p:nvPr>
        </p:nvSpPr>
        <p:spPr>
          <a:noFill/>
        </p:spPr>
        <p:txBody>
          <a:bodyPr/>
          <a:lstStyle/>
          <a:p>
            <a:pPr eaLnBrk="1" hangingPunct="1"/>
            <a:r>
              <a:rPr lang="en-US" altLang="en-US" dirty="0" smtClean="0"/>
              <a:t>Demand can be</a:t>
            </a:r>
          </a:p>
          <a:p>
            <a:pPr lvl="1" eaLnBrk="1" hangingPunct="1"/>
            <a:r>
              <a:rPr lang="en-US" altLang="en-US" dirty="0" smtClean="0">
                <a:hlinkClick r:id="rId2" action="ppaction://hlinksldjump"/>
              </a:rPr>
              <a:t>Inelastic</a:t>
            </a:r>
            <a:endParaRPr lang="en-US" altLang="en-US" dirty="0" smtClean="0"/>
          </a:p>
          <a:p>
            <a:pPr lvl="1" eaLnBrk="1" hangingPunct="1"/>
            <a:r>
              <a:rPr lang="en-US" altLang="en-US" dirty="0" smtClean="0">
                <a:hlinkClick r:id="rId3" action="ppaction://hlinksldjump"/>
              </a:rPr>
              <a:t>Unit-elastic</a:t>
            </a:r>
            <a:endParaRPr lang="en-US" altLang="en-US" dirty="0" smtClean="0"/>
          </a:p>
          <a:p>
            <a:pPr lvl="1" eaLnBrk="1" hangingPunct="1"/>
            <a:r>
              <a:rPr lang="en-US" altLang="en-US" dirty="0" smtClean="0">
                <a:hlinkClick r:id="rId4" action="ppaction://hlinksldjump"/>
              </a:rPr>
              <a:t>Elastic</a:t>
            </a:r>
            <a:endParaRPr lang="en-US" altLang="en-US" dirty="0" smtClean="0"/>
          </a:p>
          <a:p>
            <a:pPr eaLnBrk="1" hangingPunct="1"/>
            <a:r>
              <a:rPr lang="en-US" altLang="en-US" dirty="0" smtClean="0"/>
              <a:t>… depending on the magnitude of the </a:t>
            </a:r>
            <a:r>
              <a:rPr lang="en-US" altLang="en-US" dirty="0"/>
              <a:t>P.E.D.</a:t>
            </a:r>
            <a:endParaRPr lang="en-US" altLang="en-US" dirty="0" smtClean="0"/>
          </a:p>
        </p:txBody>
      </p:sp>
    </p:spTree>
    <p:extLst>
      <p:ext uri="{BB962C8B-B14F-4D97-AF65-F5344CB8AC3E}">
        <p14:creationId xmlns:p14="http://schemas.microsoft.com/office/powerpoint/2010/main" val="2794106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t>Inelastic Demand: </a:t>
            </a:r>
            <a:r>
              <a:rPr lang="en-US" altLang="en-US" dirty="0"/>
              <a:t>P.E.D.</a:t>
            </a:r>
            <a:r>
              <a:rPr lang="en-US" altLang="en-US" dirty="0" smtClean="0"/>
              <a:t> &lt; 1</a:t>
            </a:r>
          </a:p>
        </p:txBody>
      </p:sp>
      <p:sp>
        <p:nvSpPr>
          <p:cNvPr id="43011" name="Rectangle 3"/>
          <p:cNvSpPr>
            <a:spLocks noGrp="1" noChangeArrowheads="1"/>
          </p:cNvSpPr>
          <p:nvPr>
            <p:ph idx="1"/>
          </p:nvPr>
        </p:nvSpPr>
        <p:spPr>
          <a:noFill/>
        </p:spPr>
        <p:txBody>
          <a:bodyPr/>
          <a:lstStyle/>
          <a:p>
            <a:pPr eaLnBrk="1" hangingPunct="1"/>
            <a:r>
              <a:rPr lang="en-US" altLang="en-US" sz="2800" dirty="0"/>
              <a:t>Suppose:</a:t>
            </a:r>
          </a:p>
          <a:p>
            <a:pPr lvl="1" eaLnBrk="1" hangingPunct="1"/>
            <a:r>
              <a:rPr lang="en-US" altLang="en-US" sz="2400" dirty="0"/>
              <a:t>Price </a:t>
            </a:r>
            <a:r>
              <a:rPr lang="en-US" altLang="en-US" sz="2400" dirty="0" smtClean="0"/>
              <a:t>increases </a:t>
            </a:r>
            <a:r>
              <a:rPr lang="en-US" altLang="en-US" sz="2400" dirty="0"/>
              <a:t>by 10%</a:t>
            </a:r>
          </a:p>
          <a:p>
            <a:pPr lvl="1" eaLnBrk="1" hangingPunct="1"/>
            <a:r>
              <a:rPr lang="en-US" altLang="en-US" sz="2400" dirty="0"/>
              <a:t>Quantity demanded </a:t>
            </a:r>
            <a:r>
              <a:rPr lang="en-US" altLang="en-US" sz="2400" dirty="0" smtClean="0"/>
              <a:t>decreases </a:t>
            </a:r>
            <a:r>
              <a:rPr lang="en-US" altLang="en-US" sz="2400" dirty="0"/>
              <a:t>by 5%. </a:t>
            </a:r>
          </a:p>
          <a:p>
            <a:pPr lvl="2" eaLnBrk="1" hangingPunct="1"/>
            <a:r>
              <a:rPr lang="en-US" altLang="en-US" sz="2000" dirty="0"/>
              <a:t>% change in quantity is </a:t>
            </a:r>
            <a:r>
              <a:rPr lang="en-US" altLang="en-US" sz="2000" i="1" dirty="0"/>
              <a:t>smaller</a:t>
            </a:r>
            <a:r>
              <a:rPr lang="en-US" altLang="en-US" sz="2000" dirty="0"/>
              <a:t> than the % change in price</a:t>
            </a:r>
          </a:p>
          <a:p>
            <a:pPr eaLnBrk="1" hangingPunct="1"/>
            <a:r>
              <a:rPr lang="en-US" altLang="en-US" sz="2800" dirty="0" smtClean="0"/>
              <a:t>Here </a:t>
            </a:r>
            <a:r>
              <a:rPr lang="en-US" altLang="en-US" sz="2800" dirty="0"/>
              <a:t>P.E.D.</a:t>
            </a:r>
            <a:r>
              <a:rPr lang="en-US" altLang="en-US" sz="2800" dirty="0" smtClean="0"/>
              <a:t> </a:t>
            </a:r>
            <a:r>
              <a:rPr lang="en-US" altLang="en-US" sz="2800" dirty="0"/>
              <a:t>= </a:t>
            </a:r>
            <a:r>
              <a:rPr lang="en-US" altLang="en-US" sz="2800" dirty="0" smtClean="0"/>
              <a:t>-(-5/10) </a:t>
            </a:r>
            <a:r>
              <a:rPr lang="en-US" altLang="en-US" sz="2800" dirty="0"/>
              <a:t>= 0.5 &lt; </a:t>
            </a:r>
            <a:r>
              <a:rPr lang="en-US" altLang="en-US" sz="2800" dirty="0" smtClean="0"/>
              <a:t>1</a:t>
            </a:r>
          </a:p>
          <a:p>
            <a:pPr lvl="1"/>
            <a:r>
              <a:rPr lang="en-US" altLang="en-US" dirty="0"/>
              <a:t>Recall that I am ignoring the negative sign of the P.E.D</a:t>
            </a:r>
            <a:r>
              <a:rPr lang="en-US" altLang="en-US" dirty="0" smtClean="0"/>
              <a:t>.</a:t>
            </a:r>
            <a:endParaRPr lang="en-US" altLang="en-US" dirty="0"/>
          </a:p>
          <a:p>
            <a:pPr eaLnBrk="1" hangingPunct="1"/>
            <a:r>
              <a:rPr lang="en-US" altLang="en-US" sz="2800" dirty="0" smtClean="0"/>
              <a:t>In this case, we say demand </a:t>
            </a:r>
            <a:r>
              <a:rPr lang="en-US" altLang="en-US" sz="2800" dirty="0"/>
              <a:t>is </a:t>
            </a:r>
            <a:r>
              <a:rPr lang="en-US" altLang="en-US" sz="2800" i="1" dirty="0"/>
              <a:t>inelastic</a:t>
            </a:r>
          </a:p>
        </p:txBody>
      </p:sp>
      <p:graphicFrame>
        <p:nvGraphicFramePr>
          <p:cNvPr id="5" name="Object 5"/>
          <p:cNvGraphicFramePr>
            <a:graphicFrameLocks noChangeAspect="1"/>
          </p:cNvGraphicFramePr>
          <p:nvPr>
            <p:extLst/>
          </p:nvPr>
        </p:nvGraphicFramePr>
        <p:xfrm>
          <a:off x="609600" y="5721351"/>
          <a:ext cx="8035925" cy="801688"/>
        </p:xfrm>
        <a:graphic>
          <a:graphicData uri="http://schemas.openxmlformats.org/presentationml/2006/ole">
            <mc:AlternateContent xmlns:mc="http://schemas.openxmlformats.org/markup-compatibility/2006">
              <mc:Choice xmlns:v="urn:schemas-microsoft-com:vml" Requires="v">
                <p:oleObj spid="_x0000_s16402" name="Equation" r:id="rId3" imgW="4203700" imgH="419100" progId="Equation.3">
                  <p:embed/>
                </p:oleObj>
              </mc:Choice>
              <mc:Fallback>
                <p:oleObj name="Equation" r:id="rId3" imgW="4203700" imgH="419100" progId="Equation.3">
                  <p:embed/>
                  <p:pic>
                    <p:nvPicPr>
                      <p:cNvPr id="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21351"/>
                        <a:ext cx="8035925" cy="8016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6828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smtClean="0"/>
              <a:t>Unit-Elastic Demand: </a:t>
            </a:r>
            <a:r>
              <a:rPr lang="en-US" altLang="en-US" dirty="0"/>
              <a:t>P.E.D.</a:t>
            </a:r>
            <a:r>
              <a:rPr lang="en-US" altLang="en-US" dirty="0" smtClean="0"/>
              <a:t> = 1</a:t>
            </a:r>
          </a:p>
        </p:txBody>
      </p:sp>
      <p:sp>
        <p:nvSpPr>
          <p:cNvPr id="44035" name="Rectangle 3"/>
          <p:cNvSpPr>
            <a:spLocks noGrp="1" noChangeArrowheads="1"/>
          </p:cNvSpPr>
          <p:nvPr>
            <p:ph idx="1"/>
          </p:nvPr>
        </p:nvSpPr>
        <p:spPr>
          <a:noFill/>
        </p:spPr>
        <p:txBody>
          <a:bodyPr/>
          <a:lstStyle/>
          <a:p>
            <a:pPr eaLnBrk="1" hangingPunct="1"/>
            <a:r>
              <a:rPr lang="en-US" altLang="en-US" sz="2800" dirty="0"/>
              <a:t>Suppose:</a:t>
            </a:r>
          </a:p>
          <a:p>
            <a:pPr lvl="1"/>
            <a:r>
              <a:rPr lang="en-US" altLang="en-US" sz="2400" dirty="0"/>
              <a:t>Price </a:t>
            </a:r>
            <a:r>
              <a:rPr lang="en-US" altLang="en-US" dirty="0"/>
              <a:t>increases </a:t>
            </a:r>
            <a:r>
              <a:rPr lang="en-US" altLang="en-US" sz="2400" dirty="0"/>
              <a:t>by 10%</a:t>
            </a:r>
          </a:p>
          <a:p>
            <a:pPr lvl="1"/>
            <a:r>
              <a:rPr lang="en-US" altLang="en-US" sz="2400" dirty="0"/>
              <a:t>Quantity demanded </a:t>
            </a:r>
            <a:r>
              <a:rPr lang="en-US" altLang="en-US" dirty="0" smtClean="0"/>
              <a:t>decreases </a:t>
            </a:r>
            <a:r>
              <a:rPr lang="en-US" altLang="en-US" sz="2400" dirty="0"/>
              <a:t>by 10%. </a:t>
            </a:r>
          </a:p>
          <a:p>
            <a:pPr lvl="2" eaLnBrk="1" hangingPunct="1"/>
            <a:r>
              <a:rPr lang="en-US" altLang="en-US" sz="2000" dirty="0"/>
              <a:t>% change in quantity is </a:t>
            </a:r>
            <a:r>
              <a:rPr lang="en-US" altLang="en-US" sz="2000" i="1" dirty="0"/>
              <a:t>equal</a:t>
            </a:r>
            <a:r>
              <a:rPr lang="en-US" altLang="en-US" sz="2000" dirty="0"/>
              <a:t> to the % change in price</a:t>
            </a:r>
          </a:p>
          <a:p>
            <a:pPr eaLnBrk="1" hangingPunct="1"/>
            <a:r>
              <a:rPr lang="en-US" altLang="en-US" sz="2800" dirty="0"/>
              <a:t>Here P.E.D.</a:t>
            </a:r>
            <a:r>
              <a:rPr lang="en-US" altLang="en-US" sz="2800" dirty="0" smtClean="0"/>
              <a:t> </a:t>
            </a:r>
            <a:r>
              <a:rPr lang="en-US" altLang="en-US" sz="2800" dirty="0"/>
              <a:t>= </a:t>
            </a:r>
            <a:r>
              <a:rPr lang="en-US" altLang="en-US" sz="2800" dirty="0" smtClean="0"/>
              <a:t>-(-10/10) </a:t>
            </a:r>
            <a:r>
              <a:rPr lang="en-US" altLang="en-US" sz="2800" dirty="0"/>
              <a:t>= 1</a:t>
            </a:r>
          </a:p>
          <a:p>
            <a:pPr lvl="1"/>
            <a:r>
              <a:rPr lang="en-US" altLang="en-US" dirty="0"/>
              <a:t>Recall that I am ignoring the negative sign of the P.E.D.</a:t>
            </a:r>
          </a:p>
          <a:p>
            <a:r>
              <a:rPr lang="en-US" altLang="en-US" dirty="0"/>
              <a:t>In this case, we say demand is </a:t>
            </a:r>
            <a:r>
              <a:rPr lang="en-US" altLang="en-US" i="1" dirty="0" smtClean="0"/>
              <a:t>unit-inelastic</a:t>
            </a:r>
            <a:endParaRPr lang="en-US" altLang="en-US" i="1" dirty="0"/>
          </a:p>
        </p:txBody>
      </p:sp>
      <p:graphicFrame>
        <p:nvGraphicFramePr>
          <p:cNvPr id="5" name="Object 5"/>
          <p:cNvGraphicFramePr>
            <a:graphicFrameLocks noChangeAspect="1"/>
          </p:cNvGraphicFramePr>
          <p:nvPr>
            <p:extLst/>
          </p:nvPr>
        </p:nvGraphicFramePr>
        <p:xfrm>
          <a:off x="609600" y="5721351"/>
          <a:ext cx="8035925" cy="801688"/>
        </p:xfrm>
        <a:graphic>
          <a:graphicData uri="http://schemas.openxmlformats.org/presentationml/2006/ole">
            <mc:AlternateContent xmlns:mc="http://schemas.openxmlformats.org/markup-compatibility/2006">
              <mc:Choice xmlns:v="urn:schemas-microsoft-com:vml" Requires="v">
                <p:oleObj spid="_x0000_s17426" name="Equation" r:id="rId3" imgW="4203700" imgH="419100" progId="Equation.3">
                  <p:embed/>
                </p:oleObj>
              </mc:Choice>
              <mc:Fallback>
                <p:oleObj name="Equation" r:id="rId3" imgW="4203700" imgH="419100" progId="Equation.3">
                  <p:embed/>
                  <p:pic>
                    <p:nvPicPr>
                      <p:cNvPr id="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21351"/>
                        <a:ext cx="8035925" cy="8016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36558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r>
              <a:rPr lang="en-US" i="1" dirty="0" smtClean="0"/>
              <a:t>The Economy</a:t>
            </a:r>
            <a:r>
              <a:rPr lang="en-US" dirty="0" smtClean="0"/>
              <a:t> by The CORE Team</a:t>
            </a:r>
            <a:endParaRPr lang="en-US" dirty="0"/>
          </a:p>
        </p:txBody>
      </p:sp>
      <p:sp>
        <p:nvSpPr>
          <p:cNvPr id="3" name="Content Placeholder 2"/>
          <p:cNvSpPr>
            <a:spLocks noGrp="1"/>
          </p:cNvSpPr>
          <p:nvPr>
            <p:ph idx="1"/>
          </p:nvPr>
        </p:nvSpPr>
        <p:spPr/>
        <p:txBody>
          <a:bodyPr/>
          <a:lstStyle/>
          <a:p>
            <a:r>
              <a:rPr lang="en-US" dirty="0" smtClean="0"/>
              <a:t>Unit 7: The Firm and Its Customers</a:t>
            </a:r>
          </a:p>
          <a:p>
            <a:pPr lvl="1"/>
            <a:r>
              <a:rPr lang="en-US" dirty="0" smtClean="0">
                <a:solidFill>
                  <a:srgbClr val="0070C0"/>
                </a:solidFill>
              </a:rPr>
              <a:t>7.8: The elasticity of demand</a:t>
            </a:r>
          </a:p>
          <a:p>
            <a:pPr lvl="1"/>
            <a:endParaRPr lang="en-US" dirty="0" smtClean="0"/>
          </a:p>
        </p:txBody>
      </p:sp>
      <p:sp>
        <p:nvSpPr>
          <p:cNvPr id="4" name="Footer Placeholder 3"/>
          <p:cNvSpPr>
            <a:spLocks noGrp="1"/>
          </p:cNvSpPr>
          <p:nvPr>
            <p:ph type="ftr" sz="quarter" idx="11"/>
          </p:nvPr>
        </p:nvSpPr>
        <p:spPr>
          <a:xfrm>
            <a:off x="5163126" y="6356350"/>
            <a:ext cx="1671783" cy="365125"/>
          </a:xfrm>
        </p:spPr>
        <p:txBody>
          <a:bodyPr/>
          <a:lstStyle/>
          <a:p>
            <a:pPr>
              <a:defRPr/>
            </a:pPr>
            <a:r>
              <a:rPr lang="en-US" dirty="0" smtClean="0"/>
              <a:t>ELASTICITY</a:t>
            </a:r>
            <a:endParaRPr lang="en-US" dirty="0"/>
          </a:p>
        </p:txBody>
      </p:sp>
      <p:sp>
        <p:nvSpPr>
          <p:cNvPr id="5" name="Slide Number Placeholder 4"/>
          <p:cNvSpPr>
            <a:spLocks noGrp="1"/>
          </p:cNvSpPr>
          <p:nvPr>
            <p:ph type="sldNum" sz="quarter" idx="12"/>
          </p:nvPr>
        </p:nvSpPr>
        <p:spPr/>
        <p:txBody>
          <a:bodyPr/>
          <a:lstStyle/>
          <a:p>
            <a:pPr>
              <a:defRPr/>
            </a:pPr>
            <a:fld id="{6D377FE0-4671-4792-BCF9-D00DA321AC40}" type="slidenum">
              <a:rPr lang="en-US" altLang="en-US" smtClean="0"/>
              <a:pPr>
                <a:defRPr/>
              </a:pPr>
              <a:t>4</a:t>
            </a:fld>
            <a:endParaRPr lang="en-US" altLang="en-US"/>
          </a:p>
        </p:txBody>
      </p:sp>
    </p:spTree>
    <p:extLst>
      <p:ext uri="{BB962C8B-B14F-4D97-AF65-F5344CB8AC3E}">
        <p14:creationId xmlns:p14="http://schemas.microsoft.com/office/powerpoint/2010/main" val="2411046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t>Elastic Demand: </a:t>
            </a:r>
            <a:r>
              <a:rPr lang="en-US" altLang="en-US" dirty="0"/>
              <a:t>P.E.D.</a:t>
            </a:r>
            <a:r>
              <a:rPr lang="en-US" altLang="en-US" dirty="0" smtClean="0"/>
              <a:t> &gt; 1</a:t>
            </a:r>
          </a:p>
        </p:txBody>
      </p:sp>
      <p:sp>
        <p:nvSpPr>
          <p:cNvPr id="45059" name="Rectangle 3"/>
          <p:cNvSpPr>
            <a:spLocks noGrp="1" noChangeArrowheads="1"/>
          </p:cNvSpPr>
          <p:nvPr>
            <p:ph idx="1"/>
          </p:nvPr>
        </p:nvSpPr>
        <p:spPr>
          <a:noFill/>
        </p:spPr>
        <p:txBody>
          <a:bodyPr/>
          <a:lstStyle/>
          <a:p>
            <a:pPr eaLnBrk="1" hangingPunct="1"/>
            <a:r>
              <a:rPr lang="en-US" altLang="en-US" sz="2800" dirty="0"/>
              <a:t>Suppose:</a:t>
            </a:r>
          </a:p>
          <a:p>
            <a:pPr lvl="1"/>
            <a:r>
              <a:rPr lang="en-US" altLang="en-US" sz="2400" dirty="0"/>
              <a:t>Price </a:t>
            </a:r>
            <a:r>
              <a:rPr lang="en-US" altLang="en-US" dirty="0"/>
              <a:t>increases </a:t>
            </a:r>
            <a:r>
              <a:rPr lang="en-US" altLang="en-US" sz="2400" dirty="0"/>
              <a:t>by 10%</a:t>
            </a:r>
          </a:p>
          <a:p>
            <a:pPr lvl="1"/>
            <a:r>
              <a:rPr lang="en-US" altLang="en-US" sz="2400" dirty="0"/>
              <a:t>Quantity demanded </a:t>
            </a:r>
            <a:r>
              <a:rPr lang="en-US" altLang="en-US" dirty="0" smtClean="0"/>
              <a:t>decreases </a:t>
            </a:r>
            <a:r>
              <a:rPr lang="en-US" altLang="en-US" sz="2400" dirty="0"/>
              <a:t>by 30%. </a:t>
            </a:r>
          </a:p>
          <a:p>
            <a:pPr lvl="2" eaLnBrk="1" hangingPunct="1"/>
            <a:r>
              <a:rPr lang="en-US" altLang="en-US" sz="2000" dirty="0"/>
              <a:t>% change in quantity is </a:t>
            </a:r>
            <a:r>
              <a:rPr lang="en-US" altLang="en-US" sz="2000" i="1" dirty="0"/>
              <a:t>greater</a:t>
            </a:r>
            <a:r>
              <a:rPr lang="en-US" altLang="en-US" sz="2000" dirty="0"/>
              <a:t> than the % change in price</a:t>
            </a:r>
          </a:p>
          <a:p>
            <a:pPr eaLnBrk="1" hangingPunct="1"/>
            <a:r>
              <a:rPr lang="en-US" altLang="en-US" sz="2800" dirty="0"/>
              <a:t>Here P.E.D.</a:t>
            </a:r>
            <a:r>
              <a:rPr lang="en-US" altLang="en-US" sz="2800" dirty="0" smtClean="0"/>
              <a:t> </a:t>
            </a:r>
            <a:r>
              <a:rPr lang="en-US" altLang="en-US" sz="2800" dirty="0"/>
              <a:t>= </a:t>
            </a:r>
            <a:r>
              <a:rPr lang="en-US" altLang="en-US" sz="2800" dirty="0" smtClean="0"/>
              <a:t>-(-30/10) </a:t>
            </a:r>
            <a:r>
              <a:rPr lang="en-US" altLang="en-US" sz="2800" dirty="0"/>
              <a:t>= 3 &gt; 1</a:t>
            </a:r>
          </a:p>
          <a:p>
            <a:pPr lvl="1"/>
            <a:r>
              <a:rPr lang="en-US" altLang="en-US" dirty="0"/>
              <a:t>Recall that I am ignoring the negative sign of the P.E.D.</a:t>
            </a:r>
          </a:p>
          <a:p>
            <a:r>
              <a:rPr lang="en-US" altLang="en-US" dirty="0"/>
              <a:t>In this case, we say demand is </a:t>
            </a:r>
            <a:r>
              <a:rPr lang="en-US" altLang="en-US" i="1" dirty="0" smtClean="0"/>
              <a:t>elastic</a:t>
            </a:r>
            <a:endParaRPr lang="en-US" altLang="en-US" i="1" dirty="0"/>
          </a:p>
        </p:txBody>
      </p:sp>
      <p:graphicFrame>
        <p:nvGraphicFramePr>
          <p:cNvPr id="5" name="Object 5"/>
          <p:cNvGraphicFramePr>
            <a:graphicFrameLocks noChangeAspect="1"/>
          </p:cNvGraphicFramePr>
          <p:nvPr>
            <p:extLst/>
          </p:nvPr>
        </p:nvGraphicFramePr>
        <p:xfrm>
          <a:off x="609600" y="5721351"/>
          <a:ext cx="8035925" cy="801688"/>
        </p:xfrm>
        <a:graphic>
          <a:graphicData uri="http://schemas.openxmlformats.org/presentationml/2006/ole">
            <mc:AlternateContent xmlns:mc="http://schemas.openxmlformats.org/markup-compatibility/2006">
              <mc:Choice xmlns:v="urn:schemas-microsoft-com:vml" Requires="v">
                <p:oleObj spid="_x0000_s18450" name="Equation" r:id="rId3" imgW="4203700" imgH="419100" progId="Equation.3">
                  <p:embed/>
                </p:oleObj>
              </mc:Choice>
              <mc:Fallback>
                <p:oleObj name="Equation" r:id="rId3" imgW="4203700" imgH="419100" progId="Equation.3">
                  <p:embed/>
                  <p:pic>
                    <p:nvPicPr>
                      <p:cNvPr id="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21351"/>
                        <a:ext cx="8035925" cy="8016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95676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r>
              <a:rPr lang="en-US" altLang="en-US" sz="3600"/>
              <a:t>Perfectly Inelastic and Perfectly Elastic Demand</a:t>
            </a:r>
          </a:p>
        </p:txBody>
      </p:sp>
      <p:sp>
        <p:nvSpPr>
          <p:cNvPr id="47107" name="Rectangle 5"/>
          <p:cNvSpPr>
            <a:spLocks noGrp="1" noChangeArrowheads="1"/>
          </p:cNvSpPr>
          <p:nvPr>
            <p:ph idx="1"/>
          </p:nvPr>
        </p:nvSpPr>
        <p:spPr>
          <a:noFill/>
        </p:spPr>
        <p:txBody>
          <a:bodyPr/>
          <a:lstStyle/>
          <a:p>
            <a:pPr eaLnBrk="1" hangingPunct="1"/>
            <a:r>
              <a:rPr lang="en-US" altLang="en-US" b="1" dirty="0" smtClean="0"/>
              <a:t>Key Definition: </a:t>
            </a:r>
            <a:r>
              <a:rPr lang="en-US" altLang="en-US" dirty="0" smtClean="0"/>
              <a:t>Perfectly Inelastic Demand </a:t>
            </a:r>
          </a:p>
          <a:p>
            <a:pPr lvl="1" eaLnBrk="1" hangingPunct="1"/>
            <a:r>
              <a:rPr lang="en-US" altLang="en-US" dirty="0" smtClean="0"/>
              <a:t>Quantity demanded does not respond at all to price changes. </a:t>
            </a:r>
          </a:p>
          <a:p>
            <a:pPr lvl="1" eaLnBrk="1" hangingPunct="1"/>
            <a:r>
              <a:rPr lang="en-US" altLang="en-US" dirty="0"/>
              <a:t>P.E.D.</a:t>
            </a:r>
            <a:r>
              <a:rPr lang="en-US" altLang="en-US" dirty="0" smtClean="0"/>
              <a:t> = 0.</a:t>
            </a:r>
          </a:p>
          <a:p>
            <a:r>
              <a:rPr lang="en-US" altLang="en-US" b="1" dirty="0"/>
              <a:t>Key Definition: </a:t>
            </a:r>
            <a:r>
              <a:rPr lang="en-US" altLang="en-US" dirty="0" smtClean="0"/>
              <a:t>Perfectly Elastic Demand</a:t>
            </a:r>
          </a:p>
          <a:p>
            <a:pPr lvl="1" eaLnBrk="1" hangingPunct="1"/>
            <a:r>
              <a:rPr lang="en-US" altLang="en-US" dirty="0" smtClean="0"/>
              <a:t>Quantity demanded changes infinitely with any change in price. </a:t>
            </a:r>
          </a:p>
          <a:p>
            <a:pPr lvl="1" eaLnBrk="1" hangingPunct="1"/>
            <a:r>
              <a:rPr lang="en-US" altLang="en-US" dirty="0"/>
              <a:t>P.E.D.</a:t>
            </a:r>
            <a:r>
              <a:rPr lang="en-US" altLang="en-US" dirty="0" smtClean="0"/>
              <a:t> = infinity.</a:t>
            </a:r>
          </a:p>
        </p:txBody>
      </p:sp>
    </p:spTree>
    <p:extLst>
      <p:ext uri="{BB962C8B-B14F-4D97-AF65-F5344CB8AC3E}">
        <p14:creationId xmlns:p14="http://schemas.microsoft.com/office/powerpoint/2010/main" val="96394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eaLnBrk="1" hangingPunct="1"/>
            <a:r>
              <a:rPr lang="en-US" altLang="en-US" sz="3600"/>
              <a:t>The Variety of Demand Curves</a:t>
            </a:r>
          </a:p>
        </p:txBody>
      </p:sp>
      <p:sp>
        <p:nvSpPr>
          <p:cNvPr id="48131" name="Rectangle 5"/>
          <p:cNvSpPr>
            <a:spLocks noGrp="1" noChangeArrowheads="1"/>
          </p:cNvSpPr>
          <p:nvPr>
            <p:ph idx="1"/>
          </p:nvPr>
        </p:nvSpPr>
        <p:spPr>
          <a:noFill/>
        </p:spPr>
        <p:txBody>
          <a:bodyPr/>
          <a:lstStyle/>
          <a:p>
            <a:pPr eaLnBrk="1" hangingPunct="1"/>
            <a:r>
              <a:rPr lang="en-US" altLang="en-US" dirty="0" smtClean="0"/>
              <a:t>Because </a:t>
            </a:r>
            <a:r>
              <a:rPr lang="en-US" altLang="en-US" dirty="0"/>
              <a:t>P.E.D.</a:t>
            </a:r>
            <a:r>
              <a:rPr lang="en-US" altLang="en-US" dirty="0" smtClean="0"/>
              <a:t> measures how strongly quantity demanded responds to the price, it is closely related to the </a:t>
            </a:r>
            <a:r>
              <a:rPr lang="en-US" altLang="en-US" i="1" dirty="0" smtClean="0"/>
              <a:t>slope</a:t>
            </a:r>
            <a:r>
              <a:rPr lang="en-US" altLang="en-US" dirty="0" smtClean="0"/>
              <a:t> of the demand curve.</a:t>
            </a:r>
          </a:p>
          <a:p>
            <a:pPr eaLnBrk="1" hangingPunct="1"/>
            <a:r>
              <a:rPr lang="en-US" altLang="en-US" b="1" dirty="0" smtClean="0"/>
              <a:t>Key Idea: </a:t>
            </a:r>
            <a:r>
              <a:rPr lang="en-US" altLang="en-US" i="1" dirty="0" smtClean="0"/>
              <a:t>The higher the price elasticity of demand, the flatter the demand curve.</a:t>
            </a:r>
          </a:p>
        </p:txBody>
      </p:sp>
    </p:spTree>
    <p:extLst>
      <p:ext uri="{BB962C8B-B14F-4D97-AF65-F5344CB8AC3E}">
        <p14:creationId xmlns:p14="http://schemas.microsoft.com/office/powerpoint/2010/main" val="805319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a:xfrm>
            <a:off x="2055814" y="417514"/>
            <a:ext cx="8080375" cy="642937"/>
          </a:xfrm>
        </p:spPr>
        <p:txBody>
          <a:bodyPr/>
          <a:lstStyle/>
          <a:p>
            <a:pPr algn="l" eaLnBrk="1" hangingPunct="1">
              <a:lnSpc>
                <a:spcPct val="80000"/>
              </a:lnSpc>
            </a:pPr>
            <a:r>
              <a:rPr lang="en-US" altLang="en-US" sz="2800"/>
              <a:t>Figure 1 The Price Elasticity of Demand</a:t>
            </a:r>
          </a:p>
        </p:txBody>
      </p:sp>
      <p:sp>
        <p:nvSpPr>
          <p:cNvPr id="49155" name="Freeform 17"/>
          <p:cNvSpPr>
            <a:spLocks/>
          </p:cNvSpPr>
          <p:nvPr/>
        </p:nvSpPr>
        <p:spPr bwMode="auto">
          <a:xfrm>
            <a:off x="3552825" y="2044701"/>
            <a:ext cx="5862638" cy="3300413"/>
          </a:xfrm>
          <a:custGeom>
            <a:avLst/>
            <a:gdLst>
              <a:gd name="T0" fmla="*/ 0 w 3693"/>
              <a:gd name="T1" fmla="*/ 0 h 2079"/>
              <a:gd name="T2" fmla="*/ 0 w 3693"/>
              <a:gd name="T3" fmla="*/ 2147483647 h 2079"/>
              <a:gd name="T4" fmla="*/ 2147483647 w 3693"/>
              <a:gd name="T5" fmla="*/ 2147483647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106" name="Line 18"/>
          <p:cNvSpPr>
            <a:spLocks noChangeShapeType="1"/>
          </p:cNvSpPr>
          <p:nvPr/>
        </p:nvSpPr>
        <p:spPr bwMode="auto">
          <a:xfrm>
            <a:off x="3386139" y="3246439"/>
            <a:ext cx="1587" cy="249237"/>
          </a:xfrm>
          <a:prstGeom prst="line">
            <a:avLst/>
          </a:prstGeom>
          <a:noFill/>
          <a:ln w="2387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49157" name="Rectangle 19"/>
          <p:cNvSpPr>
            <a:spLocks noChangeArrowheads="1"/>
          </p:cNvSpPr>
          <p:nvPr/>
        </p:nvSpPr>
        <p:spPr bwMode="auto">
          <a:xfrm>
            <a:off x="3492501" y="1571625"/>
            <a:ext cx="51616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(a) Perfectly Inelastic Demand: Elasticity Equals 0</a:t>
            </a:r>
            <a:endParaRPr lang="en-US" altLang="en-US" sz="2400">
              <a:latin typeface="Times New Roman" panose="02020603050405020304" pitchFamily="18" charset="0"/>
            </a:endParaRPr>
          </a:p>
        </p:txBody>
      </p:sp>
      <p:grpSp>
        <p:nvGrpSpPr>
          <p:cNvPr id="2" name="Group 20"/>
          <p:cNvGrpSpPr>
            <a:grpSpLocks/>
          </p:cNvGrpSpPr>
          <p:nvPr/>
        </p:nvGrpSpPr>
        <p:grpSpPr bwMode="auto">
          <a:xfrm>
            <a:off x="3190876" y="3008314"/>
            <a:ext cx="3698875" cy="261937"/>
            <a:chOff x="1050" y="1895"/>
            <a:chExt cx="2330" cy="165"/>
          </a:xfrm>
        </p:grpSpPr>
        <p:sp>
          <p:nvSpPr>
            <p:cNvPr id="49182" name="Line 21"/>
            <p:cNvSpPr>
              <a:spLocks noChangeShapeType="1"/>
            </p:cNvSpPr>
            <p:nvPr/>
          </p:nvSpPr>
          <p:spPr bwMode="auto">
            <a:xfrm flipH="1">
              <a:off x="1278" y="1956"/>
              <a:ext cx="2102" cy="1"/>
            </a:xfrm>
            <a:prstGeom prst="line">
              <a:avLst/>
            </a:prstGeom>
            <a:noFill/>
            <a:ln w="2381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Rectangle 22"/>
            <p:cNvSpPr>
              <a:spLocks noChangeArrowheads="1"/>
            </p:cNvSpPr>
            <p:nvPr/>
          </p:nvSpPr>
          <p:spPr bwMode="auto">
            <a:xfrm>
              <a:off x="1050" y="1895"/>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a:t>
              </a:r>
              <a:endParaRPr lang="en-US" altLang="en-US" sz="2400">
                <a:latin typeface="Times New Roman" panose="02020603050405020304" pitchFamily="18" charset="0"/>
              </a:endParaRPr>
            </a:p>
          </p:txBody>
        </p:sp>
      </p:grpSp>
      <p:grpSp>
        <p:nvGrpSpPr>
          <p:cNvPr id="3" name="Group 23"/>
          <p:cNvGrpSpPr>
            <a:grpSpLocks/>
          </p:cNvGrpSpPr>
          <p:nvPr/>
        </p:nvGrpSpPr>
        <p:grpSpPr bwMode="auto">
          <a:xfrm>
            <a:off x="3311526" y="3444875"/>
            <a:ext cx="3578225" cy="261938"/>
            <a:chOff x="1126" y="2170"/>
            <a:chExt cx="2254" cy="165"/>
          </a:xfrm>
        </p:grpSpPr>
        <p:sp>
          <p:nvSpPr>
            <p:cNvPr id="49180" name="Line 24"/>
            <p:cNvSpPr>
              <a:spLocks noChangeShapeType="1"/>
            </p:cNvSpPr>
            <p:nvPr/>
          </p:nvSpPr>
          <p:spPr bwMode="auto">
            <a:xfrm flipH="1">
              <a:off x="1278" y="2241"/>
              <a:ext cx="2102" cy="1"/>
            </a:xfrm>
            <a:prstGeom prst="line">
              <a:avLst/>
            </a:prstGeom>
            <a:noFill/>
            <a:ln w="2381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181" name="Rectangle 25"/>
            <p:cNvSpPr>
              <a:spLocks noChangeArrowheads="1"/>
            </p:cNvSpPr>
            <p:nvPr/>
          </p:nvSpPr>
          <p:spPr bwMode="auto">
            <a:xfrm>
              <a:off x="1126" y="2170"/>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grpSp>
      <p:sp>
        <p:nvSpPr>
          <p:cNvPr id="49160" name="Rectangle 26"/>
          <p:cNvSpPr>
            <a:spLocks noChangeArrowheads="1"/>
          </p:cNvSpPr>
          <p:nvPr/>
        </p:nvSpPr>
        <p:spPr bwMode="auto">
          <a:xfrm>
            <a:off x="8485188" y="5391150"/>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grpSp>
        <p:nvGrpSpPr>
          <p:cNvPr id="4" name="Group 27"/>
          <p:cNvGrpSpPr>
            <a:grpSpLocks/>
          </p:cNvGrpSpPr>
          <p:nvPr/>
        </p:nvGrpSpPr>
        <p:grpSpPr bwMode="auto">
          <a:xfrm>
            <a:off x="6704015" y="2295526"/>
            <a:ext cx="1117600" cy="3363913"/>
            <a:chOff x="3263" y="1446"/>
            <a:chExt cx="704" cy="2119"/>
          </a:xfrm>
        </p:grpSpPr>
        <p:grpSp>
          <p:nvGrpSpPr>
            <p:cNvPr id="49176" name="Group 28"/>
            <p:cNvGrpSpPr>
              <a:grpSpLocks/>
            </p:cNvGrpSpPr>
            <p:nvPr/>
          </p:nvGrpSpPr>
          <p:grpSpPr bwMode="auto">
            <a:xfrm>
              <a:off x="3380" y="1446"/>
              <a:ext cx="587" cy="1921"/>
              <a:chOff x="3380" y="1446"/>
              <a:chExt cx="587" cy="1921"/>
            </a:xfrm>
          </p:grpSpPr>
          <p:sp>
            <p:nvSpPr>
              <p:cNvPr id="49178" name="Line 29"/>
              <p:cNvSpPr>
                <a:spLocks noChangeShapeType="1"/>
              </p:cNvSpPr>
              <p:nvPr/>
            </p:nvSpPr>
            <p:spPr bwMode="auto">
              <a:xfrm flipV="1">
                <a:off x="3380" y="1498"/>
                <a:ext cx="1" cy="1869"/>
              </a:xfrm>
              <a:prstGeom prst="line">
                <a:avLst/>
              </a:prstGeom>
              <a:noFill/>
              <a:ln w="71438">
                <a:solidFill>
                  <a:srgbClr val="004C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Rectangle 30"/>
              <p:cNvSpPr>
                <a:spLocks noChangeArrowheads="1"/>
              </p:cNvSpPr>
              <p:nvPr/>
            </p:nvSpPr>
            <p:spPr bwMode="auto">
              <a:xfrm>
                <a:off x="3447" y="1446"/>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Demand</a:t>
                </a:r>
                <a:endParaRPr lang="en-US" altLang="en-US" sz="2400">
                  <a:latin typeface="Times New Roman" panose="02020603050405020304" pitchFamily="18" charset="0"/>
                </a:endParaRPr>
              </a:p>
            </p:txBody>
          </p:sp>
        </p:grpSp>
        <p:sp>
          <p:nvSpPr>
            <p:cNvPr id="49177" name="Rectangle 31"/>
            <p:cNvSpPr>
              <a:spLocks noChangeArrowheads="1"/>
            </p:cNvSpPr>
            <p:nvPr/>
          </p:nvSpPr>
          <p:spPr bwMode="auto">
            <a:xfrm>
              <a:off x="3263" y="3400"/>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grpSp>
      <p:sp>
        <p:nvSpPr>
          <p:cNvPr id="49162" name="Rectangle 32"/>
          <p:cNvSpPr>
            <a:spLocks noChangeArrowheads="1"/>
          </p:cNvSpPr>
          <p:nvPr/>
        </p:nvSpPr>
        <p:spPr bwMode="auto">
          <a:xfrm>
            <a:off x="3490913" y="539750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grpSp>
        <p:nvGrpSpPr>
          <p:cNvPr id="6" name="Group 33"/>
          <p:cNvGrpSpPr>
            <a:grpSpLocks/>
          </p:cNvGrpSpPr>
          <p:nvPr/>
        </p:nvGrpSpPr>
        <p:grpSpPr bwMode="auto">
          <a:xfrm>
            <a:off x="2052639" y="3400426"/>
            <a:ext cx="1404937" cy="1217613"/>
            <a:chOff x="333" y="2142"/>
            <a:chExt cx="885" cy="767"/>
          </a:xfrm>
        </p:grpSpPr>
        <p:sp>
          <p:nvSpPr>
            <p:cNvPr id="49170" name="Line 34"/>
            <p:cNvSpPr>
              <a:spLocks noChangeShapeType="1"/>
            </p:cNvSpPr>
            <p:nvPr/>
          </p:nvSpPr>
          <p:spPr bwMode="auto">
            <a:xfrm flipV="1">
              <a:off x="813" y="2142"/>
              <a:ext cx="300" cy="29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71" name="Group 35"/>
            <p:cNvGrpSpPr>
              <a:grpSpLocks/>
            </p:cNvGrpSpPr>
            <p:nvPr/>
          </p:nvGrpSpPr>
          <p:grpSpPr bwMode="auto">
            <a:xfrm>
              <a:off x="333" y="2389"/>
              <a:ext cx="885" cy="520"/>
              <a:chOff x="333" y="2389"/>
              <a:chExt cx="885" cy="520"/>
            </a:xfrm>
          </p:grpSpPr>
          <p:sp>
            <p:nvSpPr>
              <p:cNvPr id="49172" name="Rectangle 36"/>
              <p:cNvSpPr>
                <a:spLocks noChangeArrowheads="1"/>
              </p:cNvSpPr>
              <p:nvPr/>
            </p:nvSpPr>
            <p:spPr bwMode="auto">
              <a:xfrm>
                <a:off x="333" y="2389"/>
                <a:ext cx="885" cy="5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73" name="Rectangle 37"/>
              <p:cNvSpPr>
                <a:spLocks noChangeArrowheads="1"/>
              </p:cNvSpPr>
              <p:nvPr/>
            </p:nvSpPr>
            <p:spPr bwMode="auto">
              <a:xfrm>
                <a:off x="402" y="2393"/>
                <a:ext cx="31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An</a:t>
                </a:r>
                <a:endParaRPr lang="en-US" altLang="en-US" sz="2400">
                  <a:latin typeface="Times New Roman" panose="02020603050405020304" pitchFamily="18" charset="0"/>
                </a:endParaRPr>
              </a:p>
            </p:txBody>
          </p:sp>
          <p:sp>
            <p:nvSpPr>
              <p:cNvPr id="49174" name="Rectangle 38"/>
              <p:cNvSpPr>
                <a:spLocks noChangeArrowheads="1"/>
              </p:cNvSpPr>
              <p:nvPr/>
            </p:nvSpPr>
            <p:spPr bwMode="auto">
              <a:xfrm>
                <a:off x="402" y="2557"/>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increase</a:t>
                </a:r>
                <a:endParaRPr lang="en-US" altLang="en-US" sz="2400">
                  <a:latin typeface="Times New Roman" panose="02020603050405020304" pitchFamily="18" charset="0"/>
                </a:endParaRPr>
              </a:p>
            </p:txBody>
          </p:sp>
          <p:sp>
            <p:nvSpPr>
              <p:cNvPr id="49175" name="Rectangle 39"/>
              <p:cNvSpPr>
                <a:spLocks noChangeArrowheads="1"/>
              </p:cNvSpPr>
              <p:nvPr/>
            </p:nvSpPr>
            <p:spPr bwMode="auto">
              <a:xfrm>
                <a:off x="402" y="2722"/>
                <a:ext cx="6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 price . . .</a:t>
                </a:r>
                <a:endParaRPr lang="en-US" altLang="en-US" sz="2400">
                  <a:latin typeface="Times New Roman" panose="02020603050405020304" pitchFamily="18" charset="0"/>
                </a:endParaRPr>
              </a:p>
            </p:txBody>
          </p:sp>
        </p:grpSp>
      </p:grpSp>
      <p:grpSp>
        <p:nvGrpSpPr>
          <p:cNvPr id="8" name="Group 40"/>
          <p:cNvGrpSpPr>
            <a:grpSpLocks/>
          </p:cNvGrpSpPr>
          <p:nvPr/>
        </p:nvGrpSpPr>
        <p:grpSpPr bwMode="auto">
          <a:xfrm>
            <a:off x="3935414" y="5640389"/>
            <a:ext cx="4860925" cy="509587"/>
            <a:chOff x="1519" y="3553"/>
            <a:chExt cx="3062" cy="321"/>
          </a:xfrm>
        </p:grpSpPr>
        <p:sp>
          <p:nvSpPr>
            <p:cNvPr id="49166" name="Line 41"/>
            <p:cNvSpPr>
              <a:spLocks noChangeShapeType="1"/>
            </p:cNvSpPr>
            <p:nvPr/>
          </p:nvSpPr>
          <p:spPr bwMode="auto">
            <a:xfrm flipH="1">
              <a:off x="3335" y="3553"/>
              <a:ext cx="75" cy="16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67" name="Group 42"/>
            <p:cNvGrpSpPr>
              <a:grpSpLocks/>
            </p:cNvGrpSpPr>
            <p:nvPr/>
          </p:nvGrpSpPr>
          <p:grpSpPr bwMode="auto">
            <a:xfrm>
              <a:off x="1519" y="3676"/>
              <a:ext cx="3062" cy="198"/>
              <a:chOff x="1519" y="3676"/>
              <a:chExt cx="3062" cy="198"/>
            </a:xfrm>
          </p:grpSpPr>
          <p:sp>
            <p:nvSpPr>
              <p:cNvPr id="49168" name="Rectangle 43"/>
              <p:cNvSpPr>
                <a:spLocks noChangeArrowheads="1"/>
              </p:cNvSpPr>
              <p:nvPr/>
            </p:nvSpPr>
            <p:spPr bwMode="auto">
              <a:xfrm>
                <a:off x="1519" y="3676"/>
                <a:ext cx="3052" cy="19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69" name="Rectangle 44"/>
              <p:cNvSpPr>
                <a:spLocks noChangeArrowheads="1"/>
              </p:cNvSpPr>
              <p:nvPr/>
            </p:nvSpPr>
            <p:spPr bwMode="auto">
              <a:xfrm>
                <a:off x="1599" y="3695"/>
                <a:ext cx="298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 . . leaves the quantity demanded unchanged.</a:t>
                </a:r>
                <a:endParaRPr lang="en-US" altLang="en-US" sz="2400">
                  <a:latin typeface="Times New Roman" panose="02020603050405020304" pitchFamily="18" charset="0"/>
                </a:endParaRPr>
              </a:p>
            </p:txBody>
          </p:sp>
        </p:grpSp>
      </p:grpSp>
      <p:sp>
        <p:nvSpPr>
          <p:cNvPr id="49165" name="Rectangle 45"/>
          <p:cNvSpPr>
            <a:spLocks noChangeArrowheads="1"/>
          </p:cNvSpPr>
          <p:nvPr/>
        </p:nvSpPr>
        <p:spPr bwMode="auto">
          <a:xfrm>
            <a:off x="2827339" y="2035175"/>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475168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88" fill="hold" nodeType="clickEffect">
                                  <p:stCondLst>
                                    <p:cond delay="0"/>
                                  </p:stCondLst>
                                  <p:childTnLst>
                                    <p:set>
                                      <p:cBhvr>
                                        <p:cTn id="16" dur="1" fill="hold">
                                          <p:stCondLst>
                                            <p:cond delay="0"/>
                                          </p:stCondLst>
                                        </p:cTn>
                                        <p:tgtEl>
                                          <p:spTgt spid="89106"/>
                                        </p:tgtEl>
                                        <p:attrNameLst>
                                          <p:attrName>style.visibility</p:attrName>
                                        </p:attrNameLst>
                                      </p:cBhvr>
                                      <p:to>
                                        <p:strVal val="visible"/>
                                      </p:to>
                                    </p:set>
                                    <p:anim calcmode="lin" valueType="num">
                                      <p:cBhvr>
                                        <p:cTn id="17" dur="500" fill="hold"/>
                                        <p:tgtEl>
                                          <p:spTgt spid="89106"/>
                                        </p:tgtEl>
                                        <p:attrNameLst>
                                          <p:attrName>ppt_w</p:attrName>
                                        </p:attrNameLst>
                                      </p:cBhvr>
                                      <p:tavLst>
                                        <p:tav tm="0">
                                          <p:val>
                                            <p:strVal val="4/3*#ppt_w"/>
                                          </p:val>
                                        </p:tav>
                                        <p:tav tm="100000">
                                          <p:val>
                                            <p:strVal val="#ppt_w"/>
                                          </p:val>
                                        </p:tav>
                                      </p:tavLst>
                                    </p:anim>
                                    <p:anim calcmode="lin" valueType="num">
                                      <p:cBhvr>
                                        <p:cTn id="18" dur="500" fill="hold"/>
                                        <p:tgtEl>
                                          <p:spTgt spid="89106"/>
                                        </p:tgtEl>
                                        <p:attrNameLst>
                                          <p:attrName>ppt_h</p:attrName>
                                        </p:attrNameLst>
                                      </p:cBhvr>
                                      <p:tavLst>
                                        <p:tav tm="0">
                                          <p:val>
                                            <p:strVal val="4/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a:t>Figure 1 The Price Elasticity of Demand</a:t>
            </a:r>
          </a:p>
        </p:txBody>
      </p:sp>
      <p:sp>
        <p:nvSpPr>
          <p:cNvPr id="50179" name="Freeform 16"/>
          <p:cNvSpPr>
            <a:spLocks/>
          </p:cNvSpPr>
          <p:nvPr/>
        </p:nvSpPr>
        <p:spPr bwMode="auto">
          <a:xfrm>
            <a:off x="3521075" y="2082801"/>
            <a:ext cx="5862638" cy="3300413"/>
          </a:xfrm>
          <a:custGeom>
            <a:avLst/>
            <a:gdLst>
              <a:gd name="T0" fmla="*/ 0 w 3693"/>
              <a:gd name="T1" fmla="*/ 0 h 2079"/>
              <a:gd name="T2" fmla="*/ 0 w 3693"/>
              <a:gd name="T3" fmla="*/ 2147483647 h 2079"/>
              <a:gd name="T4" fmla="*/ 2147483647 w 3693"/>
              <a:gd name="T5" fmla="*/ 2147483647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081" name="Line 17"/>
          <p:cNvSpPr>
            <a:spLocks noChangeShapeType="1"/>
          </p:cNvSpPr>
          <p:nvPr/>
        </p:nvSpPr>
        <p:spPr bwMode="auto">
          <a:xfrm>
            <a:off x="3343275" y="3290889"/>
            <a:ext cx="1588" cy="242887"/>
          </a:xfrm>
          <a:prstGeom prst="line">
            <a:avLst/>
          </a:prstGeom>
          <a:noFill/>
          <a:ln w="2387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88082" name="Line 18"/>
          <p:cNvSpPr>
            <a:spLocks noChangeShapeType="1"/>
          </p:cNvSpPr>
          <p:nvPr/>
        </p:nvSpPr>
        <p:spPr bwMode="auto">
          <a:xfrm>
            <a:off x="6567489" y="5578476"/>
            <a:ext cx="217487" cy="3175"/>
          </a:xfrm>
          <a:prstGeom prst="line">
            <a:avLst/>
          </a:prstGeom>
          <a:noFill/>
          <a:ln w="2387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50182" name="Rectangle 19"/>
          <p:cNvSpPr>
            <a:spLocks noChangeArrowheads="1"/>
          </p:cNvSpPr>
          <p:nvPr/>
        </p:nvSpPr>
        <p:spPr bwMode="auto">
          <a:xfrm>
            <a:off x="3654426" y="1609725"/>
            <a:ext cx="47961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(b) Inelastic Demand: Elasticity Is Less Than 1</a:t>
            </a:r>
            <a:endParaRPr lang="en-US" altLang="en-US" sz="2400">
              <a:latin typeface="Times New Roman" panose="02020603050405020304" pitchFamily="18" charset="0"/>
            </a:endParaRPr>
          </a:p>
        </p:txBody>
      </p:sp>
      <p:sp>
        <p:nvSpPr>
          <p:cNvPr id="50183" name="Rectangle 20"/>
          <p:cNvSpPr>
            <a:spLocks noChangeArrowheads="1"/>
          </p:cNvSpPr>
          <p:nvPr/>
        </p:nvSpPr>
        <p:spPr bwMode="auto">
          <a:xfrm>
            <a:off x="8515350" y="5459413"/>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sp>
        <p:nvSpPr>
          <p:cNvPr id="50184" name="Rectangle 21"/>
          <p:cNvSpPr>
            <a:spLocks noChangeArrowheads="1"/>
          </p:cNvSpPr>
          <p:nvPr/>
        </p:nvSpPr>
        <p:spPr bwMode="auto">
          <a:xfrm>
            <a:off x="3463925" y="546576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grpSp>
        <p:nvGrpSpPr>
          <p:cNvPr id="2" name="Group 22"/>
          <p:cNvGrpSpPr>
            <a:grpSpLocks/>
          </p:cNvGrpSpPr>
          <p:nvPr/>
        </p:nvGrpSpPr>
        <p:grpSpPr bwMode="auto">
          <a:xfrm>
            <a:off x="3144839" y="3044826"/>
            <a:ext cx="3392487" cy="2682875"/>
            <a:chOff x="1021" y="1918"/>
            <a:chExt cx="2137" cy="1690"/>
          </a:xfrm>
        </p:grpSpPr>
        <p:sp>
          <p:nvSpPr>
            <p:cNvPr id="50206" name="Freeform 23"/>
            <p:cNvSpPr>
              <a:spLocks/>
            </p:cNvSpPr>
            <p:nvPr/>
          </p:nvSpPr>
          <p:spPr bwMode="auto">
            <a:xfrm>
              <a:off x="1266" y="1980"/>
              <a:ext cx="1892" cy="1411"/>
            </a:xfrm>
            <a:custGeom>
              <a:avLst/>
              <a:gdLst>
                <a:gd name="T0" fmla="*/ 1892 w 1892"/>
                <a:gd name="T1" fmla="*/ 1411 h 1411"/>
                <a:gd name="T2" fmla="*/ 1892 w 1892"/>
                <a:gd name="T3" fmla="*/ 0 h 1411"/>
                <a:gd name="T4" fmla="*/ 0 w 1892"/>
                <a:gd name="T5" fmla="*/ 0 h 1411"/>
                <a:gd name="T6" fmla="*/ 0 60000 65536"/>
                <a:gd name="T7" fmla="*/ 0 60000 65536"/>
                <a:gd name="T8" fmla="*/ 0 60000 65536"/>
                <a:gd name="T9" fmla="*/ 0 w 1892"/>
                <a:gd name="T10" fmla="*/ 0 h 1411"/>
                <a:gd name="T11" fmla="*/ 1892 w 1892"/>
                <a:gd name="T12" fmla="*/ 1411 h 1411"/>
              </a:gdLst>
              <a:ahLst/>
              <a:cxnLst>
                <a:cxn ang="T6">
                  <a:pos x="T0" y="T1"/>
                </a:cxn>
                <a:cxn ang="T7">
                  <a:pos x="T2" y="T3"/>
                </a:cxn>
                <a:cxn ang="T8">
                  <a:pos x="T4" y="T5"/>
                </a:cxn>
              </a:cxnLst>
              <a:rect l="T9" t="T10" r="T11" b="T12"/>
              <a:pathLst>
                <a:path w="1892" h="1411">
                  <a:moveTo>
                    <a:pt x="1892" y="1411"/>
                  </a:moveTo>
                  <a:lnTo>
                    <a:pt x="1892" y="0"/>
                  </a:lnTo>
                  <a:lnTo>
                    <a:pt x="0" y="0"/>
                  </a:lnTo>
                </a:path>
              </a:pathLst>
            </a:custGeom>
            <a:noFill/>
            <a:ln w="2381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7" name="Rectangle 24"/>
            <p:cNvSpPr>
              <a:spLocks noChangeArrowheads="1"/>
            </p:cNvSpPr>
            <p:nvPr/>
          </p:nvSpPr>
          <p:spPr bwMode="auto">
            <a:xfrm>
              <a:off x="1021" y="1918"/>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a:t>
              </a:r>
              <a:endParaRPr lang="en-US" altLang="en-US" sz="2400">
                <a:latin typeface="Times New Roman" panose="02020603050405020304" pitchFamily="18" charset="0"/>
              </a:endParaRPr>
            </a:p>
          </p:txBody>
        </p:sp>
        <p:sp>
          <p:nvSpPr>
            <p:cNvPr id="50208" name="Rectangle 25"/>
            <p:cNvSpPr>
              <a:spLocks noChangeArrowheads="1"/>
            </p:cNvSpPr>
            <p:nvPr/>
          </p:nvSpPr>
          <p:spPr bwMode="auto">
            <a:xfrm>
              <a:off x="2989" y="344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90</a:t>
              </a:r>
              <a:endParaRPr lang="en-US" altLang="en-US" sz="2400">
                <a:latin typeface="Times New Roman" panose="02020603050405020304" pitchFamily="18" charset="0"/>
              </a:endParaRPr>
            </a:p>
          </p:txBody>
        </p:sp>
      </p:grpSp>
      <p:grpSp>
        <p:nvGrpSpPr>
          <p:cNvPr id="3" name="Group 26"/>
          <p:cNvGrpSpPr>
            <a:grpSpLocks/>
          </p:cNvGrpSpPr>
          <p:nvPr/>
        </p:nvGrpSpPr>
        <p:grpSpPr bwMode="auto">
          <a:xfrm>
            <a:off x="6249990" y="2416175"/>
            <a:ext cx="2246313" cy="1746250"/>
            <a:chOff x="2977" y="1522"/>
            <a:chExt cx="1415" cy="1100"/>
          </a:xfrm>
        </p:grpSpPr>
        <p:sp>
          <p:nvSpPr>
            <p:cNvPr id="50204" name="Freeform 27"/>
            <p:cNvSpPr>
              <a:spLocks/>
            </p:cNvSpPr>
            <p:nvPr/>
          </p:nvSpPr>
          <p:spPr bwMode="auto">
            <a:xfrm>
              <a:off x="2977" y="1522"/>
              <a:ext cx="856" cy="990"/>
            </a:xfrm>
            <a:custGeom>
              <a:avLst/>
              <a:gdLst>
                <a:gd name="T0" fmla="*/ 0 w 57"/>
                <a:gd name="T1" fmla="*/ 0 h 80"/>
                <a:gd name="T2" fmla="*/ 2147483647 w 57"/>
                <a:gd name="T3" fmla="*/ 2147483647 h 80"/>
                <a:gd name="T4" fmla="*/ 0 60000 65536"/>
                <a:gd name="T5" fmla="*/ 0 60000 65536"/>
                <a:gd name="T6" fmla="*/ 0 w 57"/>
                <a:gd name="T7" fmla="*/ 0 h 80"/>
                <a:gd name="T8" fmla="*/ 57 w 57"/>
                <a:gd name="T9" fmla="*/ 80 h 80"/>
              </a:gdLst>
              <a:ahLst/>
              <a:cxnLst>
                <a:cxn ang="T4">
                  <a:pos x="T0" y="T1"/>
                </a:cxn>
                <a:cxn ang="T5">
                  <a:pos x="T2" y="T3"/>
                </a:cxn>
              </a:cxnLst>
              <a:rect l="T6" t="T7" r="T8" b="T9"/>
              <a:pathLst>
                <a:path w="57" h="80">
                  <a:moveTo>
                    <a:pt x="0" y="0"/>
                  </a:moveTo>
                  <a:cubicBezTo>
                    <a:pt x="10" y="33"/>
                    <a:pt x="14" y="64"/>
                    <a:pt x="57" y="80"/>
                  </a:cubicBezTo>
                </a:path>
              </a:pathLst>
            </a:custGeom>
            <a:noFill/>
            <a:ln w="71438">
              <a:solidFill>
                <a:srgbClr val="004C9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5" name="Rectangle 28"/>
            <p:cNvSpPr>
              <a:spLocks noChangeArrowheads="1"/>
            </p:cNvSpPr>
            <p:nvPr/>
          </p:nvSpPr>
          <p:spPr bwMode="auto">
            <a:xfrm>
              <a:off x="3872" y="2457"/>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Demand</a:t>
              </a:r>
              <a:endParaRPr lang="en-US" altLang="en-US" sz="2400">
                <a:latin typeface="Times New Roman" panose="02020603050405020304" pitchFamily="18" charset="0"/>
              </a:endParaRPr>
            </a:p>
          </p:txBody>
        </p:sp>
      </p:grpSp>
      <p:grpSp>
        <p:nvGrpSpPr>
          <p:cNvPr id="4" name="Group 29"/>
          <p:cNvGrpSpPr>
            <a:grpSpLocks/>
          </p:cNvGrpSpPr>
          <p:nvPr/>
        </p:nvGrpSpPr>
        <p:grpSpPr bwMode="auto">
          <a:xfrm>
            <a:off x="1985964" y="3438526"/>
            <a:ext cx="1404937" cy="1217613"/>
            <a:chOff x="291" y="2166"/>
            <a:chExt cx="885" cy="767"/>
          </a:xfrm>
        </p:grpSpPr>
        <p:sp>
          <p:nvSpPr>
            <p:cNvPr id="50198" name="Line 30"/>
            <p:cNvSpPr>
              <a:spLocks noChangeShapeType="1"/>
            </p:cNvSpPr>
            <p:nvPr/>
          </p:nvSpPr>
          <p:spPr bwMode="auto">
            <a:xfrm flipV="1">
              <a:off x="726" y="2166"/>
              <a:ext cx="360" cy="27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99" name="Group 31"/>
            <p:cNvGrpSpPr>
              <a:grpSpLocks/>
            </p:cNvGrpSpPr>
            <p:nvPr/>
          </p:nvGrpSpPr>
          <p:grpSpPr bwMode="auto">
            <a:xfrm>
              <a:off x="291" y="2413"/>
              <a:ext cx="885" cy="520"/>
              <a:chOff x="291" y="2413"/>
              <a:chExt cx="885" cy="520"/>
            </a:xfrm>
          </p:grpSpPr>
          <p:sp>
            <p:nvSpPr>
              <p:cNvPr id="50200" name="Rectangle 32"/>
              <p:cNvSpPr>
                <a:spLocks noChangeArrowheads="1"/>
              </p:cNvSpPr>
              <p:nvPr/>
            </p:nvSpPr>
            <p:spPr bwMode="auto">
              <a:xfrm>
                <a:off x="291" y="2413"/>
                <a:ext cx="885" cy="5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01" name="Rectangle 33"/>
              <p:cNvSpPr>
                <a:spLocks noChangeArrowheads="1"/>
              </p:cNvSpPr>
              <p:nvPr/>
            </p:nvSpPr>
            <p:spPr bwMode="auto">
              <a:xfrm>
                <a:off x="353" y="2429"/>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 22%</a:t>
                </a:r>
                <a:endParaRPr lang="en-US" altLang="en-US" sz="2400">
                  <a:latin typeface="Times New Roman" panose="02020603050405020304" pitchFamily="18" charset="0"/>
                </a:endParaRPr>
              </a:p>
            </p:txBody>
          </p:sp>
          <p:sp>
            <p:nvSpPr>
              <p:cNvPr id="50202" name="Rectangle 34"/>
              <p:cNvSpPr>
                <a:spLocks noChangeArrowheads="1"/>
              </p:cNvSpPr>
              <p:nvPr/>
            </p:nvSpPr>
            <p:spPr bwMode="auto">
              <a:xfrm>
                <a:off x="353" y="2593"/>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increase</a:t>
                </a:r>
                <a:endParaRPr lang="en-US" altLang="en-US" sz="2400">
                  <a:latin typeface="Times New Roman" panose="02020603050405020304" pitchFamily="18" charset="0"/>
                </a:endParaRPr>
              </a:p>
            </p:txBody>
          </p:sp>
          <p:sp>
            <p:nvSpPr>
              <p:cNvPr id="50203" name="Rectangle 35"/>
              <p:cNvSpPr>
                <a:spLocks noChangeArrowheads="1"/>
              </p:cNvSpPr>
              <p:nvPr/>
            </p:nvSpPr>
            <p:spPr bwMode="auto">
              <a:xfrm>
                <a:off x="353" y="2758"/>
                <a:ext cx="6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 price . . .</a:t>
                </a:r>
                <a:endParaRPr lang="en-US" altLang="en-US" sz="2400">
                  <a:latin typeface="Times New Roman" panose="02020603050405020304" pitchFamily="18" charset="0"/>
                </a:endParaRPr>
              </a:p>
            </p:txBody>
          </p:sp>
        </p:grpSp>
      </p:grpSp>
      <p:sp>
        <p:nvSpPr>
          <p:cNvPr id="50188" name="Rectangle 36"/>
          <p:cNvSpPr>
            <a:spLocks noChangeArrowheads="1"/>
          </p:cNvSpPr>
          <p:nvPr/>
        </p:nvSpPr>
        <p:spPr bwMode="auto">
          <a:xfrm>
            <a:off x="2855914" y="2073275"/>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6" name="Group 37"/>
          <p:cNvGrpSpPr>
            <a:grpSpLocks/>
          </p:cNvGrpSpPr>
          <p:nvPr/>
        </p:nvGrpSpPr>
        <p:grpSpPr bwMode="auto">
          <a:xfrm>
            <a:off x="3248025" y="5657851"/>
            <a:ext cx="5418138" cy="530225"/>
            <a:chOff x="1086" y="3564"/>
            <a:chExt cx="3413" cy="334"/>
          </a:xfrm>
        </p:grpSpPr>
        <p:sp>
          <p:nvSpPr>
            <p:cNvPr id="50194" name="Line 38"/>
            <p:cNvSpPr>
              <a:spLocks noChangeShapeType="1"/>
            </p:cNvSpPr>
            <p:nvPr/>
          </p:nvSpPr>
          <p:spPr bwMode="auto">
            <a:xfrm flipH="1">
              <a:off x="3158" y="3564"/>
              <a:ext cx="135" cy="1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95" name="Group 39"/>
            <p:cNvGrpSpPr>
              <a:grpSpLocks/>
            </p:cNvGrpSpPr>
            <p:nvPr/>
          </p:nvGrpSpPr>
          <p:grpSpPr bwMode="auto">
            <a:xfrm>
              <a:off x="1086" y="3700"/>
              <a:ext cx="3413" cy="198"/>
              <a:chOff x="1086" y="3700"/>
              <a:chExt cx="3413" cy="198"/>
            </a:xfrm>
          </p:grpSpPr>
          <p:sp>
            <p:nvSpPr>
              <p:cNvPr id="50196" name="Rectangle 40"/>
              <p:cNvSpPr>
                <a:spLocks noChangeArrowheads="1"/>
              </p:cNvSpPr>
              <p:nvPr/>
            </p:nvSpPr>
            <p:spPr bwMode="auto">
              <a:xfrm>
                <a:off x="1086" y="3700"/>
                <a:ext cx="3413" cy="19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97" name="Rectangle 41"/>
              <p:cNvSpPr>
                <a:spLocks noChangeArrowheads="1"/>
              </p:cNvSpPr>
              <p:nvPr/>
            </p:nvSpPr>
            <p:spPr bwMode="auto">
              <a:xfrm>
                <a:off x="1132" y="3715"/>
                <a:ext cx="33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 . . leads to an 11% decrease in quantity demanded.</a:t>
                </a:r>
                <a:endParaRPr lang="en-US" altLang="en-US" sz="2400">
                  <a:latin typeface="Times New Roman" panose="02020603050405020304" pitchFamily="18" charset="0"/>
                </a:endParaRPr>
              </a:p>
            </p:txBody>
          </p:sp>
        </p:grpSp>
      </p:grpSp>
      <p:grpSp>
        <p:nvGrpSpPr>
          <p:cNvPr id="8" name="Group 42"/>
          <p:cNvGrpSpPr>
            <a:grpSpLocks/>
          </p:cNvGrpSpPr>
          <p:nvPr/>
        </p:nvGrpSpPr>
        <p:grpSpPr bwMode="auto">
          <a:xfrm>
            <a:off x="3265489" y="3508376"/>
            <a:ext cx="3906837" cy="2219325"/>
            <a:chOff x="1097" y="2210"/>
            <a:chExt cx="2461" cy="1398"/>
          </a:xfrm>
        </p:grpSpPr>
        <p:sp>
          <p:nvSpPr>
            <p:cNvPr id="50191" name="Freeform 43"/>
            <p:cNvSpPr>
              <a:spLocks/>
            </p:cNvSpPr>
            <p:nvPr/>
          </p:nvSpPr>
          <p:spPr bwMode="auto">
            <a:xfrm>
              <a:off x="1266" y="2265"/>
              <a:ext cx="2102" cy="1126"/>
            </a:xfrm>
            <a:custGeom>
              <a:avLst/>
              <a:gdLst>
                <a:gd name="T0" fmla="*/ 2102 w 2102"/>
                <a:gd name="T1" fmla="*/ 1126 h 1126"/>
                <a:gd name="T2" fmla="*/ 2102 w 2102"/>
                <a:gd name="T3" fmla="*/ 0 h 1126"/>
                <a:gd name="T4" fmla="*/ 0 w 2102"/>
                <a:gd name="T5" fmla="*/ 0 h 1126"/>
                <a:gd name="T6" fmla="*/ 0 60000 65536"/>
                <a:gd name="T7" fmla="*/ 0 60000 65536"/>
                <a:gd name="T8" fmla="*/ 0 60000 65536"/>
                <a:gd name="T9" fmla="*/ 0 w 2102"/>
                <a:gd name="T10" fmla="*/ 0 h 1126"/>
                <a:gd name="T11" fmla="*/ 2102 w 2102"/>
                <a:gd name="T12" fmla="*/ 1126 h 1126"/>
              </a:gdLst>
              <a:ahLst/>
              <a:cxnLst>
                <a:cxn ang="T6">
                  <a:pos x="T0" y="T1"/>
                </a:cxn>
                <a:cxn ang="T7">
                  <a:pos x="T2" y="T3"/>
                </a:cxn>
                <a:cxn ang="T8">
                  <a:pos x="T4" y="T5"/>
                </a:cxn>
              </a:cxnLst>
              <a:rect l="T9" t="T10" r="T11" b="T12"/>
              <a:pathLst>
                <a:path w="2102" h="1126">
                  <a:moveTo>
                    <a:pt x="2102" y="1126"/>
                  </a:moveTo>
                  <a:lnTo>
                    <a:pt x="2102" y="0"/>
                  </a:lnTo>
                  <a:lnTo>
                    <a:pt x="0" y="0"/>
                  </a:lnTo>
                </a:path>
              </a:pathLst>
            </a:custGeom>
            <a:noFill/>
            <a:ln w="2381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2" name="Rectangle 44"/>
            <p:cNvSpPr>
              <a:spLocks noChangeArrowheads="1"/>
            </p:cNvSpPr>
            <p:nvPr/>
          </p:nvSpPr>
          <p:spPr bwMode="auto">
            <a:xfrm>
              <a:off x="1097" y="2210"/>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sp>
          <p:nvSpPr>
            <p:cNvPr id="50193" name="Rectangle 45"/>
            <p:cNvSpPr>
              <a:spLocks noChangeArrowheads="1"/>
            </p:cNvSpPr>
            <p:nvPr/>
          </p:nvSpPr>
          <p:spPr bwMode="auto">
            <a:xfrm>
              <a:off x="3328" y="3443"/>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269131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88081"/>
                                        </p:tgtEl>
                                        <p:attrNameLst>
                                          <p:attrName>style.visibility</p:attrName>
                                        </p:attrNameLst>
                                      </p:cBhvr>
                                      <p:to>
                                        <p:strVal val="visible"/>
                                      </p:to>
                                    </p:set>
                                    <p:anim calcmode="lin" valueType="num">
                                      <p:cBhvr>
                                        <p:cTn id="17" dur="500" fill="hold"/>
                                        <p:tgtEl>
                                          <p:spTgt spid="88081"/>
                                        </p:tgtEl>
                                        <p:attrNameLst>
                                          <p:attrName>ppt_w</p:attrName>
                                        </p:attrNameLst>
                                      </p:cBhvr>
                                      <p:tavLst>
                                        <p:tav tm="0">
                                          <p:val>
                                            <p:strVal val="2/3*#ppt_w"/>
                                          </p:val>
                                        </p:tav>
                                        <p:tav tm="100000">
                                          <p:val>
                                            <p:strVal val="#ppt_w"/>
                                          </p:val>
                                        </p:tav>
                                      </p:tavLst>
                                    </p:anim>
                                    <p:anim calcmode="lin" valueType="num">
                                      <p:cBhvr>
                                        <p:cTn id="18" dur="500" fill="hold"/>
                                        <p:tgtEl>
                                          <p:spTgt spid="88081"/>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3"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upRigh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272" fill="hold" nodeType="clickEffect">
                                  <p:stCondLst>
                                    <p:cond delay="0"/>
                                  </p:stCondLst>
                                  <p:childTnLst>
                                    <p:set>
                                      <p:cBhvr>
                                        <p:cTn id="32" dur="1" fill="hold">
                                          <p:stCondLst>
                                            <p:cond delay="0"/>
                                          </p:stCondLst>
                                        </p:cTn>
                                        <p:tgtEl>
                                          <p:spTgt spid="88082"/>
                                        </p:tgtEl>
                                        <p:attrNameLst>
                                          <p:attrName>style.visibility</p:attrName>
                                        </p:attrNameLst>
                                      </p:cBhvr>
                                      <p:to>
                                        <p:strVal val="visible"/>
                                      </p:to>
                                    </p:set>
                                    <p:anim calcmode="lin" valueType="num">
                                      <p:cBhvr>
                                        <p:cTn id="33" dur="500" fill="hold"/>
                                        <p:tgtEl>
                                          <p:spTgt spid="88082"/>
                                        </p:tgtEl>
                                        <p:attrNameLst>
                                          <p:attrName>ppt_w</p:attrName>
                                        </p:attrNameLst>
                                      </p:cBhvr>
                                      <p:tavLst>
                                        <p:tav tm="0">
                                          <p:val>
                                            <p:strVal val="2/3*#ppt_w"/>
                                          </p:val>
                                        </p:tav>
                                        <p:tav tm="100000">
                                          <p:val>
                                            <p:strVal val="#ppt_w"/>
                                          </p:val>
                                        </p:tav>
                                      </p:tavLst>
                                    </p:anim>
                                    <p:anim calcmode="lin" valueType="num">
                                      <p:cBhvr>
                                        <p:cTn id="34" dur="500" fill="hold"/>
                                        <p:tgtEl>
                                          <p:spTgt spid="88082"/>
                                        </p:tgtEl>
                                        <p:attrNameLst>
                                          <p:attrName>ppt_h</p:attrName>
                                        </p:attrNameLst>
                                      </p:cBhvr>
                                      <p:tavLst>
                                        <p:tav tm="0">
                                          <p:val>
                                            <p:strVal val="2/3*#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a:t>Figure 1 The Price Elasticity of Demand</a:t>
            </a:r>
          </a:p>
        </p:txBody>
      </p:sp>
      <p:sp>
        <p:nvSpPr>
          <p:cNvPr id="51203" name="Text Box 4"/>
          <p:cNvSpPr txBox="1">
            <a:spLocks noChangeArrowheads="1"/>
          </p:cNvSpPr>
          <p:nvPr/>
        </p:nvSpPr>
        <p:spPr bwMode="auto">
          <a:xfrm>
            <a:off x="8088313" y="6680201"/>
            <a:ext cx="2641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chemeClr val="bg1"/>
                </a:solidFill>
              </a:rPr>
              <a:t>Copyright©2003  Southwestern/Thomson Learning</a:t>
            </a:r>
          </a:p>
        </p:txBody>
      </p:sp>
      <p:sp>
        <p:nvSpPr>
          <p:cNvPr id="51204" name="Freeform 17"/>
          <p:cNvSpPr>
            <a:spLocks/>
          </p:cNvSpPr>
          <p:nvPr/>
        </p:nvSpPr>
        <p:spPr bwMode="auto">
          <a:xfrm>
            <a:off x="3727450" y="2020888"/>
            <a:ext cx="5861050" cy="3300412"/>
          </a:xfrm>
          <a:custGeom>
            <a:avLst/>
            <a:gdLst>
              <a:gd name="T0" fmla="*/ 0 w 3692"/>
              <a:gd name="T1" fmla="*/ 0 h 2079"/>
              <a:gd name="T2" fmla="*/ 0 w 3692"/>
              <a:gd name="T3" fmla="*/ 2147483647 h 2079"/>
              <a:gd name="T4" fmla="*/ 2147483647 w 3692"/>
              <a:gd name="T5" fmla="*/ 2147483647 h 2079"/>
              <a:gd name="T6" fmla="*/ 0 60000 65536"/>
              <a:gd name="T7" fmla="*/ 0 60000 65536"/>
              <a:gd name="T8" fmla="*/ 0 60000 65536"/>
              <a:gd name="T9" fmla="*/ 0 w 3692"/>
              <a:gd name="T10" fmla="*/ 0 h 2079"/>
              <a:gd name="T11" fmla="*/ 3692 w 3692"/>
              <a:gd name="T12" fmla="*/ 2079 h 2079"/>
            </a:gdLst>
            <a:ahLst/>
            <a:cxnLst>
              <a:cxn ang="T6">
                <a:pos x="T0" y="T1"/>
              </a:cxn>
              <a:cxn ang="T7">
                <a:pos x="T2" y="T3"/>
              </a:cxn>
              <a:cxn ang="T8">
                <a:pos x="T4" y="T5"/>
              </a:cxn>
            </a:cxnLst>
            <a:rect l="T9" t="T10" r="T11" b="T12"/>
            <a:pathLst>
              <a:path w="3692" h="2079">
                <a:moveTo>
                  <a:pt x="0" y="0"/>
                </a:moveTo>
                <a:lnTo>
                  <a:pt x="0" y="2079"/>
                </a:lnTo>
                <a:lnTo>
                  <a:pt x="3692" y="2079"/>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58" name="Line 18"/>
          <p:cNvSpPr>
            <a:spLocks noChangeShapeType="1"/>
          </p:cNvSpPr>
          <p:nvPr/>
        </p:nvSpPr>
        <p:spPr bwMode="auto">
          <a:xfrm>
            <a:off x="3536950" y="3217864"/>
            <a:ext cx="1588" cy="236537"/>
          </a:xfrm>
          <a:prstGeom prst="line">
            <a:avLst/>
          </a:prstGeom>
          <a:noFill/>
          <a:ln w="2387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87059" name="Line 19"/>
          <p:cNvSpPr>
            <a:spLocks noChangeShapeType="1"/>
          </p:cNvSpPr>
          <p:nvPr/>
        </p:nvSpPr>
        <p:spPr bwMode="auto">
          <a:xfrm>
            <a:off x="6527801" y="5518150"/>
            <a:ext cx="282575" cy="1588"/>
          </a:xfrm>
          <a:prstGeom prst="line">
            <a:avLst/>
          </a:prstGeom>
          <a:noFill/>
          <a:ln w="2387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grpSp>
        <p:nvGrpSpPr>
          <p:cNvPr id="2" name="Group 20"/>
          <p:cNvGrpSpPr>
            <a:grpSpLocks/>
          </p:cNvGrpSpPr>
          <p:nvPr/>
        </p:nvGrpSpPr>
        <p:grpSpPr bwMode="auto">
          <a:xfrm>
            <a:off x="3536950" y="5557838"/>
            <a:ext cx="5329238" cy="569912"/>
            <a:chOff x="1268" y="3501"/>
            <a:chExt cx="3357" cy="359"/>
          </a:xfrm>
        </p:grpSpPr>
        <p:sp>
          <p:nvSpPr>
            <p:cNvPr id="51230" name="Line 21"/>
            <p:cNvSpPr>
              <a:spLocks noChangeShapeType="1"/>
            </p:cNvSpPr>
            <p:nvPr/>
          </p:nvSpPr>
          <p:spPr bwMode="auto">
            <a:xfrm flipH="1">
              <a:off x="3144" y="3501"/>
              <a:ext cx="180" cy="18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31" name="Group 22"/>
            <p:cNvGrpSpPr>
              <a:grpSpLocks/>
            </p:cNvGrpSpPr>
            <p:nvPr/>
          </p:nvGrpSpPr>
          <p:grpSpPr bwMode="auto">
            <a:xfrm>
              <a:off x="1268" y="3662"/>
              <a:ext cx="3357" cy="198"/>
              <a:chOff x="1268" y="3662"/>
              <a:chExt cx="3357" cy="198"/>
            </a:xfrm>
          </p:grpSpPr>
          <p:sp>
            <p:nvSpPr>
              <p:cNvPr id="51232" name="Rectangle 23"/>
              <p:cNvSpPr>
                <a:spLocks noChangeArrowheads="1"/>
              </p:cNvSpPr>
              <p:nvPr/>
            </p:nvSpPr>
            <p:spPr bwMode="auto">
              <a:xfrm>
                <a:off x="1268" y="3662"/>
                <a:ext cx="3357" cy="19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33" name="Rectangle 24"/>
              <p:cNvSpPr>
                <a:spLocks noChangeArrowheads="1"/>
              </p:cNvSpPr>
              <p:nvPr/>
            </p:nvSpPr>
            <p:spPr bwMode="auto">
              <a:xfrm>
                <a:off x="1285" y="3686"/>
                <a:ext cx="32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 . . leads to a 22% decrease in quantity demanded.</a:t>
                </a:r>
                <a:endParaRPr lang="en-US" altLang="en-US" sz="2400">
                  <a:latin typeface="Times New Roman" panose="02020603050405020304" pitchFamily="18" charset="0"/>
                </a:endParaRPr>
              </a:p>
            </p:txBody>
          </p:sp>
        </p:grpSp>
      </p:grpSp>
      <p:sp>
        <p:nvSpPr>
          <p:cNvPr id="51208" name="Rectangle 25"/>
          <p:cNvSpPr>
            <a:spLocks noChangeArrowheads="1"/>
          </p:cNvSpPr>
          <p:nvPr/>
        </p:nvSpPr>
        <p:spPr bwMode="auto">
          <a:xfrm>
            <a:off x="4038600" y="1597025"/>
            <a:ext cx="44916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(c) Unit Elastic Demand: Elasticity Equals 1</a:t>
            </a:r>
            <a:endParaRPr lang="en-US" altLang="en-US" sz="2400">
              <a:latin typeface="Times New Roman" panose="02020603050405020304" pitchFamily="18" charset="0"/>
            </a:endParaRPr>
          </a:p>
        </p:txBody>
      </p:sp>
      <p:sp>
        <p:nvSpPr>
          <p:cNvPr id="51209" name="Rectangle 26"/>
          <p:cNvSpPr>
            <a:spLocks noChangeArrowheads="1"/>
          </p:cNvSpPr>
          <p:nvPr/>
        </p:nvSpPr>
        <p:spPr bwMode="auto">
          <a:xfrm>
            <a:off x="8694738" y="5381625"/>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grpSp>
        <p:nvGrpSpPr>
          <p:cNvPr id="4" name="Group 27"/>
          <p:cNvGrpSpPr>
            <a:grpSpLocks/>
          </p:cNvGrpSpPr>
          <p:nvPr/>
        </p:nvGrpSpPr>
        <p:grpSpPr bwMode="auto">
          <a:xfrm>
            <a:off x="3468688" y="3436939"/>
            <a:ext cx="3765550" cy="2212975"/>
            <a:chOff x="1225" y="2165"/>
            <a:chExt cx="2372" cy="1394"/>
          </a:xfrm>
        </p:grpSpPr>
        <p:sp>
          <p:nvSpPr>
            <p:cNvPr id="51227" name="Freeform 28"/>
            <p:cNvSpPr>
              <a:spLocks/>
            </p:cNvSpPr>
            <p:nvPr/>
          </p:nvSpPr>
          <p:spPr bwMode="auto">
            <a:xfrm>
              <a:off x="1388" y="2226"/>
              <a:ext cx="2101" cy="1126"/>
            </a:xfrm>
            <a:custGeom>
              <a:avLst/>
              <a:gdLst>
                <a:gd name="T0" fmla="*/ 2101 w 2101"/>
                <a:gd name="T1" fmla="*/ 1126 h 1126"/>
                <a:gd name="T2" fmla="*/ 2101 w 2101"/>
                <a:gd name="T3" fmla="*/ 0 h 1126"/>
                <a:gd name="T4" fmla="*/ 0 w 2101"/>
                <a:gd name="T5" fmla="*/ 0 h 1126"/>
                <a:gd name="T6" fmla="*/ 0 60000 65536"/>
                <a:gd name="T7" fmla="*/ 0 60000 65536"/>
                <a:gd name="T8" fmla="*/ 0 60000 65536"/>
                <a:gd name="T9" fmla="*/ 0 w 2101"/>
                <a:gd name="T10" fmla="*/ 0 h 1126"/>
                <a:gd name="T11" fmla="*/ 2101 w 2101"/>
                <a:gd name="T12" fmla="*/ 1126 h 1126"/>
              </a:gdLst>
              <a:ahLst/>
              <a:cxnLst>
                <a:cxn ang="T6">
                  <a:pos x="T0" y="T1"/>
                </a:cxn>
                <a:cxn ang="T7">
                  <a:pos x="T2" y="T3"/>
                </a:cxn>
                <a:cxn ang="T8">
                  <a:pos x="T4" y="T5"/>
                </a:cxn>
              </a:cxnLst>
              <a:rect l="T9" t="T10" r="T11" b="T12"/>
              <a:pathLst>
                <a:path w="2101" h="1126">
                  <a:moveTo>
                    <a:pt x="2101" y="1126"/>
                  </a:moveTo>
                  <a:lnTo>
                    <a:pt x="2101" y="0"/>
                  </a:lnTo>
                  <a:lnTo>
                    <a:pt x="0" y="0"/>
                  </a:lnTo>
                </a:path>
              </a:pathLst>
            </a:custGeom>
            <a:noFill/>
            <a:ln w="2381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8" name="Rectangle 29"/>
            <p:cNvSpPr>
              <a:spLocks noChangeArrowheads="1"/>
            </p:cNvSpPr>
            <p:nvPr/>
          </p:nvSpPr>
          <p:spPr bwMode="auto">
            <a:xfrm>
              <a:off x="1225" y="2165"/>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sp>
          <p:nvSpPr>
            <p:cNvPr id="51229" name="Rectangle 30"/>
            <p:cNvSpPr>
              <a:spLocks noChangeArrowheads="1"/>
            </p:cNvSpPr>
            <p:nvPr/>
          </p:nvSpPr>
          <p:spPr bwMode="auto">
            <a:xfrm>
              <a:off x="3367" y="3394"/>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grpSp>
      <p:sp>
        <p:nvSpPr>
          <p:cNvPr id="51211" name="Rectangle 31"/>
          <p:cNvSpPr>
            <a:spLocks noChangeArrowheads="1"/>
          </p:cNvSpPr>
          <p:nvPr/>
        </p:nvSpPr>
        <p:spPr bwMode="auto">
          <a:xfrm>
            <a:off x="3662363" y="538797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sp>
        <p:nvSpPr>
          <p:cNvPr id="51212" name="Rectangle 32"/>
          <p:cNvSpPr>
            <a:spLocks noChangeArrowheads="1"/>
          </p:cNvSpPr>
          <p:nvPr/>
        </p:nvSpPr>
        <p:spPr bwMode="auto">
          <a:xfrm>
            <a:off x="3059114" y="1968500"/>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5" name="Group 33"/>
          <p:cNvGrpSpPr>
            <a:grpSpLocks/>
          </p:cNvGrpSpPr>
          <p:nvPr/>
        </p:nvGrpSpPr>
        <p:grpSpPr bwMode="auto">
          <a:xfrm>
            <a:off x="3348038" y="2973389"/>
            <a:ext cx="3144838" cy="2676525"/>
            <a:chOff x="1149" y="1873"/>
            <a:chExt cx="1981" cy="1686"/>
          </a:xfrm>
        </p:grpSpPr>
        <p:sp>
          <p:nvSpPr>
            <p:cNvPr id="51224" name="Freeform 34"/>
            <p:cNvSpPr>
              <a:spLocks/>
            </p:cNvSpPr>
            <p:nvPr/>
          </p:nvSpPr>
          <p:spPr bwMode="auto">
            <a:xfrm>
              <a:off x="1388" y="1941"/>
              <a:ext cx="1681" cy="1411"/>
            </a:xfrm>
            <a:custGeom>
              <a:avLst/>
              <a:gdLst>
                <a:gd name="T0" fmla="*/ 1681 w 1681"/>
                <a:gd name="T1" fmla="*/ 1411 h 1411"/>
                <a:gd name="T2" fmla="*/ 1681 w 1681"/>
                <a:gd name="T3" fmla="*/ 0 h 1411"/>
                <a:gd name="T4" fmla="*/ 0 w 1681"/>
                <a:gd name="T5" fmla="*/ 0 h 1411"/>
                <a:gd name="T6" fmla="*/ 0 60000 65536"/>
                <a:gd name="T7" fmla="*/ 0 60000 65536"/>
                <a:gd name="T8" fmla="*/ 0 60000 65536"/>
                <a:gd name="T9" fmla="*/ 0 w 1681"/>
                <a:gd name="T10" fmla="*/ 0 h 1411"/>
                <a:gd name="T11" fmla="*/ 1681 w 1681"/>
                <a:gd name="T12" fmla="*/ 1411 h 1411"/>
              </a:gdLst>
              <a:ahLst/>
              <a:cxnLst>
                <a:cxn ang="T6">
                  <a:pos x="T0" y="T1"/>
                </a:cxn>
                <a:cxn ang="T7">
                  <a:pos x="T2" y="T3"/>
                </a:cxn>
                <a:cxn ang="T8">
                  <a:pos x="T4" y="T5"/>
                </a:cxn>
              </a:cxnLst>
              <a:rect l="T9" t="T10" r="T11" b="T12"/>
              <a:pathLst>
                <a:path w="1681" h="1411">
                  <a:moveTo>
                    <a:pt x="1681" y="1411"/>
                  </a:moveTo>
                  <a:lnTo>
                    <a:pt x="1681" y="0"/>
                  </a:lnTo>
                  <a:lnTo>
                    <a:pt x="0" y="0"/>
                  </a:lnTo>
                </a:path>
              </a:pathLst>
            </a:custGeom>
            <a:noFill/>
            <a:ln w="2381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5" name="Rectangle 35"/>
            <p:cNvSpPr>
              <a:spLocks noChangeArrowheads="1"/>
            </p:cNvSpPr>
            <p:nvPr/>
          </p:nvSpPr>
          <p:spPr bwMode="auto">
            <a:xfrm>
              <a:off x="1149" y="187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a:t>
              </a:r>
              <a:endParaRPr lang="en-US" altLang="en-US" sz="2400">
                <a:latin typeface="Times New Roman" panose="02020603050405020304" pitchFamily="18" charset="0"/>
              </a:endParaRPr>
            </a:p>
          </p:txBody>
        </p:sp>
        <p:sp>
          <p:nvSpPr>
            <p:cNvPr id="51226" name="Rectangle 36"/>
            <p:cNvSpPr>
              <a:spLocks noChangeArrowheads="1"/>
            </p:cNvSpPr>
            <p:nvPr/>
          </p:nvSpPr>
          <p:spPr bwMode="auto">
            <a:xfrm>
              <a:off x="2977" y="3394"/>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80</a:t>
              </a:r>
              <a:endParaRPr lang="en-US" altLang="en-US" sz="2400">
                <a:latin typeface="Times New Roman" panose="02020603050405020304" pitchFamily="18" charset="0"/>
              </a:endParaRPr>
            </a:p>
          </p:txBody>
        </p:sp>
      </p:grpSp>
      <p:grpSp>
        <p:nvGrpSpPr>
          <p:cNvPr id="6" name="Group 37"/>
          <p:cNvGrpSpPr>
            <a:grpSpLocks/>
          </p:cNvGrpSpPr>
          <p:nvPr/>
        </p:nvGrpSpPr>
        <p:grpSpPr bwMode="auto">
          <a:xfrm>
            <a:off x="2249488" y="3376613"/>
            <a:ext cx="1382712" cy="1217612"/>
            <a:chOff x="457" y="2127"/>
            <a:chExt cx="871" cy="767"/>
          </a:xfrm>
        </p:grpSpPr>
        <p:sp>
          <p:nvSpPr>
            <p:cNvPr id="51218" name="Line 38"/>
            <p:cNvSpPr>
              <a:spLocks noChangeShapeType="1"/>
            </p:cNvSpPr>
            <p:nvPr/>
          </p:nvSpPr>
          <p:spPr bwMode="auto">
            <a:xfrm flipV="1">
              <a:off x="862" y="2127"/>
              <a:ext cx="361" cy="28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19" name="Group 39"/>
            <p:cNvGrpSpPr>
              <a:grpSpLocks/>
            </p:cNvGrpSpPr>
            <p:nvPr/>
          </p:nvGrpSpPr>
          <p:grpSpPr bwMode="auto">
            <a:xfrm>
              <a:off x="457" y="2375"/>
              <a:ext cx="871" cy="519"/>
              <a:chOff x="457" y="2375"/>
              <a:chExt cx="871" cy="519"/>
            </a:xfrm>
          </p:grpSpPr>
          <p:sp>
            <p:nvSpPr>
              <p:cNvPr id="51220" name="Rectangle 40"/>
              <p:cNvSpPr>
                <a:spLocks noChangeArrowheads="1"/>
              </p:cNvSpPr>
              <p:nvPr/>
            </p:nvSpPr>
            <p:spPr bwMode="auto">
              <a:xfrm>
                <a:off x="457" y="2375"/>
                <a:ext cx="871" cy="519"/>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21" name="Rectangle 41"/>
              <p:cNvSpPr>
                <a:spLocks noChangeArrowheads="1"/>
              </p:cNvSpPr>
              <p:nvPr/>
            </p:nvSpPr>
            <p:spPr bwMode="auto">
              <a:xfrm>
                <a:off x="506" y="2384"/>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 22%</a:t>
                </a:r>
                <a:endParaRPr lang="en-US" altLang="en-US" sz="2400">
                  <a:latin typeface="Times New Roman" panose="02020603050405020304" pitchFamily="18" charset="0"/>
                </a:endParaRPr>
              </a:p>
            </p:txBody>
          </p:sp>
          <p:sp>
            <p:nvSpPr>
              <p:cNvPr id="51222" name="Rectangle 42"/>
              <p:cNvSpPr>
                <a:spLocks noChangeArrowheads="1"/>
              </p:cNvSpPr>
              <p:nvPr/>
            </p:nvSpPr>
            <p:spPr bwMode="auto">
              <a:xfrm>
                <a:off x="506" y="2548"/>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increase</a:t>
                </a:r>
                <a:endParaRPr lang="en-US" altLang="en-US" sz="2400">
                  <a:latin typeface="Times New Roman" panose="02020603050405020304" pitchFamily="18" charset="0"/>
                </a:endParaRPr>
              </a:p>
            </p:txBody>
          </p:sp>
          <p:sp>
            <p:nvSpPr>
              <p:cNvPr id="51223" name="Rectangle 43"/>
              <p:cNvSpPr>
                <a:spLocks noChangeArrowheads="1"/>
              </p:cNvSpPr>
              <p:nvPr/>
            </p:nvSpPr>
            <p:spPr bwMode="auto">
              <a:xfrm>
                <a:off x="506" y="2712"/>
                <a:ext cx="6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 price . . .</a:t>
                </a:r>
                <a:endParaRPr lang="en-US" altLang="en-US" sz="2400">
                  <a:latin typeface="Times New Roman" panose="02020603050405020304" pitchFamily="18" charset="0"/>
                </a:endParaRPr>
              </a:p>
            </p:txBody>
          </p:sp>
        </p:grpSp>
      </p:grpSp>
      <p:grpSp>
        <p:nvGrpSpPr>
          <p:cNvPr id="8" name="Group 44"/>
          <p:cNvGrpSpPr>
            <a:grpSpLocks/>
          </p:cNvGrpSpPr>
          <p:nvPr/>
        </p:nvGrpSpPr>
        <p:grpSpPr bwMode="auto">
          <a:xfrm>
            <a:off x="5919789" y="2393950"/>
            <a:ext cx="3278188" cy="1651000"/>
            <a:chOff x="2769" y="1508"/>
            <a:chExt cx="2065" cy="1040"/>
          </a:xfrm>
        </p:grpSpPr>
        <p:sp>
          <p:nvSpPr>
            <p:cNvPr id="51216" name="Freeform 45"/>
            <p:cNvSpPr>
              <a:spLocks/>
            </p:cNvSpPr>
            <p:nvPr/>
          </p:nvSpPr>
          <p:spPr bwMode="auto">
            <a:xfrm>
              <a:off x="2769" y="1508"/>
              <a:ext cx="1501" cy="966"/>
            </a:xfrm>
            <a:custGeom>
              <a:avLst/>
              <a:gdLst>
                <a:gd name="T0" fmla="*/ 0 w 100"/>
                <a:gd name="T1" fmla="*/ 0 h 78"/>
                <a:gd name="T2" fmla="*/ 2147483647 w 100"/>
                <a:gd name="T3" fmla="*/ 2147483647 h 78"/>
                <a:gd name="T4" fmla="*/ 0 60000 65536"/>
                <a:gd name="T5" fmla="*/ 0 60000 65536"/>
                <a:gd name="T6" fmla="*/ 0 w 100"/>
                <a:gd name="T7" fmla="*/ 0 h 78"/>
                <a:gd name="T8" fmla="*/ 100 w 100"/>
                <a:gd name="T9" fmla="*/ 78 h 78"/>
              </a:gdLst>
              <a:ahLst/>
              <a:cxnLst>
                <a:cxn ang="T4">
                  <a:pos x="T0" y="T1"/>
                </a:cxn>
                <a:cxn ang="T5">
                  <a:pos x="T2" y="T3"/>
                </a:cxn>
              </a:cxnLst>
              <a:rect l="T6" t="T7" r="T8" b="T9"/>
              <a:pathLst>
                <a:path w="100" h="78">
                  <a:moveTo>
                    <a:pt x="0" y="0"/>
                  </a:moveTo>
                  <a:cubicBezTo>
                    <a:pt x="17" y="52"/>
                    <a:pt x="67" y="70"/>
                    <a:pt x="100" y="78"/>
                  </a:cubicBezTo>
                </a:path>
              </a:pathLst>
            </a:custGeom>
            <a:noFill/>
            <a:ln w="71438">
              <a:solidFill>
                <a:srgbClr val="004C9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7" name="Rectangle 46"/>
            <p:cNvSpPr>
              <a:spLocks noChangeArrowheads="1"/>
            </p:cNvSpPr>
            <p:nvPr/>
          </p:nvSpPr>
          <p:spPr bwMode="auto">
            <a:xfrm>
              <a:off x="4314" y="2383"/>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Demand</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3107002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87058"/>
                                        </p:tgtEl>
                                        <p:attrNameLst>
                                          <p:attrName>style.visibility</p:attrName>
                                        </p:attrNameLst>
                                      </p:cBhvr>
                                      <p:to>
                                        <p:strVal val="visible"/>
                                      </p:to>
                                    </p:set>
                                    <p:anim calcmode="lin" valueType="num">
                                      <p:cBhvr>
                                        <p:cTn id="17" dur="500" fill="hold"/>
                                        <p:tgtEl>
                                          <p:spTgt spid="87058"/>
                                        </p:tgtEl>
                                        <p:attrNameLst>
                                          <p:attrName>ppt_w</p:attrName>
                                        </p:attrNameLst>
                                      </p:cBhvr>
                                      <p:tavLst>
                                        <p:tav tm="0">
                                          <p:val>
                                            <p:strVal val="2/3*#ppt_w"/>
                                          </p:val>
                                        </p:tav>
                                        <p:tav tm="100000">
                                          <p:val>
                                            <p:strVal val="#ppt_w"/>
                                          </p:val>
                                        </p:tav>
                                      </p:tavLst>
                                    </p:anim>
                                    <p:anim calcmode="lin" valueType="num">
                                      <p:cBhvr>
                                        <p:cTn id="18" dur="500" fill="hold"/>
                                        <p:tgtEl>
                                          <p:spTgt spid="87058"/>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3"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272" fill="hold" nodeType="clickEffect">
                                  <p:stCondLst>
                                    <p:cond delay="0"/>
                                  </p:stCondLst>
                                  <p:childTnLst>
                                    <p:set>
                                      <p:cBhvr>
                                        <p:cTn id="32" dur="1" fill="hold">
                                          <p:stCondLst>
                                            <p:cond delay="0"/>
                                          </p:stCondLst>
                                        </p:cTn>
                                        <p:tgtEl>
                                          <p:spTgt spid="87059"/>
                                        </p:tgtEl>
                                        <p:attrNameLst>
                                          <p:attrName>style.visibility</p:attrName>
                                        </p:attrNameLst>
                                      </p:cBhvr>
                                      <p:to>
                                        <p:strVal val="visible"/>
                                      </p:to>
                                    </p:set>
                                    <p:anim calcmode="lin" valueType="num">
                                      <p:cBhvr>
                                        <p:cTn id="33" dur="500" fill="hold"/>
                                        <p:tgtEl>
                                          <p:spTgt spid="87059"/>
                                        </p:tgtEl>
                                        <p:attrNameLst>
                                          <p:attrName>ppt_w</p:attrName>
                                        </p:attrNameLst>
                                      </p:cBhvr>
                                      <p:tavLst>
                                        <p:tav tm="0">
                                          <p:val>
                                            <p:strVal val="2/3*#ppt_w"/>
                                          </p:val>
                                        </p:tav>
                                        <p:tav tm="100000">
                                          <p:val>
                                            <p:strVal val="#ppt_w"/>
                                          </p:val>
                                        </p:tav>
                                      </p:tavLst>
                                    </p:anim>
                                    <p:anim calcmode="lin" valueType="num">
                                      <p:cBhvr>
                                        <p:cTn id="34" dur="500" fill="hold"/>
                                        <p:tgtEl>
                                          <p:spTgt spid="87059"/>
                                        </p:tgtEl>
                                        <p:attrNameLst>
                                          <p:attrName>ppt_h</p:attrName>
                                        </p:attrNameLst>
                                      </p:cBhvr>
                                      <p:tavLst>
                                        <p:tav tm="0">
                                          <p:val>
                                            <p:strVal val="2/3*#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a:t>Figure 1 The Price Elasticity of Demand</a:t>
            </a:r>
          </a:p>
        </p:txBody>
      </p:sp>
      <p:sp>
        <p:nvSpPr>
          <p:cNvPr id="52227" name="Line 15"/>
          <p:cNvSpPr>
            <a:spLocks noChangeShapeType="1"/>
          </p:cNvSpPr>
          <p:nvPr/>
        </p:nvSpPr>
        <p:spPr bwMode="auto">
          <a:xfrm>
            <a:off x="3224214" y="3198814"/>
            <a:ext cx="1587" cy="15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8" name="Freeform 17"/>
          <p:cNvSpPr>
            <a:spLocks/>
          </p:cNvSpPr>
          <p:nvPr/>
        </p:nvSpPr>
        <p:spPr bwMode="auto">
          <a:xfrm>
            <a:off x="3533775" y="1922463"/>
            <a:ext cx="5862638" cy="3300412"/>
          </a:xfrm>
          <a:custGeom>
            <a:avLst/>
            <a:gdLst>
              <a:gd name="T0" fmla="*/ 0 w 3693"/>
              <a:gd name="T1" fmla="*/ 0 h 2079"/>
              <a:gd name="T2" fmla="*/ 0 w 3693"/>
              <a:gd name="T3" fmla="*/ 2147483647 h 2079"/>
              <a:gd name="T4" fmla="*/ 2147483647 w 3693"/>
              <a:gd name="T5" fmla="*/ 2147483647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4" name="Line 18"/>
          <p:cNvSpPr>
            <a:spLocks noChangeShapeType="1"/>
          </p:cNvSpPr>
          <p:nvPr/>
        </p:nvSpPr>
        <p:spPr bwMode="auto">
          <a:xfrm>
            <a:off x="3367089" y="3089275"/>
            <a:ext cx="3175" cy="217488"/>
          </a:xfrm>
          <a:prstGeom prst="line">
            <a:avLst/>
          </a:prstGeom>
          <a:noFill/>
          <a:ln w="2387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86035" name="Line 19"/>
          <p:cNvSpPr>
            <a:spLocks noChangeShapeType="1"/>
          </p:cNvSpPr>
          <p:nvPr/>
        </p:nvSpPr>
        <p:spPr bwMode="auto">
          <a:xfrm>
            <a:off x="5583238" y="5418139"/>
            <a:ext cx="1001712" cy="1587"/>
          </a:xfrm>
          <a:prstGeom prst="line">
            <a:avLst/>
          </a:prstGeom>
          <a:noFill/>
          <a:ln w="2387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52231" name="Rectangle 20"/>
          <p:cNvSpPr>
            <a:spLocks noChangeArrowheads="1"/>
          </p:cNvSpPr>
          <p:nvPr/>
        </p:nvSpPr>
        <p:spPr bwMode="auto">
          <a:xfrm>
            <a:off x="3616326" y="1481138"/>
            <a:ext cx="49051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(d) Elastic Demand: Elasticity Is Greater Than 1</a:t>
            </a:r>
            <a:endParaRPr lang="en-US" altLang="en-US" sz="2400">
              <a:latin typeface="Times New Roman" panose="02020603050405020304" pitchFamily="18" charset="0"/>
            </a:endParaRPr>
          </a:p>
        </p:txBody>
      </p:sp>
      <p:grpSp>
        <p:nvGrpSpPr>
          <p:cNvPr id="2" name="Group 21"/>
          <p:cNvGrpSpPr>
            <a:grpSpLocks/>
          </p:cNvGrpSpPr>
          <p:nvPr/>
        </p:nvGrpSpPr>
        <p:grpSpPr bwMode="auto">
          <a:xfrm>
            <a:off x="4106864" y="2255839"/>
            <a:ext cx="4875213" cy="1379537"/>
            <a:chOff x="1627" y="1421"/>
            <a:chExt cx="3071" cy="869"/>
          </a:xfrm>
        </p:grpSpPr>
        <p:sp>
          <p:nvSpPr>
            <p:cNvPr id="52255" name="Freeform 22"/>
            <p:cNvSpPr>
              <a:spLocks/>
            </p:cNvSpPr>
            <p:nvPr/>
          </p:nvSpPr>
          <p:spPr bwMode="auto">
            <a:xfrm>
              <a:off x="1627" y="1421"/>
              <a:ext cx="2461" cy="804"/>
            </a:xfrm>
            <a:custGeom>
              <a:avLst/>
              <a:gdLst>
                <a:gd name="T0" fmla="*/ 0 w 164"/>
                <a:gd name="T1" fmla="*/ 0 h 65"/>
                <a:gd name="T2" fmla="*/ 2147483647 w 164"/>
                <a:gd name="T3" fmla="*/ 2147483647 h 65"/>
                <a:gd name="T4" fmla="*/ 0 60000 65536"/>
                <a:gd name="T5" fmla="*/ 0 60000 65536"/>
                <a:gd name="T6" fmla="*/ 0 w 164"/>
                <a:gd name="T7" fmla="*/ 0 h 65"/>
                <a:gd name="T8" fmla="*/ 164 w 164"/>
                <a:gd name="T9" fmla="*/ 65 h 65"/>
              </a:gdLst>
              <a:ahLst/>
              <a:cxnLst>
                <a:cxn ang="T4">
                  <a:pos x="T0" y="T1"/>
                </a:cxn>
                <a:cxn ang="T5">
                  <a:pos x="T2" y="T3"/>
                </a:cxn>
              </a:cxnLst>
              <a:rect l="T6" t="T7" r="T8" b="T9"/>
              <a:pathLst>
                <a:path w="164" h="65">
                  <a:moveTo>
                    <a:pt x="0" y="0"/>
                  </a:moveTo>
                  <a:cubicBezTo>
                    <a:pt x="33" y="46"/>
                    <a:pt x="111" y="64"/>
                    <a:pt x="164" y="65"/>
                  </a:cubicBezTo>
                </a:path>
              </a:pathLst>
            </a:custGeom>
            <a:noFill/>
            <a:ln w="71438">
              <a:solidFill>
                <a:srgbClr val="004C9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6" name="Rectangle 23"/>
            <p:cNvSpPr>
              <a:spLocks noChangeArrowheads="1"/>
            </p:cNvSpPr>
            <p:nvPr/>
          </p:nvSpPr>
          <p:spPr bwMode="auto">
            <a:xfrm>
              <a:off x="4178" y="2125"/>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Demand</a:t>
              </a:r>
              <a:endParaRPr lang="en-US" altLang="en-US" sz="2400">
                <a:latin typeface="Times New Roman" panose="02020603050405020304" pitchFamily="18" charset="0"/>
              </a:endParaRPr>
            </a:p>
          </p:txBody>
        </p:sp>
      </p:grpSp>
      <p:sp>
        <p:nvSpPr>
          <p:cNvPr id="52233" name="Rectangle 24"/>
          <p:cNvSpPr>
            <a:spLocks noChangeArrowheads="1"/>
          </p:cNvSpPr>
          <p:nvPr/>
        </p:nvSpPr>
        <p:spPr bwMode="auto">
          <a:xfrm>
            <a:off x="8370888" y="5272088"/>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grpSp>
        <p:nvGrpSpPr>
          <p:cNvPr id="3" name="Group 25"/>
          <p:cNvGrpSpPr>
            <a:grpSpLocks/>
          </p:cNvGrpSpPr>
          <p:nvPr/>
        </p:nvGrpSpPr>
        <p:grpSpPr bwMode="auto">
          <a:xfrm>
            <a:off x="3292476" y="3294063"/>
            <a:ext cx="3732213" cy="2246312"/>
            <a:chOff x="1114" y="2075"/>
            <a:chExt cx="2351" cy="1415"/>
          </a:xfrm>
        </p:grpSpPr>
        <p:sp>
          <p:nvSpPr>
            <p:cNvPr id="52252" name="Freeform 26"/>
            <p:cNvSpPr>
              <a:spLocks/>
            </p:cNvSpPr>
            <p:nvPr/>
          </p:nvSpPr>
          <p:spPr bwMode="auto">
            <a:xfrm>
              <a:off x="1266" y="2163"/>
              <a:ext cx="2102" cy="1127"/>
            </a:xfrm>
            <a:custGeom>
              <a:avLst/>
              <a:gdLst>
                <a:gd name="T0" fmla="*/ 2102 w 2102"/>
                <a:gd name="T1" fmla="*/ 1127 h 1127"/>
                <a:gd name="T2" fmla="*/ 2102 w 2102"/>
                <a:gd name="T3" fmla="*/ 0 h 1127"/>
                <a:gd name="T4" fmla="*/ 0 w 2102"/>
                <a:gd name="T5" fmla="*/ 0 h 1127"/>
                <a:gd name="T6" fmla="*/ 0 60000 65536"/>
                <a:gd name="T7" fmla="*/ 0 60000 65536"/>
                <a:gd name="T8" fmla="*/ 0 60000 65536"/>
                <a:gd name="T9" fmla="*/ 0 w 2102"/>
                <a:gd name="T10" fmla="*/ 0 h 1127"/>
                <a:gd name="T11" fmla="*/ 2102 w 2102"/>
                <a:gd name="T12" fmla="*/ 1127 h 1127"/>
              </a:gdLst>
              <a:ahLst/>
              <a:cxnLst>
                <a:cxn ang="T6">
                  <a:pos x="T0" y="T1"/>
                </a:cxn>
                <a:cxn ang="T7">
                  <a:pos x="T2" y="T3"/>
                </a:cxn>
                <a:cxn ang="T8">
                  <a:pos x="T4" y="T5"/>
                </a:cxn>
              </a:cxnLst>
              <a:rect l="T9" t="T10" r="T11" b="T12"/>
              <a:pathLst>
                <a:path w="2102" h="1127">
                  <a:moveTo>
                    <a:pt x="2102" y="1127"/>
                  </a:moveTo>
                  <a:lnTo>
                    <a:pt x="2102" y="0"/>
                  </a:lnTo>
                  <a:lnTo>
                    <a:pt x="0" y="0"/>
                  </a:lnTo>
                </a:path>
              </a:pathLst>
            </a:custGeom>
            <a:noFill/>
            <a:ln w="2381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3" name="Rectangle 27"/>
            <p:cNvSpPr>
              <a:spLocks noChangeArrowheads="1"/>
            </p:cNvSpPr>
            <p:nvPr/>
          </p:nvSpPr>
          <p:spPr bwMode="auto">
            <a:xfrm>
              <a:off x="1114" y="2075"/>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sp>
          <p:nvSpPr>
            <p:cNvPr id="52254" name="Rectangle 28"/>
            <p:cNvSpPr>
              <a:spLocks noChangeArrowheads="1"/>
            </p:cNvSpPr>
            <p:nvPr/>
          </p:nvSpPr>
          <p:spPr bwMode="auto">
            <a:xfrm>
              <a:off x="3235" y="3325"/>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grpSp>
      <p:sp>
        <p:nvSpPr>
          <p:cNvPr id="52235" name="Rectangle 29"/>
          <p:cNvSpPr>
            <a:spLocks noChangeArrowheads="1"/>
          </p:cNvSpPr>
          <p:nvPr/>
        </p:nvSpPr>
        <p:spPr bwMode="auto">
          <a:xfrm>
            <a:off x="3300413" y="527843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sp>
        <p:nvSpPr>
          <p:cNvPr id="52236" name="Rectangle 30"/>
          <p:cNvSpPr>
            <a:spLocks noChangeArrowheads="1"/>
          </p:cNvSpPr>
          <p:nvPr/>
        </p:nvSpPr>
        <p:spPr bwMode="auto">
          <a:xfrm>
            <a:off x="2808289" y="1858963"/>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4" name="Group 31"/>
          <p:cNvGrpSpPr>
            <a:grpSpLocks/>
          </p:cNvGrpSpPr>
          <p:nvPr/>
        </p:nvGrpSpPr>
        <p:grpSpPr bwMode="auto">
          <a:xfrm>
            <a:off x="3149600" y="2857501"/>
            <a:ext cx="2160588" cy="2682875"/>
            <a:chOff x="1024" y="1800"/>
            <a:chExt cx="1361" cy="1690"/>
          </a:xfrm>
        </p:grpSpPr>
        <p:sp>
          <p:nvSpPr>
            <p:cNvPr id="52249" name="Freeform 32"/>
            <p:cNvSpPr>
              <a:spLocks/>
            </p:cNvSpPr>
            <p:nvPr/>
          </p:nvSpPr>
          <p:spPr bwMode="auto">
            <a:xfrm>
              <a:off x="1266" y="1879"/>
              <a:ext cx="1051" cy="1411"/>
            </a:xfrm>
            <a:custGeom>
              <a:avLst/>
              <a:gdLst>
                <a:gd name="T0" fmla="*/ 1051 w 1051"/>
                <a:gd name="T1" fmla="*/ 1411 h 1411"/>
                <a:gd name="T2" fmla="*/ 1051 w 1051"/>
                <a:gd name="T3" fmla="*/ 0 h 1411"/>
                <a:gd name="T4" fmla="*/ 0 w 1051"/>
                <a:gd name="T5" fmla="*/ 0 h 1411"/>
                <a:gd name="T6" fmla="*/ 0 60000 65536"/>
                <a:gd name="T7" fmla="*/ 0 60000 65536"/>
                <a:gd name="T8" fmla="*/ 0 60000 65536"/>
                <a:gd name="T9" fmla="*/ 0 w 1051"/>
                <a:gd name="T10" fmla="*/ 0 h 1411"/>
                <a:gd name="T11" fmla="*/ 1051 w 1051"/>
                <a:gd name="T12" fmla="*/ 1411 h 1411"/>
              </a:gdLst>
              <a:ahLst/>
              <a:cxnLst>
                <a:cxn ang="T6">
                  <a:pos x="T0" y="T1"/>
                </a:cxn>
                <a:cxn ang="T7">
                  <a:pos x="T2" y="T3"/>
                </a:cxn>
                <a:cxn ang="T8">
                  <a:pos x="T4" y="T5"/>
                </a:cxn>
              </a:cxnLst>
              <a:rect l="T9" t="T10" r="T11" b="T12"/>
              <a:pathLst>
                <a:path w="1051" h="1411">
                  <a:moveTo>
                    <a:pt x="1051" y="1411"/>
                  </a:moveTo>
                  <a:lnTo>
                    <a:pt x="1051" y="0"/>
                  </a:lnTo>
                  <a:lnTo>
                    <a:pt x="0" y="0"/>
                  </a:lnTo>
                </a:path>
              </a:pathLst>
            </a:custGeom>
            <a:noFill/>
            <a:ln w="2381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0" name="Rectangle 33"/>
            <p:cNvSpPr>
              <a:spLocks noChangeArrowheads="1"/>
            </p:cNvSpPr>
            <p:nvPr/>
          </p:nvSpPr>
          <p:spPr bwMode="auto">
            <a:xfrm>
              <a:off x="1024" y="1800"/>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a:t>
              </a:r>
              <a:endParaRPr lang="en-US" altLang="en-US" sz="2400">
                <a:latin typeface="Times New Roman" panose="02020603050405020304" pitchFamily="18" charset="0"/>
              </a:endParaRPr>
            </a:p>
          </p:txBody>
        </p:sp>
        <p:sp>
          <p:nvSpPr>
            <p:cNvPr id="52251" name="Rectangle 34"/>
            <p:cNvSpPr>
              <a:spLocks noChangeArrowheads="1"/>
            </p:cNvSpPr>
            <p:nvPr/>
          </p:nvSpPr>
          <p:spPr bwMode="auto">
            <a:xfrm>
              <a:off x="2232" y="3325"/>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50</a:t>
              </a:r>
              <a:endParaRPr lang="en-US" altLang="en-US" sz="2400">
                <a:latin typeface="Times New Roman" panose="02020603050405020304" pitchFamily="18" charset="0"/>
              </a:endParaRPr>
            </a:p>
          </p:txBody>
        </p:sp>
      </p:grpSp>
      <p:grpSp>
        <p:nvGrpSpPr>
          <p:cNvPr id="5" name="Group 35"/>
          <p:cNvGrpSpPr>
            <a:grpSpLocks/>
          </p:cNvGrpSpPr>
          <p:nvPr/>
        </p:nvGrpSpPr>
        <p:grpSpPr bwMode="auto">
          <a:xfrm>
            <a:off x="2033588" y="3257550"/>
            <a:ext cx="1333500" cy="1238250"/>
            <a:chOff x="321" y="2052"/>
            <a:chExt cx="840" cy="780"/>
          </a:xfrm>
        </p:grpSpPr>
        <p:sp>
          <p:nvSpPr>
            <p:cNvPr id="52243" name="Line 36"/>
            <p:cNvSpPr>
              <a:spLocks noChangeShapeType="1"/>
            </p:cNvSpPr>
            <p:nvPr/>
          </p:nvSpPr>
          <p:spPr bwMode="auto">
            <a:xfrm flipV="1">
              <a:off x="741" y="2052"/>
              <a:ext cx="360" cy="29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2244" name="Group 37"/>
            <p:cNvGrpSpPr>
              <a:grpSpLocks/>
            </p:cNvGrpSpPr>
            <p:nvPr/>
          </p:nvGrpSpPr>
          <p:grpSpPr bwMode="auto">
            <a:xfrm>
              <a:off x="321" y="2310"/>
              <a:ext cx="840" cy="522"/>
              <a:chOff x="321" y="2310"/>
              <a:chExt cx="840" cy="522"/>
            </a:xfrm>
          </p:grpSpPr>
          <p:sp>
            <p:nvSpPr>
              <p:cNvPr id="52245" name="Rectangle 38"/>
              <p:cNvSpPr>
                <a:spLocks noChangeArrowheads="1"/>
              </p:cNvSpPr>
              <p:nvPr/>
            </p:nvSpPr>
            <p:spPr bwMode="auto">
              <a:xfrm>
                <a:off x="321" y="2312"/>
                <a:ext cx="840" cy="5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46" name="Rectangle 39"/>
              <p:cNvSpPr>
                <a:spLocks noChangeArrowheads="1"/>
              </p:cNvSpPr>
              <p:nvPr/>
            </p:nvSpPr>
            <p:spPr bwMode="auto">
              <a:xfrm>
                <a:off x="360" y="2310"/>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 22%</a:t>
                </a:r>
                <a:endParaRPr lang="en-US" altLang="en-US" sz="2400">
                  <a:latin typeface="Times New Roman" panose="02020603050405020304" pitchFamily="18" charset="0"/>
                </a:endParaRPr>
              </a:p>
            </p:txBody>
          </p:sp>
          <p:sp>
            <p:nvSpPr>
              <p:cNvPr id="52247" name="Rectangle 40"/>
              <p:cNvSpPr>
                <a:spLocks noChangeArrowheads="1"/>
              </p:cNvSpPr>
              <p:nvPr/>
            </p:nvSpPr>
            <p:spPr bwMode="auto">
              <a:xfrm>
                <a:off x="360" y="2475"/>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increase</a:t>
                </a:r>
                <a:endParaRPr lang="en-US" altLang="en-US" sz="2400">
                  <a:latin typeface="Times New Roman" panose="02020603050405020304" pitchFamily="18" charset="0"/>
                </a:endParaRPr>
              </a:p>
            </p:txBody>
          </p:sp>
          <p:sp>
            <p:nvSpPr>
              <p:cNvPr id="52248" name="Rectangle 41"/>
              <p:cNvSpPr>
                <a:spLocks noChangeArrowheads="1"/>
              </p:cNvSpPr>
              <p:nvPr/>
            </p:nvSpPr>
            <p:spPr bwMode="auto">
              <a:xfrm>
                <a:off x="360" y="2639"/>
                <a:ext cx="6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 price . . .</a:t>
                </a:r>
                <a:endParaRPr lang="en-US" altLang="en-US" sz="2400">
                  <a:latin typeface="Times New Roman" panose="02020603050405020304" pitchFamily="18" charset="0"/>
                </a:endParaRPr>
              </a:p>
            </p:txBody>
          </p:sp>
        </p:grpSp>
      </p:grpSp>
      <p:grpSp>
        <p:nvGrpSpPr>
          <p:cNvPr id="7" name="Group 42"/>
          <p:cNvGrpSpPr>
            <a:grpSpLocks/>
          </p:cNvGrpSpPr>
          <p:nvPr/>
        </p:nvGrpSpPr>
        <p:grpSpPr bwMode="auto">
          <a:xfrm>
            <a:off x="3343275" y="5457826"/>
            <a:ext cx="5348288" cy="569913"/>
            <a:chOff x="1146" y="3438"/>
            <a:chExt cx="3369" cy="359"/>
          </a:xfrm>
        </p:grpSpPr>
        <p:sp>
          <p:nvSpPr>
            <p:cNvPr id="52240" name="Line 43"/>
            <p:cNvSpPr>
              <a:spLocks noChangeShapeType="1"/>
            </p:cNvSpPr>
            <p:nvPr/>
          </p:nvSpPr>
          <p:spPr bwMode="auto">
            <a:xfrm>
              <a:off x="2872" y="3438"/>
              <a:ext cx="165" cy="17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Rectangle 44"/>
            <p:cNvSpPr>
              <a:spLocks noChangeArrowheads="1"/>
            </p:cNvSpPr>
            <p:nvPr/>
          </p:nvSpPr>
          <p:spPr bwMode="auto">
            <a:xfrm>
              <a:off x="1146" y="3599"/>
              <a:ext cx="3369" cy="19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42" name="Rectangle 45"/>
            <p:cNvSpPr>
              <a:spLocks noChangeArrowheads="1"/>
            </p:cNvSpPr>
            <p:nvPr/>
          </p:nvSpPr>
          <p:spPr bwMode="auto">
            <a:xfrm>
              <a:off x="1174" y="3621"/>
              <a:ext cx="32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 . . leads to a 67% decrease in quantity demanded.</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1090088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a:t>Figure 1 The Price Elasticity of Demand</a:t>
            </a:r>
          </a:p>
        </p:txBody>
      </p:sp>
      <p:sp>
        <p:nvSpPr>
          <p:cNvPr id="53251" name="Freeform 16"/>
          <p:cNvSpPr>
            <a:spLocks/>
          </p:cNvSpPr>
          <p:nvPr/>
        </p:nvSpPr>
        <p:spPr bwMode="auto">
          <a:xfrm>
            <a:off x="3438525" y="2017713"/>
            <a:ext cx="5862638" cy="3300412"/>
          </a:xfrm>
          <a:custGeom>
            <a:avLst/>
            <a:gdLst>
              <a:gd name="T0" fmla="*/ 0 w 3693"/>
              <a:gd name="T1" fmla="*/ 0 h 2079"/>
              <a:gd name="T2" fmla="*/ 0 w 3693"/>
              <a:gd name="T3" fmla="*/ 2147483647 h 2079"/>
              <a:gd name="T4" fmla="*/ 2147483647 w 3693"/>
              <a:gd name="T5" fmla="*/ 2147483647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2" name="Rectangle 17"/>
          <p:cNvSpPr>
            <a:spLocks noChangeArrowheads="1"/>
          </p:cNvSpPr>
          <p:nvPr/>
        </p:nvSpPr>
        <p:spPr bwMode="auto">
          <a:xfrm>
            <a:off x="3500438" y="1576388"/>
            <a:ext cx="5584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(e) Perfectly Elastic Demand: Elasticity Equals Infinity</a:t>
            </a:r>
            <a:endParaRPr lang="en-US" altLang="en-US" sz="2400">
              <a:latin typeface="Times New Roman" panose="02020603050405020304" pitchFamily="18" charset="0"/>
            </a:endParaRPr>
          </a:p>
        </p:txBody>
      </p:sp>
      <p:sp>
        <p:nvSpPr>
          <p:cNvPr id="53253" name="Rectangle 18"/>
          <p:cNvSpPr>
            <a:spLocks noChangeArrowheads="1"/>
          </p:cNvSpPr>
          <p:nvPr/>
        </p:nvSpPr>
        <p:spPr bwMode="auto">
          <a:xfrm>
            <a:off x="8432800" y="5367338"/>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sp>
        <p:nvSpPr>
          <p:cNvPr id="53254" name="Rectangle 19"/>
          <p:cNvSpPr>
            <a:spLocks noChangeArrowheads="1"/>
          </p:cNvSpPr>
          <p:nvPr/>
        </p:nvSpPr>
        <p:spPr bwMode="auto">
          <a:xfrm>
            <a:off x="3228975" y="53736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sp>
        <p:nvSpPr>
          <p:cNvPr id="53255" name="Rectangle 20"/>
          <p:cNvSpPr>
            <a:spLocks noChangeArrowheads="1"/>
          </p:cNvSpPr>
          <p:nvPr/>
        </p:nvSpPr>
        <p:spPr bwMode="auto">
          <a:xfrm>
            <a:off x="2827339" y="1973263"/>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2" name="Group 21"/>
          <p:cNvGrpSpPr>
            <a:grpSpLocks/>
          </p:cNvGrpSpPr>
          <p:nvPr/>
        </p:nvGrpSpPr>
        <p:grpSpPr bwMode="auto">
          <a:xfrm>
            <a:off x="3116263" y="3389314"/>
            <a:ext cx="5559424" cy="274637"/>
            <a:chOff x="1003" y="2135"/>
            <a:chExt cx="3502" cy="173"/>
          </a:xfrm>
        </p:grpSpPr>
        <p:sp>
          <p:nvSpPr>
            <p:cNvPr id="53274" name="Rectangle 22"/>
            <p:cNvSpPr>
              <a:spLocks noChangeArrowheads="1"/>
            </p:cNvSpPr>
            <p:nvPr/>
          </p:nvSpPr>
          <p:spPr bwMode="auto">
            <a:xfrm>
              <a:off x="1003" y="2135"/>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grpSp>
          <p:nvGrpSpPr>
            <p:cNvPr id="53275" name="Group 23"/>
            <p:cNvGrpSpPr>
              <a:grpSpLocks/>
            </p:cNvGrpSpPr>
            <p:nvPr/>
          </p:nvGrpSpPr>
          <p:grpSpPr bwMode="auto">
            <a:xfrm>
              <a:off x="1214" y="2143"/>
              <a:ext cx="3291" cy="165"/>
              <a:chOff x="1218" y="2143"/>
              <a:chExt cx="3291" cy="165"/>
            </a:xfrm>
          </p:grpSpPr>
          <p:sp>
            <p:nvSpPr>
              <p:cNvPr id="53276" name="Line 24"/>
              <p:cNvSpPr>
                <a:spLocks noChangeShapeType="1"/>
              </p:cNvSpPr>
              <p:nvPr/>
            </p:nvSpPr>
            <p:spPr bwMode="auto">
              <a:xfrm flipH="1">
                <a:off x="1218" y="2223"/>
                <a:ext cx="2717" cy="1"/>
              </a:xfrm>
              <a:prstGeom prst="line">
                <a:avLst/>
              </a:prstGeom>
              <a:noFill/>
              <a:ln w="71438">
                <a:solidFill>
                  <a:srgbClr val="004C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7" name="Rectangle 25"/>
              <p:cNvSpPr>
                <a:spLocks noChangeArrowheads="1"/>
              </p:cNvSpPr>
              <p:nvPr/>
            </p:nvSpPr>
            <p:spPr bwMode="auto">
              <a:xfrm>
                <a:off x="3989" y="2143"/>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Demand</a:t>
                </a:r>
                <a:endParaRPr lang="en-US" altLang="en-US" sz="2400">
                  <a:latin typeface="Times New Roman" panose="02020603050405020304" pitchFamily="18" charset="0"/>
                </a:endParaRPr>
              </a:p>
            </p:txBody>
          </p:sp>
        </p:grpSp>
      </p:grpSp>
      <p:grpSp>
        <p:nvGrpSpPr>
          <p:cNvPr id="4" name="Group 26"/>
          <p:cNvGrpSpPr>
            <a:grpSpLocks/>
          </p:cNvGrpSpPr>
          <p:nvPr/>
        </p:nvGrpSpPr>
        <p:grpSpPr bwMode="auto">
          <a:xfrm>
            <a:off x="5578475" y="3608389"/>
            <a:ext cx="2025650" cy="1139825"/>
            <a:chOff x="2554" y="2273"/>
            <a:chExt cx="1276" cy="718"/>
          </a:xfrm>
        </p:grpSpPr>
        <p:sp>
          <p:nvSpPr>
            <p:cNvPr id="53269" name="Line 27"/>
            <p:cNvSpPr>
              <a:spLocks noChangeShapeType="1"/>
            </p:cNvSpPr>
            <p:nvPr/>
          </p:nvSpPr>
          <p:spPr bwMode="auto">
            <a:xfrm>
              <a:off x="3020" y="2273"/>
              <a:ext cx="180" cy="24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0" name="Rectangle 28"/>
            <p:cNvSpPr>
              <a:spLocks noChangeArrowheads="1"/>
            </p:cNvSpPr>
            <p:nvPr/>
          </p:nvSpPr>
          <p:spPr bwMode="auto">
            <a:xfrm>
              <a:off x="2554" y="2471"/>
              <a:ext cx="1276" cy="5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3271" name="Rectangle 29"/>
            <p:cNvSpPr>
              <a:spLocks noChangeArrowheads="1"/>
            </p:cNvSpPr>
            <p:nvPr/>
          </p:nvSpPr>
          <p:spPr bwMode="auto">
            <a:xfrm>
              <a:off x="2591" y="2489"/>
              <a:ext cx="97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At exactly $4,</a:t>
              </a:r>
              <a:endParaRPr lang="en-US" altLang="en-US" sz="2400">
                <a:latin typeface="Times New Roman" panose="02020603050405020304" pitchFamily="18" charset="0"/>
              </a:endParaRPr>
            </a:p>
          </p:txBody>
        </p:sp>
        <p:sp>
          <p:nvSpPr>
            <p:cNvPr id="53272" name="Rectangle 30"/>
            <p:cNvSpPr>
              <a:spLocks noChangeArrowheads="1"/>
            </p:cNvSpPr>
            <p:nvPr/>
          </p:nvSpPr>
          <p:spPr bwMode="auto">
            <a:xfrm>
              <a:off x="2591" y="2653"/>
              <a:ext cx="9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consumers will</a:t>
              </a:r>
              <a:endParaRPr lang="en-US" altLang="en-US" sz="2400">
                <a:latin typeface="Times New Roman" panose="02020603050405020304" pitchFamily="18" charset="0"/>
              </a:endParaRPr>
            </a:p>
          </p:txBody>
        </p:sp>
        <p:sp>
          <p:nvSpPr>
            <p:cNvPr id="53273" name="Rectangle 31"/>
            <p:cNvSpPr>
              <a:spLocks noChangeArrowheads="1"/>
            </p:cNvSpPr>
            <p:nvPr/>
          </p:nvSpPr>
          <p:spPr bwMode="auto">
            <a:xfrm>
              <a:off x="2591" y="2818"/>
              <a:ext cx="103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buy any quantity.</a:t>
              </a:r>
              <a:endParaRPr lang="en-US" altLang="en-US" sz="2400">
                <a:latin typeface="Times New Roman" panose="02020603050405020304" pitchFamily="18" charset="0"/>
              </a:endParaRPr>
            </a:p>
          </p:txBody>
        </p:sp>
      </p:grpSp>
      <p:grpSp>
        <p:nvGrpSpPr>
          <p:cNvPr id="5" name="Group 32"/>
          <p:cNvGrpSpPr>
            <a:grpSpLocks/>
          </p:cNvGrpSpPr>
          <p:nvPr/>
        </p:nvGrpSpPr>
        <p:grpSpPr bwMode="auto">
          <a:xfrm>
            <a:off x="3529014" y="2428875"/>
            <a:ext cx="2644775" cy="825500"/>
            <a:chOff x="1263" y="1530"/>
            <a:chExt cx="1666" cy="520"/>
          </a:xfrm>
        </p:grpSpPr>
        <p:sp>
          <p:nvSpPr>
            <p:cNvPr id="53264" name="Line 33"/>
            <p:cNvSpPr>
              <a:spLocks noChangeShapeType="1"/>
            </p:cNvSpPr>
            <p:nvPr/>
          </p:nvSpPr>
          <p:spPr bwMode="auto">
            <a:xfrm flipV="1">
              <a:off x="1263" y="1679"/>
              <a:ext cx="286"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5" name="Rectangle 34"/>
            <p:cNvSpPr>
              <a:spLocks noChangeArrowheads="1"/>
            </p:cNvSpPr>
            <p:nvPr/>
          </p:nvSpPr>
          <p:spPr bwMode="auto">
            <a:xfrm>
              <a:off x="1519" y="1530"/>
              <a:ext cx="1410" cy="5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3266" name="Rectangle 35"/>
            <p:cNvSpPr>
              <a:spLocks noChangeArrowheads="1"/>
            </p:cNvSpPr>
            <p:nvPr/>
          </p:nvSpPr>
          <p:spPr bwMode="auto">
            <a:xfrm>
              <a:off x="1568" y="1556"/>
              <a:ext cx="87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At any price</a:t>
              </a:r>
              <a:endParaRPr lang="en-US" altLang="en-US" sz="2400">
                <a:latin typeface="Times New Roman" panose="02020603050405020304" pitchFamily="18" charset="0"/>
              </a:endParaRPr>
            </a:p>
          </p:txBody>
        </p:sp>
        <p:sp>
          <p:nvSpPr>
            <p:cNvPr id="53267" name="Rectangle 36"/>
            <p:cNvSpPr>
              <a:spLocks noChangeArrowheads="1"/>
            </p:cNvSpPr>
            <p:nvPr/>
          </p:nvSpPr>
          <p:spPr bwMode="auto">
            <a:xfrm>
              <a:off x="1568" y="1720"/>
              <a:ext cx="112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above $4, quantity</a:t>
              </a:r>
              <a:endParaRPr lang="en-US" altLang="en-US" sz="2400">
                <a:latin typeface="Times New Roman" panose="02020603050405020304" pitchFamily="18" charset="0"/>
              </a:endParaRPr>
            </a:p>
          </p:txBody>
        </p:sp>
        <p:sp>
          <p:nvSpPr>
            <p:cNvPr id="53268" name="Rectangle 37"/>
            <p:cNvSpPr>
              <a:spLocks noChangeArrowheads="1"/>
            </p:cNvSpPr>
            <p:nvPr/>
          </p:nvSpPr>
          <p:spPr bwMode="auto">
            <a:xfrm>
              <a:off x="1568" y="1884"/>
              <a:ext cx="113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demanded is zero.</a:t>
              </a:r>
              <a:endParaRPr lang="en-US" altLang="en-US" sz="2400">
                <a:latin typeface="Times New Roman" panose="02020603050405020304" pitchFamily="18" charset="0"/>
              </a:endParaRPr>
            </a:p>
          </p:txBody>
        </p:sp>
      </p:grpSp>
      <p:grpSp>
        <p:nvGrpSpPr>
          <p:cNvPr id="6" name="Group 38"/>
          <p:cNvGrpSpPr>
            <a:grpSpLocks/>
          </p:cNvGrpSpPr>
          <p:nvPr/>
        </p:nvGrpSpPr>
        <p:grpSpPr bwMode="auto">
          <a:xfrm>
            <a:off x="2005013" y="4276725"/>
            <a:ext cx="3478212" cy="1924050"/>
            <a:chOff x="303" y="2694"/>
            <a:chExt cx="2191" cy="1212"/>
          </a:xfrm>
        </p:grpSpPr>
        <p:sp>
          <p:nvSpPr>
            <p:cNvPr id="53260" name="Line 39"/>
            <p:cNvSpPr>
              <a:spLocks noChangeShapeType="1"/>
            </p:cNvSpPr>
            <p:nvPr/>
          </p:nvSpPr>
          <p:spPr bwMode="auto">
            <a:xfrm flipV="1">
              <a:off x="468" y="2694"/>
              <a:ext cx="690" cy="87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1" name="Rectangle 40"/>
            <p:cNvSpPr>
              <a:spLocks noChangeArrowheads="1"/>
            </p:cNvSpPr>
            <p:nvPr/>
          </p:nvSpPr>
          <p:spPr bwMode="auto">
            <a:xfrm>
              <a:off x="303" y="3548"/>
              <a:ext cx="2191" cy="35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3262" name="Rectangle 41"/>
            <p:cNvSpPr>
              <a:spLocks noChangeArrowheads="1"/>
            </p:cNvSpPr>
            <p:nvPr/>
          </p:nvSpPr>
          <p:spPr bwMode="auto">
            <a:xfrm>
              <a:off x="360" y="3570"/>
              <a:ext cx="13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3. At a price below $4,</a:t>
              </a:r>
              <a:endParaRPr lang="en-US" altLang="en-US" sz="2400">
                <a:latin typeface="Times New Roman" panose="02020603050405020304" pitchFamily="18" charset="0"/>
              </a:endParaRPr>
            </a:p>
          </p:txBody>
        </p:sp>
        <p:sp>
          <p:nvSpPr>
            <p:cNvPr id="53263" name="Rectangle 42"/>
            <p:cNvSpPr>
              <a:spLocks noChangeArrowheads="1"/>
            </p:cNvSpPr>
            <p:nvPr/>
          </p:nvSpPr>
          <p:spPr bwMode="auto">
            <a:xfrm>
              <a:off x="360" y="3734"/>
              <a:ext cx="178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quantity demanded is infinite.</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3168595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P.E.D.</a:t>
            </a:r>
            <a:r>
              <a:rPr lang="en-US" dirty="0" smtClean="0"/>
              <a:t> affects the link between price and sales revenue</a:t>
            </a:r>
            <a:endParaRPr lang="en-US" dirty="0"/>
          </a:p>
        </p:txBody>
      </p:sp>
      <p:sp>
        <p:nvSpPr>
          <p:cNvPr id="54275" name="Text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1620245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eaLnBrk="1" hangingPunct="1"/>
            <a:r>
              <a:rPr lang="en-US" altLang="en-US" sz="3600"/>
              <a:t>Total Revenue and the Price Elasticity of Demand</a:t>
            </a:r>
          </a:p>
        </p:txBody>
      </p:sp>
      <mc:AlternateContent xmlns:mc="http://schemas.openxmlformats.org/markup-compatibility/2006" xmlns:a14="http://schemas.microsoft.com/office/drawing/2010/main">
        <mc:Choice Requires="a14">
          <p:sp>
            <p:nvSpPr>
              <p:cNvPr id="55299" name="Rectangle 5"/>
              <p:cNvSpPr>
                <a:spLocks noGrp="1" noChangeArrowheads="1"/>
              </p:cNvSpPr>
              <p:nvPr>
                <p:ph idx="1"/>
              </p:nvPr>
            </p:nvSpPr>
            <p:spPr>
              <a:noFill/>
            </p:spPr>
            <p:txBody>
              <a:bodyPr/>
              <a:lstStyle/>
              <a:p>
                <a:pPr>
                  <a:buClr>
                    <a:schemeClr val="tx1"/>
                  </a:buClr>
                </a:pPr>
                <a:r>
                  <a:rPr lang="en-US" altLang="en-US" b="1" dirty="0" smtClean="0"/>
                  <a:t>Key Definition: </a:t>
                </a:r>
                <a:r>
                  <a:rPr lang="en-US" altLang="en-US" i="1" dirty="0" smtClean="0">
                    <a:solidFill>
                      <a:srgbClr val="25A9A6"/>
                    </a:solidFill>
                  </a:rPr>
                  <a:t>Total revenue</a:t>
                </a:r>
                <a:r>
                  <a:rPr lang="en-US" altLang="en-US" dirty="0" smtClean="0"/>
                  <a:t> (TR) is the amount received by sellers from the sale of a good.</a:t>
                </a:r>
              </a:p>
              <a:p>
                <a:pPr eaLnBrk="1" hangingPunct="1"/>
                <a:r>
                  <a:rPr lang="en-US" altLang="en-US" dirty="0" smtClean="0"/>
                  <a:t>It is usually computed as the price of the good (</a:t>
                </a:r>
                <a:r>
                  <a:rPr lang="en-US" altLang="en-US" i="1" dirty="0" smtClean="0"/>
                  <a:t>P</a:t>
                </a:r>
                <a:r>
                  <a:rPr lang="en-US" altLang="en-US" dirty="0" smtClean="0"/>
                  <a:t>) times the quantity sold (</a:t>
                </a:r>
                <a:r>
                  <a:rPr lang="en-US" altLang="en-US" i="1" dirty="0" smtClean="0"/>
                  <a:t>Q</a:t>
                </a:r>
                <a:r>
                  <a:rPr lang="en-US" altLang="en-US" dirty="0" smtClean="0"/>
                  <a:t>): </a:t>
                </a:r>
                <a14:m>
                  <m:oMath xmlns:m="http://schemas.openxmlformats.org/officeDocument/2006/math">
                    <m:r>
                      <m:rPr>
                        <m:nor/>
                      </m:rPr>
                      <a:rPr lang="en-US" altLang="en-US" b="1" i="0" smtClean="0">
                        <a:solidFill>
                          <a:srgbClr val="0070C0"/>
                        </a:solidFill>
                        <a:latin typeface="Cambria Math" panose="02040503050406030204" pitchFamily="18" charset="0"/>
                      </a:rPr>
                      <m:t>TR</m:t>
                    </m:r>
                    <m:r>
                      <a:rPr lang="en-US" altLang="en-US" b="1" i="1" smtClean="0">
                        <a:solidFill>
                          <a:srgbClr val="0070C0"/>
                        </a:solidFill>
                        <a:latin typeface="Cambria Math" panose="02040503050406030204" pitchFamily="18" charset="0"/>
                      </a:rPr>
                      <m:t>=</m:t>
                    </m:r>
                    <m:r>
                      <a:rPr lang="en-US" altLang="en-US" b="1" i="1" smtClean="0">
                        <a:solidFill>
                          <a:srgbClr val="0070C0"/>
                        </a:solidFill>
                        <a:latin typeface="Cambria Math" panose="02040503050406030204" pitchFamily="18" charset="0"/>
                      </a:rPr>
                      <m:t>𝑷</m:t>
                    </m:r>
                    <m:r>
                      <a:rPr lang="en-US" altLang="en-US" b="1" i="1" smtClean="0">
                        <a:solidFill>
                          <a:srgbClr val="0070C0"/>
                        </a:solidFill>
                        <a:latin typeface="Cambria Math" panose="02040503050406030204" pitchFamily="18" charset="0"/>
                        <a:ea typeface="Cambria Math" panose="02040503050406030204" pitchFamily="18" charset="0"/>
                      </a:rPr>
                      <m:t>×</m:t>
                    </m:r>
                    <m:r>
                      <a:rPr lang="en-US" altLang="en-US" b="1" i="1" smtClean="0">
                        <a:solidFill>
                          <a:srgbClr val="0070C0"/>
                        </a:solidFill>
                        <a:latin typeface="Cambria Math" panose="02040503050406030204" pitchFamily="18" charset="0"/>
                        <a:ea typeface="Cambria Math" panose="02040503050406030204" pitchFamily="18" charset="0"/>
                      </a:rPr>
                      <m:t>𝑸</m:t>
                    </m:r>
                  </m:oMath>
                </a14:m>
                <a:endParaRPr lang="en-US" altLang="en-US" b="1" dirty="0" smtClean="0"/>
              </a:p>
              <a:p>
                <a:endParaRPr lang="en-US" altLang="en-US" dirty="0" smtClean="0"/>
              </a:p>
            </p:txBody>
          </p:sp>
        </mc:Choice>
        <mc:Fallback xmlns="">
          <p:sp>
            <p:nvSpPr>
              <p:cNvPr id="55299" name="Rectangle 5"/>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562073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Elasticity</a:t>
            </a:r>
          </a:p>
        </p:txBody>
      </p:sp>
      <p:sp>
        <p:nvSpPr>
          <p:cNvPr id="6147" name="Content Placeholder 2"/>
          <p:cNvSpPr>
            <a:spLocks noGrp="1"/>
          </p:cNvSpPr>
          <p:nvPr>
            <p:ph idx="1"/>
          </p:nvPr>
        </p:nvSpPr>
        <p:spPr/>
        <p:txBody>
          <a:bodyPr/>
          <a:lstStyle/>
          <a:p>
            <a:r>
              <a:rPr lang="en-US" altLang="en-US" smtClean="0"/>
              <a:t>We have seen that </a:t>
            </a:r>
          </a:p>
          <a:p>
            <a:pPr lvl="1"/>
            <a:r>
              <a:rPr lang="en-US" altLang="en-US" smtClean="0"/>
              <a:t>The quantity demanded of a consumer good is affected by </a:t>
            </a:r>
          </a:p>
          <a:p>
            <a:pPr lvl="2"/>
            <a:r>
              <a:rPr lang="en-US" altLang="en-US" smtClean="0"/>
              <a:t>its price, the prices of other goods, buyers’ incomes, etc.</a:t>
            </a:r>
          </a:p>
          <a:p>
            <a:pPr lvl="1"/>
            <a:r>
              <a:rPr lang="en-US" altLang="en-US" smtClean="0"/>
              <a:t>The quantity supplied of a good is affected by</a:t>
            </a:r>
          </a:p>
          <a:p>
            <a:pPr lvl="2"/>
            <a:r>
              <a:rPr lang="en-US" altLang="en-US" smtClean="0"/>
              <a:t>its price, the prices of raw materials, technology, etc.</a:t>
            </a:r>
          </a:p>
          <a:p>
            <a:r>
              <a:rPr lang="en-US" altLang="en-US" i="1" smtClean="0"/>
              <a:t>Elasticity</a:t>
            </a:r>
            <a:r>
              <a:rPr lang="en-US" altLang="en-US" smtClean="0"/>
              <a:t> is a measure of the strengths of these various effects</a:t>
            </a:r>
          </a:p>
        </p:txBody>
      </p:sp>
    </p:spTree>
    <p:extLst>
      <p:ext uri="{BB962C8B-B14F-4D97-AF65-F5344CB8AC3E}">
        <p14:creationId xmlns:p14="http://schemas.microsoft.com/office/powerpoint/2010/main" val="283095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0"/>
          <p:cNvGrpSpPr>
            <a:grpSpLocks/>
          </p:cNvGrpSpPr>
          <p:nvPr/>
        </p:nvGrpSpPr>
        <p:grpSpPr bwMode="auto">
          <a:xfrm>
            <a:off x="2506664" y="3524250"/>
            <a:ext cx="3525837" cy="2370138"/>
            <a:chOff x="619" y="2220"/>
            <a:chExt cx="2221" cy="1493"/>
          </a:xfrm>
        </p:grpSpPr>
        <p:sp>
          <p:nvSpPr>
            <p:cNvPr id="56343" name="Rectangle 31"/>
            <p:cNvSpPr>
              <a:spLocks noChangeArrowheads="1"/>
            </p:cNvSpPr>
            <p:nvPr/>
          </p:nvSpPr>
          <p:spPr bwMode="auto">
            <a:xfrm>
              <a:off x="619" y="2220"/>
              <a:ext cx="2221" cy="1493"/>
            </a:xfrm>
            <a:prstGeom prst="rect">
              <a:avLst/>
            </a:prstGeom>
            <a:solidFill>
              <a:srgbClr val="EFE9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344" name="Rectangle 32"/>
            <p:cNvSpPr>
              <a:spLocks noChangeArrowheads="1"/>
            </p:cNvSpPr>
            <p:nvPr/>
          </p:nvSpPr>
          <p:spPr bwMode="auto">
            <a:xfrm>
              <a:off x="1323" y="2775"/>
              <a:ext cx="85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700">
                  <a:solidFill>
                    <a:srgbClr val="000000"/>
                  </a:solidFill>
                </a:rPr>
                <a:t> </a:t>
              </a:r>
              <a:r>
                <a:rPr lang="en-US" altLang="en-US" sz="1700" i="1">
                  <a:solidFill>
                    <a:srgbClr val="000000"/>
                  </a:solidFill>
                </a:rPr>
                <a:t>P</a:t>
              </a:r>
              <a:r>
                <a:rPr lang="en-US" altLang="en-US" sz="1700">
                  <a:solidFill>
                    <a:srgbClr val="000000"/>
                  </a:solidFill>
                </a:rPr>
                <a:t> × </a:t>
              </a:r>
              <a:r>
                <a:rPr lang="en-US" altLang="en-US" sz="1700" i="1">
                  <a:solidFill>
                    <a:srgbClr val="000000"/>
                  </a:solidFill>
                </a:rPr>
                <a:t>Q</a:t>
              </a:r>
              <a:r>
                <a:rPr lang="en-US" altLang="en-US" sz="1700">
                  <a:solidFill>
                    <a:srgbClr val="000000"/>
                  </a:solidFill>
                </a:rPr>
                <a:t> = $400</a:t>
              </a:r>
              <a:endParaRPr lang="en-US" altLang="en-US" sz="2400">
                <a:latin typeface="Times New Roman" panose="02020603050405020304" pitchFamily="18" charset="0"/>
              </a:endParaRPr>
            </a:p>
          </p:txBody>
        </p:sp>
        <p:sp>
          <p:nvSpPr>
            <p:cNvPr id="56345" name="Rectangle 33"/>
            <p:cNvSpPr>
              <a:spLocks noChangeArrowheads="1"/>
            </p:cNvSpPr>
            <p:nvPr/>
          </p:nvSpPr>
          <p:spPr bwMode="auto">
            <a:xfrm>
              <a:off x="1456" y="2946"/>
              <a:ext cx="58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(revenue)</a:t>
              </a:r>
              <a:endParaRPr lang="en-US" altLang="en-US" sz="2400">
                <a:latin typeface="Times New Roman" panose="02020603050405020304" pitchFamily="18" charset="0"/>
              </a:endParaRPr>
            </a:p>
          </p:txBody>
        </p:sp>
      </p:grpSp>
      <p:sp>
        <p:nvSpPr>
          <p:cNvPr id="56323" name="Rectangle 3"/>
          <p:cNvSpPr>
            <a:spLocks noGrp="1" noChangeArrowheads="1"/>
          </p:cNvSpPr>
          <p:nvPr>
            <p:ph type="title"/>
          </p:nvPr>
        </p:nvSpPr>
        <p:spPr>
          <a:xfrm>
            <a:off x="2055814" y="417514"/>
            <a:ext cx="8080375" cy="642937"/>
          </a:xfrm>
        </p:spPr>
        <p:txBody>
          <a:bodyPr/>
          <a:lstStyle/>
          <a:p>
            <a:pPr algn="l" eaLnBrk="1" hangingPunct="1">
              <a:lnSpc>
                <a:spcPct val="80000"/>
              </a:lnSpc>
            </a:pPr>
            <a:r>
              <a:rPr lang="en-US" altLang="en-US" sz="2800" dirty="0" smtClean="0"/>
              <a:t>Total Revenue, Graphically</a:t>
            </a:r>
            <a:endParaRPr lang="en-US" altLang="en-US" sz="2800" dirty="0"/>
          </a:p>
        </p:txBody>
      </p:sp>
      <p:sp>
        <p:nvSpPr>
          <p:cNvPr id="56324" name="Freeform 17"/>
          <p:cNvSpPr>
            <a:spLocks/>
          </p:cNvSpPr>
          <p:nvPr/>
        </p:nvSpPr>
        <p:spPr bwMode="auto">
          <a:xfrm>
            <a:off x="2506663" y="1111250"/>
            <a:ext cx="7429500" cy="4783138"/>
          </a:xfrm>
          <a:custGeom>
            <a:avLst/>
            <a:gdLst>
              <a:gd name="T0" fmla="*/ 0 w 4680"/>
              <a:gd name="T1" fmla="*/ 0 h 3013"/>
              <a:gd name="T2" fmla="*/ 0 w 4680"/>
              <a:gd name="T3" fmla="*/ 2147483647 h 3013"/>
              <a:gd name="T4" fmla="*/ 2147483647 w 4680"/>
              <a:gd name="T5" fmla="*/ 2147483647 h 3013"/>
              <a:gd name="T6" fmla="*/ 0 60000 65536"/>
              <a:gd name="T7" fmla="*/ 0 60000 65536"/>
              <a:gd name="T8" fmla="*/ 0 60000 65536"/>
              <a:gd name="T9" fmla="*/ 0 w 4680"/>
              <a:gd name="T10" fmla="*/ 0 h 3013"/>
              <a:gd name="T11" fmla="*/ 4680 w 4680"/>
              <a:gd name="T12" fmla="*/ 3013 h 3013"/>
            </a:gdLst>
            <a:ahLst/>
            <a:cxnLst>
              <a:cxn ang="T6">
                <a:pos x="T0" y="T1"/>
              </a:cxn>
              <a:cxn ang="T7">
                <a:pos x="T2" y="T3"/>
              </a:cxn>
              <a:cxn ang="T8">
                <a:pos x="T4" y="T5"/>
              </a:cxn>
            </a:cxnLst>
            <a:rect l="T9" t="T10" r="T11" b="T12"/>
            <a:pathLst>
              <a:path w="4680" h="3013">
                <a:moveTo>
                  <a:pt x="0" y="0"/>
                </a:moveTo>
                <a:lnTo>
                  <a:pt x="0" y="3013"/>
                </a:lnTo>
                <a:lnTo>
                  <a:pt x="4680" y="3013"/>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8"/>
          <p:cNvGrpSpPr>
            <a:grpSpLocks/>
          </p:cNvGrpSpPr>
          <p:nvPr/>
        </p:nvGrpSpPr>
        <p:grpSpPr bwMode="auto">
          <a:xfrm>
            <a:off x="4498976" y="2492376"/>
            <a:ext cx="4367213" cy="2473325"/>
            <a:chOff x="1874" y="1570"/>
            <a:chExt cx="2751" cy="1558"/>
          </a:xfrm>
        </p:grpSpPr>
        <p:sp>
          <p:nvSpPr>
            <p:cNvPr id="56341" name="Line 19"/>
            <p:cNvSpPr>
              <a:spLocks noChangeShapeType="1"/>
            </p:cNvSpPr>
            <p:nvPr/>
          </p:nvSpPr>
          <p:spPr bwMode="auto">
            <a:xfrm>
              <a:off x="1874" y="1570"/>
              <a:ext cx="2195" cy="1468"/>
            </a:xfrm>
            <a:prstGeom prst="line">
              <a:avLst/>
            </a:prstGeom>
            <a:noFill/>
            <a:ln w="60325">
              <a:solidFill>
                <a:srgbClr val="004C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Rectangle 20"/>
            <p:cNvSpPr>
              <a:spLocks noChangeArrowheads="1"/>
            </p:cNvSpPr>
            <p:nvPr/>
          </p:nvSpPr>
          <p:spPr bwMode="auto">
            <a:xfrm>
              <a:off x="4105" y="2963"/>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Demand</a:t>
              </a:r>
              <a:endParaRPr lang="en-US" altLang="en-US" sz="2400">
                <a:latin typeface="Times New Roman" panose="02020603050405020304" pitchFamily="18" charset="0"/>
              </a:endParaRPr>
            </a:p>
          </p:txBody>
        </p:sp>
      </p:grpSp>
      <p:sp>
        <p:nvSpPr>
          <p:cNvPr id="56326" name="Rectangle 21"/>
          <p:cNvSpPr>
            <a:spLocks noChangeArrowheads="1"/>
          </p:cNvSpPr>
          <p:nvPr/>
        </p:nvSpPr>
        <p:spPr bwMode="auto">
          <a:xfrm>
            <a:off x="9040813" y="5935663"/>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grpSp>
        <p:nvGrpSpPr>
          <p:cNvPr id="3" name="Group 22"/>
          <p:cNvGrpSpPr>
            <a:grpSpLocks/>
          </p:cNvGrpSpPr>
          <p:nvPr/>
        </p:nvGrpSpPr>
        <p:grpSpPr bwMode="auto">
          <a:xfrm>
            <a:off x="2547939" y="6265863"/>
            <a:ext cx="3444875" cy="400050"/>
            <a:chOff x="645" y="3947"/>
            <a:chExt cx="2170" cy="252"/>
          </a:xfrm>
        </p:grpSpPr>
        <p:sp>
          <p:nvSpPr>
            <p:cNvPr id="56339" name="Freeform 23"/>
            <p:cNvSpPr>
              <a:spLocks/>
            </p:cNvSpPr>
            <p:nvPr/>
          </p:nvSpPr>
          <p:spPr bwMode="auto">
            <a:xfrm>
              <a:off x="645" y="3947"/>
              <a:ext cx="2170" cy="104"/>
            </a:xfrm>
            <a:custGeom>
              <a:avLst/>
              <a:gdLst>
                <a:gd name="T0" fmla="*/ 0 w 173"/>
                <a:gd name="T1" fmla="*/ 0 h 8"/>
                <a:gd name="T2" fmla="*/ 2147483647 w 173"/>
                <a:gd name="T3" fmla="*/ 2147483647 h 8"/>
                <a:gd name="T4" fmla="*/ 2147483647 w 173"/>
                <a:gd name="T5" fmla="*/ 2147483647 h 8"/>
                <a:gd name="T6" fmla="*/ 2147483647 w 173"/>
                <a:gd name="T7" fmla="*/ 2147483647 h 8"/>
                <a:gd name="T8" fmla="*/ 2147483647 w 173"/>
                <a:gd name="T9" fmla="*/ 2147483647 h 8"/>
                <a:gd name="T10" fmla="*/ 2147483647 w 173"/>
                <a:gd name="T11" fmla="*/ 2147483647 h 8"/>
                <a:gd name="T12" fmla="*/ 2147483647 w 173"/>
                <a:gd name="T13" fmla="*/ 0 h 8"/>
                <a:gd name="T14" fmla="*/ 0 60000 65536"/>
                <a:gd name="T15" fmla="*/ 0 60000 65536"/>
                <a:gd name="T16" fmla="*/ 0 60000 65536"/>
                <a:gd name="T17" fmla="*/ 0 60000 65536"/>
                <a:gd name="T18" fmla="*/ 0 60000 65536"/>
                <a:gd name="T19" fmla="*/ 0 60000 65536"/>
                <a:gd name="T20" fmla="*/ 0 60000 65536"/>
                <a:gd name="T21" fmla="*/ 0 w 173"/>
                <a:gd name="T22" fmla="*/ 0 h 8"/>
                <a:gd name="T23" fmla="*/ 173 w 17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8">
                  <a:moveTo>
                    <a:pt x="0" y="0"/>
                  </a:moveTo>
                  <a:cubicBezTo>
                    <a:pt x="0" y="2"/>
                    <a:pt x="3" y="4"/>
                    <a:pt x="6" y="4"/>
                  </a:cubicBezTo>
                  <a:cubicBezTo>
                    <a:pt x="83" y="4"/>
                    <a:pt x="83" y="4"/>
                    <a:pt x="83" y="4"/>
                  </a:cubicBezTo>
                  <a:cubicBezTo>
                    <a:pt x="85" y="4"/>
                    <a:pt x="87" y="5"/>
                    <a:pt x="87" y="8"/>
                  </a:cubicBezTo>
                  <a:cubicBezTo>
                    <a:pt x="87" y="5"/>
                    <a:pt x="88" y="4"/>
                    <a:pt x="91" y="4"/>
                  </a:cubicBezTo>
                  <a:cubicBezTo>
                    <a:pt x="167" y="4"/>
                    <a:pt x="167" y="4"/>
                    <a:pt x="167" y="4"/>
                  </a:cubicBezTo>
                  <a:cubicBezTo>
                    <a:pt x="170" y="4"/>
                    <a:pt x="173" y="2"/>
                    <a:pt x="173" y="0"/>
                  </a:cubicBez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0" name="Rectangle 24"/>
            <p:cNvSpPr>
              <a:spLocks noChangeArrowheads="1"/>
            </p:cNvSpPr>
            <p:nvPr/>
          </p:nvSpPr>
          <p:spPr bwMode="auto">
            <a:xfrm>
              <a:off x="1676" y="4034"/>
              <a:ext cx="1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i="1">
                  <a:solidFill>
                    <a:srgbClr val="000000"/>
                  </a:solidFill>
                </a:rPr>
                <a:t>Q</a:t>
              </a:r>
              <a:endParaRPr lang="en-US" altLang="en-US" sz="2400">
                <a:latin typeface="Times New Roman" panose="02020603050405020304" pitchFamily="18" charset="0"/>
              </a:endParaRPr>
            </a:p>
          </p:txBody>
        </p:sp>
      </p:grpSp>
      <p:grpSp>
        <p:nvGrpSpPr>
          <p:cNvPr id="4" name="Group 25"/>
          <p:cNvGrpSpPr>
            <a:grpSpLocks/>
          </p:cNvGrpSpPr>
          <p:nvPr/>
        </p:nvGrpSpPr>
        <p:grpSpPr bwMode="auto">
          <a:xfrm>
            <a:off x="2111375" y="3524250"/>
            <a:ext cx="336550" cy="2370138"/>
            <a:chOff x="370" y="2220"/>
            <a:chExt cx="212" cy="1493"/>
          </a:xfrm>
        </p:grpSpPr>
        <p:sp>
          <p:nvSpPr>
            <p:cNvPr id="56337" name="Freeform 26"/>
            <p:cNvSpPr>
              <a:spLocks/>
            </p:cNvSpPr>
            <p:nvPr/>
          </p:nvSpPr>
          <p:spPr bwMode="auto">
            <a:xfrm>
              <a:off x="481" y="2220"/>
              <a:ext cx="101" cy="1493"/>
            </a:xfrm>
            <a:custGeom>
              <a:avLst/>
              <a:gdLst>
                <a:gd name="T0" fmla="*/ 2147483647 w 8"/>
                <a:gd name="T1" fmla="*/ 0 h 115"/>
                <a:gd name="T2" fmla="*/ 2147483647 w 8"/>
                <a:gd name="T3" fmla="*/ 2147483647 h 115"/>
                <a:gd name="T4" fmla="*/ 2147483647 w 8"/>
                <a:gd name="T5" fmla="*/ 2147483647 h 115"/>
                <a:gd name="T6" fmla="*/ 0 w 8"/>
                <a:gd name="T7" fmla="*/ 2147483647 h 115"/>
                <a:gd name="T8" fmla="*/ 2147483647 w 8"/>
                <a:gd name="T9" fmla="*/ 2147483647 h 115"/>
                <a:gd name="T10" fmla="*/ 2147483647 w 8"/>
                <a:gd name="T11" fmla="*/ 2147483647 h 115"/>
                <a:gd name="T12" fmla="*/ 2147483647 w 8"/>
                <a:gd name="T13" fmla="*/ 2147483647 h 115"/>
                <a:gd name="T14" fmla="*/ 0 60000 65536"/>
                <a:gd name="T15" fmla="*/ 0 60000 65536"/>
                <a:gd name="T16" fmla="*/ 0 60000 65536"/>
                <a:gd name="T17" fmla="*/ 0 60000 65536"/>
                <a:gd name="T18" fmla="*/ 0 60000 65536"/>
                <a:gd name="T19" fmla="*/ 0 60000 65536"/>
                <a:gd name="T20" fmla="*/ 0 60000 65536"/>
                <a:gd name="T21" fmla="*/ 0 w 8"/>
                <a:gd name="T22" fmla="*/ 0 h 115"/>
                <a:gd name="T23" fmla="*/ 8 w 8"/>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5">
                  <a:moveTo>
                    <a:pt x="8" y="0"/>
                  </a:moveTo>
                  <a:cubicBezTo>
                    <a:pt x="6" y="0"/>
                    <a:pt x="4" y="3"/>
                    <a:pt x="4" y="5"/>
                  </a:cubicBezTo>
                  <a:cubicBezTo>
                    <a:pt x="4" y="53"/>
                    <a:pt x="4" y="53"/>
                    <a:pt x="4" y="53"/>
                  </a:cubicBezTo>
                  <a:cubicBezTo>
                    <a:pt x="4" y="56"/>
                    <a:pt x="3" y="57"/>
                    <a:pt x="0" y="57"/>
                  </a:cubicBezTo>
                  <a:cubicBezTo>
                    <a:pt x="3" y="57"/>
                    <a:pt x="4" y="59"/>
                    <a:pt x="4" y="61"/>
                  </a:cubicBezTo>
                  <a:cubicBezTo>
                    <a:pt x="4" y="109"/>
                    <a:pt x="4" y="109"/>
                    <a:pt x="4" y="109"/>
                  </a:cubicBezTo>
                  <a:cubicBezTo>
                    <a:pt x="4" y="112"/>
                    <a:pt x="6" y="115"/>
                    <a:pt x="8" y="115"/>
                  </a:cubicBez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8" name="Rectangle 27"/>
            <p:cNvSpPr>
              <a:spLocks noChangeArrowheads="1"/>
            </p:cNvSpPr>
            <p:nvPr/>
          </p:nvSpPr>
          <p:spPr bwMode="auto">
            <a:xfrm>
              <a:off x="370" y="2869"/>
              <a:ext cx="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i="1">
                  <a:solidFill>
                    <a:srgbClr val="000000"/>
                  </a:solidFill>
                </a:rPr>
                <a:t>P</a:t>
              </a:r>
              <a:endParaRPr lang="en-US" altLang="en-US" sz="2400">
                <a:latin typeface="Times New Roman" panose="02020603050405020304" pitchFamily="18" charset="0"/>
              </a:endParaRPr>
            </a:p>
          </p:txBody>
        </p:sp>
      </p:grpSp>
      <p:sp>
        <p:nvSpPr>
          <p:cNvPr id="56329" name="Rectangle 28"/>
          <p:cNvSpPr>
            <a:spLocks noChangeArrowheads="1"/>
          </p:cNvSpPr>
          <p:nvPr/>
        </p:nvSpPr>
        <p:spPr bwMode="auto">
          <a:xfrm>
            <a:off x="2316163" y="59420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sp>
        <p:nvSpPr>
          <p:cNvPr id="56330" name="Rectangle 29"/>
          <p:cNvSpPr>
            <a:spLocks noChangeArrowheads="1"/>
          </p:cNvSpPr>
          <p:nvPr/>
        </p:nvSpPr>
        <p:spPr bwMode="auto">
          <a:xfrm>
            <a:off x="1920876" y="1087438"/>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6" name="Group 34"/>
          <p:cNvGrpSpPr>
            <a:grpSpLocks/>
          </p:cNvGrpSpPr>
          <p:nvPr/>
        </p:nvGrpSpPr>
        <p:grpSpPr bwMode="auto">
          <a:xfrm>
            <a:off x="2144713" y="3392488"/>
            <a:ext cx="4064000" cy="2811462"/>
            <a:chOff x="391" y="2137"/>
            <a:chExt cx="2560" cy="1771"/>
          </a:xfrm>
        </p:grpSpPr>
        <p:sp>
          <p:nvSpPr>
            <p:cNvPr id="56332" name="Rectangle 35"/>
            <p:cNvSpPr>
              <a:spLocks noChangeArrowheads="1"/>
            </p:cNvSpPr>
            <p:nvPr/>
          </p:nvSpPr>
          <p:spPr bwMode="auto">
            <a:xfrm>
              <a:off x="391" y="2137"/>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sp>
          <p:nvSpPr>
            <p:cNvPr id="56333" name="Rectangle 36"/>
            <p:cNvSpPr>
              <a:spLocks noChangeArrowheads="1"/>
            </p:cNvSpPr>
            <p:nvPr/>
          </p:nvSpPr>
          <p:spPr bwMode="auto">
            <a:xfrm>
              <a:off x="2721" y="3743"/>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grpSp>
          <p:nvGrpSpPr>
            <p:cNvPr id="56334" name="Group 37"/>
            <p:cNvGrpSpPr>
              <a:grpSpLocks/>
            </p:cNvGrpSpPr>
            <p:nvPr/>
          </p:nvGrpSpPr>
          <p:grpSpPr bwMode="auto">
            <a:xfrm>
              <a:off x="619" y="2181"/>
              <a:ext cx="2271" cy="1532"/>
              <a:chOff x="619" y="2181"/>
              <a:chExt cx="2271" cy="1532"/>
            </a:xfrm>
          </p:grpSpPr>
          <p:sp>
            <p:nvSpPr>
              <p:cNvPr id="56335" name="Freeform 38"/>
              <p:cNvSpPr>
                <a:spLocks/>
              </p:cNvSpPr>
              <p:nvPr/>
            </p:nvSpPr>
            <p:spPr bwMode="auto">
              <a:xfrm>
                <a:off x="619" y="2220"/>
                <a:ext cx="2221" cy="1493"/>
              </a:xfrm>
              <a:custGeom>
                <a:avLst/>
                <a:gdLst>
                  <a:gd name="T0" fmla="*/ 2221 w 2221"/>
                  <a:gd name="T1" fmla="*/ 1493 h 1493"/>
                  <a:gd name="T2" fmla="*/ 2221 w 2221"/>
                  <a:gd name="T3" fmla="*/ 0 h 1493"/>
                  <a:gd name="T4" fmla="*/ 0 w 2221"/>
                  <a:gd name="T5" fmla="*/ 0 h 1493"/>
                  <a:gd name="T6" fmla="*/ 0 60000 65536"/>
                  <a:gd name="T7" fmla="*/ 0 60000 65536"/>
                  <a:gd name="T8" fmla="*/ 0 60000 65536"/>
                  <a:gd name="T9" fmla="*/ 0 w 2221"/>
                  <a:gd name="T10" fmla="*/ 0 h 1493"/>
                  <a:gd name="T11" fmla="*/ 2221 w 2221"/>
                  <a:gd name="T12" fmla="*/ 1493 h 1493"/>
                </a:gdLst>
                <a:ahLst/>
                <a:cxnLst>
                  <a:cxn ang="T6">
                    <a:pos x="T0" y="T1"/>
                  </a:cxn>
                  <a:cxn ang="T7">
                    <a:pos x="T2" y="T3"/>
                  </a:cxn>
                  <a:cxn ang="T8">
                    <a:pos x="T4" y="T5"/>
                  </a:cxn>
                </a:cxnLst>
                <a:rect l="T9" t="T10" r="T11" b="T12"/>
                <a:pathLst>
                  <a:path w="2221" h="1493">
                    <a:moveTo>
                      <a:pt x="2221" y="1493"/>
                    </a:moveTo>
                    <a:lnTo>
                      <a:pt x="2221" y="0"/>
                    </a:lnTo>
                    <a:lnTo>
                      <a:pt x="0" y="0"/>
                    </a:lnTo>
                  </a:path>
                </a:pathLst>
              </a:custGeom>
              <a:noFill/>
              <a:ln w="20638">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36" name="Oval 39"/>
              <p:cNvSpPr>
                <a:spLocks noChangeArrowheads="1"/>
              </p:cNvSpPr>
              <p:nvPr/>
            </p:nvSpPr>
            <p:spPr bwMode="auto">
              <a:xfrm>
                <a:off x="2802" y="2181"/>
                <a:ext cx="88"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7" name="TextBox 6"/>
          <p:cNvSpPr txBox="1"/>
          <p:nvPr/>
        </p:nvSpPr>
        <p:spPr>
          <a:xfrm>
            <a:off x="6761018" y="766618"/>
            <a:ext cx="4821382" cy="1200329"/>
          </a:xfrm>
          <a:prstGeom prst="rect">
            <a:avLst/>
          </a:prstGeom>
          <a:noFill/>
        </p:spPr>
        <p:txBody>
          <a:bodyPr wrap="square" rtlCol="0">
            <a:spAutoFit/>
          </a:bodyPr>
          <a:lstStyle/>
          <a:p>
            <a:r>
              <a:rPr lang="en-US" b="1" dirty="0" smtClean="0"/>
              <a:t>Key Idea: </a:t>
            </a:r>
            <a:r>
              <a:rPr lang="en-US" dirty="0" smtClean="0"/>
              <a:t>For any given point on the demand curve, total revenue is the area of the rectangle that has corners at the given point and at the zero point (or, origin) of the graph.</a:t>
            </a:r>
            <a:endParaRPr lang="en-US" dirty="0"/>
          </a:p>
        </p:txBody>
      </p:sp>
    </p:spTree>
    <p:extLst>
      <p:ext uri="{BB962C8B-B14F-4D97-AF65-F5344CB8AC3E}">
        <p14:creationId xmlns:p14="http://schemas.microsoft.com/office/powerpoint/2010/main" val="1652617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n-lt"/>
              </a:rPr>
              <a:t>Elasticity and Total Revenue: Inelastic Demand</a:t>
            </a:r>
            <a:endParaRPr lang="en-US" dirty="0">
              <a:latin typeface="+mn-lt"/>
            </a:endParaRPr>
          </a:p>
        </p:txBody>
      </p:sp>
      <p:sp>
        <p:nvSpPr>
          <p:cNvPr id="57347" name="Content Placeholder 2"/>
          <p:cNvSpPr>
            <a:spLocks noGrp="1"/>
          </p:cNvSpPr>
          <p:nvPr>
            <p:ph idx="1"/>
          </p:nvPr>
        </p:nvSpPr>
        <p:spPr>
          <a:xfrm>
            <a:off x="6096000" y="1600200"/>
            <a:ext cx="4114800" cy="2998788"/>
          </a:xfrm>
        </p:spPr>
        <p:txBody>
          <a:bodyPr/>
          <a:lstStyle/>
          <a:p>
            <a:pPr eaLnBrk="1" hangingPunct="1">
              <a:lnSpc>
                <a:spcPct val="90000"/>
              </a:lnSpc>
            </a:pPr>
            <a:r>
              <a:rPr lang="en-US" altLang="en-US" sz="2800"/>
              <a:t>Suppose demand is </a:t>
            </a:r>
            <a:r>
              <a:rPr lang="en-US" altLang="en-US" sz="2800" i="1"/>
              <a:t>inelastic</a:t>
            </a:r>
          </a:p>
          <a:p>
            <a:pPr eaLnBrk="1" hangingPunct="1">
              <a:lnSpc>
                <a:spcPct val="90000"/>
              </a:lnSpc>
            </a:pPr>
            <a:r>
              <a:rPr lang="en-US" altLang="en-US" sz="2800"/>
              <a:t>Specifically, suppose</a:t>
            </a:r>
          </a:p>
          <a:p>
            <a:pPr lvl="1" eaLnBrk="1" hangingPunct="1">
              <a:lnSpc>
                <a:spcPct val="90000"/>
              </a:lnSpc>
            </a:pPr>
            <a:r>
              <a:rPr lang="en-US" altLang="en-US" sz="2400"/>
              <a:t>Price </a:t>
            </a:r>
            <a:r>
              <a:rPr lang="en-US" altLang="en-US" sz="2400" i="1"/>
              <a:t>increases</a:t>
            </a:r>
            <a:r>
              <a:rPr lang="en-US" altLang="en-US" sz="2400"/>
              <a:t> by 10%, and</a:t>
            </a:r>
          </a:p>
          <a:p>
            <a:pPr lvl="1" eaLnBrk="1" hangingPunct="1">
              <a:lnSpc>
                <a:spcPct val="90000"/>
              </a:lnSpc>
            </a:pPr>
            <a:r>
              <a:rPr lang="en-US" altLang="en-US" sz="2400"/>
              <a:t>Quantity demanded </a:t>
            </a:r>
            <a:r>
              <a:rPr lang="en-US" altLang="en-US" sz="2400" i="1"/>
              <a:t>decreases</a:t>
            </a:r>
            <a:r>
              <a:rPr lang="en-US" altLang="en-US" sz="2400"/>
              <a:t> by 4%. </a:t>
            </a:r>
          </a:p>
        </p:txBody>
      </p:sp>
      <p:sp>
        <p:nvSpPr>
          <p:cNvPr id="57348" name="TextBox 5"/>
          <p:cNvSpPr txBox="1">
            <a:spLocks noChangeArrowheads="1"/>
          </p:cNvSpPr>
          <p:nvPr/>
        </p:nvSpPr>
        <p:spPr bwMode="auto">
          <a:xfrm>
            <a:off x="3581400" y="3514726"/>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a:latin typeface="+mn-lt"/>
              </a:rPr>
              <a:t>TR</a:t>
            </a:r>
            <a:r>
              <a:rPr lang="en-US" altLang="en-US" sz="2800">
                <a:latin typeface="+mn-lt"/>
              </a:rPr>
              <a:t> = </a:t>
            </a:r>
            <a:r>
              <a:rPr lang="en-US" altLang="en-US" sz="2800" b="1" i="1">
                <a:latin typeface="+mn-lt"/>
              </a:rPr>
              <a:t>P</a:t>
            </a:r>
            <a:r>
              <a:rPr lang="en-US" altLang="en-US" sz="2800">
                <a:latin typeface="+mn-lt"/>
              </a:rPr>
              <a:t> </a:t>
            </a:r>
            <a:r>
              <a:rPr lang="en-US" altLang="en-US" sz="2800" b="1">
                <a:latin typeface="+mn-lt"/>
                <a:cs typeface="Times New Roman" panose="02020603050405020304" pitchFamily="18" charset="0"/>
              </a:rPr>
              <a:t>×</a:t>
            </a:r>
            <a:r>
              <a:rPr lang="en-US" altLang="en-US" sz="2800">
                <a:latin typeface="+mn-lt"/>
                <a:cs typeface="Times New Roman" panose="02020603050405020304" pitchFamily="18" charset="0"/>
              </a:rPr>
              <a:t> </a:t>
            </a:r>
            <a:r>
              <a:rPr lang="en-US" altLang="en-US" sz="2800" b="1" i="1">
                <a:latin typeface="+mn-lt"/>
                <a:sym typeface="Math1" pitchFamily="2" charset="2"/>
              </a:rPr>
              <a:t>Q</a:t>
            </a:r>
            <a:endParaRPr lang="en-US" altLang="en-US" sz="2800" b="1" i="1">
              <a:latin typeface="+mn-lt"/>
            </a:endParaRPr>
          </a:p>
        </p:txBody>
      </p:sp>
      <p:cxnSp>
        <p:nvCxnSpPr>
          <p:cNvPr id="8" name="Straight Arrow Connector 7"/>
          <p:cNvCxnSpPr>
            <a:cxnSpLocks noChangeShapeType="1"/>
          </p:cNvCxnSpPr>
          <p:nvPr/>
        </p:nvCxnSpPr>
        <p:spPr bwMode="auto">
          <a:xfrm rot="16200000" flipV="1">
            <a:off x="4007644" y="2790032"/>
            <a:ext cx="1271588" cy="9525"/>
          </a:xfrm>
          <a:prstGeom prst="straightConnector1">
            <a:avLst/>
          </a:prstGeom>
          <a:noFill/>
          <a:ln w="38100" algn="ctr">
            <a:solidFill>
              <a:srgbClr val="00B050"/>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16200000" flipV="1">
            <a:off x="3394076" y="2782888"/>
            <a:ext cx="1271587" cy="7938"/>
          </a:xfrm>
          <a:prstGeom prst="straightConnector1">
            <a:avLst/>
          </a:prstGeom>
          <a:noFill/>
          <a:ln w="38100" algn="ctr">
            <a:solidFill>
              <a:srgbClr val="00B050"/>
            </a:solidFill>
            <a:round/>
            <a:headEnd type="none" w="sm" len="sm"/>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a:off x="5102226" y="2451101"/>
            <a:ext cx="563562" cy="1587"/>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a:off x="3575051" y="2444751"/>
            <a:ext cx="563562" cy="1587"/>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flipH="1" flipV="1">
            <a:off x="3517901" y="3078163"/>
            <a:ext cx="668337" cy="1588"/>
          </a:xfrm>
          <a:prstGeom prst="straightConnector1">
            <a:avLst/>
          </a:prstGeom>
          <a:noFill/>
          <a:ln w="381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4330700" y="4051301"/>
            <a:ext cx="681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+10%</a:t>
            </a:r>
          </a:p>
        </p:txBody>
      </p:sp>
      <p:sp>
        <p:nvSpPr>
          <p:cNvPr id="21" name="TextBox 20"/>
          <p:cNvSpPr txBox="1">
            <a:spLocks noChangeArrowheads="1"/>
          </p:cNvSpPr>
          <p:nvPr/>
        </p:nvSpPr>
        <p:spPr bwMode="auto">
          <a:xfrm>
            <a:off x="5078413" y="4043364"/>
            <a:ext cx="608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- 4%</a:t>
            </a:r>
          </a:p>
        </p:txBody>
      </p:sp>
      <p:sp>
        <p:nvSpPr>
          <p:cNvPr id="22" name="TextBox 21"/>
          <p:cNvSpPr txBox="1">
            <a:spLocks noChangeArrowheads="1"/>
          </p:cNvSpPr>
          <p:nvPr/>
        </p:nvSpPr>
        <p:spPr bwMode="auto">
          <a:xfrm>
            <a:off x="3654425" y="4043364"/>
            <a:ext cx="679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+6%</a:t>
            </a:r>
          </a:p>
        </p:txBody>
      </p:sp>
      <p:sp>
        <p:nvSpPr>
          <p:cNvPr id="23" name="TextBox 22"/>
          <p:cNvSpPr txBox="1">
            <a:spLocks noChangeArrowheads="1"/>
          </p:cNvSpPr>
          <p:nvPr/>
        </p:nvSpPr>
        <p:spPr bwMode="auto">
          <a:xfrm>
            <a:off x="2820989" y="4654550"/>
            <a:ext cx="3275011" cy="92333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latin typeface="+mn-lt"/>
              </a:rPr>
              <a:t>Key Idea:</a:t>
            </a:r>
            <a:r>
              <a:rPr lang="en-US" altLang="en-US" dirty="0" smtClean="0">
                <a:latin typeface="+mn-lt"/>
              </a:rPr>
              <a:t> </a:t>
            </a:r>
            <a:r>
              <a:rPr lang="en-US" altLang="en-US" dirty="0">
                <a:latin typeface="+mn-lt"/>
              </a:rPr>
              <a:t>When demand is </a:t>
            </a:r>
            <a:r>
              <a:rPr lang="en-US" altLang="en-US" i="1" dirty="0">
                <a:latin typeface="+mn-lt"/>
              </a:rPr>
              <a:t>inelastic</a:t>
            </a:r>
            <a:r>
              <a:rPr lang="en-US" altLang="en-US" dirty="0">
                <a:latin typeface="+mn-lt"/>
              </a:rPr>
              <a:t>, price and total revenue move in the </a:t>
            </a:r>
            <a:r>
              <a:rPr lang="en-US" altLang="en-US" i="1" dirty="0">
                <a:latin typeface="+mn-lt"/>
              </a:rPr>
              <a:t>same</a:t>
            </a:r>
            <a:r>
              <a:rPr lang="en-US" altLang="en-US" dirty="0">
                <a:latin typeface="+mn-lt"/>
              </a:rPr>
              <a:t> direction.</a:t>
            </a:r>
          </a:p>
        </p:txBody>
      </p:sp>
    </p:spTree>
    <p:extLst>
      <p:ext uri="{BB962C8B-B14F-4D97-AF65-F5344CB8AC3E}">
        <p14:creationId xmlns:p14="http://schemas.microsoft.com/office/powerpoint/2010/main" val="1064924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n-lt"/>
              </a:rPr>
              <a:t>Elasticity and Total Revenue: Elastic Demand</a:t>
            </a:r>
            <a:endParaRPr lang="en-US" dirty="0">
              <a:latin typeface="+mn-lt"/>
            </a:endParaRPr>
          </a:p>
        </p:txBody>
      </p:sp>
      <p:sp>
        <p:nvSpPr>
          <p:cNvPr id="58371" name="Content Placeholder 2"/>
          <p:cNvSpPr>
            <a:spLocks noGrp="1"/>
          </p:cNvSpPr>
          <p:nvPr>
            <p:ph idx="1"/>
          </p:nvPr>
        </p:nvSpPr>
        <p:spPr>
          <a:xfrm>
            <a:off x="6096000" y="1611314"/>
            <a:ext cx="4114800" cy="2998787"/>
          </a:xfrm>
        </p:spPr>
        <p:txBody>
          <a:bodyPr/>
          <a:lstStyle/>
          <a:p>
            <a:pPr eaLnBrk="1" hangingPunct="1">
              <a:lnSpc>
                <a:spcPct val="90000"/>
              </a:lnSpc>
            </a:pPr>
            <a:r>
              <a:rPr lang="en-US" altLang="en-US" sz="2800"/>
              <a:t>Suppose demand is </a:t>
            </a:r>
            <a:r>
              <a:rPr lang="en-US" altLang="en-US" sz="2800" i="1"/>
              <a:t>elastic</a:t>
            </a:r>
          </a:p>
          <a:p>
            <a:pPr eaLnBrk="1" hangingPunct="1">
              <a:lnSpc>
                <a:spcPct val="90000"/>
              </a:lnSpc>
            </a:pPr>
            <a:r>
              <a:rPr lang="en-US" altLang="en-US" sz="2800"/>
              <a:t>Specifically, suppose</a:t>
            </a:r>
          </a:p>
          <a:p>
            <a:pPr lvl="1" eaLnBrk="1" hangingPunct="1">
              <a:lnSpc>
                <a:spcPct val="90000"/>
              </a:lnSpc>
            </a:pPr>
            <a:r>
              <a:rPr lang="en-US" altLang="en-US" sz="2400"/>
              <a:t>Price </a:t>
            </a:r>
            <a:r>
              <a:rPr lang="en-US" altLang="en-US" sz="2400" i="1"/>
              <a:t>increases</a:t>
            </a:r>
            <a:r>
              <a:rPr lang="en-US" altLang="en-US" sz="2400"/>
              <a:t> by 10%, and</a:t>
            </a:r>
          </a:p>
          <a:p>
            <a:pPr lvl="1" eaLnBrk="1" hangingPunct="1">
              <a:lnSpc>
                <a:spcPct val="90000"/>
              </a:lnSpc>
            </a:pPr>
            <a:r>
              <a:rPr lang="en-US" altLang="en-US" sz="2400"/>
              <a:t>Quantity demanded </a:t>
            </a:r>
            <a:r>
              <a:rPr lang="en-US" altLang="en-US" sz="2400" i="1"/>
              <a:t>decreases</a:t>
            </a:r>
            <a:r>
              <a:rPr lang="en-US" altLang="en-US" sz="2400"/>
              <a:t> by 25%. </a:t>
            </a:r>
          </a:p>
        </p:txBody>
      </p:sp>
      <p:sp>
        <p:nvSpPr>
          <p:cNvPr id="58372" name="TextBox 5"/>
          <p:cNvSpPr txBox="1">
            <a:spLocks noChangeArrowheads="1"/>
          </p:cNvSpPr>
          <p:nvPr/>
        </p:nvSpPr>
        <p:spPr bwMode="auto">
          <a:xfrm>
            <a:off x="3581400" y="3514726"/>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a:latin typeface="+mn-lt"/>
              </a:rPr>
              <a:t>TR</a:t>
            </a:r>
            <a:r>
              <a:rPr lang="en-US" altLang="en-US" sz="2800">
                <a:latin typeface="+mn-lt"/>
              </a:rPr>
              <a:t> = </a:t>
            </a:r>
            <a:r>
              <a:rPr lang="en-US" altLang="en-US" sz="2800" b="1" i="1">
                <a:latin typeface="+mn-lt"/>
              </a:rPr>
              <a:t>P</a:t>
            </a:r>
            <a:r>
              <a:rPr lang="en-US" altLang="en-US" sz="2800">
                <a:latin typeface="+mn-lt"/>
              </a:rPr>
              <a:t> </a:t>
            </a:r>
            <a:r>
              <a:rPr lang="en-US" altLang="en-US" sz="2800" b="1">
                <a:latin typeface="+mn-lt"/>
                <a:cs typeface="Times New Roman" panose="02020603050405020304" pitchFamily="18" charset="0"/>
              </a:rPr>
              <a:t>×</a:t>
            </a:r>
            <a:r>
              <a:rPr lang="en-US" altLang="en-US" sz="2800">
                <a:latin typeface="+mn-lt"/>
                <a:cs typeface="Times New Roman" panose="02020603050405020304" pitchFamily="18" charset="0"/>
              </a:rPr>
              <a:t> </a:t>
            </a:r>
            <a:r>
              <a:rPr lang="en-US" altLang="en-US" sz="2800" b="1" i="1">
                <a:latin typeface="+mn-lt"/>
                <a:sym typeface="Math1" pitchFamily="2" charset="2"/>
              </a:rPr>
              <a:t>Q</a:t>
            </a:r>
            <a:endParaRPr lang="en-US" altLang="en-US" sz="2800" b="1" i="1">
              <a:latin typeface="+mn-lt"/>
            </a:endParaRPr>
          </a:p>
        </p:txBody>
      </p:sp>
      <p:cxnSp>
        <p:nvCxnSpPr>
          <p:cNvPr id="8" name="Straight Arrow Connector 7"/>
          <p:cNvCxnSpPr>
            <a:cxnSpLocks noChangeShapeType="1"/>
          </p:cNvCxnSpPr>
          <p:nvPr/>
        </p:nvCxnSpPr>
        <p:spPr bwMode="auto">
          <a:xfrm rot="16200000" flipV="1">
            <a:off x="4364832" y="2432844"/>
            <a:ext cx="558800" cy="11113"/>
          </a:xfrm>
          <a:prstGeom prst="straightConnector1">
            <a:avLst/>
          </a:prstGeom>
          <a:noFill/>
          <a:ln w="38100" algn="ctr">
            <a:solidFill>
              <a:srgbClr val="00B050"/>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3740151" y="2432051"/>
            <a:ext cx="566737" cy="4762"/>
          </a:xfrm>
          <a:prstGeom prst="straightConnector1">
            <a:avLst/>
          </a:prstGeom>
          <a:noFill/>
          <a:ln w="38100" algn="ctr">
            <a:solidFill>
              <a:srgbClr val="00B050"/>
            </a:solidFill>
            <a:round/>
            <a:headEnd type="none" w="sm" len="sm"/>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a:off x="4689475" y="2852738"/>
            <a:ext cx="1377950" cy="12700"/>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a:off x="3157539" y="2849564"/>
            <a:ext cx="1385887" cy="14287"/>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16200000" flipV="1">
            <a:off x="3616326" y="3144838"/>
            <a:ext cx="804862" cy="4763"/>
          </a:xfrm>
          <a:prstGeom prst="straightConnector1">
            <a:avLst/>
          </a:prstGeom>
          <a:noFill/>
          <a:ln w="38100"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4330700" y="4051301"/>
            <a:ext cx="681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+10%</a:t>
            </a:r>
          </a:p>
        </p:txBody>
      </p:sp>
      <p:sp>
        <p:nvSpPr>
          <p:cNvPr id="21" name="TextBox 20"/>
          <p:cNvSpPr txBox="1">
            <a:spLocks noChangeArrowheads="1"/>
          </p:cNvSpPr>
          <p:nvPr/>
        </p:nvSpPr>
        <p:spPr bwMode="auto">
          <a:xfrm>
            <a:off x="5078413" y="4043364"/>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- 25%</a:t>
            </a:r>
          </a:p>
        </p:txBody>
      </p:sp>
      <p:sp>
        <p:nvSpPr>
          <p:cNvPr id="22" name="TextBox 21"/>
          <p:cNvSpPr txBox="1">
            <a:spLocks noChangeArrowheads="1"/>
          </p:cNvSpPr>
          <p:nvPr/>
        </p:nvSpPr>
        <p:spPr bwMode="auto">
          <a:xfrm>
            <a:off x="3654425" y="4043364"/>
            <a:ext cx="679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- 15%</a:t>
            </a:r>
          </a:p>
        </p:txBody>
      </p:sp>
      <p:sp>
        <p:nvSpPr>
          <p:cNvPr id="14" name="TextBox 13"/>
          <p:cNvSpPr txBox="1">
            <a:spLocks noChangeArrowheads="1"/>
          </p:cNvSpPr>
          <p:nvPr/>
        </p:nvSpPr>
        <p:spPr bwMode="auto">
          <a:xfrm>
            <a:off x="2820989" y="4654550"/>
            <a:ext cx="3275011" cy="92333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latin typeface="+mn-lt"/>
              </a:rPr>
              <a:t>Key Idea:</a:t>
            </a:r>
            <a:r>
              <a:rPr lang="en-US" altLang="en-US" dirty="0" smtClean="0">
                <a:latin typeface="+mn-lt"/>
              </a:rPr>
              <a:t> </a:t>
            </a:r>
            <a:r>
              <a:rPr lang="en-US" altLang="en-US" dirty="0">
                <a:latin typeface="+mn-lt"/>
              </a:rPr>
              <a:t>When demand is </a:t>
            </a:r>
            <a:r>
              <a:rPr lang="en-US" altLang="en-US" i="1" dirty="0" smtClean="0">
                <a:latin typeface="+mn-lt"/>
              </a:rPr>
              <a:t>elastic</a:t>
            </a:r>
            <a:r>
              <a:rPr lang="en-US" altLang="en-US" dirty="0">
                <a:latin typeface="+mn-lt"/>
              </a:rPr>
              <a:t>, price and total revenue move in </a:t>
            </a:r>
            <a:r>
              <a:rPr lang="en-US" altLang="en-US" i="1" dirty="0" smtClean="0">
                <a:latin typeface="+mn-lt"/>
              </a:rPr>
              <a:t>opposite</a:t>
            </a:r>
            <a:r>
              <a:rPr lang="en-US" altLang="en-US" dirty="0" smtClean="0">
                <a:latin typeface="+mn-lt"/>
              </a:rPr>
              <a:t> directions.</a:t>
            </a:r>
            <a:endParaRPr lang="en-US" altLang="en-US" dirty="0">
              <a:latin typeface="+mn-lt"/>
            </a:endParaRPr>
          </a:p>
        </p:txBody>
      </p:sp>
    </p:spTree>
    <p:extLst>
      <p:ext uri="{BB962C8B-B14F-4D97-AF65-F5344CB8AC3E}">
        <p14:creationId xmlns:p14="http://schemas.microsoft.com/office/powerpoint/2010/main" val="3832735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n-lt"/>
              </a:rPr>
              <a:t>Elasticity and Total Revenue: Unit-elastic Demand</a:t>
            </a:r>
            <a:endParaRPr lang="en-US" dirty="0">
              <a:latin typeface="+mn-lt"/>
            </a:endParaRPr>
          </a:p>
        </p:txBody>
      </p:sp>
      <p:sp>
        <p:nvSpPr>
          <p:cNvPr id="59395" name="Content Placeholder 2"/>
          <p:cNvSpPr>
            <a:spLocks noGrp="1"/>
          </p:cNvSpPr>
          <p:nvPr>
            <p:ph idx="1"/>
          </p:nvPr>
        </p:nvSpPr>
        <p:spPr>
          <a:xfrm>
            <a:off x="6096000" y="1600200"/>
            <a:ext cx="4114800" cy="2998788"/>
          </a:xfrm>
        </p:spPr>
        <p:txBody>
          <a:bodyPr/>
          <a:lstStyle/>
          <a:p>
            <a:pPr eaLnBrk="1" hangingPunct="1">
              <a:lnSpc>
                <a:spcPct val="90000"/>
              </a:lnSpc>
            </a:pPr>
            <a:r>
              <a:rPr lang="en-US" altLang="en-US" sz="2800"/>
              <a:t>Suppose demand is </a:t>
            </a:r>
            <a:r>
              <a:rPr lang="en-US" altLang="en-US" sz="2800" i="1"/>
              <a:t>unit-elastic</a:t>
            </a:r>
          </a:p>
          <a:p>
            <a:pPr eaLnBrk="1" hangingPunct="1">
              <a:lnSpc>
                <a:spcPct val="90000"/>
              </a:lnSpc>
            </a:pPr>
            <a:r>
              <a:rPr lang="en-US" altLang="en-US" sz="2800"/>
              <a:t>Specifically, suppose</a:t>
            </a:r>
          </a:p>
          <a:p>
            <a:pPr lvl="1" eaLnBrk="1" hangingPunct="1">
              <a:lnSpc>
                <a:spcPct val="90000"/>
              </a:lnSpc>
            </a:pPr>
            <a:r>
              <a:rPr lang="en-US" altLang="en-US" sz="2400"/>
              <a:t>Price </a:t>
            </a:r>
            <a:r>
              <a:rPr lang="en-US" altLang="en-US" sz="2400" i="1"/>
              <a:t>increases</a:t>
            </a:r>
            <a:r>
              <a:rPr lang="en-US" altLang="en-US" sz="2400"/>
              <a:t> by 10%, and</a:t>
            </a:r>
          </a:p>
          <a:p>
            <a:pPr lvl="1" eaLnBrk="1" hangingPunct="1">
              <a:lnSpc>
                <a:spcPct val="90000"/>
              </a:lnSpc>
            </a:pPr>
            <a:r>
              <a:rPr lang="en-US" altLang="en-US" sz="2400"/>
              <a:t>Quantity demanded </a:t>
            </a:r>
            <a:r>
              <a:rPr lang="en-US" altLang="en-US" sz="2400" i="1"/>
              <a:t>decreases</a:t>
            </a:r>
            <a:r>
              <a:rPr lang="en-US" altLang="en-US" sz="2400"/>
              <a:t> by 10%. </a:t>
            </a:r>
          </a:p>
        </p:txBody>
      </p:sp>
      <p:sp>
        <p:nvSpPr>
          <p:cNvPr id="59396" name="TextBox 5"/>
          <p:cNvSpPr txBox="1">
            <a:spLocks noChangeArrowheads="1"/>
          </p:cNvSpPr>
          <p:nvPr/>
        </p:nvSpPr>
        <p:spPr bwMode="auto">
          <a:xfrm>
            <a:off x="3581400" y="3514726"/>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a:latin typeface="+mn-lt"/>
              </a:rPr>
              <a:t>TR</a:t>
            </a:r>
            <a:r>
              <a:rPr lang="en-US" altLang="en-US" sz="2800">
                <a:latin typeface="+mn-lt"/>
              </a:rPr>
              <a:t> = </a:t>
            </a:r>
            <a:r>
              <a:rPr lang="en-US" altLang="en-US" sz="2800" b="1" i="1">
                <a:latin typeface="+mn-lt"/>
              </a:rPr>
              <a:t>P</a:t>
            </a:r>
            <a:r>
              <a:rPr lang="en-US" altLang="en-US" sz="2800">
                <a:latin typeface="+mn-lt"/>
              </a:rPr>
              <a:t> </a:t>
            </a:r>
            <a:r>
              <a:rPr lang="en-US" altLang="en-US" sz="2800" b="1">
                <a:latin typeface="+mn-lt"/>
                <a:cs typeface="Times New Roman" panose="02020603050405020304" pitchFamily="18" charset="0"/>
              </a:rPr>
              <a:t>×</a:t>
            </a:r>
            <a:r>
              <a:rPr lang="en-US" altLang="en-US" sz="2800">
                <a:latin typeface="+mn-lt"/>
                <a:cs typeface="Times New Roman" panose="02020603050405020304" pitchFamily="18" charset="0"/>
              </a:rPr>
              <a:t> </a:t>
            </a:r>
            <a:r>
              <a:rPr lang="en-US" altLang="en-US" sz="2800" b="1" i="1">
                <a:latin typeface="+mn-lt"/>
                <a:sym typeface="Math1" pitchFamily="2" charset="2"/>
              </a:rPr>
              <a:t>Q</a:t>
            </a:r>
            <a:endParaRPr lang="en-US" altLang="en-US" sz="2800" b="1" i="1">
              <a:latin typeface="+mn-lt"/>
            </a:endParaRPr>
          </a:p>
        </p:txBody>
      </p:sp>
      <p:cxnSp>
        <p:nvCxnSpPr>
          <p:cNvPr id="8" name="Straight Arrow Connector 7"/>
          <p:cNvCxnSpPr>
            <a:cxnSpLocks noChangeShapeType="1"/>
          </p:cNvCxnSpPr>
          <p:nvPr/>
        </p:nvCxnSpPr>
        <p:spPr bwMode="auto">
          <a:xfrm rot="16200000" flipV="1">
            <a:off x="4007644" y="2790032"/>
            <a:ext cx="1271588" cy="9525"/>
          </a:xfrm>
          <a:prstGeom prst="straightConnector1">
            <a:avLst/>
          </a:prstGeom>
          <a:noFill/>
          <a:ln w="38100" algn="ctr">
            <a:solidFill>
              <a:srgbClr val="00B050"/>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16200000" flipV="1">
            <a:off x="3394076" y="2782888"/>
            <a:ext cx="1271587" cy="7938"/>
          </a:xfrm>
          <a:prstGeom prst="straightConnector1">
            <a:avLst/>
          </a:prstGeom>
          <a:noFill/>
          <a:ln w="38100" algn="ctr">
            <a:solidFill>
              <a:srgbClr val="00B050"/>
            </a:solidFill>
            <a:round/>
            <a:headEnd type="none" w="sm" len="sm"/>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16200000" flipH="1">
            <a:off x="4751388" y="2803526"/>
            <a:ext cx="1270000" cy="3175"/>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4330700" y="4051301"/>
            <a:ext cx="681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+10%</a:t>
            </a:r>
          </a:p>
        </p:txBody>
      </p:sp>
      <p:sp>
        <p:nvSpPr>
          <p:cNvPr id="21" name="TextBox 20"/>
          <p:cNvSpPr txBox="1">
            <a:spLocks noChangeArrowheads="1"/>
          </p:cNvSpPr>
          <p:nvPr/>
        </p:nvSpPr>
        <p:spPr bwMode="auto">
          <a:xfrm>
            <a:off x="5078413" y="4043364"/>
            <a:ext cx="717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- 10%</a:t>
            </a:r>
          </a:p>
        </p:txBody>
      </p:sp>
      <p:sp>
        <p:nvSpPr>
          <p:cNvPr id="22" name="TextBox 21"/>
          <p:cNvSpPr txBox="1">
            <a:spLocks noChangeArrowheads="1"/>
          </p:cNvSpPr>
          <p:nvPr/>
        </p:nvSpPr>
        <p:spPr bwMode="auto">
          <a:xfrm>
            <a:off x="3216276" y="4043364"/>
            <a:ext cx="1173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mn-lt"/>
              </a:rPr>
              <a:t>No Change</a:t>
            </a:r>
          </a:p>
        </p:txBody>
      </p:sp>
      <p:cxnSp>
        <p:nvCxnSpPr>
          <p:cNvPr id="26" name="Straight Arrow Connector 25"/>
          <p:cNvCxnSpPr>
            <a:cxnSpLocks noChangeShapeType="1"/>
          </p:cNvCxnSpPr>
          <p:nvPr/>
        </p:nvCxnSpPr>
        <p:spPr bwMode="auto">
          <a:xfrm rot="16200000" flipH="1">
            <a:off x="3211513" y="2803526"/>
            <a:ext cx="1270000" cy="3175"/>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13" name="TextBox 12"/>
          <p:cNvSpPr txBox="1">
            <a:spLocks noChangeArrowheads="1"/>
          </p:cNvSpPr>
          <p:nvPr/>
        </p:nvSpPr>
        <p:spPr bwMode="auto">
          <a:xfrm>
            <a:off x="2820989" y="4654550"/>
            <a:ext cx="3275011" cy="923330"/>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smtClean="0">
                <a:latin typeface="+mn-lt"/>
              </a:rPr>
              <a:t>Key Idea:</a:t>
            </a:r>
            <a:r>
              <a:rPr lang="en-US" altLang="en-US" dirty="0" smtClean="0">
                <a:latin typeface="+mn-lt"/>
              </a:rPr>
              <a:t> </a:t>
            </a:r>
            <a:r>
              <a:rPr lang="en-US" altLang="en-US" dirty="0">
                <a:latin typeface="+mn-lt"/>
              </a:rPr>
              <a:t>When demand is </a:t>
            </a:r>
            <a:r>
              <a:rPr lang="en-US" altLang="en-US" i="1" dirty="0" smtClean="0">
                <a:latin typeface="+mn-lt"/>
              </a:rPr>
              <a:t>unit-elastic</a:t>
            </a:r>
            <a:r>
              <a:rPr lang="en-US" altLang="en-US" dirty="0">
                <a:latin typeface="+mn-lt"/>
              </a:rPr>
              <a:t>, price </a:t>
            </a:r>
            <a:r>
              <a:rPr lang="en-US" altLang="en-US" dirty="0" smtClean="0">
                <a:latin typeface="+mn-lt"/>
              </a:rPr>
              <a:t>has no effect on </a:t>
            </a:r>
            <a:r>
              <a:rPr lang="en-US" altLang="en-US" dirty="0">
                <a:latin typeface="+mn-lt"/>
              </a:rPr>
              <a:t>total </a:t>
            </a:r>
            <a:r>
              <a:rPr lang="en-US" altLang="en-US" dirty="0" smtClean="0">
                <a:latin typeface="+mn-lt"/>
              </a:rPr>
              <a:t>revenue.</a:t>
            </a:r>
            <a:endParaRPr lang="en-US" altLang="en-US" dirty="0">
              <a:latin typeface="+mn-lt"/>
            </a:endParaRPr>
          </a:p>
        </p:txBody>
      </p:sp>
    </p:spTree>
    <p:extLst>
      <p:ext uri="{BB962C8B-B14F-4D97-AF65-F5344CB8AC3E}">
        <p14:creationId xmlns:p14="http://schemas.microsoft.com/office/powerpoint/2010/main" val="3466900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z="4000"/>
              <a:t>Elasticity of a Linear Demand Curve</a:t>
            </a:r>
          </a:p>
        </p:txBody>
      </p:sp>
      <p:sp>
        <p:nvSpPr>
          <p:cNvPr id="43011" name="Rectangle 4"/>
          <p:cNvSpPr>
            <a:spLocks noGrp="1" noChangeArrowheads="1"/>
          </p:cNvSpPr>
          <p:nvPr>
            <p:ph idx="1"/>
          </p:nvPr>
        </p:nvSpPr>
        <p:spPr>
          <a:xfrm>
            <a:off x="609600" y="1600201"/>
            <a:ext cx="10972800" cy="2601685"/>
          </a:xfrm>
        </p:spPr>
        <p:txBody>
          <a:bodyPr>
            <a:normAutofit/>
          </a:bodyPr>
          <a:lstStyle/>
          <a:p>
            <a:pPr eaLnBrk="1" hangingPunct="1">
              <a:defRPr/>
            </a:pPr>
            <a:r>
              <a:rPr lang="en-US" dirty="0" smtClean="0"/>
              <a:t>Note that demand can change from </a:t>
            </a:r>
            <a:r>
              <a:rPr lang="en-US" i="1" dirty="0" smtClean="0"/>
              <a:t>elastic</a:t>
            </a:r>
            <a:r>
              <a:rPr lang="en-US" dirty="0" smtClean="0"/>
              <a:t> to </a:t>
            </a:r>
            <a:r>
              <a:rPr lang="en-US" i="1" dirty="0" smtClean="0"/>
              <a:t>unit-elastic</a:t>
            </a:r>
            <a:r>
              <a:rPr lang="en-US" dirty="0" smtClean="0"/>
              <a:t> to </a:t>
            </a:r>
            <a:r>
              <a:rPr lang="en-US" i="1" dirty="0" smtClean="0"/>
              <a:t>inelastic</a:t>
            </a:r>
            <a:r>
              <a:rPr lang="en-US" dirty="0" smtClean="0"/>
              <a:t> as the price changes</a:t>
            </a:r>
          </a:p>
          <a:p>
            <a:pPr eaLnBrk="1" hangingPunct="1">
              <a:defRPr/>
            </a:pPr>
            <a:r>
              <a:rPr lang="en-US" dirty="0" smtClean="0"/>
              <a:t>That is, in addition to the other factors discussed before, </a:t>
            </a:r>
            <a:r>
              <a:rPr lang="en-US" altLang="en-US" dirty="0"/>
              <a:t>P.E.D.</a:t>
            </a:r>
            <a:r>
              <a:rPr lang="en-US" dirty="0" smtClean="0"/>
              <a:t> also depends on the price</a:t>
            </a: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rcRect l="5128" r="5983"/>
          <a:stretch>
            <a:fillRect/>
          </a:stretch>
        </p:blipFill>
        <p:spPr bwMode="auto">
          <a:xfrm>
            <a:off x="2057400" y="3646712"/>
            <a:ext cx="82296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975000"/>
      </p:ext>
    </p:extLst>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important </a:t>
            </a:r>
            <a:r>
              <a:rPr lang="en-US" dirty="0" err="1" smtClean="0"/>
              <a:t>elasticities</a:t>
            </a:r>
            <a:endParaRPr lang="en-US" dirty="0"/>
          </a:p>
        </p:txBody>
      </p:sp>
      <p:sp>
        <p:nvSpPr>
          <p:cNvPr id="61443" name="Text Placeholder 5"/>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9013830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http://i158.photobucket.com/albums/t83/candace2winmom/Coke%20-vs-%20Pepsi/pepsi-co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308" y="3642859"/>
            <a:ext cx="28575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Grp="1" noChangeArrowheads="1"/>
          </p:cNvSpPr>
          <p:nvPr>
            <p:ph type="title"/>
          </p:nvPr>
        </p:nvSpPr>
        <p:spPr/>
        <p:txBody>
          <a:bodyPr/>
          <a:lstStyle/>
          <a:p>
            <a:pPr eaLnBrk="1" hangingPunct="1"/>
            <a:r>
              <a:rPr lang="en-US" altLang="en-US" sz="4000"/>
              <a:t>Cross Price Elasticity of Demand</a:t>
            </a:r>
          </a:p>
        </p:txBody>
      </p:sp>
      <mc:AlternateContent xmlns:mc="http://schemas.openxmlformats.org/markup-compatibility/2006" xmlns:a14="http://schemas.microsoft.com/office/drawing/2010/main">
        <mc:Choice Requires="a14">
          <p:sp>
            <p:nvSpPr>
              <p:cNvPr id="45059" name="Rectangle 3"/>
              <p:cNvSpPr>
                <a:spLocks noGrp="1" noChangeArrowheads="1"/>
              </p:cNvSpPr>
              <p:nvPr>
                <p:ph idx="1"/>
              </p:nvPr>
            </p:nvSpPr>
            <p:spPr>
              <a:xfrm>
                <a:off x="609600" y="1600201"/>
                <a:ext cx="8948057" cy="4525963"/>
              </a:xfrm>
            </p:spPr>
            <p:txBody>
              <a:bodyPr>
                <a:normAutofit/>
              </a:bodyPr>
              <a:lstStyle/>
              <a:p>
                <a:pPr eaLnBrk="1" hangingPunct="1">
                  <a:lnSpc>
                    <a:spcPct val="90000"/>
                  </a:lnSpc>
                  <a:defRPr/>
                </a:pPr>
                <a:r>
                  <a:rPr lang="en-US" b="1" dirty="0" smtClean="0"/>
                  <a:t>Key Definition: </a:t>
                </a:r>
                <a:r>
                  <a:rPr lang="en-US" dirty="0" smtClean="0"/>
                  <a:t>The cross price elasticity of demand (C.P.E.D.) measures the responsiveness of the quantity demanded of one good to changes in the price of some </a:t>
                </a:r>
                <a:r>
                  <a:rPr lang="en-US" i="1" dirty="0" smtClean="0"/>
                  <a:t>other</a:t>
                </a:r>
                <a:r>
                  <a:rPr lang="en-US" dirty="0" smtClean="0"/>
                  <a:t> good.</a:t>
                </a:r>
              </a:p>
              <a:p>
                <a:pPr>
                  <a:defRPr/>
                </a:pPr>
                <a14:m>
                  <m:oMath xmlns:m="http://schemas.openxmlformats.org/officeDocument/2006/math">
                    <m:r>
                      <m:rPr>
                        <m:nor/>
                      </m:rPr>
                      <a:rPr lang="en-US" b="0" i="0" smtClean="0">
                        <a:solidFill>
                          <a:srgbClr val="0070C0"/>
                        </a:solidFill>
                        <a:latin typeface="Cambria Math" panose="02040503050406030204" pitchFamily="18" charset="0"/>
                      </a:rPr>
                      <m:t>CPED</m:t>
                    </m:r>
                    <m:r>
                      <a:rPr lang="en-US" b="0" i="1" smtClean="0">
                        <a:solidFill>
                          <a:srgbClr val="0070C0"/>
                        </a:solidFill>
                        <a:latin typeface="Cambria Math" panose="02040503050406030204" pitchFamily="18" charset="0"/>
                      </a:rPr>
                      <m:t>=</m:t>
                    </m:r>
                    <m:f>
                      <m:fPr>
                        <m:ctrlPr>
                          <a:rPr lang="en-US" b="0" i="1" smtClean="0">
                            <a:solidFill>
                              <a:srgbClr val="0070C0"/>
                            </a:solidFill>
                            <a:latin typeface="Cambria Math" panose="02040503050406030204" pitchFamily="18" charset="0"/>
                          </a:rPr>
                        </m:ctrlPr>
                      </m:fPr>
                      <m:num>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increase</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in</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the</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quantity</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demanded</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of</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Good</m:t>
                        </m:r>
                        <m:r>
                          <m:rPr>
                            <m:nor/>
                          </m:rPr>
                          <a:rPr lang="en-US" b="0" i="0" smtClean="0">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X</m:t>
                        </m:r>
                      </m:num>
                      <m:den>
                        <m:r>
                          <m:rPr>
                            <m:nor/>
                          </m:rPr>
                          <a:rPr lang="en-US">
                            <a:solidFill>
                              <a:srgbClr val="0070C0"/>
                            </a:solidFill>
                            <a:latin typeface="Cambria Math" panose="02040503050406030204" pitchFamily="18" charset="0"/>
                          </a:rPr>
                          <m:t>% </m:t>
                        </m:r>
                        <m:r>
                          <m:rPr>
                            <m:nor/>
                          </m:rPr>
                          <a:rPr lang="en-US">
                            <a:solidFill>
                              <a:srgbClr val="0070C0"/>
                            </a:solidFill>
                            <a:latin typeface="Cambria Math" panose="02040503050406030204" pitchFamily="18" charset="0"/>
                          </a:rPr>
                          <m:t>increase</m:t>
                        </m:r>
                        <m:r>
                          <m:rPr>
                            <m:nor/>
                          </m:rPr>
                          <a:rPr lang="en-US">
                            <a:solidFill>
                              <a:srgbClr val="0070C0"/>
                            </a:solidFill>
                            <a:latin typeface="Cambria Math" panose="02040503050406030204" pitchFamily="18" charset="0"/>
                          </a:rPr>
                          <m:t> </m:t>
                        </m:r>
                        <m:r>
                          <m:rPr>
                            <m:nor/>
                          </m:rPr>
                          <a:rPr lang="en-US">
                            <a:solidFill>
                              <a:srgbClr val="0070C0"/>
                            </a:solidFill>
                            <a:latin typeface="Cambria Math" panose="02040503050406030204" pitchFamily="18" charset="0"/>
                          </a:rPr>
                          <m:t>in</m:t>
                        </m:r>
                        <m:r>
                          <m:rPr>
                            <m:nor/>
                          </m:rPr>
                          <a:rPr lang="en-US">
                            <a:solidFill>
                              <a:srgbClr val="0070C0"/>
                            </a:solidFill>
                            <a:latin typeface="Cambria Math" panose="02040503050406030204" pitchFamily="18" charset="0"/>
                          </a:rPr>
                          <m:t> </m:t>
                        </m:r>
                        <m:r>
                          <m:rPr>
                            <m:nor/>
                          </m:rPr>
                          <a:rPr lang="en-US">
                            <a:solidFill>
                              <a:srgbClr val="0070C0"/>
                            </a:solidFill>
                            <a:latin typeface="Cambria Math" panose="02040503050406030204" pitchFamily="18" charset="0"/>
                          </a:rPr>
                          <m:t>the</m:t>
                        </m:r>
                        <m:r>
                          <m:rPr>
                            <m:nor/>
                          </m:rPr>
                          <a:rPr lang="en-US">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price</m:t>
                        </m:r>
                        <m:r>
                          <m:rPr>
                            <m:nor/>
                          </m:rPr>
                          <a:rPr lang="en-US" b="0" i="0" smtClean="0">
                            <a:solidFill>
                              <a:srgbClr val="0070C0"/>
                            </a:solidFill>
                            <a:latin typeface="Cambria Math" panose="02040503050406030204" pitchFamily="18" charset="0"/>
                          </a:rPr>
                          <m:t> </m:t>
                        </m:r>
                        <m:r>
                          <m:rPr>
                            <m:nor/>
                          </m:rPr>
                          <a:rPr lang="en-US">
                            <a:solidFill>
                              <a:srgbClr val="0070C0"/>
                            </a:solidFill>
                            <a:latin typeface="Cambria Math" panose="02040503050406030204" pitchFamily="18" charset="0"/>
                          </a:rPr>
                          <m:t>of</m:t>
                        </m:r>
                        <m:r>
                          <m:rPr>
                            <m:nor/>
                          </m:rPr>
                          <a:rPr lang="en-US">
                            <a:solidFill>
                              <a:srgbClr val="0070C0"/>
                            </a:solidFill>
                            <a:latin typeface="Cambria Math" panose="02040503050406030204" pitchFamily="18" charset="0"/>
                          </a:rPr>
                          <m:t> </m:t>
                        </m:r>
                        <m:r>
                          <m:rPr>
                            <m:nor/>
                          </m:rPr>
                          <a:rPr lang="en-US">
                            <a:solidFill>
                              <a:srgbClr val="0070C0"/>
                            </a:solidFill>
                            <a:latin typeface="Cambria Math" panose="02040503050406030204" pitchFamily="18" charset="0"/>
                          </a:rPr>
                          <m:t>Good</m:t>
                        </m:r>
                        <m:r>
                          <m:rPr>
                            <m:nor/>
                          </m:rPr>
                          <a:rPr lang="en-US">
                            <a:solidFill>
                              <a:srgbClr val="0070C0"/>
                            </a:solidFill>
                            <a:latin typeface="Cambria Math" panose="02040503050406030204" pitchFamily="18" charset="0"/>
                          </a:rPr>
                          <m:t> </m:t>
                        </m:r>
                        <m:r>
                          <m:rPr>
                            <m:nor/>
                          </m:rPr>
                          <a:rPr lang="en-US" b="0" i="0" smtClean="0">
                            <a:solidFill>
                              <a:srgbClr val="0070C0"/>
                            </a:solidFill>
                            <a:latin typeface="Cambria Math" panose="02040503050406030204" pitchFamily="18" charset="0"/>
                          </a:rPr>
                          <m:t>Y</m:t>
                        </m:r>
                      </m:den>
                    </m:f>
                  </m:oMath>
                </a14:m>
                <a:endParaRPr lang="en-US" dirty="0" smtClean="0">
                  <a:solidFill>
                    <a:srgbClr val="0070C0"/>
                  </a:solidFill>
                </a:endParaRPr>
              </a:p>
              <a:p>
                <a:pPr eaLnBrk="1" hangingPunct="1">
                  <a:lnSpc>
                    <a:spcPct val="90000"/>
                  </a:lnSpc>
                  <a:defRPr/>
                </a:pPr>
                <a:r>
                  <a:rPr lang="en-US" dirty="0" smtClean="0"/>
                  <a:t>Suppose: </a:t>
                </a:r>
              </a:p>
              <a:p>
                <a:pPr lvl="1" eaLnBrk="1" hangingPunct="1">
                  <a:lnSpc>
                    <a:spcPct val="90000"/>
                  </a:lnSpc>
                  <a:defRPr/>
                </a:pPr>
                <a:r>
                  <a:rPr lang="en-US" dirty="0" smtClean="0"/>
                  <a:t>The price of Coke increases 2%, and</a:t>
                </a:r>
              </a:p>
              <a:p>
                <a:pPr lvl="1" eaLnBrk="1" hangingPunct="1">
                  <a:lnSpc>
                    <a:spcPct val="90000"/>
                  </a:lnSpc>
                  <a:defRPr/>
                </a:pPr>
                <a:r>
                  <a:rPr lang="en-US" dirty="0" smtClean="0"/>
                  <a:t>The consumption of Pepsi increases 20%.</a:t>
                </a:r>
              </a:p>
              <a:p>
                <a:pPr lvl="1" eaLnBrk="1" hangingPunct="1">
                  <a:lnSpc>
                    <a:spcPct val="90000"/>
                  </a:lnSpc>
                  <a:defRPr/>
                </a:pPr>
                <a:r>
                  <a:rPr lang="en-US" dirty="0" smtClean="0"/>
                  <a:t>The </a:t>
                </a:r>
                <a:r>
                  <a:rPr lang="en-US" dirty="0"/>
                  <a:t>C.P.E.D.</a:t>
                </a:r>
                <a:r>
                  <a:rPr lang="en-US" dirty="0" smtClean="0"/>
                  <a:t> for Coke with respect to Pepsi is +20/+2 = +10.</a:t>
                </a:r>
              </a:p>
            </p:txBody>
          </p:sp>
        </mc:Choice>
        <mc:Fallback xmlns="">
          <p:sp>
            <p:nvSpPr>
              <p:cNvPr id="45059" name="Rectangle 3"/>
              <p:cNvSpPr>
                <a:spLocks noGrp="1" noRot="1" noChangeAspect="1" noMove="1" noResize="1" noEditPoints="1" noAdjustHandles="1" noChangeArrowheads="1" noChangeShapeType="1" noTextEdit="1"/>
              </p:cNvSpPr>
              <p:nvPr>
                <p:ph idx="1"/>
              </p:nvPr>
            </p:nvSpPr>
            <p:spPr>
              <a:xfrm>
                <a:off x="609600" y="1600201"/>
                <a:ext cx="8948057" cy="4525963"/>
              </a:xfrm>
              <a:blipFill>
                <a:blip r:embed="rId3"/>
                <a:stretch>
                  <a:fillRect l="-1226" t="-2291"/>
                </a:stretch>
              </a:blipFill>
            </p:spPr>
            <p:txBody>
              <a:bodyPr/>
              <a:lstStyle/>
              <a:p>
                <a:r>
                  <a:rPr lang="en-US">
                    <a:noFill/>
                  </a:rPr>
                  <a:t> </a:t>
                </a:r>
              </a:p>
            </p:txBody>
          </p:sp>
        </mc:Fallback>
      </mc:AlternateContent>
    </p:spTree>
    <p:extLst>
      <p:ext uri="{BB962C8B-B14F-4D97-AF65-F5344CB8AC3E}">
        <p14:creationId xmlns:p14="http://schemas.microsoft.com/office/powerpoint/2010/main" val="4129528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dirty="0" smtClean="0"/>
              <a:t>Substitutes: </a:t>
            </a:r>
            <a:r>
              <a:rPr lang="en-US" dirty="0"/>
              <a:t>C.P.E.D.</a:t>
            </a:r>
            <a:r>
              <a:rPr lang="en-US" altLang="en-US" dirty="0" smtClean="0"/>
              <a:t> &gt; 0</a:t>
            </a:r>
          </a:p>
        </p:txBody>
      </p:sp>
      <p:sp>
        <p:nvSpPr>
          <p:cNvPr id="63491" name="Rectangle 3"/>
          <p:cNvSpPr>
            <a:spLocks noGrp="1" noChangeArrowheads="1"/>
          </p:cNvSpPr>
          <p:nvPr>
            <p:ph idx="1"/>
          </p:nvPr>
        </p:nvSpPr>
        <p:spPr>
          <a:noFill/>
        </p:spPr>
        <p:txBody>
          <a:bodyPr/>
          <a:lstStyle/>
          <a:p>
            <a:pPr eaLnBrk="1" hangingPunct="1"/>
            <a:r>
              <a:rPr lang="en-US" altLang="en-US" b="1" dirty="0" smtClean="0"/>
              <a:t>Key Definition: </a:t>
            </a:r>
            <a:r>
              <a:rPr lang="en-US" altLang="en-US" dirty="0" smtClean="0"/>
              <a:t>When the </a:t>
            </a:r>
            <a:r>
              <a:rPr lang="en-US" dirty="0"/>
              <a:t>C.P.E.D.</a:t>
            </a:r>
            <a:r>
              <a:rPr lang="en-US" altLang="en-US" dirty="0" smtClean="0"/>
              <a:t> for one good with respect to another is </a:t>
            </a:r>
            <a:r>
              <a:rPr lang="en-US" altLang="en-US" i="1" dirty="0" smtClean="0"/>
              <a:t>positive</a:t>
            </a:r>
            <a:r>
              <a:rPr lang="en-US" altLang="en-US" dirty="0" smtClean="0"/>
              <a:t>, the two goods are called </a:t>
            </a:r>
            <a:r>
              <a:rPr lang="en-US" altLang="en-US" i="1" dirty="0" smtClean="0"/>
              <a:t>substitutes</a:t>
            </a:r>
            <a:r>
              <a:rPr lang="en-US" altLang="en-US" dirty="0" smtClean="0"/>
              <a:t>.</a:t>
            </a:r>
          </a:p>
          <a:p>
            <a:pPr eaLnBrk="1" hangingPunct="1"/>
            <a:r>
              <a:rPr lang="en-US" altLang="en-US" dirty="0" smtClean="0"/>
              <a:t>In the </a:t>
            </a:r>
            <a:r>
              <a:rPr lang="en-US" altLang="en-US" dirty="0" smtClean="0">
                <a:hlinkClick r:id="rId2" action="ppaction://hlinksldjump"/>
              </a:rPr>
              <a:t>last slide</a:t>
            </a:r>
            <a:r>
              <a:rPr lang="en-US" altLang="en-US" dirty="0" smtClean="0"/>
              <a:t>’s example, the </a:t>
            </a:r>
            <a:r>
              <a:rPr lang="en-US" dirty="0"/>
              <a:t>C.P.E.D.</a:t>
            </a:r>
            <a:r>
              <a:rPr lang="en-US" altLang="en-US" dirty="0" smtClean="0"/>
              <a:t> for Coke with respect to Pepsi was +10, which is positive. </a:t>
            </a:r>
          </a:p>
          <a:p>
            <a:pPr eaLnBrk="1" hangingPunct="1"/>
            <a:r>
              <a:rPr lang="en-US" altLang="en-US" dirty="0" smtClean="0"/>
              <a:t>This confirms our common-sense intuition that Coke and Pepsi are substitutes.</a:t>
            </a:r>
          </a:p>
        </p:txBody>
      </p:sp>
    </p:spTree>
    <p:extLst>
      <p:ext uri="{BB962C8B-B14F-4D97-AF65-F5344CB8AC3E}">
        <p14:creationId xmlns:p14="http://schemas.microsoft.com/office/powerpoint/2010/main" val="407763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http://leblog.exuberance.com/images/Honda-Civic-Mobil-gas-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039" y="1697038"/>
            <a:ext cx="4816475"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p:cNvSpPr>
            <a:spLocks noGrp="1" noChangeArrowheads="1"/>
          </p:cNvSpPr>
          <p:nvPr>
            <p:ph type="title"/>
          </p:nvPr>
        </p:nvSpPr>
        <p:spPr/>
        <p:txBody>
          <a:bodyPr/>
          <a:lstStyle/>
          <a:p>
            <a:pPr eaLnBrk="1" hangingPunct="1"/>
            <a:r>
              <a:rPr lang="en-US" altLang="en-US" dirty="0" smtClean="0"/>
              <a:t>Complements: </a:t>
            </a:r>
            <a:r>
              <a:rPr lang="en-US" dirty="0"/>
              <a:t>C.P.E.D.</a:t>
            </a:r>
            <a:r>
              <a:rPr lang="en-US" altLang="en-US" dirty="0" smtClean="0"/>
              <a:t> &lt; 0</a:t>
            </a:r>
          </a:p>
        </p:txBody>
      </p:sp>
      <p:sp>
        <p:nvSpPr>
          <p:cNvPr id="47107" name="Rectangle 3"/>
          <p:cNvSpPr>
            <a:spLocks noGrp="1" noChangeArrowheads="1"/>
          </p:cNvSpPr>
          <p:nvPr>
            <p:ph idx="1"/>
          </p:nvPr>
        </p:nvSpPr>
        <p:spPr>
          <a:xfrm>
            <a:off x="609600" y="1600201"/>
            <a:ext cx="6675439" cy="4525963"/>
          </a:xfrm>
        </p:spPr>
        <p:txBody>
          <a:bodyPr>
            <a:normAutofit lnSpcReduction="10000"/>
          </a:bodyPr>
          <a:lstStyle/>
          <a:p>
            <a:pPr>
              <a:defRPr/>
            </a:pPr>
            <a:r>
              <a:rPr lang="en-US" altLang="en-US" b="1" dirty="0"/>
              <a:t>Key Definition: </a:t>
            </a:r>
            <a:r>
              <a:rPr lang="en-US" dirty="0" smtClean="0"/>
              <a:t>When the </a:t>
            </a:r>
            <a:r>
              <a:rPr lang="en-US" dirty="0"/>
              <a:t>C.P.E.D.</a:t>
            </a:r>
            <a:r>
              <a:rPr lang="en-US" dirty="0" smtClean="0"/>
              <a:t> for one good with respect to another is </a:t>
            </a:r>
            <a:r>
              <a:rPr lang="en-US" i="1" dirty="0" smtClean="0"/>
              <a:t>negative</a:t>
            </a:r>
            <a:r>
              <a:rPr lang="en-US" dirty="0" smtClean="0"/>
              <a:t>, the two goods are called </a:t>
            </a:r>
            <a:r>
              <a:rPr lang="en-US" i="1" dirty="0" smtClean="0"/>
              <a:t>complements</a:t>
            </a:r>
            <a:r>
              <a:rPr lang="en-US" dirty="0" smtClean="0"/>
              <a:t>.</a:t>
            </a:r>
          </a:p>
          <a:p>
            <a:pPr eaLnBrk="1" hangingPunct="1">
              <a:lnSpc>
                <a:spcPct val="90000"/>
              </a:lnSpc>
              <a:defRPr/>
            </a:pPr>
            <a:r>
              <a:rPr lang="en-US" dirty="0" smtClean="0"/>
              <a:t>Suppose:</a:t>
            </a:r>
          </a:p>
          <a:p>
            <a:pPr lvl="1" eaLnBrk="1" hangingPunct="1">
              <a:lnSpc>
                <a:spcPct val="90000"/>
              </a:lnSpc>
              <a:defRPr/>
            </a:pPr>
            <a:r>
              <a:rPr lang="en-US" dirty="0" smtClean="0"/>
              <a:t>the price of gasoline increases 50%</a:t>
            </a:r>
          </a:p>
          <a:p>
            <a:pPr lvl="1" eaLnBrk="1" hangingPunct="1">
              <a:lnSpc>
                <a:spcPct val="90000"/>
              </a:lnSpc>
              <a:defRPr/>
            </a:pPr>
            <a:r>
              <a:rPr lang="en-US" dirty="0" smtClean="0"/>
              <a:t>the sale of cars </a:t>
            </a:r>
            <a:r>
              <a:rPr lang="en-US" i="1" dirty="0" smtClean="0"/>
              <a:t>decreases</a:t>
            </a:r>
            <a:r>
              <a:rPr lang="en-US" dirty="0" smtClean="0"/>
              <a:t> 10%</a:t>
            </a:r>
          </a:p>
          <a:p>
            <a:pPr lvl="1" eaLnBrk="1" hangingPunct="1">
              <a:lnSpc>
                <a:spcPct val="90000"/>
              </a:lnSpc>
              <a:defRPr/>
            </a:pPr>
            <a:r>
              <a:rPr lang="en-US" dirty="0" smtClean="0"/>
              <a:t>The </a:t>
            </a:r>
            <a:r>
              <a:rPr lang="en-US" dirty="0"/>
              <a:t>C.P.E.D.</a:t>
            </a:r>
            <a:r>
              <a:rPr lang="en-US" dirty="0" smtClean="0"/>
              <a:t> is -10/+50 = -0.2, which is negative.</a:t>
            </a:r>
          </a:p>
          <a:p>
            <a:pPr eaLnBrk="1" hangingPunct="1">
              <a:lnSpc>
                <a:spcPct val="90000"/>
              </a:lnSpc>
              <a:defRPr/>
            </a:pPr>
            <a:r>
              <a:rPr lang="en-US" dirty="0" smtClean="0"/>
              <a:t>This is what one would expect, given our common-sense notion that gas and cars are complements.</a:t>
            </a:r>
          </a:p>
        </p:txBody>
      </p:sp>
    </p:spTree>
    <p:extLst>
      <p:ext uri="{BB962C8B-B14F-4D97-AF65-F5344CB8AC3E}">
        <p14:creationId xmlns:p14="http://schemas.microsoft.com/office/powerpoint/2010/main" val="24957656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THE ELASTICITY OF SUPPLY</a:t>
            </a:r>
          </a:p>
        </p:txBody>
      </p:sp>
      <p:sp>
        <p:nvSpPr>
          <p:cNvPr id="65539" name="Rectangle 5"/>
          <p:cNvSpPr>
            <a:spLocks noGrp="1" noChangeArrowheads="1"/>
          </p:cNvSpPr>
          <p:nvPr>
            <p:ph idx="1"/>
          </p:nvPr>
        </p:nvSpPr>
        <p:spPr/>
        <p:txBody>
          <a:bodyPr/>
          <a:lstStyle/>
          <a:p>
            <a:pPr>
              <a:buClr>
                <a:schemeClr val="tx1"/>
              </a:buClr>
            </a:pPr>
            <a:r>
              <a:rPr lang="en-US" altLang="en-US" b="1" dirty="0"/>
              <a:t>Key Definition: </a:t>
            </a:r>
            <a:r>
              <a:rPr lang="en-US" altLang="en-US" i="1" dirty="0" smtClean="0">
                <a:solidFill>
                  <a:srgbClr val="25A9A6"/>
                </a:solidFill>
              </a:rPr>
              <a:t>Price elasticity of supply</a:t>
            </a:r>
            <a:r>
              <a:rPr lang="en-US" altLang="en-US" dirty="0" smtClean="0"/>
              <a:t> is a measure of how strongly the quantity supplied of a good responds to a change in the price of that good.</a:t>
            </a:r>
          </a:p>
          <a:p>
            <a:pPr eaLnBrk="1" hangingPunct="1"/>
            <a:endParaRPr lang="en-US" altLang="en-US" dirty="0" smtClean="0"/>
          </a:p>
        </p:txBody>
      </p:sp>
    </p:spTree>
    <p:extLst>
      <p:ext uri="{BB962C8B-B14F-4D97-AF65-F5344CB8AC3E}">
        <p14:creationId xmlns:p14="http://schemas.microsoft.com/office/powerpoint/2010/main" val="2631077687"/>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Elasticity = Responsiveness</a:t>
            </a:r>
          </a:p>
        </p:txBody>
      </p:sp>
      <p:sp>
        <p:nvSpPr>
          <p:cNvPr id="7171" name="Content Placeholder 2"/>
          <p:cNvSpPr>
            <a:spLocks noGrp="1"/>
          </p:cNvSpPr>
          <p:nvPr>
            <p:ph idx="1"/>
          </p:nvPr>
        </p:nvSpPr>
        <p:spPr/>
        <p:txBody>
          <a:bodyPr/>
          <a:lstStyle/>
          <a:p>
            <a:r>
              <a:rPr lang="en-US" altLang="en-US" dirty="0" smtClean="0"/>
              <a:t>Suppose there are two variables, </a:t>
            </a:r>
            <a:r>
              <a:rPr lang="en-US" altLang="en-US" i="1" dirty="0" smtClean="0"/>
              <a:t>x</a:t>
            </a:r>
            <a:r>
              <a:rPr lang="en-US" altLang="en-US" dirty="0" smtClean="0"/>
              <a:t> and </a:t>
            </a:r>
            <a:r>
              <a:rPr lang="en-US" altLang="en-US" i="1" dirty="0" smtClean="0"/>
              <a:t>y</a:t>
            </a:r>
          </a:p>
          <a:p>
            <a:r>
              <a:rPr lang="en-US" altLang="en-US" dirty="0" smtClean="0"/>
              <a:t>Let </a:t>
            </a:r>
            <a:r>
              <a:rPr lang="en-US" altLang="en-US" i="1" dirty="0" smtClean="0"/>
              <a:t>x</a:t>
            </a:r>
            <a:r>
              <a:rPr lang="en-US" altLang="en-US" dirty="0" smtClean="0"/>
              <a:t> be the </a:t>
            </a:r>
            <a:r>
              <a:rPr lang="en-US" altLang="en-US" i="1" dirty="0" smtClean="0"/>
              <a:t>cause</a:t>
            </a:r>
            <a:r>
              <a:rPr lang="en-US" altLang="en-US" dirty="0" smtClean="0"/>
              <a:t> and </a:t>
            </a:r>
            <a:r>
              <a:rPr lang="en-US" altLang="en-US" i="1" dirty="0" smtClean="0"/>
              <a:t>y</a:t>
            </a:r>
            <a:r>
              <a:rPr lang="en-US" altLang="en-US" dirty="0" smtClean="0"/>
              <a:t> be the </a:t>
            </a:r>
            <a:r>
              <a:rPr lang="en-US" altLang="en-US" i="1" dirty="0" smtClean="0"/>
              <a:t>consequence</a:t>
            </a:r>
          </a:p>
          <a:p>
            <a:r>
              <a:rPr lang="en-US" altLang="en-US" b="1" dirty="0" smtClean="0"/>
              <a:t>Key definition: </a:t>
            </a:r>
            <a:r>
              <a:rPr lang="en-US" altLang="en-US" dirty="0" smtClean="0"/>
              <a:t>The “</a:t>
            </a:r>
            <a:r>
              <a:rPr lang="en-US" altLang="en-US" i="1" dirty="0" smtClean="0"/>
              <a:t>x</a:t>
            </a:r>
            <a:r>
              <a:rPr lang="en-US" altLang="en-US" dirty="0" smtClean="0"/>
              <a:t> elasticity of </a:t>
            </a:r>
            <a:r>
              <a:rPr lang="en-US" altLang="en-US" i="1" dirty="0" smtClean="0"/>
              <a:t>y</a:t>
            </a:r>
            <a:r>
              <a:rPr lang="en-US" altLang="en-US" dirty="0" smtClean="0"/>
              <a:t>” is a measure of the effect on </a:t>
            </a:r>
            <a:r>
              <a:rPr lang="en-US" altLang="en-US" i="1" dirty="0" smtClean="0"/>
              <a:t>y</a:t>
            </a:r>
            <a:r>
              <a:rPr lang="en-US" altLang="en-US" dirty="0" smtClean="0"/>
              <a:t> of changes in </a:t>
            </a:r>
            <a:r>
              <a:rPr lang="en-US" altLang="en-US" i="1" dirty="0" smtClean="0"/>
              <a:t>x</a:t>
            </a:r>
          </a:p>
          <a:p>
            <a:pPr lvl="1"/>
            <a:r>
              <a:rPr lang="en-US" altLang="en-US" dirty="0" smtClean="0"/>
              <a:t>when all other factors that affect </a:t>
            </a:r>
            <a:r>
              <a:rPr lang="en-US" altLang="en-US" i="1" dirty="0" smtClean="0"/>
              <a:t>y</a:t>
            </a:r>
            <a:r>
              <a:rPr lang="en-US" altLang="en-US" dirty="0" smtClean="0"/>
              <a:t> are unchanged</a:t>
            </a:r>
          </a:p>
          <a:p>
            <a:r>
              <a:rPr lang="en-US" altLang="en-US" dirty="0" smtClean="0"/>
              <a:t>In other words, the “</a:t>
            </a:r>
            <a:r>
              <a:rPr lang="en-US" altLang="en-US" i="1" dirty="0" smtClean="0"/>
              <a:t>x</a:t>
            </a:r>
            <a:r>
              <a:rPr lang="en-US" altLang="en-US" dirty="0" smtClean="0"/>
              <a:t> elasticity of </a:t>
            </a:r>
            <a:r>
              <a:rPr lang="en-US" altLang="en-US" i="1" dirty="0" smtClean="0"/>
              <a:t>y</a:t>
            </a:r>
            <a:r>
              <a:rPr lang="en-US" altLang="en-US" dirty="0" smtClean="0"/>
              <a:t>” is a measure of the </a:t>
            </a:r>
            <a:r>
              <a:rPr lang="en-US" altLang="en-US" dirty="0" smtClean="0">
                <a:solidFill>
                  <a:srgbClr val="0070C0"/>
                </a:solidFill>
              </a:rPr>
              <a:t>responsiveness</a:t>
            </a:r>
            <a:r>
              <a:rPr lang="en-US" altLang="en-US" dirty="0" smtClean="0"/>
              <a:t> of </a:t>
            </a:r>
            <a:r>
              <a:rPr lang="en-US" altLang="en-US" i="1" dirty="0" smtClean="0"/>
              <a:t>y</a:t>
            </a:r>
            <a:r>
              <a:rPr lang="en-US" altLang="en-US" dirty="0" smtClean="0"/>
              <a:t> to changes in </a:t>
            </a:r>
            <a:r>
              <a:rPr lang="en-US" altLang="en-US" i="1" dirty="0" smtClean="0"/>
              <a:t>x</a:t>
            </a:r>
          </a:p>
          <a:p>
            <a:endParaRPr lang="en-US" altLang="en-US" dirty="0" smtClean="0"/>
          </a:p>
        </p:txBody>
      </p:sp>
    </p:spTree>
    <p:extLst>
      <p:ext uri="{BB962C8B-B14F-4D97-AF65-F5344CB8AC3E}">
        <p14:creationId xmlns:p14="http://schemas.microsoft.com/office/powerpoint/2010/main" val="1089184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Elasticity: examples</a:t>
            </a:r>
          </a:p>
        </p:txBody>
      </p:sp>
      <p:sp>
        <p:nvSpPr>
          <p:cNvPr id="66563" name="Content Placeholder 2"/>
          <p:cNvSpPr>
            <a:spLocks noGrp="1"/>
          </p:cNvSpPr>
          <p:nvPr>
            <p:ph idx="1"/>
          </p:nvPr>
        </p:nvSpPr>
        <p:spPr/>
        <p:txBody>
          <a:bodyPr/>
          <a:lstStyle/>
          <a:p>
            <a:r>
              <a:rPr lang="en-US" altLang="en-US" b="1" dirty="0"/>
              <a:t>Key Definition: </a:t>
            </a:r>
            <a:r>
              <a:rPr lang="en-US" altLang="en-US" dirty="0" smtClean="0"/>
              <a:t>The </a:t>
            </a:r>
            <a:r>
              <a:rPr lang="en-US" altLang="en-US" i="1" dirty="0" smtClean="0">
                <a:solidFill>
                  <a:srgbClr val="25A9A6"/>
                </a:solidFill>
              </a:rPr>
              <a:t>price elasticity of supply</a:t>
            </a:r>
            <a:br>
              <a:rPr lang="en-US" altLang="en-US" i="1" dirty="0" smtClean="0">
                <a:solidFill>
                  <a:srgbClr val="25A9A6"/>
                </a:solidFill>
              </a:rPr>
            </a:br>
            <a:r>
              <a:rPr lang="en-US" altLang="en-US" dirty="0" smtClean="0"/>
              <a:t>is the percent increase </a:t>
            </a:r>
            <a:br>
              <a:rPr lang="en-US" altLang="en-US" dirty="0" smtClean="0"/>
            </a:br>
            <a:r>
              <a:rPr lang="en-US" altLang="en-US" dirty="0" smtClean="0"/>
              <a:t>in the </a:t>
            </a:r>
            <a:r>
              <a:rPr lang="en-US" altLang="en-US" i="1" dirty="0" smtClean="0"/>
              <a:t>quantity supplied </a:t>
            </a:r>
            <a:r>
              <a:rPr lang="en-US" altLang="en-US" dirty="0" smtClean="0"/>
              <a:t>of a commodity</a:t>
            </a:r>
            <a:br>
              <a:rPr lang="en-US" altLang="en-US" dirty="0" smtClean="0"/>
            </a:br>
            <a:r>
              <a:rPr lang="en-US" altLang="en-US" dirty="0" smtClean="0"/>
              <a:t>when there is a one percent increase </a:t>
            </a:r>
            <a:br>
              <a:rPr lang="en-US" altLang="en-US" dirty="0" smtClean="0"/>
            </a:br>
            <a:r>
              <a:rPr lang="en-US" altLang="en-US" dirty="0" smtClean="0"/>
              <a:t>in the </a:t>
            </a:r>
            <a:r>
              <a:rPr lang="en-US" altLang="en-US" i="1" dirty="0" smtClean="0"/>
              <a:t>price of the commodity</a:t>
            </a:r>
            <a:endParaRPr lang="en-US" altLang="en-US" dirty="0" smtClean="0"/>
          </a:p>
          <a:p>
            <a:pPr lvl="1"/>
            <a:r>
              <a:rPr lang="en-US" altLang="en-US" dirty="0" smtClean="0"/>
              <a:t>and all other factors that affect quantity supplied are unchanged</a:t>
            </a:r>
          </a:p>
          <a:p>
            <a:endParaRPr lang="en-US" altLang="en-US" dirty="0" smtClean="0"/>
          </a:p>
        </p:txBody>
      </p:sp>
      <p:graphicFrame>
        <p:nvGraphicFramePr>
          <p:cNvPr id="66564" name="Object 1"/>
          <p:cNvGraphicFramePr>
            <a:graphicFrameLocks noChangeAspect="1"/>
          </p:cNvGraphicFramePr>
          <p:nvPr/>
        </p:nvGraphicFramePr>
        <p:xfrm>
          <a:off x="1646238" y="5437188"/>
          <a:ext cx="8901112" cy="1041400"/>
        </p:xfrm>
        <a:graphic>
          <a:graphicData uri="http://schemas.openxmlformats.org/presentationml/2006/ole">
            <mc:AlternateContent xmlns:mc="http://schemas.openxmlformats.org/markup-compatibility/2006">
              <mc:Choice xmlns:v="urn:schemas-microsoft-com:vml" Requires="v">
                <p:oleObj spid="_x0000_s20498" name="Equation" r:id="rId3" imgW="3581400" imgH="419100" progId="Equation.3">
                  <p:embed/>
                </p:oleObj>
              </mc:Choice>
              <mc:Fallback>
                <p:oleObj name="Equation" r:id="rId3" imgW="3581400" imgH="419100" progId="Equation.3">
                  <p:embed/>
                  <p:pic>
                    <p:nvPicPr>
                      <p:cNvPr id="66564"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238" y="5437188"/>
                        <a:ext cx="8901112"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807009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dirty="0" smtClean="0"/>
              <a:t>The </a:t>
            </a:r>
            <a:r>
              <a:rPr lang="en-US" altLang="en-US" sz="2800" dirty="0"/>
              <a:t>Price Elasticity of Supply</a:t>
            </a:r>
          </a:p>
        </p:txBody>
      </p:sp>
      <p:sp>
        <p:nvSpPr>
          <p:cNvPr id="67587" name="Freeform 17"/>
          <p:cNvSpPr>
            <a:spLocks/>
          </p:cNvSpPr>
          <p:nvPr/>
        </p:nvSpPr>
        <p:spPr bwMode="auto">
          <a:xfrm>
            <a:off x="3459164" y="1831975"/>
            <a:ext cx="5322887" cy="3316288"/>
          </a:xfrm>
          <a:custGeom>
            <a:avLst/>
            <a:gdLst>
              <a:gd name="T0" fmla="*/ 0 w 3353"/>
              <a:gd name="T1" fmla="*/ 0 h 2089"/>
              <a:gd name="T2" fmla="*/ 0 w 3353"/>
              <a:gd name="T3" fmla="*/ 2147483647 h 2089"/>
              <a:gd name="T4" fmla="*/ 2147483647 w 3353"/>
              <a:gd name="T5" fmla="*/ 2147483647 h 2089"/>
              <a:gd name="T6" fmla="*/ 0 60000 65536"/>
              <a:gd name="T7" fmla="*/ 0 60000 65536"/>
              <a:gd name="T8" fmla="*/ 0 60000 65536"/>
              <a:gd name="T9" fmla="*/ 0 w 3353"/>
              <a:gd name="T10" fmla="*/ 0 h 2089"/>
              <a:gd name="T11" fmla="*/ 3353 w 3353"/>
              <a:gd name="T12" fmla="*/ 2089 h 2089"/>
            </a:gdLst>
            <a:ahLst/>
            <a:cxnLst>
              <a:cxn ang="T6">
                <a:pos x="T0" y="T1"/>
              </a:cxn>
              <a:cxn ang="T7">
                <a:pos x="T2" y="T3"/>
              </a:cxn>
              <a:cxn ang="T8">
                <a:pos x="T4" y="T5"/>
              </a:cxn>
            </a:cxnLst>
            <a:rect l="T9" t="T10" r="T11" b="T12"/>
            <a:pathLst>
              <a:path w="3353" h="2089">
                <a:moveTo>
                  <a:pt x="0" y="0"/>
                </a:moveTo>
                <a:lnTo>
                  <a:pt x="0" y="2089"/>
                </a:lnTo>
                <a:lnTo>
                  <a:pt x="3353" y="208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14" name="Line 18"/>
          <p:cNvSpPr>
            <a:spLocks noChangeShapeType="1"/>
          </p:cNvSpPr>
          <p:nvPr/>
        </p:nvSpPr>
        <p:spPr bwMode="auto">
          <a:xfrm>
            <a:off x="3305176" y="3003551"/>
            <a:ext cx="4763" cy="315913"/>
          </a:xfrm>
          <a:prstGeom prst="line">
            <a:avLst/>
          </a:prstGeom>
          <a:noFill/>
          <a:ln w="222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67589" name="Rectangle 19"/>
          <p:cNvSpPr>
            <a:spLocks noChangeArrowheads="1"/>
          </p:cNvSpPr>
          <p:nvPr/>
        </p:nvSpPr>
        <p:spPr bwMode="auto">
          <a:xfrm>
            <a:off x="3722689" y="1365250"/>
            <a:ext cx="50286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(a) Perfectly Inelastic Supply: Elasticity Equals 0</a:t>
            </a:r>
            <a:endParaRPr lang="en-US" altLang="en-US" sz="2400">
              <a:latin typeface="Times New Roman" panose="02020603050405020304" pitchFamily="18" charset="0"/>
            </a:endParaRPr>
          </a:p>
        </p:txBody>
      </p:sp>
      <p:grpSp>
        <p:nvGrpSpPr>
          <p:cNvPr id="2" name="Group 20"/>
          <p:cNvGrpSpPr>
            <a:grpSpLocks/>
          </p:cNvGrpSpPr>
          <p:nvPr/>
        </p:nvGrpSpPr>
        <p:grpSpPr bwMode="auto">
          <a:xfrm>
            <a:off x="3133725" y="2760664"/>
            <a:ext cx="3354388" cy="261937"/>
            <a:chOff x="1014" y="1739"/>
            <a:chExt cx="2113" cy="165"/>
          </a:xfrm>
        </p:grpSpPr>
        <p:sp>
          <p:nvSpPr>
            <p:cNvPr id="67613" name="Line 21"/>
            <p:cNvSpPr>
              <a:spLocks noChangeShapeType="1"/>
            </p:cNvSpPr>
            <p:nvPr/>
          </p:nvSpPr>
          <p:spPr bwMode="auto">
            <a:xfrm flipH="1">
              <a:off x="1219" y="1829"/>
              <a:ext cx="1908" cy="1"/>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7614" name="Rectangle 22"/>
            <p:cNvSpPr>
              <a:spLocks noChangeArrowheads="1"/>
            </p:cNvSpPr>
            <p:nvPr/>
          </p:nvSpPr>
          <p:spPr bwMode="auto">
            <a:xfrm>
              <a:off x="1014" y="1739"/>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a:t>
              </a:r>
              <a:endParaRPr lang="en-US" altLang="en-US" sz="2400">
                <a:latin typeface="Times New Roman" panose="02020603050405020304" pitchFamily="18" charset="0"/>
              </a:endParaRPr>
            </a:p>
          </p:txBody>
        </p:sp>
      </p:grpSp>
      <p:grpSp>
        <p:nvGrpSpPr>
          <p:cNvPr id="3" name="Group 23"/>
          <p:cNvGrpSpPr>
            <a:grpSpLocks/>
          </p:cNvGrpSpPr>
          <p:nvPr/>
        </p:nvGrpSpPr>
        <p:grpSpPr bwMode="auto">
          <a:xfrm>
            <a:off x="3254375" y="3294064"/>
            <a:ext cx="3233738" cy="261937"/>
            <a:chOff x="1090" y="2075"/>
            <a:chExt cx="2037" cy="165"/>
          </a:xfrm>
        </p:grpSpPr>
        <p:sp>
          <p:nvSpPr>
            <p:cNvPr id="67611" name="Line 24"/>
            <p:cNvSpPr>
              <a:spLocks noChangeShapeType="1"/>
            </p:cNvSpPr>
            <p:nvPr/>
          </p:nvSpPr>
          <p:spPr bwMode="auto">
            <a:xfrm flipH="1">
              <a:off x="1219" y="2104"/>
              <a:ext cx="1908" cy="1"/>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7612" name="Rectangle 25"/>
            <p:cNvSpPr>
              <a:spLocks noChangeArrowheads="1"/>
            </p:cNvSpPr>
            <p:nvPr/>
          </p:nvSpPr>
          <p:spPr bwMode="auto">
            <a:xfrm>
              <a:off x="1090" y="2075"/>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grpSp>
      <p:grpSp>
        <p:nvGrpSpPr>
          <p:cNvPr id="4" name="Group 26"/>
          <p:cNvGrpSpPr>
            <a:grpSpLocks/>
          </p:cNvGrpSpPr>
          <p:nvPr/>
        </p:nvGrpSpPr>
        <p:grpSpPr bwMode="auto">
          <a:xfrm>
            <a:off x="6488113" y="2097089"/>
            <a:ext cx="763587" cy="3051175"/>
            <a:chOff x="3127" y="1321"/>
            <a:chExt cx="481" cy="1922"/>
          </a:xfrm>
        </p:grpSpPr>
        <p:sp>
          <p:nvSpPr>
            <p:cNvPr id="67609" name="Line 27"/>
            <p:cNvSpPr>
              <a:spLocks noChangeShapeType="1"/>
            </p:cNvSpPr>
            <p:nvPr/>
          </p:nvSpPr>
          <p:spPr bwMode="auto">
            <a:xfrm flipV="1">
              <a:off x="3127" y="1354"/>
              <a:ext cx="1" cy="1889"/>
            </a:xfrm>
            <a:prstGeom prst="line">
              <a:avLst/>
            </a:prstGeom>
            <a:noFill/>
            <a:ln w="65088">
              <a:solidFill>
                <a:srgbClr val="004C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0" name="Rectangle 28"/>
            <p:cNvSpPr>
              <a:spLocks noChangeArrowheads="1"/>
            </p:cNvSpPr>
            <p:nvPr/>
          </p:nvSpPr>
          <p:spPr bwMode="auto">
            <a:xfrm>
              <a:off x="3187" y="1321"/>
              <a:ext cx="4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Supply</a:t>
              </a:r>
              <a:endParaRPr lang="en-US" altLang="en-US" sz="2400">
                <a:latin typeface="Times New Roman" panose="02020603050405020304" pitchFamily="18" charset="0"/>
              </a:endParaRPr>
            </a:p>
          </p:txBody>
        </p:sp>
      </p:grpSp>
      <p:sp>
        <p:nvSpPr>
          <p:cNvPr id="67593" name="Rectangle 29"/>
          <p:cNvSpPr>
            <a:spLocks noChangeArrowheads="1"/>
          </p:cNvSpPr>
          <p:nvPr/>
        </p:nvSpPr>
        <p:spPr bwMode="auto">
          <a:xfrm>
            <a:off x="7864475" y="5230813"/>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sp>
        <p:nvSpPr>
          <p:cNvPr id="67594" name="Rectangle 30"/>
          <p:cNvSpPr>
            <a:spLocks noChangeArrowheads="1"/>
          </p:cNvSpPr>
          <p:nvPr/>
        </p:nvSpPr>
        <p:spPr bwMode="auto">
          <a:xfrm>
            <a:off x="6294439" y="5230813"/>
            <a:ext cx="3654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sp>
        <p:nvSpPr>
          <p:cNvPr id="67595" name="Rectangle 31"/>
          <p:cNvSpPr>
            <a:spLocks noChangeArrowheads="1"/>
          </p:cNvSpPr>
          <p:nvPr/>
        </p:nvSpPr>
        <p:spPr bwMode="auto">
          <a:xfrm>
            <a:off x="3238500" y="527526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grpSp>
        <p:nvGrpSpPr>
          <p:cNvPr id="5" name="Group 32"/>
          <p:cNvGrpSpPr>
            <a:grpSpLocks/>
          </p:cNvGrpSpPr>
          <p:nvPr/>
        </p:nvGrpSpPr>
        <p:grpSpPr bwMode="auto">
          <a:xfrm>
            <a:off x="2095500" y="3201988"/>
            <a:ext cx="1233488" cy="1230312"/>
            <a:chOff x="360" y="2017"/>
            <a:chExt cx="777" cy="775"/>
          </a:xfrm>
        </p:grpSpPr>
        <p:sp>
          <p:nvSpPr>
            <p:cNvPr id="67603" name="Line 33"/>
            <p:cNvSpPr>
              <a:spLocks noChangeShapeType="1"/>
            </p:cNvSpPr>
            <p:nvPr/>
          </p:nvSpPr>
          <p:spPr bwMode="auto">
            <a:xfrm flipV="1">
              <a:off x="796" y="2017"/>
              <a:ext cx="273" cy="3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7604" name="Group 34"/>
            <p:cNvGrpSpPr>
              <a:grpSpLocks/>
            </p:cNvGrpSpPr>
            <p:nvPr/>
          </p:nvGrpSpPr>
          <p:grpSpPr bwMode="auto">
            <a:xfrm>
              <a:off x="360" y="2267"/>
              <a:ext cx="777" cy="525"/>
              <a:chOff x="360" y="2267"/>
              <a:chExt cx="777" cy="525"/>
            </a:xfrm>
          </p:grpSpPr>
          <p:sp>
            <p:nvSpPr>
              <p:cNvPr id="67605" name="Rectangle 35"/>
              <p:cNvSpPr>
                <a:spLocks noChangeArrowheads="1"/>
              </p:cNvSpPr>
              <p:nvPr/>
            </p:nvSpPr>
            <p:spPr bwMode="auto">
              <a:xfrm>
                <a:off x="360" y="2267"/>
                <a:ext cx="777" cy="525"/>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7606" name="Rectangle 36"/>
              <p:cNvSpPr>
                <a:spLocks noChangeArrowheads="1"/>
              </p:cNvSpPr>
              <p:nvPr/>
            </p:nvSpPr>
            <p:spPr bwMode="auto">
              <a:xfrm>
                <a:off x="404" y="2276"/>
                <a:ext cx="31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An</a:t>
                </a:r>
                <a:endParaRPr lang="en-US" altLang="en-US" sz="2400">
                  <a:latin typeface="Times New Roman" panose="02020603050405020304" pitchFamily="18" charset="0"/>
                </a:endParaRPr>
              </a:p>
            </p:txBody>
          </p:sp>
          <p:sp>
            <p:nvSpPr>
              <p:cNvPr id="67607" name="Rectangle 37"/>
              <p:cNvSpPr>
                <a:spLocks noChangeArrowheads="1"/>
              </p:cNvSpPr>
              <p:nvPr/>
            </p:nvSpPr>
            <p:spPr bwMode="auto">
              <a:xfrm>
                <a:off x="404" y="2443"/>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increase</a:t>
                </a:r>
                <a:endParaRPr lang="en-US" altLang="en-US" sz="2400">
                  <a:latin typeface="Times New Roman" panose="02020603050405020304" pitchFamily="18" charset="0"/>
                </a:endParaRPr>
              </a:p>
            </p:txBody>
          </p:sp>
          <p:sp>
            <p:nvSpPr>
              <p:cNvPr id="67608" name="Rectangle 38"/>
              <p:cNvSpPr>
                <a:spLocks noChangeArrowheads="1"/>
              </p:cNvSpPr>
              <p:nvPr/>
            </p:nvSpPr>
            <p:spPr bwMode="auto">
              <a:xfrm>
                <a:off x="404" y="2609"/>
                <a:ext cx="6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 price . . .</a:t>
                </a:r>
                <a:endParaRPr lang="en-US" altLang="en-US" sz="2400">
                  <a:latin typeface="Times New Roman" panose="02020603050405020304" pitchFamily="18" charset="0"/>
                </a:endParaRPr>
              </a:p>
            </p:txBody>
          </p:sp>
        </p:grpSp>
      </p:grpSp>
      <p:grpSp>
        <p:nvGrpSpPr>
          <p:cNvPr id="7" name="Group 39"/>
          <p:cNvGrpSpPr>
            <a:grpSpLocks/>
          </p:cNvGrpSpPr>
          <p:nvPr/>
        </p:nvGrpSpPr>
        <p:grpSpPr bwMode="auto">
          <a:xfrm>
            <a:off x="4043364" y="5510214"/>
            <a:ext cx="4802187" cy="515937"/>
            <a:chOff x="1587" y="3431"/>
            <a:chExt cx="3025" cy="325"/>
          </a:xfrm>
        </p:grpSpPr>
        <p:sp>
          <p:nvSpPr>
            <p:cNvPr id="67599" name="Line 40"/>
            <p:cNvSpPr>
              <a:spLocks noChangeShapeType="1"/>
            </p:cNvSpPr>
            <p:nvPr/>
          </p:nvSpPr>
          <p:spPr bwMode="auto">
            <a:xfrm flipH="1">
              <a:off x="3086" y="3431"/>
              <a:ext cx="68" cy="1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7600" name="Group 41"/>
            <p:cNvGrpSpPr>
              <a:grpSpLocks/>
            </p:cNvGrpSpPr>
            <p:nvPr/>
          </p:nvGrpSpPr>
          <p:grpSpPr bwMode="auto">
            <a:xfrm>
              <a:off x="1587" y="3556"/>
              <a:ext cx="3025" cy="200"/>
              <a:chOff x="1587" y="3556"/>
              <a:chExt cx="3025" cy="200"/>
            </a:xfrm>
          </p:grpSpPr>
          <p:sp>
            <p:nvSpPr>
              <p:cNvPr id="67601" name="Rectangle 42"/>
              <p:cNvSpPr>
                <a:spLocks noChangeArrowheads="1"/>
              </p:cNvSpPr>
              <p:nvPr/>
            </p:nvSpPr>
            <p:spPr bwMode="auto">
              <a:xfrm>
                <a:off x="1587" y="3556"/>
                <a:ext cx="3025" cy="20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7602" name="Rectangle 43"/>
              <p:cNvSpPr>
                <a:spLocks noChangeArrowheads="1"/>
              </p:cNvSpPr>
              <p:nvPr/>
            </p:nvSpPr>
            <p:spPr bwMode="auto">
              <a:xfrm>
                <a:off x="1618" y="3571"/>
                <a:ext cx="28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 . . leaves the quantity supplied unchanged.</a:t>
                </a:r>
                <a:endParaRPr lang="en-US" altLang="en-US" sz="2400">
                  <a:latin typeface="Times New Roman" panose="02020603050405020304" pitchFamily="18" charset="0"/>
                </a:endParaRPr>
              </a:p>
            </p:txBody>
          </p:sp>
        </p:grpSp>
      </p:grpSp>
      <p:sp>
        <p:nvSpPr>
          <p:cNvPr id="67598" name="Rectangle 44"/>
          <p:cNvSpPr>
            <a:spLocks noChangeArrowheads="1"/>
          </p:cNvSpPr>
          <p:nvPr/>
        </p:nvSpPr>
        <p:spPr bwMode="auto">
          <a:xfrm>
            <a:off x="2844801" y="1833563"/>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455430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dirty="0" smtClean="0"/>
              <a:t>The </a:t>
            </a:r>
            <a:r>
              <a:rPr lang="en-US" altLang="en-US" sz="2800" dirty="0"/>
              <a:t>Price Elasticity of Supply</a:t>
            </a:r>
          </a:p>
        </p:txBody>
      </p:sp>
      <p:sp>
        <p:nvSpPr>
          <p:cNvPr id="79888" name="Line 16"/>
          <p:cNvSpPr>
            <a:spLocks noChangeShapeType="1"/>
          </p:cNvSpPr>
          <p:nvPr/>
        </p:nvSpPr>
        <p:spPr bwMode="auto">
          <a:xfrm flipH="1">
            <a:off x="6757988" y="5345114"/>
            <a:ext cx="252412" cy="3175"/>
          </a:xfrm>
          <a:prstGeom prst="line">
            <a:avLst/>
          </a:prstGeom>
          <a:noFill/>
          <a:ln w="222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79890" name="Line 18"/>
          <p:cNvSpPr>
            <a:spLocks noChangeShapeType="1"/>
          </p:cNvSpPr>
          <p:nvPr/>
        </p:nvSpPr>
        <p:spPr bwMode="auto">
          <a:xfrm>
            <a:off x="3530600" y="3052764"/>
            <a:ext cx="1588" cy="255587"/>
          </a:xfrm>
          <a:prstGeom prst="line">
            <a:avLst/>
          </a:prstGeom>
          <a:noFill/>
          <a:ln w="222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68613" name="Freeform 19"/>
          <p:cNvSpPr>
            <a:spLocks/>
          </p:cNvSpPr>
          <p:nvPr/>
        </p:nvSpPr>
        <p:spPr bwMode="auto">
          <a:xfrm>
            <a:off x="3684589" y="1811339"/>
            <a:ext cx="5322887" cy="3336925"/>
          </a:xfrm>
          <a:custGeom>
            <a:avLst/>
            <a:gdLst>
              <a:gd name="T0" fmla="*/ 0 w 3353"/>
              <a:gd name="T1" fmla="*/ 0 h 2102"/>
              <a:gd name="T2" fmla="*/ 0 w 3353"/>
              <a:gd name="T3" fmla="*/ 2147483647 h 2102"/>
              <a:gd name="T4" fmla="*/ 2147483647 w 3353"/>
              <a:gd name="T5" fmla="*/ 2147483647 h 2102"/>
              <a:gd name="T6" fmla="*/ 0 60000 65536"/>
              <a:gd name="T7" fmla="*/ 0 60000 65536"/>
              <a:gd name="T8" fmla="*/ 0 60000 65536"/>
              <a:gd name="T9" fmla="*/ 0 w 3353"/>
              <a:gd name="T10" fmla="*/ 0 h 2102"/>
              <a:gd name="T11" fmla="*/ 3353 w 3353"/>
              <a:gd name="T12" fmla="*/ 2102 h 2102"/>
            </a:gdLst>
            <a:ahLst/>
            <a:cxnLst>
              <a:cxn ang="T6">
                <a:pos x="T0" y="T1"/>
              </a:cxn>
              <a:cxn ang="T7">
                <a:pos x="T2" y="T3"/>
              </a:cxn>
              <a:cxn ang="T8">
                <a:pos x="T4" y="T5"/>
              </a:cxn>
            </a:cxnLst>
            <a:rect l="T9" t="T10" r="T11" b="T12"/>
            <a:pathLst>
              <a:path w="3353" h="2102">
                <a:moveTo>
                  <a:pt x="0" y="0"/>
                </a:moveTo>
                <a:lnTo>
                  <a:pt x="0" y="2102"/>
                </a:lnTo>
                <a:lnTo>
                  <a:pt x="3353" y="210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4" name="Rectangle 20"/>
          <p:cNvSpPr>
            <a:spLocks noChangeArrowheads="1"/>
          </p:cNvSpPr>
          <p:nvPr/>
        </p:nvSpPr>
        <p:spPr bwMode="auto">
          <a:xfrm>
            <a:off x="4029075" y="1365250"/>
            <a:ext cx="46631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(b) Inelastic Supply: Elasticity Is Less Than 1</a:t>
            </a:r>
            <a:endParaRPr lang="en-US" altLang="en-US" sz="2400">
              <a:latin typeface="Times New Roman" panose="02020603050405020304" pitchFamily="18" charset="0"/>
            </a:endParaRPr>
          </a:p>
        </p:txBody>
      </p:sp>
      <p:grpSp>
        <p:nvGrpSpPr>
          <p:cNvPr id="2" name="Group 21"/>
          <p:cNvGrpSpPr>
            <a:grpSpLocks/>
          </p:cNvGrpSpPr>
          <p:nvPr/>
        </p:nvGrpSpPr>
        <p:grpSpPr bwMode="auto">
          <a:xfrm>
            <a:off x="3335339" y="2760664"/>
            <a:ext cx="4052887" cy="2738437"/>
            <a:chOff x="1141" y="1739"/>
            <a:chExt cx="2553" cy="1725"/>
          </a:xfrm>
        </p:grpSpPr>
        <p:sp>
          <p:nvSpPr>
            <p:cNvPr id="68638" name="Freeform 22"/>
            <p:cNvSpPr>
              <a:spLocks/>
            </p:cNvSpPr>
            <p:nvPr/>
          </p:nvSpPr>
          <p:spPr bwMode="auto">
            <a:xfrm>
              <a:off x="1373" y="1817"/>
              <a:ext cx="2086" cy="1426"/>
            </a:xfrm>
            <a:custGeom>
              <a:avLst/>
              <a:gdLst>
                <a:gd name="T0" fmla="*/ 2086 w 2086"/>
                <a:gd name="T1" fmla="*/ 1426 h 1426"/>
                <a:gd name="T2" fmla="*/ 2086 w 2086"/>
                <a:gd name="T3" fmla="*/ 0 h 1426"/>
                <a:gd name="T4" fmla="*/ 0 w 2086"/>
                <a:gd name="T5" fmla="*/ 0 h 1426"/>
                <a:gd name="T6" fmla="*/ 0 60000 65536"/>
                <a:gd name="T7" fmla="*/ 0 60000 65536"/>
                <a:gd name="T8" fmla="*/ 0 60000 65536"/>
                <a:gd name="T9" fmla="*/ 0 w 2086"/>
                <a:gd name="T10" fmla="*/ 0 h 1426"/>
                <a:gd name="T11" fmla="*/ 2086 w 2086"/>
                <a:gd name="T12" fmla="*/ 1426 h 1426"/>
              </a:gdLst>
              <a:ahLst/>
              <a:cxnLst>
                <a:cxn ang="T6">
                  <a:pos x="T0" y="T1"/>
                </a:cxn>
                <a:cxn ang="T7">
                  <a:pos x="T2" y="T3"/>
                </a:cxn>
                <a:cxn ang="T8">
                  <a:pos x="T4" y="T5"/>
                </a:cxn>
              </a:cxnLst>
              <a:rect l="T9" t="T10" r="T11" b="T12"/>
              <a:pathLst>
                <a:path w="2086" h="1426">
                  <a:moveTo>
                    <a:pt x="2086" y="1426"/>
                  </a:moveTo>
                  <a:lnTo>
                    <a:pt x="2086" y="0"/>
                  </a:lnTo>
                  <a:lnTo>
                    <a:pt x="0" y="0"/>
                  </a:lnTo>
                </a:path>
              </a:pathLst>
            </a:custGeom>
            <a:noFill/>
            <a:ln w="222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9" name="Rectangle 23"/>
            <p:cNvSpPr>
              <a:spLocks noChangeArrowheads="1"/>
            </p:cNvSpPr>
            <p:nvPr/>
          </p:nvSpPr>
          <p:spPr bwMode="auto">
            <a:xfrm>
              <a:off x="3474" y="3299"/>
              <a:ext cx="2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110</a:t>
              </a:r>
              <a:endParaRPr lang="en-US" altLang="en-US" sz="2400">
                <a:latin typeface="Times New Roman" panose="02020603050405020304" pitchFamily="18" charset="0"/>
              </a:endParaRPr>
            </a:p>
          </p:txBody>
        </p:sp>
        <p:sp>
          <p:nvSpPr>
            <p:cNvPr id="68640" name="Rectangle 24"/>
            <p:cNvSpPr>
              <a:spLocks noChangeArrowheads="1"/>
            </p:cNvSpPr>
            <p:nvPr/>
          </p:nvSpPr>
          <p:spPr bwMode="auto">
            <a:xfrm>
              <a:off x="1141" y="1739"/>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a:t>
              </a:r>
              <a:endParaRPr lang="en-US" altLang="en-US" sz="2400">
                <a:latin typeface="Times New Roman" panose="02020603050405020304" pitchFamily="18" charset="0"/>
              </a:endParaRPr>
            </a:p>
          </p:txBody>
        </p:sp>
      </p:grpSp>
      <p:grpSp>
        <p:nvGrpSpPr>
          <p:cNvPr id="3" name="Group 25"/>
          <p:cNvGrpSpPr>
            <a:grpSpLocks/>
          </p:cNvGrpSpPr>
          <p:nvPr/>
        </p:nvGrpSpPr>
        <p:grpSpPr bwMode="auto">
          <a:xfrm>
            <a:off x="3463926" y="3287714"/>
            <a:ext cx="3268663" cy="2211387"/>
            <a:chOff x="1222" y="2071"/>
            <a:chExt cx="2059" cy="1393"/>
          </a:xfrm>
        </p:grpSpPr>
        <p:sp>
          <p:nvSpPr>
            <p:cNvPr id="68635" name="Freeform 26"/>
            <p:cNvSpPr>
              <a:spLocks/>
            </p:cNvSpPr>
            <p:nvPr/>
          </p:nvSpPr>
          <p:spPr bwMode="auto">
            <a:xfrm>
              <a:off x="1373" y="2104"/>
              <a:ext cx="1908" cy="1139"/>
            </a:xfrm>
            <a:custGeom>
              <a:avLst/>
              <a:gdLst>
                <a:gd name="T0" fmla="*/ 1908 w 1908"/>
                <a:gd name="T1" fmla="*/ 1139 h 1139"/>
                <a:gd name="T2" fmla="*/ 1908 w 1908"/>
                <a:gd name="T3" fmla="*/ 0 h 1139"/>
                <a:gd name="T4" fmla="*/ 0 w 1908"/>
                <a:gd name="T5" fmla="*/ 0 h 1139"/>
                <a:gd name="T6" fmla="*/ 0 60000 65536"/>
                <a:gd name="T7" fmla="*/ 0 60000 65536"/>
                <a:gd name="T8" fmla="*/ 0 60000 65536"/>
                <a:gd name="T9" fmla="*/ 0 w 1908"/>
                <a:gd name="T10" fmla="*/ 0 h 1139"/>
                <a:gd name="T11" fmla="*/ 1908 w 1908"/>
                <a:gd name="T12" fmla="*/ 1139 h 1139"/>
              </a:gdLst>
              <a:ahLst/>
              <a:cxnLst>
                <a:cxn ang="T6">
                  <a:pos x="T0" y="T1"/>
                </a:cxn>
                <a:cxn ang="T7">
                  <a:pos x="T2" y="T3"/>
                </a:cxn>
                <a:cxn ang="T8">
                  <a:pos x="T4" y="T5"/>
                </a:cxn>
              </a:cxnLst>
              <a:rect l="T9" t="T10" r="T11" b="T12"/>
              <a:pathLst>
                <a:path w="1908" h="1139">
                  <a:moveTo>
                    <a:pt x="1908" y="1139"/>
                  </a:moveTo>
                  <a:lnTo>
                    <a:pt x="1908" y="0"/>
                  </a:lnTo>
                  <a:lnTo>
                    <a:pt x="0" y="0"/>
                  </a:lnTo>
                </a:path>
              </a:pathLst>
            </a:custGeom>
            <a:noFill/>
            <a:ln w="222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6" name="Rectangle 27"/>
            <p:cNvSpPr>
              <a:spLocks noChangeArrowheads="1"/>
            </p:cNvSpPr>
            <p:nvPr/>
          </p:nvSpPr>
          <p:spPr bwMode="auto">
            <a:xfrm>
              <a:off x="3015" y="3299"/>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sp>
          <p:nvSpPr>
            <p:cNvPr id="68637" name="Rectangle 28"/>
            <p:cNvSpPr>
              <a:spLocks noChangeArrowheads="1"/>
            </p:cNvSpPr>
            <p:nvPr/>
          </p:nvSpPr>
          <p:spPr bwMode="auto">
            <a:xfrm>
              <a:off x="1222" y="2071"/>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grpSp>
      <p:sp>
        <p:nvSpPr>
          <p:cNvPr id="68617" name="Rectangle 29"/>
          <p:cNvSpPr>
            <a:spLocks noChangeArrowheads="1"/>
          </p:cNvSpPr>
          <p:nvPr/>
        </p:nvSpPr>
        <p:spPr bwMode="auto">
          <a:xfrm>
            <a:off x="8083550" y="5230813"/>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sp>
        <p:nvSpPr>
          <p:cNvPr id="68618" name="Rectangle 30"/>
          <p:cNvSpPr>
            <a:spLocks noChangeArrowheads="1"/>
          </p:cNvSpPr>
          <p:nvPr/>
        </p:nvSpPr>
        <p:spPr bwMode="auto">
          <a:xfrm>
            <a:off x="3471863" y="526891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grpSp>
        <p:nvGrpSpPr>
          <p:cNvPr id="4" name="Group 31"/>
          <p:cNvGrpSpPr>
            <a:grpSpLocks/>
          </p:cNvGrpSpPr>
          <p:nvPr/>
        </p:nvGrpSpPr>
        <p:grpSpPr bwMode="auto">
          <a:xfrm>
            <a:off x="2274889" y="3181350"/>
            <a:ext cx="1298575" cy="1250950"/>
            <a:chOff x="473" y="2004"/>
            <a:chExt cx="818" cy="788"/>
          </a:xfrm>
        </p:grpSpPr>
        <p:sp>
          <p:nvSpPr>
            <p:cNvPr id="68629" name="Line 32"/>
            <p:cNvSpPr>
              <a:spLocks noChangeShapeType="1"/>
            </p:cNvSpPr>
            <p:nvPr/>
          </p:nvSpPr>
          <p:spPr bwMode="auto">
            <a:xfrm flipV="1">
              <a:off x="882" y="2004"/>
              <a:ext cx="328" cy="27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8630" name="Group 33"/>
            <p:cNvGrpSpPr>
              <a:grpSpLocks/>
            </p:cNvGrpSpPr>
            <p:nvPr/>
          </p:nvGrpSpPr>
          <p:grpSpPr bwMode="auto">
            <a:xfrm>
              <a:off x="473" y="2267"/>
              <a:ext cx="818" cy="525"/>
              <a:chOff x="473" y="2267"/>
              <a:chExt cx="818" cy="525"/>
            </a:xfrm>
          </p:grpSpPr>
          <p:sp>
            <p:nvSpPr>
              <p:cNvPr id="68631" name="Rectangle 34"/>
              <p:cNvSpPr>
                <a:spLocks noChangeArrowheads="1"/>
              </p:cNvSpPr>
              <p:nvPr/>
            </p:nvSpPr>
            <p:spPr bwMode="auto">
              <a:xfrm>
                <a:off x="473" y="2267"/>
                <a:ext cx="818" cy="525"/>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8632" name="Rectangle 35"/>
              <p:cNvSpPr>
                <a:spLocks noChangeArrowheads="1"/>
              </p:cNvSpPr>
              <p:nvPr/>
            </p:nvSpPr>
            <p:spPr bwMode="auto">
              <a:xfrm>
                <a:off x="528" y="2284"/>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 22%</a:t>
                </a:r>
                <a:endParaRPr lang="en-US" altLang="en-US" sz="2400">
                  <a:latin typeface="Times New Roman" panose="02020603050405020304" pitchFamily="18" charset="0"/>
                </a:endParaRPr>
              </a:p>
            </p:txBody>
          </p:sp>
          <p:sp>
            <p:nvSpPr>
              <p:cNvPr id="68633" name="Rectangle 36"/>
              <p:cNvSpPr>
                <a:spLocks noChangeArrowheads="1"/>
              </p:cNvSpPr>
              <p:nvPr/>
            </p:nvSpPr>
            <p:spPr bwMode="auto">
              <a:xfrm>
                <a:off x="528" y="2451"/>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increase</a:t>
                </a:r>
                <a:endParaRPr lang="en-US" altLang="en-US" sz="2400">
                  <a:latin typeface="Times New Roman" panose="02020603050405020304" pitchFamily="18" charset="0"/>
                </a:endParaRPr>
              </a:p>
            </p:txBody>
          </p:sp>
          <p:sp>
            <p:nvSpPr>
              <p:cNvPr id="68634" name="Rectangle 37"/>
              <p:cNvSpPr>
                <a:spLocks noChangeArrowheads="1"/>
              </p:cNvSpPr>
              <p:nvPr/>
            </p:nvSpPr>
            <p:spPr bwMode="auto">
              <a:xfrm>
                <a:off x="528" y="2617"/>
                <a:ext cx="6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 price . . .</a:t>
                </a:r>
                <a:endParaRPr lang="en-US" altLang="en-US" sz="2400">
                  <a:latin typeface="Times New Roman" panose="02020603050405020304" pitchFamily="18" charset="0"/>
                </a:endParaRPr>
              </a:p>
            </p:txBody>
          </p:sp>
        </p:grpSp>
      </p:grpSp>
      <p:sp>
        <p:nvSpPr>
          <p:cNvPr id="68620" name="Rectangle 38"/>
          <p:cNvSpPr>
            <a:spLocks noChangeArrowheads="1"/>
          </p:cNvSpPr>
          <p:nvPr/>
        </p:nvSpPr>
        <p:spPr bwMode="auto">
          <a:xfrm>
            <a:off x="3024189" y="1833563"/>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6" name="Group 39"/>
          <p:cNvGrpSpPr>
            <a:grpSpLocks/>
          </p:cNvGrpSpPr>
          <p:nvPr/>
        </p:nvGrpSpPr>
        <p:grpSpPr bwMode="auto">
          <a:xfrm>
            <a:off x="3833813" y="5426076"/>
            <a:ext cx="5040312" cy="536575"/>
            <a:chOff x="1455" y="3418"/>
            <a:chExt cx="3175" cy="338"/>
          </a:xfrm>
        </p:grpSpPr>
        <p:sp>
          <p:nvSpPr>
            <p:cNvPr id="68625" name="Line 40"/>
            <p:cNvSpPr>
              <a:spLocks noChangeShapeType="1"/>
            </p:cNvSpPr>
            <p:nvPr/>
          </p:nvSpPr>
          <p:spPr bwMode="auto">
            <a:xfrm flipH="1">
              <a:off x="3213" y="3418"/>
              <a:ext cx="123" cy="1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8626" name="Group 41"/>
            <p:cNvGrpSpPr>
              <a:grpSpLocks/>
            </p:cNvGrpSpPr>
            <p:nvPr/>
          </p:nvGrpSpPr>
          <p:grpSpPr bwMode="auto">
            <a:xfrm>
              <a:off x="1455" y="3556"/>
              <a:ext cx="3175" cy="200"/>
              <a:chOff x="1455" y="3556"/>
              <a:chExt cx="3175" cy="200"/>
            </a:xfrm>
          </p:grpSpPr>
          <p:sp>
            <p:nvSpPr>
              <p:cNvPr id="68627" name="Rectangle 42"/>
              <p:cNvSpPr>
                <a:spLocks noChangeArrowheads="1"/>
              </p:cNvSpPr>
              <p:nvPr/>
            </p:nvSpPr>
            <p:spPr bwMode="auto">
              <a:xfrm>
                <a:off x="1455" y="3556"/>
                <a:ext cx="3175" cy="20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8628" name="Rectangle 43"/>
              <p:cNvSpPr>
                <a:spLocks noChangeArrowheads="1"/>
              </p:cNvSpPr>
              <p:nvPr/>
            </p:nvSpPr>
            <p:spPr bwMode="auto">
              <a:xfrm>
                <a:off x="1490" y="3579"/>
                <a:ext cx="31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 . . leads to a 10% increase in quantity supplied.</a:t>
                </a:r>
                <a:endParaRPr lang="en-US" altLang="en-US" sz="2400">
                  <a:latin typeface="Times New Roman" panose="02020603050405020304" pitchFamily="18" charset="0"/>
                </a:endParaRPr>
              </a:p>
            </p:txBody>
          </p:sp>
        </p:grpSp>
      </p:grpSp>
      <p:grpSp>
        <p:nvGrpSpPr>
          <p:cNvPr id="8" name="Group 44"/>
          <p:cNvGrpSpPr>
            <a:grpSpLocks/>
          </p:cNvGrpSpPr>
          <p:nvPr/>
        </p:nvGrpSpPr>
        <p:grpSpPr bwMode="auto">
          <a:xfrm>
            <a:off x="6040439" y="2366963"/>
            <a:ext cx="2033587" cy="2006600"/>
            <a:chOff x="2845" y="1491"/>
            <a:chExt cx="1281" cy="1264"/>
          </a:xfrm>
        </p:grpSpPr>
        <p:sp>
          <p:nvSpPr>
            <p:cNvPr id="68623" name="Line 45"/>
            <p:cNvSpPr>
              <a:spLocks noChangeShapeType="1"/>
            </p:cNvSpPr>
            <p:nvPr/>
          </p:nvSpPr>
          <p:spPr bwMode="auto">
            <a:xfrm flipH="1">
              <a:off x="2845" y="1491"/>
              <a:ext cx="832" cy="1264"/>
            </a:xfrm>
            <a:prstGeom prst="line">
              <a:avLst/>
            </a:prstGeom>
            <a:noFill/>
            <a:ln w="65088">
              <a:solidFill>
                <a:srgbClr val="004C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Rectangle 46"/>
            <p:cNvSpPr>
              <a:spLocks noChangeArrowheads="1"/>
            </p:cNvSpPr>
            <p:nvPr/>
          </p:nvSpPr>
          <p:spPr bwMode="auto">
            <a:xfrm>
              <a:off x="3705" y="1496"/>
              <a:ext cx="4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Supply</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32964819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dirty="0" smtClean="0"/>
              <a:t>The </a:t>
            </a:r>
            <a:r>
              <a:rPr lang="en-US" altLang="en-US" sz="2800" dirty="0"/>
              <a:t>Price Elasticity of Supply</a:t>
            </a:r>
          </a:p>
        </p:txBody>
      </p:sp>
      <p:sp>
        <p:nvSpPr>
          <p:cNvPr id="78864" name="Line 16"/>
          <p:cNvSpPr>
            <a:spLocks noChangeShapeType="1"/>
          </p:cNvSpPr>
          <p:nvPr/>
        </p:nvSpPr>
        <p:spPr bwMode="auto">
          <a:xfrm flipH="1">
            <a:off x="6972301" y="5299076"/>
            <a:ext cx="346075" cy="3175"/>
          </a:xfrm>
          <a:prstGeom prst="line">
            <a:avLst/>
          </a:prstGeom>
          <a:noFill/>
          <a:ln w="222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78866" name="Line 18"/>
          <p:cNvSpPr>
            <a:spLocks noChangeShapeType="1"/>
          </p:cNvSpPr>
          <p:nvPr/>
        </p:nvSpPr>
        <p:spPr bwMode="auto">
          <a:xfrm>
            <a:off x="3554414" y="3006726"/>
            <a:ext cx="1587" cy="250825"/>
          </a:xfrm>
          <a:prstGeom prst="line">
            <a:avLst/>
          </a:prstGeom>
          <a:noFill/>
          <a:ln w="222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69637" name="Freeform 19"/>
          <p:cNvSpPr>
            <a:spLocks/>
          </p:cNvSpPr>
          <p:nvPr/>
        </p:nvSpPr>
        <p:spPr bwMode="auto">
          <a:xfrm>
            <a:off x="3727450" y="1785939"/>
            <a:ext cx="5322888" cy="3316287"/>
          </a:xfrm>
          <a:custGeom>
            <a:avLst/>
            <a:gdLst>
              <a:gd name="T0" fmla="*/ 0 w 3353"/>
              <a:gd name="T1" fmla="*/ 0 h 2089"/>
              <a:gd name="T2" fmla="*/ 0 w 3353"/>
              <a:gd name="T3" fmla="*/ 2147483647 h 2089"/>
              <a:gd name="T4" fmla="*/ 2147483647 w 3353"/>
              <a:gd name="T5" fmla="*/ 2147483647 h 2089"/>
              <a:gd name="T6" fmla="*/ 0 60000 65536"/>
              <a:gd name="T7" fmla="*/ 0 60000 65536"/>
              <a:gd name="T8" fmla="*/ 0 60000 65536"/>
              <a:gd name="T9" fmla="*/ 0 w 3353"/>
              <a:gd name="T10" fmla="*/ 0 h 2089"/>
              <a:gd name="T11" fmla="*/ 3353 w 3353"/>
              <a:gd name="T12" fmla="*/ 2089 h 2089"/>
            </a:gdLst>
            <a:ahLst/>
            <a:cxnLst>
              <a:cxn ang="T6">
                <a:pos x="T0" y="T1"/>
              </a:cxn>
              <a:cxn ang="T7">
                <a:pos x="T2" y="T3"/>
              </a:cxn>
              <a:cxn ang="T8">
                <a:pos x="T4" y="T5"/>
              </a:cxn>
            </a:cxnLst>
            <a:rect l="T9" t="T10" r="T11" b="T12"/>
            <a:pathLst>
              <a:path w="3353" h="2089">
                <a:moveTo>
                  <a:pt x="0" y="0"/>
                </a:moveTo>
                <a:lnTo>
                  <a:pt x="0" y="2089"/>
                </a:lnTo>
                <a:lnTo>
                  <a:pt x="3353" y="208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38" name="Rectangle 20"/>
          <p:cNvSpPr>
            <a:spLocks noChangeArrowheads="1"/>
          </p:cNvSpPr>
          <p:nvPr/>
        </p:nvSpPr>
        <p:spPr bwMode="auto">
          <a:xfrm>
            <a:off x="4081464" y="1374775"/>
            <a:ext cx="43585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(c) Unit Elastic Supply: Elasticity Equals 1</a:t>
            </a:r>
            <a:endParaRPr lang="en-US" altLang="en-US" sz="2400">
              <a:latin typeface="Times New Roman" panose="02020603050405020304" pitchFamily="18" charset="0"/>
            </a:endParaRPr>
          </a:p>
        </p:txBody>
      </p:sp>
      <p:grpSp>
        <p:nvGrpSpPr>
          <p:cNvPr id="2" name="Group 21"/>
          <p:cNvGrpSpPr>
            <a:grpSpLocks/>
          </p:cNvGrpSpPr>
          <p:nvPr/>
        </p:nvGrpSpPr>
        <p:grpSpPr bwMode="auto">
          <a:xfrm>
            <a:off x="3360739" y="2768600"/>
            <a:ext cx="4371975" cy="2706688"/>
            <a:chOff x="1157" y="1744"/>
            <a:chExt cx="2754" cy="1705"/>
          </a:xfrm>
        </p:grpSpPr>
        <p:sp>
          <p:nvSpPr>
            <p:cNvPr id="69662" name="Freeform 22"/>
            <p:cNvSpPr>
              <a:spLocks/>
            </p:cNvSpPr>
            <p:nvPr/>
          </p:nvSpPr>
          <p:spPr bwMode="auto">
            <a:xfrm>
              <a:off x="1388" y="1800"/>
              <a:ext cx="2371" cy="1414"/>
            </a:xfrm>
            <a:custGeom>
              <a:avLst/>
              <a:gdLst>
                <a:gd name="T0" fmla="*/ 2371 w 2371"/>
                <a:gd name="T1" fmla="*/ 1414 h 1414"/>
                <a:gd name="T2" fmla="*/ 2371 w 2371"/>
                <a:gd name="T3" fmla="*/ 0 h 1414"/>
                <a:gd name="T4" fmla="*/ 0 w 2371"/>
                <a:gd name="T5" fmla="*/ 0 h 1414"/>
                <a:gd name="T6" fmla="*/ 0 60000 65536"/>
                <a:gd name="T7" fmla="*/ 0 60000 65536"/>
                <a:gd name="T8" fmla="*/ 0 60000 65536"/>
                <a:gd name="T9" fmla="*/ 0 w 2371"/>
                <a:gd name="T10" fmla="*/ 0 h 1414"/>
                <a:gd name="T11" fmla="*/ 2371 w 2371"/>
                <a:gd name="T12" fmla="*/ 1414 h 1414"/>
              </a:gdLst>
              <a:ahLst/>
              <a:cxnLst>
                <a:cxn ang="T6">
                  <a:pos x="T0" y="T1"/>
                </a:cxn>
                <a:cxn ang="T7">
                  <a:pos x="T2" y="T3"/>
                </a:cxn>
                <a:cxn ang="T8">
                  <a:pos x="T4" y="T5"/>
                </a:cxn>
              </a:cxnLst>
              <a:rect l="T9" t="T10" r="T11" b="T12"/>
              <a:pathLst>
                <a:path w="2371" h="1414">
                  <a:moveTo>
                    <a:pt x="2371" y="1414"/>
                  </a:moveTo>
                  <a:lnTo>
                    <a:pt x="2371" y="0"/>
                  </a:lnTo>
                  <a:lnTo>
                    <a:pt x="0" y="0"/>
                  </a:lnTo>
                </a:path>
              </a:pathLst>
            </a:custGeom>
            <a:noFill/>
            <a:ln w="222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3" name="Rectangle 23"/>
            <p:cNvSpPr>
              <a:spLocks noChangeArrowheads="1"/>
            </p:cNvSpPr>
            <p:nvPr/>
          </p:nvSpPr>
          <p:spPr bwMode="auto">
            <a:xfrm>
              <a:off x="3681" y="3284"/>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125</a:t>
              </a:r>
              <a:endParaRPr lang="en-US" altLang="en-US" sz="2400">
                <a:latin typeface="Times New Roman" panose="02020603050405020304" pitchFamily="18" charset="0"/>
              </a:endParaRPr>
            </a:p>
          </p:txBody>
        </p:sp>
        <p:sp>
          <p:nvSpPr>
            <p:cNvPr id="69664" name="Rectangle 24"/>
            <p:cNvSpPr>
              <a:spLocks noChangeArrowheads="1"/>
            </p:cNvSpPr>
            <p:nvPr/>
          </p:nvSpPr>
          <p:spPr bwMode="auto">
            <a:xfrm>
              <a:off x="1157" y="1744"/>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a:t>
              </a:r>
              <a:endParaRPr lang="en-US" altLang="en-US" sz="2400">
                <a:latin typeface="Times New Roman" panose="02020603050405020304" pitchFamily="18" charset="0"/>
              </a:endParaRPr>
            </a:p>
          </p:txBody>
        </p:sp>
      </p:grpSp>
      <p:grpSp>
        <p:nvGrpSpPr>
          <p:cNvPr id="3" name="Group 25"/>
          <p:cNvGrpSpPr>
            <a:grpSpLocks/>
          </p:cNvGrpSpPr>
          <p:nvPr/>
        </p:nvGrpSpPr>
        <p:grpSpPr bwMode="auto">
          <a:xfrm>
            <a:off x="3490913" y="3238500"/>
            <a:ext cx="3376612" cy="2236788"/>
            <a:chOff x="1239" y="2040"/>
            <a:chExt cx="2127" cy="1409"/>
          </a:xfrm>
        </p:grpSpPr>
        <p:sp>
          <p:nvSpPr>
            <p:cNvPr id="69659" name="Freeform 26"/>
            <p:cNvSpPr>
              <a:spLocks/>
            </p:cNvSpPr>
            <p:nvPr/>
          </p:nvSpPr>
          <p:spPr bwMode="auto">
            <a:xfrm>
              <a:off x="1388" y="2076"/>
              <a:ext cx="1908" cy="1138"/>
            </a:xfrm>
            <a:custGeom>
              <a:avLst/>
              <a:gdLst>
                <a:gd name="T0" fmla="*/ 1908 w 1908"/>
                <a:gd name="T1" fmla="*/ 1138 h 1138"/>
                <a:gd name="T2" fmla="*/ 1908 w 1908"/>
                <a:gd name="T3" fmla="*/ 0 h 1138"/>
                <a:gd name="T4" fmla="*/ 0 w 1908"/>
                <a:gd name="T5" fmla="*/ 0 h 1138"/>
                <a:gd name="T6" fmla="*/ 0 60000 65536"/>
                <a:gd name="T7" fmla="*/ 0 60000 65536"/>
                <a:gd name="T8" fmla="*/ 0 60000 65536"/>
                <a:gd name="T9" fmla="*/ 0 w 1908"/>
                <a:gd name="T10" fmla="*/ 0 h 1138"/>
                <a:gd name="T11" fmla="*/ 1908 w 1908"/>
                <a:gd name="T12" fmla="*/ 1138 h 1138"/>
              </a:gdLst>
              <a:ahLst/>
              <a:cxnLst>
                <a:cxn ang="T6">
                  <a:pos x="T0" y="T1"/>
                </a:cxn>
                <a:cxn ang="T7">
                  <a:pos x="T2" y="T3"/>
                </a:cxn>
                <a:cxn ang="T8">
                  <a:pos x="T4" y="T5"/>
                </a:cxn>
              </a:cxnLst>
              <a:rect l="T9" t="T10" r="T11" b="T12"/>
              <a:pathLst>
                <a:path w="1908" h="1138">
                  <a:moveTo>
                    <a:pt x="1908" y="1138"/>
                  </a:moveTo>
                  <a:lnTo>
                    <a:pt x="1908" y="0"/>
                  </a:lnTo>
                  <a:lnTo>
                    <a:pt x="0" y="0"/>
                  </a:lnTo>
                </a:path>
              </a:pathLst>
            </a:custGeom>
            <a:noFill/>
            <a:ln w="222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0" name="Rectangle 27"/>
            <p:cNvSpPr>
              <a:spLocks noChangeArrowheads="1"/>
            </p:cNvSpPr>
            <p:nvPr/>
          </p:nvSpPr>
          <p:spPr bwMode="auto">
            <a:xfrm>
              <a:off x="3136" y="3284"/>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sp>
          <p:nvSpPr>
            <p:cNvPr id="69661" name="Rectangle 28"/>
            <p:cNvSpPr>
              <a:spLocks noChangeArrowheads="1"/>
            </p:cNvSpPr>
            <p:nvPr/>
          </p:nvSpPr>
          <p:spPr bwMode="auto">
            <a:xfrm>
              <a:off x="1239" y="2040"/>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grpSp>
      <p:sp>
        <p:nvSpPr>
          <p:cNvPr id="69641" name="Rectangle 29"/>
          <p:cNvSpPr>
            <a:spLocks noChangeArrowheads="1"/>
          </p:cNvSpPr>
          <p:nvPr/>
        </p:nvSpPr>
        <p:spPr bwMode="auto">
          <a:xfrm>
            <a:off x="8110538" y="5207000"/>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sp>
        <p:nvSpPr>
          <p:cNvPr id="69642" name="Rectangle 30"/>
          <p:cNvSpPr>
            <a:spLocks noChangeArrowheads="1"/>
          </p:cNvSpPr>
          <p:nvPr/>
        </p:nvSpPr>
        <p:spPr bwMode="auto">
          <a:xfrm>
            <a:off x="3505200" y="52133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sp>
        <p:nvSpPr>
          <p:cNvPr id="69643" name="Rectangle 31"/>
          <p:cNvSpPr>
            <a:spLocks noChangeArrowheads="1"/>
          </p:cNvSpPr>
          <p:nvPr/>
        </p:nvSpPr>
        <p:spPr bwMode="auto">
          <a:xfrm>
            <a:off x="3059114" y="1758950"/>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4" name="Group 32"/>
          <p:cNvGrpSpPr>
            <a:grpSpLocks/>
          </p:cNvGrpSpPr>
          <p:nvPr/>
        </p:nvGrpSpPr>
        <p:grpSpPr bwMode="auto">
          <a:xfrm>
            <a:off x="3554414" y="5360989"/>
            <a:ext cx="5151437" cy="555625"/>
            <a:chOff x="1279" y="3377"/>
            <a:chExt cx="3245" cy="350"/>
          </a:xfrm>
        </p:grpSpPr>
        <p:sp>
          <p:nvSpPr>
            <p:cNvPr id="69655" name="Line 33"/>
            <p:cNvSpPr>
              <a:spLocks noChangeShapeType="1"/>
            </p:cNvSpPr>
            <p:nvPr/>
          </p:nvSpPr>
          <p:spPr bwMode="auto">
            <a:xfrm flipH="1">
              <a:off x="2942" y="3377"/>
              <a:ext cx="163" cy="1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656" name="Group 34"/>
            <p:cNvGrpSpPr>
              <a:grpSpLocks/>
            </p:cNvGrpSpPr>
            <p:nvPr/>
          </p:nvGrpSpPr>
          <p:grpSpPr bwMode="auto">
            <a:xfrm>
              <a:off x="1279" y="3527"/>
              <a:ext cx="3245" cy="200"/>
              <a:chOff x="1279" y="3527"/>
              <a:chExt cx="3245" cy="200"/>
            </a:xfrm>
          </p:grpSpPr>
          <p:sp>
            <p:nvSpPr>
              <p:cNvPr id="69657" name="Rectangle 35"/>
              <p:cNvSpPr>
                <a:spLocks noChangeArrowheads="1"/>
              </p:cNvSpPr>
              <p:nvPr/>
            </p:nvSpPr>
            <p:spPr bwMode="auto">
              <a:xfrm>
                <a:off x="1279" y="3527"/>
                <a:ext cx="3245" cy="20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9658" name="Rectangle 36"/>
              <p:cNvSpPr>
                <a:spLocks noChangeArrowheads="1"/>
              </p:cNvSpPr>
              <p:nvPr/>
            </p:nvSpPr>
            <p:spPr bwMode="auto">
              <a:xfrm>
                <a:off x="1343" y="3548"/>
                <a:ext cx="31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 . . leads to a 22% increase in quantity supplied.</a:t>
                </a:r>
                <a:endParaRPr lang="en-US" altLang="en-US" sz="2400">
                  <a:latin typeface="Times New Roman" panose="02020603050405020304" pitchFamily="18" charset="0"/>
                </a:endParaRPr>
              </a:p>
            </p:txBody>
          </p:sp>
        </p:grpSp>
      </p:grpSp>
      <p:grpSp>
        <p:nvGrpSpPr>
          <p:cNvPr id="6" name="Group 37"/>
          <p:cNvGrpSpPr>
            <a:grpSpLocks/>
          </p:cNvGrpSpPr>
          <p:nvPr/>
        </p:nvGrpSpPr>
        <p:grpSpPr bwMode="auto">
          <a:xfrm>
            <a:off x="2278063" y="3136900"/>
            <a:ext cx="1276350" cy="1250950"/>
            <a:chOff x="475" y="1976"/>
            <a:chExt cx="804" cy="788"/>
          </a:xfrm>
        </p:grpSpPr>
        <p:sp>
          <p:nvSpPr>
            <p:cNvPr id="69649" name="Line 38"/>
            <p:cNvSpPr>
              <a:spLocks noChangeShapeType="1"/>
            </p:cNvSpPr>
            <p:nvPr/>
          </p:nvSpPr>
          <p:spPr bwMode="auto">
            <a:xfrm flipV="1">
              <a:off x="911" y="1976"/>
              <a:ext cx="327" cy="3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650" name="Group 39"/>
            <p:cNvGrpSpPr>
              <a:grpSpLocks/>
            </p:cNvGrpSpPr>
            <p:nvPr/>
          </p:nvGrpSpPr>
          <p:grpSpPr bwMode="auto">
            <a:xfrm>
              <a:off x="475" y="2226"/>
              <a:ext cx="804" cy="538"/>
              <a:chOff x="475" y="2226"/>
              <a:chExt cx="804" cy="538"/>
            </a:xfrm>
          </p:grpSpPr>
          <p:sp>
            <p:nvSpPr>
              <p:cNvPr id="69651" name="Rectangle 40"/>
              <p:cNvSpPr>
                <a:spLocks noChangeArrowheads="1"/>
              </p:cNvSpPr>
              <p:nvPr/>
            </p:nvSpPr>
            <p:spPr bwMode="auto">
              <a:xfrm>
                <a:off x="475" y="2226"/>
                <a:ext cx="804" cy="53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9652" name="Rectangle 41"/>
              <p:cNvSpPr>
                <a:spLocks noChangeArrowheads="1"/>
              </p:cNvSpPr>
              <p:nvPr/>
            </p:nvSpPr>
            <p:spPr bwMode="auto">
              <a:xfrm>
                <a:off x="526" y="2253"/>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 22%</a:t>
                </a:r>
                <a:endParaRPr lang="en-US" altLang="en-US" sz="2400">
                  <a:latin typeface="Times New Roman" panose="02020603050405020304" pitchFamily="18" charset="0"/>
                </a:endParaRPr>
              </a:p>
            </p:txBody>
          </p:sp>
          <p:sp>
            <p:nvSpPr>
              <p:cNvPr id="69653" name="Rectangle 42"/>
              <p:cNvSpPr>
                <a:spLocks noChangeArrowheads="1"/>
              </p:cNvSpPr>
              <p:nvPr/>
            </p:nvSpPr>
            <p:spPr bwMode="auto">
              <a:xfrm>
                <a:off x="526" y="2420"/>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increase</a:t>
                </a:r>
                <a:endParaRPr lang="en-US" altLang="en-US" sz="2400">
                  <a:latin typeface="Times New Roman" panose="02020603050405020304" pitchFamily="18" charset="0"/>
                </a:endParaRPr>
              </a:p>
            </p:txBody>
          </p:sp>
          <p:sp>
            <p:nvSpPr>
              <p:cNvPr id="69654" name="Rectangle 43"/>
              <p:cNvSpPr>
                <a:spLocks noChangeArrowheads="1"/>
              </p:cNvSpPr>
              <p:nvPr/>
            </p:nvSpPr>
            <p:spPr bwMode="auto">
              <a:xfrm>
                <a:off x="526" y="2586"/>
                <a:ext cx="6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 price . . .</a:t>
                </a:r>
                <a:endParaRPr lang="en-US" altLang="en-US" sz="2400">
                  <a:latin typeface="Times New Roman" panose="02020603050405020304" pitchFamily="18" charset="0"/>
                </a:endParaRPr>
              </a:p>
            </p:txBody>
          </p:sp>
        </p:grpSp>
      </p:grpSp>
      <p:grpSp>
        <p:nvGrpSpPr>
          <p:cNvPr id="8" name="Group 44"/>
          <p:cNvGrpSpPr>
            <a:grpSpLocks/>
          </p:cNvGrpSpPr>
          <p:nvPr/>
        </p:nvGrpSpPr>
        <p:grpSpPr bwMode="auto">
          <a:xfrm>
            <a:off x="3727451" y="2438401"/>
            <a:ext cx="5014913" cy="2663825"/>
            <a:chOff x="1388" y="1536"/>
            <a:chExt cx="3159" cy="1678"/>
          </a:xfrm>
        </p:grpSpPr>
        <p:sp>
          <p:nvSpPr>
            <p:cNvPr id="69647" name="Line 45"/>
            <p:cNvSpPr>
              <a:spLocks noChangeShapeType="1"/>
            </p:cNvSpPr>
            <p:nvPr/>
          </p:nvSpPr>
          <p:spPr bwMode="auto">
            <a:xfrm flipH="1">
              <a:off x="1388" y="1600"/>
              <a:ext cx="2699" cy="1614"/>
            </a:xfrm>
            <a:prstGeom prst="line">
              <a:avLst/>
            </a:prstGeom>
            <a:noFill/>
            <a:ln w="65088">
              <a:solidFill>
                <a:srgbClr val="004C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8" name="Rectangle 46"/>
            <p:cNvSpPr>
              <a:spLocks noChangeArrowheads="1"/>
            </p:cNvSpPr>
            <p:nvPr/>
          </p:nvSpPr>
          <p:spPr bwMode="auto">
            <a:xfrm>
              <a:off x="4126" y="1536"/>
              <a:ext cx="4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Supply</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2528347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dirty="0" smtClean="0"/>
              <a:t>The </a:t>
            </a:r>
            <a:r>
              <a:rPr lang="en-US" altLang="en-US" sz="2800" dirty="0"/>
              <a:t>Price Elasticity of Supply</a:t>
            </a:r>
          </a:p>
        </p:txBody>
      </p:sp>
      <p:sp>
        <p:nvSpPr>
          <p:cNvPr id="70659" name="Freeform 17"/>
          <p:cNvSpPr>
            <a:spLocks/>
          </p:cNvSpPr>
          <p:nvPr/>
        </p:nvSpPr>
        <p:spPr bwMode="auto">
          <a:xfrm>
            <a:off x="3859214" y="1949450"/>
            <a:ext cx="5322887" cy="3335338"/>
          </a:xfrm>
          <a:custGeom>
            <a:avLst/>
            <a:gdLst>
              <a:gd name="T0" fmla="*/ 0 w 3353"/>
              <a:gd name="T1" fmla="*/ 0 h 2101"/>
              <a:gd name="T2" fmla="*/ 0 w 3353"/>
              <a:gd name="T3" fmla="*/ 2147483647 h 2101"/>
              <a:gd name="T4" fmla="*/ 2147483647 w 3353"/>
              <a:gd name="T5" fmla="*/ 2147483647 h 2101"/>
              <a:gd name="T6" fmla="*/ 0 60000 65536"/>
              <a:gd name="T7" fmla="*/ 0 60000 65536"/>
              <a:gd name="T8" fmla="*/ 0 60000 65536"/>
              <a:gd name="T9" fmla="*/ 0 w 3353"/>
              <a:gd name="T10" fmla="*/ 0 h 2101"/>
              <a:gd name="T11" fmla="*/ 3353 w 3353"/>
              <a:gd name="T12" fmla="*/ 2101 h 2101"/>
            </a:gdLst>
            <a:ahLst/>
            <a:cxnLst>
              <a:cxn ang="T6">
                <a:pos x="T0" y="T1"/>
              </a:cxn>
              <a:cxn ang="T7">
                <a:pos x="T2" y="T3"/>
              </a:cxn>
              <a:cxn ang="T8">
                <a:pos x="T4" y="T5"/>
              </a:cxn>
            </a:cxnLst>
            <a:rect l="T9" t="T10" r="T11" b="T12"/>
            <a:pathLst>
              <a:path w="3353" h="2101">
                <a:moveTo>
                  <a:pt x="0" y="0"/>
                </a:moveTo>
                <a:lnTo>
                  <a:pt x="0" y="2101"/>
                </a:lnTo>
                <a:lnTo>
                  <a:pt x="3353" y="2101"/>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2" name="Line 18"/>
          <p:cNvSpPr>
            <a:spLocks noChangeShapeType="1"/>
          </p:cNvSpPr>
          <p:nvPr/>
        </p:nvSpPr>
        <p:spPr bwMode="auto">
          <a:xfrm>
            <a:off x="3706814" y="3189288"/>
            <a:ext cx="3175" cy="222250"/>
          </a:xfrm>
          <a:prstGeom prst="line">
            <a:avLst/>
          </a:prstGeom>
          <a:noFill/>
          <a:ln w="222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77843" name="Line 19"/>
          <p:cNvSpPr>
            <a:spLocks noChangeShapeType="1"/>
          </p:cNvSpPr>
          <p:nvPr/>
        </p:nvSpPr>
        <p:spPr bwMode="auto">
          <a:xfrm flipH="1">
            <a:off x="5654675" y="5445125"/>
            <a:ext cx="908050" cy="1588"/>
          </a:xfrm>
          <a:prstGeom prst="line">
            <a:avLst/>
          </a:prstGeom>
          <a:noFill/>
          <a:ln w="22225">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p>
        </p:txBody>
      </p:sp>
      <p:sp>
        <p:nvSpPr>
          <p:cNvPr id="70662" name="Rectangle 20"/>
          <p:cNvSpPr>
            <a:spLocks noChangeArrowheads="1"/>
          </p:cNvSpPr>
          <p:nvPr/>
        </p:nvSpPr>
        <p:spPr bwMode="auto">
          <a:xfrm>
            <a:off x="3998913" y="1547813"/>
            <a:ext cx="47721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(d) Elastic Supply: Elasticity Is Greater Than 1</a:t>
            </a:r>
            <a:endParaRPr lang="en-US" altLang="en-US" sz="2400">
              <a:latin typeface="Times New Roman" panose="02020603050405020304" pitchFamily="18" charset="0"/>
            </a:endParaRPr>
          </a:p>
        </p:txBody>
      </p:sp>
      <p:sp>
        <p:nvSpPr>
          <p:cNvPr id="70663" name="Rectangle 21"/>
          <p:cNvSpPr>
            <a:spLocks noChangeArrowheads="1"/>
          </p:cNvSpPr>
          <p:nvPr/>
        </p:nvSpPr>
        <p:spPr bwMode="auto">
          <a:xfrm>
            <a:off x="8251825" y="5297488"/>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sp>
        <p:nvSpPr>
          <p:cNvPr id="70664" name="Rectangle 22"/>
          <p:cNvSpPr>
            <a:spLocks noChangeArrowheads="1"/>
          </p:cNvSpPr>
          <p:nvPr/>
        </p:nvSpPr>
        <p:spPr bwMode="auto">
          <a:xfrm>
            <a:off x="3638550" y="53863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sp>
        <p:nvSpPr>
          <p:cNvPr id="70665" name="Rectangle 23"/>
          <p:cNvSpPr>
            <a:spLocks noChangeArrowheads="1"/>
          </p:cNvSpPr>
          <p:nvPr/>
        </p:nvSpPr>
        <p:spPr bwMode="auto">
          <a:xfrm>
            <a:off x="3192464" y="1924050"/>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2" name="Group 24"/>
          <p:cNvGrpSpPr>
            <a:grpSpLocks/>
          </p:cNvGrpSpPr>
          <p:nvPr/>
        </p:nvGrpSpPr>
        <p:grpSpPr bwMode="auto">
          <a:xfrm>
            <a:off x="2408238" y="3298825"/>
            <a:ext cx="1255712" cy="1271588"/>
            <a:chOff x="557" y="2078"/>
            <a:chExt cx="791" cy="801"/>
          </a:xfrm>
        </p:grpSpPr>
        <p:sp>
          <p:nvSpPr>
            <p:cNvPr id="70683" name="Line 25"/>
            <p:cNvSpPr>
              <a:spLocks noChangeShapeType="1"/>
            </p:cNvSpPr>
            <p:nvPr/>
          </p:nvSpPr>
          <p:spPr bwMode="auto">
            <a:xfrm flipV="1">
              <a:off x="993" y="2078"/>
              <a:ext cx="328" cy="31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684" name="Group 26"/>
            <p:cNvGrpSpPr>
              <a:grpSpLocks/>
            </p:cNvGrpSpPr>
            <p:nvPr/>
          </p:nvGrpSpPr>
          <p:grpSpPr bwMode="auto">
            <a:xfrm>
              <a:off x="557" y="2341"/>
              <a:ext cx="791" cy="538"/>
              <a:chOff x="557" y="2341"/>
              <a:chExt cx="791" cy="538"/>
            </a:xfrm>
          </p:grpSpPr>
          <p:sp>
            <p:nvSpPr>
              <p:cNvPr id="70685" name="Rectangle 27"/>
              <p:cNvSpPr>
                <a:spLocks noChangeArrowheads="1"/>
              </p:cNvSpPr>
              <p:nvPr/>
            </p:nvSpPr>
            <p:spPr bwMode="auto">
              <a:xfrm>
                <a:off x="557" y="2341"/>
                <a:ext cx="791" cy="53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0686" name="Rectangle 28"/>
              <p:cNvSpPr>
                <a:spLocks noChangeArrowheads="1"/>
              </p:cNvSpPr>
              <p:nvPr/>
            </p:nvSpPr>
            <p:spPr bwMode="auto">
              <a:xfrm>
                <a:off x="606" y="2366"/>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 22%</a:t>
                </a:r>
                <a:endParaRPr lang="en-US" altLang="en-US" sz="2400">
                  <a:latin typeface="Times New Roman" panose="02020603050405020304" pitchFamily="18" charset="0"/>
                </a:endParaRPr>
              </a:p>
            </p:txBody>
          </p:sp>
          <p:sp>
            <p:nvSpPr>
              <p:cNvPr id="70687" name="Rectangle 29"/>
              <p:cNvSpPr>
                <a:spLocks noChangeArrowheads="1"/>
              </p:cNvSpPr>
              <p:nvPr/>
            </p:nvSpPr>
            <p:spPr bwMode="auto">
              <a:xfrm>
                <a:off x="606" y="2533"/>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increase</a:t>
                </a:r>
                <a:endParaRPr lang="en-US" altLang="en-US" sz="2400">
                  <a:latin typeface="Times New Roman" panose="02020603050405020304" pitchFamily="18" charset="0"/>
                </a:endParaRPr>
              </a:p>
            </p:txBody>
          </p:sp>
          <p:sp>
            <p:nvSpPr>
              <p:cNvPr id="70688" name="Rectangle 30"/>
              <p:cNvSpPr>
                <a:spLocks noChangeArrowheads="1"/>
              </p:cNvSpPr>
              <p:nvPr/>
            </p:nvSpPr>
            <p:spPr bwMode="auto">
              <a:xfrm>
                <a:off x="606" y="2699"/>
                <a:ext cx="6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in price . . .</a:t>
                </a:r>
                <a:endParaRPr lang="en-US" altLang="en-US" sz="2400">
                  <a:latin typeface="Times New Roman" panose="02020603050405020304" pitchFamily="18" charset="0"/>
                </a:endParaRPr>
              </a:p>
            </p:txBody>
          </p:sp>
        </p:grpSp>
      </p:grpSp>
      <p:grpSp>
        <p:nvGrpSpPr>
          <p:cNvPr id="4" name="Group 31"/>
          <p:cNvGrpSpPr>
            <a:grpSpLocks/>
          </p:cNvGrpSpPr>
          <p:nvPr/>
        </p:nvGrpSpPr>
        <p:grpSpPr bwMode="auto">
          <a:xfrm>
            <a:off x="3814764" y="5524501"/>
            <a:ext cx="5018087" cy="574675"/>
            <a:chOff x="1443" y="3480"/>
            <a:chExt cx="3161" cy="362"/>
          </a:xfrm>
        </p:grpSpPr>
        <p:sp>
          <p:nvSpPr>
            <p:cNvPr id="70679" name="Line 32"/>
            <p:cNvSpPr>
              <a:spLocks noChangeShapeType="1"/>
            </p:cNvSpPr>
            <p:nvPr/>
          </p:nvSpPr>
          <p:spPr bwMode="auto">
            <a:xfrm>
              <a:off x="2929" y="3480"/>
              <a:ext cx="150" cy="1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680" name="Group 33"/>
            <p:cNvGrpSpPr>
              <a:grpSpLocks/>
            </p:cNvGrpSpPr>
            <p:nvPr/>
          </p:nvGrpSpPr>
          <p:grpSpPr bwMode="auto">
            <a:xfrm>
              <a:off x="1443" y="3642"/>
              <a:ext cx="3161" cy="200"/>
              <a:chOff x="1443" y="3642"/>
              <a:chExt cx="3161" cy="200"/>
            </a:xfrm>
          </p:grpSpPr>
          <p:sp>
            <p:nvSpPr>
              <p:cNvPr id="70681" name="Rectangle 34"/>
              <p:cNvSpPr>
                <a:spLocks noChangeArrowheads="1"/>
              </p:cNvSpPr>
              <p:nvPr/>
            </p:nvSpPr>
            <p:spPr bwMode="auto">
              <a:xfrm>
                <a:off x="1443" y="3642"/>
                <a:ext cx="3161" cy="20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0682" name="Rectangle 35"/>
              <p:cNvSpPr>
                <a:spLocks noChangeArrowheads="1"/>
              </p:cNvSpPr>
              <p:nvPr/>
            </p:nvSpPr>
            <p:spPr bwMode="auto">
              <a:xfrm>
                <a:off x="1473" y="3661"/>
                <a:ext cx="31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 . . leads to a 67% increase in quantity supplied.</a:t>
                </a:r>
                <a:endParaRPr lang="en-US" altLang="en-US" sz="2400">
                  <a:latin typeface="Times New Roman" panose="02020603050405020304" pitchFamily="18" charset="0"/>
                </a:endParaRPr>
              </a:p>
            </p:txBody>
          </p:sp>
        </p:grpSp>
      </p:grpSp>
      <p:grpSp>
        <p:nvGrpSpPr>
          <p:cNvPr id="6" name="Group 36"/>
          <p:cNvGrpSpPr>
            <a:grpSpLocks/>
          </p:cNvGrpSpPr>
          <p:nvPr/>
        </p:nvGrpSpPr>
        <p:grpSpPr bwMode="auto">
          <a:xfrm>
            <a:off x="3632201" y="3384551"/>
            <a:ext cx="1914525" cy="2181225"/>
            <a:chOff x="1328" y="2132"/>
            <a:chExt cx="1206" cy="1374"/>
          </a:xfrm>
        </p:grpSpPr>
        <p:sp>
          <p:nvSpPr>
            <p:cNvPr id="70676" name="Freeform 37"/>
            <p:cNvSpPr>
              <a:spLocks/>
            </p:cNvSpPr>
            <p:nvPr/>
          </p:nvSpPr>
          <p:spPr bwMode="auto">
            <a:xfrm>
              <a:off x="1471" y="2191"/>
              <a:ext cx="954" cy="1138"/>
            </a:xfrm>
            <a:custGeom>
              <a:avLst/>
              <a:gdLst>
                <a:gd name="T0" fmla="*/ 954 w 954"/>
                <a:gd name="T1" fmla="*/ 1138 h 1138"/>
                <a:gd name="T2" fmla="*/ 954 w 954"/>
                <a:gd name="T3" fmla="*/ 0 h 1138"/>
                <a:gd name="T4" fmla="*/ 0 w 954"/>
                <a:gd name="T5" fmla="*/ 0 h 1138"/>
                <a:gd name="T6" fmla="*/ 0 60000 65536"/>
                <a:gd name="T7" fmla="*/ 0 60000 65536"/>
                <a:gd name="T8" fmla="*/ 0 60000 65536"/>
                <a:gd name="T9" fmla="*/ 0 w 954"/>
                <a:gd name="T10" fmla="*/ 0 h 1138"/>
                <a:gd name="T11" fmla="*/ 954 w 954"/>
                <a:gd name="T12" fmla="*/ 1138 h 1138"/>
              </a:gdLst>
              <a:ahLst/>
              <a:cxnLst>
                <a:cxn ang="T6">
                  <a:pos x="T0" y="T1"/>
                </a:cxn>
                <a:cxn ang="T7">
                  <a:pos x="T2" y="T3"/>
                </a:cxn>
                <a:cxn ang="T8">
                  <a:pos x="T4" y="T5"/>
                </a:cxn>
              </a:cxnLst>
              <a:rect l="T9" t="T10" r="T11" b="T12"/>
              <a:pathLst>
                <a:path w="954" h="1138">
                  <a:moveTo>
                    <a:pt x="954" y="1138"/>
                  </a:moveTo>
                  <a:lnTo>
                    <a:pt x="954" y="0"/>
                  </a:lnTo>
                  <a:lnTo>
                    <a:pt x="0" y="0"/>
                  </a:lnTo>
                </a:path>
              </a:pathLst>
            </a:custGeom>
            <a:noFill/>
            <a:ln w="222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7" name="Rectangle 38"/>
            <p:cNvSpPr>
              <a:spLocks noChangeArrowheads="1"/>
            </p:cNvSpPr>
            <p:nvPr/>
          </p:nvSpPr>
          <p:spPr bwMode="auto">
            <a:xfrm>
              <a:off x="1328" y="2132"/>
              <a:ext cx="7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sp>
          <p:nvSpPr>
            <p:cNvPr id="70678" name="Rectangle 39"/>
            <p:cNvSpPr>
              <a:spLocks noChangeArrowheads="1"/>
            </p:cNvSpPr>
            <p:nvPr/>
          </p:nvSpPr>
          <p:spPr bwMode="auto">
            <a:xfrm>
              <a:off x="2304" y="3341"/>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100</a:t>
              </a:r>
              <a:endParaRPr lang="en-US" altLang="en-US" sz="2400">
                <a:latin typeface="Times New Roman" panose="02020603050405020304" pitchFamily="18" charset="0"/>
              </a:endParaRPr>
            </a:p>
          </p:txBody>
        </p:sp>
      </p:grpSp>
      <p:grpSp>
        <p:nvGrpSpPr>
          <p:cNvPr id="7" name="Group 40"/>
          <p:cNvGrpSpPr>
            <a:grpSpLocks/>
          </p:cNvGrpSpPr>
          <p:nvPr/>
        </p:nvGrpSpPr>
        <p:grpSpPr bwMode="auto">
          <a:xfrm>
            <a:off x="3502025" y="2941639"/>
            <a:ext cx="3557588" cy="2624137"/>
            <a:chOff x="1246" y="1853"/>
            <a:chExt cx="2241" cy="1653"/>
          </a:xfrm>
        </p:grpSpPr>
        <p:sp>
          <p:nvSpPr>
            <p:cNvPr id="70673" name="Freeform 41"/>
            <p:cNvSpPr>
              <a:spLocks/>
            </p:cNvSpPr>
            <p:nvPr/>
          </p:nvSpPr>
          <p:spPr bwMode="auto">
            <a:xfrm>
              <a:off x="1471" y="1916"/>
              <a:ext cx="1908" cy="1413"/>
            </a:xfrm>
            <a:custGeom>
              <a:avLst/>
              <a:gdLst>
                <a:gd name="T0" fmla="*/ 1908 w 1908"/>
                <a:gd name="T1" fmla="*/ 1413 h 1413"/>
                <a:gd name="T2" fmla="*/ 1908 w 1908"/>
                <a:gd name="T3" fmla="*/ 0 h 1413"/>
                <a:gd name="T4" fmla="*/ 0 w 1908"/>
                <a:gd name="T5" fmla="*/ 0 h 1413"/>
                <a:gd name="T6" fmla="*/ 0 60000 65536"/>
                <a:gd name="T7" fmla="*/ 0 60000 65536"/>
                <a:gd name="T8" fmla="*/ 0 60000 65536"/>
                <a:gd name="T9" fmla="*/ 0 w 1908"/>
                <a:gd name="T10" fmla="*/ 0 h 1413"/>
                <a:gd name="T11" fmla="*/ 1908 w 1908"/>
                <a:gd name="T12" fmla="*/ 1413 h 1413"/>
              </a:gdLst>
              <a:ahLst/>
              <a:cxnLst>
                <a:cxn ang="T6">
                  <a:pos x="T0" y="T1"/>
                </a:cxn>
                <a:cxn ang="T7">
                  <a:pos x="T2" y="T3"/>
                </a:cxn>
                <a:cxn ang="T8">
                  <a:pos x="T4" y="T5"/>
                </a:cxn>
              </a:cxnLst>
              <a:rect l="T9" t="T10" r="T11" b="T12"/>
              <a:pathLst>
                <a:path w="1908" h="1413">
                  <a:moveTo>
                    <a:pt x="1908" y="1413"/>
                  </a:moveTo>
                  <a:lnTo>
                    <a:pt x="1908" y="0"/>
                  </a:lnTo>
                  <a:lnTo>
                    <a:pt x="0" y="0"/>
                  </a:lnTo>
                </a:path>
              </a:pathLst>
            </a:custGeom>
            <a:noFill/>
            <a:ln w="222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4" name="Rectangle 42"/>
            <p:cNvSpPr>
              <a:spLocks noChangeArrowheads="1"/>
            </p:cNvSpPr>
            <p:nvPr/>
          </p:nvSpPr>
          <p:spPr bwMode="auto">
            <a:xfrm>
              <a:off x="1246" y="185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$5</a:t>
              </a:r>
              <a:endParaRPr lang="en-US" altLang="en-US" sz="2400">
                <a:latin typeface="Times New Roman" panose="02020603050405020304" pitchFamily="18" charset="0"/>
              </a:endParaRPr>
            </a:p>
          </p:txBody>
        </p:sp>
        <p:sp>
          <p:nvSpPr>
            <p:cNvPr id="70675" name="Rectangle 43"/>
            <p:cNvSpPr>
              <a:spLocks noChangeArrowheads="1"/>
            </p:cNvSpPr>
            <p:nvPr/>
          </p:nvSpPr>
          <p:spPr bwMode="auto">
            <a:xfrm>
              <a:off x="3257" y="3341"/>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200</a:t>
              </a:r>
              <a:endParaRPr lang="en-US" altLang="en-US" sz="2400">
                <a:latin typeface="Times New Roman" panose="02020603050405020304" pitchFamily="18" charset="0"/>
              </a:endParaRPr>
            </a:p>
          </p:txBody>
        </p:sp>
      </p:grpSp>
      <p:grpSp>
        <p:nvGrpSpPr>
          <p:cNvPr id="8" name="Group 44"/>
          <p:cNvGrpSpPr>
            <a:grpSpLocks/>
          </p:cNvGrpSpPr>
          <p:nvPr/>
        </p:nvGrpSpPr>
        <p:grpSpPr bwMode="auto">
          <a:xfrm>
            <a:off x="4075114" y="2479676"/>
            <a:ext cx="5018087" cy="1395413"/>
            <a:chOff x="1607" y="1562"/>
            <a:chExt cx="3161" cy="879"/>
          </a:xfrm>
        </p:grpSpPr>
        <p:sp>
          <p:nvSpPr>
            <p:cNvPr id="70671" name="Line 45"/>
            <p:cNvSpPr>
              <a:spLocks noChangeShapeType="1"/>
            </p:cNvSpPr>
            <p:nvPr/>
          </p:nvSpPr>
          <p:spPr bwMode="auto">
            <a:xfrm flipH="1">
              <a:off x="1607" y="1640"/>
              <a:ext cx="2699" cy="801"/>
            </a:xfrm>
            <a:prstGeom prst="line">
              <a:avLst/>
            </a:prstGeom>
            <a:noFill/>
            <a:ln w="65088">
              <a:solidFill>
                <a:srgbClr val="004C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2" name="Rectangle 46"/>
            <p:cNvSpPr>
              <a:spLocks noChangeArrowheads="1"/>
            </p:cNvSpPr>
            <p:nvPr/>
          </p:nvSpPr>
          <p:spPr bwMode="auto">
            <a:xfrm>
              <a:off x="4347" y="1562"/>
              <a:ext cx="4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Supply</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14704391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title"/>
          </p:nvPr>
        </p:nvSpPr>
        <p:spPr>
          <a:xfrm>
            <a:off x="2130426" y="417514"/>
            <a:ext cx="8080375" cy="642937"/>
          </a:xfrm>
        </p:spPr>
        <p:txBody>
          <a:bodyPr/>
          <a:lstStyle/>
          <a:p>
            <a:pPr algn="l" eaLnBrk="1" hangingPunct="1">
              <a:lnSpc>
                <a:spcPct val="80000"/>
              </a:lnSpc>
            </a:pPr>
            <a:r>
              <a:rPr lang="en-US" altLang="en-US" sz="2800" dirty="0" smtClean="0"/>
              <a:t>The </a:t>
            </a:r>
            <a:r>
              <a:rPr lang="en-US" altLang="en-US" sz="2800" dirty="0"/>
              <a:t>Price Elasticity of Supply</a:t>
            </a:r>
          </a:p>
        </p:txBody>
      </p:sp>
      <p:sp>
        <p:nvSpPr>
          <p:cNvPr id="71683" name="Freeform 17"/>
          <p:cNvSpPr>
            <a:spLocks/>
          </p:cNvSpPr>
          <p:nvPr/>
        </p:nvSpPr>
        <p:spPr bwMode="auto">
          <a:xfrm>
            <a:off x="3481389" y="2025650"/>
            <a:ext cx="5322887" cy="3335338"/>
          </a:xfrm>
          <a:custGeom>
            <a:avLst/>
            <a:gdLst>
              <a:gd name="T0" fmla="*/ 0 w 3353"/>
              <a:gd name="T1" fmla="*/ 0 h 2101"/>
              <a:gd name="T2" fmla="*/ 0 w 3353"/>
              <a:gd name="T3" fmla="*/ 2147483647 h 2101"/>
              <a:gd name="T4" fmla="*/ 2147483647 w 3353"/>
              <a:gd name="T5" fmla="*/ 2147483647 h 2101"/>
              <a:gd name="T6" fmla="*/ 0 60000 65536"/>
              <a:gd name="T7" fmla="*/ 0 60000 65536"/>
              <a:gd name="T8" fmla="*/ 0 60000 65536"/>
              <a:gd name="T9" fmla="*/ 0 w 3353"/>
              <a:gd name="T10" fmla="*/ 0 h 2101"/>
              <a:gd name="T11" fmla="*/ 3353 w 3353"/>
              <a:gd name="T12" fmla="*/ 2101 h 2101"/>
            </a:gdLst>
            <a:ahLst/>
            <a:cxnLst>
              <a:cxn ang="T6">
                <a:pos x="T0" y="T1"/>
              </a:cxn>
              <a:cxn ang="T7">
                <a:pos x="T2" y="T3"/>
              </a:cxn>
              <a:cxn ang="T8">
                <a:pos x="T4" y="T5"/>
              </a:cxn>
            </a:cxnLst>
            <a:rect l="T9" t="T10" r="T11" b="T12"/>
            <a:pathLst>
              <a:path w="3353" h="2101">
                <a:moveTo>
                  <a:pt x="0" y="0"/>
                </a:moveTo>
                <a:lnTo>
                  <a:pt x="0" y="2101"/>
                </a:lnTo>
                <a:lnTo>
                  <a:pt x="3353" y="2101"/>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4" name="Rectangle 18"/>
          <p:cNvSpPr>
            <a:spLocks noChangeArrowheads="1"/>
          </p:cNvSpPr>
          <p:nvPr/>
        </p:nvSpPr>
        <p:spPr bwMode="auto">
          <a:xfrm>
            <a:off x="3268664" y="1624013"/>
            <a:ext cx="54518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(e) Perfectly Elastic Supply: Elasticity Equals Infinity</a:t>
            </a:r>
            <a:endParaRPr lang="en-US" altLang="en-US" sz="2400">
              <a:latin typeface="Times New Roman" panose="02020603050405020304" pitchFamily="18" charset="0"/>
            </a:endParaRPr>
          </a:p>
        </p:txBody>
      </p:sp>
      <p:sp>
        <p:nvSpPr>
          <p:cNvPr id="71685" name="Rectangle 19"/>
          <p:cNvSpPr>
            <a:spLocks noChangeArrowheads="1"/>
          </p:cNvSpPr>
          <p:nvPr/>
        </p:nvSpPr>
        <p:spPr bwMode="auto">
          <a:xfrm>
            <a:off x="7874000" y="5456238"/>
            <a:ext cx="8848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Quantity</a:t>
            </a:r>
            <a:endParaRPr lang="en-US" altLang="en-US" sz="2400">
              <a:latin typeface="Times New Roman" panose="02020603050405020304" pitchFamily="18" charset="0"/>
            </a:endParaRPr>
          </a:p>
        </p:txBody>
      </p:sp>
      <p:sp>
        <p:nvSpPr>
          <p:cNvPr id="71686" name="Rectangle 20"/>
          <p:cNvSpPr>
            <a:spLocks noChangeArrowheads="1"/>
          </p:cNvSpPr>
          <p:nvPr/>
        </p:nvSpPr>
        <p:spPr bwMode="auto">
          <a:xfrm>
            <a:off x="3290888" y="5462588"/>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0</a:t>
            </a:r>
            <a:endParaRPr lang="en-US" altLang="en-US" sz="2400">
              <a:latin typeface="Times New Roman" panose="02020603050405020304" pitchFamily="18" charset="0"/>
            </a:endParaRPr>
          </a:p>
        </p:txBody>
      </p:sp>
      <p:sp>
        <p:nvSpPr>
          <p:cNvPr id="71687" name="Rectangle 21"/>
          <p:cNvSpPr>
            <a:spLocks noChangeArrowheads="1"/>
          </p:cNvSpPr>
          <p:nvPr/>
        </p:nvSpPr>
        <p:spPr bwMode="auto">
          <a:xfrm>
            <a:off x="2843214" y="2000250"/>
            <a:ext cx="5354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a:solidFill>
                  <a:srgbClr val="000000"/>
                </a:solidFill>
              </a:rPr>
              <a:t>Price</a:t>
            </a:r>
            <a:endParaRPr lang="en-US" altLang="en-US" sz="2400">
              <a:latin typeface="Times New Roman" panose="02020603050405020304" pitchFamily="18" charset="0"/>
            </a:endParaRPr>
          </a:p>
        </p:txBody>
      </p:sp>
      <p:grpSp>
        <p:nvGrpSpPr>
          <p:cNvPr id="2" name="Group 22"/>
          <p:cNvGrpSpPr>
            <a:grpSpLocks/>
          </p:cNvGrpSpPr>
          <p:nvPr/>
        </p:nvGrpSpPr>
        <p:grpSpPr bwMode="auto">
          <a:xfrm>
            <a:off x="3154363" y="3460750"/>
            <a:ext cx="5092700" cy="268288"/>
            <a:chOff x="1027" y="2180"/>
            <a:chExt cx="3208" cy="169"/>
          </a:xfrm>
        </p:grpSpPr>
        <p:sp>
          <p:nvSpPr>
            <p:cNvPr id="71709" name="Rectangle 23"/>
            <p:cNvSpPr>
              <a:spLocks noChangeArrowheads="1"/>
            </p:cNvSpPr>
            <p:nvPr/>
          </p:nvSpPr>
          <p:spPr bwMode="auto">
            <a:xfrm>
              <a:off x="1027" y="2180"/>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$4</a:t>
              </a:r>
              <a:endParaRPr lang="en-US" altLang="en-US" sz="2400">
                <a:latin typeface="Times New Roman" panose="02020603050405020304" pitchFamily="18" charset="0"/>
              </a:endParaRPr>
            </a:p>
          </p:txBody>
        </p:sp>
        <p:grpSp>
          <p:nvGrpSpPr>
            <p:cNvPr id="71710" name="Group 24"/>
            <p:cNvGrpSpPr>
              <a:grpSpLocks/>
            </p:cNvGrpSpPr>
            <p:nvPr/>
          </p:nvGrpSpPr>
          <p:grpSpPr bwMode="auto">
            <a:xfrm>
              <a:off x="1241" y="2184"/>
              <a:ext cx="2994" cy="165"/>
              <a:chOff x="1241" y="2184"/>
              <a:chExt cx="2994" cy="165"/>
            </a:xfrm>
          </p:grpSpPr>
          <p:sp>
            <p:nvSpPr>
              <p:cNvPr id="71711" name="Line 25"/>
              <p:cNvSpPr>
                <a:spLocks noChangeShapeType="1"/>
              </p:cNvSpPr>
              <p:nvPr/>
            </p:nvSpPr>
            <p:spPr bwMode="auto">
              <a:xfrm flipH="1">
                <a:off x="1241" y="2239"/>
                <a:ext cx="2467" cy="1"/>
              </a:xfrm>
              <a:prstGeom prst="line">
                <a:avLst/>
              </a:prstGeom>
              <a:noFill/>
              <a:ln w="65088">
                <a:solidFill>
                  <a:srgbClr val="004C9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2" name="Rectangle 26"/>
              <p:cNvSpPr>
                <a:spLocks noChangeArrowheads="1"/>
              </p:cNvSpPr>
              <p:nvPr/>
            </p:nvSpPr>
            <p:spPr bwMode="auto">
              <a:xfrm>
                <a:off x="3814" y="2184"/>
                <a:ext cx="4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Supply</a:t>
                </a:r>
                <a:endParaRPr lang="en-US" altLang="en-US" sz="2400">
                  <a:latin typeface="Times New Roman" panose="02020603050405020304" pitchFamily="18" charset="0"/>
                </a:endParaRPr>
              </a:p>
            </p:txBody>
          </p:sp>
        </p:grpSp>
      </p:grpSp>
      <p:grpSp>
        <p:nvGrpSpPr>
          <p:cNvPr id="4" name="Group 27"/>
          <p:cNvGrpSpPr>
            <a:grpSpLocks/>
          </p:cNvGrpSpPr>
          <p:nvPr/>
        </p:nvGrpSpPr>
        <p:grpSpPr bwMode="auto">
          <a:xfrm>
            <a:off x="2174875" y="4308476"/>
            <a:ext cx="2876550" cy="1966913"/>
            <a:chOff x="410" y="2714"/>
            <a:chExt cx="1812" cy="1239"/>
          </a:xfrm>
        </p:grpSpPr>
        <p:sp>
          <p:nvSpPr>
            <p:cNvPr id="71704" name="Line 28"/>
            <p:cNvSpPr>
              <a:spLocks noChangeShapeType="1"/>
            </p:cNvSpPr>
            <p:nvPr/>
          </p:nvSpPr>
          <p:spPr bwMode="auto">
            <a:xfrm flipV="1">
              <a:off x="560" y="2714"/>
              <a:ext cx="627" cy="88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705" name="Group 29"/>
            <p:cNvGrpSpPr>
              <a:grpSpLocks/>
            </p:cNvGrpSpPr>
            <p:nvPr/>
          </p:nvGrpSpPr>
          <p:grpSpPr bwMode="auto">
            <a:xfrm>
              <a:off x="410" y="3578"/>
              <a:ext cx="1812" cy="375"/>
              <a:chOff x="410" y="3578"/>
              <a:chExt cx="1812" cy="375"/>
            </a:xfrm>
          </p:grpSpPr>
          <p:sp>
            <p:nvSpPr>
              <p:cNvPr id="71706" name="Rectangle 30"/>
              <p:cNvSpPr>
                <a:spLocks noChangeArrowheads="1"/>
              </p:cNvSpPr>
              <p:nvPr/>
            </p:nvSpPr>
            <p:spPr bwMode="auto">
              <a:xfrm>
                <a:off x="410" y="3578"/>
                <a:ext cx="1812" cy="375"/>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07" name="Rectangle 31"/>
              <p:cNvSpPr>
                <a:spLocks noChangeArrowheads="1"/>
              </p:cNvSpPr>
              <p:nvPr/>
            </p:nvSpPr>
            <p:spPr bwMode="auto">
              <a:xfrm>
                <a:off x="464" y="3596"/>
                <a:ext cx="13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3. At a price below $4,</a:t>
                </a:r>
                <a:endParaRPr lang="en-US" altLang="en-US" sz="2400">
                  <a:latin typeface="Times New Roman" panose="02020603050405020304" pitchFamily="18" charset="0"/>
                </a:endParaRPr>
              </a:p>
            </p:txBody>
          </p:sp>
          <p:sp>
            <p:nvSpPr>
              <p:cNvPr id="71708" name="Rectangle 32"/>
              <p:cNvSpPr>
                <a:spLocks noChangeArrowheads="1"/>
              </p:cNvSpPr>
              <p:nvPr/>
            </p:nvSpPr>
            <p:spPr bwMode="auto">
              <a:xfrm>
                <a:off x="464" y="3763"/>
                <a:ext cx="15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quantity supplied is zero.</a:t>
                </a:r>
                <a:endParaRPr lang="en-US" altLang="en-US" sz="2400">
                  <a:latin typeface="Times New Roman" panose="02020603050405020304" pitchFamily="18" charset="0"/>
                </a:endParaRPr>
              </a:p>
            </p:txBody>
          </p:sp>
        </p:grpSp>
      </p:grpSp>
      <p:grpSp>
        <p:nvGrpSpPr>
          <p:cNvPr id="6" name="Group 33"/>
          <p:cNvGrpSpPr>
            <a:grpSpLocks/>
          </p:cNvGrpSpPr>
          <p:nvPr/>
        </p:nvGrpSpPr>
        <p:grpSpPr bwMode="auto">
          <a:xfrm>
            <a:off x="5419726" y="3633789"/>
            <a:ext cx="2143125" cy="1171575"/>
            <a:chOff x="2454" y="2289"/>
            <a:chExt cx="1350" cy="738"/>
          </a:xfrm>
        </p:grpSpPr>
        <p:sp>
          <p:nvSpPr>
            <p:cNvPr id="71698" name="Line 34"/>
            <p:cNvSpPr>
              <a:spLocks noChangeShapeType="1"/>
            </p:cNvSpPr>
            <p:nvPr/>
          </p:nvSpPr>
          <p:spPr bwMode="auto">
            <a:xfrm>
              <a:off x="2877" y="2289"/>
              <a:ext cx="163" cy="2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699" name="Group 35"/>
            <p:cNvGrpSpPr>
              <a:grpSpLocks/>
            </p:cNvGrpSpPr>
            <p:nvPr/>
          </p:nvGrpSpPr>
          <p:grpSpPr bwMode="auto">
            <a:xfrm>
              <a:off x="2454" y="2489"/>
              <a:ext cx="1350" cy="538"/>
              <a:chOff x="2454" y="2489"/>
              <a:chExt cx="1350" cy="538"/>
            </a:xfrm>
          </p:grpSpPr>
          <p:sp>
            <p:nvSpPr>
              <p:cNvPr id="71700" name="Rectangle 36"/>
              <p:cNvSpPr>
                <a:spLocks noChangeArrowheads="1"/>
              </p:cNvSpPr>
              <p:nvPr/>
            </p:nvSpPr>
            <p:spPr bwMode="auto">
              <a:xfrm>
                <a:off x="2454" y="2489"/>
                <a:ext cx="1350" cy="53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01" name="Rectangle 37"/>
              <p:cNvSpPr>
                <a:spLocks noChangeArrowheads="1"/>
              </p:cNvSpPr>
              <p:nvPr/>
            </p:nvSpPr>
            <p:spPr bwMode="auto">
              <a:xfrm>
                <a:off x="2493" y="2514"/>
                <a:ext cx="97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2. At exactly $4,</a:t>
                </a:r>
                <a:endParaRPr lang="en-US" altLang="en-US" sz="2400">
                  <a:latin typeface="Times New Roman" panose="02020603050405020304" pitchFamily="18" charset="0"/>
                </a:endParaRPr>
              </a:p>
            </p:txBody>
          </p:sp>
          <p:sp>
            <p:nvSpPr>
              <p:cNvPr id="71702" name="Rectangle 38"/>
              <p:cNvSpPr>
                <a:spLocks noChangeArrowheads="1"/>
              </p:cNvSpPr>
              <p:nvPr/>
            </p:nvSpPr>
            <p:spPr bwMode="auto">
              <a:xfrm>
                <a:off x="2493" y="2680"/>
                <a:ext cx="8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producers will</a:t>
                </a:r>
                <a:endParaRPr lang="en-US" altLang="en-US" sz="2400">
                  <a:latin typeface="Times New Roman" panose="02020603050405020304" pitchFamily="18" charset="0"/>
                </a:endParaRPr>
              </a:p>
            </p:txBody>
          </p:sp>
          <p:sp>
            <p:nvSpPr>
              <p:cNvPr id="71703" name="Rectangle 39"/>
              <p:cNvSpPr>
                <a:spLocks noChangeArrowheads="1"/>
              </p:cNvSpPr>
              <p:nvPr/>
            </p:nvSpPr>
            <p:spPr bwMode="auto">
              <a:xfrm>
                <a:off x="2493" y="2847"/>
                <a:ext cx="12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supply any quantity.</a:t>
                </a:r>
                <a:endParaRPr lang="en-US" altLang="en-US" sz="2400">
                  <a:latin typeface="Times New Roman" panose="02020603050405020304" pitchFamily="18" charset="0"/>
                </a:endParaRPr>
              </a:p>
            </p:txBody>
          </p:sp>
        </p:grpSp>
      </p:grpSp>
      <p:grpSp>
        <p:nvGrpSpPr>
          <p:cNvPr id="8" name="Group 40"/>
          <p:cNvGrpSpPr>
            <a:grpSpLocks/>
          </p:cNvGrpSpPr>
          <p:nvPr/>
        </p:nvGrpSpPr>
        <p:grpSpPr bwMode="auto">
          <a:xfrm>
            <a:off x="3559175" y="2441576"/>
            <a:ext cx="2444750" cy="854075"/>
            <a:chOff x="1282" y="1538"/>
            <a:chExt cx="1540" cy="538"/>
          </a:xfrm>
        </p:grpSpPr>
        <p:sp>
          <p:nvSpPr>
            <p:cNvPr id="71692" name="Line 41"/>
            <p:cNvSpPr>
              <a:spLocks noChangeShapeType="1"/>
            </p:cNvSpPr>
            <p:nvPr/>
          </p:nvSpPr>
          <p:spPr bwMode="auto">
            <a:xfrm flipV="1">
              <a:off x="1282" y="1688"/>
              <a:ext cx="259" cy="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693" name="Group 42"/>
            <p:cNvGrpSpPr>
              <a:grpSpLocks/>
            </p:cNvGrpSpPr>
            <p:nvPr/>
          </p:nvGrpSpPr>
          <p:grpSpPr bwMode="auto">
            <a:xfrm>
              <a:off x="1514" y="1538"/>
              <a:ext cx="1308" cy="538"/>
              <a:chOff x="1514" y="1538"/>
              <a:chExt cx="1308" cy="538"/>
            </a:xfrm>
          </p:grpSpPr>
          <p:sp>
            <p:nvSpPr>
              <p:cNvPr id="71694" name="Rectangle 43"/>
              <p:cNvSpPr>
                <a:spLocks noChangeArrowheads="1"/>
              </p:cNvSpPr>
              <p:nvPr/>
            </p:nvSpPr>
            <p:spPr bwMode="auto">
              <a:xfrm>
                <a:off x="1514" y="1538"/>
                <a:ext cx="1308" cy="53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695" name="Rectangle 44"/>
              <p:cNvSpPr>
                <a:spLocks noChangeArrowheads="1"/>
              </p:cNvSpPr>
              <p:nvPr/>
            </p:nvSpPr>
            <p:spPr bwMode="auto">
              <a:xfrm>
                <a:off x="1562" y="1569"/>
                <a:ext cx="87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1. At any price</a:t>
                </a:r>
                <a:endParaRPr lang="en-US" altLang="en-US" sz="2400">
                  <a:latin typeface="Times New Roman" panose="02020603050405020304" pitchFamily="18" charset="0"/>
                </a:endParaRPr>
              </a:p>
            </p:txBody>
          </p:sp>
          <p:sp>
            <p:nvSpPr>
              <p:cNvPr id="71696" name="Rectangle 45"/>
              <p:cNvSpPr>
                <a:spLocks noChangeArrowheads="1"/>
              </p:cNvSpPr>
              <p:nvPr/>
            </p:nvSpPr>
            <p:spPr bwMode="auto">
              <a:xfrm>
                <a:off x="1562" y="1736"/>
                <a:ext cx="112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above $4, quantity</a:t>
                </a:r>
                <a:endParaRPr lang="en-US" altLang="en-US" sz="2400">
                  <a:latin typeface="Times New Roman" panose="02020603050405020304" pitchFamily="18" charset="0"/>
                </a:endParaRPr>
              </a:p>
            </p:txBody>
          </p:sp>
          <p:sp>
            <p:nvSpPr>
              <p:cNvPr id="71697" name="Rectangle 46"/>
              <p:cNvSpPr>
                <a:spLocks noChangeArrowheads="1"/>
              </p:cNvSpPr>
              <p:nvPr/>
            </p:nvSpPr>
            <p:spPr bwMode="auto">
              <a:xfrm>
                <a:off x="1562" y="1902"/>
                <a:ext cx="11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supplied is infinite.</a:t>
                </a:r>
                <a:endParaRPr lang="en-US" altLang="en-US" sz="2400">
                  <a:latin typeface="Times New Roman" panose="02020603050405020304" pitchFamily="18" charset="0"/>
                </a:endParaRPr>
              </a:p>
            </p:txBody>
          </p:sp>
        </p:grpSp>
      </p:grpSp>
    </p:spTree>
    <p:extLst>
      <p:ext uri="{BB962C8B-B14F-4D97-AF65-F5344CB8AC3E}">
        <p14:creationId xmlns:p14="http://schemas.microsoft.com/office/powerpoint/2010/main" val="12380015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eaLnBrk="1" hangingPunct="1"/>
            <a:r>
              <a:rPr lang="en-US" altLang="en-US" sz="3600"/>
              <a:t>Determinants of Elasticity of Supply</a:t>
            </a:r>
          </a:p>
        </p:txBody>
      </p:sp>
      <p:sp>
        <p:nvSpPr>
          <p:cNvPr id="72707" name="Rectangle 5"/>
          <p:cNvSpPr>
            <a:spLocks noGrp="1" noChangeArrowheads="1"/>
          </p:cNvSpPr>
          <p:nvPr>
            <p:ph idx="1"/>
          </p:nvPr>
        </p:nvSpPr>
        <p:spPr>
          <a:noFill/>
        </p:spPr>
        <p:txBody>
          <a:bodyPr/>
          <a:lstStyle/>
          <a:p>
            <a:pPr eaLnBrk="1" hangingPunct="1"/>
            <a:r>
              <a:rPr lang="en-US" altLang="en-US" b="1" dirty="0" smtClean="0"/>
              <a:t>Key Question: </a:t>
            </a:r>
            <a:r>
              <a:rPr lang="en-US" altLang="en-US" dirty="0" smtClean="0"/>
              <a:t>What makes the price elasticity of supply high in some cases and low in others?</a:t>
            </a:r>
          </a:p>
          <a:p>
            <a:r>
              <a:rPr lang="en-US" altLang="en-US" b="1" dirty="0"/>
              <a:t>Key </a:t>
            </a:r>
            <a:r>
              <a:rPr lang="en-US" altLang="en-US" b="1" dirty="0" smtClean="0"/>
              <a:t>Idea: </a:t>
            </a:r>
            <a:r>
              <a:rPr lang="en-US" altLang="en-US" dirty="0" smtClean="0"/>
              <a:t>The price elasticity of supply is </a:t>
            </a:r>
            <a:r>
              <a:rPr lang="en-US" altLang="en-US" i="1" dirty="0" smtClean="0"/>
              <a:t>high</a:t>
            </a:r>
          </a:p>
          <a:p>
            <a:pPr lvl="1" eaLnBrk="1" hangingPunct="1"/>
            <a:r>
              <a:rPr lang="en-US" altLang="en-US" dirty="0" smtClean="0"/>
              <a:t>if the technology enables sellers to change production easily.</a:t>
            </a:r>
          </a:p>
          <a:p>
            <a:pPr lvl="2" eaLnBrk="1" hangingPunct="1"/>
            <a:r>
              <a:rPr lang="en-US" altLang="en-US" dirty="0" smtClean="0"/>
              <a:t>Beach-front land has </a:t>
            </a:r>
            <a:r>
              <a:rPr lang="en-US" altLang="en-US" i="1" dirty="0" smtClean="0"/>
              <a:t>inelastic</a:t>
            </a:r>
            <a:r>
              <a:rPr lang="en-US" altLang="en-US" dirty="0" smtClean="0"/>
              <a:t> supply.</a:t>
            </a:r>
          </a:p>
          <a:p>
            <a:pPr lvl="2" eaLnBrk="1" hangingPunct="1"/>
            <a:r>
              <a:rPr lang="en-US" altLang="en-US" dirty="0" smtClean="0"/>
              <a:t>Books, cars, or manufactured goods have </a:t>
            </a:r>
            <a:r>
              <a:rPr lang="en-US" altLang="en-US" i="1" dirty="0" smtClean="0"/>
              <a:t>elastic</a:t>
            </a:r>
            <a:r>
              <a:rPr lang="en-US" altLang="en-US" dirty="0" smtClean="0"/>
              <a:t> supply.</a:t>
            </a:r>
          </a:p>
          <a:p>
            <a:pPr lvl="1" eaLnBrk="1" hangingPunct="1"/>
            <a:r>
              <a:rPr lang="en-US" altLang="en-US" dirty="0" smtClean="0"/>
              <a:t>if suppliers have time to respond to a price change</a:t>
            </a:r>
          </a:p>
          <a:p>
            <a:pPr lvl="2" eaLnBrk="1" hangingPunct="1"/>
            <a:r>
              <a:rPr lang="en-US" altLang="en-US" dirty="0" smtClean="0"/>
              <a:t>So, supply is more elastic in the long run.</a:t>
            </a:r>
          </a:p>
        </p:txBody>
      </p:sp>
    </p:spTree>
    <p:extLst>
      <p:ext uri="{BB962C8B-B14F-4D97-AF65-F5344CB8AC3E}">
        <p14:creationId xmlns:p14="http://schemas.microsoft.com/office/powerpoint/2010/main" val="21586812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a:t>
            </a:r>
            <a:r>
              <a:rPr lang="en-US" dirty="0" smtClean="0"/>
              <a:t>pplications</a:t>
            </a:r>
            <a:endParaRPr lang="en-US" dirty="0"/>
          </a:p>
        </p:txBody>
      </p:sp>
      <p:sp>
        <p:nvSpPr>
          <p:cNvPr id="73731" name="Text Placeholder 5"/>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33937201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3200"/>
              <a:t>THREE APPLICATIONS OF SUPPLY, DEMAND, AND ELASTICITY</a:t>
            </a:r>
          </a:p>
        </p:txBody>
      </p:sp>
      <p:sp>
        <p:nvSpPr>
          <p:cNvPr id="74755" name="Rectangle 5"/>
          <p:cNvSpPr>
            <a:spLocks noGrp="1" noChangeArrowheads="1"/>
          </p:cNvSpPr>
          <p:nvPr>
            <p:ph idx="1"/>
          </p:nvPr>
        </p:nvSpPr>
        <p:spPr>
          <a:noFill/>
        </p:spPr>
        <p:txBody>
          <a:bodyPr/>
          <a:lstStyle/>
          <a:p>
            <a:pPr eaLnBrk="1" hangingPunct="1"/>
            <a:r>
              <a:rPr lang="en-US" altLang="en-US" smtClean="0"/>
              <a:t>Can good news for farming be bad news for farmers?</a:t>
            </a:r>
          </a:p>
          <a:p>
            <a:pPr eaLnBrk="1" hangingPunct="1"/>
            <a:r>
              <a:rPr lang="en-US" altLang="en-US" smtClean="0"/>
              <a:t>What happens to wheat farmers and the market for wheat when university agronomists discover a new wheat hybrid that is more productive than existing varieties?</a:t>
            </a:r>
          </a:p>
        </p:txBody>
      </p:sp>
    </p:spTree>
    <p:extLst>
      <p:ext uri="{BB962C8B-B14F-4D97-AF65-F5344CB8AC3E}">
        <p14:creationId xmlns:p14="http://schemas.microsoft.com/office/powerpoint/2010/main" val="2379727115"/>
      </p:ext>
    </p:extLst>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026" y="685800"/>
            <a:ext cx="830897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588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Elasticity: definition</a:t>
            </a:r>
          </a:p>
        </p:txBody>
      </p:sp>
      <p:sp>
        <p:nvSpPr>
          <p:cNvPr id="8195" name="Content Placeholder 2"/>
          <p:cNvSpPr>
            <a:spLocks noGrp="1"/>
          </p:cNvSpPr>
          <p:nvPr>
            <p:ph idx="1"/>
          </p:nvPr>
        </p:nvSpPr>
        <p:spPr/>
        <p:txBody>
          <a:bodyPr/>
          <a:lstStyle/>
          <a:p>
            <a:r>
              <a:rPr lang="en-US" altLang="en-US" dirty="0" smtClean="0"/>
              <a:t>More specifically … </a:t>
            </a:r>
          </a:p>
          <a:p>
            <a:r>
              <a:rPr lang="en-US" altLang="en-US" b="1" dirty="0" smtClean="0"/>
              <a:t>Key definition: </a:t>
            </a:r>
            <a:r>
              <a:rPr lang="en-US" altLang="en-US" dirty="0" smtClean="0"/>
              <a:t>The “</a:t>
            </a:r>
            <a:r>
              <a:rPr lang="en-US" altLang="en-US" i="1" dirty="0" smtClean="0"/>
              <a:t>x</a:t>
            </a:r>
            <a:r>
              <a:rPr lang="en-US" altLang="en-US" dirty="0" smtClean="0"/>
              <a:t> elasticity of </a:t>
            </a:r>
            <a:r>
              <a:rPr lang="en-US" altLang="en-US" i="1" dirty="0" smtClean="0"/>
              <a:t>y</a:t>
            </a:r>
            <a:r>
              <a:rPr lang="en-US" altLang="en-US" dirty="0" smtClean="0"/>
              <a:t>” </a:t>
            </a:r>
            <a:br>
              <a:rPr lang="en-US" altLang="en-US" dirty="0" smtClean="0"/>
            </a:br>
            <a:r>
              <a:rPr lang="en-US" altLang="en-US" dirty="0" smtClean="0"/>
              <a:t>is the percent increase </a:t>
            </a:r>
            <a:br>
              <a:rPr lang="en-US" altLang="en-US" dirty="0" smtClean="0"/>
            </a:br>
            <a:r>
              <a:rPr lang="en-US" altLang="en-US" dirty="0" smtClean="0"/>
              <a:t>in </a:t>
            </a:r>
            <a:r>
              <a:rPr lang="en-US" altLang="en-US" i="1" dirty="0" smtClean="0"/>
              <a:t>y</a:t>
            </a:r>
            <a:r>
              <a:rPr lang="en-US" altLang="en-US" dirty="0" smtClean="0"/>
              <a:t> </a:t>
            </a:r>
            <a:br>
              <a:rPr lang="en-US" altLang="en-US" dirty="0" smtClean="0"/>
            </a:br>
            <a:r>
              <a:rPr lang="en-US" altLang="en-US" dirty="0" smtClean="0"/>
              <a:t>when there is a one percent increase </a:t>
            </a:r>
            <a:br>
              <a:rPr lang="en-US" altLang="en-US" dirty="0" smtClean="0"/>
            </a:br>
            <a:r>
              <a:rPr lang="en-US" altLang="en-US" dirty="0" smtClean="0"/>
              <a:t>in </a:t>
            </a:r>
            <a:r>
              <a:rPr lang="en-US" altLang="en-US" i="1" dirty="0" smtClean="0"/>
              <a:t>x</a:t>
            </a:r>
          </a:p>
          <a:p>
            <a:pPr lvl="1"/>
            <a:r>
              <a:rPr lang="en-US" altLang="en-US" dirty="0" smtClean="0"/>
              <a:t>and all other factors that affect </a:t>
            </a:r>
            <a:r>
              <a:rPr lang="en-US" altLang="en-US" i="1" dirty="0" smtClean="0"/>
              <a:t>y</a:t>
            </a:r>
            <a:r>
              <a:rPr lang="en-US" altLang="en-US" dirty="0" smtClean="0"/>
              <a:t> are unchanged</a:t>
            </a:r>
          </a:p>
        </p:txBody>
      </p:sp>
    </p:spTree>
    <p:extLst>
      <p:ext uri="{BB962C8B-B14F-4D97-AF65-F5344CB8AC3E}">
        <p14:creationId xmlns:p14="http://schemas.microsoft.com/office/powerpoint/2010/main" val="1980683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0"/>
            <a:ext cx="7956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0401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1" y="711201"/>
            <a:ext cx="8258175"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9398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1" y="685800"/>
            <a:ext cx="8258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4109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566739"/>
            <a:ext cx="60198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2"/>
          <p:cNvSpPr txBox="1">
            <a:spLocks noChangeArrowheads="1"/>
          </p:cNvSpPr>
          <p:nvPr/>
        </p:nvSpPr>
        <p:spPr bwMode="auto">
          <a:xfrm>
            <a:off x="3078163" y="1524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Screen shot from nytimes.com</a:t>
            </a:r>
          </a:p>
        </p:txBody>
      </p:sp>
    </p:spTree>
    <p:extLst>
      <p:ext uri="{BB962C8B-B14F-4D97-AF65-F5344CB8AC3E}">
        <p14:creationId xmlns:p14="http://schemas.microsoft.com/office/powerpoint/2010/main" val="8969887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in the Bay Area</a:t>
            </a:r>
            <a:endParaRPr lang="en-US" dirty="0"/>
          </a:p>
        </p:txBody>
      </p:sp>
      <p:sp>
        <p:nvSpPr>
          <p:cNvPr id="3" name="Content Placeholder 2"/>
          <p:cNvSpPr>
            <a:spLocks noGrp="1"/>
          </p:cNvSpPr>
          <p:nvPr>
            <p:ph idx="1"/>
          </p:nvPr>
        </p:nvSpPr>
        <p:spPr/>
        <p:txBody>
          <a:bodyPr/>
          <a:lstStyle/>
          <a:p>
            <a:r>
              <a:rPr lang="en-US" dirty="0" smtClean="0"/>
              <a:t>Video</a:t>
            </a:r>
          </a:p>
          <a:p>
            <a:pPr lvl="1"/>
            <a:r>
              <a:rPr lang="en-US" dirty="0" smtClean="0">
                <a:hlinkClick r:id="rId2"/>
              </a:rPr>
              <a:t>https</a:t>
            </a:r>
            <a:r>
              <a:rPr lang="en-US" dirty="0">
                <a:hlinkClick r:id="rId2"/>
              </a:rPr>
              <a:t>://</a:t>
            </a:r>
            <a:r>
              <a:rPr lang="en-US" dirty="0" smtClean="0">
                <a:hlinkClick r:id="rId2"/>
              </a:rPr>
              <a:t>youtu.be/0Flsg_mzG-M</a:t>
            </a:r>
            <a:endParaRPr lang="en-US" dirty="0" smtClean="0"/>
          </a:p>
          <a:p>
            <a:pPr lvl="1"/>
            <a:r>
              <a:rPr lang="en-US" dirty="0">
                <a:hlinkClick r:id="rId3"/>
              </a:rPr>
              <a:t>https://</a:t>
            </a:r>
            <a:r>
              <a:rPr lang="en-US" dirty="0" smtClean="0">
                <a:hlinkClick r:id="rId3"/>
              </a:rPr>
              <a:t>youtu.be/AcVaTIW-DGQ</a:t>
            </a:r>
            <a:endParaRPr lang="en-US" dirty="0" smtClean="0"/>
          </a:p>
          <a:p>
            <a:pPr lvl="1"/>
            <a:endParaRPr lang="en-US" dirty="0"/>
          </a:p>
          <a:p>
            <a:endParaRPr lang="en-US" dirty="0"/>
          </a:p>
        </p:txBody>
      </p:sp>
    </p:spTree>
    <p:extLst>
      <p:ext uri="{BB962C8B-B14F-4D97-AF65-F5344CB8AC3E}">
        <p14:creationId xmlns:p14="http://schemas.microsoft.com/office/powerpoint/2010/main" val="34731860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1981200" y="160338"/>
            <a:ext cx="8229600" cy="1143000"/>
          </a:xfrm>
        </p:spPr>
        <p:txBody>
          <a:bodyPr/>
          <a:lstStyle/>
          <a:p>
            <a:r>
              <a:rPr lang="en-US" altLang="en-US" smtClean="0"/>
              <a:t>Any Questions?</a:t>
            </a:r>
          </a:p>
        </p:txBody>
      </p:sp>
      <p:sp>
        <p:nvSpPr>
          <p:cNvPr id="66564" name="Rectangle 3"/>
          <p:cNvSpPr>
            <a:spLocks noGrp="1" noChangeArrowheads="1"/>
          </p:cNvSpPr>
          <p:nvPr>
            <p:ph type="body" idx="1"/>
          </p:nvPr>
        </p:nvSpPr>
        <p:spPr/>
        <p:txBody>
          <a:bodyPr/>
          <a:lstStyle/>
          <a:p>
            <a:endParaRPr lang="en-US" altLang="en-US" smtClean="0"/>
          </a:p>
        </p:txBody>
      </p:sp>
      <p:pic>
        <p:nvPicPr>
          <p:cNvPr id="66565" name="Picture 4"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9" y="1057275"/>
            <a:ext cx="2790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710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Elasticity: examples</a:t>
            </a:r>
          </a:p>
        </p:txBody>
      </p:sp>
      <p:sp>
        <p:nvSpPr>
          <p:cNvPr id="9219" name="Content Placeholder 2"/>
          <p:cNvSpPr>
            <a:spLocks noGrp="1"/>
          </p:cNvSpPr>
          <p:nvPr>
            <p:ph idx="1"/>
          </p:nvPr>
        </p:nvSpPr>
        <p:spPr/>
        <p:txBody>
          <a:bodyPr>
            <a:normAutofit lnSpcReduction="10000"/>
          </a:bodyPr>
          <a:lstStyle/>
          <a:p>
            <a:r>
              <a:rPr lang="en-US" altLang="en-US" dirty="0" smtClean="0"/>
              <a:t>Let </a:t>
            </a:r>
            <a:r>
              <a:rPr lang="en-US" altLang="en-US" i="1" dirty="0" smtClean="0"/>
              <a:t>x</a:t>
            </a:r>
            <a:r>
              <a:rPr lang="en-US" altLang="en-US" dirty="0" smtClean="0"/>
              <a:t>, the </a:t>
            </a:r>
            <a:r>
              <a:rPr lang="en-US" altLang="en-US" i="1" dirty="0" smtClean="0"/>
              <a:t>cause</a:t>
            </a:r>
            <a:r>
              <a:rPr lang="en-US" altLang="en-US" dirty="0" smtClean="0"/>
              <a:t>, be the price of a commodity</a:t>
            </a:r>
          </a:p>
          <a:p>
            <a:r>
              <a:rPr lang="en-US" altLang="en-US" dirty="0" smtClean="0"/>
              <a:t>Let </a:t>
            </a:r>
            <a:r>
              <a:rPr lang="en-US" altLang="en-US" i="1" dirty="0" smtClean="0"/>
              <a:t>y</a:t>
            </a:r>
            <a:r>
              <a:rPr lang="en-US" altLang="en-US" dirty="0" smtClean="0"/>
              <a:t>, the </a:t>
            </a:r>
            <a:r>
              <a:rPr lang="en-US" altLang="en-US" i="1" dirty="0" smtClean="0"/>
              <a:t>consequence</a:t>
            </a:r>
            <a:r>
              <a:rPr lang="en-US" altLang="en-US" dirty="0" smtClean="0"/>
              <a:t>, be the quantity demanded of the commodity</a:t>
            </a:r>
          </a:p>
          <a:p>
            <a:r>
              <a:rPr lang="en-US" altLang="en-US" dirty="0" smtClean="0"/>
              <a:t>The </a:t>
            </a:r>
            <a:r>
              <a:rPr lang="en-US" altLang="en-US" i="1" dirty="0" smtClean="0">
                <a:solidFill>
                  <a:srgbClr val="25A9A6"/>
                </a:solidFill>
              </a:rPr>
              <a:t>price elasticity of demand </a:t>
            </a:r>
            <a:br>
              <a:rPr lang="en-US" altLang="en-US" i="1" dirty="0" smtClean="0">
                <a:solidFill>
                  <a:srgbClr val="25A9A6"/>
                </a:solidFill>
              </a:rPr>
            </a:br>
            <a:r>
              <a:rPr lang="en-US" altLang="en-US" dirty="0" smtClean="0"/>
              <a:t>is the percent increase </a:t>
            </a:r>
            <a:br>
              <a:rPr lang="en-US" altLang="en-US" dirty="0" smtClean="0"/>
            </a:br>
            <a:r>
              <a:rPr lang="en-US" altLang="en-US" dirty="0" smtClean="0"/>
              <a:t>in the </a:t>
            </a:r>
            <a:r>
              <a:rPr lang="en-US" altLang="en-US" i="1" dirty="0" smtClean="0"/>
              <a:t>quantity demanded</a:t>
            </a:r>
            <a:r>
              <a:rPr lang="en-US" altLang="en-US" dirty="0" smtClean="0"/>
              <a:t> of a commodity</a:t>
            </a:r>
            <a:br>
              <a:rPr lang="en-US" altLang="en-US" dirty="0" smtClean="0"/>
            </a:br>
            <a:r>
              <a:rPr lang="en-US" altLang="en-US" dirty="0" smtClean="0"/>
              <a:t>when there is a one percent increase </a:t>
            </a:r>
            <a:br>
              <a:rPr lang="en-US" altLang="en-US" dirty="0" smtClean="0"/>
            </a:br>
            <a:r>
              <a:rPr lang="en-US" altLang="en-US" dirty="0" smtClean="0"/>
              <a:t>in the </a:t>
            </a:r>
            <a:r>
              <a:rPr lang="en-US" altLang="en-US" i="1" dirty="0" smtClean="0"/>
              <a:t>price</a:t>
            </a:r>
            <a:r>
              <a:rPr lang="en-US" altLang="en-US" dirty="0" smtClean="0"/>
              <a:t> of the commodity</a:t>
            </a:r>
          </a:p>
          <a:p>
            <a:pPr lvl="1"/>
            <a:r>
              <a:rPr lang="en-US" altLang="en-US" dirty="0" smtClean="0"/>
              <a:t>and all other factors that affect quantity demanded are unchanged</a:t>
            </a:r>
          </a:p>
          <a:p>
            <a:endParaRPr lang="en-US" altLang="en-US" dirty="0" smtClean="0"/>
          </a:p>
          <a:p>
            <a:r>
              <a:rPr lang="en-US" altLang="en-US" dirty="0" smtClean="0"/>
              <a:t>Note: A </a:t>
            </a:r>
            <a:r>
              <a:rPr lang="en-US" altLang="en-US" i="1" dirty="0" smtClean="0"/>
              <a:t>decrease</a:t>
            </a:r>
            <a:r>
              <a:rPr lang="en-US" altLang="en-US" dirty="0" smtClean="0"/>
              <a:t> is expressed as a </a:t>
            </a:r>
            <a:r>
              <a:rPr lang="en-US" altLang="en-US" i="1" dirty="0" smtClean="0"/>
              <a:t>negative increase</a:t>
            </a:r>
            <a:r>
              <a:rPr lang="en-US" altLang="en-US" dirty="0" smtClean="0"/>
              <a:t>.</a:t>
            </a:r>
          </a:p>
        </p:txBody>
      </p:sp>
    </p:spTree>
    <p:extLst>
      <p:ext uri="{BB962C8B-B14F-4D97-AF65-F5344CB8AC3E}">
        <p14:creationId xmlns:p14="http://schemas.microsoft.com/office/powerpoint/2010/main" val="319393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Elasticity: examples</a:t>
            </a:r>
          </a:p>
        </p:txBody>
      </p:sp>
      <p:sp>
        <p:nvSpPr>
          <p:cNvPr id="10243" name="Content Placeholder 2"/>
          <p:cNvSpPr>
            <a:spLocks noGrp="1"/>
          </p:cNvSpPr>
          <p:nvPr>
            <p:ph idx="1"/>
          </p:nvPr>
        </p:nvSpPr>
        <p:spPr/>
        <p:txBody>
          <a:bodyPr/>
          <a:lstStyle/>
          <a:p>
            <a:r>
              <a:rPr lang="en-US" altLang="en-US" dirty="0" smtClean="0"/>
              <a:t>Let </a:t>
            </a:r>
            <a:r>
              <a:rPr lang="en-US" altLang="en-US" i="1" dirty="0" smtClean="0"/>
              <a:t>x</a:t>
            </a:r>
            <a:r>
              <a:rPr lang="en-US" altLang="en-US" dirty="0" smtClean="0"/>
              <a:t>, the </a:t>
            </a:r>
            <a:r>
              <a:rPr lang="en-US" altLang="en-US" i="1" dirty="0" smtClean="0"/>
              <a:t>cause</a:t>
            </a:r>
            <a:r>
              <a:rPr lang="en-US" altLang="en-US" dirty="0" smtClean="0"/>
              <a:t>, be the income of the buyers</a:t>
            </a:r>
          </a:p>
          <a:p>
            <a:r>
              <a:rPr lang="en-US" altLang="en-US" dirty="0" smtClean="0"/>
              <a:t>Let </a:t>
            </a:r>
            <a:r>
              <a:rPr lang="en-US" altLang="en-US" i="1" dirty="0" smtClean="0"/>
              <a:t>y</a:t>
            </a:r>
            <a:r>
              <a:rPr lang="en-US" altLang="en-US" dirty="0" smtClean="0"/>
              <a:t>, the </a:t>
            </a:r>
            <a:r>
              <a:rPr lang="en-US" altLang="en-US" i="1" dirty="0" smtClean="0"/>
              <a:t>consequence</a:t>
            </a:r>
            <a:r>
              <a:rPr lang="en-US" altLang="en-US" dirty="0" smtClean="0"/>
              <a:t>, be the quantity demanded of a commodity</a:t>
            </a:r>
          </a:p>
          <a:p>
            <a:r>
              <a:rPr lang="en-US" altLang="en-US" dirty="0" smtClean="0"/>
              <a:t>The </a:t>
            </a:r>
            <a:r>
              <a:rPr lang="en-US" altLang="en-US" i="1" dirty="0" smtClean="0">
                <a:solidFill>
                  <a:srgbClr val="25A9A6"/>
                </a:solidFill>
              </a:rPr>
              <a:t>income elasticity of demand </a:t>
            </a:r>
            <a:br>
              <a:rPr lang="en-US" altLang="en-US" i="1" dirty="0" smtClean="0">
                <a:solidFill>
                  <a:srgbClr val="25A9A6"/>
                </a:solidFill>
              </a:rPr>
            </a:br>
            <a:r>
              <a:rPr lang="en-US" altLang="en-US" dirty="0" smtClean="0"/>
              <a:t>is the percent increase </a:t>
            </a:r>
            <a:br>
              <a:rPr lang="en-US" altLang="en-US" dirty="0" smtClean="0"/>
            </a:br>
            <a:r>
              <a:rPr lang="en-US" altLang="en-US" dirty="0" smtClean="0"/>
              <a:t>in the </a:t>
            </a:r>
            <a:r>
              <a:rPr lang="en-US" altLang="en-US" i="1" dirty="0" smtClean="0"/>
              <a:t>quantity demanded</a:t>
            </a:r>
            <a:r>
              <a:rPr lang="en-US" altLang="en-US" dirty="0" smtClean="0"/>
              <a:t> of a commodity</a:t>
            </a:r>
            <a:br>
              <a:rPr lang="en-US" altLang="en-US" dirty="0" smtClean="0"/>
            </a:br>
            <a:r>
              <a:rPr lang="en-US" altLang="en-US" dirty="0" smtClean="0"/>
              <a:t>when there is a one percent increase </a:t>
            </a:r>
            <a:br>
              <a:rPr lang="en-US" altLang="en-US" dirty="0" smtClean="0"/>
            </a:br>
            <a:r>
              <a:rPr lang="en-US" altLang="en-US" dirty="0" smtClean="0"/>
              <a:t>in the </a:t>
            </a:r>
            <a:r>
              <a:rPr lang="en-US" altLang="en-US" i="1" dirty="0" smtClean="0"/>
              <a:t>buyers’ income</a:t>
            </a:r>
            <a:endParaRPr lang="en-US" altLang="en-US" dirty="0" smtClean="0"/>
          </a:p>
          <a:p>
            <a:pPr lvl="1"/>
            <a:r>
              <a:rPr lang="en-US" altLang="en-US" dirty="0" smtClean="0"/>
              <a:t>and all other factors that affect quantity demanded are unchanged</a:t>
            </a:r>
          </a:p>
          <a:p>
            <a:endParaRPr lang="en-US" altLang="en-US" dirty="0" smtClean="0"/>
          </a:p>
        </p:txBody>
      </p:sp>
    </p:spTree>
    <p:extLst>
      <p:ext uri="{BB962C8B-B14F-4D97-AF65-F5344CB8AC3E}">
        <p14:creationId xmlns:p14="http://schemas.microsoft.com/office/powerpoint/2010/main" val="592204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3906</Words>
  <Application>Microsoft Office PowerPoint</Application>
  <PresentationFormat>Widescreen</PresentationFormat>
  <Paragraphs>528</Paragraphs>
  <Slides>75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4" baseType="lpstr">
      <vt:lpstr>Arial</vt:lpstr>
      <vt:lpstr>Arial Narrow</vt:lpstr>
      <vt:lpstr>Calibri</vt:lpstr>
      <vt:lpstr>Calibri Light</vt:lpstr>
      <vt:lpstr>Cambria Math</vt:lpstr>
      <vt:lpstr>Math1</vt:lpstr>
      <vt:lpstr>Times New Roman</vt:lpstr>
      <vt:lpstr>Office Theme</vt:lpstr>
      <vt:lpstr>Equation</vt:lpstr>
      <vt:lpstr>Elasticity</vt:lpstr>
      <vt:lpstr>Sources: Principles of Microeconomics/Economics by N. Gregory Mankiw</vt:lpstr>
      <vt:lpstr>Sources: Principles of Microeconomics/Economics by Timothy Taylor</vt:lpstr>
      <vt:lpstr>Sources: The Economy by The CORE Team</vt:lpstr>
      <vt:lpstr>Elasticity</vt:lpstr>
      <vt:lpstr>Elasticity = Responsiveness</vt:lpstr>
      <vt:lpstr>Elasticity: definition</vt:lpstr>
      <vt:lpstr>Elasticity: examples</vt:lpstr>
      <vt:lpstr>Elasticity: examples</vt:lpstr>
      <vt:lpstr>Elasticity: examples</vt:lpstr>
      <vt:lpstr>Elasticity: examples</vt:lpstr>
      <vt:lpstr>Elasticity </vt:lpstr>
      <vt:lpstr>Price elasticity of demand (P.E.D.)</vt:lpstr>
      <vt:lpstr>THE ELASTICITY OF DEMAND</vt:lpstr>
      <vt:lpstr>P.E.D. Computation</vt:lpstr>
      <vt:lpstr>Price Elasticity of Demand: The Negative Sign</vt:lpstr>
      <vt:lpstr>P.E.D. Computation</vt:lpstr>
      <vt:lpstr>What does the P.E.D. depend on?</vt:lpstr>
      <vt:lpstr>Determinants of Price Elasticity of Demand</vt:lpstr>
      <vt:lpstr>Income Elasticity of Demand</vt:lpstr>
      <vt:lpstr> Computing Income Elasticity of Demand</vt:lpstr>
      <vt:lpstr>Normal Goods and Inferior Goods</vt:lpstr>
      <vt:lpstr>Necessities and Luxuries</vt:lpstr>
      <vt:lpstr>High Income Elasticity Implies High Price Elasticity</vt:lpstr>
      <vt:lpstr>Low I.E.D. implies low P.E.D.</vt:lpstr>
      <vt:lpstr>High I.E.D. implies high P.E.D.</vt:lpstr>
      <vt:lpstr>Computing percentages</vt:lpstr>
      <vt:lpstr>Price Elasticity of Demand: Calculation</vt:lpstr>
      <vt:lpstr>Price Elasticity of Demand: Calculation</vt:lpstr>
      <vt:lpstr>Price Elasticity of Demand: Calculation</vt:lpstr>
      <vt:lpstr>Price Elasticity of Demand: Calculation</vt:lpstr>
      <vt:lpstr>Price Elasticity of Demand: Midpoint Formula</vt:lpstr>
      <vt:lpstr>Price Elasticity of Demand: Example</vt:lpstr>
      <vt:lpstr>Price Elasticity of Demand: Example</vt:lpstr>
      <vt:lpstr>Recap: Price Elasticity of Demand: The Negative Sign</vt:lpstr>
      <vt:lpstr>P.E.D. and the shape of the demand curve</vt:lpstr>
      <vt:lpstr>Elastic, Unit-Elastic and Inelastic Demand</vt:lpstr>
      <vt:lpstr>Inelastic Demand: P.E.D. &lt; 1</vt:lpstr>
      <vt:lpstr>Unit-Elastic Demand: P.E.D. = 1</vt:lpstr>
      <vt:lpstr>Elastic Demand: P.E.D. &gt; 1</vt:lpstr>
      <vt:lpstr>Perfectly Inelastic and Perfectly Elastic Demand</vt:lpstr>
      <vt:lpstr>The Variety of Demand Curves</vt:lpstr>
      <vt:lpstr>Figure 1 The Price Elasticity of Demand</vt:lpstr>
      <vt:lpstr>Figure 1 The Price Elasticity of Demand</vt:lpstr>
      <vt:lpstr>Figure 1 The Price Elasticity of Demand</vt:lpstr>
      <vt:lpstr>Figure 1 The Price Elasticity of Demand</vt:lpstr>
      <vt:lpstr>Figure 1 The Price Elasticity of Demand</vt:lpstr>
      <vt:lpstr>P.E.D. affects the link between price and sales revenue</vt:lpstr>
      <vt:lpstr>Total Revenue and the Price Elasticity of Demand</vt:lpstr>
      <vt:lpstr>Total Revenue, Graphically</vt:lpstr>
      <vt:lpstr>Elasticity and Total Revenue: Inelastic Demand</vt:lpstr>
      <vt:lpstr>Elasticity and Total Revenue: Elastic Demand</vt:lpstr>
      <vt:lpstr>Elasticity and Total Revenue: Unit-elastic Demand</vt:lpstr>
      <vt:lpstr>Elasticity of a Linear Demand Curve</vt:lpstr>
      <vt:lpstr>Other important elasticities</vt:lpstr>
      <vt:lpstr>Cross Price Elasticity of Demand</vt:lpstr>
      <vt:lpstr>Substitutes: C.P.E.D. &gt; 0</vt:lpstr>
      <vt:lpstr>Complements: C.P.E.D. &lt; 0</vt:lpstr>
      <vt:lpstr>THE ELASTICITY OF SUPPLY</vt:lpstr>
      <vt:lpstr>Elasticity: examples</vt:lpstr>
      <vt:lpstr>The Price Elasticity of Supply</vt:lpstr>
      <vt:lpstr>The Price Elasticity of Supply</vt:lpstr>
      <vt:lpstr>The Price Elasticity of Supply</vt:lpstr>
      <vt:lpstr>The Price Elasticity of Supply</vt:lpstr>
      <vt:lpstr>The Price Elasticity of Supply</vt:lpstr>
      <vt:lpstr>Determinants of Elasticity of Supply</vt:lpstr>
      <vt:lpstr>Applications</vt:lpstr>
      <vt:lpstr>THREE APPLICATIONS OF SUPPLY, DEMAND, AND ELASTICITY</vt:lpstr>
      <vt:lpstr>PowerPoint Presentation</vt:lpstr>
      <vt:lpstr>PowerPoint Presentation</vt:lpstr>
      <vt:lpstr>PowerPoint Presentation</vt:lpstr>
      <vt:lpstr>PowerPoint Presentation</vt:lpstr>
      <vt:lpstr>PowerPoint Presentation</vt:lpstr>
      <vt:lpstr>Housing in the Bay Area</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Elasticity</dc:title>
  <dc:creator>Udayan Roy</dc:creator>
  <cp:lastModifiedBy>Udayan Roy</cp:lastModifiedBy>
  <cp:revision>27</cp:revision>
  <dcterms:created xsi:type="dcterms:W3CDTF">2020-09-29T02:05:32Z</dcterms:created>
  <dcterms:modified xsi:type="dcterms:W3CDTF">2022-02-08T04:18:58Z</dcterms:modified>
</cp:coreProperties>
</file>