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56"/>
  </p:notesMasterIdLst>
  <p:sldIdLst>
    <p:sldId id="256" r:id="rId2"/>
    <p:sldId id="314" r:id="rId3"/>
    <p:sldId id="303" r:id="rId4"/>
    <p:sldId id="258" r:id="rId5"/>
    <p:sldId id="320" r:id="rId6"/>
    <p:sldId id="321" r:id="rId7"/>
    <p:sldId id="261" r:id="rId8"/>
    <p:sldId id="262" r:id="rId9"/>
    <p:sldId id="263" r:id="rId10"/>
    <p:sldId id="264" r:id="rId11"/>
    <p:sldId id="322" r:id="rId12"/>
    <p:sldId id="323" r:id="rId13"/>
    <p:sldId id="324" r:id="rId14"/>
    <p:sldId id="267" r:id="rId15"/>
    <p:sldId id="268" r:id="rId16"/>
    <p:sldId id="325" r:id="rId17"/>
    <p:sldId id="326" r:id="rId18"/>
    <p:sldId id="327" r:id="rId19"/>
    <p:sldId id="328" r:id="rId20"/>
    <p:sldId id="269" r:id="rId21"/>
    <p:sldId id="304" r:id="rId22"/>
    <p:sldId id="275" r:id="rId23"/>
    <p:sldId id="276" r:id="rId24"/>
    <p:sldId id="329" r:id="rId25"/>
    <p:sldId id="278" r:id="rId26"/>
    <p:sldId id="330" r:id="rId27"/>
    <p:sldId id="280" r:id="rId28"/>
    <p:sldId id="281" r:id="rId29"/>
    <p:sldId id="282" r:id="rId30"/>
    <p:sldId id="283" r:id="rId31"/>
    <p:sldId id="315" r:id="rId32"/>
    <p:sldId id="318" r:id="rId33"/>
    <p:sldId id="316" r:id="rId34"/>
    <p:sldId id="286" r:id="rId35"/>
    <p:sldId id="284" r:id="rId36"/>
    <p:sldId id="319" r:id="rId37"/>
    <p:sldId id="285" r:id="rId38"/>
    <p:sldId id="287" r:id="rId39"/>
    <p:sldId id="288" r:id="rId40"/>
    <p:sldId id="289" r:id="rId41"/>
    <p:sldId id="290" r:id="rId42"/>
    <p:sldId id="291" r:id="rId43"/>
    <p:sldId id="293" r:id="rId44"/>
    <p:sldId id="292" r:id="rId45"/>
    <p:sldId id="306" r:id="rId46"/>
    <p:sldId id="305" r:id="rId47"/>
    <p:sldId id="296" r:id="rId48"/>
    <p:sldId id="297" r:id="rId49"/>
    <p:sldId id="298" r:id="rId50"/>
    <p:sldId id="317" r:id="rId51"/>
    <p:sldId id="299" r:id="rId52"/>
    <p:sldId id="300" r:id="rId53"/>
    <p:sldId id="301" r:id="rId54"/>
    <p:sldId id="302" r:id="rId5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4660"/>
  </p:normalViewPr>
  <p:slideViewPr>
    <p:cSldViewPr>
      <p:cViewPr varScale="1">
        <p:scale>
          <a:sx n="65" d="100"/>
          <a:sy n="65" d="100"/>
        </p:scale>
        <p:origin x="608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0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0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8DAF39-33FE-46D3-806F-42706F5E64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D45A94-5C09-4E31-BA25-E7053050C88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552450"/>
            <a:ext cx="6096000" cy="3429000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13225"/>
            <a:ext cx="5486400" cy="424497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F0F-FB27-484B-8C70-780BD306146F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AD8B-D641-4F5C-AF85-A778096E8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85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F0F-FB27-484B-8C70-780BD306146F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AD8B-D641-4F5C-AF85-A778096E8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72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F0F-FB27-484B-8C70-780BD306146F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AD8B-D641-4F5C-AF85-A778096E8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44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11760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5486400" cy="5194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99200" y="1447800"/>
            <a:ext cx="5486400" cy="25209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99200" y="4121150"/>
            <a:ext cx="5486400" cy="25209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F0F-FB27-484B-8C70-780BD306146F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AD8B-D641-4F5C-AF85-A778096E8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7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F0F-FB27-484B-8C70-780BD306146F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AD8B-D641-4F5C-AF85-A778096E8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75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F0F-FB27-484B-8C70-780BD306146F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AD8B-D641-4F5C-AF85-A778096E8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43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F0F-FB27-484B-8C70-780BD306146F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AD8B-D641-4F5C-AF85-A778096E8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34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F0F-FB27-484B-8C70-780BD306146F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AD8B-D641-4F5C-AF85-A778096E8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2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F0F-FB27-484B-8C70-780BD306146F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AD8B-D641-4F5C-AF85-A778096E8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8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F0F-FB27-484B-8C70-780BD306146F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AD8B-D641-4F5C-AF85-A778096E8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5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2F0F-FB27-484B-8C70-780BD306146F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AD8B-D641-4F5C-AF85-A778096E8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86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2F0F-FB27-484B-8C70-780BD306146F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5AD8B-D641-4F5C-AF85-A778096E8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8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 autoUpdateAnimBg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web.liu.edu/~uroy/index.html" TargetMode="External"/><Relationship Id="rId2" Type="http://schemas.openxmlformats.org/officeDocument/2006/relationships/hyperlink" Target="http://myweb.liu.edu/~uroy/eco10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applications_taxation.ppt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Chapter 12: </a:t>
            </a:r>
            <a:r>
              <a:rPr lang="en-US" altLang="en-US" dirty="0"/>
              <a:t>The Design of the Tax System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>
                <a:hlinkClick r:id="rId2"/>
              </a:rPr>
              <a:t>Introduction to Microeconomics</a:t>
            </a:r>
            <a:endParaRPr lang="en-US" altLang="en-US" dirty="0" smtClean="0"/>
          </a:p>
          <a:p>
            <a:r>
              <a:rPr lang="en-US" altLang="en-US" dirty="0" smtClean="0">
                <a:hlinkClick r:id="rId3"/>
              </a:rPr>
              <a:t>Udayan Roy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Federal Government 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Federal Government and Taxes </a:t>
            </a:r>
          </a:p>
          <a:p>
            <a:pPr lvl="1"/>
            <a:r>
              <a:rPr lang="en-US" altLang="en-US"/>
              <a:t>Payroll Taxes:  tax on the wages that a firm pays its workers.</a:t>
            </a:r>
          </a:p>
          <a:p>
            <a:pPr lvl="2"/>
            <a:r>
              <a:rPr lang="en-US" altLang="en-US"/>
              <a:t>Social Insurance Taxes:  taxes on wages that  is earmarked to pay for Social Security and Medicare.</a:t>
            </a:r>
          </a:p>
          <a:p>
            <a:pPr lvl="1"/>
            <a:r>
              <a:rPr lang="en-US" altLang="en-US"/>
              <a:t>Excise Taxes:  taxes on specific goods like gasoline, cigarettes, and alcoholic beverages.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2147889" y="5530851"/>
            <a:ext cx="7375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i="1">
                <a:latin typeface="Arial" panose="020B0604020202020204" pitchFamily="34" charset="0"/>
                <a:cs typeface="Arial" panose="020B0604020202020204" pitchFamily="34" charset="0"/>
              </a:rPr>
              <a:t>Economic Report of the President, 2005,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Table B-81.</a:t>
            </a:r>
            <a:endParaRPr lang="en-US" altLang="en-US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6921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Table 2  Receipts of the Federal Government: 2004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34148" name="AutoShape 4"/>
          <p:cNvSpPr>
            <a:spLocks noChangeAspect="1" noChangeArrowheads="1" noTextEdit="1"/>
          </p:cNvSpPr>
          <p:nvPr/>
        </p:nvSpPr>
        <p:spPr bwMode="auto">
          <a:xfrm>
            <a:off x="1949451" y="1981201"/>
            <a:ext cx="8253413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4149" name="Picture 8834012" descr="S8Picture 883401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981200"/>
            <a:ext cx="82550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1981200" y="5943600"/>
            <a:ext cx="83820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A5002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rgbClr val="A5002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A5002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A5002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rgbClr val="A5002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A5002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A5002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A5002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A5002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/>
              <a:t>Social Insurance Taxes are taxes on wages that  are earmarked to pay for Social Security and Medicare.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Receipts of the Federal Government 2004</a:t>
            </a:r>
          </a:p>
        </p:txBody>
      </p:sp>
      <p:graphicFrame>
        <p:nvGraphicFramePr>
          <p:cNvPr id="135184" name="Object 16"/>
          <p:cNvGraphicFramePr>
            <a:graphicFrameLocks noGrp="1" noChangeAspect="1"/>
          </p:cNvGraphicFramePr>
          <p:nvPr>
            <p:ph idx="1"/>
          </p:nvPr>
        </p:nvGraphicFramePr>
        <p:xfrm>
          <a:off x="2027238" y="2249488"/>
          <a:ext cx="5581650" cy="352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5" name="Chart" r:id="rId3" imgW="3695802" imgH="2333549" progId="Excel.Chart.8">
                  <p:embed/>
                </p:oleObj>
              </mc:Choice>
              <mc:Fallback>
                <p:oleObj name="Chart" r:id="rId3" imgW="3695802" imgH="2333549" progId="Excel.Char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2249488"/>
                        <a:ext cx="5581650" cy="352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7693026" y="2225676"/>
            <a:ext cx="2479675" cy="310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5172" name="Group 4"/>
          <p:cNvGrpSpPr>
            <a:grpSpLocks/>
          </p:cNvGrpSpPr>
          <p:nvPr/>
        </p:nvGrpSpPr>
        <p:grpSpPr bwMode="auto">
          <a:xfrm>
            <a:off x="7951789" y="2406650"/>
            <a:ext cx="2713037" cy="641350"/>
            <a:chOff x="4049" y="1516"/>
            <a:chExt cx="1709" cy="404"/>
          </a:xfrm>
        </p:grpSpPr>
        <p:sp>
          <p:nvSpPr>
            <p:cNvPr id="135173" name="Rectangle 5"/>
            <p:cNvSpPr>
              <a:spLocks noChangeArrowheads="1"/>
            </p:cNvSpPr>
            <p:nvPr/>
          </p:nvSpPr>
          <p:spPr bwMode="auto">
            <a:xfrm>
              <a:off x="4049" y="1578"/>
              <a:ext cx="86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4" name="Rectangle 6"/>
            <p:cNvSpPr>
              <a:spLocks noChangeArrowheads="1"/>
            </p:cNvSpPr>
            <p:nvPr/>
          </p:nvSpPr>
          <p:spPr bwMode="auto">
            <a:xfrm>
              <a:off x="4165" y="1516"/>
              <a:ext cx="159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Individual Income         Tax,  43%</a:t>
              </a:r>
            </a:p>
          </p:txBody>
        </p:sp>
      </p:grpSp>
      <p:grpSp>
        <p:nvGrpSpPr>
          <p:cNvPr id="135175" name="Group 7"/>
          <p:cNvGrpSpPr>
            <a:grpSpLocks/>
          </p:cNvGrpSpPr>
          <p:nvPr/>
        </p:nvGrpSpPr>
        <p:grpSpPr bwMode="auto">
          <a:xfrm>
            <a:off x="7951788" y="2936875"/>
            <a:ext cx="2171700" cy="641350"/>
            <a:chOff x="4049" y="1850"/>
            <a:chExt cx="1368" cy="404"/>
          </a:xfrm>
        </p:grpSpPr>
        <p:sp>
          <p:nvSpPr>
            <p:cNvPr id="135176" name="Rectangle 8"/>
            <p:cNvSpPr>
              <a:spLocks noChangeArrowheads="1"/>
            </p:cNvSpPr>
            <p:nvPr/>
          </p:nvSpPr>
          <p:spPr bwMode="auto">
            <a:xfrm>
              <a:off x="4049" y="1920"/>
              <a:ext cx="86" cy="86"/>
            </a:xfrm>
            <a:prstGeom prst="rect">
              <a:avLst/>
            </a:prstGeom>
            <a:solidFill>
              <a:srgbClr val="FF5008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7" name="Rectangle 9"/>
            <p:cNvSpPr>
              <a:spLocks noChangeArrowheads="1"/>
            </p:cNvSpPr>
            <p:nvPr/>
          </p:nvSpPr>
          <p:spPr bwMode="auto">
            <a:xfrm>
              <a:off x="4117" y="1850"/>
              <a:ext cx="13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Social Insurance</a:t>
              </a:r>
            </a:p>
            <a:p>
              <a:r>
                <a:rPr lang="en-US" altLang="en-US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Tax, 39%</a:t>
              </a:r>
            </a:p>
          </p:txBody>
        </p:sp>
      </p:grpSp>
      <p:grpSp>
        <p:nvGrpSpPr>
          <p:cNvPr id="135178" name="Group 10"/>
          <p:cNvGrpSpPr>
            <a:grpSpLocks/>
          </p:cNvGrpSpPr>
          <p:nvPr/>
        </p:nvGrpSpPr>
        <p:grpSpPr bwMode="auto">
          <a:xfrm>
            <a:off x="7951788" y="3629025"/>
            <a:ext cx="1968500" cy="641350"/>
            <a:chOff x="4049" y="2286"/>
            <a:chExt cx="1240" cy="404"/>
          </a:xfrm>
        </p:grpSpPr>
        <p:sp>
          <p:nvSpPr>
            <p:cNvPr id="135179" name="Rectangle 11"/>
            <p:cNvSpPr>
              <a:spLocks noChangeArrowheads="1"/>
            </p:cNvSpPr>
            <p:nvPr/>
          </p:nvSpPr>
          <p:spPr bwMode="auto">
            <a:xfrm>
              <a:off x="4049" y="2356"/>
              <a:ext cx="86" cy="86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80" name="Rectangle 12"/>
            <p:cNvSpPr>
              <a:spLocks noChangeArrowheads="1"/>
            </p:cNvSpPr>
            <p:nvPr/>
          </p:nvSpPr>
          <p:spPr bwMode="auto">
            <a:xfrm>
              <a:off x="4117" y="2286"/>
              <a:ext cx="11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Corporate Tax,</a:t>
              </a:r>
            </a:p>
            <a:p>
              <a:r>
                <a:rPr lang="en-US" altLang="en-US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10%</a:t>
              </a:r>
            </a:p>
          </p:txBody>
        </p:sp>
      </p:grpSp>
      <p:grpSp>
        <p:nvGrpSpPr>
          <p:cNvPr id="135181" name="Group 13"/>
          <p:cNvGrpSpPr>
            <a:grpSpLocks/>
          </p:cNvGrpSpPr>
          <p:nvPr/>
        </p:nvGrpSpPr>
        <p:grpSpPr bwMode="auto">
          <a:xfrm>
            <a:off x="7951788" y="4267201"/>
            <a:ext cx="1422400" cy="366713"/>
            <a:chOff x="4049" y="2688"/>
            <a:chExt cx="896" cy="231"/>
          </a:xfrm>
        </p:grpSpPr>
        <p:sp>
          <p:nvSpPr>
            <p:cNvPr id="135182" name="Rectangle 14"/>
            <p:cNvSpPr>
              <a:spLocks noChangeArrowheads="1"/>
            </p:cNvSpPr>
            <p:nvPr/>
          </p:nvSpPr>
          <p:spPr bwMode="auto">
            <a:xfrm>
              <a:off x="4117" y="2688"/>
              <a:ext cx="8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Other, 8%</a:t>
              </a:r>
            </a:p>
          </p:txBody>
        </p:sp>
        <p:sp>
          <p:nvSpPr>
            <p:cNvPr id="135183" name="Rectangle 15"/>
            <p:cNvSpPr>
              <a:spLocks noChangeArrowheads="1"/>
            </p:cNvSpPr>
            <p:nvPr/>
          </p:nvSpPr>
          <p:spPr bwMode="auto">
            <a:xfrm>
              <a:off x="4049" y="2755"/>
              <a:ext cx="86" cy="86"/>
            </a:xfrm>
            <a:prstGeom prst="rect">
              <a:avLst/>
            </a:prstGeom>
            <a:solidFill>
              <a:srgbClr val="DC008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239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Table 3  Federal Income Tax Rates: 2004</a:t>
            </a:r>
            <a:br>
              <a:rPr lang="en-US" altLang="en-US"/>
            </a:br>
            <a:endParaRPr lang="en-US" altLang="en-US"/>
          </a:p>
        </p:txBody>
      </p:sp>
      <p:pic>
        <p:nvPicPr>
          <p:cNvPr id="136195" name="Picture 8842013" descr="S13Picture 884201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790700"/>
            <a:ext cx="82042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Federal Government Spending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Government spending includes:</a:t>
            </a:r>
          </a:p>
          <a:p>
            <a:pPr lvl="1"/>
            <a:r>
              <a:rPr lang="en-US" altLang="en-US"/>
              <a:t>Transfer payments and </a:t>
            </a:r>
          </a:p>
          <a:p>
            <a:pPr lvl="1"/>
            <a:r>
              <a:rPr lang="en-US" altLang="en-US"/>
              <a:t>Spending on public goods and services.</a:t>
            </a:r>
          </a:p>
          <a:p>
            <a:pPr lvl="2"/>
            <a:r>
              <a:rPr lang="en-US" altLang="en-US"/>
              <a:t>Transfer payments are government payments not made in exchange for a good or a service.</a:t>
            </a:r>
          </a:p>
          <a:p>
            <a:pPr lvl="2"/>
            <a:r>
              <a:rPr lang="en-US" altLang="en-US"/>
              <a:t>Transfer payments are the largest of the government’s expenditures.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6" name="Rectangle 6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Federal Government Spending</a:t>
            </a:r>
            <a:r>
              <a:rPr lang="en-US" altLang="en-US" sz="32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0547" name="Rectangle 6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Expense Categories:</a:t>
            </a:r>
          </a:p>
          <a:p>
            <a:pPr lvl="2"/>
            <a:r>
              <a:rPr lang="en-US" altLang="en-US"/>
              <a:t>Social Security</a:t>
            </a:r>
          </a:p>
          <a:p>
            <a:pPr lvl="2"/>
            <a:r>
              <a:rPr lang="en-US" altLang="en-US"/>
              <a:t>National Defense</a:t>
            </a:r>
          </a:p>
          <a:p>
            <a:pPr lvl="2"/>
            <a:r>
              <a:rPr lang="en-US" altLang="en-US"/>
              <a:t>Income Security </a:t>
            </a:r>
          </a:p>
          <a:p>
            <a:pPr lvl="2"/>
            <a:r>
              <a:rPr lang="en-US" altLang="en-US"/>
              <a:t>Net Interest</a:t>
            </a:r>
          </a:p>
          <a:p>
            <a:pPr lvl="2"/>
            <a:r>
              <a:rPr lang="en-US" altLang="en-US"/>
              <a:t>Medicare</a:t>
            </a:r>
          </a:p>
          <a:p>
            <a:pPr lvl="2"/>
            <a:r>
              <a:rPr lang="en-US" altLang="en-US"/>
              <a:t>Health</a:t>
            </a:r>
          </a:p>
          <a:p>
            <a:pPr lvl="2"/>
            <a:r>
              <a:rPr lang="en-US" altLang="en-US"/>
              <a:t>Other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Table 4  Spending of the Federal Government: 2004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2030414" y="5864226"/>
            <a:ext cx="7375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i="1">
                <a:latin typeface="Arial" panose="020B0604020202020204" pitchFamily="34" charset="0"/>
                <a:cs typeface="Arial" panose="020B0604020202020204" pitchFamily="34" charset="0"/>
              </a:rPr>
              <a:t>Economic Report of the President, 2005,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Table B-81.</a:t>
            </a:r>
            <a:endParaRPr lang="en-US" altLang="en-US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220" name="AutoShape 4"/>
          <p:cNvSpPr>
            <a:spLocks noChangeAspect="1" noChangeArrowheads="1" noTextEdit="1"/>
          </p:cNvSpPr>
          <p:nvPr/>
        </p:nvSpPr>
        <p:spPr bwMode="auto">
          <a:xfrm>
            <a:off x="1828800" y="1581150"/>
            <a:ext cx="8307388" cy="411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7221" name="Picture 5634875" descr="S14Picture 5634875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74800"/>
            <a:ext cx="8305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Federal Government Spending: 2004</a:t>
            </a:r>
          </a:p>
        </p:txBody>
      </p:sp>
      <p:graphicFrame>
        <p:nvGraphicFramePr>
          <p:cNvPr id="13824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058988" y="1625600"/>
          <a:ext cx="6043612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2" name="Chart" r:id="rId3" imgW="3695802" imgH="2333549" progId="Excel.Chart.8">
                  <p:embed/>
                </p:oleObj>
              </mc:Choice>
              <mc:Fallback>
                <p:oleObj name="Chart" r:id="rId3" imgW="3695802" imgH="2333549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1625600"/>
                        <a:ext cx="6043612" cy="381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8591551" y="1911350"/>
            <a:ext cx="2339975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8245" name="Group 5"/>
          <p:cNvGrpSpPr>
            <a:grpSpLocks/>
          </p:cNvGrpSpPr>
          <p:nvPr/>
        </p:nvGrpSpPr>
        <p:grpSpPr bwMode="auto">
          <a:xfrm>
            <a:off x="6811964" y="2241551"/>
            <a:ext cx="2790825" cy="373063"/>
            <a:chOff x="1223" y="891"/>
            <a:chExt cx="1758" cy="235"/>
          </a:xfrm>
        </p:grpSpPr>
        <p:grpSp>
          <p:nvGrpSpPr>
            <p:cNvPr id="138246" name="Group 6"/>
            <p:cNvGrpSpPr>
              <a:grpSpLocks/>
            </p:cNvGrpSpPr>
            <p:nvPr/>
          </p:nvGrpSpPr>
          <p:grpSpPr bwMode="auto">
            <a:xfrm>
              <a:off x="1223" y="891"/>
              <a:ext cx="226" cy="231"/>
              <a:chOff x="4347" y="1502"/>
              <a:chExt cx="142" cy="193"/>
            </a:xfrm>
          </p:grpSpPr>
          <p:sp>
            <p:nvSpPr>
              <p:cNvPr id="138247" name="Rectangle 7"/>
              <p:cNvSpPr>
                <a:spLocks noChangeArrowheads="1"/>
              </p:cNvSpPr>
              <p:nvPr/>
            </p:nvSpPr>
            <p:spPr bwMode="auto">
              <a:xfrm>
                <a:off x="4416" y="1502"/>
                <a:ext cx="7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endParaRPr lang="en-US" altLang="en-US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248" name="Rectangle 8"/>
              <p:cNvSpPr>
                <a:spLocks noChangeArrowheads="1"/>
              </p:cNvSpPr>
              <p:nvPr/>
            </p:nvSpPr>
            <p:spPr bwMode="auto">
              <a:xfrm>
                <a:off x="4347" y="1572"/>
                <a:ext cx="86" cy="86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249" name="Text Box 9"/>
            <p:cNvSpPr txBox="1">
              <a:spLocks noChangeArrowheads="1"/>
            </p:cNvSpPr>
            <p:nvPr/>
          </p:nvSpPr>
          <p:spPr bwMode="auto">
            <a:xfrm>
              <a:off x="1417" y="914"/>
              <a:ext cx="1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Social Security, 22%</a:t>
              </a:r>
            </a:p>
          </p:txBody>
        </p:sp>
      </p:grpSp>
      <p:grpSp>
        <p:nvGrpSpPr>
          <p:cNvPr id="138250" name="Group 10"/>
          <p:cNvGrpSpPr>
            <a:grpSpLocks/>
          </p:cNvGrpSpPr>
          <p:nvPr/>
        </p:nvGrpSpPr>
        <p:grpSpPr bwMode="auto">
          <a:xfrm>
            <a:off x="7627939" y="3421063"/>
            <a:ext cx="1811337" cy="379412"/>
            <a:chOff x="2359" y="1194"/>
            <a:chExt cx="1141" cy="239"/>
          </a:xfrm>
        </p:grpSpPr>
        <p:grpSp>
          <p:nvGrpSpPr>
            <p:cNvPr id="138251" name="Group 11"/>
            <p:cNvGrpSpPr>
              <a:grpSpLocks/>
            </p:cNvGrpSpPr>
            <p:nvPr/>
          </p:nvGrpSpPr>
          <p:grpSpPr bwMode="auto">
            <a:xfrm>
              <a:off x="2359" y="1194"/>
              <a:ext cx="226" cy="231"/>
              <a:chOff x="4347" y="1502"/>
              <a:chExt cx="142" cy="193"/>
            </a:xfrm>
          </p:grpSpPr>
          <p:sp>
            <p:nvSpPr>
              <p:cNvPr id="138252" name="Rectangle 12"/>
              <p:cNvSpPr>
                <a:spLocks noChangeArrowheads="1"/>
              </p:cNvSpPr>
              <p:nvPr/>
            </p:nvSpPr>
            <p:spPr bwMode="auto">
              <a:xfrm>
                <a:off x="4416" y="1502"/>
                <a:ext cx="7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endParaRPr lang="en-US" altLang="en-US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253" name="Rectangle 13"/>
              <p:cNvSpPr>
                <a:spLocks noChangeArrowheads="1"/>
              </p:cNvSpPr>
              <p:nvPr/>
            </p:nvSpPr>
            <p:spPr bwMode="auto">
              <a:xfrm>
                <a:off x="4347" y="1572"/>
                <a:ext cx="86" cy="86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254" name="Text Box 14"/>
            <p:cNvSpPr txBox="1">
              <a:spLocks noChangeArrowheads="1"/>
            </p:cNvSpPr>
            <p:nvPr/>
          </p:nvSpPr>
          <p:spPr bwMode="auto">
            <a:xfrm>
              <a:off x="2530" y="1221"/>
              <a:ext cx="97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Defense, 20%</a:t>
              </a:r>
            </a:p>
          </p:txBody>
        </p:sp>
      </p:grpSp>
      <p:grpSp>
        <p:nvGrpSpPr>
          <p:cNvPr id="138255" name="Group 15"/>
          <p:cNvGrpSpPr>
            <a:grpSpLocks/>
          </p:cNvGrpSpPr>
          <p:nvPr/>
        </p:nvGrpSpPr>
        <p:grpSpPr bwMode="auto">
          <a:xfrm>
            <a:off x="5237163" y="4689476"/>
            <a:ext cx="2603500" cy="373063"/>
            <a:chOff x="3240" y="741"/>
            <a:chExt cx="1640" cy="235"/>
          </a:xfrm>
        </p:grpSpPr>
        <p:grpSp>
          <p:nvGrpSpPr>
            <p:cNvPr id="138256" name="Group 16"/>
            <p:cNvGrpSpPr>
              <a:grpSpLocks/>
            </p:cNvGrpSpPr>
            <p:nvPr/>
          </p:nvGrpSpPr>
          <p:grpSpPr bwMode="auto">
            <a:xfrm>
              <a:off x="3240" y="741"/>
              <a:ext cx="226" cy="231"/>
              <a:chOff x="4347" y="1502"/>
              <a:chExt cx="142" cy="193"/>
            </a:xfrm>
          </p:grpSpPr>
          <p:sp>
            <p:nvSpPr>
              <p:cNvPr id="138257" name="Rectangle 17"/>
              <p:cNvSpPr>
                <a:spLocks noChangeArrowheads="1"/>
              </p:cNvSpPr>
              <p:nvPr/>
            </p:nvSpPr>
            <p:spPr bwMode="auto">
              <a:xfrm>
                <a:off x="4416" y="1502"/>
                <a:ext cx="7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endParaRPr lang="en-US" altLang="en-US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258" name="Rectangle 18"/>
              <p:cNvSpPr>
                <a:spLocks noChangeArrowheads="1"/>
              </p:cNvSpPr>
              <p:nvPr/>
            </p:nvSpPr>
            <p:spPr bwMode="auto">
              <a:xfrm>
                <a:off x="4347" y="1572"/>
                <a:ext cx="86" cy="86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259" name="Text Box 19"/>
            <p:cNvSpPr txBox="1">
              <a:spLocks noChangeArrowheads="1"/>
            </p:cNvSpPr>
            <p:nvPr/>
          </p:nvSpPr>
          <p:spPr bwMode="auto">
            <a:xfrm>
              <a:off x="3407" y="764"/>
              <a:ext cx="14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Income Security, 15%</a:t>
              </a:r>
            </a:p>
          </p:txBody>
        </p:sp>
      </p:grpSp>
      <p:grpSp>
        <p:nvGrpSpPr>
          <p:cNvPr id="138260" name="Group 20"/>
          <p:cNvGrpSpPr>
            <a:grpSpLocks/>
          </p:cNvGrpSpPr>
          <p:nvPr/>
        </p:nvGrpSpPr>
        <p:grpSpPr bwMode="auto">
          <a:xfrm>
            <a:off x="2984501" y="4584701"/>
            <a:ext cx="2297113" cy="371475"/>
            <a:chOff x="3759" y="2376"/>
            <a:chExt cx="1447" cy="234"/>
          </a:xfrm>
        </p:grpSpPr>
        <p:grpSp>
          <p:nvGrpSpPr>
            <p:cNvPr id="138261" name="Group 21"/>
            <p:cNvGrpSpPr>
              <a:grpSpLocks/>
            </p:cNvGrpSpPr>
            <p:nvPr/>
          </p:nvGrpSpPr>
          <p:grpSpPr bwMode="auto">
            <a:xfrm>
              <a:off x="3759" y="2376"/>
              <a:ext cx="226" cy="231"/>
              <a:chOff x="4347" y="1502"/>
              <a:chExt cx="142" cy="193"/>
            </a:xfrm>
          </p:grpSpPr>
          <p:sp>
            <p:nvSpPr>
              <p:cNvPr id="138262" name="Rectangle 22"/>
              <p:cNvSpPr>
                <a:spLocks noChangeArrowheads="1"/>
              </p:cNvSpPr>
              <p:nvPr/>
            </p:nvSpPr>
            <p:spPr bwMode="auto">
              <a:xfrm>
                <a:off x="4416" y="1502"/>
                <a:ext cx="7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endParaRPr lang="en-US" altLang="en-US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263" name="Rectangle 23"/>
              <p:cNvSpPr>
                <a:spLocks noChangeArrowheads="1"/>
              </p:cNvSpPr>
              <p:nvPr/>
            </p:nvSpPr>
            <p:spPr bwMode="auto">
              <a:xfrm>
                <a:off x="4347" y="1572"/>
                <a:ext cx="86" cy="86"/>
              </a:xfrm>
              <a:prstGeom prst="rect">
                <a:avLst/>
              </a:prstGeom>
              <a:solidFill>
                <a:srgbClr val="CC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264" name="Text Box 24"/>
            <p:cNvSpPr txBox="1">
              <a:spLocks noChangeArrowheads="1"/>
            </p:cNvSpPr>
            <p:nvPr/>
          </p:nvSpPr>
          <p:spPr bwMode="auto">
            <a:xfrm>
              <a:off x="3916" y="2398"/>
              <a:ext cx="12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Medicare, 12%</a:t>
              </a:r>
            </a:p>
          </p:txBody>
        </p:sp>
      </p:grpSp>
      <p:grpSp>
        <p:nvGrpSpPr>
          <p:cNvPr id="138265" name="Group 25"/>
          <p:cNvGrpSpPr>
            <a:grpSpLocks/>
          </p:cNvGrpSpPr>
          <p:nvPr/>
        </p:nvGrpSpPr>
        <p:grpSpPr bwMode="auto">
          <a:xfrm>
            <a:off x="2089150" y="5300664"/>
            <a:ext cx="1784350" cy="395287"/>
            <a:chOff x="3159" y="3019"/>
            <a:chExt cx="1124" cy="249"/>
          </a:xfrm>
        </p:grpSpPr>
        <p:grpSp>
          <p:nvGrpSpPr>
            <p:cNvPr id="138266" name="Group 26"/>
            <p:cNvGrpSpPr>
              <a:grpSpLocks/>
            </p:cNvGrpSpPr>
            <p:nvPr/>
          </p:nvGrpSpPr>
          <p:grpSpPr bwMode="auto">
            <a:xfrm>
              <a:off x="3159" y="3019"/>
              <a:ext cx="226" cy="231"/>
              <a:chOff x="4347" y="1502"/>
              <a:chExt cx="142" cy="193"/>
            </a:xfrm>
          </p:grpSpPr>
          <p:sp>
            <p:nvSpPr>
              <p:cNvPr id="138267" name="Rectangle 27"/>
              <p:cNvSpPr>
                <a:spLocks noChangeArrowheads="1"/>
              </p:cNvSpPr>
              <p:nvPr/>
            </p:nvSpPr>
            <p:spPr bwMode="auto">
              <a:xfrm>
                <a:off x="4416" y="1502"/>
                <a:ext cx="7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endParaRPr lang="en-US" altLang="en-US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268" name="Rectangle 28"/>
              <p:cNvSpPr>
                <a:spLocks noChangeArrowheads="1"/>
              </p:cNvSpPr>
              <p:nvPr/>
            </p:nvSpPr>
            <p:spPr bwMode="auto">
              <a:xfrm>
                <a:off x="4347" y="1572"/>
                <a:ext cx="86" cy="86"/>
              </a:xfrm>
              <a:prstGeom prst="rect">
                <a:avLst/>
              </a:prstGeom>
              <a:solidFill>
                <a:srgbClr val="800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269" name="Text Box 29"/>
            <p:cNvSpPr txBox="1">
              <a:spLocks noChangeArrowheads="1"/>
            </p:cNvSpPr>
            <p:nvPr/>
          </p:nvSpPr>
          <p:spPr bwMode="auto">
            <a:xfrm>
              <a:off x="3313" y="3056"/>
              <a:ext cx="97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Health, 10%</a:t>
              </a:r>
            </a:p>
          </p:txBody>
        </p:sp>
      </p:grpSp>
      <p:grpSp>
        <p:nvGrpSpPr>
          <p:cNvPr id="138270" name="Group 30"/>
          <p:cNvGrpSpPr>
            <a:grpSpLocks/>
          </p:cNvGrpSpPr>
          <p:nvPr/>
        </p:nvGrpSpPr>
        <p:grpSpPr bwMode="auto">
          <a:xfrm>
            <a:off x="2135188" y="1674814"/>
            <a:ext cx="2347912" cy="376237"/>
            <a:chOff x="2666" y="3524"/>
            <a:chExt cx="1479" cy="237"/>
          </a:xfrm>
        </p:grpSpPr>
        <p:grpSp>
          <p:nvGrpSpPr>
            <p:cNvPr id="138271" name="Group 31"/>
            <p:cNvGrpSpPr>
              <a:grpSpLocks/>
            </p:cNvGrpSpPr>
            <p:nvPr/>
          </p:nvGrpSpPr>
          <p:grpSpPr bwMode="auto">
            <a:xfrm>
              <a:off x="2666" y="3524"/>
              <a:ext cx="226" cy="231"/>
              <a:chOff x="4347" y="1502"/>
              <a:chExt cx="142" cy="193"/>
            </a:xfrm>
          </p:grpSpPr>
          <p:sp>
            <p:nvSpPr>
              <p:cNvPr id="138272" name="Rectangle 32"/>
              <p:cNvSpPr>
                <a:spLocks noChangeArrowheads="1"/>
              </p:cNvSpPr>
              <p:nvPr/>
            </p:nvSpPr>
            <p:spPr bwMode="auto">
              <a:xfrm>
                <a:off x="4416" y="1502"/>
                <a:ext cx="7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endParaRPr lang="en-US" altLang="en-US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273" name="Rectangle 33"/>
              <p:cNvSpPr>
                <a:spLocks noChangeArrowheads="1"/>
              </p:cNvSpPr>
              <p:nvPr/>
            </p:nvSpPr>
            <p:spPr bwMode="auto">
              <a:xfrm>
                <a:off x="4347" y="1572"/>
                <a:ext cx="86" cy="86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274" name="Text Box 34"/>
            <p:cNvSpPr txBox="1">
              <a:spLocks noChangeArrowheads="1"/>
            </p:cNvSpPr>
            <p:nvPr/>
          </p:nvSpPr>
          <p:spPr bwMode="auto">
            <a:xfrm>
              <a:off x="2828" y="3549"/>
              <a:ext cx="1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Net Interest, 7%</a:t>
              </a:r>
            </a:p>
          </p:txBody>
        </p:sp>
      </p:grpSp>
      <p:grpSp>
        <p:nvGrpSpPr>
          <p:cNvPr id="138275" name="Group 35"/>
          <p:cNvGrpSpPr>
            <a:grpSpLocks/>
          </p:cNvGrpSpPr>
          <p:nvPr/>
        </p:nvGrpSpPr>
        <p:grpSpPr bwMode="auto">
          <a:xfrm>
            <a:off x="4003676" y="1931988"/>
            <a:ext cx="1801813" cy="381000"/>
            <a:chOff x="798" y="3603"/>
            <a:chExt cx="1135" cy="240"/>
          </a:xfrm>
        </p:grpSpPr>
        <p:grpSp>
          <p:nvGrpSpPr>
            <p:cNvPr id="138276" name="Group 36"/>
            <p:cNvGrpSpPr>
              <a:grpSpLocks/>
            </p:cNvGrpSpPr>
            <p:nvPr/>
          </p:nvGrpSpPr>
          <p:grpSpPr bwMode="auto">
            <a:xfrm>
              <a:off x="798" y="3603"/>
              <a:ext cx="226" cy="231"/>
              <a:chOff x="4347" y="1502"/>
              <a:chExt cx="142" cy="193"/>
            </a:xfrm>
          </p:grpSpPr>
          <p:sp>
            <p:nvSpPr>
              <p:cNvPr id="138277" name="Rectangle 37"/>
              <p:cNvSpPr>
                <a:spLocks noChangeArrowheads="1"/>
              </p:cNvSpPr>
              <p:nvPr/>
            </p:nvSpPr>
            <p:spPr bwMode="auto">
              <a:xfrm>
                <a:off x="4416" y="1502"/>
                <a:ext cx="7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endParaRPr lang="en-US" altLang="en-US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278" name="Rectangle 38"/>
              <p:cNvSpPr>
                <a:spLocks noChangeArrowheads="1"/>
              </p:cNvSpPr>
              <p:nvPr/>
            </p:nvSpPr>
            <p:spPr bwMode="auto">
              <a:xfrm>
                <a:off x="4347" y="1572"/>
                <a:ext cx="86" cy="86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279" name="Text Box 39"/>
            <p:cNvSpPr txBox="1">
              <a:spLocks noChangeArrowheads="1"/>
            </p:cNvSpPr>
            <p:nvPr/>
          </p:nvSpPr>
          <p:spPr bwMode="auto">
            <a:xfrm>
              <a:off x="963" y="3631"/>
              <a:ext cx="97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Other, 15%</a:t>
              </a:r>
            </a:p>
          </p:txBody>
        </p:sp>
      </p:grpSp>
      <p:sp>
        <p:nvSpPr>
          <p:cNvPr id="138280" name="Line 40"/>
          <p:cNvSpPr>
            <a:spLocks noChangeShapeType="1"/>
          </p:cNvSpPr>
          <p:nvPr/>
        </p:nvSpPr>
        <p:spPr bwMode="auto">
          <a:xfrm>
            <a:off x="2344738" y="2074863"/>
            <a:ext cx="361950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81" name="Line 41"/>
          <p:cNvSpPr>
            <a:spLocks noChangeShapeType="1"/>
          </p:cNvSpPr>
          <p:nvPr/>
        </p:nvSpPr>
        <p:spPr bwMode="auto">
          <a:xfrm flipV="1">
            <a:off x="2227263" y="4179888"/>
            <a:ext cx="436562" cy="106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" dur="500"/>
                                        <p:tgtEl>
                                          <p:spTgt spid="13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3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3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Demographic and Fiscal Challenge</a:t>
            </a:r>
          </a:p>
        </p:txBody>
      </p:sp>
      <p:sp>
        <p:nvSpPr>
          <p:cNvPr id="139267" name="AutoShape 3"/>
          <p:cNvSpPr>
            <a:spLocks noChangeAspect="1" noChangeArrowheads="1" noTextEdit="1"/>
          </p:cNvSpPr>
          <p:nvPr/>
        </p:nvSpPr>
        <p:spPr bwMode="auto">
          <a:xfrm>
            <a:off x="2609850" y="1241425"/>
            <a:ext cx="709295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9268" name="Picture 9066561" descr="S17Picture 906656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1231900"/>
            <a:ext cx="708660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Demographic and Fiscal Challenge</a:t>
            </a:r>
          </a:p>
        </p:txBody>
      </p:sp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6" y="1331914"/>
            <a:ext cx="6943725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What’s in this chapter?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How does the US government raise money and what does it do with it?</a:t>
            </a:r>
          </a:p>
          <a:p>
            <a:r>
              <a:rPr lang="en-US" altLang="en-US"/>
              <a:t>Is our tax system efficient? That is, does it raise money for the government in a way that minimizes ‘collateral damage’?</a:t>
            </a:r>
          </a:p>
          <a:p>
            <a:r>
              <a:rPr lang="en-US" altLang="en-US"/>
              <a:t>Is our tax system fair?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Federal Government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Budget Surplus</a:t>
            </a:r>
          </a:p>
          <a:p>
            <a:pPr lvl="1">
              <a:buClr>
                <a:srgbClr val="000000"/>
              </a:buClr>
            </a:pPr>
            <a:r>
              <a:rPr lang="en-US" altLang="en-US"/>
              <a:t>A </a:t>
            </a:r>
            <a:r>
              <a:rPr lang="en-US" altLang="en-US" i="1">
                <a:solidFill>
                  <a:srgbClr val="25A9A6"/>
                </a:solidFill>
              </a:rPr>
              <a:t>budget surplus </a:t>
            </a:r>
            <a:r>
              <a:rPr lang="en-US" altLang="en-US"/>
              <a:t>is an excess of government receipts over government spending.</a:t>
            </a:r>
          </a:p>
          <a:p>
            <a:r>
              <a:rPr lang="en-US" altLang="en-US"/>
              <a:t>Budget Deficit</a:t>
            </a:r>
          </a:p>
          <a:p>
            <a:pPr lvl="1">
              <a:buClr>
                <a:srgbClr val="000000"/>
              </a:buClr>
            </a:pPr>
            <a:r>
              <a:rPr lang="en-US" altLang="en-US"/>
              <a:t>A </a:t>
            </a:r>
            <a:r>
              <a:rPr lang="en-US" altLang="en-US" i="1">
                <a:solidFill>
                  <a:srgbClr val="25A9A6"/>
                </a:solidFill>
              </a:rPr>
              <a:t>budget deficit </a:t>
            </a:r>
            <a:r>
              <a:rPr lang="en-US" altLang="en-US"/>
              <a:t>is an excess of government spending over government receipts.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Federal Government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Financial Conditions of the Federal Budget</a:t>
            </a:r>
          </a:p>
          <a:p>
            <a:pPr lvl="1"/>
            <a:r>
              <a:rPr lang="en-US" altLang="en-US"/>
              <a:t>A budget deficit occurs when there is an excess of government spending over government receipts.</a:t>
            </a:r>
          </a:p>
          <a:p>
            <a:pPr lvl="2"/>
            <a:r>
              <a:rPr lang="en-US" altLang="en-US"/>
              <a:t>Government pays for the deficit by borrowing from the public.</a:t>
            </a:r>
          </a:p>
          <a:p>
            <a:pPr lvl="1"/>
            <a:r>
              <a:rPr lang="en-US" altLang="en-US"/>
              <a:t>A budget surplus occurs when government receipts are greater than government spending.</a:t>
            </a:r>
          </a:p>
          <a:p>
            <a:pPr lvl="2"/>
            <a:r>
              <a:rPr lang="en-US" altLang="en-US"/>
              <a:t>A budget surplus may be used to reduce the government’s debt.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State and Local Governments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State and local governments collect about 40 percent of taxes paid.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State and Local Governments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Receipts</a:t>
            </a:r>
            <a:endParaRPr lang="en-US" altLang="en-US">
              <a:latin typeface="Tahoma" panose="020B0604030504040204" pitchFamily="34" charset="0"/>
            </a:endParaRPr>
          </a:p>
          <a:p>
            <a:pPr lvl="1"/>
            <a:r>
              <a:rPr lang="en-US" altLang="en-US"/>
              <a:t>Sales Taxes</a:t>
            </a:r>
          </a:p>
          <a:p>
            <a:pPr lvl="1"/>
            <a:r>
              <a:rPr lang="en-US" altLang="en-US"/>
              <a:t>Property Taxes</a:t>
            </a:r>
          </a:p>
          <a:p>
            <a:pPr lvl="1"/>
            <a:r>
              <a:rPr lang="en-US" altLang="en-US"/>
              <a:t>Individual Income Taxes</a:t>
            </a:r>
          </a:p>
          <a:p>
            <a:pPr lvl="1"/>
            <a:r>
              <a:rPr lang="en-US" altLang="en-US"/>
              <a:t>Corporate Income Taxes</a:t>
            </a:r>
          </a:p>
          <a:p>
            <a:pPr lvl="1"/>
            <a:r>
              <a:rPr lang="en-US" altLang="en-US"/>
              <a:t>Federal government</a:t>
            </a:r>
          </a:p>
          <a:p>
            <a:pPr lvl="1"/>
            <a:r>
              <a:rPr lang="en-US" altLang="en-US"/>
              <a:t>Other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2030414" y="5864226"/>
            <a:ext cx="7375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i="1">
                <a:latin typeface="Arial" panose="020B0604020202020204" pitchFamily="34" charset="0"/>
                <a:cs typeface="Arial" panose="020B0604020202020204" pitchFamily="34" charset="0"/>
              </a:rPr>
              <a:t>Economic Report of the President, 2005,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Table B-86.</a:t>
            </a:r>
            <a:endParaRPr lang="en-US" altLang="en-US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Table 5  Receipts of State and Local Governments: 2002</a:t>
            </a:r>
          </a:p>
        </p:txBody>
      </p:sp>
      <p:sp>
        <p:nvSpPr>
          <p:cNvPr id="141316" name="AutoShape 4"/>
          <p:cNvSpPr>
            <a:spLocks noChangeAspect="1" noChangeArrowheads="1" noTextEdit="1"/>
          </p:cNvSpPr>
          <p:nvPr/>
        </p:nvSpPr>
        <p:spPr bwMode="auto">
          <a:xfrm>
            <a:off x="2057401" y="1790700"/>
            <a:ext cx="8074025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1317" name="Picture 9507890" descr="S21Picture 9507890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90700"/>
            <a:ext cx="8077200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State and Local Government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Spending</a:t>
            </a:r>
            <a:endParaRPr lang="en-US" altLang="en-US">
              <a:latin typeface="Tahoma" panose="020B0604030504040204" pitchFamily="34" charset="0"/>
            </a:endParaRPr>
          </a:p>
          <a:p>
            <a:pPr lvl="1"/>
            <a:r>
              <a:rPr lang="en-US" altLang="en-US"/>
              <a:t>Education</a:t>
            </a:r>
          </a:p>
          <a:p>
            <a:pPr lvl="1"/>
            <a:r>
              <a:rPr lang="en-US" altLang="en-US"/>
              <a:t>Public Welfare</a:t>
            </a:r>
          </a:p>
          <a:p>
            <a:pPr lvl="1"/>
            <a:r>
              <a:rPr lang="en-US" altLang="en-US"/>
              <a:t>Highways</a:t>
            </a:r>
          </a:p>
          <a:p>
            <a:pPr lvl="1"/>
            <a:r>
              <a:rPr lang="en-US" altLang="en-US"/>
              <a:t>Other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2030414" y="5864226"/>
            <a:ext cx="7375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i="1">
                <a:latin typeface="Arial" panose="020B0604020202020204" pitchFamily="34" charset="0"/>
                <a:cs typeface="Arial" panose="020B0604020202020204" pitchFamily="34" charset="0"/>
              </a:rPr>
              <a:t>Economic Report of the President, 2005,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Table B-86.</a:t>
            </a:r>
            <a:endParaRPr lang="en-US" altLang="en-US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6032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Table 6  Spending of State and Local Governments: 2002</a:t>
            </a:r>
          </a:p>
        </p:txBody>
      </p:sp>
      <p:sp>
        <p:nvSpPr>
          <p:cNvPr id="142340" name="AutoShape 4"/>
          <p:cNvSpPr>
            <a:spLocks noChangeAspect="1" noChangeArrowheads="1" noTextEdit="1"/>
          </p:cNvSpPr>
          <p:nvPr/>
        </p:nvSpPr>
        <p:spPr bwMode="auto">
          <a:xfrm>
            <a:off x="1968501" y="1790700"/>
            <a:ext cx="8259763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2341" name="Picture 7816472" descr="S23Picture 781647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1790700"/>
            <a:ext cx="8255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TAXES AND EFFICIENCY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Policymakers have two objectives in designing a tax system:</a:t>
            </a:r>
            <a:endParaRPr lang="en-US" altLang="en-US">
              <a:latin typeface="Tahoma" panose="020B0604030504040204" pitchFamily="34" charset="0"/>
            </a:endParaRPr>
          </a:p>
          <a:p>
            <a:pPr marL="2344738" lvl="1" indent="-512763"/>
            <a:r>
              <a:rPr lang="en-US" altLang="en-US"/>
              <a:t>Efficiency </a:t>
            </a:r>
          </a:p>
          <a:p>
            <a:pPr marL="2344738" lvl="1" indent="-512763"/>
            <a:r>
              <a:rPr lang="en-US" altLang="en-US"/>
              <a:t>Equity (or, fairness)</a:t>
            </a:r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TAXES AND EFFICIENCY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One tax system is more </a:t>
            </a:r>
            <a:r>
              <a:rPr lang="en-US" altLang="en-US" i="1"/>
              <a:t>efficient</a:t>
            </a:r>
            <a:r>
              <a:rPr lang="en-US" altLang="en-US"/>
              <a:t> than another if it raises the same amount of revenue at a smaller cost to taxpayers.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TAXES AND EFFICIENCY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Cost of Taxes to Taxpayers consist of:</a:t>
            </a:r>
            <a:endParaRPr lang="en-US" altLang="en-US">
              <a:latin typeface="Tahoma" panose="020B0604030504040204" pitchFamily="34" charset="0"/>
            </a:endParaRPr>
          </a:p>
          <a:p>
            <a:pPr lvl="1"/>
            <a:r>
              <a:rPr lang="en-US" altLang="en-US"/>
              <a:t>The tax payment itself</a:t>
            </a:r>
          </a:p>
          <a:p>
            <a:pPr lvl="1"/>
            <a:r>
              <a:rPr lang="en-US" altLang="en-US"/>
              <a:t>Deadweight losses</a:t>
            </a:r>
          </a:p>
          <a:p>
            <a:pPr lvl="1"/>
            <a:r>
              <a:rPr lang="en-US" altLang="en-US"/>
              <a:t>Administrative burdens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i="1"/>
              <a:t>“In this world nothing is certain but death and taxes.”</a:t>
            </a:r>
            <a:r>
              <a:rPr lang="en-US" altLang="en-US" sz="2400" b="1"/>
              <a:t> </a:t>
            </a:r>
            <a:br>
              <a:rPr lang="en-US" altLang="en-US" sz="2400" b="1"/>
            </a:br>
            <a:r>
              <a:rPr lang="en-US" altLang="en-US" sz="2400" b="1"/>
              <a:t>				. . . Benjamin Franklin</a:t>
            </a:r>
            <a:endParaRPr lang="en-US" altLang="en-US" sz="240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47800"/>
            <a:ext cx="8382000" cy="457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800" b="1">
              <a:latin typeface="Tahoma" panose="020B0604030504040204" pitchFamily="34" charset="0"/>
            </a:endParaRP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4233863" y="6261100"/>
            <a:ext cx="36671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4157663" y="6223000"/>
            <a:ext cx="51911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098" name="Group 34"/>
          <p:cNvGrpSpPr>
            <a:grpSpLocks/>
          </p:cNvGrpSpPr>
          <p:nvPr/>
        </p:nvGrpSpPr>
        <p:grpSpPr bwMode="auto">
          <a:xfrm>
            <a:off x="2171700" y="1982789"/>
            <a:ext cx="2057400" cy="4067175"/>
            <a:chOff x="602" y="1607"/>
            <a:chExt cx="1296" cy="2562"/>
          </a:xfrm>
        </p:grpSpPr>
        <p:sp>
          <p:nvSpPr>
            <p:cNvPr id="88068" name="Freeform 4"/>
            <p:cNvSpPr>
              <a:spLocks/>
            </p:cNvSpPr>
            <p:nvPr/>
          </p:nvSpPr>
          <p:spPr bwMode="auto">
            <a:xfrm>
              <a:off x="972" y="1607"/>
              <a:ext cx="381" cy="2261"/>
            </a:xfrm>
            <a:custGeom>
              <a:avLst/>
              <a:gdLst>
                <a:gd name="T0" fmla="*/ 0 w 381"/>
                <a:gd name="T1" fmla="*/ 2260 h 2261"/>
                <a:gd name="T2" fmla="*/ 0 w 381"/>
                <a:gd name="T3" fmla="*/ 292 h 2261"/>
                <a:gd name="T4" fmla="*/ 380 w 381"/>
                <a:gd name="T5" fmla="*/ 0 h 2261"/>
                <a:gd name="T6" fmla="*/ 380 w 381"/>
                <a:gd name="T7" fmla="*/ 1968 h 2261"/>
                <a:gd name="T8" fmla="*/ 0 w 381"/>
                <a:gd name="T9" fmla="*/ 2260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1" h="2261">
                  <a:moveTo>
                    <a:pt x="0" y="2260"/>
                  </a:moveTo>
                  <a:lnTo>
                    <a:pt x="0" y="292"/>
                  </a:lnTo>
                  <a:lnTo>
                    <a:pt x="380" y="0"/>
                  </a:lnTo>
                  <a:lnTo>
                    <a:pt x="380" y="1968"/>
                  </a:lnTo>
                  <a:lnTo>
                    <a:pt x="0" y="226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69" name="Freeform 5"/>
            <p:cNvSpPr>
              <a:spLocks/>
            </p:cNvSpPr>
            <p:nvPr/>
          </p:nvSpPr>
          <p:spPr bwMode="auto">
            <a:xfrm>
              <a:off x="972" y="1607"/>
              <a:ext cx="381" cy="2261"/>
            </a:xfrm>
            <a:custGeom>
              <a:avLst/>
              <a:gdLst>
                <a:gd name="T0" fmla="*/ 0 w 381"/>
                <a:gd name="T1" fmla="*/ 2260 h 2261"/>
                <a:gd name="T2" fmla="*/ 0 w 381"/>
                <a:gd name="T3" fmla="*/ 292 h 2261"/>
                <a:gd name="T4" fmla="*/ 380 w 381"/>
                <a:gd name="T5" fmla="*/ 0 h 2261"/>
                <a:gd name="T6" fmla="*/ 380 w 381"/>
                <a:gd name="T7" fmla="*/ 1968 h 2261"/>
                <a:gd name="T8" fmla="*/ 0 w 381"/>
                <a:gd name="T9" fmla="*/ 2260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1" h="2261">
                  <a:moveTo>
                    <a:pt x="0" y="2260"/>
                  </a:moveTo>
                  <a:lnTo>
                    <a:pt x="0" y="292"/>
                  </a:lnTo>
                  <a:lnTo>
                    <a:pt x="380" y="0"/>
                  </a:lnTo>
                  <a:lnTo>
                    <a:pt x="380" y="1968"/>
                  </a:lnTo>
                  <a:lnTo>
                    <a:pt x="0" y="226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0" name="Line 6"/>
            <p:cNvSpPr>
              <a:spLocks noChangeShapeType="1"/>
            </p:cNvSpPr>
            <p:nvPr/>
          </p:nvSpPr>
          <p:spPr bwMode="auto">
            <a:xfrm>
              <a:off x="967" y="3962"/>
              <a:ext cx="0" cy="2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1" name="Rectangle 7"/>
            <p:cNvSpPr>
              <a:spLocks noChangeArrowheads="1"/>
            </p:cNvSpPr>
            <p:nvPr/>
          </p:nvSpPr>
          <p:spPr bwMode="auto">
            <a:xfrm>
              <a:off x="1005" y="3821"/>
              <a:ext cx="23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3" name="Freeform 9"/>
            <p:cNvSpPr>
              <a:spLocks/>
            </p:cNvSpPr>
            <p:nvPr/>
          </p:nvSpPr>
          <p:spPr bwMode="auto">
            <a:xfrm>
              <a:off x="1502" y="3567"/>
              <a:ext cx="396" cy="392"/>
            </a:xfrm>
            <a:custGeom>
              <a:avLst/>
              <a:gdLst>
                <a:gd name="T0" fmla="*/ 395 w 396"/>
                <a:gd name="T1" fmla="*/ 99 h 392"/>
                <a:gd name="T2" fmla="*/ 392 w 396"/>
                <a:gd name="T3" fmla="*/ 0 h 392"/>
                <a:gd name="T4" fmla="*/ 0 w 396"/>
                <a:gd name="T5" fmla="*/ 293 h 392"/>
                <a:gd name="T6" fmla="*/ 1 w 396"/>
                <a:gd name="T7" fmla="*/ 391 h 392"/>
                <a:gd name="T8" fmla="*/ 395 w 396"/>
                <a:gd name="T9" fmla="*/ 9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6" h="392">
                  <a:moveTo>
                    <a:pt x="395" y="99"/>
                  </a:moveTo>
                  <a:lnTo>
                    <a:pt x="392" y="0"/>
                  </a:lnTo>
                  <a:lnTo>
                    <a:pt x="0" y="293"/>
                  </a:lnTo>
                  <a:lnTo>
                    <a:pt x="1" y="391"/>
                  </a:lnTo>
                  <a:lnTo>
                    <a:pt x="395" y="99"/>
                  </a:lnTo>
                </a:path>
              </a:pathLst>
            </a:custGeom>
            <a:solidFill>
              <a:srgbClr val="B16C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4" name="Freeform 10"/>
            <p:cNvSpPr>
              <a:spLocks/>
            </p:cNvSpPr>
            <p:nvPr/>
          </p:nvSpPr>
          <p:spPr bwMode="auto">
            <a:xfrm>
              <a:off x="1200" y="3860"/>
              <a:ext cx="305" cy="99"/>
            </a:xfrm>
            <a:custGeom>
              <a:avLst/>
              <a:gdLst>
                <a:gd name="T0" fmla="*/ 304 w 305"/>
                <a:gd name="T1" fmla="*/ 98 h 99"/>
                <a:gd name="T2" fmla="*/ 303 w 305"/>
                <a:gd name="T3" fmla="*/ 0 h 99"/>
                <a:gd name="T4" fmla="*/ 1 w 305"/>
                <a:gd name="T5" fmla="*/ 0 h 99"/>
                <a:gd name="T6" fmla="*/ 0 w 305"/>
                <a:gd name="T7" fmla="*/ 98 h 99"/>
                <a:gd name="T8" fmla="*/ 304 w 305"/>
                <a:gd name="T9" fmla="*/ 9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99">
                  <a:moveTo>
                    <a:pt x="304" y="98"/>
                  </a:moveTo>
                  <a:lnTo>
                    <a:pt x="303" y="0"/>
                  </a:lnTo>
                  <a:lnTo>
                    <a:pt x="1" y="0"/>
                  </a:lnTo>
                  <a:lnTo>
                    <a:pt x="0" y="98"/>
                  </a:lnTo>
                  <a:lnTo>
                    <a:pt x="304" y="98"/>
                  </a:lnTo>
                </a:path>
              </a:pathLst>
            </a:custGeom>
            <a:solidFill>
              <a:srgbClr val="EF91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5" name="Freeform 11"/>
            <p:cNvSpPr>
              <a:spLocks/>
            </p:cNvSpPr>
            <p:nvPr/>
          </p:nvSpPr>
          <p:spPr bwMode="auto">
            <a:xfrm>
              <a:off x="1502" y="1694"/>
              <a:ext cx="396" cy="2167"/>
            </a:xfrm>
            <a:custGeom>
              <a:avLst/>
              <a:gdLst>
                <a:gd name="T0" fmla="*/ 392 w 396"/>
                <a:gd name="T1" fmla="*/ 1874 h 2167"/>
                <a:gd name="T2" fmla="*/ 395 w 396"/>
                <a:gd name="T3" fmla="*/ 0 h 2167"/>
                <a:gd name="T4" fmla="*/ 1 w 396"/>
                <a:gd name="T5" fmla="*/ 293 h 2167"/>
                <a:gd name="T6" fmla="*/ 0 w 396"/>
                <a:gd name="T7" fmla="*/ 2166 h 2167"/>
                <a:gd name="T8" fmla="*/ 392 w 396"/>
                <a:gd name="T9" fmla="*/ 1874 h 2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6" h="2167">
                  <a:moveTo>
                    <a:pt x="392" y="1874"/>
                  </a:moveTo>
                  <a:lnTo>
                    <a:pt x="395" y="0"/>
                  </a:lnTo>
                  <a:lnTo>
                    <a:pt x="1" y="293"/>
                  </a:lnTo>
                  <a:lnTo>
                    <a:pt x="0" y="2166"/>
                  </a:lnTo>
                  <a:lnTo>
                    <a:pt x="392" y="1874"/>
                  </a:lnTo>
                </a:path>
              </a:pathLst>
            </a:custGeom>
            <a:solidFill>
              <a:srgbClr val="0C39BA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6" name="Freeform 12"/>
            <p:cNvSpPr>
              <a:spLocks/>
            </p:cNvSpPr>
            <p:nvPr/>
          </p:nvSpPr>
          <p:spPr bwMode="auto">
            <a:xfrm>
              <a:off x="1200" y="1987"/>
              <a:ext cx="305" cy="1874"/>
            </a:xfrm>
            <a:custGeom>
              <a:avLst/>
              <a:gdLst>
                <a:gd name="T0" fmla="*/ 303 w 305"/>
                <a:gd name="T1" fmla="*/ 1873 h 1874"/>
                <a:gd name="T2" fmla="*/ 304 w 305"/>
                <a:gd name="T3" fmla="*/ 0 h 1874"/>
                <a:gd name="T4" fmla="*/ 0 w 305"/>
                <a:gd name="T5" fmla="*/ 0 h 1874"/>
                <a:gd name="T6" fmla="*/ 1 w 305"/>
                <a:gd name="T7" fmla="*/ 1873 h 1874"/>
                <a:gd name="T8" fmla="*/ 303 w 305"/>
                <a:gd name="T9" fmla="*/ 1873 h 1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874">
                  <a:moveTo>
                    <a:pt x="303" y="1873"/>
                  </a:moveTo>
                  <a:lnTo>
                    <a:pt x="304" y="0"/>
                  </a:lnTo>
                  <a:lnTo>
                    <a:pt x="0" y="0"/>
                  </a:lnTo>
                  <a:lnTo>
                    <a:pt x="1" y="1873"/>
                  </a:lnTo>
                  <a:lnTo>
                    <a:pt x="303" y="1873"/>
                  </a:lnTo>
                </a:path>
              </a:pathLst>
            </a:custGeom>
            <a:solidFill>
              <a:srgbClr val="114FFB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7" name="Freeform 13"/>
            <p:cNvSpPr>
              <a:spLocks/>
            </p:cNvSpPr>
            <p:nvPr/>
          </p:nvSpPr>
          <p:spPr bwMode="auto">
            <a:xfrm>
              <a:off x="1200" y="1694"/>
              <a:ext cx="698" cy="294"/>
            </a:xfrm>
            <a:custGeom>
              <a:avLst/>
              <a:gdLst>
                <a:gd name="T0" fmla="*/ 697 w 698"/>
                <a:gd name="T1" fmla="*/ 0 h 294"/>
                <a:gd name="T2" fmla="*/ 303 w 698"/>
                <a:gd name="T3" fmla="*/ 293 h 294"/>
                <a:gd name="T4" fmla="*/ 0 w 698"/>
                <a:gd name="T5" fmla="*/ 293 h 294"/>
                <a:gd name="T6" fmla="*/ 395 w 698"/>
                <a:gd name="T7" fmla="*/ 1 h 294"/>
                <a:gd name="T8" fmla="*/ 697 w 698"/>
                <a:gd name="T9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8" h="294">
                  <a:moveTo>
                    <a:pt x="697" y="0"/>
                  </a:moveTo>
                  <a:lnTo>
                    <a:pt x="303" y="293"/>
                  </a:lnTo>
                  <a:lnTo>
                    <a:pt x="0" y="293"/>
                  </a:lnTo>
                  <a:lnTo>
                    <a:pt x="395" y="1"/>
                  </a:lnTo>
                  <a:lnTo>
                    <a:pt x="697" y="0"/>
                  </a:lnTo>
                </a:path>
              </a:pathLst>
            </a:custGeom>
            <a:solidFill>
              <a:srgbClr val="08277D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8" name="Line 14"/>
            <p:cNvSpPr>
              <a:spLocks noChangeShapeType="1"/>
            </p:cNvSpPr>
            <p:nvPr/>
          </p:nvSpPr>
          <p:spPr bwMode="auto">
            <a:xfrm flipV="1">
              <a:off x="960" y="1891"/>
              <a:ext cx="0" cy="1968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9" name="Line 15"/>
            <p:cNvSpPr>
              <a:spLocks noChangeShapeType="1"/>
            </p:cNvSpPr>
            <p:nvPr/>
          </p:nvSpPr>
          <p:spPr bwMode="auto">
            <a:xfrm flipH="1">
              <a:off x="928" y="3959"/>
              <a:ext cx="39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 flipH="1">
              <a:off x="928" y="3564"/>
              <a:ext cx="39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 flipH="1">
              <a:off x="928" y="3172"/>
              <a:ext cx="39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2" name="Line 18"/>
            <p:cNvSpPr>
              <a:spLocks noChangeShapeType="1"/>
            </p:cNvSpPr>
            <p:nvPr/>
          </p:nvSpPr>
          <p:spPr bwMode="auto">
            <a:xfrm flipH="1">
              <a:off x="928" y="2775"/>
              <a:ext cx="39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3" name="Line 19"/>
            <p:cNvSpPr>
              <a:spLocks noChangeShapeType="1"/>
            </p:cNvSpPr>
            <p:nvPr/>
          </p:nvSpPr>
          <p:spPr bwMode="auto">
            <a:xfrm flipH="1">
              <a:off x="928" y="2381"/>
              <a:ext cx="39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4" name="Line 20"/>
            <p:cNvSpPr>
              <a:spLocks noChangeShapeType="1"/>
            </p:cNvSpPr>
            <p:nvPr/>
          </p:nvSpPr>
          <p:spPr bwMode="auto">
            <a:xfrm flipH="1">
              <a:off x="928" y="1988"/>
              <a:ext cx="39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5" name="Rectangle 21"/>
            <p:cNvSpPr>
              <a:spLocks noChangeArrowheads="1"/>
            </p:cNvSpPr>
            <p:nvPr/>
          </p:nvSpPr>
          <p:spPr bwMode="auto">
            <a:xfrm rot="5400000" flipH="1">
              <a:off x="642" y="379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rgbClr val="000099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88086" name="Rectangle 22"/>
            <p:cNvSpPr>
              <a:spLocks noChangeArrowheads="1"/>
            </p:cNvSpPr>
            <p:nvPr/>
          </p:nvSpPr>
          <p:spPr bwMode="auto">
            <a:xfrm rot="5400000" flipH="1">
              <a:off x="591" y="3399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rgbClr val="000099"/>
                  </a:solidFill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88087" name="Rectangle 23"/>
            <p:cNvSpPr>
              <a:spLocks noChangeArrowheads="1"/>
            </p:cNvSpPr>
            <p:nvPr/>
          </p:nvSpPr>
          <p:spPr bwMode="auto">
            <a:xfrm rot="5400000" flipH="1">
              <a:off x="591" y="300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rgbClr val="000099"/>
                  </a:solidFill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88088" name="Rectangle 24"/>
            <p:cNvSpPr>
              <a:spLocks noChangeArrowheads="1"/>
            </p:cNvSpPr>
            <p:nvPr/>
          </p:nvSpPr>
          <p:spPr bwMode="auto">
            <a:xfrm rot="5400000" flipH="1">
              <a:off x="591" y="261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rgbClr val="000099"/>
                  </a:solidFill>
                  <a:latin typeface="Arial" panose="020B0604020202020204" pitchFamily="34" charset="0"/>
                </a:rPr>
                <a:t>60</a:t>
              </a:r>
            </a:p>
          </p:txBody>
        </p:sp>
        <p:sp>
          <p:nvSpPr>
            <p:cNvPr id="88089" name="Rectangle 25"/>
            <p:cNvSpPr>
              <a:spLocks noChangeArrowheads="1"/>
            </p:cNvSpPr>
            <p:nvPr/>
          </p:nvSpPr>
          <p:spPr bwMode="auto">
            <a:xfrm rot="5400000" flipH="1">
              <a:off x="591" y="221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rgbClr val="000099"/>
                  </a:solidFill>
                  <a:latin typeface="Arial" panose="020B0604020202020204" pitchFamily="34" charset="0"/>
                </a:rPr>
                <a:t>80</a:t>
              </a:r>
            </a:p>
          </p:txBody>
        </p:sp>
        <p:sp>
          <p:nvSpPr>
            <p:cNvPr id="88090" name="Rectangle 26"/>
            <p:cNvSpPr>
              <a:spLocks noChangeArrowheads="1"/>
            </p:cNvSpPr>
            <p:nvPr/>
          </p:nvSpPr>
          <p:spPr bwMode="auto">
            <a:xfrm rot="5400000" flipH="1">
              <a:off x="540" y="1824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rgbClr val="000099"/>
                  </a:solidFill>
                  <a:latin typeface="Arial" panose="020B0604020202020204" pitchFamily="34" charset="0"/>
                </a:rPr>
                <a:t>100</a:t>
              </a:r>
            </a:p>
          </p:txBody>
        </p:sp>
        <p:sp>
          <p:nvSpPr>
            <p:cNvPr id="88091" name="Line 27"/>
            <p:cNvSpPr>
              <a:spLocks noChangeShapeType="1"/>
            </p:cNvSpPr>
            <p:nvPr/>
          </p:nvSpPr>
          <p:spPr bwMode="auto">
            <a:xfrm flipV="1">
              <a:off x="960" y="3859"/>
              <a:ext cx="0" cy="96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2" name="Rectangle 28"/>
            <p:cNvSpPr>
              <a:spLocks noChangeArrowheads="1"/>
            </p:cNvSpPr>
            <p:nvPr/>
          </p:nvSpPr>
          <p:spPr bwMode="auto">
            <a:xfrm>
              <a:off x="1005" y="3821"/>
              <a:ext cx="23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4" name="Rectangle 30"/>
            <p:cNvSpPr>
              <a:spLocks noChangeArrowheads="1"/>
            </p:cNvSpPr>
            <p:nvPr/>
          </p:nvSpPr>
          <p:spPr bwMode="auto">
            <a:xfrm>
              <a:off x="1184" y="3936"/>
              <a:ext cx="11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altLang="en-US" b="1">
                <a:latin typeface="Arial" panose="020B0604020202020204" pitchFamily="34" charset="0"/>
              </a:endParaRPr>
            </a:p>
          </p:txBody>
        </p:sp>
      </p:grpSp>
      <p:sp>
        <p:nvSpPr>
          <p:cNvPr id="88096" name="Line 32"/>
          <p:cNvSpPr>
            <a:spLocks noChangeShapeType="1"/>
          </p:cNvSpPr>
          <p:nvPr/>
        </p:nvSpPr>
        <p:spPr bwMode="auto">
          <a:xfrm flipH="1">
            <a:off x="4267201" y="4297364"/>
            <a:ext cx="1870075" cy="884237"/>
          </a:xfrm>
          <a:prstGeom prst="line">
            <a:avLst/>
          </a:prstGeom>
          <a:noFill/>
          <a:ln w="57150">
            <a:solidFill>
              <a:srgbClr val="474A8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7" name="Text Box 33"/>
          <p:cNvSpPr txBox="1">
            <a:spLocks noChangeArrowheads="1"/>
          </p:cNvSpPr>
          <p:nvPr/>
        </p:nvSpPr>
        <p:spPr bwMode="auto">
          <a:xfrm>
            <a:off x="6137276" y="2925763"/>
            <a:ext cx="3768725" cy="35394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494076"/>
                </a:solidFill>
                <a:latin typeface="Arial" panose="020B0604020202020204" pitchFamily="34" charset="0"/>
              </a:rPr>
              <a:t>Taxes paid in Ben Franklin’s time accounted for 5 percent of the average American’s income.</a:t>
            </a:r>
          </a:p>
        </p:txBody>
      </p:sp>
      <p:sp>
        <p:nvSpPr>
          <p:cNvPr id="88099" name="Rectangle 35"/>
          <p:cNvSpPr>
            <a:spLocks noChangeArrowheads="1"/>
          </p:cNvSpPr>
          <p:nvPr/>
        </p:nvSpPr>
        <p:spPr bwMode="auto">
          <a:xfrm>
            <a:off x="2743200" y="5791200"/>
            <a:ext cx="1096454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</a:rPr>
              <a:t>1789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88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97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Deadweight Losses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Because taxes distort incentives, they entail deadweight losses. (See </a:t>
            </a:r>
            <a:r>
              <a:rPr lang="en-US" altLang="en-US">
                <a:hlinkClick r:id="rId2" action="ppaction://hlinkpres?slideindex=1&amp;slidetitle="/>
              </a:rPr>
              <a:t>chapter 8</a:t>
            </a:r>
            <a:r>
              <a:rPr lang="en-US" altLang="en-US"/>
              <a:t>.)</a:t>
            </a:r>
          </a:p>
          <a:p>
            <a:r>
              <a:rPr lang="en-US" altLang="en-US"/>
              <a:t>The deadweight loss of a tax is the reduction of the economic well-being caused by the tax </a:t>
            </a:r>
            <a:r>
              <a:rPr lang="en-US" altLang="en-US" i="1"/>
              <a:t>minus</a:t>
            </a:r>
            <a:r>
              <a:rPr lang="en-US" altLang="en-US"/>
              <a:t> the revenue raised by the government.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Deadweight Loss of Taxes</a:t>
            </a:r>
          </a:p>
        </p:txBody>
      </p:sp>
      <p:graphicFrame>
        <p:nvGraphicFramePr>
          <p:cNvPr id="119939" name="Group 131"/>
          <p:cNvGraphicFramePr>
            <a:graphicFrameLocks noGrp="1"/>
          </p:cNvGraphicFramePr>
          <p:nvPr>
            <p:ph idx="1"/>
          </p:nvPr>
        </p:nvGraphicFramePr>
        <p:xfrm>
          <a:off x="1752600" y="3200401"/>
          <a:ext cx="5073650" cy="3286125"/>
        </p:xfrm>
        <a:graphic>
          <a:graphicData uri="http://schemas.openxmlformats.org/drawingml/2006/table">
            <a:tbl>
              <a:tblPr/>
              <a:tblGrid>
                <a:gridCol w="2495550">
                  <a:extLst>
                    <a:ext uri="{9D8B030D-6E8A-4147-A177-3AD203B41FA5}">
                      <a16:colId xmlns:a16="http://schemas.microsoft.com/office/drawing/2014/main" val="1537936688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7515528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315116788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No Tax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Tax = $2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73708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Price = cost + tax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$5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$5 + $2 = $7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1218365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Joe’s consumer surplus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01459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Jane’s consumer surplus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0 (does not buy)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599706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Total consumer surplus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339774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Producer surplus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545772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Tax revenue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658184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Total surplus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83983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Deadweight loss of tax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439271"/>
                  </a:ext>
                </a:extLst>
              </a:tr>
            </a:tbl>
          </a:graphicData>
        </a:graphic>
      </p:graphicFrame>
      <p:sp>
        <p:nvSpPr>
          <p:cNvPr id="119940" name="Rectangle 132"/>
          <p:cNvSpPr>
            <a:spLocks noGrp="1" noChangeArrowheads="1"/>
          </p:cNvSpPr>
          <p:nvPr>
            <p:ph type="body" idx="4294967295"/>
          </p:nvPr>
        </p:nvSpPr>
        <p:spPr>
          <a:xfrm>
            <a:off x="9067800" y="1447800"/>
            <a:ext cx="3124200" cy="5194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Jane stops buying this commodity to avoid having to pay the tax.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As a result she loses her consumer surplus.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This is also the deadweight loss of the tax.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Note that the deadweight loss is suffered by those who are </a:t>
            </a:r>
            <a:r>
              <a:rPr lang="en-US" altLang="en-US" sz="2400" i="1"/>
              <a:t>not</a:t>
            </a:r>
            <a:r>
              <a:rPr lang="en-US" altLang="en-US" sz="2400"/>
              <a:t> paying the tax!</a:t>
            </a:r>
          </a:p>
        </p:txBody>
      </p:sp>
      <p:graphicFrame>
        <p:nvGraphicFramePr>
          <p:cNvPr id="119938" name="Group 130"/>
          <p:cNvGraphicFramePr>
            <a:graphicFrameLocks noGrp="1"/>
          </p:cNvGraphicFramePr>
          <p:nvPr>
            <p:ph sz="half" idx="4294967295"/>
          </p:nvPr>
        </p:nvGraphicFramePr>
        <p:xfrm>
          <a:off x="0" y="1752600"/>
          <a:ext cx="4114800" cy="118586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140730213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4258556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444917112"/>
                    </a:ext>
                  </a:extLst>
                </a:gridCol>
              </a:tblGrid>
              <a:tr h="1809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Cost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Willingness to Pay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027738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Joe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Jane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47517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$5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$8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rgbClr val="A5002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anose="02020603050405020304" pitchFamily="18" charset="0"/>
                        </a:rPr>
                        <a:t>$6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3493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Deadweight Loss of Taxes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When a tax changes someone’s behavior, it always has a deadweight loss.</a:t>
            </a:r>
          </a:p>
          <a:p>
            <a:r>
              <a:rPr lang="en-US" altLang="en-US"/>
              <a:t>An efficient tax does not affect anybody’s behavior and, therefore, has no deadweight losses</a:t>
            </a:r>
          </a:p>
          <a:p>
            <a:pPr lvl="1"/>
            <a:r>
              <a:rPr lang="en-US" altLang="en-US"/>
              <a:t>Example: </a:t>
            </a:r>
            <a:r>
              <a:rPr lang="en-US" altLang="en-US">
                <a:hlinkClick r:id="rId2" action="ppaction://hlinksldjump"/>
              </a:rPr>
              <a:t>lump-sum taxes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Should income or consumption be taxed?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Income tax reduces take-home interest income (as well as other income) and thereby changes our saving behavior</a:t>
            </a:r>
          </a:p>
          <a:p>
            <a:r>
              <a:rPr lang="en-US" altLang="en-US"/>
              <a:t>Consumption tax does not have this effect on saving behavior</a:t>
            </a:r>
          </a:p>
          <a:p>
            <a:r>
              <a:rPr lang="en-US" altLang="en-US"/>
              <a:t>This is why the US tax laws provide many ways of protecting interest income from taxes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Lump-Sum Taxes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lump-sum tax is a tax that cannot be avoided by changing one’s behavior.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Example: a $10 tax on everyone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Example: a $10 tax on those born on a Tuesday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These taxes cannot be avoided and do not induce any behavior change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These taxes have no deadweight losses and are efficient ways of raising revenue for the government</a:t>
            </a:r>
          </a:p>
          <a:p>
            <a:pPr>
              <a:lnSpc>
                <a:spcPct val="90000"/>
              </a:lnSpc>
            </a:pPr>
            <a:r>
              <a:rPr lang="en-US" altLang="en-US"/>
              <a:t>Unfortunately, they are not fair.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Administrative Burdens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Complying with tax laws creates additional deadweight losses. </a:t>
            </a:r>
          </a:p>
          <a:p>
            <a:pPr lvl="1"/>
            <a:r>
              <a:rPr lang="en-US" altLang="en-US"/>
              <a:t>Taxpayers lose additional time and money documenting, computing, and avoiding taxes over and above the actual taxes they pay.</a:t>
            </a:r>
          </a:p>
          <a:p>
            <a:pPr lvl="1"/>
            <a:r>
              <a:rPr lang="en-US" altLang="en-US"/>
              <a:t>The administrative burden of any tax system is part of the inefficiency it creates.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Administrative Burdens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Administrative burdens can be reduced by making our tax laws simpler.</a:t>
            </a:r>
          </a:p>
          <a:p>
            <a:r>
              <a:rPr lang="en-US" altLang="en-US"/>
              <a:t>Unfortunately, greater simplicity may lead to less fairness.</a:t>
            </a:r>
          </a:p>
          <a:p>
            <a:r>
              <a:rPr lang="en-US" altLang="en-US"/>
              <a:t>Example: asking for the taxpayer’s marital status, number of dependents, health expenditures, etc. may be necessary to figure out a fair tax for the taxpayer, but this would increase the administrative burden.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Marginal Tax Rates versus Average Tax Rates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altLang="en-US"/>
              <a:t>The </a:t>
            </a:r>
            <a:r>
              <a:rPr lang="en-US" altLang="en-US" i="1">
                <a:solidFill>
                  <a:srgbClr val="25A9A6"/>
                </a:solidFill>
              </a:rPr>
              <a:t>average tax rate </a:t>
            </a:r>
            <a:r>
              <a:rPr lang="en-US" altLang="en-US"/>
              <a:t>is total taxes paid divided by total income.</a:t>
            </a:r>
          </a:p>
          <a:p>
            <a:pPr>
              <a:buClr>
                <a:srgbClr val="000000"/>
              </a:buClr>
            </a:pPr>
            <a:r>
              <a:rPr lang="en-US" altLang="en-US"/>
              <a:t>The </a:t>
            </a:r>
            <a:r>
              <a:rPr lang="en-US" altLang="en-US" i="1">
                <a:solidFill>
                  <a:srgbClr val="25A9A6"/>
                </a:solidFill>
              </a:rPr>
              <a:t>marginal tax rate </a:t>
            </a:r>
            <a:r>
              <a:rPr lang="en-US" altLang="en-US"/>
              <a:t>is the extra taxes paid on an additional dollar of income.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TAXES AND EQUITY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How should the burden of taxes be divided among the population?</a:t>
            </a:r>
          </a:p>
          <a:p>
            <a:r>
              <a:rPr lang="en-US" altLang="en-US"/>
              <a:t>How do we evaluate whether a tax system is fair?</a:t>
            </a:r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TAXES AND EQUITY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Principles of Taxation</a:t>
            </a:r>
            <a:endParaRPr lang="en-US" altLang="en-US">
              <a:latin typeface="Tahoma" panose="020B0604030504040204" pitchFamily="34" charset="0"/>
            </a:endParaRPr>
          </a:p>
          <a:p>
            <a:pPr lvl="1"/>
            <a:r>
              <a:rPr lang="en-US" altLang="en-US"/>
              <a:t>Benefits principle</a:t>
            </a:r>
          </a:p>
          <a:p>
            <a:pPr lvl="1"/>
            <a:r>
              <a:rPr lang="en-US" altLang="en-US"/>
              <a:t>Ability-to-pay principle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i="1"/>
              <a:t>“In this world nothing is certain but death and taxes.”</a:t>
            </a:r>
            <a:r>
              <a:rPr lang="en-US" altLang="en-US" sz="2400" b="1"/>
              <a:t> </a:t>
            </a:r>
            <a:br>
              <a:rPr lang="en-US" altLang="en-US" sz="2400" b="1"/>
            </a:br>
            <a:r>
              <a:rPr lang="en-US" altLang="en-US" sz="2400" b="1"/>
              <a:t>				. . . Benjamin Franklin</a:t>
            </a:r>
          </a:p>
        </p:txBody>
      </p:sp>
      <p:grpSp>
        <p:nvGrpSpPr>
          <p:cNvPr id="5162" name="Group 42"/>
          <p:cNvGrpSpPr>
            <a:grpSpLocks/>
          </p:cNvGrpSpPr>
          <p:nvPr/>
        </p:nvGrpSpPr>
        <p:grpSpPr bwMode="auto">
          <a:xfrm>
            <a:off x="2174875" y="1987550"/>
            <a:ext cx="2120900" cy="3894138"/>
            <a:chOff x="410" y="1252"/>
            <a:chExt cx="1336" cy="2453"/>
          </a:xfrm>
        </p:grpSpPr>
        <p:sp>
          <p:nvSpPr>
            <p:cNvPr id="5124" name="Freeform 4"/>
            <p:cNvSpPr>
              <a:spLocks/>
            </p:cNvSpPr>
            <p:nvPr/>
          </p:nvSpPr>
          <p:spPr bwMode="auto">
            <a:xfrm>
              <a:off x="780" y="1252"/>
              <a:ext cx="381" cy="2261"/>
            </a:xfrm>
            <a:custGeom>
              <a:avLst/>
              <a:gdLst>
                <a:gd name="T0" fmla="*/ 0 w 381"/>
                <a:gd name="T1" fmla="*/ 2260 h 2261"/>
                <a:gd name="T2" fmla="*/ 0 w 381"/>
                <a:gd name="T3" fmla="*/ 292 h 2261"/>
                <a:gd name="T4" fmla="*/ 380 w 381"/>
                <a:gd name="T5" fmla="*/ 0 h 2261"/>
                <a:gd name="T6" fmla="*/ 380 w 381"/>
                <a:gd name="T7" fmla="*/ 1968 h 2261"/>
                <a:gd name="T8" fmla="*/ 0 w 381"/>
                <a:gd name="T9" fmla="*/ 2260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1" h="2261">
                  <a:moveTo>
                    <a:pt x="0" y="2260"/>
                  </a:moveTo>
                  <a:lnTo>
                    <a:pt x="0" y="292"/>
                  </a:lnTo>
                  <a:lnTo>
                    <a:pt x="380" y="0"/>
                  </a:lnTo>
                  <a:lnTo>
                    <a:pt x="380" y="1968"/>
                  </a:lnTo>
                  <a:lnTo>
                    <a:pt x="0" y="226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auto">
            <a:xfrm>
              <a:off x="780" y="1252"/>
              <a:ext cx="381" cy="2261"/>
            </a:xfrm>
            <a:custGeom>
              <a:avLst/>
              <a:gdLst>
                <a:gd name="T0" fmla="*/ 0 w 381"/>
                <a:gd name="T1" fmla="*/ 2260 h 2261"/>
                <a:gd name="T2" fmla="*/ 0 w 381"/>
                <a:gd name="T3" fmla="*/ 292 h 2261"/>
                <a:gd name="T4" fmla="*/ 380 w 381"/>
                <a:gd name="T5" fmla="*/ 0 h 2261"/>
                <a:gd name="T6" fmla="*/ 380 w 381"/>
                <a:gd name="T7" fmla="*/ 1968 h 2261"/>
                <a:gd name="T8" fmla="*/ 0 w 381"/>
                <a:gd name="T9" fmla="*/ 2260 h 2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1" h="2261">
                  <a:moveTo>
                    <a:pt x="0" y="2260"/>
                  </a:moveTo>
                  <a:lnTo>
                    <a:pt x="0" y="292"/>
                  </a:lnTo>
                  <a:lnTo>
                    <a:pt x="380" y="0"/>
                  </a:lnTo>
                  <a:lnTo>
                    <a:pt x="380" y="1968"/>
                  </a:lnTo>
                  <a:lnTo>
                    <a:pt x="0" y="2260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775" y="3607"/>
              <a:ext cx="0" cy="2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813" y="3466"/>
              <a:ext cx="23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1515" y="3589"/>
              <a:ext cx="23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>
              <a:off x="1310" y="3212"/>
              <a:ext cx="396" cy="392"/>
            </a:xfrm>
            <a:custGeom>
              <a:avLst/>
              <a:gdLst>
                <a:gd name="T0" fmla="*/ 395 w 396"/>
                <a:gd name="T1" fmla="*/ 99 h 392"/>
                <a:gd name="T2" fmla="*/ 392 w 396"/>
                <a:gd name="T3" fmla="*/ 0 h 392"/>
                <a:gd name="T4" fmla="*/ 0 w 396"/>
                <a:gd name="T5" fmla="*/ 293 h 392"/>
                <a:gd name="T6" fmla="*/ 1 w 396"/>
                <a:gd name="T7" fmla="*/ 391 h 392"/>
                <a:gd name="T8" fmla="*/ 395 w 396"/>
                <a:gd name="T9" fmla="*/ 9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6" h="392">
                  <a:moveTo>
                    <a:pt x="395" y="99"/>
                  </a:moveTo>
                  <a:lnTo>
                    <a:pt x="392" y="0"/>
                  </a:lnTo>
                  <a:lnTo>
                    <a:pt x="0" y="293"/>
                  </a:lnTo>
                  <a:lnTo>
                    <a:pt x="1" y="391"/>
                  </a:lnTo>
                  <a:lnTo>
                    <a:pt x="395" y="99"/>
                  </a:lnTo>
                </a:path>
              </a:pathLst>
            </a:custGeom>
            <a:solidFill>
              <a:srgbClr val="B16C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>
              <a:off x="1008" y="3505"/>
              <a:ext cx="305" cy="99"/>
            </a:xfrm>
            <a:custGeom>
              <a:avLst/>
              <a:gdLst>
                <a:gd name="T0" fmla="*/ 304 w 305"/>
                <a:gd name="T1" fmla="*/ 98 h 99"/>
                <a:gd name="T2" fmla="*/ 303 w 305"/>
                <a:gd name="T3" fmla="*/ 0 h 99"/>
                <a:gd name="T4" fmla="*/ 1 w 305"/>
                <a:gd name="T5" fmla="*/ 0 h 99"/>
                <a:gd name="T6" fmla="*/ 0 w 305"/>
                <a:gd name="T7" fmla="*/ 98 h 99"/>
                <a:gd name="T8" fmla="*/ 304 w 305"/>
                <a:gd name="T9" fmla="*/ 9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99">
                  <a:moveTo>
                    <a:pt x="304" y="98"/>
                  </a:moveTo>
                  <a:lnTo>
                    <a:pt x="303" y="0"/>
                  </a:lnTo>
                  <a:lnTo>
                    <a:pt x="1" y="0"/>
                  </a:lnTo>
                  <a:lnTo>
                    <a:pt x="0" y="98"/>
                  </a:lnTo>
                  <a:lnTo>
                    <a:pt x="304" y="98"/>
                  </a:lnTo>
                </a:path>
              </a:pathLst>
            </a:custGeom>
            <a:solidFill>
              <a:srgbClr val="EF91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1310" y="1339"/>
              <a:ext cx="396" cy="2167"/>
            </a:xfrm>
            <a:custGeom>
              <a:avLst/>
              <a:gdLst>
                <a:gd name="T0" fmla="*/ 392 w 396"/>
                <a:gd name="T1" fmla="*/ 1874 h 2167"/>
                <a:gd name="T2" fmla="*/ 395 w 396"/>
                <a:gd name="T3" fmla="*/ 0 h 2167"/>
                <a:gd name="T4" fmla="*/ 1 w 396"/>
                <a:gd name="T5" fmla="*/ 293 h 2167"/>
                <a:gd name="T6" fmla="*/ 0 w 396"/>
                <a:gd name="T7" fmla="*/ 2166 h 2167"/>
                <a:gd name="T8" fmla="*/ 392 w 396"/>
                <a:gd name="T9" fmla="*/ 1874 h 2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6" h="2167">
                  <a:moveTo>
                    <a:pt x="392" y="1874"/>
                  </a:moveTo>
                  <a:lnTo>
                    <a:pt x="395" y="0"/>
                  </a:lnTo>
                  <a:lnTo>
                    <a:pt x="1" y="293"/>
                  </a:lnTo>
                  <a:lnTo>
                    <a:pt x="0" y="2166"/>
                  </a:lnTo>
                  <a:lnTo>
                    <a:pt x="392" y="1874"/>
                  </a:lnTo>
                </a:path>
              </a:pathLst>
            </a:custGeom>
            <a:solidFill>
              <a:srgbClr val="0C39BA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1008" y="1632"/>
              <a:ext cx="305" cy="1874"/>
            </a:xfrm>
            <a:custGeom>
              <a:avLst/>
              <a:gdLst>
                <a:gd name="T0" fmla="*/ 303 w 305"/>
                <a:gd name="T1" fmla="*/ 1873 h 1874"/>
                <a:gd name="T2" fmla="*/ 304 w 305"/>
                <a:gd name="T3" fmla="*/ 0 h 1874"/>
                <a:gd name="T4" fmla="*/ 0 w 305"/>
                <a:gd name="T5" fmla="*/ 0 h 1874"/>
                <a:gd name="T6" fmla="*/ 1 w 305"/>
                <a:gd name="T7" fmla="*/ 1873 h 1874"/>
                <a:gd name="T8" fmla="*/ 303 w 305"/>
                <a:gd name="T9" fmla="*/ 1873 h 1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874">
                  <a:moveTo>
                    <a:pt x="303" y="1873"/>
                  </a:moveTo>
                  <a:lnTo>
                    <a:pt x="304" y="0"/>
                  </a:lnTo>
                  <a:lnTo>
                    <a:pt x="0" y="0"/>
                  </a:lnTo>
                  <a:lnTo>
                    <a:pt x="1" y="1873"/>
                  </a:lnTo>
                  <a:lnTo>
                    <a:pt x="303" y="1873"/>
                  </a:lnTo>
                </a:path>
              </a:pathLst>
            </a:custGeom>
            <a:solidFill>
              <a:srgbClr val="114FFB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1008" y="1339"/>
              <a:ext cx="698" cy="294"/>
            </a:xfrm>
            <a:custGeom>
              <a:avLst/>
              <a:gdLst>
                <a:gd name="T0" fmla="*/ 697 w 698"/>
                <a:gd name="T1" fmla="*/ 0 h 294"/>
                <a:gd name="T2" fmla="*/ 303 w 698"/>
                <a:gd name="T3" fmla="*/ 293 h 294"/>
                <a:gd name="T4" fmla="*/ 0 w 698"/>
                <a:gd name="T5" fmla="*/ 293 h 294"/>
                <a:gd name="T6" fmla="*/ 395 w 698"/>
                <a:gd name="T7" fmla="*/ 1 h 294"/>
                <a:gd name="T8" fmla="*/ 697 w 698"/>
                <a:gd name="T9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8" h="294">
                  <a:moveTo>
                    <a:pt x="697" y="0"/>
                  </a:moveTo>
                  <a:lnTo>
                    <a:pt x="303" y="293"/>
                  </a:lnTo>
                  <a:lnTo>
                    <a:pt x="0" y="293"/>
                  </a:lnTo>
                  <a:lnTo>
                    <a:pt x="395" y="1"/>
                  </a:lnTo>
                  <a:lnTo>
                    <a:pt x="697" y="0"/>
                  </a:lnTo>
                </a:path>
              </a:pathLst>
            </a:custGeom>
            <a:solidFill>
              <a:srgbClr val="08277D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 flipV="1">
              <a:off x="768" y="1536"/>
              <a:ext cx="0" cy="1968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 flipH="1">
              <a:off x="736" y="3604"/>
              <a:ext cx="39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H="1">
              <a:off x="736" y="3209"/>
              <a:ext cx="39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flipH="1">
              <a:off x="736" y="2817"/>
              <a:ext cx="39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 flipH="1">
              <a:off x="736" y="2420"/>
              <a:ext cx="39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 flipH="1">
              <a:off x="736" y="2026"/>
              <a:ext cx="39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 flipH="1">
              <a:off x="736" y="1633"/>
              <a:ext cx="39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 rot="5400000" flipH="1">
              <a:off x="450" y="343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rgbClr val="000099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5142" name="Rectangle 22"/>
            <p:cNvSpPr>
              <a:spLocks noChangeArrowheads="1"/>
            </p:cNvSpPr>
            <p:nvPr/>
          </p:nvSpPr>
          <p:spPr bwMode="auto">
            <a:xfrm rot="5400000" flipH="1">
              <a:off x="399" y="3044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rgbClr val="000099"/>
                  </a:solidFill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5143" name="Rectangle 23"/>
            <p:cNvSpPr>
              <a:spLocks noChangeArrowheads="1"/>
            </p:cNvSpPr>
            <p:nvPr/>
          </p:nvSpPr>
          <p:spPr bwMode="auto">
            <a:xfrm rot="5400000" flipH="1">
              <a:off x="399" y="2649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rgbClr val="000099"/>
                  </a:solidFill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5144" name="Rectangle 24"/>
            <p:cNvSpPr>
              <a:spLocks noChangeArrowheads="1"/>
            </p:cNvSpPr>
            <p:nvPr/>
          </p:nvSpPr>
          <p:spPr bwMode="auto">
            <a:xfrm rot="5400000" flipH="1">
              <a:off x="399" y="2256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rgbClr val="000099"/>
                  </a:solidFill>
                  <a:latin typeface="Arial" panose="020B0604020202020204" pitchFamily="34" charset="0"/>
                </a:rPr>
                <a:t>60</a:t>
              </a:r>
            </a:p>
          </p:txBody>
        </p:sp>
        <p:sp>
          <p:nvSpPr>
            <p:cNvPr id="5145" name="Rectangle 25"/>
            <p:cNvSpPr>
              <a:spLocks noChangeArrowheads="1"/>
            </p:cNvSpPr>
            <p:nvPr/>
          </p:nvSpPr>
          <p:spPr bwMode="auto">
            <a:xfrm rot="5400000" flipH="1">
              <a:off x="399" y="186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rgbClr val="000099"/>
                  </a:solidFill>
                  <a:latin typeface="Arial" panose="020B0604020202020204" pitchFamily="34" charset="0"/>
                </a:rPr>
                <a:t>80</a:t>
              </a:r>
            </a:p>
          </p:txBody>
        </p:sp>
        <p:sp>
          <p:nvSpPr>
            <p:cNvPr id="5146" name="Rectangle 26"/>
            <p:cNvSpPr>
              <a:spLocks noChangeArrowheads="1"/>
            </p:cNvSpPr>
            <p:nvPr/>
          </p:nvSpPr>
          <p:spPr bwMode="auto">
            <a:xfrm rot="5400000" flipH="1">
              <a:off x="348" y="1469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1">
                  <a:solidFill>
                    <a:srgbClr val="000099"/>
                  </a:solidFill>
                  <a:latin typeface="Arial" panose="020B0604020202020204" pitchFamily="34" charset="0"/>
                </a:rPr>
                <a:t>100</a:t>
              </a:r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 flipV="1">
              <a:off x="768" y="3504"/>
              <a:ext cx="0" cy="96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Rectangle 28"/>
            <p:cNvSpPr>
              <a:spLocks noChangeArrowheads="1"/>
            </p:cNvSpPr>
            <p:nvPr/>
          </p:nvSpPr>
          <p:spPr bwMode="auto">
            <a:xfrm>
              <a:off x="813" y="3466"/>
              <a:ext cx="23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3852863" y="5659438"/>
            <a:ext cx="519112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2743200" y="5791200"/>
            <a:ext cx="1096454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</a:rPr>
              <a:t>1789</a:t>
            </a:r>
          </a:p>
        </p:txBody>
      </p:sp>
      <p:grpSp>
        <p:nvGrpSpPr>
          <p:cNvPr id="5160" name="Group 40"/>
          <p:cNvGrpSpPr>
            <a:grpSpLocks/>
          </p:cNvGrpSpPr>
          <p:nvPr/>
        </p:nvGrpSpPr>
        <p:grpSpPr bwMode="auto">
          <a:xfrm>
            <a:off x="4114801" y="2133600"/>
            <a:ext cx="1360488" cy="4243388"/>
            <a:chOff x="1632" y="1344"/>
            <a:chExt cx="857" cy="2673"/>
          </a:xfrm>
        </p:grpSpPr>
        <p:sp>
          <p:nvSpPr>
            <p:cNvPr id="5151" name="Freeform 31"/>
            <p:cNvSpPr>
              <a:spLocks/>
            </p:cNvSpPr>
            <p:nvPr/>
          </p:nvSpPr>
          <p:spPr bwMode="auto">
            <a:xfrm>
              <a:off x="2066" y="2624"/>
              <a:ext cx="393" cy="984"/>
            </a:xfrm>
            <a:custGeom>
              <a:avLst/>
              <a:gdLst>
                <a:gd name="T0" fmla="*/ 392 w 393"/>
                <a:gd name="T1" fmla="*/ 691 h 984"/>
                <a:gd name="T2" fmla="*/ 389 w 393"/>
                <a:gd name="T3" fmla="*/ 0 h 984"/>
                <a:gd name="T4" fmla="*/ 0 w 393"/>
                <a:gd name="T5" fmla="*/ 293 h 984"/>
                <a:gd name="T6" fmla="*/ 0 w 393"/>
                <a:gd name="T7" fmla="*/ 983 h 984"/>
                <a:gd name="T8" fmla="*/ 392 w 393"/>
                <a:gd name="T9" fmla="*/ 691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3" h="984">
                  <a:moveTo>
                    <a:pt x="392" y="691"/>
                  </a:moveTo>
                  <a:lnTo>
                    <a:pt x="389" y="0"/>
                  </a:lnTo>
                  <a:lnTo>
                    <a:pt x="0" y="293"/>
                  </a:lnTo>
                  <a:lnTo>
                    <a:pt x="0" y="983"/>
                  </a:lnTo>
                  <a:lnTo>
                    <a:pt x="392" y="691"/>
                  </a:lnTo>
                </a:path>
              </a:pathLst>
            </a:custGeom>
            <a:solidFill>
              <a:srgbClr val="B16C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>
              <a:off x="1768" y="2917"/>
              <a:ext cx="299" cy="691"/>
            </a:xfrm>
            <a:custGeom>
              <a:avLst/>
              <a:gdLst>
                <a:gd name="T0" fmla="*/ 298 w 299"/>
                <a:gd name="T1" fmla="*/ 690 h 691"/>
                <a:gd name="T2" fmla="*/ 298 w 299"/>
                <a:gd name="T3" fmla="*/ 0 h 691"/>
                <a:gd name="T4" fmla="*/ 0 w 299"/>
                <a:gd name="T5" fmla="*/ 0 h 691"/>
                <a:gd name="T6" fmla="*/ 0 w 299"/>
                <a:gd name="T7" fmla="*/ 689 h 691"/>
                <a:gd name="T8" fmla="*/ 298 w 299"/>
                <a:gd name="T9" fmla="*/ 69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691">
                  <a:moveTo>
                    <a:pt x="298" y="690"/>
                  </a:moveTo>
                  <a:lnTo>
                    <a:pt x="298" y="0"/>
                  </a:lnTo>
                  <a:lnTo>
                    <a:pt x="0" y="0"/>
                  </a:lnTo>
                  <a:lnTo>
                    <a:pt x="0" y="689"/>
                  </a:lnTo>
                  <a:lnTo>
                    <a:pt x="298" y="690"/>
                  </a:lnTo>
                </a:path>
              </a:pathLst>
            </a:custGeom>
            <a:solidFill>
              <a:srgbClr val="EF91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auto">
            <a:xfrm>
              <a:off x="2064" y="1344"/>
              <a:ext cx="392" cy="1574"/>
            </a:xfrm>
            <a:custGeom>
              <a:avLst/>
              <a:gdLst>
                <a:gd name="T0" fmla="*/ 390 w 392"/>
                <a:gd name="T1" fmla="*/ 1281 h 1574"/>
                <a:gd name="T2" fmla="*/ 391 w 392"/>
                <a:gd name="T3" fmla="*/ 0 h 1574"/>
                <a:gd name="T4" fmla="*/ 0 w 392"/>
                <a:gd name="T5" fmla="*/ 291 h 1574"/>
                <a:gd name="T6" fmla="*/ 1 w 392"/>
                <a:gd name="T7" fmla="*/ 1573 h 1574"/>
                <a:gd name="T8" fmla="*/ 390 w 392"/>
                <a:gd name="T9" fmla="*/ 1281 h 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2" h="1574">
                  <a:moveTo>
                    <a:pt x="390" y="1281"/>
                  </a:moveTo>
                  <a:lnTo>
                    <a:pt x="391" y="0"/>
                  </a:lnTo>
                  <a:lnTo>
                    <a:pt x="0" y="291"/>
                  </a:lnTo>
                  <a:lnTo>
                    <a:pt x="1" y="1573"/>
                  </a:lnTo>
                  <a:lnTo>
                    <a:pt x="390" y="1281"/>
                  </a:lnTo>
                </a:path>
              </a:pathLst>
            </a:custGeom>
            <a:solidFill>
              <a:srgbClr val="0C39BA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auto">
            <a:xfrm>
              <a:off x="1767" y="1636"/>
              <a:ext cx="300" cy="1282"/>
            </a:xfrm>
            <a:custGeom>
              <a:avLst/>
              <a:gdLst>
                <a:gd name="T0" fmla="*/ 299 w 300"/>
                <a:gd name="T1" fmla="*/ 1281 h 1282"/>
                <a:gd name="T2" fmla="*/ 298 w 300"/>
                <a:gd name="T3" fmla="*/ 0 h 1282"/>
                <a:gd name="T4" fmla="*/ 0 w 300"/>
                <a:gd name="T5" fmla="*/ 0 h 1282"/>
                <a:gd name="T6" fmla="*/ 1 w 300"/>
                <a:gd name="T7" fmla="*/ 1281 h 1282"/>
                <a:gd name="T8" fmla="*/ 299 w 300"/>
                <a:gd name="T9" fmla="*/ 1281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1282">
                  <a:moveTo>
                    <a:pt x="299" y="1281"/>
                  </a:moveTo>
                  <a:lnTo>
                    <a:pt x="298" y="0"/>
                  </a:lnTo>
                  <a:lnTo>
                    <a:pt x="0" y="0"/>
                  </a:lnTo>
                  <a:lnTo>
                    <a:pt x="1" y="1281"/>
                  </a:lnTo>
                  <a:lnTo>
                    <a:pt x="299" y="1281"/>
                  </a:lnTo>
                </a:path>
              </a:pathLst>
            </a:custGeom>
            <a:solidFill>
              <a:srgbClr val="114FFB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auto">
            <a:xfrm>
              <a:off x="1767" y="1344"/>
              <a:ext cx="689" cy="293"/>
            </a:xfrm>
            <a:custGeom>
              <a:avLst/>
              <a:gdLst>
                <a:gd name="T0" fmla="*/ 688 w 689"/>
                <a:gd name="T1" fmla="*/ 0 h 293"/>
                <a:gd name="T2" fmla="*/ 300 w 689"/>
                <a:gd name="T3" fmla="*/ 292 h 293"/>
                <a:gd name="T4" fmla="*/ 0 w 689"/>
                <a:gd name="T5" fmla="*/ 292 h 293"/>
                <a:gd name="T6" fmla="*/ 387 w 689"/>
                <a:gd name="T7" fmla="*/ 0 h 293"/>
                <a:gd name="T8" fmla="*/ 688 w 689"/>
                <a:gd name="T9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9" h="293">
                  <a:moveTo>
                    <a:pt x="688" y="0"/>
                  </a:moveTo>
                  <a:lnTo>
                    <a:pt x="300" y="292"/>
                  </a:lnTo>
                  <a:lnTo>
                    <a:pt x="0" y="292"/>
                  </a:lnTo>
                  <a:lnTo>
                    <a:pt x="387" y="0"/>
                  </a:lnTo>
                  <a:lnTo>
                    <a:pt x="688" y="0"/>
                  </a:lnTo>
                </a:path>
              </a:pathLst>
            </a:custGeom>
            <a:solidFill>
              <a:srgbClr val="08277D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Rectangle 36"/>
            <p:cNvSpPr>
              <a:spLocks noChangeArrowheads="1"/>
            </p:cNvSpPr>
            <p:nvPr/>
          </p:nvSpPr>
          <p:spPr bwMode="auto">
            <a:xfrm>
              <a:off x="1632" y="3648"/>
              <a:ext cx="857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3200" b="1">
                  <a:latin typeface="Arial" panose="020B0604020202020204" pitchFamily="34" charset="0"/>
                </a:rPr>
                <a:t>Today</a:t>
              </a:r>
            </a:p>
          </p:txBody>
        </p:sp>
      </p:grpSp>
      <p:sp>
        <p:nvSpPr>
          <p:cNvPr id="5158" name="Line 38"/>
          <p:cNvSpPr>
            <a:spLocks noChangeShapeType="1"/>
          </p:cNvSpPr>
          <p:nvPr/>
        </p:nvSpPr>
        <p:spPr bwMode="auto">
          <a:xfrm flipH="1">
            <a:off x="5486400" y="3657600"/>
            <a:ext cx="1752600" cy="990600"/>
          </a:xfrm>
          <a:prstGeom prst="line">
            <a:avLst/>
          </a:prstGeom>
          <a:noFill/>
          <a:ln w="57150">
            <a:solidFill>
              <a:srgbClr val="474A8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7239000" y="2667000"/>
            <a:ext cx="3048000" cy="3046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494076"/>
                </a:solidFill>
                <a:latin typeface="Arial" panose="020B0604020202020204" pitchFamily="34" charset="0"/>
              </a:rPr>
              <a:t>Today, taxes account for </a:t>
            </a:r>
            <a:r>
              <a:rPr lang="en-US" altLang="en-US" sz="3200" b="1" i="1">
                <a:solidFill>
                  <a:srgbClr val="494076"/>
                </a:solidFill>
                <a:latin typeface="Arial" panose="020B0604020202020204" pitchFamily="34" charset="0"/>
              </a:rPr>
              <a:t>up to a third</a:t>
            </a:r>
            <a:r>
              <a:rPr lang="en-US" altLang="en-US" sz="3200" b="1">
                <a:solidFill>
                  <a:srgbClr val="494076"/>
                </a:solidFill>
                <a:latin typeface="Arial" panose="020B0604020202020204" pitchFamily="34" charset="0"/>
              </a:rPr>
              <a:t> of the average American’s income.</a:t>
            </a:r>
            <a:endParaRPr lang="en-US" altLang="en-US" sz="3200">
              <a:solidFill>
                <a:srgbClr val="49407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9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Benefits Principle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altLang="en-US"/>
              <a:t>The </a:t>
            </a:r>
            <a:r>
              <a:rPr lang="en-US" altLang="en-US" i="1">
                <a:solidFill>
                  <a:srgbClr val="25A9A6"/>
                </a:solidFill>
              </a:rPr>
              <a:t>benefits principle </a:t>
            </a:r>
            <a:r>
              <a:rPr lang="en-US" altLang="en-US"/>
              <a:t>is the idea that people should pay taxes based on the benefits they receive from government services.</a:t>
            </a:r>
          </a:p>
          <a:p>
            <a:r>
              <a:rPr lang="en-US" altLang="en-US"/>
              <a:t>Examples:</a:t>
            </a:r>
          </a:p>
          <a:p>
            <a:pPr lvl="1"/>
            <a:r>
              <a:rPr lang="en-US" altLang="en-US"/>
              <a:t>Tax revenues from the gasoline tax are used to finance our highway system. As a result, people who drive the most also pay the most toward maintaining roads.</a:t>
            </a:r>
          </a:p>
          <a:p>
            <a:pPr lvl="1"/>
            <a:r>
              <a:rPr lang="en-US" altLang="en-US"/>
              <a:t>Rich people benefit more from police protection and should, therefore, pay more in taxes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Ability-to-Pay Principle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altLang="en-US"/>
              <a:t>The </a:t>
            </a:r>
            <a:r>
              <a:rPr lang="en-US" altLang="en-US" i="1">
                <a:solidFill>
                  <a:srgbClr val="25A9A6"/>
                </a:solidFill>
              </a:rPr>
              <a:t>ability-to-pay principle </a:t>
            </a:r>
            <a:r>
              <a:rPr lang="en-US" altLang="en-US"/>
              <a:t>is the idea that taxes should be levied on a person according to how well that person can shoulder the burden.</a:t>
            </a:r>
          </a:p>
          <a:p>
            <a:r>
              <a:rPr lang="en-US" altLang="en-US"/>
              <a:t>The ability-to-pay principle leads to two corollary notions of equity.</a:t>
            </a:r>
          </a:p>
          <a:p>
            <a:pPr lvl="1"/>
            <a:r>
              <a:rPr lang="en-US" altLang="en-US"/>
              <a:t>Vertical equity</a:t>
            </a:r>
          </a:p>
          <a:p>
            <a:pPr lvl="1"/>
            <a:r>
              <a:rPr lang="en-US" altLang="en-US"/>
              <a:t>Horizontal equity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Ability-to-Pay Principle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altLang="en-US" i="1">
                <a:solidFill>
                  <a:srgbClr val="25A9A6"/>
                </a:solidFill>
              </a:rPr>
              <a:t>Vertical equity </a:t>
            </a:r>
            <a:r>
              <a:rPr lang="en-US" altLang="en-US"/>
              <a:t>is the idea that taxpayers with a greater ability to pay taxes should pay larger amounts.</a:t>
            </a:r>
          </a:p>
          <a:p>
            <a:pPr lvl="1"/>
            <a:r>
              <a:rPr lang="en-US" altLang="en-US"/>
              <a:t>For example, people with higher incomes should pay more than people with lower incomes.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Ability-to-Pay Principle 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Horizontal Equity</a:t>
            </a:r>
          </a:p>
          <a:p>
            <a:pPr lvl="1">
              <a:buClr>
                <a:srgbClr val="000000"/>
              </a:buClr>
            </a:pPr>
            <a:r>
              <a:rPr lang="en-US" altLang="en-US" i="1">
                <a:solidFill>
                  <a:srgbClr val="25A9A6"/>
                </a:solidFill>
              </a:rPr>
              <a:t>Horizontal equity </a:t>
            </a:r>
            <a:r>
              <a:rPr lang="en-US" altLang="en-US"/>
              <a:t>is the idea that taxpayers with similar abilities to pay taxes should pay the same amounts. </a:t>
            </a:r>
          </a:p>
          <a:p>
            <a:pPr lvl="1"/>
            <a:r>
              <a:rPr lang="en-US" altLang="en-US"/>
              <a:t>For example, two families with the same number of dependents and the same income living in different parts of the country should pay the same federal taxes.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Ability-to-Pay Principle 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Vertical Equity and Alternative Tax Systems</a:t>
            </a:r>
          </a:p>
          <a:p>
            <a:pPr lvl="1">
              <a:buClr>
                <a:srgbClr val="000000"/>
              </a:buClr>
            </a:pPr>
            <a:r>
              <a:rPr lang="en-US" altLang="en-US"/>
              <a:t>A </a:t>
            </a:r>
            <a:r>
              <a:rPr lang="en-US" altLang="en-US" i="1">
                <a:solidFill>
                  <a:srgbClr val="25A9A6"/>
                </a:solidFill>
              </a:rPr>
              <a:t>proportional tax </a:t>
            </a:r>
            <a:r>
              <a:rPr lang="en-US" altLang="en-US"/>
              <a:t>is one for which high-income and low-income taxpayers pay the same fraction of income.</a:t>
            </a:r>
          </a:p>
          <a:p>
            <a:pPr lvl="1">
              <a:buClr>
                <a:srgbClr val="000000"/>
              </a:buClr>
            </a:pPr>
            <a:r>
              <a:rPr lang="en-US" altLang="en-US"/>
              <a:t>A </a:t>
            </a:r>
            <a:r>
              <a:rPr lang="en-US" altLang="en-US" i="1">
                <a:solidFill>
                  <a:srgbClr val="25A9A6"/>
                </a:solidFill>
              </a:rPr>
              <a:t>regressive tax </a:t>
            </a:r>
            <a:r>
              <a:rPr lang="en-US" altLang="en-US"/>
              <a:t>is one for which high-income taxpayers pay a smaller fraction of their income than do low-income taxpayers.</a:t>
            </a:r>
          </a:p>
          <a:p>
            <a:pPr lvl="1">
              <a:buClr>
                <a:srgbClr val="000000"/>
              </a:buClr>
            </a:pPr>
            <a:r>
              <a:rPr lang="en-US" altLang="en-US"/>
              <a:t>A </a:t>
            </a:r>
            <a:r>
              <a:rPr lang="en-US" altLang="en-US" i="1">
                <a:solidFill>
                  <a:srgbClr val="25A9A6"/>
                </a:solidFill>
              </a:rPr>
              <a:t>progressive tax </a:t>
            </a:r>
            <a:r>
              <a:rPr lang="en-US" altLang="en-US"/>
              <a:t>is one for which high-income taxpayers pay a larger fraction of their income than do low-income taxpayers.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Table 7: Three Tax Systems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idx="1"/>
          </p:nvPr>
        </p:nvSpPr>
        <p:spPr>
          <a:xfrm>
            <a:off x="1981200" y="4953000"/>
            <a:ext cx="8382000" cy="1066800"/>
          </a:xfrm>
        </p:spPr>
        <p:txBody>
          <a:bodyPr/>
          <a:lstStyle/>
          <a:p>
            <a:r>
              <a:rPr lang="en-US" altLang="en-US"/>
              <a:t>All three tax systems can have vertical equity</a:t>
            </a:r>
          </a:p>
        </p:txBody>
      </p:sp>
      <p:pic>
        <p:nvPicPr>
          <p:cNvPr id="1085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1676401"/>
            <a:ext cx="8912225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382000" cy="609600"/>
          </a:xfrm>
        </p:spPr>
        <p:txBody>
          <a:bodyPr/>
          <a:lstStyle/>
          <a:p>
            <a:r>
              <a:rPr lang="en-US" altLang="en-US" sz="2800"/>
              <a:t>Table 8 The Burden of Federal Taxes</a:t>
            </a:r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6" y="1219200"/>
            <a:ext cx="891222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7543800" y="990600"/>
            <a:ext cx="2819400" cy="40386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6705600" y="5791201"/>
            <a:ext cx="3733800" cy="5810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The last two columns show that our Federal taxes are </a:t>
            </a:r>
            <a:r>
              <a:rPr lang="en-US" altLang="en-US" sz="1600" b="1" i="1">
                <a:latin typeface="Arial" panose="020B0604020202020204" pitchFamily="34" charset="0"/>
              </a:rPr>
              <a:t>progressive</a:t>
            </a:r>
            <a:r>
              <a:rPr lang="en-US" altLang="en-US" sz="1600" b="1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A50021"/>
              </a:buClr>
            </a:pPr>
            <a:r>
              <a:rPr lang="en-US" altLang="en-US" sz="3200"/>
              <a:t>CASE STUDY: Horizontal Equity and the Marriage Tax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Marriage affects the tax liability of a couple in that tax law treats a married couple as a single taxpayer.  </a:t>
            </a:r>
          </a:p>
          <a:p>
            <a:r>
              <a:rPr lang="en-US" altLang="en-US"/>
              <a:t>When a couple gets married, they stop paying taxes as individuals and start paying taxes as a family.  </a:t>
            </a:r>
          </a:p>
          <a:p>
            <a:r>
              <a:rPr lang="en-US" altLang="en-US"/>
              <a:t>If each has a similar income, their total tax liability rises when they get married.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Tax Incidence and Tax Equity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difficulty in formulating tax policy is balancing the often conflicting goals of </a:t>
            </a:r>
            <a:r>
              <a:rPr lang="en-US" altLang="en-US" i="1"/>
              <a:t>efficiency</a:t>
            </a:r>
            <a:r>
              <a:rPr lang="en-US" altLang="en-US"/>
              <a:t> and </a:t>
            </a:r>
            <a:r>
              <a:rPr lang="en-US" altLang="en-US" i="1"/>
              <a:t>equity</a:t>
            </a:r>
            <a:r>
              <a:rPr lang="en-US" altLang="en-US"/>
              <a:t>.</a:t>
            </a:r>
          </a:p>
          <a:p>
            <a:r>
              <a:rPr lang="en-US" altLang="en-US"/>
              <a:t>The study of who bears the burden of taxes is central to evaluating tax equity.</a:t>
            </a:r>
          </a:p>
          <a:p>
            <a:r>
              <a:rPr lang="en-US" altLang="en-US"/>
              <a:t>This study is called </a:t>
            </a:r>
            <a:r>
              <a:rPr lang="en-US" altLang="en-US" i="1"/>
              <a:t>tax incidence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Tax Incidence and Tax Equity 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According to the Flypaper Theory of Tax Incidence, the burden of a tax, like a fly on flypaper, sticks wherever it first lands.</a:t>
            </a:r>
          </a:p>
          <a:p>
            <a:pPr lvl="1"/>
            <a:r>
              <a:rPr lang="en-US" altLang="en-US"/>
              <a:t>This theory is rarely valid</a:t>
            </a:r>
          </a:p>
          <a:p>
            <a:pPr lvl="1"/>
            <a:r>
              <a:rPr lang="en-US" altLang="en-US"/>
              <a:t>Taxes on corporate income may be passed on to workers (through lower wages) and consumers (through higher prices)</a:t>
            </a:r>
          </a:p>
          <a:p>
            <a:pPr lvl="1"/>
            <a:r>
              <a:rPr lang="en-US" altLang="en-US"/>
              <a:t>As a result, the data in </a:t>
            </a:r>
            <a:r>
              <a:rPr lang="en-US" altLang="en-US">
                <a:hlinkClick r:id="rId2" action="ppaction://hlinksldjump"/>
              </a:rPr>
              <a:t>Table 8</a:t>
            </a:r>
            <a:r>
              <a:rPr lang="en-US" altLang="en-US"/>
              <a:t> may </a:t>
            </a:r>
            <a:r>
              <a:rPr lang="en-US" altLang="en-US" i="1"/>
              <a:t>not</a:t>
            </a:r>
            <a:r>
              <a:rPr lang="en-US" altLang="en-US"/>
              <a:t> give an accurate account of how the tax burden is actually shared.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4763"/>
            <a:ext cx="8229600" cy="1143001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Figure 1 Government Revenue as a Percentage of GDP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3019426" y="1690688"/>
            <a:ext cx="7065963" cy="4132262"/>
          </a:xfrm>
          <a:prstGeom prst="rect">
            <a:avLst/>
          </a:prstGeom>
          <a:solidFill>
            <a:srgbClr val="F3F6F9"/>
          </a:solidFill>
          <a:ln w="14446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3019426" y="1690688"/>
            <a:ext cx="7065963" cy="4132262"/>
          </a:xfrm>
          <a:prstGeom prst="rect">
            <a:avLst/>
          </a:prstGeom>
          <a:solidFill>
            <a:srgbClr val="F2F4F8"/>
          </a:solidFill>
          <a:ln w="13176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3019426" y="1690688"/>
            <a:ext cx="7065963" cy="4132262"/>
          </a:xfrm>
          <a:prstGeom prst="rect">
            <a:avLst/>
          </a:prstGeom>
          <a:solidFill>
            <a:srgbClr val="F1F4F7"/>
          </a:solidFill>
          <a:ln w="11747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3019426" y="1690688"/>
            <a:ext cx="7065963" cy="4132262"/>
          </a:xfrm>
          <a:prstGeom prst="rect">
            <a:avLst/>
          </a:prstGeom>
          <a:solidFill>
            <a:srgbClr val="F0F2F5"/>
          </a:solidFill>
          <a:ln w="1047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3019426" y="1690688"/>
            <a:ext cx="7065963" cy="4132262"/>
          </a:xfrm>
          <a:prstGeom prst="rect">
            <a:avLst/>
          </a:prstGeom>
          <a:solidFill>
            <a:srgbClr val="EEF1F4"/>
          </a:solidFill>
          <a:ln w="920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3019426" y="1690688"/>
            <a:ext cx="7065963" cy="4132262"/>
          </a:xfrm>
          <a:prstGeom prst="rect">
            <a:avLst/>
          </a:prstGeom>
          <a:solidFill>
            <a:srgbClr val="EDEFF3"/>
          </a:solidFill>
          <a:ln w="7937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3019426" y="1690688"/>
            <a:ext cx="7065963" cy="4132262"/>
          </a:xfrm>
          <a:prstGeom prst="rect">
            <a:avLst/>
          </a:prstGeom>
          <a:solidFill>
            <a:srgbClr val="EBEEF2"/>
          </a:solidFill>
          <a:ln w="650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3019426" y="1690688"/>
            <a:ext cx="7065963" cy="4132262"/>
          </a:xfrm>
          <a:prstGeom prst="rect">
            <a:avLst/>
          </a:prstGeom>
          <a:solidFill>
            <a:srgbClr val="EAECF1"/>
          </a:solidFill>
          <a:ln w="5238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3019426" y="1690688"/>
            <a:ext cx="7065963" cy="4132262"/>
          </a:xfrm>
          <a:prstGeom prst="rect">
            <a:avLst/>
          </a:prstGeom>
          <a:solidFill>
            <a:srgbClr val="E9EBF0"/>
          </a:solidFill>
          <a:ln w="3968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4" name="Rectangle 12"/>
          <p:cNvSpPr>
            <a:spLocks noChangeArrowheads="1"/>
          </p:cNvSpPr>
          <p:nvPr/>
        </p:nvSpPr>
        <p:spPr bwMode="auto">
          <a:xfrm>
            <a:off x="3019426" y="1690688"/>
            <a:ext cx="7065963" cy="4132262"/>
          </a:xfrm>
          <a:prstGeom prst="rect">
            <a:avLst/>
          </a:prstGeom>
          <a:solidFill>
            <a:srgbClr val="E7EAEF"/>
          </a:solidFill>
          <a:ln w="269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3019426" y="1647826"/>
            <a:ext cx="7065963" cy="4132263"/>
          </a:xfrm>
          <a:prstGeom prst="rect">
            <a:avLst/>
          </a:prstGeom>
          <a:solidFill>
            <a:srgbClr val="E6E9EF"/>
          </a:solidFill>
          <a:ln w="1270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6" name="Rectangle 14"/>
          <p:cNvSpPr>
            <a:spLocks noChangeArrowheads="1"/>
          </p:cNvSpPr>
          <p:nvPr/>
        </p:nvSpPr>
        <p:spPr bwMode="auto">
          <a:xfrm>
            <a:off x="2044700" y="1628776"/>
            <a:ext cx="7869238" cy="4183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1087" name="Group 15"/>
          <p:cNvGrpSpPr>
            <a:grpSpLocks/>
          </p:cNvGrpSpPr>
          <p:nvPr/>
        </p:nvGrpSpPr>
        <p:grpSpPr bwMode="auto">
          <a:xfrm>
            <a:off x="2073275" y="2098675"/>
            <a:ext cx="7143750" cy="3684588"/>
            <a:chOff x="877" y="1313"/>
            <a:chExt cx="4500" cy="2321"/>
          </a:xfrm>
        </p:grpSpPr>
        <p:sp>
          <p:nvSpPr>
            <p:cNvPr id="131088" name="Freeform 16"/>
            <p:cNvSpPr>
              <a:spLocks/>
            </p:cNvSpPr>
            <p:nvPr/>
          </p:nvSpPr>
          <p:spPr bwMode="auto">
            <a:xfrm>
              <a:off x="877" y="1313"/>
              <a:ext cx="4500" cy="2321"/>
            </a:xfrm>
            <a:custGeom>
              <a:avLst/>
              <a:gdLst>
                <a:gd name="T0" fmla="*/ 0 w 4500"/>
                <a:gd name="T1" fmla="*/ 1784 h 2321"/>
                <a:gd name="T2" fmla="*/ 933 w 4500"/>
                <a:gd name="T3" fmla="*/ 1437 h 2321"/>
                <a:gd name="T4" fmla="*/ 1412 w 4500"/>
                <a:gd name="T5" fmla="*/ 1123 h 2321"/>
                <a:gd name="T6" fmla="*/ 1602 w 4500"/>
                <a:gd name="T7" fmla="*/ 1223 h 2321"/>
                <a:gd name="T8" fmla="*/ 1783 w 4500"/>
                <a:gd name="T9" fmla="*/ 1190 h 2321"/>
                <a:gd name="T10" fmla="*/ 1998 w 4500"/>
                <a:gd name="T11" fmla="*/ 198 h 2321"/>
                <a:gd name="T12" fmla="*/ 2237 w 4500"/>
                <a:gd name="T13" fmla="*/ 562 h 2321"/>
                <a:gd name="T14" fmla="*/ 2328 w 4500"/>
                <a:gd name="T15" fmla="*/ 322 h 2321"/>
                <a:gd name="T16" fmla="*/ 2419 w 4500"/>
                <a:gd name="T17" fmla="*/ 289 h 2321"/>
                <a:gd name="T18" fmla="*/ 2510 w 4500"/>
                <a:gd name="T19" fmla="*/ 372 h 2321"/>
                <a:gd name="T20" fmla="*/ 2601 w 4500"/>
                <a:gd name="T21" fmla="*/ 330 h 2321"/>
                <a:gd name="T22" fmla="*/ 2692 w 4500"/>
                <a:gd name="T23" fmla="*/ 429 h 2321"/>
                <a:gd name="T24" fmla="*/ 2783 w 4500"/>
                <a:gd name="T25" fmla="*/ 413 h 2321"/>
                <a:gd name="T26" fmla="*/ 2873 w 4500"/>
                <a:gd name="T27" fmla="*/ 471 h 2321"/>
                <a:gd name="T28" fmla="*/ 2964 w 4500"/>
                <a:gd name="T29" fmla="*/ 413 h 2321"/>
                <a:gd name="T30" fmla="*/ 3055 w 4500"/>
                <a:gd name="T31" fmla="*/ 281 h 2321"/>
                <a:gd name="T32" fmla="*/ 3138 w 4500"/>
                <a:gd name="T33" fmla="*/ 281 h 2321"/>
                <a:gd name="T34" fmla="*/ 3228 w 4500"/>
                <a:gd name="T35" fmla="*/ 248 h 2321"/>
                <a:gd name="T36" fmla="*/ 3319 w 4500"/>
                <a:gd name="T37" fmla="*/ 198 h 2321"/>
                <a:gd name="T38" fmla="*/ 3410 w 4500"/>
                <a:gd name="T39" fmla="*/ 272 h 2321"/>
                <a:gd name="T40" fmla="*/ 3501 w 4500"/>
                <a:gd name="T41" fmla="*/ 248 h 2321"/>
                <a:gd name="T42" fmla="*/ 3592 w 4500"/>
                <a:gd name="T43" fmla="*/ 239 h 2321"/>
                <a:gd name="T44" fmla="*/ 3683 w 4500"/>
                <a:gd name="T45" fmla="*/ 248 h 2321"/>
                <a:gd name="T46" fmla="*/ 3773 w 4500"/>
                <a:gd name="T47" fmla="*/ 306 h 2321"/>
                <a:gd name="T48" fmla="*/ 3864 w 4500"/>
                <a:gd name="T49" fmla="*/ 264 h 2321"/>
                <a:gd name="T50" fmla="*/ 3955 w 4500"/>
                <a:gd name="T51" fmla="*/ 223 h 2321"/>
                <a:gd name="T52" fmla="*/ 4046 w 4500"/>
                <a:gd name="T53" fmla="*/ 215 h 2321"/>
                <a:gd name="T54" fmla="*/ 4137 w 4500"/>
                <a:gd name="T55" fmla="*/ 223 h 2321"/>
                <a:gd name="T56" fmla="*/ 4228 w 4500"/>
                <a:gd name="T57" fmla="*/ 173 h 2321"/>
                <a:gd name="T58" fmla="*/ 4319 w 4500"/>
                <a:gd name="T59" fmla="*/ 116 h 2321"/>
                <a:gd name="T60" fmla="*/ 4409 w 4500"/>
                <a:gd name="T61" fmla="*/ 58 h 2321"/>
                <a:gd name="T62" fmla="*/ 4500 w 4500"/>
                <a:gd name="T63" fmla="*/ 0 h 2321"/>
                <a:gd name="T64" fmla="*/ 0 w 4500"/>
                <a:gd name="T65" fmla="*/ 2313 h 2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00" h="2321">
                  <a:moveTo>
                    <a:pt x="0" y="2313"/>
                  </a:moveTo>
                  <a:lnTo>
                    <a:pt x="0" y="1784"/>
                  </a:lnTo>
                  <a:lnTo>
                    <a:pt x="512" y="1760"/>
                  </a:lnTo>
                  <a:lnTo>
                    <a:pt x="933" y="1437"/>
                  </a:lnTo>
                  <a:lnTo>
                    <a:pt x="1172" y="1454"/>
                  </a:lnTo>
                  <a:lnTo>
                    <a:pt x="1412" y="1123"/>
                  </a:lnTo>
                  <a:lnTo>
                    <a:pt x="1511" y="1157"/>
                  </a:lnTo>
                  <a:lnTo>
                    <a:pt x="1602" y="1223"/>
                  </a:lnTo>
                  <a:lnTo>
                    <a:pt x="1692" y="991"/>
                  </a:lnTo>
                  <a:lnTo>
                    <a:pt x="1783" y="1190"/>
                  </a:lnTo>
                  <a:lnTo>
                    <a:pt x="1874" y="1157"/>
                  </a:lnTo>
                  <a:lnTo>
                    <a:pt x="1998" y="198"/>
                  </a:lnTo>
                  <a:lnTo>
                    <a:pt x="2196" y="330"/>
                  </a:lnTo>
                  <a:lnTo>
                    <a:pt x="2237" y="562"/>
                  </a:lnTo>
                  <a:lnTo>
                    <a:pt x="2287" y="727"/>
                  </a:lnTo>
                  <a:lnTo>
                    <a:pt x="2328" y="322"/>
                  </a:lnTo>
                  <a:lnTo>
                    <a:pt x="2370" y="347"/>
                  </a:lnTo>
                  <a:lnTo>
                    <a:pt x="2419" y="289"/>
                  </a:lnTo>
                  <a:lnTo>
                    <a:pt x="2460" y="496"/>
                  </a:lnTo>
                  <a:lnTo>
                    <a:pt x="2510" y="372"/>
                  </a:lnTo>
                  <a:lnTo>
                    <a:pt x="2551" y="322"/>
                  </a:lnTo>
                  <a:lnTo>
                    <a:pt x="2601" y="330"/>
                  </a:lnTo>
                  <a:lnTo>
                    <a:pt x="2642" y="496"/>
                  </a:lnTo>
                  <a:lnTo>
                    <a:pt x="2692" y="429"/>
                  </a:lnTo>
                  <a:lnTo>
                    <a:pt x="2733" y="429"/>
                  </a:lnTo>
                  <a:lnTo>
                    <a:pt x="2783" y="413"/>
                  </a:lnTo>
                  <a:lnTo>
                    <a:pt x="2824" y="388"/>
                  </a:lnTo>
                  <a:lnTo>
                    <a:pt x="2873" y="471"/>
                  </a:lnTo>
                  <a:lnTo>
                    <a:pt x="2915" y="471"/>
                  </a:lnTo>
                  <a:lnTo>
                    <a:pt x="2964" y="413"/>
                  </a:lnTo>
                  <a:lnTo>
                    <a:pt x="3005" y="396"/>
                  </a:lnTo>
                  <a:lnTo>
                    <a:pt x="3055" y="281"/>
                  </a:lnTo>
                  <a:lnTo>
                    <a:pt x="3096" y="198"/>
                  </a:lnTo>
                  <a:lnTo>
                    <a:pt x="3138" y="281"/>
                  </a:lnTo>
                  <a:lnTo>
                    <a:pt x="3187" y="330"/>
                  </a:lnTo>
                  <a:lnTo>
                    <a:pt x="3228" y="248"/>
                  </a:lnTo>
                  <a:lnTo>
                    <a:pt x="3278" y="239"/>
                  </a:lnTo>
                  <a:lnTo>
                    <a:pt x="3319" y="198"/>
                  </a:lnTo>
                  <a:lnTo>
                    <a:pt x="3369" y="322"/>
                  </a:lnTo>
                  <a:lnTo>
                    <a:pt x="3410" y="272"/>
                  </a:lnTo>
                  <a:lnTo>
                    <a:pt x="3460" y="256"/>
                  </a:lnTo>
                  <a:lnTo>
                    <a:pt x="3501" y="248"/>
                  </a:lnTo>
                  <a:lnTo>
                    <a:pt x="3551" y="239"/>
                  </a:lnTo>
                  <a:lnTo>
                    <a:pt x="3592" y="239"/>
                  </a:lnTo>
                  <a:lnTo>
                    <a:pt x="3641" y="198"/>
                  </a:lnTo>
                  <a:lnTo>
                    <a:pt x="3683" y="248"/>
                  </a:lnTo>
                  <a:lnTo>
                    <a:pt x="3732" y="297"/>
                  </a:lnTo>
                  <a:lnTo>
                    <a:pt x="3773" y="306"/>
                  </a:lnTo>
                  <a:lnTo>
                    <a:pt x="3823" y="272"/>
                  </a:lnTo>
                  <a:lnTo>
                    <a:pt x="3864" y="264"/>
                  </a:lnTo>
                  <a:lnTo>
                    <a:pt x="3914" y="206"/>
                  </a:lnTo>
                  <a:lnTo>
                    <a:pt x="3955" y="223"/>
                  </a:lnTo>
                  <a:lnTo>
                    <a:pt x="3996" y="206"/>
                  </a:lnTo>
                  <a:lnTo>
                    <a:pt x="4046" y="215"/>
                  </a:lnTo>
                  <a:lnTo>
                    <a:pt x="4087" y="215"/>
                  </a:lnTo>
                  <a:lnTo>
                    <a:pt x="4137" y="223"/>
                  </a:lnTo>
                  <a:lnTo>
                    <a:pt x="4178" y="198"/>
                  </a:lnTo>
                  <a:lnTo>
                    <a:pt x="4228" y="173"/>
                  </a:lnTo>
                  <a:lnTo>
                    <a:pt x="4269" y="149"/>
                  </a:lnTo>
                  <a:lnTo>
                    <a:pt x="4319" y="116"/>
                  </a:lnTo>
                  <a:lnTo>
                    <a:pt x="4360" y="99"/>
                  </a:lnTo>
                  <a:lnTo>
                    <a:pt x="4409" y="58"/>
                  </a:lnTo>
                  <a:lnTo>
                    <a:pt x="4451" y="33"/>
                  </a:lnTo>
                  <a:lnTo>
                    <a:pt x="4500" y="0"/>
                  </a:lnTo>
                  <a:lnTo>
                    <a:pt x="4500" y="2321"/>
                  </a:lnTo>
                  <a:lnTo>
                    <a:pt x="0" y="2313"/>
                  </a:lnTo>
                  <a:close/>
                </a:path>
              </a:pathLst>
            </a:custGeom>
            <a:solidFill>
              <a:srgbClr val="BCE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89" name="Rectangle 17"/>
            <p:cNvSpPr>
              <a:spLocks noChangeArrowheads="1"/>
            </p:cNvSpPr>
            <p:nvPr/>
          </p:nvSpPr>
          <p:spPr bwMode="auto">
            <a:xfrm>
              <a:off x="3290" y="1921"/>
              <a:ext cx="6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State and local</a:t>
              </a:r>
              <a:endParaRPr lang="en-US" altLang="en-US">
                <a:cs typeface="Arial" panose="020B0604020202020204" pitchFamily="34" charset="0"/>
              </a:endParaRPr>
            </a:p>
          </p:txBody>
        </p:sp>
      </p:grpSp>
      <p:sp>
        <p:nvSpPr>
          <p:cNvPr id="131090" name="Rectangle 18"/>
          <p:cNvSpPr>
            <a:spLocks noChangeArrowheads="1"/>
          </p:cNvSpPr>
          <p:nvPr/>
        </p:nvSpPr>
        <p:spPr bwMode="auto">
          <a:xfrm>
            <a:off x="2914650" y="1585913"/>
            <a:ext cx="7158038" cy="418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1091" name="Group 19"/>
          <p:cNvGrpSpPr>
            <a:grpSpLocks/>
          </p:cNvGrpSpPr>
          <p:nvPr/>
        </p:nvGrpSpPr>
        <p:grpSpPr bwMode="auto">
          <a:xfrm>
            <a:off x="2105025" y="2957514"/>
            <a:ext cx="7156450" cy="2871787"/>
            <a:chOff x="877" y="1858"/>
            <a:chExt cx="4492" cy="1785"/>
          </a:xfrm>
        </p:grpSpPr>
        <p:sp>
          <p:nvSpPr>
            <p:cNvPr id="131092" name="Freeform 20"/>
            <p:cNvSpPr>
              <a:spLocks/>
            </p:cNvSpPr>
            <p:nvPr/>
          </p:nvSpPr>
          <p:spPr bwMode="auto">
            <a:xfrm>
              <a:off x="877" y="1858"/>
              <a:ext cx="4492" cy="1785"/>
            </a:xfrm>
            <a:custGeom>
              <a:avLst/>
              <a:gdLst>
                <a:gd name="T0" fmla="*/ 0 w 4492"/>
                <a:gd name="T1" fmla="*/ 1570 h 1785"/>
                <a:gd name="T2" fmla="*/ 941 w 4492"/>
                <a:gd name="T3" fmla="*/ 1363 h 1785"/>
                <a:gd name="T4" fmla="*/ 1403 w 4492"/>
                <a:gd name="T5" fmla="*/ 1463 h 1785"/>
                <a:gd name="T6" fmla="*/ 1593 w 4492"/>
                <a:gd name="T7" fmla="*/ 1330 h 1785"/>
                <a:gd name="T8" fmla="*/ 1783 w 4492"/>
                <a:gd name="T9" fmla="*/ 1281 h 1785"/>
                <a:gd name="T10" fmla="*/ 1998 w 4492"/>
                <a:gd name="T11" fmla="*/ 0 h 1785"/>
                <a:gd name="T12" fmla="*/ 2237 w 4492"/>
                <a:gd name="T13" fmla="*/ 446 h 1785"/>
                <a:gd name="T14" fmla="*/ 2328 w 4492"/>
                <a:gd name="T15" fmla="*/ 256 h 1785"/>
                <a:gd name="T16" fmla="*/ 2419 w 4492"/>
                <a:gd name="T17" fmla="*/ 265 h 1785"/>
                <a:gd name="T18" fmla="*/ 2510 w 4492"/>
                <a:gd name="T19" fmla="*/ 372 h 1785"/>
                <a:gd name="T20" fmla="*/ 2601 w 4492"/>
                <a:gd name="T21" fmla="*/ 380 h 1785"/>
                <a:gd name="T22" fmla="*/ 2692 w 4492"/>
                <a:gd name="T23" fmla="*/ 446 h 1785"/>
                <a:gd name="T24" fmla="*/ 2783 w 4492"/>
                <a:gd name="T25" fmla="*/ 463 h 1785"/>
                <a:gd name="T26" fmla="*/ 2873 w 4492"/>
                <a:gd name="T27" fmla="*/ 521 h 1785"/>
                <a:gd name="T28" fmla="*/ 2964 w 4492"/>
                <a:gd name="T29" fmla="*/ 463 h 1785"/>
                <a:gd name="T30" fmla="*/ 3055 w 4492"/>
                <a:gd name="T31" fmla="*/ 372 h 1785"/>
                <a:gd name="T32" fmla="*/ 3146 w 4492"/>
                <a:gd name="T33" fmla="*/ 438 h 1785"/>
                <a:gd name="T34" fmla="*/ 3237 w 4492"/>
                <a:gd name="T35" fmla="*/ 455 h 1785"/>
                <a:gd name="T36" fmla="*/ 3328 w 4492"/>
                <a:gd name="T37" fmla="*/ 372 h 1785"/>
                <a:gd name="T38" fmla="*/ 3410 w 4492"/>
                <a:gd name="T39" fmla="*/ 455 h 1785"/>
                <a:gd name="T40" fmla="*/ 3501 w 4492"/>
                <a:gd name="T41" fmla="*/ 397 h 1785"/>
                <a:gd name="T42" fmla="*/ 3592 w 4492"/>
                <a:gd name="T43" fmla="*/ 355 h 1785"/>
                <a:gd name="T44" fmla="*/ 3683 w 4492"/>
                <a:gd name="T45" fmla="*/ 380 h 1785"/>
                <a:gd name="T46" fmla="*/ 3773 w 4492"/>
                <a:gd name="T47" fmla="*/ 455 h 1785"/>
                <a:gd name="T48" fmla="*/ 3864 w 4492"/>
                <a:gd name="T49" fmla="*/ 438 h 1785"/>
                <a:gd name="T50" fmla="*/ 3955 w 4492"/>
                <a:gd name="T51" fmla="*/ 397 h 1785"/>
                <a:gd name="T52" fmla="*/ 4046 w 4492"/>
                <a:gd name="T53" fmla="*/ 422 h 1785"/>
                <a:gd name="T54" fmla="*/ 4137 w 4492"/>
                <a:gd name="T55" fmla="*/ 413 h 1785"/>
                <a:gd name="T56" fmla="*/ 4228 w 4492"/>
                <a:gd name="T57" fmla="*/ 355 h 1785"/>
                <a:gd name="T58" fmla="*/ 4319 w 4492"/>
                <a:gd name="T59" fmla="*/ 298 h 1785"/>
                <a:gd name="T60" fmla="*/ 4409 w 4492"/>
                <a:gd name="T61" fmla="*/ 248 h 1785"/>
                <a:gd name="T62" fmla="*/ 4492 w 4492"/>
                <a:gd name="T63" fmla="*/ 1776 h 1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92" h="1785">
                  <a:moveTo>
                    <a:pt x="0" y="1785"/>
                  </a:moveTo>
                  <a:lnTo>
                    <a:pt x="0" y="1570"/>
                  </a:lnTo>
                  <a:lnTo>
                    <a:pt x="528" y="1595"/>
                  </a:lnTo>
                  <a:lnTo>
                    <a:pt x="941" y="1363"/>
                  </a:lnTo>
                  <a:lnTo>
                    <a:pt x="1180" y="1446"/>
                  </a:lnTo>
                  <a:lnTo>
                    <a:pt x="1403" y="1463"/>
                  </a:lnTo>
                  <a:lnTo>
                    <a:pt x="1503" y="1355"/>
                  </a:lnTo>
                  <a:lnTo>
                    <a:pt x="1593" y="1330"/>
                  </a:lnTo>
                  <a:lnTo>
                    <a:pt x="1692" y="1165"/>
                  </a:lnTo>
                  <a:lnTo>
                    <a:pt x="1783" y="1281"/>
                  </a:lnTo>
                  <a:lnTo>
                    <a:pt x="1874" y="1049"/>
                  </a:lnTo>
                  <a:lnTo>
                    <a:pt x="1998" y="0"/>
                  </a:lnTo>
                  <a:lnTo>
                    <a:pt x="2196" y="182"/>
                  </a:lnTo>
                  <a:lnTo>
                    <a:pt x="2237" y="446"/>
                  </a:lnTo>
                  <a:lnTo>
                    <a:pt x="2287" y="661"/>
                  </a:lnTo>
                  <a:lnTo>
                    <a:pt x="2328" y="256"/>
                  </a:lnTo>
                  <a:lnTo>
                    <a:pt x="2378" y="298"/>
                  </a:lnTo>
                  <a:lnTo>
                    <a:pt x="2419" y="265"/>
                  </a:lnTo>
                  <a:lnTo>
                    <a:pt x="2469" y="463"/>
                  </a:lnTo>
                  <a:lnTo>
                    <a:pt x="2510" y="372"/>
                  </a:lnTo>
                  <a:lnTo>
                    <a:pt x="2551" y="347"/>
                  </a:lnTo>
                  <a:lnTo>
                    <a:pt x="2601" y="380"/>
                  </a:lnTo>
                  <a:lnTo>
                    <a:pt x="2642" y="479"/>
                  </a:lnTo>
                  <a:lnTo>
                    <a:pt x="2692" y="446"/>
                  </a:lnTo>
                  <a:lnTo>
                    <a:pt x="2733" y="463"/>
                  </a:lnTo>
                  <a:lnTo>
                    <a:pt x="2783" y="463"/>
                  </a:lnTo>
                  <a:lnTo>
                    <a:pt x="2824" y="430"/>
                  </a:lnTo>
                  <a:lnTo>
                    <a:pt x="2873" y="521"/>
                  </a:lnTo>
                  <a:lnTo>
                    <a:pt x="2915" y="521"/>
                  </a:lnTo>
                  <a:lnTo>
                    <a:pt x="2964" y="463"/>
                  </a:lnTo>
                  <a:lnTo>
                    <a:pt x="3005" y="463"/>
                  </a:lnTo>
                  <a:lnTo>
                    <a:pt x="3055" y="372"/>
                  </a:lnTo>
                  <a:lnTo>
                    <a:pt x="3096" y="314"/>
                  </a:lnTo>
                  <a:lnTo>
                    <a:pt x="3146" y="438"/>
                  </a:lnTo>
                  <a:lnTo>
                    <a:pt x="3187" y="504"/>
                  </a:lnTo>
                  <a:lnTo>
                    <a:pt x="3237" y="455"/>
                  </a:lnTo>
                  <a:lnTo>
                    <a:pt x="3278" y="422"/>
                  </a:lnTo>
                  <a:lnTo>
                    <a:pt x="3328" y="372"/>
                  </a:lnTo>
                  <a:lnTo>
                    <a:pt x="3369" y="496"/>
                  </a:lnTo>
                  <a:lnTo>
                    <a:pt x="3410" y="455"/>
                  </a:lnTo>
                  <a:lnTo>
                    <a:pt x="3460" y="438"/>
                  </a:lnTo>
                  <a:lnTo>
                    <a:pt x="3501" y="397"/>
                  </a:lnTo>
                  <a:lnTo>
                    <a:pt x="3551" y="364"/>
                  </a:lnTo>
                  <a:lnTo>
                    <a:pt x="3592" y="355"/>
                  </a:lnTo>
                  <a:lnTo>
                    <a:pt x="3641" y="314"/>
                  </a:lnTo>
                  <a:lnTo>
                    <a:pt x="3683" y="380"/>
                  </a:lnTo>
                  <a:lnTo>
                    <a:pt x="3732" y="446"/>
                  </a:lnTo>
                  <a:lnTo>
                    <a:pt x="3773" y="455"/>
                  </a:lnTo>
                  <a:lnTo>
                    <a:pt x="3823" y="438"/>
                  </a:lnTo>
                  <a:lnTo>
                    <a:pt x="3864" y="438"/>
                  </a:lnTo>
                  <a:lnTo>
                    <a:pt x="3914" y="380"/>
                  </a:lnTo>
                  <a:lnTo>
                    <a:pt x="3955" y="397"/>
                  </a:lnTo>
                  <a:lnTo>
                    <a:pt x="4005" y="397"/>
                  </a:lnTo>
                  <a:lnTo>
                    <a:pt x="4046" y="422"/>
                  </a:lnTo>
                  <a:lnTo>
                    <a:pt x="4096" y="438"/>
                  </a:lnTo>
                  <a:lnTo>
                    <a:pt x="4137" y="413"/>
                  </a:lnTo>
                  <a:lnTo>
                    <a:pt x="4178" y="388"/>
                  </a:lnTo>
                  <a:lnTo>
                    <a:pt x="4228" y="355"/>
                  </a:lnTo>
                  <a:lnTo>
                    <a:pt x="4269" y="322"/>
                  </a:lnTo>
                  <a:lnTo>
                    <a:pt x="4319" y="298"/>
                  </a:lnTo>
                  <a:lnTo>
                    <a:pt x="4360" y="265"/>
                  </a:lnTo>
                  <a:lnTo>
                    <a:pt x="4409" y="248"/>
                  </a:lnTo>
                  <a:lnTo>
                    <a:pt x="4492" y="207"/>
                  </a:lnTo>
                  <a:lnTo>
                    <a:pt x="4492" y="1776"/>
                  </a:lnTo>
                  <a:lnTo>
                    <a:pt x="0" y="1785"/>
                  </a:lnTo>
                  <a:close/>
                </a:path>
              </a:pathLst>
            </a:custGeom>
            <a:solidFill>
              <a:srgbClr val="E6F3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93" name="Rectangle 21"/>
            <p:cNvSpPr>
              <a:spLocks noChangeArrowheads="1"/>
            </p:cNvSpPr>
            <p:nvPr/>
          </p:nvSpPr>
          <p:spPr bwMode="auto">
            <a:xfrm>
              <a:off x="3444" y="2604"/>
              <a:ext cx="31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Federal</a:t>
              </a:r>
              <a:endParaRPr lang="en-US" altLang="en-US">
                <a:cs typeface="Arial" panose="020B0604020202020204" pitchFamily="34" charset="0"/>
              </a:endParaRPr>
            </a:p>
          </p:txBody>
        </p:sp>
      </p:grpSp>
      <p:sp>
        <p:nvSpPr>
          <p:cNvPr id="131094" name="Line 22"/>
          <p:cNvSpPr>
            <a:spLocks noChangeShapeType="1"/>
          </p:cNvSpPr>
          <p:nvPr/>
        </p:nvSpPr>
        <p:spPr bwMode="auto">
          <a:xfrm flipV="1">
            <a:off x="2087564" y="5799138"/>
            <a:ext cx="7824787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5" name="Line 23"/>
          <p:cNvSpPr>
            <a:spLocks noChangeShapeType="1"/>
          </p:cNvSpPr>
          <p:nvPr/>
        </p:nvSpPr>
        <p:spPr bwMode="auto">
          <a:xfrm flipV="1">
            <a:off x="2943225" y="5673725"/>
            <a:ext cx="1588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6" name="Line 24"/>
          <p:cNvSpPr>
            <a:spLocks noChangeShapeType="1"/>
          </p:cNvSpPr>
          <p:nvPr/>
        </p:nvSpPr>
        <p:spPr bwMode="auto">
          <a:xfrm flipV="1">
            <a:off x="3627439" y="5703889"/>
            <a:ext cx="1587" cy="65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7" name="Line 25"/>
          <p:cNvSpPr>
            <a:spLocks noChangeShapeType="1"/>
          </p:cNvSpPr>
          <p:nvPr/>
        </p:nvSpPr>
        <p:spPr bwMode="auto">
          <a:xfrm flipV="1">
            <a:off x="4019550" y="5702300"/>
            <a:ext cx="0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8" name="Line 26"/>
          <p:cNvSpPr>
            <a:spLocks noChangeShapeType="1"/>
          </p:cNvSpPr>
          <p:nvPr/>
        </p:nvSpPr>
        <p:spPr bwMode="auto">
          <a:xfrm flipV="1">
            <a:off x="4357688" y="5718175"/>
            <a:ext cx="0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9" name="Line 27"/>
          <p:cNvSpPr>
            <a:spLocks noChangeShapeType="1"/>
          </p:cNvSpPr>
          <p:nvPr/>
        </p:nvSpPr>
        <p:spPr bwMode="auto">
          <a:xfrm flipV="1">
            <a:off x="4829175" y="5664200"/>
            <a:ext cx="1588" cy="90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0" name="Line 28"/>
          <p:cNvSpPr>
            <a:spLocks noChangeShapeType="1"/>
          </p:cNvSpPr>
          <p:nvPr/>
        </p:nvSpPr>
        <p:spPr bwMode="auto">
          <a:xfrm flipV="1">
            <a:off x="5195889" y="5689600"/>
            <a:ext cx="158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1" name="Line 29"/>
          <p:cNvSpPr>
            <a:spLocks noChangeShapeType="1"/>
          </p:cNvSpPr>
          <p:nvPr/>
        </p:nvSpPr>
        <p:spPr bwMode="auto">
          <a:xfrm flipV="1">
            <a:off x="5903914" y="5689600"/>
            <a:ext cx="158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2" name="Line 30"/>
          <p:cNvSpPr>
            <a:spLocks noChangeShapeType="1"/>
          </p:cNvSpPr>
          <p:nvPr/>
        </p:nvSpPr>
        <p:spPr bwMode="auto">
          <a:xfrm flipV="1">
            <a:off x="6611939" y="5689600"/>
            <a:ext cx="158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3" name="Line 31"/>
          <p:cNvSpPr>
            <a:spLocks noChangeShapeType="1"/>
          </p:cNvSpPr>
          <p:nvPr/>
        </p:nvSpPr>
        <p:spPr bwMode="auto">
          <a:xfrm flipV="1">
            <a:off x="7332664" y="5689600"/>
            <a:ext cx="158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4" name="Line 32"/>
          <p:cNvSpPr>
            <a:spLocks noChangeShapeType="1"/>
          </p:cNvSpPr>
          <p:nvPr/>
        </p:nvSpPr>
        <p:spPr bwMode="auto">
          <a:xfrm flipV="1">
            <a:off x="8761414" y="5689600"/>
            <a:ext cx="1587" cy="65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5" name="Line 33"/>
          <p:cNvSpPr>
            <a:spLocks noChangeShapeType="1"/>
          </p:cNvSpPr>
          <p:nvPr/>
        </p:nvSpPr>
        <p:spPr bwMode="auto">
          <a:xfrm flipV="1">
            <a:off x="5549900" y="5664200"/>
            <a:ext cx="1588" cy="90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6" name="Line 34"/>
          <p:cNvSpPr>
            <a:spLocks noChangeShapeType="1"/>
          </p:cNvSpPr>
          <p:nvPr/>
        </p:nvSpPr>
        <p:spPr bwMode="auto">
          <a:xfrm flipV="1">
            <a:off x="6257925" y="5664200"/>
            <a:ext cx="1588" cy="90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7" name="Line 35"/>
          <p:cNvSpPr>
            <a:spLocks noChangeShapeType="1"/>
          </p:cNvSpPr>
          <p:nvPr/>
        </p:nvSpPr>
        <p:spPr bwMode="auto">
          <a:xfrm flipV="1">
            <a:off x="6978650" y="5664200"/>
            <a:ext cx="1588" cy="90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8" name="Line 36"/>
          <p:cNvSpPr>
            <a:spLocks noChangeShapeType="1"/>
          </p:cNvSpPr>
          <p:nvPr/>
        </p:nvSpPr>
        <p:spPr bwMode="auto">
          <a:xfrm flipV="1">
            <a:off x="7686675" y="5664200"/>
            <a:ext cx="1588" cy="90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09" name="Line 37"/>
          <p:cNvSpPr>
            <a:spLocks noChangeShapeType="1"/>
          </p:cNvSpPr>
          <p:nvPr/>
        </p:nvSpPr>
        <p:spPr bwMode="auto">
          <a:xfrm flipV="1">
            <a:off x="8040689" y="5664200"/>
            <a:ext cx="1587" cy="90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10" name="Line 38"/>
          <p:cNvSpPr>
            <a:spLocks noChangeShapeType="1"/>
          </p:cNvSpPr>
          <p:nvPr/>
        </p:nvSpPr>
        <p:spPr bwMode="auto">
          <a:xfrm flipV="1">
            <a:off x="8407400" y="5664200"/>
            <a:ext cx="1588" cy="90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11" name="Line 39"/>
          <p:cNvSpPr>
            <a:spLocks noChangeShapeType="1"/>
          </p:cNvSpPr>
          <p:nvPr/>
        </p:nvSpPr>
        <p:spPr bwMode="auto">
          <a:xfrm flipV="1">
            <a:off x="9115425" y="5664200"/>
            <a:ext cx="1588" cy="90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12" name="Freeform 40"/>
          <p:cNvSpPr>
            <a:spLocks/>
          </p:cNvSpPr>
          <p:nvPr/>
        </p:nvSpPr>
        <p:spPr bwMode="auto">
          <a:xfrm>
            <a:off x="2057401" y="1614488"/>
            <a:ext cx="104775" cy="4183062"/>
          </a:xfrm>
          <a:custGeom>
            <a:avLst/>
            <a:gdLst>
              <a:gd name="T0" fmla="*/ 66 w 66"/>
              <a:gd name="T1" fmla="*/ 0 h 2635"/>
              <a:gd name="T2" fmla="*/ 0 w 66"/>
              <a:gd name="T3" fmla="*/ 0 h 2635"/>
              <a:gd name="T4" fmla="*/ 0 w 66"/>
              <a:gd name="T5" fmla="*/ 2635 h 2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" h="2635">
                <a:moveTo>
                  <a:pt x="66" y="0"/>
                </a:moveTo>
                <a:lnTo>
                  <a:pt x="0" y="0"/>
                </a:lnTo>
                <a:lnTo>
                  <a:pt x="0" y="263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13" name="Rectangle 41"/>
          <p:cNvSpPr>
            <a:spLocks noChangeArrowheads="1"/>
          </p:cNvSpPr>
          <p:nvPr/>
        </p:nvSpPr>
        <p:spPr bwMode="auto">
          <a:xfrm>
            <a:off x="1858963" y="5700714"/>
            <a:ext cx="7854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14" name="Rectangle 42"/>
          <p:cNvSpPr>
            <a:spLocks noChangeArrowheads="1"/>
          </p:cNvSpPr>
          <p:nvPr/>
        </p:nvSpPr>
        <p:spPr bwMode="auto">
          <a:xfrm>
            <a:off x="1795464" y="1111251"/>
            <a:ext cx="7778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as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15" name="Rectangle 43"/>
          <p:cNvSpPr>
            <a:spLocks noChangeArrowheads="1"/>
          </p:cNvSpPr>
          <p:nvPr/>
        </p:nvSpPr>
        <p:spPr bwMode="auto">
          <a:xfrm>
            <a:off x="1804989" y="900114"/>
            <a:ext cx="6826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of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16" name="Rectangle 44"/>
          <p:cNvSpPr>
            <a:spLocks noChangeArrowheads="1"/>
          </p:cNvSpPr>
          <p:nvPr/>
        </p:nvSpPr>
        <p:spPr bwMode="auto">
          <a:xfrm>
            <a:off x="1833563" y="1296989"/>
            <a:ext cx="30617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GDP</a:t>
            </a:r>
            <a:endParaRPr lang="en-US" altLang="en-US">
              <a:cs typeface="Arial" panose="020B0604020202020204" pitchFamily="34" charset="0"/>
            </a:endParaRPr>
          </a:p>
        </p:txBody>
      </p:sp>
      <p:grpSp>
        <p:nvGrpSpPr>
          <p:cNvPr id="131117" name="Group 45"/>
          <p:cNvGrpSpPr>
            <a:grpSpLocks/>
          </p:cNvGrpSpPr>
          <p:nvPr/>
        </p:nvGrpSpPr>
        <p:grpSpPr bwMode="auto">
          <a:xfrm>
            <a:off x="5378450" y="2006600"/>
            <a:ext cx="1398588" cy="285750"/>
            <a:chOff x="2895" y="1328"/>
            <a:chExt cx="881" cy="180"/>
          </a:xfrm>
        </p:grpSpPr>
        <p:sp>
          <p:nvSpPr>
            <p:cNvPr id="131118" name="Line 46"/>
            <p:cNvSpPr>
              <a:spLocks noChangeShapeType="1"/>
            </p:cNvSpPr>
            <p:nvPr/>
          </p:nvSpPr>
          <p:spPr bwMode="auto">
            <a:xfrm flipH="1">
              <a:off x="2895" y="1401"/>
              <a:ext cx="124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19" name="Rectangle 47"/>
            <p:cNvSpPr>
              <a:spLocks noChangeArrowheads="1"/>
            </p:cNvSpPr>
            <p:nvPr/>
          </p:nvSpPr>
          <p:spPr bwMode="auto">
            <a:xfrm>
              <a:off x="3038" y="1328"/>
              <a:ext cx="73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Total government</a:t>
              </a:r>
              <a:endParaRPr lang="en-US" altLang="en-US">
                <a:cs typeface="Arial" panose="020B0604020202020204" pitchFamily="34" charset="0"/>
              </a:endParaRPr>
            </a:p>
          </p:txBody>
        </p:sp>
      </p:grpSp>
      <p:sp>
        <p:nvSpPr>
          <p:cNvPr id="131120" name="Rectangle 48"/>
          <p:cNvSpPr>
            <a:spLocks noChangeArrowheads="1"/>
          </p:cNvSpPr>
          <p:nvPr/>
        </p:nvSpPr>
        <p:spPr bwMode="auto">
          <a:xfrm>
            <a:off x="1900238" y="5900739"/>
            <a:ext cx="311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1902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21" name="Rectangle 49"/>
          <p:cNvSpPr>
            <a:spLocks noChangeArrowheads="1"/>
          </p:cNvSpPr>
          <p:nvPr/>
        </p:nvSpPr>
        <p:spPr bwMode="auto">
          <a:xfrm>
            <a:off x="3544888" y="5884864"/>
            <a:ext cx="311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1922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22" name="Rectangle 50"/>
          <p:cNvSpPr>
            <a:spLocks noChangeArrowheads="1"/>
          </p:cNvSpPr>
          <p:nvPr/>
        </p:nvSpPr>
        <p:spPr bwMode="auto">
          <a:xfrm>
            <a:off x="3927475" y="5868989"/>
            <a:ext cx="311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1927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23" name="Rectangle 51"/>
          <p:cNvSpPr>
            <a:spLocks noChangeArrowheads="1"/>
          </p:cNvSpPr>
          <p:nvPr/>
        </p:nvSpPr>
        <p:spPr bwMode="auto">
          <a:xfrm>
            <a:off x="2820988" y="5870576"/>
            <a:ext cx="311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1913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24" name="Rectangle 52"/>
          <p:cNvSpPr>
            <a:spLocks noChangeArrowheads="1"/>
          </p:cNvSpPr>
          <p:nvPr/>
        </p:nvSpPr>
        <p:spPr bwMode="auto">
          <a:xfrm>
            <a:off x="4254500" y="5856289"/>
            <a:ext cx="311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1932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25" name="Rectangle 53"/>
          <p:cNvSpPr>
            <a:spLocks noChangeArrowheads="1"/>
          </p:cNvSpPr>
          <p:nvPr/>
        </p:nvSpPr>
        <p:spPr bwMode="auto">
          <a:xfrm>
            <a:off x="4691063" y="5840414"/>
            <a:ext cx="311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1940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26" name="Rectangle 54"/>
          <p:cNvSpPr>
            <a:spLocks noChangeArrowheads="1"/>
          </p:cNvSpPr>
          <p:nvPr/>
        </p:nvSpPr>
        <p:spPr bwMode="auto">
          <a:xfrm>
            <a:off x="6843713" y="5840414"/>
            <a:ext cx="311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1970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27" name="Rectangle 55"/>
          <p:cNvSpPr>
            <a:spLocks noChangeArrowheads="1"/>
          </p:cNvSpPr>
          <p:nvPr/>
        </p:nvSpPr>
        <p:spPr bwMode="auto">
          <a:xfrm>
            <a:off x="7562850" y="5840414"/>
            <a:ext cx="311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1980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28" name="Rectangle 56"/>
          <p:cNvSpPr>
            <a:spLocks noChangeArrowheads="1"/>
          </p:cNvSpPr>
          <p:nvPr/>
        </p:nvSpPr>
        <p:spPr bwMode="auto">
          <a:xfrm>
            <a:off x="8281988" y="5840414"/>
            <a:ext cx="311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1990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29" name="Rectangle 57"/>
          <p:cNvSpPr>
            <a:spLocks noChangeArrowheads="1"/>
          </p:cNvSpPr>
          <p:nvPr/>
        </p:nvSpPr>
        <p:spPr bwMode="auto">
          <a:xfrm>
            <a:off x="9001125" y="5840414"/>
            <a:ext cx="311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30" name="Rectangle 58"/>
          <p:cNvSpPr>
            <a:spLocks noChangeArrowheads="1"/>
          </p:cNvSpPr>
          <p:nvPr/>
        </p:nvSpPr>
        <p:spPr bwMode="auto">
          <a:xfrm>
            <a:off x="5410200" y="5840414"/>
            <a:ext cx="311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1950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31" name="Rectangle 59"/>
          <p:cNvSpPr>
            <a:spLocks noChangeArrowheads="1"/>
          </p:cNvSpPr>
          <p:nvPr/>
        </p:nvSpPr>
        <p:spPr bwMode="auto">
          <a:xfrm>
            <a:off x="6126163" y="5840414"/>
            <a:ext cx="311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1960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32" name="Rectangle 60"/>
          <p:cNvSpPr>
            <a:spLocks noChangeArrowheads="1"/>
          </p:cNvSpPr>
          <p:nvPr/>
        </p:nvSpPr>
        <p:spPr bwMode="auto">
          <a:xfrm>
            <a:off x="1762126" y="1508126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33" name="Line 61"/>
          <p:cNvSpPr>
            <a:spLocks noChangeShapeType="1"/>
          </p:cNvSpPr>
          <p:nvPr/>
        </p:nvSpPr>
        <p:spPr bwMode="auto">
          <a:xfrm>
            <a:off x="1993901" y="2212975"/>
            <a:ext cx="1047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34" name="Rectangle 62"/>
          <p:cNvSpPr>
            <a:spLocks noChangeArrowheads="1"/>
          </p:cNvSpPr>
          <p:nvPr/>
        </p:nvSpPr>
        <p:spPr bwMode="auto">
          <a:xfrm>
            <a:off x="1760539" y="2147889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35" name="Line 63"/>
          <p:cNvSpPr>
            <a:spLocks noChangeShapeType="1"/>
          </p:cNvSpPr>
          <p:nvPr/>
        </p:nvSpPr>
        <p:spPr bwMode="auto">
          <a:xfrm>
            <a:off x="1993901" y="2774950"/>
            <a:ext cx="1047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36" name="Rectangle 64"/>
          <p:cNvSpPr>
            <a:spLocks noChangeArrowheads="1"/>
          </p:cNvSpPr>
          <p:nvPr/>
        </p:nvSpPr>
        <p:spPr bwMode="auto">
          <a:xfrm>
            <a:off x="1760539" y="2716214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37" name="Line 65"/>
          <p:cNvSpPr>
            <a:spLocks noChangeShapeType="1"/>
          </p:cNvSpPr>
          <p:nvPr/>
        </p:nvSpPr>
        <p:spPr bwMode="auto">
          <a:xfrm>
            <a:off x="1993901" y="3406775"/>
            <a:ext cx="1047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38" name="Rectangle 66"/>
          <p:cNvSpPr>
            <a:spLocks noChangeArrowheads="1"/>
          </p:cNvSpPr>
          <p:nvPr/>
        </p:nvSpPr>
        <p:spPr bwMode="auto">
          <a:xfrm>
            <a:off x="1760539" y="3341689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39" name="Line 67"/>
          <p:cNvSpPr>
            <a:spLocks noChangeShapeType="1"/>
          </p:cNvSpPr>
          <p:nvPr/>
        </p:nvSpPr>
        <p:spPr bwMode="auto">
          <a:xfrm>
            <a:off x="2008189" y="3979864"/>
            <a:ext cx="10477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40" name="Rectangle 68"/>
          <p:cNvSpPr>
            <a:spLocks noChangeArrowheads="1"/>
          </p:cNvSpPr>
          <p:nvPr/>
        </p:nvSpPr>
        <p:spPr bwMode="auto">
          <a:xfrm>
            <a:off x="1774826" y="3903664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41" name="Line 69"/>
          <p:cNvSpPr>
            <a:spLocks noChangeShapeType="1"/>
          </p:cNvSpPr>
          <p:nvPr/>
        </p:nvSpPr>
        <p:spPr bwMode="auto">
          <a:xfrm>
            <a:off x="1995489" y="4543425"/>
            <a:ext cx="1047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42" name="Rectangle 70"/>
          <p:cNvSpPr>
            <a:spLocks noChangeArrowheads="1"/>
          </p:cNvSpPr>
          <p:nvPr/>
        </p:nvSpPr>
        <p:spPr bwMode="auto">
          <a:xfrm>
            <a:off x="1762126" y="4473576"/>
            <a:ext cx="1555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43" name="Line 71"/>
          <p:cNvSpPr>
            <a:spLocks noChangeShapeType="1"/>
          </p:cNvSpPr>
          <p:nvPr/>
        </p:nvSpPr>
        <p:spPr bwMode="auto">
          <a:xfrm>
            <a:off x="1981201" y="5130800"/>
            <a:ext cx="1047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44" name="Rectangle 72"/>
          <p:cNvSpPr>
            <a:spLocks noChangeArrowheads="1"/>
          </p:cNvSpPr>
          <p:nvPr/>
        </p:nvSpPr>
        <p:spPr bwMode="auto">
          <a:xfrm>
            <a:off x="1825625" y="5054601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31145" name="Freeform 73"/>
          <p:cNvSpPr>
            <a:spLocks/>
          </p:cNvSpPr>
          <p:nvPr/>
        </p:nvSpPr>
        <p:spPr bwMode="auto">
          <a:xfrm>
            <a:off x="9174163" y="3305175"/>
            <a:ext cx="450850" cy="2489200"/>
          </a:xfrm>
          <a:custGeom>
            <a:avLst/>
            <a:gdLst>
              <a:gd name="T0" fmla="*/ 41 w 284"/>
              <a:gd name="T1" fmla="*/ 0 h 1548"/>
              <a:gd name="T2" fmla="*/ 131 w 284"/>
              <a:gd name="T3" fmla="*/ 174 h 1548"/>
              <a:gd name="T4" fmla="*/ 284 w 284"/>
              <a:gd name="T5" fmla="*/ 204 h 1548"/>
              <a:gd name="T6" fmla="*/ 284 w 284"/>
              <a:gd name="T7" fmla="*/ 1548 h 1548"/>
              <a:gd name="T8" fmla="*/ 0 w 284"/>
              <a:gd name="T9" fmla="*/ 1548 h 1548"/>
              <a:gd name="T10" fmla="*/ 41 w 284"/>
              <a:gd name="T11" fmla="*/ 0 h 1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4" h="1548">
                <a:moveTo>
                  <a:pt x="41" y="0"/>
                </a:moveTo>
                <a:lnTo>
                  <a:pt x="131" y="174"/>
                </a:lnTo>
                <a:lnTo>
                  <a:pt x="284" y="204"/>
                </a:lnTo>
                <a:lnTo>
                  <a:pt x="284" y="1548"/>
                </a:lnTo>
                <a:lnTo>
                  <a:pt x="0" y="1548"/>
                </a:lnTo>
                <a:lnTo>
                  <a:pt x="41" y="0"/>
                </a:lnTo>
                <a:close/>
              </a:path>
            </a:pathLst>
          </a:custGeom>
          <a:solidFill>
            <a:srgbClr val="E6F3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46" name="Freeform 74"/>
          <p:cNvSpPr>
            <a:spLocks/>
          </p:cNvSpPr>
          <p:nvPr/>
        </p:nvSpPr>
        <p:spPr bwMode="auto">
          <a:xfrm>
            <a:off x="9193214" y="2171701"/>
            <a:ext cx="434975" cy="1457325"/>
          </a:xfrm>
          <a:custGeom>
            <a:avLst/>
            <a:gdLst>
              <a:gd name="T0" fmla="*/ 0 w 274"/>
              <a:gd name="T1" fmla="*/ 0 h 918"/>
              <a:gd name="T2" fmla="*/ 22 w 274"/>
              <a:gd name="T3" fmla="*/ 15 h 918"/>
              <a:gd name="T4" fmla="*/ 37 w 274"/>
              <a:gd name="T5" fmla="*/ 44 h 918"/>
              <a:gd name="T6" fmla="*/ 59 w 274"/>
              <a:gd name="T7" fmla="*/ 80 h 918"/>
              <a:gd name="T8" fmla="*/ 76 w 274"/>
              <a:gd name="T9" fmla="*/ 116 h 918"/>
              <a:gd name="T10" fmla="*/ 98 w 274"/>
              <a:gd name="T11" fmla="*/ 156 h 918"/>
              <a:gd name="T12" fmla="*/ 112 w 274"/>
              <a:gd name="T13" fmla="*/ 173 h 918"/>
              <a:gd name="T14" fmla="*/ 167 w 274"/>
              <a:gd name="T15" fmla="*/ 222 h 918"/>
              <a:gd name="T16" fmla="*/ 223 w 274"/>
              <a:gd name="T17" fmla="*/ 240 h 918"/>
              <a:gd name="T18" fmla="*/ 274 w 274"/>
              <a:gd name="T19" fmla="*/ 293 h 918"/>
              <a:gd name="T20" fmla="*/ 266 w 274"/>
              <a:gd name="T21" fmla="*/ 918 h 918"/>
              <a:gd name="T22" fmla="*/ 118 w 274"/>
              <a:gd name="T23" fmla="*/ 881 h 918"/>
              <a:gd name="T24" fmla="*/ 31 w 274"/>
              <a:gd name="T25" fmla="*/ 710 h 918"/>
              <a:gd name="T26" fmla="*/ 0 w 274"/>
              <a:gd name="T27" fmla="*/ 0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74" h="918">
                <a:moveTo>
                  <a:pt x="0" y="0"/>
                </a:moveTo>
                <a:cubicBezTo>
                  <a:pt x="3" y="15"/>
                  <a:pt x="13" y="2"/>
                  <a:pt x="22" y="15"/>
                </a:cubicBezTo>
                <a:cubicBezTo>
                  <a:pt x="27" y="23"/>
                  <a:pt x="32" y="36"/>
                  <a:pt x="37" y="44"/>
                </a:cubicBezTo>
                <a:cubicBezTo>
                  <a:pt x="46" y="57"/>
                  <a:pt x="54" y="65"/>
                  <a:pt x="59" y="80"/>
                </a:cubicBezTo>
                <a:cubicBezTo>
                  <a:pt x="63" y="90"/>
                  <a:pt x="69" y="107"/>
                  <a:pt x="76" y="116"/>
                </a:cubicBezTo>
                <a:cubicBezTo>
                  <a:pt x="79" y="128"/>
                  <a:pt x="90" y="146"/>
                  <a:pt x="98" y="156"/>
                </a:cubicBezTo>
                <a:cubicBezTo>
                  <a:pt x="104" y="163"/>
                  <a:pt x="104" y="169"/>
                  <a:pt x="112" y="173"/>
                </a:cubicBezTo>
                <a:cubicBezTo>
                  <a:pt x="141" y="188"/>
                  <a:pt x="136" y="211"/>
                  <a:pt x="167" y="222"/>
                </a:cubicBezTo>
                <a:cubicBezTo>
                  <a:pt x="186" y="228"/>
                  <a:pt x="223" y="240"/>
                  <a:pt x="223" y="240"/>
                </a:cubicBezTo>
                <a:cubicBezTo>
                  <a:pt x="243" y="269"/>
                  <a:pt x="270" y="181"/>
                  <a:pt x="274" y="293"/>
                </a:cubicBezTo>
                <a:lnTo>
                  <a:pt x="266" y="918"/>
                </a:lnTo>
                <a:lnTo>
                  <a:pt x="118" y="881"/>
                </a:lnTo>
                <a:lnTo>
                  <a:pt x="31" y="710"/>
                </a:lnTo>
                <a:lnTo>
                  <a:pt x="0" y="0"/>
                </a:lnTo>
                <a:close/>
              </a:path>
            </a:pathLst>
          </a:custGeom>
          <a:solidFill>
            <a:srgbClr val="BCE0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147" name="Rectangle 75"/>
          <p:cNvSpPr>
            <a:spLocks noChangeArrowheads="1"/>
          </p:cNvSpPr>
          <p:nvPr/>
        </p:nvSpPr>
        <p:spPr bwMode="auto">
          <a:xfrm>
            <a:off x="8839200" y="2757488"/>
            <a:ext cx="623888" cy="539750"/>
          </a:xfrm>
          <a:prstGeom prst="rect">
            <a:avLst/>
          </a:prstGeom>
          <a:solidFill>
            <a:srgbClr val="BCE0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1148" name="Group 76"/>
          <p:cNvGrpSpPr>
            <a:grpSpLocks/>
          </p:cNvGrpSpPr>
          <p:nvPr/>
        </p:nvGrpSpPr>
        <p:grpSpPr bwMode="auto">
          <a:xfrm>
            <a:off x="2033589" y="2114550"/>
            <a:ext cx="7589837" cy="2871788"/>
            <a:chOff x="321" y="1332"/>
            <a:chExt cx="4781" cy="1809"/>
          </a:xfrm>
        </p:grpSpPr>
        <p:grpSp>
          <p:nvGrpSpPr>
            <p:cNvPr id="131149" name="Group 77"/>
            <p:cNvGrpSpPr>
              <a:grpSpLocks/>
            </p:cNvGrpSpPr>
            <p:nvPr/>
          </p:nvGrpSpPr>
          <p:grpSpPr bwMode="auto">
            <a:xfrm>
              <a:off x="321" y="1332"/>
              <a:ext cx="4525" cy="1809"/>
              <a:chOff x="860" y="1305"/>
              <a:chExt cx="4525" cy="1809"/>
            </a:xfrm>
          </p:grpSpPr>
          <p:sp>
            <p:nvSpPr>
              <p:cNvPr id="131150" name="Oval 78"/>
              <p:cNvSpPr>
                <a:spLocks noChangeArrowheads="1"/>
              </p:cNvSpPr>
              <p:nvPr/>
            </p:nvSpPr>
            <p:spPr bwMode="auto">
              <a:xfrm>
                <a:off x="1380" y="3048"/>
                <a:ext cx="40" cy="41"/>
              </a:xfrm>
              <a:prstGeom prst="ellipse">
                <a:avLst/>
              </a:prstGeom>
              <a:solidFill>
                <a:srgbClr val="0069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51" name="Oval 79"/>
              <p:cNvSpPr>
                <a:spLocks noChangeArrowheads="1"/>
              </p:cNvSpPr>
              <p:nvPr/>
            </p:nvSpPr>
            <p:spPr bwMode="auto">
              <a:xfrm>
                <a:off x="860" y="3073"/>
                <a:ext cx="40" cy="41"/>
              </a:xfrm>
              <a:prstGeom prst="ellipse">
                <a:avLst/>
              </a:prstGeom>
              <a:solidFill>
                <a:srgbClr val="0069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52" name="Freeform 80"/>
              <p:cNvSpPr>
                <a:spLocks/>
              </p:cNvSpPr>
              <p:nvPr/>
            </p:nvSpPr>
            <p:spPr bwMode="auto">
              <a:xfrm>
                <a:off x="1801" y="2734"/>
                <a:ext cx="40" cy="41"/>
              </a:xfrm>
              <a:custGeom>
                <a:avLst/>
                <a:gdLst>
                  <a:gd name="T0" fmla="*/ 2 w 5"/>
                  <a:gd name="T1" fmla="*/ 5 h 5"/>
                  <a:gd name="T2" fmla="*/ 0 w 5"/>
                  <a:gd name="T3" fmla="*/ 2 h 5"/>
                  <a:gd name="T4" fmla="*/ 2 w 5"/>
                  <a:gd name="T5" fmla="*/ 0 h 5"/>
                  <a:gd name="T6" fmla="*/ 5 w 5"/>
                  <a:gd name="T7" fmla="*/ 2 h 5"/>
                  <a:gd name="T8" fmla="*/ 2 w 5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5"/>
                    </a:moveTo>
                    <a:cubicBezTo>
                      <a:pt x="1" y="5"/>
                      <a:pt x="0" y="4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3" y="0"/>
                      <a:pt x="5" y="1"/>
                      <a:pt x="5" y="2"/>
                    </a:cubicBezTo>
                    <a:cubicBezTo>
                      <a:pt x="5" y="3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0069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53" name="Oval 81"/>
              <p:cNvSpPr>
                <a:spLocks noChangeArrowheads="1"/>
              </p:cNvSpPr>
              <p:nvPr/>
            </p:nvSpPr>
            <p:spPr bwMode="auto">
              <a:xfrm>
                <a:off x="2041" y="2742"/>
                <a:ext cx="40" cy="40"/>
              </a:xfrm>
              <a:prstGeom prst="ellipse">
                <a:avLst/>
              </a:prstGeom>
              <a:solidFill>
                <a:srgbClr val="0069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54" name="Oval 82"/>
              <p:cNvSpPr>
                <a:spLocks noChangeArrowheads="1"/>
              </p:cNvSpPr>
              <p:nvPr/>
            </p:nvSpPr>
            <p:spPr bwMode="auto">
              <a:xfrm>
                <a:off x="2280" y="2412"/>
                <a:ext cx="40" cy="40"/>
              </a:xfrm>
              <a:prstGeom prst="ellipse">
                <a:avLst/>
              </a:prstGeom>
              <a:solidFill>
                <a:srgbClr val="0069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55" name="Freeform 83"/>
              <p:cNvSpPr>
                <a:spLocks/>
              </p:cNvSpPr>
              <p:nvPr/>
            </p:nvSpPr>
            <p:spPr bwMode="auto">
              <a:xfrm>
                <a:off x="893" y="1305"/>
                <a:ext cx="4492" cy="1784"/>
              </a:xfrm>
              <a:custGeom>
                <a:avLst/>
                <a:gdLst>
                  <a:gd name="T0" fmla="*/ 4492 w 4492"/>
                  <a:gd name="T1" fmla="*/ 0 h 1784"/>
                  <a:gd name="T2" fmla="*/ 4443 w 4492"/>
                  <a:gd name="T3" fmla="*/ 33 h 1784"/>
                  <a:gd name="T4" fmla="*/ 4401 w 4492"/>
                  <a:gd name="T5" fmla="*/ 57 h 1784"/>
                  <a:gd name="T6" fmla="*/ 4352 w 4492"/>
                  <a:gd name="T7" fmla="*/ 99 h 1784"/>
                  <a:gd name="T8" fmla="*/ 4311 w 4492"/>
                  <a:gd name="T9" fmla="*/ 115 h 1784"/>
                  <a:gd name="T10" fmla="*/ 4261 w 4492"/>
                  <a:gd name="T11" fmla="*/ 148 h 1784"/>
                  <a:gd name="T12" fmla="*/ 4220 w 4492"/>
                  <a:gd name="T13" fmla="*/ 173 h 1784"/>
                  <a:gd name="T14" fmla="*/ 4170 w 4492"/>
                  <a:gd name="T15" fmla="*/ 198 h 1784"/>
                  <a:gd name="T16" fmla="*/ 4129 w 4492"/>
                  <a:gd name="T17" fmla="*/ 223 h 1784"/>
                  <a:gd name="T18" fmla="*/ 4088 w 4492"/>
                  <a:gd name="T19" fmla="*/ 214 h 1784"/>
                  <a:gd name="T20" fmla="*/ 4038 w 4492"/>
                  <a:gd name="T21" fmla="*/ 214 h 1784"/>
                  <a:gd name="T22" fmla="*/ 3997 w 4492"/>
                  <a:gd name="T23" fmla="*/ 206 h 1784"/>
                  <a:gd name="T24" fmla="*/ 3947 w 4492"/>
                  <a:gd name="T25" fmla="*/ 223 h 1784"/>
                  <a:gd name="T26" fmla="*/ 3906 w 4492"/>
                  <a:gd name="T27" fmla="*/ 206 h 1784"/>
                  <a:gd name="T28" fmla="*/ 3856 w 4492"/>
                  <a:gd name="T29" fmla="*/ 264 h 1784"/>
                  <a:gd name="T30" fmla="*/ 3815 w 4492"/>
                  <a:gd name="T31" fmla="*/ 272 h 1784"/>
                  <a:gd name="T32" fmla="*/ 3765 w 4492"/>
                  <a:gd name="T33" fmla="*/ 305 h 1784"/>
                  <a:gd name="T34" fmla="*/ 3724 w 4492"/>
                  <a:gd name="T35" fmla="*/ 297 h 1784"/>
                  <a:gd name="T36" fmla="*/ 3675 w 4492"/>
                  <a:gd name="T37" fmla="*/ 247 h 1784"/>
                  <a:gd name="T38" fmla="*/ 3633 w 4492"/>
                  <a:gd name="T39" fmla="*/ 198 h 1784"/>
                  <a:gd name="T40" fmla="*/ 3584 w 4492"/>
                  <a:gd name="T41" fmla="*/ 239 h 1784"/>
                  <a:gd name="T42" fmla="*/ 3543 w 4492"/>
                  <a:gd name="T43" fmla="*/ 239 h 1784"/>
                  <a:gd name="T44" fmla="*/ 3493 w 4492"/>
                  <a:gd name="T45" fmla="*/ 247 h 1784"/>
                  <a:gd name="T46" fmla="*/ 3452 w 4492"/>
                  <a:gd name="T47" fmla="*/ 256 h 1784"/>
                  <a:gd name="T48" fmla="*/ 3402 w 4492"/>
                  <a:gd name="T49" fmla="*/ 272 h 1784"/>
                  <a:gd name="T50" fmla="*/ 3361 w 4492"/>
                  <a:gd name="T51" fmla="*/ 322 h 1784"/>
                  <a:gd name="T52" fmla="*/ 3320 w 4492"/>
                  <a:gd name="T53" fmla="*/ 198 h 1784"/>
                  <a:gd name="T54" fmla="*/ 3270 w 4492"/>
                  <a:gd name="T55" fmla="*/ 239 h 1784"/>
                  <a:gd name="T56" fmla="*/ 3229 w 4492"/>
                  <a:gd name="T57" fmla="*/ 247 h 1784"/>
                  <a:gd name="T58" fmla="*/ 3179 w 4492"/>
                  <a:gd name="T59" fmla="*/ 330 h 1784"/>
                  <a:gd name="T60" fmla="*/ 3138 w 4492"/>
                  <a:gd name="T61" fmla="*/ 280 h 1784"/>
                  <a:gd name="T62" fmla="*/ 3088 w 4492"/>
                  <a:gd name="T63" fmla="*/ 198 h 1784"/>
                  <a:gd name="T64" fmla="*/ 3047 w 4492"/>
                  <a:gd name="T65" fmla="*/ 280 h 1784"/>
                  <a:gd name="T66" fmla="*/ 2997 w 4492"/>
                  <a:gd name="T67" fmla="*/ 396 h 1784"/>
                  <a:gd name="T68" fmla="*/ 2956 w 4492"/>
                  <a:gd name="T69" fmla="*/ 413 h 1784"/>
                  <a:gd name="T70" fmla="*/ 2907 w 4492"/>
                  <a:gd name="T71" fmla="*/ 471 h 1784"/>
                  <a:gd name="T72" fmla="*/ 2865 w 4492"/>
                  <a:gd name="T73" fmla="*/ 471 h 1784"/>
                  <a:gd name="T74" fmla="*/ 2816 w 4492"/>
                  <a:gd name="T75" fmla="*/ 388 h 1784"/>
                  <a:gd name="T76" fmla="*/ 2775 w 4492"/>
                  <a:gd name="T77" fmla="*/ 413 h 1784"/>
                  <a:gd name="T78" fmla="*/ 2725 w 4492"/>
                  <a:gd name="T79" fmla="*/ 429 h 1784"/>
                  <a:gd name="T80" fmla="*/ 2684 w 4492"/>
                  <a:gd name="T81" fmla="*/ 429 h 1784"/>
                  <a:gd name="T82" fmla="*/ 2634 w 4492"/>
                  <a:gd name="T83" fmla="*/ 495 h 1784"/>
                  <a:gd name="T84" fmla="*/ 2593 w 4492"/>
                  <a:gd name="T85" fmla="*/ 330 h 1784"/>
                  <a:gd name="T86" fmla="*/ 2543 w 4492"/>
                  <a:gd name="T87" fmla="*/ 322 h 1784"/>
                  <a:gd name="T88" fmla="*/ 2502 w 4492"/>
                  <a:gd name="T89" fmla="*/ 371 h 1784"/>
                  <a:gd name="T90" fmla="*/ 2461 w 4492"/>
                  <a:gd name="T91" fmla="*/ 495 h 1784"/>
                  <a:gd name="T92" fmla="*/ 2411 w 4492"/>
                  <a:gd name="T93" fmla="*/ 289 h 1784"/>
                  <a:gd name="T94" fmla="*/ 2370 w 4492"/>
                  <a:gd name="T95" fmla="*/ 347 h 1784"/>
                  <a:gd name="T96" fmla="*/ 2320 w 4492"/>
                  <a:gd name="T97" fmla="*/ 322 h 1784"/>
                  <a:gd name="T98" fmla="*/ 2279 w 4492"/>
                  <a:gd name="T99" fmla="*/ 727 h 1784"/>
                  <a:gd name="T100" fmla="*/ 2229 w 4492"/>
                  <a:gd name="T101" fmla="*/ 561 h 1784"/>
                  <a:gd name="T102" fmla="*/ 2188 w 4492"/>
                  <a:gd name="T103" fmla="*/ 330 h 1784"/>
                  <a:gd name="T104" fmla="*/ 1990 w 4492"/>
                  <a:gd name="T105" fmla="*/ 198 h 1784"/>
                  <a:gd name="T106" fmla="*/ 1866 w 4492"/>
                  <a:gd name="T107" fmla="*/ 1156 h 1784"/>
                  <a:gd name="T108" fmla="*/ 1775 w 4492"/>
                  <a:gd name="T109" fmla="*/ 1189 h 1784"/>
                  <a:gd name="T110" fmla="*/ 1684 w 4492"/>
                  <a:gd name="T111" fmla="*/ 991 h 1784"/>
                  <a:gd name="T112" fmla="*/ 1594 w 4492"/>
                  <a:gd name="T113" fmla="*/ 1222 h 1784"/>
                  <a:gd name="T114" fmla="*/ 1503 w 4492"/>
                  <a:gd name="T115" fmla="*/ 1156 h 1784"/>
                  <a:gd name="T116" fmla="*/ 1404 w 4492"/>
                  <a:gd name="T117" fmla="*/ 1123 h 1784"/>
                  <a:gd name="T118" fmla="*/ 1172 w 4492"/>
                  <a:gd name="T119" fmla="*/ 1454 h 1784"/>
                  <a:gd name="T120" fmla="*/ 925 w 4492"/>
                  <a:gd name="T121" fmla="*/ 1437 h 1784"/>
                  <a:gd name="T122" fmla="*/ 504 w 4492"/>
                  <a:gd name="T123" fmla="*/ 1759 h 1784"/>
                  <a:gd name="T124" fmla="*/ 0 w 4492"/>
                  <a:gd name="T125" fmla="*/ 1784 h 1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492" h="1784">
                    <a:moveTo>
                      <a:pt x="4492" y="0"/>
                    </a:moveTo>
                    <a:lnTo>
                      <a:pt x="4443" y="33"/>
                    </a:lnTo>
                    <a:lnTo>
                      <a:pt x="4401" y="57"/>
                    </a:lnTo>
                    <a:lnTo>
                      <a:pt x="4352" y="99"/>
                    </a:lnTo>
                    <a:lnTo>
                      <a:pt x="4311" y="115"/>
                    </a:lnTo>
                    <a:lnTo>
                      <a:pt x="4261" y="148"/>
                    </a:lnTo>
                    <a:lnTo>
                      <a:pt x="4220" y="173"/>
                    </a:lnTo>
                    <a:lnTo>
                      <a:pt x="4170" y="198"/>
                    </a:lnTo>
                    <a:lnTo>
                      <a:pt x="4129" y="223"/>
                    </a:lnTo>
                    <a:lnTo>
                      <a:pt x="4088" y="214"/>
                    </a:lnTo>
                    <a:lnTo>
                      <a:pt x="4038" y="214"/>
                    </a:lnTo>
                    <a:lnTo>
                      <a:pt x="3997" y="206"/>
                    </a:lnTo>
                    <a:lnTo>
                      <a:pt x="3947" y="223"/>
                    </a:lnTo>
                    <a:lnTo>
                      <a:pt x="3906" y="206"/>
                    </a:lnTo>
                    <a:lnTo>
                      <a:pt x="3856" y="264"/>
                    </a:lnTo>
                    <a:lnTo>
                      <a:pt x="3815" y="272"/>
                    </a:lnTo>
                    <a:lnTo>
                      <a:pt x="3765" y="305"/>
                    </a:lnTo>
                    <a:lnTo>
                      <a:pt x="3724" y="297"/>
                    </a:lnTo>
                    <a:lnTo>
                      <a:pt x="3675" y="247"/>
                    </a:lnTo>
                    <a:lnTo>
                      <a:pt x="3633" y="198"/>
                    </a:lnTo>
                    <a:lnTo>
                      <a:pt x="3584" y="239"/>
                    </a:lnTo>
                    <a:lnTo>
                      <a:pt x="3543" y="239"/>
                    </a:lnTo>
                    <a:lnTo>
                      <a:pt x="3493" y="247"/>
                    </a:lnTo>
                    <a:lnTo>
                      <a:pt x="3452" y="256"/>
                    </a:lnTo>
                    <a:lnTo>
                      <a:pt x="3402" y="272"/>
                    </a:lnTo>
                    <a:lnTo>
                      <a:pt x="3361" y="322"/>
                    </a:lnTo>
                    <a:lnTo>
                      <a:pt x="3320" y="198"/>
                    </a:lnTo>
                    <a:lnTo>
                      <a:pt x="3270" y="239"/>
                    </a:lnTo>
                    <a:lnTo>
                      <a:pt x="3229" y="247"/>
                    </a:lnTo>
                    <a:lnTo>
                      <a:pt x="3179" y="330"/>
                    </a:lnTo>
                    <a:lnTo>
                      <a:pt x="3138" y="280"/>
                    </a:lnTo>
                    <a:lnTo>
                      <a:pt x="3088" y="198"/>
                    </a:lnTo>
                    <a:lnTo>
                      <a:pt x="3047" y="280"/>
                    </a:lnTo>
                    <a:lnTo>
                      <a:pt x="2997" y="396"/>
                    </a:lnTo>
                    <a:lnTo>
                      <a:pt x="2956" y="413"/>
                    </a:lnTo>
                    <a:lnTo>
                      <a:pt x="2907" y="471"/>
                    </a:lnTo>
                    <a:lnTo>
                      <a:pt x="2865" y="471"/>
                    </a:lnTo>
                    <a:lnTo>
                      <a:pt x="2816" y="388"/>
                    </a:lnTo>
                    <a:lnTo>
                      <a:pt x="2775" y="413"/>
                    </a:lnTo>
                    <a:lnTo>
                      <a:pt x="2725" y="429"/>
                    </a:lnTo>
                    <a:lnTo>
                      <a:pt x="2684" y="429"/>
                    </a:lnTo>
                    <a:lnTo>
                      <a:pt x="2634" y="495"/>
                    </a:lnTo>
                    <a:lnTo>
                      <a:pt x="2593" y="330"/>
                    </a:lnTo>
                    <a:lnTo>
                      <a:pt x="2543" y="322"/>
                    </a:lnTo>
                    <a:lnTo>
                      <a:pt x="2502" y="371"/>
                    </a:lnTo>
                    <a:lnTo>
                      <a:pt x="2461" y="495"/>
                    </a:lnTo>
                    <a:lnTo>
                      <a:pt x="2411" y="289"/>
                    </a:lnTo>
                    <a:lnTo>
                      <a:pt x="2370" y="347"/>
                    </a:lnTo>
                    <a:lnTo>
                      <a:pt x="2320" y="322"/>
                    </a:lnTo>
                    <a:lnTo>
                      <a:pt x="2279" y="727"/>
                    </a:lnTo>
                    <a:lnTo>
                      <a:pt x="2229" y="561"/>
                    </a:lnTo>
                    <a:lnTo>
                      <a:pt x="2188" y="330"/>
                    </a:lnTo>
                    <a:lnTo>
                      <a:pt x="1990" y="198"/>
                    </a:lnTo>
                    <a:lnTo>
                      <a:pt x="1866" y="1156"/>
                    </a:lnTo>
                    <a:lnTo>
                      <a:pt x="1775" y="1189"/>
                    </a:lnTo>
                    <a:lnTo>
                      <a:pt x="1684" y="991"/>
                    </a:lnTo>
                    <a:lnTo>
                      <a:pt x="1594" y="1222"/>
                    </a:lnTo>
                    <a:lnTo>
                      <a:pt x="1503" y="1156"/>
                    </a:lnTo>
                    <a:lnTo>
                      <a:pt x="1404" y="1123"/>
                    </a:lnTo>
                    <a:lnTo>
                      <a:pt x="1172" y="1454"/>
                    </a:lnTo>
                    <a:lnTo>
                      <a:pt x="925" y="1437"/>
                    </a:lnTo>
                    <a:lnTo>
                      <a:pt x="504" y="1759"/>
                    </a:lnTo>
                    <a:lnTo>
                      <a:pt x="0" y="1784"/>
                    </a:lnTo>
                  </a:path>
                </a:pathLst>
              </a:custGeom>
              <a:noFill/>
              <a:ln w="39688">
                <a:solidFill>
                  <a:srgbClr val="0069B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156" name="Freeform 84"/>
            <p:cNvSpPr>
              <a:spLocks/>
            </p:cNvSpPr>
            <p:nvPr/>
          </p:nvSpPr>
          <p:spPr bwMode="auto">
            <a:xfrm>
              <a:off x="4837" y="1344"/>
              <a:ext cx="265" cy="265"/>
            </a:xfrm>
            <a:custGeom>
              <a:avLst/>
              <a:gdLst>
                <a:gd name="T0" fmla="*/ 0 w 265"/>
                <a:gd name="T1" fmla="*/ 0 h 265"/>
                <a:gd name="T2" fmla="*/ 265 w 265"/>
                <a:gd name="T3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5" h="265">
                  <a:moveTo>
                    <a:pt x="0" y="0"/>
                  </a:moveTo>
                  <a:cubicBezTo>
                    <a:pt x="65" y="117"/>
                    <a:pt x="111" y="265"/>
                    <a:pt x="265" y="265"/>
                  </a:cubicBezTo>
                </a:path>
              </a:pathLst>
            </a:custGeom>
            <a:noFill/>
            <a:ln w="28575" cmpd="sng">
              <a:solidFill>
                <a:srgbClr val="0069B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1157" name="Group 85"/>
          <p:cNvGrpSpPr>
            <a:grpSpLocks/>
          </p:cNvGrpSpPr>
          <p:nvPr/>
        </p:nvGrpSpPr>
        <p:grpSpPr bwMode="auto">
          <a:xfrm>
            <a:off x="2089150" y="2967039"/>
            <a:ext cx="7519988" cy="2581275"/>
            <a:chOff x="356" y="1878"/>
            <a:chExt cx="4737" cy="1626"/>
          </a:xfrm>
        </p:grpSpPr>
        <p:grpSp>
          <p:nvGrpSpPr>
            <p:cNvPr id="131158" name="Group 86"/>
            <p:cNvGrpSpPr>
              <a:grpSpLocks/>
            </p:cNvGrpSpPr>
            <p:nvPr/>
          </p:nvGrpSpPr>
          <p:grpSpPr bwMode="auto">
            <a:xfrm>
              <a:off x="356" y="1878"/>
              <a:ext cx="4509" cy="1626"/>
              <a:chOff x="860" y="1850"/>
              <a:chExt cx="4509" cy="1626"/>
            </a:xfrm>
          </p:grpSpPr>
          <p:sp>
            <p:nvSpPr>
              <p:cNvPr id="131159" name="Oval 87"/>
              <p:cNvSpPr>
                <a:spLocks noChangeArrowheads="1"/>
              </p:cNvSpPr>
              <p:nvPr/>
            </p:nvSpPr>
            <p:spPr bwMode="auto">
              <a:xfrm>
                <a:off x="1380" y="3436"/>
                <a:ext cx="40" cy="40"/>
              </a:xfrm>
              <a:prstGeom prst="ellipse">
                <a:avLst/>
              </a:prstGeom>
              <a:solidFill>
                <a:srgbClr val="0506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60" name="Oval 88"/>
              <p:cNvSpPr>
                <a:spLocks noChangeArrowheads="1"/>
              </p:cNvSpPr>
              <p:nvPr/>
            </p:nvSpPr>
            <p:spPr bwMode="auto">
              <a:xfrm>
                <a:off x="1809" y="3197"/>
                <a:ext cx="40" cy="40"/>
              </a:xfrm>
              <a:prstGeom prst="ellipse">
                <a:avLst/>
              </a:prstGeom>
              <a:solidFill>
                <a:srgbClr val="0506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61" name="Oval 89"/>
              <p:cNvSpPr>
                <a:spLocks noChangeArrowheads="1"/>
              </p:cNvSpPr>
              <p:nvPr/>
            </p:nvSpPr>
            <p:spPr bwMode="auto">
              <a:xfrm>
                <a:off x="2057" y="3287"/>
                <a:ext cx="40" cy="40"/>
              </a:xfrm>
              <a:prstGeom prst="ellipse">
                <a:avLst/>
              </a:prstGeom>
              <a:solidFill>
                <a:srgbClr val="0506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62" name="Oval 90"/>
              <p:cNvSpPr>
                <a:spLocks noChangeArrowheads="1"/>
              </p:cNvSpPr>
              <p:nvPr/>
            </p:nvSpPr>
            <p:spPr bwMode="auto">
              <a:xfrm>
                <a:off x="2264" y="3296"/>
                <a:ext cx="40" cy="40"/>
              </a:xfrm>
              <a:prstGeom prst="ellipse">
                <a:avLst/>
              </a:prstGeom>
              <a:solidFill>
                <a:srgbClr val="0506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63" name="Oval 91"/>
              <p:cNvSpPr>
                <a:spLocks noChangeArrowheads="1"/>
              </p:cNvSpPr>
              <p:nvPr/>
            </p:nvSpPr>
            <p:spPr bwMode="auto">
              <a:xfrm>
                <a:off x="860" y="3403"/>
                <a:ext cx="40" cy="40"/>
              </a:xfrm>
              <a:prstGeom prst="ellipse">
                <a:avLst/>
              </a:prstGeom>
              <a:solidFill>
                <a:srgbClr val="0506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64" name="Freeform 92"/>
              <p:cNvSpPr>
                <a:spLocks/>
              </p:cNvSpPr>
              <p:nvPr/>
            </p:nvSpPr>
            <p:spPr bwMode="auto">
              <a:xfrm>
                <a:off x="893" y="1850"/>
                <a:ext cx="4476" cy="1603"/>
              </a:xfrm>
              <a:custGeom>
                <a:avLst/>
                <a:gdLst>
                  <a:gd name="T0" fmla="*/ 4476 w 4476"/>
                  <a:gd name="T1" fmla="*/ 206 h 1603"/>
                  <a:gd name="T2" fmla="*/ 4401 w 4476"/>
                  <a:gd name="T3" fmla="*/ 248 h 1603"/>
                  <a:gd name="T4" fmla="*/ 4352 w 4476"/>
                  <a:gd name="T5" fmla="*/ 273 h 1603"/>
                  <a:gd name="T6" fmla="*/ 4311 w 4476"/>
                  <a:gd name="T7" fmla="*/ 297 h 1603"/>
                  <a:gd name="T8" fmla="*/ 4261 w 4476"/>
                  <a:gd name="T9" fmla="*/ 322 h 1603"/>
                  <a:gd name="T10" fmla="*/ 4220 w 4476"/>
                  <a:gd name="T11" fmla="*/ 363 h 1603"/>
                  <a:gd name="T12" fmla="*/ 4170 w 4476"/>
                  <a:gd name="T13" fmla="*/ 388 h 1603"/>
                  <a:gd name="T14" fmla="*/ 4129 w 4476"/>
                  <a:gd name="T15" fmla="*/ 413 h 1603"/>
                  <a:gd name="T16" fmla="*/ 4088 w 4476"/>
                  <a:gd name="T17" fmla="*/ 438 h 1603"/>
                  <a:gd name="T18" fmla="*/ 4038 w 4476"/>
                  <a:gd name="T19" fmla="*/ 421 h 1603"/>
                  <a:gd name="T20" fmla="*/ 3997 w 4476"/>
                  <a:gd name="T21" fmla="*/ 396 h 1603"/>
                  <a:gd name="T22" fmla="*/ 3947 w 4476"/>
                  <a:gd name="T23" fmla="*/ 396 h 1603"/>
                  <a:gd name="T24" fmla="*/ 3906 w 4476"/>
                  <a:gd name="T25" fmla="*/ 388 h 1603"/>
                  <a:gd name="T26" fmla="*/ 3856 w 4476"/>
                  <a:gd name="T27" fmla="*/ 438 h 1603"/>
                  <a:gd name="T28" fmla="*/ 3815 w 4476"/>
                  <a:gd name="T29" fmla="*/ 438 h 1603"/>
                  <a:gd name="T30" fmla="*/ 3765 w 4476"/>
                  <a:gd name="T31" fmla="*/ 454 h 1603"/>
                  <a:gd name="T32" fmla="*/ 3724 w 4476"/>
                  <a:gd name="T33" fmla="*/ 446 h 1603"/>
                  <a:gd name="T34" fmla="*/ 3675 w 4476"/>
                  <a:gd name="T35" fmla="*/ 388 h 1603"/>
                  <a:gd name="T36" fmla="*/ 3633 w 4476"/>
                  <a:gd name="T37" fmla="*/ 314 h 1603"/>
                  <a:gd name="T38" fmla="*/ 3584 w 4476"/>
                  <a:gd name="T39" fmla="*/ 363 h 1603"/>
                  <a:gd name="T40" fmla="*/ 3543 w 4476"/>
                  <a:gd name="T41" fmla="*/ 372 h 1603"/>
                  <a:gd name="T42" fmla="*/ 3493 w 4476"/>
                  <a:gd name="T43" fmla="*/ 396 h 1603"/>
                  <a:gd name="T44" fmla="*/ 3452 w 4476"/>
                  <a:gd name="T45" fmla="*/ 438 h 1603"/>
                  <a:gd name="T46" fmla="*/ 3402 w 4476"/>
                  <a:gd name="T47" fmla="*/ 454 h 1603"/>
                  <a:gd name="T48" fmla="*/ 3361 w 4476"/>
                  <a:gd name="T49" fmla="*/ 496 h 1603"/>
                  <a:gd name="T50" fmla="*/ 3320 w 4476"/>
                  <a:gd name="T51" fmla="*/ 380 h 1603"/>
                  <a:gd name="T52" fmla="*/ 3270 w 4476"/>
                  <a:gd name="T53" fmla="*/ 421 h 1603"/>
                  <a:gd name="T54" fmla="*/ 3229 w 4476"/>
                  <a:gd name="T55" fmla="*/ 454 h 1603"/>
                  <a:gd name="T56" fmla="*/ 3179 w 4476"/>
                  <a:gd name="T57" fmla="*/ 504 h 1603"/>
                  <a:gd name="T58" fmla="*/ 3138 w 4476"/>
                  <a:gd name="T59" fmla="*/ 438 h 1603"/>
                  <a:gd name="T60" fmla="*/ 3088 w 4476"/>
                  <a:gd name="T61" fmla="*/ 314 h 1603"/>
                  <a:gd name="T62" fmla="*/ 3047 w 4476"/>
                  <a:gd name="T63" fmla="*/ 380 h 1603"/>
                  <a:gd name="T64" fmla="*/ 2997 w 4476"/>
                  <a:gd name="T65" fmla="*/ 463 h 1603"/>
                  <a:gd name="T66" fmla="*/ 2956 w 4476"/>
                  <a:gd name="T67" fmla="*/ 471 h 1603"/>
                  <a:gd name="T68" fmla="*/ 2907 w 4476"/>
                  <a:gd name="T69" fmla="*/ 520 h 1603"/>
                  <a:gd name="T70" fmla="*/ 2865 w 4476"/>
                  <a:gd name="T71" fmla="*/ 520 h 1603"/>
                  <a:gd name="T72" fmla="*/ 2816 w 4476"/>
                  <a:gd name="T73" fmla="*/ 430 h 1603"/>
                  <a:gd name="T74" fmla="*/ 2775 w 4476"/>
                  <a:gd name="T75" fmla="*/ 463 h 1603"/>
                  <a:gd name="T76" fmla="*/ 2725 w 4476"/>
                  <a:gd name="T77" fmla="*/ 471 h 1603"/>
                  <a:gd name="T78" fmla="*/ 2684 w 4476"/>
                  <a:gd name="T79" fmla="*/ 446 h 1603"/>
                  <a:gd name="T80" fmla="*/ 2634 w 4476"/>
                  <a:gd name="T81" fmla="*/ 487 h 1603"/>
                  <a:gd name="T82" fmla="*/ 2593 w 4476"/>
                  <a:gd name="T83" fmla="*/ 388 h 1603"/>
                  <a:gd name="T84" fmla="*/ 2543 w 4476"/>
                  <a:gd name="T85" fmla="*/ 347 h 1603"/>
                  <a:gd name="T86" fmla="*/ 2502 w 4476"/>
                  <a:gd name="T87" fmla="*/ 372 h 1603"/>
                  <a:gd name="T88" fmla="*/ 2461 w 4476"/>
                  <a:gd name="T89" fmla="*/ 471 h 1603"/>
                  <a:gd name="T90" fmla="*/ 2411 w 4476"/>
                  <a:gd name="T91" fmla="*/ 273 h 1603"/>
                  <a:gd name="T92" fmla="*/ 2370 w 4476"/>
                  <a:gd name="T93" fmla="*/ 297 h 1603"/>
                  <a:gd name="T94" fmla="*/ 2320 w 4476"/>
                  <a:gd name="T95" fmla="*/ 264 h 1603"/>
                  <a:gd name="T96" fmla="*/ 2279 w 4476"/>
                  <a:gd name="T97" fmla="*/ 661 h 1603"/>
                  <a:gd name="T98" fmla="*/ 2229 w 4476"/>
                  <a:gd name="T99" fmla="*/ 454 h 1603"/>
                  <a:gd name="T100" fmla="*/ 2188 w 4476"/>
                  <a:gd name="T101" fmla="*/ 182 h 1603"/>
                  <a:gd name="T102" fmla="*/ 1990 w 4476"/>
                  <a:gd name="T103" fmla="*/ 0 h 1603"/>
                  <a:gd name="T104" fmla="*/ 1866 w 4476"/>
                  <a:gd name="T105" fmla="*/ 1049 h 1603"/>
                  <a:gd name="T106" fmla="*/ 1775 w 4476"/>
                  <a:gd name="T107" fmla="*/ 1280 h 1603"/>
                  <a:gd name="T108" fmla="*/ 1684 w 4476"/>
                  <a:gd name="T109" fmla="*/ 1173 h 1603"/>
                  <a:gd name="T110" fmla="*/ 1585 w 4476"/>
                  <a:gd name="T111" fmla="*/ 1338 h 1603"/>
                  <a:gd name="T112" fmla="*/ 1495 w 4476"/>
                  <a:gd name="T113" fmla="*/ 1355 h 1603"/>
                  <a:gd name="T114" fmla="*/ 1395 w 4476"/>
                  <a:gd name="T115" fmla="*/ 1462 h 1603"/>
                  <a:gd name="T116" fmla="*/ 1172 w 4476"/>
                  <a:gd name="T117" fmla="*/ 1454 h 1603"/>
                  <a:gd name="T118" fmla="*/ 933 w 4476"/>
                  <a:gd name="T119" fmla="*/ 1363 h 1603"/>
                  <a:gd name="T120" fmla="*/ 520 w 4476"/>
                  <a:gd name="T121" fmla="*/ 1603 h 1603"/>
                  <a:gd name="T122" fmla="*/ 0 w 4476"/>
                  <a:gd name="T123" fmla="*/ 1570 h 1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476" h="1603">
                    <a:moveTo>
                      <a:pt x="4476" y="206"/>
                    </a:moveTo>
                    <a:lnTo>
                      <a:pt x="4401" y="248"/>
                    </a:lnTo>
                    <a:lnTo>
                      <a:pt x="4352" y="273"/>
                    </a:lnTo>
                    <a:lnTo>
                      <a:pt x="4311" y="297"/>
                    </a:lnTo>
                    <a:lnTo>
                      <a:pt x="4261" y="322"/>
                    </a:lnTo>
                    <a:lnTo>
                      <a:pt x="4220" y="363"/>
                    </a:lnTo>
                    <a:lnTo>
                      <a:pt x="4170" y="388"/>
                    </a:lnTo>
                    <a:lnTo>
                      <a:pt x="4129" y="413"/>
                    </a:lnTo>
                    <a:lnTo>
                      <a:pt x="4088" y="438"/>
                    </a:lnTo>
                    <a:lnTo>
                      <a:pt x="4038" y="421"/>
                    </a:lnTo>
                    <a:lnTo>
                      <a:pt x="3997" y="396"/>
                    </a:lnTo>
                    <a:lnTo>
                      <a:pt x="3947" y="396"/>
                    </a:lnTo>
                    <a:lnTo>
                      <a:pt x="3906" y="388"/>
                    </a:lnTo>
                    <a:lnTo>
                      <a:pt x="3856" y="438"/>
                    </a:lnTo>
                    <a:lnTo>
                      <a:pt x="3815" y="438"/>
                    </a:lnTo>
                    <a:lnTo>
                      <a:pt x="3765" y="454"/>
                    </a:lnTo>
                    <a:lnTo>
                      <a:pt x="3724" y="446"/>
                    </a:lnTo>
                    <a:lnTo>
                      <a:pt x="3675" y="388"/>
                    </a:lnTo>
                    <a:lnTo>
                      <a:pt x="3633" y="314"/>
                    </a:lnTo>
                    <a:lnTo>
                      <a:pt x="3584" y="363"/>
                    </a:lnTo>
                    <a:lnTo>
                      <a:pt x="3543" y="372"/>
                    </a:lnTo>
                    <a:lnTo>
                      <a:pt x="3493" y="396"/>
                    </a:lnTo>
                    <a:lnTo>
                      <a:pt x="3452" y="438"/>
                    </a:lnTo>
                    <a:lnTo>
                      <a:pt x="3402" y="454"/>
                    </a:lnTo>
                    <a:lnTo>
                      <a:pt x="3361" y="496"/>
                    </a:lnTo>
                    <a:lnTo>
                      <a:pt x="3320" y="380"/>
                    </a:lnTo>
                    <a:lnTo>
                      <a:pt x="3270" y="421"/>
                    </a:lnTo>
                    <a:lnTo>
                      <a:pt x="3229" y="454"/>
                    </a:lnTo>
                    <a:lnTo>
                      <a:pt x="3179" y="504"/>
                    </a:lnTo>
                    <a:lnTo>
                      <a:pt x="3138" y="438"/>
                    </a:lnTo>
                    <a:lnTo>
                      <a:pt x="3088" y="314"/>
                    </a:lnTo>
                    <a:lnTo>
                      <a:pt x="3047" y="380"/>
                    </a:lnTo>
                    <a:lnTo>
                      <a:pt x="2997" y="463"/>
                    </a:lnTo>
                    <a:lnTo>
                      <a:pt x="2956" y="471"/>
                    </a:lnTo>
                    <a:lnTo>
                      <a:pt x="2907" y="520"/>
                    </a:lnTo>
                    <a:lnTo>
                      <a:pt x="2865" y="520"/>
                    </a:lnTo>
                    <a:lnTo>
                      <a:pt x="2816" y="430"/>
                    </a:lnTo>
                    <a:lnTo>
                      <a:pt x="2775" y="463"/>
                    </a:lnTo>
                    <a:lnTo>
                      <a:pt x="2725" y="471"/>
                    </a:lnTo>
                    <a:lnTo>
                      <a:pt x="2684" y="446"/>
                    </a:lnTo>
                    <a:lnTo>
                      <a:pt x="2634" y="487"/>
                    </a:lnTo>
                    <a:lnTo>
                      <a:pt x="2593" y="388"/>
                    </a:lnTo>
                    <a:lnTo>
                      <a:pt x="2543" y="347"/>
                    </a:lnTo>
                    <a:lnTo>
                      <a:pt x="2502" y="372"/>
                    </a:lnTo>
                    <a:lnTo>
                      <a:pt x="2461" y="471"/>
                    </a:lnTo>
                    <a:lnTo>
                      <a:pt x="2411" y="273"/>
                    </a:lnTo>
                    <a:lnTo>
                      <a:pt x="2370" y="297"/>
                    </a:lnTo>
                    <a:lnTo>
                      <a:pt x="2320" y="264"/>
                    </a:lnTo>
                    <a:lnTo>
                      <a:pt x="2279" y="661"/>
                    </a:lnTo>
                    <a:lnTo>
                      <a:pt x="2229" y="454"/>
                    </a:lnTo>
                    <a:lnTo>
                      <a:pt x="2188" y="182"/>
                    </a:lnTo>
                    <a:lnTo>
                      <a:pt x="1990" y="0"/>
                    </a:lnTo>
                    <a:lnTo>
                      <a:pt x="1866" y="1049"/>
                    </a:lnTo>
                    <a:lnTo>
                      <a:pt x="1775" y="1280"/>
                    </a:lnTo>
                    <a:lnTo>
                      <a:pt x="1684" y="1173"/>
                    </a:lnTo>
                    <a:lnTo>
                      <a:pt x="1585" y="1338"/>
                    </a:lnTo>
                    <a:lnTo>
                      <a:pt x="1495" y="1355"/>
                    </a:lnTo>
                    <a:lnTo>
                      <a:pt x="1395" y="1462"/>
                    </a:lnTo>
                    <a:lnTo>
                      <a:pt x="1172" y="1454"/>
                    </a:lnTo>
                    <a:lnTo>
                      <a:pt x="933" y="1363"/>
                    </a:lnTo>
                    <a:lnTo>
                      <a:pt x="520" y="1603"/>
                    </a:lnTo>
                    <a:lnTo>
                      <a:pt x="0" y="157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165" name="Freeform 93"/>
            <p:cNvSpPr>
              <a:spLocks/>
            </p:cNvSpPr>
            <p:nvPr/>
          </p:nvSpPr>
          <p:spPr bwMode="auto">
            <a:xfrm>
              <a:off x="4855" y="2075"/>
              <a:ext cx="238" cy="220"/>
            </a:xfrm>
            <a:custGeom>
              <a:avLst/>
              <a:gdLst>
                <a:gd name="T0" fmla="*/ 0 w 238"/>
                <a:gd name="T1" fmla="*/ 0 h 220"/>
                <a:gd name="T2" fmla="*/ 91 w 238"/>
                <a:gd name="T3" fmla="*/ 183 h 220"/>
                <a:gd name="T4" fmla="*/ 238 w 238"/>
                <a:gd name="T5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" h="220">
                  <a:moveTo>
                    <a:pt x="0" y="0"/>
                  </a:moveTo>
                  <a:lnTo>
                    <a:pt x="91" y="183"/>
                  </a:lnTo>
                  <a:lnTo>
                    <a:pt x="238" y="22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Flat Tax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Tax = tax rate </a:t>
            </a:r>
            <a:r>
              <a:rPr lang="en-US" altLang="en-US">
                <a:cs typeface="Times New Roman" panose="02020603050405020304" pitchFamily="18" charset="0"/>
              </a:rPr>
              <a:t>× (Income - Exemption)</a:t>
            </a:r>
          </a:p>
          <a:p>
            <a:pPr lvl="1"/>
            <a:r>
              <a:rPr lang="en-US" altLang="en-US">
                <a:cs typeface="Times New Roman" panose="02020603050405020304" pitchFamily="18" charset="0"/>
              </a:rPr>
              <a:t>Example: Tax = 0.19 × (Income - $10,000)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Deductions eliminated. This keeps the tax rate low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Low administrative costs</a:t>
            </a:r>
          </a:p>
          <a:p>
            <a:r>
              <a:rPr lang="en-US" altLang="en-US">
                <a:cs typeface="Times New Roman" panose="02020603050405020304" pitchFamily="18" charset="0"/>
              </a:rPr>
              <a:t>Can be made as progressive as necessary by increasing the exemption and the tax rate.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U.S. government raises revenue using various taxes.</a:t>
            </a:r>
          </a:p>
          <a:p>
            <a:r>
              <a:rPr lang="en-US" altLang="en-US"/>
              <a:t>Income taxes and payroll taxes raise the most revenue for the federal government.</a:t>
            </a:r>
          </a:p>
          <a:p>
            <a:r>
              <a:rPr lang="en-US" altLang="en-US"/>
              <a:t>Sales taxes and property taxes raise the most revenue for the state and local governments.</a:t>
            </a:r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1997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Equity and efficiency are the two most important goals of the tax system.</a:t>
            </a:r>
          </a:p>
          <a:p>
            <a:r>
              <a:rPr lang="en-US" altLang="en-US"/>
              <a:t>The efficiency of a tax system refers to the costs it imposes on the taxpayers.</a:t>
            </a:r>
          </a:p>
          <a:p>
            <a:r>
              <a:rPr lang="en-US" altLang="en-US"/>
              <a:t>The equity of a tax system concerns whether the tax burden is distributed fairly among the population.</a:t>
            </a:r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1997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  <a:endParaRPr lang="en-US" altLang="en-US">
              <a:solidFill>
                <a:srgbClr val="CC3300"/>
              </a:solidFill>
              <a:latin typeface="Tahoma" panose="020B0604030504040204" pitchFamily="34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According to the benefits principle, it is fair for people to pay taxes based on the benefits they receive from the government.</a:t>
            </a:r>
          </a:p>
          <a:p>
            <a:r>
              <a:rPr lang="en-US" altLang="en-US"/>
              <a:t>According to the ability-to-pay principle, it is fair for people to pay taxes on their capability to handle the financial burden.</a:t>
            </a: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1997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distribution of tax burdens is not the same as the distribution of tax bills.</a:t>
            </a:r>
          </a:p>
          <a:p>
            <a:r>
              <a:rPr lang="en-US" altLang="en-US"/>
              <a:t>Much of the debate over tax policy arises because people give different weights to the two goals of efficiency and equity.</a:t>
            </a: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1997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2938" y="962025"/>
            <a:ext cx="81280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Table 1: Central Government Tax Revenue as a Percentage of GDP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2147889" y="5559426"/>
            <a:ext cx="4776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i="1">
                <a:latin typeface="Arial" panose="020B0604020202020204" pitchFamily="34" charset="0"/>
                <a:cs typeface="Arial" panose="020B0604020202020204" pitchFamily="34" charset="0"/>
              </a:rPr>
              <a:t>World Development Report 1998/99</a:t>
            </a:r>
          </a:p>
        </p:txBody>
      </p:sp>
      <p:sp>
        <p:nvSpPr>
          <p:cNvPr id="132100" name="AutoShape 4"/>
          <p:cNvSpPr>
            <a:spLocks noChangeAspect="1" noChangeArrowheads="1" noTextEdit="1"/>
          </p:cNvSpPr>
          <p:nvPr/>
        </p:nvSpPr>
        <p:spPr bwMode="auto">
          <a:xfrm>
            <a:off x="1879601" y="2247901"/>
            <a:ext cx="8266113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2101" name="Picture 814930" descr="S5Picture 814930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2247900"/>
            <a:ext cx="8267700" cy="279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Federal Government</a:t>
            </a:r>
            <a:r>
              <a:rPr lang="en-US" altLang="en-US" sz="32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U.S. federal government collects about two-thirds of the taxes in our economy.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Federal Government</a:t>
            </a:r>
            <a:r>
              <a:rPr lang="en-US" altLang="en-US" sz="32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largest source of revenue for the federal government is the individual income tax.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Federal Government</a:t>
            </a:r>
            <a:r>
              <a:rPr lang="en-US" altLang="en-US" sz="32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Individual Income Taxes</a:t>
            </a:r>
            <a:endParaRPr lang="en-US" altLang="en-US">
              <a:latin typeface="Tahoma" panose="020B0604030504040204" pitchFamily="34" charset="0"/>
            </a:endParaRPr>
          </a:p>
          <a:p>
            <a:pPr lvl="1">
              <a:buClr>
                <a:srgbClr val="000000"/>
              </a:buClr>
            </a:pPr>
            <a:r>
              <a:rPr lang="en-US" altLang="en-US"/>
              <a:t>The </a:t>
            </a:r>
            <a:r>
              <a:rPr lang="en-US" altLang="en-US" i="1">
                <a:solidFill>
                  <a:srgbClr val="25A9A6"/>
                </a:solidFill>
              </a:rPr>
              <a:t>marginal tax rate </a:t>
            </a:r>
            <a:r>
              <a:rPr lang="en-US" altLang="en-US"/>
              <a:t>is the tax rate applied to each additional dollar of income.</a:t>
            </a:r>
          </a:p>
          <a:p>
            <a:pPr lvl="1"/>
            <a:r>
              <a:rPr lang="en-US" altLang="en-US"/>
              <a:t>Higher-income families pay a larger percentage of their income in taxes.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KIP" val="SKIP"/>
  <p:tag name="RNROPT" val="Picture 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KIP" val="SKIP"/>
  <p:tag name="RNROPT" val="Picture 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KIP" val="SKIP"/>
  <p:tag name="RNROPT" val="Picture 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KIP" val="SKIP"/>
  <p:tag name="RNROPT" val="Picture 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KIP" val="SKIP"/>
  <p:tag name="RNROPT" val="Picture 1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KIP" val="SKIP"/>
  <p:tag name="RNROPT" val="Picture 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KIP" val="SKIP"/>
  <p:tag name="RNROPT" val="Picture 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2018</Words>
  <Application>Microsoft Office PowerPoint</Application>
  <PresentationFormat>Widescreen</PresentationFormat>
  <Paragraphs>282</Paragraphs>
  <Slides>54</Slides>
  <Notes>1</Notes>
  <HiddenSlides>11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9" baseType="lpstr">
      <vt:lpstr>Times New Roman</vt:lpstr>
      <vt:lpstr>Arial</vt:lpstr>
      <vt:lpstr>Tahoma</vt:lpstr>
      <vt:lpstr>Office Theme</vt:lpstr>
      <vt:lpstr>Microsoft Excel Chart</vt:lpstr>
      <vt:lpstr>Chapter 12: The Design of the Tax System</vt:lpstr>
      <vt:lpstr>What’s in this chapter?</vt:lpstr>
      <vt:lpstr>“In this world nothing is certain but death and taxes.”      . . . Benjamin Franklin</vt:lpstr>
      <vt:lpstr>“In this world nothing is certain but death and taxes.”      . . . Benjamin Franklin</vt:lpstr>
      <vt:lpstr>Figure 1 Government Revenue as a Percentage of GDP</vt:lpstr>
      <vt:lpstr>Table 1: Central Government Tax Revenue as a Percentage of GDP </vt:lpstr>
      <vt:lpstr>The Federal Government </vt:lpstr>
      <vt:lpstr>The Federal Government </vt:lpstr>
      <vt:lpstr>The Federal Government </vt:lpstr>
      <vt:lpstr>The Federal Government </vt:lpstr>
      <vt:lpstr>Table 2  Receipts of the Federal Government: 2004 </vt:lpstr>
      <vt:lpstr>Receipts of the Federal Government 2004</vt:lpstr>
      <vt:lpstr>Table 3  Federal Income Tax Rates: 2004 </vt:lpstr>
      <vt:lpstr>Federal Government Spending</vt:lpstr>
      <vt:lpstr>The Federal Government Spending </vt:lpstr>
      <vt:lpstr>Table 4  Spending of the Federal Government: 2004</vt:lpstr>
      <vt:lpstr>Federal Government Spending: 2004</vt:lpstr>
      <vt:lpstr>The Demographic and Fiscal Challenge</vt:lpstr>
      <vt:lpstr>The Demographic and Fiscal Challenge</vt:lpstr>
      <vt:lpstr>The Federal Government</vt:lpstr>
      <vt:lpstr>The Federal Government</vt:lpstr>
      <vt:lpstr>State and Local Governments</vt:lpstr>
      <vt:lpstr>State and Local Governments</vt:lpstr>
      <vt:lpstr>Table 5  Receipts of State and Local Governments: 2002</vt:lpstr>
      <vt:lpstr>State and Local Government </vt:lpstr>
      <vt:lpstr>Table 6  Spending of State and Local Governments: 2002</vt:lpstr>
      <vt:lpstr>TAXES AND EFFICIENCY</vt:lpstr>
      <vt:lpstr>TAXES AND EFFICIENCY</vt:lpstr>
      <vt:lpstr>TAXES AND EFFICIENCY </vt:lpstr>
      <vt:lpstr>Deadweight Losses</vt:lpstr>
      <vt:lpstr>Deadweight Loss of Taxes</vt:lpstr>
      <vt:lpstr>Deadweight Loss of Taxes</vt:lpstr>
      <vt:lpstr>Should income or consumption be taxed?</vt:lpstr>
      <vt:lpstr>Lump-Sum Taxes</vt:lpstr>
      <vt:lpstr>Administrative Burdens</vt:lpstr>
      <vt:lpstr>Administrative Burdens</vt:lpstr>
      <vt:lpstr>Marginal Tax Rates versus Average Tax Rates</vt:lpstr>
      <vt:lpstr>TAXES AND EQUITY</vt:lpstr>
      <vt:lpstr>TAXES AND EQUITY </vt:lpstr>
      <vt:lpstr>Benefits Principle</vt:lpstr>
      <vt:lpstr>Ability-to-Pay Principle</vt:lpstr>
      <vt:lpstr>Ability-to-Pay Principle</vt:lpstr>
      <vt:lpstr>Ability-to-Pay Principle </vt:lpstr>
      <vt:lpstr>Ability-to-Pay Principle </vt:lpstr>
      <vt:lpstr>Table 7: Three Tax Systems</vt:lpstr>
      <vt:lpstr>Table 8 The Burden of Federal Taxes</vt:lpstr>
      <vt:lpstr>CASE STUDY: Horizontal Equity and the Marriage Tax</vt:lpstr>
      <vt:lpstr>Tax Incidence and Tax Equity</vt:lpstr>
      <vt:lpstr>Tax Incidence and Tax Equity </vt:lpstr>
      <vt:lpstr>The Flat Tax</vt:lpstr>
      <vt:lpstr>Summary</vt:lpstr>
      <vt:lpstr>Summary</vt:lpstr>
      <vt:lpstr>Summary</vt:lpstr>
      <vt:lpstr>Summary</vt:lpstr>
    </vt:vector>
  </TitlesOfParts>
  <Company>OffCenter Concepts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</dc:title>
  <dc:creator>Sheryl Nelson</dc:creator>
  <cp:lastModifiedBy>Udayan Roy</cp:lastModifiedBy>
  <cp:revision>38</cp:revision>
  <dcterms:created xsi:type="dcterms:W3CDTF">2003-01-31T22:11:25Z</dcterms:created>
  <dcterms:modified xsi:type="dcterms:W3CDTF">2019-08-25T20:16:41Z</dcterms:modified>
</cp:coreProperties>
</file>