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3" r:id="rId1"/>
  </p:sldMasterIdLst>
  <p:notesMasterIdLst>
    <p:notesMasterId r:id="rId47"/>
  </p:notesMasterIdLst>
  <p:sldIdLst>
    <p:sldId id="256" r:id="rId2"/>
    <p:sldId id="302" r:id="rId3"/>
    <p:sldId id="259" r:id="rId4"/>
    <p:sldId id="298" r:id="rId5"/>
    <p:sldId id="261" r:id="rId6"/>
    <p:sldId id="262" r:id="rId7"/>
    <p:sldId id="263" r:id="rId8"/>
    <p:sldId id="264" r:id="rId9"/>
    <p:sldId id="314" r:id="rId10"/>
    <p:sldId id="299" r:id="rId11"/>
    <p:sldId id="315" r:id="rId12"/>
    <p:sldId id="316" r:id="rId13"/>
    <p:sldId id="297" r:id="rId14"/>
    <p:sldId id="296" r:id="rId15"/>
    <p:sldId id="313" r:id="rId16"/>
    <p:sldId id="271" r:id="rId17"/>
    <p:sldId id="293" r:id="rId18"/>
    <p:sldId id="277" r:id="rId19"/>
    <p:sldId id="304" r:id="rId20"/>
    <p:sldId id="278" r:id="rId21"/>
    <p:sldId id="279" r:id="rId22"/>
    <p:sldId id="280" r:id="rId23"/>
    <p:sldId id="281" r:id="rId24"/>
    <p:sldId id="283" r:id="rId25"/>
    <p:sldId id="284" r:id="rId26"/>
    <p:sldId id="285" r:id="rId27"/>
    <p:sldId id="286" r:id="rId28"/>
    <p:sldId id="317" r:id="rId29"/>
    <p:sldId id="318" r:id="rId30"/>
    <p:sldId id="303" r:id="rId31"/>
    <p:sldId id="287" r:id="rId32"/>
    <p:sldId id="288" r:id="rId33"/>
    <p:sldId id="301" r:id="rId34"/>
    <p:sldId id="300" r:id="rId35"/>
    <p:sldId id="289" r:id="rId36"/>
    <p:sldId id="290" r:id="rId37"/>
    <p:sldId id="291" r:id="rId38"/>
    <p:sldId id="305" r:id="rId39"/>
    <p:sldId id="306" r:id="rId40"/>
    <p:sldId id="307" r:id="rId41"/>
    <p:sldId id="308" r:id="rId42"/>
    <p:sldId id="309" r:id="rId43"/>
    <p:sldId id="310" r:id="rId44"/>
    <p:sldId id="311" r:id="rId45"/>
    <p:sldId id="31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83" autoAdjust="0"/>
  </p:normalViewPr>
  <p:slideViewPr>
    <p:cSldViewPr snapToGrid="0">
      <p:cViewPr varScale="1">
        <p:scale>
          <a:sx n="61" d="100"/>
          <a:sy n="61" d="100"/>
        </p:scale>
        <p:origin x="860"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CC92D2A-7C07-4A43-A371-6814F86EEC2F}" type="datetimeFigureOut">
              <a:rPr lang="en-US"/>
              <a:pPr>
                <a:defRPr/>
              </a:pPr>
              <a:t>8/25/2019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4B86DDA-844D-4BD9-B383-955035CB897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See chapter 14 for a review of perfect competition and chapter 15 for a review of monopoly. Oligopoly is discussed in chapter 17.</a:t>
            </a:r>
          </a:p>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F39701-8E4D-4FC9-A1B7-03725508D053}" type="slidenum">
              <a:rPr lang="en-US" altLang="en-US"/>
              <a:pPr eaLnBrk="1" hangingPunct="1"/>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See chapter 15 for a review of monopoly.</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52FE47-46B5-42DE-9415-32B72D3D6826}" type="slidenum">
              <a:rPr lang="en-US" altLang="en-US"/>
              <a:pPr eaLnBrk="1" hangingPunct="1"/>
              <a:t>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free-entry assumption was discussed in the context of perfect competition in chapter 14.</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271EDD-0EDA-4D84-BB11-8600BB6F6C67}" type="slidenum">
              <a:rPr lang="en-US" altLang="en-US"/>
              <a:pPr eaLnBrk="1" hangingPunct="1"/>
              <a:t>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See chapter 15 for a review of the price-quantity decision of a monopoly.</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91E531-F6E0-4070-9134-61D1A3BC10E8}" type="slidenum">
              <a:rPr lang="en-US" altLang="en-US"/>
              <a:pPr eaLnBrk="1" hangingPunct="1"/>
              <a:t>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MR = MC condition for profit maximization was discussed in chapter 14 (perfect competition). The P &gt; MR feature of downward-sloping demand was discussed in chapter 15 (monopoly). The zero-profit or P = ATC outcome of free entry was discussed in chapter 14.</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C138C1-704E-4B28-A90F-6FDDCE467117}" type="slidenum">
              <a:rPr lang="en-US" altLang="en-US"/>
              <a:pPr eaLnBrk="1" hangingPunct="1"/>
              <a:t>15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6D90BD-45DF-4C4A-90CB-8535AF2F2311}" type="slidenum">
              <a:rPr lang="en-US" altLang="en-US"/>
              <a:pPr eaLnBrk="1" hangingPunct="1"/>
              <a:t>17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See Figure 7 of Chapter 15 for an explanation of the optimum outcome and the efficient output.</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96A16F-FC33-4B45-8E5C-EF98F8114E03}" type="slidenum">
              <a:rPr lang="en-US" altLang="en-US"/>
              <a:pPr eaLnBrk="1" hangingPunct="1"/>
              <a:t>19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fifth edition has an “In the news” article by Joel Waldfogel. It is on the tyranny of the majority in economics. Scale economies mean that off-beat tastes will not be met as well as mainstream tastes.</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C63DAE-2446-4F9A-AC9D-4B1E09FD587E}" type="slidenum">
              <a:rPr lang="en-US" altLang="en-US"/>
              <a:pPr eaLnBrk="1" hangingPunct="1"/>
              <a:t>23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05C64C9-D7D5-4543-920A-26A763266B37}" type="slidenum">
              <a:rPr lang="en-US" altLang="en-US" smtClean="0"/>
              <a:pPr/>
              <a:t>‹#›</a:t>
            </a:fld>
            <a:endParaRPr lang="en-US" altLang="en-US"/>
          </a:p>
        </p:txBody>
      </p:sp>
    </p:spTree>
    <p:extLst>
      <p:ext uri="{BB962C8B-B14F-4D97-AF65-F5344CB8AC3E}">
        <p14:creationId xmlns:p14="http://schemas.microsoft.com/office/powerpoint/2010/main" val="38700745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0856AB0-228B-4F60-AA55-E86A9986916C}" type="slidenum">
              <a:rPr lang="en-US" altLang="en-US" smtClean="0"/>
              <a:pPr/>
              <a:t>‹#›</a:t>
            </a:fld>
            <a:endParaRPr lang="en-US" altLang="en-US"/>
          </a:p>
        </p:txBody>
      </p:sp>
    </p:spTree>
    <p:extLst>
      <p:ext uri="{BB962C8B-B14F-4D97-AF65-F5344CB8AC3E}">
        <p14:creationId xmlns:p14="http://schemas.microsoft.com/office/powerpoint/2010/main" val="21415171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87D5C17-2195-471F-B5D5-A8A42788720D}" type="slidenum">
              <a:rPr lang="en-US" altLang="en-US" smtClean="0"/>
              <a:pPr/>
              <a:t>‹#›</a:t>
            </a:fld>
            <a:endParaRPr lang="en-US" altLang="en-US"/>
          </a:p>
        </p:txBody>
      </p:sp>
    </p:spTree>
    <p:extLst>
      <p:ext uri="{BB962C8B-B14F-4D97-AF65-F5344CB8AC3E}">
        <p14:creationId xmlns:p14="http://schemas.microsoft.com/office/powerpoint/2010/main" val="35509616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DA4F6FE-587A-4D5F-A5B5-413CA9116E3F}" type="slidenum">
              <a:rPr lang="en-US" altLang="en-US" smtClean="0"/>
              <a:pPr/>
              <a:t>‹#›</a:t>
            </a:fld>
            <a:endParaRPr lang="en-US" altLang="en-US"/>
          </a:p>
        </p:txBody>
      </p:sp>
    </p:spTree>
    <p:extLst>
      <p:ext uri="{BB962C8B-B14F-4D97-AF65-F5344CB8AC3E}">
        <p14:creationId xmlns:p14="http://schemas.microsoft.com/office/powerpoint/2010/main" val="11776719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F7A6292-4D6C-407A-9E57-6480EF24BB5D}" type="slidenum">
              <a:rPr lang="en-US" altLang="en-US" smtClean="0"/>
              <a:pPr/>
              <a:t>‹#›</a:t>
            </a:fld>
            <a:endParaRPr lang="en-US" altLang="en-US"/>
          </a:p>
        </p:txBody>
      </p:sp>
    </p:spTree>
    <p:extLst>
      <p:ext uri="{BB962C8B-B14F-4D97-AF65-F5344CB8AC3E}">
        <p14:creationId xmlns:p14="http://schemas.microsoft.com/office/powerpoint/2010/main" val="19543701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BB4130A-BA8B-43BD-A5AF-DDA849B7F8E3}" type="slidenum">
              <a:rPr lang="en-US" altLang="en-US" smtClean="0"/>
              <a:pPr/>
              <a:t>‹#›</a:t>
            </a:fld>
            <a:endParaRPr lang="en-US" altLang="en-US"/>
          </a:p>
        </p:txBody>
      </p:sp>
    </p:spTree>
    <p:extLst>
      <p:ext uri="{BB962C8B-B14F-4D97-AF65-F5344CB8AC3E}">
        <p14:creationId xmlns:p14="http://schemas.microsoft.com/office/powerpoint/2010/main" val="26480295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47B4A1A9-6FA2-4478-8474-2DC7AF01E272}" type="slidenum">
              <a:rPr lang="en-US" altLang="en-US" smtClean="0"/>
              <a:pPr/>
              <a:t>‹#›</a:t>
            </a:fld>
            <a:endParaRPr lang="en-US" altLang="en-US"/>
          </a:p>
        </p:txBody>
      </p:sp>
    </p:spTree>
    <p:extLst>
      <p:ext uri="{BB962C8B-B14F-4D97-AF65-F5344CB8AC3E}">
        <p14:creationId xmlns:p14="http://schemas.microsoft.com/office/powerpoint/2010/main" val="24850793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6DE726B-41E2-4C3E-9B8B-89452A0548F0}" type="slidenum">
              <a:rPr lang="en-US" altLang="en-US" smtClean="0"/>
              <a:pPr/>
              <a:t>‹#›</a:t>
            </a:fld>
            <a:endParaRPr lang="en-US" altLang="en-US"/>
          </a:p>
        </p:txBody>
      </p:sp>
    </p:spTree>
    <p:extLst>
      <p:ext uri="{BB962C8B-B14F-4D97-AF65-F5344CB8AC3E}">
        <p14:creationId xmlns:p14="http://schemas.microsoft.com/office/powerpoint/2010/main" val="121090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21488CB-1120-490D-A542-596B9A50F8D6}" type="slidenum">
              <a:rPr lang="en-US" altLang="en-US" smtClean="0"/>
              <a:pPr/>
              <a:t>‹#›</a:t>
            </a:fld>
            <a:endParaRPr lang="en-US" altLang="en-US"/>
          </a:p>
        </p:txBody>
      </p:sp>
    </p:spTree>
    <p:extLst>
      <p:ext uri="{BB962C8B-B14F-4D97-AF65-F5344CB8AC3E}">
        <p14:creationId xmlns:p14="http://schemas.microsoft.com/office/powerpoint/2010/main" val="270827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03FBB7-5A45-4E43-8197-9DDB9840FE1C}" type="slidenum">
              <a:rPr lang="en-US" altLang="en-US" smtClean="0"/>
              <a:pPr/>
              <a:t>‹#›</a:t>
            </a:fld>
            <a:endParaRPr lang="en-US" altLang="en-US"/>
          </a:p>
        </p:txBody>
      </p:sp>
    </p:spTree>
    <p:extLst>
      <p:ext uri="{BB962C8B-B14F-4D97-AF65-F5344CB8AC3E}">
        <p14:creationId xmlns:p14="http://schemas.microsoft.com/office/powerpoint/2010/main" val="3114407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91D4F5E-4BAF-4B10-8008-33733FB1C63D}" type="slidenum">
              <a:rPr lang="en-US" altLang="en-US" smtClean="0"/>
              <a:pPr/>
              <a:t>‹#›</a:t>
            </a:fld>
            <a:endParaRPr lang="en-US" altLang="en-US"/>
          </a:p>
        </p:txBody>
      </p:sp>
    </p:spTree>
    <p:extLst>
      <p:ext uri="{BB962C8B-B14F-4D97-AF65-F5344CB8AC3E}">
        <p14:creationId xmlns:p14="http://schemas.microsoft.com/office/powerpoint/2010/main" val="3925955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DE5D-693D-4239-9DC4-FE01B6E0D216}" type="slidenum">
              <a:rPr lang="en-US" altLang="en-US" smtClean="0"/>
              <a:pPr/>
              <a:t>‹#›</a:t>
            </a:fld>
            <a:endParaRPr lang="en-US" altLang="en-US"/>
          </a:p>
        </p:txBody>
      </p:sp>
    </p:spTree>
    <p:extLst>
      <p:ext uri="{BB962C8B-B14F-4D97-AF65-F5344CB8AC3E}">
        <p14:creationId xmlns:p14="http://schemas.microsoft.com/office/powerpoint/2010/main" val="185452524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500"/>
                                        <p:tgtEl>
                                          <p:spTgt spid="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up)">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smtClean="0"/>
              <a:t>Chapter 16</a:t>
            </a:r>
          </a:p>
        </p:txBody>
      </p:sp>
      <p:sp>
        <p:nvSpPr>
          <p:cNvPr id="3075" name="Rectangle 5"/>
          <p:cNvSpPr>
            <a:spLocks noGrp="1" noChangeArrowheads="1"/>
          </p:cNvSpPr>
          <p:nvPr>
            <p:ph type="subTitle" idx="1"/>
          </p:nvPr>
        </p:nvSpPr>
        <p:spPr/>
        <p:txBody>
          <a:bodyPr/>
          <a:lstStyle/>
          <a:p>
            <a:pPr eaLnBrk="1" hangingPunct="1"/>
            <a:r>
              <a:rPr lang="en-US" altLang="en-US" smtClean="0"/>
              <a:t>Monopolistic Competition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p:txBody>
          <a:bodyPr/>
          <a:lstStyle/>
          <a:p>
            <a:pPr eaLnBrk="1" hangingPunct="1">
              <a:lnSpc>
                <a:spcPct val="80000"/>
              </a:lnSpc>
            </a:pPr>
            <a:r>
              <a:rPr lang="en-US" altLang="en-US" sz="3200">
                <a:solidFill>
                  <a:schemeClr val="tx1"/>
                </a:solidFill>
              </a:rPr>
              <a:t>Déjà vu! Monopolistic Competition in the Short Run</a:t>
            </a:r>
          </a:p>
        </p:txBody>
      </p:sp>
      <p:sp>
        <p:nvSpPr>
          <p:cNvPr id="12305" name="Slide Number Placeholder 34"/>
          <p:cNvSpPr>
            <a:spLocks noGrp="1"/>
          </p:cNvSpPr>
          <p:nvPr>
            <p:ph type="sldNum" sz="quarter" idx="12"/>
          </p:nvPr>
        </p:nvSpPr>
        <p:spPr>
          <a:xfrm>
            <a:off x="10121462" y="6356350"/>
            <a:ext cx="1232338" cy="3702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292807-C376-4ED4-8AF1-803C5A32374C}" type="slidenum">
              <a:rPr lang="en-US" altLang="en-US"/>
              <a:pPr eaLnBrk="1" hangingPunct="1"/>
              <a:t>10</a:t>
            </a:fld>
            <a:endParaRPr lang="en-US" altLang="en-US"/>
          </a:p>
        </p:txBody>
      </p:sp>
      <p:sp>
        <p:nvSpPr>
          <p:cNvPr id="12291" name="Rectangle 17"/>
          <p:cNvSpPr>
            <a:spLocks noChangeArrowheads="1"/>
          </p:cNvSpPr>
          <p:nvPr/>
        </p:nvSpPr>
        <p:spPr bwMode="auto">
          <a:xfrm>
            <a:off x="3622676" y="3987801"/>
            <a:ext cx="1577975" cy="403225"/>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2" name="Freeform 18"/>
          <p:cNvSpPr>
            <a:spLocks/>
          </p:cNvSpPr>
          <p:nvPr/>
        </p:nvSpPr>
        <p:spPr bwMode="auto">
          <a:xfrm>
            <a:off x="3643313" y="1846264"/>
            <a:ext cx="4832350" cy="3919537"/>
          </a:xfrm>
          <a:custGeom>
            <a:avLst/>
            <a:gdLst>
              <a:gd name="T0" fmla="*/ 0 w 3044"/>
              <a:gd name="T1" fmla="*/ 0 h 2469"/>
              <a:gd name="T2" fmla="*/ 0 w 3044"/>
              <a:gd name="T3" fmla="*/ 2147483647 h 2469"/>
              <a:gd name="T4" fmla="*/ 2147483647 w 3044"/>
              <a:gd name="T5" fmla="*/ 2147483647 h 2469"/>
              <a:gd name="T6" fmla="*/ 0 60000 65536"/>
              <a:gd name="T7" fmla="*/ 0 60000 65536"/>
              <a:gd name="T8" fmla="*/ 0 60000 65536"/>
              <a:gd name="T9" fmla="*/ 0 w 3044"/>
              <a:gd name="T10" fmla="*/ 0 h 2469"/>
              <a:gd name="T11" fmla="*/ 3044 w 3044"/>
              <a:gd name="T12" fmla="*/ 2469 h 2469"/>
            </a:gdLst>
            <a:ahLst/>
            <a:cxnLst>
              <a:cxn ang="T6">
                <a:pos x="T0" y="T1"/>
              </a:cxn>
              <a:cxn ang="T7">
                <a:pos x="T2" y="T3"/>
              </a:cxn>
              <a:cxn ang="T8">
                <a:pos x="T4" y="T5"/>
              </a:cxn>
            </a:cxnLst>
            <a:rect l="T9" t="T10" r="T11" b="T12"/>
            <a:pathLst>
              <a:path w="3044" h="2469">
                <a:moveTo>
                  <a:pt x="0" y="0"/>
                </a:moveTo>
                <a:lnTo>
                  <a:pt x="0" y="2469"/>
                </a:lnTo>
                <a:lnTo>
                  <a:pt x="3044" y="246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93" name="Rectangle 19"/>
          <p:cNvSpPr>
            <a:spLocks noChangeArrowheads="1"/>
          </p:cNvSpPr>
          <p:nvPr/>
        </p:nvSpPr>
        <p:spPr bwMode="auto">
          <a:xfrm>
            <a:off x="7612063" y="5835650"/>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Quantity</a:t>
            </a:r>
            <a:endParaRPr lang="en-US" altLang="en-US" sz="2400">
              <a:latin typeface="Times New Roman" panose="02020603050405020304" pitchFamily="18" charset="0"/>
            </a:endParaRPr>
          </a:p>
        </p:txBody>
      </p:sp>
      <p:sp>
        <p:nvSpPr>
          <p:cNvPr id="12294" name="Rectangle 20"/>
          <p:cNvSpPr>
            <a:spLocks noChangeArrowheads="1"/>
          </p:cNvSpPr>
          <p:nvPr/>
        </p:nvSpPr>
        <p:spPr bwMode="auto">
          <a:xfrm>
            <a:off x="3462338" y="58420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0</a:t>
            </a:r>
            <a:endParaRPr lang="en-US" altLang="en-US" sz="2400">
              <a:latin typeface="Times New Roman" panose="02020603050405020304" pitchFamily="18" charset="0"/>
            </a:endParaRPr>
          </a:p>
        </p:txBody>
      </p:sp>
      <p:sp>
        <p:nvSpPr>
          <p:cNvPr id="12295" name="Rectangle 21"/>
          <p:cNvSpPr>
            <a:spLocks noChangeArrowheads="1"/>
          </p:cNvSpPr>
          <p:nvPr/>
        </p:nvSpPr>
        <p:spPr bwMode="auto">
          <a:xfrm>
            <a:off x="3059114" y="18002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Price</a:t>
            </a:r>
            <a:endParaRPr lang="en-US" altLang="en-US" sz="2400">
              <a:latin typeface="Times New Roman" panose="02020603050405020304" pitchFamily="18" charset="0"/>
            </a:endParaRPr>
          </a:p>
        </p:txBody>
      </p:sp>
      <p:grpSp>
        <p:nvGrpSpPr>
          <p:cNvPr id="12296" name="Group 22"/>
          <p:cNvGrpSpPr>
            <a:grpSpLocks/>
          </p:cNvGrpSpPr>
          <p:nvPr/>
        </p:nvGrpSpPr>
        <p:grpSpPr bwMode="auto">
          <a:xfrm>
            <a:off x="3094039" y="3848102"/>
            <a:ext cx="2693987" cy="2792413"/>
            <a:chOff x="989" y="2424"/>
            <a:chExt cx="1697" cy="1759"/>
          </a:xfrm>
        </p:grpSpPr>
        <p:sp>
          <p:nvSpPr>
            <p:cNvPr id="12324" name="Freeform 23"/>
            <p:cNvSpPr>
              <a:spLocks/>
            </p:cNvSpPr>
            <p:nvPr/>
          </p:nvSpPr>
          <p:spPr bwMode="auto">
            <a:xfrm>
              <a:off x="1335" y="2512"/>
              <a:ext cx="981" cy="1120"/>
            </a:xfrm>
            <a:custGeom>
              <a:avLst/>
              <a:gdLst>
                <a:gd name="T0" fmla="*/ 0 w 981"/>
                <a:gd name="T1" fmla="*/ 0 h 1120"/>
                <a:gd name="T2" fmla="*/ 981 w 981"/>
                <a:gd name="T3" fmla="*/ 0 h 1120"/>
                <a:gd name="T4" fmla="*/ 981 w 981"/>
                <a:gd name="T5" fmla="*/ 1120 h 1120"/>
                <a:gd name="T6" fmla="*/ 0 60000 65536"/>
                <a:gd name="T7" fmla="*/ 0 60000 65536"/>
                <a:gd name="T8" fmla="*/ 0 60000 65536"/>
                <a:gd name="T9" fmla="*/ 0 w 981"/>
                <a:gd name="T10" fmla="*/ 0 h 1120"/>
                <a:gd name="T11" fmla="*/ 981 w 981"/>
                <a:gd name="T12" fmla="*/ 1120 h 1120"/>
              </a:gdLst>
              <a:ahLst/>
              <a:cxnLst>
                <a:cxn ang="T6">
                  <a:pos x="T0" y="T1"/>
                </a:cxn>
                <a:cxn ang="T7">
                  <a:pos x="T2" y="T3"/>
                </a:cxn>
                <a:cxn ang="T8">
                  <a:pos x="T4" y="T5"/>
                </a:cxn>
              </a:cxnLst>
              <a:rect l="T9" t="T10" r="T11" b="T12"/>
              <a:pathLst>
                <a:path w="981" h="1120">
                  <a:moveTo>
                    <a:pt x="0" y="0"/>
                  </a:moveTo>
                  <a:lnTo>
                    <a:pt x="981" y="0"/>
                  </a:lnTo>
                  <a:lnTo>
                    <a:pt x="981" y="112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25" name="Rectangle 24"/>
            <p:cNvSpPr>
              <a:spLocks noChangeArrowheads="1"/>
            </p:cNvSpPr>
            <p:nvPr/>
          </p:nvSpPr>
          <p:spPr bwMode="auto">
            <a:xfrm>
              <a:off x="2156" y="3680"/>
              <a:ext cx="3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sp>
          <p:nvSpPr>
            <p:cNvPr id="12326" name="Rectangle 25"/>
            <p:cNvSpPr>
              <a:spLocks noChangeArrowheads="1"/>
            </p:cNvSpPr>
            <p:nvPr/>
          </p:nvSpPr>
          <p:spPr bwMode="auto">
            <a:xfrm>
              <a:off x="1999" y="3849"/>
              <a:ext cx="68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maximizing</a:t>
              </a:r>
              <a:endParaRPr lang="en-US" altLang="en-US" sz="2400">
                <a:latin typeface="Times New Roman" panose="02020603050405020304" pitchFamily="18" charset="0"/>
              </a:endParaRPr>
            </a:p>
          </p:txBody>
        </p:sp>
        <p:sp>
          <p:nvSpPr>
            <p:cNvPr id="12327" name="Rectangle 26"/>
            <p:cNvSpPr>
              <a:spLocks noChangeArrowheads="1"/>
            </p:cNvSpPr>
            <p:nvPr/>
          </p:nvSpPr>
          <p:spPr bwMode="auto">
            <a:xfrm>
              <a:off x="2101" y="4018"/>
              <a:ext cx="4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quantity</a:t>
              </a:r>
              <a:endParaRPr lang="en-US" altLang="en-US" sz="2400">
                <a:latin typeface="Times New Roman" panose="02020603050405020304" pitchFamily="18" charset="0"/>
              </a:endParaRPr>
            </a:p>
          </p:txBody>
        </p:sp>
        <p:sp>
          <p:nvSpPr>
            <p:cNvPr id="12328" name="Rectangle 27"/>
            <p:cNvSpPr>
              <a:spLocks noChangeArrowheads="1"/>
            </p:cNvSpPr>
            <p:nvPr/>
          </p:nvSpPr>
          <p:spPr bwMode="auto">
            <a:xfrm>
              <a:off x="989" y="2424"/>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Price</a:t>
              </a:r>
              <a:endParaRPr lang="en-US" altLang="en-US" sz="2400">
                <a:latin typeface="Times New Roman" panose="02020603050405020304" pitchFamily="18" charset="0"/>
              </a:endParaRPr>
            </a:p>
          </p:txBody>
        </p:sp>
      </p:grpSp>
      <p:grpSp>
        <p:nvGrpSpPr>
          <p:cNvPr id="12297" name="Group 28"/>
          <p:cNvGrpSpPr>
            <a:grpSpLocks/>
          </p:cNvGrpSpPr>
          <p:nvPr/>
        </p:nvGrpSpPr>
        <p:grpSpPr bwMode="auto">
          <a:xfrm>
            <a:off x="3784601" y="3441701"/>
            <a:ext cx="4310063" cy="1481138"/>
            <a:chOff x="1424" y="2168"/>
            <a:chExt cx="2715" cy="933"/>
          </a:xfrm>
        </p:grpSpPr>
        <p:sp>
          <p:nvSpPr>
            <p:cNvPr id="12322" name="Line 29"/>
            <p:cNvSpPr>
              <a:spLocks noChangeShapeType="1"/>
            </p:cNvSpPr>
            <p:nvPr/>
          </p:nvSpPr>
          <p:spPr bwMode="auto">
            <a:xfrm>
              <a:off x="1424" y="2168"/>
              <a:ext cx="2140" cy="840"/>
            </a:xfrm>
            <a:prstGeom prst="line">
              <a:avLst/>
            </a:prstGeom>
            <a:noFill/>
            <a:ln w="603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3" name="Rectangle 30"/>
            <p:cNvSpPr>
              <a:spLocks noChangeArrowheads="1"/>
            </p:cNvSpPr>
            <p:nvPr/>
          </p:nvSpPr>
          <p:spPr bwMode="auto">
            <a:xfrm>
              <a:off x="3619" y="2936"/>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Demand</a:t>
              </a:r>
              <a:endParaRPr lang="en-US" altLang="en-US" sz="2400">
                <a:latin typeface="Times New Roman" panose="02020603050405020304" pitchFamily="18" charset="0"/>
              </a:endParaRPr>
            </a:p>
          </p:txBody>
        </p:sp>
      </p:grpSp>
      <p:grpSp>
        <p:nvGrpSpPr>
          <p:cNvPr id="12298" name="Group 31"/>
          <p:cNvGrpSpPr>
            <a:grpSpLocks/>
          </p:cNvGrpSpPr>
          <p:nvPr/>
        </p:nvGrpSpPr>
        <p:grpSpPr bwMode="auto">
          <a:xfrm>
            <a:off x="4006850" y="3684589"/>
            <a:ext cx="2419350" cy="1735137"/>
            <a:chOff x="1564" y="2321"/>
            <a:chExt cx="1524" cy="1093"/>
          </a:xfrm>
        </p:grpSpPr>
        <p:sp>
          <p:nvSpPr>
            <p:cNvPr id="12320" name="Line 32"/>
            <p:cNvSpPr>
              <a:spLocks noChangeShapeType="1"/>
            </p:cNvSpPr>
            <p:nvPr/>
          </p:nvSpPr>
          <p:spPr bwMode="auto">
            <a:xfrm>
              <a:off x="1564" y="2321"/>
              <a:ext cx="1248" cy="980"/>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1" name="Rectangle 33"/>
            <p:cNvSpPr>
              <a:spLocks noChangeArrowheads="1"/>
            </p:cNvSpPr>
            <p:nvPr/>
          </p:nvSpPr>
          <p:spPr bwMode="auto">
            <a:xfrm>
              <a:off x="2875" y="3249"/>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MR</a:t>
              </a:r>
              <a:endParaRPr lang="en-US" altLang="en-US" sz="2400">
                <a:latin typeface="Times New Roman" panose="02020603050405020304" pitchFamily="18" charset="0"/>
              </a:endParaRPr>
            </a:p>
          </p:txBody>
        </p:sp>
      </p:grpSp>
      <p:grpSp>
        <p:nvGrpSpPr>
          <p:cNvPr id="12299" name="Group 34"/>
          <p:cNvGrpSpPr>
            <a:grpSpLocks/>
          </p:cNvGrpSpPr>
          <p:nvPr/>
        </p:nvGrpSpPr>
        <p:grpSpPr bwMode="auto">
          <a:xfrm>
            <a:off x="4006850" y="2686051"/>
            <a:ext cx="4084638" cy="2068513"/>
            <a:chOff x="1564" y="1692"/>
            <a:chExt cx="2573" cy="1303"/>
          </a:xfrm>
        </p:grpSpPr>
        <p:sp>
          <p:nvSpPr>
            <p:cNvPr id="12318" name="Freeform 35"/>
            <p:cNvSpPr>
              <a:spLocks/>
            </p:cNvSpPr>
            <p:nvPr/>
          </p:nvSpPr>
          <p:spPr bwMode="auto">
            <a:xfrm>
              <a:off x="1564" y="1838"/>
              <a:ext cx="2229" cy="1157"/>
            </a:xfrm>
            <a:custGeom>
              <a:avLst/>
              <a:gdLst>
                <a:gd name="T0" fmla="*/ 0 w 175"/>
                <a:gd name="T1" fmla="*/ 600216 h 91"/>
                <a:gd name="T2" fmla="*/ 1343144 w 175"/>
                <a:gd name="T3" fmla="*/ 1829268 h 91"/>
                <a:gd name="T4" fmla="*/ 4606006 w 175"/>
                <a:gd name="T5" fmla="*/ 0 h 91"/>
                <a:gd name="T6" fmla="*/ 0 60000 65536"/>
                <a:gd name="T7" fmla="*/ 0 60000 65536"/>
                <a:gd name="T8" fmla="*/ 0 60000 65536"/>
                <a:gd name="T9" fmla="*/ 0 w 175"/>
                <a:gd name="T10" fmla="*/ 0 h 91"/>
                <a:gd name="T11" fmla="*/ 175 w 175"/>
                <a:gd name="T12" fmla="*/ 91 h 91"/>
              </a:gdLst>
              <a:ahLst/>
              <a:cxnLst>
                <a:cxn ang="T6">
                  <a:pos x="T0" y="T1"/>
                </a:cxn>
                <a:cxn ang="T7">
                  <a:pos x="T2" y="T3"/>
                </a:cxn>
                <a:cxn ang="T8">
                  <a:pos x="T4" y="T5"/>
                </a:cxn>
              </a:cxnLst>
              <a:rect l="T9" t="T10" r="T11" b="T12"/>
              <a:pathLst>
                <a:path w="175" h="91">
                  <a:moveTo>
                    <a:pt x="0" y="23"/>
                  </a:moveTo>
                  <a:cubicBezTo>
                    <a:pt x="8" y="34"/>
                    <a:pt x="26" y="55"/>
                    <a:pt x="51" y="70"/>
                  </a:cubicBezTo>
                  <a:cubicBezTo>
                    <a:pt x="86" y="91"/>
                    <a:pt x="145" y="39"/>
                    <a:pt x="175" y="0"/>
                  </a:cubicBezTo>
                </a:path>
              </a:pathLst>
            </a:custGeom>
            <a:noFill/>
            <a:ln w="6032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9" name="Rectangle 36"/>
            <p:cNvSpPr>
              <a:spLocks noChangeArrowheads="1"/>
            </p:cNvSpPr>
            <p:nvPr/>
          </p:nvSpPr>
          <p:spPr bwMode="auto">
            <a:xfrm>
              <a:off x="3873" y="1692"/>
              <a:ext cx="2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ATC</a:t>
              </a:r>
              <a:endParaRPr lang="en-US" altLang="en-US" sz="2400">
                <a:latin typeface="Times New Roman" panose="02020603050405020304" pitchFamily="18" charset="0"/>
              </a:endParaRPr>
            </a:p>
          </p:txBody>
        </p:sp>
      </p:grpSp>
      <p:sp>
        <p:nvSpPr>
          <p:cNvPr id="12300" name="Rectangle 37"/>
          <p:cNvSpPr>
            <a:spLocks noChangeArrowheads="1"/>
          </p:cNvSpPr>
          <p:nvPr/>
        </p:nvSpPr>
        <p:spPr bwMode="auto">
          <a:xfrm>
            <a:off x="5013326" y="1323975"/>
            <a:ext cx="215924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(a) Firm Makes Profit</a:t>
            </a:r>
            <a:endParaRPr lang="en-US" altLang="en-US" sz="2400">
              <a:latin typeface="Times New Roman" panose="02020603050405020304" pitchFamily="18" charset="0"/>
            </a:endParaRPr>
          </a:p>
        </p:txBody>
      </p:sp>
      <p:grpSp>
        <p:nvGrpSpPr>
          <p:cNvPr id="12301" name="Group 38"/>
          <p:cNvGrpSpPr>
            <a:grpSpLocks/>
          </p:cNvGrpSpPr>
          <p:nvPr/>
        </p:nvGrpSpPr>
        <p:grpSpPr bwMode="auto">
          <a:xfrm>
            <a:off x="2724150" y="4264022"/>
            <a:ext cx="2476500" cy="530225"/>
            <a:chOff x="756" y="2686"/>
            <a:chExt cx="1560" cy="334"/>
          </a:xfrm>
        </p:grpSpPr>
        <p:sp>
          <p:nvSpPr>
            <p:cNvPr id="12315" name="Line 39"/>
            <p:cNvSpPr>
              <a:spLocks noChangeShapeType="1"/>
            </p:cNvSpPr>
            <p:nvPr/>
          </p:nvSpPr>
          <p:spPr bwMode="auto">
            <a:xfrm>
              <a:off x="1335" y="2766"/>
              <a:ext cx="981"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316" name="Rectangle 40"/>
            <p:cNvSpPr>
              <a:spLocks noChangeArrowheads="1"/>
            </p:cNvSpPr>
            <p:nvPr/>
          </p:nvSpPr>
          <p:spPr bwMode="auto">
            <a:xfrm>
              <a:off x="794" y="2686"/>
              <a:ext cx="51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Average</a:t>
              </a:r>
              <a:endParaRPr lang="en-US" altLang="en-US" sz="2400">
                <a:latin typeface="Times New Roman" panose="02020603050405020304" pitchFamily="18" charset="0"/>
              </a:endParaRPr>
            </a:p>
          </p:txBody>
        </p:sp>
        <p:sp>
          <p:nvSpPr>
            <p:cNvPr id="12317" name="Rectangle 41"/>
            <p:cNvSpPr>
              <a:spLocks noChangeArrowheads="1"/>
            </p:cNvSpPr>
            <p:nvPr/>
          </p:nvSpPr>
          <p:spPr bwMode="auto">
            <a:xfrm>
              <a:off x="756" y="2855"/>
              <a:ext cx="5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total cost</a:t>
              </a:r>
              <a:endParaRPr lang="en-US" altLang="en-US" sz="2400">
                <a:latin typeface="Times New Roman" panose="02020603050405020304" pitchFamily="18" charset="0"/>
              </a:endParaRPr>
            </a:p>
          </p:txBody>
        </p:sp>
      </p:grpSp>
      <p:grpSp>
        <p:nvGrpSpPr>
          <p:cNvPr id="12302" name="Group 42"/>
          <p:cNvGrpSpPr>
            <a:grpSpLocks/>
          </p:cNvGrpSpPr>
          <p:nvPr/>
        </p:nvGrpSpPr>
        <p:grpSpPr bwMode="auto">
          <a:xfrm>
            <a:off x="3790952" y="4249742"/>
            <a:ext cx="509588" cy="779463"/>
            <a:chOff x="1428" y="2677"/>
            <a:chExt cx="321" cy="491"/>
          </a:xfrm>
        </p:grpSpPr>
        <p:sp>
          <p:nvSpPr>
            <p:cNvPr id="12313" name="Line 43"/>
            <p:cNvSpPr>
              <a:spLocks noChangeShapeType="1"/>
            </p:cNvSpPr>
            <p:nvPr/>
          </p:nvSpPr>
          <p:spPr bwMode="auto">
            <a:xfrm flipV="1">
              <a:off x="1577" y="2677"/>
              <a:ext cx="102" cy="33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4" name="Rectangle 44"/>
            <p:cNvSpPr>
              <a:spLocks noChangeArrowheads="1"/>
            </p:cNvSpPr>
            <p:nvPr/>
          </p:nvSpPr>
          <p:spPr bwMode="auto">
            <a:xfrm>
              <a:off x="1428" y="3003"/>
              <a:ext cx="3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grpSp>
      <p:grpSp>
        <p:nvGrpSpPr>
          <p:cNvPr id="12303" name="Group 45"/>
          <p:cNvGrpSpPr>
            <a:grpSpLocks/>
          </p:cNvGrpSpPr>
          <p:nvPr/>
        </p:nvGrpSpPr>
        <p:grpSpPr bwMode="auto">
          <a:xfrm>
            <a:off x="4270376" y="2243138"/>
            <a:ext cx="3351213" cy="3300412"/>
            <a:chOff x="1730" y="1413"/>
            <a:chExt cx="2111" cy="2079"/>
          </a:xfrm>
        </p:grpSpPr>
        <p:sp>
          <p:nvSpPr>
            <p:cNvPr id="12311" name="Line 46"/>
            <p:cNvSpPr>
              <a:spLocks noChangeShapeType="1"/>
            </p:cNvSpPr>
            <p:nvPr/>
          </p:nvSpPr>
          <p:spPr bwMode="auto">
            <a:xfrm flipH="1">
              <a:off x="1730" y="1583"/>
              <a:ext cx="1923" cy="1909"/>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2" name="Rectangle 47"/>
            <p:cNvSpPr>
              <a:spLocks noChangeArrowheads="1"/>
            </p:cNvSpPr>
            <p:nvPr/>
          </p:nvSpPr>
          <p:spPr bwMode="auto">
            <a:xfrm>
              <a:off x="3628" y="1413"/>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MC</a:t>
              </a:r>
              <a:endParaRPr lang="en-US" altLang="en-US" sz="2400">
                <a:latin typeface="Times New Roman" panose="02020603050405020304" pitchFamily="18" charset="0"/>
              </a:endParaRPr>
            </a:p>
          </p:txBody>
        </p:sp>
      </p:grpSp>
      <p:sp>
        <p:nvSpPr>
          <p:cNvPr id="12304" name="Oval 48"/>
          <p:cNvSpPr>
            <a:spLocks noChangeArrowheads="1"/>
          </p:cNvSpPr>
          <p:nvPr/>
        </p:nvSpPr>
        <p:spPr bwMode="auto">
          <a:xfrm>
            <a:off x="5140325" y="4552950"/>
            <a:ext cx="120650" cy="1412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 name="TextBox 35"/>
          <p:cNvSpPr txBox="1">
            <a:spLocks noChangeArrowheads="1"/>
          </p:cNvSpPr>
          <p:nvPr/>
        </p:nvSpPr>
        <p:spPr bwMode="auto">
          <a:xfrm>
            <a:off x="8739189" y="1855076"/>
            <a:ext cx="3342882" cy="319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t>These profits will not last. </a:t>
            </a:r>
          </a:p>
        </p:txBody>
      </p:sp>
      <p:sp>
        <p:nvSpPr>
          <p:cNvPr id="37" name="TextBox 36"/>
          <p:cNvSpPr txBox="1">
            <a:spLocks noChangeArrowheads="1"/>
          </p:cNvSpPr>
          <p:nvPr/>
        </p:nvSpPr>
        <p:spPr bwMode="auto">
          <a:xfrm>
            <a:off x="8739190" y="2388475"/>
            <a:ext cx="334288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t>Short-run economic profits encourage new firms to </a:t>
            </a:r>
            <a:r>
              <a:rPr lang="en-US" altLang="en-US" sz="1400" b="1" i="1" dirty="0"/>
              <a:t>enter the market.</a:t>
            </a:r>
            <a:endParaRPr lang="en-US" altLang="en-US" sz="1400" b="1" dirty="0"/>
          </a:p>
        </p:txBody>
      </p:sp>
      <p:sp>
        <p:nvSpPr>
          <p:cNvPr id="38" name="Rectangle 37"/>
          <p:cNvSpPr>
            <a:spLocks noChangeArrowheads="1"/>
          </p:cNvSpPr>
          <p:nvPr/>
        </p:nvSpPr>
        <p:spPr bwMode="auto">
          <a:xfrm>
            <a:off x="8739190" y="3490200"/>
            <a:ext cx="334288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This reduces the demand faced by firms already in the market (incumbent firms)</a:t>
            </a:r>
          </a:p>
        </p:txBody>
      </p:sp>
      <p:sp>
        <p:nvSpPr>
          <p:cNvPr id="39" name="Rectangle 38"/>
          <p:cNvSpPr>
            <a:spLocks noChangeArrowheads="1"/>
          </p:cNvSpPr>
          <p:nvPr/>
        </p:nvSpPr>
        <p:spPr bwMode="auto">
          <a:xfrm>
            <a:off x="8739190" y="4601450"/>
            <a:ext cx="3342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t>Incumbent firms’ demand curves shift to the left.</a:t>
            </a:r>
          </a:p>
        </p:txBody>
      </p:sp>
      <p:sp>
        <p:nvSpPr>
          <p:cNvPr id="40" name="Rectangle 39"/>
          <p:cNvSpPr>
            <a:spLocks noChangeArrowheads="1"/>
          </p:cNvSpPr>
          <p:nvPr/>
        </p:nvSpPr>
        <p:spPr bwMode="auto">
          <a:xfrm>
            <a:off x="8739190" y="5307889"/>
            <a:ext cx="334288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Their profits fall…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a:xfrm>
            <a:off x="2133600" y="228600"/>
            <a:ext cx="8229600" cy="1047750"/>
          </a:xfrm>
        </p:spPr>
        <p:txBody>
          <a:bodyPr/>
          <a:lstStyle/>
          <a:p>
            <a:pPr eaLnBrk="1" hangingPunct="1">
              <a:lnSpc>
                <a:spcPct val="80000"/>
              </a:lnSpc>
            </a:pPr>
            <a:r>
              <a:rPr lang="en-US" altLang="en-US" sz="3200">
                <a:solidFill>
                  <a:schemeClr val="tx1"/>
                </a:solidFill>
              </a:rPr>
              <a:t>Monopolistic Competition: effect of the entry of new firms on an incumbent</a:t>
            </a:r>
          </a:p>
        </p:txBody>
      </p:sp>
      <p:sp>
        <p:nvSpPr>
          <p:cNvPr id="13336" name="Slide Number Placeholder 3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952CD0-9109-44C0-92FC-B756492AA21A}" type="slidenum">
              <a:rPr lang="en-US" altLang="en-US"/>
              <a:pPr eaLnBrk="1" hangingPunct="1"/>
              <a:t>11</a:t>
            </a:fld>
            <a:endParaRPr lang="en-US" altLang="en-US"/>
          </a:p>
        </p:txBody>
      </p:sp>
      <p:sp>
        <p:nvSpPr>
          <p:cNvPr id="13315" name="Rectangle 17"/>
          <p:cNvSpPr>
            <a:spLocks noChangeArrowheads="1"/>
          </p:cNvSpPr>
          <p:nvPr/>
        </p:nvSpPr>
        <p:spPr bwMode="auto">
          <a:xfrm>
            <a:off x="3648075" y="4175125"/>
            <a:ext cx="1473200" cy="215900"/>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6" name="Freeform 18"/>
          <p:cNvSpPr>
            <a:spLocks/>
          </p:cNvSpPr>
          <p:nvPr/>
        </p:nvSpPr>
        <p:spPr bwMode="auto">
          <a:xfrm>
            <a:off x="3643313" y="1846264"/>
            <a:ext cx="4832350" cy="3919537"/>
          </a:xfrm>
          <a:custGeom>
            <a:avLst/>
            <a:gdLst>
              <a:gd name="T0" fmla="*/ 0 w 3044"/>
              <a:gd name="T1" fmla="*/ 0 h 2469"/>
              <a:gd name="T2" fmla="*/ 0 w 3044"/>
              <a:gd name="T3" fmla="*/ 2147483647 h 2469"/>
              <a:gd name="T4" fmla="*/ 2147483647 w 3044"/>
              <a:gd name="T5" fmla="*/ 2147483647 h 2469"/>
              <a:gd name="T6" fmla="*/ 0 60000 65536"/>
              <a:gd name="T7" fmla="*/ 0 60000 65536"/>
              <a:gd name="T8" fmla="*/ 0 60000 65536"/>
              <a:gd name="T9" fmla="*/ 0 w 3044"/>
              <a:gd name="T10" fmla="*/ 0 h 2469"/>
              <a:gd name="T11" fmla="*/ 3044 w 3044"/>
              <a:gd name="T12" fmla="*/ 2469 h 2469"/>
            </a:gdLst>
            <a:ahLst/>
            <a:cxnLst>
              <a:cxn ang="T6">
                <a:pos x="T0" y="T1"/>
              </a:cxn>
              <a:cxn ang="T7">
                <a:pos x="T2" y="T3"/>
              </a:cxn>
              <a:cxn ang="T8">
                <a:pos x="T4" y="T5"/>
              </a:cxn>
            </a:cxnLst>
            <a:rect l="T9" t="T10" r="T11" b="T12"/>
            <a:pathLst>
              <a:path w="3044" h="2469">
                <a:moveTo>
                  <a:pt x="0" y="0"/>
                </a:moveTo>
                <a:lnTo>
                  <a:pt x="0" y="2469"/>
                </a:lnTo>
                <a:lnTo>
                  <a:pt x="3044" y="246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17" name="Rectangle 19"/>
          <p:cNvSpPr>
            <a:spLocks noChangeArrowheads="1"/>
          </p:cNvSpPr>
          <p:nvPr/>
        </p:nvSpPr>
        <p:spPr bwMode="auto">
          <a:xfrm>
            <a:off x="7612063" y="5835650"/>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Quantity</a:t>
            </a:r>
            <a:endParaRPr lang="en-US" altLang="en-US" sz="2400">
              <a:latin typeface="Times New Roman" panose="02020603050405020304" pitchFamily="18" charset="0"/>
            </a:endParaRPr>
          </a:p>
        </p:txBody>
      </p:sp>
      <p:sp>
        <p:nvSpPr>
          <p:cNvPr id="13318" name="Rectangle 20"/>
          <p:cNvSpPr>
            <a:spLocks noChangeArrowheads="1"/>
          </p:cNvSpPr>
          <p:nvPr/>
        </p:nvSpPr>
        <p:spPr bwMode="auto">
          <a:xfrm>
            <a:off x="3462338" y="58420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0</a:t>
            </a:r>
            <a:endParaRPr lang="en-US" altLang="en-US" sz="2400">
              <a:latin typeface="Times New Roman" panose="02020603050405020304" pitchFamily="18" charset="0"/>
            </a:endParaRPr>
          </a:p>
        </p:txBody>
      </p:sp>
      <p:sp>
        <p:nvSpPr>
          <p:cNvPr id="13319" name="Rectangle 21"/>
          <p:cNvSpPr>
            <a:spLocks noChangeArrowheads="1"/>
          </p:cNvSpPr>
          <p:nvPr/>
        </p:nvSpPr>
        <p:spPr bwMode="auto">
          <a:xfrm>
            <a:off x="3059114" y="18002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Price</a:t>
            </a:r>
            <a:endParaRPr lang="en-US" altLang="en-US" sz="2400">
              <a:latin typeface="Times New Roman" panose="02020603050405020304" pitchFamily="18" charset="0"/>
            </a:endParaRPr>
          </a:p>
        </p:txBody>
      </p:sp>
      <p:sp>
        <p:nvSpPr>
          <p:cNvPr id="13320" name="Freeform 23"/>
          <p:cNvSpPr>
            <a:spLocks/>
          </p:cNvSpPr>
          <p:nvPr/>
        </p:nvSpPr>
        <p:spPr bwMode="auto">
          <a:xfrm>
            <a:off x="3646489" y="4175126"/>
            <a:ext cx="1476375" cy="1598613"/>
          </a:xfrm>
          <a:custGeom>
            <a:avLst/>
            <a:gdLst>
              <a:gd name="T0" fmla="*/ 0 w 981"/>
              <a:gd name="T1" fmla="*/ 0 h 1120"/>
              <a:gd name="T2" fmla="*/ 2147483647 w 981"/>
              <a:gd name="T3" fmla="*/ 0 h 1120"/>
              <a:gd name="T4" fmla="*/ 2147483647 w 981"/>
              <a:gd name="T5" fmla="*/ 2147483647 h 1120"/>
              <a:gd name="T6" fmla="*/ 0 60000 65536"/>
              <a:gd name="T7" fmla="*/ 0 60000 65536"/>
              <a:gd name="T8" fmla="*/ 0 60000 65536"/>
              <a:gd name="T9" fmla="*/ 0 w 981"/>
              <a:gd name="T10" fmla="*/ 0 h 1120"/>
              <a:gd name="T11" fmla="*/ 981 w 981"/>
              <a:gd name="T12" fmla="*/ 1120 h 1120"/>
            </a:gdLst>
            <a:ahLst/>
            <a:cxnLst>
              <a:cxn ang="T6">
                <a:pos x="T0" y="T1"/>
              </a:cxn>
              <a:cxn ang="T7">
                <a:pos x="T2" y="T3"/>
              </a:cxn>
              <a:cxn ang="T8">
                <a:pos x="T4" y="T5"/>
              </a:cxn>
            </a:cxnLst>
            <a:rect l="T9" t="T10" r="T11" b="T12"/>
            <a:pathLst>
              <a:path w="981" h="1120">
                <a:moveTo>
                  <a:pt x="0" y="0"/>
                </a:moveTo>
                <a:lnTo>
                  <a:pt x="981" y="0"/>
                </a:lnTo>
                <a:lnTo>
                  <a:pt x="981" y="112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1" name="Rectangle 24"/>
          <p:cNvSpPr>
            <a:spLocks noChangeArrowheads="1"/>
          </p:cNvSpPr>
          <p:nvPr/>
        </p:nvSpPr>
        <p:spPr bwMode="auto">
          <a:xfrm>
            <a:off x="4946651" y="5842000"/>
            <a:ext cx="58189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sp>
        <p:nvSpPr>
          <p:cNvPr id="13322" name="Rectangle 25"/>
          <p:cNvSpPr>
            <a:spLocks noChangeArrowheads="1"/>
          </p:cNvSpPr>
          <p:nvPr/>
        </p:nvSpPr>
        <p:spPr bwMode="auto">
          <a:xfrm>
            <a:off x="4697413" y="6110288"/>
            <a:ext cx="109004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maximizing</a:t>
            </a:r>
            <a:endParaRPr lang="en-US" altLang="en-US" sz="2400">
              <a:latin typeface="Times New Roman" panose="02020603050405020304" pitchFamily="18" charset="0"/>
            </a:endParaRPr>
          </a:p>
        </p:txBody>
      </p:sp>
      <p:sp>
        <p:nvSpPr>
          <p:cNvPr id="13323" name="Rectangle 26"/>
          <p:cNvSpPr>
            <a:spLocks noChangeArrowheads="1"/>
          </p:cNvSpPr>
          <p:nvPr/>
        </p:nvSpPr>
        <p:spPr bwMode="auto">
          <a:xfrm>
            <a:off x="4859339" y="6378575"/>
            <a:ext cx="76623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quantity</a:t>
            </a:r>
            <a:endParaRPr lang="en-US" altLang="en-US" sz="2400">
              <a:latin typeface="Times New Roman" panose="02020603050405020304" pitchFamily="18" charset="0"/>
            </a:endParaRPr>
          </a:p>
        </p:txBody>
      </p:sp>
      <p:sp>
        <p:nvSpPr>
          <p:cNvPr id="13324" name="Rectangle 27"/>
          <p:cNvSpPr>
            <a:spLocks noChangeArrowheads="1"/>
          </p:cNvSpPr>
          <p:nvPr/>
        </p:nvSpPr>
        <p:spPr bwMode="auto">
          <a:xfrm>
            <a:off x="3111501" y="4011613"/>
            <a:ext cx="4969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Price</a:t>
            </a:r>
            <a:endParaRPr lang="en-US" altLang="en-US" sz="2400">
              <a:latin typeface="Times New Roman" panose="02020603050405020304" pitchFamily="18" charset="0"/>
            </a:endParaRPr>
          </a:p>
        </p:txBody>
      </p:sp>
      <p:sp>
        <p:nvSpPr>
          <p:cNvPr id="13325" name="Line 29"/>
          <p:cNvSpPr>
            <a:spLocks noChangeShapeType="1"/>
          </p:cNvSpPr>
          <p:nvPr/>
        </p:nvSpPr>
        <p:spPr bwMode="auto">
          <a:xfrm>
            <a:off x="3663951" y="3692525"/>
            <a:ext cx="3381375" cy="1112838"/>
          </a:xfrm>
          <a:prstGeom prst="line">
            <a:avLst/>
          </a:prstGeom>
          <a:noFill/>
          <a:ln w="603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Rectangle 30"/>
          <p:cNvSpPr>
            <a:spLocks noChangeArrowheads="1"/>
          </p:cNvSpPr>
          <p:nvPr/>
        </p:nvSpPr>
        <p:spPr bwMode="auto">
          <a:xfrm>
            <a:off x="7269164" y="4660900"/>
            <a:ext cx="82554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Demand</a:t>
            </a:r>
            <a:endParaRPr lang="en-US" altLang="en-US" sz="2400">
              <a:latin typeface="Times New Roman" panose="02020603050405020304" pitchFamily="18" charset="0"/>
            </a:endParaRPr>
          </a:p>
        </p:txBody>
      </p:sp>
      <p:sp>
        <p:nvSpPr>
          <p:cNvPr id="13327" name="Line 32"/>
          <p:cNvSpPr>
            <a:spLocks noChangeShapeType="1"/>
          </p:cNvSpPr>
          <p:nvPr/>
        </p:nvSpPr>
        <p:spPr bwMode="auto">
          <a:xfrm>
            <a:off x="3652838" y="3719513"/>
            <a:ext cx="2201862" cy="1516062"/>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Rectangle 33"/>
          <p:cNvSpPr>
            <a:spLocks noChangeArrowheads="1"/>
          </p:cNvSpPr>
          <p:nvPr/>
        </p:nvSpPr>
        <p:spPr bwMode="auto">
          <a:xfrm>
            <a:off x="6088063" y="5157788"/>
            <a:ext cx="33823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MR</a:t>
            </a:r>
            <a:endParaRPr lang="en-US" altLang="en-US" sz="2400">
              <a:latin typeface="Times New Roman" panose="02020603050405020304" pitchFamily="18" charset="0"/>
            </a:endParaRPr>
          </a:p>
        </p:txBody>
      </p:sp>
      <p:grpSp>
        <p:nvGrpSpPr>
          <p:cNvPr id="13329" name="Group 34"/>
          <p:cNvGrpSpPr>
            <a:grpSpLocks/>
          </p:cNvGrpSpPr>
          <p:nvPr/>
        </p:nvGrpSpPr>
        <p:grpSpPr bwMode="auto">
          <a:xfrm>
            <a:off x="4006850" y="2686051"/>
            <a:ext cx="4084638" cy="2068513"/>
            <a:chOff x="1564" y="1692"/>
            <a:chExt cx="2573" cy="1303"/>
          </a:xfrm>
        </p:grpSpPr>
        <p:sp>
          <p:nvSpPr>
            <p:cNvPr id="13346" name="Freeform 35"/>
            <p:cNvSpPr>
              <a:spLocks/>
            </p:cNvSpPr>
            <p:nvPr/>
          </p:nvSpPr>
          <p:spPr bwMode="auto">
            <a:xfrm>
              <a:off x="1564" y="1838"/>
              <a:ext cx="2229" cy="1157"/>
            </a:xfrm>
            <a:custGeom>
              <a:avLst/>
              <a:gdLst>
                <a:gd name="T0" fmla="*/ 0 w 175"/>
                <a:gd name="T1" fmla="*/ 600216 h 91"/>
                <a:gd name="T2" fmla="*/ 1343144 w 175"/>
                <a:gd name="T3" fmla="*/ 1829268 h 91"/>
                <a:gd name="T4" fmla="*/ 4606006 w 175"/>
                <a:gd name="T5" fmla="*/ 0 h 91"/>
                <a:gd name="T6" fmla="*/ 0 60000 65536"/>
                <a:gd name="T7" fmla="*/ 0 60000 65536"/>
                <a:gd name="T8" fmla="*/ 0 60000 65536"/>
                <a:gd name="T9" fmla="*/ 0 w 175"/>
                <a:gd name="T10" fmla="*/ 0 h 91"/>
                <a:gd name="T11" fmla="*/ 175 w 175"/>
                <a:gd name="T12" fmla="*/ 91 h 91"/>
              </a:gdLst>
              <a:ahLst/>
              <a:cxnLst>
                <a:cxn ang="T6">
                  <a:pos x="T0" y="T1"/>
                </a:cxn>
                <a:cxn ang="T7">
                  <a:pos x="T2" y="T3"/>
                </a:cxn>
                <a:cxn ang="T8">
                  <a:pos x="T4" y="T5"/>
                </a:cxn>
              </a:cxnLst>
              <a:rect l="T9" t="T10" r="T11" b="T12"/>
              <a:pathLst>
                <a:path w="175" h="91">
                  <a:moveTo>
                    <a:pt x="0" y="23"/>
                  </a:moveTo>
                  <a:cubicBezTo>
                    <a:pt x="8" y="34"/>
                    <a:pt x="26" y="55"/>
                    <a:pt x="51" y="70"/>
                  </a:cubicBezTo>
                  <a:cubicBezTo>
                    <a:pt x="86" y="91"/>
                    <a:pt x="145" y="39"/>
                    <a:pt x="175" y="0"/>
                  </a:cubicBezTo>
                </a:path>
              </a:pathLst>
            </a:custGeom>
            <a:noFill/>
            <a:ln w="6032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7" name="Rectangle 36"/>
            <p:cNvSpPr>
              <a:spLocks noChangeArrowheads="1"/>
            </p:cNvSpPr>
            <p:nvPr/>
          </p:nvSpPr>
          <p:spPr bwMode="auto">
            <a:xfrm>
              <a:off x="3873" y="1692"/>
              <a:ext cx="2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ATC</a:t>
              </a:r>
              <a:endParaRPr lang="en-US" altLang="en-US" sz="2400">
                <a:latin typeface="Times New Roman" panose="02020603050405020304" pitchFamily="18" charset="0"/>
              </a:endParaRPr>
            </a:p>
          </p:txBody>
        </p:sp>
      </p:grpSp>
      <p:sp>
        <p:nvSpPr>
          <p:cNvPr id="13330" name="Rectangle 37"/>
          <p:cNvSpPr>
            <a:spLocks noChangeArrowheads="1"/>
          </p:cNvSpPr>
          <p:nvPr/>
        </p:nvSpPr>
        <p:spPr bwMode="auto">
          <a:xfrm>
            <a:off x="5013325" y="1323975"/>
            <a:ext cx="2840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(a2) Firm Makes Less Profit</a:t>
            </a:r>
            <a:endParaRPr lang="en-US" altLang="en-US" sz="2400">
              <a:latin typeface="Times New Roman" panose="02020603050405020304" pitchFamily="18" charset="0"/>
            </a:endParaRPr>
          </a:p>
        </p:txBody>
      </p:sp>
      <p:sp>
        <p:nvSpPr>
          <p:cNvPr id="13331" name="Line 39"/>
          <p:cNvSpPr>
            <a:spLocks noChangeShapeType="1"/>
          </p:cNvSpPr>
          <p:nvPr/>
        </p:nvSpPr>
        <p:spPr bwMode="auto">
          <a:xfrm>
            <a:off x="3643314" y="4391025"/>
            <a:ext cx="1557337" cy="1588"/>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Rectangle 40"/>
          <p:cNvSpPr>
            <a:spLocks noChangeArrowheads="1"/>
          </p:cNvSpPr>
          <p:nvPr/>
        </p:nvSpPr>
        <p:spPr bwMode="auto">
          <a:xfrm>
            <a:off x="3155950" y="4264025"/>
            <a:ext cx="4191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ATC</a:t>
            </a:r>
            <a:endParaRPr lang="en-US" altLang="en-US" sz="2400" i="1">
              <a:latin typeface="Times New Roman" panose="02020603050405020304" pitchFamily="18" charset="0"/>
            </a:endParaRPr>
          </a:p>
        </p:txBody>
      </p:sp>
      <p:grpSp>
        <p:nvGrpSpPr>
          <p:cNvPr id="13333" name="Group 42"/>
          <p:cNvGrpSpPr>
            <a:grpSpLocks/>
          </p:cNvGrpSpPr>
          <p:nvPr/>
        </p:nvGrpSpPr>
        <p:grpSpPr bwMode="auto">
          <a:xfrm>
            <a:off x="3660777" y="4257679"/>
            <a:ext cx="509588" cy="779463"/>
            <a:chOff x="1428" y="2677"/>
            <a:chExt cx="321" cy="491"/>
          </a:xfrm>
        </p:grpSpPr>
        <p:sp>
          <p:nvSpPr>
            <p:cNvPr id="13344" name="Line 43"/>
            <p:cNvSpPr>
              <a:spLocks noChangeShapeType="1"/>
            </p:cNvSpPr>
            <p:nvPr/>
          </p:nvSpPr>
          <p:spPr bwMode="auto">
            <a:xfrm flipV="1">
              <a:off x="1577" y="2677"/>
              <a:ext cx="102" cy="33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5" name="Rectangle 44"/>
            <p:cNvSpPr>
              <a:spLocks noChangeArrowheads="1"/>
            </p:cNvSpPr>
            <p:nvPr/>
          </p:nvSpPr>
          <p:spPr bwMode="auto">
            <a:xfrm>
              <a:off x="1428" y="3003"/>
              <a:ext cx="3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grpSp>
      <p:grpSp>
        <p:nvGrpSpPr>
          <p:cNvPr id="13334" name="Group 45"/>
          <p:cNvGrpSpPr>
            <a:grpSpLocks/>
          </p:cNvGrpSpPr>
          <p:nvPr/>
        </p:nvGrpSpPr>
        <p:grpSpPr bwMode="auto">
          <a:xfrm>
            <a:off x="4270376" y="2243138"/>
            <a:ext cx="3351213" cy="3300412"/>
            <a:chOff x="1730" y="1413"/>
            <a:chExt cx="2111" cy="2079"/>
          </a:xfrm>
        </p:grpSpPr>
        <p:sp>
          <p:nvSpPr>
            <p:cNvPr id="13342" name="Line 46"/>
            <p:cNvSpPr>
              <a:spLocks noChangeShapeType="1"/>
            </p:cNvSpPr>
            <p:nvPr/>
          </p:nvSpPr>
          <p:spPr bwMode="auto">
            <a:xfrm flipH="1">
              <a:off x="1730" y="1583"/>
              <a:ext cx="1923" cy="1909"/>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3" name="Rectangle 47"/>
            <p:cNvSpPr>
              <a:spLocks noChangeArrowheads="1"/>
            </p:cNvSpPr>
            <p:nvPr/>
          </p:nvSpPr>
          <p:spPr bwMode="auto">
            <a:xfrm>
              <a:off x="3628" y="1413"/>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MC</a:t>
              </a:r>
              <a:endParaRPr lang="en-US" altLang="en-US" sz="2400">
                <a:latin typeface="Times New Roman" panose="02020603050405020304" pitchFamily="18" charset="0"/>
              </a:endParaRPr>
            </a:p>
          </p:txBody>
        </p:sp>
      </p:grpSp>
      <p:sp>
        <p:nvSpPr>
          <p:cNvPr id="13335" name="Oval 48"/>
          <p:cNvSpPr>
            <a:spLocks noChangeArrowheads="1"/>
          </p:cNvSpPr>
          <p:nvPr/>
        </p:nvSpPr>
        <p:spPr bwMode="auto">
          <a:xfrm>
            <a:off x="5045075" y="4630739"/>
            <a:ext cx="120650" cy="1412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37" name="TextBox 35"/>
          <p:cNvSpPr txBox="1">
            <a:spLocks noChangeArrowheads="1"/>
          </p:cNvSpPr>
          <p:nvPr/>
        </p:nvSpPr>
        <p:spPr bwMode="auto">
          <a:xfrm>
            <a:off x="9093201" y="1529254"/>
            <a:ext cx="30068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dirty="0"/>
              <a:t>These profits will not last either. </a:t>
            </a:r>
          </a:p>
        </p:txBody>
      </p:sp>
      <p:sp>
        <p:nvSpPr>
          <p:cNvPr id="13338" name="TextBox 36"/>
          <p:cNvSpPr txBox="1">
            <a:spLocks noChangeArrowheads="1"/>
          </p:cNvSpPr>
          <p:nvPr/>
        </p:nvSpPr>
        <p:spPr bwMode="auto">
          <a:xfrm>
            <a:off x="9093201" y="2062653"/>
            <a:ext cx="30068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Profits encourage new firms to </a:t>
            </a:r>
            <a:r>
              <a:rPr lang="en-US" altLang="en-US" sz="1400" b="1" i="1"/>
              <a:t>enter the market.</a:t>
            </a:r>
            <a:endParaRPr lang="en-US" altLang="en-US" sz="1400" b="1"/>
          </a:p>
        </p:txBody>
      </p:sp>
      <p:sp>
        <p:nvSpPr>
          <p:cNvPr id="13339" name="Rectangle 37"/>
          <p:cNvSpPr>
            <a:spLocks noChangeArrowheads="1"/>
          </p:cNvSpPr>
          <p:nvPr/>
        </p:nvSpPr>
        <p:spPr bwMode="auto">
          <a:xfrm>
            <a:off x="9093201" y="2864342"/>
            <a:ext cx="30068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This reduces the demand faced by incumbent firms</a:t>
            </a:r>
          </a:p>
        </p:txBody>
      </p:sp>
      <p:sp>
        <p:nvSpPr>
          <p:cNvPr id="13340" name="Rectangle 38"/>
          <p:cNvSpPr>
            <a:spLocks noChangeArrowheads="1"/>
          </p:cNvSpPr>
          <p:nvPr/>
        </p:nvSpPr>
        <p:spPr bwMode="auto">
          <a:xfrm>
            <a:off x="9093201" y="3659678"/>
            <a:ext cx="30068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Incumbent firms’ demand curves shift to the left.</a:t>
            </a:r>
          </a:p>
        </p:txBody>
      </p:sp>
      <p:sp>
        <p:nvSpPr>
          <p:cNvPr id="13341" name="Rectangle 39"/>
          <p:cNvSpPr>
            <a:spLocks noChangeArrowheads="1"/>
          </p:cNvSpPr>
          <p:nvPr/>
        </p:nvSpPr>
        <p:spPr bwMode="auto">
          <a:xfrm>
            <a:off x="9093201" y="4461367"/>
            <a:ext cx="300683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Their profits fall…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title"/>
          </p:nvPr>
        </p:nvSpPr>
        <p:spPr/>
        <p:txBody>
          <a:bodyPr/>
          <a:lstStyle/>
          <a:p>
            <a:pPr eaLnBrk="1" hangingPunct="1">
              <a:lnSpc>
                <a:spcPct val="80000"/>
              </a:lnSpc>
            </a:pPr>
            <a:r>
              <a:rPr lang="en-US" altLang="en-US" sz="3200">
                <a:solidFill>
                  <a:schemeClr val="tx1"/>
                </a:solidFill>
              </a:rPr>
              <a:t>Monopolistic Competition in the Long Run</a:t>
            </a:r>
          </a:p>
        </p:txBody>
      </p:sp>
      <p:sp>
        <p:nvSpPr>
          <p:cNvPr id="14355" name="Slide Number Placeholder 3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C4DF77-6946-4E2A-8DA1-56E60EAE81FB}" type="slidenum">
              <a:rPr lang="en-US" altLang="en-US"/>
              <a:pPr eaLnBrk="1" hangingPunct="1"/>
              <a:t>12</a:t>
            </a:fld>
            <a:endParaRPr lang="en-US" altLang="en-US"/>
          </a:p>
        </p:txBody>
      </p:sp>
      <p:sp>
        <p:nvSpPr>
          <p:cNvPr id="14339" name="Freeform 18"/>
          <p:cNvSpPr>
            <a:spLocks/>
          </p:cNvSpPr>
          <p:nvPr/>
        </p:nvSpPr>
        <p:spPr bwMode="auto">
          <a:xfrm>
            <a:off x="3643313" y="1846264"/>
            <a:ext cx="4832350" cy="3919537"/>
          </a:xfrm>
          <a:custGeom>
            <a:avLst/>
            <a:gdLst>
              <a:gd name="T0" fmla="*/ 0 w 3044"/>
              <a:gd name="T1" fmla="*/ 0 h 2469"/>
              <a:gd name="T2" fmla="*/ 0 w 3044"/>
              <a:gd name="T3" fmla="*/ 2147483647 h 2469"/>
              <a:gd name="T4" fmla="*/ 2147483647 w 3044"/>
              <a:gd name="T5" fmla="*/ 2147483647 h 2469"/>
              <a:gd name="T6" fmla="*/ 0 60000 65536"/>
              <a:gd name="T7" fmla="*/ 0 60000 65536"/>
              <a:gd name="T8" fmla="*/ 0 60000 65536"/>
              <a:gd name="T9" fmla="*/ 0 w 3044"/>
              <a:gd name="T10" fmla="*/ 0 h 2469"/>
              <a:gd name="T11" fmla="*/ 3044 w 3044"/>
              <a:gd name="T12" fmla="*/ 2469 h 2469"/>
            </a:gdLst>
            <a:ahLst/>
            <a:cxnLst>
              <a:cxn ang="T6">
                <a:pos x="T0" y="T1"/>
              </a:cxn>
              <a:cxn ang="T7">
                <a:pos x="T2" y="T3"/>
              </a:cxn>
              <a:cxn ang="T8">
                <a:pos x="T4" y="T5"/>
              </a:cxn>
            </a:cxnLst>
            <a:rect l="T9" t="T10" r="T11" b="T12"/>
            <a:pathLst>
              <a:path w="3044" h="2469">
                <a:moveTo>
                  <a:pt x="0" y="0"/>
                </a:moveTo>
                <a:lnTo>
                  <a:pt x="0" y="2469"/>
                </a:lnTo>
                <a:lnTo>
                  <a:pt x="3044" y="246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40" name="Rectangle 19"/>
          <p:cNvSpPr>
            <a:spLocks noChangeArrowheads="1"/>
          </p:cNvSpPr>
          <p:nvPr/>
        </p:nvSpPr>
        <p:spPr bwMode="auto">
          <a:xfrm>
            <a:off x="7612063" y="5835650"/>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Quantity</a:t>
            </a:r>
            <a:endParaRPr lang="en-US" altLang="en-US" sz="2400">
              <a:latin typeface="Times New Roman" panose="02020603050405020304" pitchFamily="18" charset="0"/>
            </a:endParaRPr>
          </a:p>
        </p:txBody>
      </p:sp>
      <p:sp>
        <p:nvSpPr>
          <p:cNvPr id="14341" name="Rectangle 20"/>
          <p:cNvSpPr>
            <a:spLocks noChangeArrowheads="1"/>
          </p:cNvSpPr>
          <p:nvPr/>
        </p:nvSpPr>
        <p:spPr bwMode="auto">
          <a:xfrm>
            <a:off x="3462338" y="58420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0</a:t>
            </a:r>
            <a:endParaRPr lang="en-US" altLang="en-US" sz="2400">
              <a:latin typeface="Times New Roman" panose="02020603050405020304" pitchFamily="18" charset="0"/>
            </a:endParaRPr>
          </a:p>
        </p:txBody>
      </p:sp>
      <p:sp>
        <p:nvSpPr>
          <p:cNvPr id="14342" name="Rectangle 21"/>
          <p:cNvSpPr>
            <a:spLocks noChangeArrowheads="1"/>
          </p:cNvSpPr>
          <p:nvPr/>
        </p:nvSpPr>
        <p:spPr bwMode="auto">
          <a:xfrm>
            <a:off x="3059114" y="18002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Price</a:t>
            </a:r>
            <a:endParaRPr lang="en-US" altLang="en-US" sz="2400">
              <a:latin typeface="Times New Roman" panose="02020603050405020304" pitchFamily="18" charset="0"/>
            </a:endParaRPr>
          </a:p>
        </p:txBody>
      </p:sp>
      <p:sp>
        <p:nvSpPr>
          <p:cNvPr id="14343" name="Rectangle 24"/>
          <p:cNvSpPr>
            <a:spLocks noChangeArrowheads="1"/>
          </p:cNvSpPr>
          <p:nvPr/>
        </p:nvSpPr>
        <p:spPr bwMode="auto">
          <a:xfrm>
            <a:off x="4946651" y="5842000"/>
            <a:ext cx="58189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sp>
        <p:nvSpPr>
          <p:cNvPr id="14344" name="Rectangle 25"/>
          <p:cNvSpPr>
            <a:spLocks noChangeArrowheads="1"/>
          </p:cNvSpPr>
          <p:nvPr/>
        </p:nvSpPr>
        <p:spPr bwMode="auto">
          <a:xfrm>
            <a:off x="4697413" y="6110288"/>
            <a:ext cx="109004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maximizing</a:t>
            </a:r>
            <a:endParaRPr lang="en-US" altLang="en-US" sz="2400">
              <a:latin typeface="Times New Roman" panose="02020603050405020304" pitchFamily="18" charset="0"/>
            </a:endParaRPr>
          </a:p>
        </p:txBody>
      </p:sp>
      <p:sp>
        <p:nvSpPr>
          <p:cNvPr id="14345" name="Rectangle 26"/>
          <p:cNvSpPr>
            <a:spLocks noChangeArrowheads="1"/>
          </p:cNvSpPr>
          <p:nvPr/>
        </p:nvSpPr>
        <p:spPr bwMode="auto">
          <a:xfrm>
            <a:off x="4859339" y="6378575"/>
            <a:ext cx="76623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quantity</a:t>
            </a:r>
            <a:endParaRPr lang="en-US" altLang="en-US" sz="2400">
              <a:latin typeface="Times New Roman" panose="02020603050405020304" pitchFamily="18" charset="0"/>
            </a:endParaRPr>
          </a:p>
        </p:txBody>
      </p:sp>
      <p:sp>
        <p:nvSpPr>
          <p:cNvPr id="14346" name="Line 29"/>
          <p:cNvSpPr>
            <a:spLocks noChangeShapeType="1"/>
          </p:cNvSpPr>
          <p:nvPr/>
        </p:nvSpPr>
        <p:spPr bwMode="auto">
          <a:xfrm>
            <a:off x="3648076" y="4067176"/>
            <a:ext cx="3400425" cy="828675"/>
          </a:xfrm>
          <a:prstGeom prst="line">
            <a:avLst/>
          </a:prstGeom>
          <a:noFill/>
          <a:ln w="603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Rectangle 30"/>
          <p:cNvSpPr>
            <a:spLocks noChangeArrowheads="1"/>
          </p:cNvSpPr>
          <p:nvPr/>
        </p:nvSpPr>
        <p:spPr bwMode="auto">
          <a:xfrm>
            <a:off x="7269164" y="4660900"/>
            <a:ext cx="82554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Demand</a:t>
            </a:r>
            <a:endParaRPr lang="en-US" altLang="en-US" sz="2400">
              <a:latin typeface="Times New Roman" panose="02020603050405020304" pitchFamily="18" charset="0"/>
            </a:endParaRPr>
          </a:p>
        </p:txBody>
      </p:sp>
      <p:sp>
        <p:nvSpPr>
          <p:cNvPr id="14348" name="Line 32"/>
          <p:cNvSpPr>
            <a:spLocks noChangeShapeType="1"/>
          </p:cNvSpPr>
          <p:nvPr/>
        </p:nvSpPr>
        <p:spPr bwMode="auto">
          <a:xfrm>
            <a:off x="3643313" y="4071939"/>
            <a:ext cx="2405062" cy="795337"/>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Rectangle 33"/>
          <p:cNvSpPr>
            <a:spLocks noChangeArrowheads="1"/>
          </p:cNvSpPr>
          <p:nvPr/>
        </p:nvSpPr>
        <p:spPr bwMode="auto">
          <a:xfrm>
            <a:off x="6088063" y="5157788"/>
            <a:ext cx="33823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MR</a:t>
            </a:r>
            <a:endParaRPr lang="en-US" altLang="en-US" sz="2400">
              <a:latin typeface="Times New Roman" panose="02020603050405020304" pitchFamily="18" charset="0"/>
            </a:endParaRPr>
          </a:p>
        </p:txBody>
      </p:sp>
      <p:grpSp>
        <p:nvGrpSpPr>
          <p:cNvPr id="14350" name="Group 34"/>
          <p:cNvGrpSpPr>
            <a:grpSpLocks/>
          </p:cNvGrpSpPr>
          <p:nvPr/>
        </p:nvGrpSpPr>
        <p:grpSpPr bwMode="auto">
          <a:xfrm>
            <a:off x="4006850" y="2686051"/>
            <a:ext cx="4084638" cy="2068513"/>
            <a:chOff x="1564" y="1692"/>
            <a:chExt cx="2573" cy="1303"/>
          </a:xfrm>
        </p:grpSpPr>
        <p:sp>
          <p:nvSpPr>
            <p:cNvPr id="14360" name="Freeform 35"/>
            <p:cNvSpPr>
              <a:spLocks/>
            </p:cNvSpPr>
            <p:nvPr/>
          </p:nvSpPr>
          <p:spPr bwMode="auto">
            <a:xfrm>
              <a:off x="1564" y="1838"/>
              <a:ext cx="2229" cy="1157"/>
            </a:xfrm>
            <a:custGeom>
              <a:avLst/>
              <a:gdLst>
                <a:gd name="T0" fmla="*/ 0 w 175"/>
                <a:gd name="T1" fmla="*/ 600216 h 91"/>
                <a:gd name="T2" fmla="*/ 1343144 w 175"/>
                <a:gd name="T3" fmla="*/ 1829268 h 91"/>
                <a:gd name="T4" fmla="*/ 4606006 w 175"/>
                <a:gd name="T5" fmla="*/ 0 h 91"/>
                <a:gd name="T6" fmla="*/ 0 60000 65536"/>
                <a:gd name="T7" fmla="*/ 0 60000 65536"/>
                <a:gd name="T8" fmla="*/ 0 60000 65536"/>
                <a:gd name="T9" fmla="*/ 0 w 175"/>
                <a:gd name="T10" fmla="*/ 0 h 91"/>
                <a:gd name="T11" fmla="*/ 175 w 175"/>
                <a:gd name="T12" fmla="*/ 91 h 91"/>
              </a:gdLst>
              <a:ahLst/>
              <a:cxnLst>
                <a:cxn ang="T6">
                  <a:pos x="T0" y="T1"/>
                </a:cxn>
                <a:cxn ang="T7">
                  <a:pos x="T2" y="T3"/>
                </a:cxn>
                <a:cxn ang="T8">
                  <a:pos x="T4" y="T5"/>
                </a:cxn>
              </a:cxnLst>
              <a:rect l="T9" t="T10" r="T11" b="T12"/>
              <a:pathLst>
                <a:path w="175" h="91">
                  <a:moveTo>
                    <a:pt x="0" y="23"/>
                  </a:moveTo>
                  <a:cubicBezTo>
                    <a:pt x="8" y="34"/>
                    <a:pt x="26" y="55"/>
                    <a:pt x="51" y="70"/>
                  </a:cubicBezTo>
                  <a:cubicBezTo>
                    <a:pt x="86" y="91"/>
                    <a:pt x="145" y="39"/>
                    <a:pt x="175" y="0"/>
                  </a:cubicBezTo>
                </a:path>
              </a:pathLst>
            </a:custGeom>
            <a:noFill/>
            <a:ln w="6032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1" name="Rectangle 36"/>
            <p:cNvSpPr>
              <a:spLocks noChangeArrowheads="1"/>
            </p:cNvSpPr>
            <p:nvPr/>
          </p:nvSpPr>
          <p:spPr bwMode="auto">
            <a:xfrm>
              <a:off x="3873" y="1692"/>
              <a:ext cx="2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ATC</a:t>
              </a:r>
              <a:endParaRPr lang="en-US" altLang="en-US" sz="2400">
                <a:latin typeface="Times New Roman" panose="02020603050405020304" pitchFamily="18" charset="0"/>
              </a:endParaRPr>
            </a:p>
          </p:txBody>
        </p:sp>
      </p:grpSp>
      <p:sp>
        <p:nvSpPr>
          <p:cNvPr id="14351" name="Rectangle 37"/>
          <p:cNvSpPr>
            <a:spLocks noChangeArrowheads="1"/>
          </p:cNvSpPr>
          <p:nvPr/>
        </p:nvSpPr>
        <p:spPr bwMode="auto">
          <a:xfrm>
            <a:off x="5013326" y="1323975"/>
            <a:ext cx="26320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(a3) Firm Makes No Profit</a:t>
            </a:r>
            <a:endParaRPr lang="en-US" altLang="en-US" sz="2400">
              <a:latin typeface="Times New Roman" panose="02020603050405020304" pitchFamily="18" charset="0"/>
            </a:endParaRPr>
          </a:p>
        </p:txBody>
      </p:sp>
      <p:sp>
        <p:nvSpPr>
          <p:cNvPr id="14352" name="Rectangle 40"/>
          <p:cNvSpPr>
            <a:spLocks noChangeArrowheads="1"/>
          </p:cNvSpPr>
          <p:nvPr/>
        </p:nvSpPr>
        <p:spPr bwMode="auto">
          <a:xfrm>
            <a:off x="2441575" y="4264025"/>
            <a:ext cx="11572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Price = ATC</a:t>
            </a:r>
            <a:endParaRPr lang="en-US" altLang="en-US" sz="2400" i="1">
              <a:latin typeface="Times New Roman" panose="02020603050405020304" pitchFamily="18" charset="0"/>
            </a:endParaRPr>
          </a:p>
        </p:txBody>
      </p:sp>
      <p:grpSp>
        <p:nvGrpSpPr>
          <p:cNvPr id="14353" name="Group 45"/>
          <p:cNvGrpSpPr>
            <a:grpSpLocks/>
          </p:cNvGrpSpPr>
          <p:nvPr/>
        </p:nvGrpSpPr>
        <p:grpSpPr bwMode="auto">
          <a:xfrm>
            <a:off x="4270376" y="2243138"/>
            <a:ext cx="3351213" cy="3300412"/>
            <a:chOff x="1730" y="1413"/>
            <a:chExt cx="2111" cy="2079"/>
          </a:xfrm>
        </p:grpSpPr>
        <p:sp>
          <p:nvSpPr>
            <p:cNvPr id="14358" name="Line 46"/>
            <p:cNvSpPr>
              <a:spLocks noChangeShapeType="1"/>
            </p:cNvSpPr>
            <p:nvPr/>
          </p:nvSpPr>
          <p:spPr bwMode="auto">
            <a:xfrm flipH="1">
              <a:off x="1730" y="1583"/>
              <a:ext cx="1923" cy="1909"/>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9" name="Rectangle 47"/>
            <p:cNvSpPr>
              <a:spLocks noChangeArrowheads="1"/>
            </p:cNvSpPr>
            <p:nvPr/>
          </p:nvSpPr>
          <p:spPr bwMode="auto">
            <a:xfrm>
              <a:off x="3628" y="1413"/>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MC</a:t>
              </a:r>
              <a:endParaRPr lang="en-US" altLang="en-US" sz="2400">
                <a:latin typeface="Times New Roman" panose="02020603050405020304" pitchFamily="18" charset="0"/>
              </a:endParaRPr>
            </a:p>
          </p:txBody>
        </p:sp>
      </p:grpSp>
      <p:sp>
        <p:nvSpPr>
          <p:cNvPr id="14354" name="Oval 48"/>
          <p:cNvSpPr>
            <a:spLocks noChangeArrowheads="1"/>
          </p:cNvSpPr>
          <p:nvPr/>
        </p:nvSpPr>
        <p:spPr bwMode="auto">
          <a:xfrm>
            <a:off x="5159375" y="4535489"/>
            <a:ext cx="120650" cy="1412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56" name="Freeform 23"/>
          <p:cNvSpPr>
            <a:spLocks/>
          </p:cNvSpPr>
          <p:nvPr/>
        </p:nvSpPr>
        <p:spPr bwMode="auto">
          <a:xfrm>
            <a:off x="3646489" y="4419600"/>
            <a:ext cx="1563687" cy="1354138"/>
          </a:xfrm>
          <a:custGeom>
            <a:avLst/>
            <a:gdLst>
              <a:gd name="T0" fmla="*/ 0 w 981"/>
              <a:gd name="T1" fmla="*/ 0 h 1120"/>
              <a:gd name="T2" fmla="*/ 2147483647 w 981"/>
              <a:gd name="T3" fmla="*/ 0 h 1120"/>
              <a:gd name="T4" fmla="*/ 2147483647 w 981"/>
              <a:gd name="T5" fmla="*/ 2147483647 h 1120"/>
              <a:gd name="T6" fmla="*/ 0 60000 65536"/>
              <a:gd name="T7" fmla="*/ 0 60000 65536"/>
              <a:gd name="T8" fmla="*/ 0 60000 65536"/>
              <a:gd name="T9" fmla="*/ 0 w 981"/>
              <a:gd name="T10" fmla="*/ 0 h 1120"/>
              <a:gd name="T11" fmla="*/ 981 w 981"/>
              <a:gd name="T12" fmla="*/ 1120 h 1120"/>
            </a:gdLst>
            <a:ahLst/>
            <a:cxnLst>
              <a:cxn ang="T6">
                <a:pos x="T0" y="T1"/>
              </a:cxn>
              <a:cxn ang="T7">
                <a:pos x="T2" y="T3"/>
              </a:cxn>
              <a:cxn ang="T8">
                <a:pos x="T4" y="T5"/>
              </a:cxn>
            </a:cxnLst>
            <a:rect l="T9" t="T10" r="T11" b="T12"/>
            <a:pathLst>
              <a:path w="981" h="1120">
                <a:moveTo>
                  <a:pt x="0" y="0"/>
                </a:moveTo>
                <a:lnTo>
                  <a:pt x="981" y="0"/>
                </a:lnTo>
                <a:lnTo>
                  <a:pt x="981" y="112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7" name="Rectangle 40"/>
          <p:cNvSpPr>
            <a:spLocks noChangeArrowheads="1"/>
          </p:cNvSpPr>
          <p:nvPr/>
        </p:nvSpPr>
        <p:spPr bwMode="auto">
          <a:xfrm>
            <a:off x="2508251" y="4502150"/>
            <a:ext cx="9953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Zero profit</a:t>
            </a:r>
            <a:endParaRPr lang="en-US" altLang="en-US" sz="24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p:txBody>
          <a:bodyPr/>
          <a:lstStyle/>
          <a:p>
            <a:pPr algn="l" eaLnBrk="1" hangingPunct="1">
              <a:lnSpc>
                <a:spcPct val="80000"/>
              </a:lnSpc>
            </a:pPr>
            <a:r>
              <a:rPr lang="en-US" altLang="en-US" sz="2800">
                <a:solidFill>
                  <a:schemeClr val="tx1"/>
                </a:solidFill>
              </a:rPr>
              <a:t>Monopolistic Competitors in the Short Run</a:t>
            </a:r>
          </a:p>
        </p:txBody>
      </p:sp>
      <p:sp>
        <p:nvSpPr>
          <p:cNvPr id="15377" name="Slide Number Placeholder 3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F0D07B-327F-4AF2-A034-1D5C09B5221A}" type="slidenum">
              <a:rPr lang="en-US" altLang="en-US"/>
              <a:pPr eaLnBrk="1" hangingPunct="1"/>
              <a:t>13</a:t>
            </a:fld>
            <a:endParaRPr lang="en-US" altLang="en-US"/>
          </a:p>
        </p:txBody>
      </p:sp>
      <p:sp>
        <p:nvSpPr>
          <p:cNvPr id="76817" name="Rectangle 17"/>
          <p:cNvSpPr>
            <a:spLocks noChangeArrowheads="1"/>
          </p:cNvSpPr>
          <p:nvPr/>
        </p:nvSpPr>
        <p:spPr bwMode="auto">
          <a:xfrm>
            <a:off x="3825875" y="3846513"/>
            <a:ext cx="889000" cy="42386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4" name="Freeform 18"/>
          <p:cNvSpPr>
            <a:spLocks/>
          </p:cNvSpPr>
          <p:nvPr/>
        </p:nvSpPr>
        <p:spPr bwMode="auto">
          <a:xfrm>
            <a:off x="3825875" y="1846264"/>
            <a:ext cx="4832350" cy="3919537"/>
          </a:xfrm>
          <a:custGeom>
            <a:avLst/>
            <a:gdLst>
              <a:gd name="T0" fmla="*/ 0 w 3044"/>
              <a:gd name="T1" fmla="*/ 0 h 2469"/>
              <a:gd name="T2" fmla="*/ 0 w 3044"/>
              <a:gd name="T3" fmla="*/ 2147483647 h 2469"/>
              <a:gd name="T4" fmla="*/ 2147483647 w 3044"/>
              <a:gd name="T5" fmla="*/ 2147483647 h 2469"/>
              <a:gd name="T6" fmla="*/ 0 60000 65536"/>
              <a:gd name="T7" fmla="*/ 0 60000 65536"/>
              <a:gd name="T8" fmla="*/ 0 60000 65536"/>
              <a:gd name="T9" fmla="*/ 0 w 3044"/>
              <a:gd name="T10" fmla="*/ 0 h 2469"/>
              <a:gd name="T11" fmla="*/ 3044 w 3044"/>
              <a:gd name="T12" fmla="*/ 2469 h 2469"/>
            </a:gdLst>
            <a:ahLst/>
            <a:cxnLst>
              <a:cxn ang="T6">
                <a:pos x="T0" y="T1"/>
              </a:cxn>
              <a:cxn ang="T7">
                <a:pos x="T2" y="T3"/>
              </a:cxn>
              <a:cxn ang="T8">
                <a:pos x="T4" y="T5"/>
              </a:cxn>
            </a:cxnLst>
            <a:rect l="T9" t="T10" r="T11" b="T12"/>
            <a:pathLst>
              <a:path w="3044" h="2469">
                <a:moveTo>
                  <a:pt x="0" y="0"/>
                </a:moveTo>
                <a:lnTo>
                  <a:pt x="0" y="2469"/>
                </a:lnTo>
                <a:lnTo>
                  <a:pt x="3044" y="246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5365" name="Group 19"/>
          <p:cNvGrpSpPr>
            <a:grpSpLocks/>
          </p:cNvGrpSpPr>
          <p:nvPr/>
        </p:nvGrpSpPr>
        <p:grpSpPr bwMode="auto">
          <a:xfrm>
            <a:off x="4048125" y="3744913"/>
            <a:ext cx="3138488" cy="1841500"/>
            <a:chOff x="1590" y="2359"/>
            <a:chExt cx="1977" cy="1160"/>
          </a:xfrm>
        </p:grpSpPr>
        <p:sp>
          <p:nvSpPr>
            <p:cNvPr id="15400" name="Line 20"/>
            <p:cNvSpPr>
              <a:spLocks noChangeShapeType="1"/>
            </p:cNvSpPr>
            <p:nvPr/>
          </p:nvSpPr>
          <p:spPr bwMode="auto">
            <a:xfrm>
              <a:off x="1590" y="2359"/>
              <a:ext cx="1388" cy="1069"/>
            </a:xfrm>
            <a:prstGeom prst="line">
              <a:avLst/>
            </a:prstGeom>
            <a:noFill/>
            <a:ln w="603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1" name="Rectangle 21"/>
            <p:cNvSpPr>
              <a:spLocks noChangeArrowheads="1"/>
            </p:cNvSpPr>
            <p:nvPr/>
          </p:nvSpPr>
          <p:spPr bwMode="auto">
            <a:xfrm>
              <a:off x="3047" y="3354"/>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Demand</a:t>
              </a:r>
              <a:endParaRPr lang="en-US" altLang="en-US" sz="2400">
                <a:latin typeface="Times New Roman" panose="02020603050405020304" pitchFamily="18" charset="0"/>
              </a:endParaRPr>
            </a:p>
          </p:txBody>
        </p:sp>
      </p:grpSp>
      <p:sp>
        <p:nvSpPr>
          <p:cNvPr id="15366" name="Rectangle 22"/>
          <p:cNvSpPr>
            <a:spLocks noChangeArrowheads="1"/>
          </p:cNvSpPr>
          <p:nvPr/>
        </p:nvSpPr>
        <p:spPr bwMode="auto">
          <a:xfrm>
            <a:off x="7777163" y="5835650"/>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Quantity</a:t>
            </a:r>
            <a:endParaRPr lang="en-US" altLang="en-US" sz="2400">
              <a:latin typeface="Times New Roman" panose="02020603050405020304" pitchFamily="18" charset="0"/>
            </a:endParaRPr>
          </a:p>
        </p:txBody>
      </p:sp>
      <p:sp>
        <p:nvSpPr>
          <p:cNvPr id="15367" name="Rectangle 23"/>
          <p:cNvSpPr>
            <a:spLocks noChangeArrowheads="1"/>
          </p:cNvSpPr>
          <p:nvPr/>
        </p:nvSpPr>
        <p:spPr bwMode="auto">
          <a:xfrm>
            <a:off x="3635375" y="58420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0</a:t>
            </a:r>
            <a:endParaRPr lang="en-US" altLang="en-US" sz="2400">
              <a:latin typeface="Times New Roman" panose="02020603050405020304" pitchFamily="18" charset="0"/>
            </a:endParaRPr>
          </a:p>
        </p:txBody>
      </p:sp>
      <p:sp>
        <p:nvSpPr>
          <p:cNvPr id="15368" name="Rectangle 24"/>
          <p:cNvSpPr>
            <a:spLocks noChangeArrowheads="1"/>
          </p:cNvSpPr>
          <p:nvPr/>
        </p:nvSpPr>
        <p:spPr bwMode="auto">
          <a:xfrm>
            <a:off x="3225801" y="18002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Price</a:t>
            </a:r>
            <a:endParaRPr lang="en-US" altLang="en-US" sz="2400">
              <a:latin typeface="Times New Roman" panose="02020603050405020304" pitchFamily="18" charset="0"/>
            </a:endParaRPr>
          </a:p>
        </p:txBody>
      </p:sp>
      <p:grpSp>
        <p:nvGrpSpPr>
          <p:cNvPr id="3" name="Group 25"/>
          <p:cNvGrpSpPr>
            <a:grpSpLocks/>
          </p:cNvGrpSpPr>
          <p:nvPr/>
        </p:nvGrpSpPr>
        <p:grpSpPr bwMode="auto">
          <a:xfrm>
            <a:off x="3265489" y="4129089"/>
            <a:ext cx="1449387" cy="261937"/>
            <a:chOff x="1097" y="2601"/>
            <a:chExt cx="913" cy="165"/>
          </a:xfrm>
        </p:grpSpPr>
        <p:sp>
          <p:nvSpPr>
            <p:cNvPr id="15398" name="Line 26"/>
            <p:cNvSpPr>
              <a:spLocks noChangeShapeType="1"/>
            </p:cNvSpPr>
            <p:nvPr/>
          </p:nvSpPr>
          <p:spPr bwMode="auto">
            <a:xfrm>
              <a:off x="1450" y="2690"/>
              <a:ext cx="560"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5399" name="Rectangle 27"/>
            <p:cNvSpPr>
              <a:spLocks noChangeArrowheads="1"/>
            </p:cNvSpPr>
            <p:nvPr/>
          </p:nvSpPr>
          <p:spPr bwMode="auto">
            <a:xfrm>
              <a:off x="1097" y="2601"/>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Price</a:t>
              </a:r>
              <a:endParaRPr lang="en-US" altLang="en-US" sz="2400">
                <a:latin typeface="Times New Roman" panose="02020603050405020304" pitchFamily="18" charset="0"/>
              </a:endParaRPr>
            </a:p>
          </p:txBody>
        </p:sp>
      </p:grpSp>
      <p:grpSp>
        <p:nvGrpSpPr>
          <p:cNvPr id="4" name="Group 28"/>
          <p:cNvGrpSpPr>
            <a:grpSpLocks/>
          </p:cNvGrpSpPr>
          <p:nvPr/>
        </p:nvGrpSpPr>
        <p:grpSpPr bwMode="auto">
          <a:xfrm>
            <a:off x="2895601" y="3444875"/>
            <a:ext cx="2352675" cy="3195638"/>
            <a:chOff x="864" y="2170"/>
            <a:chExt cx="1482" cy="2013"/>
          </a:xfrm>
        </p:grpSpPr>
        <p:sp>
          <p:nvSpPr>
            <p:cNvPr id="15392" name="Freeform 29"/>
            <p:cNvSpPr>
              <a:spLocks/>
            </p:cNvSpPr>
            <p:nvPr/>
          </p:nvSpPr>
          <p:spPr bwMode="auto">
            <a:xfrm>
              <a:off x="1450" y="2423"/>
              <a:ext cx="560" cy="1209"/>
            </a:xfrm>
            <a:custGeom>
              <a:avLst/>
              <a:gdLst>
                <a:gd name="T0" fmla="*/ 0 w 560"/>
                <a:gd name="T1" fmla="*/ 0 h 1209"/>
                <a:gd name="T2" fmla="*/ 560 w 560"/>
                <a:gd name="T3" fmla="*/ 0 h 1209"/>
                <a:gd name="T4" fmla="*/ 560 w 560"/>
                <a:gd name="T5" fmla="*/ 1209 h 1209"/>
                <a:gd name="T6" fmla="*/ 0 60000 65536"/>
                <a:gd name="T7" fmla="*/ 0 60000 65536"/>
                <a:gd name="T8" fmla="*/ 0 60000 65536"/>
                <a:gd name="T9" fmla="*/ 0 w 560"/>
                <a:gd name="T10" fmla="*/ 0 h 1209"/>
                <a:gd name="T11" fmla="*/ 560 w 560"/>
                <a:gd name="T12" fmla="*/ 1209 h 1209"/>
              </a:gdLst>
              <a:ahLst/>
              <a:cxnLst>
                <a:cxn ang="T6">
                  <a:pos x="T0" y="T1"/>
                </a:cxn>
                <a:cxn ang="T7">
                  <a:pos x="T2" y="T3"/>
                </a:cxn>
                <a:cxn ang="T8">
                  <a:pos x="T4" y="T5"/>
                </a:cxn>
              </a:cxnLst>
              <a:rect l="T9" t="T10" r="T11" b="T12"/>
              <a:pathLst>
                <a:path w="560" h="1209">
                  <a:moveTo>
                    <a:pt x="0" y="0"/>
                  </a:moveTo>
                  <a:lnTo>
                    <a:pt x="560" y="0"/>
                  </a:lnTo>
                  <a:lnTo>
                    <a:pt x="560" y="1209"/>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93" name="Rectangle 30"/>
            <p:cNvSpPr>
              <a:spLocks noChangeArrowheads="1"/>
            </p:cNvSpPr>
            <p:nvPr/>
          </p:nvSpPr>
          <p:spPr bwMode="auto">
            <a:xfrm>
              <a:off x="1850" y="3680"/>
              <a:ext cx="33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Loss-</a:t>
              </a:r>
              <a:endParaRPr lang="en-US" altLang="en-US" sz="2400">
                <a:latin typeface="Times New Roman" panose="02020603050405020304" pitchFamily="18" charset="0"/>
              </a:endParaRPr>
            </a:p>
          </p:txBody>
        </p:sp>
        <p:sp>
          <p:nvSpPr>
            <p:cNvPr id="15394" name="Rectangle 31"/>
            <p:cNvSpPr>
              <a:spLocks noChangeArrowheads="1"/>
            </p:cNvSpPr>
            <p:nvPr/>
          </p:nvSpPr>
          <p:spPr bwMode="auto">
            <a:xfrm>
              <a:off x="1698" y="3849"/>
              <a:ext cx="64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minimizing</a:t>
              </a:r>
              <a:endParaRPr lang="en-US" altLang="en-US" sz="2400">
                <a:latin typeface="Times New Roman" panose="02020603050405020304" pitchFamily="18" charset="0"/>
              </a:endParaRPr>
            </a:p>
          </p:txBody>
        </p:sp>
        <p:sp>
          <p:nvSpPr>
            <p:cNvPr id="15395" name="Rectangle 32"/>
            <p:cNvSpPr>
              <a:spLocks noChangeArrowheads="1"/>
            </p:cNvSpPr>
            <p:nvPr/>
          </p:nvSpPr>
          <p:spPr bwMode="auto">
            <a:xfrm>
              <a:off x="1778" y="4018"/>
              <a:ext cx="4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quantity</a:t>
              </a:r>
              <a:endParaRPr lang="en-US" altLang="en-US" sz="2400">
                <a:latin typeface="Times New Roman" panose="02020603050405020304" pitchFamily="18" charset="0"/>
              </a:endParaRPr>
            </a:p>
          </p:txBody>
        </p:sp>
        <p:sp>
          <p:nvSpPr>
            <p:cNvPr id="15396" name="Rectangle 33"/>
            <p:cNvSpPr>
              <a:spLocks noChangeArrowheads="1"/>
            </p:cNvSpPr>
            <p:nvPr/>
          </p:nvSpPr>
          <p:spPr bwMode="auto">
            <a:xfrm>
              <a:off x="898" y="2170"/>
              <a:ext cx="51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Average</a:t>
              </a:r>
              <a:endParaRPr lang="en-US" altLang="en-US" sz="2400">
                <a:latin typeface="Times New Roman" panose="02020603050405020304" pitchFamily="18" charset="0"/>
              </a:endParaRPr>
            </a:p>
          </p:txBody>
        </p:sp>
        <p:sp>
          <p:nvSpPr>
            <p:cNvPr id="15397" name="Rectangle 34"/>
            <p:cNvSpPr>
              <a:spLocks noChangeArrowheads="1"/>
            </p:cNvSpPr>
            <p:nvPr/>
          </p:nvSpPr>
          <p:spPr bwMode="auto">
            <a:xfrm>
              <a:off x="864" y="2339"/>
              <a:ext cx="5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total cost</a:t>
              </a:r>
              <a:endParaRPr lang="en-US" altLang="en-US" sz="2400">
                <a:latin typeface="Times New Roman" panose="02020603050405020304" pitchFamily="18" charset="0"/>
              </a:endParaRPr>
            </a:p>
          </p:txBody>
        </p:sp>
      </p:grpSp>
      <p:sp>
        <p:nvSpPr>
          <p:cNvPr id="15371" name="Rectangle 35"/>
          <p:cNvSpPr>
            <a:spLocks noChangeArrowheads="1"/>
          </p:cNvSpPr>
          <p:nvPr/>
        </p:nvSpPr>
        <p:spPr bwMode="auto">
          <a:xfrm>
            <a:off x="5084763" y="1323975"/>
            <a:ext cx="23548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(b) Firm Makes Losses</a:t>
            </a:r>
            <a:endParaRPr lang="en-US" altLang="en-US" sz="2400">
              <a:latin typeface="Times New Roman" panose="02020603050405020304" pitchFamily="18" charset="0"/>
            </a:endParaRPr>
          </a:p>
        </p:txBody>
      </p:sp>
      <p:grpSp>
        <p:nvGrpSpPr>
          <p:cNvPr id="5" name="Group 36"/>
          <p:cNvGrpSpPr>
            <a:grpSpLocks/>
          </p:cNvGrpSpPr>
          <p:nvPr/>
        </p:nvGrpSpPr>
        <p:grpSpPr bwMode="auto">
          <a:xfrm>
            <a:off x="4310064" y="4330700"/>
            <a:ext cx="1139825" cy="1276350"/>
            <a:chOff x="1755" y="2728"/>
            <a:chExt cx="718" cy="804"/>
          </a:xfrm>
        </p:grpSpPr>
        <p:sp>
          <p:nvSpPr>
            <p:cNvPr id="15390" name="Line 37"/>
            <p:cNvSpPr>
              <a:spLocks noChangeShapeType="1"/>
            </p:cNvSpPr>
            <p:nvPr/>
          </p:nvSpPr>
          <p:spPr bwMode="auto">
            <a:xfrm>
              <a:off x="1755" y="2728"/>
              <a:ext cx="459" cy="687"/>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Rectangle 38"/>
            <p:cNvSpPr>
              <a:spLocks noChangeArrowheads="1"/>
            </p:cNvSpPr>
            <p:nvPr/>
          </p:nvSpPr>
          <p:spPr bwMode="auto">
            <a:xfrm>
              <a:off x="2260" y="3367"/>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MR</a:t>
              </a:r>
              <a:endParaRPr lang="en-US" altLang="en-US" sz="2400">
                <a:latin typeface="Times New Roman" panose="02020603050405020304" pitchFamily="18" charset="0"/>
              </a:endParaRPr>
            </a:p>
          </p:txBody>
        </p:sp>
      </p:grpSp>
      <p:grpSp>
        <p:nvGrpSpPr>
          <p:cNvPr id="6" name="Group 39"/>
          <p:cNvGrpSpPr>
            <a:grpSpLocks/>
          </p:cNvGrpSpPr>
          <p:nvPr/>
        </p:nvGrpSpPr>
        <p:grpSpPr bwMode="auto">
          <a:xfrm>
            <a:off x="3924300" y="2686051"/>
            <a:ext cx="692150" cy="1281113"/>
            <a:chOff x="1512" y="1692"/>
            <a:chExt cx="436" cy="807"/>
          </a:xfrm>
        </p:grpSpPr>
        <p:sp>
          <p:nvSpPr>
            <p:cNvPr id="15388" name="Line 40"/>
            <p:cNvSpPr>
              <a:spLocks noChangeShapeType="1"/>
            </p:cNvSpPr>
            <p:nvPr/>
          </p:nvSpPr>
          <p:spPr bwMode="auto">
            <a:xfrm flipH="1">
              <a:off x="1513" y="1850"/>
              <a:ext cx="51" cy="64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9" name="Rectangle 41"/>
            <p:cNvSpPr>
              <a:spLocks noChangeArrowheads="1"/>
            </p:cNvSpPr>
            <p:nvPr/>
          </p:nvSpPr>
          <p:spPr bwMode="auto">
            <a:xfrm>
              <a:off x="1512" y="1692"/>
              <a:ext cx="43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Losses</a:t>
              </a:r>
              <a:endParaRPr lang="en-US" altLang="en-US" sz="2400">
                <a:latin typeface="Times New Roman" panose="02020603050405020304" pitchFamily="18" charset="0"/>
              </a:endParaRPr>
            </a:p>
          </p:txBody>
        </p:sp>
      </p:grpSp>
      <p:grpSp>
        <p:nvGrpSpPr>
          <p:cNvPr id="15374" name="Group 42"/>
          <p:cNvGrpSpPr>
            <a:grpSpLocks/>
          </p:cNvGrpSpPr>
          <p:nvPr/>
        </p:nvGrpSpPr>
        <p:grpSpPr bwMode="auto">
          <a:xfrm>
            <a:off x="4068764" y="2525713"/>
            <a:ext cx="4060825" cy="2006600"/>
            <a:chOff x="1603" y="1591"/>
            <a:chExt cx="2558" cy="1264"/>
          </a:xfrm>
        </p:grpSpPr>
        <p:sp>
          <p:nvSpPr>
            <p:cNvPr id="15386" name="Freeform 43"/>
            <p:cNvSpPr>
              <a:spLocks/>
            </p:cNvSpPr>
            <p:nvPr/>
          </p:nvSpPr>
          <p:spPr bwMode="auto">
            <a:xfrm>
              <a:off x="1603" y="1698"/>
              <a:ext cx="2228" cy="1157"/>
            </a:xfrm>
            <a:custGeom>
              <a:avLst/>
              <a:gdLst>
                <a:gd name="T0" fmla="*/ 0 w 175"/>
                <a:gd name="T1" fmla="*/ 600216 h 91"/>
                <a:gd name="T2" fmla="*/ 1339346 w 175"/>
                <a:gd name="T3" fmla="*/ 1829268 h 91"/>
                <a:gd name="T4" fmla="*/ 4597828 w 175"/>
                <a:gd name="T5" fmla="*/ 0 h 91"/>
                <a:gd name="T6" fmla="*/ 0 60000 65536"/>
                <a:gd name="T7" fmla="*/ 0 60000 65536"/>
                <a:gd name="T8" fmla="*/ 0 60000 65536"/>
                <a:gd name="T9" fmla="*/ 0 w 175"/>
                <a:gd name="T10" fmla="*/ 0 h 91"/>
                <a:gd name="T11" fmla="*/ 175 w 175"/>
                <a:gd name="T12" fmla="*/ 91 h 91"/>
              </a:gdLst>
              <a:ahLst/>
              <a:cxnLst>
                <a:cxn ang="T6">
                  <a:pos x="T0" y="T1"/>
                </a:cxn>
                <a:cxn ang="T7">
                  <a:pos x="T2" y="T3"/>
                </a:cxn>
                <a:cxn ang="T8">
                  <a:pos x="T4" y="T5"/>
                </a:cxn>
              </a:cxnLst>
              <a:rect l="T9" t="T10" r="T11" b="T12"/>
              <a:pathLst>
                <a:path w="175" h="91">
                  <a:moveTo>
                    <a:pt x="0" y="23"/>
                  </a:moveTo>
                  <a:cubicBezTo>
                    <a:pt x="8" y="35"/>
                    <a:pt x="26" y="55"/>
                    <a:pt x="51" y="70"/>
                  </a:cubicBezTo>
                  <a:cubicBezTo>
                    <a:pt x="86" y="91"/>
                    <a:pt x="145" y="39"/>
                    <a:pt x="175" y="0"/>
                  </a:cubicBezTo>
                </a:path>
              </a:pathLst>
            </a:custGeom>
            <a:noFill/>
            <a:ln w="6032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7" name="Rectangle 44"/>
            <p:cNvSpPr>
              <a:spLocks noChangeArrowheads="1"/>
            </p:cNvSpPr>
            <p:nvPr/>
          </p:nvSpPr>
          <p:spPr bwMode="auto">
            <a:xfrm>
              <a:off x="3897" y="1591"/>
              <a:ext cx="2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ATC</a:t>
              </a:r>
              <a:endParaRPr lang="en-US" altLang="en-US" sz="2400">
                <a:latin typeface="Times New Roman" panose="02020603050405020304" pitchFamily="18" charset="0"/>
              </a:endParaRPr>
            </a:p>
          </p:txBody>
        </p:sp>
      </p:grpSp>
      <p:grpSp>
        <p:nvGrpSpPr>
          <p:cNvPr id="8" name="Group 45"/>
          <p:cNvGrpSpPr>
            <a:grpSpLocks/>
          </p:cNvGrpSpPr>
          <p:nvPr/>
        </p:nvGrpSpPr>
        <p:grpSpPr bwMode="auto">
          <a:xfrm>
            <a:off x="4129088" y="2263776"/>
            <a:ext cx="3314700" cy="3279775"/>
            <a:chOff x="1641" y="1426"/>
            <a:chExt cx="2088" cy="2066"/>
          </a:xfrm>
        </p:grpSpPr>
        <p:sp>
          <p:nvSpPr>
            <p:cNvPr id="15384" name="Line 46"/>
            <p:cNvSpPr>
              <a:spLocks noChangeShapeType="1"/>
            </p:cNvSpPr>
            <p:nvPr/>
          </p:nvSpPr>
          <p:spPr bwMode="auto">
            <a:xfrm flipH="1">
              <a:off x="1641" y="1583"/>
              <a:ext cx="1923" cy="1909"/>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Rectangle 47"/>
            <p:cNvSpPr>
              <a:spLocks noChangeArrowheads="1"/>
            </p:cNvSpPr>
            <p:nvPr/>
          </p:nvSpPr>
          <p:spPr bwMode="auto">
            <a:xfrm>
              <a:off x="3516" y="1426"/>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MC</a:t>
              </a:r>
              <a:endParaRPr lang="en-US" altLang="en-US" sz="2400">
                <a:latin typeface="Times New Roman" panose="02020603050405020304" pitchFamily="18" charset="0"/>
              </a:endParaRPr>
            </a:p>
          </p:txBody>
        </p:sp>
      </p:grpSp>
      <p:sp>
        <p:nvSpPr>
          <p:cNvPr id="76848" name="Oval 48"/>
          <p:cNvSpPr>
            <a:spLocks noChangeArrowheads="1"/>
          </p:cNvSpPr>
          <p:nvPr/>
        </p:nvSpPr>
        <p:spPr bwMode="auto">
          <a:xfrm>
            <a:off x="4654550" y="4876800"/>
            <a:ext cx="141288" cy="1412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 name="TextBox 35"/>
          <p:cNvSpPr txBox="1">
            <a:spLocks noChangeArrowheads="1"/>
          </p:cNvSpPr>
          <p:nvPr/>
        </p:nvSpPr>
        <p:spPr bwMode="auto">
          <a:xfrm>
            <a:off x="8534400" y="1371601"/>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These losses will not last. </a:t>
            </a:r>
          </a:p>
        </p:txBody>
      </p:sp>
      <p:sp>
        <p:nvSpPr>
          <p:cNvPr id="37" name="TextBox 36"/>
          <p:cNvSpPr txBox="1">
            <a:spLocks noChangeArrowheads="1"/>
          </p:cNvSpPr>
          <p:nvPr/>
        </p:nvSpPr>
        <p:spPr bwMode="auto">
          <a:xfrm>
            <a:off x="8534400" y="1860550"/>
            <a:ext cx="1828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Losses force some incumbent firms to </a:t>
            </a:r>
            <a:r>
              <a:rPr lang="en-US" altLang="en-US" sz="1400" b="1" i="1"/>
              <a:t>exit </a:t>
            </a:r>
            <a:r>
              <a:rPr lang="en-US" altLang="en-US" sz="1400" b="1"/>
              <a:t>the market.</a:t>
            </a:r>
          </a:p>
        </p:txBody>
      </p:sp>
      <p:sp>
        <p:nvSpPr>
          <p:cNvPr id="38" name="Rectangle 37"/>
          <p:cNvSpPr>
            <a:spLocks noChangeArrowheads="1"/>
          </p:cNvSpPr>
          <p:nvPr/>
        </p:nvSpPr>
        <p:spPr bwMode="auto">
          <a:xfrm>
            <a:off x="8534400" y="2590800"/>
            <a:ext cx="1905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This will </a:t>
            </a:r>
            <a:r>
              <a:rPr lang="en-US" altLang="en-US" sz="1400" b="1" i="1"/>
              <a:t>increase</a:t>
            </a:r>
            <a:r>
              <a:rPr lang="en-US" altLang="en-US" sz="1400" b="1"/>
              <a:t> the demand faced by the remaining firms</a:t>
            </a:r>
          </a:p>
        </p:txBody>
      </p:sp>
      <p:sp>
        <p:nvSpPr>
          <p:cNvPr id="39" name="Rectangle 38"/>
          <p:cNvSpPr>
            <a:spLocks noChangeArrowheads="1"/>
          </p:cNvSpPr>
          <p:nvPr/>
        </p:nvSpPr>
        <p:spPr bwMode="auto">
          <a:xfrm>
            <a:off x="8534400" y="3478214"/>
            <a:ext cx="1905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Their demand curves will shift to the right.</a:t>
            </a:r>
          </a:p>
        </p:txBody>
      </p:sp>
      <p:sp>
        <p:nvSpPr>
          <p:cNvPr id="40" name="Rectangle 39"/>
          <p:cNvSpPr>
            <a:spLocks noChangeArrowheads="1"/>
          </p:cNvSpPr>
          <p:nvPr/>
        </p:nvSpPr>
        <p:spPr bwMode="auto">
          <a:xfrm>
            <a:off x="8534400" y="4202114"/>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Their losses will shrink</a:t>
            </a:r>
          </a:p>
        </p:txBody>
      </p:sp>
      <p:sp>
        <p:nvSpPr>
          <p:cNvPr id="41" name="Rectangle 40"/>
          <p:cNvSpPr>
            <a:spLocks noChangeArrowheads="1"/>
          </p:cNvSpPr>
          <p:nvPr/>
        </p:nvSpPr>
        <p:spPr bwMode="auto">
          <a:xfrm>
            <a:off x="8534400" y="4713289"/>
            <a:ext cx="1905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In the long run, profits will be zero!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6"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Right)">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6848"/>
                                        </p:tgtEl>
                                        <p:attrNameLst>
                                          <p:attrName>style.visibility</p:attrName>
                                        </p:attrNameLst>
                                      </p:cBhvr>
                                      <p:to>
                                        <p:strVal val="visible"/>
                                      </p:to>
                                    </p:set>
                                    <p:animEffect transition="in" filter="dissolve">
                                      <p:cBhvr>
                                        <p:cTn id="16" dur="500"/>
                                        <p:tgtEl>
                                          <p:spTgt spid="7684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3"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trips(upRight)">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right)">
                                      <p:cBhvr>
                                        <p:cTn id="26" dur="5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6817"/>
                                        </p:tgtEl>
                                        <p:attrNameLst>
                                          <p:attrName>style.visibility</p:attrName>
                                        </p:attrNameLst>
                                      </p:cBhvr>
                                      <p:to>
                                        <p:strVal val="visible"/>
                                      </p:to>
                                    </p:set>
                                    <p:animEffect transition="in" filter="dissolve">
                                      <p:cBhvr>
                                        <p:cTn id="31" dur="500"/>
                                        <p:tgtEl>
                                          <p:spTgt spid="7681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3"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strips(upRight)">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7" grpId="0" animBg="1"/>
      <p:bldP spid="76848" grpId="0" animBg="1"/>
      <p:bldP spid="36" grpId="0"/>
      <p:bldP spid="37" grpId="0"/>
      <p:bldP spid="38" grpId="0"/>
      <p:bldP spid="39" grpId="0"/>
      <p:bldP spid="40" grpId="0"/>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lstStyle/>
          <a:p>
            <a:pPr algn="l" eaLnBrk="1" hangingPunct="1">
              <a:lnSpc>
                <a:spcPct val="80000"/>
              </a:lnSpc>
            </a:pPr>
            <a:r>
              <a:rPr lang="en-US" altLang="en-US" sz="2800">
                <a:solidFill>
                  <a:schemeClr val="tx1"/>
                </a:solidFill>
              </a:rPr>
              <a:t>Monopolistic Competition in the Long Run, again</a:t>
            </a:r>
          </a:p>
        </p:txBody>
      </p:sp>
      <p:sp>
        <p:nvSpPr>
          <p:cNvPr id="16397" name="Slide Number Placeholder 2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B3BCD7-FF9E-4454-8D35-8CE32A2E6DE7}" type="slidenum">
              <a:rPr lang="en-US" altLang="en-US"/>
              <a:pPr eaLnBrk="1" hangingPunct="1"/>
              <a:t>14</a:t>
            </a:fld>
            <a:endParaRPr lang="en-US" altLang="en-US"/>
          </a:p>
        </p:txBody>
      </p:sp>
      <p:sp>
        <p:nvSpPr>
          <p:cNvPr id="16387" name="Freeform 17"/>
          <p:cNvSpPr>
            <a:spLocks/>
          </p:cNvSpPr>
          <p:nvPr/>
        </p:nvSpPr>
        <p:spPr bwMode="auto">
          <a:xfrm>
            <a:off x="2878138" y="1370013"/>
            <a:ext cx="6735762" cy="4495800"/>
          </a:xfrm>
          <a:custGeom>
            <a:avLst/>
            <a:gdLst>
              <a:gd name="T0" fmla="*/ 0 w 4243"/>
              <a:gd name="T1" fmla="*/ 0 h 2832"/>
              <a:gd name="T2" fmla="*/ 0 w 4243"/>
              <a:gd name="T3" fmla="*/ 2147483647 h 2832"/>
              <a:gd name="T4" fmla="*/ 2147483647 w 4243"/>
              <a:gd name="T5" fmla="*/ 2147483647 h 2832"/>
              <a:gd name="T6" fmla="*/ 0 60000 65536"/>
              <a:gd name="T7" fmla="*/ 0 60000 65536"/>
              <a:gd name="T8" fmla="*/ 0 60000 65536"/>
              <a:gd name="T9" fmla="*/ 0 w 4243"/>
              <a:gd name="T10" fmla="*/ 0 h 2832"/>
              <a:gd name="T11" fmla="*/ 4243 w 4243"/>
              <a:gd name="T12" fmla="*/ 2832 h 2832"/>
            </a:gdLst>
            <a:ahLst/>
            <a:cxnLst>
              <a:cxn ang="T6">
                <a:pos x="T0" y="T1"/>
              </a:cxn>
              <a:cxn ang="T7">
                <a:pos x="T2" y="T3"/>
              </a:cxn>
              <a:cxn ang="T8">
                <a:pos x="T4" y="T5"/>
              </a:cxn>
            </a:cxnLst>
            <a:rect l="T9" t="T10" r="T11" b="T12"/>
            <a:pathLst>
              <a:path w="4243" h="2832">
                <a:moveTo>
                  <a:pt x="0" y="0"/>
                </a:moveTo>
                <a:lnTo>
                  <a:pt x="0" y="2832"/>
                </a:lnTo>
                <a:lnTo>
                  <a:pt x="4243" y="2832"/>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8" name="Rectangle 18"/>
          <p:cNvSpPr>
            <a:spLocks noChangeArrowheads="1"/>
          </p:cNvSpPr>
          <p:nvPr/>
        </p:nvSpPr>
        <p:spPr bwMode="auto">
          <a:xfrm>
            <a:off x="8766175" y="5880101"/>
            <a:ext cx="833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Quantity</a:t>
            </a:r>
            <a:endParaRPr lang="en-US" altLang="en-US" sz="2400">
              <a:latin typeface="Times New Roman" panose="02020603050405020304" pitchFamily="18" charset="0"/>
            </a:endParaRPr>
          </a:p>
        </p:txBody>
      </p:sp>
      <p:sp>
        <p:nvSpPr>
          <p:cNvPr id="16389" name="Rectangle 19"/>
          <p:cNvSpPr>
            <a:spLocks noChangeArrowheads="1"/>
          </p:cNvSpPr>
          <p:nvPr/>
        </p:nvSpPr>
        <p:spPr bwMode="auto">
          <a:xfrm>
            <a:off x="2354263" y="1362076"/>
            <a:ext cx="50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Price</a:t>
            </a:r>
            <a:endParaRPr lang="en-US" altLang="en-US" sz="2400">
              <a:latin typeface="Times New Roman" panose="02020603050405020304" pitchFamily="18" charset="0"/>
            </a:endParaRPr>
          </a:p>
        </p:txBody>
      </p:sp>
      <p:sp>
        <p:nvSpPr>
          <p:cNvPr id="16390" name="Rectangle 20"/>
          <p:cNvSpPr>
            <a:spLocks noChangeArrowheads="1"/>
          </p:cNvSpPr>
          <p:nvPr/>
        </p:nvSpPr>
        <p:spPr bwMode="auto">
          <a:xfrm>
            <a:off x="2755900" y="5713414"/>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0</a:t>
            </a:r>
            <a:endParaRPr lang="en-US" altLang="en-US" sz="2400">
              <a:latin typeface="Times New Roman" panose="02020603050405020304" pitchFamily="18" charset="0"/>
            </a:endParaRPr>
          </a:p>
        </p:txBody>
      </p:sp>
      <p:grpSp>
        <p:nvGrpSpPr>
          <p:cNvPr id="2" name="Group 21"/>
          <p:cNvGrpSpPr>
            <a:grpSpLocks/>
          </p:cNvGrpSpPr>
          <p:nvPr/>
        </p:nvGrpSpPr>
        <p:grpSpPr bwMode="auto">
          <a:xfrm>
            <a:off x="3130550" y="2706689"/>
            <a:ext cx="4222750" cy="2681288"/>
            <a:chOff x="1012" y="1705"/>
            <a:chExt cx="2660" cy="1689"/>
          </a:xfrm>
        </p:grpSpPr>
        <p:sp>
          <p:nvSpPr>
            <p:cNvPr id="16417" name="Line 22"/>
            <p:cNvSpPr>
              <a:spLocks noChangeShapeType="1"/>
            </p:cNvSpPr>
            <p:nvPr/>
          </p:nvSpPr>
          <p:spPr bwMode="auto">
            <a:xfrm>
              <a:off x="1012" y="1705"/>
              <a:ext cx="2073" cy="1599"/>
            </a:xfrm>
            <a:prstGeom prst="line">
              <a:avLst/>
            </a:prstGeom>
            <a:noFill/>
            <a:ln w="587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Rectangle 23"/>
            <p:cNvSpPr>
              <a:spLocks noChangeArrowheads="1"/>
            </p:cNvSpPr>
            <p:nvPr/>
          </p:nvSpPr>
          <p:spPr bwMode="auto">
            <a:xfrm>
              <a:off x="3184" y="3239"/>
              <a:ext cx="4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Demand</a:t>
              </a:r>
              <a:endParaRPr lang="en-US" altLang="en-US" sz="2400">
                <a:latin typeface="Times New Roman" panose="02020603050405020304" pitchFamily="18" charset="0"/>
              </a:endParaRPr>
            </a:p>
          </p:txBody>
        </p:sp>
      </p:grpSp>
      <p:grpSp>
        <p:nvGrpSpPr>
          <p:cNvPr id="3" name="Group 24"/>
          <p:cNvGrpSpPr>
            <a:grpSpLocks/>
          </p:cNvGrpSpPr>
          <p:nvPr/>
        </p:nvGrpSpPr>
        <p:grpSpPr bwMode="auto">
          <a:xfrm>
            <a:off x="3324226" y="3211514"/>
            <a:ext cx="1935163" cy="2390775"/>
            <a:chOff x="1134" y="2023"/>
            <a:chExt cx="1219" cy="1506"/>
          </a:xfrm>
        </p:grpSpPr>
        <p:sp>
          <p:nvSpPr>
            <p:cNvPr id="16415" name="Line 25"/>
            <p:cNvSpPr>
              <a:spLocks noChangeShapeType="1"/>
            </p:cNvSpPr>
            <p:nvPr/>
          </p:nvSpPr>
          <p:spPr bwMode="auto">
            <a:xfrm>
              <a:off x="1134" y="2023"/>
              <a:ext cx="951" cy="1452"/>
            </a:xfrm>
            <a:prstGeom prst="line">
              <a:avLst/>
            </a:prstGeom>
            <a:noFill/>
            <a:ln w="5873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Rectangle 26"/>
            <p:cNvSpPr>
              <a:spLocks noChangeArrowheads="1"/>
            </p:cNvSpPr>
            <p:nvPr/>
          </p:nvSpPr>
          <p:spPr bwMode="auto">
            <a:xfrm>
              <a:off x="2154" y="3375"/>
              <a:ext cx="1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MR</a:t>
              </a:r>
              <a:endParaRPr lang="en-US" altLang="en-US" sz="2400">
                <a:latin typeface="Times New Roman" panose="02020603050405020304" pitchFamily="18" charset="0"/>
              </a:endParaRPr>
            </a:p>
          </p:txBody>
        </p:sp>
      </p:grpSp>
      <p:grpSp>
        <p:nvGrpSpPr>
          <p:cNvPr id="4" name="Group 27"/>
          <p:cNvGrpSpPr>
            <a:grpSpLocks/>
          </p:cNvGrpSpPr>
          <p:nvPr/>
        </p:nvGrpSpPr>
        <p:grpSpPr bwMode="auto">
          <a:xfrm>
            <a:off x="3284538" y="2132013"/>
            <a:ext cx="4970462" cy="1892300"/>
            <a:chOff x="1109" y="1343"/>
            <a:chExt cx="3131" cy="1192"/>
          </a:xfrm>
        </p:grpSpPr>
        <p:sp>
          <p:nvSpPr>
            <p:cNvPr id="16413" name="Freeform 28"/>
            <p:cNvSpPr>
              <a:spLocks/>
            </p:cNvSpPr>
            <p:nvPr/>
          </p:nvSpPr>
          <p:spPr bwMode="auto">
            <a:xfrm>
              <a:off x="1109" y="1449"/>
              <a:ext cx="2756" cy="1086"/>
            </a:xfrm>
            <a:custGeom>
              <a:avLst/>
              <a:gdLst>
                <a:gd name="T0" fmla="*/ 4998006 w 226"/>
                <a:gd name="T1" fmla="*/ 0 h 89"/>
                <a:gd name="T2" fmla="*/ 2210580 w 226"/>
                <a:gd name="T3" fmla="*/ 1973152 h 89"/>
                <a:gd name="T4" fmla="*/ 1503313 w 226"/>
                <a:gd name="T5" fmla="*/ 1751450 h 89"/>
                <a:gd name="T6" fmla="*/ 0 w 226"/>
                <a:gd name="T7" fmla="*/ 43623 h 89"/>
                <a:gd name="T8" fmla="*/ 0 60000 65536"/>
                <a:gd name="T9" fmla="*/ 0 60000 65536"/>
                <a:gd name="T10" fmla="*/ 0 60000 65536"/>
                <a:gd name="T11" fmla="*/ 0 60000 65536"/>
                <a:gd name="T12" fmla="*/ 0 w 226"/>
                <a:gd name="T13" fmla="*/ 0 h 89"/>
                <a:gd name="T14" fmla="*/ 226 w 226"/>
                <a:gd name="T15" fmla="*/ 89 h 89"/>
              </a:gdLst>
              <a:ahLst/>
              <a:cxnLst>
                <a:cxn ang="T8">
                  <a:pos x="T0" y="T1"/>
                </a:cxn>
                <a:cxn ang="T9">
                  <a:pos x="T2" y="T3"/>
                </a:cxn>
                <a:cxn ang="T10">
                  <a:pos x="T4" y="T5"/>
                </a:cxn>
                <a:cxn ang="T11">
                  <a:pos x="T6" y="T7"/>
                </a:cxn>
              </a:cxnLst>
              <a:rect l="T12" t="T13" r="T14" b="T15"/>
              <a:pathLst>
                <a:path w="226" h="89">
                  <a:moveTo>
                    <a:pt x="226" y="0"/>
                  </a:moveTo>
                  <a:cubicBezTo>
                    <a:pt x="196" y="39"/>
                    <a:pt x="141" y="89"/>
                    <a:pt x="100" y="89"/>
                  </a:cubicBezTo>
                  <a:cubicBezTo>
                    <a:pt x="86" y="89"/>
                    <a:pt x="70" y="80"/>
                    <a:pt x="68" y="79"/>
                  </a:cubicBezTo>
                  <a:cubicBezTo>
                    <a:pt x="44" y="65"/>
                    <a:pt x="16" y="26"/>
                    <a:pt x="0" y="2"/>
                  </a:cubicBezTo>
                </a:path>
              </a:pathLst>
            </a:custGeom>
            <a:noFill/>
            <a:ln w="58738">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14" name="Rectangle 29"/>
            <p:cNvSpPr>
              <a:spLocks noChangeArrowheads="1"/>
            </p:cNvSpPr>
            <p:nvPr/>
          </p:nvSpPr>
          <p:spPr bwMode="auto">
            <a:xfrm>
              <a:off x="3985" y="1343"/>
              <a:ext cx="2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ATC</a:t>
              </a:r>
              <a:endParaRPr lang="en-US" altLang="en-US" sz="2400">
                <a:latin typeface="Times New Roman" panose="02020603050405020304" pitchFamily="18" charset="0"/>
              </a:endParaRPr>
            </a:p>
          </p:txBody>
        </p:sp>
      </p:grpSp>
      <p:grpSp>
        <p:nvGrpSpPr>
          <p:cNvPr id="5" name="Group 30"/>
          <p:cNvGrpSpPr>
            <a:grpSpLocks/>
          </p:cNvGrpSpPr>
          <p:nvPr/>
        </p:nvGrpSpPr>
        <p:grpSpPr bwMode="auto">
          <a:xfrm>
            <a:off x="3730625" y="1789113"/>
            <a:ext cx="3709988" cy="3727450"/>
            <a:chOff x="1390" y="1127"/>
            <a:chExt cx="2337" cy="2348"/>
          </a:xfrm>
        </p:grpSpPr>
        <p:sp>
          <p:nvSpPr>
            <p:cNvPr id="16411" name="Line 31"/>
            <p:cNvSpPr>
              <a:spLocks noChangeShapeType="1"/>
            </p:cNvSpPr>
            <p:nvPr/>
          </p:nvSpPr>
          <p:spPr bwMode="auto">
            <a:xfrm flipH="1">
              <a:off x="1390" y="1303"/>
              <a:ext cx="2194" cy="2172"/>
            </a:xfrm>
            <a:prstGeom prst="line">
              <a:avLst/>
            </a:prstGeom>
            <a:noFill/>
            <a:ln w="5873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32"/>
            <p:cNvSpPr>
              <a:spLocks noChangeArrowheads="1"/>
            </p:cNvSpPr>
            <p:nvPr/>
          </p:nvSpPr>
          <p:spPr bwMode="auto">
            <a:xfrm>
              <a:off x="3528" y="1127"/>
              <a:ext cx="1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MC</a:t>
              </a:r>
              <a:endParaRPr lang="en-US" altLang="en-US" sz="2400">
                <a:latin typeface="Times New Roman" panose="02020603050405020304" pitchFamily="18" charset="0"/>
              </a:endParaRPr>
            </a:p>
          </p:txBody>
        </p:sp>
      </p:grpSp>
      <p:grpSp>
        <p:nvGrpSpPr>
          <p:cNvPr id="6" name="Group 33"/>
          <p:cNvGrpSpPr>
            <a:grpSpLocks/>
          </p:cNvGrpSpPr>
          <p:nvPr/>
        </p:nvGrpSpPr>
        <p:grpSpPr bwMode="auto">
          <a:xfrm>
            <a:off x="2074863" y="3582990"/>
            <a:ext cx="3170238" cy="2803525"/>
            <a:chOff x="347" y="2257"/>
            <a:chExt cx="1997" cy="1766"/>
          </a:xfrm>
        </p:grpSpPr>
        <p:sp>
          <p:nvSpPr>
            <p:cNvPr id="16403" name="Freeform 34"/>
            <p:cNvSpPr>
              <a:spLocks/>
            </p:cNvSpPr>
            <p:nvPr/>
          </p:nvSpPr>
          <p:spPr bwMode="auto">
            <a:xfrm>
              <a:off x="866" y="2328"/>
              <a:ext cx="938" cy="1367"/>
            </a:xfrm>
            <a:custGeom>
              <a:avLst/>
              <a:gdLst>
                <a:gd name="T0" fmla="*/ 0 w 938"/>
                <a:gd name="T1" fmla="*/ 0 h 1367"/>
                <a:gd name="T2" fmla="*/ 938 w 938"/>
                <a:gd name="T3" fmla="*/ 0 h 1367"/>
                <a:gd name="T4" fmla="*/ 938 w 938"/>
                <a:gd name="T5" fmla="*/ 1367 h 1367"/>
                <a:gd name="T6" fmla="*/ 0 60000 65536"/>
                <a:gd name="T7" fmla="*/ 0 60000 65536"/>
                <a:gd name="T8" fmla="*/ 0 60000 65536"/>
                <a:gd name="T9" fmla="*/ 0 w 938"/>
                <a:gd name="T10" fmla="*/ 0 h 1367"/>
                <a:gd name="T11" fmla="*/ 938 w 938"/>
                <a:gd name="T12" fmla="*/ 1367 h 1367"/>
              </a:gdLst>
              <a:ahLst/>
              <a:cxnLst>
                <a:cxn ang="T6">
                  <a:pos x="T0" y="T1"/>
                </a:cxn>
                <a:cxn ang="T7">
                  <a:pos x="T2" y="T3"/>
                </a:cxn>
                <a:cxn ang="T8">
                  <a:pos x="T4" y="T5"/>
                </a:cxn>
              </a:cxnLst>
              <a:rect l="T9" t="T10" r="T11" b="T12"/>
              <a:pathLst>
                <a:path w="938" h="1367">
                  <a:moveTo>
                    <a:pt x="0" y="0"/>
                  </a:moveTo>
                  <a:lnTo>
                    <a:pt x="938" y="0"/>
                  </a:lnTo>
                  <a:lnTo>
                    <a:pt x="938" y="136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04" name="Oval 35"/>
            <p:cNvSpPr>
              <a:spLocks noChangeArrowheads="1"/>
            </p:cNvSpPr>
            <p:nvPr/>
          </p:nvSpPr>
          <p:spPr bwMode="auto">
            <a:xfrm>
              <a:off x="1768" y="2279"/>
              <a:ext cx="85" cy="8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5" name="Rectangle 36"/>
            <p:cNvSpPr>
              <a:spLocks noChangeArrowheads="1"/>
            </p:cNvSpPr>
            <p:nvPr/>
          </p:nvSpPr>
          <p:spPr bwMode="auto">
            <a:xfrm>
              <a:off x="1353" y="3708"/>
              <a:ext cx="99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Profit-maximizing</a:t>
              </a:r>
              <a:endParaRPr lang="en-US" altLang="en-US" sz="2400">
                <a:latin typeface="Times New Roman" panose="02020603050405020304" pitchFamily="18" charset="0"/>
              </a:endParaRPr>
            </a:p>
          </p:txBody>
        </p:sp>
        <p:sp>
          <p:nvSpPr>
            <p:cNvPr id="16406" name="Rectangle 37"/>
            <p:cNvSpPr>
              <a:spLocks noChangeArrowheads="1"/>
            </p:cNvSpPr>
            <p:nvPr/>
          </p:nvSpPr>
          <p:spPr bwMode="auto">
            <a:xfrm>
              <a:off x="1617" y="3868"/>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quantity</a:t>
              </a:r>
              <a:endParaRPr lang="en-US" altLang="en-US" sz="2400">
                <a:latin typeface="Times New Roman" panose="02020603050405020304" pitchFamily="18" charset="0"/>
              </a:endParaRPr>
            </a:p>
          </p:txBody>
        </p:sp>
        <p:grpSp>
          <p:nvGrpSpPr>
            <p:cNvPr id="16407" name="Group 38"/>
            <p:cNvGrpSpPr>
              <a:grpSpLocks/>
            </p:cNvGrpSpPr>
            <p:nvPr/>
          </p:nvGrpSpPr>
          <p:grpSpPr bwMode="auto">
            <a:xfrm>
              <a:off x="347" y="2257"/>
              <a:ext cx="487" cy="155"/>
              <a:chOff x="347" y="2257"/>
              <a:chExt cx="487" cy="155"/>
            </a:xfrm>
          </p:grpSpPr>
          <p:sp>
            <p:nvSpPr>
              <p:cNvPr id="16408" name="Rectangle 39"/>
              <p:cNvSpPr>
                <a:spLocks noChangeArrowheads="1"/>
              </p:cNvSpPr>
              <p:nvPr/>
            </p:nvSpPr>
            <p:spPr bwMode="auto">
              <a:xfrm>
                <a:off x="347" y="2257"/>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P</a:t>
                </a:r>
                <a:endParaRPr lang="en-US" altLang="en-US" sz="2400">
                  <a:latin typeface="Times New Roman" panose="02020603050405020304" pitchFamily="18" charset="0"/>
                </a:endParaRPr>
              </a:p>
            </p:txBody>
          </p:sp>
          <p:sp>
            <p:nvSpPr>
              <p:cNvPr id="16409" name="Rectangle 40"/>
              <p:cNvSpPr>
                <a:spLocks noChangeArrowheads="1"/>
              </p:cNvSpPr>
              <p:nvPr/>
            </p:nvSpPr>
            <p:spPr bwMode="auto">
              <a:xfrm>
                <a:off x="435" y="2257"/>
                <a:ext cx="14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 = </a:t>
                </a:r>
                <a:endParaRPr lang="en-US" altLang="en-US" sz="2400">
                  <a:latin typeface="Times New Roman" panose="02020603050405020304" pitchFamily="18" charset="0"/>
                </a:endParaRPr>
              </a:p>
            </p:txBody>
          </p:sp>
          <p:sp>
            <p:nvSpPr>
              <p:cNvPr id="16410" name="Rectangle 41"/>
              <p:cNvSpPr>
                <a:spLocks noChangeArrowheads="1"/>
              </p:cNvSpPr>
              <p:nvPr/>
            </p:nvSpPr>
            <p:spPr bwMode="auto">
              <a:xfrm>
                <a:off x="579" y="2257"/>
                <a:ext cx="2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ATC</a:t>
                </a:r>
                <a:endParaRPr lang="en-US" altLang="en-US" sz="2400">
                  <a:latin typeface="Times New Roman" panose="02020603050405020304" pitchFamily="18" charset="0"/>
                </a:endParaRPr>
              </a:p>
            </p:txBody>
          </p:sp>
        </p:grpSp>
      </p:grpSp>
      <p:sp>
        <p:nvSpPr>
          <p:cNvPr id="75818" name="Oval 42"/>
          <p:cNvSpPr>
            <a:spLocks noChangeArrowheads="1"/>
          </p:cNvSpPr>
          <p:nvPr/>
        </p:nvSpPr>
        <p:spPr bwMode="auto">
          <a:xfrm>
            <a:off x="4330700" y="4779964"/>
            <a:ext cx="134938" cy="1365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 name="Rectangle 29"/>
          <p:cNvSpPr>
            <a:spLocks noChangeArrowheads="1"/>
          </p:cNvSpPr>
          <p:nvPr/>
        </p:nvSpPr>
        <p:spPr bwMode="auto">
          <a:xfrm>
            <a:off x="8534400" y="1219200"/>
            <a:ext cx="1905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We have seen that in the long run profits cannot be positive or negative.</a:t>
            </a:r>
          </a:p>
        </p:txBody>
      </p:sp>
      <p:sp>
        <p:nvSpPr>
          <p:cNvPr id="31" name="Rectangle 30"/>
          <p:cNvSpPr>
            <a:spLocks noChangeArrowheads="1"/>
          </p:cNvSpPr>
          <p:nvPr/>
        </p:nvSpPr>
        <p:spPr bwMode="auto">
          <a:xfrm>
            <a:off x="8534400" y="2209801"/>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Therefore, profits must be zero!</a:t>
            </a:r>
          </a:p>
        </p:txBody>
      </p:sp>
      <p:sp>
        <p:nvSpPr>
          <p:cNvPr id="32" name="Rectangle 31"/>
          <p:cNvSpPr>
            <a:spLocks noChangeArrowheads="1"/>
          </p:cNvSpPr>
          <p:nvPr/>
        </p:nvSpPr>
        <p:spPr bwMode="auto">
          <a:xfrm>
            <a:off x="8534400" y="2752726"/>
            <a:ext cx="1905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Note that </a:t>
            </a:r>
            <a:r>
              <a:rPr lang="en-US" altLang="en-US" sz="1400" b="1" i="1">
                <a:solidFill>
                  <a:srgbClr val="FF0000"/>
                </a:solidFill>
              </a:rPr>
              <a:t>P</a:t>
            </a:r>
            <a:r>
              <a:rPr lang="en-US" altLang="en-US" sz="1400" b="1">
                <a:solidFill>
                  <a:srgbClr val="FF0000"/>
                </a:solidFill>
              </a:rPr>
              <a:t> = </a:t>
            </a:r>
            <a:r>
              <a:rPr lang="en-US" altLang="en-US" sz="1400" b="1" i="1">
                <a:solidFill>
                  <a:srgbClr val="FF0000"/>
                </a:solidFill>
              </a:rPr>
              <a:t>ATC</a:t>
            </a:r>
            <a:r>
              <a:rPr lang="en-US" altLang="en-US" sz="1400" b="1">
                <a:solidFill>
                  <a:srgbClr val="FF0000"/>
                </a:solidFill>
              </a:rPr>
              <a:t> &gt; </a:t>
            </a:r>
            <a:r>
              <a:rPr lang="en-US" altLang="en-US" sz="1400" b="1" i="1">
                <a:solidFill>
                  <a:srgbClr val="FF0000"/>
                </a:solidFill>
              </a:rPr>
              <a:t>MR</a:t>
            </a:r>
            <a:r>
              <a:rPr lang="en-US" altLang="en-US" sz="1400" b="1">
                <a:solidFill>
                  <a:srgbClr val="FF0000"/>
                </a:solidFill>
              </a:rPr>
              <a:t> = </a:t>
            </a:r>
            <a:r>
              <a:rPr lang="en-US" altLang="en-US" sz="1400" b="1" i="1">
                <a:solidFill>
                  <a:srgbClr val="FF0000"/>
                </a:solidFill>
              </a:rPr>
              <a:t>MC</a:t>
            </a:r>
            <a:r>
              <a:rPr lang="en-US" altLang="en-US" sz="1400" b="1">
                <a:solidFill>
                  <a:srgbClr val="FF0000"/>
                </a:solidFill>
              </a:rPr>
              <a:t> </a:t>
            </a:r>
            <a:r>
              <a:rPr lang="en-US" altLang="en-US" sz="1400"/>
              <a:t>in long run equilibrium.</a:t>
            </a:r>
          </a:p>
        </p:txBody>
      </p:sp>
      <p:cxnSp>
        <p:nvCxnSpPr>
          <p:cNvPr id="34" name="Straight Connector 33"/>
          <p:cNvCxnSpPr>
            <a:cxnSpLocks noChangeShapeType="1"/>
          </p:cNvCxnSpPr>
          <p:nvPr/>
        </p:nvCxnSpPr>
        <p:spPr bwMode="auto">
          <a:xfrm rot="5400000" flipH="1">
            <a:off x="3660776" y="4068763"/>
            <a:ext cx="20637" cy="1550988"/>
          </a:xfrm>
          <a:prstGeom prst="line">
            <a:avLst/>
          </a:prstGeom>
          <a:noFill/>
          <a:ln w="12700" algn="ctr">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cxnSp>
      <p:sp>
        <p:nvSpPr>
          <p:cNvPr id="35" name="TextBox 34"/>
          <p:cNvSpPr txBox="1">
            <a:spLocks noChangeArrowheads="1"/>
          </p:cNvSpPr>
          <p:nvPr/>
        </p:nvSpPr>
        <p:spPr bwMode="auto">
          <a:xfrm>
            <a:off x="1831976" y="4689475"/>
            <a:ext cx="1063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i="1"/>
              <a:t>MR</a:t>
            </a:r>
            <a:r>
              <a:rPr lang="en-US" altLang="en-US" sz="1600"/>
              <a:t> = </a:t>
            </a:r>
            <a:r>
              <a:rPr lang="en-US" altLang="en-US" sz="1600" i="1"/>
              <a:t>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downRigh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5818"/>
                                        </p:tgtEl>
                                        <p:attrNameLst>
                                          <p:attrName>style.visibility</p:attrName>
                                        </p:attrNameLst>
                                      </p:cBhvr>
                                      <p:to>
                                        <p:strVal val="visible"/>
                                      </p:to>
                                    </p:set>
                                    <p:animEffect transition="in" filter="dissolve">
                                      <p:cBhvr>
                                        <p:cTn id="27" dur="500"/>
                                        <p:tgtEl>
                                          <p:spTgt spid="758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3"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strips(upRight)">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8" grpId="0" animBg="1"/>
      <p:bldP spid="30" grpId="0"/>
      <p:bldP spid="31" grpId="0"/>
      <p:bldP spid="32"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n-US" dirty="0" smtClean="0">
                <a:solidFill>
                  <a:schemeClr val="tx1"/>
                </a:solidFill>
              </a:rPr>
              <a:t>Monopolistic Competition versus Perfect Competition</a:t>
            </a:r>
            <a:endParaRPr lang="en-US" dirty="0"/>
          </a:p>
        </p:txBody>
      </p:sp>
      <p:sp>
        <p:nvSpPr>
          <p:cNvPr id="5" name="Content Placeholder 4"/>
          <p:cNvSpPr>
            <a:spLocks noGrp="1"/>
          </p:cNvSpPr>
          <p:nvPr>
            <p:ph idx="1"/>
          </p:nvPr>
        </p:nvSpPr>
        <p:spPr/>
        <p:txBody>
          <a:bodyPr>
            <a:normAutofit fontScale="92500" lnSpcReduction="20000"/>
          </a:bodyPr>
          <a:lstStyle/>
          <a:p>
            <a:pPr>
              <a:defRPr/>
            </a:pPr>
            <a:r>
              <a:rPr lang="en-US" dirty="0" smtClean="0"/>
              <a:t>All firms maximize profits</a:t>
            </a:r>
          </a:p>
          <a:p>
            <a:pPr lvl="1">
              <a:defRPr/>
            </a:pPr>
            <a:r>
              <a:rPr lang="en-US" dirty="0" smtClean="0"/>
              <a:t>We saw in an earlier chapter that this means </a:t>
            </a:r>
            <a:r>
              <a:rPr lang="en-US" i="1" dirty="0" smtClean="0">
                <a:solidFill>
                  <a:srgbClr val="FF0000"/>
                </a:solidFill>
              </a:rPr>
              <a:t>MR</a:t>
            </a:r>
            <a:r>
              <a:rPr lang="en-US" dirty="0" smtClean="0">
                <a:solidFill>
                  <a:srgbClr val="FF0000"/>
                </a:solidFill>
              </a:rPr>
              <a:t> = </a:t>
            </a:r>
            <a:r>
              <a:rPr lang="en-US" i="1" dirty="0" smtClean="0">
                <a:solidFill>
                  <a:srgbClr val="FF0000"/>
                </a:solidFill>
              </a:rPr>
              <a:t>MC</a:t>
            </a:r>
          </a:p>
          <a:p>
            <a:pPr lvl="1">
              <a:defRPr/>
            </a:pPr>
            <a:r>
              <a:rPr lang="en-US" dirty="0" smtClean="0"/>
              <a:t>So, </a:t>
            </a:r>
            <a:r>
              <a:rPr lang="en-US" i="1" dirty="0" smtClean="0"/>
              <a:t>MR</a:t>
            </a:r>
            <a:r>
              <a:rPr lang="en-US" dirty="0" smtClean="0"/>
              <a:t> = </a:t>
            </a:r>
            <a:r>
              <a:rPr lang="en-US" i="1" dirty="0" smtClean="0"/>
              <a:t>MC</a:t>
            </a:r>
            <a:r>
              <a:rPr lang="en-US" dirty="0" smtClean="0"/>
              <a:t> is true under both monopolistic and perfect competition</a:t>
            </a:r>
          </a:p>
          <a:p>
            <a:pPr>
              <a:defRPr/>
            </a:pPr>
            <a:r>
              <a:rPr lang="en-US" dirty="0" smtClean="0"/>
              <a:t>Monopolistic competition is like monopoly in the sense that firms face downward-sloping demand curves</a:t>
            </a:r>
          </a:p>
          <a:p>
            <a:pPr lvl="1">
              <a:defRPr/>
            </a:pPr>
            <a:r>
              <a:rPr lang="en-US" dirty="0" smtClean="0"/>
              <a:t>We saw in the chapter on monopoly that downward-sloping demand curves imply </a:t>
            </a:r>
            <a:r>
              <a:rPr lang="en-US" i="1" dirty="0" smtClean="0">
                <a:solidFill>
                  <a:srgbClr val="FF0000"/>
                </a:solidFill>
              </a:rPr>
              <a:t>P</a:t>
            </a:r>
            <a:r>
              <a:rPr lang="en-US" dirty="0" smtClean="0">
                <a:solidFill>
                  <a:srgbClr val="FF0000"/>
                </a:solidFill>
              </a:rPr>
              <a:t> &gt; </a:t>
            </a:r>
            <a:r>
              <a:rPr lang="en-US" i="1" dirty="0" smtClean="0">
                <a:solidFill>
                  <a:srgbClr val="FF0000"/>
                </a:solidFill>
              </a:rPr>
              <a:t>MR</a:t>
            </a:r>
          </a:p>
          <a:p>
            <a:pPr>
              <a:defRPr/>
            </a:pPr>
            <a:r>
              <a:rPr lang="en-US" dirty="0" smtClean="0"/>
              <a:t>Monopolistic competition is like perfect competition in the sense that there is free entry in the long run</a:t>
            </a:r>
          </a:p>
          <a:p>
            <a:pPr lvl="1">
              <a:defRPr/>
            </a:pPr>
            <a:r>
              <a:rPr lang="en-US" dirty="0" smtClean="0"/>
              <a:t>We saw in the chapter on perfect competition that this means </a:t>
            </a:r>
            <a:r>
              <a:rPr lang="en-US" i="1" dirty="0" smtClean="0">
                <a:solidFill>
                  <a:srgbClr val="FF0000"/>
                </a:solidFill>
              </a:rPr>
              <a:t>P</a:t>
            </a:r>
            <a:r>
              <a:rPr lang="en-US" dirty="0" smtClean="0">
                <a:solidFill>
                  <a:srgbClr val="FF0000"/>
                </a:solidFill>
              </a:rPr>
              <a:t> = </a:t>
            </a:r>
            <a:r>
              <a:rPr lang="en-US" i="1" dirty="0" smtClean="0">
                <a:solidFill>
                  <a:srgbClr val="FF0000"/>
                </a:solidFill>
              </a:rPr>
              <a:t>ATC</a:t>
            </a:r>
          </a:p>
          <a:p>
            <a:pPr>
              <a:defRPr/>
            </a:pPr>
            <a:r>
              <a:rPr lang="en-US" dirty="0" smtClean="0"/>
              <a:t>So, simply by looking at the features of monopoly and perfect competition that are combined in monopolistic competition, we can see that </a:t>
            </a:r>
            <a:r>
              <a:rPr lang="en-US" b="1" i="1" dirty="0" smtClean="0">
                <a:solidFill>
                  <a:srgbClr val="FF0000"/>
                </a:solidFill>
              </a:rPr>
              <a:t>P</a:t>
            </a:r>
            <a:r>
              <a:rPr lang="en-US" b="1" dirty="0" smtClean="0">
                <a:solidFill>
                  <a:srgbClr val="FF0000"/>
                </a:solidFill>
              </a:rPr>
              <a:t> = </a:t>
            </a:r>
            <a:r>
              <a:rPr lang="en-US" b="1" i="1" dirty="0" smtClean="0">
                <a:solidFill>
                  <a:srgbClr val="FF0000"/>
                </a:solidFill>
              </a:rPr>
              <a:t>ATC</a:t>
            </a:r>
            <a:r>
              <a:rPr lang="en-US" b="1" dirty="0" smtClean="0">
                <a:solidFill>
                  <a:srgbClr val="FF0000"/>
                </a:solidFill>
              </a:rPr>
              <a:t> &gt; </a:t>
            </a:r>
            <a:r>
              <a:rPr lang="en-US" b="1" i="1" dirty="0" smtClean="0">
                <a:solidFill>
                  <a:srgbClr val="FF0000"/>
                </a:solidFill>
              </a:rPr>
              <a:t>MR</a:t>
            </a:r>
            <a:r>
              <a:rPr lang="en-US" b="1" dirty="0" smtClean="0">
                <a:solidFill>
                  <a:srgbClr val="FF0000"/>
                </a:solidFill>
              </a:rPr>
              <a:t> = </a:t>
            </a:r>
            <a:r>
              <a:rPr lang="en-US" b="1" i="1" dirty="0" smtClean="0">
                <a:solidFill>
                  <a:srgbClr val="FF0000"/>
                </a:solidFill>
              </a:rPr>
              <a:t>MC</a:t>
            </a:r>
            <a:endParaRPr lang="en-US" b="1" dirty="0" smtClean="0">
              <a:solidFill>
                <a:srgbClr val="FF0000"/>
              </a:solidFill>
            </a:endParaRPr>
          </a:p>
          <a:p>
            <a:pPr lvl="1">
              <a:defRPr/>
            </a:pPr>
            <a:endParaRPr lang="en-US" dirty="0"/>
          </a:p>
        </p:txBody>
      </p:sp>
      <p:sp>
        <p:nvSpPr>
          <p:cNvPr id="1741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7F11F8-2B30-444F-BEA0-BEF89F8A2A5E}" type="slidenum">
              <a:rPr lang="en-US" altLang="en-US"/>
              <a:pPr eaLnBrk="1" hangingPunct="1"/>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l" eaLnBrk="1" hangingPunct="1">
              <a:defRPr/>
            </a:pPr>
            <a:r>
              <a:rPr lang="en-US" sz="3600" dirty="0">
                <a:solidFill>
                  <a:schemeClr val="tx1"/>
                </a:solidFill>
              </a:rPr>
              <a:t>Monopolistic Competition versus Perfect Competition</a:t>
            </a:r>
            <a:endParaRPr lang="en-US" sz="3600" dirty="0">
              <a:solidFill>
                <a:schemeClr val="tx1"/>
              </a:solidFill>
              <a:latin typeface="Tahoma" charset="0"/>
            </a:endParaRPr>
          </a:p>
        </p:txBody>
      </p:sp>
      <p:sp>
        <p:nvSpPr>
          <p:cNvPr id="18435" name="Rectangle 3"/>
          <p:cNvSpPr>
            <a:spLocks noGrp="1" noChangeArrowheads="1"/>
          </p:cNvSpPr>
          <p:nvPr>
            <p:ph idx="1"/>
          </p:nvPr>
        </p:nvSpPr>
        <p:spPr/>
        <p:txBody>
          <a:bodyPr/>
          <a:lstStyle/>
          <a:p>
            <a:pPr eaLnBrk="1" hangingPunct="1"/>
            <a:r>
              <a:rPr lang="en-US" altLang="en-US" smtClean="0"/>
              <a:t>Two main differences:</a:t>
            </a:r>
          </a:p>
          <a:p>
            <a:pPr lvl="1" eaLnBrk="1" hangingPunct="1"/>
            <a:r>
              <a:rPr lang="en-US" altLang="en-US" smtClean="0"/>
              <a:t>excess capacity, and </a:t>
            </a:r>
          </a:p>
          <a:p>
            <a:pPr lvl="1" eaLnBrk="1" hangingPunct="1"/>
            <a:r>
              <a:rPr lang="en-US" altLang="en-US" smtClean="0"/>
              <a:t>price markup over marginal cost.</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52540D-0473-4986-9467-2A1581732C8C}" type="slidenum">
              <a:rPr lang="en-US" altLang="en-US"/>
              <a:pPr eaLnBrk="1" hangingPunct="1"/>
              <a:t>16</a:t>
            </a:fld>
            <a:endParaRPr lang="en-US" altLang="en-US"/>
          </a:p>
        </p:txBody>
      </p:sp>
      <p:graphicFrame>
        <p:nvGraphicFramePr>
          <p:cNvPr id="7" name="Table 6"/>
          <p:cNvGraphicFramePr>
            <a:graphicFrameLocks noGrp="1"/>
          </p:cNvGraphicFramePr>
          <p:nvPr/>
        </p:nvGraphicFramePr>
        <p:xfrm>
          <a:off x="1828800" y="3683000"/>
          <a:ext cx="8458200" cy="1381760"/>
        </p:xfrm>
        <a:graphic>
          <a:graphicData uri="http://schemas.openxmlformats.org/drawingml/2006/table">
            <a:tbl>
              <a:tblPr firstRow="1" bandRow="1">
                <a:tableStyleId>{00A15C55-8517-42AA-B614-E9B94910E393}</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Perfect Competition</a:t>
                      </a:r>
                      <a:endParaRPr lang="en-US" dirty="0"/>
                    </a:p>
                  </a:txBody>
                  <a:tcPr/>
                </a:tc>
                <a:tc>
                  <a:txBody>
                    <a:bodyPr/>
                    <a:lstStyle/>
                    <a:p>
                      <a:r>
                        <a:rPr lang="en-US" dirty="0" smtClean="0"/>
                        <a:t>Monopolistic Competition</a:t>
                      </a:r>
                      <a:endParaRPr lang="en-US" dirty="0"/>
                    </a:p>
                  </a:txBody>
                  <a:tcPr/>
                </a:tc>
                <a:extLst>
                  <a:ext uri="{0D108BD9-81ED-4DB2-BD59-A6C34878D82A}">
                    <a16:rowId xmlns:a16="http://schemas.microsoft.com/office/drawing/2014/main" val="10000"/>
                  </a:ext>
                </a:extLst>
              </a:tr>
              <a:tr h="370840">
                <a:tc>
                  <a:txBody>
                    <a:bodyPr/>
                    <a:lstStyle/>
                    <a:p>
                      <a:r>
                        <a:rPr lang="en-US" dirty="0" smtClean="0"/>
                        <a:t>Excess Capacity</a:t>
                      </a:r>
                      <a:endParaRPr lang="en-US" dirty="0"/>
                    </a:p>
                  </a:txBody>
                  <a:tcPr/>
                </a:tc>
                <a:tc>
                  <a:txBody>
                    <a:bodyPr/>
                    <a:lstStyle/>
                    <a:p>
                      <a:r>
                        <a:rPr lang="en-US" dirty="0" smtClean="0"/>
                        <a:t>No:</a:t>
                      </a:r>
                      <a:r>
                        <a:rPr lang="en-US" baseline="0" dirty="0" smtClean="0"/>
                        <a:t> </a:t>
                      </a:r>
                      <a:r>
                        <a:rPr lang="en-US" dirty="0" smtClean="0"/>
                        <a:t>equilibrium quantity = efficient output. </a:t>
                      </a:r>
                      <a:endParaRPr lang="en-US" dirty="0"/>
                    </a:p>
                  </a:txBody>
                  <a:tcPr/>
                </a:tc>
                <a:tc>
                  <a:txBody>
                    <a:bodyPr/>
                    <a:lstStyle/>
                    <a:p>
                      <a:r>
                        <a:rPr lang="en-US" dirty="0" smtClean="0"/>
                        <a:t>Yes: equilibrium quantity &lt; efficient output</a:t>
                      </a:r>
                      <a:endParaRPr lang="en-US" dirty="0"/>
                    </a:p>
                  </a:txBody>
                  <a:tcPr/>
                </a:tc>
                <a:extLst>
                  <a:ext uri="{0D108BD9-81ED-4DB2-BD59-A6C34878D82A}">
                    <a16:rowId xmlns:a16="http://schemas.microsoft.com/office/drawing/2014/main" val="10001"/>
                  </a:ext>
                </a:extLst>
              </a:tr>
              <a:tr h="370840">
                <a:tc>
                  <a:txBody>
                    <a:bodyPr/>
                    <a:lstStyle/>
                    <a:p>
                      <a:r>
                        <a:rPr lang="en-US" dirty="0" smtClean="0"/>
                        <a:t>Price Markup</a:t>
                      </a:r>
                      <a:endParaRPr lang="en-US" dirty="0"/>
                    </a:p>
                  </a:txBody>
                  <a:tcPr/>
                </a:tc>
                <a:tc>
                  <a:txBody>
                    <a:bodyPr/>
                    <a:lstStyle/>
                    <a:p>
                      <a:r>
                        <a:rPr lang="en-US" dirty="0" smtClean="0"/>
                        <a:t>No: </a:t>
                      </a:r>
                      <a:r>
                        <a:rPr lang="en-US" i="1" dirty="0" smtClean="0"/>
                        <a:t>P</a:t>
                      </a:r>
                      <a:r>
                        <a:rPr lang="en-US" dirty="0" smtClean="0"/>
                        <a:t> = </a:t>
                      </a:r>
                      <a:r>
                        <a:rPr lang="en-US" i="1" dirty="0" smtClean="0"/>
                        <a:t>MC</a:t>
                      </a:r>
                      <a:endParaRPr lang="en-US"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 </a:t>
                      </a:r>
                      <a:r>
                        <a:rPr lang="en-US" i="1" dirty="0" smtClean="0"/>
                        <a:t>P</a:t>
                      </a:r>
                      <a:r>
                        <a:rPr lang="en-US" dirty="0" smtClean="0"/>
                        <a:t> &gt; </a:t>
                      </a:r>
                      <a:r>
                        <a:rPr lang="en-US" i="1" dirty="0" smtClean="0"/>
                        <a:t>MC</a:t>
                      </a:r>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xfrm>
            <a:off x="2133600" y="228600"/>
            <a:ext cx="8229600" cy="685800"/>
          </a:xfrm>
        </p:spPr>
        <p:txBody>
          <a:bodyPr>
            <a:normAutofit/>
          </a:bodyPr>
          <a:lstStyle/>
          <a:p>
            <a:pPr algn="l" eaLnBrk="1" hangingPunct="1">
              <a:lnSpc>
                <a:spcPct val="80000"/>
              </a:lnSpc>
              <a:defRPr/>
            </a:pPr>
            <a:r>
              <a:rPr lang="en-US" sz="2800" dirty="0">
                <a:solidFill>
                  <a:schemeClr val="tx1"/>
                </a:solidFill>
              </a:rPr>
              <a:t>Monopolistic Competition versus Perfect Competition</a:t>
            </a:r>
          </a:p>
        </p:txBody>
      </p:sp>
      <p:sp>
        <p:nvSpPr>
          <p:cNvPr id="19482" name="Slide Number Placeholder 7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0DA94E-E327-4E51-AF4E-7697E5CD9B56}" type="slidenum">
              <a:rPr lang="en-US" altLang="en-US"/>
              <a:pPr eaLnBrk="1" hangingPunct="1"/>
              <a:t>17</a:t>
            </a:fld>
            <a:endParaRPr lang="en-US" altLang="en-US"/>
          </a:p>
        </p:txBody>
      </p:sp>
      <p:sp>
        <p:nvSpPr>
          <p:cNvPr id="19459" name="Freeform 29"/>
          <p:cNvSpPr>
            <a:spLocks/>
          </p:cNvSpPr>
          <p:nvPr/>
        </p:nvSpPr>
        <p:spPr bwMode="auto">
          <a:xfrm>
            <a:off x="2900364" y="1325564"/>
            <a:ext cx="3303587" cy="2668587"/>
          </a:xfrm>
          <a:custGeom>
            <a:avLst/>
            <a:gdLst>
              <a:gd name="T0" fmla="*/ 0 w 2081"/>
              <a:gd name="T1" fmla="*/ 0 h 1681"/>
              <a:gd name="T2" fmla="*/ 0 w 2081"/>
              <a:gd name="T3" fmla="*/ 2147483647 h 1681"/>
              <a:gd name="T4" fmla="*/ 2147483647 w 2081"/>
              <a:gd name="T5" fmla="*/ 2147483647 h 1681"/>
              <a:gd name="T6" fmla="*/ 0 60000 65536"/>
              <a:gd name="T7" fmla="*/ 0 60000 65536"/>
              <a:gd name="T8" fmla="*/ 0 60000 65536"/>
              <a:gd name="T9" fmla="*/ 0 w 2081"/>
              <a:gd name="T10" fmla="*/ 0 h 1681"/>
              <a:gd name="T11" fmla="*/ 2081 w 2081"/>
              <a:gd name="T12" fmla="*/ 1681 h 1681"/>
            </a:gdLst>
            <a:ahLst/>
            <a:cxnLst>
              <a:cxn ang="T6">
                <a:pos x="T0" y="T1"/>
              </a:cxn>
              <a:cxn ang="T7">
                <a:pos x="T2" y="T3"/>
              </a:cxn>
              <a:cxn ang="T8">
                <a:pos x="T4" y="T5"/>
              </a:cxn>
            </a:cxnLst>
            <a:rect l="T9" t="T10" r="T11" b="T12"/>
            <a:pathLst>
              <a:path w="2081" h="1681">
                <a:moveTo>
                  <a:pt x="0" y="0"/>
                </a:moveTo>
                <a:lnTo>
                  <a:pt x="0" y="1681"/>
                </a:lnTo>
                <a:lnTo>
                  <a:pt x="2081" y="168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60" name="Freeform 30"/>
          <p:cNvSpPr>
            <a:spLocks/>
          </p:cNvSpPr>
          <p:nvPr/>
        </p:nvSpPr>
        <p:spPr bwMode="auto">
          <a:xfrm>
            <a:off x="7046914" y="1325564"/>
            <a:ext cx="3305175" cy="2668587"/>
          </a:xfrm>
          <a:custGeom>
            <a:avLst/>
            <a:gdLst>
              <a:gd name="T0" fmla="*/ 0 w 2082"/>
              <a:gd name="T1" fmla="*/ 0 h 1681"/>
              <a:gd name="T2" fmla="*/ 0 w 2082"/>
              <a:gd name="T3" fmla="*/ 2147483647 h 1681"/>
              <a:gd name="T4" fmla="*/ 2147483647 w 2082"/>
              <a:gd name="T5" fmla="*/ 2147483647 h 1681"/>
              <a:gd name="T6" fmla="*/ 0 60000 65536"/>
              <a:gd name="T7" fmla="*/ 0 60000 65536"/>
              <a:gd name="T8" fmla="*/ 0 60000 65536"/>
              <a:gd name="T9" fmla="*/ 0 w 2082"/>
              <a:gd name="T10" fmla="*/ 0 h 1681"/>
              <a:gd name="T11" fmla="*/ 2082 w 2082"/>
              <a:gd name="T12" fmla="*/ 1681 h 1681"/>
            </a:gdLst>
            <a:ahLst/>
            <a:cxnLst>
              <a:cxn ang="T6">
                <a:pos x="T0" y="T1"/>
              </a:cxn>
              <a:cxn ang="T7">
                <a:pos x="T2" y="T3"/>
              </a:cxn>
              <a:cxn ang="T8">
                <a:pos x="T4" y="T5"/>
              </a:cxn>
            </a:cxnLst>
            <a:rect l="T9" t="T10" r="T11" b="T12"/>
            <a:pathLst>
              <a:path w="2082" h="1681">
                <a:moveTo>
                  <a:pt x="0" y="0"/>
                </a:moveTo>
                <a:lnTo>
                  <a:pt x="0" y="1681"/>
                </a:lnTo>
                <a:lnTo>
                  <a:pt x="2082" y="168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61" name="Rectangle 31"/>
          <p:cNvSpPr>
            <a:spLocks noChangeArrowheads="1"/>
          </p:cNvSpPr>
          <p:nvPr/>
        </p:nvSpPr>
        <p:spPr bwMode="auto">
          <a:xfrm>
            <a:off x="5608639" y="4041775"/>
            <a:ext cx="6251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Quantity</a:t>
            </a:r>
            <a:endParaRPr lang="en-US" altLang="en-US" sz="2400">
              <a:latin typeface="Times New Roman" panose="02020603050405020304" pitchFamily="18" charset="0"/>
            </a:endParaRPr>
          </a:p>
        </p:txBody>
      </p:sp>
      <p:sp>
        <p:nvSpPr>
          <p:cNvPr id="19462" name="Rectangle 32"/>
          <p:cNvSpPr>
            <a:spLocks noChangeArrowheads="1"/>
          </p:cNvSpPr>
          <p:nvPr/>
        </p:nvSpPr>
        <p:spPr bwMode="auto">
          <a:xfrm>
            <a:off x="2768600" y="404653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0</a:t>
            </a:r>
            <a:endParaRPr lang="en-US" altLang="en-US" sz="2400">
              <a:latin typeface="Times New Roman" panose="02020603050405020304" pitchFamily="18" charset="0"/>
            </a:endParaRPr>
          </a:p>
        </p:txBody>
      </p:sp>
      <p:sp>
        <p:nvSpPr>
          <p:cNvPr id="19463" name="Rectangle 33"/>
          <p:cNvSpPr>
            <a:spLocks noChangeArrowheads="1"/>
          </p:cNvSpPr>
          <p:nvPr/>
        </p:nvSpPr>
        <p:spPr bwMode="auto">
          <a:xfrm>
            <a:off x="2492376" y="1316038"/>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Price</a:t>
            </a:r>
            <a:endParaRPr lang="en-US" altLang="en-US" sz="2400">
              <a:latin typeface="Times New Roman" panose="02020603050405020304" pitchFamily="18" charset="0"/>
            </a:endParaRPr>
          </a:p>
        </p:txBody>
      </p:sp>
      <p:grpSp>
        <p:nvGrpSpPr>
          <p:cNvPr id="19464" name="Group 34"/>
          <p:cNvGrpSpPr>
            <a:grpSpLocks/>
          </p:cNvGrpSpPr>
          <p:nvPr/>
        </p:nvGrpSpPr>
        <p:grpSpPr bwMode="auto">
          <a:xfrm>
            <a:off x="3079751" y="2146302"/>
            <a:ext cx="2790825" cy="1497013"/>
            <a:chOff x="980" y="2006"/>
            <a:chExt cx="1758" cy="943"/>
          </a:xfrm>
        </p:grpSpPr>
        <p:sp>
          <p:nvSpPr>
            <p:cNvPr id="19531" name="Line 35"/>
            <p:cNvSpPr>
              <a:spLocks noChangeShapeType="1"/>
            </p:cNvSpPr>
            <p:nvPr/>
          </p:nvSpPr>
          <p:spPr bwMode="auto">
            <a:xfrm>
              <a:off x="980" y="2006"/>
              <a:ext cx="1358" cy="866"/>
            </a:xfrm>
            <a:prstGeom prst="line">
              <a:avLst/>
            </a:prstGeom>
            <a:noFill/>
            <a:ln w="4127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2" name="Rectangle 36"/>
            <p:cNvSpPr>
              <a:spLocks noChangeArrowheads="1"/>
            </p:cNvSpPr>
            <p:nvPr/>
          </p:nvSpPr>
          <p:spPr bwMode="auto">
            <a:xfrm>
              <a:off x="2373" y="2833"/>
              <a:ext cx="3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Demand</a:t>
              </a:r>
              <a:endParaRPr lang="en-US" altLang="en-US" sz="2400">
                <a:latin typeface="Times New Roman" panose="02020603050405020304" pitchFamily="18" charset="0"/>
              </a:endParaRPr>
            </a:p>
          </p:txBody>
        </p:sp>
      </p:grpSp>
      <p:sp>
        <p:nvSpPr>
          <p:cNvPr id="19465" name="Rectangle 37"/>
          <p:cNvSpPr>
            <a:spLocks noChangeArrowheads="1"/>
          </p:cNvSpPr>
          <p:nvPr/>
        </p:nvSpPr>
        <p:spPr bwMode="auto">
          <a:xfrm>
            <a:off x="3255964" y="990600"/>
            <a:ext cx="273953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(a) Monopolistically Competitive Firm</a:t>
            </a:r>
            <a:endParaRPr lang="en-US" altLang="en-US" sz="2400">
              <a:latin typeface="Times New Roman" panose="02020603050405020304" pitchFamily="18" charset="0"/>
            </a:endParaRPr>
          </a:p>
        </p:txBody>
      </p:sp>
      <p:sp>
        <p:nvSpPr>
          <p:cNvPr id="19466" name="Rectangle 38"/>
          <p:cNvSpPr>
            <a:spLocks noChangeArrowheads="1"/>
          </p:cNvSpPr>
          <p:nvPr/>
        </p:nvSpPr>
        <p:spPr bwMode="auto">
          <a:xfrm>
            <a:off x="9750426" y="4041775"/>
            <a:ext cx="6251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Quantity</a:t>
            </a:r>
            <a:endParaRPr lang="en-US" altLang="en-US" sz="2400">
              <a:latin typeface="Times New Roman" panose="02020603050405020304" pitchFamily="18" charset="0"/>
            </a:endParaRPr>
          </a:p>
        </p:txBody>
      </p:sp>
      <p:sp>
        <p:nvSpPr>
          <p:cNvPr id="19467" name="Rectangle 39"/>
          <p:cNvSpPr>
            <a:spLocks noChangeArrowheads="1"/>
          </p:cNvSpPr>
          <p:nvPr/>
        </p:nvSpPr>
        <p:spPr bwMode="auto">
          <a:xfrm>
            <a:off x="6913563" y="404653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0</a:t>
            </a:r>
            <a:endParaRPr lang="en-US" altLang="en-US" sz="2400">
              <a:latin typeface="Times New Roman" panose="02020603050405020304" pitchFamily="18" charset="0"/>
            </a:endParaRPr>
          </a:p>
        </p:txBody>
      </p:sp>
      <p:sp>
        <p:nvSpPr>
          <p:cNvPr id="19468" name="Rectangle 40"/>
          <p:cNvSpPr>
            <a:spLocks noChangeArrowheads="1"/>
          </p:cNvSpPr>
          <p:nvPr/>
        </p:nvSpPr>
        <p:spPr bwMode="auto">
          <a:xfrm>
            <a:off x="6634164" y="1316038"/>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Price</a:t>
            </a:r>
            <a:endParaRPr lang="en-US" altLang="en-US" sz="2400">
              <a:latin typeface="Times New Roman" panose="02020603050405020304" pitchFamily="18" charset="0"/>
            </a:endParaRPr>
          </a:p>
        </p:txBody>
      </p:sp>
      <p:grpSp>
        <p:nvGrpSpPr>
          <p:cNvPr id="19469" name="Group 41"/>
          <p:cNvGrpSpPr>
            <a:grpSpLocks/>
          </p:cNvGrpSpPr>
          <p:nvPr/>
        </p:nvGrpSpPr>
        <p:grpSpPr bwMode="auto">
          <a:xfrm>
            <a:off x="6500813" y="2640011"/>
            <a:ext cx="3808412" cy="552449"/>
            <a:chOff x="3135" y="2317"/>
            <a:chExt cx="2399" cy="348"/>
          </a:xfrm>
        </p:grpSpPr>
        <p:sp>
          <p:nvSpPr>
            <p:cNvPr id="19522" name="Line 42"/>
            <p:cNvSpPr>
              <a:spLocks noChangeShapeType="1"/>
            </p:cNvSpPr>
            <p:nvPr/>
          </p:nvSpPr>
          <p:spPr bwMode="auto">
            <a:xfrm>
              <a:off x="3479" y="2365"/>
              <a:ext cx="1681" cy="1"/>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3" name="Rectangle 43"/>
            <p:cNvSpPr>
              <a:spLocks noChangeArrowheads="1"/>
            </p:cNvSpPr>
            <p:nvPr/>
          </p:nvSpPr>
          <p:spPr bwMode="auto">
            <a:xfrm>
              <a:off x="3135" y="2317"/>
              <a:ext cx="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 </a:t>
              </a:r>
              <a:endParaRPr lang="en-US" altLang="en-US" sz="2400">
                <a:latin typeface="Times New Roman" panose="02020603050405020304" pitchFamily="18" charset="0"/>
              </a:endParaRPr>
            </a:p>
          </p:txBody>
        </p:sp>
        <p:sp>
          <p:nvSpPr>
            <p:cNvPr id="19524" name="Rectangle 44"/>
            <p:cNvSpPr>
              <a:spLocks noChangeArrowheads="1"/>
            </p:cNvSpPr>
            <p:nvPr/>
          </p:nvSpPr>
          <p:spPr bwMode="auto">
            <a:xfrm>
              <a:off x="3222" y="2317"/>
              <a:ext cx="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 </a:t>
              </a:r>
              <a:endParaRPr lang="en-US" altLang="en-US" sz="2400">
                <a:latin typeface="Times New Roman" panose="02020603050405020304" pitchFamily="18" charset="0"/>
              </a:endParaRPr>
            </a:p>
          </p:txBody>
        </p:sp>
        <p:sp>
          <p:nvSpPr>
            <p:cNvPr id="19525" name="Rectangle 45"/>
            <p:cNvSpPr>
              <a:spLocks noChangeArrowheads="1"/>
            </p:cNvSpPr>
            <p:nvPr/>
          </p:nvSpPr>
          <p:spPr bwMode="auto">
            <a:xfrm>
              <a:off x="3303" y="2317"/>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sp>
          <p:nvSpPr>
            <p:cNvPr id="19526" name="Rectangle 46"/>
            <p:cNvSpPr>
              <a:spLocks noChangeArrowheads="1"/>
            </p:cNvSpPr>
            <p:nvPr/>
          </p:nvSpPr>
          <p:spPr bwMode="auto">
            <a:xfrm>
              <a:off x="5179" y="2317"/>
              <a:ext cx="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 </a:t>
              </a:r>
              <a:endParaRPr lang="en-US" altLang="en-US" sz="2400">
                <a:latin typeface="Times New Roman" panose="02020603050405020304" pitchFamily="18" charset="0"/>
              </a:endParaRPr>
            </a:p>
          </p:txBody>
        </p:sp>
        <p:sp>
          <p:nvSpPr>
            <p:cNvPr id="19527" name="Rectangle 47"/>
            <p:cNvSpPr>
              <a:spLocks noChangeArrowheads="1"/>
            </p:cNvSpPr>
            <p:nvPr/>
          </p:nvSpPr>
          <p:spPr bwMode="auto">
            <a:xfrm>
              <a:off x="5266" y="2317"/>
              <a:ext cx="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 </a:t>
              </a:r>
              <a:endParaRPr lang="en-US" altLang="en-US" sz="2400">
                <a:latin typeface="Times New Roman" panose="02020603050405020304" pitchFamily="18" charset="0"/>
              </a:endParaRPr>
            </a:p>
          </p:txBody>
        </p:sp>
        <p:sp>
          <p:nvSpPr>
            <p:cNvPr id="19528" name="Rectangle 48"/>
            <p:cNvSpPr>
              <a:spLocks noChangeArrowheads="1"/>
            </p:cNvSpPr>
            <p:nvPr/>
          </p:nvSpPr>
          <p:spPr bwMode="auto">
            <a:xfrm>
              <a:off x="5347" y="2317"/>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MR</a:t>
              </a:r>
              <a:endParaRPr lang="en-US" altLang="en-US" sz="2400">
                <a:latin typeface="Times New Roman" panose="02020603050405020304" pitchFamily="18" charset="0"/>
              </a:endParaRPr>
            </a:p>
          </p:txBody>
        </p:sp>
        <p:sp>
          <p:nvSpPr>
            <p:cNvPr id="19529" name="Rectangle 49"/>
            <p:cNvSpPr>
              <a:spLocks noChangeArrowheads="1"/>
            </p:cNvSpPr>
            <p:nvPr/>
          </p:nvSpPr>
          <p:spPr bwMode="auto">
            <a:xfrm>
              <a:off x="5153" y="2433"/>
              <a:ext cx="3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(demand</a:t>
              </a:r>
              <a:endParaRPr lang="en-US" altLang="en-US" sz="2400">
                <a:latin typeface="Times New Roman" panose="02020603050405020304" pitchFamily="18" charset="0"/>
              </a:endParaRPr>
            </a:p>
          </p:txBody>
        </p:sp>
        <p:sp>
          <p:nvSpPr>
            <p:cNvPr id="19530" name="Rectangle 50"/>
            <p:cNvSpPr>
              <a:spLocks noChangeArrowheads="1"/>
            </p:cNvSpPr>
            <p:nvPr/>
          </p:nvSpPr>
          <p:spPr bwMode="auto">
            <a:xfrm>
              <a:off x="5208" y="2549"/>
              <a:ext cx="26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curve)</a:t>
              </a:r>
              <a:endParaRPr lang="en-US" altLang="en-US" sz="2400">
                <a:latin typeface="Times New Roman" panose="02020603050405020304" pitchFamily="18" charset="0"/>
              </a:endParaRPr>
            </a:p>
          </p:txBody>
        </p:sp>
      </p:grpSp>
      <p:sp>
        <p:nvSpPr>
          <p:cNvPr id="19470" name="Rectangle 51"/>
          <p:cNvSpPr>
            <a:spLocks noChangeArrowheads="1"/>
          </p:cNvSpPr>
          <p:nvPr/>
        </p:nvSpPr>
        <p:spPr bwMode="auto">
          <a:xfrm>
            <a:off x="7653338" y="990600"/>
            <a:ext cx="21881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(b) Perfectly Competitive Firm</a:t>
            </a:r>
            <a:endParaRPr lang="en-US" altLang="en-US" sz="2400">
              <a:latin typeface="Times New Roman" panose="02020603050405020304" pitchFamily="18" charset="0"/>
            </a:endParaRPr>
          </a:p>
        </p:txBody>
      </p:sp>
      <p:grpSp>
        <p:nvGrpSpPr>
          <p:cNvPr id="4" name="Group 52"/>
          <p:cNvGrpSpPr>
            <a:grpSpLocks/>
          </p:cNvGrpSpPr>
          <p:nvPr/>
        </p:nvGrpSpPr>
        <p:grpSpPr bwMode="auto">
          <a:xfrm>
            <a:off x="1711326" y="2132013"/>
            <a:ext cx="593725" cy="1028700"/>
            <a:chOff x="118" y="1997"/>
            <a:chExt cx="374" cy="648"/>
          </a:xfrm>
        </p:grpSpPr>
        <p:sp>
          <p:nvSpPr>
            <p:cNvPr id="19518" name="Freeform 53"/>
            <p:cNvSpPr>
              <a:spLocks/>
            </p:cNvSpPr>
            <p:nvPr/>
          </p:nvSpPr>
          <p:spPr bwMode="auto">
            <a:xfrm>
              <a:off x="396" y="2216"/>
              <a:ext cx="70" cy="429"/>
            </a:xfrm>
            <a:custGeom>
              <a:avLst/>
              <a:gdLst>
                <a:gd name="T0" fmla="*/ 46856 w 8"/>
                <a:gd name="T1" fmla="*/ 0 h 49"/>
                <a:gd name="T2" fmla="*/ 23424 w 8"/>
                <a:gd name="T3" fmla="*/ 35563 h 49"/>
                <a:gd name="T4" fmla="*/ 23424 w 8"/>
                <a:gd name="T5" fmla="*/ 123482 h 49"/>
                <a:gd name="T6" fmla="*/ 0 w 8"/>
                <a:gd name="T7" fmla="*/ 146946 h 49"/>
                <a:gd name="T8" fmla="*/ 23424 w 8"/>
                <a:gd name="T9" fmla="*/ 170471 h 49"/>
                <a:gd name="T10" fmla="*/ 23424 w 8"/>
                <a:gd name="T11" fmla="*/ 258389 h 49"/>
                <a:gd name="T12" fmla="*/ 46856 w 8"/>
                <a:gd name="T13" fmla="*/ 287903 h 49"/>
                <a:gd name="T14" fmla="*/ 0 60000 65536"/>
                <a:gd name="T15" fmla="*/ 0 60000 65536"/>
                <a:gd name="T16" fmla="*/ 0 60000 65536"/>
                <a:gd name="T17" fmla="*/ 0 60000 65536"/>
                <a:gd name="T18" fmla="*/ 0 60000 65536"/>
                <a:gd name="T19" fmla="*/ 0 60000 65536"/>
                <a:gd name="T20" fmla="*/ 0 60000 65536"/>
                <a:gd name="T21" fmla="*/ 0 w 8"/>
                <a:gd name="T22" fmla="*/ 0 h 49"/>
                <a:gd name="T23" fmla="*/ 8 w 8"/>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9">
                  <a:moveTo>
                    <a:pt x="8" y="0"/>
                  </a:moveTo>
                  <a:cubicBezTo>
                    <a:pt x="5" y="0"/>
                    <a:pt x="4" y="3"/>
                    <a:pt x="4" y="6"/>
                  </a:cubicBezTo>
                  <a:cubicBezTo>
                    <a:pt x="4" y="21"/>
                    <a:pt x="4" y="21"/>
                    <a:pt x="4" y="21"/>
                  </a:cubicBezTo>
                  <a:cubicBezTo>
                    <a:pt x="4" y="23"/>
                    <a:pt x="2" y="25"/>
                    <a:pt x="0" y="25"/>
                  </a:cubicBezTo>
                  <a:cubicBezTo>
                    <a:pt x="2" y="25"/>
                    <a:pt x="4" y="27"/>
                    <a:pt x="4" y="29"/>
                  </a:cubicBezTo>
                  <a:cubicBezTo>
                    <a:pt x="4" y="44"/>
                    <a:pt x="4" y="44"/>
                    <a:pt x="4" y="44"/>
                  </a:cubicBezTo>
                  <a:cubicBezTo>
                    <a:pt x="4" y="46"/>
                    <a:pt x="5" y="49"/>
                    <a:pt x="8" y="49"/>
                  </a:cubicBez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19" name="Line 54"/>
            <p:cNvSpPr>
              <a:spLocks noChangeShapeType="1"/>
            </p:cNvSpPr>
            <p:nvPr/>
          </p:nvSpPr>
          <p:spPr bwMode="auto">
            <a:xfrm>
              <a:off x="257" y="2120"/>
              <a:ext cx="113" cy="31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0" name="Rectangle 55"/>
            <p:cNvSpPr>
              <a:spLocks noChangeArrowheads="1"/>
            </p:cNvSpPr>
            <p:nvPr/>
          </p:nvSpPr>
          <p:spPr bwMode="auto">
            <a:xfrm>
              <a:off x="118" y="1997"/>
              <a:ext cx="374" cy="14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521" name="Rectangle 56"/>
            <p:cNvSpPr>
              <a:spLocks noChangeArrowheads="1"/>
            </p:cNvSpPr>
            <p:nvPr/>
          </p:nvSpPr>
          <p:spPr bwMode="auto">
            <a:xfrm>
              <a:off x="157" y="2021"/>
              <a:ext cx="29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a:solidFill>
                    <a:srgbClr val="000000"/>
                  </a:solidFill>
                </a:rPr>
                <a:t>Markup</a:t>
              </a:r>
              <a:endParaRPr lang="en-US" altLang="en-US" sz="1100">
                <a:latin typeface="Times New Roman" panose="02020603050405020304" pitchFamily="18" charset="0"/>
              </a:endParaRPr>
            </a:p>
          </p:txBody>
        </p:sp>
      </p:grpSp>
      <p:grpSp>
        <p:nvGrpSpPr>
          <p:cNvPr id="5" name="Group 57"/>
          <p:cNvGrpSpPr>
            <a:grpSpLocks/>
          </p:cNvGrpSpPr>
          <p:nvPr/>
        </p:nvGrpSpPr>
        <p:grpSpPr bwMode="auto">
          <a:xfrm>
            <a:off x="3438525" y="4410075"/>
            <a:ext cx="1092200" cy="374650"/>
            <a:chOff x="1206" y="3432"/>
            <a:chExt cx="688" cy="236"/>
          </a:xfrm>
        </p:grpSpPr>
        <p:sp>
          <p:nvSpPr>
            <p:cNvPr id="19515" name="Freeform 58"/>
            <p:cNvSpPr>
              <a:spLocks/>
            </p:cNvSpPr>
            <p:nvPr/>
          </p:nvSpPr>
          <p:spPr bwMode="auto">
            <a:xfrm>
              <a:off x="1363" y="3432"/>
              <a:ext cx="392" cy="70"/>
            </a:xfrm>
            <a:custGeom>
              <a:avLst/>
              <a:gdLst>
                <a:gd name="T0" fmla="*/ 0 w 45"/>
                <a:gd name="T1" fmla="*/ 0 h 8"/>
                <a:gd name="T2" fmla="*/ 29060 w 45"/>
                <a:gd name="T3" fmla="*/ 23424 h 8"/>
                <a:gd name="T4" fmla="*/ 103810 w 45"/>
                <a:gd name="T5" fmla="*/ 23424 h 8"/>
                <a:gd name="T6" fmla="*/ 126956 w 45"/>
                <a:gd name="T7" fmla="*/ 46856 h 8"/>
                <a:gd name="T8" fmla="*/ 149413 w 45"/>
                <a:gd name="T9" fmla="*/ 23424 h 8"/>
                <a:gd name="T10" fmla="*/ 224764 w 45"/>
                <a:gd name="T11" fmla="*/ 23424 h 8"/>
                <a:gd name="T12" fmla="*/ 259138 w 45"/>
                <a:gd name="T13" fmla="*/ 0 h 8"/>
                <a:gd name="T14" fmla="*/ 0 60000 65536"/>
                <a:gd name="T15" fmla="*/ 0 60000 65536"/>
                <a:gd name="T16" fmla="*/ 0 60000 65536"/>
                <a:gd name="T17" fmla="*/ 0 60000 65536"/>
                <a:gd name="T18" fmla="*/ 0 60000 65536"/>
                <a:gd name="T19" fmla="*/ 0 60000 65536"/>
                <a:gd name="T20" fmla="*/ 0 60000 65536"/>
                <a:gd name="T21" fmla="*/ 0 w 45"/>
                <a:gd name="T22" fmla="*/ 0 h 8"/>
                <a:gd name="T23" fmla="*/ 45 w 4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8">
                  <a:moveTo>
                    <a:pt x="0" y="0"/>
                  </a:moveTo>
                  <a:cubicBezTo>
                    <a:pt x="0" y="2"/>
                    <a:pt x="3" y="4"/>
                    <a:pt x="5" y="4"/>
                  </a:cubicBezTo>
                  <a:cubicBezTo>
                    <a:pt x="18" y="4"/>
                    <a:pt x="18" y="4"/>
                    <a:pt x="18" y="4"/>
                  </a:cubicBezTo>
                  <a:cubicBezTo>
                    <a:pt x="20" y="4"/>
                    <a:pt x="22" y="6"/>
                    <a:pt x="22" y="8"/>
                  </a:cubicBezTo>
                  <a:cubicBezTo>
                    <a:pt x="22" y="6"/>
                    <a:pt x="24" y="4"/>
                    <a:pt x="26" y="4"/>
                  </a:cubicBezTo>
                  <a:cubicBezTo>
                    <a:pt x="39" y="4"/>
                    <a:pt x="39" y="4"/>
                    <a:pt x="39" y="4"/>
                  </a:cubicBezTo>
                  <a:cubicBezTo>
                    <a:pt x="41" y="4"/>
                    <a:pt x="45" y="2"/>
                    <a:pt x="45" y="0"/>
                  </a:cubicBez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16" name="Rectangle 59"/>
            <p:cNvSpPr>
              <a:spLocks noChangeArrowheads="1"/>
            </p:cNvSpPr>
            <p:nvPr/>
          </p:nvSpPr>
          <p:spPr bwMode="auto">
            <a:xfrm>
              <a:off x="1206" y="3528"/>
              <a:ext cx="688" cy="14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517" name="Rectangle 60"/>
            <p:cNvSpPr>
              <a:spLocks noChangeArrowheads="1"/>
            </p:cNvSpPr>
            <p:nvPr/>
          </p:nvSpPr>
          <p:spPr bwMode="auto">
            <a:xfrm>
              <a:off x="1223" y="3538"/>
              <a:ext cx="63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a:solidFill>
                    <a:srgbClr val="000000"/>
                  </a:solidFill>
                </a:rPr>
                <a:t>Excess capacity</a:t>
              </a:r>
              <a:endParaRPr lang="en-US" altLang="en-US" sz="1100">
                <a:latin typeface="Times New Roman" panose="02020603050405020304" pitchFamily="18" charset="0"/>
              </a:endParaRPr>
            </a:p>
          </p:txBody>
        </p:sp>
      </p:grpSp>
      <p:grpSp>
        <p:nvGrpSpPr>
          <p:cNvPr id="19473" name="Group 61"/>
          <p:cNvGrpSpPr>
            <a:grpSpLocks/>
          </p:cNvGrpSpPr>
          <p:nvPr/>
        </p:nvGrpSpPr>
        <p:grpSpPr bwMode="auto">
          <a:xfrm>
            <a:off x="7323137" y="1776414"/>
            <a:ext cx="2384424" cy="1703387"/>
            <a:chOff x="3653" y="1773"/>
            <a:chExt cx="1502" cy="1073"/>
          </a:xfrm>
        </p:grpSpPr>
        <p:sp>
          <p:nvSpPr>
            <p:cNvPr id="19513" name="Line 62"/>
            <p:cNvSpPr>
              <a:spLocks noChangeShapeType="1"/>
            </p:cNvSpPr>
            <p:nvPr/>
          </p:nvSpPr>
          <p:spPr bwMode="auto">
            <a:xfrm flipH="1">
              <a:off x="3653" y="1875"/>
              <a:ext cx="1420" cy="971"/>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4" name="Rectangle 63"/>
            <p:cNvSpPr>
              <a:spLocks noChangeArrowheads="1"/>
            </p:cNvSpPr>
            <p:nvPr/>
          </p:nvSpPr>
          <p:spPr bwMode="auto">
            <a:xfrm>
              <a:off x="5005" y="1773"/>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grpSp>
      <p:grpSp>
        <p:nvGrpSpPr>
          <p:cNvPr id="19474" name="Group 64"/>
          <p:cNvGrpSpPr>
            <a:grpSpLocks/>
          </p:cNvGrpSpPr>
          <p:nvPr/>
        </p:nvGrpSpPr>
        <p:grpSpPr bwMode="auto">
          <a:xfrm>
            <a:off x="7296151" y="1839913"/>
            <a:ext cx="2947988" cy="876300"/>
            <a:chOff x="3636" y="1813"/>
            <a:chExt cx="1857" cy="552"/>
          </a:xfrm>
        </p:grpSpPr>
        <p:sp>
          <p:nvSpPr>
            <p:cNvPr id="19511" name="Freeform 65"/>
            <p:cNvSpPr>
              <a:spLocks/>
            </p:cNvSpPr>
            <p:nvPr/>
          </p:nvSpPr>
          <p:spPr bwMode="auto">
            <a:xfrm>
              <a:off x="3636" y="1813"/>
              <a:ext cx="1716" cy="552"/>
            </a:xfrm>
            <a:custGeom>
              <a:avLst/>
              <a:gdLst>
                <a:gd name="T0" fmla="*/ 0 w 197"/>
                <a:gd name="T1" fmla="*/ 0 h 63"/>
                <a:gd name="T2" fmla="*/ 471874 w 197"/>
                <a:gd name="T3" fmla="*/ 371338 h 63"/>
                <a:gd name="T4" fmla="*/ 1134110 w 197"/>
                <a:gd name="T5" fmla="*/ 88136 h 63"/>
                <a:gd name="T6" fmla="*/ 0 60000 65536"/>
                <a:gd name="T7" fmla="*/ 0 60000 65536"/>
                <a:gd name="T8" fmla="*/ 0 60000 65536"/>
                <a:gd name="T9" fmla="*/ 0 w 197"/>
                <a:gd name="T10" fmla="*/ 0 h 63"/>
                <a:gd name="T11" fmla="*/ 197 w 197"/>
                <a:gd name="T12" fmla="*/ 63 h 63"/>
              </a:gdLst>
              <a:ahLst/>
              <a:cxnLst>
                <a:cxn ang="T6">
                  <a:pos x="T0" y="T1"/>
                </a:cxn>
                <a:cxn ang="T7">
                  <a:pos x="T2" y="T3"/>
                </a:cxn>
                <a:cxn ang="T8">
                  <a:pos x="T4" y="T5"/>
                </a:cxn>
              </a:cxnLst>
              <a:rect l="T9" t="T10" r="T11" b="T12"/>
              <a:pathLst>
                <a:path w="197" h="63">
                  <a:moveTo>
                    <a:pt x="0" y="0"/>
                  </a:moveTo>
                  <a:cubicBezTo>
                    <a:pt x="0" y="0"/>
                    <a:pt x="21" y="63"/>
                    <a:pt x="82" y="63"/>
                  </a:cubicBezTo>
                  <a:cubicBezTo>
                    <a:pt x="126" y="63"/>
                    <a:pt x="186" y="24"/>
                    <a:pt x="197" y="15"/>
                  </a:cubicBezTo>
                </a:path>
              </a:pathLst>
            </a:custGeom>
            <a:noFill/>
            <a:ln w="4127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12" name="Rectangle 66"/>
            <p:cNvSpPr>
              <a:spLocks noChangeArrowheads="1"/>
            </p:cNvSpPr>
            <p:nvPr/>
          </p:nvSpPr>
          <p:spPr bwMode="auto">
            <a:xfrm>
              <a:off x="5306" y="1843"/>
              <a:ext cx="18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ATC</a:t>
              </a:r>
              <a:endParaRPr lang="en-US" altLang="en-US" sz="2400">
                <a:latin typeface="Times New Roman" panose="02020603050405020304" pitchFamily="18" charset="0"/>
              </a:endParaRPr>
            </a:p>
          </p:txBody>
        </p:sp>
      </p:grpSp>
      <p:grpSp>
        <p:nvGrpSpPr>
          <p:cNvPr id="19475" name="Group 67"/>
          <p:cNvGrpSpPr>
            <a:grpSpLocks/>
          </p:cNvGrpSpPr>
          <p:nvPr/>
        </p:nvGrpSpPr>
        <p:grpSpPr bwMode="auto">
          <a:xfrm>
            <a:off x="3176589" y="1771651"/>
            <a:ext cx="2386013" cy="1693863"/>
            <a:chOff x="1041" y="1770"/>
            <a:chExt cx="1503" cy="1067"/>
          </a:xfrm>
        </p:grpSpPr>
        <p:sp>
          <p:nvSpPr>
            <p:cNvPr id="19509" name="Line 68"/>
            <p:cNvSpPr>
              <a:spLocks noChangeShapeType="1"/>
            </p:cNvSpPr>
            <p:nvPr/>
          </p:nvSpPr>
          <p:spPr bwMode="auto">
            <a:xfrm flipH="1">
              <a:off x="1041" y="1875"/>
              <a:ext cx="1411" cy="962"/>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0" name="Rectangle 69"/>
            <p:cNvSpPr>
              <a:spLocks noChangeArrowheads="1"/>
            </p:cNvSpPr>
            <p:nvPr/>
          </p:nvSpPr>
          <p:spPr bwMode="auto">
            <a:xfrm>
              <a:off x="2394" y="1770"/>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grpSp>
      <p:grpSp>
        <p:nvGrpSpPr>
          <p:cNvPr id="19476" name="Group 70"/>
          <p:cNvGrpSpPr>
            <a:grpSpLocks/>
          </p:cNvGrpSpPr>
          <p:nvPr/>
        </p:nvGrpSpPr>
        <p:grpSpPr bwMode="auto">
          <a:xfrm>
            <a:off x="3148014" y="1827213"/>
            <a:ext cx="2955925" cy="889000"/>
            <a:chOff x="1023" y="1805"/>
            <a:chExt cx="1862" cy="560"/>
          </a:xfrm>
        </p:grpSpPr>
        <p:sp>
          <p:nvSpPr>
            <p:cNvPr id="19507" name="Freeform 71"/>
            <p:cNvSpPr>
              <a:spLocks/>
            </p:cNvSpPr>
            <p:nvPr/>
          </p:nvSpPr>
          <p:spPr bwMode="auto">
            <a:xfrm>
              <a:off x="1023" y="1805"/>
              <a:ext cx="1707" cy="560"/>
            </a:xfrm>
            <a:custGeom>
              <a:avLst/>
              <a:gdLst>
                <a:gd name="T0" fmla="*/ 0 w 196"/>
                <a:gd name="T1" fmla="*/ 0 h 64"/>
                <a:gd name="T2" fmla="*/ 471637 w 196"/>
                <a:gd name="T3" fmla="*/ 369110 h 64"/>
                <a:gd name="T4" fmla="*/ 1127656 w 196"/>
                <a:gd name="T5" fmla="*/ 93791 h 64"/>
                <a:gd name="T6" fmla="*/ 0 60000 65536"/>
                <a:gd name="T7" fmla="*/ 0 60000 65536"/>
                <a:gd name="T8" fmla="*/ 0 60000 65536"/>
                <a:gd name="T9" fmla="*/ 0 w 196"/>
                <a:gd name="T10" fmla="*/ 0 h 64"/>
                <a:gd name="T11" fmla="*/ 196 w 196"/>
                <a:gd name="T12" fmla="*/ 64 h 64"/>
              </a:gdLst>
              <a:ahLst/>
              <a:cxnLst>
                <a:cxn ang="T6">
                  <a:pos x="T0" y="T1"/>
                </a:cxn>
                <a:cxn ang="T7">
                  <a:pos x="T2" y="T3"/>
                </a:cxn>
                <a:cxn ang="T8">
                  <a:pos x="T4" y="T5"/>
                </a:cxn>
              </a:cxnLst>
              <a:rect l="T9" t="T10" r="T11" b="T12"/>
              <a:pathLst>
                <a:path w="196" h="64">
                  <a:moveTo>
                    <a:pt x="0" y="0"/>
                  </a:moveTo>
                  <a:cubicBezTo>
                    <a:pt x="0" y="0"/>
                    <a:pt x="21" y="63"/>
                    <a:pt x="82" y="63"/>
                  </a:cubicBezTo>
                  <a:cubicBezTo>
                    <a:pt x="126" y="64"/>
                    <a:pt x="185" y="24"/>
                    <a:pt x="196" y="16"/>
                  </a:cubicBezTo>
                </a:path>
              </a:pathLst>
            </a:custGeom>
            <a:noFill/>
            <a:ln w="4127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8" name="Rectangle 72"/>
            <p:cNvSpPr>
              <a:spLocks noChangeArrowheads="1"/>
            </p:cNvSpPr>
            <p:nvPr/>
          </p:nvSpPr>
          <p:spPr bwMode="auto">
            <a:xfrm>
              <a:off x="2698" y="1837"/>
              <a:ext cx="18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ATC</a:t>
              </a:r>
              <a:endParaRPr lang="en-US" altLang="en-US" sz="2400">
                <a:latin typeface="Times New Roman" panose="02020603050405020304" pitchFamily="18" charset="0"/>
              </a:endParaRPr>
            </a:p>
          </p:txBody>
        </p:sp>
      </p:grpSp>
      <p:grpSp>
        <p:nvGrpSpPr>
          <p:cNvPr id="19477" name="Group 73"/>
          <p:cNvGrpSpPr>
            <a:grpSpLocks/>
          </p:cNvGrpSpPr>
          <p:nvPr/>
        </p:nvGrpSpPr>
        <p:grpSpPr bwMode="auto">
          <a:xfrm>
            <a:off x="3106740" y="2298701"/>
            <a:ext cx="1141413" cy="1279526"/>
            <a:chOff x="997" y="2102"/>
            <a:chExt cx="719" cy="806"/>
          </a:xfrm>
        </p:grpSpPr>
        <p:sp>
          <p:nvSpPr>
            <p:cNvPr id="19505" name="Line 74"/>
            <p:cNvSpPr>
              <a:spLocks noChangeShapeType="1"/>
            </p:cNvSpPr>
            <p:nvPr/>
          </p:nvSpPr>
          <p:spPr bwMode="auto">
            <a:xfrm>
              <a:off x="997" y="2102"/>
              <a:ext cx="531" cy="718"/>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6" name="Rectangle 75"/>
            <p:cNvSpPr>
              <a:spLocks noChangeArrowheads="1"/>
            </p:cNvSpPr>
            <p:nvPr/>
          </p:nvSpPr>
          <p:spPr bwMode="auto">
            <a:xfrm>
              <a:off x="1566" y="2792"/>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MR</a:t>
              </a:r>
              <a:endParaRPr lang="en-US" altLang="en-US" sz="2400">
                <a:latin typeface="Times New Roman" panose="02020603050405020304" pitchFamily="18" charset="0"/>
              </a:endParaRPr>
            </a:p>
          </p:txBody>
        </p:sp>
      </p:grpSp>
      <p:grpSp>
        <p:nvGrpSpPr>
          <p:cNvPr id="19478" name="Group 76"/>
          <p:cNvGrpSpPr>
            <a:grpSpLocks/>
          </p:cNvGrpSpPr>
          <p:nvPr/>
        </p:nvGrpSpPr>
        <p:grpSpPr bwMode="auto">
          <a:xfrm>
            <a:off x="2274889" y="3040058"/>
            <a:ext cx="1482725" cy="368299"/>
            <a:chOff x="473" y="2569"/>
            <a:chExt cx="934" cy="232"/>
          </a:xfrm>
        </p:grpSpPr>
        <p:sp>
          <p:nvSpPr>
            <p:cNvPr id="19501" name="Line 77"/>
            <p:cNvSpPr>
              <a:spLocks noChangeShapeType="1"/>
            </p:cNvSpPr>
            <p:nvPr/>
          </p:nvSpPr>
          <p:spPr bwMode="auto">
            <a:xfrm>
              <a:off x="867" y="2618"/>
              <a:ext cx="505" cy="1"/>
            </a:xfrm>
            <a:prstGeom prst="line">
              <a:avLst/>
            </a:prstGeom>
            <a:noFill/>
            <a:ln w="14351">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9502" name="Oval 78"/>
            <p:cNvSpPr>
              <a:spLocks noChangeArrowheads="1"/>
            </p:cNvSpPr>
            <p:nvPr/>
          </p:nvSpPr>
          <p:spPr bwMode="auto">
            <a:xfrm>
              <a:off x="1346" y="2583"/>
              <a:ext cx="61" cy="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503" name="Rectangle 79"/>
            <p:cNvSpPr>
              <a:spLocks noChangeArrowheads="1"/>
            </p:cNvSpPr>
            <p:nvPr/>
          </p:nvSpPr>
          <p:spPr bwMode="auto">
            <a:xfrm>
              <a:off x="473" y="2569"/>
              <a:ext cx="37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Marginal</a:t>
              </a:r>
              <a:endParaRPr lang="en-US" altLang="en-US" sz="2400">
                <a:latin typeface="Times New Roman" panose="02020603050405020304" pitchFamily="18" charset="0"/>
              </a:endParaRPr>
            </a:p>
          </p:txBody>
        </p:sp>
        <p:sp>
          <p:nvSpPr>
            <p:cNvPr id="19504" name="Rectangle 80"/>
            <p:cNvSpPr>
              <a:spLocks noChangeArrowheads="1"/>
            </p:cNvSpPr>
            <p:nvPr/>
          </p:nvSpPr>
          <p:spPr bwMode="auto">
            <a:xfrm>
              <a:off x="668" y="2685"/>
              <a:ext cx="17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cost</a:t>
              </a:r>
              <a:endParaRPr lang="en-US" altLang="en-US" sz="2400">
                <a:latin typeface="Times New Roman" panose="02020603050405020304" pitchFamily="18" charset="0"/>
              </a:endParaRPr>
            </a:p>
          </p:txBody>
        </p:sp>
      </p:grpSp>
      <p:grpSp>
        <p:nvGrpSpPr>
          <p:cNvPr id="12" name="Group 81"/>
          <p:cNvGrpSpPr>
            <a:grpSpLocks/>
          </p:cNvGrpSpPr>
          <p:nvPr/>
        </p:nvGrpSpPr>
        <p:grpSpPr bwMode="auto">
          <a:xfrm>
            <a:off x="4151313" y="2660651"/>
            <a:ext cx="544512" cy="1754188"/>
            <a:chOff x="1655" y="2330"/>
            <a:chExt cx="343" cy="1105"/>
          </a:xfrm>
        </p:grpSpPr>
        <p:sp>
          <p:nvSpPr>
            <p:cNvPr id="19497" name="Line 82"/>
            <p:cNvSpPr>
              <a:spLocks noChangeShapeType="1"/>
            </p:cNvSpPr>
            <p:nvPr/>
          </p:nvSpPr>
          <p:spPr bwMode="auto">
            <a:xfrm>
              <a:off x="1737" y="2365"/>
              <a:ext cx="1" cy="805"/>
            </a:xfrm>
            <a:prstGeom prst="line">
              <a:avLst/>
            </a:prstGeom>
            <a:noFill/>
            <a:ln w="1428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9498" name="Oval 83"/>
            <p:cNvSpPr>
              <a:spLocks noChangeArrowheads="1"/>
            </p:cNvSpPr>
            <p:nvPr/>
          </p:nvSpPr>
          <p:spPr bwMode="auto">
            <a:xfrm>
              <a:off x="1711" y="2330"/>
              <a:ext cx="61" cy="6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99" name="Rectangle 84"/>
            <p:cNvSpPr>
              <a:spLocks noChangeArrowheads="1"/>
            </p:cNvSpPr>
            <p:nvPr/>
          </p:nvSpPr>
          <p:spPr bwMode="auto">
            <a:xfrm>
              <a:off x="1655" y="3203"/>
              <a:ext cx="34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Efficient</a:t>
              </a:r>
              <a:endParaRPr lang="en-US" altLang="en-US" sz="2400">
                <a:latin typeface="Times New Roman" panose="02020603050405020304" pitchFamily="18" charset="0"/>
              </a:endParaRPr>
            </a:p>
          </p:txBody>
        </p:sp>
        <p:sp>
          <p:nvSpPr>
            <p:cNvPr id="19500" name="Rectangle 85"/>
            <p:cNvSpPr>
              <a:spLocks noChangeArrowheads="1"/>
            </p:cNvSpPr>
            <p:nvPr/>
          </p:nvSpPr>
          <p:spPr bwMode="auto">
            <a:xfrm>
              <a:off x="1655" y="3319"/>
              <a:ext cx="22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scale</a:t>
              </a:r>
              <a:endParaRPr lang="en-US" altLang="en-US" sz="2400">
                <a:latin typeface="Times New Roman" panose="02020603050405020304" pitchFamily="18" charset="0"/>
              </a:endParaRPr>
            </a:p>
          </p:txBody>
        </p:sp>
      </p:grpSp>
      <p:grpSp>
        <p:nvGrpSpPr>
          <p:cNvPr id="19480" name="Group 86"/>
          <p:cNvGrpSpPr>
            <a:grpSpLocks/>
          </p:cNvGrpSpPr>
          <p:nvPr/>
        </p:nvGrpSpPr>
        <p:grpSpPr bwMode="auto">
          <a:xfrm>
            <a:off x="2754314" y="2470151"/>
            <a:ext cx="1176337" cy="1944688"/>
            <a:chOff x="775" y="2210"/>
            <a:chExt cx="741" cy="1225"/>
          </a:xfrm>
        </p:grpSpPr>
        <p:sp>
          <p:nvSpPr>
            <p:cNvPr id="19491" name="Rectangle 87"/>
            <p:cNvSpPr>
              <a:spLocks noChangeArrowheads="1"/>
            </p:cNvSpPr>
            <p:nvPr/>
          </p:nvSpPr>
          <p:spPr bwMode="auto">
            <a:xfrm>
              <a:off x="775" y="2210"/>
              <a:ext cx="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a:t>
              </a:r>
              <a:endParaRPr lang="en-US" altLang="en-US" sz="2400">
                <a:latin typeface="Times New Roman" panose="02020603050405020304" pitchFamily="18" charset="0"/>
              </a:endParaRPr>
            </a:p>
          </p:txBody>
        </p:sp>
        <p:grpSp>
          <p:nvGrpSpPr>
            <p:cNvPr id="19492" name="Group 88"/>
            <p:cNvGrpSpPr>
              <a:grpSpLocks/>
            </p:cNvGrpSpPr>
            <p:nvPr/>
          </p:nvGrpSpPr>
          <p:grpSpPr bwMode="auto">
            <a:xfrm>
              <a:off x="867" y="2225"/>
              <a:ext cx="649" cy="1210"/>
              <a:chOff x="867" y="2225"/>
              <a:chExt cx="649" cy="1210"/>
            </a:xfrm>
          </p:grpSpPr>
          <p:sp>
            <p:nvSpPr>
              <p:cNvPr id="19493" name="Freeform 89"/>
              <p:cNvSpPr>
                <a:spLocks/>
              </p:cNvSpPr>
              <p:nvPr/>
            </p:nvSpPr>
            <p:spPr bwMode="auto">
              <a:xfrm>
                <a:off x="867" y="2260"/>
                <a:ext cx="505" cy="910"/>
              </a:xfrm>
              <a:custGeom>
                <a:avLst/>
                <a:gdLst>
                  <a:gd name="T0" fmla="*/ 0 w 505"/>
                  <a:gd name="T1" fmla="*/ 0 h 910"/>
                  <a:gd name="T2" fmla="*/ 505 w 505"/>
                  <a:gd name="T3" fmla="*/ 0 h 910"/>
                  <a:gd name="T4" fmla="*/ 505 w 505"/>
                  <a:gd name="T5" fmla="*/ 910 h 910"/>
                  <a:gd name="T6" fmla="*/ 0 60000 65536"/>
                  <a:gd name="T7" fmla="*/ 0 60000 65536"/>
                  <a:gd name="T8" fmla="*/ 0 60000 65536"/>
                  <a:gd name="T9" fmla="*/ 0 w 505"/>
                  <a:gd name="T10" fmla="*/ 0 h 910"/>
                  <a:gd name="T11" fmla="*/ 505 w 505"/>
                  <a:gd name="T12" fmla="*/ 910 h 910"/>
                </a:gdLst>
                <a:ahLst/>
                <a:cxnLst>
                  <a:cxn ang="T6">
                    <a:pos x="T0" y="T1"/>
                  </a:cxn>
                  <a:cxn ang="T7">
                    <a:pos x="T2" y="T3"/>
                  </a:cxn>
                  <a:cxn ang="T8">
                    <a:pos x="T4" y="T5"/>
                  </a:cxn>
                </a:cxnLst>
                <a:rect l="T9" t="T10" r="T11" b="T12"/>
                <a:pathLst>
                  <a:path w="505" h="910">
                    <a:moveTo>
                      <a:pt x="0" y="0"/>
                    </a:moveTo>
                    <a:lnTo>
                      <a:pt x="505" y="0"/>
                    </a:lnTo>
                    <a:lnTo>
                      <a:pt x="505" y="910"/>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4" name="Oval 90"/>
              <p:cNvSpPr>
                <a:spLocks noChangeArrowheads="1"/>
              </p:cNvSpPr>
              <p:nvPr/>
            </p:nvSpPr>
            <p:spPr bwMode="auto">
              <a:xfrm>
                <a:off x="1346" y="2225"/>
                <a:ext cx="61" cy="6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95" name="Rectangle 91"/>
              <p:cNvSpPr>
                <a:spLocks noChangeArrowheads="1"/>
              </p:cNvSpPr>
              <p:nvPr/>
            </p:nvSpPr>
            <p:spPr bwMode="auto">
              <a:xfrm>
                <a:off x="1154" y="3203"/>
                <a:ext cx="3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Quantity</a:t>
                </a:r>
                <a:endParaRPr lang="en-US" altLang="en-US" sz="2400">
                  <a:latin typeface="Times New Roman" panose="02020603050405020304" pitchFamily="18" charset="0"/>
                </a:endParaRPr>
              </a:p>
            </p:txBody>
          </p:sp>
          <p:sp>
            <p:nvSpPr>
              <p:cNvPr id="19496" name="Rectangle 92"/>
              <p:cNvSpPr>
                <a:spLocks noChangeArrowheads="1"/>
              </p:cNvSpPr>
              <p:nvPr/>
            </p:nvSpPr>
            <p:spPr bwMode="auto">
              <a:xfrm>
                <a:off x="1114" y="3319"/>
                <a:ext cx="40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produced</a:t>
                </a:r>
                <a:endParaRPr lang="en-US" altLang="en-US" sz="2400">
                  <a:latin typeface="Times New Roman" panose="02020603050405020304" pitchFamily="18" charset="0"/>
                </a:endParaRPr>
              </a:p>
            </p:txBody>
          </p:sp>
        </p:grpSp>
      </p:grpSp>
      <p:grpSp>
        <p:nvGrpSpPr>
          <p:cNvPr id="19481" name="Group 93"/>
          <p:cNvGrpSpPr>
            <a:grpSpLocks/>
          </p:cNvGrpSpPr>
          <p:nvPr/>
        </p:nvGrpSpPr>
        <p:grpSpPr bwMode="auto">
          <a:xfrm>
            <a:off x="7769225" y="2673351"/>
            <a:ext cx="1385888" cy="1741488"/>
            <a:chOff x="3934" y="2338"/>
            <a:chExt cx="873" cy="1097"/>
          </a:xfrm>
        </p:grpSpPr>
        <p:sp>
          <p:nvSpPr>
            <p:cNvPr id="19487" name="Line 94"/>
            <p:cNvSpPr>
              <a:spLocks noChangeShapeType="1"/>
            </p:cNvSpPr>
            <p:nvPr/>
          </p:nvSpPr>
          <p:spPr bwMode="auto">
            <a:xfrm>
              <a:off x="4359" y="2365"/>
              <a:ext cx="1" cy="805"/>
            </a:xfrm>
            <a:prstGeom prst="line">
              <a:avLst/>
            </a:prstGeom>
            <a:noFill/>
            <a:ln w="1428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9488" name="Oval 95"/>
            <p:cNvSpPr>
              <a:spLocks noChangeArrowheads="1"/>
            </p:cNvSpPr>
            <p:nvPr/>
          </p:nvSpPr>
          <p:spPr bwMode="auto">
            <a:xfrm>
              <a:off x="4324" y="2338"/>
              <a:ext cx="61" cy="5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89" name="Rectangle 96"/>
            <p:cNvSpPr>
              <a:spLocks noChangeArrowheads="1"/>
            </p:cNvSpPr>
            <p:nvPr/>
          </p:nvSpPr>
          <p:spPr bwMode="auto">
            <a:xfrm>
              <a:off x="3934" y="3203"/>
              <a:ext cx="87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Quantity produced =</a:t>
              </a:r>
              <a:endParaRPr lang="en-US" altLang="en-US" sz="2400">
                <a:latin typeface="Times New Roman" panose="02020603050405020304" pitchFamily="18" charset="0"/>
              </a:endParaRPr>
            </a:p>
          </p:txBody>
        </p:sp>
        <p:sp>
          <p:nvSpPr>
            <p:cNvPr id="19490" name="Rectangle 97"/>
            <p:cNvSpPr>
              <a:spLocks noChangeArrowheads="1"/>
            </p:cNvSpPr>
            <p:nvPr/>
          </p:nvSpPr>
          <p:spPr bwMode="auto">
            <a:xfrm>
              <a:off x="4067" y="3319"/>
              <a:ext cx="59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Efficient scale</a:t>
              </a:r>
              <a:endParaRPr lang="en-US" altLang="en-US" sz="2400">
                <a:latin typeface="Times New Roman" panose="02020603050405020304" pitchFamily="18" charset="0"/>
              </a:endParaRPr>
            </a:p>
          </p:txBody>
        </p:sp>
      </p:grpSp>
      <p:sp>
        <p:nvSpPr>
          <p:cNvPr id="73" name="TextBox 72"/>
          <p:cNvSpPr txBox="1">
            <a:spLocks noChangeArrowheads="1"/>
          </p:cNvSpPr>
          <p:nvPr/>
        </p:nvSpPr>
        <p:spPr bwMode="auto">
          <a:xfrm>
            <a:off x="2133600" y="5305426"/>
            <a:ext cx="4191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The long run equilibrium under monopolistic competition shows both excess capacity and a price markup over marginal cost. Under perfect competition, there’s neither. </a:t>
            </a:r>
          </a:p>
        </p:txBody>
      </p:sp>
      <p:sp>
        <p:nvSpPr>
          <p:cNvPr id="74" name="TextBox 73"/>
          <p:cNvSpPr txBox="1">
            <a:spLocks noChangeArrowheads="1"/>
          </p:cNvSpPr>
          <p:nvPr/>
        </p:nvSpPr>
        <p:spPr bwMode="auto">
          <a:xfrm>
            <a:off x="6324600" y="5305426"/>
            <a:ext cx="4191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The basic reason for this difference in outcome lies in the difference in the slope of the firm’s demand, which is negatively sloped in monopolistic competition and horizontal under perfect competition.</a:t>
            </a:r>
          </a:p>
        </p:txBody>
      </p:sp>
      <p:sp>
        <p:nvSpPr>
          <p:cNvPr id="75" name="TextBox 74"/>
          <p:cNvSpPr txBox="1">
            <a:spLocks noChangeArrowheads="1"/>
          </p:cNvSpPr>
          <p:nvPr/>
        </p:nvSpPr>
        <p:spPr bwMode="auto">
          <a:xfrm>
            <a:off x="2819400" y="4848226"/>
            <a:ext cx="2209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i="1">
                <a:solidFill>
                  <a:srgbClr val="FF0000"/>
                </a:solidFill>
              </a:rPr>
              <a:t>P</a:t>
            </a:r>
            <a:r>
              <a:rPr lang="en-US" altLang="en-US" sz="1600" b="1">
                <a:solidFill>
                  <a:srgbClr val="FF0000"/>
                </a:solidFill>
              </a:rPr>
              <a:t> = </a:t>
            </a:r>
            <a:r>
              <a:rPr lang="en-US" altLang="en-US" sz="1600" b="1" i="1">
                <a:solidFill>
                  <a:srgbClr val="FF0000"/>
                </a:solidFill>
              </a:rPr>
              <a:t>ATC</a:t>
            </a:r>
            <a:r>
              <a:rPr lang="en-US" altLang="en-US" sz="1600" b="1">
                <a:solidFill>
                  <a:srgbClr val="FF0000"/>
                </a:solidFill>
              </a:rPr>
              <a:t> &gt; </a:t>
            </a:r>
            <a:r>
              <a:rPr lang="en-US" altLang="en-US" sz="1600" b="1" i="1">
                <a:solidFill>
                  <a:srgbClr val="FF0000"/>
                </a:solidFill>
              </a:rPr>
              <a:t>MR</a:t>
            </a:r>
            <a:r>
              <a:rPr lang="en-US" altLang="en-US" sz="1600" b="1">
                <a:solidFill>
                  <a:srgbClr val="FF0000"/>
                </a:solidFill>
              </a:rPr>
              <a:t> = </a:t>
            </a:r>
            <a:r>
              <a:rPr lang="en-US" altLang="en-US" sz="1600" b="1" i="1">
                <a:solidFill>
                  <a:srgbClr val="FF0000"/>
                </a:solidFill>
              </a:rPr>
              <a:t>MC</a:t>
            </a:r>
            <a:endParaRPr lang="en-US" altLang="en-US" sz="1600"/>
          </a:p>
        </p:txBody>
      </p:sp>
      <p:sp>
        <p:nvSpPr>
          <p:cNvPr id="76" name="TextBox 75"/>
          <p:cNvSpPr txBox="1">
            <a:spLocks noChangeArrowheads="1"/>
          </p:cNvSpPr>
          <p:nvPr/>
        </p:nvSpPr>
        <p:spPr bwMode="auto">
          <a:xfrm>
            <a:off x="6934200" y="4848226"/>
            <a:ext cx="2209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i="1">
                <a:solidFill>
                  <a:srgbClr val="FF0000"/>
                </a:solidFill>
              </a:rPr>
              <a:t>P</a:t>
            </a:r>
            <a:r>
              <a:rPr lang="en-US" altLang="en-US" sz="1600" b="1">
                <a:solidFill>
                  <a:srgbClr val="FF0000"/>
                </a:solidFill>
              </a:rPr>
              <a:t> = </a:t>
            </a:r>
            <a:r>
              <a:rPr lang="en-US" altLang="en-US" sz="1600" b="1" i="1">
                <a:solidFill>
                  <a:srgbClr val="FF0000"/>
                </a:solidFill>
              </a:rPr>
              <a:t>ATC</a:t>
            </a:r>
            <a:r>
              <a:rPr lang="en-US" altLang="en-US" sz="1600" b="1">
                <a:solidFill>
                  <a:srgbClr val="FF0000"/>
                </a:solidFill>
              </a:rPr>
              <a:t> = </a:t>
            </a:r>
            <a:r>
              <a:rPr lang="en-US" altLang="en-US" sz="1600" b="1" i="1">
                <a:solidFill>
                  <a:srgbClr val="FF0000"/>
                </a:solidFill>
              </a:rPr>
              <a:t>MR</a:t>
            </a:r>
            <a:r>
              <a:rPr lang="en-US" altLang="en-US" sz="1600" b="1">
                <a:solidFill>
                  <a:srgbClr val="FF0000"/>
                </a:solidFill>
              </a:rPr>
              <a:t> = </a:t>
            </a:r>
            <a:r>
              <a:rPr lang="en-US" altLang="en-US" sz="1600" b="1" i="1">
                <a:solidFill>
                  <a:srgbClr val="FF0000"/>
                </a:solidFill>
              </a:rPr>
              <a:t>MC</a:t>
            </a:r>
            <a:endParaRPr lang="en-US" alt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ou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eaLnBrk="1" hangingPunct="1"/>
            <a:r>
              <a:rPr lang="en-US" altLang="en-US" sz="3600">
                <a:solidFill>
                  <a:schemeClr val="tx1"/>
                </a:solidFill>
              </a:rPr>
              <a:t>Monopolistic Competition </a:t>
            </a:r>
            <a:br>
              <a:rPr lang="en-US" altLang="en-US" sz="3600">
                <a:solidFill>
                  <a:schemeClr val="tx1"/>
                </a:solidFill>
              </a:rPr>
            </a:br>
            <a:r>
              <a:rPr lang="en-US" altLang="en-US" sz="3600">
                <a:solidFill>
                  <a:schemeClr val="tx1"/>
                </a:solidFill>
              </a:rPr>
              <a:t>and the Welfare of Society</a:t>
            </a:r>
            <a:endParaRPr lang="en-US" altLang="en-US" sz="3600">
              <a:solidFill>
                <a:schemeClr val="tx1"/>
              </a:solidFill>
              <a:latin typeface="Tahoma" panose="020B0604030504040204" pitchFamily="34" charset="0"/>
            </a:endParaRPr>
          </a:p>
        </p:txBody>
      </p:sp>
      <p:sp>
        <p:nvSpPr>
          <p:cNvPr id="20483" name="Rectangle 3"/>
          <p:cNvSpPr>
            <a:spLocks noGrp="1" noChangeArrowheads="1"/>
          </p:cNvSpPr>
          <p:nvPr>
            <p:ph idx="1"/>
          </p:nvPr>
        </p:nvSpPr>
        <p:spPr/>
        <p:txBody>
          <a:bodyPr/>
          <a:lstStyle/>
          <a:p>
            <a:pPr eaLnBrk="1" hangingPunct="1"/>
            <a:r>
              <a:rPr lang="en-US" altLang="en-US" smtClean="0"/>
              <a:t>Monopolistic competition does not have all the desirable properties of perfect competition.</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08BE00-77BE-4BEF-8444-3C8364DD48E6}" type="slidenum">
              <a:rPr lang="en-US" altLang="en-US"/>
              <a:pPr eaLnBrk="1" hangingPunct="1"/>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6"/>
          <p:cNvSpPr>
            <a:spLocks noGrp="1"/>
          </p:cNvSpPr>
          <p:nvPr>
            <p:ph type="title"/>
          </p:nvPr>
        </p:nvSpPr>
        <p:spPr/>
        <p:txBody>
          <a:bodyPr>
            <a:normAutofit/>
          </a:bodyPr>
          <a:lstStyle/>
          <a:p>
            <a:pPr eaLnBrk="1" hangingPunct="1">
              <a:defRPr/>
            </a:pPr>
            <a:r>
              <a:rPr lang="en-US" dirty="0" smtClean="0">
                <a:solidFill>
                  <a:schemeClr val="tx1"/>
                </a:solidFill>
              </a:rPr>
              <a:t>Monopolistic Competition </a:t>
            </a:r>
            <a:br>
              <a:rPr lang="en-US" dirty="0" smtClean="0">
                <a:solidFill>
                  <a:schemeClr val="tx1"/>
                </a:solidFill>
              </a:rPr>
            </a:br>
            <a:r>
              <a:rPr lang="en-US" dirty="0" smtClean="0">
                <a:solidFill>
                  <a:schemeClr val="tx1"/>
                </a:solidFill>
              </a:rPr>
              <a:t>and the Welfare of Society</a:t>
            </a:r>
            <a:endParaRPr lang="en-US" dirty="0" smtClean="0"/>
          </a:p>
        </p:txBody>
      </p:sp>
      <p:sp>
        <p:nvSpPr>
          <p:cNvPr id="2150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09A520-FFE9-4EA4-B8B7-97E1CBFA45A3}" type="slidenum">
              <a:rPr lang="en-US" altLang="en-US"/>
              <a:pPr eaLnBrk="1" hangingPunct="1"/>
              <a:t>19</a:t>
            </a:fld>
            <a:endParaRPr lang="en-US" altLang="en-US"/>
          </a:p>
        </p:txBody>
      </p:sp>
      <p:sp>
        <p:nvSpPr>
          <p:cNvPr id="21508" name="Freeform 17"/>
          <p:cNvSpPr>
            <a:spLocks/>
          </p:cNvSpPr>
          <p:nvPr/>
        </p:nvSpPr>
        <p:spPr bwMode="auto">
          <a:xfrm>
            <a:off x="2878138" y="1370013"/>
            <a:ext cx="6735762" cy="4495800"/>
          </a:xfrm>
          <a:custGeom>
            <a:avLst/>
            <a:gdLst>
              <a:gd name="T0" fmla="*/ 0 w 4243"/>
              <a:gd name="T1" fmla="*/ 0 h 2832"/>
              <a:gd name="T2" fmla="*/ 0 w 4243"/>
              <a:gd name="T3" fmla="*/ 2147483647 h 2832"/>
              <a:gd name="T4" fmla="*/ 2147483647 w 4243"/>
              <a:gd name="T5" fmla="*/ 2147483647 h 2832"/>
              <a:gd name="T6" fmla="*/ 0 60000 65536"/>
              <a:gd name="T7" fmla="*/ 0 60000 65536"/>
              <a:gd name="T8" fmla="*/ 0 60000 65536"/>
              <a:gd name="T9" fmla="*/ 0 w 4243"/>
              <a:gd name="T10" fmla="*/ 0 h 2832"/>
              <a:gd name="T11" fmla="*/ 4243 w 4243"/>
              <a:gd name="T12" fmla="*/ 2832 h 2832"/>
            </a:gdLst>
            <a:ahLst/>
            <a:cxnLst>
              <a:cxn ang="T6">
                <a:pos x="T0" y="T1"/>
              </a:cxn>
              <a:cxn ang="T7">
                <a:pos x="T2" y="T3"/>
              </a:cxn>
              <a:cxn ang="T8">
                <a:pos x="T4" y="T5"/>
              </a:cxn>
            </a:cxnLst>
            <a:rect l="T9" t="T10" r="T11" b="T12"/>
            <a:pathLst>
              <a:path w="4243" h="2832">
                <a:moveTo>
                  <a:pt x="0" y="0"/>
                </a:moveTo>
                <a:lnTo>
                  <a:pt x="0" y="2832"/>
                </a:lnTo>
                <a:lnTo>
                  <a:pt x="4243" y="2832"/>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09" name="Rectangle 18"/>
          <p:cNvSpPr>
            <a:spLocks noChangeArrowheads="1"/>
          </p:cNvSpPr>
          <p:nvPr/>
        </p:nvSpPr>
        <p:spPr bwMode="auto">
          <a:xfrm>
            <a:off x="8766175" y="5880101"/>
            <a:ext cx="833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Quantity</a:t>
            </a:r>
            <a:endParaRPr lang="en-US" altLang="en-US" sz="2400">
              <a:latin typeface="Times New Roman" panose="02020603050405020304" pitchFamily="18" charset="0"/>
            </a:endParaRPr>
          </a:p>
        </p:txBody>
      </p:sp>
      <p:sp>
        <p:nvSpPr>
          <p:cNvPr id="21510" name="Rectangle 19"/>
          <p:cNvSpPr>
            <a:spLocks noChangeArrowheads="1"/>
          </p:cNvSpPr>
          <p:nvPr/>
        </p:nvSpPr>
        <p:spPr bwMode="auto">
          <a:xfrm>
            <a:off x="2354263" y="1362076"/>
            <a:ext cx="50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Price</a:t>
            </a:r>
            <a:endParaRPr lang="en-US" altLang="en-US" sz="2400">
              <a:latin typeface="Times New Roman" panose="02020603050405020304" pitchFamily="18" charset="0"/>
            </a:endParaRPr>
          </a:p>
        </p:txBody>
      </p:sp>
      <p:sp>
        <p:nvSpPr>
          <p:cNvPr id="21511" name="Rectangle 20"/>
          <p:cNvSpPr>
            <a:spLocks noChangeArrowheads="1"/>
          </p:cNvSpPr>
          <p:nvPr/>
        </p:nvSpPr>
        <p:spPr bwMode="auto">
          <a:xfrm>
            <a:off x="2755900" y="5713414"/>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0</a:t>
            </a:r>
            <a:endParaRPr lang="en-US" altLang="en-US" sz="2400">
              <a:latin typeface="Times New Roman" panose="02020603050405020304" pitchFamily="18" charset="0"/>
            </a:endParaRPr>
          </a:p>
        </p:txBody>
      </p:sp>
      <p:grpSp>
        <p:nvGrpSpPr>
          <p:cNvPr id="21512" name="Group 21"/>
          <p:cNvGrpSpPr>
            <a:grpSpLocks/>
          </p:cNvGrpSpPr>
          <p:nvPr/>
        </p:nvGrpSpPr>
        <p:grpSpPr bwMode="auto">
          <a:xfrm>
            <a:off x="3130550" y="2706689"/>
            <a:ext cx="4222750" cy="2681288"/>
            <a:chOff x="1012" y="1705"/>
            <a:chExt cx="2660" cy="1689"/>
          </a:xfrm>
        </p:grpSpPr>
        <p:sp>
          <p:nvSpPr>
            <p:cNvPr id="21539" name="Line 22"/>
            <p:cNvSpPr>
              <a:spLocks noChangeShapeType="1"/>
            </p:cNvSpPr>
            <p:nvPr/>
          </p:nvSpPr>
          <p:spPr bwMode="auto">
            <a:xfrm>
              <a:off x="1012" y="1705"/>
              <a:ext cx="2073" cy="1599"/>
            </a:xfrm>
            <a:prstGeom prst="line">
              <a:avLst/>
            </a:prstGeom>
            <a:noFill/>
            <a:ln w="587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Rectangle 23"/>
            <p:cNvSpPr>
              <a:spLocks noChangeArrowheads="1"/>
            </p:cNvSpPr>
            <p:nvPr/>
          </p:nvSpPr>
          <p:spPr bwMode="auto">
            <a:xfrm>
              <a:off x="3184" y="3239"/>
              <a:ext cx="4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Demand</a:t>
              </a:r>
              <a:endParaRPr lang="en-US" altLang="en-US" sz="2400">
                <a:latin typeface="Times New Roman" panose="02020603050405020304" pitchFamily="18" charset="0"/>
              </a:endParaRPr>
            </a:p>
          </p:txBody>
        </p:sp>
      </p:grpSp>
      <p:grpSp>
        <p:nvGrpSpPr>
          <p:cNvPr id="21513" name="Group 24"/>
          <p:cNvGrpSpPr>
            <a:grpSpLocks/>
          </p:cNvGrpSpPr>
          <p:nvPr/>
        </p:nvGrpSpPr>
        <p:grpSpPr bwMode="auto">
          <a:xfrm>
            <a:off x="3324226" y="3211514"/>
            <a:ext cx="1935163" cy="2390775"/>
            <a:chOff x="1134" y="2023"/>
            <a:chExt cx="1219" cy="1506"/>
          </a:xfrm>
        </p:grpSpPr>
        <p:sp>
          <p:nvSpPr>
            <p:cNvPr id="21537" name="Line 25"/>
            <p:cNvSpPr>
              <a:spLocks noChangeShapeType="1"/>
            </p:cNvSpPr>
            <p:nvPr/>
          </p:nvSpPr>
          <p:spPr bwMode="auto">
            <a:xfrm>
              <a:off x="1134" y="2023"/>
              <a:ext cx="951" cy="1452"/>
            </a:xfrm>
            <a:prstGeom prst="line">
              <a:avLst/>
            </a:prstGeom>
            <a:noFill/>
            <a:ln w="5873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8" name="Rectangle 26"/>
            <p:cNvSpPr>
              <a:spLocks noChangeArrowheads="1"/>
            </p:cNvSpPr>
            <p:nvPr/>
          </p:nvSpPr>
          <p:spPr bwMode="auto">
            <a:xfrm>
              <a:off x="2154" y="3375"/>
              <a:ext cx="1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MR</a:t>
              </a:r>
              <a:endParaRPr lang="en-US" altLang="en-US" sz="2400">
                <a:latin typeface="Times New Roman" panose="02020603050405020304" pitchFamily="18" charset="0"/>
              </a:endParaRPr>
            </a:p>
          </p:txBody>
        </p:sp>
      </p:grpSp>
      <p:grpSp>
        <p:nvGrpSpPr>
          <p:cNvPr id="21514" name="Group 27"/>
          <p:cNvGrpSpPr>
            <a:grpSpLocks/>
          </p:cNvGrpSpPr>
          <p:nvPr/>
        </p:nvGrpSpPr>
        <p:grpSpPr bwMode="auto">
          <a:xfrm>
            <a:off x="3284538" y="2132013"/>
            <a:ext cx="4970462" cy="1892300"/>
            <a:chOff x="1109" y="1343"/>
            <a:chExt cx="3131" cy="1192"/>
          </a:xfrm>
        </p:grpSpPr>
        <p:sp>
          <p:nvSpPr>
            <p:cNvPr id="21535" name="Freeform 28"/>
            <p:cNvSpPr>
              <a:spLocks/>
            </p:cNvSpPr>
            <p:nvPr/>
          </p:nvSpPr>
          <p:spPr bwMode="auto">
            <a:xfrm>
              <a:off x="1109" y="1449"/>
              <a:ext cx="2756" cy="1086"/>
            </a:xfrm>
            <a:custGeom>
              <a:avLst/>
              <a:gdLst>
                <a:gd name="T0" fmla="*/ 4998006 w 226"/>
                <a:gd name="T1" fmla="*/ 0 h 89"/>
                <a:gd name="T2" fmla="*/ 2210580 w 226"/>
                <a:gd name="T3" fmla="*/ 1973152 h 89"/>
                <a:gd name="T4" fmla="*/ 1503313 w 226"/>
                <a:gd name="T5" fmla="*/ 1751450 h 89"/>
                <a:gd name="T6" fmla="*/ 0 w 226"/>
                <a:gd name="T7" fmla="*/ 43623 h 89"/>
                <a:gd name="T8" fmla="*/ 0 60000 65536"/>
                <a:gd name="T9" fmla="*/ 0 60000 65536"/>
                <a:gd name="T10" fmla="*/ 0 60000 65536"/>
                <a:gd name="T11" fmla="*/ 0 60000 65536"/>
                <a:gd name="T12" fmla="*/ 0 w 226"/>
                <a:gd name="T13" fmla="*/ 0 h 89"/>
                <a:gd name="T14" fmla="*/ 226 w 226"/>
                <a:gd name="T15" fmla="*/ 89 h 89"/>
              </a:gdLst>
              <a:ahLst/>
              <a:cxnLst>
                <a:cxn ang="T8">
                  <a:pos x="T0" y="T1"/>
                </a:cxn>
                <a:cxn ang="T9">
                  <a:pos x="T2" y="T3"/>
                </a:cxn>
                <a:cxn ang="T10">
                  <a:pos x="T4" y="T5"/>
                </a:cxn>
                <a:cxn ang="T11">
                  <a:pos x="T6" y="T7"/>
                </a:cxn>
              </a:cxnLst>
              <a:rect l="T12" t="T13" r="T14" b="T15"/>
              <a:pathLst>
                <a:path w="226" h="89">
                  <a:moveTo>
                    <a:pt x="226" y="0"/>
                  </a:moveTo>
                  <a:cubicBezTo>
                    <a:pt x="196" y="39"/>
                    <a:pt x="141" y="89"/>
                    <a:pt x="100" y="89"/>
                  </a:cubicBezTo>
                  <a:cubicBezTo>
                    <a:pt x="86" y="89"/>
                    <a:pt x="70" y="80"/>
                    <a:pt x="68" y="79"/>
                  </a:cubicBezTo>
                  <a:cubicBezTo>
                    <a:pt x="44" y="65"/>
                    <a:pt x="16" y="26"/>
                    <a:pt x="0" y="2"/>
                  </a:cubicBezTo>
                </a:path>
              </a:pathLst>
            </a:custGeom>
            <a:noFill/>
            <a:ln w="58738">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6" name="Rectangle 29"/>
            <p:cNvSpPr>
              <a:spLocks noChangeArrowheads="1"/>
            </p:cNvSpPr>
            <p:nvPr/>
          </p:nvSpPr>
          <p:spPr bwMode="auto">
            <a:xfrm>
              <a:off x="3985" y="1343"/>
              <a:ext cx="2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ATC</a:t>
              </a:r>
              <a:endParaRPr lang="en-US" altLang="en-US" sz="2400">
                <a:latin typeface="Times New Roman" panose="02020603050405020304" pitchFamily="18" charset="0"/>
              </a:endParaRPr>
            </a:p>
          </p:txBody>
        </p:sp>
      </p:grpSp>
      <p:grpSp>
        <p:nvGrpSpPr>
          <p:cNvPr id="21515" name="Group 30"/>
          <p:cNvGrpSpPr>
            <a:grpSpLocks/>
          </p:cNvGrpSpPr>
          <p:nvPr/>
        </p:nvGrpSpPr>
        <p:grpSpPr bwMode="auto">
          <a:xfrm>
            <a:off x="3730625" y="1789113"/>
            <a:ext cx="3709988" cy="3727450"/>
            <a:chOff x="1390" y="1127"/>
            <a:chExt cx="2337" cy="2348"/>
          </a:xfrm>
        </p:grpSpPr>
        <p:sp>
          <p:nvSpPr>
            <p:cNvPr id="21533" name="Line 31"/>
            <p:cNvSpPr>
              <a:spLocks noChangeShapeType="1"/>
            </p:cNvSpPr>
            <p:nvPr/>
          </p:nvSpPr>
          <p:spPr bwMode="auto">
            <a:xfrm flipH="1">
              <a:off x="1390" y="1303"/>
              <a:ext cx="2194" cy="2172"/>
            </a:xfrm>
            <a:prstGeom prst="line">
              <a:avLst/>
            </a:prstGeom>
            <a:noFill/>
            <a:ln w="58738">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4" name="Rectangle 32"/>
            <p:cNvSpPr>
              <a:spLocks noChangeArrowheads="1"/>
            </p:cNvSpPr>
            <p:nvPr/>
          </p:nvSpPr>
          <p:spPr bwMode="auto">
            <a:xfrm>
              <a:off x="3528" y="1127"/>
              <a:ext cx="1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MC</a:t>
              </a:r>
              <a:endParaRPr lang="en-US" altLang="en-US" sz="2400">
                <a:latin typeface="Times New Roman" panose="02020603050405020304" pitchFamily="18" charset="0"/>
              </a:endParaRPr>
            </a:p>
          </p:txBody>
        </p:sp>
      </p:grpSp>
      <p:grpSp>
        <p:nvGrpSpPr>
          <p:cNvPr id="21516" name="Group 33"/>
          <p:cNvGrpSpPr>
            <a:grpSpLocks/>
          </p:cNvGrpSpPr>
          <p:nvPr/>
        </p:nvGrpSpPr>
        <p:grpSpPr bwMode="auto">
          <a:xfrm>
            <a:off x="2074863" y="3582990"/>
            <a:ext cx="3170238" cy="2803525"/>
            <a:chOff x="347" y="2257"/>
            <a:chExt cx="1997" cy="1766"/>
          </a:xfrm>
        </p:grpSpPr>
        <p:sp>
          <p:nvSpPr>
            <p:cNvPr id="21525" name="Freeform 34"/>
            <p:cNvSpPr>
              <a:spLocks/>
            </p:cNvSpPr>
            <p:nvPr/>
          </p:nvSpPr>
          <p:spPr bwMode="auto">
            <a:xfrm>
              <a:off x="866" y="2328"/>
              <a:ext cx="938" cy="1367"/>
            </a:xfrm>
            <a:custGeom>
              <a:avLst/>
              <a:gdLst>
                <a:gd name="T0" fmla="*/ 0 w 938"/>
                <a:gd name="T1" fmla="*/ 0 h 1367"/>
                <a:gd name="T2" fmla="*/ 938 w 938"/>
                <a:gd name="T3" fmla="*/ 0 h 1367"/>
                <a:gd name="T4" fmla="*/ 938 w 938"/>
                <a:gd name="T5" fmla="*/ 1367 h 1367"/>
                <a:gd name="T6" fmla="*/ 0 60000 65536"/>
                <a:gd name="T7" fmla="*/ 0 60000 65536"/>
                <a:gd name="T8" fmla="*/ 0 60000 65536"/>
                <a:gd name="T9" fmla="*/ 0 w 938"/>
                <a:gd name="T10" fmla="*/ 0 h 1367"/>
                <a:gd name="T11" fmla="*/ 938 w 938"/>
                <a:gd name="T12" fmla="*/ 1367 h 1367"/>
              </a:gdLst>
              <a:ahLst/>
              <a:cxnLst>
                <a:cxn ang="T6">
                  <a:pos x="T0" y="T1"/>
                </a:cxn>
                <a:cxn ang="T7">
                  <a:pos x="T2" y="T3"/>
                </a:cxn>
                <a:cxn ang="T8">
                  <a:pos x="T4" y="T5"/>
                </a:cxn>
              </a:cxnLst>
              <a:rect l="T9" t="T10" r="T11" b="T12"/>
              <a:pathLst>
                <a:path w="938" h="1367">
                  <a:moveTo>
                    <a:pt x="0" y="0"/>
                  </a:moveTo>
                  <a:lnTo>
                    <a:pt x="938" y="0"/>
                  </a:lnTo>
                  <a:lnTo>
                    <a:pt x="938" y="1367"/>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6" name="Oval 35"/>
            <p:cNvSpPr>
              <a:spLocks noChangeArrowheads="1"/>
            </p:cNvSpPr>
            <p:nvPr/>
          </p:nvSpPr>
          <p:spPr bwMode="auto">
            <a:xfrm>
              <a:off x="1768" y="2279"/>
              <a:ext cx="85" cy="8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27" name="Rectangle 36"/>
            <p:cNvSpPr>
              <a:spLocks noChangeArrowheads="1"/>
            </p:cNvSpPr>
            <p:nvPr/>
          </p:nvSpPr>
          <p:spPr bwMode="auto">
            <a:xfrm>
              <a:off x="1353" y="3708"/>
              <a:ext cx="99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Profit-maximizing</a:t>
              </a:r>
              <a:endParaRPr lang="en-US" altLang="en-US" sz="2400">
                <a:latin typeface="Times New Roman" panose="02020603050405020304" pitchFamily="18" charset="0"/>
              </a:endParaRPr>
            </a:p>
          </p:txBody>
        </p:sp>
        <p:sp>
          <p:nvSpPr>
            <p:cNvPr id="21528" name="Rectangle 37"/>
            <p:cNvSpPr>
              <a:spLocks noChangeArrowheads="1"/>
            </p:cNvSpPr>
            <p:nvPr/>
          </p:nvSpPr>
          <p:spPr bwMode="auto">
            <a:xfrm>
              <a:off x="1617" y="3868"/>
              <a:ext cx="4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quantity</a:t>
              </a:r>
              <a:endParaRPr lang="en-US" altLang="en-US" sz="2400">
                <a:latin typeface="Times New Roman" panose="02020603050405020304" pitchFamily="18" charset="0"/>
              </a:endParaRPr>
            </a:p>
          </p:txBody>
        </p:sp>
        <p:grpSp>
          <p:nvGrpSpPr>
            <p:cNvPr id="21529" name="Group 38"/>
            <p:cNvGrpSpPr>
              <a:grpSpLocks/>
            </p:cNvGrpSpPr>
            <p:nvPr/>
          </p:nvGrpSpPr>
          <p:grpSpPr bwMode="auto">
            <a:xfrm>
              <a:off x="347" y="2257"/>
              <a:ext cx="487" cy="155"/>
              <a:chOff x="347" y="2257"/>
              <a:chExt cx="487" cy="155"/>
            </a:xfrm>
          </p:grpSpPr>
          <p:sp>
            <p:nvSpPr>
              <p:cNvPr id="21530" name="Rectangle 39"/>
              <p:cNvSpPr>
                <a:spLocks noChangeArrowheads="1"/>
              </p:cNvSpPr>
              <p:nvPr/>
            </p:nvSpPr>
            <p:spPr bwMode="auto">
              <a:xfrm>
                <a:off x="347" y="2257"/>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P</a:t>
                </a:r>
                <a:endParaRPr lang="en-US" altLang="en-US" sz="2400">
                  <a:latin typeface="Times New Roman" panose="02020603050405020304" pitchFamily="18" charset="0"/>
                </a:endParaRPr>
              </a:p>
            </p:txBody>
          </p:sp>
          <p:sp>
            <p:nvSpPr>
              <p:cNvPr id="21531" name="Rectangle 40"/>
              <p:cNvSpPr>
                <a:spLocks noChangeArrowheads="1"/>
              </p:cNvSpPr>
              <p:nvPr/>
            </p:nvSpPr>
            <p:spPr bwMode="auto">
              <a:xfrm>
                <a:off x="435" y="2257"/>
                <a:ext cx="14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 = </a:t>
                </a:r>
                <a:endParaRPr lang="en-US" altLang="en-US" sz="2400">
                  <a:latin typeface="Times New Roman" panose="02020603050405020304" pitchFamily="18" charset="0"/>
                </a:endParaRPr>
              </a:p>
            </p:txBody>
          </p:sp>
          <p:sp>
            <p:nvSpPr>
              <p:cNvPr id="21532" name="Rectangle 41"/>
              <p:cNvSpPr>
                <a:spLocks noChangeArrowheads="1"/>
              </p:cNvSpPr>
              <p:nvPr/>
            </p:nvSpPr>
            <p:spPr bwMode="auto">
              <a:xfrm>
                <a:off x="579" y="2257"/>
                <a:ext cx="2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ATC</a:t>
                </a:r>
                <a:endParaRPr lang="en-US" altLang="en-US" sz="2400">
                  <a:latin typeface="Times New Roman" panose="02020603050405020304" pitchFamily="18" charset="0"/>
                </a:endParaRPr>
              </a:p>
            </p:txBody>
          </p:sp>
        </p:grpSp>
      </p:grpSp>
      <p:sp>
        <p:nvSpPr>
          <p:cNvPr id="21517" name="Oval 42"/>
          <p:cNvSpPr>
            <a:spLocks noChangeArrowheads="1"/>
          </p:cNvSpPr>
          <p:nvPr/>
        </p:nvSpPr>
        <p:spPr bwMode="auto">
          <a:xfrm>
            <a:off x="4330700" y="4779964"/>
            <a:ext cx="134938" cy="1365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18" name="Oval 42"/>
          <p:cNvSpPr>
            <a:spLocks noChangeArrowheads="1"/>
          </p:cNvSpPr>
          <p:nvPr/>
        </p:nvSpPr>
        <p:spPr bwMode="auto">
          <a:xfrm>
            <a:off x="5029200" y="4130676"/>
            <a:ext cx="134938" cy="1365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 name="TextBox 29"/>
          <p:cNvSpPr txBox="1">
            <a:spLocks noChangeArrowheads="1"/>
          </p:cNvSpPr>
          <p:nvPr/>
        </p:nvSpPr>
        <p:spPr bwMode="auto">
          <a:xfrm>
            <a:off x="5943600" y="4038600"/>
            <a:ext cx="1143000" cy="36988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Optimum</a:t>
            </a:r>
          </a:p>
        </p:txBody>
      </p:sp>
      <p:cxnSp>
        <p:nvCxnSpPr>
          <p:cNvPr id="32" name="Straight Arrow Connector 31"/>
          <p:cNvCxnSpPr>
            <a:cxnSpLocks noChangeShapeType="1"/>
            <a:stCxn id="30" idx="1"/>
          </p:cNvCxnSpPr>
          <p:nvPr/>
        </p:nvCxnSpPr>
        <p:spPr bwMode="auto">
          <a:xfrm rot="10800000">
            <a:off x="5257800" y="4191000"/>
            <a:ext cx="685800" cy="31750"/>
          </a:xfrm>
          <a:prstGeom prst="straightConnector1">
            <a:avLst/>
          </a:prstGeom>
          <a:noFill/>
          <a:ln w="12700" algn="ctr">
            <a:solidFill>
              <a:srgbClr val="0070C0"/>
            </a:solidFill>
            <a:round/>
            <a:headEnd type="none" w="sm" len="sm"/>
            <a:tailEnd type="arrow" w="med" len="med"/>
          </a:ln>
          <a:extLst>
            <a:ext uri="{909E8E84-426E-40DD-AFC4-6F175D3DCCD1}">
              <a14:hiddenFill xmlns:a14="http://schemas.microsoft.com/office/drawing/2010/main">
                <a:noFill/>
              </a14:hiddenFill>
            </a:ext>
          </a:extLst>
        </p:spPr>
      </p:cxnSp>
      <p:sp>
        <p:nvSpPr>
          <p:cNvPr id="33" name="TextBox 32"/>
          <p:cNvSpPr txBox="1">
            <a:spLocks noChangeArrowheads="1"/>
          </p:cNvSpPr>
          <p:nvPr/>
        </p:nvSpPr>
        <p:spPr bwMode="auto">
          <a:xfrm>
            <a:off x="4267200" y="2362201"/>
            <a:ext cx="1295400"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Long run equilibrium</a:t>
            </a:r>
          </a:p>
        </p:txBody>
      </p:sp>
      <p:cxnSp>
        <p:nvCxnSpPr>
          <p:cNvPr id="34" name="Straight Arrow Connector 33"/>
          <p:cNvCxnSpPr>
            <a:cxnSpLocks noChangeShapeType="1"/>
            <a:stCxn id="33" idx="2"/>
          </p:cNvCxnSpPr>
          <p:nvPr/>
        </p:nvCxnSpPr>
        <p:spPr bwMode="auto">
          <a:xfrm rot="5400000">
            <a:off x="4418807" y="3085307"/>
            <a:ext cx="573087" cy="419100"/>
          </a:xfrm>
          <a:prstGeom prst="straightConnector1">
            <a:avLst/>
          </a:prstGeom>
          <a:noFill/>
          <a:ln w="12700" algn="ctr">
            <a:solidFill>
              <a:srgbClr val="0070C0"/>
            </a:solidFill>
            <a:round/>
            <a:headEnd type="none" w="sm" len="sm"/>
            <a:tailEnd type="arrow" w="med" len="med"/>
          </a:ln>
          <a:extLst>
            <a:ext uri="{909E8E84-426E-40DD-AFC4-6F175D3DCCD1}">
              <a14:hiddenFill xmlns:a14="http://schemas.microsoft.com/office/drawing/2010/main">
                <a:noFill/>
              </a14:hiddenFill>
            </a:ext>
          </a:extLst>
        </p:spPr>
      </p:cxnSp>
      <p:sp>
        <p:nvSpPr>
          <p:cNvPr id="36" name="TextBox 35"/>
          <p:cNvSpPr txBox="1">
            <a:spLocks noChangeArrowheads="1"/>
          </p:cNvSpPr>
          <p:nvPr/>
        </p:nvSpPr>
        <p:spPr bwMode="auto">
          <a:xfrm>
            <a:off x="8153400" y="2971801"/>
            <a:ext cx="2057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Note that at the optimum outcome </a:t>
            </a:r>
            <a:r>
              <a:rPr lang="en-US" altLang="en-US" i="1"/>
              <a:t>P</a:t>
            </a:r>
            <a:r>
              <a:rPr lang="en-US" altLang="en-US"/>
              <a:t> = </a:t>
            </a:r>
            <a:r>
              <a:rPr lang="en-US" altLang="en-US" i="1"/>
              <a:t>MC</a:t>
            </a:r>
            <a:r>
              <a:rPr lang="en-US" altLang="en-US"/>
              <a:t> &lt; </a:t>
            </a:r>
            <a:r>
              <a:rPr lang="en-US" altLang="en-US" i="1"/>
              <a:t>ATC</a:t>
            </a:r>
            <a:r>
              <a:rPr lang="en-US" altLang="en-US"/>
              <a:t>. </a:t>
            </a:r>
          </a:p>
        </p:txBody>
      </p:sp>
      <p:sp>
        <p:nvSpPr>
          <p:cNvPr id="39" name="TextBox 38"/>
          <p:cNvSpPr txBox="1">
            <a:spLocks noChangeArrowheads="1"/>
          </p:cNvSpPr>
          <p:nvPr/>
        </p:nvSpPr>
        <p:spPr bwMode="auto">
          <a:xfrm>
            <a:off x="8153400" y="3895726"/>
            <a:ext cx="2057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So, the optimum can be enforced by a government regulator only through subsidies.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3" grpId="0" animBg="1"/>
      <p:bldP spid="36"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Imperfect Competition</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We have so far seen two kinds of markets:</a:t>
            </a:r>
          </a:p>
          <a:p>
            <a:pPr lvl="1" eaLnBrk="1" hangingPunct="1">
              <a:defRPr/>
            </a:pPr>
            <a:r>
              <a:rPr lang="en-US" dirty="0" smtClean="0"/>
              <a:t>Perfect competition</a:t>
            </a:r>
          </a:p>
          <a:p>
            <a:pPr lvl="2" eaLnBrk="1" hangingPunct="1">
              <a:defRPr/>
            </a:pPr>
            <a:r>
              <a:rPr lang="en-US" dirty="0" smtClean="0"/>
              <a:t>Many buyers</a:t>
            </a:r>
          </a:p>
          <a:p>
            <a:pPr lvl="2" eaLnBrk="1" hangingPunct="1">
              <a:defRPr/>
            </a:pPr>
            <a:r>
              <a:rPr lang="en-US" dirty="0" smtClean="0"/>
              <a:t>Many sellers</a:t>
            </a:r>
          </a:p>
          <a:p>
            <a:pPr lvl="2" eaLnBrk="1" hangingPunct="1">
              <a:defRPr/>
            </a:pPr>
            <a:r>
              <a:rPr lang="en-US" dirty="0" smtClean="0"/>
              <a:t>All sellers sell the exact same product</a:t>
            </a:r>
          </a:p>
          <a:p>
            <a:pPr lvl="1" eaLnBrk="1" hangingPunct="1">
              <a:defRPr/>
            </a:pPr>
            <a:r>
              <a:rPr lang="en-US" dirty="0" smtClean="0"/>
              <a:t>Monopoly</a:t>
            </a:r>
          </a:p>
          <a:p>
            <a:pPr lvl="2" eaLnBrk="1" hangingPunct="1">
              <a:defRPr/>
            </a:pPr>
            <a:r>
              <a:rPr lang="en-US" dirty="0" smtClean="0"/>
              <a:t>Many buyers</a:t>
            </a:r>
          </a:p>
          <a:p>
            <a:pPr lvl="2" eaLnBrk="1" hangingPunct="1">
              <a:defRPr/>
            </a:pPr>
            <a:r>
              <a:rPr lang="en-US" dirty="0" smtClean="0"/>
              <a:t>One seller, the monopolist</a:t>
            </a:r>
          </a:p>
          <a:p>
            <a:pPr eaLnBrk="1" hangingPunct="1">
              <a:defRPr/>
            </a:pPr>
            <a:r>
              <a:rPr lang="en-US" dirty="0" smtClean="0"/>
              <a:t>These are the two extreme cases</a:t>
            </a:r>
          </a:p>
          <a:p>
            <a:pPr eaLnBrk="1" hangingPunct="1">
              <a:defRPr/>
            </a:pPr>
            <a:r>
              <a:rPr lang="en-US" dirty="0" smtClean="0">
                <a:solidFill>
                  <a:srgbClr val="009999"/>
                </a:solidFill>
              </a:rPr>
              <a:t>Imperfect Competition </a:t>
            </a:r>
            <a:r>
              <a:rPr lang="en-US" dirty="0" smtClean="0"/>
              <a:t>refers to markets in which the degree of competition among sellers falls somewhere in between these extremes</a:t>
            </a:r>
            <a:endParaRPr lang="en-US" sz="3500" i="1" dirty="0">
              <a:solidFill>
                <a:srgbClr val="009999"/>
              </a:solidFill>
            </a:endParaRPr>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69EEED-B0FE-4963-B903-491C8C29CD2D}" type="slidenum">
              <a:rPr lang="en-US" altLang="en-US"/>
              <a:pPr eaLnBrk="1" hangingPunct="1"/>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en-US" altLang="en-US" sz="3600">
                <a:solidFill>
                  <a:schemeClr val="tx1"/>
                </a:solidFill>
              </a:rPr>
              <a:t>Monopolistic Competition </a:t>
            </a:r>
            <a:br>
              <a:rPr lang="en-US" altLang="en-US" sz="3600">
                <a:solidFill>
                  <a:schemeClr val="tx1"/>
                </a:solidFill>
              </a:rPr>
            </a:br>
            <a:r>
              <a:rPr lang="en-US" altLang="en-US" sz="3600">
                <a:solidFill>
                  <a:schemeClr val="tx1"/>
                </a:solidFill>
              </a:rPr>
              <a:t>and the Welfare of Society</a:t>
            </a:r>
            <a:endParaRPr lang="en-US" altLang="en-US" sz="3600">
              <a:solidFill>
                <a:schemeClr val="tx1"/>
              </a:solidFill>
              <a:latin typeface="Tahoma" panose="020B0604030504040204" pitchFamily="34" charset="0"/>
            </a:endParaRPr>
          </a:p>
        </p:txBody>
      </p:sp>
      <p:sp>
        <p:nvSpPr>
          <p:cNvPr id="39939" name="Rectangle 3"/>
          <p:cNvSpPr>
            <a:spLocks noGrp="1" noChangeArrowheads="1"/>
          </p:cNvSpPr>
          <p:nvPr>
            <p:ph idx="1"/>
          </p:nvPr>
        </p:nvSpPr>
        <p:spPr/>
        <p:txBody>
          <a:bodyPr>
            <a:normAutofit/>
          </a:bodyPr>
          <a:lstStyle/>
          <a:p>
            <a:pPr eaLnBrk="1" hangingPunct="1">
              <a:defRPr/>
            </a:pPr>
            <a:r>
              <a:rPr lang="en-US" dirty="0" smtClean="0"/>
              <a:t>The markup of price over marginal cost in both monopoly and monopolistic competition leads to deadweight loss</a:t>
            </a:r>
          </a:p>
          <a:p>
            <a:pPr eaLnBrk="1" hangingPunct="1">
              <a:defRPr/>
            </a:pPr>
            <a:r>
              <a:rPr lang="en-US" dirty="0" smtClean="0"/>
              <a:t>However, the administrative burden of regulating the pricing of all firms that produce differentiated products would be overwhelming.  </a:t>
            </a:r>
          </a:p>
          <a:p>
            <a:pPr eaLnBrk="1" hangingPunct="1">
              <a:defRPr/>
            </a:pPr>
            <a:r>
              <a:rPr lang="en-US" dirty="0" smtClean="0"/>
              <a:t>As profits are zero in the long run, regulating a price closer to marginal cost will lead to losses that can be sustained only with subsidies</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97260-86AA-4C97-A5D2-D3740158B21F}" type="slidenum">
              <a:rPr lang="en-US" altLang="en-US"/>
              <a:pPr eaLnBrk="1" hangingPunct="1"/>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en-US" altLang="en-US" sz="3600">
                <a:solidFill>
                  <a:schemeClr val="tx1"/>
                </a:solidFill>
              </a:rPr>
              <a:t>Monopolistic Competition </a:t>
            </a:r>
            <a:br>
              <a:rPr lang="en-US" altLang="en-US" sz="3600">
                <a:solidFill>
                  <a:schemeClr val="tx1"/>
                </a:solidFill>
              </a:rPr>
            </a:br>
            <a:r>
              <a:rPr lang="en-US" altLang="en-US" sz="3600">
                <a:solidFill>
                  <a:schemeClr val="tx1"/>
                </a:solidFill>
              </a:rPr>
              <a:t>and the Welfare of Society</a:t>
            </a:r>
            <a:endParaRPr lang="en-US" altLang="en-US" sz="3600">
              <a:solidFill>
                <a:schemeClr val="tx1"/>
              </a:solidFill>
              <a:latin typeface="Tahoma" panose="020B0604030504040204" pitchFamily="34" charset="0"/>
            </a:endParaRPr>
          </a:p>
        </p:txBody>
      </p:sp>
      <p:sp>
        <p:nvSpPr>
          <p:cNvPr id="23555" name="Rectangle 3"/>
          <p:cNvSpPr>
            <a:spLocks noGrp="1" noChangeArrowheads="1"/>
          </p:cNvSpPr>
          <p:nvPr>
            <p:ph idx="1"/>
          </p:nvPr>
        </p:nvSpPr>
        <p:spPr/>
        <p:txBody>
          <a:bodyPr/>
          <a:lstStyle/>
          <a:p>
            <a:pPr eaLnBrk="1" hangingPunct="1"/>
            <a:r>
              <a:rPr lang="en-US" altLang="en-US" smtClean="0"/>
              <a:t>Another way in which monopolistic competition may be socially inefficient is that the number of firms in the market may not be the “ideal” one.  </a:t>
            </a:r>
          </a:p>
          <a:p>
            <a:pPr lvl="1" eaLnBrk="1" hangingPunct="1"/>
            <a:r>
              <a:rPr lang="en-US" altLang="en-US" smtClean="0"/>
              <a:t>There may be too much or too little entry.</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5DC19E-3857-4FC8-8C05-E29982594677}" type="slidenum">
              <a:rPr lang="en-US" altLang="en-US"/>
              <a:pPr eaLnBrk="1" hangingPunct="1"/>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altLang="en-US" sz="3600">
                <a:solidFill>
                  <a:schemeClr val="tx1"/>
                </a:solidFill>
              </a:rPr>
              <a:t>Monopolistic Competition </a:t>
            </a:r>
            <a:br>
              <a:rPr lang="en-US" altLang="en-US" sz="3600">
                <a:solidFill>
                  <a:schemeClr val="tx1"/>
                </a:solidFill>
              </a:rPr>
            </a:br>
            <a:r>
              <a:rPr lang="en-US" altLang="en-US" sz="3600">
                <a:solidFill>
                  <a:schemeClr val="tx1"/>
                </a:solidFill>
              </a:rPr>
              <a:t>and the Welfare of Society</a:t>
            </a:r>
            <a:endParaRPr lang="en-US" altLang="en-US" sz="3600">
              <a:solidFill>
                <a:schemeClr val="tx1"/>
              </a:solidFill>
              <a:latin typeface="Tahoma" panose="020B0604030504040204" pitchFamily="34" charset="0"/>
            </a:endParaRPr>
          </a:p>
        </p:txBody>
      </p:sp>
      <p:sp>
        <p:nvSpPr>
          <p:cNvPr id="24579" name="Rectangle 3"/>
          <p:cNvSpPr>
            <a:spLocks noGrp="1" noChangeArrowheads="1"/>
          </p:cNvSpPr>
          <p:nvPr>
            <p:ph idx="1"/>
          </p:nvPr>
        </p:nvSpPr>
        <p:spPr/>
        <p:txBody>
          <a:bodyPr/>
          <a:lstStyle/>
          <a:p>
            <a:pPr eaLnBrk="1" hangingPunct="1"/>
            <a:r>
              <a:rPr lang="en-US" altLang="en-US" smtClean="0"/>
              <a:t>Externalities of entry include:</a:t>
            </a:r>
          </a:p>
          <a:p>
            <a:pPr lvl="1" eaLnBrk="1" hangingPunct="1"/>
            <a:r>
              <a:rPr lang="en-US" altLang="en-US" smtClean="0"/>
              <a:t> product-variety externalities</a:t>
            </a:r>
            <a:endParaRPr lang="en-US" altLang="en-US" i="1" smtClean="0"/>
          </a:p>
          <a:p>
            <a:pPr lvl="1" eaLnBrk="1" hangingPunct="1"/>
            <a:r>
              <a:rPr lang="en-US" altLang="en-US" i="1" smtClean="0"/>
              <a:t> </a:t>
            </a:r>
            <a:r>
              <a:rPr lang="en-US" altLang="en-US" smtClean="0"/>
              <a:t>business-stealing externalities</a:t>
            </a:r>
            <a:endParaRPr lang="en-US" altLang="en-US" i="1" smtClean="0"/>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BA70-63FF-44A4-B56F-2D8976F2E75B}" type="slidenum">
              <a:rPr lang="en-US" altLang="en-US"/>
              <a:pPr eaLnBrk="1" hangingPunct="1"/>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altLang="en-US" sz="3600">
                <a:solidFill>
                  <a:schemeClr val="tx1"/>
                </a:solidFill>
              </a:rPr>
              <a:t>Monopolistic Competition </a:t>
            </a:r>
            <a:br>
              <a:rPr lang="en-US" altLang="en-US" sz="3600">
                <a:solidFill>
                  <a:schemeClr val="tx1"/>
                </a:solidFill>
              </a:rPr>
            </a:br>
            <a:r>
              <a:rPr lang="en-US" altLang="en-US" sz="3600">
                <a:solidFill>
                  <a:schemeClr val="tx1"/>
                </a:solidFill>
              </a:rPr>
              <a:t>and the Welfare of Society</a:t>
            </a:r>
            <a:endParaRPr lang="en-US" altLang="en-US" sz="3600">
              <a:solidFill>
                <a:schemeClr val="tx1"/>
              </a:solidFill>
              <a:latin typeface="Tahoma" panose="020B0604030504040204" pitchFamily="34" charset="0"/>
            </a:endParaRPr>
          </a:p>
        </p:txBody>
      </p:sp>
      <p:sp>
        <p:nvSpPr>
          <p:cNvPr id="25603" name="Rectangle 3"/>
          <p:cNvSpPr>
            <a:spLocks noGrp="1" noChangeArrowheads="1"/>
          </p:cNvSpPr>
          <p:nvPr>
            <p:ph idx="1"/>
          </p:nvPr>
        </p:nvSpPr>
        <p:spPr/>
        <p:txBody>
          <a:bodyPr/>
          <a:lstStyle/>
          <a:p>
            <a:pPr eaLnBrk="1" hangingPunct="1"/>
            <a:r>
              <a:rPr lang="en-US" altLang="en-US" smtClean="0"/>
              <a:t>The </a:t>
            </a:r>
            <a:r>
              <a:rPr lang="en-US" altLang="en-US" i="1" smtClean="0"/>
              <a:t>product-variety externality</a:t>
            </a:r>
            <a:r>
              <a:rPr lang="en-US" altLang="en-US" smtClean="0"/>
              <a:t>:  </a:t>
            </a:r>
          </a:p>
          <a:p>
            <a:pPr lvl="1" eaLnBrk="1" hangingPunct="1"/>
            <a:r>
              <a:rPr lang="en-US" altLang="en-US" smtClean="0"/>
              <a:t>Because consumers get some consumer surplus from the introduction of a new product, entry of a new firm conveys a </a:t>
            </a:r>
            <a:r>
              <a:rPr lang="en-US" altLang="en-US" i="1" smtClean="0"/>
              <a:t>positive externality</a:t>
            </a:r>
            <a:r>
              <a:rPr lang="en-US" altLang="en-US" smtClean="0"/>
              <a:t> on consumers.</a:t>
            </a:r>
          </a:p>
          <a:p>
            <a:pPr eaLnBrk="1" hangingPunct="1"/>
            <a:r>
              <a:rPr lang="en-US" altLang="en-US" smtClean="0"/>
              <a:t>The </a:t>
            </a:r>
            <a:r>
              <a:rPr lang="en-US" altLang="en-US" i="1" smtClean="0"/>
              <a:t>business-stealing externality</a:t>
            </a:r>
            <a:r>
              <a:rPr lang="en-US" altLang="en-US" smtClean="0"/>
              <a:t>: </a:t>
            </a:r>
          </a:p>
          <a:p>
            <a:pPr lvl="1" eaLnBrk="1" hangingPunct="1"/>
            <a:r>
              <a:rPr lang="en-US" altLang="en-US" smtClean="0"/>
              <a:t>Because other firms lose customers and profits from the entry of a new competitor, entry of a new firm imposes a </a:t>
            </a:r>
            <a:r>
              <a:rPr lang="en-US" altLang="en-US" i="1" smtClean="0"/>
              <a:t>negative externality</a:t>
            </a:r>
            <a:r>
              <a:rPr lang="en-US" altLang="en-US" smtClean="0"/>
              <a:t> on existing firms.</a:t>
            </a:r>
          </a:p>
          <a:p>
            <a:pPr lvl="1" eaLnBrk="1" hangingPunct="1"/>
            <a:endParaRPr lang="en-US" altLang="en-US" smtClean="0"/>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D9FE2D-5D66-4A1E-914D-F8819F9A7A06}" type="slidenum">
              <a:rPr lang="en-US" altLang="en-US"/>
              <a:pPr eaLnBrk="1" hangingPunct="1"/>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ADVERTISING</a:t>
            </a:r>
            <a:endParaRPr lang="en-US" altLang="en-US" smtClean="0">
              <a:latin typeface="Tahoma" panose="020B0604030504040204" pitchFamily="34" charset="0"/>
            </a:endParaRPr>
          </a:p>
        </p:txBody>
      </p:sp>
      <p:sp>
        <p:nvSpPr>
          <p:cNvPr id="26627" name="Rectangle 3"/>
          <p:cNvSpPr>
            <a:spLocks noGrp="1" noChangeArrowheads="1"/>
          </p:cNvSpPr>
          <p:nvPr>
            <p:ph idx="1"/>
          </p:nvPr>
        </p:nvSpPr>
        <p:spPr/>
        <p:txBody>
          <a:bodyPr/>
          <a:lstStyle/>
          <a:p>
            <a:pPr eaLnBrk="1" hangingPunct="1"/>
            <a:r>
              <a:rPr lang="en-US" altLang="en-US" smtClean="0"/>
              <a:t>When firms sell differentiated products, each firm has an incentive to advertise in order to attract more buyers to its particular product.</a:t>
            </a:r>
          </a:p>
          <a:p>
            <a:pPr eaLnBrk="1" hangingPunct="1"/>
            <a:r>
              <a:rPr lang="en-US" altLang="en-US" smtClean="0"/>
              <a:t>Under perfect competition, there is no such incentive </a:t>
            </a:r>
          </a:p>
          <a:p>
            <a:pPr eaLnBrk="1" hangingPunct="1"/>
            <a:r>
              <a:rPr lang="en-US" altLang="en-US" smtClean="0"/>
              <a:t>Under monopoly, there is some incentive to advertise, but not a whole lot. </a:t>
            </a:r>
          </a:p>
          <a:p>
            <a:pPr lvl="1" eaLnBrk="1" hangingPunct="1"/>
            <a:r>
              <a:rPr lang="en-US" altLang="en-US" smtClean="0"/>
              <a:t>After all, the monopolist has no rivals.</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3AED72-8506-47B0-A733-9FFF5964550B}" type="slidenum">
              <a:rPr lang="en-US" altLang="en-US"/>
              <a:pPr eaLnBrk="1" hangingPunct="1"/>
              <a:t>24</a:t>
            </a:fld>
            <a:endParaRPr lang="en-US" altLang="en-US"/>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ADVERTISING</a:t>
            </a:r>
            <a:endParaRPr lang="en-US" altLang="en-US" smtClean="0">
              <a:latin typeface="Tahoma" panose="020B0604030504040204" pitchFamily="34" charset="0"/>
            </a:endParaRPr>
          </a:p>
        </p:txBody>
      </p:sp>
      <p:sp>
        <p:nvSpPr>
          <p:cNvPr id="52227" name="Rectangle 3"/>
          <p:cNvSpPr>
            <a:spLocks noGrp="1" noChangeArrowheads="1"/>
          </p:cNvSpPr>
          <p:nvPr>
            <p:ph idx="1"/>
          </p:nvPr>
        </p:nvSpPr>
        <p:spPr/>
        <p:txBody>
          <a:bodyPr>
            <a:normAutofit/>
          </a:bodyPr>
          <a:lstStyle/>
          <a:p>
            <a:pPr eaLnBrk="1" hangingPunct="1">
              <a:defRPr/>
            </a:pPr>
            <a:r>
              <a:rPr lang="en-US" dirty="0" smtClean="0"/>
              <a:t>Firms that sell highly differentiated consumer goods—such as over-the-counter drugs, perfumes, soft drinks, breakfast cereals—typically spend between 10 and 20 percent of revenue on advertising.</a:t>
            </a:r>
          </a:p>
          <a:p>
            <a:pPr eaLnBrk="1" hangingPunct="1">
              <a:defRPr/>
            </a:pPr>
            <a:r>
              <a:rPr lang="en-US" dirty="0" smtClean="0"/>
              <a:t>Firms that sell industrial products—such as drill presses and communications satellites—typically spend very little on advertizing</a:t>
            </a:r>
          </a:p>
          <a:p>
            <a:pPr eaLnBrk="1" hangingPunct="1">
              <a:defRPr/>
            </a:pPr>
            <a:r>
              <a:rPr lang="en-US" dirty="0" smtClean="0"/>
              <a:t>Firms that sell undifferentiated products—such as wheat, peanuts, or crude oil—spend nothing at all</a:t>
            </a:r>
          </a:p>
          <a:p>
            <a:pPr eaLnBrk="1" hangingPunct="1">
              <a:defRPr/>
            </a:pPr>
            <a:r>
              <a:rPr lang="en-US" dirty="0" smtClean="0"/>
              <a:t>Overall, about 2 percent of total revenue, or over $200 billion a year, is spent on advertising.</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D07428-A830-452D-BC6F-2C73283E27B2}" type="slidenum">
              <a:rPr lang="en-US" altLang="en-US"/>
              <a:pPr eaLnBrk="1" hangingPunct="1"/>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ADVERTISING</a:t>
            </a:r>
            <a:endParaRPr lang="en-US" altLang="en-US" smtClean="0">
              <a:latin typeface="Tahoma" panose="020B0604030504040204" pitchFamily="34" charset="0"/>
            </a:endParaRPr>
          </a:p>
        </p:txBody>
      </p:sp>
      <p:sp>
        <p:nvSpPr>
          <p:cNvPr id="28675" name="Rectangle 3"/>
          <p:cNvSpPr>
            <a:spLocks noGrp="1" noChangeArrowheads="1"/>
          </p:cNvSpPr>
          <p:nvPr>
            <p:ph idx="1"/>
          </p:nvPr>
        </p:nvSpPr>
        <p:spPr/>
        <p:txBody>
          <a:bodyPr/>
          <a:lstStyle/>
          <a:p>
            <a:pPr eaLnBrk="1" hangingPunct="1"/>
            <a:r>
              <a:rPr lang="en-US" altLang="en-US" smtClean="0"/>
              <a:t>Critics of advertising argue that firms advertise in order to manipulate people’s tastes. </a:t>
            </a:r>
          </a:p>
          <a:p>
            <a:pPr eaLnBrk="1" hangingPunct="1"/>
            <a:r>
              <a:rPr lang="en-US" altLang="en-US" smtClean="0"/>
              <a:t>They also argue that it impedes competition by implying that products are more different than they truly are.</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23CC13-5922-47A3-9AD4-640F9F2361B2}" type="slidenum">
              <a:rPr lang="en-US" altLang="en-US"/>
              <a:pPr eaLnBrk="1" hangingPunct="1"/>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ADVERTISING</a:t>
            </a:r>
            <a:endParaRPr lang="en-US" altLang="en-US" smtClean="0">
              <a:latin typeface="Tahoma" panose="020B0604030504040204" pitchFamily="34" charset="0"/>
            </a:endParaRPr>
          </a:p>
        </p:txBody>
      </p:sp>
      <p:sp>
        <p:nvSpPr>
          <p:cNvPr id="29699" name="Rectangle 3"/>
          <p:cNvSpPr>
            <a:spLocks noGrp="1" noChangeArrowheads="1"/>
          </p:cNvSpPr>
          <p:nvPr>
            <p:ph idx="1"/>
          </p:nvPr>
        </p:nvSpPr>
        <p:spPr/>
        <p:txBody>
          <a:bodyPr/>
          <a:lstStyle/>
          <a:p>
            <a:pPr eaLnBrk="1" hangingPunct="1"/>
            <a:r>
              <a:rPr lang="en-US" altLang="en-US" smtClean="0"/>
              <a:t>Defenders argue that advertising provides information to consumers</a:t>
            </a:r>
          </a:p>
          <a:p>
            <a:pPr eaLnBrk="1" hangingPunct="1"/>
            <a:r>
              <a:rPr lang="en-US" altLang="en-US" smtClean="0"/>
              <a:t>They also argue that advertising increases competition by informing consumers of their options and enabling them to do comparison shopping</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1AE15F-0ACD-4B98-B1BA-6DEA81BE34B3}" type="slidenum">
              <a:rPr lang="en-US" altLang="en-US"/>
              <a:pPr eaLnBrk="1" hangingPunct="1"/>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Advertising and the price of eyeglasses</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en-US" dirty="0" smtClean="0"/>
              <a:t>Advertising may sharpen the distinctions between products in the buyers’ minds. This would make demands less elastic and put upward pressure on prices</a:t>
            </a:r>
          </a:p>
          <a:p>
            <a:pPr>
              <a:defRPr/>
            </a:pPr>
            <a:r>
              <a:rPr lang="en-US" dirty="0" smtClean="0"/>
              <a:t>Advertising may intensify competition. This would make demand more elastic and put downward pressure on prices</a:t>
            </a:r>
          </a:p>
          <a:p>
            <a:pPr>
              <a:defRPr/>
            </a:pPr>
            <a:r>
              <a:rPr lang="en-US" dirty="0" smtClean="0"/>
              <a:t>In a 1972 article in the </a:t>
            </a:r>
            <a:r>
              <a:rPr lang="en-US" i="1" dirty="0" smtClean="0"/>
              <a:t>Journal of Law and Economics</a:t>
            </a:r>
            <a:r>
              <a:rPr lang="en-US" dirty="0" smtClean="0"/>
              <a:t>, economist Lee </a:t>
            </a:r>
            <a:r>
              <a:rPr lang="en-US" dirty="0" err="1" smtClean="0"/>
              <a:t>Benham</a:t>
            </a:r>
            <a:r>
              <a:rPr lang="en-US" dirty="0" smtClean="0"/>
              <a:t> reported on the 1963 prices of prescription eyeglasses in states that allowed advertising for eyeglasses and eye examinations and in states that prohibited such advertising</a:t>
            </a:r>
          </a:p>
          <a:p>
            <a:pPr>
              <a:defRPr/>
            </a:pPr>
            <a:r>
              <a:rPr lang="en-US" dirty="0" smtClean="0"/>
              <a:t>In states that prohibited such advertising, the average price of a pair of eyeglasses was $33</a:t>
            </a:r>
          </a:p>
          <a:p>
            <a:pPr>
              <a:defRPr/>
            </a:pPr>
            <a:r>
              <a:rPr lang="en-US" dirty="0" smtClean="0"/>
              <a:t>In states that did not restrict advertising, the average price was $26</a:t>
            </a:r>
          </a:p>
          <a:p>
            <a:pPr>
              <a:defRPr/>
            </a:pPr>
            <a:r>
              <a:rPr lang="en-US" dirty="0" smtClean="0"/>
              <a:t>Therefore, at least in this market, advertising fostered competition and reduced prices by more than 20 percent</a:t>
            </a:r>
            <a:endParaRPr lang="en-US" dirty="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2EB009-E690-4D13-AD7A-15D21B164E1B}" type="slidenum">
              <a:rPr lang="en-US" altLang="en-US"/>
              <a:pPr eaLnBrk="1" hangingPunct="1"/>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Galbraith versus Hayek</a:t>
            </a:r>
          </a:p>
        </p:txBody>
      </p:sp>
      <p:sp>
        <p:nvSpPr>
          <p:cNvPr id="3" name="Content Placeholder 2"/>
          <p:cNvSpPr>
            <a:spLocks noGrp="1"/>
          </p:cNvSpPr>
          <p:nvPr>
            <p:ph idx="1"/>
          </p:nvPr>
        </p:nvSpPr>
        <p:spPr/>
        <p:txBody>
          <a:bodyPr>
            <a:normAutofit/>
          </a:bodyPr>
          <a:lstStyle/>
          <a:p>
            <a:pPr>
              <a:defRPr/>
            </a:pPr>
            <a:r>
              <a:rPr lang="en-US" dirty="0" smtClean="0"/>
              <a:t>John Kenneth Galbraith: </a:t>
            </a:r>
          </a:p>
          <a:p>
            <a:pPr lvl="1">
              <a:defRPr/>
            </a:pPr>
            <a:r>
              <a:rPr lang="en-US" dirty="0" smtClean="0"/>
              <a:t>Corporations use advertising to create demand for products that people otherwise would not want or need</a:t>
            </a:r>
          </a:p>
          <a:p>
            <a:pPr lvl="1">
              <a:defRPr/>
            </a:pPr>
            <a:r>
              <a:rPr lang="en-US" dirty="0" smtClean="0"/>
              <a:t>Advertising was distorting people’s preferences away from public goods and towards private goods</a:t>
            </a:r>
          </a:p>
          <a:p>
            <a:pPr>
              <a:defRPr/>
            </a:pPr>
            <a:r>
              <a:rPr lang="en-US" dirty="0" smtClean="0"/>
              <a:t>Frederic Hayek:</a:t>
            </a:r>
          </a:p>
          <a:p>
            <a:pPr lvl="1">
              <a:defRPr/>
            </a:pPr>
            <a:r>
              <a:rPr lang="en-US" dirty="0" smtClean="0"/>
              <a:t>Advertising cannot persuade someone to buy a product that he or she dislikes</a:t>
            </a:r>
          </a:p>
          <a:p>
            <a:pPr lvl="1">
              <a:defRPr/>
            </a:pPr>
            <a:r>
              <a:rPr lang="en-US" dirty="0" smtClean="0"/>
              <a:t>Our tastes are often determined by what others tell us. There is nothing particularly exceptional or pernicious about the influence of advertisers</a:t>
            </a:r>
            <a:endParaRPr lang="en-US" dirty="0"/>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6934C5-8771-45F7-BE63-1D3CCA64CDD7}" type="slidenum">
              <a:rPr lang="en-US" altLang="en-US"/>
              <a:pPr eaLnBrk="1" hangingPunct="1"/>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Imperfect Competition</a:t>
            </a:r>
          </a:p>
        </p:txBody>
      </p:sp>
      <p:sp>
        <p:nvSpPr>
          <p:cNvPr id="7171" name="Rectangle 3"/>
          <p:cNvSpPr>
            <a:spLocks noGrp="1" noChangeArrowheads="1"/>
          </p:cNvSpPr>
          <p:nvPr>
            <p:ph idx="1"/>
          </p:nvPr>
        </p:nvSpPr>
        <p:spPr/>
        <p:txBody>
          <a:bodyPr>
            <a:normAutofit/>
          </a:bodyPr>
          <a:lstStyle/>
          <a:p>
            <a:pPr eaLnBrk="1" hangingPunct="1">
              <a:defRPr/>
            </a:pPr>
            <a:r>
              <a:rPr lang="en-US" dirty="0" smtClean="0"/>
              <a:t>There are two main types of Imperfect Competition</a:t>
            </a:r>
            <a:endParaRPr lang="en-US" dirty="0" smtClean="0">
              <a:latin typeface="Tahoma" charset="0"/>
            </a:endParaRPr>
          </a:p>
          <a:p>
            <a:pPr lvl="1" eaLnBrk="1" hangingPunct="1">
              <a:buClr>
                <a:srgbClr val="000000"/>
              </a:buClr>
              <a:defRPr/>
            </a:pPr>
            <a:r>
              <a:rPr lang="en-US" i="1" dirty="0" smtClean="0">
                <a:solidFill>
                  <a:srgbClr val="25A9A6"/>
                </a:solidFill>
              </a:rPr>
              <a:t>Monopolistic Competition</a:t>
            </a:r>
            <a:r>
              <a:rPr lang="en-US" dirty="0" smtClean="0"/>
              <a:t>	</a:t>
            </a:r>
          </a:p>
          <a:p>
            <a:pPr lvl="2" eaLnBrk="1" hangingPunct="1">
              <a:defRPr/>
            </a:pPr>
            <a:r>
              <a:rPr lang="en-US" dirty="0" smtClean="0"/>
              <a:t>Many sellers</a:t>
            </a:r>
          </a:p>
          <a:p>
            <a:pPr lvl="2" eaLnBrk="1" hangingPunct="1">
              <a:defRPr/>
            </a:pPr>
            <a:r>
              <a:rPr lang="en-US" dirty="0" smtClean="0"/>
              <a:t>They sell products that are similar but not identical</a:t>
            </a:r>
          </a:p>
          <a:p>
            <a:pPr lvl="2" eaLnBrk="1" hangingPunct="1">
              <a:defRPr/>
            </a:pPr>
            <a:r>
              <a:rPr lang="en-US" dirty="0" smtClean="0"/>
              <a:t>New firms can enter freely, in the long run</a:t>
            </a:r>
          </a:p>
          <a:p>
            <a:pPr lvl="1" eaLnBrk="1" hangingPunct="1">
              <a:defRPr/>
            </a:pPr>
            <a:r>
              <a:rPr lang="en-US" i="1" dirty="0" smtClean="0">
                <a:solidFill>
                  <a:srgbClr val="25A9A6"/>
                </a:solidFill>
              </a:rPr>
              <a:t>Oligopoly</a:t>
            </a:r>
          </a:p>
          <a:p>
            <a:pPr lvl="2" eaLnBrk="1" hangingPunct="1">
              <a:defRPr/>
            </a:pPr>
            <a:r>
              <a:rPr lang="en-US" dirty="0" smtClean="0"/>
              <a:t>Only a few sellers</a:t>
            </a:r>
          </a:p>
          <a:p>
            <a:pPr lvl="2" eaLnBrk="1" hangingPunct="1">
              <a:defRPr/>
            </a:pPr>
            <a:r>
              <a:rPr lang="en-US" dirty="0" smtClean="0"/>
              <a:t>The product sold may be identical or similar but not identical</a:t>
            </a:r>
          </a:p>
          <a:p>
            <a:pPr lvl="2" eaLnBrk="1" hangingPunct="1">
              <a:defRPr/>
            </a:pPr>
            <a:r>
              <a:rPr lang="en-US" dirty="0" smtClean="0"/>
              <a:t>New firms find it difficult to enter</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716B7F-74A4-4FF3-A016-BAFBB082D48A}" type="slidenum">
              <a:rPr lang="en-US" altLang="en-US"/>
              <a:pPr eaLnBrk="1" hangingPunct="1"/>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Advertising as a signal of quality</a:t>
            </a:r>
          </a:p>
        </p:txBody>
      </p:sp>
      <p:sp>
        <p:nvSpPr>
          <p:cNvPr id="32771" name="Content Placeholder 2"/>
          <p:cNvSpPr>
            <a:spLocks noGrp="1"/>
          </p:cNvSpPr>
          <p:nvPr>
            <p:ph idx="1"/>
          </p:nvPr>
        </p:nvSpPr>
        <p:spPr/>
        <p:txBody>
          <a:bodyPr/>
          <a:lstStyle/>
          <a:p>
            <a:pPr eaLnBrk="1" hangingPunct="1"/>
            <a:r>
              <a:rPr lang="en-US" altLang="en-US" smtClean="0"/>
              <a:t>The willingness of a firm to spend advertising dollars can be a </a:t>
            </a:r>
            <a:r>
              <a:rPr lang="en-US" altLang="en-US" i="1" smtClean="0"/>
              <a:t>signal</a:t>
            </a:r>
            <a:r>
              <a:rPr lang="en-US" altLang="en-US" smtClean="0"/>
              <a:t> to consumers about the quality of the product being offered.</a:t>
            </a:r>
          </a:p>
          <a:p>
            <a:pPr eaLnBrk="1" hangingPunct="1"/>
            <a:endParaRPr lang="en-US" altLang="en-US" smtClean="0"/>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A8C0B2-A6C4-4FEB-872B-5D955760AF0E}" type="slidenum">
              <a:rPr lang="en-US" altLang="en-US"/>
              <a:pPr eaLnBrk="1" hangingPunct="1"/>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altLang="en-US" sz="3600">
                <a:solidFill>
                  <a:schemeClr val="tx1"/>
                </a:solidFill>
              </a:rPr>
              <a:t>Brand Names</a:t>
            </a:r>
            <a:endParaRPr lang="en-US" altLang="en-US" sz="3600">
              <a:solidFill>
                <a:schemeClr val="tx1"/>
              </a:solidFill>
              <a:latin typeface="Tahoma" panose="020B0604030504040204" pitchFamily="34" charset="0"/>
            </a:endParaRPr>
          </a:p>
        </p:txBody>
      </p:sp>
      <p:sp>
        <p:nvSpPr>
          <p:cNvPr id="33795" name="Rectangle 3"/>
          <p:cNvSpPr>
            <a:spLocks noGrp="1" noChangeArrowheads="1"/>
          </p:cNvSpPr>
          <p:nvPr>
            <p:ph idx="1"/>
          </p:nvPr>
        </p:nvSpPr>
        <p:spPr/>
        <p:txBody>
          <a:bodyPr/>
          <a:lstStyle/>
          <a:p>
            <a:pPr eaLnBrk="1" hangingPunct="1"/>
            <a:r>
              <a:rPr lang="en-US" altLang="en-US" smtClean="0"/>
              <a:t>Critics argue that brand names cause consumers to perceive differences that do not really exist.</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99484B-8577-45D0-86F5-73C0B58E1F98}" type="slidenum">
              <a:rPr lang="en-US" altLang="en-US"/>
              <a:pPr eaLnBrk="1" hangingPunct="1"/>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en-US" altLang="en-US" sz="3600">
                <a:solidFill>
                  <a:schemeClr val="tx1"/>
                </a:solidFill>
              </a:rPr>
              <a:t>Brand Names</a:t>
            </a:r>
            <a:endParaRPr lang="en-US" altLang="en-US" sz="3600">
              <a:solidFill>
                <a:schemeClr val="tx1"/>
              </a:solidFill>
              <a:latin typeface="Tahoma" panose="020B0604030504040204" pitchFamily="34" charset="0"/>
            </a:endParaRPr>
          </a:p>
        </p:txBody>
      </p:sp>
      <p:sp>
        <p:nvSpPr>
          <p:cNvPr id="34819" name="Rectangle 3"/>
          <p:cNvSpPr>
            <a:spLocks noGrp="1" noChangeArrowheads="1"/>
          </p:cNvSpPr>
          <p:nvPr>
            <p:ph idx="1"/>
          </p:nvPr>
        </p:nvSpPr>
        <p:spPr/>
        <p:txBody>
          <a:bodyPr/>
          <a:lstStyle/>
          <a:p>
            <a:pPr eaLnBrk="1" hangingPunct="1"/>
            <a:r>
              <a:rPr lang="en-US" altLang="en-US" smtClean="0"/>
              <a:t>Economists have argued that brand names may be a useful way for consumers to ensure that the goods they are buying are of high quality.</a:t>
            </a:r>
          </a:p>
          <a:p>
            <a:pPr lvl="1" eaLnBrk="1" hangingPunct="1"/>
            <a:r>
              <a:rPr lang="en-US" altLang="en-US" smtClean="0"/>
              <a:t>providing information about quality.</a:t>
            </a:r>
          </a:p>
          <a:p>
            <a:pPr lvl="1" eaLnBrk="1" hangingPunct="1"/>
            <a:r>
              <a:rPr lang="en-US" altLang="en-US" smtClean="0"/>
              <a:t>giving firms incentive to maintain high quality.</a:t>
            </a:r>
          </a:p>
          <a:p>
            <a:pPr eaLnBrk="1" hangingPunct="1"/>
            <a:r>
              <a:rPr lang="en-US" altLang="en-US" smtClean="0"/>
              <a:t>The question, however, is whether brand name products are better than generics by an extent that justifies their higher prices</a:t>
            </a:r>
          </a:p>
        </p:txBody>
      </p:sp>
      <p:sp>
        <p:nvSpPr>
          <p:cNvPr id="348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5B451A-CBEF-4E8B-BA05-2BFF3D5D49FC}" type="slidenum">
              <a:rPr lang="en-US" altLang="en-US"/>
              <a:pPr eaLnBrk="1" hangingPunct="1"/>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137612" descr="S33Picture 1137612"/>
          <p:cNvPicPr>
            <a:picLocks noChangeAspect="1" noChangeArrowheads="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3276600" y="1346200"/>
            <a:ext cx="5943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p:cNvSpPr>
            <a:spLocks noGrp="1" noChangeArrowheads="1"/>
          </p:cNvSpPr>
          <p:nvPr>
            <p:ph type="title"/>
          </p:nvPr>
        </p:nvSpPr>
        <p:spPr>
          <a:xfrm>
            <a:off x="1778000" y="152400"/>
            <a:ext cx="8343900" cy="1143000"/>
          </a:xfrm>
        </p:spPr>
        <p:txBody>
          <a:bodyPr/>
          <a:lstStyle/>
          <a:p>
            <a:pPr eaLnBrk="1" hangingPunct="1"/>
            <a:r>
              <a:rPr lang="en-US" altLang="en-US" sz="3200"/>
              <a:t>Table 1  Monopolistic Competition: Between Perfect Competition and Monopoly</a:t>
            </a: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422607-CFD5-4654-84D4-FECB87AD0A94}" type="slidenum">
              <a:rPr lang="en-US" altLang="en-US"/>
              <a:pPr eaLnBrk="1" hangingPunct="1"/>
              <a:t>33</a:t>
            </a:fld>
            <a:endParaRPr lang="en-US" alt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Ask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0589" y="1057275"/>
            <a:ext cx="27908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2"/>
          <p:cNvSpPr>
            <a:spLocks noGrp="1" noChangeArrowheads="1"/>
          </p:cNvSpPr>
          <p:nvPr>
            <p:ph type="title"/>
          </p:nvPr>
        </p:nvSpPr>
        <p:spPr>
          <a:xfrm>
            <a:off x="1981201" y="282576"/>
            <a:ext cx="8080375" cy="1071563"/>
          </a:xfrm>
        </p:spPr>
        <p:txBody>
          <a:bodyPr/>
          <a:lstStyle/>
          <a:p>
            <a:pPr eaLnBrk="1" hangingPunct="1"/>
            <a:r>
              <a:rPr lang="en-US" altLang="en-US" smtClean="0"/>
              <a:t>Any Questions?</a:t>
            </a:r>
          </a:p>
        </p:txBody>
      </p:sp>
      <p:sp>
        <p:nvSpPr>
          <p:cNvPr id="36868" name="Rectangle 3"/>
          <p:cNvSpPr>
            <a:spLocks noGrp="1" noChangeArrowheads="1"/>
          </p:cNvSpPr>
          <p:nvPr>
            <p:ph idx="1"/>
          </p:nvPr>
        </p:nvSpPr>
        <p:spPr/>
        <p:txBody>
          <a:bodyPr/>
          <a:lstStyle/>
          <a:p>
            <a:pPr eaLnBrk="1" hangingPunct="1"/>
            <a:endParaRPr lang="en-US" altLang="en-US" smtClean="0"/>
          </a:p>
        </p:txBody>
      </p:sp>
      <p:sp>
        <p:nvSpPr>
          <p:cNvPr id="3686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5D2319-7F5C-4A8F-80E1-3827D04DF62E}" type="slidenum">
              <a:rPr lang="en-US" altLang="en-US"/>
              <a:pPr eaLnBrk="1" hangingPunct="1"/>
              <a:t>34</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7891" name="Rectangle 3"/>
          <p:cNvSpPr>
            <a:spLocks noGrp="1" noChangeArrowheads="1"/>
          </p:cNvSpPr>
          <p:nvPr>
            <p:ph idx="1"/>
          </p:nvPr>
        </p:nvSpPr>
        <p:spPr/>
        <p:txBody>
          <a:bodyPr/>
          <a:lstStyle/>
          <a:p>
            <a:pPr eaLnBrk="1" hangingPunct="1"/>
            <a:r>
              <a:rPr lang="en-US" altLang="en-US" smtClean="0"/>
              <a:t>A monopolistically competitive market is characterized by three attributes:  many firms, differentiated products, and free entry.</a:t>
            </a:r>
          </a:p>
          <a:p>
            <a:pPr eaLnBrk="1" hangingPunct="1"/>
            <a:r>
              <a:rPr lang="en-US" altLang="en-US" smtClean="0"/>
              <a:t>The equilibrium in a monopolistically competitive market differs from perfect competition in that each firm has excess capacity and each firm charges a price above marginal cost.</a:t>
            </a:r>
          </a:p>
        </p:txBody>
      </p:sp>
      <p:sp>
        <p:nvSpPr>
          <p:cNvPr id="3789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A57FBD-559A-47F7-A802-B8CC7B41E593}" type="slidenum">
              <a:rPr lang="en-US" altLang="en-US"/>
              <a:pPr eaLnBrk="1" hangingPunct="1"/>
              <a:t>35</a:t>
            </a:fld>
            <a:endParaRPr lang="en-US" altLang="en-US"/>
          </a:p>
        </p:txBody>
      </p:sp>
      <p:sp>
        <p:nvSpPr>
          <p:cNvPr id="37892"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8915" name="Rectangle 3"/>
          <p:cNvSpPr>
            <a:spLocks noGrp="1" noChangeArrowheads="1"/>
          </p:cNvSpPr>
          <p:nvPr>
            <p:ph idx="1"/>
          </p:nvPr>
        </p:nvSpPr>
        <p:spPr/>
        <p:txBody>
          <a:bodyPr/>
          <a:lstStyle/>
          <a:p>
            <a:pPr eaLnBrk="1" hangingPunct="1"/>
            <a:r>
              <a:rPr lang="en-US" altLang="en-US" smtClean="0"/>
              <a:t>Monopolistic competition does not have all of the desirable properties of perfect competition.</a:t>
            </a:r>
          </a:p>
          <a:p>
            <a:pPr eaLnBrk="1" hangingPunct="1"/>
            <a:r>
              <a:rPr lang="en-US" altLang="en-US" smtClean="0"/>
              <a:t>There is a standard deadweight loss of monopoly caused by the markup of price over marginal cost.</a:t>
            </a:r>
          </a:p>
          <a:p>
            <a:pPr eaLnBrk="1" hangingPunct="1"/>
            <a:r>
              <a:rPr lang="en-US" altLang="en-US" smtClean="0"/>
              <a:t>The number of firms can be too large or too small.</a:t>
            </a:r>
          </a:p>
        </p:txBody>
      </p:sp>
      <p:sp>
        <p:nvSpPr>
          <p:cNvPr id="3891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BD208E-2DD3-4A2D-83B5-D9B273DDD005}" type="slidenum">
              <a:rPr lang="en-US" altLang="en-US"/>
              <a:pPr eaLnBrk="1" hangingPunct="1"/>
              <a:t>36</a:t>
            </a:fld>
            <a:endParaRPr lang="en-US" altLang="en-US"/>
          </a:p>
        </p:txBody>
      </p:sp>
      <p:sp>
        <p:nvSpPr>
          <p:cNvPr id="38916"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39939" name="Rectangle 3"/>
          <p:cNvSpPr>
            <a:spLocks noGrp="1" noChangeArrowheads="1"/>
          </p:cNvSpPr>
          <p:nvPr>
            <p:ph idx="1"/>
          </p:nvPr>
        </p:nvSpPr>
        <p:spPr/>
        <p:txBody>
          <a:bodyPr/>
          <a:lstStyle/>
          <a:p>
            <a:pPr eaLnBrk="1" hangingPunct="1"/>
            <a:r>
              <a:rPr lang="en-US" altLang="en-US" smtClean="0"/>
              <a:t>The product differentiation inherent in monopolistic competition leads to the use of advertising and brand names.</a:t>
            </a:r>
          </a:p>
          <a:p>
            <a:pPr lvl="1" eaLnBrk="1" hangingPunct="1"/>
            <a:r>
              <a:rPr lang="en-US" altLang="en-US" smtClean="0"/>
              <a:t>Critics argue that firms use advertising and brand names to take advantage of consumer irrationality and to reduce competition.</a:t>
            </a:r>
          </a:p>
          <a:p>
            <a:pPr lvl="1" eaLnBrk="1" hangingPunct="1"/>
            <a:r>
              <a:rPr lang="en-US" altLang="en-US" smtClean="0"/>
              <a:t>Defenders argue that firms use advertising and brand names to inform consumers and to compete more vigorously on price and product quality.</a:t>
            </a:r>
          </a:p>
          <a:p>
            <a:pPr eaLnBrk="1" hangingPunct="1"/>
            <a:endParaRPr lang="en-US" altLang="en-US" smtClean="0"/>
          </a:p>
        </p:txBody>
      </p:sp>
      <p:sp>
        <p:nvSpPr>
          <p:cNvPr id="3994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CC4880-28C4-414A-9C93-481939F62485}" type="slidenum">
              <a:rPr lang="en-US" altLang="en-US"/>
              <a:pPr eaLnBrk="1" hangingPunct="1"/>
              <a:t>37</a:t>
            </a:fld>
            <a:endParaRPr lang="en-US" altLang="en-US"/>
          </a:p>
        </p:txBody>
      </p:sp>
      <p:sp>
        <p:nvSpPr>
          <p:cNvPr id="39940"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600"/>
              <a:t>COMPETITION WITH DIFFERENTIATED PRODUCTS</a:t>
            </a:r>
            <a:endParaRPr lang="en-US" altLang="en-US" sz="3600">
              <a:latin typeface="Tahoma" panose="020B0604030504040204" pitchFamily="34" charset="0"/>
            </a:endParaRPr>
          </a:p>
        </p:txBody>
      </p:sp>
      <p:sp>
        <p:nvSpPr>
          <p:cNvPr id="40963" name="Rectangle 3"/>
          <p:cNvSpPr>
            <a:spLocks noGrp="1" noChangeArrowheads="1"/>
          </p:cNvSpPr>
          <p:nvPr>
            <p:ph idx="1"/>
          </p:nvPr>
        </p:nvSpPr>
        <p:spPr/>
        <p:txBody>
          <a:bodyPr/>
          <a:lstStyle/>
          <a:p>
            <a:pPr lvl="1" eaLnBrk="1" hangingPunct="1"/>
            <a:r>
              <a:rPr lang="en-US" altLang="en-US" smtClean="0"/>
              <a:t>Short-run economic profits encourage new firms to </a:t>
            </a:r>
            <a:r>
              <a:rPr lang="en-US" altLang="en-US" i="1" smtClean="0"/>
              <a:t>enter the market</a:t>
            </a:r>
            <a:r>
              <a:rPr lang="en-US" altLang="en-US" smtClean="0"/>
              <a:t>. This:</a:t>
            </a:r>
          </a:p>
          <a:p>
            <a:pPr lvl="2" eaLnBrk="1" hangingPunct="1"/>
            <a:r>
              <a:rPr lang="en-US" altLang="en-US" smtClean="0"/>
              <a:t>Increases the number of products offered.</a:t>
            </a:r>
          </a:p>
          <a:p>
            <a:pPr lvl="2" eaLnBrk="1" hangingPunct="1"/>
            <a:r>
              <a:rPr lang="en-US" altLang="en-US" smtClean="0"/>
              <a:t>Reduces demand faced by firms already in the market (incumbent firms).</a:t>
            </a:r>
          </a:p>
          <a:p>
            <a:pPr lvl="3" eaLnBrk="1" hangingPunct="1"/>
            <a:r>
              <a:rPr lang="en-US" altLang="en-US" smtClean="0"/>
              <a:t>Incumbent firms’ demand curves shift to the left.</a:t>
            </a:r>
          </a:p>
          <a:p>
            <a:pPr lvl="2" eaLnBrk="1" hangingPunct="1"/>
            <a:r>
              <a:rPr lang="en-US" altLang="en-US" smtClean="0"/>
              <a:t>Their profits decline.</a:t>
            </a:r>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FC5C99-F08B-4033-8313-A8D4371D3A7E}" type="slidenum">
              <a:rPr lang="en-US" altLang="en-US"/>
              <a:pPr eaLnBrk="1" hangingPunct="1"/>
              <a:t>38</a:t>
            </a:fld>
            <a:endParaRPr lang="en-US" altLang="en-US"/>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3600"/>
              <a:t>COMPETITION WITH DIFFERENTIATED PRODUCTS</a:t>
            </a:r>
            <a:endParaRPr lang="en-US" altLang="en-US" sz="3600">
              <a:latin typeface="Tahoma" panose="020B0604030504040204" pitchFamily="34" charset="0"/>
            </a:endParaRPr>
          </a:p>
        </p:txBody>
      </p:sp>
      <p:sp>
        <p:nvSpPr>
          <p:cNvPr id="41987" name="Rectangle 3"/>
          <p:cNvSpPr>
            <a:spLocks noGrp="1" noChangeArrowheads="1"/>
          </p:cNvSpPr>
          <p:nvPr>
            <p:ph idx="1"/>
          </p:nvPr>
        </p:nvSpPr>
        <p:spPr/>
        <p:txBody>
          <a:bodyPr/>
          <a:lstStyle/>
          <a:p>
            <a:pPr lvl="1" eaLnBrk="1" hangingPunct="1"/>
            <a:r>
              <a:rPr lang="en-US" altLang="en-US" smtClean="0"/>
              <a:t>Short-run economic losses encourage firms to </a:t>
            </a:r>
            <a:r>
              <a:rPr lang="en-US" altLang="en-US" i="1" smtClean="0"/>
              <a:t>exit the market</a:t>
            </a:r>
            <a:r>
              <a:rPr lang="en-US" altLang="en-US" smtClean="0"/>
              <a:t>. This: </a:t>
            </a:r>
          </a:p>
          <a:p>
            <a:pPr lvl="2" eaLnBrk="1" hangingPunct="1"/>
            <a:r>
              <a:rPr lang="en-US" altLang="en-US" smtClean="0"/>
              <a:t>Decreases the number of products offered.</a:t>
            </a:r>
          </a:p>
          <a:p>
            <a:pPr lvl="2" eaLnBrk="1" hangingPunct="1"/>
            <a:r>
              <a:rPr lang="en-US" altLang="en-US" smtClean="0"/>
              <a:t>Increases demand faced by the remaining firms.</a:t>
            </a:r>
          </a:p>
          <a:p>
            <a:pPr lvl="3" eaLnBrk="1" hangingPunct="1"/>
            <a:r>
              <a:rPr lang="en-US" altLang="en-US" smtClean="0"/>
              <a:t>Shifts the remaining firms’ demand curves to the right.</a:t>
            </a:r>
          </a:p>
          <a:p>
            <a:pPr lvl="2" eaLnBrk="1" hangingPunct="1"/>
            <a:r>
              <a:rPr lang="en-US" altLang="en-US" smtClean="0"/>
              <a:t>Increases the remaining firms’ profits.</a:t>
            </a:r>
          </a:p>
        </p:txBody>
      </p:sp>
      <p:sp>
        <p:nvSpPr>
          <p:cNvPr id="419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96D6D7-A9D1-4718-87CD-AEBECD5AA36C}" type="slidenum">
              <a:rPr lang="en-US" altLang="en-US"/>
              <a:pPr eaLnBrk="1" hangingPunct="1"/>
              <a:t>39</a:t>
            </a:fld>
            <a:endParaRPr lang="en-US"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p:txBody>
          <a:bodyPr/>
          <a:lstStyle/>
          <a:p>
            <a:pPr eaLnBrk="1" hangingPunct="1">
              <a:lnSpc>
                <a:spcPct val="80000"/>
              </a:lnSpc>
            </a:pPr>
            <a:r>
              <a:rPr lang="en-US" altLang="en-US" sz="2800">
                <a:solidFill>
                  <a:schemeClr val="tx1"/>
                </a:solidFill>
              </a:rPr>
              <a:t>The Four Types of Market Structures</a:t>
            </a:r>
          </a:p>
        </p:txBody>
      </p:sp>
      <p:sp>
        <p:nvSpPr>
          <p:cNvPr id="6215" name="Slide Number Placeholder 15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B32057-1D2A-480A-8BA5-228B932D194A}" type="slidenum">
              <a:rPr lang="en-US" altLang="en-US"/>
              <a:pPr eaLnBrk="1" hangingPunct="1"/>
              <a:t>4</a:t>
            </a:fld>
            <a:endParaRPr lang="en-US" altLang="en-US"/>
          </a:p>
        </p:txBody>
      </p:sp>
      <p:sp>
        <p:nvSpPr>
          <p:cNvPr id="6147" name="Rectangle 5"/>
          <p:cNvSpPr>
            <a:spLocks noChangeArrowheads="1"/>
          </p:cNvSpPr>
          <p:nvPr/>
        </p:nvSpPr>
        <p:spPr bwMode="auto">
          <a:xfrm>
            <a:off x="2559051" y="4522789"/>
            <a:ext cx="1446213" cy="1589087"/>
          </a:xfrm>
          <a:prstGeom prst="rect">
            <a:avLst/>
          </a:prstGeom>
          <a:solidFill>
            <a:srgbClr val="F3F6F9"/>
          </a:solidFill>
          <a:ln w="196850">
            <a:solidFill>
              <a:srgbClr val="F3F6F9"/>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8" name="Rectangle 6"/>
          <p:cNvSpPr>
            <a:spLocks noChangeArrowheads="1"/>
          </p:cNvSpPr>
          <p:nvPr/>
        </p:nvSpPr>
        <p:spPr bwMode="auto">
          <a:xfrm>
            <a:off x="2559051" y="4522789"/>
            <a:ext cx="1446213" cy="1589087"/>
          </a:xfrm>
          <a:prstGeom prst="rect">
            <a:avLst/>
          </a:prstGeom>
          <a:solidFill>
            <a:srgbClr val="F2F4F8"/>
          </a:solidFill>
          <a:ln w="177800">
            <a:solidFill>
              <a:srgbClr val="F2F4F8"/>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9" name="Rectangle 7"/>
          <p:cNvSpPr>
            <a:spLocks noChangeArrowheads="1"/>
          </p:cNvSpPr>
          <p:nvPr/>
        </p:nvSpPr>
        <p:spPr bwMode="auto">
          <a:xfrm>
            <a:off x="2559051" y="4522789"/>
            <a:ext cx="1446213" cy="1589087"/>
          </a:xfrm>
          <a:prstGeom prst="rect">
            <a:avLst/>
          </a:prstGeom>
          <a:solidFill>
            <a:srgbClr val="F1F4F7"/>
          </a:solidFill>
          <a:ln w="160338">
            <a:solidFill>
              <a:srgbClr val="F1F4F7"/>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 name="Rectangle 8"/>
          <p:cNvSpPr>
            <a:spLocks noChangeArrowheads="1"/>
          </p:cNvSpPr>
          <p:nvPr/>
        </p:nvSpPr>
        <p:spPr bwMode="auto">
          <a:xfrm>
            <a:off x="2559051" y="4522789"/>
            <a:ext cx="1446213" cy="1589087"/>
          </a:xfrm>
          <a:prstGeom prst="rect">
            <a:avLst/>
          </a:prstGeom>
          <a:solidFill>
            <a:srgbClr val="F0F2F5"/>
          </a:solidFill>
          <a:ln w="142875">
            <a:solidFill>
              <a:srgbClr val="F0F2F5"/>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 name="Rectangle 9"/>
          <p:cNvSpPr>
            <a:spLocks noChangeArrowheads="1"/>
          </p:cNvSpPr>
          <p:nvPr/>
        </p:nvSpPr>
        <p:spPr bwMode="auto">
          <a:xfrm>
            <a:off x="2559051" y="4522789"/>
            <a:ext cx="1446213" cy="1589087"/>
          </a:xfrm>
          <a:prstGeom prst="rect">
            <a:avLst/>
          </a:prstGeom>
          <a:solidFill>
            <a:srgbClr val="EEF1F4"/>
          </a:solidFill>
          <a:ln w="125413">
            <a:solidFill>
              <a:srgbClr val="EEF1F4"/>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 name="Rectangle 10"/>
          <p:cNvSpPr>
            <a:spLocks noChangeArrowheads="1"/>
          </p:cNvSpPr>
          <p:nvPr/>
        </p:nvSpPr>
        <p:spPr bwMode="auto">
          <a:xfrm>
            <a:off x="2559051" y="4522789"/>
            <a:ext cx="1446213" cy="1589087"/>
          </a:xfrm>
          <a:prstGeom prst="rect">
            <a:avLst/>
          </a:prstGeom>
          <a:solidFill>
            <a:srgbClr val="EDEFF3"/>
          </a:solidFill>
          <a:ln w="106363">
            <a:solidFill>
              <a:srgbClr val="EDEFF3"/>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3" name="Rectangle 11"/>
          <p:cNvSpPr>
            <a:spLocks noChangeArrowheads="1"/>
          </p:cNvSpPr>
          <p:nvPr/>
        </p:nvSpPr>
        <p:spPr bwMode="auto">
          <a:xfrm>
            <a:off x="2559051" y="4522789"/>
            <a:ext cx="1446213" cy="1589087"/>
          </a:xfrm>
          <a:prstGeom prst="rect">
            <a:avLst/>
          </a:prstGeom>
          <a:solidFill>
            <a:srgbClr val="EBEEF2"/>
          </a:solidFill>
          <a:ln w="88900">
            <a:solidFill>
              <a:srgbClr val="EBEEF2"/>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 name="Rectangle 12"/>
          <p:cNvSpPr>
            <a:spLocks noChangeArrowheads="1"/>
          </p:cNvSpPr>
          <p:nvPr/>
        </p:nvSpPr>
        <p:spPr bwMode="auto">
          <a:xfrm>
            <a:off x="2559051" y="4522789"/>
            <a:ext cx="1446213" cy="1589087"/>
          </a:xfrm>
          <a:prstGeom prst="rect">
            <a:avLst/>
          </a:prstGeom>
          <a:solidFill>
            <a:srgbClr val="EAECF1"/>
          </a:solidFill>
          <a:ln w="71438">
            <a:solidFill>
              <a:srgbClr val="EAECF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5" name="Rectangle 13"/>
          <p:cNvSpPr>
            <a:spLocks noChangeArrowheads="1"/>
          </p:cNvSpPr>
          <p:nvPr/>
        </p:nvSpPr>
        <p:spPr bwMode="auto">
          <a:xfrm>
            <a:off x="2559051" y="4522789"/>
            <a:ext cx="1446213" cy="1589087"/>
          </a:xfrm>
          <a:prstGeom prst="rect">
            <a:avLst/>
          </a:prstGeom>
          <a:solidFill>
            <a:srgbClr val="E9EBF0"/>
          </a:solidFill>
          <a:ln w="53975">
            <a:solidFill>
              <a:srgbClr val="E9EB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6" name="Rectangle 14"/>
          <p:cNvSpPr>
            <a:spLocks noChangeArrowheads="1"/>
          </p:cNvSpPr>
          <p:nvPr/>
        </p:nvSpPr>
        <p:spPr bwMode="auto">
          <a:xfrm>
            <a:off x="2559051" y="4522789"/>
            <a:ext cx="1446213" cy="1589087"/>
          </a:xfrm>
          <a:prstGeom prst="rect">
            <a:avLst/>
          </a:prstGeom>
          <a:solidFill>
            <a:srgbClr val="E7EAEF"/>
          </a:solidFill>
          <a:ln w="34925">
            <a:solidFill>
              <a:srgbClr val="E7EA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7" name="Rectangle 15"/>
          <p:cNvSpPr>
            <a:spLocks noChangeArrowheads="1"/>
          </p:cNvSpPr>
          <p:nvPr/>
        </p:nvSpPr>
        <p:spPr bwMode="auto">
          <a:xfrm>
            <a:off x="2559051" y="4522789"/>
            <a:ext cx="1446213" cy="1589087"/>
          </a:xfrm>
          <a:prstGeom prst="rect">
            <a:avLst/>
          </a:prstGeom>
          <a:solidFill>
            <a:srgbClr val="E6E9EF"/>
          </a:solidFill>
          <a:ln w="17463">
            <a:solidFill>
              <a:srgbClr val="E6E9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8" name="Rectangle 16"/>
          <p:cNvSpPr>
            <a:spLocks noChangeArrowheads="1"/>
          </p:cNvSpPr>
          <p:nvPr/>
        </p:nvSpPr>
        <p:spPr bwMode="auto">
          <a:xfrm>
            <a:off x="4432301" y="4522789"/>
            <a:ext cx="1446213" cy="1589087"/>
          </a:xfrm>
          <a:prstGeom prst="rect">
            <a:avLst/>
          </a:prstGeom>
          <a:solidFill>
            <a:srgbClr val="F3F6F9"/>
          </a:solidFill>
          <a:ln w="196850">
            <a:solidFill>
              <a:srgbClr val="F3F6F9"/>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9" name="Rectangle 17"/>
          <p:cNvSpPr>
            <a:spLocks noChangeArrowheads="1"/>
          </p:cNvSpPr>
          <p:nvPr/>
        </p:nvSpPr>
        <p:spPr bwMode="auto">
          <a:xfrm>
            <a:off x="4432301" y="4522789"/>
            <a:ext cx="1446213" cy="1589087"/>
          </a:xfrm>
          <a:prstGeom prst="rect">
            <a:avLst/>
          </a:prstGeom>
          <a:solidFill>
            <a:srgbClr val="F2F4F8"/>
          </a:solidFill>
          <a:ln w="177800">
            <a:solidFill>
              <a:srgbClr val="F2F4F8"/>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0" name="Rectangle 18"/>
          <p:cNvSpPr>
            <a:spLocks noChangeArrowheads="1"/>
          </p:cNvSpPr>
          <p:nvPr/>
        </p:nvSpPr>
        <p:spPr bwMode="auto">
          <a:xfrm>
            <a:off x="4432301" y="4522789"/>
            <a:ext cx="1446213" cy="1589087"/>
          </a:xfrm>
          <a:prstGeom prst="rect">
            <a:avLst/>
          </a:prstGeom>
          <a:solidFill>
            <a:srgbClr val="F1F4F7"/>
          </a:solidFill>
          <a:ln w="160338">
            <a:solidFill>
              <a:srgbClr val="F1F4F7"/>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1" name="Rectangle 19"/>
          <p:cNvSpPr>
            <a:spLocks noChangeArrowheads="1"/>
          </p:cNvSpPr>
          <p:nvPr/>
        </p:nvSpPr>
        <p:spPr bwMode="auto">
          <a:xfrm>
            <a:off x="4432301" y="4522789"/>
            <a:ext cx="1446213" cy="1589087"/>
          </a:xfrm>
          <a:prstGeom prst="rect">
            <a:avLst/>
          </a:prstGeom>
          <a:solidFill>
            <a:srgbClr val="F0F2F5"/>
          </a:solidFill>
          <a:ln w="142875">
            <a:solidFill>
              <a:srgbClr val="F0F2F5"/>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2" name="Rectangle 20"/>
          <p:cNvSpPr>
            <a:spLocks noChangeArrowheads="1"/>
          </p:cNvSpPr>
          <p:nvPr/>
        </p:nvSpPr>
        <p:spPr bwMode="auto">
          <a:xfrm>
            <a:off x="4432301" y="4522789"/>
            <a:ext cx="1446213" cy="1589087"/>
          </a:xfrm>
          <a:prstGeom prst="rect">
            <a:avLst/>
          </a:prstGeom>
          <a:solidFill>
            <a:srgbClr val="EEF1F4"/>
          </a:solidFill>
          <a:ln w="125413">
            <a:solidFill>
              <a:srgbClr val="EEF1F4"/>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3" name="Rectangle 21"/>
          <p:cNvSpPr>
            <a:spLocks noChangeArrowheads="1"/>
          </p:cNvSpPr>
          <p:nvPr/>
        </p:nvSpPr>
        <p:spPr bwMode="auto">
          <a:xfrm>
            <a:off x="4432301" y="4522789"/>
            <a:ext cx="1446213" cy="1589087"/>
          </a:xfrm>
          <a:prstGeom prst="rect">
            <a:avLst/>
          </a:prstGeom>
          <a:solidFill>
            <a:srgbClr val="EDEFF3"/>
          </a:solidFill>
          <a:ln w="106363">
            <a:solidFill>
              <a:srgbClr val="EDEFF3"/>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4" name="Rectangle 22"/>
          <p:cNvSpPr>
            <a:spLocks noChangeArrowheads="1"/>
          </p:cNvSpPr>
          <p:nvPr/>
        </p:nvSpPr>
        <p:spPr bwMode="auto">
          <a:xfrm>
            <a:off x="4432301" y="4522789"/>
            <a:ext cx="1446213" cy="1589087"/>
          </a:xfrm>
          <a:prstGeom prst="rect">
            <a:avLst/>
          </a:prstGeom>
          <a:solidFill>
            <a:srgbClr val="EBEEF2"/>
          </a:solidFill>
          <a:ln w="88900">
            <a:solidFill>
              <a:srgbClr val="EBEEF2"/>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5" name="Rectangle 23"/>
          <p:cNvSpPr>
            <a:spLocks noChangeArrowheads="1"/>
          </p:cNvSpPr>
          <p:nvPr/>
        </p:nvSpPr>
        <p:spPr bwMode="auto">
          <a:xfrm>
            <a:off x="4432301" y="4522789"/>
            <a:ext cx="1446213" cy="1589087"/>
          </a:xfrm>
          <a:prstGeom prst="rect">
            <a:avLst/>
          </a:prstGeom>
          <a:solidFill>
            <a:srgbClr val="EAECF1"/>
          </a:solidFill>
          <a:ln w="71438">
            <a:solidFill>
              <a:srgbClr val="EAECF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6" name="Rectangle 24"/>
          <p:cNvSpPr>
            <a:spLocks noChangeArrowheads="1"/>
          </p:cNvSpPr>
          <p:nvPr/>
        </p:nvSpPr>
        <p:spPr bwMode="auto">
          <a:xfrm>
            <a:off x="4432301" y="4522789"/>
            <a:ext cx="1446213" cy="1589087"/>
          </a:xfrm>
          <a:prstGeom prst="rect">
            <a:avLst/>
          </a:prstGeom>
          <a:solidFill>
            <a:srgbClr val="E9EBF0"/>
          </a:solidFill>
          <a:ln w="53975">
            <a:solidFill>
              <a:srgbClr val="E9EB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7" name="Rectangle 25"/>
          <p:cNvSpPr>
            <a:spLocks noChangeArrowheads="1"/>
          </p:cNvSpPr>
          <p:nvPr/>
        </p:nvSpPr>
        <p:spPr bwMode="auto">
          <a:xfrm>
            <a:off x="4432301" y="4522789"/>
            <a:ext cx="1446213" cy="1589087"/>
          </a:xfrm>
          <a:prstGeom prst="rect">
            <a:avLst/>
          </a:prstGeom>
          <a:solidFill>
            <a:srgbClr val="E7EAEF"/>
          </a:solidFill>
          <a:ln w="34925">
            <a:solidFill>
              <a:srgbClr val="E7EA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8" name="Rectangle 26"/>
          <p:cNvSpPr>
            <a:spLocks noChangeArrowheads="1"/>
          </p:cNvSpPr>
          <p:nvPr/>
        </p:nvSpPr>
        <p:spPr bwMode="auto">
          <a:xfrm>
            <a:off x="4432301" y="4522789"/>
            <a:ext cx="1446213" cy="1589087"/>
          </a:xfrm>
          <a:prstGeom prst="rect">
            <a:avLst/>
          </a:prstGeom>
          <a:solidFill>
            <a:srgbClr val="E6E9EF"/>
          </a:solidFill>
          <a:ln w="17463">
            <a:solidFill>
              <a:srgbClr val="E6E9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69" name="Rectangle 27"/>
          <p:cNvSpPr>
            <a:spLocks noChangeArrowheads="1"/>
          </p:cNvSpPr>
          <p:nvPr/>
        </p:nvSpPr>
        <p:spPr bwMode="auto">
          <a:xfrm>
            <a:off x="6288088" y="4522789"/>
            <a:ext cx="1446212" cy="1589087"/>
          </a:xfrm>
          <a:prstGeom prst="rect">
            <a:avLst/>
          </a:prstGeom>
          <a:solidFill>
            <a:srgbClr val="F3F6F9"/>
          </a:solidFill>
          <a:ln w="196850">
            <a:solidFill>
              <a:srgbClr val="F3F6F9"/>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0" name="Rectangle 28"/>
          <p:cNvSpPr>
            <a:spLocks noChangeArrowheads="1"/>
          </p:cNvSpPr>
          <p:nvPr/>
        </p:nvSpPr>
        <p:spPr bwMode="auto">
          <a:xfrm>
            <a:off x="6288088" y="4522789"/>
            <a:ext cx="1446212" cy="1589087"/>
          </a:xfrm>
          <a:prstGeom prst="rect">
            <a:avLst/>
          </a:prstGeom>
          <a:solidFill>
            <a:srgbClr val="F2F4F8"/>
          </a:solidFill>
          <a:ln w="177800">
            <a:solidFill>
              <a:srgbClr val="F2F4F8"/>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1" name="Rectangle 29"/>
          <p:cNvSpPr>
            <a:spLocks noChangeArrowheads="1"/>
          </p:cNvSpPr>
          <p:nvPr/>
        </p:nvSpPr>
        <p:spPr bwMode="auto">
          <a:xfrm>
            <a:off x="6288088" y="4522789"/>
            <a:ext cx="1446212" cy="1589087"/>
          </a:xfrm>
          <a:prstGeom prst="rect">
            <a:avLst/>
          </a:prstGeom>
          <a:solidFill>
            <a:srgbClr val="F1F4F7"/>
          </a:solidFill>
          <a:ln w="160338">
            <a:solidFill>
              <a:srgbClr val="F1F4F7"/>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2" name="Rectangle 30"/>
          <p:cNvSpPr>
            <a:spLocks noChangeArrowheads="1"/>
          </p:cNvSpPr>
          <p:nvPr/>
        </p:nvSpPr>
        <p:spPr bwMode="auto">
          <a:xfrm>
            <a:off x="6288088" y="4522789"/>
            <a:ext cx="1446212" cy="1589087"/>
          </a:xfrm>
          <a:prstGeom prst="rect">
            <a:avLst/>
          </a:prstGeom>
          <a:solidFill>
            <a:srgbClr val="F0F2F5"/>
          </a:solidFill>
          <a:ln w="142875">
            <a:solidFill>
              <a:srgbClr val="F0F2F5"/>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3" name="Rectangle 31"/>
          <p:cNvSpPr>
            <a:spLocks noChangeArrowheads="1"/>
          </p:cNvSpPr>
          <p:nvPr/>
        </p:nvSpPr>
        <p:spPr bwMode="auto">
          <a:xfrm>
            <a:off x="6288088" y="4522789"/>
            <a:ext cx="1446212" cy="1589087"/>
          </a:xfrm>
          <a:prstGeom prst="rect">
            <a:avLst/>
          </a:prstGeom>
          <a:solidFill>
            <a:srgbClr val="EEF1F4"/>
          </a:solidFill>
          <a:ln w="125413">
            <a:solidFill>
              <a:srgbClr val="EEF1F4"/>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4" name="Rectangle 32"/>
          <p:cNvSpPr>
            <a:spLocks noChangeArrowheads="1"/>
          </p:cNvSpPr>
          <p:nvPr/>
        </p:nvSpPr>
        <p:spPr bwMode="auto">
          <a:xfrm>
            <a:off x="6288088" y="4522789"/>
            <a:ext cx="1446212" cy="1589087"/>
          </a:xfrm>
          <a:prstGeom prst="rect">
            <a:avLst/>
          </a:prstGeom>
          <a:solidFill>
            <a:srgbClr val="EDEFF3"/>
          </a:solidFill>
          <a:ln w="106363">
            <a:solidFill>
              <a:srgbClr val="EDEFF3"/>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5" name="Rectangle 33"/>
          <p:cNvSpPr>
            <a:spLocks noChangeArrowheads="1"/>
          </p:cNvSpPr>
          <p:nvPr/>
        </p:nvSpPr>
        <p:spPr bwMode="auto">
          <a:xfrm>
            <a:off x="6288088" y="4522789"/>
            <a:ext cx="1446212" cy="1589087"/>
          </a:xfrm>
          <a:prstGeom prst="rect">
            <a:avLst/>
          </a:prstGeom>
          <a:solidFill>
            <a:srgbClr val="EBEEF2"/>
          </a:solidFill>
          <a:ln w="88900">
            <a:solidFill>
              <a:srgbClr val="EBEEF2"/>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6" name="Rectangle 34"/>
          <p:cNvSpPr>
            <a:spLocks noChangeArrowheads="1"/>
          </p:cNvSpPr>
          <p:nvPr/>
        </p:nvSpPr>
        <p:spPr bwMode="auto">
          <a:xfrm>
            <a:off x="6288088" y="4522789"/>
            <a:ext cx="1446212" cy="1589087"/>
          </a:xfrm>
          <a:prstGeom prst="rect">
            <a:avLst/>
          </a:prstGeom>
          <a:solidFill>
            <a:srgbClr val="EAECF1"/>
          </a:solidFill>
          <a:ln w="71438">
            <a:solidFill>
              <a:srgbClr val="EAECF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7" name="Rectangle 35"/>
          <p:cNvSpPr>
            <a:spLocks noChangeArrowheads="1"/>
          </p:cNvSpPr>
          <p:nvPr/>
        </p:nvSpPr>
        <p:spPr bwMode="auto">
          <a:xfrm>
            <a:off x="6288088" y="4522789"/>
            <a:ext cx="1446212" cy="1589087"/>
          </a:xfrm>
          <a:prstGeom prst="rect">
            <a:avLst/>
          </a:prstGeom>
          <a:solidFill>
            <a:srgbClr val="E9EBF0"/>
          </a:solidFill>
          <a:ln w="53975">
            <a:solidFill>
              <a:srgbClr val="E9EB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8" name="Rectangle 36"/>
          <p:cNvSpPr>
            <a:spLocks noChangeArrowheads="1"/>
          </p:cNvSpPr>
          <p:nvPr/>
        </p:nvSpPr>
        <p:spPr bwMode="auto">
          <a:xfrm>
            <a:off x="6288088" y="4522789"/>
            <a:ext cx="1446212" cy="1589087"/>
          </a:xfrm>
          <a:prstGeom prst="rect">
            <a:avLst/>
          </a:prstGeom>
          <a:solidFill>
            <a:srgbClr val="E7EAEF"/>
          </a:solidFill>
          <a:ln w="34925">
            <a:solidFill>
              <a:srgbClr val="E7EA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79" name="Rectangle 37"/>
          <p:cNvSpPr>
            <a:spLocks noChangeArrowheads="1"/>
          </p:cNvSpPr>
          <p:nvPr/>
        </p:nvSpPr>
        <p:spPr bwMode="auto">
          <a:xfrm>
            <a:off x="6288088" y="4522789"/>
            <a:ext cx="1446212" cy="1589087"/>
          </a:xfrm>
          <a:prstGeom prst="rect">
            <a:avLst/>
          </a:prstGeom>
          <a:solidFill>
            <a:srgbClr val="E6E9EF"/>
          </a:solidFill>
          <a:ln w="17463">
            <a:solidFill>
              <a:srgbClr val="E6E9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0" name="Rectangle 38"/>
          <p:cNvSpPr>
            <a:spLocks noChangeArrowheads="1"/>
          </p:cNvSpPr>
          <p:nvPr/>
        </p:nvSpPr>
        <p:spPr bwMode="auto">
          <a:xfrm>
            <a:off x="8126414" y="4522789"/>
            <a:ext cx="1444625" cy="1589087"/>
          </a:xfrm>
          <a:prstGeom prst="rect">
            <a:avLst/>
          </a:prstGeom>
          <a:solidFill>
            <a:srgbClr val="F3F6F9"/>
          </a:solidFill>
          <a:ln w="196850">
            <a:solidFill>
              <a:srgbClr val="F3F6F9"/>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1" name="Rectangle 39"/>
          <p:cNvSpPr>
            <a:spLocks noChangeArrowheads="1"/>
          </p:cNvSpPr>
          <p:nvPr/>
        </p:nvSpPr>
        <p:spPr bwMode="auto">
          <a:xfrm>
            <a:off x="8126414" y="4522789"/>
            <a:ext cx="1444625" cy="1589087"/>
          </a:xfrm>
          <a:prstGeom prst="rect">
            <a:avLst/>
          </a:prstGeom>
          <a:solidFill>
            <a:srgbClr val="F2F4F8"/>
          </a:solidFill>
          <a:ln w="177800">
            <a:solidFill>
              <a:srgbClr val="F2F4F8"/>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2" name="Rectangle 40"/>
          <p:cNvSpPr>
            <a:spLocks noChangeArrowheads="1"/>
          </p:cNvSpPr>
          <p:nvPr/>
        </p:nvSpPr>
        <p:spPr bwMode="auto">
          <a:xfrm>
            <a:off x="8126414" y="4522789"/>
            <a:ext cx="1444625" cy="1589087"/>
          </a:xfrm>
          <a:prstGeom prst="rect">
            <a:avLst/>
          </a:prstGeom>
          <a:solidFill>
            <a:srgbClr val="F1F4F7"/>
          </a:solidFill>
          <a:ln w="160338">
            <a:solidFill>
              <a:srgbClr val="F1F4F7"/>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3" name="Rectangle 41"/>
          <p:cNvSpPr>
            <a:spLocks noChangeArrowheads="1"/>
          </p:cNvSpPr>
          <p:nvPr/>
        </p:nvSpPr>
        <p:spPr bwMode="auto">
          <a:xfrm>
            <a:off x="8126414" y="4522789"/>
            <a:ext cx="1444625" cy="1589087"/>
          </a:xfrm>
          <a:prstGeom prst="rect">
            <a:avLst/>
          </a:prstGeom>
          <a:solidFill>
            <a:srgbClr val="F0F2F5"/>
          </a:solidFill>
          <a:ln w="142875">
            <a:solidFill>
              <a:srgbClr val="F0F2F5"/>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4" name="Rectangle 42"/>
          <p:cNvSpPr>
            <a:spLocks noChangeArrowheads="1"/>
          </p:cNvSpPr>
          <p:nvPr/>
        </p:nvSpPr>
        <p:spPr bwMode="auto">
          <a:xfrm>
            <a:off x="8126414" y="4522789"/>
            <a:ext cx="1444625" cy="1589087"/>
          </a:xfrm>
          <a:prstGeom prst="rect">
            <a:avLst/>
          </a:prstGeom>
          <a:solidFill>
            <a:srgbClr val="EEF1F4"/>
          </a:solidFill>
          <a:ln w="125413">
            <a:solidFill>
              <a:srgbClr val="EEF1F4"/>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5" name="Rectangle 43"/>
          <p:cNvSpPr>
            <a:spLocks noChangeArrowheads="1"/>
          </p:cNvSpPr>
          <p:nvPr/>
        </p:nvSpPr>
        <p:spPr bwMode="auto">
          <a:xfrm>
            <a:off x="8126414" y="4522789"/>
            <a:ext cx="1444625" cy="1589087"/>
          </a:xfrm>
          <a:prstGeom prst="rect">
            <a:avLst/>
          </a:prstGeom>
          <a:solidFill>
            <a:srgbClr val="EDEFF3"/>
          </a:solidFill>
          <a:ln w="106363">
            <a:solidFill>
              <a:srgbClr val="EDEFF3"/>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6" name="Rectangle 44"/>
          <p:cNvSpPr>
            <a:spLocks noChangeArrowheads="1"/>
          </p:cNvSpPr>
          <p:nvPr/>
        </p:nvSpPr>
        <p:spPr bwMode="auto">
          <a:xfrm>
            <a:off x="8126414" y="4522789"/>
            <a:ext cx="1444625" cy="1589087"/>
          </a:xfrm>
          <a:prstGeom prst="rect">
            <a:avLst/>
          </a:prstGeom>
          <a:solidFill>
            <a:srgbClr val="EBEEF2"/>
          </a:solidFill>
          <a:ln w="88900">
            <a:solidFill>
              <a:srgbClr val="EBEEF2"/>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7" name="Rectangle 45"/>
          <p:cNvSpPr>
            <a:spLocks noChangeArrowheads="1"/>
          </p:cNvSpPr>
          <p:nvPr/>
        </p:nvSpPr>
        <p:spPr bwMode="auto">
          <a:xfrm>
            <a:off x="8126414" y="4522789"/>
            <a:ext cx="1444625" cy="1589087"/>
          </a:xfrm>
          <a:prstGeom prst="rect">
            <a:avLst/>
          </a:prstGeom>
          <a:solidFill>
            <a:srgbClr val="EAECF1"/>
          </a:solidFill>
          <a:ln w="71438">
            <a:solidFill>
              <a:srgbClr val="EAECF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8" name="Rectangle 46"/>
          <p:cNvSpPr>
            <a:spLocks noChangeArrowheads="1"/>
          </p:cNvSpPr>
          <p:nvPr/>
        </p:nvSpPr>
        <p:spPr bwMode="auto">
          <a:xfrm>
            <a:off x="8126414" y="4522789"/>
            <a:ext cx="1444625" cy="1589087"/>
          </a:xfrm>
          <a:prstGeom prst="rect">
            <a:avLst/>
          </a:prstGeom>
          <a:solidFill>
            <a:srgbClr val="E9EBF0"/>
          </a:solidFill>
          <a:ln w="53975">
            <a:solidFill>
              <a:srgbClr val="E9EB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89" name="Rectangle 47"/>
          <p:cNvSpPr>
            <a:spLocks noChangeArrowheads="1"/>
          </p:cNvSpPr>
          <p:nvPr/>
        </p:nvSpPr>
        <p:spPr bwMode="auto">
          <a:xfrm>
            <a:off x="8126414" y="4522789"/>
            <a:ext cx="1444625" cy="1589087"/>
          </a:xfrm>
          <a:prstGeom prst="rect">
            <a:avLst/>
          </a:prstGeom>
          <a:solidFill>
            <a:srgbClr val="E7EAEF"/>
          </a:solidFill>
          <a:ln w="34925">
            <a:solidFill>
              <a:srgbClr val="E7EA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90" name="Rectangle 48"/>
          <p:cNvSpPr>
            <a:spLocks noChangeArrowheads="1"/>
          </p:cNvSpPr>
          <p:nvPr/>
        </p:nvSpPr>
        <p:spPr bwMode="auto">
          <a:xfrm>
            <a:off x="8126414" y="4522789"/>
            <a:ext cx="1444625" cy="1589087"/>
          </a:xfrm>
          <a:prstGeom prst="rect">
            <a:avLst/>
          </a:prstGeom>
          <a:solidFill>
            <a:srgbClr val="E6E9EF"/>
          </a:solidFill>
          <a:ln w="17463">
            <a:solidFill>
              <a:srgbClr val="E6E9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91" name="Rectangle 49"/>
          <p:cNvSpPr>
            <a:spLocks noChangeArrowheads="1"/>
          </p:cNvSpPr>
          <p:nvPr/>
        </p:nvSpPr>
        <p:spPr bwMode="auto">
          <a:xfrm>
            <a:off x="8001000" y="4379913"/>
            <a:ext cx="1570038" cy="1714500"/>
          </a:xfrm>
          <a:prstGeom prst="rect">
            <a:avLst/>
          </a:prstGeom>
          <a:solidFill>
            <a:srgbClr val="FFFFFF"/>
          </a:solidFill>
          <a:ln w="17463">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92" name="Rectangle 50"/>
          <p:cNvSpPr>
            <a:spLocks noChangeArrowheads="1"/>
          </p:cNvSpPr>
          <p:nvPr/>
        </p:nvSpPr>
        <p:spPr bwMode="auto">
          <a:xfrm>
            <a:off x="2435225" y="4379913"/>
            <a:ext cx="1570038" cy="1714500"/>
          </a:xfrm>
          <a:prstGeom prst="rect">
            <a:avLst/>
          </a:prstGeom>
          <a:solidFill>
            <a:srgbClr val="FFFFFF"/>
          </a:solidFill>
          <a:ln w="17463">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93" name="Line 51"/>
          <p:cNvSpPr>
            <a:spLocks noChangeShapeType="1"/>
          </p:cNvSpPr>
          <p:nvPr/>
        </p:nvSpPr>
        <p:spPr bwMode="auto">
          <a:xfrm flipH="1">
            <a:off x="2435225" y="5237164"/>
            <a:ext cx="1570038"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4" name="Rectangle 52"/>
          <p:cNvSpPr>
            <a:spLocks noChangeArrowheads="1"/>
          </p:cNvSpPr>
          <p:nvPr/>
        </p:nvSpPr>
        <p:spPr bwMode="auto">
          <a:xfrm>
            <a:off x="6145214" y="4379913"/>
            <a:ext cx="1570037" cy="1714500"/>
          </a:xfrm>
          <a:prstGeom prst="rect">
            <a:avLst/>
          </a:prstGeom>
          <a:solidFill>
            <a:srgbClr val="FFFFFF"/>
          </a:solidFill>
          <a:ln w="17463">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95" name="Line 53"/>
          <p:cNvSpPr>
            <a:spLocks noChangeShapeType="1"/>
          </p:cNvSpPr>
          <p:nvPr/>
        </p:nvSpPr>
        <p:spPr bwMode="auto">
          <a:xfrm flipH="1">
            <a:off x="6145214" y="5237164"/>
            <a:ext cx="1570037"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6" name="Rectangle 54"/>
          <p:cNvSpPr>
            <a:spLocks noChangeArrowheads="1"/>
          </p:cNvSpPr>
          <p:nvPr/>
        </p:nvSpPr>
        <p:spPr bwMode="auto">
          <a:xfrm>
            <a:off x="4289425" y="4379913"/>
            <a:ext cx="1570038" cy="1714500"/>
          </a:xfrm>
          <a:prstGeom prst="rect">
            <a:avLst/>
          </a:prstGeom>
          <a:solidFill>
            <a:srgbClr val="FFFFFF"/>
          </a:solidFill>
          <a:ln w="17463">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97" name="Line 55"/>
          <p:cNvSpPr>
            <a:spLocks noChangeShapeType="1"/>
          </p:cNvSpPr>
          <p:nvPr/>
        </p:nvSpPr>
        <p:spPr bwMode="auto">
          <a:xfrm flipH="1">
            <a:off x="4289425" y="5237164"/>
            <a:ext cx="1570038"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8" name="Line 56"/>
          <p:cNvSpPr>
            <a:spLocks noChangeShapeType="1"/>
          </p:cNvSpPr>
          <p:nvPr/>
        </p:nvSpPr>
        <p:spPr bwMode="auto">
          <a:xfrm flipH="1">
            <a:off x="8001000" y="5237164"/>
            <a:ext cx="1570038"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99" name="Freeform 57"/>
          <p:cNvSpPr>
            <a:spLocks/>
          </p:cNvSpPr>
          <p:nvPr/>
        </p:nvSpPr>
        <p:spPr bwMode="auto">
          <a:xfrm>
            <a:off x="6931025" y="2951163"/>
            <a:ext cx="927100" cy="1428750"/>
          </a:xfrm>
          <a:custGeom>
            <a:avLst/>
            <a:gdLst>
              <a:gd name="T0" fmla="*/ 0 w 584"/>
              <a:gd name="T1" fmla="*/ 2147483647 h 900"/>
              <a:gd name="T2" fmla="*/ 2147483647 w 584"/>
              <a:gd name="T3" fmla="*/ 0 h 900"/>
              <a:gd name="T4" fmla="*/ 0 w 584"/>
              <a:gd name="T5" fmla="*/ 2147483647 h 900"/>
              <a:gd name="T6" fmla="*/ 0 60000 65536"/>
              <a:gd name="T7" fmla="*/ 0 60000 65536"/>
              <a:gd name="T8" fmla="*/ 0 60000 65536"/>
              <a:gd name="T9" fmla="*/ 0 w 584"/>
              <a:gd name="T10" fmla="*/ 0 h 900"/>
              <a:gd name="T11" fmla="*/ 584 w 584"/>
              <a:gd name="T12" fmla="*/ 900 h 900"/>
            </a:gdLst>
            <a:ahLst/>
            <a:cxnLst>
              <a:cxn ang="T6">
                <a:pos x="T0" y="T1"/>
              </a:cxn>
              <a:cxn ang="T7">
                <a:pos x="T2" y="T3"/>
              </a:cxn>
              <a:cxn ang="T8">
                <a:pos x="T4" y="T5"/>
              </a:cxn>
            </a:cxnLst>
            <a:rect l="T9" t="T10" r="T11" b="T12"/>
            <a:pathLst>
              <a:path w="584" h="900">
                <a:moveTo>
                  <a:pt x="0" y="900"/>
                </a:moveTo>
                <a:lnTo>
                  <a:pt x="584" y="0"/>
                </a:lnTo>
                <a:lnTo>
                  <a:pt x="0" y="9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0" name="Freeform 58"/>
          <p:cNvSpPr>
            <a:spLocks/>
          </p:cNvSpPr>
          <p:nvPr/>
        </p:nvSpPr>
        <p:spPr bwMode="auto">
          <a:xfrm>
            <a:off x="7858125" y="2951163"/>
            <a:ext cx="928688" cy="1428750"/>
          </a:xfrm>
          <a:custGeom>
            <a:avLst/>
            <a:gdLst>
              <a:gd name="T0" fmla="*/ 2147483647 w 585"/>
              <a:gd name="T1" fmla="*/ 2147483647 h 900"/>
              <a:gd name="T2" fmla="*/ 0 w 585"/>
              <a:gd name="T3" fmla="*/ 0 h 900"/>
              <a:gd name="T4" fmla="*/ 2147483647 w 585"/>
              <a:gd name="T5" fmla="*/ 2147483647 h 900"/>
              <a:gd name="T6" fmla="*/ 0 60000 65536"/>
              <a:gd name="T7" fmla="*/ 0 60000 65536"/>
              <a:gd name="T8" fmla="*/ 0 60000 65536"/>
              <a:gd name="T9" fmla="*/ 0 w 585"/>
              <a:gd name="T10" fmla="*/ 0 h 900"/>
              <a:gd name="T11" fmla="*/ 585 w 585"/>
              <a:gd name="T12" fmla="*/ 900 h 900"/>
            </a:gdLst>
            <a:ahLst/>
            <a:cxnLst>
              <a:cxn ang="T6">
                <a:pos x="T0" y="T1"/>
              </a:cxn>
              <a:cxn ang="T7">
                <a:pos x="T2" y="T3"/>
              </a:cxn>
              <a:cxn ang="T8">
                <a:pos x="T4" y="T5"/>
              </a:cxn>
            </a:cxnLst>
            <a:rect l="T9" t="T10" r="T11" b="T12"/>
            <a:pathLst>
              <a:path w="585" h="900">
                <a:moveTo>
                  <a:pt x="585" y="900"/>
                </a:moveTo>
                <a:lnTo>
                  <a:pt x="0" y="0"/>
                </a:lnTo>
                <a:lnTo>
                  <a:pt x="585" y="9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1" name="Freeform 59"/>
          <p:cNvSpPr>
            <a:spLocks/>
          </p:cNvSpPr>
          <p:nvPr/>
        </p:nvSpPr>
        <p:spPr bwMode="auto">
          <a:xfrm>
            <a:off x="3219450" y="1719263"/>
            <a:ext cx="2319338" cy="2660650"/>
          </a:xfrm>
          <a:custGeom>
            <a:avLst/>
            <a:gdLst>
              <a:gd name="T0" fmla="*/ 0 w 1461"/>
              <a:gd name="T1" fmla="*/ 2147483647 h 1676"/>
              <a:gd name="T2" fmla="*/ 2147483647 w 1461"/>
              <a:gd name="T3" fmla="*/ 0 h 1676"/>
              <a:gd name="T4" fmla="*/ 0 w 1461"/>
              <a:gd name="T5" fmla="*/ 2147483647 h 1676"/>
              <a:gd name="T6" fmla="*/ 0 60000 65536"/>
              <a:gd name="T7" fmla="*/ 0 60000 65536"/>
              <a:gd name="T8" fmla="*/ 0 60000 65536"/>
              <a:gd name="T9" fmla="*/ 0 w 1461"/>
              <a:gd name="T10" fmla="*/ 0 h 1676"/>
              <a:gd name="T11" fmla="*/ 1461 w 1461"/>
              <a:gd name="T12" fmla="*/ 1676 h 1676"/>
            </a:gdLst>
            <a:ahLst/>
            <a:cxnLst>
              <a:cxn ang="T6">
                <a:pos x="T0" y="T1"/>
              </a:cxn>
              <a:cxn ang="T7">
                <a:pos x="T2" y="T3"/>
              </a:cxn>
              <a:cxn ang="T8">
                <a:pos x="T4" y="T5"/>
              </a:cxn>
            </a:cxnLst>
            <a:rect l="T9" t="T10" r="T11" b="T12"/>
            <a:pathLst>
              <a:path w="1461" h="1676">
                <a:moveTo>
                  <a:pt x="0" y="1676"/>
                </a:moveTo>
                <a:lnTo>
                  <a:pt x="1461" y="0"/>
                </a:lnTo>
                <a:lnTo>
                  <a:pt x="0" y="1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2" name="Freeform 60"/>
          <p:cNvSpPr>
            <a:spLocks/>
          </p:cNvSpPr>
          <p:nvPr/>
        </p:nvSpPr>
        <p:spPr bwMode="auto">
          <a:xfrm>
            <a:off x="5075238" y="1719263"/>
            <a:ext cx="463550" cy="2660650"/>
          </a:xfrm>
          <a:custGeom>
            <a:avLst/>
            <a:gdLst>
              <a:gd name="T0" fmla="*/ 0 w 292"/>
              <a:gd name="T1" fmla="*/ 2147483647 h 1676"/>
              <a:gd name="T2" fmla="*/ 2147483647 w 292"/>
              <a:gd name="T3" fmla="*/ 0 h 1676"/>
              <a:gd name="T4" fmla="*/ 0 w 292"/>
              <a:gd name="T5" fmla="*/ 2147483647 h 1676"/>
              <a:gd name="T6" fmla="*/ 0 60000 65536"/>
              <a:gd name="T7" fmla="*/ 0 60000 65536"/>
              <a:gd name="T8" fmla="*/ 0 60000 65536"/>
              <a:gd name="T9" fmla="*/ 0 w 292"/>
              <a:gd name="T10" fmla="*/ 0 h 1676"/>
              <a:gd name="T11" fmla="*/ 292 w 292"/>
              <a:gd name="T12" fmla="*/ 1676 h 1676"/>
            </a:gdLst>
            <a:ahLst/>
            <a:cxnLst>
              <a:cxn ang="T6">
                <a:pos x="T0" y="T1"/>
              </a:cxn>
              <a:cxn ang="T7">
                <a:pos x="T2" y="T3"/>
              </a:cxn>
              <a:cxn ang="T8">
                <a:pos x="T4" y="T5"/>
              </a:cxn>
            </a:cxnLst>
            <a:rect l="T9" t="T10" r="T11" b="T12"/>
            <a:pathLst>
              <a:path w="292" h="1676">
                <a:moveTo>
                  <a:pt x="0" y="1676"/>
                </a:moveTo>
                <a:lnTo>
                  <a:pt x="292" y="0"/>
                </a:lnTo>
                <a:lnTo>
                  <a:pt x="0" y="16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3" name="Freeform 61"/>
          <p:cNvSpPr>
            <a:spLocks/>
          </p:cNvSpPr>
          <p:nvPr/>
        </p:nvSpPr>
        <p:spPr bwMode="auto">
          <a:xfrm>
            <a:off x="5538789" y="1719263"/>
            <a:ext cx="2319337" cy="1231900"/>
          </a:xfrm>
          <a:custGeom>
            <a:avLst/>
            <a:gdLst>
              <a:gd name="T0" fmla="*/ 2147483647 w 1461"/>
              <a:gd name="T1" fmla="*/ 2147483647 h 776"/>
              <a:gd name="T2" fmla="*/ 0 w 1461"/>
              <a:gd name="T3" fmla="*/ 0 h 776"/>
              <a:gd name="T4" fmla="*/ 2147483647 w 1461"/>
              <a:gd name="T5" fmla="*/ 2147483647 h 776"/>
              <a:gd name="T6" fmla="*/ 0 60000 65536"/>
              <a:gd name="T7" fmla="*/ 0 60000 65536"/>
              <a:gd name="T8" fmla="*/ 0 60000 65536"/>
              <a:gd name="T9" fmla="*/ 0 w 1461"/>
              <a:gd name="T10" fmla="*/ 0 h 776"/>
              <a:gd name="T11" fmla="*/ 1461 w 1461"/>
              <a:gd name="T12" fmla="*/ 776 h 776"/>
            </a:gdLst>
            <a:ahLst/>
            <a:cxnLst>
              <a:cxn ang="T6">
                <a:pos x="T0" y="T1"/>
              </a:cxn>
              <a:cxn ang="T7">
                <a:pos x="T2" y="T3"/>
              </a:cxn>
              <a:cxn ang="T8">
                <a:pos x="T4" y="T5"/>
              </a:cxn>
            </a:cxnLst>
            <a:rect l="T9" t="T10" r="T11" b="T12"/>
            <a:pathLst>
              <a:path w="1461" h="776">
                <a:moveTo>
                  <a:pt x="1461" y="776"/>
                </a:moveTo>
                <a:lnTo>
                  <a:pt x="0" y="0"/>
                </a:lnTo>
                <a:lnTo>
                  <a:pt x="1461" y="7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 name="Group 62"/>
          <p:cNvGrpSpPr>
            <a:grpSpLocks/>
          </p:cNvGrpSpPr>
          <p:nvPr/>
        </p:nvGrpSpPr>
        <p:grpSpPr bwMode="auto">
          <a:xfrm>
            <a:off x="2662239" y="4679951"/>
            <a:ext cx="1000125" cy="1152525"/>
            <a:chOff x="717" y="2948"/>
            <a:chExt cx="630" cy="726"/>
          </a:xfrm>
        </p:grpSpPr>
        <p:sp>
          <p:nvSpPr>
            <p:cNvPr id="6285" name="Rectangle 63"/>
            <p:cNvSpPr>
              <a:spLocks noChangeArrowheads="1"/>
            </p:cNvSpPr>
            <p:nvPr/>
          </p:nvSpPr>
          <p:spPr bwMode="auto">
            <a:xfrm>
              <a:off x="717" y="3381"/>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86" name="Rectangle 64"/>
            <p:cNvSpPr>
              <a:spLocks noChangeArrowheads="1"/>
            </p:cNvSpPr>
            <p:nvPr/>
          </p:nvSpPr>
          <p:spPr bwMode="auto">
            <a:xfrm>
              <a:off x="762" y="3381"/>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87" name="Rectangle 65"/>
            <p:cNvSpPr>
              <a:spLocks noChangeArrowheads="1"/>
            </p:cNvSpPr>
            <p:nvPr/>
          </p:nvSpPr>
          <p:spPr bwMode="auto">
            <a:xfrm>
              <a:off x="797" y="3381"/>
              <a:ext cx="5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Tap water</a:t>
              </a:r>
              <a:endParaRPr lang="en-US" altLang="en-US" sz="2400">
                <a:latin typeface="Times New Roman" panose="02020603050405020304" pitchFamily="18" charset="0"/>
              </a:endParaRPr>
            </a:p>
          </p:txBody>
        </p:sp>
        <p:sp>
          <p:nvSpPr>
            <p:cNvPr id="6288" name="Rectangle 66"/>
            <p:cNvSpPr>
              <a:spLocks noChangeArrowheads="1"/>
            </p:cNvSpPr>
            <p:nvPr/>
          </p:nvSpPr>
          <p:spPr bwMode="auto">
            <a:xfrm>
              <a:off x="717" y="3530"/>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89" name="Rectangle 67"/>
            <p:cNvSpPr>
              <a:spLocks noChangeArrowheads="1"/>
            </p:cNvSpPr>
            <p:nvPr/>
          </p:nvSpPr>
          <p:spPr bwMode="auto">
            <a:xfrm>
              <a:off x="762" y="3530"/>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90" name="Rectangle 68"/>
            <p:cNvSpPr>
              <a:spLocks noChangeArrowheads="1"/>
            </p:cNvSpPr>
            <p:nvPr/>
          </p:nvSpPr>
          <p:spPr bwMode="auto">
            <a:xfrm>
              <a:off x="797" y="3530"/>
              <a:ext cx="5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Cable TV</a:t>
              </a:r>
              <a:endParaRPr lang="en-US" altLang="en-US" sz="2400">
                <a:latin typeface="Times New Roman" panose="02020603050405020304" pitchFamily="18" charset="0"/>
              </a:endParaRPr>
            </a:p>
          </p:txBody>
        </p:sp>
        <p:sp>
          <p:nvSpPr>
            <p:cNvPr id="6291" name="Rectangle 69"/>
            <p:cNvSpPr>
              <a:spLocks noChangeArrowheads="1"/>
            </p:cNvSpPr>
            <p:nvPr/>
          </p:nvSpPr>
          <p:spPr bwMode="auto">
            <a:xfrm>
              <a:off x="825" y="2948"/>
              <a:ext cx="52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Monopoly</a:t>
              </a:r>
              <a:endParaRPr lang="en-US" altLang="en-US" sz="2400">
                <a:latin typeface="Times New Roman" panose="02020603050405020304" pitchFamily="18" charset="0"/>
              </a:endParaRPr>
            </a:p>
          </p:txBody>
        </p:sp>
      </p:grpSp>
      <p:grpSp>
        <p:nvGrpSpPr>
          <p:cNvPr id="3" name="Group 71"/>
          <p:cNvGrpSpPr>
            <a:grpSpLocks/>
          </p:cNvGrpSpPr>
          <p:nvPr/>
        </p:nvGrpSpPr>
        <p:grpSpPr bwMode="auto">
          <a:xfrm>
            <a:off x="6354761" y="4443412"/>
            <a:ext cx="1127124" cy="1390649"/>
            <a:chOff x="3043" y="2799"/>
            <a:chExt cx="710" cy="876"/>
          </a:xfrm>
        </p:grpSpPr>
        <p:sp>
          <p:nvSpPr>
            <p:cNvPr id="6277" name="Rectangle 72"/>
            <p:cNvSpPr>
              <a:spLocks noChangeArrowheads="1"/>
            </p:cNvSpPr>
            <p:nvPr/>
          </p:nvSpPr>
          <p:spPr bwMode="auto">
            <a:xfrm>
              <a:off x="3043" y="3381"/>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78" name="Rectangle 73"/>
            <p:cNvSpPr>
              <a:spLocks noChangeArrowheads="1"/>
            </p:cNvSpPr>
            <p:nvPr/>
          </p:nvSpPr>
          <p:spPr bwMode="auto">
            <a:xfrm>
              <a:off x="3088" y="3381"/>
              <a:ext cx="3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79" name="Rectangle 74"/>
            <p:cNvSpPr>
              <a:spLocks noChangeArrowheads="1"/>
            </p:cNvSpPr>
            <p:nvPr/>
          </p:nvSpPr>
          <p:spPr bwMode="auto">
            <a:xfrm>
              <a:off x="3127" y="3381"/>
              <a:ext cx="37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Novels</a:t>
              </a:r>
              <a:endParaRPr lang="en-US" altLang="en-US" sz="2400">
                <a:latin typeface="Times New Roman" panose="02020603050405020304" pitchFamily="18" charset="0"/>
              </a:endParaRPr>
            </a:p>
          </p:txBody>
        </p:sp>
        <p:sp>
          <p:nvSpPr>
            <p:cNvPr id="6280" name="Rectangle 75"/>
            <p:cNvSpPr>
              <a:spLocks noChangeArrowheads="1"/>
            </p:cNvSpPr>
            <p:nvPr/>
          </p:nvSpPr>
          <p:spPr bwMode="auto">
            <a:xfrm>
              <a:off x="3043" y="3530"/>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81" name="Rectangle 76"/>
            <p:cNvSpPr>
              <a:spLocks noChangeArrowheads="1"/>
            </p:cNvSpPr>
            <p:nvPr/>
          </p:nvSpPr>
          <p:spPr bwMode="auto">
            <a:xfrm>
              <a:off x="3088" y="3530"/>
              <a:ext cx="3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82" name="Rectangle 77"/>
            <p:cNvSpPr>
              <a:spLocks noChangeArrowheads="1"/>
            </p:cNvSpPr>
            <p:nvPr/>
          </p:nvSpPr>
          <p:spPr bwMode="auto">
            <a:xfrm>
              <a:off x="3127" y="3530"/>
              <a:ext cx="38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Movies</a:t>
              </a:r>
              <a:endParaRPr lang="en-US" altLang="en-US" sz="2400">
                <a:latin typeface="Times New Roman" panose="02020603050405020304" pitchFamily="18" charset="0"/>
              </a:endParaRPr>
            </a:p>
          </p:txBody>
        </p:sp>
        <p:sp>
          <p:nvSpPr>
            <p:cNvPr id="6283" name="Rectangle 78"/>
            <p:cNvSpPr>
              <a:spLocks noChangeArrowheads="1"/>
            </p:cNvSpPr>
            <p:nvPr/>
          </p:nvSpPr>
          <p:spPr bwMode="auto">
            <a:xfrm>
              <a:off x="3077" y="2799"/>
              <a:ext cx="67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Monopolistic</a:t>
              </a:r>
              <a:endParaRPr lang="en-US" altLang="en-US" sz="2400">
                <a:latin typeface="Times New Roman" panose="02020603050405020304" pitchFamily="18" charset="0"/>
              </a:endParaRPr>
            </a:p>
          </p:txBody>
        </p:sp>
        <p:sp>
          <p:nvSpPr>
            <p:cNvPr id="6284" name="Rectangle 79"/>
            <p:cNvSpPr>
              <a:spLocks noChangeArrowheads="1"/>
            </p:cNvSpPr>
            <p:nvPr/>
          </p:nvSpPr>
          <p:spPr bwMode="auto">
            <a:xfrm>
              <a:off x="3092" y="2948"/>
              <a:ext cx="64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Competition</a:t>
              </a:r>
              <a:endParaRPr lang="en-US" altLang="en-US" sz="2400">
                <a:latin typeface="Times New Roman" panose="02020603050405020304" pitchFamily="18" charset="0"/>
              </a:endParaRPr>
            </a:p>
          </p:txBody>
        </p:sp>
      </p:grpSp>
      <p:grpSp>
        <p:nvGrpSpPr>
          <p:cNvPr id="4" name="Group 81"/>
          <p:cNvGrpSpPr>
            <a:grpSpLocks/>
          </p:cNvGrpSpPr>
          <p:nvPr/>
        </p:nvGrpSpPr>
        <p:grpSpPr bwMode="auto">
          <a:xfrm>
            <a:off x="4508501" y="4679951"/>
            <a:ext cx="1154113" cy="1154113"/>
            <a:chOff x="1880" y="2948"/>
            <a:chExt cx="727" cy="727"/>
          </a:xfrm>
        </p:grpSpPr>
        <p:sp>
          <p:nvSpPr>
            <p:cNvPr id="6270" name="Rectangle 82"/>
            <p:cNvSpPr>
              <a:spLocks noChangeArrowheads="1"/>
            </p:cNvSpPr>
            <p:nvPr/>
          </p:nvSpPr>
          <p:spPr bwMode="auto">
            <a:xfrm>
              <a:off x="1880" y="3381"/>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71" name="Rectangle 83"/>
            <p:cNvSpPr>
              <a:spLocks noChangeArrowheads="1"/>
            </p:cNvSpPr>
            <p:nvPr/>
          </p:nvSpPr>
          <p:spPr bwMode="auto">
            <a:xfrm>
              <a:off x="1925" y="3381"/>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72" name="Rectangle 84"/>
            <p:cNvSpPr>
              <a:spLocks noChangeArrowheads="1"/>
            </p:cNvSpPr>
            <p:nvPr/>
          </p:nvSpPr>
          <p:spPr bwMode="auto">
            <a:xfrm>
              <a:off x="1965" y="3381"/>
              <a:ext cx="6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Tennis balls</a:t>
              </a:r>
              <a:endParaRPr lang="en-US" altLang="en-US" sz="2400">
                <a:latin typeface="Times New Roman" panose="02020603050405020304" pitchFamily="18" charset="0"/>
              </a:endParaRPr>
            </a:p>
          </p:txBody>
        </p:sp>
        <p:sp>
          <p:nvSpPr>
            <p:cNvPr id="6273" name="Rectangle 85"/>
            <p:cNvSpPr>
              <a:spLocks noChangeArrowheads="1"/>
            </p:cNvSpPr>
            <p:nvPr/>
          </p:nvSpPr>
          <p:spPr bwMode="auto">
            <a:xfrm>
              <a:off x="1880" y="3530"/>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74" name="Rectangle 86"/>
            <p:cNvSpPr>
              <a:spLocks noChangeArrowheads="1"/>
            </p:cNvSpPr>
            <p:nvPr/>
          </p:nvSpPr>
          <p:spPr bwMode="auto">
            <a:xfrm>
              <a:off x="1925" y="3530"/>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75" name="Rectangle 87"/>
            <p:cNvSpPr>
              <a:spLocks noChangeArrowheads="1"/>
            </p:cNvSpPr>
            <p:nvPr/>
          </p:nvSpPr>
          <p:spPr bwMode="auto">
            <a:xfrm>
              <a:off x="1965" y="3530"/>
              <a:ext cx="5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Cigarettes</a:t>
              </a:r>
              <a:endParaRPr lang="en-US" altLang="en-US" sz="2400">
                <a:latin typeface="Times New Roman" panose="02020603050405020304" pitchFamily="18" charset="0"/>
              </a:endParaRPr>
            </a:p>
          </p:txBody>
        </p:sp>
        <p:sp>
          <p:nvSpPr>
            <p:cNvPr id="6276" name="Rectangle 88"/>
            <p:cNvSpPr>
              <a:spLocks noChangeArrowheads="1"/>
            </p:cNvSpPr>
            <p:nvPr/>
          </p:nvSpPr>
          <p:spPr bwMode="auto">
            <a:xfrm>
              <a:off x="1996" y="2948"/>
              <a:ext cx="50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Oligopoly</a:t>
              </a:r>
              <a:endParaRPr lang="en-US" altLang="en-US" sz="2400">
                <a:latin typeface="Times New Roman" panose="02020603050405020304" pitchFamily="18" charset="0"/>
              </a:endParaRPr>
            </a:p>
          </p:txBody>
        </p:sp>
      </p:grpSp>
      <p:grpSp>
        <p:nvGrpSpPr>
          <p:cNvPr id="5" name="Group 90"/>
          <p:cNvGrpSpPr>
            <a:grpSpLocks/>
          </p:cNvGrpSpPr>
          <p:nvPr/>
        </p:nvGrpSpPr>
        <p:grpSpPr bwMode="auto">
          <a:xfrm>
            <a:off x="4557713" y="1327150"/>
            <a:ext cx="1962150" cy="374650"/>
            <a:chOff x="1911" y="836"/>
            <a:chExt cx="1236" cy="236"/>
          </a:xfrm>
        </p:grpSpPr>
        <p:sp>
          <p:nvSpPr>
            <p:cNvPr id="6257" name="Rectangle 91"/>
            <p:cNvSpPr>
              <a:spLocks noChangeArrowheads="1"/>
            </p:cNvSpPr>
            <p:nvPr/>
          </p:nvSpPr>
          <p:spPr bwMode="auto">
            <a:xfrm>
              <a:off x="2023" y="903"/>
              <a:ext cx="1124" cy="169"/>
            </a:xfrm>
            <a:prstGeom prst="rect">
              <a:avLst/>
            </a:prstGeom>
            <a:solidFill>
              <a:srgbClr val="F3F6F9"/>
            </a:solidFill>
            <a:ln w="196850">
              <a:solidFill>
                <a:srgbClr val="F3F6F9"/>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8" name="Rectangle 92"/>
            <p:cNvSpPr>
              <a:spLocks noChangeArrowheads="1"/>
            </p:cNvSpPr>
            <p:nvPr/>
          </p:nvSpPr>
          <p:spPr bwMode="auto">
            <a:xfrm>
              <a:off x="2023" y="903"/>
              <a:ext cx="1124" cy="169"/>
            </a:xfrm>
            <a:prstGeom prst="rect">
              <a:avLst/>
            </a:prstGeom>
            <a:solidFill>
              <a:srgbClr val="F2F4F8"/>
            </a:solidFill>
            <a:ln w="177800">
              <a:solidFill>
                <a:srgbClr val="F2F4F8"/>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9" name="Rectangle 93"/>
            <p:cNvSpPr>
              <a:spLocks noChangeArrowheads="1"/>
            </p:cNvSpPr>
            <p:nvPr/>
          </p:nvSpPr>
          <p:spPr bwMode="auto">
            <a:xfrm>
              <a:off x="2023" y="903"/>
              <a:ext cx="1124" cy="169"/>
            </a:xfrm>
            <a:prstGeom prst="rect">
              <a:avLst/>
            </a:prstGeom>
            <a:solidFill>
              <a:srgbClr val="F1F4F7"/>
            </a:solidFill>
            <a:ln w="160338">
              <a:solidFill>
                <a:srgbClr val="F1F4F7"/>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0" name="Rectangle 94"/>
            <p:cNvSpPr>
              <a:spLocks noChangeArrowheads="1"/>
            </p:cNvSpPr>
            <p:nvPr/>
          </p:nvSpPr>
          <p:spPr bwMode="auto">
            <a:xfrm>
              <a:off x="2023" y="903"/>
              <a:ext cx="1124" cy="169"/>
            </a:xfrm>
            <a:prstGeom prst="rect">
              <a:avLst/>
            </a:prstGeom>
            <a:solidFill>
              <a:srgbClr val="F0F2F5"/>
            </a:solidFill>
            <a:ln w="142875">
              <a:solidFill>
                <a:srgbClr val="F0F2F5"/>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1" name="Rectangle 95"/>
            <p:cNvSpPr>
              <a:spLocks noChangeArrowheads="1"/>
            </p:cNvSpPr>
            <p:nvPr/>
          </p:nvSpPr>
          <p:spPr bwMode="auto">
            <a:xfrm>
              <a:off x="2023" y="903"/>
              <a:ext cx="1124" cy="169"/>
            </a:xfrm>
            <a:prstGeom prst="rect">
              <a:avLst/>
            </a:prstGeom>
            <a:solidFill>
              <a:srgbClr val="EEF1F4"/>
            </a:solidFill>
            <a:ln w="125413">
              <a:solidFill>
                <a:srgbClr val="EEF1F4"/>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2" name="Rectangle 96"/>
            <p:cNvSpPr>
              <a:spLocks noChangeArrowheads="1"/>
            </p:cNvSpPr>
            <p:nvPr/>
          </p:nvSpPr>
          <p:spPr bwMode="auto">
            <a:xfrm>
              <a:off x="2023" y="903"/>
              <a:ext cx="1124" cy="169"/>
            </a:xfrm>
            <a:prstGeom prst="rect">
              <a:avLst/>
            </a:prstGeom>
            <a:solidFill>
              <a:srgbClr val="EDEFF3"/>
            </a:solidFill>
            <a:ln w="106363">
              <a:solidFill>
                <a:srgbClr val="EDEFF3"/>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3" name="Rectangle 97"/>
            <p:cNvSpPr>
              <a:spLocks noChangeArrowheads="1"/>
            </p:cNvSpPr>
            <p:nvPr/>
          </p:nvSpPr>
          <p:spPr bwMode="auto">
            <a:xfrm>
              <a:off x="2023" y="903"/>
              <a:ext cx="1124" cy="169"/>
            </a:xfrm>
            <a:prstGeom prst="rect">
              <a:avLst/>
            </a:prstGeom>
            <a:solidFill>
              <a:srgbClr val="EBEEF2"/>
            </a:solidFill>
            <a:ln w="88900">
              <a:solidFill>
                <a:srgbClr val="EBEEF2"/>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4" name="Rectangle 98"/>
            <p:cNvSpPr>
              <a:spLocks noChangeArrowheads="1"/>
            </p:cNvSpPr>
            <p:nvPr/>
          </p:nvSpPr>
          <p:spPr bwMode="auto">
            <a:xfrm>
              <a:off x="2023" y="903"/>
              <a:ext cx="1124" cy="169"/>
            </a:xfrm>
            <a:prstGeom prst="rect">
              <a:avLst/>
            </a:prstGeom>
            <a:solidFill>
              <a:srgbClr val="EAECF1"/>
            </a:solidFill>
            <a:ln w="71438">
              <a:solidFill>
                <a:srgbClr val="EAECF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5" name="Rectangle 99"/>
            <p:cNvSpPr>
              <a:spLocks noChangeArrowheads="1"/>
            </p:cNvSpPr>
            <p:nvPr/>
          </p:nvSpPr>
          <p:spPr bwMode="auto">
            <a:xfrm>
              <a:off x="2023" y="903"/>
              <a:ext cx="1124" cy="169"/>
            </a:xfrm>
            <a:prstGeom prst="rect">
              <a:avLst/>
            </a:prstGeom>
            <a:solidFill>
              <a:srgbClr val="E9EBF0"/>
            </a:solidFill>
            <a:ln w="53975">
              <a:solidFill>
                <a:srgbClr val="E9EB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6" name="Rectangle 100"/>
            <p:cNvSpPr>
              <a:spLocks noChangeArrowheads="1"/>
            </p:cNvSpPr>
            <p:nvPr/>
          </p:nvSpPr>
          <p:spPr bwMode="auto">
            <a:xfrm>
              <a:off x="2023" y="903"/>
              <a:ext cx="1124" cy="169"/>
            </a:xfrm>
            <a:prstGeom prst="rect">
              <a:avLst/>
            </a:prstGeom>
            <a:solidFill>
              <a:srgbClr val="E7EAEF"/>
            </a:solidFill>
            <a:ln w="34925">
              <a:solidFill>
                <a:srgbClr val="E7EA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7" name="Rectangle 101"/>
            <p:cNvSpPr>
              <a:spLocks noChangeArrowheads="1"/>
            </p:cNvSpPr>
            <p:nvPr/>
          </p:nvSpPr>
          <p:spPr bwMode="auto">
            <a:xfrm>
              <a:off x="2023" y="903"/>
              <a:ext cx="1124" cy="169"/>
            </a:xfrm>
            <a:prstGeom prst="rect">
              <a:avLst/>
            </a:prstGeom>
            <a:solidFill>
              <a:srgbClr val="E6E9EF"/>
            </a:solidFill>
            <a:ln w="17463">
              <a:solidFill>
                <a:srgbClr val="E6E9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8" name="Rectangle 102"/>
            <p:cNvSpPr>
              <a:spLocks noChangeArrowheads="1"/>
            </p:cNvSpPr>
            <p:nvPr/>
          </p:nvSpPr>
          <p:spPr bwMode="auto">
            <a:xfrm>
              <a:off x="1911" y="836"/>
              <a:ext cx="1236" cy="236"/>
            </a:xfrm>
            <a:prstGeom prst="rect">
              <a:avLst/>
            </a:prstGeom>
            <a:solidFill>
              <a:srgbClr val="6CCEE6"/>
            </a:solidFill>
            <a:ln w="17463">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69" name="Rectangle 103"/>
            <p:cNvSpPr>
              <a:spLocks noChangeArrowheads="1"/>
            </p:cNvSpPr>
            <p:nvPr/>
          </p:nvSpPr>
          <p:spPr bwMode="auto">
            <a:xfrm>
              <a:off x="2014" y="885"/>
              <a:ext cx="10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rPr>
                <a:t>Number of Firms?</a:t>
              </a:r>
              <a:endParaRPr lang="en-US" altLang="en-US" sz="2400">
                <a:latin typeface="Times New Roman" panose="02020603050405020304" pitchFamily="18" charset="0"/>
              </a:endParaRPr>
            </a:p>
          </p:txBody>
        </p:sp>
      </p:grpSp>
      <p:grpSp>
        <p:nvGrpSpPr>
          <p:cNvPr id="6" name="Group 104"/>
          <p:cNvGrpSpPr>
            <a:grpSpLocks/>
          </p:cNvGrpSpPr>
          <p:nvPr/>
        </p:nvGrpSpPr>
        <p:grpSpPr bwMode="auto">
          <a:xfrm>
            <a:off x="8201026" y="4443413"/>
            <a:ext cx="1096963" cy="1389062"/>
            <a:chOff x="4206" y="2799"/>
            <a:chExt cx="691" cy="875"/>
          </a:xfrm>
        </p:grpSpPr>
        <p:sp>
          <p:nvSpPr>
            <p:cNvPr id="6248" name="Rectangle 105"/>
            <p:cNvSpPr>
              <a:spLocks noChangeArrowheads="1"/>
            </p:cNvSpPr>
            <p:nvPr/>
          </p:nvSpPr>
          <p:spPr bwMode="auto">
            <a:xfrm>
              <a:off x="4382" y="2799"/>
              <a:ext cx="3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Perfect</a:t>
              </a:r>
              <a:endParaRPr lang="en-US" altLang="en-US" sz="2400">
                <a:latin typeface="Times New Roman" panose="02020603050405020304" pitchFamily="18" charset="0"/>
              </a:endParaRPr>
            </a:p>
          </p:txBody>
        </p:sp>
        <p:grpSp>
          <p:nvGrpSpPr>
            <p:cNvPr id="6249" name="Group 106"/>
            <p:cNvGrpSpPr>
              <a:grpSpLocks/>
            </p:cNvGrpSpPr>
            <p:nvPr/>
          </p:nvGrpSpPr>
          <p:grpSpPr bwMode="auto">
            <a:xfrm>
              <a:off x="4206" y="2948"/>
              <a:ext cx="691" cy="726"/>
              <a:chOff x="4206" y="2948"/>
              <a:chExt cx="691" cy="726"/>
            </a:xfrm>
          </p:grpSpPr>
          <p:sp>
            <p:nvSpPr>
              <p:cNvPr id="6250" name="Rectangle 107"/>
              <p:cNvSpPr>
                <a:spLocks noChangeArrowheads="1"/>
              </p:cNvSpPr>
              <p:nvPr/>
            </p:nvSpPr>
            <p:spPr bwMode="auto">
              <a:xfrm>
                <a:off x="4206" y="3381"/>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51" name="Rectangle 108"/>
              <p:cNvSpPr>
                <a:spLocks noChangeArrowheads="1"/>
              </p:cNvSpPr>
              <p:nvPr/>
            </p:nvSpPr>
            <p:spPr bwMode="auto">
              <a:xfrm>
                <a:off x="4251" y="3381"/>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52" name="Rectangle 109"/>
              <p:cNvSpPr>
                <a:spLocks noChangeArrowheads="1"/>
              </p:cNvSpPr>
              <p:nvPr/>
            </p:nvSpPr>
            <p:spPr bwMode="auto">
              <a:xfrm>
                <a:off x="4295" y="3381"/>
                <a:ext cx="3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Wheat</a:t>
                </a:r>
                <a:endParaRPr lang="en-US" altLang="en-US" sz="2400">
                  <a:latin typeface="Times New Roman" panose="02020603050405020304" pitchFamily="18" charset="0"/>
                </a:endParaRPr>
              </a:p>
            </p:txBody>
          </p:sp>
          <p:sp>
            <p:nvSpPr>
              <p:cNvPr id="6253" name="Rectangle 110"/>
              <p:cNvSpPr>
                <a:spLocks noChangeArrowheads="1"/>
              </p:cNvSpPr>
              <p:nvPr/>
            </p:nvSpPr>
            <p:spPr bwMode="auto">
              <a:xfrm>
                <a:off x="4206" y="3530"/>
                <a:ext cx="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a:t>
                </a:r>
                <a:endParaRPr lang="en-US" altLang="en-US" sz="2400">
                  <a:latin typeface="Times New Roman" panose="02020603050405020304" pitchFamily="18" charset="0"/>
                </a:endParaRPr>
              </a:p>
            </p:txBody>
          </p:sp>
          <p:sp>
            <p:nvSpPr>
              <p:cNvPr id="6254" name="Rectangle 111"/>
              <p:cNvSpPr>
                <a:spLocks noChangeArrowheads="1"/>
              </p:cNvSpPr>
              <p:nvPr/>
            </p:nvSpPr>
            <p:spPr bwMode="auto">
              <a:xfrm>
                <a:off x="4251" y="3530"/>
                <a:ext cx="3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 </a:t>
                </a:r>
                <a:endParaRPr lang="en-US" altLang="en-US" sz="2400">
                  <a:latin typeface="Times New Roman" panose="02020603050405020304" pitchFamily="18" charset="0"/>
                </a:endParaRPr>
              </a:p>
            </p:txBody>
          </p:sp>
          <p:sp>
            <p:nvSpPr>
              <p:cNvPr id="6255" name="Rectangle 112"/>
              <p:cNvSpPr>
                <a:spLocks noChangeArrowheads="1"/>
              </p:cNvSpPr>
              <p:nvPr/>
            </p:nvSpPr>
            <p:spPr bwMode="auto">
              <a:xfrm>
                <a:off x="4295" y="3530"/>
                <a:ext cx="21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Milk</a:t>
                </a:r>
                <a:endParaRPr lang="en-US" altLang="en-US" sz="2400">
                  <a:latin typeface="Times New Roman" panose="02020603050405020304" pitchFamily="18" charset="0"/>
                </a:endParaRPr>
              </a:p>
            </p:txBody>
          </p:sp>
          <p:sp>
            <p:nvSpPr>
              <p:cNvPr id="6256" name="Rectangle 113"/>
              <p:cNvSpPr>
                <a:spLocks noChangeArrowheads="1"/>
              </p:cNvSpPr>
              <p:nvPr/>
            </p:nvSpPr>
            <p:spPr bwMode="auto">
              <a:xfrm>
                <a:off x="4255" y="2948"/>
                <a:ext cx="64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Competition</a:t>
                </a:r>
                <a:endParaRPr lang="en-US" altLang="en-US" sz="2400">
                  <a:latin typeface="Times New Roman" panose="02020603050405020304" pitchFamily="18" charset="0"/>
                </a:endParaRPr>
              </a:p>
            </p:txBody>
          </p:sp>
        </p:grpSp>
      </p:grpSp>
      <p:grpSp>
        <p:nvGrpSpPr>
          <p:cNvPr id="8" name="Group 115"/>
          <p:cNvGrpSpPr>
            <a:grpSpLocks/>
          </p:cNvGrpSpPr>
          <p:nvPr/>
        </p:nvGrpSpPr>
        <p:grpSpPr bwMode="auto">
          <a:xfrm>
            <a:off x="7858126" y="2576513"/>
            <a:ext cx="1730375" cy="393700"/>
            <a:chOff x="3990" y="1623"/>
            <a:chExt cx="1090" cy="248"/>
          </a:xfrm>
        </p:grpSpPr>
        <p:sp>
          <p:nvSpPr>
            <p:cNvPr id="6235" name="Rectangle 116"/>
            <p:cNvSpPr>
              <a:spLocks noChangeArrowheads="1"/>
            </p:cNvSpPr>
            <p:nvPr/>
          </p:nvSpPr>
          <p:spPr bwMode="auto">
            <a:xfrm>
              <a:off x="4035" y="1702"/>
              <a:ext cx="1045" cy="169"/>
            </a:xfrm>
            <a:prstGeom prst="rect">
              <a:avLst/>
            </a:prstGeom>
            <a:solidFill>
              <a:srgbClr val="F3F6F9"/>
            </a:solidFill>
            <a:ln w="196850">
              <a:solidFill>
                <a:srgbClr val="F3F6F9"/>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36" name="Rectangle 117"/>
            <p:cNvSpPr>
              <a:spLocks noChangeArrowheads="1"/>
            </p:cNvSpPr>
            <p:nvPr/>
          </p:nvSpPr>
          <p:spPr bwMode="auto">
            <a:xfrm>
              <a:off x="4035" y="1702"/>
              <a:ext cx="1045" cy="169"/>
            </a:xfrm>
            <a:prstGeom prst="rect">
              <a:avLst/>
            </a:prstGeom>
            <a:solidFill>
              <a:srgbClr val="F2F4F8"/>
            </a:solidFill>
            <a:ln w="177800">
              <a:solidFill>
                <a:srgbClr val="F2F4F8"/>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37" name="Rectangle 118"/>
            <p:cNvSpPr>
              <a:spLocks noChangeArrowheads="1"/>
            </p:cNvSpPr>
            <p:nvPr/>
          </p:nvSpPr>
          <p:spPr bwMode="auto">
            <a:xfrm>
              <a:off x="4035" y="1702"/>
              <a:ext cx="1045" cy="169"/>
            </a:xfrm>
            <a:prstGeom prst="rect">
              <a:avLst/>
            </a:prstGeom>
            <a:solidFill>
              <a:srgbClr val="F1F4F7"/>
            </a:solidFill>
            <a:ln w="160338">
              <a:solidFill>
                <a:srgbClr val="F1F4F7"/>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38" name="Rectangle 119"/>
            <p:cNvSpPr>
              <a:spLocks noChangeArrowheads="1"/>
            </p:cNvSpPr>
            <p:nvPr/>
          </p:nvSpPr>
          <p:spPr bwMode="auto">
            <a:xfrm>
              <a:off x="4035" y="1702"/>
              <a:ext cx="1045" cy="169"/>
            </a:xfrm>
            <a:prstGeom prst="rect">
              <a:avLst/>
            </a:prstGeom>
            <a:solidFill>
              <a:srgbClr val="F0F2F5"/>
            </a:solidFill>
            <a:ln w="142875">
              <a:solidFill>
                <a:srgbClr val="F0F2F5"/>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39" name="Rectangle 120"/>
            <p:cNvSpPr>
              <a:spLocks noChangeArrowheads="1"/>
            </p:cNvSpPr>
            <p:nvPr/>
          </p:nvSpPr>
          <p:spPr bwMode="auto">
            <a:xfrm>
              <a:off x="4035" y="1702"/>
              <a:ext cx="1045" cy="169"/>
            </a:xfrm>
            <a:prstGeom prst="rect">
              <a:avLst/>
            </a:prstGeom>
            <a:solidFill>
              <a:srgbClr val="EEF1F4"/>
            </a:solidFill>
            <a:ln w="125413">
              <a:solidFill>
                <a:srgbClr val="EEF1F4"/>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0" name="Rectangle 121"/>
            <p:cNvSpPr>
              <a:spLocks noChangeArrowheads="1"/>
            </p:cNvSpPr>
            <p:nvPr/>
          </p:nvSpPr>
          <p:spPr bwMode="auto">
            <a:xfrm>
              <a:off x="4035" y="1702"/>
              <a:ext cx="1045" cy="169"/>
            </a:xfrm>
            <a:prstGeom prst="rect">
              <a:avLst/>
            </a:prstGeom>
            <a:solidFill>
              <a:srgbClr val="EDEFF3"/>
            </a:solidFill>
            <a:ln w="106363">
              <a:solidFill>
                <a:srgbClr val="EDEFF3"/>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1" name="Rectangle 122"/>
            <p:cNvSpPr>
              <a:spLocks noChangeArrowheads="1"/>
            </p:cNvSpPr>
            <p:nvPr/>
          </p:nvSpPr>
          <p:spPr bwMode="auto">
            <a:xfrm>
              <a:off x="4035" y="1702"/>
              <a:ext cx="1045" cy="169"/>
            </a:xfrm>
            <a:prstGeom prst="rect">
              <a:avLst/>
            </a:prstGeom>
            <a:solidFill>
              <a:srgbClr val="EBEEF2"/>
            </a:solidFill>
            <a:ln w="88900">
              <a:solidFill>
                <a:srgbClr val="EBEEF2"/>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2" name="Rectangle 123"/>
            <p:cNvSpPr>
              <a:spLocks noChangeArrowheads="1"/>
            </p:cNvSpPr>
            <p:nvPr/>
          </p:nvSpPr>
          <p:spPr bwMode="auto">
            <a:xfrm>
              <a:off x="4035" y="1702"/>
              <a:ext cx="1045" cy="169"/>
            </a:xfrm>
            <a:prstGeom prst="rect">
              <a:avLst/>
            </a:prstGeom>
            <a:solidFill>
              <a:srgbClr val="EAECF1"/>
            </a:solidFill>
            <a:ln w="71438">
              <a:solidFill>
                <a:srgbClr val="EAECF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3" name="Rectangle 124"/>
            <p:cNvSpPr>
              <a:spLocks noChangeArrowheads="1"/>
            </p:cNvSpPr>
            <p:nvPr/>
          </p:nvSpPr>
          <p:spPr bwMode="auto">
            <a:xfrm>
              <a:off x="4035" y="1702"/>
              <a:ext cx="1045" cy="169"/>
            </a:xfrm>
            <a:prstGeom prst="rect">
              <a:avLst/>
            </a:prstGeom>
            <a:solidFill>
              <a:srgbClr val="E9EBF0"/>
            </a:solidFill>
            <a:ln w="53975">
              <a:solidFill>
                <a:srgbClr val="E9EB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4" name="Rectangle 125"/>
            <p:cNvSpPr>
              <a:spLocks noChangeArrowheads="1"/>
            </p:cNvSpPr>
            <p:nvPr/>
          </p:nvSpPr>
          <p:spPr bwMode="auto">
            <a:xfrm>
              <a:off x="4035" y="1702"/>
              <a:ext cx="1045" cy="169"/>
            </a:xfrm>
            <a:prstGeom prst="rect">
              <a:avLst/>
            </a:prstGeom>
            <a:solidFill>
              <a:srgbClr val="E7EAEF"/>
            </a:solidFill>
            <a:ln w="34925">
              <a:solidFill>
                <a:srgbClr val="E7EA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5" name="Rectangle 126"/>
            <p:cNvSpPr>
              <a:spLocks noChangeArrowheads="1"/>
            </p:cNvSpPr>
            <p:nvPr/>
          </p:nvSpPr>
          <p:spPr bwMode="auto">
            <a:xfrm>
              <a:off x="4035" y="1702"/>
              <a:ext cx="1045" cy="169"/>
            </a:xfrm>
            <a:prstGeom prst="rect">
              <a:avLst/>
            </a:prstGeom>
            <a:solidFill>
              <a:srgbClr val="E6E9EF"/>
            </a:solidFill>
            <a:ln w="17463">
              <a:solidFill>
                <a:srgbClr val="E6E9EF"/>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6" name="Rectangle 127"/>
            <p:cNvSpPr>
              <a:spLocks noChangeArrowheads="1"/>
            </p:cNvSpPr>
            <p:nvPr/>
          </p:nvSpPr>
          <p:spPr bwMode="auto">
            <a:xfrm>
              <a:off x="3990" y="1623"/>
              <a:ext cx="1079" cy="236"/>
            </a:xfrm>
            <a:prstGeom prst="rect">
              <a:avLst/>
            </a:prstGeom>
            <a:solidFill>
              <a:srgbClr val="6CCEE6"/>
            </a:solidFill>
            <a:ln w="17463">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 name="Rectangle 128"/>
            <p:cNvSpPr>
              <a:spLocks noChangeArrowheads="1"/>
            </p:cNvSpPr>
            <p:nvPr/>
          </p:nvSpPr>
          <p:spPr bwMode="auto">
            <a:xfrm>
              <a:off x="3998" y="1668"/>
              <a:ext cx="105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b="1">
                  <a:solidFill>
                    <a:srgbClr val="000000"/>
                  </a:solidFill>
                </a:rPr>
                <a:t>Type of Products?</a:t>
              </a:r>
              <a:endParaRPr lang="en-US" altLang="en-US" sz="2400">
                <a:latin typeface="Times New Roman" panose="02020603050405020304" pitchFamily="18" charset="0"/>
              </a:endParaRPr>
            </a:p>
          </p:txBody>
        </p:sp>
      </p:grpSp>
      <p:grpSp>
        <p:nvGrpSpPr>
          <p:cNvPr id="9" name="Group 129"/>
          <p:cNvGrpSpPr>
            <a:grpSpLocks/>
          </p:cNvGrpSpPr>
          <p:nvPr/>
        </p:nvGrpSpPr>
        <p:grpSpPr bwMode="auto">
          <a:xfrm>
            <a:off x="7858126" y="2951163"/>
            <a:ext cx="1412875" cy="1428750"/>
            <a:chOff x="3990" y="1859"/>
            <a:chExt cx="890" cy="900"/>
          </a:xfrm>
        </p:grpSpPr>
        <p:sp>
          <p:nvSpPr>
            <p:cNvPr id="6231" name="Line 130"/>
            <p:cNvSpPr>
              <a:spLocks noChangeShapeType="1"/>
            </p:cNvSpPr>
            <p:nvPr/>
          </p:nvSpPr>
          <p:spPr bwMode="auto">
            <a:xfrm flipH="1" flipV="1">
              <a:off x="3990" y="1859"/>
              <a:ext cx="585" cy="90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232" name="Group 131"/>
            <p:cNvGrpSpPr>
              <a:grpSpLocks/>
            </p:cNvGrpSpPr>
            <p:nvPr/>
          </p:nvGrpSpPr>
          <p:grpSpPr bwMode="auto">
            <a:xfrm>
              <a:off x="4419" y="2146"/>
              <a:ext cx="461" cy="293"/>
              <a:chOff x="4419" y="2146"/>
              <a:chExt cx="461" cy="293"/>
            </a:xfrm>
          </p:grpSpPr>
          <p:sp>
            <p:nvSpPr>
              <p:cNvPr id="6233" name="Rectangle 132"/>
              <p:cNvSpPr>
                <a:spLocks noChangeArrowheads="1"/>
              </p:cNvSpPr>
              <p:nvPr/>
            </p:nvSpPr>
            <p:spPr bwMode="auto">
              <a:xfrm>
                <a:off x="4426" y="2146"/>
                <a:ext cx="4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Identical</a:t>
                </a:r>
                <a:endParaRPr lang="en-US" altLang="en-US" sz="2400">
                  <a:latin typeface="Times New Roman" panose="02020603050405020304" pitchFamily="18" charset="0"/>
                </a:endParaRPr>
              </a:p>
            </p:txBody>
          </p:sp>
          <p:sp>
            <p:nvSpPr>
              <p:cNvPr id="6234" name="Rectangle 133"/>
              <p:cNvSpPr>
                <a:spLocks noChangeArrowheads="1"/>
              </p:cNvSpPr>
              <p:nvPr/>
            </p:nvSpPr>
            <p:spPr bwMode="auto">
              <a:xfrm>
                <a:off x="4419" y="2295"/>
                <a:ext cx="46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products</a:t>
                </a:r>
                <a:endParaRPr lang="en-US" altLang="en-US" sz="2400">
                  <a:latin typeface="Times New Roman" panose="02020603050405020304" pitchFamily="18" charset="0"/>
                </a:endParaRPr>
              </a:p>
            </p:txBody>
          </p:sp>
        </p:grpSp>
      </p:grpSp>
      <p:grpSp>
        <p:nvGrpSpPr>
          <p:cNvPr id="11" name="Group 134"/>
          <p:cNvGrpSpPr>
            <a:grpSpLocks/>
          </p:cNvGrpSpPr>
          <p:nvPr/>
        </p:nvGrpSpPr>
        <p:grpSpPr bwMode="auto">
          <a:xfrm>
            <a:off x="6159501" y="2951163"/>
            <a:ext cx="1698625" cy="1428750"/>
            <a:chOff x="2920" y="1859"/>
            <a:chExt cx="1070" cy="900"/>
          </a:xfrm>
        </p:grpSpPr>
        <p:sp>
          <p:nvSpPr>
            <p:cNvPr id="6227" name="Line 135"/>
            <p:cNvSpPr>
              <a:spLocks noChangeShapeType="1"/>
            </p:cNvSpPr>
            <p:nvPr/>
          </p:nvSpPr>
          <p:spPr bwMode="auto">
            <a:xfrm flipV="1">
              <a:off x="3406" y="1859"/>
              <a:ext cx="584" cy="90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228" name="Group 136"/>
            <p:cNvGrpSpPr>
              <a:grpSpLocks/>
            </p:cNvGrpSpPr>
            <p:nvPr/>
          </p:nvGrpSpPr>
          <p:grpSpPr bwMode="auto">
            <a:xfrm>
              <a:off x="2920" y="2146"/>
              <a:ext cx="715" cy="293"/>
              <a:chOff x="2920" y="2146"/>
              <a:chExt cx="715" cy="293"/>
            </a:xfrm>
          </p:grpSpPr>
          <p:sp>
            <p:nvSpPr>
              <p:cNvPr id="6229" name="Rectangle 137"/>
              <p:cNvSpPr>
                <a:spLocks noChangeArrowheads="1"/>
              </p:cNvSpPr>
              <p:nvPr/>
            </p:nvSpPr>
            <p:spPr bwMode="auto">
              <a:xfrm>
                <a:off x="2920" y="2146"/>
                <a:ext cx="71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Differentiated</a:t>
                </a:r>
                <a:endParaRPr lang="en-US" altLang="en-US" sz="2400">
                  <a:latin typeface="Times New Roman" panose="02020603050405020304" pitchFamily="18" charset="0"/>
                </a:endParaRPr>
              </a:p>
            </p:txBody>
          </p:sp>
          <p:sp>
            <p:nvSpPr>
              <p:cNvPr id="6230" name="Rectangle 138"/>
              <p:cNvSpPr>
                <a:spLocks noChangeArrowheads="1"/>
              </p:cNvSpPr>
              <p:nvPr/>
            </p:nvSpPr>
            <p:spPr bwMode="auto">
              <a:xfrm>
                <a:off x="3047" y="2295"/>
                <a:ext cx="46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products</a:t>
                </a:r>
                <a:endParaRPr lang="en-US" altLang="en-US" sz="2400">
                  <a:latin typeface="Times New Roman" panose="02020603050405020304" pitchFamily="18" charset="0"/>
                </a:endParaRPr>
              </a:p>
            </p:txBody>
          </p:sp>
        </p:grpSp>
      </p:grpSp>
      <p:grpSp>
        <p:nvGrpSpPr>
          <p:cNvPr id="13" name="Group 139"/>
          <p:cNvGrpSpPr>
            <a:grpSpLocks/>
          </p:cNvGrpSpPr>
          <p:nvPr/>
        </p:nvGrpSpPr>
        <p:grpSpPr bwMode="auto">
          <a:xfrm>
            <a:off x="3219450" y="1719263"/>
            <a:ext cx="2319338" cy="2660650"/>
            <a:chOff x="1068" y="1083"/>
            <a:chExt cx="1461" cy="1676"/>
          </a:xfrm>
        </p:grpSpPr>
        <p:sp>
          <p:nvSpPr>
            <p:cNvPr id="6223" name="Line 140"/>
            <p:cNvSpPr>
              <a:spLocks noChangeShapeType="1"/>
            </p:cNvSpPr>
            <p:nvPr/>
          </p:nvSpPr>
          <p:spPr bwMode="auto">
            <a:xfrm flipV="1">
              <a:off x="1068" y="1083"/>
              <a:ext cx="1461" cy="1676"/>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224" name="Group 141"/>
            <p:cNvGrpSpPr>
              <a:grpSpLocks/>
            </p:cNvGrpSpPr>
            <p:nvPr/>
          </p:nvGrpSpPr>
          <p:grpSpPr bwMode="auto">
            <a:xfrm>
              <a:off x="1071" y="2146"/>
              <a:ext cx="227" cy="293"/>
              <a:chOff x="1071" y="2146"/>
              <a:chExt cx="227" cy="293"/>
            </a:xfrm>
          </p:grpSpPr>
          <p:sp>
            <p:nvSpPr>
              <p:cNvPr id="6225" name="Rectangle 142"/>
              <p:cNvSpPr>
                <a:spLocks noChangeArrowheads="1"/>
              </p:cNvSpPr>
              <p:nvPr/>
            </p:nvSpPr>
            <p:spPr bwMode="auto">
              <a:xfrm>
                <a:off x="1071" y="2146"/>
                <a:ext cx="22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One</a:t>
                </a:r>
                <a:endParaRPr lang="en-US" altLang="en-US" sz="2400">
                  <a:latin typeface="Times New Roman" panose="02020603050405020304" pitchFamily="18" charset="0"/>
                </a:endParaRPr>
              </a:p>
            </p:txBody>
          </p:sp>
          <p:sp>
            <p:nvSpPr>
              <p:cNvPr id="6226" name="Rectangle 143"/>
              <p:cNvSpPr>
                <a:spLocks noChangeArrowheads="1"/>
              </p:cNvSpPr>
              <p:nvPr/>
            </p:nvSpPr>
            <p:spPr bwMode="auto">
              <a:xfrm>
                <a:off x="1082" y="2295"/>
                <a:ext cx="2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firm</a:t>
                </a:r>
                <a:endParaRPr lang="en-US" altLang="en-US" sz="2400">
                  <a:latin typeface="Times New Roman" panose="02020603050405020304" pitchFamily="18" charset="0"/>
                </a:endParaRPr>
              </a:p>
            </p:txBody>
          </p:sp>
        </p:grpSp>
      </p:grpSp>
      <p:grpSp>
        <p:nvGrpSpPr>
          <p:cNvPr id="15" name="Group 144"/>
          <p:cNvGrpSpPr>
            <a:grpSpLocks/>
          </p:cNvGrpSpPr>
          <p:nvPr/>
        </p:nvGrpSpPr>
        <p:grpSpPr bwMode="auto">
          <a:xfrm>
            <a:off x="4656138" y="1719263"/>
            <a:ext cx="882650" cy="2660650"/>
            <a:chOff x="1973" y="1083"/>
            <a:chExt cx="556" cy="1676"/>
          </a:xfrm>
        </p:grpSpPr>
        <p:sp>
          <p:nvSpPr>
            <p:cNvPr id="6219" name="Line 145"/>
            <p:cNvSpPr>
              <a:spLocks noChangeShapeType="1"/>
            </p:cNvSpPr>
            <p:nvPr/>
          </p:nvSpPr>
          <p:spPr bwMode="auto">
            <a:xfrm flipV="1">
              <a:off x="2237" y="1083"/>
              <a:ext cx="292" cy="1676"/>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220" name="Group 146"/>
            <p:cNvGrpSpPr>
              <a:grpSpLocks/>
            </p:cNvGrpSpPr>
            <p:nvPr/>
          </p:nvGrpSpPr>
          <p:grpSpPr bwMode="auto">
            <a:xfrm>
              <a:off x="1973" y="2146"/>
              <a:ext cx="260" cy="293"/>
              <a:chOff x="1973" y="2146"/>
              <a:chExt cx="260" cy="293"/>
            </a:xfrm>
          </p:grpSpPr>
          <p:sp>
            <p:nvSpPr>
              <p:cNvPr id="6221" name="Rectangle 147"/>
              <p:cNvSpPr>
                <a:spLocks noChangeArrowheads="1"/>
              </p:cNvSpPr>
              <p:nvPr/>
            </p:nvSpPr>
            <p:spPr bwMode="auto">
              <a:xfrm>
                <a:off x="1988" y="2146"/>
                <a:ext cx="22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Few</a:t>
                </a:r>
                <a:endParaRPr lang="en-US" altLang="en-US" sz="2400">
                  <a:latin typeface="Times New Roman" panose="02020603050405020304" pitchFamily="18" charset="0"/>
                </a:endParaRPr>
              </a:p>
            </p:txBody>
          </p:sp>
          <p:sp>
            <p:nvSpPr>
              <p:cNvPr id="6222" name="Rectangle 148"/>
              <p:cNvSpPr>
                <a:spLocks noChangeArrowheads="1"/>
              </p:cNvSpPr>
              <p:nvPr/>
            </p:nvSpPr>
            <p:spPr bwMode="auto">
              <a:xfrm>
                <a:off x="1973" y="2295"/>
                <a:ext cx="2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firms</a:t>
                </a:r>
                <a:endParaRPr lang="en-US" altLang="en-US" sz="2400">
                  <a:latin typeface="Times New Roman" panose="02020603050405020304" pitchFamily="18" charset="0"/>
                </a:endParaRPr>
              </a:p>
            </p:txBody>
          </p:sp>
        </p:grpSp>
      </p:grpSp>
      <p:grpSp>
        <p:nvGrpSpPr>
          <p:cNvPr id="17" name="Group 149"/>
          <p:cNvGrpSpPr>
            <a:grpSpLocks/>
          </p:cNvGrpSpPr>
          <p:nvPr/>
        </p:nvGrpSpPr>
        <p:grpSpPr bwMode="auto">
          <a:xfrm>
            <a:off x="5538789" y="1719263"/>
            <a:ext cx="2319337" cy="1231900"/>
            <a:chOff x="2529" y="1083"/>
            <a:chExt cx="1461" cy="776"/>
          </a:xfrm>
        </p:grpSpPr>
        <p:sp>
          <p:nvSpPr>
            <p:cNvPr id="6216" name="Line 150"/>
            <p:cNvSpPr>
              <a:spLocks noChangeShapeType="1"/>
            </p:cNvSpPr>
            <p:nvPr/>
          </p:nvSpPr>
          <p:spPr bwMode="auto">
            <a:xfrm flipH="1" flipV="1">
              <a:off x="2529" y="1083"/>
              <a:ext cx="1461" cy="776"/>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7" name="Rectangle 151"/>
            <p:cNvSpPr>
              <a:spLocks noChangeArrowheads="1"/>
            </p:cNvSpPr>
            <p:nvPr/>
          </p:nvSpPr>
          <p:spPr bwMode="auto">
            <a:xfrm>
              <a:off x="3379" y="1236"/>
              <a:ext cx="29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Many</a:t>
              </a:r>
              <a:endParaRPr lang="en-US" altLang="en-US" sz="2400">
                <a:latin typeface="Times New Roman" panose="02020603050405020304" pitchFamily="18" charset="0"/>
              </a:endParaRPr>
            </a:p>
          </p:txBody>
        </p:sp>
        <p:sp>
          <p:nvSpPr>
            <p:cNvPr id="6218" name="Rectangle 152"/>
            <p:cNvSpPr>
              <a:spLocks noChangeArrowheads="1"/>
            </p:cNvSpPr>
            <p:nvPr/>
          </p:nvSpPr>
          <p:spPr bwMode="auto">
            <a:xfrm>
              <a:off x="3394" y="1385"/>
              <a:ext cx="2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a:solidFill>
                    <a:srgbClr val="000000"/>
                  </a:solidFill>
                </a:rPr>
                <a:t>firms</a:t>
              </a:r>
              <a:endParaRPr lang="en-US" altLang="en-US" sz="240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Left)">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trips(downRight)">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ssolve">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Left)">
                                      <p:cBhvr>
                                        <p:cTn id="42" dur="500"/>
                                        <p:tgtEl>
                                          <p:spTgt spid="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dissolve">
                                      <p:cBhvr>
                                        <p:cTn id="47" dur="500"/>
                                        <p:tgtEl>
                                          <p:spTgt spid="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strips(downRight)">
                                      <p:cBhvr>
                                        <p:cTn id="52" dur="500"/>
                                        <p:tgtEl>
                                          <p:spTgt spid="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dissolve">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l" eaLnBrk="1" hangingPunct="1"/>
            <a:r>
              <a:rPr lang="en-US" altLang="en-US" sz="3600">
                <a:solidFill>
                  <a:schemeClr val="tx1"/>
                </a:solidFill>
              </a:rPr>
              <a:t>The Long-Run Equilibrium</a:t>
            </a:r>
            <a:endParaRPr lang="en-US" altLang="en-US" sz="3600">
              <a:solidFill>
                <a:schemeClr val="tx1"/>
              </a:solidFill>
              <a:latin typeface="Tahoma" panose="020B0604030504040204" pitchFamily="34" charset="0"/>
            </a:endParaRPr>
          </a:p>
        </p:txBody>
      </p:sp>
      <p:sp>
        <p:nvSpPr>
          <p:cNvPr id="43011" name="Rectangle 3"/>
          <p:cNvSpPr>
            <a:spLocks noGrp="1" noChangeArrowheads="1"/>
          </p:cNvSpPr>
          <p:nvPr>
            <p:ph idx="1"/>
          </p:nvPr>
        </p:nvSpPr>
        <p:spPr/>
        <p:txBody>
          <a:bodyPr/>
          <a:lstStyle/>
          <a:p>
            <a:pPr eaLnBrk="1" hangingPunct="1"/>
            <a:r>
              <a:rPr lang="en-US" altLang="en-US" smtClean="0"/>
              <a:t>Firms will enter and exit until the firms are making exactly </a:t>
            </a:r>
            <a:r>
              <a:rPr lang="en-US" altLang="en-US" i="1" smtClean="0"/>
              <a:t>zero</a:t>
            </a:r>
            <a:r>
              <a:rPr lang="en-US" altLang="en-US" smtClean="0"/>
              <a:t> economic profits.</a:t>
            </a:r>
          </a:p>
        </p:txBody>
      </p:sp>
      <p:sp>
        <p:nvSpPr>
          <p:cNvPr id="430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4208DF-BE13-4F35-8DFC-A0DCB9E3C09B}" type="slidenum">
              <a:rPr lang="en-US" altLang="en-US"/>
              <a:pPr eaLnBrk="1" hangingPunct="1"/>
              <a:t>40</a:t>
            </a:fld>
            <a:endParaRPr lang="en-US" alt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l" eaLnBrk="1" hangingPunct="1"/>
            <a:r>
              <a:rPr lang="en-US" altLang="en-US" sz="3600">
                <a:solidFill>
                  <a:schemeClr val="tx1"/>
                </a:solidFill>
              </a:rPr>
              <a:t>Long-Run Equilibrium: </a:t>
            </a:r>
            <a:r>
              <a:rPr lang="en-US" altLang="en-US" sz="3600"/>
              <a:t>Two Characteristics</a:t>
            </a:r>
          </a:p>
        </p:txBody>
      </p:sp>
      <p:sp>
        <p:nvSpPr>
          <p:cNvPr id="44035" name="Rectangle 3"/>
          <p:cNvSpPr>
            <a:spLocks noGrp="1" noChangeArrowheads="1"/>
          </p:cNvSpPr>
          <p:nvPr>
            <p:ph idx="1"/>
          </p:nvPr>
        </p:nvSpPr>
        <p:spPr/>
        <p:txBody>
          <a:bodyPr/>
          <a:lstStyle/>
          <a:p>
            <a:pPr lvl="1" eaLnBrk="1" hangingPunct="1"/>
            <a:r>
              <a:rPr lang="en-US" altLang="en-US" smtClean="0"/>
              <a:t>As in a monopoly, price exceeds marginal cost: </a:t>
            </a:r>
            <a:r>
              <a:rPr lang="en-US" altLang="en-US" i="1" smtClean="0"/>
              <a:t>P</a:t>
            </a:r>
            <a:r>
              <a:rPr lang="en-US" altLang="en-US" smtClean="0"/>
              <a:t> &gt; </a:t>
            </a:r>
            <a:r>
              <a:rPr lang="en-US" altLang="en-US" i="1" smtClean="0"/>
              <a:t>MC</a:t>
            </a:r>
            <a:r>
              <a:rPr lang="en-US" altLang="en-US" smtClean="0"/>
              <a:t>.</a:t>
            </a:r>
          </a:p>
          <a:p>
            <a:pPr lvl="2" eaLnBrk="1" hangingPunct="1"/>
            <a:r>
              <a:rPr lang="en-US" altLang="en-US" smtClean="0"/>
              <a:t>Profit maximization requires marginal revenue to equal marginal cost: </a:t>
            </a:r>
            <a:r>
              <a:rPr lang="en-US" altLang="en-US" i="1" smtClean="0"/>
              <a:t>MR</a:t>
            </a:r>
            <a:r>
              <a:rPr lang="en-US" altLang="en-US" smtClean="0"/>
              <a:t> = </a:t>
            </a:r>
            <a:r>
              <a:rPr lang="en-US" altLang="en-US" i="1" smtClean="0"/>
              <a:t>MC</a:t>
            </a:r>
            <a:r>
              <a:rPr lang="en-US" altLang="en-US" smtClean="0"/>
              <a:t>.</a:t>
            </a:r>
          </a:p>
          <a:p>
            <a:pPr lvl="2" eaLnBrk="1" hangingPunct="1"/>
            <a:r>
              <a:rPr lang="en-US" altLang="en-US" smtClean="0"/>
              <a:t>The downward-sloping demand curve makes marginal revenue less than price: </a:t>
            </a:r>
            <a:r>
              <a:rPr lang="en-US" altLang="en-US" i="1" smtClean="0"/>
              <a:t>P</a:t>
            </a:r>
            <a:r>
              <a:rPr lang="en-US" altLang="en-US" smtClean="0"/>
              <a:t> &gt; </a:t>
            </a:r>
            <a:r>
              <a:rPr lang="en-US" altLang="en-US" i="1" smtClean="0"/>
              <a:t>MR</a:t>
            </a:r>
            <a:r>
              <a:rPr lang="en-US" altLang="en-US" smtClean="0"/>
              <a:t>.</a:t>
            </a:r>
          </a:p>
          <a:p>
            <a:pPr lvl="1" eaLnBrk="1" hangingPunct="1"/>
            <a:r>
              <a:rPr lang="en-US" altLang="en-US" smtClean="0"/>
              <a:t>As in a competitive market, price equals average total cost: </a:t>
            </a:r>
            <a:r>
              <a:rPr lang="en-US" altLang="en-US" i="1" smtClean="0"/>
              <a:t>P</a:t>
            </a:r>
            <a:r>
              <a:rPr lang="en-US" altLang="en-US" smtClean="0"/>
              <a:t> = </a:t>
            </a:r>
            <a:r>
              <a:rPr lang="en-US" altLang="en-US" i="1" smtClean="0"/>
              <a:t>ATC</a:t>
            </a:r>
            <a:r>
              <a:rPr lang="en-US" altLang="en-US" smtClean="0"/>
              <a:t>.</a:t>
            </a:r>
          </a:p>
          <a:p>
            <a:pPr lvl="2" eaLnBrk="1" hangingPunct="1"/>
            <a:r>
              <a:rPr lang="en-US" altLang="en-US" smtClean="0"/>
              <a:t>Free entry and exit drive economic profit to zero.</a:t>
            </a:r>
          </a:p>
        </p:txBody>
      </p:sp>
      <p:sp>
        <p:nvSpPr>
          <p:cNvPr id="440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04AE73-3CB3-4284-BDDD-E769A4239F6D}" type="slidenum">
              <a:rPr lang="en-US" altLang="en-US"/>
              <a:pPr eaLnBrk="1" hangingPunct="1"/>
              <a:t>41</a:t>
            </a:fld>
            <a:endParaRPr lang="en-US"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en-US" altLang="en-US" sz="3600">
                <a:solidFill>
                  <a:schemeClr val="tx1"/>
                </a:solidFill>
              </a:rPr>
              <a:t>Monopolistic versus Perfect Competition</a:t>
            </a:r>
            <a:endParaRPr lang="en-US" altLang="en-US" sz="3600">
              <a:solidFill>
                <a:schemeClr val="tx1"/>
              </a:solidFill>
              <a:latin typeface="Tahoma" panose="020B0604030504040204" pitchFamily="34" charset="0"/>
            </a:endParaRPr>
          </a:p>
        </p:txBody>
      </p:sp>
      <p:sp>
        <p:nvSpPr>
          <p:cNvPr id="45059" name="Rectangle 3"/>
          <p:cNvSpPr>
            <a:spLocks noGrp="1" noChangeArrowheads="1"/>
          </p:cNvSpPr>
          <p:nvPr>
            <p:ph idx="1"/>
          </p:nvPr>
        </p:nvSpPr>
        <p:spPr/>
        <p:txBody>
          <a:bodyPr/>
          <a:lstStyle/>
          <a:p>
            <a:pPr eaLnBrk="1" hangingPunct="1"/>
            <a:r>
              <a:rPr lang="en-US" altLang="en-US" sz="2800"/>
              <a:t>Excess Capacity</a:t>
            </a:r>
            <a:endParaRPr lang="en-US" altLang="en-US" sz="2800">
              <a:latin typeface="Tahoma" panose="020B0604030504040204" pitchFamily="34" charset="0"/>
            </a:endParaRPr>
          </a:p>
          <a:p>
            <a:pPr lvl="1" eaLnBrk="1" hangingPunct="1"/>
            <a:r>
              <a:rPr lang="en-US" altLang="en-US" sz="2400"/>
              <a:t>There is no excess capacity in perfect competition in the long run.</a:t>
            </a:r>
          </a:p>
          <a:p>
            <a:pPr lvl="1" eaLnBrk="1" hangingPunct="1"/>
            <a:r>
              <a:rPr lang="en-US" altLang="en-US" sz="2400"/>
              <a:t>Free entry results in competitive firms producing at the point where average total cost is minimized, which is the efficient scale of the firm.</a:t>
            </a:r>
          </a:p>
          <a:p>
            <a:pPr lvl="1" eaLnBrk="1" hangingPunct="1"/>
            <a:r>
              <a:rPr lang="en-US" altLang="en-US" sz="2400"/>
              <a:t>There is excess capacity in monopolistic competition in the long run.</a:t>
            </a:r>
          </a:p>
          <a:p>
            <a:pPr lvl="1" eaLnBrk="1" hangingPunct="1"/>
            <a:r>
              <a:rPr lang="en-US" altLang="en-US" sz="2400"/>
              <a:t>In monopolistic competition, output is less than the efficient scale of perfect competition.</a:t>
            </a:r>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4C8FE5-E826-4D1B-9DEE-562544236403}" type="slidenum">
              <a:rPr lang="en-US" altLang="en-US"/>
              <a:pPr eaLnBrk="1" hangingPunct="1"/>
              <a:t>42</a:t>
            </a:fld>
            <a:endParaRPr lang="en-US"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solidFill>
                  <a:schemeClr val="tx1"/>
                </a:solidFill>
              </a:rPr>
              <a:t>Figure 4 Monopolistic versus Perfect Competition</a:t>
            </a:r>
          </a:p>
        </p:txBody>
      </p:sp>
      <p:sp>
        <p:nvSpPr>
          <p:cNvPr id="46103" name="Slide Number Placeholder 5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32FA08-4E60-42D7-8065-C89271DC6D6E}" type="slidenum">
              <a:rPr lang="en-US" altLang="en-US"/>
              <a:pPr eaLnBrk="1" hangingPunct="1"/>
              <a:t>43</a:t>
            </a:fld>
            <a:endParaRPr lang="en-US" altLang="en-US"/>
          </a:p>
        </p:txBody>
      </p:sp>
      <p:sp>
        <p:nvSpPr>
          <p:cNvPr id="46083" name="Freeform 29"/>
          <p:cNvSpPr>
            <a:spLocks/>
          </p:cNvSpPr>
          <p:nvPr/>
        </p:nvSpPr>
        <p:spPr bwMode="auto">
          <a:xfrm>
            <a:off x="2587625" y="1401764"/>
            <a:ext cx="3303588" cy="2668587"/>
          </a:xfrm>
          <a:custGeom>
            <a:avLst/>
            <a:gdLst>
              <a:gd name="T0" fmla="*/ 0 w 2081"/>
              <a:gd name="T1" fmla="*/ 0 h 1681"/>
              <a:gd name="T2" fmla="*/ 0 w 2081"/>
              <a:gd name="T3" fmla="*/ 2147483647 h 1681"/>
              <a:gd name="T4" fmla="*/ 2147483647 w 2081"/>
              <a:gd name="T5" fmla="*/ 2147483647 h 1681"/>
              <a:gd name="T6" fmla="*/ 0 60000 65536"/>
              <a:gd name="T7" fmla="*/ 0 60000 65536"/>
              <a:gd name="T8" fmla="*/ 0 60000 65536"/>
              <a:gd name="T9" fmla="*/ 0 w 2081"/>
              <a:gd name="T10" fmla="*/ 0 h 1681"/>
              <a:gd name="T11" fmla="*/ 2081 w 2081"/>
              <a:gd name="T12" fmla="*/ 1681 h 1681"/>
            </a:gdLst>
            <a:ahLst/>
            <a:cxnLst>
              <a:cxn ang="T6">
                <a:pos x="T0" y="T1"/>
              </a:cxn>
              <a:cxn ang="T7">
                <a:pos x="T2" y="T3"/>
              </a:cxn>
              <a:cxn ang="T8">
                <a:pos x="T4" y="T5"/>
              </a:cxn>
            </a:cxnLst>
            <a:rect l="T9" t="T10" r="T11" b="T12"/>
            <a:pathLst>
              <a:path w="2081" h="1681">
                <a:moveTo>
                  <a:pt x="0" y="0"/>
                </a:moveTo>
                <a:lnTo>
                  <a:pt x="0" y="1681"/>
                </a:lnTo>
                <a:lnTo>
                  <a:pt x="2081" y="168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4" name="Freeform 30"/>
          <p:cNvSpPr>
            <a:spLocks/>
          </p:cNvSpPr>
          <p:nvPr/>
        </p:nvSpPr>
        <p:spPr bwMode="auto">
          <a:xfrm>
            <a:off x="6734176" y="1401764"/>
            <a:ext cx="3305175" cy="2668587"/>
          </a:xfrm>
          <a:custGeom>
            <a:avLst/>
            <a:gdLst>
              <a:gd name="T0" fmla="*/ 0 w 2082"/>
              <a:gd name="T1" fmla="*/ 0 h 1681"/>
              <a:gd name="T2" fmla="*/ 0 w 2082"/>
              <a:gd name="T3" fmla="*/ 2147483647 h 1681"/>
              <a:gd name="T4" fmla="*/ 2147483647 w 2082"/>
              <a:gd name="T5" fmla="*/ 2147483647 h 1681"/>
              <a:gd name="T6" fmla="*/ 0 60000 65536"/>
              <a:gd name="T7" fmla="*/ 0 60000 65536"/>
              <a:gd name="T8" fmla="*/ 0 60000 65536"/>
              <a:gd name="T9" fmla="*/ 0 w 2082"/>
              <a:gd name="T10" fmla="*/ 0 h 1681"/>
              <a:gd name="T11" fmla="*/ 2082 w 2082"/>
              <a:gd name="T12" fmla="*/ 1681 h 1681"/>
            </a:gdLst>
            <a:ahLst/>
            <a:cxnLst>
              <a:cxn ang="T6">
                <a:pos x="T0" y="T1"/>
              </a:cxn>
              <a:cxn ang="T7">
                <a:pos x="T2" y="T3"/>
              </a:cxn>
              <a:cxn ang="T8">
                <a:pos x="T4" y="T5"/>
              </a:cxn>
            </a:cxnLst>
            <a:rect l="T9" t="T10" r="T11" b="T12"/>
            <a:pathLst>
              <a:path w="2082" h="1681">
                <a:moveTo>
                  <a:pt x="0" y="0"/>
                </a:moveTo>
                <a:lnTo>
                  <a:pt x="0" y="1681"/>
                </a:lnTo>
                <a:lnTo>
                  <a:pt x="2082" y="168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5" name="Rectangle 31"/>
          <p:cNvSpPr>
            <a:spLocks noChangeArrowheads="1"/>
          </p:cNvSpPr>
          <p:nvPr/>
        </p:nvSpPr>
        <p:spPr bwMode="auto">
          <a:xfrm>
            <a:off x="5295901" y="4117975"/>
            <a:ext cx="6251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Quantity</a:t>
            </a:r>
            <a:endParaRPr lang="en-US" altLang="en-US" sz="2400">
              <a:latin typeface="Times New Roman" panose="02020603050405020304" pitchFamily="18" charset="0"/>
            </a:endParaRPr>
          </a:p>
        </p:txBody>
      </p:sp>
      <p:sp>
        <p:nvSpPr>
          <p:cNvPr id="46086" name="Rectangle 32"/>
          <p:cNvSpPr>
            <a:spLocks noChangeArrowheads="1"/>
          </p:cNvSpPr>
          <p:nvPr/>
        </p:nvSpPr>
        <p:spPr bwMode="auto">
          <a:xfrm>
            <a:off x="2455863" y="412273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0</a:t>
            </a:r>
            <a:endParaRPr lang="en-US" altLang="en-US" sz="2400">
              <a:latin typeface="Times New Roman" panose="02020603050405020304" pitchFamily="18" charset="0"/>
            </a:endParaRPr>
          </a:p>
        </p:txBody>
      </p:sp>
      <p:sp>
        <p:nvSpPr>
          <p:cNvPr id="46087" name="Rectangle 33"/>
          <p:cNvSpPr>
            <a:spLocks noChangeArrowheads="1"/>
          </p:cNvSpPr>
          <p:nvPr/>
        </p:nvSpPr>
        <p:spPr bwMode="auto">
          <a:xfrm>
            <a:off x="2179639" y="1392238"/>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Price</a:t>
            </a:r>
            <a:endParaRPr lang="en-US" altLang="en-US" sz="2400">
              <a:latin typeface="Times New Roman" panose="02020603050405020304" pitchFamily="18" charset="0"/>
            </a:endParaRPr>
          </a:p>
        </p:txBody>
      </p:sp>
      <p:grpSp>
        <p:nvGrpSpPr>
          <p:cNvPr id="46088" name="Group 34"/>
          <p:cNvGrpSpPr>
            <a:grpSpLocks/>
          </p:cNvGrpSpPr>
          <p:nvPr/>
        </p:nvGrpSpPr>
        <p:grpSpPr bwMode="auto">
          <a:xfrm>
            <a:off x="2767014" y="2222502"/>
            <a:ext cx="2790825" cy="1497013"/>
            <a:chOff x="980" y="2006"/>
            <a:chExt cx="1758" cy="943"/>
          </a:xfrm>
        </p:grpSpPr>
        <p:sp>
          <p:nvSpPr>
            <p:cNvPr id="46146" name="Line 35"/>
            <p:cNvSpPr>
              <a:spLocks noChangeShapeType="1"/>
            </p:cNvSpPr>
            <p:nvPr/>
          </p:nvSpPr>
          <p:spPr bwMode="auto">
            <a:xfrm>
              <a:off x="980" y="2006"/>
              <a:ext cx="1358" cy="866"/>
            </a:xfrm>
            <a:prstGeom prst="line">
              <a:avLst/>
            </a:prstGeom>
            <a:noFill/>
            <a:ln w="4127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47" name="Rectangle 36"/>
            <p:cNvSpPr>
              <a:spLocks noChangeArrowheads="1"/>
            </p:cNvSpPr>
            <p:nvPr/>
          </p:nvSpPr>
          <p:spPr bwMode="auto">
            <a:xfrm>
              <a:off x="2373" y="2833"/>
              <a:ext cx="3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Demand</a:t>
              </a:r>
              <a:endParaRPr lang="en-US" altLang="en-US" sz="2400">
                <a:latin typeface="Times New Roman" panose="02020603050405020304" pitchFamily="18" charset="0"/>
              </a:endParaRPr>
            </a:p>
          </p:txBody>
        </p:sp>
      </p:grpSp>
      <p:sp>
        <p:nvSpPr>
          <p:cNvPr id="46089" name="Rectangle 37"/>
          <p:cNvSpPr>
            <a:spLocks noChangeArrowheads="1"/>
          </p:cNvSpPr>
          <p:nvPr/>
        </p:nvSpPr>
        <p:spPr bwMode="auto">
          <a:xfrm>
            <a:off x="2943226" y="1066800"/>
            <a:ext cx="273953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(a) Monopolistically Competitive Firm</a:t>
            </a:r>
            <a:endParaRPr lang="en-US" altLang="en-US" sz="2400">
              <a:latin typeface="Times New Roman" panose="02020603050405020304" pitchFamily="18" charset="0"/>
            </a:endParaRPr>
          </a:p>
        </p:txBody>
      </p:sp>
      <p:sp>
        <p:nvSpPr>
          <p:cNvPr id="46090" name="Rectangle 38"/>
          <p:cNvSpPr>
            <a:spLocks noChangeArrowheads="1"/>
          </p:cNvSpPr>
          <p:nvPr/>
        </p:nvSpPr>
        <p:spPr bwMode="auto">
          <a:xfrm>
            <a:off x="9437689" y="4117975"/>
            <a:ext cx="6251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Quantity</a:t>
            </a:r>
            <a:endParaRPr lang="en-US" altLang="en-US" sz="2400">
              <a:latin typeface="Times New Roman" panose="02020603050405020304" pitchFamily="18" charset="0"/>
            </a:endParaRPr>
          </a:p>
        </p:txBody>
      </p:sp>
      <p:sp>
        <p:nvSpPr>
          <p:cNvPr id="46091" name="Rectangle 39"/>
          <p:cNvSpPr>
            <a:spLocks noChangeArrowheads="1"/>
          </p:cNvSpPr>
          <p:nvPr/>
        </p:nvSpPr>
        <p:spPr bwMode="auto">
          <a:xfrm>
            <a:off x="6600825" y="412273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0</a:t>
            </a:r>
            <a:endParaRPr lang="en-US" altLang="en-US" sz="2400">
              <a:latin typeface="Times New Roman" panose="02020603050405020304" pitchFamily="18" charset="0"/>
            </a:endParaRPr>
          </a:p>
        </p:txBody>
      </p:sp>
      <p:sp>
        <p:nvSpPr>
          <p:cNvPr id="46092" name="Rectangle 40"/>
          <p:cNvSpPr>
            <a:spLocks noChangeArrowheads="1"/>
          </p:cNvSpPr>
          <p:nvPr/>
        </p:nvSpPr>
        <p:spPr bwMode="auto">
          <a:xfrm>
            <a:off x="6321426" y="1392238"/>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Price</a:t>
            </a:r>
            <a:endParaRPr lang="en-US" altLang="en-US" sz="2400">
              <a:latin typeface="Times New Roman" panose="02020603050405020304" pitchFamily="18" charset="0"/>
            </a:endParaRPr>
          </a:p>
        </p:txBody>
      </p:sp>
      <p:grpSp>
        <p:nvGrpSpPr>
          <p:cNvPr id="46093" name="Group 41"/>
          <p:cNvGrpSpPr>
            <a:grpSpLocks/>
          </p:cNvGrpSpPr>
          <p:nvPr/>
        </p:nvGrpSpPr>
        <p:grpSpPr bwMode="auto">
          <a:xfrm>
            <a:off x="6188076" y="2716211"/>
            <a:ext cx="3808413" cy="552449"/>
            <a:chOff x="3135" y="2317"/>
            <a:chExt cx="2399" cy="348"/>
          </a:xfrm>
        </p:grpSpPr>
        <p:sp>
          <p:nvSpPr>
            <p:cNvPr id="46137" name="Line 42"/>
            <p:cNvSpPr>
              <a:spLocks noChangeShapeType="1"/>
            </p:cNvSpPr>
            <p:nvPr/>
          </p:nvSpPr>
          <p:spPr bwMode="auto">
            <a:xfrm>
              <a:off x="3479" y="2365"/>
              <a:ext cx="1681" cy="1"/>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38" name="Rectangle 43"/>
            <p:cNvSpPr>
              <a:spLocks noChangeArrowheads="1"/>
            </p:cNvSpPr>
            <p:nvPr/>
          </p:nvSpPr>
          <p:spPr bwMode="auto">
            <a:xfrm>
              <a:off x="3135" y="2317"/>
              <a:ext cx="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 </a:t>
              </a:r>
              <a:endParaRPr lang="en-US" altLang="en-US" sz="2400">
                <a:latin typeface="Times New Roman" panose="02020603050405020304" pitchFamily="18" charset="0"/>
              </a:endParaRPr>
            </a:p>
          </p:txBody>
        </p:sp>
        <p:sp>
          <p:nvSpPr>
            <p:cNvPr id="46139" name="Rectangle 44"/>
            <p:cNvSpPr>
              <a:spLocks noChangeArrowheads="1"/>
            </p:cNvSpPr>
            <p:nvPr/>
          </p:nvSpPr>
          <p:spPr bwMode="auto">
            <a:xfrm>
              <a:off x="3222" y="2317"/>
              <a:ext cx="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 </a:t>
              </a:r>
              <a:endParaRPr lang="en-US" altLang="en-US" sz="2400">
                <a:latin typeface="Times New Roman" panose="02020603050405020304" pitchFamily="18" charset="0"/>
              </a:endParaRPr>
            </a:p>
          </p:txBody>
        </p:sp>
        <p:sp>
          <p:nvSpPr>
            <p:cNvPr id="46140" name="Rectangle 45"/>
            <p:cNvSpPr>
              <a:spLocks noChangeArrowheads="1"/>
            </p:cNvSpPr>
            <p:nvPr/>
          </p:nvSpPr>
          <p:spPr bwMode="auto">
            <a:xfrm>
              <a:off x="3303" y="2317"/>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sp>
          <p:nvSpPr>
            <p:cNvPr id="46141" name="Rectangle 46"/>
            <p:cNvSpPr>
              <a:spLocks noChangeArrowheads="1"/>
            </p:cNvSpPr>
            <p:nvPr/>
          </p:nvSpPr>
          <p:spPr bwMode="auto">
            <a:xfrm>
              <a:off x="5179" y="2317"/>
              <a:ext cx="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 </a:t>
              </a:r>
              <a:endParaRPr lang="en-US" altLang="en-US" sz="2400">
                <a:latin typeface="Times New Roman" panose="02020603050405020304" pitchFamily="18" charset="0"/>
              </a:endParaRPr>
            </a:p>
          </p:txBody>
        </p:sp>
        <p:sp>
          <p:nvSpPr>
            <p:cNvPr id="46142" name="Rectangle 47"/>
            <p:cNvSpPr>
              <a:spLocks noChangeArrowheads="1"/>
            </p:cNvSpPr>
            <p:nvPr/>
          </p:nvSpPr>
          <p:spPr bwMode="auto">
            <a:xfrm>
              <a:off x="5266" y="2317"/>
              <a:ext cx="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 </a:t>
              </a:r>
              <a:endParaRPr lang="en-US" altLang="en-US" sz="2400">
                <a:latin typeface="Times New Roman" panose="02020603050405020304" pitchFamily="18" charset="0"/>
              </a:endParaRPr>
            </a:p>
          </p:txBody>
        </p:sp>
        <p:sp>
          <p:nvSpPr>
            <p:cNvPr id="46143" name="Rectangle 48"/>
            <p:cNvSpPr>
              <a:spLocks noChangeArrowheads="1"/>
            </p:cNvSpPr>
            <p:nvPr/>
          </p:nvSpPr>
          <p:spPr bwMode="auto">
            <a:xfrm>
              <a:off x="5347" y="2317"/>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MR</a:t>
              </a:r>
              <a:endParaRPr lang="en-US" altLang="en-US" sz="2400">
                <a:latin typeface="Times New Roman" panose="02020603050405020304" pitchFamily="18" charset="0"/>
              </a:endParaRPr>
            </a:p>
          </p:txBody>
        </p:sp>
        <p:sp>
          <p:nvSpPr>
            <p:cNvPr id="46144" name="Rectangle 49"/>
            <p:cNvSpPr>
              <a:spLocks noChangeArrowheads="1"/>
            </p:cNvSpPr>
            <p:nvPr/>
          </p:nvSpPr>
          <p:spPr bwMode="auto">
            <a:xfrm>
              <a:off x="5153" y="2433"/>
              <a:ext cx="3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(demand</a:t>
              </a:r>
              <a:endParaRPr lang="en-US" altLang="en-US" sz="2400">
                <a:latin typeface="Times New Roman" panose="02020603050405020304" pitchFamily="18" charset="0"/>
              </a:endParaRPr>
            </a:p>
          </p:txBody>
        </p:sp>
        <p:sp>
          <p:nvSpPr>
            <p:cNvPr id="46145" name="Rectangle 50"/>
            <p:cNvSpPr>
              <a:spLocks noChangeArrowheads="1"/>
            </p:cNvSpPr>
            <p:nvPr/>
          </p:nvSpPr>
          <p:spPr bwMode="auto">
            <a:xfrm>
              <a:off x="5208" y="2549"/>
              <a:ext cx="26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curve)</a:t>
              </a:r>
              <a:endParaRPr lang="en-US" altLang="en-US" sz="2400">
                <a:latin typeface="Times New Roman" panose="02020603050405020304" pitchFamily="18" charset="0"/>
              </a:endParaRPr>
            </a:p>
          </p:txBody>
        </p:sp>
      </p:grpSp>
      <p:sp>
        <p:nvSpPr>
          <p:cNvPr id="46094" name="Rectangle 51"/>
          <p:cNvSpPr>
            <a:spLocks noChangeArrowheads="1"/>
          </p:cNvSpPr>
          <p:nvPr/>
        </p:nvSpPr>
        <p:spPr bwMode="auto">
          <a:xfrm>
            <a:off x="7340600" y="1066800"/>
            <a:ext cx="21881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(b) Perfectly Competitive Firm</a:t>
            </a:r>
            <a:endParaRPr lang="en-US" altLang="en-US" sz="2400">
              <a:latin typeface="Times New Roman" panose="02020603050405020304" pitchFamily="18" charset="0"/>
            </a:endParaRPr>
          </a:p>
        </p:txBody>
      </p:sp>
      <p:grpSp>
        <p:nvGrpSpPr>
          <p:cNvPr id="46095" name="Group 56"/>
          <p:cNvGrpSpPr>
            <a:grpSpLocks/>
          </p:cNvGrpSpPr>
          <p:nvPr/>
        </p:nvGrpSpPr>
        <p:grpSpPr bwMode="auto">
          <a:xfrm>
            <a:off x="7010401" y="1852614"/>
            <a:ext cx="2384426" cy="1703387"/>
            <a:chOff x="3653" y="1773"/>
            <a:chExt cx="1502" cy="1073"/>
          </a:xfrm>
        </p:grpSpPr>
        <p:sp>
          <p:nvSpPr>
            <p:cNvPr id="46135" name="Line 57"/>
            <p:cNvSpPr>
              <a:spLocks noChangeShapeType="1"/>
            </p:cNvSpPr>
            <p:nvPr/>
          </p:nvSpPr>
          <p:spPr bwMode="auto">
            <a:xfrm flipH="1">
              <a:off x="3653" y="1875"/>
              <a:ext cx="1420" cy="971"/>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36" name="Rectangle 58"/>
            <p:cNvSpPr>
              <a:spLocks noChangeArrowheads="1"/>
            </p:cNvSpPr>
            <p:nvPr/>
          </p:nvSpPr>
          <p:spPr bwMode="auto">
            <a:xfrm>
              <a:off x="5005" y="1773"/>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grpSp>
      <p:grpSp>
        <p:nvGrpSpPr>
          <p:cNvPr id="46096" name="Group 59"/>
          <p:cNvGrpSpPr>
            <a:grpSpLocks/>
          </p:cNvGrpSpPr>
          <p:nvPr/>
        </p:nvGrpSpPr>
        <p:grpSpPr bwMode="auto">
          <a:xfrm>
            <a:off x="6983414" y="1916113"/>
            <a:ext cx="2947988" cy="876300"/>
            <a:chOff x="3636" y="1813"/>
            <a:chExt cx="1857" cy="552"/>
          </a:xfrm>
        </p:grpSpPr>
        <p:sp>
          <p:nvSpPr>
            <p:cNvPr id="46133" name="Freeform 60"/>
            <p:cNvSpPr>
              <a:spLocks/>
            </p:cNvSpPr>
            <p:nvPr/>
          </p:nvSpPr>
          <p:spPr bwMode="auto">
            <a:xfrm>
              <a:off x="3636" y="1813"/>
              <a:ext cx="1716" cy="552"/>
            </a:xfrm>
            <a:custGeom>
              <a:avLst/>
              <a:gdLst>
                <a:gd name="T0" fmla="*/ 0 w 197"/>
                <a:gd name="T1" fmla="*/ 0 h 63"/>
                <a:gd name="T2" fmla="*/ 471874 w 197"/>
                <a:gd name="T3" fmla="*/ 371338 h 63"/>
                <a:gd name="T4" fmla="*/ 1134110 w 197"/>
                <a:gd name="T5" fmla="*/ 88136 h 63"/>
                <a:gd name="T6" fmla="*/ 0 60000 65536"/>
                <a:gd name="T7" fmla="*/ 0 60000 65536"/>
                <a:gd name="T8" fmla="*/ 0 60000 65536"/>
                <a:gd name="T9" fmla="*/ 0 w 197"/>
                <a:gd name="T10" fmla="*/ 0 h 63"/>
                <a:gd name="T11" fmla="*/ 197 w 197"/>
                <a:gd name="T12" fmla="*/ 63 h 63"/>
              </a:gdLst>
              <a:ahLst/>
              <a:cxnLst>
                <a:cxn ang="T6">
                  <a:pos x="T0" y="T1"/>
                </a:cxn>
                <a:cxn ang="T7">
                  <a:pos x="T2" y="T3"/>
                </a:cxn>
                <a:cxn ang="T8">
                  <a:pos x="T4" y="T5"/>
                </a:cxn>
              </a:cxnLst>
              <a:rect l="T9" t="T10" r="T11" b="T12"/>
              <a:pathLst>
                <a:path w="197" h="63">
                  <a:moveTo>
                    <a:pt x="0" y="0"/>
                  </a:moveTo>
                  <a:cubicBezTo>
                    <a:pt x="0" y="0"/>
                    <a:pt x="21" y="63"/>
                    <a:pt x="82" y="63"/>
                  </a:cubicBezTo>
                  <a:cubicBezTo>
                    <a:pt x="126" y="63"/>
                    <a:pt x="186" y="24"/>
                    <a:pt x="197" y="15"/>
                  </a:cubicBezTo>
                </a:path>
              </a:pathLst>
            </a:custGeom>
            <a:noFill/>
            <a:ln w="4127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34" name="Rectangle 61"/>
            <p:cNvSpPr>
              <a:spLocks noChangeArrowheads="1"/>
            </p:cNvSpPr>
            <p:nvPr/>
          </p:nvSpPr>
          <p:spPr bwMode="auto">
            <a:xfrm>
              <a:off x="5306" y="1843"/>
              <a:ext cx="18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ATC</a:t>
              </a:r>
              <a:endParaRPr lang="en-US" altLang="en-US" sz="2400">
                <a:latin typeface="Times New Roman" panose="02020603050405020304" pitchFamily="18" charset="0"/>
              </a:endParaRPr>
            </a:p>
          </p:txBody>
        </p:sp>
      </p:grpSp>
      <p:grpSp>
        <p:nvGrpSpPr>
          <p:cNvPr id="46097" name="Group 62"/>
          <p:cNvGrpSpPr>
            <a:grpSpLocks/>
          </p:cNvGrpSpPr>
          <p:nvPr/>
        </p:nvGrpSpPr>
        <p:grpSpPr bwMode="auto">
          <a:xfrm>
            <a:off x="2863851" y="1847851"/>
            <a:ext cx="2386013" cy="1693863"/>
            <a:chOff x="1041" y="1770"/>
            <a:chExt cx="1503" cy="1067"/>
          </a:xfrm>
        </p:grpSpPr>
        <p:sp>
          <p:nvSpPr>
            <p:cNvPr id="46131" name="Line 63"/>
            <p:cNvSpPr>
              <a:spLocks noChangeShapeType="1"/>
            </p:cNvSpPr>
            <p:nvPr/>
          </p:nvSpPr>
          <p:spPr bwMode="auto">
            <a:xfrm flipH="1">
              <a:off x="1041" y="1875"/>
              <a:ext cx="1411" cy="962"/>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32" name="Rectangle 64"/>
            <p:cNvSpPr>
              <a:spLocks noChangeArrowheads="1"/>
            </p:cNvSpPr>
            <p:nvPr/>
          </p:nvSpPr>
          <p:spPr bwMode="auto">
            <a:xfrm>
              <a:off x="2394" y="1770"/>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grpSp>
      <p:grpSp>
        <p:nvGrpSpPr>
          <p:cNvPr id="46098" name="Group 65"/>
          <p:cNvGrpSpPr>
            <a:grpSpLocks/>
          </p:cNvGrpSpPr>
          <p:nvPr/>
        </p:nvGrpSpPr>
        <p:grpSpPr bwMode="auto">
          <a:xfrm>
            <a:off x="2835276" y="1903413"/>
            <a:ext cx="2955925" cy="889000"/>
            <a:chOff x="1023" y="1805"/>
            <a:chExt cx="1862" cy="560"/>
          </a:xfrm>
        </p:grpSpPr>
        <p:sp>
          <p:nvSpPr>
            <p:cNvPr id="46129" name="Freeform 66"/>
            <p:cNvSpPr>
              <a:spLocks/>
            </p:cNvSpPr>
            <p:nvPr/>
          </p:nvSpPr>
          <p:spPr bwMode="auto">
            <a:xfrm>
              <a:off x="1023" y="1805"/>
              <a:ext cx="1707" cy="560"/>
            </a:xfrm>
            <a:custGeom>
              <a:avLst/>
              <a:gdLst>
                <a:gd name="T0" fmla="*/ 0 w 196"/>
                <a:gd name="T1" fmla="*/ 0 h 64"/>
                <a:gd name="T2" fmla="*/ 471637 w 196"/>
                <a:gd name="T3" fmla="*/ 369110 h 64"/>
                <a:gd name="T4" fmla="*/ 1127656 w 196"/>
                <a:gd name="T5" fmla="*/ 93791 h 64"/>
                <a:gd name="T6" fmla="*/ 0 60000 65536"/>
                <a:gd name="T7" fmla="*/ 0 60000 65536"/>
                <a:gd name="T8" fmla="*/ 0 60000 65536"/>
                <a:gd name="T9" fmla="*/ 0 w 196"/>
                <a:gd name="T10" fmla="*/ 0 h 64"/>
                <a:gd name="T11" fmla="*/ 196 w 196"/>
                <a:gd name="T12" fmla="*/ 64 h 64"/>
              </a:gdLst>
              <a:ahLst/>
              <a:cxnLst>
                <a:cxn ang="T6">
                  <a:pos x="T0" y="T1"/>
                </a:cxn>
                <a:cxn ang="T7">
                  <a:pos x="T2" y="T3"/>
                </a:cxn>
                <a:cxn ang="T8">
                  <a:pos x="T4" y="T5"/>
                </a:cxn>
              </a:cxnLst>
              <a:rect l="T9" t="T10" r="T11" b="T12"/>
              <a:pathLst>
                <a:path w="196" h="64">
                  <a:moveTo>
                    <a:pt x="0" y="0"/>
                  </a:moveTo>
                  <a:cubicBezTo>
                    <a:pt x="0" y="0"/>
                    <a:pt x="21" y="63"/>
                    <a:pt x="82" y="63"/>
                  </a:cubicBezTo>
                  <a:cubicBezTo>
                    <a:pt x="126" y="64"/>
                    <a:pt x="185" y="24"/>
                    <a:pt x="196" y="16"/>
                  </a:cubicBezTo>
                </a:path>
              </a:pathLst>
            </a:custGeom>
            <a:noFill/>
            <a:ln w="4127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30" name="Rectangle 67"/>
            <p:cNvSpPr>
              <a:spLocks noChangeArrowheads="1"/>
            </p:cNvSpPr>
            <p:nvPr/>
          </p:nvSpPr>
          <p:spPr bwMode="auto">
            <a:xfrm>
              <a:off x="2698" y="1837"/>
              <a:ext cx="18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ATC</a:t>
              </a:r>
              <a:endParaRPr lang="en-US" altLang="en-US" sz="2400">
                <a:latin typeface="Times New Roman" panose="02020603050405020304" pitchFamily="18" charset="0"/>
              </a:endParaRPr>
            </a:p>
          </p:txBody>
        </p:sp>
      </p:grpSp>
      <p:grpSp>
        <p:nvGrpSpPr>
          <p:cNvPr id="46099" name="Group 68"/>
          <p:cNvGrpSpPr>
            <a:grpSpLocks/>
          </p:cNvGrpSpPr>
          <p:nvPr/>
        </p:nvGrpSpPr>
        <p:grpSpPr bwMode="auto">
          <a:xfrm>
            <a:off x="2794002" y="2374901"/>
            <a:ext cx="1141413" cy="1279526"/>
            <a:chOff x="997" y="2102"/>
            <a:chExt cx="719" cy="806"/>
          </a:xfrm>
        </p:grpSpPr>
        <p:sp>
          <p:nvSpPr>
            <p:cNvPr id="46127" name="Line 69"/>
            <p:cNvSpPr>
              <a:spLocks noChangeShapeType="1"/>
            </p:cNvSpPr>
            <p:nvPr/>
          </p:nvSpPr>
          <p:spPr bwMode="auto">
            <a:xfrm>
              <a:off x="997" y="2102"/>
              <a:ext cx="531" cy="718"/>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28" name="Rectangle 70"/>
            <p:cNvSpPr>
              <a:spLocks noChangeArrowheads="1"/>
            </p:cNvSpPr>
            <p:nvPr/>
          </p:nvSpPr>
          <p:spPr bwMode="auto">
            <a:xfrm>
              <a:off x="1566" y="2792"/>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MR</a:t>
              </a:r>
              <a:endParaRPr lang="en-US" altLang="en-US" sz="2400">
                <a:latin typeface="Times New Roman" panose="02020603050405020304" pitchFamily="18" charset="0"/>
              </a:endParaRPr>
            </a:p>
          </p:txBody>
        </p:sp>
      </p:grpSp>
      <p:grpSp>
        <p:nvGrpSpPr>
          <p:cNvPr id="46100" name="Group 71"/>
          <p:cNvGrpSpPr>
            <a:grpSpLocks/>
          </p:cNvGrpSpPr>
          <p:nvPr/>
        </p:nvGrpSpPr>
        <p:grpSpPr bwMode="auto">
          <a:xfrm>
            <a:off x="3838576" y="2736851"/>
            <a:ext cx="544513" cy="1754188"/>
            <a:chOff x="1655" y="2330"/>
            <a:chExt cx="343" cy="1105"/>
          </a:xfrm>
        </p:grpSpPr>
        <p:sp>
          <p:nvSpPr>
            <p:cNvPr id="46123" name="Line 72"/>
            <p:cNvSpPr>
              <a:spLocks noChangeShapeType="1"/>
            </p:cNvSpPr>
            <p:nvPr/>
          </p:nvSpPr>
          <p:spPr bwMode="auto">
            <a:xfrm>
              <a:off x="1737" y="2365"/>
              <a:ext cx="1" cy="805"/>
            </a:xfrm>
            <a:prstGeom prst="line">
              <a:avLst/>
            </a:prstGeom>
            <a:noFill/>
            <a:ln w="1428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24" name="Oval 73"/>
            <p:cNvSpPr>
              <a:spLocks noChangeArrowheads="1"/>
            </p:cNvSpPr>
            <p:nvPr/>
          </p:nvSpPr>
          <p:spPr bwMode="auto">
            <a:xfrm>
              <a:off x="1711" y="2330"/>
              <a:ext cx="61" cy="6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5" name="Rectangle 74"/>
            <p:cNvSpPr>
              <a:spLocks noChangeArrowheads="1"/>
            </p:cNvSpPr>
            <p:nvPr/>
          </p:nvSpPr>
          <p:spPr bwMode="auto">
            <a:xfrm>
              <a:off x="1655" y="3203"/>
              <a:ext cx="34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Efficient</a:t>
              </a:r>
              <a:endParaRPr lang="en-US" altLang="en-US" sz="2400">
                <a:latin typeface="Times New Roman" panose="02020603050405020304" pitchFamily="18" charset="0"/>
              </a:endParaRPr>
            </a:p>
          </p:txBody>
        </p:sp>
        <p:sp>
          <p:nvSpPr>
            <p:cNvPr id="46126" name="Rectangle 75"/>
            <p:cNvSpPr>
              <a:spLocks noChangeArrowheads="1"/>
            </p:cNvSpPr>
            <p:nvPr/>
          </p:nvSpPr>
          <p:spPr bwMode="auto">
            <a:xfrm>
              <a:off x="1655" y="3319"/>
              <a:ext cx="22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scale</a:t>
              </a:r>
              <a:endParaRPr lang="en-US" altLang="en-US" sz="2400">
                <a:latin typeface="Times New Roman" panose="02020603050405020304" pitchFamily="18" charset="0"/>
              </a:endParaRPr>
            </a:p>
          </p:txBody>
        </p:sp>
      </p:grpSp>
      <p:grpSp>
        <p:nvGrpSpPr>
          <p:cNvPr id="46101" name="Group 76"/>
          <p:cNvGrpSpPr>
            <a:grpSpLocks/>
          </p:cNvGrpSpPr>
          <p:nvPr/>
        </p:nvGrpSpPr>
        <p:grpSpPr bwMode="auto">
          <a:xfrm>
            <a:off x="2441575" y="2546351"/>
            <a:ext cx="1176338" cy="1944688"/>
            <a:chOff x="775" y="2210"/>
            <a:chExt cx="741" cy="1225"/>
          </a:xfrm>
        </p:grpSpPr>
        <p:sp>
          <p:nvSpPr>
            <p:cNvPr id="46117" name="Rectangle 77"/>
            <p:cNvSpPr>
              <a:spLocks noChangeArrowheads="1"/>
            </p:cNvSpPr>
            <p:nvPr/>
          </p:nvSpPr>
          <p:spPr bwMode="auto">
            <a:xfrm>
              <a:off x="775" y="2210"/>
              <a:ext cx="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a:t>
              </a:r>
              <a:endParaRPr lang="en-US" altLang="en-US" sz="2400">
                <a:latin typeface="Times New Roman" panose="02020603050405020304" pitchFamily="18" charset="0"/>
              </a:endParaRPr>
            </a:p>
          </p:txBody>
        </p:sp>
        <p:grpSp>
          <p:nvGrpSpPr>
            <p:cNvPr id="46118" name="Group 78"/>
            <p:cNvGrpSpPr>
              <a:grpSpLocks/>
            </p:cNvGrpSpPr>
            <p:nvPr/>
          </p:nvGrpSpPr>
          <p:grpSpPr bwMode="auto">
            <a:xfrm>
              <a:off x="867" y="2225"/>
              <a:ext cx="649" cy="1210"/>
              <a:chOff x="867" y="2225"/>
              <a:chExt cx="649" cy="1210"/>
            </a:xfrm>
          </p:grpSpPr>
          <p:sp>
            <p:nvSpPr>
              <p:cNvPr id="46119" name="Freeform 79"/>
              <p:cNvSpPr>
                <a:spLocks/>
              </p:cNvSpPr>
              <p:nvPr/>
            </p:nvSpPr>
            <p:spPr bwMode="auto">
              <a:xfrm>
                <a:off x="867" y="2260"/>
                <a:ext cx="505" cy="910"/>
              </a:xfrm>
              <a:custGeom>
                <a:avLst/>
                <a:gdLst>
                  <a:gd name="T0" fmla="*/ 0 w 505"/>
                  <a:gd name="T1" fmla="*/ 0 h 910"/>
                  <a:gd name="T2" fmla="*/ 505 w 505"/>
                  <a:gd name="T3" fmla="*/ 0 h 910"/>
                  <a:gd name="T4" fmla="*/ 505 w 505"/>
                  <a:gd name="T5" fmla="*/ 910 h 910"/>
                  <a:gd name="T6" fmla="*/ 0 60000 65536"/>
                  <a:gd name="T7" fmla="*/ 0 60000 65536"/>
                  <a:gd name="T8" fmla="*/ 0 60000 65536"/>
                  <a:gd name="T9" fmla="*/ 0 w 505"/>
                  <a:gd name="T10" fmla="*/ 0 h 910"/>
                  <a:gd name="T11" fmla="*/ 505 w 505"/>
                  <a:gd name="T12" fmla="*/ 910 h 910"/>
                </a:gdLst>
                <a:ahLst/>
                <a:cxnLst>
                  <a:cxn ang="T6">
                    <a:pos x="T0" y="T1"/>
                  </a:cxn>
                  <a:cxn ang="T7">
                    <a:pos x="T2" y="T3"/>
                  </a:cxn>
                  <a:cxn ang="T8">
                    <a:pos x="T4" y="T5"/>
                  </a:cxn>
                </a:cxnLst>
                <a:rect l="T9" t="T10" r="T11" b="T12"/>
                <a:pathLst>
                  <a:path w="505" h="910">
                    <a:moveTo>
                      <a:pt x="0" y="0"/>
                    </a:moveTo>
                    <a:lnTo>
                      <a:pt x="505" y="0"/>
                    </a:lnTo>
                    <a:lnTo>
                      <a:pt x="505" y="910"/>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20" name="Oval 80"/>
              <p:cNvSpPr>
                <a:spLocks noChangeArrowheads="1"/>
              </p:cNvSpPr>
              <p:nvPr/>
            </p:nvSpPr>
            <p:spPr bwMode="auto">
              <a:xfrm>
                <a:off x="1346" y="2225"/>
                <a:ext cx="61" cy="6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1" name="Rectangle 81"/>
              <p:cNvSpPr>
                <a:spLocks noChangeArrowheads="1"/>
              </p:cNvSpPr>
              <p:nvPr/>
            </p:nvSpPr>
            <p:spPr bwMode="auto">
              <a:xfrm>
                <a:off x="1154" y="3203"/>
                <a:ext cx="3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Quantity</a:t>
                </a:r>
                <a:endParaRPr lang="en-US" altLang="en-US" sz="2400">
                  <a:latin typeface="Times New Roman" panose="02020603050405020304" pitchFamily="18" charset="0"/>
                </a:endParaRPr>
              </a:p>
            </p:txBody>
          </p:sp>
          <p:sp>
            <p:nvSpPr>
              <p:cNvPr id="46122" name="Rectangle 82"/>
              <p:cNvSpPr>
                <a:spLocks noChangeArrowheads="1"/>
              </p:cNvSpPr>
              <p:nvPr/>
            </p:nvSpPr>
            <p:spPr bwMode="auto">
              <a:xfrm>
                <a:off x="1114" y="3319"/>
                <a:ext cx="40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produced</a:t>
                </a:r>
                <a:endParaRPr lang="en-US" altLang="en-US" sz="2400">
                  <a:latin typeface="Times New Roman" panose="02020603050405020304" pitchFamily="18" charset="0"/>
                </a:endParaRPr>
              </a:p>
            </p:txBody>
          </p:sp>
        </p:grpSp>
      </p:grpSp>
      <p:grpSp>
        <p:nvGrpSpPr>
          <p:cNvPr id="46102" name="Group 83"/>
          <p:cNvGrpSpPr>
            <a:grpSpLocks/>
          </p:cNvGrpSpPr>
          <p:nvPr/>
        </p:nvGrpSpPr>
        <p:grpSpPr bwMode="auto">
          <a:xfrm>
            <a:off x="7456489" y="2749551"/>
            <a:ext cx="1385887" cy="1741488"/>
            <a:chOff x="3934" y="2338"/>
            <a:chExt cx="873" cy="1097"/>
          </a:xfrm>
        </p:grpSpPr>
        <p:sp>
          <p:nvSpPr>
            <p:cNvPr id="46113" name="Line 84"/>
            <p:cNvSpPr>
              <a:spLocks noChangeShapeType="1"/>
            </p:cNvSpPr>
            <p:nvPr/>
          </p:nvSpPr>
          <p:spPr bwMode="auto">
            <a:xfrm>
              <a:off x="4359" y="2365"/>
              <a:ext cx="1" cy="805"/>
            </a:xfrm>
            <a:prstGeom prst="line">
              <a:avLst/>
            </a:prstGeom>
            <a:noFill/>
            <a:ln w="1428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14" name="Oval 85"/>
            <p:cNvSpPr>
              <a:spLocks noChangeArrowheads="1"/>
            </p:cNvSpPr>
            <p:nvPr/>
          </p:nvSpPr>
          <p:spPr bwMode="auto">
            <a:xfrm>
              <a:off x="4324" y="2338"/>
              <a:ext cx="61" cy="5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15" name="Rectangle 86"/>
            <p:cNvSpPr>
              <a:spLocks noChangeArrowheads="1"/>
            </p:cNvSpPr>
            <p:nvPr/>
          </p:nvSpPr>
          <p:spPr bwMode="auto">
            <a:xfrm>
              <a:off x="3934" y="3203"/>
              <a:ext cx="87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Quantity produced =</a:t>
              </a:r>
              <a:endParaRPr lang="en-US" altLang="en-US" sz="2400">
                <a:latin typeface="Times New Roman" panose="02020603050405020304" pitchFamily="18" charset="0"/>
              </a:endParaRPr>
            </a:p>
          </p:txBody>
        </p:sp>
        <p:sp>
          <p:nvSpPr>
            <p:cNvPr id="46116" name="Rectangle 87"/>
            <p:cNvSpPr>
              <a:spLocks noChangeArrowheads="1"/>
            </p:cNvSpPr>
            <p:nvPr/>
          </p:nvSpPr>
          <p:spPr bwMode="auto">
            <a:xfrm>
              <a:off x="4067" y="3319"/>
              <a:ext cx="59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Efficient scale</a:t>
              </a:r>
              <a:endParaRPr lang="en-US" altLang="en-US" sz="2400">
                <a:latin typeface="Times New Roman" panose="02020603050405020304" pitchFamily="18" charset="0"/>
              </a:endParaRPr>
            </a:p>
          </p:txBody>
        </p:sp>
      </p:grpSp>
      <p:sp>
        <p:nvSpPr>
          <p:cNvPr id="59" name="TextBox 58"/>
          <p:cNvSpPr txBox="1">
            <a:spLocks noChangeArrowheads="1"/>
          </p:cNvSpPr>
          <p:nvPr/>
        </p:nvSpPr>
        <p:spPr bwMode="auto">
          <a:xfrm>
            <a:off x="2133600" y="5029201"/>
            <a:ext cx="4191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The long run equilibrium under monopolistic competition shows both excess capacity and a price markup over marginal cost. Under perfect competition, there’s neither. </a:t>
            </a:r>
          </a:p>
        </p:txBody>
      </p:sp>
      <p:sp>
        <p:nvSpPr>
          <p:cNvPr id="60" name="TextBox 59"/>
          <p:cNvSpPr txBox="1">
            <a:spLocks noChangeArrowheads="1"/>
          </p:cNvSpPr>
          <p:nvPr/>
        </p:nvSpPr>
        <p:spPr bwMode="auto">
          <a:xfrm>
            <a:off x="6324600" y="5029201"/>
            <a:ext cx="4191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The basic reason for this difference in outcome lies in the difference in the slope of the firm’s demand, which is negatively sloped in monopolistic competition and horizontal under perfect competition.</a:t>
            </a:r>
          </a:p>
        </p:txBody>
      </p:sp>
      <p:sp>
        <p:nvSpPr>
          <p:cNvPr id="46106" name="TextBox 60"/>
          <p:cNvSpPr txBox="1">
            <a:spLocks noChangeArrowheads="1"/>
          </p:cNvSpPr>
          <p:nvPr/>
        </p:nvSpPr>
        <p:spPr bwMode="auto">
          <a:xfrm>
            <a:off x="2438400" y="4572000"/>
            <a:ext cx="2209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i="1">
                <a:solidFill>
                  <a:srgbClr val="FF0000"/>
                </a:solidFill>
              </a:rPr>
              <a:t>P</a:t>
            </a:r>
            <a:r>
              <a:rPr lang="en-US" altLang="en-US" sz="1600" b="1">
                <a:solidFill>
                  <a:srgbClr val="FF0000"/>
                </a:solidFill>
              </a:rPr>
              <a:t> = </a:t>
            </a:r>
            <a:r>
              <a:rPr lang="en-US" altLang="en-US" sz="1600" b="1" i="1">
                <a:solidFill>
                  <a:srgbClr val="FF0000"/>
                </a:solidFill>
              </a:rPr>
              <a:t>ATC</a:t>
            </a:r>
            <a:r>
              <a:rPr lang="en-US" altLang="en-US" sz="1600" b="1">
                <a:solidFill>
                  <a:srgbClr val="FF0000"/>
                </a:solidFill>
              </a:rPr>
              <a:t> &gt; </a:t>
            </a:r>
            <a:r>
              <a:rPr lang="en-US" altLang="en-US" sz="1600" b="1" i="1">
                <a:solidFill>
                  <a:srgbClr val="FF0000"/>
                </a:solidFill>
              </a:rPr>
              <a:t>MR</a:t>
            </a:r>
            <a:r>
              <a:rPr lang="en-US" altLang="en-US" sz="1600" b="1">
                <a:solidFill>
                  <a:srgbClr val="FF0000"/>
                </a:solidFill>
              </a:rPr>
              <a:t> = </a:t>
            </a:r>
            <a:r>
              <a:rPr lang="en-US" altLang="en-US" sz="1600" b="1" i="1">
                <a:solidFill>
                  <a:srgbClr val="FF0000"/>
                </a:solidFill>
              </a:rPr>
              <a:t>MC</a:t>
            </a:r>
            <a:endParaRPr lang="en-US" altLang="en-US" sz="1600"/>
          </a:p>
        </p:txBody>
      </p:sp>
      <p:sp>
        <p:nvSpPr>
          <p:cNvPr id="46107" name="TextBox 61"/>
          <p:cNvSpPr txBox="1">
            <a:spLocks noChangeArrowheads="1"/>
          </p:cNvSpPr>
          <p:nvPr/>
        </p:nvSpPr>
        <p:spPr bwMode="auto">
          <a:xfrm>
            <a:off x="6629400" y="4572000"/>
            <a:ext cx="2209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i="1">
                <a:solidFill>
                  <a:srgbClr val="FF0000"/>
                </a:solidFill>
              </a:rPr>
              <a:t>P</a:t>
            </a:r>
            <a:r>
              <a:rPr lang="en-US" altLang="en-US" sz="1600" b="1">
                <a:solidFill>
                  <a:srgbClr val="FF0000"/>
                </a:solidFill>
              </a:rPr>
              <a:t> = </a:t>
            </a:r>
            <a:r>
              <a:rPr lang="en-US" altLang="en-US" sz="1600" b="1" i="1">
                <a:solidFill>
                  <a:srgbClr val="FF0000"/>
                </a:solidFill>
              </a:rPr>
              <a:t>ATC</a:t>
            </a:r>
            <a:r>
              <a:rPr lang="en-US" altLang="en-US" sz="1600" b="1">
                <a:solidFill>
                  <a:srgbClr val="FF0000"/>
                </a:solidFill>
              </a:rPr>
              <a:t> = </a:t>
            </a:r>
            <a:r>
              <a:rPr lang="en-US" altLang="en-US" sz="1600" b="1" i="1">
                <a:solidFill>
                  <a:srgbClr val="FF0000"/>
                </a:solidFill>
              </a:rPr>
              <a:t>MR</a:t>
            </a:r>
            <a:r>
              <a:rPr lang="en-US" altLang="en-US" sz="1600" b="1">
                <a:solidFill>
                  <a:srgbClr val="FF0000"/>
                </a:solidFill>
              </a:rPr>
              <a:t> = </a:t>
            </a:r>
            <a:r>
              <a:rPr lang="en-US" altLang="en-US" sz="1600" b="1" i="1">
                <a:solidFill>
                  <a:srgbClr val="FF0000"/>
                </a:solidFill>
              </a:rPr>
              <a:t>MC</a:t>
            </a:r>
            <a:endParaRPr lang="en-US" altLang="en-US" sz="1600"/>
          </a:p>
        </p:txBody>
      </p:sp>
      <p:grpSp>
        <p:nvGrpSpPr>
          <p:cNvPr id="46108" name="Group 76"/>
          <p:cNvGrpSpPr>
            <a:grpSpLocks/>
          </p:cNvGrpSpPr>
          <p:nvPr/>
        </p:nvGrpSpPr>
        <p:grpSpPr bwMode="auto">
          <a:xfrm>
            <a:off x="1981200" y="3138483"/>
            <a:ext cx="1466850" cy="368299"/>
            <a:chOff x="483" y="2569"/>
            <a:chExt cx="924" cy="232"/>
          </a:xfrm>
        </p:grpSpPr>
        <p:sp>
          <p:nvSpPr>
            <p:cNvPr id="46109" name="Line 77"/>
            <p:cNvSpPr>
              <a:spLocks noChangeShapeType="1"/>
            </p:cNvSpPr>
            <p:nvPr/>
          </p:nvSpPr>
          <p:spPr bwMode="auto">
            <a:xfrm>
              <a:off x="867" y="2618"/>
              <a:ext cx="505" cy="1"/>
            </a:xfrm>
            <a:prstGeom prst="line">
              <a:avLst/>
            </a:prstGeom>
            <a:noFill/>
            <a:ln w="14351">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Oval 78"/>
            <p:cNvSpPr>
              <a:spLocks noChangeArrowheads="1"/>
            </p:cNvSpPr>
            <p:nvPr/>
          </p:nvSpPr>
          <p:spPr bwMode="auto">
            <a:xfrm>
              <a:off x="1346" y="2583"/>
              <a:ext cx="61" cy="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11" name="Rectangle 79"/>
            <p:cNvSpPr>
              <a:spLocks noChangeArrowheads="1"/>
            </p:cNvSpPr>
            <p:nvPr/>
          </p:nvSpPr>
          <p:spPr bwMode="auto">
            <a:xfrm>
              <a:off x="483" y="2569"/>
              <a:ext cx="37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Marginal</a:t>
              </a:r>
              <a:endParaRPr lang="en-US" altLang="en-US" sz="2400">
                <a:latin typeface="Times New Roman" panose="02020603050405020304" pitchFamily="18" charset="0"/>
              </a:endParaRPr>
            </a:p>
          </p:txBody>
        </p:sp>
        <p:sp>
          <p:nvSpPr>
            <p:cNvPr id="46112" name="Rectangle 80"/>
            <p:cNvSpPr>
              <a:spLocks noChangeArrowheads="1"/>
            </p:cNvSpPr>
            <p:nvPr/>
          </p:nvSpPr>
          <p:spPr bwMode="auto">
            <a:xfrm>
              <a:off x="668" y="2685"/>
              <a:ext cx="17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cost</a:t>
              </a:r>
              <a:endParaRPr lang="en-US" altLang="en-US" sz="2400">
                <a:latin typeface="Times New Roman" panose="02020603050405020304"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eaLnBrk="1" hangingPunct="1"/>
            <a:r>
              <a:rPr lang="en-US" altLang="en-US" sz="3600">
                <a:solidFill>
                  <a:schemeClr val="tx1"/>
                </a:solidFill>
              </a:rPr>
              <a:t>Monopolistic versus Perfect Competition</a:t>
            </a:r>
            <a:endParaRPr lang="en-US" altLang="en-US" sz="3600">
              <a:solidFill>
                <a:schemeClr val="tx1"/>
              </a:solidFill>
              <a:latin typeface="Tahoma" panose="020B0604030504040204" pitchFamily="34" charset="0"/>
            </a:endParaRPr>
          </a:p>
        </p:txBody>
      </p:sp>
      <p:sp>
        <p:nvSpPr>
          <p:cNvPr id="47107" name="Rectangle 3"/>
          <p:cNvSpPr>
            <a:spLocks noGrp="1" noChangeArrowheads="1"/>
          </p:cNvSpPr>
          <p:nvPr>
            <p:ph idx="1"/>
          </p:nvPr>
        </p:nvSpPr>
        <p:spPr/>
        <p:txBody>
          <a:bodyPr/>
          <a:lstStyle/>
          <a:p>
            <a:pPr eaLnBrk="1" hangingPunct="1"/>
            <a:r>
              <a:rPr lang="en-US" altLang="en-US" smtClean="0"/>
              <a:t>Markup Over Marginal Cost</a:t>
            </a:r>
            <a:endParaRPr lang="en-US" altLang="en-US" smtClean="0">
              <a:latin typeface="Tahoma" panose="020B0604030504040204" pitchFamily="34" charset="0"/>
            </a:endParaRPr>
          </a:p>
          <a:p>
            <a:pPr lvl="1" eaLnBrk="1" hangingPunct="1"/>
            <a:r>
              <a:rPr lang="en-US" altLang="en-US" smtClean="0"/>
              <a:t>For a competitive firm, price equals marginal cost: </a:t>
            </a:r>
            <a:r>
              <a:rPr lang="en-US" altLang="en-US" i="1" smtClean="0"/>
              <a:t>P</a:t>
            </a:r>
            <a:r>
              <a:rPr lang="en-US" altLang="en-US" smtClean="0"/>
              <a:t> = </a:t>
            </a:r>
            <a:r>
              <a:rPr lang="en-US" altLang="en-US" i="1" smtClean="0"/>
              <a:t>MC</a:t>
            </a:r>
            <a:r>
              <a:rPr lang="en-US" altLang="en-US" smtClean="0"/>
              <a:t>.</a:t>
            </a:r>
          </a:p>
          <a:p>
            <a:pPr lvl="1" eaLnBrk="1" hangingPunct="1"/>
            <a:r>
              <a:rPr lang="en-US" altLang="en-US" smtClean="0"/>
              <a:t>For a monopolistically competitive firm, price exceeds marginal cost: </a:t>
            </a:r>
            <a:r>
              <a:rPr lang="en-US" altLang="en-US" i="1" smtClean="0"/>
              <a:t>P</a:t>
            </a:r>
            <a:r>
              <a:rPr lang="en-US" altLang="en-US" smtClean="0"/>
              <a:t> &gt; </a:t>
            </a:r>
            <a:r>
              <a:rPr lang="en-US" altLang="en-US" i="1" smtClean="0"/>
              <a:t>MC</a:t>
            </a:r>
            <a:r>
              <a:rPr lang="en-US" altLang="en-US" smtClean="0"/>
              <a:t>.</a:t>
            </a:r>
          </a:p>
          <a:p>
            <a:pPr lvl="1" eaLnBrk="1" hangingPunct="1"/>
            <a:r>
              <a:rPr lang="en-US" altLang="en-US" smtClean="0"/>
              <a:t>Because price exceeds marginal cost, an extra unit sold at the posted price means more profit for the monopolistically competitive firm.</a:t>
            </a:r>
          </a:p>
        </p:txBody>
      </p:sp>
      <p:sp>
        <p:nvSpPr>
          <p:cNvPr id="471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0B3DBA-9E2C-4079-B51C-CA4D7BB5A1AF}" type="slidenum">
              <a:rPr lang="en-US" altLang="en-US"/>
              <a:pPr eaLnBrk="1" hangingPunct="1"/>
              <a:t>44</a:t>
            </a:fld>
            <a:endParaRPr lang="en-US"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3"/>
          <p:cNvSpPr>
            <a:spLocks noGrp="1" noChangeArrowheads="1"/>
          </p:cNvSpPr>
          <p:nvPr>
            <p:ph type="title"/>
          </p:nvPr>
        </p:nvSpPr>
        <p:spPr>
          <a:xfrm>
            <a:off x="2133600" y="304800"/>
            <a:ext cx="8229600" cy="685800"/>
          </a:xfrm>
        </p:spPr>
        <p:txBody>
          <a:bodyPr/>
          <a:lstStyle/>
          <a:p>
            <a:pPr algn="l" eaLnBrk="1" hangingPunct="1">
              <a:lnSpc>
                <a:spcPct val="80000"/>
              </a:lnSpc>
            </a:pPr>
            <a:r>
              <a:rPr lang="en-US" altLang="en-US" sz="2800">
                <a:solidFill>
                  <a:schemeClr val="tx1"/>
                </a:solidFill>
              </a:rPr>
              <a:t>Figure 4 Monopolistic versus Perfect Competition</a:t>
            </a:r>
          </a:p>
        </p:txBody>
      </p:sp>
      <p:sp>
        <p:nvSpPr>
          <p:cNvPr id="48152" name="Slide Number Placeholder 6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8FD13B-2D66-498A-8C96-995E35EDE570}" type="slidenum">
              <a:rPr lang="en-US" altLang="en-US"/>
              <a:pPr eaLnBrk="1" hangingPunct="1"/>
              <a:t>45</a:t>
            </a:fld>
            <a:endParaRPr lang="en-US" altLang="en-US"/>
          </a:p>
        </p:txBody>
      </p:sp>
      <p:sp>
        <p:nvSpPr>
          <p:cNvPr id="48131" name="Freeform 29"/>
          <p:cNvSpPr>
            <a:spLocks/>
          </p:cNvSpPr>
          <p:nvPr/>
        </p:nvSpPr>
        <p:spPr bwMode="auto">
          <a:xfrm>
            <a:off x="2900364" y="2363789"/>
            <a:ext cx="3303587" cy="2668587"/>
          </a:xfrm>
          <a:custGeom>
            <a:avLst/>
            <a:gdLst>
              <a:gd name="T0" fmla="*/ 0 w 2081"/>
              <a:gd name="T1" fmla="*/ 0 h 1681"/>
              <a:gd name="T2" fmla="*/ 0 w 2081"/>
              <a:gd name="T3" fmla="*/ 2147483647 h 1681"/>
              <a:gd name="T4" fmla="*/ 2147483647 w 2081"/>
              <a:gd name="T5" fmla="*/ 2147483647 h 1681"/>
              <a:gd name="T6" fmla="*/ 0 60000 65536"/>
              <a:gd name="T7" fmla="*/ 0 60000 65536"/>
              <a:gd name="T8" fmla="*/ 0 60000 65536"/>
              <a:gd name="T9" fmla="*/ 0 w 2081"/>
              <a:gd name="T10" fmla="*/ 0 h 1681"/>
              <a:gd name="T11" fmla="*/ 2081 w 2081"/>
              <a:gd name="T12" fmla="*/ 1681 h 1681"/>
            </a:gdLst>
            <a:ahLst/>
            <a:cxnLst>
              <a:cxn ang="T6">
                <a:pos x="T0" y="T1"/>
              </a:cxn>
              <a:cxn ang="T7">
                <a:pos x="T2" y="T3"/>
              </a:cxn>
              <a:cxn ang="T8">
                <a:pos x="T4" y="T5"/>
              </a:cxn>
            </a:cxnLst>
            <a:rect l="T9" t="T10" r="T11" b="T12"/>
            <a:pathLst>
              <a:path w="2081" h="1681">
                <a:moveTo>
                  <a:pt x="0" y="0"/>
                </a:moveTo>
                <a:lnTo>
                  <a:pt x="0" y="1681"/>
                </a:lnTo>
                <a:lnTo>
                  <a:pt x="2081" y="168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32" name="Freeform 30"/>
          <p:cNvSpPr>
            <a:spLocks/>
          </p:cNvSpPr>
          <p:nvPr/>
        </p:nvSpPr>
        <p:spPr bwMode="auto">
          <a:xfrm>
            <a:off x="7046914" y="2363789"/>
            <a:ext cx="3305175" cy="2668587"/>
          </a:xfrm>
          <a:custGeom>
            <a:avLst/>
            <a:gdLst>
              <a:gd name="T0" fmla="*/ 0 w 2082"/>
              <a:gd name="T1" fmla="*/ 0 h 1681"/>
              <a:gd name="T2" fmla="*/ 0 w 2082"/>
              <a:gd name="T3" fmla="*/ 2147483647 h 1681"/>
              <a:gd name="T4" fmla="*/ 2147483647 w 2082"/>
              <a:gd name="T5" fmla="*/ 2147483647 h 1681"/>
              <a:gd name="T6" fmla="*/ 0 60000 65536"/>
              <a:gd name="T7" fmla="*/ 0 60000 65536"/>
              <a:gd name="T8" fmla="*/ 0 60000 65536"/>
              <a:gd name="T9" fmla="*/ 0 w 2082"/>
              <a:gd name="T10" fmla="*/ 0 h 1681"/>
              <a:gd name="T11" fmla="*/ 2082 w 2082"/>
              <a:gd name="T12" fmla="*/ 1681 h 1681"/>
            </a:gdLst>
            <a:ahLst/>
            <a:cxnLst>
              <a:cxn ang="T6">
                <a:pos x="T0" y="T1"/>
              </a:cxn>
              <a:cxn ang="T7">
                <a:pos x="T2" y="T3"/>
              </a:cxn>
              <a:cxn ang="T8">
                <a:pos x="T4" y="T5"/>
              </a:cxn>
            </a:cxnLst>
            <a:rect l="T9" t="T10" r="T11" b="T12"/>
            <a:pathLst>
              <a:path w="2082" h="1681">
                <a:moveTo>
                  <a:pt x="0" y="0"/>
                </a:moveTo>
                <a:lnTo>
                  <a:pt x="0" y="1681"/>
                </a:lnTo>
                <a:lnTo>
                  <a:pt x="2082" y="1681"/>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33" name="Rectangle 31"/>
          <p:cNvSpPr>
            <a:spLocks noChangeArrowheads="1"/>
          </p:cNvSpPr>
          <p:nvPr/>
        </p:nvSpPr>
        <p:spPr bwMode="auto">
          <a:xfrm>
            <a:off x="5608639" y="5080000"/>
            <a:ext cx="6251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Quantity</a:t>
            </a:r>
            <a:endParaRPr lang="en-US" altLang="en-US" sz="2400">
              <a:latin typeface="Times New Roman" panose="02020603050405020304" pitchFamily="18" charset="0"/>
            </a:endParaRPr>
          </a:p>
        </p:txBody>
      </p:sp>
      <p:sp>
        <p:nvSpPr>
          <p:cNvPr id="48134" name="Rectangle 32"/>
          <p:cNvSpPr>
            <a:spLocks noChangeArrowheads="1"/>
          </p:cNvSpPr>
          <p:nvPr/>
        </p:nvSpPr>
        <p:spPr bwMode="auto">
          <a:xfrm>
            <a:off x="2768600" y="508476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0</a:t>
            </a:r>
            <a:endParaRPr lang="en-US" altLang="en-US" sz="2400">
              <a:latin typeface="Times New Roman" panose="02020603050405020304" pitchFamily="18" charset="0"/>
            </a:endParaRPr>
          </a:p>
        </p:txBody>
      </p:sp>
      <p:sp>
        <p:nvSpPr>
          <p:cNvPr id="48135" name="Rectangle 33"/>
          <p:cNvSpPr>
            <a:spLocks noChangeArrowheads="1"/>
          </p:cNvSpPr>
          <p:nvPr/>
        </p:nvSpPr>
        <p:spPr bwMode="auto">
          <a:xfrm>
            <a:off x="2492376" y="2354263"/>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Price</a:t>
            </a:r>
            <a:endParaRPr lang="en-US" altLang="en-US" sz="2400">
              <a:latin typeface="Times New Roman" panose="02020603050405020304" pitchFamily="18" charset="0"/>
            </a:endParaRPr>
          </a:p>
        </p:txBody>
      </p:sp>
      <p:grpSp>
        <p:nvGrpSpPr>
          <p:cNvPr id="48136" name="Group 34"/>
          <p:cNvGrpSpPr>
            <a:grpSpLocks/>
          </p:cNvGrpSpPr>
          <p:nvPr/>
        </p:nvGrpSpPr>
        <p:grpSpPr bwMode="auto">
          <a:xfrm>
            <a:off x="3079751" y="3184526"/>
            <a:ext cx="2790825" cy="1497013"/>
            <a:chOff x="980" y="2006"/>
            <a:chExt cx="1758" cy="943"/>
          </a:xfrm>
        </p:grpSpPr>
        <p:sp>
          <p:nvSpPr>
            <p:cNvPr id="48190" name="Line 35"/>
            <p:cNvSpPr>
              <a:spLocks noChangeShapeType="1"/>
            </p:cNvSpPr>
            <p:nvPr/>
          </p:nvSpPr>
          <p:spPr bwMode="auto">
            <a:xfrm>
              <a:off x="980" y="2006"/>
              <a:ext cx="1358" cy="866"/>
            </a:xfrm>
            <a:prstGeom prst="line">
              <a:avLst/>
            </a:prstGeom>
            <a:noFill/>
            <a:ln w="4127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91" name="Rectangle 36"/>
            <p:cNvSpPr>
              <a:spLocks noChangeArrowheads="1"/>
            </p:cNvSpPr>
            <p:nvPr/>
          </p:nvSpPr>
          <p:spPr bwMode="auto">
            <a:xfrm>
              <a:off x="2373" y="2833"/>
              <a:ext cx="3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Demand</a:t>
              </a:r>
              <a:endParaRPr lang="en-US" altLang="en-US" sz="2400">
                <a:latin typeface="Times New Roman" panose="02020603050405020304" pitchFamily="18" charset="0"/>
              </a:endParaRPr>
            </a:p>
          </p:txBody>
        </p:sp>
      </p:grpSp>
      <p:sp>
        <p:nvSpPr>
          <p:cNvPr id="48137" name="Rectangle 37"/>
          <p:cNvSpPr>
            <a:spLocks noChangeArrowheads="1"/>
          </p:cNvSpPr>
          <p:nvPr/>
        </p:nvSpPr>
        <p:spPr bwMode="auto">
          <a:xfrm>
            <a:off x="3255964" y="2028825"/>
            <a:ext cx="273953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(a) Monopolistically Competitive Firm</a:t>
            </a:r>
            <a:endParaRPr lang="en-US" altLang="en-US" sz="2400">
              <a:latin typeface="Times New Roman" panose="02020603050405020304" pitchFamily="18" charset="0"/>
            </a:endParaRPr>
          </a:p>
        </p:txBody>
      </p:sp>
      <p:sp>
        <p:nvSpPr>
          <p:cNvPr id="48138" name="Rectangle 38"/>
          <p:cNvSpPr>
            <a:spLocks noChangeArrowheads="1"/>
          </p:cNvSpPr>
          <p:nvPr/>
        </p:nvSpPr>
        <p:spPr bwMode="auto">
          <a:xfrm>
            <a:off x="9750426" y="5080000"/>
            <a:ext cx="6251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Quantity</a:t>
            </a:r>
            <a:endParaRPr lang="en-US" altLang="en-US" sz="2400">
              <a:latin typeface="Times New Roman" panose="02020603050405020304" pitchFamily="18" charset="0"/>
            </a:endParaRPr>
          </a:p>
        </p:txBody>
      </p:sp>
      <p:sp>
        <p:nvSpPr>
          <p:cNvPr id="48139" name="Rectangle 39"/>
          <p:cNvSpPr>
            <a:spLocks noChangeArrowheads="1"/>
          </p:cNvSpPr>
          <p:nvPr/>
        </p:nvSpPr>
        <p:spPr bwMode="auto">
          <a:xfrm>
            <a:off x="6913563" y="508476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0</a:t>
            </a:r>
            <a:endParaRPr lang="en-US" altLang="en-US" sz="2400">
              <a:latin typeface="Times New Roman" panose="02020603050405020304" pitchFamily="18" charset="0"/>
            </a:endParaRPr>
          </a:p>
        </p:txBody>
      </p:sp>
      <p:sp>
        <p:nvSpPr>
          <p:cNvPr id="48140" name="Rectangle 40"/>
          <p:cNvSpPr>
            <a:spLocks noChangeArrowheads="1"/>
          </p:cNvSpPr>
          <p:nvPr/>
        </p:nvSpPr>
        <p:spPr bwMode="auto">
          <a:xfrm>
            <a:off x="6634164" y="2354263"/>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Price</a:t>
            </a:r>
            <a:endParaRPr lang="en-US" altLang="en-US" sz="2400">
              <a:latin typeface="Times New Roman" panose="02020603050405020304" pitchFamily="18" charset="0"/>
            </a:endParaRPr>
          </a:p>
        </p:txBody>
      </p:sp>
      <p:grpSp>
        <p:nvGrpSpPr>
          <p:cNvPr id="48141" name="Group 41"/>
          <p:cNvGrpSpPr>
            <a:grpSpLocks/>
          </p:cNvGrpSpPr>
          <p:nvPr/>
        </p:nvGrpSpPr>
        <p:grpSpPr bwMode="auto">
          <a:xfrm>
            <a:off x="6500815" y="3678238"/>
            <a:ext cx="3808413" cy="552450"/>
            <a:chOff x="3135" y="2317"/>
            <a:chExt cx="2399" cy="348"/>
          </a:xfrm>
        </p:grpSpPr>
        <p:sp>
          <p:nvSpPr>
            <p:cNvPr id="48181" name="Line 42"/>
            <p:cNvSpPr>
              <a:spLocks noChangeShapeType="1"/>
            </p:cNvSpPr>
            <p:nvPr/>
          </p:nvSpPr>
          <p:spPr bwMode="auto">
            <a:xfrm>
              <a:off x="3479" y="2365"/>
              <a:ext cx="1681" cy="1"/>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82" name="Rectangle 43"/>
            <p:cNvSpPr>
              <a:spLocks noChangeArrowheads="1"/>
            </p:cNvSpPr>
            <p:nvPr/>
          </p:nvSpPr>
          <p:spPr bwMode="auto">
            <a:xfrm>
              <a:off x="3135" y="2317"/>
              <a:ext cx="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 </a:t>
              </a:r>
              <a:endParaRPr lang="en-US" altLang="en-US" sz="2400">
                <a:latin typeface="Times New Roman" panose="02020603050405020304" pitchFamily="18" charset="0"/>
              </a:endParaRPr>
            </a:p>
          </p:txBody>
        </p:sp>
        <p:sp>
          <p:nvSpPr>
            <p:cNvPr id="48183" name="Rectangle 44"/>
            <p:cNvSpPr>
              <a:spLocks noChangeArrowheads="1"/>
            </p:cNvSpPr>
            <p:nvPr/>
          </p:nvSpPr>
          <p:spPr bwMode="auto">
            <a:xfrm>
              <a:off x="3222" y="2317"/>
              <a:ext cx="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 </a:t>
              </a:r>
              <a:endParaRPr lang="en-US" altLang="en-US" sz="2400">
                <a:latin typeface="Times New Roman" panose="02020603050405020304" pitchFamily="18" charset="0"/>
              </a:endParaRPr>
            </a:p>
          </p:txBody>
        </p:sp>
        <p:sp>
          <p:nvSpPr>
            <p:cNvPr id="48184" name="Rectangle 45"/>
            <p:cNvSpPr>
              <a:spLocks noChangeArrowheads="1"/>
            </p:cNvSpPr>
            <p:nvPr/>
          </p:nvSpPr>
          <p:spPr bwMode="auto">
            <a:xfrm>
              <a:off x="3303" y="2317"/>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sp>
          <p:nvSpPr>
            <p:cNvPr id="48185" name="Rectangle 46"/>
            <p:cNvSpPr>
              <a:spLocks noChangeArrowheads="1"/>
            </p:cNvSpPr>
            <p:nvPr/>
          </p:nvSpPr>
          <p:spPr bwMode="auto">
            <a:xfrm>
              <a:off x="5179" y="2317"/>
              <a:ext cx="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 </a:t>
              </a:r>
              <a:endParaRPr lang="en-US" altLang="en-US" sz="2400">
                <a:latin typeface="Times New Roman" panose="02020603050405020304" pitchFamily="18" charset="0"/>
              </a:endParaRPr>
            </a:p>
          </p:txBody>
        </p:sp>
        <p:sp>
          <p:nvSpPr>
            <p:cNvPr id="48186" name="Rectangle 47"/>
            <p:cNvSpPr>
              <a:spLocks noChangeArrowheads="1"/>
            </p:cNvSpPr>
            <p:nvPr/>
          </p:nvSpPr>
          <p:spPr bwMode="auto">
            <a:xfrm>
              <a:off x="5266" y="2317"/>
              <a:ext cx="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 </a:t>
              </a:r>
              <a:endParaRPr lang="en-US" altLang="en-US" sz="2400">
                <a:latin typeface="Times New Roman" panose="02020603050405020304" pitchFamily="18" charset="0"/>
              </a:endParaRPr>
            </a:p>
          </p:txBody>
        </p:sp>
        <p:sp>
          <p:nvSpPr>
            <p:cNvPr id="48187" name="Rectangle 48"/>
            <p:cNvSpPr>
              <a:spLocks noChangeArrowheads="1"/>
            </p:cNvSpPr>
            <p:nvPr/>
          </p:nvSpPr>
          <p:spPr bwMode="auto">
            <a:xfrm>
              <a:off x="5347" y="2317"/>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MR</a:t>
              </a:r>
              <a:endParaRPr lang="en-US" altLang="en-US" sz="2400">
                <a:latin typeface="Times New Roman" panose="02020603050405020304" pitchFamily="18" charset="0"/>
              </a:endParaRPr>
            </a:p>
          </p:txBody>
        </p:sp>
        <p:sp>
          <p:nvSpPr>
            <p:cNvPr id="48188" name="Rectangle 49"/>
            <p:cNvSpPr>
              <a:spLocks noChangeArrowheads="1"/>
            </p:cNvSpPr>
            <p:nvPr/>
          </p:nvSpPr>
          <p:spPr bwMode="auto">
            <a:xfrm>
              <a:off x="5153" y="2433"/>
              <a:ext cx="3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(demand</a:t>
              </a:r>
              <a:endParaRPr lang="en-US" altLang="en-US" sz="2400">
                <a:latin typeface="Times New Roman" panose="02020603050405020304" pitchFamily="18" charset="0"/>
              </a:endParaRPr>
            </a:p>
          </p:txBody>
        </p:sp>
        <p:sp>
          <p:nvSpPr>
            <p:cNvPr id="48189" name="Rectangle 50"/>
            <p:cNvSpPr>
              <a:spLocks noChangeArrowheads="1"/>
            </p:cNvSpPr>
            <p:nvPr/>
          </p:nvSpPr>
          <p:spPr bwMode="auto">
            <a:xfrm>
              <a:off x="5208" y="2549"/>
              <a:ext cx="26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curve)</a:t>
              </a:r>
              <a:endParaRPr lang="en-US" altLang="en-US" sz="2400">
                <a:latin typeface="Times New Roman" panose="02020603050405020304" pitchFamily="18" charset="0"/>
              </a:endParaRPr>
            </a:p>
          </p:txBody>
        </p:sp>
      </p:grpSp>
      <p:sp>
        <p:nvSpPr>
          <p:cNvPr id="48142" name="Rectangle 51"/>
          <p:cNvSpPr>
            <a:spLocks noChangeArrowheads="1"/>
          </p:cNvSpPr>
          <p:nvPr/>
        </p:nvSpPr>
        <p:spPr bwMode="auto">
          <a:xfrm>
            <a:off x="7653338" y="2028825"/>
            <a:ext cx="21881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b="1">
                <a:solidFill>
                  <a:srgbClr val="000000"/>
                </a:solidFill>
              </a:rPr>
              <a:t>(b) Perfectly Competitive Firm</a:t>
            </a:r>
            <a:endParaRPr lang="en-US" altLang="en-US" sz="2400">
              <a:latin typeface="Times New Roman" panose="02020603050405020304" pitchFamily="18" charset="0"/>
            </a:endParaRPr>
          </a:p>
        </p:txBody>
      </p:sp>
      <p:grpSp>
        <p:nvGrpSpPr>
          <p:cNvPr id="4" name="Group 52"/>
          <p:cNvGrpSpPr>
            <a:grpSpLocks/>
          </p:cNvGrpSpPr>
          <p:nvPr/>
        </p:nvGrpSpPr>
        <p:grpSpPr bwMode="auto">
          <a:xfrm>
            <a:off x="1711326" y="3170238"/>
            <a:ext cx="593725" cy="1028700"/>
            <a:chOff x="118" y="1997"/>
            <a:chExt cx="374" cy="648"/>
          </a:xfrm>
        </p:grpSpPr>
        <p:sp>
          <p:nvSpPr>
            <p:cNvPr id="48177" name="Freeform 53"/>
            <p:cNvSpPr>
              <a:spLocks/>
            </p:cNvSpPr>
            <p:nvPr/>
          </p:nvSpPr>
          <p:spPr bwMode="auto">
            <a:xfrm>
              <a:off x="396" y="2216"/>
              <a:ext cx="70" cy="429"/>
            </a:xfrm>
            <a:custGeom>
              <a:avLst/>
              <a:gdLst>
                <a:gd name="T0" fmla="*/ 46856 w 8"/>
                <a:gd name="T1" fmla="*/ 0 h 49"/>
                <a:gd name="T2" fmla="*/ 23424 w 8"/>
                <a:gd name="T3" fmla="*/ 35563 h 49"/>
                <a:gd name="T4" fmla="*/ 23424 w 8"/>
                <a:gd name="T5" fmla="*/ 123482 h 49"/>
                <a:gd name="T6" fmla="*/ 0 w 8"/>
                <a:gd name="T7" fmla="*/ 146946 h 49"/>
                <a:gd name="T8" fmla="*/ 23424 w 8"/>
                <a:gd name="T9" fmla="*/ 170471 h 49"/>
                <a:gd name="T10" fmla="*/ 23424 w 8"/>
                <a:gd name="T11" fmla="*/ 258389 h 49"/>
                <a:gd name="T12" fmla="*/ 46856 w 8"/>
                <a:gd name="T13" fmla="*/ 287903 h 49"/>
                <a:gd name="T14" fmla="*/ 0 60000 65536"/>
                <a:gd name="T15" fmla="*/ 0 60000 65536"/>
                <a:gd name="T16" fmla="*/ 0 60000 65536"/>
                <a:gd name="T17" fmla="*/ 0 60000 65536"/>
                <a:gd name="T18" fmla="*/ 0 60000 65536"/>
                <a:gd name="T19" fmla="*/ 0 60000 65536"/>
                <a:gd name="T20" fmla="*/ 0 60000 65536"/>
                <a:gd name="T21" fmla="*/ 0 w 8"/>
                <a:gd name="T22" fmla="*/ 0 h 49"/>
                <a:gd name="T23" fmla="*/ 8 w 8"/>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9">
                  <a:moveTo>
                    <a:pt x="8" y="0"/>
                  </a:moveTo>
                  <a:cubicBezTo>
                    <a:pt x="5" y="0"/>
                    <a:pt x="4" y="3"/>
                    <a:pt x="4" y="6"/>
                  </a:cubicBezTo>
                  <a:cubicBezTo>
                    <a:pt x="4" y="21"/>
                    <a:pt x="4" y="21"/>
                    <a:pt x="4" y="21"/>
                  </a:cubicBezTo>
                  <a:cubicBezTo>
                    <a:pt x="4" y="23"/>
                    <a:pt x="2" y="25"/>
                    <a:pt x="0" y="25"/>
                  </a:cubicBezTo>
                  <a:cubicBezTo>
                    <a:pt x="2" y="25"/>
                    <a:pt x="4" y="27"/>
                    <a:pt x="4" y="29"/>
                  </a:cubicBezTo>
                  <a:cubicBezTo>
                    <a:pt x="4" y="44"/>
                    <a:pt x="4" y="44"/>
                    <a:pt x="4" y="44"/>
                  </a:cubicBezTo>
                  <a:cubicBezTo>
                    <a:pt x="4" y="46"/>
                    <a:pt x="5" y="49"/>
                    <a:pt x="8" y="49"/>
                  </a:cubicBez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78" name="Line 54"/>
            <p:cNvSpPr>
              <a:spLocks noChangeShapeType="1"/>
            </p:cNvSpPr>
            <p:nvPr/>
          </p:nvSpPr>
          <p:spPr bwMode="auto">
            <a:xfrm>
              <a:off x="257" y="2120"/>
              <a:ext cx="113" cy="31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9" name="Rectangle 55"/>
            <p:cNvSpPr>
              <a:spLocks noChangeArrowheads="1"/>
            </p:cNvSpPr>
            <p:nvPr/>
          </p:nvSpPr>
          <p:spPr bwMode="auto">
            <a:xfrm>
              <a:off x="118" y="1997"/>
              <a:ext cx="374" cy="140"/>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0" name="Rectangle 56"/>
            <p:cNvSpPr>
              <a:spLocks noChangeArrowheads="1"/>
            </p:cNvSpPr>
            <p:nvPr/>
          </p:nvSpPr>
          <p:spPr bwMode="auto">
            <a:xfrm>
              <a:off x="157" y="2021"/>
              <a:ext cx="29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a:solidFill>
                    <a:srgbClr val="000000"/>
                  </a:solidFill>
                </a:rPr>
                <a:t>Markup</a:t>
              </a:r>
              <a:endParaRPr lang="en-US" altLang="en-US" sz="1100">
                <a:latin typeface="Times New Roman" panose="02020603050405020304" pitchFamily="18" charset="0"/>
              </a:endParaRPr>
            </a:p>
          </p:txBody>
        </p:sp>
      </p:grpSp>
      <p:grpSp>
        <p:nvGrpSpPr>
          <p:cNvPr id="48144" name="Group 57"/>
          <p:cNvGrpSpPr>
            <a:grpSpLocks/>
          </p:cNvGrpSpPr>
          <p:nvPr/>
        </p:nvGrpSpPr>
        <p:grpSpPr bwMode="auto">
          <a:xfrm>
            <a:off x="7323137" y="2814639"/>
            <a:ext cx="2384424" cy="1703387"/>
            <a:chOff x="3653" y="1773"/>
            <a:chExt cx="1502" cy="1073"/>
          </a:xfrm>
        </p:grpSpPr>
        <p:sp>
          <p:nvSpPr>
            <p:cNvPr id="48175" name="Line 58"/>
            <p:cNvSpPr>
              <a:spLocks noChangeShapeType="1"/>
            </p:cNvSpPr>
            <p:nvPr/>
          </p:nvSpPr>
          <p:spPr bwMode="auto">
            <a:xfrm flipH="1">
              <a:off x="3653" y="1875"/>
              <a:ext cx="1420" cy="971"/>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6" name="Rectangle 59"/>
            <p:cNvSpPr>
              <a:spLocks noChangeArrowheads="1"/>
            </p:cNvSpPr>
            <p:nvPr/>
          </p:nvSpPr>
          <p:spPr bwMode="auto">
            <a:xfrm>
              <a:off x="5005" y="1773"/>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grpSp>
      <p:grpSp>
        <p:nvGrpSpPr>
          <p:cNvPr id="48145" name="Group 60"/>
          <p:cNvGrpSpPr>
            <a:grpSpLocks/>
          </p:cNvGrpSpPr>
          <p:nvPr/>
        </p:nvGrpSpPr>
        <p:grpSpPr bwMode="auto">
          <a:xfrm>
            <a:off x="7296151" y="2878138"/>
            <a:ext cx="2947988" cy="876300"/>
            <a:chOff x="3636" y="1813"/>
            <a:chExt cx="1857" cy="552"/>
          </a:xfrm>
        </p:grpSpPr>
        <p:sp>
          <p:nvSpPr>
            <p:cNvPr id="48173" name="Freeform 61"/>
            <p:cNvSpPr>
              <a:spLocks/>
            </p:cNvSpPr>
            <p:nvPr/>
          </p:nvSpPr>
          <p:spPr bwMode="auto">
            <a:xfrm>
              <a:off x="3636" y="1813"/>
              <a:ext cx="1716" cy="552"/>
            </a:xfrm>
            <a:custGeom>
              <a:avLst/>
              <a:gdLst>
                <a:gd name="T0" fmla="*/ 0 w 197"/>
                <a:gd name="T1" fmla="*/ 0 h 63"/>
                <a:gd name="T2" fmla="*/ 471874 w 197"/>
                <a:gd name="T3" fmla="*/ 371338 h 63"/>
                <a:gd name="T4" fmla="*/ 1134110 w 197"/>
                <a:gd name="T5" fmla="*/ 88136 h 63"/>
                <a:gd name="T6" fmla="*/ 0 60000 65536"/>
                <a:gd name="T7" fmla="*/ 0 60000 65536"/>
                <a:gd name="T8" fmla="*/ 0 60000 65536"/>
                <a:gd name="T9" fmla="*/ 0 w 197"/>
                <a:gd name="T10" fmla="*/ 0 h 63"/>
                <a:gd name="T11" fmla="*/ 197 w 197"/>
                <a:gd name="T12" fmla="*/ 63 h 63"/>
              </a:gdLst>
              <a:ahLst/>
              <a:cxnLst>
                <a:cxn ang="T6">
                  <a:pos x="T0" y="T1"/>
                </a:cxn>
                <a:cxn ang="T7">
                  <a:pos x="T2" y="T3"/>
                </a:cxn>
                <a:cxn ang="T8">
                  <a:pos x="T4" y="T5"/>
                </a:cxn>
              </a:cxnLst>
              <a:rect l="T9" t="T10" r="T11" b="T12"/>
              <a:pathLst>
                <a:path w="197" h="63">
                  <a:moveTo>
                    <a:pt x="0" y="0"/>
                  </a:moveTo>
                  <a:cubicBezTo>
                    <a:pt x="0" y="0"/>
                    <a:pt x="21" y="63"/>
                    <a:pt x="82" y="63"/>
                  </a:cubicBezTo>
                  <a:cubicBezTo>
                    <a:pt x="126" y="63"/>
                    <a:pt x="186" y="24"/>
                    <a:pt x="197" y="15"/>
                  </a:cubicBezTo>
                </a:path>
              </a:pathLst>
            </a:custGeom>
            <a:noFill/>
            <a:ln w="4127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74" name="Rectangle 62"/>
            <p:cNvSpPr>
              <a:spLocks noChangeArrowheads="1"/>
            </p:cNvSpPr>
            <p:nvPr/>
          </p:nvSpPr>
          <p:spPr bwMode="auto">
            <a:xfrm>
              <a:off x="5306" y="1843"/>
              <a:ext cx="18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ATC</a:t>
              </a:r>
              <a:endParaRPr lang="en-US" altLang="en-US" sz="2400">
                <a:latin typeface="Times New Roman" panose="02020603050405020304" pitchFamily="18" charset="0"/>
              </a:endParaRPr>
            </a:p>
          </p:txBody>
        </p:sp>
      </p:grpSp>
      <p:grpSp>
        <p:nvGrpSpPr>
          <p:cNvPr id="48146" name="Group 63"/>
          <p:cNvGrpSpPr>
            <a:grpSpLocks/>
          </p:cNvGrpSpPr>
          <p:nvPr/>
        </p:nvGrpSpPr>
        <p:grpSpPr bwMode="auto">
          <a:xfrm>
            <a:off x="3176589" y="2809876"/>
            <a:ext cx="2386013" cy="1693863"/>
            <a:chOff x="1041" y="1770"/>
            <a:chExt cx="1503" cy="1067"/>
          </a:xfrm>
        </p:grpSpPr>
        <p:sp>
          <p:nvSpPr>
            <p:cNvPr id="48171" name="Line 64"/>
            <p:cNvSpPr>
              <a:spLocks noChangeShapeType="1"/>
            </p:cNvSpPr>
            <p:nvPr/>
          </p:nvSpPr>
          <p:spPr bwMode="auto">
            <a:xfrm flipH="1">
              <a:off x="1041" y="1875"/>
              <a:ext cx="1411" cy="962"/>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2" name="Rectangle 65"/>
            <p:cNvSpPr>
              <a:spLocks noChangeArrowheads="1"/>
            </p:cNvSpPr>
            <p:nvPr/>
          </p:nvSpPr>
          <p:spPr bwMode="auto">
            <a:xfrm>
              <a:off x="2394" y="1770"/>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MC</a:t>
              </a:r>
              <a:endParaRPr lang="en-US" altLang="en-US" sz="2400">
                <a:latin typeface="Times New Roman" panose="02020603050405020304" pitchFamily="18" charset="0"/>
              </a:endParaRPr>
            </a:p>
          </p:txBody>
        </p:sp>
      </p:grpSp>
      <p:grpSp>
        <p:nvGrpSpPr>
          <p:cNvPr id="48147" name="Group 66"/>
          <p:cNvGrpSpPr>
            <a:grpSpLocks/>
          </p:cNvGrpSpPr>
          <p:nvPr/>
        </p:nvGrpSpPr>
        <p:grpSpPr bwMode="auto">
          <a:xfrm>
            <a:off x="3148014" y="2865438"/>
            <a:ext cx="2955925" cy="889000"/>
            <a:chOff x="1023" y="1805"/>
            <a:chExt cx="1862" cy="560"/>
          </a:xfrm>
        </p:grpSpPr>
        <p:sp>
          <p:nvSpPr>
            <p:cNvPr id="48169" name="Freeform 67"/>
            <p:cNvSpPr>
              <a:spLocks/>
            </p:cNvSpPr>
            <p:nvPr/>
          </p:nvSpPr>
          <p:spPr bwMode="auto">
            <a:xfrm>
              <a:off x="1023" y="1805"/>
              <a:ext cx="1707" cy="560"/>
            </a:xfrm>
            <a:custGeom>
              <a:avLst/>
              <a:gdLst>
                <a:gd name="T0" fmla="*/ 0 w 196"/>
                <a:gd name="T1" fmla="*/ 0 h 64"/>
                <a:gd name="T2" fmla="*/ 471637 w 196"/>
                <a:gd name="T3" fmla="*/ 369110 h 64"/>
                <a:gd name="T4" fmla="*/ 1127656 w 196"/>
                <a:gd name="T5" fmla="*/ 93791 h 64"/>
                <a:gd name="T6" fmla="*/ 0 60000 65536"/>
                <a:gd name="T7" fmla="*/ 0 60000 65536"/>
                <a:gd name="T8" fmla="*/ 0 60000 65536"/>
                <a:gd name="T9" fmla="*/ 0 w 196"/>
                <a:gd name="T10" fmla="*/ 0 h 64"/>
                <a:gd name="T11" fmla="*/ 196 w 196"/>
                <a:gd name="T12" fmla="*/ 64 h 64"/>
              </a:gdLst>
              <a:ahLst/>
              <a:cxnLst>
                <a:cxn ang="T6">
                  <a:pos x="T0" y="T1"/>
                </a:cxn>
                <a:cxn ang="T7">
                  <a:pos x="T2" y="T3"/>
                </a:cxn>
                <a:cxn ang="T8">
                  <a:pos x="T4" y="T5"/>
                </a:cxn>
              </a:cxnLst>
              <a:rect l="T9" t="T10" r="T11" b="T12"/>
              <a:pathLst>
                <a:path w="196" h="64">
                  <a:moveTo>
                    <a:pt x="0" y="0"/>
                  </a:moveTo>
                  <a:cubicBezTo>
                    <a:pt x="0" y="0"/>
                    <a:pt x="21" y="63"/>
                    <a:pt x="82" y="63"/>
                  </a:cubicBezTo>
                  <a:cubicBezTo>
                    <a:pt x="126" y="64"/>
                    <a:pt x="185" y="24"/>
                    <a:pt x="196" y="16"/>
                  </a:cubicBezTo>
                </a:path>
              </a:pathLst>
            </a:custGeom>
            <a:noFill/>
            <a:ln w="4127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70" name="Rectangle 68"/>
            <p:cNvSpPr>
              <a:spLocks noChangeArrowheads="1"/>
            </p:cNvSpPr>
            <p:nvPr/>
          </p:nvSpPr>
          <p:spPr bwMode="auto">
            <a:xfrm>
              <a:off x="2698" y="1837"/>
              <a:ext cx="18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ATC</a:t>
              </a:r>
              <a:endParaRPr lang="en-US" altLang="en-US" sz="2400">
                <a:latin typeface="Times New Roman" panose="02020603050405020304" pitchFamily="18" charset="0"/>
              </a:endParaRPr>
            </a:p>
          </p:txBody>
        </p:sp>
      </p:grpSp>
      <p:grpSp>
        <p:nvGrpSpPr>
          <p:cNvPr id="48148" name="Group 69"/>
          <p:cNvGrpSpPr>
            <a:grpSpLocks/>
          </p:cNvGrpSpPr>
          <p:nvPr/>
        </p:nvGrpSpPr>
        <p:grpSpPr bwMode="auto">
          <a:xfrm>
            <a:off x="3106740" y="3336926"/>
            <a:ext cx="1141413" cy="1279526"/>
            <a:chOff x="997" y="2102"/>
            <a:chExt cx="719" cy="806"/>
          </a:xfrm>
        </p:grpSpPr>
        <p:sp>
          <p:nvSpPr>
            <p:cNvPr id="48167" name="Line 70"/>
            <p:cNvSpPr>
              <a:spLocks noChangeShapeType="1"/>
            </p:cNvSpPr>
            <p:nvPr/>
          </p:nvSpPr>
          <p:spPr bwMode="auto">
            <a:xfrm>
              <a:off x="997" y="2102"/>
              <a:ext cx="531" cy="718"/>
            </a:xfrm>
            <a:prstGeom prst="line">
              <a:avLst/>
            </a:prstGeom>
            <a:noFill/>
            <a:ln w="4127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8" name="Rectangle 71"/>
            <p:cNvSpPr>
              <a:spLocks noChangeArrowheads="1"/>
            </p:cNvSpPr>
            <p:nvPr/>
          </p:nvSpPr>
          <p:spPr bwMode="auto">
            <a:xfrm>
              <a:off x="1566" y="2792"/>
              <a:ext cx="1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MR</a:t>
              </a:r>
              <a:endParaRPr lang="en-US" altLang="en-US" sz="2400">
                <a:latin typeface="Times New Roman" panose="02020603050405020304" pitchFamily="18" charset="0"/>
              </a:endParaRPr>
            </a:p>
          </p:txBody>
        </p:sp>
      </p:grpSp>
      <p:grpSp>
        <p:nvGrpSpPr>
          <p:cNvPr id="48149" name="Group 72"/>
          <p:cNvGrpSpPr>
            <a:grpSpLocks/>
          </p:cNvGrpSpPr>
          <p:nvPr/>
        </p:nvGrpSpPr>
        <p:grpSpPr bwMode="auto">
          <a:xfrm>
            <a:off x="2290763" y="4078288"/>
            <a:ext cx="1466850" cy="368300"/>
            <a:chOff x="483" y="2569"/>
            <a:chExt cx="924" cy="232"/>
          </a:xfrm>
        </p:grpSpPr>
        <p:sp>
          <p:nvSpPr>
            <p:cNvPr id="48163" name="Line 73"/>
            <p:cNvSpPr>
              <a:spLocks noChangeShapeType="1"/>
            </p:cNvSpPr>
            <p:nvPr/>
          </p:nvSpPr>
          <p:spPr bwMode="auto">
            <a:xfrm>
              <a:off x="867" y="2618"/>
              <a:ext cx="505" cy="1"/>
            </a:xfrm>
            <a:prstGeom prst="line">
              <a:avLst/>
            </a:prstGeom>
            <a:noFill/>
            <a:ln w="14351">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8164" name="Oval 74"/>
            <p:cNvSpPr>
              <a:spLocks noChangeArrowheads="1"/>
            </p:cNvSpPr>
            <p:nvPr/>
          </p:nvSpPr>
          <p:spPr bwMode="auto">
            <a:xfrm>
              <a:off x="1346" y="2583"/>
              <a:ext cx="61" cy="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65" name="Rectangle 75"/>
            <p:cNvSpPr>
              <a:spLocks noChangeArrowheads="1"/>
            </p:cNvSpPr>
            <p:nvPr/>
          </p:nvSpPr>
          <p:spPr bwMode="auto">
            <a:xfrm>
              <a:off x="483" y="2569"/>
              <a:ext cx="37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Marginal</a:t>
              </a:r>
              <a:endParaRPr lang="en-US" altLang="en-US" sz="2400">
                <a:latin typeface="Times New Roman" panose="02020603050405020304" pitchFamily="18" charset="0"/>
              </a:endParaRPr>
            </a:p>
          </p:txBody>
        </p:sp>
        <p:sp>
          <p:nvSpPr>
            <p:cNvPr id="48166" name="Rectangle 76"/>
            <p:cNvSpPr>
              <a:spLocks noChangeArrowheads="1"/>
            </p:cNvSpPr>
            <p:nvPr/>
          </p:nvSpPr>
          <p:spPr bwMode="auto">
            <a:xfrm>
              <a:off x="668" y="2685"/>
              <a:ext cx="17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cost</a:t>
              </a:r>
              <a:endParaRPr lang="en-US" altLang="en-US" sz="2400">
                <a:latin typeface="Times New Roman" panose="02020603050405020304" pitchFamily="18" charset="0"/>
              </a:endParaRPr>
            </a:p>
          </p:txBody>
        </p:sp>
      </p:grpSp>
      <p:grpSp>
        <p:nvGrpSpPr>
          <p:cNvPr id="48150" name="Group 77"/>
          <p:cNvGrpSpPr>
            <a:grpSpLocks/>
          </p:cNvGrpSpPr>
          <p:nvPr/>
        </p:nvGrpSpPr>
        <p:grpSpPr bwMode="auto">
          <a:xfrm>
            <a:off x="2754314" y="3508375"/>
            <a:ext cx="1176338" cy="1944688"/>
            <a:chOff x="775" y="2210"/>
            <a:chExt cx="741" cy="1225"/>
          </a:xfrm>
        </p:grpSpPr>
        <p:sp>
          <p:nvSpPr>
            <p:cNvPr id="48157" name="Rectangle 78"/>
            <p:cNvSpPr>
              <a:spLocks noChangeArrowheads="1"/>
            </p:cNvSpPr>
            <p:nvPr/>
          </p:nvSpPr>
          <p:spPr bwMode="auto">
            <a:xfrm>
              <a:off x="775" y="2210"/>
              <a:ext cx="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solidFill>
                    <a:srgbClr val="000000"/>
                  </a:solidFill>
                </a:rPr>
                <a:t>P</a:t>
              </a:r>
              <a:endParaRPr lang="en-US" altLang="en-US" sz="2400">
                <a:latin typeface="Times New Roman" panose="02020603050405020304" pitchFamily="18" charset="0"/>
              </a:endParaRPr>
            </a:p>
          </p:txBody>
        </p:sp>
        <p:grpSp>
          <p:nvGrpSpPr>
            <p:cNvPr id="48158" name="Group 79"/>
            <p:cNvGrpSpPr>
              <a:grpSpLocks/>
            </p:cNvGrpSpPr>
            <p:nvPr/>
          </p:nvGrpSpPr>
          <p:grpSpPr bwMode="auto">
            <a:xfrm>
              <a:off x="867" y="2225"/>
              <a:ext cx="649" cy="1210"/>
              <a:chOff x="867" y="2225"/>
              <a:chExt cx="649" cy="1210"/>
            </a:xfrm>
          </p:grpSpPr>
          <p:sp>
            <p:nvSpPr>
              <p:cNvPr id="48159" name="Freeform 80"/>
              <p:cNvSpPr>
                <a:spLocks/>
              </p:cNvSpPr>
              <p:nvPr/>
            </p:nvSpPr>
            <p:spPr bwMode="auto">
              <a:xfrm>
                <a:off x="867" y="2260"/>
                <a:ext cx="505" cy="910"/>
              </a:xfrm>
              <a:custGeom>
                <a:avLst/>
                <a:gdLst>
                  <a:gd name="T0" fmla="*/ 0 w 505"/>
                  <a:gd name="T1" fmla="*/ 0 h 910"/>
                  <a:gd name="T2" fmla="*/ 505 w 505"/>
                  <a:gd name="T3" fmla="*/ 0 h 910"/>
                  <a:gd name="T4" fmla="*/ 505 w 505"/>
                  <a:gd name="T5" fmla="*/ 910 h 910"/>
                  <a:gd name="T6" fmla="*/ 0 60000 65536"/>
                  <a:gd name="T7" fmla="*/ 0 60000 65536"/>
                  <a:gd name="T8" fmla="*/ 0 60000 65536"/>
                  <a:gd name="T9" fmla="*/ 0 w 505"/>
                  <a:gd name="T10" fmla="*/ 0 h 910"/>
                  <a:gd name="T11" fmla="*/ 505 w 505"/>
                  <a:gd name="T12" fmla="*/ 910 h 910"/>
                </a:gdLst>
                <a:ahLst/>
                <a:cxnLst>
                  <a:cxn ang="T6">
                    <a:pos x="T0" y="T1"/>
                  </a:cxn>
                  <a:cxn ang="T7">
                    <a:pos x="T2" y="T3"/>
                  </a:cxn>
                  <a:cxn ang="T8">
                    <a:pos x="T4" y="T5"/>
                  </a:cxn>
                </a:cxnLst>
                <a:rect l="T9" t="T10" r="T11" b="T12"/>
                <a:pathLst>
                  <a:path w="505" h="910">
                    <a:moveTo>
                      <a:pt x="0" y="0"/>
                    </a:moveTo>
                    <a:lnTo>
                      <a:pt x="505" y="0"/>
                    </a:lnTo>
                    <a:lnTo>
                      <a:pt x="505" y="910"/>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60" name="Oval 81"/>
              <p:cNvSpPr>
                <a:spLocks noChangeArrowheads="1"/>
              </p:cNvSpPr>
              <p:nvPr/>
            </p:nvSpPr>
            <p:spPr bwMode="auto">
              <a:xfrm>
                <a:off x="1346" y="2225"/>
                <a:ext cx="61" cy="6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61" name="Rectangle 82"/>
              <p:cNvSpPr>
                <a:spLocks noChangeArrowheads="1"/>
              </p:cNvSpPr>
              <p:nvPr/>
            </p:nvSpPr>
            <p:spPr bwMode="auto">
              <a:xfrm>
                <a:off x="1154" y="3203"/>
                <a:ext cx="3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Quantity</a:t>
                </a:r>
                <a:endParaRPr lang="en-US" altLang="en-US" sz="2400">
                  <a:latin typeface="Times New Roman" panose="02020603050405020304" pitchFamily="18" charset="0"/>
                </a:endParaRPr>
              </a:p>
            </p:txBody>
          </p:sp>
          <p:sp>
            <p:nvSpPr>
              <p:cNvPr id="48162" name="Rectangle 83"/>
              <p:cNvSpPr>
                <a:spLocks noChangeArrowheads="1"/>
              </p:cNvSpPr>
              <p:nvPr/>
            </p:nvSpPr>
            <p:spPr bwMode="auto">
              <a:xfrm>
                <a:off x="1114" y="3319"/>
                <a:ext cx="40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produced</a:t>
                </a:r>
                <a:endParaRPr lang="en-US" altLang="en-US" sz="2400">
                  <a:latin typeface="Times New Roman" panose="02020603050405020304" pitchFamily="18" charset="0"/>
                </a:endParaRPr>
              </a:p>
            </p:txBody>
          </p:sp>
        </p:grpSp>
      </p:grpSp>
      <p:grpSp>
        <p:nvGrpSpPr>
          <p:cNvPr id="48151" name="Group 84"/>
          <p:cNvGrpSpPr>
            <a:grpSpLocks/>
          </p:cNvGrpSpPr>
          <p:nvPr/>
        </p:nvGrpSpPr>
        <p:grpSpPr bwMode="auto">
          <a:xfrm>
            <a:off x="7769226" y="3711576"/>
            <a:ext cx="1254125" cy="1927226"/>
            <a:chOff x="3934" y="2338"/>
            <a:chExt cx="790" cy="1214"/>
          </a:xfrm>
        </p:grpSpPr>
        <p:sp>
          <p:nvSpPr>
            <p:cNvPr id="48153" name="Line 85"/>
            <p:cNvSpPr>
              <a:spLocks noChangeShapeType="1"/>
            </p:cNvSpPr>
            <p:nvPr/>
          </p:nvSpPr>
          <p:spPr bwMode="auto">
            <a:xfrm>
              <a:off x="4359" y="2365"/>
              <a:ext cx="1" cy="805"/>
            </a:xfrm>
            <a:prstGeom prst="line">
              <a:avLst/>
            </a:prstGeom>
            <a:noFill/>
            <a:ln w="1428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8154" name="Oval 86"/>
            <p:cNvSpPr>
              <a:spLocks noChangeArrowheads="1"/>
            </p:cNvSpPr>
            <p:nvPr/>
          </p:nvSpPr>
          <p:spPr bwMode="auto">
            <a:xfrm>
              <a:off x="4324" y="2338"/>
              <a:ext cx="61" cy="5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55" name="Rectangle 87"/>
            <p:cNvSpPr>
              <a:spLocks noChangeArrowheads="1"/>
            </p:cNvSpPr>
            <p:nvPr/>
          </p:nvSpPr>
          <p:spPr bwMode="auto">
            <a:xfrm>
              <a:off x="3934" y="3203"/>
              <a:ext cx="7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rPr>
                <a:t>Quantity produced</a:t>
              </a:r>
              <a:endParaRPr lang="en-US" altLang="en-US" sz="2400">
                <a:latin typeface="Times New Roman" panose="02020603050405020304" pitchFamily="18" charset="0"/>
              </a:endParaRPr>
            </a:p>
          </p:txBody>
        </p:sp>
        <p:sp>
          <p:nvSpPr>
            <p:cNvPr id="48156" name="Rectangle 88"/>
            <p:cNvSpPr>
              <a:spLocks noChangeArrowheads="1"/>
            </p:cNvSpPr>
            <p:nvPr/>
          </p:nvSpPr>
          <p:spPr bwMode="auto">
            <a:xfrm>
              <a:off x="4067" y="3319"/>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400">
                <a:latin typeface="Times New Roman" panose="02020603050405020304"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Monopolistic Competition</a:t>
            </a:r>
          </a:p>
        </p:txBody>
      </p:sp>
      <p:sp>
        <p:nvSpPr>
          <p:cNvPr id="7171" name="Rectangle 3"/>
          <p:cNvSpPr>
            <a:spLocks noGrp="1" noChangeArrowheads="1"/>
          </p:cNvSpPr>
          <p:nvPr>
            <p:ph idx="1"/>
          </p:nvPr>
        </p:nvSpPr>
        <p:spPr/>
        <p:txBody>
          <a:bodyPr/>
          <a:lstStyle/>
          <a:p>
            <a:pPr eaLnBrk="1" hangingPunct="1"/>
            <a:r>
              <a:rPr lang="en-US" altLang="en-US" smtClean="0"/>
              <a:t>This chapter focuses on monopolistic competition</a:t>
            </a:r>
          </a:p>
          <a:p>
            <a:pPr eaLnBrk="1" hangingPunct="1"/>
            <a:r>
              <a:rPr lang="en-US" altLang="en-US" smtClean="0"/>
              <a:t>Main features of monopolistic competition</a:t>
            </a:r>
            <a:endParaRPr lang="en-US" altLang="en-US" smtClean="0">
              <a:latin typeface="Tahoma" panose="020B0604030504040204" pitchFamily="34" charset="0"/>
            </a:endParaRPr>
          </a:p>
          <a:p>
            <a:pPr lvl="1" eaLnBrk="1" hangingPunct="1"/>
            <a:r>
              <a:rPr lang="en-US" altLang="en-US" smtClean="0"/>
              <a:t>Many sellers</a:t>
            </a:r>
          </a:p>
          <a:p>
            <a:pPr lvl="1" eaLnBrk="1" hangingPunct="1"/>
            <a:r>
              <a:rPr lang="en-US" altLang="en-US" smtClean="0"/>
              <a:t>Product differentiation: similar but non-identical products</a:t>
            </a:r>
          </a:p>
          <a:p>
            <a:pPr lvl="1" eaLnBrk="1" hangingPunct="1"/>
            <a:r>
              <a:rPr lang="en-US" altLang="en-US" smtClean="0"/>
              <a:t>Free entry and exit</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2063E1-E4F8-4753-ADA4-DFCE8F2A2BB5}" type="slidenum">
              <a:rPr lang="en-US" altLang="en-US"/>
              <a:pPr eaLnBrk="1" hangingPunct="1"/>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defRPr/>
            </a:pPr>
            <a:r>
              <a:rPr lang="en-US" dirty="0" smtClean="0"/>
              <a:t>Monopolistic Competition: main features </a:t>
            </a:r>
          </a:p>
        </p:txBody>
      </p:sp>
      <p:sp>
        <p:nvSpPr>
          <p:cNvPr id="8195" name="Rectangle 3"/>
          <p:cNvSpPr>
            <a:spLocks noGrp="1" noChangeArrowheads="1"/>
          </p:cNvSpPr>
          <p:nvPr>
            <p:ph idx="1"/>
          </p:nvPr>
        </p:nvSpPr>
        <p:spPr/>
        <p:txBody>
          <a:bodyPr/>
          <a:lstStyle/>
          <a:p>
            <a:pPr eaLnBrk="1" hangingPunct="1"/>
            <a:r>
              <a:rPr lang="en-US" altLang="en-US" smtClean="0"/>
              <a:t>Many Sellers</a:t>
            </a:r>
            <a:endParaRPr lang="en-US" altLang="en-US" smtClean="0">
              <a:latin typeface="Tahoma" panose="020B0604030504040204" pitchFamily="34" charset="0"/>
            </a:endParaRPr>
          </a:p>
          <a:p>
            <a:pPr lvl="1" eaLnBrk="1" hangingPunct="1"/>
            <a:r>
              <a:rPr lang="en-US" altLang="en-US" smtClean="0"/>
              <a:t>There are many firms competing for the same group of customers.</a:t>
            </a:r>
          </a:p>
          <a:p>
            <a:pPr lvl="2" eaLnBrk="1" hangingPunct="1"/>
            <a:r>
              <a:rPr lang="en-US" altLang="en-US" smtClean="0"/>
              <a:t>Product examples include books, CDs, movies, computer games, restaurants, piano lessons, cookies, furniture, etc.</a:t>
            </a:r>
          </a:p>
          <a:p>
            <a:pPr lvl="2" eaLnBrk="1" hangingPunct="1"/>
            <a:r>
              <a:rPr lang="en-US" altLang="en-US" smtClean="0"/>
              <a:t>This feature of monopolistic competition is shared with </a:t>
            </a:r>
            <a:r>
              <a:rPr lang="en-US" altLang="en-US" i="1" smtClean="0"/>
              <a:t>perfect competition</a:t>
            </a:r>
            <a:r>
              <a:rPr lang="en-US" altLang="en-US" smtClean="0"/>
              <a:t>, which we studied in an earlier chapter</a:t>
            </a:r>
          </a:p>
          <a:p>
            <a:pPr lvl="1" eaLnBrk="1" hangingPunct="1"/>
            <a:r>
              <a:rPr lang="en-US" altLang="en-US" smtClean="0"/>
              <a:t>So, the decisions made by one firm do not affect other firms in any perceptible way</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4581AC-91B1-4AB0-9062-82C879064021}" type="slidenum">
              <a:rPr lang="en-US" altLang="en-US"/>
              <a:pPr eaLnBrk="1" hangingPunct="1"/>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defRPr/>
            </a:pPr>
            <a:r>
              <a:rPr lang="en-US" dirty="0" smtClean="0"/>
              <a:t>Monopolistic Competition: main features </a:t>
            </a:r>
          </a:p>
        </p:txBody>
      </p:sp>
      <p:sp>
        <p:nvSpPr>
          <p:cNvPr id="9219" name="Rectangle 3"/>
          <p:cNvSpPr>
            <a:spLocks noGrp="1" noChangeArrowheads="1"/>
          </p:cNvSpPr>
          <p:nvPr>
            <p:ph idx="1"/>
          </p:nvPr>
        </p:nvSpPr>
        <p:spPr>
          <a:xfrm>
            <a:off x="838200" y="1825625"/>
            <a:ext cx="8793262" cy="4351338"/>
          </a:xfrm>
        </p:spPr>
        <p:txBody>
          <a:bodyPr/>
          <a:lstStyle/>
          <a:p>
            <a:pPr eaLnBrk="1" hangingPunct="1"/>
            <a:r>
              <a:rPr lang="en-US" altLang="en-US" dirty="0" smtClean="0"/>
              <a:t>Product Differentiation</a:t>
            </a:r>
            <a:endParaRPr lang="en-US" altLang="en-US" dirty="0" smtClean="0">
              <a:latin typeface="Tahoma" panose="020B0604030504040204" pitchFamily="34" charset="0"/>
            </a:endParaRPr>
          </a:p>
          <a:p>
            <a:pPr lvl="1" eaLnBrk="1" hangingPunct="1"/>
            <a:r>
              <a:rPr lang="en-US" altLang="en-US" dirty="0" smtClean="0"/>
              <a:t>Each firm produces a product that is at least </a:t>
            </a:r>
            <a:r>
              <a:rPr lang="en-US" altLang="en-US" i="1" dirty="0" smtClean="0"/>
              <a:t>slightly different</a:t>
            </a:r>
            <a:r>
              <a:rPr lang="en-US" altLang="en-US" dirty="0" smtClean="0"/>
              <a:t> from those of other firms. As a result, </a:t>
            </a:r>
          </a:p>
          <a:p>
            <a:pPr lvl="1" eaLnBrk="1" hangingPunct="1"/>
            <a:r>
              <a:rPr lang="en-US" altLang="en-US" dirty="0" smtClean="0"/>
              <a:t>Rather than being a price taker, each firm faces a </a:t>
            </a:r>
            <a:r>
              <a:rPr lang="en-US" altLang="en-US" i="1" dirty="0" smtClean="0"/>
              <a:t>downward-sloping demand curve</a:t>
            </a:r>
            <a:r>
              <a:rPr lang="en-US" altLang="en-US" dirty="0" smtClean="0"/>
              <a:t>.</a:t>
            </a:r>
          </a:p>
          <a:p>
            <a:pPr lvl="2" eaLnBrk="1" hangingPunct="1"/>
            <a:r>
              <a:rPr lang="en-US" altLang="en-US" dirty="0" smtClean="0"/>
              <a:t>Monopolistic Competition shares this feature with </a:t>
            </a:r>
            <a:r>
              <a:rPr lang="en-US" altLang="en-US" i="1" dirty="0" smtClean="0"/>
              <a:t>monopoly</a:t>
            </a:r>
            <a:r>
              <a:rPr lang="en-US" altLang="en-US" dirty="0" smtClean="0"/>
              <a:t>, which we studied in an earlier chapter</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C358EC-66C7-49BA-BC58-09E582E3606B}" type="slidenum">
              <a:rPr lang="en-US" altLang="en-US"/>
              <a:pPr eaLnBrk="1" hangingPunct="1"/>
              <a:t>7</a:t>
            </a:fld>
            <a:endParaRPr lang="en-US" altLang="en-US"/>
          </a:p>
        </p:txBody>
      </p:sp>
      <p:cxnSp>
        <p:nvCxnSpPr>
          <p:cNvPr id="6" name="Straight Arrow Connector 5"/>
          <p:cNvCxnSpPr>
            <a:cxnSpLocks noChangeShapeType="1"/>
          </p:cNvCxnSpPr>
          <p:nvPr/>
        </p:nvCxnSpPr>
        <p:spPr bwMode="auto">
          <a:xfrm rot="5400000" flipH="1" flipV="1">
            <a:off x="9396514" y="3957639"/>
            <a:ext cx="1639887"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8" name="Straight Arrow Connector 7"/>
          <p:cNvCxnSpPr>
            <a:cxnSpLocks noChangeShapeType="1"/>
          </p:cNvCxnSpPr>
          <p:nvPr/>
        </p:nvCxnSpPr>
        <p:spPr bwMode="auto">
          <a:xfrm>
            <a:off x="10215664" y="4783139"/>
            <a:ext cx="181292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0" name="Straight Connector 9"/>
          <p:cNvCxnSpPr>
            <a:cxnSpLocks noChangeShapeType="1"/>
          </p:cNvCxnSpPr>
          <p:nvPr/>
        </p:nvCxnSpPr>
        <p:spPr bwMode="auto">
          <a:xfrm>
            <a:off x="10388701" y="3562350"/>
            <a:ext cx="1325563" cy="852488"/>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2" name="Straight Connector 11"/>
          <p:cNvCxnSpPr>
            <a:cxnSpLocks noChangeShapeType="1"/>
          </p:cNvCxnSpPr>
          <p:nvPr/>
        </p:nvCxnSpPr>
        <p:spPr bwMode="auto">
          <a:xfrm>
            <a:off x="10214075" y="3895725"/>
            <a:ext cx="685800"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14" name="Straight Connector 13"/>
          <p:cNvCxnSpPr>
            <a:cxnSpLocks noChangeShapeType="1"/>
          </p:cNvCxnSpPr>
          <p:nvPr/>
        </p:nvCxnSpPr>
        <p:spPr bwMode="auto">
          <a:xfrm rot="5400000">
            <a:off x="10461726" y="4333876"/>
            <a:ext cx="876300" cy="3175"/>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16" name="Straight Connector 15"/>
          <p:cNvCxnSpPr>
            <a:cxnSpLocks noChangeShapeType="1"/>
          </p:cNvCxnSpPr>
          <p:nvPr/>
        </p:nvCxnSpPr>
        <p:spPr bwMode="auto">
          <a:xfrm>
            <a:off x="10214076" y="4295775"/>
            <a:ext cx="1304925"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18" name="Straight Connector 17"/>
          <p:cNvCxnSpPr>
            <a:cxnSpLocks noChangeShapeType="1"/>
          </p:cNvCxnSpPr>
          <p:nvPr/>
        </p:nvCxnSpPr>
        <p:spPr bwMode="auto">
          <a:xfrm rot="5400000">
            <a:off x="11276907" y="4537869"/>
            <a:ext cx="485775"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19" name="TextBox 18"/>
          <p:cNvSpPr txBox="1">
            <a:spLocks noChangeArrowheads="1"/>
          </p:cNvSpPr>
          <p:nvPr/>
        </p:nvSpPr>
        <p:spPr bwMode="auto">
          <a:xfrm>
            <a:off x="11109426" y="3857626"/>
            <a:ext cx="942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Demand</a:t>
            </a:r>
          </a:p>
        </p:txBody>
      </p:sp>
      <p:sp>
        <p:nvSpPr>
          <p:cNvPr id="20" name="TextBox 19"/>
          <p:cNvSpPr txBox="1">
            <a:spLocks noChangeArrowheads="1"/>
          </p:cNvSpPr>
          <p:nvPr/>
        </p:nvSpPr>
        <p:spPr bwMode="auto">
          <a:xfrm>
            <a:off x="11157051" y="4781551"/>
            <a:ext cx="942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Quantity</a:t>
            </a:r>
          </a:p>
        </p:txBody>
      </p:sp>
      <p:sp>
        <p:nvSpPr>
          <p:cNvPr id="21" name="TextBox 20"/>
          <p:cNvSpPr txBox="1">
            <a:spLocks noChangeArrowheads="1"/>
          </p:cNvSpPr>
          <p:nvPr/>
        </p:nvSpPr>
        <p:spPr bwMode="auto">
          <a:xfrm>
            <a:off x="9633051" y="2962276"/>
            <a:ext cx="638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Price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defRPr/>
            </a:pPr>
            <a:r>
              <a:rPr lang="en-US" dirty="0" smtClean="0"/>
              <a:t>Monopolistic Competition: main features</a:t>
            </a:r>
          </a:p>
        </p:txBody>
      </p:sp>
      <p:sp>
        <p:nvSpPr>
          <p:cNvPr id="10243" name="Rectangle 3"/>
          <p:cNvSpPr>
            <a:spLocks noGrp="1" noChangeArrowheads="1"/>
          </p:cNvSpPr>
          <p:nvPr>
            <p:ph idx="1"/>
          </p:nvPr>
        </p:nvSpPr>
        <p:spPr/>
        <p:txBody>
          <a:bodyPr/>
          <a:lstStyle/>
          <a:p>
            <a:pPr eaLnBrk="1" hangingPunct="1"/>
            <a:r>
              <a:rPr lang="en-US" altLang="en-US" smtClean="0"/>
              <a:t>Free Entry or Exit</a:t>
            </a:r>
            <a:endParaRPr lang="en-US" altLang="en-US" smtClean="0">
              <a:latin typeface="Tahoma" panose="020B0604030504040204" pitchFamily="34" charset="0"/>
            </a:endParaRPr>
          </a:p>
          <a:p>
            <a:pPr lvl="1" eaLnBrk="1" hangingPunct="1"/>
            <a:r>
              <a:rPr lang="en-US" altLang="en-US" smtClean="0"/>
              <a:t>Firms can enter or exit the market without any difficulty. As a result,</a:t>
            </a:r>
          </a:p>
          <a:p>
            <a:pPr lvl="1" eaLnBrk="1" hangingPunct="1"/>
            <a:r>
              <a:rPr lang="en-US" altLang="en-US" smtClean="0"/>
              <a:t>The number of firms in the market adjusts until economic profits are zero.</a:t>
            </a:r>
          </a:p>
          <a:p>
            <a:pPr lvl="2" eaLnBrk="1" hangingPunct="1"/>
            <a:r>
              <a:rPr lang="en-US" altLang="en-US" smtClean="0"/>
              <a:t>This is another feature of monopolistic competition that it shares with </a:t>
            </a:r>
            <a:r>
              <a:rPr lang="en-US" altLang="en-US" i="1" smtClean="0"/>
              <a:t>perfect competition</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146D89-5EE3-4D0D-B6DA-C3ED0A3E3F8E}" type="slidenum">
              <a:rPr lang="en-US" altLang="en-US"/>
              <a:pPr eaLnBrk="1" hangingPunct="1"/>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pPr eaLnBrk="1" hangingPunct="1">
              <a:lnSpc>
                <a:spcPct val="80000"/>
              </a:lnSpc>
            </a:pPr>
            <a:r>
              <a:rPr lang="en-US" altLang="en-US" sz="2800">
                <a:solidFill>
                  <a:schemeClr val="tx1"/>
                </a:solidFill>
              </a:rPr>
              <a:t>Recap: Monopoly</a:t>
            </a:r>
          </a:p>
        </p:txBody>
      </p:sp>
      <p:sp>
        <p:nvSpPr>
          <p:cNvPr id="11280" name="Slide Number Placeholder 3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095639-AE37-44AB-B586-CF6DE1465465}" type="slidenum">
              <a:rPr lang="en-US" altLang="en-US"/>
              <a:pPr eaLnBrk="1" hangingPunct="1"/>
              <a:t>9</a:t>
            </a:fld>
            <a:endParaRPr lang="en-US" altLang="en-US"/>
          </a:p>
        </p:txBody>
      </p:sp>
      <p:sp>
        <p:nvSpPr>
          <p:cNvPr id="78865" name="Rectangle 17"/>
          <p:cNvSpPr>
            <a:spLocks noChangeArrowheads="1"/>
          </p:cNvSpPr>
          <p:nvPr/>
        </p:nvSpPr>
        <p:spPr bwMode="auto">
          <a:xfrm>
            <a:off x="3622676" y="3987801"/>
            <a:ext cx="1577975" cy="403225"/>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8" name="Freeform 18"/>
          <p:cNvSpPr>
            <a:spLocks/>
          </p:cNvSpPr>
          <p:nvPr/>
        </p:nvSpPr>
        <p:spPr bwMode="auto">
          <a:xfrm>
            <a:off x="3643313" y="1846264"/>
            <a:ext cx="4832350" cy="3919537"/>
          </a:xfrm>
          <a:custGeom>
            <a:avLst/>
            <a:gdLst>
              <a:gd name="T0" fmla="*/ 0 w 3044"/>
              <a:gd name="T1" fmla="*/ 0 h 2469"/>
              <a:gd name="T2" fmla="*/ 0 w 3044"/>
              <a:gd name="T3" fmla="*/ 2147483647 h 2469"/>
              <a:gd name="T4" fmla="*/ 2147483647 w 3044"/>
              <a:gd name="T5" fmla="*/ 2147483647 h 2469"/>
              <a:gd name="T6" fmla="*/ 0 60000 65536"/>
              <a:gd name="T7" fmla="*/ 0 60000 65536"/>
              <a:gd name="T8" fmla="*/ 0 60000 65536"/>
              <a:gd name="T9" fmla="*/ 0 w 3044"/>
              <a:gd name="T10" fmla="*/ 0 h 2469"/>
              <a:gd name="T11" fmla="*/ 3044 w 3044"/>
              <a:gd name="T12" fmla="*/ 2469 h 2469"/>
            </a:gdLst>
            <a:ahLst/>
            <a:cxnLst>
              <a:cxn ang="T6">
                <a:pos x="T0" y="T1"/>
              </a:cxn>
              <a:cxn ang="T7">
                <a:pos x="T2" y="T3"/>
              </a:cxn>
              <a:cxn ang="T8">
                <a:pos x="T4" y="T5"/>
              </a:cxn>
            </a:cxnLst>
            <a:rect l="T9" t="T10" r="T11" b="T12"/>
            <a:pathLst>
              <a:path w="3044" h="2469">
                <a:moveTo>
                  <a:pt x="0" y="0"/>
                </a:moveTo>
                <a:lnTo>
                  <a:pt x="0" y="2469"/>
                </a:lnTo>
                <a:lnTo>
                  <a:pt x="3044" y="246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69" name="Rectangle 19"/>
          <p:cNvSpPr>
            <a:spLocks noChangeArrowheads="1"/>
          </p:cNvSpPr>
          <p:nvPr/>
        </p:nvSpPr>
        <p:spPr bwMode="auto">
          <a:xfrm>
            <a:off x="7612063" y="5835650"/>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Quantity</a:t>
            </a:r>
            <a:endParaRPr lang="en-US" altLang="en-US" sz="2400">
              <a:latin typeface="Times New Roman" panose="02020603050405020304" pitchFamily="18" charset="0"/>
            </a:endParaRPr>
          </a:p>
        </p:txBody>
      </p:sp>
      <p:sp>
        <p:nvSpPr>
          <p:cNvPr id="11270" name="Rectangle 20"/>
          <p:cNvSpPr>
            <a:spLocks noChangeArrowheads="1"/>
          </p:cNvSpPr>
          <p:nvPr/>
        </p:nvSpPr>
        <p:spPr bwMode="auto">
          <a:xfrm>
            <a:off x="3462338" y="58420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0</a:t>
            </a:r>
            <a:endParaRPr lang="en-US" altLang="en-US" sz="2400">
              <a:latin typeface="Times New Roman" panose="02020603050405020304" pitchFamily="18" charset="0"/>
            </a:endParaRPr>
          </a:p>
        </p:txBody>
      </p:sp>
      <p:sp>
        <p:nvSpPr>
          <p:cNvPr id="11271" name="Rectangle 21"/>
          <p:cNvSpPr>
            <a:spLocks noChangeArrowheads="1"/>
          </p:cNvSpPr>
          <p:nvPr/>
        </p:nvSpPr>
        <p:spPr bwMode="auto">
          <a:xfrm>
            <a:off x="3059114" y="18002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b="1">
                <a:solidFill>
                  <a:srgbClr val="000000"/>
                </a:solidFill>
              </a:rPr>
              <a:t>Price</a:t>
            </a:r>
            <a:endParaRPr lang="en-US" altLang="en-US" sz="2400">
              <a:latin typeface="Times New Roman" panose="02020603050405020304" pitchFamily="18" charset="0"/>
            </a:endParaRPr>
          </a:p>
        </p:txBody>
      </p:sp>
      <p:grpSp>
        <p:nvGrpSpPr>
          <p:cNvPr id="2" name="Group 22"/>
          <p:cNvGrpSpPr>
            <a:grpSpLocks/>
          </p:cNvGrpSpPr>
          <p:nvPr/>
        </p:nvGrpSpPr>
        <p:grpSpPr bwMode="auto">
          <a:xfrm>
            <a:off x="3094039" y="3848102"/>
            <a:ext cx="2693987" cy="2792413"/>
            <a:chOff x="989" y="2424"/>
            <a:chExt cx="1697" cy="1759"/>
          </a:xfrm>
        </p:grpSpPr>
        <p:sp>
          <p:nvSpPr>
            <p:cNvPr id="11294" name="Freeform 23"/>
            <p:cNvSpPr>
              <a:spLocks/>
            </p:cNvSpPr>
            <p:nvPr/>
          </p:nvSpPr>
          <p:spPr bwMode="auto">
            <a:xfrm>
              <a:off x="1335" y="2512"/>
              <a:ext cx="981" cy="1120"/>
            </a:xfrm>
            <a:custGeom>
              <a:avLst/>
              <a:gdLst>
                <a:gd name="T0" fmla="*/ 0 w 981"/>
                <a:gd name="T1" fmla="*/ 0 h 1120"/>
                <a:gd name="T2" fmla="*/ 981 w 981"/>
                <a:gd name="T3" fmla="*/ 0 h 1120"/>
                <a:gd name="T4" fmla="*/ 981 w 981"/>
                <a:gd name="T5" fmla="*/ 1120 h 1120"/>
                <a:gd name="T6" fmla="*/ 0 60000 65536"/>
                <a:gd name="T7" fmla="*/ 0 60000 65536"/>
                <a:gd name="T8" fmla="*/ 0 60000 65536"/>
                <a:gd name="T9" fmla="*/ 0 w 981"/>
                <a:gd name="T10" fmla="*/ 0 h 1120"/>
                <a:gd name="T11" fmla="*/ 981 w 981"/>
                <a:gd name="T12" fmla="*/ 1120 h 1120"/>
              </a:gdLst>
              <a:ahLst/>
              <a:cxnLst>
                <a:cxn ang="T6">
                  <a:pos x="T0" y="T1"/>
                </a:cxn>
                <a:cxn ang="T7">
                  <a:pos x="T2" y="T3"/>
                </a:cxn>
                <a:cxn ang="T8">
                  <a:pos x="T4" y="T5"/>
                </a:cxn>
              </a:cxnLst>
              <a:rect l="T9" t="T10" r="T11" b="T12"/>
              <a:pathLst>
                <a:path w="981" h="1120">
                  <a:moveTo>
                    <a:pt x="0" y="0"/>
                  </a:moveTo>
                  <a:lnTo>
                    <a:pt x="981" y="0"/>
                  </a:lnTo>
                  <a:lnTo>
                    <a:pt x="981" y="112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95" name="Rectangle 24"/>
            <p:cNvSpPr>
              <a:spLocks noChangeArrowheads="1"/>
            </p:cNvSpPr>
            <p:nvPr/>
          </p:nvSpPr>
          <p:spPr bwMode="auto">
            <a:xfrm>
              <a:off x="2156" y="3680"/>
              <a:ext cx="3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sp>
          <p:nvSpPr>
            <p:cNvPr id="11296" name="Rectangle 25"/>
            <p:cNvSpPr>
              <a:spLocks noChangeArrowheads="1"/>
            </p:cNvSpPr>
            <p:nvPr/>
          </p:nvSpPr>
          <p:spPr bwMode="auto">
            <a:xfrm>
              <a:off x="1999" y="3849"/>
              <a:ext cx="68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maximizing</a:t>
              </a:r>
              <a:endParaRPr lang="en-US" altLang="en-US" sz="2400">
                <a:latin typeface="Times New Roman" panose="02020603050405020304" pitchFamily="18" charset="0"/>
              </a:endParaRPr>
            </a:p>
          </p:txBody>
        </p:sp>
        <p:sp>
          <p:nvSpPr>
            <p:cNvPr id="11297" name="Rectangle 26"/>
            <p:cNvSpPr>
              <a:spLocks noChangeArrowheads="1"/>
            </p:cNvSpPr>
            <p:nvPr/>
          </p:nvSpPr>
          <p:spPr bwMode="auto">
            <a:xfrm>
              <a:off x="2101" y="4018"/>
              <a:ext cx="4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quantity</a:t>
              </a:r>
              <a:endParaRPr lang="en-US" altLang="en-US" sz="2400">
                <a:latin typeface="Times New Roman" panose="02020603050405020304" pitchFamily="18" charset="0"/>
              </a:endParaRPr>
            </a:p>
          </p:txBody>
        </p:sp>
        <p:sp>
          <p:nvSpPr>
            <p:cNvPr id="11298" name="Rectangle 27"/>
            <p:cNvSpPr>
              <a:spLocks noChangeArrowheads="1"/>
            </p:cNvSpPr>
            <p:nvPr/>
          </p:nvSpPr>
          <p:spPr bwMode="auto">
            <a:xfrm>
              <a:off x="989" y="2424"/>
              <a:ext cx="3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Price</a:t>
              </a:r>
              <a:endParaRPr lang="en-US" altLang="en-US" sz="2400">
                <a:latin typeface="Times New Roman" panose="02020603050405020304" pitchFamily="18" charset="0"/>
              </a:endParaRPr>
            </a:p>
          </p:txBody>
        </p:sp>
      </p:grpSp>
      <p:grpSp>
        <p:nvGrpSpPr>
          <p:cNvPr id="3" name="Group 28"/>
          <p:cNvGrpSpPr>
            <a:grpSpLocks/>
          </p:cNvGrpSpPr>
          <p:nvPr/>
        </p:nvGrpSpPr>
        <p:grpSpPr bwMode="auto">
          <a:xfrm>
            <a:off x="3784601" y="3441701"/>
            <a:ext cx="4310063" cy="1481138"/>
            <a:chOff x="1424" y="2168"/>
            <a:chExt cx="2715" cy="933"/>
          </a:xfrm>
        </p:grpSpPr>
        <p:sp>
          <p:nvSpPr>
            <p:cNvPr id="11292" name="Line 29"/>
            <p:cNvSpPr>
              <a:spLocks noChangeShapeType="1"/>
            </p:cNvSpPr>
            <p:nvPr/>
          </p:nvSpPr>
          <p:spPr bwMode="auto">
            <a:xfrm>
              <a:off x="1424" y="2168"/>
              <a:ext cx="2140" cy="840"/>
            </a:xfrm>
            <a:prstGeom prst="line">
              <a:avLst/>
            </a:prstGeom>
            <a:noFill/>
            <a:ln w="60325">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3" name="Rectangle 30"/>
            <p:cNvSpPr>
              <a:spLocks noChangeArrowheads="1"/>
            </p:cNvSpPr>
            <p:nvPr/>
          </p:nvSpPr>
          <p:spPr bwMode="auto">
            <a:xfrm>
              <a:off x="3619" y="2936"/>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Demand</a:t>
              </a:r>
              <a:endParaRPr lang="en-US" altLang="en-US" sz="2400">
                <a:latin typeface="Times New Roman" panose="02020603050405020304" pitchFamily="18" charset="0"/>
              </a:endParaRPr>
            </a:p>
          </p:txBody>
        </p:sp>
      </p:grpSp>
      <p:grpSp>
        <p:nvGrpSpPr>
          <p:cNvPr id="4" name="Group 31"/>
          <p:cNvGrpSpPr>
            <a:grpSpLocks/>
          </p:cNvGrpSpPr>
          <p:nvPr/>
        </p:nvGrpSpPr>
        <p:grpSpPr bwMode="auto">
          <a:xfrm>
            <a:off x="4006850" y="3684589"/>
            <a:ext cx="2419350" cy="1735137"/>
            <a:chOff x="1564" y="2321"/>
            <a:chExt cx="1524" cy="1093"/>
          </a:xfrm>
        </p:grpSpPr>
        <p:sp>
          <p:nvSpPr>
            <p:cNvPr id="11290" name="Line 32"/>
            <p:cNvSpPr>
              <a:spLocks noChangeShapeType="1"/>
            </p:cNvSpPr>
            <p:nvPr/>
          </p:nvSpPr>
          <p:spPr bwMode="auto">
            <a:xfrm>
              <a:off x="1564" y="2321"/>
              <a:ext cx="1248" cy="980"/>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1" name="Rectangle 33"/>
            <p:cNvSpPr>
              <a:spLocks noChangeArrowheads="1"/>
            </p:cNvSpPr>
            <p:nvPr/>
          </p:nvSpPr>
          <p:spPr bwMode="auto">
            <a:xfrm>
              <a:off x="2875" y="3249"/>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MR</a:t>
              </a:r>
              <a:endParaRPr lang="en-US" altLang="en-US" sz="2400">
                <a:latin typeface="Times New Roman" panose="02020603050405020304" pitchFamily="18" charset="0"/>
              </a:endParaRPr>
            </a:p>
          </p:txBody>
        </p:sp>
      </p:grpSp>
      <p:grpSp>
        <p:nvGrpSpPr>
          <p:cNvPr id="5" name="Group 34"/>
          <p:cNvGrpSpPr>
            <a:grpSpLocks/>
          </p:cNvGrpSpPr>
          <p:nvPr/>
        </p:nvGrpSpPr>
        <p:grpSpPr bwMode="auto">
          <a:xfrm>
            <a:off x="4006850" y="2686051"/>
            <a:ext cx="4084638" cy="2068513"/>
            <a:chOff x="1564" y="1692"/>
            <a:chExt cx="2573" cy="1303"/>
          </a:xfrm>
        </p:grpSpPr>
        <p:sp>
          <p:nvSpPr>
            <p:cNvPr id="11288" name="Freeform 35"/>
            <p:cNvSpPr>
              <a:spLocks/>
            </p:cNvSpPr>
            <p:nvPr/>
          </p:nvSpPr>
          <p:spPr bwMode="auto">
            <a:xfrm>
              <a:off x="1564" y="1838"/>
              <a:ext cx="2229" cy="1157"/>
            </a:xfrm>
            <a:custGeom>
              <a:avLst/>
              <a:gdLst>
                <a:gd name="T0" fmla="*/ 0 w 175"/>
                <a:gd name="T1" fmla="*/ 600216 h 91"/>
                <a:gd name="T2" fmla="*/ 1343144 w 175"/>
                <a:gd name="T3" fmla="*/ 1829268 h 91"/>
                <a:gd name="T4" fmla="*/ 4606006 w 175"/>
                <a:gd name="T5" fmla="*/ 0 h 91"/>
                <a:gd name="T6" fmla="*/ 0 60000 65536"/>
                <a:gd name="T7" fmla="*/ 0 60000 65536"/>
                <a:gd name="T8" fmla="*/ 0 60000 65536"/>
                <a:gd name="T9" fmla="*/ 0 w 175"/>
                <a:gd name="T10" fmla="*/ 0 h 91"/>
                <a:gd name="T11" fmla="*/ 175 w 175"/>
                <a:gd name="T12" fmla="*/ 91 h 91"/>
              </a:gdLst>
              <a:ahLst/>
              <a:cxnLst>
                <a:cxn ang="T6">
                  <a:pos x="T0" y="T1"/>
                </a:cxn>
                <a:cxn ang="T7">
                  <a:pos x="T2" y="T3"/>
                </a:cxn>
                <a:cxn ang="T8">
                  <a:pos x="T4" y="T5"/>
                </a:cxn>
              </a:cxnLst>
              <a:rect l="T9" t="T10" r="T11" b="T12"/>
              <a:pathLst>
                <a:path w="175" h="91">
                  <a:moveTo>
                    <a:pt x="0" y="23"/>
                  </a:moveTo>
                  <a:cubicBezTo>
                    <a:pt x="8" y="34"/>
                    <a:pt x="26" y="55"/>
                    <a:pt x="51" y="70"/>
                  </a:cubicBezTo>
                  <a:cubicBezTo>
                    <a:pt x="86" y="91"/>
                    <a:pt x="145" y="39"/>
                    <a:pt x="175" y="0"/>
                  </a:cubicBezTo>
                </a:path>
              </a:pathLst>
            </a:custGeom>
            <a:noFill/>
            <a:ln w="60325">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9" name="Rectangle 36"/>
            <p:cNvSpPr>
              <a:spLocks noChangeArrowheads="1"/>
            </p:cNvSpPr>
            <p:nvPr/>
          </p:nvSpPr>
          <p:spPr bwMode="auto">
            <a:xfrm>
              <a:off x="3873" y="1692"/>
              <a:ext cx="2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ATC</a:t>
              </a:r>
              <a:endParaRPr lang="en-US" altLang="en-US" sz="2400">
                <a:latin typeface="Times New Roman" panose="02020603050405020304" pitchFamily="18" charset="0"/>
              </a:endParaRPr>
            </a:p>
          </p:txBody>
        </p:sp>
      </p:grpSp>
      <p:grpSp>
        <p:nvGrpSpPr>
          <p:cNvPr id="6" name="Group 38"/>
          <p:cNvGrpSpPr>
            <a:grpSpLocks/>
          </p:cNvGrpSpPr>
          <p:nvPr/>
        </p:nvGrpSpPr>
        <p:grpSpPr bwMode="auto">
          <a:xfrm>
            <a:off x="2724150" y="4264022"/>
            <a:ext cx="2476500" cy="530225"/>
            <a:chOff x="756" y="2686"/>
            <a:chExt cx="1560" cy="334"/>
          </a:xfrm>
        </p:grpSpPr>
        <p:sp>
          <p:nvSpPr>
            <p:cNvPr id="11285" name="Line 39"/>
            <p:cNvSpPr>
              <a:spLocks noChangeShapeType="1"/>
            </p:cNvSpPr>
            <p:nvPr/>
          </p:nvSpPr>
          <p:spPr bwMode="auto">
            <a:xfrm>
              <a:off x="1335" y="2766"/>
              <a:ext cx="981"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86" name="Rectangle 40"/>
            <p:cNvSpPr>
              <a:spLocks noChangeArrowheads="1"/>
            </p:cNvSpPr>
            <p:nvPr/>
          </p:nvSpPr>
          <p:spPr bwMode="auto">
            <a:xfrm>
              <a:off x="794" y="2686"/>
              <a:ext cx="51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Average</a:t>
              </a:r>
              <a:endParaRPr lang="en-US" altLang="en-US" sz="2400">
                <a:latin typeface="Times New Roman" panose="02020603050405020304" pitchFamily="18" charset="0"/>
              </a:endParaRPr>
            </a:p>
          </p:txBody>
        </p:sp>
        <p:sp>
          <p:nvSpPr>
            <p:cNvPr id="11287" name="Rectangle 41"/>
            <p:cNvSpPr>
              <a:spLocks noChangeArrowheads="1"/>
            </p:cNvSpPr>
            <p:nvPr/>
          </p:nvSpPr>
          <p:spPr bwMode="auto">
            <a:xfrm>
              <a:off x="756" y="2855"/>
              <a:ext cx="55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total cost</a:t>
              </a:r>
              <a:endParaRPr lang="en-US" altLang="en-US" sz="2400">
                <a:latin typeface="Times New Roman" panose="02020603050405020304" pitchFamily="18" charset="0"/>
              </a:endParaRPr>
            </a:p>
          </p:txBody>
        </p:sp>
      </p:grpSp>
      <p:grpSp>
        <p:nvGrpSpPr>
          <p:cNvPr id="7" name="Group 42"/>
          <p:cNvGrpSpPr>
            <a:grpSpLocks/>
          </p:cNvGrpSpPr>
          <p:nvPr/>
        </p:nvGrpSpPr>
        <p:grpSpPr bwMode="auto">
          <a:xfrm>
            <a:off x="3790952" y="4249742"/>
            <a:ext cx="509588" cy="779463"/>
            <a:chOff x="1428" y="2677"/>
            <a:chExt cx="321" cy="491"/>
          </a:xfrm>
        </p:grpSpPr>
        <p:sp>
          <p:nvSpPr>
            <p:cNvPr id="11283" name="Line 43"/>
            <p:cNvSpPr>
              <a:spLocks noChangeShapeType="1"/>
            </p:cNvSpPr>
            <p:nvPr/>
          </p:nvSpPr>
          <p:spPr bwMode="auto">
            <a:xfrm flipV="1">
              <a:off x="1577" y="2677"/>
              <a:ext cx="102" cy="33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Rectangle 44"/>
            <p:cNvSpPr>
              <a:spLocks noChangeArrowheads="1"/>
            </p:cNvSpPr>
            <p:nvPr/>
          </p:nvSpPr>
          <p:spPr bwMode="auto">
            <a:xfrm>
              <a:off x="1428" y="3003"/>
              <a:ext cx="3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a:solidFill>
                    <a:srgbClr val="000000"/>
                  </a:solidFill>
                </a:rPr>
                <a:t>Profit</a:t>
              </a:r>
              <a:endParaRPr lang="en-US" altLang="en-US" sz="2400">
                <a:latin typeface="Times New Roman" panose="02020603050405020304" pitchFamily="18" charset="0"/>
              </a:endParaRPr>
            </a:p>
          </p:txBody>
        </p:sp>
      </p:grpSp>
      <p:grpSp>
        <p:nvGrpSpPr>
          <p:cNvPr id="8" name="Group 45"/>
          <p:cNvGrpSpPr>
            <a:grpSpLocks/>
          </p:cNvGrpSpPr>
          <p:nvPr/>
        </p:nvGrpSpPr>
        <p:grpSpPr bwMode="auto">
          <a:xfrm>
            <a:off x="4270376" y="2243138"/>
            <a:ext cx="3351213" cy="3300412"/>
            <a:chOff x="1730" y="1413"/>
            <a:chExt cx="2111" cy="2079"/>
          </a:xfrm>
        </p:grpSpPr>
        <p:sp>
          <p:nvSpPr>
            <p:cNvPr id="11281" name="Line 46"/>
            <p:cNvSpPr>
              <a:spLocks noChangeShapeType="1"/>
            </p:cNvSpPr>
            <p:nvPr/>
          </p:nvSpPr>
          <p:spPr bwMode="auto">
            <a:xfrm flipH="1">
              <a:off x="1730" y="1583"/>
              <a:ext cx="1923" cy="1909"/>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Rectangle 47"/>
            <p:cNvSpPr>
              <a:spLocks noChangeArrowheads="1"/>
            </p:cNvSpPr>
            <p:nvPr/>
          </p:nvSpPr>
          <p:spPr bwMode="auto">
            <a:xfrm>
              <a:off x="3628" y="1413"/>
              <a:ext cx="21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700" i="1">
                  <a:solidFill>
                    <a:srgbClr val="000000"/>
                  </a:solidFill>
                </a:rPr>
                <a:t>MC</a:t>
              </a:r>
              <a:endParaRPr lang="en-US" altLang="en-US" sz="2400">
                <a:latin typeface="Times New Roman" panose="02020603050405020304" pitchFamily="18" charset="0"/>
              </a:endParaRPr>
            </a:p>
          </p:txBody>
        </p:sp>
      </p:grpSp>
      <p:sp>
        <p:nvSpPr>
          <p:cNvPr id="78896" name="Oval 48"/>
          <p:cNvSpPr>
            <a:spLocks noChangeArrowheads="1"/>
          </p:cNvSpPr>
          <p:nvPr/>
        </p:nvSpPr>
        <p:spPr bwMode="auto">
          <a:xfrm>
            <a:off x="5140325" y="4552950"/>
            <a:ext cx="120650" cy="1412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upRigh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downRigh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8896"/>
                                        </p:tgtEl>
                                        <p:attrNameLst>
                                          <p:attrName>style.visibility</p:attrName>
                                        </p:attrNameLst>
                                      </p:cBhvr>
                                      <p:to>
                                        <p:strVal val="visible"/>
                                      </p:to>
                                    </p:set>
                                    <p:animEffect transition="in" filter="dissolve">
                                      <p:cBhvr>
                                        <p:cTn id="27" dur="500"/>
                                        <p:tgtEl>
                                          <p:spTgt spid="788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trips(upRight)">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right)">
                                      <p:cBhvr>
                                        <p:cTn id="37" dur="50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8865"/>
                                        </p:tgtEl>
                                        <p:attrNameLst>
                                          <p:attrName>style.visibility</p:attrName>
                                        </p:attrNameLst>
                                      </p:cBhvr>
                                      <p:to>
                                        <p:strVal val="visible"/>
                                      </p:to>
                                    </p:set>
                                    <p:animEffect transition="in" filter="dissolve">
                                      <p:cBhvr>
                                        <p:cTn id="42" dur="500"/>
                                        <p:tgtEl>
                                          <p:spTgt spid="7886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5" grpId="0" animBg="1"/>
      <p:bldP spid="7889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SKIP" val="SKIP"/>
  <p:tag name="RNROPT" val="Picture 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TotalTime>
  <Words>2644</Words>
  <Application>Microsoft Office PowerPoint</Application>
  <PresentationFormat>Widescreen</PresentationFormat>
  <Paragraphs>502</Paragraphs>
  <Slides>45</Slides>
  <Notes>8</Notes>
  <HiddenSlides>8</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Tahoma</vt:lpstr>
      <vt:lpstr>Times New Roman</vt:lpstr>
      <vt:lpstr>Office Theme</vt:lpstr>
      <vt:lpstr>Chapter 16</vt:lpstr>
      <vt:lpstr>Imperfect Competition</vt:lpstr>
      <vt:lpstr>Imperfect Competition</vt:lpstr>
      <vt:lpstr>The Four Types of Market Structures</vt:lpstr>
      <vt:lpstr>Monopolistic Competition</vt:lpstr>
      <vt:lpstr>Monopolistic Competition: main features </vt:lpstr>
      <vt:lpstr>Monopolistic Competition: main features </vt:lpstr>
      <vt:lpstr>Monopolistic Competition: main features</vt:lpstr>
      <vt:lpstr>Recap: Monopoly</vt:lpstr>
      <vt:lpstr>Déjà vu! Monopolistic Competition in the Short Run</vt:lpstr>
      <vt:lpstr>Monopolistic Competition: effect of the entry of new firms on an incumbent</vt:lpstr>
      <vt:lpstr>Monopolistic Competition in the Long Run</vt:lpstr>
      <vt:lpstr>Monopolistic Competitors in the Short Run</vt:lpstr>
      <vt:lpstr>Monopolistic Competition in the Long Run, again</vt:lpstr>
      <vt:lpstr>Monopolistic Competition versus Perfect Competition</vt:lpstr>
      <vt:lpstr>Monopolistic Competition versus Perfect Competition</vt:lpstr>
      <vt:lpstr>Monopolistic Competition versus Perfect Competition</vt:lpstr>
      <vt:lpstr>Monopolistic Competition  and the Welfare of Society</vt:lpstr>
      <vt:lpstr>Monopolistic Competition  and the Welfare of Society</vt:lpstr>
      <vt:lpstr>Monopolistic Competition  and the Welfare of Society</vt:lpstr>
      <vt:lpstr>Monopolistic Competition  and the Welfare of Society</vt:lpstr>
      <vt:lpstr>Monopolistic Competition  and the Welfare of Society</vt:lpstr>
      <vt:lpstr>Monopolistic Competition  and the Welfare of Society</vt:lpstr>
      <vt:lpstr>ADVERTISING</vt:lpstr>
      <vt:lpstr>ADVERTISING</vt:lpstr>
      <vt:lpstr>ADVERTISING</vt:lpstr>
      <vt:lpstr>ADVERTISING</vt:lpstr>
      <vt:lpstr>Advertising and the price of eyeglasses</vt:lpstr>
      <vt:lpstr>Galbraith versus Hayek</vt:lpstr>
      <vt:lpstr>Advertising as a signal of quality</vt:lpstr>
      <vt:lpstr>Brand Names</vt:lpstr>
      <vt:lpstr>Brand Names</vt:lpstr>
      <vt:lpstr>Table 1  Monopolistic Competition: Between Perfect Competition and Monopoly</vt:lpstr>
      <vt:lpstr>Any Questions?</vt:lpstr>
      <vt:lpstr>Summary</vt:lpstr>
      <vt:lpstr>Summary</vt:lpstr>
      <vt:lpstr>Summary</vt:lpstr>
      <vt:lpstr>COMPETITION WITH DIFFERENTIATED PRODUCTS</vt:lpstr>
      <vt:lpstr>COMPETITION WITH DIFFERENTIATED PRODUCTS</vt:lpstr>
      <vt:lpstr>The Long-Run Equilibrium</vt:lpstr>
      <vt:lpstr>Long-Run Equilibrium: Two Characteristics</vt:lpstr>
      <vt:lpstr>Monopolistic versus Perfect Competition</vt:lpstr>
      <vt:lpstr>Figure 4 Monopolistic versus Perfect Competition</vt:lpstr>
      <vt:lpstr>Monopolistic versus Perfect Competition</vt:lpstr>
      <vt:lpstr>Figure 4 Monopolistic versus Perfect Competition</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Monopolistic Competition</dc:title>
  <dc:creator>Udayan Roy</dc:creator>
  <cp:lastModifiedBy>Udayan Roy</cp:lastModifiedBy>
  <cp:revision>39</cp:revision>
  <dcterms:created xsi:type="dcterms:W3CDTF">2003-02-01T19:25:35Z</dcterms:created>
  <dcterms:modified xsi:type="dcterms:W3CDTF">2019-08-25T19:40:46Z</dcterms:modified>
</cp:coreProperties>
</file>