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9" r:id="rId1"/>
  </p:sldMasterIdLst>
  <p:notesMasterIdLst>
    <p:notesMasterId r:id="rId65"/>
  </p:notesMasterIdLst>
  <p:sldIdLst>
    <p:sldId id="256" r:id="rId2"/>
    <p:sldId id="308" r:id="rId3"/>
    <p:sldId id="258" r:id="rId4"/>
    <p:sldId id="313" r:id="rId5"/>
    <p:sldId id="260" r:id="rId6"/>
    <p:sldId id="262" r:id="rId7"/>
    <p:sldId id="314" r:id="rId8"/>
    <p:sldId id="263" r:id="rId9"/>
    <p:sldId id="328" r:id="rId10"/>
    <p:sldId id="329" r:id="rId11"/>
    <p:sldId id="330" r:id="rId12"/>
    <p:sldId id="331" r:id="rId13"/>
    <p:sldId id="264" r:id="rId14"/>
    <p:sldId id="265" r:id="rId15"/>
    <p:sldId id="320" r:id="rId16"/>
    <p:sldId id="267" r:id="rId17"/>
    <p:sldId id="268" r:id="rId18"/>
    <p:sldId id="322" r:id="rId19"/>
    <p:sldId id="321" r:id="rId20"/>
    <p:sldId id="270" r:id="rId21"/>
    <p:sldId id="317" r:id="rId22"/>
    <p:sldId id="272" r:id="rId23"/>
    <p:sldId id="273" r:id="rId24"/>
    <p:sldId id="274" r:id="rId25"/>
    <p:sldId id="275" r:id="rId26"/>
    <p:sldId id="276" r:id="rId27"/>
    <p:sldId id="323" r:id="rId28"/>
    <p:sldId id="324" r:id="rId29"/>
    <p:sldId id="325" r:id="rId30"/>
    <p:sldId id="277" r:id="rId31"/>
    <p:sldId id="278" r:id="rId32"/>
    <p:sldId id="326" r:id="rId33"/>
    <p:sldId id="279" r:id="rId34"/>
    <p:sldId id="280" r:id="rId35"/>
    <p:sldId id="281" r:id="rId36"/>
    <p:sldId id="282" r:id="rId37"/>
    <p:sldId id="309" r:id="rId38"/>
    <p:sldId id="318" r:id="rId39"/>
    <p:sldId id="283" r:id="rId40"/>
    <p:sldId id="284" r:id="rId41"/>
    <p:sldId id="310" r:id="rId42"/>
    <p:sldId id="285" r:id="rId43"/>
    <p:sldId id="311" r:id="rId44"/>
    <p:sldId id="327" r:id="rId45"/>
    <p:sldId id="286" r:id="rId46"/>
    <p:sldId id="287" r:id="rId47"/>
    <p:sldId id="288" r:id="rId48"/>
    <p:sldId id="289" r:id="rId49"/>
    <p:sldId id="290" r:id="rId50"/>
    <p:sldId id="312" r:id="rId51"/>
    <p:sldId id="291" r:id="rId52"/>
    <p:sldId id="292" r:id="rId53"/>
    <p:sldId id="293" r:id="rId54"/>
    <p:sldId id="294" r:id="rId55"/>
    <p:sldId id="295" r:id="rId56"/>
    <p:sldId id="296" r:id="rId57"/>
    <p:sldId id="297" r:id="rId58"/>
    <p:sldId id="298" r:id="rId59"/>
    <p:sldId id="319" r:id="rId60"/>
    <p:sldId id="299" r:id="rId61"/>
    <p:sldId id="300" r:id="rId62"/>
    <p:sldId id="301" r:id="rId63"/>
    <p:sldId id="302"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9876" autoAdjust="0"/>
  </p:normalViewPr>
  <p:slideViewPr>
    <p:cSldViewPr>
      <p:cViewPr varScale="1">
        <p:scale>
          <a:sx n="62" d="100"/>
          <a:sy n="62" d="100"/>
        </p:scale>
        <p:origin x="808" y="4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136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78852" name="Rectangle 4"/>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36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136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fld id="{1D2C477A-233B-4D49-936A-351ECE34E48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381000" y="685800"/>
            <a:ext cx="6096000" cy="3429000"/>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Needs updating</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6BB412-479E-4806-9D90-69AB2EC65073}"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381000" y="685800"/>
            <a:ext cx="6096000" cy="3429000"/>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Needs updating</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3163186-3619-4F53-9494-1E9BAFB2C77B}"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381000" y="685800"/>
            <a:ext cx="6096000" cy="3429000"/>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Source: http://economix.blogs.nytimes.com/2010/12/03/who-needs-a-tax-cut/ </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181E95-01E9-43AD-90B5-DA43504CB353}"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381000" y="685800"/>
            <a:ext cx="6096000" cy="3429000"/>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is gone in the fifth edition.</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316F20-ADF4-45B5-8B9A-560AEC635D47}"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381000" y="685800"/>
            <a:ext cx="6096000" cy="3429000"/>
          </a:xfrm>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Source: Human Development Report 2009</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82D779-3FB6-4181-8DDB-3F4C41833A2F}"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sixth edition has a Case Study on “alternative measures of inequality” and an In The News article by Tyler Cowen.</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8221B2-DE7F-4C00-B764-36BB95262C6A}"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381000" y="685800"/>
            <a:ext cx="6096000" cy="3429000"/>
          </a:xfrm>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sixth edition has an “in the news” article by Rebecca Blank on poverty measurement.</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7BEDB8-84B7-436B-AD89-3A3F17986845}"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CHAPTER 20 INCOME INEQUALITY AND POVERTY</a:t>
            </a:r>
            <a:endParaRPr lang="en-US"/>
          </a:p>
        </p:txBody>
      </p:sp>
      <p:sp>
        <p:nvSpPr>
          <p:cNvPr id="6" name="Slide Number Placeholder 5"/>
          <p:cNvSpPr>
            <a:spLocks noGrp="1"/>
          </p:cNvSpPr>
          <p:nvPr>
            <p:ph type="sldNum" sz="quarter" idx="12"/>
          </p:nvPr>
        </p:nvSpPr>
        <p:spPr/>
        <p:txBody>
          <a:bodyPr/>
          <a:lstStyle/>
          <a:p>
            <a:fld id="{4B04442C-3DA6-4DD1-AE08-E553359E0482}" type="slidenum">
              <a:rPr lang="en-US" altLang="en-US" smtClean="0"/>
              <a:pPr/>
              <a:t>‹#›</a:t>
            </a:fld>
            <a:endParaRPr lang="en-US" altLang="en-US"/>
          </a:p>
        </p:txBody>
      </p:sp>
    </p:spTree>
    <p:extLst>
      <p:ext uri="{BB962C8B-B14F-4D97-AF65-F5344CB8AC3E}">
        <p14:creationId xmlns:p14="http://schemas.microsoft.com/office/powerpoint/2010/main" val="7673541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CHAPTER 20 INCOME INEQUALITY AND POVERTY</a:t>
            </a:r>
            <a:endParaRPr lang="en-US"/>
          </a:p>
        </p:txBody>
      </p:sp>
      <p:sp>
        <p:nvSpPr>
          <p:cNvPr id="6" name="Slide Number Placeholder 5"/>
          <p:cNvSpPr>
            <a:spLocks noGrp="1"/>
          </p:cNvSpPr>
          <p:nvPr>
            <p:ph type="sldNum" sz="quarter" idx="12"/>
          </p:nvPr>
        </p:nvSpPr>
        <p:spPr/>
        <p:txBody>
          <a:bodyPr/>
          <a:lstStyle/>
          <a:p>
            <a:fld id="{546CD32D-619E-4979-9E2B-EB338F152ABE}" type="slidenum">
              <a:rPr lang="en-US" altLang="en-US" smtClean="0"/>
              <a:pPr/>
              <a:t>‹#›</a:t>
            </a:fld>
            <a:endParaRPr lang="en-US" altLang="en-US"/>
          </a:p>
        </p:txBody>
      </p:sp>
    </p:spTree>
    <p:extLst>
      <p:ext uri="{BB962C8B-B14F-4D97-AF65-F5344CB8AC3E}">
        <p14:creationId xmlns:p14="http://schemas.microsoft.com/office/powerpoint/2010/main" val="16519443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CHAPTER 20 INCOME INEQUALITY AND POVERTY</a:t>
            </a:r>
            <a:endParaRPr lang="en-US"/>
          </a:p>
        </p:txBody>
      </p:sp>
      <p:sp>
        <p:nvSpPr>
          <p:cNvPr id="6" name="Slide Number Placeholder 5"/>
          <p:cNvSpPr>
            <a:spLocks noGrp="1"/>
          </p:cNvSpPr>
          <p:nvPr>
            <p:ph type="sldNum" sz="quarter" idx="12"/>
          </p:nvPr>
        </p:nvSpPr>
        <p:spPr/>
        <p:txBody>
          <a:bodyPr/>
          <a:lstStyle/>
          <a:p>
            <a:fld id="{7F78C629-06A6-4F25-B781-6B4E708DC0BE}" type="slidenum">
              <a:rPr lang="en-US" altLang="en-US" smtClean="0"/>
              <a:pPr/>
              <a:t>‹#›</a:t>
            </a:fld>
            <a:endParaRPr lang="en-US" altLang="en-US"/>
          </a:p>
        </p:txBody>
      </p:sp>
    </p:spTree>
    <p:extLst>
      <p:ext uri="{BB962C8B-B14F-4D97-AF65-F5344CB8AC3E}">
        <p14:creationId xmlns:p14="http://schemas.microsoft.com/office/powerpoint/2010/main" val="390774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p:txBody>
          <a:bodyPr/>
          <a:lstStyle>
            <a:lvl1pPr>
              <a:defRPr/>
            </a:lvl1pPr>
          </a:lstStyle>
          <a:p>
            <a:fld id="{2746BB93-67B9-4B9F-950E-D4D15CDF4F92}" type="slidenum">
              <a:rPr lang="en-US" altLang="en-US"/>
              <a:pPr/>
              <a:t>‹#›</a:t>
            </a:fld>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t>© 2011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17966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CHAPTER 20 INCOME INEQUALITY AND POVERTY</a:t>
            </a:r>
            <a:endParaRPr lang="en-US"/>
          </a:p>
        </p:txBody>
      </p:sp>
      <p:sp>
        <p:nvSpPr>
          <p:cNvPr id="6" name="Slide Number Placeholder 5"/>
          <p:cNvSpPr>
            <a:spLocks noGrp="1"/>
          </p:cNvSpPr>
          <p:nvPr>
            <p:ph type="sldNum" sz="quarter" idx="12"/>
          </p:nvPr>
        </p:nvSpPr>
        <p:spPr/>
        <p:txBody>
          <a:bodyPr/>
          <a:lstStyle/>
          <a:p>
            <a:fld id="{10449D13-47D5-4543-9916-5194C521260F}" type="slidenum">
              <a:rPr lang="en-US" altLang="en-US" smtClean="0"/>
              <a:pPr/>
              <a:t>‹#›</a:t>
            </a:fld>
            <a:endParaRPr lang="en-US" altLang="en-US"/>
          </a:p>
        </p:txBody>
      </p:sp>
    </p:spTree>
    <p:extLst>
      <p:ext uri="{BB962C8B-B14F-4D97-AF65-F5344CB8AC3E}">
        <p14:creationId xmlns:p14="http://schemas.microsoft.com/office/powerpoint/2010/main" val="31051353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CHAPTER 20 INCOME INEQUALITY AND POVERTY</a:t>
            </a:r>
            <a:endParaRPr lang="en-US"/>
          </a:p>
        </p:txBody>
      </p:sp>
      <p:sp>
        <p:nvSpPr>
          <p:cNvPr id="6" name="Slide Number Placeholder 5"/>
          <p:cNvSpPr>
            <a:spLocks noGrp="1"/>
          </p:cNvSpPr>
          <p:nvPr>
            <p:ph type="sldNum" sz="quarter" idx="12"/>
          </p:nvPr>
        </p:nvSpPr>
        <p:spPr/>
        <p:txBody>
          <a:bodyPr/>
          <a:lstStyle/>
          <a:p>
            <a:fld id="{EB0A1026-895B-49A8-972A-577155372CB9}" type="slidenum">
              <a:rPr lang="en-US" altLang="en-US" smtClean="0"/>
              <a:pPr/>
              <a:t>‹#›</a:t>
            </a:fld>
            <a:endParaRPr lang="en-US" altLang="en-US"/>
          </a:p>
        </p:txBody>
      </p:sp>
    </p:spTree>
    <p:extLst>
      <p:ext uri="{BB962C8B-B14F-4D97-AF65-F5344CB8AC3E}">
        <p14:creationId xmlns:p14="http://schemas.microsoft.com/office/powerpoint/2010/main" val="34930077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CHAPTER 20 INCOME INEQUALITY AND POVERTY</a:t>
            </a:r>
            <a:endParaRPr lang="en-US"/>
          </a:p>
        </p:txBody>
      </p:sp>
      <p:sp>
        <p:nvSpPr>
          <p:cNvPr id="7" name="Slide Number Placeholder 6"/>
          <p:cNvSpPr>
            <a:spLocks noGrp="1"/>
          </p:cNvSpPr>
          <p:nvPr>
            <p:ph type="sldNum" sz="quarter" idx="12"/>
          </p:nvPr>
        </p:nvSpPr>
        <p:spPr/>
        <p:txBody>
          <a:bodyPr/>
          <a:lstStyle/>
          <a:p>
            <a:fld id="{F009F490-844B-4DE8-A754-D28444A7B9CE}" type="slidenum">
              <a:rPr lang="en-US" altLang="en-US" smtClean="0"/>
              <a:pPr/>
              <a:t>‹#›</a:t>
            </a:fld>
            <a:endParaRPr lang="en-US" altLang="en-US"/>
          </a:p>
        </p:txBody>
      </p:sp>
    </p:spTree>
    <p:extLst>
      <p:ext uri="{BB962C8B-B14F-4D97-AF65-F5344CB8AC3E}">
        <p14:creationId xmlns:p14="http://schemas.microsoft.com/office/powerpoint/2010/main" val="13109892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smtClean="0"/>
              <a:t>CHAPTER 20 INCOME INEQUALITY AND POVERTY</a:t>
            </a:r>
            <a:endParaRPr lang="en-US"/>
          </a:p>
        </p:txBody>
      </p:sp>
      <p:sp>
        <p:nvSpPr>
          <p:cNvPr id="9" name="Slide Number Placeholder 8"/>
          <p:cNvSpPr>
            <a:spLocks noGrp="1"/>
          </p:cNvSpPr>
          <p:nvPr>
            <p:ph type="sldNum" sz="quarter" idx="12"/>
          </p:nvPr>
        </p:nvSpPr>
        <p:spPr/>
        <p:txBody>
          <a:bodyPr/>
          <a:lstStyle/>
          <a:p>
            <a:fld id="{450655C9-BCC8-4E8F-A283-F007BE865F6C}" type="slidenum">
              <a:rPr lang="en-US" altLang="en-US" smtClean="0"/>
              <a:pPr/>
              <a:t>‹#›</a:t>
            </a:fld>
            <a:endParaRPr lang="en-US" altLang="en-US"/>
          </a:p>
        </p:txBody>
      </p:sp>
    </p:spTree>
    <p:extLst>
      <p:ext uri="{BB962C8B-B14F-4D97-AF65-F5344CB8AC3E}">
        <p14:creationId xmlns:p14="http://schemas.microsoft.com/office/powerpoint/2010/main" val="42194966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CHAPTER 20 INCOME INEQUALITY AND POVERTY</a:t>
            </a:r>
            <a:endParaRPr lang="en-US"/>
          </a:p>
        </p:txBody>
      </p:sp>
      <p:sp>
        <p:nvSpPr>
          <p:cNvPr id="5" name="Slide Number Placeholder 4"/>
          <p:cNvSpPr>
            <a:spLocks noGrp="1"/>
          </p:cNvSpPr>
          <p:nvPr>
            <p:ph type="sldNum" sz="quarter" idx="12"/>
          </p:nvPr>
        </p:nvSpPr>
        <p:spPr/>
        <p:txBody>
          <a:bodyPr/>
          <a:lstStyle/>
          <a:p>
            <a:fld id="{4B6E0253-A98C-4E2A-AF67-725E0BC004D2}" type="slidenum">
              <a:rPr lang="en-US" altLang="en-US" smtClean="0"/>
              <a:pPr/>
              <a:t>‹#›</a:t>
            </a:fld>
            <a:endParaRPr lang="en-US" altLang="en-US"/>
          </a:p>
        </p:txBody>
      </p:sp>
    </p:spTree>
    <p:extLst>
      <p:ext uri="{BB962C8B-B14F-4D97-AF65-F5344CB8AC3E}">
        <p14:creationId xmlns:p14="http://schemas.microsoft.com/office/powerpoint/2010/main" val="185694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smtClean="0"/>
              <a:t>CHAPTER 20 INCOME INEQUALITY AND POVERTY</a:t>
            </a:r>
            <a:endParaRPr lang="en-US"/>
          </a:p>
        </p:txBody>
      </p:sp>
      <p:sp>
        <p:nvSpPr>
          <p:cNvPr id="4" name="Slide Number Placeholder 3"/>
          <p:cNvSpPr>
            <a:spLocks noGrp="1"/>
          </p:cNvSpPr>
          <p:nvPr>
            <p:ph type="sldNum" sz="quarter" idx="12"/>
          </p:nvPr>
        </p:nvSpPr>
        <p:spPr/>
        <p:txBody>
          <a:bodyPr/>
          <a:lstStyle/>
          <a:p>
            <a:fld id="{B5E8F55B-3188-4EB6-860C-F79CFCF43EA3}" type="slidenum">
              <a:rPr lang="en-US" altLang="en-US" smtClean="0"/>
              <a:pPr/>
              <a:t>‹#›</a:t>
            </a:fld>
            <a:endParaRPr lang="en-US" altLang="en-US"/>
          </a:p>
        </p:txBody>
      </p:sp>
    </p:spTree>
    <p:extLst>
      <p:ext uri="{BB962C8B-B14F-4D97-AF65-F5344CB8AC3E}">
        <p14:creationId xmlns:p14="http://schemas.microsoft.com/office/powerpoint/2010/main" val="875439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CHAPTER 20 INCOME INEQUALITY AND POVERTY</a:t>
            </a:r>
            <a:endParaRPr lang="en-US"/>
          </a:p>
        </p:txBody>
      </p:sp>
      <p:sp>
        <p:nvSpPr>
          <p:cNvPr id="7" name="Slide Number Placeholder 6"/>
          <p:cNvSpPr>
            <a:spLocks noGrp="1"/>
          </p:cNvSpPr>
          <p:nvPr>
            <p:ph type="sldNum" sz="quarter" idx="12"/>
          </p:nvPr>
        </p:nvSpPr>
        <p:spPr/>
        <p:txBody>
          <a:bodyPr/>
          <a:lstStyle/>
          <a:p>
            <a:fld id="{F916589D-B9FF-492C-88E0-D694CE49738C}" type="slidenum">
              <a:rPr lang="en-US" altLang="en-US" smtClean="0"/>
              <a:pPr/>
              <a:t>‹#›</a:t>
            </a:fld>
            <a:endParaRPr lang="en-US" altLang="en-US"/>
          </a:p>
        </p:txBody>
      </p:sp>
    </p:spTree>
    <p:extLst>
      <p:ext uri="{BB962C8B-B14F-4D97-AF65-F5344CB8AC3E}">
        <p14:creationId xmlns:p14="http://schemas.microsoft.com/office/powerpoint/2010/main" val="30600435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CHAPTER 20 INCOME INEQUALITY AND POVERTY</a:t>
            </a:r>
            <a:endParaRPr lang="en-US"/>
          </a:p>
        </p:txBody>
      </p:sp>
      <p:sp>
        <p:nvSpPr>
          <p:cNvPr id="7" name="Slide Number Placeholder 6"/>
          <p:cNvSpPr>
            <a:spLocks noGrp="1"/>
          </p:cNvSpPr>
          <p:nvPr>
            <p:ph type="sldNum" sz="quarter" idx="12"/>
          </p:nvPr>
        </p:nvSpPr>
        <p:spPr/>
        <p:txBody>
          <a:bodyPr/>
          <a:lstStyle/>
          <a:p>
            <a:fld id="{5C98F540-388A-4BB0-8994-C3CB705530E3}" type="slidenum">
              <a:rPr lang="en-US" altLang="en-US" smtClean="0"/>
              <a:pPr/>
              <a:t>‹#›</a:t>
            </a:fld>
            <a:endParaRPr lang="en-US" altLang="en-US"/>
          </a:p>
        </p:txBody>
      </p:sp>
    </p:spTree>
    <p:extLst>
      <p:ext uri="{BB962C8B-B14F-4D97-AF65-F5344CB8AC3E}">
        <p14:creationId xmlns:p14="http://schemas.microsoft.com/office/powerpoint/2010/main" val="39278456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CHAPTER 20 INCOME INEQUALITY AND POVERTY</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E6587-8024-4B90-9C29-9555077ADB5F}" type="slidenum">
              <a:rPr lang="en-US" altLang="en-US" smtClean="0"/>
              <a:pPr/>
              <a:t>‹#›</a:t>
            </a:fld>
            <a:endParaRPr lang="en-US" altLang="en-US"/>
          </a:p>
        </p:txBody>
      </p:sp>
    </p:spTree>
    <p:extLst>
      <p:ext uri="{BB962C8B-B14F-4D97-AF65-F5344CB8AC3E}">
        <p14:creationId xmlns:p14="http://schemas.microsoft.com/office/powerpoint/2010/main" val="73536807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bld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yweb.liu.edu/~uroy/index.html" TargetMode="External"/><Relationship Id="rId2" Type="http://schemas.openxmlformats.org/officeDocument/2006/relationships/hyperlink" Target="http://myweb.liu.edu/~uroy/eco10/index.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earnings.pp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supply_demand_gov.ppt"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ctrTitle"/>
          </p:nvPr>
        </p:nvSpPr>
        <p:spPr/>
        <p:txBody>
          <a:bodyPr/>
          <a:lstStyle/>
          <a:p>
            <a:r>
              <a:rPr lang="en-US" altLang="en-US" dirty="0" smtClean="0"/>
              <a:t>Chapter 20: </a:t>
            </a:r>
            <a:r>
              <a:rPr lang="en-US" altLang="en-US" dirty="0"/>
              <a:t>Income Inequality and Poverty</a:t>
            </a:r>
            <a:endParaRPr lang="en-US" altLang="en-US" dirty="0" smtClean="0"/>
          </a:p>
        </p:txBody>
      </p:sp>
      <p:sp>
        <p:nvSpPr>
          <p:cNvPr id="14339" name="Rectangle 5"/>
          <p:cNvSpPr>
            <a:spLocks noGrp="1" noChangeArrowheads="1"/>
          </p:cNvSpPr>
          <p:nvPr>
            <p:ph type="subTitle" idx="1"/>
          </p:nvPr>
        </p:nvSpPr>
        <p:spPr/>
        <p:txBody>
          <a:bodyPr/>
          <a:lstStyle/>
          <a:p>
            <a:r>
              <a:rPr lang="en-US" altLang="en-US" dirty="0">
                <a:hlinkClick r:id="rId2"/>
              </a:rPr>
              <a:t>Introduction to Microeconomics</a:t>
            </a:r>
            <a:endParaRPr lang="en-US" altLang="en-US" dirty="0"/>
          </a:p>
          <a:p>
            <a:r>
              <a:rPr lang="en-US" altLang="en-US" dirty="0">
                <a:hlinkClick r:id="rId3"/>
              </a:rPr>
              <a:t>Udayan Roy</a:t>
            </a:r>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altLang="en-US" smtClean="0"/>
          </a:p>
        </p:txBody>
      </p:sp>
      <p:sp>
        <p:nvSpPr>
          <p:cNvPr id="23555" name="Content Placeholder 2"/>
          <p:cNvSpPr>
            <a:spLocks noGrp="1"/>
          </p:cNvSpPr>
          <p:nvPr>
            <p:ph idx="1"/>
          </p:nvPr>
        </p:nvSpPr>
        <p:spPr/>
        <p:txBody>
          <a:bodyPr/>
          <a:lstStyle/>
          <a:p>
            <a:endParaRPr lang="en-US" altLang="en-US" smtClean="0"/>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
            <a:ext cx="7856538"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altLang="en-US" smtClean="0"/>
          </a:p>
        </p:txBody>
      </p:sp>
      <p:sp>
        <p:nvSpPr>
          <p:cNvPr id="24579" name="Content Placeholder 2"/>
          <p:cNvSpPr>
            <a:spLocks noGrp="1"/>
          </p:cNvSpPr>
          <p:nvPr>
            <p:ph idx="1"/>
          </p:nvPr>
        </p:nvSpPr>
        <p:spPr/>
        <p:txBody>
          <a:bodyPr/>
          <a:lstStyle/>
          <a:p>
            <a:endParaRPr lang="en-US" altLang="en-US" smtClean="0"/>
          </a:p>
        </p:txBody>
      </p:sp>
      <p:sp>
        <p:nvSpPr>
          <p:cNvPr id="245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Calibri" panose="020F0502020204030204" pitchFamily="34" charset="0"/>
              </a:rPr>
              <a:t>CHAPTER 20 INCOME INEQUALITY AND POVERTY</a:t>
            </a:r>
          </a:p>
        </p:txBody>
      </p:sp>
      <p:pic>
        <p:nvPicPr>
          <p:cNvPr id="245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304800"/>
            <a:ext cx="83724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601"/>
            <a:ext cx="7010400" cy="480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TextBox 4"/>
          <p:cNvSpPr txBox="1">
            <a:spLocks noChangeArrowheads="1"/>
          </p:cNvSpPr>
          <p:nvPr/>
        </p:nvSpPr>
        <p:spPr bwMode="auto">
          <a:xfrm>
            <a:off x="1981200" y="5105400"/>
            <a:ext cx="8229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The chart shows the change in the various groups’ pretax income since 1980. A household that has been at the 99.99th percentile of the distribution over this period — that is, making more money than 9,998 out of 10,000 other households and less money than one out of 10,000 — has more than quadrupled its pretax income. Today, this household is making $9.1 million. Income for a household at the median has risen only 13 percent since 1980. Today, it is making about $50,000.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algn="l" eaLnBrk="1" hangingPunct="1"/>
            <a:r>
              <a:rPr lang="en-US" altLang="en-US" sz="3600"/>
              <a:t>U.S. Income Inequality </a:t>
            </a:r>
          </a:p>
        </p:txBody>
      </p:sp>
      <p:sp>
        <p:nvSpPr>
          <p:cNvPr id="26628" name="Rectangle 3"/>
          <p:cNvSpPr>
            <a:spLocks noGrp="1" noChangeArrowheads="1"/>
          </p:cNvSpPr>
          <p:nvPr>
            <p:ph idx="1"/>
          </p:nvPr>
        </p:nvSpPr>
        <p:spPr/>
        <p:txBody>
          <a:bodyPr/>
          <a:lstStyle/>
          <a:p>
            <a:pPr eaLnBrk="1" hangingPunct="1">
              <a:lnSpc>
                <a:spcPct val="90000"/>
              </a:lnSpc>
            </a:pPr>
            <a:r>
              <a:rPr lang="en-US" altLang="en-US" sz="2800"/>
              <a:t>The following have tended to reduce the demand for unskilled labor and raise the demand for skilled labor:</a:t>
            </a:r>
          </a:p>
          <a:p>
            <a:pPr lvl="1" eaLnBrk="1" hangingPunct="1">
              <a:lnSpc>
                <a:spcPct val="90000"/>
              </a:lnSpc>
            </a:pPr>
            <a:r>
              <a:rPr lang="en-US" altLang="en-US" smtClean="0"/>
              <a:t>Increases in international trade with low-wage countries</a:t>
            </a:r>
          </a:p>
          <a:p>
            <a:pPr lvl="1" eaLnBrk="1" hangingPunct="1">
              <a:lnSpc>
                <a:spcPct val="90000"/>
              </a:lnSpc>
            </a:pPr>
            <a:r>
              <a:rPr lang="en-US" altLang="en-US" smtClean="0"/>
              <a:t>Changes in technology </a:t>
            </a:r>
          </a:p>
          <a:p>
            <a:pPr eaLnBrk="1" hangingPunct="1">
              <a:lnSpc>
                <a:spcPct val="90000"/>
              </a:lnSpc>
            </a:pPr>
            <a:r>
              <a:rPr lang="en-US" altLang="en-US" sz="2800"/>
              <a:t>Therefore, the wages of unskilled workers have fallen relative to the wages of skilled workers.</a:t>
            </a:r>
          </a:p>
          <a:p>
            <a:pPr eaLnBrk="1" hangingPunct="1">
              <a:lnSpc>
                <a:spcPct val="90000"/>
              </a:lnSpc>
            </a:pPr>
            <a:r>
              <a:rPr lang="en-US" altLang="en-US" sz="2800"/>
              <a:t>This has resulted in increased inequality in family incomes. </a:t>
            </a:r>
          </a:p>
          <a:p>
            <a:pPr lvl="1" eaLnBrk="1" hangingPunct="1">
              <a:lnSpc>
                <a:spcPct val="90000"/>
              </a:lnSpc>
            </a:pPr>
            <a:r>
              <a:rPr lang="en-US" altLang="en-US" sz="2400"/>
              <a:t>See </a:t>
            </a:r>
            <a:r>
              <a:rPr lang="en-US" altLang="en-US" sz="2400">
                <a:hlinkClick r:id="rId2" action="ppaction://hlinkpres?slideindex=1&amp;slidetitle="/>
              </a:rPr>
              <a:t>Chapter 19</a:t>
            </a:r>
            <a:r>
              <a:rPr lang="en-US" altLang="en-US" sz="2400"/>
              <a:t> for more.</a:t>
            </a:r>
          </a:p>
        </p:txBody>
      </p:sp>
      <p:sp>
        <p:nvSpPr>
          <p:cNvPr id="266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buClr>
                <a:srgbClr val="A50021"/>
              </a:buClr>
            </a:pPr>
            <a:r>
              <a:rPr lang="en-US" altLang="en-US" sz="3600">
                <a:solidFill>
                  <a:srgbClr val="A50021"/>
                </a:solidFill>
              </a:rPr>
              <a:t>CASE STUDY: </a:t>
            </a:r>
            <a:r>
              <a:rPr lang="en-US" altLang="en-US" sz="3600"/>
              <a:t>The Women’s Movement and the Income Distribution</a:t>
            </a:r>
            <a:endParaRPr lang="en-US" altLang="en-US" smtClean="0">
              <a:latin typeface="Tahoma" panose="020B0604030504040204" pitchFamily="34" charset="0"/>
            </a:endParaRPr>
          </a:p>
        </p:txBody>
      </p:sp>
      <p:sp>
        <p:nvSpPr>
          <p:cNvPr id="27652" name="Rectangle 3"/>
          <p:cNvSpPr>
            <a:spLocks noGrp="1" noChangeArrowheads="1"/>
          </p:cNvSpPr>
          <p:nvPr>
            <p:ph idx="1"/>
          </p:nvPr>
        </p:nvSpPr>
        <p:spPr/>
        <p:txBody>
          <a:bodyPr/>
          <a:lstStyle/>
          <a:p>
            <a:pPr eaLnBrk="1" hangingPunct="1"/>
            <a:r>
              <a:rPr lang="en-US" altLang="en-US" sz="2800"/>
              <a:t>The percentage of women who hold jobs has risen from about 32 percent in the 1950s to about 54 percent in the 1990s.</a:t>
            </a:r>
          </a:p>
          <a:p>
            <a:pPr eaLnBrk="1" hangingPunct="1"/>
            <a:r>
              <a:rPr lang="en-US" altLang="en-US" sz="2800"/>
              <a:t>This has </a:t>
            </a:r>
            <a:r>
              <a:rPr lang="en-US" altLang="en-US" sz="2800" i="1"/>
              <a:t>reduced</a:t>
            </a:r>
            <a:r>
              <a:rPr lang="en-US" altLang="en-US" sz="2800"/>
              <a:t> inequality between men and women.</a:t>
            </a:r>
          </a:p>
          <a:p>
            <a:pPr eaLnBrk="1" hangingPunct="1"/>
            <a:r>
              <a:rPr lang="en-US" altLang="en-US" sz="2800"/>
              <a:t>And it has </a:t>
            </a:r>
            <a:r>
              <a:rPr lang="en-US" altLang="en-US" sz="2800" i="1"/>
              <a:t>increased</a:t>
            </a:r>
            <a:r>
              <a:rPr lang="en-US" altLang="en-US" sz="2800"/>
              <a:t> the inequality in family incomes because marriage tends to happen between men and women of the same class.</a:t>
            </a:r>
          </a:p>
          <a:p>
            <a:pPr eaLnBrk="1" hangingPunct="1"/>
            <a:r>
              <a:rPr lang="en-US" altLang="en-US" sz="2800"/>
              <a:t>Moral: we need to be careful not to condemn every social process that increases inequality.</a:t>
            </a:r>
          </a:p>
        </p:txBody>
      </p:sp>
      <p:sp>
        <p:nvSpPr>
          <p:cNvPr id="276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Figure 1 </a:t>
            </a:r>
            <a:r>
              <a:rPr lang="en-US" dirty="0" smtClean="0">
                <a:solidFill>
                  <a:srgbClr val="C00000"/>
                </a:solidFill>
              </a:rPr>
              <a:t>Inequality around the World</a:t>
            </a:r>
            <a:endParaRPr lang="en-US" dirty="0" smtClean="0"/>
          </a:p>
        </p:txBody>
      </p:sp>
      <p:sp>
        <p:nvSpPr>
          <p:cNvPr id="2867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65C8CD-CD26-4618-89E5-9FAF80E72618}" type="slidenum">
              <a:rPr lang="en-US" altLang="en-US" sz="1200"/>
              <a:pPr eaLnBrk="1" hangingPunct="1"/>
              <a:t>15</a:t>
            </a:fld>
            <a:endParaRPr lang="en-US" altLang="en-US" sz="1200"/>
          </a:p>
        </p:txBody>
      </p:sp>
      <p:sp>
        <p:nvSpPr>
          <p:cNvPr id="8" name="TextBox 7"/>
          <p:cNvSpPr txBox="1">
            <a:spLocks noChangeArrowheads="1"/>
          </p:cNvSpPr>
          <p:nvPr/>
        </p:nvSpPr>
        <p:spPr bwMode="auto">
          <a:xfrm>
            <a:off x="1627189" y="5462589"/>
            <a:ext cx="89376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This figure shows a measure of inequality: the income (or expenditure) that goes to the richest 10 percent of the population divided by the income (or expenditure) that goes to the poorest 10 percent. Among these nations, Japan and Germany have the most equal distribution of economic well-being, while South Africa and Brazil have the least equal.</a:t>
            </a:r>
          </a:p>
        </p:txBody>
      </p:sp>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4" y="885826"/>
            <a:ext cx="877887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wipe(left)">
                                      <p:cBhvr>
                                        <p:cTn id="7" dur="500"/>
                                        <p:tgtEl>
                                          <p:spTgt spid="5632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algn="l" eaLnBrk="1" hangingPunct="1"/>
            <a:r>
              <a:rPr lang="en-US" altLang="en-US" sz="3600"/>
              <a:t>The Poverty Rate</a:t>
            </a:r>
            <a:endParaRPr lang="en-US" altLang="en-US" sz="3600">
              <a:latin typeface="Tahoma" panose="020B0604030504040204" pitchFamily="34" charset="0"/>
            </a:endParaRPr>
          </a:p>
        </p:txBody>
      </p:sp>
      <p:sp>
        <p:nvSpPr>
          <p:cNvPr id="29700" name="Rectangle 3"/>
          <p:cNvSpPr>
            <a:spLocks noGrp="1" noChangeArrowheads="1"/>
          </p:cNvSpPr>
          <p:nvPr>
            <p:ph idx="1"/>
          </p:nvPr>
        </p:nvSpPr>
        <p:spPr/>
        <p:txBody>
          <a:bodyPr/>
          <a:lstStyle/>
          <a:p>
            <a:pPr eaLnBrk="1" hangingPunct="1">
              <a:buClr>
                <a:srgbClr val="000000"/>
              </a:buClr>
            </a:pPr>
            <a:r>
              <a:rPr lang="en-US" altLang="en-US" smtClean="0"/>
              <a:t>The </a:t>
            </a:r>
            <a:r>
              <a:rPr lang="en-US" altLang="en-US" i="1" smtClean="0">
                <a:solidFill>
                  <a:srgbClr val="25A9A6"/>
                </a:solidFill>
              </a:rPr>
              <a:t>poverty rate </a:t>
            </a:r>
            <a:r>
              <a:rPr lang="en-US" altLang="en-US" smtClean="0"/>
              <a:t>is the percentage of the population whose family income falls below an absolute level called the </a:t>
            </a:r>
            <a:r>
              <a:rPr lang="en-US" altLang="en-US" i="1" smtClean="0">
                <a:solidFill>
                  <a:srgbClr val="25A9A6"/>
                </a:solidFill>
              </a:rPr>
              <a:t>poverty line</a:t>
            </a:r>
            <a:r>
              <a:rPr lang="en-US" altLang="en-US" smtClean="0"/>
              <a:t>.</a:t>
            </a:r>
          </a:p>
        </p:txBody>
      </p:sp>
      <p:sp>
        <p:nvSpPr>
          <p:cNvPr id="296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algn="l" eaLnBrk="1" hangingPunct="1"/>
            <a:r>
              <a:rPr lang="en-US" altLang="en-US" sz="3600"/>
              <a:t>The Poverty Rate</a:t>
            </a:r>
          </a:p>
        </p:txBody>
      </p:sp>
      <p:sp>
        <p:nvSpPr>
          <p:cNvPr id="30724" name="Rectangle 3"/>
          <p:cNvSpPr>
            <a:spLocks noGrp="1" noChangeArrowheads="1"/>
          </p:cNvSpPr>
          <p:nvPr>
            <p:ph idx="1"/>
          </p:nvPr>
        </p:nvSpPr>
        <p:spPr/>
        <p:txBody>
          <a:bodyPr/>
          <a:lstStyle/>
          <a:p>
            <a:pPr eaLnBrk="1" hangingPunct="1"/>
            <a:r>
              <a:rPr lang="en-US" altLang="en-US" i="1" smtClean="0"/>
              <a:t>The Poverty Line</a:t>
            </a:r>
            <a:r>
              <a:rPr lang="en-US" altLang="en-US" smtClean="0"/>
              <a:t> is an absolute level of income set by the federal government for each family size below which a family is deemed to be in poverty.</a:t>
            </a:r>
          </a:p>
          <a:p>
            <a:pPr eaLnBrk="1" hangingPunct="1"/>
            <a:r>
              <a:rPr lang="en-US" altLang="en-US" smtClean="0"/>
              <a:t>It is set at roughly three times the income needed to ensure an adequate diet.</a:t>
            </a:r>
          </a:p>
        </p:txBody>
      </p:sp>
      <p:sp>
        <p:nvSpPr>
          <p:cNvPr id="307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The Poverty Rate</a:t>
            </a:r>
          </a:p>
        </p:txBody>
      </p:sp>
      <p:sp>
        <p:nvSpPr>
          <p:cNvPr id="31747" name="Content Placeholder 2"/>
          <p:cNvSpPr>
            <a:spLocks noGrp="1"/>
          </p:cNvSpPr>
          <p:nvPr>
            <p:ph idx="1"/>
          </p:nvPr>
        </p:nvSpPr>
        <p:spPr/>
        <p:txBody>
          <a:bodyPr/>
          <a:lstStyle/>
          <a:p>
            <a:r>
              <a:rPr lang="en-US" altLang="en-US" smtClean="0"/>
              <a:t>2008 </a:t>
            </a:r>
          </a:p>
          <a:p>
            <a:pPr lvl="1"/>
            <a:r>
              <a:rPr lang="en-US" altLang="en-US" smtClean="0"/>
              <a:t>Median family - income of $61,521</a:t>
            </a:r>
          </a:p>
          <a:p>
            <a:pPr lvl="1"/>
            <a:r>
              <a:rPr lang="en-US" altLang="en-US" smtClean="0"/>
              <a:t>Poverty line for a family of four: $22,025</a:t>
            </a:r>
          </a:p>
          <a:p>
            <a:pPr lvl="1"/>
            <a:r>
              <a:rPr lang="en-US" altLang="en-US" smtClean="0"/>
              <a:t>Poverty rate: 13.2% </a:t>
            </a:r>
          </a:p>
          <a:p>
            <a:pPr lvl="2"/>
            <a:r>
              <a:rPr lang="en-US" altLang="en-US" smtClean="0"/>
              <a:t>That is, 13.2% of the population were in families with incomes below the poverty line for their family size</a:t>
            </a:r>
          </a:p>
          <a:p>
            <a:r>
              <a:rPr lang="en-US" altLang="en-US" smtClean="0"/>
              <a:t>Poverty rate</a:t>
            </a:r>
          </a:p>
          <a:p>
            <a:pPr lvl="1"/>
            <a:r>
              <a:rPr lang="en-US" altLang="en-US" smtClean="0"/>
              <a:t>1959: 22.4%</a:t>
            </a:r>
          </a:p>
          <a:p>
            <a:pPr lvl="1"/>
            <a:r>
              <a:rPr lang="en-US" altLang="en-US" smtClean="0"/>
              <a:t>1973: 11.1%</a:t>
            </a:r>
          </a:p>
          <a:p>
            <a:endParaRPr lang="en-US" altLang="en-US" smtClean="0"/>
          </a:p>
        </p:txBody>
      </p:sp>
      <p:sp>
        <p:nvSpPr>
          <p:cNvPr id="317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Calibri" panose="020F0502020204030204" pitchFamily="34" charset="0"/>
              </a:rPr>
              <a:t>CHAPTER 20 INCOME INEQUALITY AND POVERTY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cs typeface="Calibri" panose="020F0502020204030204" pitchFamily="34" charset="0"/>
              </a:rPr>
              <a:t>Figure 2 The Poverty Rate</a:t>
            </a:r>
          </a:p>
        </p:txBody>
      </p:sp>
      <p:sp>
        <p:nvSpPr>
          <p:cNvPr id="3277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CHAPTER 20 INCOME INEQUALITY AND POVERTY</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763" y="1524000"/>
            <a:ext cx="80200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extBox 4"/>
          <p:cNvSpPr txBox="1">
            <a:spLocks noChangeArrowheads="1"/>
          </p:cNvSpPr>
          <p:nvPr/>
        </p:nvSpPr>
        <p:spPr bwMode="auto">
          <a:xfrm>
            <a:off x="1712914" y="5800726"/>
            <a:ext cx="8766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The poverty rate shows the percentage of the population with incomes below an absolute level called the poverty line.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altLang="en-US" smtClean="0"/>
              <a:t>Income Inequality and Poverty</a:t>
            </a:r>
          </a:p>
        </p:txBody>
      </p:sp>
      <p:sp>
        <p:nvSpPr>
          <p:cNvPr id="15364" name="Rectangle 3"/>
          <p:cNvSpPr>
            <a:spLocks noGrp="1" noChangeArrowheads="1"/>
          </p:cNvSpPr>
          <p:nvPr>
            <p:ph idx="1"/>
          </p:nvPr>
        </p:nvSpPr>
        <p:spPr/>
        <p:txBody>
          <a:bodyPr/>
          <a:lstStyle/>
          <a:p>
            <a:pPr eaLnBrk="1" hangingPunct="1"/>
            <a:r>
              <a:rPr lang="en-US" altLang="en-US" smtClean="0"/>
              <a:t>A person’s earnings depend on the supply and demand for that person’s labor, which in turn depend on </a:t>
            </a:r>
          </a:p>
          <a:p>
            <a:pPr lvl="1" eaLnBrk="1" hangingPunct="1"/>
            <a:r>
              <a:rPr lang="en-US" altLang="en-US" smtClean="0"/>
              <a:t>natural ability, </a:t>
            </a:r>
          </a:p>
          <a:p>
            <a:pPr lvl="1" eaLnBrk="1" hangingPunct="1"/>
            <a:r>
              <a:rPr lang="en-US" altLang="en-US" smtClean="0"/>
              <a:t>human capital, </a:t>
            </a:r>
          </a:p>
          <a:p>
            <a:pPr lvl="1" eaLnBrk="1" hangingPunct="1"/>
            <a:r>
              <a:rPr lang="en-US" altLang="en-US" smtClean="0"/>
              <a:t>compensating differentials, </a:t>
            </a:r>
          </a:p>
          <a:p>
            <a:pPr lvl="1" eaLnBrk="1" hangingPunct="1"/>
            <a:r>
              <a:rPr lang="en-US" altLang="en-US" smtClean="0"/>
              <a:t>discrimination, </a:t>
            </a:r>
          </a:p>
          <a:p>
            <a:pPr lvl="1" eaLnBrk="1" hangingPunct="1"/>
            <a:r>
              <a:rPr lang="en-US" altLang="en-US" smtClean="0"/>
              <a:t>and so on.</a:t>
            </a:r>
          </a:p>
          <a:p>
            <a:pPr lvl="1" eaLnBrk="1" hangingPunct="1"/>
            <a:r>
              <a:rPr lang="en-US" altLang="en-US" smtClean="0"/>
              <a:t>See Chapter 19 for a recap.</a:t>
            </a:r>
          </a:p>
        </p:txBody>
      </p:sp>
      <p:sp>
        <p:nvSpPr>
          <p:cNvPr id="15362" name="Footer Placeholder 4"/>
          <p:cNvSpPr>
            <a:spLocks noGrp="1"/>
          </p:cNvSpPr>
          <p:nvPr>
            <p:ph type="ftr" sz="quarter" idx="11"/>
          </p:nvPr>
        </p:nvSpPr>
        <p:spPr>
          <a:xfrm>
            <a:off x="1752600" y="6477000"/>
            <a:ext cx="44958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algn="l" eaLnBrk="1" hangingPunct="1"/>
            <a:r>
              <a:rPr lang="en-US" altLang="en-US" sz="3600"/>
              <a:t>The Poverty Rate</a:t>
            </a:r>
          </a:p>
        </p:txBody>
      </p:sp>
      <p:sp>
        <p:nvSpPr>
          <p:cNvPr id="33796" name="Rectangle 3"/>
          <p:cNvSpPr>
            <a:spLocks noGrp="1" noChangeArrowheads="1"/>
          </p:cNvSpPr>
          <p:nvPr>
            <p:ph idx="1"/>
          </p:nvPr>
        </p:nvSpPr>
        <p:spPr/>
        <p:txBody>
          <a:bodyPr/>
          <a:lstStyle/>
          <a:p>
            <a:pPr eaLnBrk="1" hangingPunct="1"/>
            <a:r>
              <a:rPr lang="en-US" altLang="en-US" sz="2400"/>
              <a:t>The Poverty Line and Income Inequality</a:t>
            </a:r>
            <a:endParaRPr lang="en-US" altLang="en-US" sz="2400">
              <a:latin typeface="Tahoma" panose="020B0604030504040204" pitchFamily="34" charset="0"/>
            </a:endParaRPr>
          </a:p>
          <a:p>
            <a:pPr lvl="1" eaLnBrk="1" hangingPunct="1"/>
            <a:r>
              <a:rPr lang="en-US" altLang="en-US" sz="2400"/>
              <a:t>As economic growth pushes the entire income distribution upward, more families are pushed above the poverty line because the poverty line is an absolute rather than a relative standard.</a:t>
            </a:r>
          </a:p>
          <a:p>
            <a:pPr lvl="1" eaLnBrk="1" hangingPunct="1"/>
            <a:r>
              <a:rPr lang="en-US" altLang="en-US" sz="2400"/>
              <a:t>Despite continued economic growth in average income, the US poverty rate has not declined since the 1970s. Why?</a:t>
            </a:r>
          </a:p>
          <a:p>
            <a:pPr lvl="1" eaLnBrk="1" hangingPunct="1"/>
            <a:r>
              <a:rPr lang="en-US" altLang="en-US" sz="2400"/>
              <a:t>Although economic growth has raised the income of the typical family, the increase in inequality has prevented the poorest families from sharing in this greater economic prosperity.</a:t>
            </a:r>
          </a:p>
        </p:txBody>
      </p:sp>
      <p:sp>
        <p:nvSpPr>
          <p:cNvPr id="337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altLang="en-US" smtClean="0"/>
              <a:t>Table 3  Who Is Poor?</a:t>
            </a:r>
          </a:p>
        </p:txBody>
      </p:sp>
      <p:sp>
        <p:nvSpPr>
          <p:cNvPr id="3481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Calibri" panose="020F0502020204030204" pitchFamily="34" charset="0"/>
              </a:rPr>
              <a:t>CHAPTER 20 INCOME INEQUALITY AND POVERTY</a:t>
            </a:r>
          </a:p>
        </p:txBody>
      </p:sp>
      <p:sp>
        <p:nvSpPr>
          <p:cNvPr id="34820" name="AutoShape 3"/>
          <p:cNvSpPr>
            <a:spLocks noChangeAspect="1" noChangeArrowheads="1" noTextEdit="1"/>
          </p:cNvSpPr>
          <p:nvPr/>
        </p:nvSpPr>
        <p:spPr bwMode="auto">
          <a:xfrm>
            <a:off x="2781301" y="1719263"/>
            <a:ext cx="67659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4839" y="1268413"/>
            <a:ext cx="5876925"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TextBox 6"/>
          <p:cNvSpPr txBox="1">
            <a:spLocks noChangeArrowheads="1"/>
          </p:cNvSpPr>
          <p:nvPr/>
        </p:nvSpPr>
        <p:spPr bwMode="auto">
          <a:xfrm>
            <a:off x="1676400" y="5754688"/>
            <a:ext cx="883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This table shows that the poverty rate varies greatly among different groups within the population. Source: U.S. Bureau of the Census. Data are for 2008.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algn="l" eaLnBrk="1" hangingPunct="1"/>
            <a:r>
              <a:rPr lang="en-US" altLang="en-US" sz="3600"/>
              <a:t>The Poverty Rate</a:t>
            </a:r>
          </a:p>
        </p:txBody>
      </p:sp>
      <p:sp>
        <p:nvSpPr>
          <p:cNvPr id="35844" name="Rectangle 3"/>
          <p:cNvSpPr>
            <a:spLocks noGrp="1" noChangeArrowheads="1"/>
          </p:cNvSpPr>
          <p:nvPr>
            <p:ph idx="1"/>
          </p:nvPr>
        </p:nvSpPr>
        <p:spPr/>
        <p:txBody>
          <a:bodyPr/>
          <a:lstStyle/>
          <a:p>
            <a:pPr eaLnBrk="1" hangingPunct="1"/>
            <a:r>
              <a:rPr lang="en-US" altLang="en-US" smtClean="0"/>
              <a:t>Three Facts About Poverty</a:t>
            </a:r>
            <a:endParaRPr lang="en-US" altLang="en-US" smtClean="0">
              <a:latin typeface="Tahoma" panose="020B0604030504040204" pitchFamily="34" charset="0"/>
            </a:endParaRPr>
          </a:p>
          <a:p>
            <a:pPr lvl="1" eaLnBrk="1" hangingPunct="1"/>
            <a:r>
              <a:rPr lang="en-US" altLang="en-US" smtClean="0"/>
              <a:t>Poverty is three times higher for Blacks and Hispanics than for Whites.</a:t>
            </a:r>
          </a:p>
          <a:p>
            <a:pPr lvl="1" eaLnBrk="1" hangingPunct="1"/>
            <a:r>
              <a:rPr lang="en-US" altLang="en-US" smtClean="0"/>
              <a:t>Poverty is higher than average for children and lower than average for the old.</a:t>
            </a:r>
          </a:p>
          <a:p>
            <a:pPr lvl="1" eaLnBrk="1" hangingPunct="1"/>
            <a:r>
              <a:rPr lang="en-US" altLang="en-US" smtClean="0"/>
              <a:t>Poverty is higher for families headed by a female and without a husband present than for the average family.</a:t>
            </a:r>
          </a:p>
          <a:p>
            <a:pPr eaLnBrk="1" hangingPunct="1"/>
            <a:r>
              <a:rPr lang="en-US" altLang="en-US" smtClean="0"/>
              <a:t>It would be tough being a child in a female-headed Black or Hispanic family.</a:t>
            </a:r>
          </a:p>
        </p:txBody>
      </p:sp>
      <p:sp>
        <p:nvSpPr>
          <p:cNvPr id="358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algn="l" eaLnBrk="1" hangingPunct="1"/>
            <a:r>
              <a:rPr lang="en-US" altLang="en-US" sz="3600"/>
              <a:t>Problems in Measuring Inequality</a:t>
            </a:r>
            <a:endParaRPr lang="en-US" altLang="en-US" sz="3600">
              <a:latin typeface="Tahoma" panose="020B0604030504040204" pitchFamily="34" charset="0"/>
            </a:endParaRPr>
          </a:p>
        </p:txBody>
      </p:sp>
      <p:sp>
        <p:nvSpPr>
          <p:cNvPr id="36868" name="Rectangle 3"/>
          <p:cNvSpPr>
            <a:spLocks noGrp="1" noChangeArrowheads="1"/>
          </p:cNvSpPr>
          <p:nvPr>
            <p:ph idx="1"/>
          </p:nvPr>
        </p:nvSpPr>
        <p:spPr/>
        <p:txBody>
          <a:bodyPr/>
          <a:lstStyle/>
          <a:p>
            <a:pPr eaLnBrk="1" hangingPunct="1"/>
            <a:r>
              <a:rPr lang="en-US" altLang="en-US" smtClean="0"/>
              <a:t>Data on income distribution and the poverty rate give an incomplete picture of inequality in living standards because of the following:</a:t>
            </a:r>
          </a:p>
          <a:p>
            <a:pPr lvl="1" eaLnBrk="1" hangingPunct="1"/>
            <a:r>
              <a:rPr lang="en-US" altLang="en-US" smtClean="0"/>
              <a:t> In-kind transfers</a:t>
            </a:r>
          </a:p>
          <a:p>
            <a:pPr lvl="1" eaLnBrk="1" hangingPunct="1"/>
            <a:r>
              <a:rPr lang="en-US" altLang="en-US" smtClean="0"/>
              <a:t> Life cycle</a:t>
            </a:r>
          </a:p>
          <a:p>
            <a:pPr lvl="1" eaLnBrk="1" hangingPunct="1"/>
            <a:r>
              <a:rPr lang="en-US" altLang="en-US" smtClean="0"/>
              <a:t> Transitory versus permanent income</a:t>
            </a:r>
          </a:p>
        </p:txBody>
      </p:sp>
      <p:sp>
        <p:nvSpPr>
          <p:cNvPr id="368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algn="l" eaLnBrk="1" hangingPunct="1"/>
            <a:r>
              <a:rPr lang="en-US" altLang="en-US" sz="3600"/>
              <a:t>Problems in Measuring Inequality</a:t>
            </a:r>
            <a:endParaRPr lang="en-US" altLang="en-US" sz="3600">
              <a:latin typeface="Tahoma" panose="020B0604030504040204" pitchFamily="34" charset="0"/>
            </a:endParaRPr>
          </a:p>
        </p:txBody>
      </p:sp>
      <p:sp>
        <p:nvSpPr>
          <p:cNvPr id="37892" name="Rectangle 3"/>
          <p:cNvSpPr>
            <a:spLocks noGrp="1" noChangeArrowheads="1"/>
          </p:cNvSpPr>
          <p:nvPr>
            <p:ph idx="1"/>
          </p:nvPr>
        </p:nvSpPr>
        <p:spPr/>
        <p:txBody>
          <a:bodyPr/>
          <a:lstStyle/>
          <a:p>
            <a:pPr eaLnBrk="1" hangingPunct="1"/>
            <a:r>
              <a:rPr lang="en-US" altLang="en-US" smtClean="0"/>
              <a:t>In-Kind Transfers</a:t>
            </a:r>
            <a:endParaRPr lang="en-US" altLang="en-US" smtClean="0">
              <a:latin typeface="Tahoma" panose="020B0604030504040204" pitchFamily="34" charset="0"/>
            </a:endParaRPr>
          </a:p>
          <a:p>
            <a:pPr lvl="1" eaLnBrk="1" hangingPunct="1">
              <a:buClr>
                <a:srgbClr val="000000"/>
              </a:buClr>
            </a:pPr>
            <a:r>
              <a:rPr lang="en-US" altLang="en-US" smtClean="0"/>
              <a:t>Examples: food stamps, housing vouchers, and Medicaid.</a:t>
            </a:r>
          </a:p>
          <a:p>
            <a:pPr lvl="1" eaLnBrk="1" hangingPunct="1"/>
            <a:r>
              <a:rPr lang="en-US" altLang="en-US" smtClean="0"/>
              <a:t>Measurements of the distribution of income and the poverty rate are based on families’ money income.</a:t>
            </a:r>
          </a:p>
          <a:p>
            <a:pPr lvl="1" eaLnBrk="1" hangingPunct="1"/>
            <a:r>
              <a:rPr lang="en-US" altLang="en-US" smtClean="0"/>
              <a:t>The failure to include in-kind transfers as part of income exaggerates the poverty rate by about 10 percent.</a:t>
            </a:r>
          </a:p>
        </p:txBody>
      </p:sp>
      <p:sp>
        <p:nvSpPr>
          <p:cNvPr id="378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algn="l" eaLnBrk="1" hangingPunct="1"/>
            <a:r>
              <a:rPr lang="en-US" altLang="en-US" sz="3600"/>
              <a:t>Problems in Measuring Inequality</a:t>
            </a:r>
            <a:endParaRPr lang="en-US" altLang="en-US" sz="3600">
              <a:latin typeface="Tahoma" panose="020B0604030504040204" pitchFamily="34" charset="0"/>
            </a:endParaRPr>
          </a:p>
        </p:txBody>
      </p:sp>
      <p:sp>
        <p:nvSpPr>
          <p:cNvPr id="38916" name="Rectangle 3"/>
          <p:cNvSpPr>
            <a:spLocks noGrp="1" noChangeArrowheads="1"/>
          </p:cNvSpPr>
          <p:nvPr>
            <p:ph idx="1"/>
          </p:nvPr>
        </p:nvSpPr>
        <p:spPr/>
        <p:txBody>
          <a:bodyPr/>
          <a:lstStyle/>
          <a:p>
            <a:pPr eaLnBrk="1" hangingPunct="1"/>
            <a:r>
              <a:rPr lang="en-US" altLang="en-US" smtClean="0"/>
              <a:t>The Economic Life Cycle</a:t>
            </a:r>
          </a:p>
          <a:p>
            <a:pPr lvl="1" eaLnBrk="1" hangingPunct="1"/>
            <a:r>
              <a:rPr lang="en-US" altLang="en-US" smtClean="0"/>
              <a:t>A young worker has a low income at the beginning of his or her career.</a:t>
            </a:r>
          </a:p>
          <a:p>
            <a:pPr lvl="1" eaLnBrk="1" hangingPunct="1"/>
            <a:r>
              <a:rPr lang="en-US" altLang="en-US" smtClean="0"/>
              <a:t>Income rises as the worker gains maturity and experience.</a:t>
            </a:r>
          </a:p>
          <a:p>
            <a:pPr lvl="1" eaLnBrk="1" hangingPunct="1"/>
            <a:r>
              <a:rPr lang="en-US" altLang="en-US" smtClean="0"/>
              <a:t>Income peaks at about age 50.</a:t>
            </a:r>
          </a:p>
          <a:p>
            <a:pPr lvl="1" eaLnBrk="1" hangingPunct="1"/>
            <a:r>
              <a:rPr lang="en-US" altLang="en-US" smtClean="0"/>
              <a:t>Income falls sharply at retirement, around age 65.</a:t>
            </a:r>
          </a:p>
          <a:p>
            <a:pPr lvl="1" eaLnBrk="1" hangingPunct="1"/>
            <a:r>
              <a:rPr lang="en-US" altLang="en-US" smtClean="0"/>
              <a:t>A person currently in poverty may end up just fine over his life cycle.</a:t>
            </a:r>
          </a:p>
        </p:txBody>
      </p:sp>
      <p:sp>
        <p:nvSpPr>
          <p:cNvPr id="389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algn="l" eaLnBrk="1" hangingPunct="1"/>
            <a:r>
              <a:rPr lang="en-US" altLang="en-US" sz="3600"/>
              <a:t>Problems in Measuring Inequality</a:t>
            </a:r>
            <a:endParaRPr lang="en-US" altLang="en-US" sz="3600">
              <a:latin typeface="Tahoma" panose="020B0604030504040204" pitchFamily="34" charset="0"/>
            </a:endParaRPr>
          </a:p>
        </p:txBody>
      </p:sp>
      <p:sp>
        <p:nvSpPr>
          <p:cNvPr id="39940" name="Rectangle 3"/>
          <p:cNvSpPr>
            <a:spLocks noGrp="1" noChangeArrowheads="1"/>
          </p:cNvSpPr>
          <p:nvPr>
            <p:ph idx="1"/>
          </p:nvPr>
        </p:nvSpPr>
        <p:spPr/>
        <p:txBody>
          <a:bodyPr/>
          <a:lstStyle/>
          <a:p>
            <a:pPr eaLnBrk="1" hangingPunct="1"/>
            <a:r>
              <a:rPr lang="en-US" altLang="en-US" smtClean="0"/>
              <a:t>Transitory versus Permanent Income </a:t>
            </a:r>
            <a:endParaRPr lang="en-US" altLang="en-US" smtClean="0">
              <a:latin typeface="Tahoma" panose="020B0604030504040204" pitchFamily="34" charset="0"/>
            </a:endParaRPr>
          </a:p>
          <a:p>
            <a:pPr lvl="1" eaLnBrk="1" hangingPunct="1"/>
            <a:r>
              <a:rPr lang="en-US" altLang="en-US" smtClean="0"/>
              <a:t>Incomes vary because of random and transitory forces.</a:t>
            </a:r>
          </a:p>
          <a:p>
            <a:pPr lvl="2" eaLnBrk="1" hangingPunct="1"/>
            <a:r>
              <a:rPr lang="en-US" altLang="en-US" smtClean="0"/>
              <a:t>Acts of nature</a:t>
            </a:r>
          </a:p>
          <a:p>
            <a:pPr lvl="2" eaLnBrk="1" hangingPunct="1"/>
            <a:r>
              <a:rPr lang="en-US" altLang="en-US" smtClean="0"/>
              <a:t>Temporary layoffs due to illness or economic conditions, etc.</a:t>
            </a:r>
          </a:p>
          <a:p>
            <a:pPr lvl="2" eaLnBrk="1" hangingPunct="1">
              <a:buClr>
                <a:srgbClr val="000000"/>
              </a:buClr>
            </a:pPr>
            <a:r>
              <a:rPr lang="en-US" altLang="en-US" smtClean="0"/>
              <a:t>A family’s ability to buy goods and services depends largely on its </a:t>
            </a:r>
            <a:r>
              <a:rPr lang="en-US" altLang="en-US" i="1" smtClean="0">
                <a:solidFill>
                  <a:srgbClr val="25A9A6"/>
                </a:solidFill>
              </a:rPr>
              <a:t>permanent income</a:t>
            </a:r>
            <a:r>
              <a:rPr lang="en-US" altLang="en-US" smtClean="0"/>
              <a:t>, which is its normal, or average, income. </a:t>
            </a:r>
          </a:p>
          <a:p>
            <a:pPr lvl="2" eaLnBrk="1" hangingPunct="1"/>
            <a:r>
              <a:rPr lang="en-US" altLang="en-US" smtClean="0"/>
              <a:t>Permanent income excludes transitory changes in income.</a:t>
            </a:r>
          </a:p>
        </p:txBody>
      </p:sp>
      <p:sp>
        <p:nvSpPr>
          <p:cNvPr id="399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US" altLang="en-US" sz="4000"/>
              <a:t>Case Study: Alternative Measures of Inequality</a:t>
            </a:r>
          </a:p>
        </p:txBody>
      </p:sp>
      <p:sp>
        <p:nvSpPr>
          <p:cNvPr id="40963" name="Content Placeholder 2"/>
          <p:cNvSpPr>
            <a:spLocks noGrp="1"/>
          </p:cNvSpPr>
          <p:nvPr>
            <p:ph idx="1"/>
          </p:nvPr>
        </p:nvSpPr>
        <p:spPr/>
        <p:txBody>
          <a:bodyPr/>
          <a:lstStyle/>
          <a:p>
            <a:r>
              <a:rPr lang="en-US" altLang="en-US" smtClean="0"/>
              <a:t>Different ways of measuring inequality lead to dramatically different conclusions about inequality</a:t>
            </a:r>
          </a:p>
          <a:p>
            <a:endParaRPr lang="en-US" altLang="en-US" smtClean="0"/>
          </a:p>
        </p:txBody>
      </p:sp>
      <p:sp>
        <p:nvSpPr>
          <p:cNvPr id="409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Calibri" panose="020F0502020204030204" pitchFamily="34" charset="0"/>
              </a:rPr>
              <a:t>CHAPTER 20 INCOME INEQUALITY AND POVERTY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r>
              <a:rPr lang="en-US" altLang="en-US" sz="4000"/>
              <a:t>Case Study: Alternative Measures of Inequality</a:t>
            </a:r>
          </a:p>
        </p:txBody>
      </p:sp>
      <p:sp>
        <p:nvSpPr>
          <p:cNvPr id="3" name="Content Placeholder 2"/>
          <p:cNvSpPr>
            <a:spLocks noGrp="1"/>
          </p:cNvSpPr>
          <p:nvPr>
            <p:ph idx="1"/>
          </p:nvPr>
        </p:nvSpPr>
        <p:spPr/>
        <p:txBody>
          <a:bodyPr>
            <a:normAutofit/>
          </a:bodyPr>
          <a:lstStyle/>
          <a:p>
            <a:pPr>
              <a:defRPr/>
            </a:pPr>
            <a:r>
              <a:rPr lang="en-US" dirty="0" smtClean="0"/>
              <a:t>Average annual income of households in 2006</a:t>
            </a:r>
          </a:p>
          <a:p>
            <a:pPr lvl="1">
              <a:defRPr/>
            </a:pPr>
            <a:r>
              <a:rPr lang="en-US" dirty="0" smtClean="0"/>
              <a:t>Poorest fifth of U.S. households = $9,974</a:t>
            </a:r>
          </a:p>
          <a:p>
            <a:pPr lvl="1">
              <a:defRPr/>
            </a:pPr>
            <a:r>
              <a:rPr lang="en-US" dirty="0" smtClean="0"/>
              <a:t>Richest fifth of U.S. households = $149,963</a:t>
            </a:r>
          </a:p>
          <a:p>
            <a:pPr lvl="2">
              <a:defRPr/>
            </a:pPr>
            <a:r>
              <a:rPr lang="en-US" dirty="0" smtClean="0"/>
              <a:t>About 15 times as much income as poorest fifth</a:t>
            </a:r>
          </a:p>
          <a:p>
            <a:pPr>
              <a:defRPr/>
            </a:pPr>
            <a:r>
              <a:rPr lang="en-US" dirty="0" smtClean="0"/>
              <a:t>After-tax income of households</a:t>
            </a:r>
          </a:p>
          <a:p>
            <a:pPr lvl="1">
              <a:defRPr/>
            </a:pPr>
            <a:r>
              <a:rPr lang="en-US" dirty="0" smtClean="0"/>
              <a:t>Richest fifth earns about 14 times as much after-tax income as poorest fifth</a:t>
            </a:r>
          </a:p>
          <a:p>
            <a:pPr>
              <a:defRPr/>
            </a:pPr>
            <a:r>
              <a:rPr lang="en-US" dirty="0" smtClean="0"/>
              <a:t>Consumption of households</a:t>
            </a:r>
          </a:p>
          <a:p>
            <a:pPr lvl="1">
              <a:defRPr/>
            </a:pPr>
            <a:r>
              <a:rPr lang="en-US" dirty="0" smtClean="0"/>
              <a:t>Richest fifth enjoys 3.9 times as much as the consumption of the poorest fifth</a:t>
            </a:r>
          </a:p>
          <a:p>
            <a:pPr>
              <a:defRPr/>
            </a:pPr>
            <a:endParaRPr lang="en-US" dirty="0"/>
          </a:p>
        </p:txBody>
      </p:sp>
      <p:sp>
        <p:nvSpPr>
          <p:cNvPr id="419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Calibri" panose="020F0502020204030204" pitchFamily="34" charset="0"/>
              </a:rPr>
              <a:t>CHAPTER 20 INCOME INEQUALITY AND POVERTY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Case Study: Alternative Measures of Inequality</a:t>
            </a:r>
          </a:p>
        </p:txBody>
      </p:sp>
      <p:sp>
        <p:nvSpPr>
          <p:cNvPr id="43011" name="Content Placeholder 2"/>
          <p:cNvSpPr>
            <a:spLocks noGrp="1"/>
          </p:cNvSpPr>
          <p:nvPr>
            <p:ph idx="1"/>
          </p:nvPr>
        </p:nvSpPr>
        <p:spPr/>
        <p:txBody>
          <a:bodyPr/>
          <a:lstStyle/>
          <a:p>
            <a:r>
              <a:rPr lang="en-US" altLang="en-US" smtClean="0"/>
              <a:t>Consumption per person</a:t>
            </a:r>
          </a:p>
          <a:p>
            <a:pPr lvl="1"/>
            <a:r>
              <a:rPr lang="en-US" altLang="en-US" smtClean="0"/>
              <a:t>Correct for differences in number of people in household</a:t>
            </a:r>
          </a:p>
          <a:p>
            <a:pPr lvl="2"/>
            <a:r>
              <a:rPr lang="en-US" altLang="en-US" smtClean="0"/>
              <a:t>Richest fifth - average of 3.1 people per household</a:t>
            </a:r>
          </a:p>
          <a:p>
            <a:pPr lvl="2"/>
            <a:r>
              <a:rPr lang="en-US" altLang="en-US" smtClean="0"/>
              <a:t>Poorest fifth - average of 1.7 people per household</a:t>
            </a:r>
          </a:p>
          <a:p>
            <a:pPr lvl="2"/>
            <a:r>
              <a:rPr lang="en-US" altLang="en-US" smtClean="0"/>
              <a:t>This makes sense: larger families tend to have more income earners</a:t>
            </a:r>
          </a:p>
          <a:p>
            <a:pPr lvl="1"/>
            <a:r>
              <a:rPr lang="en-US" altLang="en-US" smtClean="0"/>
              <a:t>Consumption per person in the richest fifth of households is only 2.1 times as much as consumption per person in the poorest fifth</a:t>
            </a:r>
          </a:p>
          <a:p>
            <a:endParaRPr lang="en-US" altLang="en-US" smtClean="0"/>
          </a:p>
        </p:txBody>
      </p:sp>
      <p:sp>
        <p:nvSpPr>
          <p:cNvPr id="430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Calibri" panose="020F0502020204030204" pitchFamily="34" charset="0"/>
              </a:rPr>
              <a:t>CHAPTER 20 INCOME INEQUALITY AND POVERTY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altLang="en-US" smtClean="0"/>
              <a:t>THE MEASUREMENT OF INEQUALITY</a:t>
            </a:r>
            <a:endParaRPr lang="en-US" altLang="en-US" smtClean="0">
              <a:latin typeface="Tahoma" panose="020B0604030504040204" pitchFamily="34" charset="0"/>
            </a:endParaRPr>
          </a:p>
        </p:txBody>
      </p:sp>
      <p:sp>
        <p:nvSpPr>
          <p:cNvPr id="16388" name="Rectangle 3"/>
          <p:cNvSpPr>
            <a:spLocks noGrp="1" noChangeArrowheads="1"/>
          </p:cNvSpPr>
          <p:nvPr>
            <p:ph idx="1"/>
          </p:nvPr>
        </p:nvSpPr>
        <p:spPr/>
        <p:txBody>
          <a:bodyPr/>
          <a:lstStyle/>
          <a:p>
            <a:pPr eaLnBrk="1" hangingPunct="1"/>
            <a:r>
              <a:rPr lang="en-US" altLang="en-US" smtClean="0"/>
              <a:t>How much inequality is there in our society?</a:t>
            </a:r>
          </a:p>
          <a:p>
            <a:pPr eaLnBrk="1" hangingPunct="1"/>
            <a:r>
              <a:rPr lang="en-US" altLang="en-US" smtClean="0"/>
              <a:t>How many people live in poverty?</a:t>
            </a:r>
          </a:p>
          <a:p>
            <a:pPr eaLnBrk="1" hangingPunct="1"/>
            <a:r>
              <a:rPr lang="en-US" altLang="en-US" smtClean="0"/>
              <a:t>What problems arise in measuring inequality?</a:t>
            </a:r>
          </a:p>
          <a:p>
            <a:pPr eaLnBrk="1" hangingPunct="1"/>
            <a:r>
              <a:rPr lang="en-US" altLang="en-US" smtClean="0"/>
              <a:t>How often do people move among income classes?</a:t>
            </a:r>
          </a:p>
        </p:txBody>
      </p:sp>
      <p:sp>
        <p:nvSpPr>
          <p:cNvPr id="16386" name="Footer Placeholder 4"/>
          <p:cNvSpPr>
            <a:spLocks noGrp="1"/>
          </p:cNvSpPr>
          <p:nvPr>
            <p:ph type="ftr" sz="quarter" idx="11"/>
          </p:nvPr>
        </p:nvSpPr>
        <p:spPr>
          <a:xfrm>
            <a:off x="1752600" y="6477000"/>
            <a:ext cx="46482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algn="l" eaLnBrk="1" hangingPunct="1"/>
            <a:r>
              <a:rPr lang="en-US" altLang="en-US" sz="3600"/>
              <a:t>Economic Mobility</a:t>
            </a:r>
            <a:endParaRPr lang="en-US" altLang="en-US" sz="3600">
              <a:latin typeface="Tahoma" panose="020B0604030504040204" pitchFamily="34" charset="0"/>
            </a:endParaRPr>
          </a:p>
        </p:txBody>
      </p:sp>
      <p:sp>
        <p:nvSpPr>
          <p:cNvPr id="44036" name="Rectangle 3"/>
          <p:cNvSpPr>
            <a:spLocks noGrp="1" noChangeArrowheads="1"/>
          </p:cNvSpPr>
          <p:nvPr>
            <p:ph idx="1"/>
          </p:nvPr>
        </p:nvSpPr>
        <p:spPr/>
        <p:txBody>
          <a:bodyPr/>
          <a:lstStyle/>
          <a:p>
            <a:pPr eaLnBrk="1" hangingPunct="1">
              <a:lnSpc>
                <a:spcPct val="80000"/>
              </a:lnSpc>
            </a:pPr>
            <a:r>
              <a:rPr lang="en-US" altLang="en-US" sz="2800"/>
              <a:t>Economic mobility is substantial in the U.S. economy.</a:t>
            </a:r>
          </a:p>
          <a:p>
            <a:pPr eaLnBrk="1" hangingPunct="1">
              <a:lnSpc>
                <a:spcPct val="80000"/>
              </a:lnSpc>
            </a:pPr>
            <a:r>
              <a:rPr lang="en-US" altLang="en-US" sz="2800"/>
              <a:t>In a typical 10-year period, one in four families falls below the poverty line in at least one year.</a:t>
            </a:r>
          </a:p>
          <a:p>
            <a:pPr eaLnBrk="1" hangingPunct="1">
              <a:lnSpc>
                <a:spcPct val="80000"/>
              </a:lnSpc>
            </a:pPr>
            <a:r>
              <a:rPr lang="en-US" altLang="en-US" sz="2800"/>
              <a:t>Yet fewer than 3 percent of families are poor for 8 or more years.</a:t>
            </a:r>
          </a:p>
          <a:p>
            <a:pPr eaLnBrk="1" hangingPunct="1">
              <a:lnSpc>
                <a:spcPct val="80000"/>
              </a:lnSpc>
            </a:pPr>
            <a:r>
              <a:rPr lang="en-US" altLang="en-US" sz="2800"/>
              <a:t>If a father earns 20% above his generation’s average, his son will likely earn only 8% more than his generation’s average. </a:t>
            </a:r>
          </a:p>
          <a:p>
            <a:pPr eaLnBrk="1" hangingPunct="1">
              <a:lnSpc>
                <a:spcPct val="80000"/>
              </a:lnSpc>
            </a:pPr>
            <a:r>
              <a:rPr lang="en-US" altLang="en-US" sz="2800"/>
              <a:t>Estimates for 1996 suggest that only one in five millionaires inherited their wealth. The rest made it on their own.</a:t>
            </a:r>
          </a:p>
        </p:txBody>
      </p:sp>
      <p:sp>
        <p:nvSpPr>
          <p:cNvPr id="440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algn="l" eaLnBrk="1" hangingPunct="1"/>
            <a:r>
              <a:rPr lang="en-US" altLang="en-US" sz="3600"/>
              <a:t>Economic Mobility </a:t>
            </a:r>
          </a:p>
        </p:txBody>
      </p:sp>
      <p:sp>
        <p:nvSpPr>
          <p:cNvPr id="45060" name="Rectangle 3"/>
          <p:cNvSpPr>
            <a:spLocks noGrp="1" noChangeArrowheads="1"/>
          </p:cNvSpPr>
          <p:nvPr>
            <p:ph idx="1"/>
          </p:nvPr>
        </p:nvSpPr>
        <p:spPr/>
        <p:txBody>
          <a:bodyPr/>
          <a:lstStyle/>
          <a:p>
            <a:pPr eaLnBrk="1" hangingPunct="1"/>
            <a:r>
              <a:rPr lang="en-US" altLang="en-US" smtClean="0"/>
              <a:t>Movements up and down the income ladder can be due to:</a:t>
            </a:r>
          </a:p>
          <a:p>
            <a:pPr lvl="1" eaLnBrk="1" hangingPunct="1"/>
            <a:r>
              <a:rPr lang="en-US" altLang="en-US" smtClean="0"/>
              <a:t>Good or bad luck.</a:t>
            </a:r>
          </a:p>
          <a:p>
            <a:pPr lvl="1" eaLnBrk="1" hangingPunct="1"/>
            <a:r>
              <a:rPr lang="en-US" altLang="en-US" smtClean="0"/>
              <a:t>Hard work or laziness.</a:t>
            </a:r>
          </a:p>
          <a:p>
            <a:pPr lvl="1" eaLnBrk="1" hangingPunct="1"/>
            <a:r>
              <a:rPr lang="en-US" altLang="en-US" smtClean="0"/>
              <a:t>Persistence of economic success from generation to generation.</a:t>
            </a:r>
          </a:p>
        </p:txBody>
      </p:sp>
      <p:sp>
        <p:nvSpPr>
          <p:cNvPr id="450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Calibri" pitchFamily="34" charset="0"/>
              </a:rPr>
              <a:t>POLITICAL PHILOSOPHY OF REDISTRIBUTING INCOME</a:t>
            </a:r>
            <a:endParaRPr lang="en-US" dirty="0">
              <a:cs typeface="Calibri" pitchFamily="34" charset="0"/>
            </a:endParaRPr>
          </a:p>
        </p:txBody>
      </p:sp>
      <p:sp>
        <p:nvSpPr>
          <p:cNvPr id="46083" name="Text Placeholder 4"/>
          <p:cNvSpPr>
            <a:spLocks noGrp="1"/>
          </p:cNvSpPr>
          <p:nvPr>
            <p:ph type="body" idx="1"/>
          </p:nvPr>
        </p:nvSpPr>
        <p:spPr/>
        <p:txBody>
          <a:bodyPr/>
          <a:lstStyle/>
          <a:p>
            <a:endParaRPr lang="en-US" altLang="en-US" smtClean="0">
              <a:cs typeface="Calibri" panose="020F050202020403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altLang="en-US" sz="4000"/>
              <a:t>POLITICAL PHILOSOPHY OF REDISTRIBUTING INCOME</a:t>
            </a:r>
            <a:endParaRPr lang="en-US" altLang="en-US" sz="4000">
              <a:latin typeface="Tahoma" panose="020B0604030504040204" pitchFamily="34" charset="0"/>
            </a:endParaRPr>
          </a:p>
        </p:txBody>
      </p:sp>
      <p:sp>
        <p:nvSpPr>
          <p:cNvPr id="47108" name="Rectangle 3"/>
          <p:cNvSpPr>
            <a:spLocks noGrp="1" noChangeArrowheads="1"/>
          </p:cNvSpPr>
          <p:nvPr>
            <p:ph idx="1"/>
          </p:nvPr>
        </p:nvSpPr>
        <p:spPr/>
        <p:txBody>
          <a:bodyPr/>
          <a:lstStyle/>
          <a:p>
            <a:pPr eaLnBrk="1" hangingPunct="1"/>
            <a:r>
              <a:rPr lang="en-US" altLang="en-US" smtClean="0"/>
              <a:t>What should the government do about economic inequality?</a:t>
            </a:r>
          </a:p>
          <a:p>
            <a:pPr lvl="1" eaLnBrk="1" hangingPunct="1"/>
            <a:r>
              <a:rPr lang="en-US" altLang="en-US" smtClean="0"/>
              <a:t>Economic analysis alone cannot give us the answer.</a:t>
            </a:r>
          </a:p>
          <a:p>
            <a:pPr lvl="1" eaLnBrk="1" hangingPunct="1"/>
            <a:r>
              <a:rPr lang="en-US" altLang="en-US" smtClean="0"/>
              <a:t>The question is a normative one facing policymakers.</a:t>
            </a:r>
          </a:p>
          <a:p>
            <a:pPr lvl="1" eaLnBrk="1" hangingPunct="1"/>
            <a:r>
              <a:rPr lang="en-US" altLang="en-US" smtClean="0"/>
              <a:t>We need to rely on </a:t>
            </a:r>
            <a:r>
              <a:rPr lang="en-US" altLang="en-US" i="1" smtClean="0"/>
              <a:t>philosophy</a:t>
            </a:r>
            <a:r>
              <a:rPr lang="en-US" altLang="en-US" smtClean="0"/>
              <a:t>. </a:t>
            </a:r>
          </a:p>
          <a:p>
            <a:pPr lvl="2" eaLnBrk="1" hangingPunct="1"/>
            <a:r>
              <a:rPr lang="en-US" altLang="en-US" smtClean="0"/>
              <a:t>More precisely, we need to study </a:t>
            </a:r>
            <a:r>
              <a:rPr lang="en-US" altLang="en-US" i="1" smtClean="0"/>
              <a:t>political philosophy</a:t>
            </a:r>
            <a:r>
              <a:rPr lang="en-US" altLang="en-US" smtClean="0"/>
              <a:t> or </a:t>
            </a:r>
            <a:r>
              <a:rPr lang="en-US" altLang="en-US" i="1" smtClean="0"/>
              <a:t>distributive ethics</a:t>
            </a:r>
            <a:r>
              <a:rPr lang="en-US" altLang="en-US" smtClean="0"/>
              <a:t>.</a:t>
            </a:r>
          </a:p>
        </p:txBody>
      </p:sp>
      <p:sp>
        <p:nvSpPr>
          <p:cNvPr id="471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en-US" altLang="en-US" smtClean="0"/>
              <a:t>POLITICAL PHILOSOPHY OF REDISTRIBUTING INCOME</a:t>
            </a:r>
            <a:endParaRPr lang="en-US" altLang="en-US" smtClean="0">
              <a:latin typeface="Tahoma" panose="020B0604030504040204" pitchFamily="34" charset="0"/>
            </a:endParaRPr>
          </a:p>
        </p:txBody>
      </p:sp>
      <p:sp>
        <p:nvSpPr>
          <p:cNvPr id="48132" name="Rectangle 3"/>
          <p:cNvSpPr>
            <a:spLocks noGrp="1" noChangeArrowheads="1"/>
          </p:cNvSpPr>
          <p:nvPr>
            <p:ph idx="1"/>
          </p:nvPr>
        </p:nvSpPr>
        <p:spPr/>
        <p:txBody>
          <a:bodyPr/>
          <a:lstStyle/>
          <a:p>
            <a:pPr eaLnBrk="1" hangingPunct="1"/>
            <a:r>
              <a:rPr lang="en-US" altLang="en-US" smtClean="0"/>
              <a:t>Three Political Philosophies</a:t>
            </a:r>
            <a:endParaRPr lang="en-US" altLang="en-US" smtClean="0">
              <a:latin typeface="Tahoma" panose="020B0604030504040204" pitchFamily="34" charset="0"/>
            </a:endParaRPr>
          </a:p>
          <a:p>
            <a:pPr lvl="1" eaLnBrk="1" hangingPunct="1"/>
            <a:r>
              <a:rPr lang="en-US" altLang="en-US" smtClean="0"/>
              <a:t>Utilitarianism</a:t>
            </a:r>
          </a:p>
          <a:p>
            <a:pPr lvl="1" eaLnBrk="1" hangingPunct="1"/>
            <a:r>
              <a:rPr lang="en-US" altLang="en-US" smtClean="0"/>
              <a:t>Liberalism</a:t>
            </a:r>
          </a:p>
          <a:p>
            <a:pPr lvl="1" eaLnBrk="1" hangingPunct="1"/>
            <a:r>
              <a:rPr lang="en-US" altLang="en-US" smtClean="0"/>
              <a:t>Libertarianism</a:t>
            </a:r>
          </a:p>
        </p:txBody>
      </p:sp>
      <p:sp>
        <p:nvSpPr>
          <p:cNvPr id="481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algn="l" eaLnBrk="1" hangingPunct="1"/>
            <a:r>
              <a:rPr lang="en-US" altLang="en-US" sz="3600"/>
              <a:t>Utilitarianism</a:t>
            </a:r>
            <a:endParaRPr lang="en-US" altLang="en-US" sz="3600">
              <a:latin typeface="Tahoma" panose="020B0604030504040204" pitchFamily="34" charset="0"/>
            </a:endParaRPr>
          </a:p>
        </p:txBody>
      </p:sp>
      <p:sp>
        <p:nvSpPr>
          <p:cNvPr id="49156" name="Rectangle 3"/>
          <p:cNvSpPr>
            <a:spLocks noGrp="1" noChangeArrowheads="1"/>
          </p:cNvSpPr>
          <p:nvPr>
            <p:ph idx="1"/>
          </p:nvPr>
        </p:nvSpPr>
        <p:spPr>
          <a:xfrm>
            <a:off x="838200" y="1825625"/>
            <a:ext cx="9170986" cy="4351338"/>
          </a:xfrm>
        </p:spPr>
        <p:txBody>
          <a:bodyPr/>
          <a:lstStyle/>
          <a:p>
            <a:pPr eaLnBrk="1" hangingPunct="1">
              <a:buClr>
                <a:srgbClr val="000000"/>
              </a:buClr>
            </a:pPr>
            <a:r>
              <a:rPr lang="en-US" altLang="en-US" i="1" dirty="0" smtClean="0">
                <a:solidFill>
                  <a:srgbClr val="25A9A6"/>
                </a:solidFill>
              </a:rPr>
              <a:t>Utilitarianism </a:t>
            </a:r>
            <a:r>
              <a:rPr lang="en-US" altLang="en-US" dirty="0" smtClean="0"/>
              <a:t>is the political philosophy according to which the government should choose policies to </a:t>
            </a:r>
            <a:r>
              <a:rPr lang="en-US" altLang="en-US" i="1" dirty="0" smtClean="0"/>
              <a:t>maximize the total utility of everyone in society</a:t>
            </a:r>
            <a:r>
              <a:rPr lang="en-US" altLang="en-US" dirty="0" smtClean="0"/>
              <a:t>.</a:t>
            </a:r>
          </a:p>
          <a:p>
            <a:pPr lvl="1" eaLnBrk="1" hangingPunct="1"/>
            <a:r>
              <a:rPr lang="en-US" altLang="en-US" dirty="0" smtClean="0"/>
              <a:t>The founders of utilitarianism are the English philosophers Jeremy Bentham (top) and John Stuart Mill (bottom).</a:t>
            </a:r>
          </a:p>
        </p:txBody>
      </p:sp>
      <p:sp>
        <p:nvSpPr>
          <p:cNvPr id="491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pic>
        <p:nvPicPr>
          <p:cNvPr id="48132" name="Picture 4" descr="bentha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9186" y="304800"/>
            <a:ext cx="20970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jsmil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937" y="3581401"/>
            <a:ext cx="2074863"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algn="l" eaLnBrk="1" hangingPunct="1"/>
            <a:r>
              <a:rPr lang="en-US" altLang="en-US" sz="3600"/>
              <a:t>Utilitarianism</a:t>
            </a:r>
            <a:endParaRPr lang="en-US" altLang="en-US" sz="3600">
              <a:latin typeface="Tahoma" panose="020B0604030504040204" pitchFamily="34" charset="0"/>
            </a:endParaRPr>
          </a:p>
        </p:txBody>
      </p:sp>
      <p:sp>
        <p:nvSpPr>
          <p:cNvPr id="50180" name="Rectangle 3"/>
          <p:cNvSpPr>
            <a:spLocks noGrp="1" noChangeArrowheads="1"/>
          </p:cNvSpPr>
          <p:nvPr>
            <p:ph idx="1"/>
          </p:nvPr>
        </p:nvSpPr>
        <p:spPr/>
        <p:txBody>
          <a:bodyPr/>
          <a:lstStyle/>
          <a:p>
            <a:pPr eaLnBrk="1" hangingPunct="1"/>
            <a:r>
              <a:rPr lang="en-US" altLang="en-US" smtClean="0"/>
              <a:t>The utilitarian case for redistributing income is based on the assumption of </a:t>
            </a:r>
            <a:r>
              <a:rPr lang="en-US" altLang="en-US" i="1" smtClean="0"/>
              <a:t>diminishing marginal utility</a:t>
            </a:r>
            <a:r>
              <a:rPr lang="en-US" altLang="en-US" smtClean="0"/>
              <a:t>.</a:t>
            </a:r>
          </a:p>
          <a:p>
            <a:pPr lvl="1" eaLnBrk="1" hangingPunct="1">
              <a:buClr>
                <a:srgbClr val="000000"/>
              </a:buClr>
            </a:pPr>
            <a:r>
              <a:rPr lang="en-US" altLang="en-US" smtClean="0"/>
              <a:t> An extra dollar of income to a poor person provides that person with more </a:t>
            </a:r>
            <a:r>
              <a:rPr lang="en-US" altLang="en-US" i="1" smtClean="0">
                <a:solidFill>
                  <a:srgbClr val="25A9A6"/>
                </a:solidFill>
              </a:rPr>
              <a:t>utility</a:t>
            </a:r>
            <a:r>
              <a:rPr lang="en-US" altLang="en-US" smtClean="0"/>
              <a:t>, or well-being, than does an extra dollar to a rich person.</a:t>
            </a:r>
          </a:p>
          <a:p>
            <a:pPr lvl="1" eaLnBrk="1" hangingPunct="1">
              <a:buClr>
                <a:srgbClr val="000000"/>
              </a:buClr>
            </a:pPr>
            <a:r>
              <a:rPr lang="en-US" altLang="en-US" smtClean="0"/>
              <a:t>Therefore, total utility of the society is increased by redistribution a dollar from a rich person to a poor person.</a:t>
            </a:r>
          </a:p>
        </p:txBody>
      </p:sp>
      <p:sp>
        <p:nvSpPr>
          <p:cNvPr id="501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altLang="en-US" sz="4000"/>
              <a:t>Utilitarianism: leaky buckets</a:t>
            </a:r>
          </a:p>
        </p:txBody>
      </p:sp>
      <p:sp>
        <p:nvSpPr>
          <p:cNvPr id="51204" name="Rectangle 3"/>
          <p:cNvSpPr>
            <a:spLocks noGrp="1" noChangeArrowheads="1"/>
          </p:cNvSpPr>
          <p:nvPr>
            <p:ph idx="1"/>
          </p:nvPr>
        </p:nvSpPr>
        <p:spPr/>
        <p:txBody>
          <a:bodyPr/>
          <a:lstStyle/>
          <a:p>
            <a:pPr eaLnBrk="1" hangingPunct="1"/>
            <a:r>
              <a:rPr lang="en-US" altLang="en-US" smtClean="0"/>
              <a:t>However, utilitarianism stops short of advocating complete equality, because</a:t>
            </a:r>
          </a:p>
          <a:p>
            <a:pPr eaLnBrk="1" hangingPunct="1"/>
            <a:r>
              <a:rPr lang="en-US" altLang="en-US" smtClean="0"/>
              <a:t>Redistribution reduces the incentive to work hard and hurts society in the end.</a:t>
            </a:r>
          </a:p>
        </p:txBody>
      </p:sp>
      <p:sp>
        <p:nvSpPr>
          <p:cNvPr id="512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a:t>
            </a:r>
          </a:p>
        </p:txBody>
      </p:sp>
      <p:pic>
        <p:nvPicPr>
          <p:cNvPr id="52227" name="Picture 4" descr="PICT04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514" y="457201"/>
            <a:ext cx="4332287"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5" descr="PICT0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3788" y="457201"/>
            <a:ext cx="4341812"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7"/>
          <p:cNvSpPr txBox="1">
            <a:spLocks noChangeArrowheads="1"/>
          </p:cNvSpPr>
          <p:nvPr/>
        </p:nvSpPr>
        <p:spPr bwMode="auto">
          <a:xfrm>
            <a:off x="8610600" y="64770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a:t>Photos: Udayan Roy</a:t>
            </a:r>
          </a:p>
        </p:txBody>
      </p:sp>
      <p:sp>
        <p:nvSpPr>
          <p:cNvPr id="52230" name="Text Box 6"/>
          <p:cNvSpPr txBox="1">
            <a:spLocks noChangeArrowheads="1"/>
          </p:cNvSpPr>
          <p:nvPr/>
        </p:nvSpPr>
        <p:spPr bwMode="auto">
          <a:xfrm>
            <a:off x="1676400" y="6477000"/>
            <a:ext cx="6324600" cy="304800"/>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a:t>Jeremy Bentham’s preserved body is on view at University College London.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algn="l" eaLnBrk="1" hangingPunct="1"/>
            <a:r>
              <a:rPr lang="en-US" altLang="en-US" sz="3600"/>
              <a:t>Liberalism</a:t>
            </a:r>
            <a:endParaRPr lang="en-US" altLang="en-US" sz="3600">
              <a:latin typeface="Tahoma" panose="020B0604030504040204" pitchFamily="34" charset="0"/>
            </a:endParaRPr>
          </a:p>
        </p:txBody>
      </p:sp>
      <p:sp>
        <p:nvSpPr>
          <p:cNvPr id="53252" name="Rectangle 3"/>
          <p:cNvSpPr>
            <a:spLocks noGrp="1" noChangeArrowheads="1"/>
          </p:cNvSpPr>
          <p:nvPr>
            <p:ph idx="1"/>
          </p:nvPr>
        </p:nvSpPr>
        <p:spPr>
          <a:xfrm>
            <a:off x="838200" y="1825625"/>
            <a:ext cx="8737600" cy="4351338"/>
          </a:xfrm>
        </p:spPr>
        <p:txBody>
          <a:bodyPr/>
          <a:lstStyle/>
          <a:p>
            <a:pPr eaLnBrk="1" hangingPunct="1">
              <a:lnSpc>
                <a:spcPct val="90000"/>
              </a:lnSpc>
              <a:buClr>
                <a:srgbClr val="000000"/>
              </a:buClr>
            </a:pPr>
            <a:r>
              <a:rPr lang="en-US" altLang="en-US" i="1" dirty="0" smtClean="0">
                <a:solidFill>
                  <a:srgbClr val="25A9A6"/>
                </a:solidFill>
              </a:rPr>
              <a:t>Liberalism </a:t>
            </a:r>
            <a:r>
              <a:rPr lang="en-US" altLang="en-US" dirty="0" smtClean="0"/>
              <a:t>is the political philosophy according to which the government should choose policies deemed to be just, as evaluated by an impartial observer from behind a “veil of ignorance.”</a:t>
            </a:r>
          </a:p>
          <a:p>
            <a:pPr lvl="1" eaLnBrk="1" hangingPunct="1">
              <a:lnSpc>
                <a:spcPct val="90000"/>
              </a:lnSpc>
            </a:pPr>
            <a:r>
              <a:rPr lang="en-US" altLang="en-US" dirty="0" smtClean="0"/>
              <a:t>This view was originally developed by the philosopher John Rawls.</a:t>
            </a:r>
          </a:p>
        </p:txBody>
      </p:sp>
      <p:sp>
        <p:nvSpPr>
          <p:cNvPr id="532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pic>
        <p:nvPicPr>
          <p:cNvPr id="52228" name="Picture 4" descr="raw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5800" y="1600200"/>
            <a:ext cx="25400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739900" y="533400"/>
            <a:ext cx="8470900" cy="1143000"/>
          </a:xfrm>
        </p:spPr>
        <p:txBody>
          <a:bodyPr/>
          <a:lstStyle/>
          <a:p>
            <a:pPr eaLnBrk="1" hangingPunct="1"/>
            <a:r>
              <a:rPr lang="en-US" altLang="en-US" sz="3600"/>
              <a:t>Table 1  The Distribution of Income in the United States: 2008</a:t>
            </a:r>
          </a:p>
        </p:txBody>
      </p:sp>
      <p:sp>
        <p:nvSpPr>
          <p:cNvPr id="17410" name="Footer Placeholder 3"/>
          <p:cNvSpPr>
            <a:spLocks noGrp="1"/>
          </p:cNvSpPr>
          <p:nvPr>
            <p:ph type="ftr" sz="quarter" idx="11"/>
          </p:nvPr>
        </p:nvSpPr>
        <p:spPr>
          <a:xfrm>
            <a:off x="1752600" y="6477000"/>
            <a:ext cx="4572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
        <p:nvSpPr>
          <p:cNvPr id="17412" name="AutoShape 3"/>
          <p:cNvSpPr>
            <a:spLocks noChangeAspect="1" noChangeArrowheads="1" noTextEdit="1"/>
          </p:cNvSpPr>
          <p:nvPr/>
        </p:nvSpPr>
        <p:spPr bwMode="auto">
          <a:xfrm>
            <a:off x="2832101" y="1597025"/>
            <a:ext cx="64357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189" y="2209800"/>
            <a:ext cx="53816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algn="l" eaLnBrk="1" hangingPunct="1"/>
            <a:r>
              <a:rPr lang="en-US" altLang="en-US" sz="3600"/>
              <a:t>Liberalism</a:t>
            </a:r>
            <a:endParaRPr lang="en-US" altLang="en-US" sz="3600">
              <a:latin typeface="Tahoma" panose="020B0604030504040204" pitchFamily="34" charset="0"/>
            </a:endParaRPr>
          </a:p>
        </p:txBody>
      </p:sp>
      <p:sp>
        <p:nvSpPr>
          <p:cNvPr id="54276" name="Rectangle 3"/>
          <p:cNvSpPr>
            <a:spLocks noGrp="1" noChangeArrowheads="1"/>
          </p:cNvSpPr>
          <p:nvPr>
            <p:ph idx="1"/>
          </p:nvPr>
        </p:nvSpPr>
        <p:spPr/>
        <p:txBody>
          <a:bodyPr/>
          <a:lstStyle/>
          <a:p>
            <a:pPr eaLnBrk="1" hangingPunct="1">
              <a:lnSpc>
                <a:spcPct val="90000"/>
              </a:lnSpc>
              <a:buClr>
                <a:srgbClr val="000000"/>
              </a:buClr>
            </a:pPr>
            <a:r>
              <a:rPr lang="en-US" altLang="en-US" smtClean="0"/>
              <a:t>Public policy should be based on the </a:t>
            </a:r>
            <a:r>
              <a:rPr lang="en-US" altLang="en-US" i="1" smtClean="0">
                <a:solidFill>
                  <a:srgbClr val="25A9A6"/>
                </a:solidFill>
              </a:rPr>
              <a:t>maximin criterion</a:t>
            </a:r>
            <a:r>
              <a:rPr lang="en-US" altLang="en-US" smtClean="0"/>
              <a:t>, which seeks to maximize the utility</a:t>
            </a:r>
            <a:r>
              <a:rPr lang="en-US" altLang="en-US" i="1" smtClean="0">
                <a:solidFill>
                  <a:srgbClr val="25A9A6"/>
                </a:solidFill>
              </a:rPr>
              <a:t> </a:t>
            </a:r>
            <a:r>
              <a:rPr lang="en-US" altLang="en-US" smtClean="0"/>
              <a:t>or well-being of the worst-off person in society.</a:t>
            </a:r>
          </a:p>
          <a:p>
            <a:pPr eaLnBrk="1" hangingPunct="1">
              <a:lnSpc>
                <a:spcPct val="90000"/>
              </a:lnSpc>
            </a:pPr>
            <a:r>
              <a:rPr lang="en-US" altLang="en-US" smtClean="0"/>
              <a:t>That is, rather than maximizing the sum of everyone’s utility, one should </a:t>
            </a:r>
            <a:r>
              <a:rPr lang="en-US" altLang="en-US" i="1" smtClean="0"/>
              <a:t>maximize the minimum utility</a:t>
            </a:r>
            <a:r>
              <a:rPr lang="en-US" altLang="en-US" smtClean="0"/>
              <a:t>.</a:t>
            </a:r>
          </a:p>
          <a:p>
            <a:pPr eaLnBrk="1" hangingPunct="1">
              <a:lnSpc>
                <a:spcPct val="90000"/>
              </a:lnSpc>
            </a:pPr>
            <a:r>
              <a:rPr lang="en-US" altLang="en-US" smtClean="0"/>
              <a:t>This idea would allow for the consideration of the redistribution of income as a form of social insurance.</a:t>
            </a:r>
          </a:p>
        </p:txBody>
      </p:sp>
      <p:sp>
        <p:nvSpPr>
          <p:cNvPr id="542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pPr eaLnBrk="1" hangingPunct="1"/>
            <a:r>
              <a:rPr lang="en-US" altLang="en-US" sz="4000"/>
              <a:t>Liberalism</a:t>
            </a:r>
          </a:p>
        </p:txBody>
      </p:sp>
      <p:sp>
        <p:nvSpPr>
          <p:cNvPr id="55300" name="Rectangle 3"/>
          <p:cNvSpPr>
            <a:spLocks noGrp="1" noChangeArrowheads="1"/>
          </p:cNvSpPr>
          <p:nvPr>
            <p:ph idx="1"/>
          </p:nvPr>
        </p:nvSpPr>
        <p:spPr/>
        <p:txBody>
          <a:bodyPr/>
          <a:lstStyle/>
          <a:p>
            <a:pPr eaLnBrk="1" hangingPunct="1"/>
            <a:r>
              <a:rPr lang="en-US" altLang="en-US" smtClean="0"/>
              <a:t>Liberalism would </a:t>
            </a:r>
            <a:r>
              <a:rPr lang="en-US" altLang="en-US" i="1" smtClean="0"/>
              <a:t>accept</a:t>
            </a:r>
            <a:r>
              <a:rPr lang="en-US" altLang="en-US" smtClean="0"/>
              <a:t> a policy that leads to an </a:t>
            </a:r>
            <a:r>
              <a:rPr lang="en-US" altLang="en-US" i="1" smtClean="0"/>
              <a:t>increase</a:t>
            </a:r>
            <a:r>
              <a:rPr lang="en-US" altLang="en-US" smtClean="0"/>
              <a:t> in inequality only if the policy is better than others for the well-being of the worst-off person.</a:t>
            </a:r>
          </a:p>
        </p:txBody>
      </p:sp>
      <p:sp>
        <p:nvSpPr>
          <p:cNvPr id="552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pPr algn="l" eaLnBrk="1" hangingPunct="1"/>
            <a:r>
              <a:rPr lang="en-US" altLang="en-US" sz="3600"/>
              <a:t>Libertarianism</a:t>
            </a:r>
            <a:endParaRPr lang="en-US" altLang="en-US" sz="3600">
              <a:latin typeface="Tahoma" panose="020B0604030504040204" pitchFamily="34" charset="0"/>
            </a:endParaRPr>
          </a:p>
        </p:txBody>
      </p:sp>
      <p:sp>
        <p:nvSpPr>
          <p:cNvPr id="56324" name="Rectangle 3"/>
          <p:cNvSpPr>
            <a:spLocks noGrp="1" noChangeArrowheads="1"/>
          </p:cNvSpPr>
          <p:nvPr>
            <p:ph idx="1"/>
          </p:nvPr>
        </p:nvSpPr>
        <p:spPr>
          <a:xfrm>
            <a:off x="838200" y="1825625"/>
            <a:ext cx="9525000" cy="4351338"/>
          </a:xfrm>
        </p:spPr>
        <p:txBody>
          <a:bodyPr/>
          <a:lstStyle/>
          <a:p>
            <a:pPr eaLnBrk="1" hangingPunct="1">
              <a:buClr>
                <a:srgbClr val="000000"/>
              </a:buClr>
            </a:pPr>
            <a:r>
              <a:rPr lang="en-US" altLang="en-US" sz="2800" i="1" dirty="0">
                <a:solidFill>
                  <a:srgbClr val="25A9A6"/>
                </a:solidFill>
              </a:rPr>
              <a:t>Libertarianism </a:t>
            </a:r>
            <a:r>
              <a:rPr lang="en-US" altLang="en-US" sz="2800" dirty="0"/>
              <a:t>is the political philosophy according to which the government should punish crimes and enforce voluntary agreements, but </a:t>
            </a:r>
            <a:r>
              <a:rPr lang="en-US" altLang="en-US" sz="2800" i="1" dirty="0"/>
              <a:t>should not</a:t>
            </a:r>
            <a:r>
              <a:rPr lang="en-US" altLang="en-US" sz="2800" dirty="0"/>
              <a:t> redistribute income. </a:t>
            </a:r>
          </a:p>
          <a:p>
            <a:pPr eaLnBrk="1" hangingPunct="1"/>
            <a:r>
              <a:rPr lang="en-US" altLang="en-US" sz="2800" dirty="0"/>
              <a:t>Libertarians argue that equality of </a:t>
            </a:r>
            <a:r>
              <a:rPr lang="en-US" altLang="en-US" sz="2800" i="1" dirty="0"/>
              <a:t>opportunity</a:t>
            </a:r>
            <a:r>
              <a:rPr lang="en-US" altLang="en-US" sz="2800" dirty="0"/>
              <a:t> is more important than equality of </a:t>
            </a:r>
            <a:r>
              <a:rPr lang="en-US" altLang="en-US" sz="2800" i="1" dirty="0"/>
              <a:t>income</a:t>
            </a:r>
            <a:r>
              <a:rPr lang="en-US" altLang="en-US" sz="2800" dirty="0"/>
              <a:t>.</a:t>
            </a:r>
          </a:p>
          <a:p>
            <a:pPr eaLnBrk="1" hangingPunct="1"/>
            <a:r>
              <a:rPr lang="en-US" altLang="en-US" sz="2800" dirty="0"/>
              <a:t>A prominent proponent of libertarianism is the philosopher, Robert </a:t>
            </a:r>
            <a:r>
              <a:rPr lang="en-US" altLang="en-US" sz="2800" dirty="0" err="1"/>
              <a:t>Nozick</a:t>
            </a:r>
            <a:endParaRPr lang="en-US" altLang="en-US" sz="2800" dirty="0"/>
          </a:p>
        </p:txBody>
      </p:sp>
      <p:sp>
        <p:nvSpPr>
          <p:cNvPr id="563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pic>
        <p:nvPicPr>
          <p:cNvPr id="2" name="Picture 4" descr="0502B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1690688"/>
            <a:ext cx="17145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altLang="en-US" sz="4000"/>
              <a:t>Libertarianism</a:t>
            </a:r>
          </a:p>
        </p:txBody>
      </p:sp>
      <p:sp>
        <p:nvSpPr>
          <p:cNvPr id="57348" name="Rectangle 3"/>
          <p:cNvSpPr>
            <a:spLocks noGrp="1" noChangeArrowheads="1"/>
          </p:cNvSpPr>
          <p:nvPr>
            <p:ph idx="1"/>
          </p:nvPr>
        </p:nvSpPr>
        <p:spPr/>
        <p:txBody>
          <a:bodyPr/>
          <a:lstStyle/>
          <a:p>
            <a:pPr eaLnBrk="1" hangingPunct="1"/>
            <a:r>
              <a:rPr lang="en-US" altLang="en-US" smtClean="0"/>
              <a:t>One can give away only what one owns.</a:t>
            </a:r>
          </a:p>
          <a:p>
            <a:pPr eaLnBrk="1" hangingPunct="1"/>
            <a:r>
              <a:rPr lang="en-US" altLang="en-US" smtClean="0"/>
              <a:t>Society does not own anything, individuals do.</a:t>
            </a:r>
          </a:p>
          <a:p>
            <a:pPr eaLnBrk="1" hangingPunct="1"/>
            <a:r>
              <a:rPr lang="en-US" altLang="en-US" smtClean="0"/>
              <a:t>Therefore, a society does not have the right to redistribute income.</a:t>
            </a:r>
          </a:p>
          <a:p>
            <a:pPr eaLnBrk="1" hangingPunct="1"/>
            <a:r>
              <a:rPr lang="en-US" altLang="en-US" smtClean="0"/>
              <a:t>What’s important is not whether the </a:t>
            </a:r>
            <a:r>
              <a:rPr lang="en-US" altLang="en-US" i="1" smtClean="0"/>
              <a:t>outcome</a:t>
            </a:r>
            <a:r>
              <a:rPr lang="en-US" altLang="en-US" smtClean="0"/>
              <a:t> of the process by which we run our societies is fair but whether the </a:t>
            </a:r>
            <a:r>
              <a:rPr lang="en-US" altLang="en-US" i="1" smtClean="0"/>
              <a:t>process itself</a:t>
            </a:r>
            <a:r>
              <a:rPr lang="en-US" altLang="en-US" smtClean="0"/>
              <a:t> is fair.</a:t>
            </a:r>
          </a:p>
        </p:txBody>
      </p:sp>
      <p:sp>
        <p:nvSpPr>
          <p:cNvPr id="573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Calibri" pitchFamily="34" charset="0"/>
              </a:rPr>
              <a:t>POLICIES TO REDUCE POVERTY</a:t>
            </a:r>
            <a:endParaRPr lang="en-US" dirty="0">
              <a:cs typeface="Calibri" pitchFamily="34" charset="0"/>
            </a:endParaRPr>
          </a:p>
        </p:txBody>
      </p:sp>
      <p:sp>
        <p:nvSpPr>
          <p:cNvPr id="58371" name="Text Placeholder 4"/>
          <p:cNvSpPr>
            <a:spLocks noGrp="1"/>
          </p:cNvSpPr>
          <p:nvPr>
            <p:ph type="body" idx="1"/>
          </p:nvPr>
        </p:nvSpPr>
        <p:spPr/>
        <p:txBody>
          <a:bodyPr/>
          <a:lstStyle/>
          <a:p>
            <a:endParaRPr lang="en-US" altLang="en-US" smtClean="0">
              <a:cs typeface="Calibri" panose="020F050202020403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en-US" altLang="en-US" sz="4000"/>
              <a:t>POLICIES TO REDUCE POVERTY</a:t>
            </a:r>
            <a:endParaRPr lang="en-US" altLang="en-US" sz="4000">
              <a:latin typeface="Tahoma" panose="020B0604030504040204" pitchFamily="34" charset="0"/>
            </a:endParaRPr>
          </a:p>
        </p:txBody>
      </p:sp>
      <p:sp>
        <p:nvSpPr>
          <p:cNvPr id="59396" name="Rectangle 3"/>
          <p:cNvSpPr>
            <a:spLocks noGrp="1" noChangeArrowheads="1"/>
          </p:cNvSpPr>
          <p:nvPr>
            <p:ph idx="1"/>
          </p:nvPr>
        </p:nvSpPr>
        <p:spPr/>
        <p:txBody>
          <a:bodyPr/>
          <a:lstStyle/>
          <a:p>
            <a:pPr eaLnBrk="1" hangingPunct="1"/>
            <a:r>
              <a:rPr lang="en-US" altLang="en-US" smtClean="0"/>
              <a:t>Minimum-wage laws</a:t>
            </a:r>
          </a:p>
          <a:p>
            <a:pPr eaLnBrk="1" hangingPunct="1"/>
            <a:r>
              <a:rPr lang="en-US" altLang="en-US" smtClean="0"/>
              <a:t>Welfare</a:t>
            </a:r>
          </a:p>
          <a:p>
            <a:pPr eaLnBrk="1" hangingPunct="1"/>
            <a:r>
              <a:rPr lang="en-US" altLang="en-US" smtClean="0"/>
              <a:t>Negative income tax</a:t>
            </a:r>
          </a:p>
          <a:p>
            <a:pPr eaLnBrk="1" hangingPunct="1"/>
            <a:r>
              <a:rPr lang="en-US" altLang="en-US" smtClean="0"/>
              <a:t>In-kind transfers</a:t>
            </a:r>
          </a:p>
        </p:txBody>
      </p:sp>
      <p:sp>
        <p:nvSpPr>
          <p:cNvPr id="593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algn="l" eaLnBrk="1" hangingPunct="1"/>
            <a:r>
              <a:rPr lang="en-US" altLang="en-US" sz="3600"/>
              <a:t>Minimum-Wage Laws</a:t>
            </a:r>
            <a:endParaRPr lang="en-US" altLang="en-US" sz="3600">
              <a:latin typeface="Tahoma" panose="020B0604030504040204" pitchFamily="34" charset="0"/>
            </a:endParaRPr>
          </a:p>
        </p:txBody>
      </p:sp>
      <p:sp>
        <p:nvSpPr>
          <p:cNvPr id="60420" name="Rectangle 3"/>
          <p:cNvSpPr>
            <a:spLocks noGrp="1" noChangeArrowheads="1"/>
          </p:cNvSpPr>
          <p:nvPr>
            <p:ph idx="1"/>
          </p:nvPr>
        </p:nvSpPr>
        <p:spPr/>
        <p:txBody>
          <a:bodyPr/>
          <a:lstStyle/>
          <a:p>
            <a:pPr eaLnBrk="1" hangingPunct="1"/>
            <a:r>
              <a:rPr lang="en-US" altLang="en-US" smtClean="0"/>
              <a:t>Advocates view the minimum wage as a way of helping the working poor.</a:t>
            </a:r>
          </a:p>
          <a:p>
            <a:pPr eaLnBrk="1" hangingPunct="1"/>
            <a:r>
              <a:rPr lang="en-US" altLang="en-US" smtClean="0"/>
              <a:t>Critics view the minimum wage as hurting those it is intended to help.</a:t>
            </a:r>
          </a:p>
          <a:p>
            <a:pPr eaLnBrk="1" hangingPunct="1"/>
            <a:r>
              <a:rPr lang="en-US" altLang="en-US" smtClean="0"/>
              <a:t>See </a:t>
            </a:r>
            <a:r>
              <a:rPr lang="en-US" altLang="en-US" smtClean="0">
                <a:hlinkClick r:id="rId2" action="ppaction://hlinkpres?slideindex=1&amp;slidetitle="/>
              </a:rPr>
              <a:t>Chapter 6</a:t>
            </a:r>
            <a:r>
              <a:rPr lang="en-US" altLang="en-US" smtClean="0"/>
              <a:t>.</a:t>
            </a:r>
          </a:p>
        </p:txBody>
      </p:sp>
      <p:sp>
        <p:nvSpPr>
          <p:cNvPr id="604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algn="l" eaLnBrk="1" hangingPunct="1"/>
            <a:r>
              <a:rPr lang="en-US" altLang="en-US" sz="3600"/>
              <a:t>Minimum-Wage Laws</a:t>
            </a:r>
            <a:endParaRPr lang="en-US" altLang="en-US" sz="3600">
              <a:latin typeface="Tahoma" panose="020B0604030504040204" pitchFamily="34" charset="0"/>
            </a:endParaRPr>
          </a:p>
        </p:txBody>
      </p:sp>
      <p:sp>
        <p:nvSpPr>
          <p:cNvPr id="61444" name="Rectangle 3"/>
          <p:cNvSpPr>
            <a:spLocks noGrp="1" noChangeArrowheads="1"/>
          </p:cNvSpPr>
          <p:nvPr>
            <p:ph idx="1"/>
          </p:nvPr>
        </p:nvSpPr>
        <p:spPr/>
        <p:txBody>
          <a:bodyPr/>
          <a:lstStyle/>
          <a:p>
            <a:pPr eaLnBrk="1" hangingPunct="1"/>
            <a:r>
              <a:rPr lang="en-US" altLang="en-US" smtClean="0"/>
              <a:t>The magnitude of the effects of the minimum wage depends on the </a:t>
            </a:r>
            <a:r>
              <a:rPr lang="en-US" altLang="en-US" i="1" smtClean="0"/>
              <a:t>elasticity of the demand</a:t>
            </a:r>
            <a:r>
              <a:rPr lang="en-US" altLang="en-US" smtClean="0"/>
              <a:t> for labor.</a:t>
            </a:r>
          </a:p>
          <a:p>
            <a:pPr lvl="1" eaLnBrk="1" hangingPunct="1"/>
            <a:r>
              <a:rPr lang="en-US" altLang="en-US" smtClean="0"/>
              <a:t>Low elasticity would be favorable to the minimum wage because few jobs would be lost on account of the minimum wage.</a:t>
            </a:r>
          </a:p>
        </p:txBody>
      </p:sp>
      <p:sp>
        <p:nvSpPr>
          <p:cNvPr id="614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algn="l" eaLnBrk="1" hangingPunct="1"/>
            <a:r>
              <a:rPr lang="en-US" altLang="en-US" sz="3600"/>
              <a:t>Minimum-Wage Laws</a:t>
            </a:r>
            <a:endParaRPr lang="en-US" altLang="en-US" sz="3600">
              <a:latin typeface="Tahoma" panose="020B0604030504040204" pitchFamily="34" charset="0"/>
            </a:endParaRPr>
          </a:p>
        </p:txBody>
      </p:sp>
      <p:sp>
        <p:nvSpPr>
          <p:cNvPr id="62468" name="Rectangle 3"/>
          <p:cNvSpPr>
            <a:spLocks noGrp="1" noChangeArrowheads="1"/>
          </p:cNvSpPr>
          <p:nvPr>
            <p:ph idx="1"/>
          </p:nvPr>
        </p:nvSpPr>
        <p:spPr/>
        <p:txBody>
          <a:bodyPr/>
          <a:lstStyle/>
          <a:p>
            <a:pPr eaLnBrk="1" hangingPunct="1"/>
            <a:r>
              <a:rPr lang="en-US" altLang="en-US" smtClean="0"/>
              <a:t>Advocates argue that the demand for unskilled labor is relatively inelastic, so that a high minimum wage depresses employment only slightly.</a:t>
            </a:r>
          </a:p>
          <a:p>
            <a:pPr eaLnBrk="1" hangingPunct="1"/>
            <a:r>
              <a:rPr lang="en-US" altLang="en-US" smtClean="0"/>
              <a:t>Critics argue that labor demand is more elastic, especially in the long run when firms can adjust employment more fully.</a:t>
            </a:r>
          </a:p>
        </p:txBody>
      </p:sp>
      <p:sp>
        <p:nvSpPr>
          <p:cNvPr id="624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algn="l" eaLnBrk="1" hangingPunct="1"/>
            <a:r>
              <a:rPr lang="en-US" altLang="en-US" sz="3600"/>
              <a:t>Welfare</a:t>
            </a:r>
            <a:endParaRPr lang="en-US" altLang="en-US" sz="3600">
              <a:latin typeface="Tahoma" panose="020B0604030504040204" pitchFamily="34" charset="0"/>
            </a:endParaRPr>
          </a:p>
        </p:txBody>
      </p:sp>
      <p:sp>
        <p:nvSpPr>
          <p:cNvPr id="63492" name="Rectangle 3"/>
          <p:cNvSpPr>
            <a:spLocks noGrp="1" noChangeArrowheads="1"/>
          </p:cNvSpPr>
          <p:nvPr>
            <p:ph idx="1"/>
          </p:nvPr>
        </p:nvSpPr>
        <p:spPr/>
        <p:txBody>
          <a:bodyPr/>
          <a:lstStyle/>
          <a:p>
            <a:pPr eaLnBrk="1" hangingPunct="1"/>
            <a:r>
              <a:rPr lang="en-US" altLang="en-US" smtClean="0"/>
              <a:t>The government attempts to raise the living standards of the poor through the welfare system.</a:t>
            </a:r>
          </a:p>
          <a:p>
            <a:pPr eaLnBrk="1" hangingPunct="1">
              <a:buClr>
                <a:srgbClr val="000000"/>
              </a:buClr>
            </a:pPr>
            <a:r>
              <a:rPr lang="en-US" altLang="en-US" i="1" smtClean="0">
                <a:solidFill>
                  <a:srgbClr val="25A9A6"/>
                </a:solidFill>
              </a:rPr>
              <a:t>Welfare </a:t>
            </a:r>
            <a:r>
              <a:rPr lang="en-US" altLang="en-US" smtClean="0"/>
              <a:t>is a broad term that encompasses various government programs that supplement the incomes of the needy.</a:t>
            </a:r>
          </a:p>
          <a:p>
            <a:pPr lvl="1" eaLnBrk="1" hangingPunct="1"/>
            <a:r>
              <a:rPr lang="en-US" altLang="en-US" smtClean="0"/>
              <a:t>Temporary Assistance for Needy Families (TANF)</a:t>
            </a:r>
          </a:p>
          <a:p>
            <a:pPr lvl="1" eaLnBrk="1" hangingPunct="1"/>
            <a:r>
              <a:rPr lang="en-US" altLang="en-US" smtClean="0"/>
              <a:t>Supplemental Security Income (SSI)</a:t>
            </a:r>
          </a:p>
        </p:txBody>
      </p:sp>
      <p:sp>
        <p:nvSpPr>
          <p:cNvPr id="634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algn="l" eaLnBrk="1" hangingPunct="1"/>
            <a:r>
              <a:rPr lang="en-US" altLang="en-US" sz="3600"/>
              <a:t>U.S. Income Inequality</a:t>
            </a:r>
            <a:endParaRPr lang="en-US" altLang="en-US" sz="3600">
              <a:latin typeface="Tahoma" panose="020B0604030504040204" pitchFamily="34" charset="0"/>
            </a:endParaRPr>
          </a:p>
        </p:txBody>
      </p:sp>
      <p:sp>
        <p:nvSpPr>
          <p:cNvPr id="18436" name="Rectangle 3"/>
          <p:cNvSpPr>
            <a:spLocks noGrp="1" noChangeArrowheads="1"/>
          </p:cNvSpPr>
          <p:nvPr>
            <p:ph idx="1"/>
          </p:nvPr>
        </p:nvSpPr>
        <p:spPr/>
        <p:txBody>
          <a:bodyPr/>
          <a:lstStyle/>
          <a:p>
            <a:pPr eaLnBrk="1" hangingPunct="1"/>
            <a:r>
              <a:rPr lang="en-US" altLang="en-US" smtClean="0"/>
              <a:t>Imagine that you. . .</a:t>
            </a:r>
          </a:p>
          <a:p>
            <a:pPr lvl="1" eaLnBrk="1" hangingPunct="1"/>
            <a:r>
              <a:rPr lang="en-US" altLang="en-US" smtClean="0"/>
              <a:t>lined up all of the families in the economy according to their annual income. </a:t>
            </a:r>
          </a:p>
          <a:p>
            <a:pPr lvl="1" eaLnBrk="1" hangingPunct="1"/>
            <a:r>
              <a:rPr lang="en-US" altLang="en-US" smtClean="0"/>
              <a:t>divided the families into five equal groups (bottom fifth, second fifth, etc.)</a:t>
            </a:r>
          </a:p>
          <a:p>
            <a:pPr lvl="1" eaLnBrk="1" hangingPunct="1"/>
            <a:r>
              <a:rPr lang="en-US" altLang="en-US" smtClean="0"/>
              <a:t>computed the share of total income that each group of families received.</a:t>
            </a:r>
          </a:p>
        </p:txBody>
      </p:sp>
      <p:sp>
        <p:nvSpPr>
          <p:cNvPr id="184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pPr eaLnBrk="1" hangingPunct="1"/>
            <a:r>
              <a:rPr lang="en-US" altLang="en-US" sz="4000"/>
              <a:t>Welfare: incentives</a:t>
            </a:r>
          </a:p>
        </p:txBody>
      </p:sp>
      <p:sp>
        <p:nvSpPr>
          <p:cNvPr id="64516" name="Rectangle 3"/>
          <p:cNvSpPr>
            <a:spLocks noGrp="1" noChangeArrowheads="1"/>
          </p:cNvSpPr>
          <p:nvPr>
            <p:ph idx="1"/>
          </p:nvPr>
        </p:nvSpPr>
        <p:spPr/>
        <p:txBody>
          <a:bodyPr/>
          <a:lstStyle/>
          <a:p>
            <a:pPr eaLnBrk="1" hangingPunct="1"/>
            <a:r>
              <a:rPr lang="en-US" altLang="en-US" smtClean="0"/>
              <a:t>‘Need’ has to be shown to get TANF, usually small children, absence of a father with an income, or disability.</a:t>
            </a:r>
          </a:p>
          <a:p>
            <a:pPr eaLnBrk="1" hangingPunct="1"/>
            <a:r>
              <a:rPr lang="en-US" altLang="en-US" smtClean="0"/>
              <a:t>This may encourage the emergence of female-headed families.</a:t>
            </a:r>
          </a:p>
        </p:txBody>
      </p:sp>
      <p:sp>
        <p:nvSpPr>
          <p:cNvPr id="645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pPr algn="l" eaLnBrk="1" hangingPunct="1"/>
            <a:r>
              <a:rPr lang="en-US" altLang="en-US" sz="3600"/>
              <a:t>Negative Income Tax</a:t>
            </a:r>
            <a:endParaRPr lang="en-US" altLang="en-US" sz="3600">
              <a:latin typeface="Tahoma" panose="020B0604030504040204" pitchFamily="34" charset="0"/>
            </a:endParaRPr>
          </a:p>
        </p:txBody>
      </p:sp>
      <p:sp>
        <p:nvSpPr>
          <p:cNvPr id="65540" name="Rectangle 3"/>
          <p:cNvSpPr>
            <a:spLocks noGrp="1" noChangeArrowheads="1"/>
          </p:cNvSpPr>
          <p:nvPr>
            <p:ph idx="1"/>
          </p:nvPr>
        </p:nvSpPr>
        <p:spPr/>
        <p:txBody>
          <a:bodyPr/>
          <a:lstStyle/>
          <a:p>
            <a:pPr eaLnBrk="1" hangingPunct="1">
              <a:buClr>
                <a:srgbClr val="000000"/>
              </a:buClr>
            </a:pPr>
            <a:r>
              <a:rPr lang="en-US" altLang="en-US" smtClean="0"/>
              <a:t>A </a:t>
            </a:r>
            <a:r>
              <a:rPr lang="en-US" altLang="en-US" i="1" smtClean="0">
                <a:solidFill>
                  <a:srgbClr val="25A9A6"/>
                </a:solidFill>
              </a:rPr>
              <a:t>negative income tax </a:t>
            </a:r>
            <a:r>
              <a:rPr lang="en-US" altLang="en-US" smtClean="0"/>
              <a:t>collects tax revenue from high-income households and gives transfers to low-income households.</a:t>
            </a:r>
          </a:p>
          <a:p>
            <a:pPr lvl="1" eaLnBrk="1" hangingPunct="1">
              <a:buClr>
                <a:srgbClr val="000000"/>
              </a:buClr>
            </a:pPr>
            <a:r>
              <a:rPr lang="en-US" altLang="en-US" smtClean="0"/>
              <a:t>Example: Taxes owed = (1/3 of income) - $10,000</a:t>
            </a:r>
          </a:p>
          <a:p>
            <a:pPr lvl="1" eaLnBrk="1" hangingPunct="1">
              <a:buClr>
                <a:srgbClr val="000000"/>
              </a:buClr>
            </a:pPr>
            <a:endParaRPr lang="en-US" altLang="en-US" smtClean="0"/>
          </a:p>
        </p:txBody>
      </p:sp>
      <p:sp>
        <p:nvSpPr>
          <p:cNvPr id="655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pPr algn="l" eaLnBrk="1" hangingPunct="1"/>
            <a:r>
              <a:rPr lang="en-US" altLang="en-US" sz="3600"/>
              <a:t>Negative Income Tax</a:t>
            </a:r>
            <a:endParaRPr lang="en-US" altLang="en-US" sz="3600">
              <a:latin typeface="Tahoma" panose="020B0604030504040204" pitchFamily="34" charset="0"/>
            </a:endParaRPr>
          </a:p>
        </p:txBody>
      </p:sp>
      <p:sp>
        <p:nvSpPr>
          <p:cNvPr id="66564" name="Rectangle 3"/>
          <p:cNvSpPr>
            <a:spLocks noGrp="1" noChangeArrowheads="1"/>
          </p:cNvSpPr>
          <p:nvPr>
            <p:ph idx="1"/>
          </p:nvPr>
        </p:nvSpPr>
        <p:spPr/>
        <p:txBody>
          <a:bodyPr/>
          <a:lstStyle/>
          <a:p>
            <a:pPr eaLnBrk="1" hangingPunct="1"/>
            <a:r>
              <a:rPr lang="en-US" altLang="en-US" smtClean="0"/>
              <a:t>High-income families would pay a tax based on their incomes.</a:t>
            </a:r>
          </a:p>
          <a:p>
            <a:pPr eaLnBrk="1" hangingPunct="1"/>
            <a:r>
              <a:rPr lang="en-US" altLang="en-US" smtClean="0"/>
              <a:t>Low-income families would receive a subsidy—a “negative tax.”</a:t>
            </a:r>
          </a:p>
          <a:p>
            <a:pPr eaLnBrk="1" hangingPunct="1"/>
            <a:r>
              <a:rPr lang="en-US" altLang="en-US" smtClean="0"/>
              <a:t>Poor families would receive financial assistance without having to demonstrate need.</a:t>
            </a:r>
          </a:p>
        </p:txBody>
      </p:sp>
      <p:sp>
        <p:nvSpPr>
          <p:cNvPr id="665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pPr algn="l" eaLnBrk="1" hangingPunct="1"/>
            <a:r>
              <a:rPr lang="en-US" altLang="en-US" sz="3600"/>
              <a:t>In-Kind Transfers</a:t>
            </a:r>
            <a:endParaRPr lang="en-US" altLang="en-US" sz="3600">
              <a:latin typeface="Tahoma" panose="020B0604030504040204" pitchFamily="34" charset="0"/>
            </a:endParaRPr>
          </a:p>
        </p:txBody>
      </p:sp>
      <p:sp>
        <p:nvSpPr>
          <p:cNvPr id="67588" name="Rectangle 3"/>
          <p:cNvSpPr>
            <a:spLocks noGrp="1" noChangeArrowheads="1"/>
          </p:cNvSpPr>
          <p:nvPr>
            <p:ph idx="1"/>
          </p:nvPr>
        </p:nvSpPr>
        <p:spPr/>
        <p:txBody>
          <a:bodyPr/>
          <a:lstStyle/>
          <a:p>
            <a:pPr eaLnBrk="1" hangingPunct="1"/>
            <a:r>
              <a:rPr lang="en-US" altLang="en-US" smtClean="0"/>
              <a:t>In-kind transfers are transfers to the poor given in the form of goods and services rather than cash. </a:t>
            </a:r>
          </a:p>
          <a:p>
            <a:pPr eaLnBrk="1" hangingPunct="1"/>
            <a:r>
              <a:rPr lang="en-US" altLang="en-US" smtClean="0"/>
              <a:t>Food stamps and Medicaid are examples. </a:t>
            </a:r>
          </a:p>
        </p:txBody>
      </p:sp>
      <p:sp>
        <p:nvSpPr>
          <p:cNvPr id="675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pPr algn="l" eaLnBrk="1" hangingPunct="1"/>
            <a:r>
              <a:rPr lang="en-US" altLang="en-US" sz="3600"/>
              <a:t>In-Kind Transfers</a:t>
            </a:r>
            <a:endParaRPr lang="en-US" altLang="en-US" sz="3600">
              <a:latin typeface="Tahoma" panose="020B0604030504040204" pitchFamily="34" charset="0"/>
            </a:endParaRPr>
          </a:p>
        </p:txBody>
      </p:sp>
      <p:sp>
        <p:nvSpPr>
          <p:cNvPr id="68612" name="Rectangle 3"/>
          <p:cNvSpPr>
            <a:spLocks noGrp="1" noChangeArrowheads="1"/>
          </p:cNvSpPr>
          <p:nvPr>
            <p:ph idx="1"/>
          </p:nvPr>
        </p:nvSpPr>
        <p:spPr/>
        <p:txBody>
          <a:bodyPr/>
          <a:lstStyle/>
          <a:p>
            <a:pPr eaLnBrk="1" hangingPunct="1"/>
            <a:r>
              <a:rPr lang="en-US" altLang="en-US" smtClean="0"/>
              <a:t>Advocates of in-kind transfers argue that such transfers ensure that the poor get what they most need.</a:t>
            </a:r>
          </a:p>
          <a:p>
            <a:pPr eaLnBrk="1" hangingPunct="1"/>
            <a:r>
              <a:rPr lang="en-US" altLang="en-US" smtClean="0"/>
              <a:t>Advocates of cash payments argue that in-kind transfers are inefficient and disrespectful.</a:t>
            </a:r>
          </a:p>
        </p:txBody>
      </p:sp>
      <p:sp>
        <p:nvSpPr>
          <p:cNvPr id="686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pPr algn="l" eaLnBrk="1" hangingPunct="1"/>
            <a:r>
              <a:rPr lang="en-US" altLang="en-US" sz="3600"/>
              <a:t>Antipoverty Programs and Work Incentives</a:t>
            </a:r>
            <a:endParaRPr lang="en-US" altLang="en-US" sz="3600">
              <a:latin typeface="Tahoma" panose="020B0604030504040204" pitchFamily="34" charset="0"/>
            </a:endParaRPr>
          </a:p>
        </p:txBody>
      </p:sp>
      <p:sp>
        <p:nvSpPr>
          <p:cNvPr id="69636" name="Rectangle 3"/>
          <p:cNvSpPr>
            <a:spLocks noGrp="1" noChangeArrowheads="1"/>
          </p:cNvSpPr>
          <p:nvPr>
            <p:ph idx="1"/>
          </p:nvPr>
        </p:nvSpPr>
        <p:spPr/>
        <p:txBody>
          <a:bodyPr/>
          <a:lstStyle/>
          <a:p>
            <a:pPr eaLnBrk="1" hangingPunct="1"/>
            <a:r>
              <a:rPr lang="en-US" altLang="en-US" smtClean="0"/>
              <a:t>Many policies aimed at helping the poor can have the unintended effect of discouraging the poor from escaping poverty on their own.</a:t>
            </a:r>
          </a:p>
        </p:txBody>
      </p:sp>
      <p:sp>
        <p:nvSpPr>
          <p:cNvPr id="696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a:lstStyle/>
          <a:p>
            <a:pPr algn="l" eaLnBrk="1" hangingPunct="1"/>
            <a:r>
              <a:rPr lang="en-US" altLang="en-US" sz="3600"/>
              <a:t>Antipoverty Programs and Work Incentives</a:t>
            </a:r>
            <a:endParaRPr lang="en-US" altLang="en-US" sz="3600">
              <a:latin typeface="Tahoma" panose="020B0604030504040204" pitchFamily="34" charset="0"/>
            </a:endParaRPr>
          </a:p>
        </p:txBody>
      </p:sp>
      <p:sp>
        <p:nvSpPr>
          <p:cNvPr id="70660" name="Rectangle 3"/>
          <p:cNvSpPr>
            <a:spLocks noGrp="1" noChangeArrowheads="1"/>
          </p:cNvSpPr>
          <p:nvPr>
            <p:ph idx="1"/>
          </p:nvPr>
        </p:nvSpPr>
        <p:spPr/>
        <p:txBody>
          <a:bodyPr/>
          <a:lstStyle/>
          <a:p>
            <a:pPr eaLnBrk="1" hangingPunct="1"/>
            <a:r>
              <a:rPr lang="en-US" altLang="en-US" smtClean="0"/>
              <a:t>An antipoverty program can affect work incentives:</a:t>
            </a:r>
          </a:p>
          <a:p>
            <a:pPr lvl="1" eaLnBrk="1" hangingPunct="1"/>
            <a:r>
              <a:rPr lang="en-US" altLang="en-US" smtClean="0"/>
              <a:t>A family needs $20,000 to maintain a reasonable standard of living.</a:t>
            </a:r>
          </a:p>
          <a:p>
            <a:pPr lvl="1" eaLnBrk="1" hangingPunct="1"/>
            <a:r>
              <a:rPr lang="en-US" altLang="en-US" smtClean="0"/>
              <a:t>The government promises to guarantee every family a $20,000 income.</a:t>
            </a:r>
          </a:p>
          <a:p>
            <a:pPr lvl="1" eaLnBrk="1" hangingPunct="1"/>
            <a:r>
              <a:rPr lang="en-US" altLang="en-US" smtClean="0"/>
              <a:t>Any person making under $20,000 has no incentive to work due to the effective marginal tax rate of 100 percent.</a:t>
            </a:r>
          </a:p>
        </p:txBody>
      </p:sp>
      <p:sp>
        <p:nvSpPr>
          <p:cNvPr id="706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pPr algn="l" eaLnBrk="1" hangingPunct="1"/>
            <a:r>
              <a:rPr lang="en-US" altLang="en-US" sz="3600"/>
              <a:t>Antipoverty Programs and Work Incentives</a:t>
            </a:r>
            <a:endParaRPr lang="en-US" altLang="en-US" sz="3600">
              <a:latin typeface="Tahoma" panose="020B0604030504040204" pitchFamily="34" charset="0"/>
            </a:endParaRPr>
          </a:p>
        </p:txBody>
      </p:sp>
      <p:sp>
        <p:nvSpPr>
          <p:cNvPr id="71684" name="Rectangle 3"/>
          <p:cNvSpPr>
            <a:spLocks noGrp="1" noChangeArrowheads="1"/>
          </p:cNvSpPr>
          <p:nvPr>
            <p:ph idx="1"/>
          </p:nvPr>
        </p:nvSpPr>
        <p:spPr/>
        <p:txBody>
          <a:bodyPr/>
          <a:lstStyle/>
          <a:p>
            <a:pPr eaLnBrk="1" hangingPunct="1"/>
            <a:r>
              <a:rPr lang="en-US" altLang="en-US" i="1" smtClean="0"/>
              <a:t>Workfare</a:t>
            </a:r>
            <a:r>
              <a:rPr lang="en-US" altLang="en-US" smtClean="0"/>
              <a:t> refers to a system that would require any person collecting benefits to accept a government-provided job.</a:t>
            </a:r>
          </a:p>
        </p:txBody>
      </p:sp>
      <p:sp>
        <p:nvSpPr>
          <p:cNvPr id="716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algn="l" eaLnBrk="1" hangingPunct="1"/>
            <a:r>
              <a:rPr lang="en-US" altLang="en-US" sz="3600"/>
              <a:t>Antipoverty Programs and Work Incentives</a:t>
            </a:r>
            <a:endParaRPr lang="en-US" altLang="en-US" sz="3600">
              <a:latin typeface="Tahoma" panose="020B0604030504040204" pitchFamily="34" charset="0"/>
            </a:endParaRPr>
          </a:p>
        </p:txBody>
      </p:sp>
      <p:sp>
        <p:nvSpPr>
          <p:cNvPr id="72708" name="Rectangle 3"/>
          <p:cNvSpPr>
            <a:spLocks noGrp="1" noChangeArrowheads="1"/>
          </p:cNvSpPr>
          <p:nvPr>
            <p:ph idx="1"/>
          </p:nvPr>
        </p:nvSpPr>
        <p:spPr/>
        <p:txBody>
          <a:bodyPr/>
          <a:lstStyle/>
          <a:p>
            <a:pPr eaLnBrk="1" hangingPunct="1"/>
            <a:r>
              <a:rPr lang="en-US" altLang="en-US" smtClean="0"/>
              <a:t>A 1996 welfare reform bill advocated providing benefits for only a </a:t>
            </a:r>
            <a:r>
              <a:rPr lang="en-US" altLang="en-US" i="1" smtClean="0"/>
              <a:t>limited period </a:t>
            </a:r>
            <a:r>
              <a:rPr lang="en-US" altLang="en-US" smtClean="0"/>
              <a:t>of time.</a:t>
            </a:r>
          </a:p>
          <a:p>
            <a:pPr eaLnBrk="1" hangingPunct="1"/>
            <a:r>
              <a:rPr lang="en-US" altLang="en-US" smtClean="0"/>
              <a:t>“Welfare should be a second chance, not a way of life.”</a:t>
            </a:r>
          </a:p>
          <a:p>
            <a:pPr lvl="1" eaLnBrk="1" hangingPunct="1"/>
            <a:r>
              <a:rPr lang="en-US" altLang="en-US" smtClean="0"/>
              <a:t>President Bill Clinton</a:t>
            </a:r>
          </a:p>
        </p:txBody>
      </p:sp>
      <p:sp>
        <p:nvSpPr>
          <p:cNvPr id="727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3"/>
          <p:cNvSpPr>
            <a:spLocks noGrp="1" noChangeArrowheads="1"/>
          </p:cNvSpPr>
          <p:nvPr>
            <p:ph type="title"/>
          </p:nvPr>
        </p:nvSpPr>
        <p:spPr>
          <a:xfrm>
            <a:off x="1981201" y="282576"/>
            <a:ext cx="8080375" cy="1071563"/>
          </a:xfrm>
        </p:spPr>
        <p:txBody>
          <a:bodyPr/>
          <a:lstStyle/>
          <a:p>
            <a:pPr eaLnBrk="1" hangingPunct="1"/>
            <a:r>
              <a:rPr lang="en-US" altLang="en-US" smtClean="0"/>
              <a:t>Any Questions?</a:t>
            </a:r>
          </a:p>
        </p:txBody>
      </p:sp>
      <p:sp>
        <p:nvSpPr>
          <p:cNvPr id="73733" name="Rectangle 4"/>
          <p:cNvSpPr>
            <a:spLocks noGrp="1" noChangeArrowheads="1"/>
          </p:cNvSpPr>
          <p:nvPr>
            <p:ph idx="1"/>
          </p:nvPr>
        </p:nvSpPr>
        <p:spPr/>
        <p:txBody>
          <a:bodyPr/>
          <a:lstStyle/>
          <a:p>
            <a:pPr eaLnBrk="1" hangingPunct="1"/>
            <a:endParaRPr lang="en-US" altLang="en-US" smtClean="0"/>
          </a:p>
        </p:txBody>
      </p:sp>
      <p:sp>
        <p:nvSpPr>
          <p:cNvPr id="737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pic>
        <p:nvPicPr>
          <p:cNvPr id="73731" name="Picture 2" descr="Ask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589" y="1057275"/>
            <a:ext cx="27908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algn="l" eaLnBrk="1" hangingPunct="1"/>
            <a:r>
              <a:rPr lang="en-US" altLang="en-US" sz="3600"/>
              <a:t>U.S. Income Inequality</a:t>
            </a:r>
            <a:endParaRPr lang="en-US" altLang="en-US" sz="3600">
              <a:latin typeface="Tahoma" panose="020B0604030504040204" pitchFamily="34" charset="0"/>
            </a:endParaRPr>
          </a:p>
        </p:txBody>
      </p:sp>
      <p:sp>
        <p:nvSpPr>
          <p:cNvPr id="19460" name="Rectangle 3"/>
          <p:cNvSpPr>
            <a:spLocks noGrp="1" noChangeArrowheads="1"/>
          </p:cNvSpPr>
          <p:nvPr>
            <p:ph idx="1"/>
          </p:nvPr>
        </p:nvSpPr>
        <p:spPr/>
        <p:txBody>
          <a:bodyPr/>
          <a:lstStyle/>
          <a:p>
            <a:pPr eaLnBrk="1" hangingPunct="1"/>
            <a:r>
              <a:rPr lang="en-US" altLang="en-US" smtClean="0"/>
              <a:t>If income were equally distributed across all families, each one-fifth of families would receive one-fifth (20 percent) of total income.</a:t>
            </a:r>
          </a:p>
        </p:txBody>
      </p:sp>
      <p:sp>
        <p:nvSpPr>
          <p:cNvPr id="194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pPr eaLnBrk="1" hangingPunct="1"/>
            <a:r>
              <a:rPr lang="en-US" altLang="en-US" smtClean="0"/>
              <a:t>Summary</a:t>
            </a:r>
            <a:endParaRPr lang="en-US" altLang="en-US" smtClean="0">
              <a:latin typeface="Tahoma" panose="020B0604030504040204" pitchFamily="34" charset="0"/>
            </a:endParaRPr>
          </a:p>
        </p:txBody>
      </p:sp>
      <p:sp>
        <p:nvSpPr>
          <p:cNvPr id="74756" name="Rectangle 3"/>
          <p:cNvSpPr>
            <a:spLocks noGrp="1" noChangeArrowheads="1"/>
          </p:cNvSpPr>
          <p:nvPr>
            <p:ph idx="1"/>
          </p:nvPr>
        </p:nvSpPr>
        <p:spPr/>
        <p:txBody>
          <a:bodyPr/>
          <a:lstStyle/>
          <a:p>
            <a:pPr eaLnBrk="1" hangingPunct="1"/>
            <a:r>
              <a:rPr lang="en-US" altLang="en-US" smtClean="0"/>
              <a:t>Data on the distribution of income show wide disparity in our society.</a:t>
            </a:r>
          </a:p>
          <a:p>
            <a:pPr eaLnBrk="1" hangingPunct="1"/>
            <a:r>
              <a:rPr lang="en-US" altLang="en-US" smtClean="0"/>
              <a:t>The richest fifth of the families earns about ten times as much as the poorest fifth.</a:t>
            </a:r>
          </a:p>
          <a:p>
            <a:pPr eaLnBrk="1" hangingPunct="1"/>
            <a:r>
              <a:rPr lang="en-US" altLang="en-US" smtClean="0"/>
              <a:t>It is difficult to gauge the degree of inequality using data on the distribution of income in a single year.</a:t>
            </a:r>
          </a:p>
        </p:txBody>
      </p:sp>
      <p:sp>
        <p:nvSpPr>
          <p:cNvPr id="747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
        <p:nvSpPr>
          <p:cNvPr id="74757"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lstStyle/>
          <a:p>
            <a:pPr eaLnBrk="1" hangingPunct="1"/>
            <a:r>
              <a:rPr lang="en-US" altLang="en-US" smtClean="0"/>
              <a:t>Summary</a:t>
            </a:r>
            <a:endParaRPr lang="en-US" altLang="en-US" smtClean="0">
              <a:latin typeface="Tahoma" panose="020B0604030504040204" pitchFamily="34" charset="0"/>
            </a:endParaRPr>
          </a:p>
        </p:txBody>
      </p:sp>
      <p:sp>
        <p:nvSpPr>
          <p:cNvPr id="75780" name="Rectangle 3"/>
          <p:cNvSpPr>
            <a:spLocks noGrp="1" noChangeArrowheads="1"/>
          </p:cNvSpPr>
          <p:nvPr>
            <p:ph idx="1"/>
          </p:nvPr>
        </p:nvSpPr>
        <p:spPr/>
        <p:txBody>
          <a:bodyPr/>
          <a:lstStyle/>
          <a:p>
            <a:pPr eaLnBrk="1" hangingPunct="1"/>
            <a:r>
              <a:rPr lang="en-US" altLang="en-US" smtClean="0"/>
              <a:t>Political philosophers differ in their views about the role government should play in redistributing income.</a:t>
            </a:r>
          </a:p>
          <a:p>
            <a:pPr eaLnBrk="1" hangingPunct="1"/>
            <a:r>
              <a:rPr lang="en-US" altLang="en-US" smtClean="0"/>
              <a:t>Utilitarians would choose the distribution of income to maximize the sum of the utility of everyone in society.</a:t>
            </a:r>
          </a:p>
        </p:txBody>
      </p:sp>
      <p:sp>
        <p:nvSpPr>
          <p:cNvPr id="757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
        <p:nvSpPr>
          <p:cNvPr id="75781"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lstStyle/>
          <a:p>
            <a:pPr eaLnBrk="1" hangingPunct="1"/>
            <a:r>
              <a:rPr lang="en-US" altLang="en-US" smtClean="0"/>
              <a:t>Summary</a:t>
            </a:r>
            <a:endParaRPr lang="en-US" altLang="en-US" smtClean="0">
              <a:latin typeface="Tahoma" panose="020B0604030504040204" pitchFamily="34" charset="0"/>
            </a:endParaRPr>
          </a:p>
        </p:txBody>
      </p:sp>
      <p:sp>
        <p:nvSpPr>
          <p:cNvPr id="76804" name="Rectangle 3"/>
          <p:cNvSpPr>
            <a:spLocks noGrp="1" noChangeArrowheads="1"/>
          </p:cNvSpPr>
          <p:nvPr>
            <p:ph idx="1"/>
          </p:nvPr>
        </p:nvSpPr>
        <p:spPr/>
        <p:txBody>
          <a:bodyPr/>
          <a:lstStyle/>
          <a:p>
            <a:pPr eaLnBrk="1" hangingPunct="1"/>
            <a:r>
              <a:rPr lang="en-US" altLang="en-US" smtClean="0"/>
              <a:t>Liberals would determine the distribution of income as if we were behind a “veil of ignorance” that prevented us from knowing our own stations in life.</a:t>
            </a:r>
          </a:p>
          <a:p>
            <a:pPr eaLnBrk="1" hangingPunct="1"/>
            <a:r>
              <a:rPr lang="en-US" altLang="en-US" smtClean="0"/>
              <a:t>Libertarians would have the government enforce individual rights but not be concerned about inequality in the resulting distribution of income.</a:t>
            </a:r>
          </a:p>
        </p:txBody>
      </p:sp>
      <p:sp>
        <p:nvSpPr>
          <p:cNvPr id="768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
        <p:nvSpPr>
          <p:cNvPr id="76805"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p:txBody>
          <a:bodyPr/>
          <a:lstStyle/>
          <a:p>
            <a:pPr eaLnBrk="1" hangingPunct="1"/>
            <a:r>
              <a:rPr lang="en-US" altLang="en-US" smtClean="0"/>
              <a:t>Summary</a:t>
            </a:r>
            <a:endParaRPr lang="en-US" altLang="en-US" smtClean="0">
              <a:latin typeface="Tahoma" panose="020B0604030504040204" pitchFamily="34" charset="0"/>
            </a:endParaRPr>
          </a:p>
        </p:txBody>
      </p:sp>
      <p:sp>
        <p:nvSpPr>
          <p:cNvPr id="77828" name="Rectangle 3"/>
          <p:cNvSpPr>
            <a:spLocks noGrp="1" noChangeArrowheads="1"/>
          </p:cNvSpPr>
          <p:nvPr>
            <p:ph idx="1"/>
          </p:nvPr>
        </p:nvSpPr>
        <p:spPr/>
        <p:txBody>
          <a:bodyPr/>
          <a:lstStyle/>
          <a:p>
            <a:pPr eaLnBrk="1" hangingPunct="1"/>
            <a:r>
              <a:rPr lang="en-US" altLang="en-US" smtClean="0"/>
              <a:t>Various policies aimed to help the poor include:  minimum-wage laws, welfare, negative income taxes, and in-kind transfers.</a:t>
            </a:r>
          </a:p>
          <a:p>
            <a:pPr eaLnBrk="1" hangingPunct="1"/>
            <a:r>
              <a:rPr lang="en-US" altLang="en-US" smtClean="0"/>
              <a:t>Although each of these policies helps some families escape poverty, they also have unintended side effects.</a:t>
            </a:r>
          </a:p>
        </p:txBody>
      </p:sp>
      <p:sp>
        <p:nvSpPr>
          <p:cNvPr id="778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
        <p:nvSpPr>
          <p:cNvPr id="77829"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sz="4000">
                <a:cs typeface="Calibri" panose="020F0502020204030204" pitchFamily="34" charset="0"/>
              </a:rPr>
              <a:t>Table 2  Income Inequality in the United States</a:t>
            </a:r>
          </a:p>
        </p:txBody>
      </p:sp>
      <p:sp>
        <p:nvSpPr>
          <p:cNvPr id="20482" name="Footer Placeholder 3"/>
          <p:cNvSpPr>
            <a:spLocks noGrp="1"/>
          </p:cNvSpPr>
          <p:nvPr>
            <p:ph type="ftr" sz="quarter" idx="11"/>
          </p:nvPr>
        </p:nvSpPr>
        <p:spPr>
          <a:xfrm>
            <a:off x="1752600" y="6400800"/>
            <a:ext cx="4495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
        <p:nvSpPr>
          <p:cNvPr id="20484" name="AutoShape 3"/>
          <p:cNvSpPr>
            <a:spLocks noChangeAspect="1" noChangeArrowheads="1" noTextEdit="1"/>
          </p:cNvSpPr>
          <p:nvPr/>
        </p:nvSpPr>
        <p:spPr bwMode="auto">
          <a:xfrm>
            <a:off x="1730376" y="1873251"/>
            <a:ext cx="867727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0597" name="Text Box 5"/>
          <p:cNvSpPr txBox="1">
            <a:spLocks noChangeArrowheads="1"/>
          </p:cNvSpPr>
          <p:nvPr/>
        </p:nvSpPr>
        <p:spPr bwMode="auto">
          <a:xfrm>
            <a:off x="6629400" y="6096001"/>
            <a:ext cx="2895600" cy="581025"/>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t>Inequality fell till the 1970s. Then it started increasing.</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739" y="1473200"/>
            <a:ext cx="801052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TextBox 7"/>
          <p:cNvSpPr txBox="1">
            <a:spLocks noChangeArrowheads="1"/>
          </p:cNvSpPr>
          <p:nvPr/>
        </p:nvSpPr>
        <p:spPr bwMode="auto">
          <a:xfrm>
            <a:off x="1670050" y="5413376"/>
            <a:ext cx="8826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This table shows the percentage of total before-tax income received by families in each fifth of the income distribution and by those families in the top 5 percent.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0597"/>
                                        </p:tgtEl>
                                        <p:attrNameLst>
                                          <p:attrName>style.visibility</p:attrName>
                                        </p:attrNameLst>
                                      </p:cBhvr>
                                      <p:to>
                                        <p:strVal val="visible"/>
                                      </p:to>
                                    </p:set>
                                    <p:animEffect transition="in" filter="dissolve">
                                      <p:cBhvr>
                                        <p:cTn id="7" dur="500"/>
                                        <p:tgtEl>
                                          <p:spTgt spid="11059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algn="l" eaLnBrk="1" hangingPunct="1"/>
            <a:r>
              <a:rPr lang="en-US" altLang="en-US" sz="3600"/>
              <a:t>U.S. Income Inequality</a:t>
            </a:r>
            <a:endParaRPr lang="en-US" altLang="en-US" sz="3600">
              <a:latin typeface="Tahoma" panose="020B0604030504040204" pitchFamily="34" charset="0"/>
            </a:endParaRPr>
          </a:p>
        </p:txBody>
      </p:sp>
      <p:sp>
        <p:nvSpPr>
          <p:cNvPr id="21508" name="Rectangle 3"/>
          <p:cNvSpPr>
            <a:spLocks noGrp="1" noChangeArrowheads="1"/>
          </p:cNvSpPr>
          <p:nvPr>
            <p:ph idx="1"/>
          </p:nvPr>
        </p:nvSpPr>
        <p:spPr/>
        <p:txBody>
          <a:bodyPr/>
          <a:lstStyle/>
          <a:p>
            <a:pPr eaLnBrk="1" hangingPunct="1"/>
            <a:r>
              <a:rPr lang="en-US" altLang="en-US" smtClean="0"/>
              <a:t>From 1935-1970, the distribution of income gradually became more equal.</a:t>
            </a:r>
          </a:p>
          <a:p>
            <a:pPr eaLnBrk="1" hangingPunct="1"/>
            <a:r>
              <a:rPr lang="en-US" altLang="en-US" smtClean="0"/>
              <a:t>Since then, this trend has reversed itself.</a:t>
            </a:r>
          </a:p>
        </p:txBody>
      </p:sp>
      <p:sp>
        <p:nvSpPr>
          <p:cNvPr id="215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CHAPTER 20 INCOME INEQUALITY AND POVERTY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tLang="en-US" smtClean="0"/>
          </a:p>
        </p:txBody>
      </p:sp>
      <p:sp>
        <p:nvSpPr>
          <p:cNvPr id="22531" name="Content Placeholder 2"/>
          <p:cNvSpPr>
            <a:spLocks noGrp="1"/>
          </p:cNvSpPr>
          <p:nvPr>
            <p:ph idx="1"/>
          </p:nvPr>
        </p:nvSpPr>
        <p:spPr/>
        <p:txBody>
          <a:bodyPr/>
          <a:lstStyle/>
          <a:p>
            <a:endParaRPr lang="en-US" altLang="en-US" smtClean="0"/>
          </a:p>
        </p:txBody>
      </p:sp>
      <p:sp>
        <p:nvSpPr>
          <p:cNvPr id="225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Calibri" panose="020F0502020204030204" pitchFamily="34" charset="0"/>
              </a:rPr>
              <a:t>CHAPTER 20 INCOME INEQUALITY AND POVERTY</a:t>
            </a:r>
          </a:p>
        </p:txBody>
      </p:sp>
      <p:pic>
        <p:nvPicPr>
          <p:cNvPr id="225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228600"/>
            <a:ext cx="834707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447</TotalTime>
  <Words>3017</Words>
  <Application>Microsoft Office PowerPoint</Application>
  <PresentationFormat>Widescreen</PresentationFormat>
  <Paragraphs>305</Paragraphs>
  <Slides>63</Slides>
  <Notes>7</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Times New Roman</vt:lpstr>
      <vt:lpstr>Tahoma</vt:lpstr>
      <vt:lpstr>Office Theme</vt:lpstr>
      <vt:lpstr>Chapter 20: Income Inequality and Poverty</vt:lpstr>
      <vt:lpstr>Income Inequality and Poverty</vt:lpstr>
      <vt:lpstr>THE MEASUREMENT OF INEQUALITY</vt:lpstr>
      <vt:lpstr>Table 1  The Distribution of Income in the United States: 2008</vt:lpstr>
      <vt:lpstr>U.S. Income Inequality</vt:lpstr>
      <vt:lpstr>U.S. Income Inequality</vt:lpstr>
      <vt:lpstr>Table 2  Income Inequality in the United States</vt:lpstr>
      <vt:lpstr>U.S. Income Inequality</vt:lpstr>
      <vt:lpstr>PowerPoint Presentation</vt:lpstr>
      <vt:lpstr>PowerPoint Presentation</vt:lpstr>
      <vt:lpstr>PowerPoint Presentation</vt:lpstr>
      <vt:lpstr>PowerPoint Presentation</vt:lpstr>
      <vt:lpstr>U.S. Income Inequality </vt:lpstr>
      <vt:lpstr>CASE STUDY: The Women’s Movement and the Income Distribution</vt:lpstr>
      <vt:lpstr>Figure 1 Inequality around the World</vt:lpstr>
      <vt:lpstr>The Poverty Rate</vt:lpstr>
      <vt:lpstr>The Poverty Rate</vt:lpstr>
      <vt:lpstr>The Poverty Rate</vt:lpstr>
      <vt:lpstr>Figure 2 The Poverty Rate</vt:lpstr>
      <vt:lpstr>The Poverty Rate</vt:lpstr>
      <vt:lpstr>Table 3  Who Is Poor?</vt:lpstr>
      <vt:lpstr>The Poverty Rate</vt:lpstr>
      <vt:lpstr>Problems in Measuring Inequality</vt:lpstr>
      <vt:lpstr>Problems in Measuring Inequality</vt:lpstr>
      <vt:lpstr>Problems in Measuring Inequality</vt:lpstr>
      <vt:lpstr>Problems in Measuring Inequality</vt:lpstr>
      <vt:lpstr>Case Study: Alternative Measures of Inequality</vt:lpstr>
      <vt:lpstr>Case Study: Alternative Measures of Inequality</vt:lpstr>
      <vt:lpstr>Case Study: Alternative Measures of Inequality</vt:lpstr>
      <vt:lpstr>Economic Mobility</vt:lpstr>
      <vt:lpstr>Economic Mobility </vt:lpstr>
      <vt:lpstr>POLITICAL PHILOSOPHY OF REDISTRIBUTING INCOME</vt:lpstr>
      <vt:lpstr>POLITICAL PHILOSOPHY OF REDISTRIBUTING INCOME</vt:lpstr>
      <vt:lpstr>POLITICAL PHILOSOPHY OF REDISTRIBUTING INCOME</vt:lpstr>
      <vt:lpstr>Utilitarianism</vt:lpstr>
      <vt:lpstr>Utilitarianism</vt:lpstr>
      <vt:lpstr>Utilitarianism: leaky buckets</vt:lpstr>
      <vt:lpstr>PowerPoint Presentation</vt:lpstr>
      <vt:lpstr>Liberalism</vt:lpstr>
      <vt:lpstr>Liberalism</vt:lpstr>
      <vt:lpstr>Liberalism</vt:lpstr>
      <vt:lpstr>Libertarianism</vt:lpstr>
      <vt:lpstr>Libertarianism</vt:lpstr>
      <vt:lpstr>POLICIES TO REDUCE POVERTY</vt:lpstr>
      <vt:lpstr>POLICIES TO REDUCE POVERTY</vt:lpstr>
      <vt:lpstr>Minimum-Wage Laws</vt:lpstr>
      <vt:lpstr>Minimum-Wage Laws</vt:lpstr>
      <vt:lpstr>Minimum-Wage Laws</vt:lpstr>
      <vt:lpstr>Welfare</vt:lpstr>
      <vt:lpstr>Welfare: incentives</vt:lpstr>
      <vt:lpstr>Negative Income Tax</vt:lpstr>
      <vt:lpstr>Negative Income Tax</vt:lpstr>
      <vt:lpstr>In-Kind Transfers</vt:lpstr>
      <vt:lpstr>In-Kind Transfers</vt:lpstr>
      <vt:lpstr>Antipoverty Programs and Work Incentives</vt:lpstr>
      <vt:lpstr>Antipoverty Programs and Work Incentives</vt:lpstr>
      <vt:lpstr>Antipoverty Programs and Work Incentives</vt:lpstr>
      <vt:lpstr>Antipoverty Programs and Work Incentives</vt:lpstr>
      <vt:lpstr>Any Questions?</vt:lpstr>
      <vt:lpstr>Summary</vt:lpstr>
      <vt:lpstr>Summary</vt:lpstr>
      <vt:lpstr>Summary</vt:lpstr>
      <vt:lpstr>Summary</vt:lpstr>
    </vt:vector>
  </TitlesOfParts>
  <Company>OffCenter Concepts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dc:title>
  <dc:creator>Sheryl Nelson</dc:creator>
  <cp:lastModifiedBy>Udayan Roy</cp:lastModifiedBy>
  <cp:revision>47</cp:revision>
  <dcterms:created xsi:type="dcterms:W3CDTF">2003-02-01T21:50:18Z</dcterms:created>
  <dcterms:modified xsi:type="dcterms:W3CDTF">2019-08-25T19:56:34Z</dcterms:modified>
</cp:coreProperties>
</file>