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6"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020"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C889732-A1C6-48A7-B563-28C49F5C9720}" type="datetimeFigureOut">
              <a:rPr lang="en-US" smtClean="0"/>
              <a:t>9/6/2011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8A99089-C10C-40C4-860F-0F57D15244CF}" type="slidenum">
              <a:rPr lang="en-US" smtClean="0"/>
              <a:t>‹#›</a:t>
            </a:fld>
            <a:endParaRPr lang="en-US"/>
          </a:p>
        </p:txBody>
      </p:sp>
    </p:spTree>
    <p:extLst>
      <p:ext uri="{BB962C8B-B14F-4D97-AF65-F5344CB8AC3E}">
        <p14:creationId xmlns:p14="http://schemas.microsoft.com/office/powerpoint/2010/main" val="21958439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9C2039-4426-4B84-BF8F-D09188EC4B3B}" type="slidenum">
              <a:rPr lang="en-US" smtClean="0"/>
              <a:t>‹#›</a:t>
            </a:fld>
            <a:endParaRPr lang="en-US"/>
          </a:p>
        </p:txBody>
      </p:sp>
    </p:spTree>
    <p:extLst>
      <p:ext uri="{BB962C8B-B14F-4D97-AF65-F5344CB8AC3E}">
        <p14:creationId xmlns:p14="http://schemas.microsoft.com/office/powerpoint/2010/main" val="20993016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9C2039-4426-4B84-BF8F-D09188EC4B3B}" type="slidenum">
              <a:rPr lang="en-US" smtClean="0"/>
              <a:t>‹#›</a:t>
            </a:fld>
            <a:endParaRPr lang="en-US"/>
          </a:p>
        </p:txBody>
      </p:sp>
    </p:spTree>
    <p:extLst>
      <p:ext uri="{BB962C8B-B14F-4D97-AF65-F5344CB8AC3E}">
        <p14:creationId xmlns:p14="http://schemas.microsoft.com/office/powerpoint/2010/main" val="3237824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9C2039-4426-4B84-BF8F-D09188EC4B3B}" type="slidenum">
              <a:rPr lang="en-US" smtClean="0"/>
              <a:t>‹#›</a:t>
            </a:fld>
            <a:endParaRPr lang="en-US"/>
          </a:p>
        </p:txBody>
      </p:sp>
    </p:spTree>
    <p:extLst>
      <p:ext uri="{BB962C8B-B14F-4D97-AF65-F5344CB8AC3E}">
        <p14:creationId xmlns:p14="http://schemas.microsoft.com/office/powerpoint/2010/main" val="1496801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3"/>
          <p:cNvSpPr>
            <a:spLocks noGrp="1" noChangeArrowheads="1"/>
          </p:cNvSpPr>
          <p:nvPr>
            <p:ph type="sldNum" sz="quarter" idx="10"/>
          </p:nvPr>
        </p:nvSpPr>
        <p:spPr>
          <a:ln/>
        </p:spPr>
        <p:txBody>
          <a:bodyPr/>
          <a:lstStyle>
            <a:lvl1pPr>
              <a:defRPr/>
            </a:lvl1pPr>
          </a:lstStyle>
          <a:p>
            <a:pPr>
              <a:defRPr/>
            </a:pPr>
            <a:fld id="{09C50E3B-2A4F-42E5-81BD-E3D25E86F669}" type="slidenum">
              <a:rPr lang="en-US"/>
              <a:pPr>
                <a:defRPr/>
              </a:pPr>
              <a:t>‹#›</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10622917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3"/>
          <p:cNvSpPr>
            <a:spLocks noGrp="1" noChangeArrowheads="1"/>
          </p:cNvSpPr>
          <p:nvPr>
            <p:ph type="sldNum" sz="quarter" idx="10"/>
          </p:nvPr>
        </p:nvSpPr>
        <p:spPr>
          <a:ln/>
        </p:spPr>
        <p:txBody>
          <a:bodyPr/>
          <a:lstStyle>
            <a:lvl1pPr>
              <a:defRPr/>
            </a:lvl1pPr>
          </a:lstStyle>
          <a:p>
            <a:pPr>
              <a:defRPr/>
            </a:pPr>
            <a:fld id="{09C50E3B-2A4F-42E5-81BD-E3D25E86F669}" type="slidenum">
              <a:rPr lang="en-US"/>
              <a:pPr>
                <a:defRPr/>
              </a:pPr>
              <a:t>‹#›</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10622917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3"/>
          <p:cNvSpPr>
            <a:spLocks noGrp="1" noChangeArrowheads="1"/>
          </p:cNvSpPr>
          <p:nvPr>
            <p:ph type="sldNum" sz="quarter" idx="10"/>
          </p:nvPr>
        </p:nvSpPr>
        <p:spPr>
          <a:ln/>
        </p:spPr>
        <p:txBody>
          <a:bodyPr/>
          <a:lstStyle>
            <a:lvl1pPr>
              <a:defRPr/>
            </a:lvl1pPr>
          </a:lstStyle>
          <a:p>
            <a:pPr>
              <a:defRPr/>
            </a:pPr>
            <a:fld id="{09C50E3B-2A4F-42E5-81BD-E3D25E86F669}" type="slidenum">
              <a:rPr lang="en-US"/>
              <a:pPr>
                <a:defRPr/>
              </a:pPr>
              <a:t>‹#›</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10622917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3"/>
          <p:cNvSpPr>
            <a:spLocks noGrp="1" noChangeArrowheads="1"/>
          </p:cNvSpPr>
          <p:nvPr>
            <p:ph type="sldNum" sz="quarter" idx="10"/>
          </p:nvPr>
        </p:nvSpPr>
        <p:spPr>
          <a:ln/>
        </p:spPr>
        <p:txBody>
          <a:bodyPr/>
          <a:lstStyle>
            <a:lvl1pPr>
              <a:defRPr/>
            </a:lvl1pPr>
          </a:lstStyle>
          <a:p>
            <a:pPr>
              <a:defRPr/>
            </a:pPr>
            <a:fld id="{09C50E3B-2A4F-42E5-81BD-E3D25E86F669}" type="slidenum">
              <a:rPr lang="en-US"/>
              <a:pPr>
                <a:defRPr/>
              </a:pPr>
              <a:t>‹#›</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10622917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3"/>
          <p:cNvSpPr>
            <a:spLocks noGrp="1" noChangeArrowheads="1"/>
          </p:cNvSpPr>
          <p:nvPr>
            <p:ph type="sldNum" sz="quarter" idx="10"/>
          </p:nvPr>
        </p:nvSpPr>
        <p:spPr>
          <a:ln/>
        </p:spPr>
        <p:txBody>
          <a:bodyPr/>
          <a:lstStyle>
            <a:lvl1pPr>
              <a:defRPr/>
            </a:lvl1pPr>
          </a:lstStyle>
          <a:p>
            <a:pPr>
              <a:defRPr/>
            </a:pPr>
            <a:fld id="{8DC0574C-F11C-4108-A0F6-F80A01679DB0}" type="slidenum">
              <a:rPr lang="en-US"/>
              <a:pPr>
                <a:defRPr/>
              </a:pPr>
              <a:t>‹#›</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39037727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3"/>
          <p:cNvSpPr>
            <a:spLocks noGrp="1" noChangeArrowheads="1"/>
          </p:cNvSpPr>
          <p:nvPr>
            <p:ph type="sldNum" sz="quarter" idx="10"/>
          </p:nvPr>
        </p:nvSpPr>
        <p:spPr>
          <a:ln/>
        </p:spPr>
        <p:txBody>
          <a:bodyPr/>
          <a:lstStyle>
            <a:lvl1pPr>
              <a:defRPr/>
            </a:lvl1pPr>
          </a:lstStyle>
          <a:p>
            <a:pPr>
              <a:defRPr/>
            </a:pPr>
            <a:fld id="{09C50E3B-2A4F-42E5-81BD-E3D25E86F669}" type="slidenum">
              <a:rPr lang="en-US"/>
              <a:pPr>
                <a:defRPr/>
              </a:pPr>
              <a:t>‹#›</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106229175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7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3"/>
          <p:cNvSpPr>
            <a:spLocks noGrp="1" noChangeArrowheads="1"/>
          </p:cNvSpPr>
          <p:nvPr>
            <p:ph type="sldNum" sz="quarter" idx="10"/>
          </p:nvPr>
        </p:nvSpPr>
        <p:spPr>
          <a:ln/>
        </p:spPr>
        <p:txBody>
          <a:bodyPr/>
          <a:lstStyle>
            <a:lvl1pPr>
              <a:defRPr/>
            </a:lvl1pPr>
          </a:lstStyle>
          <a:p>
            <a:pPr>
              <a:defRPr/>
            </a:pPr>
            <a:fld id="{09C50E3B-2A4F-42E5-81BD-E3D25E86F669}" type="slidenum">
              <a:rPr lang="en-US"/>
              <a:pPr>
                <a:defRPr/>
              </a:pPr>
              <a:t>‹#›</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106229175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8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3"/>
          <p:cNvSpPr>
            <a:spLocks noGrp="1" noChangeArrowheads="1"/>
          </p:cNvSpPr>
          <p:nvPr>
            <p:ph type="sldNum" sz="quarter" idx="10"/>
          </p:nvPr>
        </p:nvSpPr>
        <p:spPr>
          <a:ln/>
        </p:spPr>
        <p:txBody>
          <a:bodyPr/>
          <a:lstStyle>
            <a:lvl1pPr>
              <a:defRPr/>
            </a:lvl1pPr>
          </a:lstStyle>
          <a:p>
            <a:pPr>
              <a:defRPr/>
            </a:pPr>
            <a:fld id="{09C50E3B-2A4F-42E5-81BD-E3D25E86F669}" type="slidenum">
              <a:rPr lang="en-US"/>
              <a:pPr>
                <a:defRPr/>
              </a:pPr>
              <a:t>‹#›</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10622917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9C2039-4426-4B84-BF8F-D09188EC4B3B}" type="slidenum">
              <a:rPr lang="en-US" smtClean="0"/>
              <a:t>‹#›</a:t>
            </a:fld>
            <a:endParaRPr lang="en-US"/>
          </a:p>
        </p:txBody>
      </p:sp>
    </p:spTree>
    <p:extLst>
      <p:ext uri="{BB962C8B-B14F-4D97-AF65-F5344CB8AC3E}">
        <p14:creationId xmlns:p14="http://schemas.microsoft.com/office/powerpoint/2010/main" val="365344437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9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3"/>
          <p:cNvSpPr>
            <a:spLocks noGrp="1" noChangeArrowheads="1"/>
          </p:cNvSpPr>
          <p:nvPr>
            <p:ph type="sldNum" sz="quarter" idx="10"/>
          </p:nvPr>
        </p:nvSpPr>
        <p:spPr>
          <a:ln/>
        </p:spPr>
        <p:txBody>
          <a:bodyPr/>
          <a:lstStyle>
            <a:lvl1pPr>
              <a:defRPr/>
            </a:lvl1pPr>
          </a:lstStyle>
          <a:p>
            <a:pPr>
              <a:defRPr/>
            </a:pPr>
            <a:fld id="{09C50E3B-2A4F-42E5-81BD-E3D25E86F669}" type="slidenum">
              <a:rPr lang="en-US"/>
              <a:pPr>
                <a:defRPr/>
              </a:pPr>
              <a:t>‹#›</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106229175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0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3"/>
          <p:cNvSpPr>
            <a:spLocks noGrp="1" noChangeArrowheads="1"/>
          </p:cNvSpPr>
          <p:nvPr>
            <p:ph type="sldNum" sz="quarter" idx="10"/>
          </p:nvPr>
        </p:nvSpPr>
        <p:spPr>
          <a:ln/>
        </p:spPr>
        <p:txBody>
          <a:bodyPr/>
          <a:lstStyle>
            <a:lvl1pPr>
              <a:defRPr/>
            </a:lvl1pPr>
          </a:lstStyle>
          <a:p>
            <a:pPr>
              <a:defRPr/>
            </a:pPr>
            <a:fld id="{09C50E3B-2A4F-42E5-81BD-E3D25E86F669}" type="slidenum">
              <a:rPr lang="en-US"/>
              <a:pPr>
                <a:defRPr/>
              </a:pPr>
              <a:t>‹#›</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Tree>
    <p:extLst>
      <p:ext uri="{BB962C8B-B14F-4D97-AF65-F5344CB8AC3E}">
        <p14:creationId xmlns:p14="http://schemas.microsoft.com/office/powerpoint/2010/main" val="10622917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9C2039-4426-4B84-BF8F-D09188EC4B3B}" type="slidenum">
              <a:rPr lang="en-US" smtClean="0"/>
              <a:t>‹#›</a:t>
            </a:fld>
            <a:endParaRPr lang="en-US"/>
          </a:p>
        </p:txBody>
      </p:sp>
    </p:spTree>
    <p:extLst>
      <p:ext uri="{BB962C8B-B14F-4D97-AF65-F5344CB8AC3E}">
        <p14:creationId xmlns:p14="http://schemas.microsoft.com/office/powerpoint/2010/main" val="5640028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9C2039-4426-4B84-BF8F-D09188EC4B3B}" type="slidenum">
              <a:rPr lang="en-US" smtClean="0"/>
              <a:t>‹#›</a:t>
            </a:fld>
            <a:endParaRPr lang="en-US"/>
          </a:p>
        </p:txBody>
      </p:sp>
    </p:spTree>
    <p:extLst>
      <p:ext uri="{BB962C8B-B14F-4D97-AF65-F5344CB8AC3E}">
        <p14:creationId xmlns:p14="http://schemas.microsoft.com/office/powerpoint/2010/main" val="6208654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9C2039-4426-4B84-BF8F-D09188EC4B3B}" type="slidenum">
              <a:rPr lang="en-US" smtClean="0"/>
              <a:t>‹#›</a:t>
            </a:fld>
            <a:endParaRPr lang="en-US"/>
          </a:p>
        </p:txBody>
      </p:sp>
    </p:spTree>
    <p:extLst>
      <p:ext uri="{BB962C8B-B14F-4D97-AF65-F5344CB8AC3E}">
        <p14:creationId xmlns:p14="http://schemas.microsoft.com/office/powerpoint/2010/main" val="21844204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59C2039-4426-4B84-BF8F-D09188EC4B3B}" type="slidenum">
              <a:rPr lang="en-US" smtClean="0"/>
              <a:t>‹#›</a:t>
            </a:fld>
            <a:endParaRPr lang="en-US"/>
          </a:p>
        </p:txBody>
      </p:sp>
    </p:spTree>
    <p:extLst>
      <p:ext uri="{BB962C8B-B14F-4D97-AF65-F5344CB8AC3E}">
        <p14:creationId xmlns:p14="http://schemas.microsoft.com/office/powerpoint/2010/main" val="34051131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59C2039-4426-4B84-BF8F-D09188EC4B3B}" type="slidenum">
              <a:rPr lang="en-US" smtClean="0"/>
              <a:t>‹#›</a:t>
            </a:fld>
            <a:endParaRPr lang="en-US"/>
          </a:p>
        </p:txBody>
      </p:sp>
    </p:spTree>
    <p:extLst>
      <p:ext uri="{BB962C8B-B14F-4D97-AF65-F5344CB8AC3E}">
        <p14:creationId xmlns:p14="http://schemas.microsoft.com/office/powerpoint/2010/main" val="24932400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9C2039-4426-4B84-BF8F-D09188EC4B3B}" type="slidenum">
              <a:rPr lang="en-US" smtClean="0"/>
              <a:t>‹#›</a:t>
            </a:fld>
            <a:endParaRPr lang="en-US"/>
          </a:p>
        </p:txBody>
      </p:sp>
    </p:spTree>
    <p:extLst>
      <p:ext uri="{BB962C8B-B14F-4D97-AF65-F5344CB8AC3E}">
        <p14:creationId xmlns:p14="http://schemas.microsoft.com/office/powerpoint/2010/main" val="1014234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9C2039-4426-4B84-BF8F-D09188EC4B3B}" type="slidenum">
              <a:rPr lang="en-US" smtClean="0"/>
              <a:t>‹#›</a:t>
            </a:fld>
            <a:endParaRPr lang="en-US"/>
          </a:p>
        </p:txBody>
      </p:sp>
    </p:spTree>
    <p:extLst>
      <p:ext uri="{BB962C8B-B14F-4D97-AF65-F5344CB8AC3E}">
        <p14:creationId xmlns:p14="http://schemas.microsoft.com/office/powerpoint/2010/main" val="27620690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9C2039-4426-4B84-BF8F-D09188EC4B3B}" type="slidenum">
              <a:rPr lang="en-US" smtClean="0"/>
              <a:t>‹#›</a:t>
            </a:fld>
            <a:endParaRPr lang="en-US"/>
          </a:p>
        </p:txBody>
      </p:sp>
    </p:spTree>
    <p:extLst>
      <p:ext uri="{BB962C8B-B14F-4D97-AF65-F5344CB8AC3E}">
        <p14:creationId xmlns:p14="http://schemas.microsoft.com/office/powerpoint/2010/main" val="410788835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myweb.liu.edu/~uroy/"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7.wmf"/><Relationship Id="rId4" Type="http://schemas.openxmlformats.org/officeDocument/2006/relationships/oleObject" Target="../embeddings/oleObject1.bin"/></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0.xml"/></Relationships>
</file>

<file path=ppt/slides/_rels/slide1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Graphs in Economics</a:t>
            </a:r>
            <a:endParaRPr lang="en-US" dirty="0"/>
          </a:p>
        </p:txBody>
      </p:sp>
      <p:sp>
        <p:nvSpPr>
          <p:cNvPr id="3" name="Subtitle 2"/>
          <p:cNvSpPr>
            <a:spLocks noGrp="1"/>
          </p:cNvSpPr>
          <p:nvPr>
            <p:ph type="subTitle" idx="1"/>
          </p:nvPr>
        </p:nvSpPr>
        <p:spPr/>
        <p:txBody>
          <a:bodyPr/>
          <a:lstStyle/>
          <a:p>
            <a:r>
              <a:rPr lang="en-US" dirty="0" smtClean="0"/>
              <a:t>Appendix to Chapter 2</a:t>
            </a:r>
          </a:p>
          <a:p>
            <a:r>
              <a:rPr lang="en-US" dirty="0" err="1" smtClean="0">
                <a:hlinkClick r:id="rId2"/>
              </a:rPr>
              <a:t>Udayan</a:t>
            </a:r>
            <a:r>
              <a:rPr lang="en-US" dirty="0" smtClean="0">
                <a:hlinkClick r:id="rId2"/>
              </a:rPr>
              <a:t> Roy</a:t>
            </a:r>
            <a:endParaRPr lang="en-US" dirty="0"/>
          </a:p>
        </p:txBody>
      </p:sp>
      <p:sp>
        <p:nvSpPr>
          <p:cNvPr id="4" name="Slide Number Placeholder 3"/>
          <p:cNvSpPr>
            <a:spLocks noGrp="1"/>
          </p:cNvSpPr>
          <p:nvPr>
            <p:ph type="sldNum" sz="quarter" idx="12"/>
          </p:nvPr>
        </p:nvSpPr>
        <p:spPr/>
        <p:txBody>
          <a:bodyPr/>
          <a:lstStyle/>
          <a:p>
            <a:fld id="{559C2039-4426-4B84-BF8F-D09188EC4B3B}" type="slidenum">
              <a:rPr lang="en-US" smtClean="0"/>
              <a:t>1</a:t>
            </a:fld>
            <a:endParaRPr lang="en-US"/>
          </a:p>
        </p:txBody>
      </p:sp>
    </p:spTree>
    <p:extLst>
      <p:ext uri="{BB962C8B-B14F-4D97-AF65-F5344CB8AC3E}">
        <p14:creationId xmlns:p14="http://schemas.microsoft.com/office/powerpoint/2010/main" val="5918826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2"/>
          <p:cNvSpPr>
            <a:spLocks noGrp="1"/>
          </p:cNvSpPr>
          <p:nvPr>
            <p:ph type="title"/>
          </p:nvPr>
        </p:nvSpPr>
        <p:spPr>
          <a:noFill/>
          <a:extLst>
            <a:ext uri="{909E8E84-426E-40DD-AFC4-6F175D3DCCD1}">
              <a14:hiddenFill xmlns:a14="http://schemas.microsoft.com/office/drawing/2010/main">
                <a:blipFill dpi="0" rotWithShape="1">
                  <a:blip r:embed="rId2"/>
                  <a:srcRect/>
                  <a:stretch>
                    <a:fillRect/>
                  </a:stretch>
                </a:blipFill>
              </a14:hiddenFill>
            </a:ext>
          </a:extLst>
        </p:spPr>
        <p:txBody>
          <a:bodyPr anchor="t"/>
          <a:lstStyle/>
          <a:p>
            <a:r>
              <a:rPr lang="en-US" smtClean="0"/>
              <a:t>Graphing: a brief review</a:t>
            </a:r>
          </a:p>
        </p:txBody>
      </p:sp>
      <p:sp>
        <p:nvSpPr>
          <p:cNvPr id="2" name="Content Placeholder 1"/>
          <p:cNvSpPr>
            <a:spLocks noGrp="1"/>
          </p:cNvSpPr>
          <p:nvPr>
            <p:ph idx="1"/>
          </p:nvPr>
        </p:nvSpPr>
        <p:spPr>
          <a:xfrm>
            <a:off x="457200" y="1371600"/>
            <a:ext cx="8493125" cy="5070475"/>
          </a:xfrm>
        </p:spPr>
        <p:txBody>
          <a:bodyPr rtlCol="0">
            <a:normAutofit/>
          </a:bodyPr>
          <a:lstStyle/>
          <a:p>
            <a:pPr>
              <a:defRPr/>
            </a:pPr>
            <a:r>
              <a:rPr lang="en-US" dirty="0" smtClean="0">
                <a:solidFill>
                  <a:srgbClr val="9E0000"/>
                </a:solidFill>
              </a:rPr>
              <a:t>Curves in the coordinate system</a:t>
            </a:r>
          </a:p>
          <a:p>
            <a:pPr>
              <a:defRPr/>
            </a:pPr>
            <a:r>
              <a:rPr lang="en-US" dirty="0" smtClean="0"/>
              <a:t>Negatively related variables</a:t>
            </a:r>
          </a:p>
          <a:p>
            <a:pPr lvl="1">
              <a:defRPr/>
            </a:pPr>
            <a:r>
              <a:rPr lang="en-US" dirty="0" smtClean="0"/>
              <a:t>The two variables move in opposite direction</a:t>
            </a:r>
          </a:p>
          <a:p>
            <a:pPr lvl="1">
              <a:defRPr/>
            </a:pPr>
            <a:r>
              <a:rPr lang="en-US" dirty="0" smtClean="0"/>
              <a:t>Downward sloping curve</a:t>
            </a:r>
          </a:p>
          <a:p>
            <a:pPr>
              <a:defRPr/>
            </a:pPr>
            <a:r>
              <a:rPr lang="en-US" dirty="0" smtClean="0"/>
              <a:t>Positively related variables</a:t>
            </a:r>
          </a:p>
          <a:p>
            <a:pPr lvl="1">
              <a:defRPr/>
            </a:pPr>
            <a:r>
              <a:rPr lang="en-US" dirty="0" smtClean="0"/>
              <a:t>The two variables move in the same direction</a:t>
            </a:r>
          </a:p>
          <a:p>
            <a:pPr lvl="1">
              <a:defRPr/>
            </a:pPr>
            <a:r>
              <a:rPr lang="en-US" dirty="0" smtClean="0"/>
              <a:t>Upward sloping curve</a:t>
            </a:r>
          </a:p>
          <a:p>
            <a:pPr>
              <a:defRPr/>
            </a:pPr>
            <a:r>
              <a:rPr lang="en-US" dirty="0" smtClean="0"/>
              <a:t>Movement along a curve</a:t>
            </a:r>
          </a:p>
          <a:p>
            <a:pPr>
              <a:defRPr/>
            </a:pPr>
            <a:r>
              <a:rPr lang="en-US" dirty="0" smtClean="0"/>
              <a:t>Shifts in a curve</a:t>
            </a:r>
          </a:p>
        </p:txBody>
      </p:sp>
      <p:sp>
        <p:nvSpPr>
          <p:cNvPr id="4710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eaLnBrk="1" hangingPunct="1"/>
            <a:fld id="{15998BF4-C5DF-4DDE-9776-19EC7421BE7F}" type="slidenum">
              <a:rPr lang="en-US" sz="1200" smtClean="0"/>
              <a:pPr eaLnBrk="1" hangingPunct="1"/>
              <a:t>10</a:t>
            </a:fld>
            <a:endParaRPr lang="en-US" sz="1200" smtClean="0"/>
          </a:p>
        </p:txBody>
      </p:sp>
    </p:spTree>
    <p:extLst>
      <p:ext uri="{BB962C8B-B14F-4D97-AF65-F5344CB8AC3E}">
        <p14:creationId xmlns:p14="http://schemas.microsoft.com/office/powerpoint/2010/main" val="19237314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p:txBody>
          <a:bodyPr/>
          <a:lstStyle/>
          <a:p>
            <a:r>
              <a:rPr lang="en-US" smtClean="0"/>
              <a:t>Figure A-3</a:t>
            </a:r>
          </a:p>
        </p:txBody>
      </p:sp>
      <p:sp>
        <p:nvSpPr>
          <p:cNvPr id="48131"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eaLnBrk="1" hangingPunct="1"/>
            <a:fld id="{97933A22-203D-4E58-8A45-AFBCBBA314F8}" type="slidenum">
              <a:rPr lang="en-US" sz="1200" smtClean="0"/>
              <a:pPr eaLnBrk="1" hangingPunct="1"/>
              <a:t>11</a:t>
            </a:fld>
            <a:endParaRPr lang="en-US" sz="1200" smtClean="0"/>
          </a:p>
        </p:txBody>
      </p:sp>
      <p:sp>
        <p:nvSpPr>
          <p:cNvPr id="48133" name="TextBox 4"/>
          <p:cNvSpPr txBox="1">
            <a:spLocks noChangeArrowheads="1"/>
          </p:cNvSpPr>
          <p:nvPr/>
        </p:nvSpPr>
        <p:spPr bwMode="auto">
          <a:xfrm>
            <a:off x="3200400" y="33337"/>
            <a:ext cx="260508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pPr>
            <a:r>
              <a:rPr lang="en-US" sz="2800" dirty="0">
                <a:solidFill>
                  <a:srgbClr val="C00000"/>
                </a:solidFill>
              </a:rPr>
              <a:t>Demand Curve</a:t>
            </a:r>
          </a:p>
        </p:txBody>
      </p:sp>
      <p:sp>
        <p:nvSpPr>
          <p:cNvPr id="6" name="TextBox 5"/>
          <p:cNvSpPr txBox="1">
            <a:spLocks noChangeArrowheads="1"/>
          </p:cNvSpPr>
          <p:nvPr/>
        </p:nvSpPr>
        <p:spPr bwMode="auto">
          <a:xfrm>
            <a:off x="152400" y="5605463"/>
            <a:ext cx="88392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pPr>
            <a:r>
              <a:rPr lang="en-US" sz="1800"/>
              <a:t>The line D</a:t>
            </a:r>
            <a:r>
              <a:rPr lang="en-US" sz="1800" baseline="-25000"/>
              <a:t>1</a:t>
            </a:r>
            <a:r>
              <a:rPr lang="en-US" sz="1800"/>
              <a:t> shows how Emma’s purchases of novels depend on the price of novels when her income is held constant. Because the price and the quantity demanded are negatively related, the demand curve slopes downward.</a:t>
            </a:r>
          </a:p>
        </p:txBody>
      </p:sp>
      <p:grpSp>
        <p:nvGrpSpPr>
          <p:cNvPr id="2" name="Group 120"/>
          <p:cNvGrpSpPr>
            <a:grpSpLocks/>
          </p:cNvGrpSpPr>
          <p:nvPr/>
        </p:nvGrpSpPr>
        <p:grpSpPr bwMode="auto">
          <a:xfrm>
            <a:off x="1828800" y="1347788"/>
            <a:ext cx="5334000" cy="3659187"/>
            <a:chOff x="1828800" y="1600200"/>
            <a:chExt cx="5334000" cy="3658395"/>
          </a:xfrm>
        </p:grpSpPr>
        <p:grpSp>
          <p:nvGrpSpPr>
            <p:cNvPr id="48215" name="Group 119"/>
            <p:cNvGrpSpPr>
              <a:grpSpLocks/>
            </p:cNvGrpSpPr>
            <p:nvPr/>
          </p:nvGrpSpPr>
          <p:grpSpPr bwMode="auto">
            <a:xfrm>
              <a:off x="1828800" y="1600200"/>
              <a:ext cx="5334001" cy="3658395"/>
              <a:chOff x="1828800" y="1600200"/>
              <a:chExt cx="5334001" cy="3658395"/>
            </a:xfrm>
          </p:grpSpPr>
          <p:sp>
            <p:nvSpPr>
              <p:cNvPr id="33" name="Rectangle 32"/>
              <p:cNvSpPr/>
              <p:nvPr/>
            </p:nvSpPr>
            <p:spPr>
              <a:xfrm>
                <a:off x="1828800" y="1600200"/>
                <a:ext cx="5334000" cy="365680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l">
                  <a:buFontTx/>
                  <a:buNone/>
                  <a:defRPr/>
                </a:pPr>
                <a:endParaRPr lang="en-US" sz="1800"/>
              </a:p>
            </p:txBody>
          </p:sp>
          <p:cxnSp>
            <p:nvCxnSpPr>
              <p:cNvPr id="34" name="Straight Connector 33"/>
              <p:cNvCxnSpPr/>
              <p:nvPr/>
            </p:nvCxnSpPr>
            <p:spPr>
              <a:xfrm rot="5400000" flipH="1" flipV="1">
                <a:off x="151209" y="3428604"/>
                <a:ext cx="3658395"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5400000" flipH="1" flipV="1">
                <a:off x="303609" y="3428604"/>
                <a:ext cx="3658395"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flipH="1" flipV="1">
                <a:off x="456009" y="3428604"/>
                <a:ext cx="3658395"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5400000" flipH="1" flipV="1">
                <a:off x="608409" y="3428604"/>
                <a:ext cx="3658395"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5400000" flipH="1" flipV="1">
                <a:off x="760809" y="3428604"/>
                <a:ext cx="3658395"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5400000" flipH="1" flipV="1">
                <a:off x="913209" y="3428604"/>
                <a:ext cx="3658395"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flipH="1" flipV="1">
                <a:off x="1065609" y="3428604"/>
                <a:ext cx="3658395"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flipH="1" flipV="1">
                <a:off x="1218009" y="3428604"/>
                <a:ext cx="3658395"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flipH="1" flipV="1">
                <a:off x="1370409" y="3428604"/>
                <a:ext cx="3658395"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flipH="1" flipV="1">
                <a:off x="1522809" y="3428604"/>
                <a:ext cx="3658395"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flipH="1" flipV="1">
                <a:off x="1675209" y="3428604"/>
                <a:ext cx="3658395"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flipH="1" flipV="1">
                <a:off x="1827609" y="3428604"/>
                <a:ext cx="3658395"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5400000" flipH="1" flipV="1">
                <a:off x="1980009" y="3428604"/>
                <a:ext cx="3658395"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5400000" flipH="1" flipV="1">
                <a:off x="2132409" y="3428604"/>
                <a:ext cx="3658395"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5400000" flipH="1" flipV="1">
                <a:off x="2284809" y="3428604"/>
                <a:ext cx="3658395"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5400000" flipH="1" flipV="1">
                <a:off x="2437209" y="3428604"/>
                <a:ext cx="3658395"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5400000" flipH="1" flipV="1">
                <a:off x="2589609" y="3428604"/>
                <a:ext cx="3658395"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5400000" flipH="1" flipV="1">
                <a:off x="2742009" y="3428604"/>
                <a:ext cx="3658395"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flipH="1" flipV="1">
                <a:off x="2894409" y="3428604"/>
                <a:ext cx="3658395"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flipH="1" flipV="1">
                <a:off x="3046809" y="3428604"/>
                <a:ext cx="3658395"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5400000" flipH="1" flipV="1">
                <a:off x="3199209" y="3428604"/>
                <a:ext cx="3658395"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5400000" flipH="1" flipV="1">
                <a:off x="3351609" y="3428604"/>
                <a:ext cx="3658395"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flipH="1" flipV="1">
                <a:off x="3504009" y="3428604"/>
                <a:ext cx="3658395"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flipH="1" flipV="1">
                <a:off x="3656409" y="3428604"/>
                <a:ext cx="3658395"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flipH="1" flipV="1">
                <a:off x="3808809" y="3428604"/>
                <a:ext cx="3658395"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flipH="1" flipV="1">
                <a:off x="3961209" y="3428604"/>
                <a:ext cx="3658395"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5400000" flipH="1" flipV="1">
                <a:off x="4113609" y="3428604"/>
                <a:ext cx="3658395"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5400000" flipH="1" flipV="1">
                <a:off x="4266009" y="3428604"/>
                <a:ext cx="3658395"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5400000" flipH="1" flipV="1">
                <a:off x="4418409" y="3428604"/>
                <a:ext cx="3658395"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flipH="1" flipV="1">
                <a:off x="4570809" y="3428604"/>
                <a:ext cx="3658395"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5400000" flipH="1" flipV="1">
                <a:off x="4723209" y="3428604"/>
                <a:ext cx="3658395"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flipH="1" flipV="1">
                <a:off x="4875609" y="3428604"/>
                <a:ext cx="3658395"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5400000" flipH="1" flipV="1">
                <a:off x="5028009" y="3428604"/>
                <a:ext cx="3658395"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flipH="1" flipV="1">
                <a:off x="5180409" y="3428604"/>
                <a:ext cx="3658395"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5400000" flipH="1" flipV="1">
                <a:off x="5332809" y="3428604"/>
                <a:ext cx="3658395"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cxnSp>
          <p:nvCxnSpPr>
            <p:cNvPr id="9" name="Straight Connector 8"/>
            <p:cNvCxnSpPr/>
            <p:nvPr/>
          </p:nvCxnSpPr>
          <p:spPr>
            <a:xfrm>
              <a:off x="1828800" y="1600200"/>
              <a:ext cx="5334000"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828800" y="1752567"/>
              <a:ext cx="5334000"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828800" y="1904934"/>
              <a:ext cx="5334000"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1828800" y="2057301"/>
              <a:ext cx="5334000"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828800" y="2209668"/>
              <a:ext cx="5334000"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828800" y="2362035"/>
              <a:ext cx="5334000"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828800" y="2514402"/>
              <a:ext cx="5334000"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1828800" y="2666769"/>
              <a:ext cx="5334000"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1828800" y="2819136"/>
              <a:ext cx="5334000"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1828800" y="2971503"/>
              <a:ext cx="5334000"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1828800" y="3123870"/>
              <a:ext cx="5334000"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1828800" y="3276237"/>
              <a:ext cx="5334000"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1828800" y="3428604"/>
              <a:ext cx="5334000"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1828800" y="3580971"/>
              <a:ext cx="5334000"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1828800" y="3733338"/>
              <a:ext cx="5334000"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1828800" y="3885705"/>
              <a:ext cx="5334000"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1828800" y="4038072"/>
              <a:ext cx="5334000"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1828800" y="4190439"/>
              <a:ext cx="5334000"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1828800" y="4342806"/>
              <a:ext cx="5334000"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1828800" y="4495173"/>
              <a:ext cx="5334000"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1828800" y="4647540"/>
              <a:ext cx="5334000"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1828800" y="4799907"/>
              <a:ext cx="5334000"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1828800" y="4952274"/>
              <a:ext cx="5334000"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1828800" y="5104641"/>
              <a:ext cx="5334000"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4" name="Group 197"/>
          <p:cNvGrpSpPr>
            <a:grpSpLocks/>
          </p:cNvGrpSpPr>
          <p:nvPr/>
        </p:nvGrpSpPr>
        <p:grpSpPr bwMode="auto">
          <a:xfrm>
            <a:off x="1476375" y="4852988"/>
            <a:ext cx="7173913" cy="854075"/>
            <a:chOff x="1475815" y="5105400"/>
            <a:chExt cx="7174886" cy="854323"/>
          </a:xfrm>
        </p:grpSpPr>
        <p:sp>
          <p:nvSpPr>
            <p:cNvPr id="48194" name="TextBox 12"/>
            <p:cNvSpPr txBox="1">
              <a:spLocks noChangeArrowheads="1"/>
            </p:cNvSpPr>
            <p:nvPr/>
          </p:nvSpPr>
          <p:spPr bwMode="auto">
            <a:xfrm>
              <a:off x="6539175" y="5257800"/>
              <a:ext cx="2111526" cy="7019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pPr>
              <a:r>
                <a:rPr lang="en-US" sz="1800"/>
                <a:t>Quantity of novels</a:t>
              </a:r>
            </a:p>
            <a:p>
              <a:pPr algn="l" eaLnBrk="1" hangingPunct="1">
                <a:buFontTx/>
                <a:buNone/>
              </a:pPr>
              <a:r>
                <a:rPr lang="en-US" sz="1800"/>
                <a:t>purchased</a:t>
              </a:r>
            </a:p>
          </p:txBody>
        </p:sp>
        <p:cxnSp>
          <p:nvCxnSpPr>
            <p:cNvPr id="71" name="Straight Connector 70"/>
            <p:cNvCxnSpPr/>
            <p:nvPr/>
          </p:nvCxnSpPr>
          <p:spPr>
            <a:xfrm>
              <a:off x="1828288" y="5257844"/>
              <a:ext cx="5334723" cy="1587"/>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48196" name="Group 128"/>
            <p:cNvGrpSpPr>
              <a:grpSpLocks/>
            </p:cNvGrpSpPr>
            <p:nvPr/>
          </p:nvGrpSpPr>
          <p:grpSpPr bwMode="auto">
            <a:xfrm>
              <a:off x="2390215" y="5105400"/>
              <a:ext cx="312913" cy="521038"/>
              <a:chOff x="561415" y="4877594"/>
              <a:chExt cx="312913" cy="521038"/>
            </a:xfrm>
          </p:grpSpPr>
          <p:sp>
            <p:nvSpPr>
              <p:cNvPr id="48213" name="TextBox 121"/>
              <p:cNvSpPr txBox="1">
                <a:spLocks noChangeArrowheads="1"/>
              </p:cNvSpPr>
              <p:nvPr/>
            </p:nvSpPr>
            <p:spPr bwMode="auto">
              <a:xfrm>
                <a:off x="561415" y="5029199"/>
                <a:ext cx="312913" cy="369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pPr>
                <a:r>
                  <a:rPr lang="en-US" sz="1800"/>
                  <a:t>5</a:t>
                </a:r>
              </a:p>
            </p:txBody>
          </p:sp>
          <p:cxnSp>
            <p:nvCxnSpPr>
              <p:cNvPr id="90" name="Straight Connector 89"/>
              <p:cNvCxnSpPr/>
              <p:nvPr/>
            </p:nvCxnSpPr>
            <p:spPr>
              <a:xfrm rot="5400000" flipH="1" flipV="1">
                <a:off x="686163" y="4953022"/>
                <a:ext cx="152444" cy="15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8197" name="Group 135"/>
            <p:cNvGrpSpPr>
              <a:grpSpLocks/>
            </p:cNvGrpSpPr>
            <p:nvPr/>
          </p:nvGrpSpPr>
          <p:grpSpPr bwMode="auto">
            <a:xfrm>
              <a:off x="3846118" y="5105400"/>
              <a:ext cx="441156" cy="521038"/>
              <a:chOff x="501266" y="4877594"/>
              <a:chExt cx="441156" cy="521038"/>
            </a:xfrm>
          </p:grpSpPr>
          <p:sp>
            <p:nvSpPr>
              <p:cNvPr id="48211" name="TextBox 136"/>
              <p:cNvSpPr txBox="1">
                <a:spLocks noChangeArrowheads="1"/>
              </p:cNvSpPr>
              <p:nvPr/>
            </p:nvSpPr>
            <p:spPr bwMode="auto">
              <a:xfrm>
                <a:off x="501266" y="5029199"/>
                <a:ext cx="441156" cy="369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pPr>
                <a:r>
                  <a:rPr lang="en-US" sz="1800"/>
                  <a:t>15</a:t>
                </a:r>
              </a:p>
            </p:txBody>
          </p:sp>
          <p:cxnSp>
            <p:nvCxnSpPr>
              <p:cNvPr id="88" name="Straight Connector 87"/>
              <p:cNvCxnSpPr/>
              <p:nvPr/>
            </p:nvCxnSpPr>
            <p:spPr>
              <a:xfrm rot="5400000" flipH="1" flipV="1">
                <a:off x="686379" y="4953022"/>
                <a:ext cx="152444" cy="158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8198" name="Group 150"/>
            <p:cNvGrpSpPr>
              <a:grpSpLocks/>
            </p:cNvGrpSpPr>
            <p:nvPr/>
          </p:nvGrpSpPr>
          <p:grpSpPr bwMode="auto">
            <a:xfrm>
              <a:off x="3084118" y="5105400"/>
              <a:ext cx="441156" cy="521038"/>
              <a:chOff x="501266" y="4877594"/>
              <a:chExt cx="441156" cy="521038"/>
            </a:xfrm>
          </p:grpSpPr>
          <p:sp>
            <p:nvSpPr>
              <p:cNvPr id="48209" name="TextBox 151"/>
              <p:cNvSpPr txBox="1">
                <a:spLocks noChangeArrowheads="1"/>
              </p:cNvSpPr>
              <p:nvPr/>
            </p:nvSpPr>
            <p:spPr bwMode="auto">
              <a:xfrm>
                <a:off x="501266" y="5029199"/>
                <a:ext cx="441156" cy="369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pPr>
                <a:r>
                  <a:rPr lang="en-US" sz="1800"/>
                  <a:t>10</a:t>
                </a:r>
              </a:p>
            </p:txBody>
          </p:sp>
          <p:cxnSp>
            <p:nvCxnSpPr>
              <p:cNvPr id="86" name="Straight Connector 85"/>
              <p:cNvCxnSpPr/>
              <p:nvPr/>
            </p:nvCxnSpPr>
            <p:spPr>
              <a:xfrm rot="5400000" flipH="1" flipV="1">
                <a:off x="686276" y="4953022"/>
                <a:ext cx="152444" cy="158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8199" name="Group 153"/>
            <p:cNvGrpSpPr>
              <a:grpSpLocks/>
            </p:cNvGrpSpPr>
            <p:nvPr/>
          </p:nvGrpSpPr>
          <p:grpSpPr bwMode="auto">
            <a:xfrm>
              <a:off x="5386172" y="5105400"/>
              <a:ext cx="441156" cy="521038"/>
              <a:chOff x="501266" y="4877594"/>
              <a:chExt cx="441156" cy="521038"/>
            </a:xfrm>
          </p:grpSpPr>
          <p:sp>
            <p:nvSpPr>
              <p:cNvPr id="48207" name="TextBox 154"/>
              <p:cNvSpPr txBox="1">
                <a:spLocks noChangeArrowheads="1"/>
              </p:cNvSpPr>
              <p:nvPr/>
            </p:nvSpPr>
            <p:spPr bwMode="auto">
              <a:xfrm>
                <a:off x="501266" y="5029199"/>
                <a:ext cx="441156" cy="369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pPr>
                <a:r>
                  <a:rPr lang="en-US" sz="1800"/>
                  <a:t>25</a:t>
                </a:r>
              </a:p>
            </p:txBody>
          </p:sp>
          <p:cxnSp>
            <p:nvCxnSpPr>
              <p:cNvPr id="84" name="Straight Connector 83"/>
              <p:cNvCxnSpPr/>
              <p:nvPr/>
            </p:nvCxnSpPr>
            <p:spPr>
              <a:xfrm rot="5400000" flipH="1" flipV="1">
                <a:off x="686409" y="4953022"/>
                <a:ext cx="152444" cy="158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8200" name="Group 156"/>
            <p:cNvGrpSpPr>
              <a:grpSpLocks/>
            </p:cNvGrpSpPr>
            <p:nvPr/>
          </p:nvGrpSpPr>
          <p:grpSpPr bwMode="auto">
            <a:xfrm>
              <a:off x="4624172" y="5105400"/>
              <a:ext cx="441156" cy="521038"/>
              <a:chOff x="501266" y="4877594"/>
              <a:chExt cx="441156" cy="521038"/>
            </a:xfrm>
          </p:grpSpPr>
          <p:sp>
            <p:nvSpPr>
              <p:cNvPr id="48205" name="TextBox 157"/>
              <p:cNvSpPr txBox="1">
                <a:spLocks noChangeArrowheads="1"/>
              </p:cNvSpPr>
              <p:nvPr/>
            </p:nvSpPr>
            <p:spPr bwMode="auto">
              <a:xfrm>
                <a:off x="501266" y="5029199"/>
                <a:ext cx="441156" cy="369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pPr>
                <a:r>
                  <a:rPr lang="en-US" sz="1800"/>
                  <a:t>20</a:t>
                </a:r>
              </a:p>
            </p:txBody>
          </p:sp>
          <p:cxnSp>
            <p:nvCxnSpPr>
              <p:cNvPr id="82" name="Straight Connector 81"/>
              <p:cNvCxnSpPr/>
              <p:nvPr/>
            </p:nvCxnSpPr>
            <p:spPr>
              <a:xfrm rot="5400000" flipH="1" flipV="1">
                <a:off x="686306" y="4953022"/>
                <a:ext cx="152444" cy="158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8201" name="Group 159"/>
            <p:cNvGrpSpPr>
              <a:grpSpLocks/>
            </p:cNvGrpSpPr>
            <p:nvPr/>
          </p:nvGrpSpPr>
          <p:grpSpPr bwMode="auto">
            <a:xfrm>
              <a:off x="6132118" y="5105400"/>
              <a:ext cx="441156" cy="521038"/>
              <a:chOff x="501266" y="4877594"/>
              <a:chExt cx="441156" cy="521038"/>
            </a:xfrm>
          </p:grpSpPr>
          <p:sp>
            <p:nvSpPr>
              <p:cNvPr id="48203" name="TextBox 160"/>
              <p:cNvSpPr txBox="1">
                <a:spLocks noChangeArrowheads="1"/>
              </p:cNvSpPr>
              <p:nvPr/>
            </p:nvSpPr>
            <p:spPr bwMode="auto">
              <a:xfrm>
                <a:off x="501266" y="5029199"/>
                <a:ext cx="441156" cy="369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pPr>
                <a:r>
                  <a:rPr lang="en-US" sz="1800"/>
                  <a:t>30</a:t>
                </a:r>
              </a:p>
            </p:txBody>
          </p:sp>
          <p:cxnSp>
            <p:nvCxnSpPr>
              <p:cNvPr id="80" name="Straight Connector 79"/>
              <p:cNvCxnSpPr/>
              <p:nvPr/>
            </p:nvCxnSpPr>
            <p:spPr>
              <a:xfrm rot="5400000" flipH="1" flipV="1">
                <a:off x="686689" y="4953022"/>
                <a:ext cx="152444" cy="158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8202" name="TextBox 162"/>
            <p:cNvSpPr txBox="1">
              <a:spLocks noChangeArrowheads="1"/>
            </p:cNvSpPr>
            <p:nvPr/>
          </p:nvSpPr>
          <p:spPr bwMode="auto">
            <a:xfrm>
              <a:off x="1475815" y="5257799"/>
              <a:ext cx="312913" cy="369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pPr>
              <a:r>
                <a:rPr lang="en-US" sz="1800"/>
                <a:t>0</a:t>
              </a:r>
            </a:p>
          </p:txBody>
        </p:sp>
      </p:grpSp>
      <p:grpSp>
        <p:nvGrpSpPr>
          <p:cNvPr id="48163" name="Group 198"/>
          <p:cNvGrpSpPr>
            <a:grpSpLocks/>
          </p:cNvGrpSpPr>
          <p:nvPr/>
        </p:nvGrpSpPr>
        <p:grpSpPr bwMode="auto">
          <a:xfrm>
            <a:off x="798513" y="890588"/>
            <a:ext cx="1190625" cy="4116387"/>
            <a:chOff x="798048" y="1143000"/>
            <a:chExt cx="1191258" cy="4115594"/>
          </a:xfrm>
        </p:grpSpPr>
        <p:sp>
          <p:nvSpPr>
            <p:cNvPr id="48159" name="TextBox 13"/>
            <p:cNvSpPr txBox="1">
              <a:spLocks noChangeArrowheads="1"/>
            </p:cNvSpPr>
            <p:nvPr/>
          </p:nvSpPr>
          <p:spPr bwMode="auto">
            <a:xfrm>
              <a:off x="798048" y="1143000"/>
              <a:ext cx="967072" cy="7015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pPr>
              <a:r>
                <a:rPr lang="en-US" sz="1800"/>
                <a:t>Price of</a:t>
              </a:r>
            </a:p>
            <a:p>
              <a:pPr algn="l" eaLnBrk="1" hangingPunct="1">
                <a:buFontTx/>
                <a:buNone/>
              </a:pPr>
              <a:r>
                <a:rPr lang="en-US" sz="1800"/>
                <a:t>Novels </a:t>
              </a:r>
            </a:p>
          </p:txBody>
        </p:sp>
        <p:cxnSp>
          <p:nvCxnSpPr>
            <p:cNvPr id="93" name="Straight Connector 92"/>
            <p:cNvCxnSpPr/>
            <p:nvPr/>
          </p:nvCxnSpPr>
          <p:spPr>
            <a:xfrm rot="5400000">
              <a:off x="-359" y="3429353"/>
              <a:ext cx="365848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48161" name="Group 166"/>
            <p:cNvGrpSpPr>
              <a:grpSpLocks/>
            </p:cNvGrpSpPr>
            <p:nvPr/>
          </p:nvGrpSpPr>
          <p:grpSpPr bwMode="auto">
            <a:xfrm>
              <a:off x="1483896" y="4724400"/>
              <a:ext cx="505410" cy="369261"/>
              <a:chOff x="866190" y="4126468"/>
              <a:chExt cx="505410" cy="369261"/>
            </a:xfrm>
          </p:grpSpPr>
          <p:sp>
            <p:nvSpPr>
              <p:cNvPr id="48192" name="TextBox 163"/>
              <p:cNvSpPr txBox="1">
                <a:spLocks noChangeArrowheads="1"/>
              </p:cNvSpPr>
              <p:nvPr/>
            </p:nvSpPr>
            <p:spPr bwMode="auto">
              <a:xfrm>
                <a:off x="866190" y="4126468"/>
                <a:ext cx="312952" cy="3692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pPr>
                <a:r>
                  <a:rPr lang="en-US" sz="1800"/>
                  <a:t>1</a:t>
                </a:r>
              </a:p>
            </p:txBody>
          </p:sp>
          <p:cxnSp>
            <p:nvCxnSpPr>
              <p:cNvPr id="126" name="Straight Connector 125"/>
              <p:cNvCxnSpPr/>
              <p:nvPr/>
            </p:nvCxnSpPr>
            <p:spPr>
              <a:xfrm>
                <a:off x="1219119" y="4343223"/>
                <a:ext cx="152481" cy="15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8162" name="Group 167"/>
            <p:cNvGrpSpPr>
              <a:grpSpLocks/>
            </p:cNvGrpSpPr>
            <p:nvPr/>
          </p:nvGrpSpPr>
          <p:grpSpPr bwMode="auto">
            <a:xfrm>
              <a:off x="1483896" y="4419600"/>
              <a:ext cx="505410" cy="369261"/>
              <a:chOff x="866190" y="4126468"/>
              <a:chExt cx="505410" cy="369261"/>
            </a:xfrm>
          </p:grpSpPr>
          <p:sp>
            <p:nvSpPr>
              <p:cNvPr id="48190" name="TextBox 168"/>
              <p:cNvSpPr txBox="1">
                <a:spLocks noChangeArrowheads="1"/>
              </p:cNvSpPr>
              <p:nvPr/>
            </p:nvSpPr>
            <p:spPr bwMode="auto">
              <a:xfrm>
                <a:off x="866190" y="4126468"/>
                <a:ext cx="312952" cy="3692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pPr>
                <a:r>
                  <a:rPr lang="en-US" sz="1800"/>
                  <a:t>2</a:t>
                </a:r>
              </a:p>
            </p:txBody>
          </p:sp>
          <p:cxnSp>
            <p:nvCxnSpPr>
              <p:cNvPr id="124" name="Straight Connector 123"/>
              <p:cNvCxnSpPr/>
              <p:nvPr/>
            </p:nvCxnSpPr>
            <p:spPr>
              <a:xfrm>
                <a:off x="1219119" y="4343282"/>
                <a:ext cx="152481" cy="15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 name="Group 170"/>
            <p:cNvGrpSpPr>
              <a:grpSpLocks/>
            </p:cNvGrpSpPr>
            <p:nvPr/>
          </p:nvGrpSpPr>
          <p:grpSpPr bwMode="auto">
            <a:xfrm>
              <a:off x="1483896" y="4114800"/>
              <a:ext cx="505410" cy="369261"/>
              <a:chOff x="866190" y="4126468"/>
              <a:chExt cx="505410" cy="369261"/>
            </a:xfrm>
          </p:grpSpPr>
          <p:sp>
            <p:nvSpPr>
              <p:cNvPr id="48188" name="TextBox 171"/>
              <p:cNvSpPr txBox="1">
                <a:spLocks noChangeArrowheads="1"/>
              </p:cNvSpPr>
              <p:nvPr/>
            </p:nvSpPr>
            <p:spPr bwMode="auto">
              <a:xfrm>
                <a:off x="866190" y="4126468"/>
                <a:ext cx="312952" cy="3692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pPr>
                <a:r>
                  <a:rPr lang="en-US" sz="1800"/>
                  <a:t>3</a:t>
                </a:r>
              </a:p>
            </p:txBody>
          </p:sp>
          <p:cxnSp>
            <p:nvCxnSpPr>
              <p:cNvPr id="122" name="Straight Connector 121"/>
              <p:cNvCxnSpPr/>
              <p:nvPr/>
            </p:nvCxnSpPr>
            <p:spPr>
              <a:xfrm>
                <a:off x="1219119" y="4343340"/>
                <a:ext cx="152481" cy="15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8164" name="Group 173"/>
            <p:cNvGrpSpPr>
              <a:grpSpLocks/>
            </p:cNvGrpSpPr>
            <p:nvPr/>
          </p:nvGrpSpPr>
          <p:grpSpPr bwMode="auto">
            <a:xfrm>
              <a:off x="1483896" y="3810000"/>
              <a:ext cx="505410" cy="369261"/>
              <a:chOff x="866190" y="4126468"/>
              <a:chExt cx="505410" cy="369261"/>
            </a:xfrm>
          </p:grpSpPr>
          <p:sp>
            <p:nvSpPr>
              <p:cNvPr id="48186" name="TextBox 174"/>
              <p:cNvSpPr txBox="1">
                <a:spLocks noChangeArrowheads="1"/>
              </p:cNvSpPr>
              <p:nvPr/>
            </p:nvSpPr>
            <p:spPr bwMode="auto">
              <a:xfrm>
                <a:off x="866190" y="4126468"/>
                <a:ext cx="312952" cy="3692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pPr>
                <a:r>
                  <a:rPr lang="en-US" sz="1800"/>
                  <a:t>4</a:t>
                </a:r>
              </a:p>
            </p:txBody>
          </p:sp>
          <p:cxnSp>
            <p:nvCxnSpPr>
              <p:cNvPr id="120" name="Straight Connector 119"/>
              <p:cNvCxnSpPr/>
              <p:nvPr/>
            </p:nvCxnSpPr>
            <p:spPr>
              <a:xfrm>
                <a:off x="1219119" y="4343399"/>
                <a:ext cx="152481" cy="15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8165" name="Group 176"/>
            <p:cNvGrpSpPr>
              <a:grpSpLocks/>
            </p:cNvGrpSpPr>
            <p:nvPr/>
          </p:nvGrpSpPr>
          <p:grpSpPr bwMode="auto">
            <a:xfrm>
              <a:off x="1483896" y="3505200"/>
              <a:ext cx="505410" cy="369261"/>
              <a:chOff x="866190" y="4126468"/>
              <a:chExt cx="505410" cy="369261"/>
            </a:xfrm>
          </p:grpSpPr>
          <p:sp>
            <p:nvSpPr>
              <p:cNvPr id="48184" name="TextBox 177"/>
              <p:cNvSpPr txBox="1">
                <a:spLocks noChangeArrowheads="1"/>
              </p:cNvSpPr>
              <p:nvPr/>
            </p:nvSpPr>
            <p:spPr bwMode="auto">
              <a:xfrm>
                <a:off x="866190" y="4126468"/>
                <a:ext cx="312952" cy="3692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pPr>
                <a:r>
                  <a:rPr lang="en-US" sz="1800"/>
                  <a:t>5</a:t>
                </a:r>
              </a:p>
            </p:txBody>
          </p:sp>
          <p:cxnSp>
            <p:nvCxnSpPr>
              <p:cNvPr id="118" name="Straight Connector 117"/>
              <p:cNvCxnSpPr/>
              <p:nvPr/>
            </p:nvCxnSpPr>
            <p:spPr>
              <a:xfrm>
                <a:off x="1219119" y="4343458"/>
                <a:ext cx="152481" cy="15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8166" name="Group 179"/>
            <p:cNvGrpSpPr>
              <a:grpSpLocks/>
            </p:cNvGrpSpPr>
            <p:nvPr/>
          </p:nvGrpSpPr>
          <p:grpSpPr bwMode="auto">
            <a:xfrm>
              <a:off x="1483896" y="3200400"/>
              <a:ext cx="505410" cy="369261"/>
              <a:chOff x="866190" y="4126468"/>
              <a:chExt cx="505410" cy="369261"/>
            </a:xfrm>
          </p:grpSpPr>
          <p:sp>
            <p:nvSpPr>
              <p:cNvPr id="48182" name="TextBox 180"/>
              <p:cNvSpPr txBox="1">
                <a:spLocks noChangeArrowheads="1"/>
              </p:cNvSpPr>
              <p:nvPr/>
            </p:nvSpPr>
            <p:spPr bwMode="auto">
              <a:xfrm>
                <a:off x="866190" y="4126468"/>
                <a:ext cx="312952" cy="3692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pPr>
                <a:r>
                  <a:rPr lang="en-US" sz="1800"/>
                  <a:t>6</a:t>
                </a:r>
              </a:p>
            </p:txBody>
          </p:sp>
          <p:cxnSp>
            <p:nvCxnSpPr>
              <p:cNvPr id="116" name="Straight Connector 115"/>
              <p:cNvCxnSpPr/>
              <p:nvPr/>
            </p:nvCxnSpPr>
            <p:spPr>
              <a:xfrm>
                <a:off x="1219119" y="4343517"/>
                <a:ext cx="152481" cy="15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8167" name="Group 182"/>
            <p:cNvGrpSpPr>
              <a:grpSpLocks/>
            </p:cNvGrpSpPr>
            <p:nvPr/>
          </p:nvGrpSpPr>
          <p:grpSpPr bwMode="auto">
            <a:xfrm>
              <a:off x="1483896" y="2895600"/>
              <a:ext cx="505410" cy="369261"/>
              <a:chOff x="866190" y="4126468"/>
              <a:chExt cx="505410" cy="369261"/>
            </a:xfrm>
          </p:grpSpPr>
          <p:sp>
            <p:nvSpPr>
              <p:cNvPr id="48180" name="TextBox 183"/>
              <p:cNvSpPr txBox="1">
                <a:spLocks noChangeArrowheads="1"/>
              </p:cNvSpPr>
              <p:nvPr/>
            </p:nvSpPr>
            <p:spPr bwMode="auto">
              <a:xfrm>
                <a:off x="866190" y="4126468"/>
                <a:ext cx="312952" cy="3692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pPr>
                <a:r>
                  <a:rPr lang="en-US" sz="1800"/>
                  <a:t>7</a:t>
                </a:r>
              </a:p>
            </p:txBody>
          </p:sp>
          <p:cxnSp>
            <p:nvCxnSpPr>
              <p:cNvPr id="114" name="Straight Connector 113"/>
              <p:cNvCxnSpPr/>
              <p:nvPr/>
            </p:nvCxnSpPr>
            <p:spPr>
              <a:xfrm>
                <a:off x="1219119" y="4343575"/>
                <a:ext cx="152481" cy="15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8168" name="Group 185"/>
            <p:cNvGrpSpPr>
              <a:grpSpLocks/>
            </p:cNvGrpSpPr>
            <p:nvPr/>
          </p:nvGrpSpPr>
          <p:grpSpPr bwMode="auto">
            <a:xfrm>
              <a:off x="1483896" y="2590800"/>
              <a:ext cx="505410" cy="369261"/>
              <a:chOff x="866190" y="4126468"/>
              <a:chExt cx="505410" cy="369261"/>
            </a:xfrm>
          </p:grpSpPr>
          <p:sp>
            <p:nvSpPr>
              <p:cNvPr id="48178" name="TextBox 186"/>
              <p:cNvSpPr txBox="1">
                <a:spLocks noChangeArrowheads="1"/>
              </p:cNvSpPr>
              <p:nvPr/>
            </p:nvSpPr>
            <p:spPr bwMode="auto">
              <a:xfrm>
                <a:off x="866190" y="4126468"/>
                <a:ext cx="312952" cy="3692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pPr>
                <a:r>
                  <a:rPr lang="en-US" sz="1800"/>
                  <a:t>8</a:t>
                </a:r>
              </a:p>
            </p:txBody>
          </p:sp>
          <p:cxnSp>
            <p:nvCxnSpPr>
              <p:cNvPr id="112" name="Straight Connector 111"/>
              <p:cNvCxnSpPr/>
              <p:nvPr/>
            </p:nvCxnSpPr>
            <p:spPr>
              <a:xfrm>
                <a:off x="1219119" y="4343634"/>
                <a:ext cx="152481" cy="15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8169" name="Group 188"/>
            <p:cNvGrpSpPr>
              <a:grpSpLocks/>
            </p:cNvGrpSpPr>
            <p:nvPr/>
          </p:nvGrpSpPr>
          <p:grpSpPr bwMode="auto">
            <a:xfrm>
              <a:off x="1483896" y="2286000"/>
              <a:ext cx="505410" cy="369261"/>
              <a:chOff x="866190" y="4126468"/>
              <a:chExt cx="505410" cy="369261"/>
            </a:xfrm>
          </p:grpSpPr>
          <p:sp>
            <p:nvSpPr>
              <p:cNvPr id="48176" name="TextBox 189"/>
              <p:cNvSpPr txBox="1">
                <a:spLocks noChangeArrowheads="1"/>
              </p:cNvSpPr>
              <p:nvPr/>
            </p:nvSpPr>
            <p:spPr bwMode="auto">
              <a:xfrm>
                <a:off x="866190" y="4126468"/>
                <a:ext cx="312952" cy="3692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pPr>
                <a:r>
                  <a:rPr lang="en-US" sz="1800"/>
                  <a:t>9</a:t>
                </a:r>
              </a:p>
            </p:txBody>
          </p:sp>
          <p:cxnSp>
            <p:nvCxnSpPr>
              <p:cNvPr id="110" name="Straight Connector 109"/>
              <p:cNvCxnSpPr/>
              <p:nvPr/>
            </p:nvCxnSpPr>
            <p:spPr>
              <a:xfrm>
                <a:off x="1219119" y="4343693"/>
                <a:ext cx="152481" cy="15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8170" name="Group 191"/>
            <p:cNvGrpSpPr>
              <a:grpSpLocks/>
            </p:cNvGrpSpPr>
            <p:nvPr/>
          </p:nvGrpSpPr>
          <p:grpSpPr bwMode="auto">
            <a:xfrm>
              <a:off x="1407687" y="1981200"/>
              <a:ext cx="581619" cy="369261"/>
              <a:chOff x="789981" y="4126468"/>
              <a:chExt cx="581619" cy="369261"/>
            </a:xfrm>
          </p:grpSpPr>
          <p:sp>
            <p:nvSpPr>
              <p:cNvPr id="48174" name="TextBox 192"/>
              <p:cNvSpPr txBox="1">
                <a:spLocks noChangeArrowheads="1"/>
              </p:cNvSpPr>
              <p:nvPr/>
            </p:nvSpPr>
            <p:spPr bwMode="auto">
              <a:xfrm>
                <a:off x="789981" y="4126468"/>
                <a:ext cx="441210" cy="3692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pPr>
                <a:r>
                  <a:rPr lang="en-US" sz="1800"/>
                  <a:t>10</a:t>
                </a:r>
              </a:p>
            </p:txBody>
          </p:sp>
          <p:cxnSp>
            <p:nvCxnSpPr>
              <p:cNvPr id="108" name="Straight Connector 107"/>
              <p:cNvCxnSpPr/>
              <p:nvPr/>
            </p:nvCxnSpPr>
            <p:spPr>
              <a:xfrm>
                <a:off x="1219119" y="4343751"/>
                <a:ext cx="152481" cy="15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8171" name="Group 194"/>
            <p:cNvGrpSpPr>
              <a:grpSpLocks/>
            </p:cNvGrpSpPr>
            <p:nvPr/>
          </p:nvGrpSpPr>
          <p:grpSpPr bwMode="auto">
            <a:xfrm>
              <a:off x="1255279" y="1676400"/>
              <a:ext cx="734027" cy="369261"/>
              <a:chOff x="637573" y="4126468"/>
              <a:chExt cx="734027" cy="369261"/>
            </a:xfrm>
          </p:grpSpPr>
          <p:sp>
            <p:nvSpPr>
              <p:cNvPr id="48172" name="TextBox 195"/>
              <p:cNvSpPr txBox="1">
                <a:spLocks noChangeArrowheads="1"/>
              </p:cNvSpPr>
              <p:nvPr/>
            </p:nvSpPr>
            <p:spPr bwMode="auto">
              <a:xfrm>
                <a:off x="637573" y="4126468"/>
                <a:ext cx="552348" cy="3692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pPr>
                <a:r>
                  <a:rPr lang="en-US" sz="1800"/>
                  <a:t>$11</a:t>
                </a:r>
              </a:p>
            </p:txBody>
          </p:sp>
          <p:cxnSp>
            <p:nvCxnSpPr>
              <p:cNvPr id="106" name="Straight Connector 105"/>
              <p:cNvCxnSpPr/>
              <p:nvPr/>
            </p:nvCxnSpPr>
            <p:spPr>
              <a:xfrm>
                <a:off x="1219119" y="4343810"/>
                <a:ext cx="152481" cy="15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48179" name="Group 220"/>
          <p:cNvGrpSpPr>
            <a:grpSpLocks/>
          </p:cNvGrpSpPr>
          <p:nvPr/>
        </p:nvGrpSpPr>
        <p:grpSpPr bwMode="auto">
          <a:xfrm>
            <a:off x="2590800" y="1957388"/>
            <a:ext cx="4205288" cy="1970087"/>
            <a:chOff x="2590800" y="2209800"/>
            <a:chExt cx="4205485" cy="1969428"/>
          </a:xfrm>
        </p:grpSpPr>
        <p:cxnSp>
          <p:nvCxnSpPr>
            <p:cNvPr id="128" name="Straight Connector 127"/>
            <p:cNvCxnSpPr/>
            <p:nvPr/>
          </p:nvCxnSpPr>
          <p:spPr>
            <a:xfrm>
              <a:off x="2590800" y="2209800"/>
              <a:ext cx="3048143" cy="1523490"/>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
          <p:nvSpPr>
            <p:cNvPr id="48158" name="TextBox 42"/>
            <p:cNvSpPr txBox="1">
              <a:spLocks noChangeArrowheads="1"/>
            </p:cNvSpPr>
            <p:nvPr/>
          </p:nvSpPr>
          <p:spPr bwMode="auto">
            <a:xfrm>
              <a:off x="5359673" y="3810000"/>
              <a:ext cx="1436612" cy="3692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pPr>
              <a:r>
                <a:rPr lang="en-US" sz="1800"/>
                <a:t>Demand, D</a:t>
              </a:r>
              <a:r>
                <a:rPr lang="en-US" sz="1800" baseline="-25000"/>
                <a:t>1</a:t>
              </a:r>
            </a:p>
          </p:txBody>
        </p:sp>
      </p:grpSp>
      <p:grpSp>
        <p:nvGrpSpPr>
          <p:cNvPr id="48181" name="Group 40"/>
          <p:cNvGrpSpPr>
            <a:grpSpLocks/>
          </p:cNvGrpSpPr>
          <p:nvPr/>
        </p:nvGrpSpPr>
        <p:grpSpPr bwMode="auto">
          <a:xfrm>
            <a:off x="5567363" y="3146425"/>
            <a:ext cx="1022350" cy="411163"/>
            <a:chOff x="7810761" y="4154236"/>
            <a:chExt cx="1018218" cy="410771"/>
          </a:xfrm>
        </p:grpSpPr>
        <p:sp>
          <p:nvSpPr>
            <p:cNvPr id="48155" name="Freeform 183"/>
            <p:cNvSpPr>
              <a:spLocks/>
            </p:cNvSpPr>
            <p:nvPr/>
          </p:nvSpPr>
          <p:spPr bwMode="auto">
            <a:xfrm>
              <a:off x="7810761" y="4428277"/>
              <a:ext cx="144592" cy="136730"/>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8156" name="TextBox 42"/>
            <p:cNvSpPr txBox="1">
              <a:spLocks noChangeArrowheads="1"/>
            </p:cNvSpPr>
            <p:nvPr/>
          </p:nvSpPr>
          <p:spPr bwMode="auto">
            <a:xfrm>
              <a:off x="7852496" y="4154236"/>
              <a:ext cx="976483" cy="36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pPr>
              <a:r>
                <a:rPr lang="en-US" sz="1800"/>
                <a:t>(25, $5)</a:t>
              </a:r>
            </a:p>
          </p:txBody>
        </p:sp>
      </p:grpSp>
      <p:grpSp>
        <p:nvGrpSpPr>
          <p:cNvPr id="48183" name="Group 40"/>
          <p:cNvGrpSpPr>
            <a:grpSpLocks/>
          </p:cNvGrpSpPr>
          <p:nvPr/>
        </p:nvGrpSpPr>
        <p:grpSpPr bwMode="auto">
          <a:xfrm>
            <a:off x="4957763" y="2841625"/>
            <a:ext cx="1022350" cy="411163"/>
            <a:chOff x="7810761" y="4154236"/>
            <a:chExt cx="1018218" cy="410771"/>
          </a:xfrm>
        </p:grpSpPr>
        <p:sp>
          <p:nvSpPr>
            <p:cNvPr id="48153" name="Freeform 183"/>
            <p:cNvSpPr>
              <a:spLocks/>
            </p:cNvSpPr>
            <p:nvPr/>
          </p:nvSpPr>
          <p:spPr bwMode="auto">
            <a:xfrm>
              <a:off x="7810761" y="4428277"/>
              <a:ext cx="144592" cy="136730"/>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8154" name="TextBox 42"/>
            <p:cNvSpPr txBox="1">
              <a:spLocks noChangeArrowheads="1"/>
            </p:cNvSpPr>
            <p:nvPr/>
          </p:nvSpPr>
          <p:spPr bwMode="auto">
            <a:xfrm>
              <a:off x="7852496" y="4154236"/>
              <a:ext cx="976483" cy="36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pPr>
              <a:r>
                <a:rPr lang="en-US" sz="1800"/>
                <a:t>(21, $6)</a:t>
              </a:r>
            </a:p>
          </p:txBody>
        </p:sp>
      </p:grpSp>
      <p:grpSp>
        <p:nvGrpSpPr>
          <p:cNvPr id="48185" name="Group 40"/>
          <p:cNvGrpSpPr>
            <a:grpSpLocks/>
          </p:cNvGrpSpPr>
          <p:nvPr/>
        </p:nvGrpSpPr>
        <p:grpSpPr bwMode="auto">
          <a:xfrm>
            <a:off x="4348163" y="2536825"/>
            <a:ext cx="1022350" cy="411163"/>
            <a:chOff x="7810761" y="4154236"/>
            <a:chExt cx="1018218" cy="410771"/>
          </a:xfrm>
        </p:grpSpPr>
        <p:sp>
          <p:nvSpPr>
            <p:cNvPr id="48151" name="Freeform 183"/>
            <p:cNvSpPr>
              <a:spLocks/>
            </p:cNvSpPr>
            <p:nvPr/>
          </p:nvSpPr>
          <p:spPr bwMode="auto">
            <a:xfrm>
              <a:off x="7810761" y="4428277"/>
              <a:ext cx="144592" cy="136730"/>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8152" name="TextBox 42"/>
            <p:cNvSpPr txBox="1">
              <a:spLocks noChangeArrowheads="1"/>
            </p:cNvSpPr>
            <p:nvPr/>
          </p:nvSpPr>
          <p:spPr bwMode="auto">
            <a:xfrm>
              <a:off x="7852496" y="4154236"/>
              <a:ext cx="976483" cy="36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pPr>
              <a:r>
                <a:rPr lang="en-US" sz="1800"/>
                <a:t>(17, $7)</a:t>
              </a:r>
            </a:p>
          </p:txBody>
        </p:sp>
      </p:grpSp>
      <p:grpSp>
        <p:nvGrpSpPr>
          <p:cNvPr id="48187" name="Group 40"/>
          <p:cNvGrpSpPr>
            <a:grpSpLocks/>
          </p:cNvGrpSpPr>
          <p:nvPr/>
        </p:nvGrpSpPr>
        <p:grpSpPr bwMode="auto">
          <a:xfrm>
            <a:off x="3733800" y="2232025"/>
            <a:ext cx="1022350" cy="411163"/>
            <a:chOff x="7810761" y="4154236"/>
            <a:chExt cx="1018218" cy="410771"/>
          </a:xfrm>
        </p:grpSpPr>
        <p:sp>
          <p:nvSpPr>
            <p:cNvPr id="48149" name="Freeform 183"/>
            <p:cNvSpPr>
              <a:spLocks/>
            </p:cNvSpPr>
            <p:nvPr/>
          </p:nvSpPr>
          <p:spPr bwMode="auto">
            <a:xfrm>
              <a:off x="7810761" y="4428277"/>
              <a:ext cx="144592" cy="136730"/>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8150" name="TextBox 42"/>
            <p:cNvSpPr txBox="1">
              <a:spLocks noChangeArrowheads="1"/>
            </p:cNvSpPr>
            <p:nvPr/>
          </p:nvSpPr>
          <p:spPr bwMode="auto">
            <a:xfrm>
              <a:off x="7852496" y="4154236"/>
              <a:ext cx="976483" cy="36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pPr>
              <a:r>
                <a:rPr lang="en-US" sz="1800"/>
                <a:t>(13, $8)</a:t>
              </a:r>
            </a:p>
          </p:txBody>
        </p:sp>
      </p:grpSp>
      <p:grpSp>
        <p:nvGrpSpPr>
          <p:cNvPr id="48189" name="Group 40"/>
          <p:cNvGrpSpPr>
            <a:grpSpLocks/>
          </p:cNvGrpSpPr>
          <p:nvPr/>
        </p:nvGrpSpPr>
        <p:grpSpPr bwMode="auto">
          <a:xfrm>
            <a:off x="3105150" y="1927225"/>
            <a:ext cx="893763" cy="411163"/>
            <a:chOff x="7810761" y="4154236"/>
            <a:chExt cx="890472" cy="410771"/>
          </a:xfrm>
        </p:grpSpPr>
        <p:sp>
          <p:nvSpPr>
            <p:cNvPr id="48147" name="Freeform 183"/>
            <p:cNvSpPr>
              <a:spLocks/>
            </p:cNvSpPr>
            <p:nvPr/>
          </p:nvSpPr>
          <p:spPr bwMode="auto">
            <a:xfrm>
              <a:off x="7810761" y="4428277"/>
              <a:ext cx="144592" cy="136730"/>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8148" name="TextBox 42"/>
            <p:cNvSpPr txBox="1">
              <a:spLocks noChangeArrowheads="1"/>
            </p:cNvSpPr>
            <p:nvPr/>
          </p:nvSpPr>
          <p:spPr bwMode="auto">
            <a:xfrm>
              <a:off x="7852326" y="4154236"/>
              <a:ext cx="848907" cy="36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pPr>
              <a:r>
                <a:rPr lang="en-US" sz="1800"/>
                <a:t>(9, $9)</a:t>
              </a:r>
            </a:p>
          </p:txBody>
        </p:sp>
      </p:grpSp>
      <p:grpSp>
        <p:nvGrpSpPr>
          <p:cNvPr id="48191" name="Group 40"/>
          <p:cNvGrpSpPr>
            <a:grpSpLocks/>
          </p:cNvGrpSpPr>
          <p:nvPr/>
        </p:nvGrpSpPr>
        <p:grpSpPr bwMode="auto">
          <a:xfrm>
            <a:off x="2514600" y="1622425"/>
            <a:ext cx="1022350" cy="411163"/>
            <a:chOff x="7810761" y="4154236"/>
            <a:chExt cx="1018215" cy="410771"/>
          </a:xfrm>
        </p:grpSpPr>
        <p:sp>
          <p:nvSpPr>
            <p:cNvPr id="48145" name="Freeform 183"/>
            <p:cNvSpPr>
              <a:spLocks/>
            </p:cNvSpPr>
            <p:nvPr/>
          </p:nvSpPr>
          <p:spPr bwMode="auto">
            <a:xfrm>
              <a:off x="7810761" y="4428277"/>
              <a:ext cx="144592" cy="136730"/>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8146" name="TextBox 42"/>
            <p:cNvSpPr txBox="1">
              <a:spLocks noChangeArrowheads="1"/>
            </p:cNvSpPr>
            <p:nvPr/>
          </p:nvSpPr>
          <p:spPr bwMode="auto">
            <a:xfrm>
              <a:off x="7852496" y="4154236"/>
              <a:ext cx="976480" cy="3689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pPr>
              <a:r>
                <a:rPr lang="en-US" sz="1800"/>
                <a:t>(5, $10)</a:t>
              </a:r>
            </a:p>
          </p:txBody>
        </p:sp>
      </p:grpSp>
    </p:spTree>
    <p:extLst>
      <p:ext uri="{BB962C8B-B14F-4D97-AF65-F5344CB8AC3E}">
        <p14:creationId xmlns:p14="http://schemas.microsoft.com/office/powerpoint/2010/main" val="30796796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par>
                                <p:cTn id="8" presetID="22" presetClass="entr" presetSubtype="4" fill="hold" nodeType="withEffect">
                                  <p:stCondLst>
                                    <p:cond delay="0"/>
                                  </p:stCondLst>
                                  <p:childTnLst>
                                    <p:set>
                                      <p:cBhvr>
                                        <p:cTn id="9" dur="1" fill="hold">
                                          <p:stCondLst>
                                            <p:cond delay="0"/>
                                          </p:stCondLst>
                                        </p:cTn>
                                        <p:tgtEl>
                                          <p:spTgt spid="48163"/>
                                        </p:tgtEl>
                                        <p:attrNameLst>
                                          <p:attrName>style.visibility</p:attrName>
                                        </p:attrNameLst>
                                      </p:cBhvr>
                                      <p:to>
                                        <p:strVal val="visible"/>
                                      </p:to>
                                    </p:set>
                                    <p:animEffect transition="in" filter="wipe(down)">
                                      <p:cBhvr>
                                        <p:cTn id="10" dur="500"/>
                                        <p:tgtEl>
                                          <p:spTgt spid="48163"/>
                                        </p:tgtEl>
                                      </p:cBhvr>
                                    </p:animEffect>
                                  </p:childTnLst>
                                </p:cTn>
                              </p:par>
                            </p:childTnLst>
                          </p:cTn>
                        </p:par>
                        <p:par>
                          <p:cTn id="11" fill="hold" nodeType="afterGroup">
                            <p:stCondLst>
                              <p:cond delay="500"/>
                            </p:stCondLst>
                            <p:childTnLst>
                              <p:par>
                                <p:cTn id="12" presetID="22" presetClass="entr" presetSubtype="8" fill="hold" nodeType="after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ipe(left)">
                                      <p:cBhvr>
                                        <p:cTn id="14" dur="500"/>
                                        <p:tgtEl>
                                          <p:spTgt spid="2"/>
                                        </p:tgtEl>
                                      </p:cBhvr>
                                    </p:animEffect>
                                  </p:childTnLst>
                                </p:cTn>
                              </p:par>
                            </p:childTnLst>
                          </p:cTn>
                        </p:par>
                        <p:par>
                          <p:cTn id="15" fill="hold" nodeType="afterGroup">
                            <p:stCondLst>
                              <p:cond delay="1000"/>
                            </p:stCondLst>
                            <p:childTnLst>
                              <p:par>
                                <p:cTn id="16" presetID="22" presetClass="entr" presetSubtype="8" fill="hold" nodeType="afterEffect">
                                  <p:stCondLst>
                                    <p:cond delay="0"/>
                                  </p:stCondLst>
                                  <p:childTnLst>
                                    <p:set>
                                      <p:cBhvr>
                                        <p:cTn id="17" dur="1" fill="hold">
                                          <p:stCondLst>
                                            <p:cond delay="0"/>
                                          </p:stCondLst>
                                        </p:cTn>
                                        <p:tgtEl>
                                          <p:spTgt spid="48191"/>
                                        </p:tgtEl>
                                        <p:attrNameLst>
                                          <p:attrName>style.visibility</p:attrName>
                                        </p:attrNameLst>
                                      </p:cBhvr>
                                      <p:to>
                                        <p:strVal val="visible"/>
                                      </p:to>
                                    </p:set>
                                    <p:animEffect transition="in" filter="wipe(left)">
                                      <p:cBhvr>
                                        <p:cTn id="18" dur="1000"/>
                                        <p:tgtEl>
                                          <p:spTgt spid="48191"/>
                                        </p:tgtEl>
                                      </p:cBhvr>
                                    </p:animEffect>
                                  </p:childTnLst>
                                </p:cTn>
                              </p:par>
                            </p:childTnLst>
                          </p:cTn>
                        </p:par>
                        <p:par>
                          <p:cTn id="19" fill="hold" nodeType="afterGroup">
                            <p:stCondLst>
                              <p:cond delay="2000"/>
                            </p:stCondLst>
                            <p:childTnLst>
                              <p:par>
                                <p:cTn id="20" presetID="22" presetClass="entr" presetSubtype="8" fill="hold" nodeType="afterEffect">
                                  <p:stCondLst>
                                    <p:cond delay="0"/>
                                  </p:stCondLst>
                                  <p:childTnLst>
                                    <p:set>
                                      <p:cBhvr>
                                        <p:cTn id="21" dur="1" fill="hold">
                                          <p:stCondLst>
                                            <p:cond delay="0"/>
                                          </p:stCondLst>
                                        </p:cTn>
                                        <p:tgtEl>
                                          <p:spTgt spid="48189"/>
                                        </p:tgtEl>
                                        <p:attrNameLst>
                                          <p:attrName>style.visibility</p:attrName>
                                        </p:attrNameLst>
                                      </p:cBhvr>
                                      <p:to>
                                        <p:strVal val="visible"/>
                                      </p:to>
                                    </p:set>
                                    <p:animEffect transition="in" filter="wipe(left)">
                                      <p:cBhvr>
                                        <p:cTn id="22" dur="1000"/>
                                        <p:tgtEl>
                                          <p:spTgt spid="48189"/>
                                        </p:tgtEl>
                                      </p:cBhvr>
                                    </p:animEffect>
                                  </p:childTnLst>
                                </p:cTn>
                              </p:par>
                            </p:childTnLst>
                          </p:cTn>
                        </p:par>
                        <p:par>
                          <p:cTn id="23" fill="hold" nodeType="afterGroup">
                            <p:stCondLst>
                              <p:cond delay="3000"/>
                            </p:stCondLst>
                            <p:childTnLst>
                              <p:par>
                                <p:cTn id="24" presetID="22" presetClass="entr" presetSubtype="8" fill="hold" nodeType="afterEffect">
                                  <p:stCondLst>
                                    <p:cond delay="0"/>
                                  </p:stCondLst>
                                  <p:childTnLst>
                                    <p:set>
                                      <p:cBhvr>
                                        <p:cTn id="25" dur="1" fill="hold">
                                          <p:stCondLst>
                                            <p:cond delay="0"/>
                                          </p:stCondLst>
                                        </p:cTn>
                                        <p:tgtEl>
                                          <p:spTgt spid="48187"/>
                                        </p:tgtEl>
                                        <p:attrNameLst>
                                          <p:attrName>style.visibility</p:attrName>
                                        </p:attrNameLst>
                                      </p:cBhvr>
                                      <p:to>
                                        <p:strVal val="visible"/>
                                      </p:to>
                                    </p:set>
                                    <p:animEffect transition="in" filter="wipe(left)">
                                      <p:cBhvr>
                                        <p:cTn id="26" dur="1000"/>
                                        <p:tgtEl>
                                          <p:spTgt spid="48187"/>
                                        </p:tgtEl>
                                      </p:cBhvr>
                                    </p:animEffect>
                                  </p:childTnLst>
                                </p:cTn>
                              </p:par>
                            </p:childTnLst>
                          </p:cTn>
                        </p:par>
                        <p:par>
                          <p:cTn id="27" fill="hold" nodeType="afterGroup">
                            <p:stCondLst>
                              <p:cond delay="4000"/>
                            </p:stCondLst>
                            <p:childTnLst>
                              <p:par>
                                <p:cTn id="28" presetID="22" presetClass="entr" presetSubtype="8" fill="hold" nodeType="afterEffect">
                                  <p:stCondLst>
                                    <p:cond delay="0"/>
                                  </p:stCondLst>
                                  <p:childTnLst>
                                    <p:set>
                                      <p:cBhvr>
                                        <p:cTn id="29" dur="1" fill="hold">
                                          <p:stCondLst>
                                            <p:cond delay="0"/>
                                          </p:stCondLst>
                                        </p:cTn>
                                        <p:tgtEl>
                                          <p:spTgt spid="48185"/>
                                        </p:tgtEl>
                                        <p:attrNameLst>
                                          <p:attrName>style.visibility</p:attrName>
                                        </p:attrNameLst>
                                      </p:cBhvr>
                                      <p:to>
                                        <p:strVal val="visible"/>
                                      </p:to>
                                    </p:set>
                                    <p:animEffect transition="in" filter="wipe(left)">
                                      <p:cBhvr>
                                        <p:cTn id="30" dur="1000"/>
                                        <p:tgtEl>
                                          <p:spTgt spid="48185"/>
                                        </p:tgtEl>
                                      </p:cBhvr>
                                    </p:animEffect>
                                  </p:childTnLst>
                                </p:cTn>
                              </p:par>
                            </p:childTnLst>
                          </p:cTn>
                        </p:par>
                        <p:par>
                          <p:cTn id="31" fill="hold" nodeType="afterGroup">
                            <p:stCondLst>
                              <p:cond delay="5000"/>
                            </p:stCondLst>
                            <p:childTnLst>
                              <p:par>
                                <p:cTn id="32" presetID="22" presetClass="entr" presetSubtype="8" fill="hold" nodeType="afterEffect">
                                  <p:stCondLst>
                                    <p:cond delay="0"/>
                                  </p:stCondLst>
                                  <p:childTnLst>
                                    <p:set>
                                      <p:cBhvr>
                                        <p:cTn id="33" dur="1" fill="hold">
                                          <p:stCondLst>
                                            <p:cond delay="0"/>
                                          </p:stCondLst>
                                        </p:cTn>
                                        <p:tgtEl>
                                          <p:spTgt spid="48183"/>
                                        </p:tgtEl>
                                        <p:attrNameLst>
                                          <p:attrName>style.visibility</p:attrName>
                                        </p:attrNameLst>
                                      </p:cBhvr>
                                      <p:to>
                                        <p:strVal val="visible"/>
                                      </p:to>
                                    </p:set>
                                    <p:animEffect transition="in" filter="wipe(left)">
                                      <p:cBhvr>
                                        <p:cTn id="34" dur="1000"/>
                                        <p:tgtEl>
                                          <p:spTgt spid="48183"/>
                                        </p:tgtEl>
                                      </p:cBhvr>
                                    </p:animEffect>
                                  </p:childTnLst>
                                </p:cTn>
                              </p:par>
                            </p:childTnLst>
                          </p:cTn>
                        </p:par>
                        <p:par>
                          <p:cTn id="35" fill="hold" nodeType="afterGroup">
                            <p:stCondLst>
                              <p:cond delay="6000"/>
                            </p:stCondLst>
                            <p:childTnLst>
                              <p:par>
                                <p:cTn id="36" presetID="22" presetClass="entr" presetSubtype="8" fill="hold" nodeType="afterEffect">
                                  <p:stCondLst>
                                    <p:cond delay="0"/>
                                  </p:stCondLst>
                                  <p:childTnLst>
                                    <p:set>
                                      <p:cBhvr>
                                        <p:cTn id="37" dur="1" fill="hold">
                                          <p:stCondLst>
                                            <p:cond delay="0"/>
                                          </p:stCondLst>
                                        </p:cTn>
                                        <p:tgtEl>
                                          <p:spTgt spid="48181"/>
                                        </p:tgtEl>
                                        <p:attrNameLst>
                                          <p:attrName>style.visibility</p:attrName>
                                        </p:attrNameLst>
                                      </p:cBhvr>
                                      <p:to>
                                        <p:strVal val="visible"/>
                                      </p:to>
                                    </p:set>
                                    <p:animEffect transition="in" filter="wipe(left)">
                                      <p:cBhvr>
                                        <p:cTn id="38" dur="1000"/>
                                        <p:tgtEl>
                                          <p:spTgt spid="48181"/>
                                        </p:tgtEl>
                                      </p:cBhvr>
                                    </p:animEffect>
                                  </p:childTnLst>
                                </p:cTn>
                              </p:par>
                            </p:childTnLst>
                          </p:cTn>
                        </p:par>
                        <p:par>
                          <p:cTn id="39" fill="hold" nodeType="afterGroup">
                            <p:stCondLst>
                              <p:cond delay="7000"/>
                            </p:stCondLst>
                            <p:childTnLst>
                              <p:par>
                                <p:cTn id="40" presetID="22" presetClass="entr" presetSubtype="8" fill="hold" nodeType="afterEffect">
                                  <p:stCondLst>
                                    <p:cond delay="0"/>
                                  </p:stCondLst>
                                  <p:childTnLst>
                                    <p:set>
                                      <p:cBhvr>
                                        <p:cTn id="41" dur="1" fill="hold">
                                          <p:stCondLst>
                                            <p:cond delay="0"/>
                                          </p:stCondLst>
                                        </p:cTn>
                                        <p:tgtEl>
                                          <p:spTgt spid="48179"/>
                                        </p:tgtEl>
                                        <p:attrNameLst>
                                          <p:attrName>style.visibility</p:attrName>
                                        </p:attrNameLst>
                                      </p:cBhvr>
                                      <p:to>
                                        <p:strVal val="visible"/>
                                      </p:to>
                                    </p:set>
                                    <p:animEffect transition="in" filter="wipe(left)">
                                      <p:cBhvr>
                                        <p:cTn id="42" dur="500"/>
                                        <p:tgtEl>
                                          <p:spTgt spid="48179"/>
                                        </p:tgtEl>
                                      </p:cBhvr>
                                    </p:animEffect>
                                  </p:childTnLst>
                                </p:cTn>
                              </p:par>
                            </p:childTnLst>
                          </p:cTn>
                        </p:par>
                        <p:par>
                          <p:cTn id="43" fill="hold" nodeType="afterGroup">
                            <p:stCondLst>
                              <p:cond delay="7500"/>
                            </p:stCondLst>
                            <p:childTnLst>
                              <p:par>
                                <p:cTn id="44" presetID="22" presetClass="entr" presetSubtype="8" fill="hold" grpId="0" nodeType="afterEffect">
                                  <p:stCondLst>
                                    <p:cond delay="0"/>
                                  </p:stCondLst>
                                  <p:childTnLst>
                                    <p:set>
                                      <p:cBhvr>
                                        <p:cTn id="45" dur="1" fill="hold">
                                          <p:stCondLst>
                                            <p:cond delay="0"/>
                                          </p:stCondLst>
                                        </p:cTn>
                                        <p:tgtEl>
                                          <p:spTgt spid="6"/>
                                        </p:tgtEl>
                                        <p:attrNameLst>
                                          <p:attrName>style.visibility</p:attrName>
                                        </p:attrNameLst>
                                      </p:cBhvr>
                                      <p:to>
                                        <p:strVal val="visible"/>
                                      </p:to>
                                    </p:set>
                                    <p:animEffect transition="in" filter="wipe(left)">
                                      <p:cBhvr>
                                        <p:cTn id="4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p:txBody>
          <a:bodyPr/>
          <a:lstStyle/>
          <a:p>
            <a:r>
              <a:rPr lang="en-US" dirty="0" smtClean="0"/>
              <a:t>Figure A-4</a:t>
            </a:r>
          </a:p>
        </p:txBody>
      </p:sp>
      <p:sp>
        <p:nvSpPr>
          <p:cNvPr id="49155"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eaLnBrk="1" hangingPunct="1"/>
            <a:fld id="{A356648E-5632-4385-A2B9-B5074299EE09}" type="slidenum">
              <a:rPr lang="en-US" sz="1200" smtClean="0"/>
              <a:pPr eaLnBrk="1" hangingPunct="1"/>
              <a:t>12</a:t>
            </a:fld>
            <a:endParaRPr lang="en-US" sz="1200" smtClean="0"/>
          </a:p>
        </p:txBody>
      </p:sp>
      <p:sp>
        <p:nvSpPr>
          <p:cNvPr id="49157" name="TextBox 4"/>
          <p:cNvSpPr txBox="1">
            <a:spLocks noChangeArrowheads="1"/>
          </p:cNvSpPr>
          <p:nvPr/>
        </p:nvSpPr>
        <p:spPr bwMode="auto">
          <a:xfrm>
            <a:off x="2438400" y="0"/>
            <a:ext cx="408305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pPr>
            <a:r>
              <a:rPr lang="en-US" sz="2800" dirty="0">
                <a:solidFill>
                  <a:srgbClr val="C00000"/>
                </a:solidFill>
              </a:rPr>
              <a:t>Shifting Demand Curves</a:t>
            </a:r>
          </a:p>
        </p:txBody>
      </p:sp>
      <p:sp>
        <p:nvSpPr>
          <p:cNvPr id="148" name="TextBox 147"/>
          <p:cNvSpPr txBox="1">
            <a:spLocks noChangeArrowheads="1"/>
          </p:cNvSpPr>
          <p:nvPr/>
        </p:nvSpPr>
        <p:spPr bwMode="auto">
          <a:xfrm>
            <a:off x="177800" y="5116513"/>
            <a:ext cx="88392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pPr>
            <a:r>
              <a:rPr lang="en-US" sz="1600"/>
              <a:t>The location of Emma’s demand curve for novels depends on how much income she earns. The more she earns, the more novels she will purchase at any given price, and the farther to the right her demand curve will lie. Curve D</a:t>
            </a:r>
            <a:r>
              <a:rPr lang="en-US" sz="1600" baseline="-25000"/>
              <a:t>1</a:t>
            </a:r>
            <a:r>
              <a:rPr lang="en-US" sz="1600"/>
              <a:t> represents Emma’s original demand curve when her income is $30,000 per year. If her income rises to $40,000 per year, her demand curve shifts to D</a:t>
            </a:r>
            <a:r>
              <a:rPr lang="en-US" sz="1600" baseline="-25000"/>
              <a:t>2</a:t>
            </a:r>
            <a:r>
              <a:rPr lang="en-US" sz="1600"/>
              <a:t>. If her income falls to $20,000 per year, her demand curve shifts to D</a:t>
            </a:r>
            <a:r>
              <a:rPr lang="en-US" sz="1600" baseline="-25000"/>
              <a:t>3</a:t>
            </a:r>
            <a:r>
              <a:rPr lang="en-US" sz="1600"/>
              <a:t>.</a:t>
            </a:r>
          </a:p>
        </p:txBody>
      </p:sp>
      <p:grpSp>
        <p:nvGrpSpPr>
          <p:cNvPr id="2" name="Group 120"/>
          <p:cNvGrpSpPr>
            <a:grpSpLocks/>
          </p:cNvGrpSpPr>
          <p:nvPr/>
        </p:nvGrpSpPr>
        <p:grpSpPr bwMode="auto">
          <a:xfrm>
            <a:off x="1549400" y="1036638"/>
            <a:ext cx="5334000" cy="3659187"/>
            <a:chOff x="1828800" y="1600200"/>
            <a:chExt cx="5334000" cy="3658395"/>
          </a:xfrm>
        </p:grpSpPr>
        <p:grpSp>
          <p:nvGrpSpPr>
            <p:cNvPr id="49273" name="Group 119"/>
            <p:cNvGrpSpPr>
              <a:grpSpLocks/>
            </p:cNvGrpSpPr>
            <p:nvPr/>
          </p:nvGrpSpPr>
          <p:grpSpPr bwMode="auto">
            <a:xfrm>
              <a:off x="1828800" y="1600200"/>
              <a:ext cx="5334001" cy="3658395"/>
              <a:chOff x="1828800" y="1600200"/>
              <a:chExt cx="5334001" cy="3658395"/>
            </a:xfrm>
          </p:grpSpPr>
          <p:sp>
            <p:nvSpPr>
              <p:cNvPr id="175" name="Rectangle 174"/>
              <p:cNvSpPr/>
              <p:nvPr/>
            </p:nvSpPr>
            <p:spPr>
              <a:xfrm>
                <a:off x="1828800" y="1600200"/>
                <a:ext cx="5334000" cy="365680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l">
                  <a:buFontTx/>
                  <a:buNone/>
                  <a:defRPr/>
                </a:pPr>
                <a:endParaRPr lang="en-US" sz="1800">
                  <a:solidFill>
                    <a:schemeClr val="tx1"/>
                  </a:solidFill>
                </a:endParaRPr>
              </a:p>
            </p:txBody>
          </p:sp>
          <p:cxnSp>
            <p:nvCxnSpPr>
              <p:cNvPr id="176" name="Straight Connector 175"/>
              <p:cNvCxnSpPr/>
              <p:nvPr/>
            </p:nvCxnSpPr>
            <p:spPr>
              <a:xfrm rot="5400000" flipH="1" flipV="1">
                <a:off x="151209" y="3428604"/>
                <a:ext cx="3658395"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5400000" flipH="1" flipV="1">
                <a:off x="303609" y="3428604"/>
                <a:ext cx="3658395"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flipH="1" flipV="1">
                <a:off x="456009" y="3428604"/>
                <a:ext cx="3658395"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79" name="Straight Connector 178"/>
              <p:cNvCxnSpPr/>
              <p:nvPr/>
            </p:nvCxnSpPr>
            <p:spPr>
              <a:xfrm rot="5400000" flipH="1" flipV="1">
                <a:off x="608409" y="3428604"/>
                <a:ext cx="3658395"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80" name="Straight Connector 179"/>
              <p:cNvCxnSpPr/>
              <p:nvPr/>
            </p:nvCxnSpPr>
            <p:spPr>
              <a:xfrm rot="5400000" flipH="1" flipV="1">
                <a:off x="760809" y="3428604"/>
                <a:ext cx="3658395"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flipH="1" flipV="1">
                <a:off x="913209" y="3428604"/>
                <a:ext cx="3658395"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5400000" flipH="1" flipV="1">
                <a:off x="1065609" y="3428604"/>
                <a:ext cx="3658395"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5400000" flipH="1" flipV="1">
                <a:off x="1218009" y="3428604"/>
                <a:ext cx="3658395"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5400000" flipH="1" flipV="1">
                <a:off x="1370409" y="3428604"/>
                <a:ext cx="3658395"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flipH="1" flipV="1">
                <a:off x="1522809" y="3428604"/>
                <a:ext cx="3658395"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5400000" flipH="1" flipV="1">
                <a:off x="1675209" y="3428604"/>
                <a:ext cx="3658395"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5400000" flipH="1" flipV="1">
                <a:off x="1827609" y="3428604"/>
                <a:ext cx="3658395"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5400000" flipH="1" flipV="1">
                <a:off x="1980009" y="3428604"/>
                <a:ext cx="3658395"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5400000" flipH="1" flipV="1">
                <a:off x="2132409" y="3428604"/>
                <a:ext cx="3658395"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5400000" flipH="1" flipV="1">
                <a:off x="2284809" y="3428604"/>
                <a:ext cx="3658395"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91" name="Straight Connector 190"/>
              <p:cNvCxnSpPr/>
              <p:nvPr/>
            </p:nvCxnSpPr>
            <p:spPr>
              <a:xfrm rot="5400000" flipH="1" flipV="1">
                <a:off x="2437209" y="3428604"/>
                <a:ext cx="3658395"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a:xfrm rot="5400000" flipH="1" flipV="1">
                <a:off x="2589609" y="3428604"/>
                <a:ext cx="3658395"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93" name="Straight Connector 192"/>
              <p:cNvCxnSpPr/>
              <p:nvPr/>
            </p:nvCxnSpPr>
            <p:spPr>
              <a:xfrm rot="5400000" flipH="1" flipV="1">
                <a:off x="2742009" y="3428604"/>
                <a:ext cx="3658395"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94" name="Straight Connector 193"/>
              <p:cNvCxnSpPr/>
              <p:nvPr/>
            </p:nvCxnSpPr>
            <p:spPr>
              <a:xfrm rot="5400000" flipH="1" flipV="1">
                <a:off x="2894409" y="3428604"/>
                <a:ext cx="3658395"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95" name="Straight Connector 194"/>
              <p:cNvCxnSpPr/>
              <p:nvPr/>
            </p:nvCxnSpPr>
            <p:spPr>
              <a:xfrm rot="5400000" flipH="1" flipV="1">
                <a:off x="3046809" y="3428604"/>
                <a:ext cx="3658395"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96" name="Straight Connector 195"/>
              <p:cNvCxnSpPr/>
              <p:nvPr/>
            </p:nvCxnSpPr>
            <p:spPr>
              <a:xfrm rot="5400000" flipH="1" flipV="1">
                <a:off x="3199209" y="3428604"/>
                <a:ext cx="3658395"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97" name="Straight Connector 196"/>
              <p:cNvCxnSpPr/>
              <p:nvPr/>
            </p:nvCxnSpPr>
            <p:spPr>
              <a:xfrm rot="5400000" flipH="1" flipV="1">
                <a:off x="3351609" y="3428604"/>
                <a:ext cx="3658395"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98" name="Straight Connector 197"/>
              <p:cNvCxnSpPr/>
              <p:nvPr/>
            </p:nvCxnSpPr>
            <p:spPr>
              <a:xfrm rot="5400000" flipH="1" flipV="1">
                <a:off x="3504009" y="3428604"/>
                <a:ext cx="3658395"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99" name="Straight Connector 198"/>
              <p:cNvCxnSpPr/>
              <p:nvPr/>
            </p:nvCxnSpPr>
            <p:spPr>
              <a:xfrm rot="5400000" flipH="1" flipV="1">
                <a:off x="3656409" y="3428604"/>
                <a:ext cx="3658395"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00" name="Straight Connector 199"/>
              <p:cNvCxnSpPr/>
              <p:nvPr/>
            </p:nvCxnSpPr>
            <p:spPr>
              <a:xfrm rot="5400000" flipH="1" flipV="1">
                <a:off x="3808809" y="3428604"/>
                <a:ext cx="3658395"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01" name="Straight Connector 200"/>
              <p:cNvCxnSpPr/>
              <p:nvPr/>
            </p:nvCxnSpPr>
            <p:spPr>
              <a:xfrm rot="5400000" flipH="1" flipV="1">
                <a:off x="3961209" y="3428604"/>
                <a:ext cx="3658395"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02" name="Straight Connector 201"/>
              <p:cNvCxnSpPr/>
              <p:nvPr/>
            </p:nvCxnSpPr>
            <p:spPr>
              <a:xfrm rot="5400000" flipH="1" flipV="1">
                <a:off x="4113609" y="3428604"/>
                <a:ext cx="3658395"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03" name="Straight Connector 202"/>
              <p:cNvCxnSpPr/>
              <p:nvPr/>
            </p:nvCxnSpPr>
            <p:spPr>
              <a:xfrm rot="5400000" flipH="1" flipV="1">
                <a:off x="4266009" y="3428604"/>
                <a:ext cx="3658395"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04" name="Straight Connector 203"/>
              <p:cNvCxnSpPr/>
              <p:nvPr/>
            </p:nvCxnSpPr>
            <p:spPr>
              <a:xfrm rot="5400000" flipH="1" flipV="1">
                <a:off x="4418409" y="3428604"/>
                <a:ext cx="3658395"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p:nvCxnSpPr>
            <p:spPr>
              <a:xfrm rot="5400000" flipH="1" flipV="1">
                <a:off x="4570809" y="3428604"/>
                <a:ext cx="3658395"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06" name="Straight Connector 205"/>
              <p:cNvCxnSpPr/>
              <p:nvPr/>
            </p:nvCxnSpPr>
            <p:spPr>
              <a:xfrm rot="5400000" flipH="1" flipV="1">
                <a:off x="4723209" y="3428604"/>
                <a:ext cx="3658395"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07" name="Straight Connector 206"/>
              <p:cNvCxnSpPr/>
              <p:nvPr/>
            </p:nvCxnSpPr>
            <p:spPr>
              <a:xfrm rot="5400000" flipH="1" flipV="1">
                <a:off x="4875609" y="3428604"/>
                <a:ext cx="3658395"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08" name="Straight Connector 207"/>
              <p:cNvCxnSpPr/>
              <p:nvPr/>
            </p:nvCxnSpPr>
            <p:spPr>
              <a:xfrm rot="5400000" flipH="1" flipV="1">
                <a:off x="5028009" y="3428604"/>
                <a:ext cx="3658395"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5400000" flipH="1" flipV="1">
                <a:off x="5180409" y="3428604"/>
                <a:ext cx="3658395"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5400000" flipH="1" flipV="1">
                <a:off x="5332809" y="3428604"/>
                <a:ext cx="3658395"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cxnSp>
          <p:nvCxnSpPr>
            <p:cNvPr id="151" name="Straight Connector 150"/>
            <p:cNvCxnSpPr/>
            <p:nvPr/>
          </p:nvCxnSpPr>
          <p:spPr>
            <a:xfrm>
              <a:off x="1828800" y="1600200"/>
              <a:ext cx="5334000"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52" name="Straight Connector 151"/>
            <p:cNvCxnSpPr/>
            <p:nvPr/>
          </p:nvCxnSpPr>
          <p:spPr>
            <a:xfrm>
              <a:off x="1828800" y="1752567"/>
              <a:ext cx="5334000"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53" name="Straight Connector 152"/>
            <p:cNvCxnSpPr/>
            <p:nvPr/>
          </p:nvCxnSpPr>
          <p:spPr>
            <a:xfrm>
              <a:off x="1828800" y="1904934"/>
              <a:ext cx="5334000"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54" name="Straight Connector 153"/>
            <p:cNvCxnSpPr/>
            <p:nvPr/>
          </p:nvCxnSpPr>
          <p:spPr>
            <a:xfrm>
              <a:off x="1828800" y="2057301"/>
              <a:ext cx="5334000"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55" name="Straight Connector 154"/>
            <p:cNvCxnSpPr/>
            <p:nvPr/>
          </p:nvCxnSpPr>
          <p:spPr>
            <a:xfrm>
              <a:off x="1828800" y="2209668"/>
              <a:ext cx="5334000"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56" name="Straight Connector 155"/>
            <p:cNvCxnSpPr/>
            <p:nvPr/>
          </p:nvCxnSpPr>
          <p:spPr>
            <a:xfrm>
              <a:off x="1828800" y="2362035"/>
              <a:ext cx="5334000"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57" name="Straight Connector 156"/>
            <p:cNvCxnSpPr/>
            <p:nvPr/>
          </p:nvCxnSpPr>
          <p:spPr>
            <a:xfrm>
              <a:off x="1828800" y="2514402"/>
              <a:ext cx="5334000"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58" name="Straight Connector 157"/>
            <p:cNvCxnSpPr/>
            <p:nvPr/>
          </p:nvCxnSpPr>
          <p:spPr>
            <a:xfrm>
              <a:off x="1828800" y="2666769"/>
              <a:ext cx="5334000"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59" name="Straight Connector 158"/>
            <p:cNvCxnSpPr/>
            <p:nvPr/>
          </p:nvCxnSpPr>
          <p:spPr>
            <a:xfrm>
              <a:off x="1828800" y="2819136"/>
              <a:ext cx="5334000"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60" name="Straight Connector 159"/>
            <p:cNvCxnSpPr/>
            <p:nvPr/>
          </p:nvCxnSpPr>
          <p:spPr>
            <a:xfrm>
              <a:off x="1828800" y="2971503"/>
              <a:ext cx="5334000"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61" name="Straight Connector 160"/>
            <p:cNvCxnSpPr/>
            <p:nvPr/>
          </p:nvCxnSpPr>
          <p:spPr>
            <a:xfrm>
              <a:off x="1828800" y="3123870"/>
              <a:ext cx="5334000"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62" name="Straight Connector 161"/>
            <p:cNvCxnSpPr/>
            <p:nvPr/>
          </p:nvCxnSpPr>
          <p:spPr>
            <a:xfrm>
              <a:off x="1828800" y="3276237"/>
              <a:ext cx="5334000"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63" name="Straight Connector 162"/>
            <p:cNvCxnSpPr/>
            <p:nvPr/>
          </p:nvCxnSpPr>
          <p:spPr>
            <a:xfrm>
              <a:off x="1828800" y="3428604"/>
              <a:ext cx="5334000"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64" name="Straight Connector 163"/>
            <p:cNvCxnSpPr/>
            <p:nvPr/>
          </p:nvCxnSpPr>
          <p:spPr>
            <a:xfrm>
              <a:off x="1828800" y="3580971"/>
              <a:ext cx="5334000"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a:off x="1828800" y="3733338"/>
              <a:ext cx="5334000"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a:off x="1828800" y="3885705"/>
              <a:ext cx="5334000"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67" name="Straight Connector 166"/>
            <p:cNvCxnSpPr/>
            <p:nvPr/>
          </p:nvCxnSpPr>
          <p:spPr>
            <a:xfrm>
              <a:off x="1828800" y="4038072"/>
              <a:ext cx="5334000"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68" name="Straight Connector 167"/>
            <p:cNvCxnSpPr/>
            <p:nvPr/>
          </p:nvCxnSpPr>
          <p:spPr>
            <a:xfrm>
              <a:off x="1828800" y="4190439"/>
              <a:ext cx="5334000"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a:off x="1828800" y="4342806"/>
              <a:ext cx="5334000"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70" name="Straight Connector 169"/>
            <p:cNvCxnSpPr/>
            <p:nvPr/>
          </p:nvCxnSpPr>
          <p:spPr>
            <a:xfrm>
              <a:off x="1828800" y="4495173"/>
              <a:ext cx="5334000"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71" name="Straight Connector 170"/>
            <p:cNvCxnSpPr/>
            <p:nvPr/>
          </p:nvCxnSpPr>
          <p:spPr>
            <a:xfrm>
              <a:off x="1828800" y="4647540"/>
              <a:ext cx="5334000"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a:xfrm>
              <a:off x="1828800" y="4799907"/>
              <a:ext cx="5334000"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a:off x="1828800" y="4952274"/>
              <a:ext cx="5334000"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74" name="Straight Connector 173"/>
            <p:cNvCxnSpPr/>
            <p:nvPr/>
          </p:nvCxnSpPr>
          <p:spPr>
            <a:xfrm>
              <a:off x="1828800" y="5104641"/>
              <a:ext cx="5334000"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4" name="Group 197"/>
          <p:cNvGrpSpPr>
            <a:grpSpLocks/>
          </p:cNvGrpSpPr>
          <p:nvPr/>
        </p:nvGrpSpPr>
        <p:grpSpPr bwMode="auto">
          <a:xfrm>
            <a:off x="1196975" y="4541838"/>
            <a:ext cx="7875588" cy="573087"/>
            <a:chOff x="1475815" y="5105400"/>
            <a:chExt cx="7876003" cy="573632"/>
          </a:xfrm>
        </p:grpSpPr>
        <p:sp>
          <p:nvSpPr>
            <p:cNvPr id="49252" name="TextBox 12"/>
            <p:cNvSpPr txBox="1">
              <a:spLocks noChangeArrowheads="1"/>
            </p:cNvSpPr>
            <p:nvPr/>
          </p:nvSpPr>
          <p:spPr bwMode="auto">
            <a:xfrm>
              <a:off x="6509314" y="5340839"/>
              <a:ext cx="2842504" cy="338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pPr>
              <a:r>
                <a:rPr lang="en-US" sz="1600"/>
                <a:t>Quantity of novels purchased</a:t>
              </a:r>
            </a:p>
          </p:txBody>
        </p:sp>
        <p:cxnSp>
          <p:nvCxnSpPr>
            <p:cNvPr id="213" name="Straight Connector 212"/>
            <p:cNvCxnSpPr/>
            <p:nvPr/>
          </p:nvCxnSpPr>
          <p:spPr>
            <a:xfrm>
              <a:off x="1828259" y="5257945"/>
              <a:ext cx="5334281" cy="158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49254" name="Group 128"/>
            <p:cNvGrpSpPr>
              <a:grpSpLocks/>
            </p:cNvGrpSpPr>
            <p:nvPr/>
          </p:nvGrpSpPr>
          <p:grpSpPr bwMode="auto">
            <a:xfrm>
              <a:off x="2403863" y="5105400"/>
              <a:ext cx="312912" cy="520541"/>
              <a:chOff x="575063" y="4877594"/>
              <a:chExt cx="312912" cy="520541"/>
            </a:xfrm>
          </p:grpSpPr>
          <p:sp>
            <p:nvSpPr>
              <p:cNvPr id="49271" name="TextBox 121"/>
              <p:cNvSpPr txBox="1">
                <a:spLocks noChangeArrowheads="1"/>
              </p:cNvSpPr>
              <p:nvPr/>
            </p:nvSpPr>
            <p:spPr bwMode="auto">
              <a:xfrm>
                <a:off x="575063" y="5029196"/>
                <a:ext cx="312912" cy="3689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pPr>
                <a:r>
                  <a:rPr lang="en-US" sz="1800"/>
                  <a:t>5</a:t>
                </a:r>
              </a:p>
            </p:txBody>
          </p:sp>
          <p:cxnSp>
            <p:nvCxnSpPr>
              <p:cNvPr id="232" name="Straight Connector 231"/>
              <p:cNvCxnSpPr/>
              <p:nvPr/>
            </p:nvCxnSpPr>
            <p:spPr>
              <a:xfrm rot="5400000" flipH="1" flipV="1">
                <a:off x="687608" y="4953072"/>
                <a:ext cx="152545" cy="158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9255" name="Group 135"/>
            <p:cNvGrpSpPr>
              <a:grpSpLocks/>
            </p:cNvGrpSpPr>
            <p:nvPr/>
          </p:nvGrpSpPr>
          <p:grpSpPr bwMode="auto">
            <a:xfrm>
              <a:off x="3846119" y="5105400"/>
              <a:ext cx="441156" cy="520540"/>
              <a:chOff x="501267" y="4877594"/>
              <a:chExt cx="441156" cy="520540"/>
            </a:xfrm>
          </p:grpSpPr>
          <p:sp>
            <p:nvSpPr>
              <p:cNvPr id="49269" name="TextBox 136"/>
              <p:cNvSpPr txBox="1">
                <a:spLocks noChangeArrowheads="1"/>
              </p:cNvSpPr>
              <p:nvPr/>
            </p:nvSpPr>
            <p:spPr bwMode="auto">
              <a:xfrm>
                <a:off x="501267" y="5029196"/>
                <a:ext cx="441156" cy="368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pPr>
                <a:r>
                  <a:rPr lang="en-US" sz="1800"/>
                  <a:t>15</a:t>
                </a:r>
              </a:p>
            </p:txBody>
          </p:sp>
          <p:cxnSp>
            <p:nvCxnSpPr>
              <p:cNvPr id="230" name="Straight Connector 229"/>
              <p:cNvCxnSpPr/>
              <p:nvPr/>
            </p:nvCxnSpPr>
            <p:spPr>
              <a:xfrm rot="5400000" flipH="1" flipV="1">
                <a:off x="686111" y="4953072"/>
                <a:ext cx="152545" cy="158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9256" name="Group 150"/>
            <p:cNvGrpSpPr>
              <a:grpSpLocks/>
            </p:cNvGrpSpPr>
            <p:nvPr/>
          </p:nvGrpSpPr>
          <p:grpSpPr bwMode="auto">
            <a:xfrm>
              <a:off x="3125064" y="5105400"/>
              <a:ext cx="441155" cy="520541"/>
              <a:chOff x="542212" y="4877594"/>
              <a:chExt cx="441155" cy="520541"/>
            </a:xfrm>
          </p:grpSpPr>
          <p:sp>
            <p:nvSpPr>
              <p:cNvPr id="49267" name="TextBox 151"/>
              <p:cNvSpPr txBox="1">
                <a:spLocks noChangeArrowheads="1"/>
              </p:cNvSpPr>
              <p:nvPr/>
            </p:nvSpPr>
            <p:spPr bwMode="auto">
              <a:xfrm>
                <a:off x="542212" y="5029196"/>
                <a:ext cx="441155" cy="3689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pPr>
                <a:r>
                  <a:rPr lang="en-US" sz="1800"/>
                  <a:t>10</a:t>
                </a:r>
              </a:p>
            </p:txBody>
          </p:sp>
          <p:cxnSp>
            <p:nvCxnSpPr>
              <p:cNvPr id="228" name="Straight Connector 227"/>
              <p:cNvCxnSpPr/>
              <p:nvPr/>
            </p:nvCxnSpPr>
            <p:spPr>
              <a:xfrm rot="5400000" flipH="1" flipV="1">
                <a:off x="686071" y="4953072"/>
                <a:ext cx="152545" cy="158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9257" name="Group 153"/>
            <p:cNvGrpSpPr>
              <a:grpSpLocks/>
            </p:cNvGrpSpPr>
            <p:nvPr/>
          </p:nvGrpSpPr>
          <p:grpSpPr bwMode="auto">
            <a:xfrm>
              <a:off x="5413469" y="5105400"/>
              <a:ext cx="441155" cy="520541"/>
              <a:chOff x="528563" y="4877594"/>
              <a:chExt cx="441155" cy="520541"/>
            </a:xfrm>
          </p:grpSpPr>
          <p:sp>
            <p:nvSpPr>
              <p:cNvPr id="49265" name="TextBox 154"/>
              <p:cNvSpPr txBox="1">
                <a:spLocks noChangeArrowheads="1"/>
              </p:cNvSpPr>
              <p:nvPr/>
            </p:nvSpPr>
            <p:spPr bwMode="auto">
              <a:xfrm>
                <a:off x="528563" y="5029196"/>
                <a:ext cx="441155" cy="3689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pPr>
                <a:r>
                  <a:rPr lang="en-US" sz="1800"/>
                  <a:t>25</a:t>
                </a:r>
              </a:p>
            </p:txBody>
          </p:sp>
          <p:cxnSp>
            <p:nvCxnSpPr>
              <p:cNvPr id="226" name="Straight Connector 225"/>
              <p:cNvCxnSpPr/>
              <p:nvPr/>
            </p:nvCxnSpPr>
            <p:spPr>
              <a:xfrm rot="5400000" flipH="1" flipV="1">
                <a:off x="686013" y="4953072"/>
                <a:ext cx="152545" cy="158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9258" name="Group 156"/>
            <p:cNvGrpSpPr>
              <a:grpSpLocks/>
            </p:cNvGrpSpPr>
            <p:nvPr/>
          </p:nvGrpSpPr>
          <p:grpSpPr bwMode="auto">
            <a:xfrm>
              <a:off x="4651469" y="5105400"/>
              <a:ext cx="441155" cy="520541"/>
              <a:chOff x="528563" y="4877594"/>
              <a:chExt cx="441155" cy="520541"/>
            </a:xfrm>
          </p:grpSpPr>
          <p:sp>
            <p:nvSpPr>
              <p:cNvPr id="49263" name="TextBox 157"/>
              <p:cNvSpPr txBox="1">
                <a:spLocks noChangeArrowheads="1"/>
              </p:cNvSpPr>
              <p:nvPr/>
            </p:nvSpPr>
            <p:spPr bwMode="auto">
              <a:xfrm>
                <a:off x="528563" y="5029196"/>
                <a:ext cx="441155" cy="3689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pPr>
                <a:r>
                  <a:rPr lang="en-US" sz="1800"/>
                  <a:t>20</a:t>
                </a:r>
              </a:p>
            </p:txBody>
          </p:sp>
          <p:cxnSp>
            <p:nvCxnSpPr>
              <p:cNvPr id="224" name="Straight Connector 223"/>
              <p:cNvCxnSpPr/>
              <p:nvPr/>
            </p:nvCxnSpPr>
            <p:spPr>
              <a:xfrm rot="5400000" flipH="1" flipV="1">
                <a:off x="685973" y="4953072"/>
                <a:ext cx="152545" cy="158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9259" name="Group 159"/>
            <p:cNvGrpSpPr>
              <a:grpSpLocks/>
            </p:cNvGrpSpPr>
            <p:nvPr/>
          </p:nvGrpSpPr>
          <p:grpSpPr bwMode="auto">
            <a:xfrm>
              <a:off x="6159417" y="5105400"/>
              <a:ext cx="441155" cy="520541"/>
              <a:chOff x="528565" y="4877594"/>
              <a:chExt cx="441155" cy="520541"/>
            </a:xfrm>
          </p:grpSpPr>
          <p:sp>
            <p:nvSpPr>
              <p:cNvPr id="49261" name="TextBox 160"/>
              <p:cNvSpPr txBox="1">
                <a:spLocks noChangeArrowheads="1"/>
              </p:cNvSpPr>
              <p:nvPr/>
            </p:nvSpPr>
            <p:spPr bwMode="auto">
              <a:xfrm>
                <a:off x="528565" y="5029196"/>
                <a:ext cx="441155" cy="3689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pPr>
                <a:r>
                  <a:rPr lang="en-US" sz="1800"/>
                  <a:t>30</a:t>
                </a:r>
              </a:p>
            </p:txBody>
          </p:sp>
          <p:cxnSp>
            <p:nvCxnSpPr>
              <p:cNvPr id="222" name="Straight Connector 221"/>
              <p:cNvCxnSpPr/>
              <p:nvPr/>
            </p:nvCxnSpPr>
            <p:spPr>
              <a:xfrm rot="5400000" flipH="1" flipV="1">
                <a:off x="686232" y="4953072"/>
                <a:ext cx="152545" cy="158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9260" name="TextBox 162"/>
            <p:cNvSpPr txBox="1">
              <a:spLocks noChangeArrowheads="1"/>
            </p:cNvSpPr>
            <p:nvPr/>
          </p:nvSpPr>
          <p:spPr bwMode="auto">
            <a:xfrm>
              <a:off x="1475815" y="5257795"/>
              <a:ext cx="312912" cy="3689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pPr>
              <a:r>
                <a:rPr lang="en-US" sz="1800"/>
                <a:t>0</a:t>
              </a:r>
            </a:p>
          </p:txBody>
        </p:sp>
      </p:grpSp>
      <p:grpSp>
        <p:nvGrpSpPr>
          <p:cNvPr id="11" name="Group 198"/>
          <p:cNvGrpSpPr>
            <a:grpSpLocks/>
          </p:cNvGrpSpPr>
          <p:nvPr/>
        </p:nvGrpSpPr>
        <p:grpSpPr bwMode="auto">
          <a:xfrm>
            <a:off x="168275" y="1036638"/>
            <a:ext cx="1541463" cy="3659187"/>
            <a:chOff x="447754" y="1600200"/>
            <a:chExt cx="1541552" cy="3658394"/>
          </a:xfrm>
        </p:grpSpPr>
        <p:sp>
          <p:nvSpPr>
            <p:cNvPr id="49217" name="TextBox 13"/>
            <p:cNvSpPr txBox="1">
              <a:spLocks noChangeArrowheads="1"/>
            </p:cNvSpPr>
            <p:nvPr/>
          </p:nvSpPr>
          <p:spPr bwMode="auto">
            <a:xfrm>
              <a:off x="447754" y="1600200"/>
              <a:ext cx="880462" cy="633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pPr>
              <a:r>
                <a:rPr lang="en-US" sz="1600"/>
                <a:t>Price of</a:t>
              </a:r>
            </a:p>
            <a:p>
              <a:pPr algn="l" eaLnBrk="1" hangingPunct="1">
                <a:buFontTx/>
                <a:buNone/>
              </a:pPr>
              <a:r>
                <a:rPr lang="en-US" sz="1600"/>
                <a:t>Novels </a:t>
              </a:r>
            </a:p>
          </p:txBody>
        </p:sp>
        <p:cxnSp>
          <p:nvCxnSpPr>
            <p:cNvPr id="235" name="Straight Connector 234"/>
            <p:cNvCxnSpPr/>
            <p:nvPr/>
          </p:nvCxnSpPr>
          <p:spPr>
            <a:xfrm rot="5400000">
              <a:off x="-239" y="3429397"/>
              <a:ext cx="365839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49219" name="Group 166"/>
            <p:cNvGrpSpPr>
              <a:grpSpLocks/>
            </p:cNvGrpSpPr>
            <p:nvPr/>
          </p:nvGrpSpPr>
          <p:grpSpPr bwMode="auto">
            <a:xfrm>
              <a:off x="1483905" y="4724400"/>
              <a:ext cx="505401" cy="369252"/>
              <a:chOff x="866199" y="4126468"/>
              <a:chExt cx="505401" cy="369252"/>
            </a:xfrm>
          </p:grpSpPr>
          <p:sp>
            <p:nvSpPr>
              <p:cNvPr id="49250" name="TextBox 163"/>
              <p:cNvSpPr txBox="1">
                <a:spLocks noChangeArrowheads="1"/>
              </p:cNvSpPr>
              <p:nvPr/>
            </p:nvSpPr>
            <p:spPr bwMode="auto">
              <a:xfrm>
                <a:off x="866199" y="4126468"/>
                <a:ext cx="312939" cy="369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pPr>
                <a:r>
                  <a:rPr lang="en-US" sz="1800"/>
                  <a:t>1</a:t>
                </a:r>
              </a:p>
            </p:txBody>
          </p:sp>
          <p:cxnSp>
            <p:nvCxnSpPr>
              <p:cNvPr id="268" name="Straight Connector 267"/>
              <p:cNvCxnSpPr/>
              <p:nvPr/>
            </p:nvCxnSpPr>
            <p:spPr>
              <a:xfrm>
                <a:off x="1219191" y="4343231"/>
                <a:ext cx="152409" cy="15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9220" name="Group 167"/>
            <p:cNvGrpSpPr>
              <a:grpSpLocks/>
            </p:cNvGrpSpPr>
            <p:nvPr/>
          </p:nvGrpSpPr>
          <p:grpSpPr bwMode="auto">
            <a:xfrm>
              <a:off x="1483905" y="4419600"/>
              <a:ext cx="505401" cy="369252"/>
              <a:chOff x="866199" y="4126468"/>
              <a:chExt cx="505401" cy="369252"/>
            </a:xfrm>
          </p:grpSpPr>
          <p:sp>
            <p:nvSpPr>
              <p:cNvPr id="49248" name="TextBox 168"/>
              <p:cNvSpPr txBox="1">
                <a:spLocks noChangeArrowheads="1"/>
              </p:cNvSpPr>
              <p:nvPr/>
            </p:nvSpPr>
            <p:spPr bwMode="auto">
              <a:xfrm>
                <a:off x="866199" y="4126468"/>
                <a:ext cx="312939" cy="369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pPr>
                <a:r>
                  <a:rPr lang="en-US" sz="1800"/>
                  <a:t>2</a:t>
                </a:r>
              </a:p>
            </p:txBody>
          </p:sp>
          <p:cxnSp>
            <p:nvCxnSpPr>
              <p:cNvPr id="266" name="Straight Connector 265"/>
              <p:cNvCxnSpPr/>
              <p:nvPr/>
            </p:nvCxnSpPr>
            <p:spPr>
              <a:xfrm>
                <a:off x="1219191" y="4343297"/>
                <a:ext cx="152409" cy="15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9221" name="Group 170"/>
            <p:cNvGrpSpPr>
              <a:grpSpLocks/>
            </p:cNvGrpSpPr>
            <p:nvPr/>
          </p:nvGrpSpPr>
          <p:grpSpPr bwMode="auto">
            <a:xfrm>
              <a:off x="1483905" y="4114800"/>
              <a:ext cx="505401" cy="369252"/>
              <a:chOff x="866199" y="4126468"/>
              <a:chExt cx="505401" cy="369252"/>
            </a:xfrm>
          </p:grpSpPr>
          <p:sp>
            <p:nvSpPr>
              <p:cNvPr id="49246" name="TextBox 171"/>
              <p:cNvSpPr txBox="1">
                <a:spLocks noChangeArrowheads="1"/>
              </p:cNvSpPr>
              <p:nvPr/>
            </p:nvSpPr>
            <p:spPr bwMode="auto">
              <a:xfrm>
                <a:off x="866199" y="4126468"/>
                <a:ext cx="312939" cy="369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pPr>
                <a:r>
                  <a:rPr lang="en-US" sz="1800"/>
                  <a:t>3</a:t>
                </a:r>
              </a:p>
            </p:txBody>
          </p:sp>
          <p:cxnSp>
            <p:nvCxnSpPr>
              <p:cNvPr id="264" name="Straight Connector 263"/>
              <p:cNvCxnSpPr/>
              <p:nvPr/>
            </p:nvCxnSpPr>
            <p:spPr>
              <a:xfrm>
                <a:off x="1219191" y="4343363"/>
                <a:ext cx="152409" cy="15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9222" name="Group 173"/>
            <p:cNvGrpSpPr>
              <a:grpSpLocks/>
            </p:cNvGrpSpPr>
            <p:nvPr/>
          </p:nvGrpSpPr>
          <p:grpSpPr bwMode="auto">
            <a:xfrm>
              <a:off x="1483905" y="3810000"/>
              <a:ext cx="505401" cy="369252"/>
              <a:chOff x="866199" y="4126468"/>
              <a:chExt cx="505401" cy="369252"/>
            </a:xfrm>
          </p:grpSpPr>
          <p:sp>
            <p:nvSpPr>
              <p:cNvPr id="49244" name="TextBox 174"/>
              <p:cNvSpPr txBox="1">
                <a:spLocks noChangeArrowheads="1"/>
              </p:cNvSpPr>
              <p:nvPr/>
            </p:nvSpPr>
            <p:spPr bwMode="auto">
              <a:xfrm>
                <a:off x="866199" y="4126468"/>
                <a:ext cx="312939" cy="369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pPr>
                <a:r>
                  <a:rPr lang="en-US" sz="1800"/>
                  <a:t>4</a:t>
                </a:r>
              </a:p>
            </p:txBody>
          </p:sp>
          <p:cxnSp>
            <p:nvCxnSpPr>
              <p:cNvPr id="262" name="Straight Connector 261"/>
              <p:cNvCxnSpPr/>
              <p:nvPr/>
            </p:nvCxnSpPr>
            <p:spPr>
              <a:xfrm>
                <a:off x="1219191" y="4343429"/>
                <a:ext cx="152409" cy="15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9223" name="Group 176"/>
            <p:cNvGrpSpPr>
              <a:grpSpLocks/>
            </p:cNvGrpSpPr>
            <p:nvPr/>
          </p:nvGrpSpPr>
          <p:grpSpPr bwMode="auto">
            <a:xfrm>
              <a:off x="1483905" y="3505200"/>
              <a:ext cx="505401" cy="369252"/>
              <a:chOff x="866199" y="4126468"/>
              <a:chExt cx="505401" cy="369252"/>
            </a:xfrm>
          </p:grpSpPr>
          <p:sp>
            <p:nvSpPr>
              <p:cNvPr id="49242" name="TextBox 177"/>
              <p:cNvSpPr txBox="1">
                <a:spLocks noChangeArrowheads="1"/>
              </p:cNvSpPr>
              <p:nvPr/>
            </p:nvSpPr>
            <p:spPr bwMode="auto">
              <a:xfrm>
                <a:off x="866199" y="4126468"/>
                <a:ext cx="312939" cy="369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pPr>
                <a:r>
                  <a:rPr lang="en-US" sz="1800"/>
                  <a:t>5</a:t>
                </a:r>
              </a:p>
            </p:txBody>
          </p:sp>
          <p:cxnSp>
            <p:nvCxnSpPr>
              <p:cNvPr id="260" name="Straight Connector 259"/>
              <p:cNvCxnSpPr/>
              <p:nvPr/>
            </p:nvCxnSpPr>
            <p:spPr>
              <a:xfrm>
                <a:off x="1219191" y="4343495"/>
                <a:ext cx="152409" cy="15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9224" name="Group 179"/>
            <p:cNvGrpSpPr>
              <a:grpSpLocks/>
            </p:cNvGrpSpPr>
            <p:nvPr/>
          </p:nvGrpSpPr>
          <p:grpSpPr bwMode="auto">
            <a:xfrm>
              <a:off x="1483905" y="3200400"/>
              <a:ext cx="505401" cy="369252"/>
              <a:chOff x="866199" y="4126468"/>
              <a:chExt cx="505401" cy="369252"/>
            </a:xfrm>
          </p:grpSpPr>
          <p:sp>
            <p:nvSpPr>
              <p:cNvPr id="49240" name="TextBox 180"/>
              <p:cNvSpPr txBox="1">
                <a:spLocks noChangeArrowheads="1"/>
              </p:cNvSpPr>
              <p:nvPr/>
            </p:nvSpPr>
            <p:spPr bwMode="auto">
              <a:xfrm>
                <a:off x="866199" y="4126468"/>
                <a:ext cx="312939" cy="369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pPr>
                <a:r>
                  <a:rPr lang="en-US" sz="1800"/>
                  <a:t>6</a:t>
                </a:r>
              </a:p>
            </p:txBody>
          </p:sp>
          <p:cxnSp>
            <p:nvCxnSpPr>
              <p:cNvPr id="258" name="Straight Connector 257"/>
              <p:cNvCxnSpPr/>
              <p:nvPr/>
            </p:nvCxnSpPr>
            <p:spPr>
              <a:xfrm>
                <a:off x="1219191" y="4343561"/>
                <a:ext cx="152409" cy="15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9225" name="Group 182"/>
            <p:cNvGrpSpPr>
              <a:grpSpLocks/>
            </p:cNvGrpSpPr>
            <p:nvPr/>
          </p:nvGrpSpPr>
          <p:grpSpPr bwMode="auto">
            <a:xfrm>
              <a:off x="1483905" y="2895600"/>
              <a:ext cx="505401" cy="369252"/>
              <a:chOff x="866199" y="4126468"/>
              <a:chExt cx="505401" cy="369252"/>
            </a:xfrm>
          </p:grpSpPr>
          <p:sp>
            <p:nvSpPr>
              <p:cNvPr id="49238" name="TextBox 183"/>
              <p:cNvSpPr txBox="1">
                <a:spLocks noChangeArrowheads="1"/>
              </p:cNvSpPr>
              <p:nvPr/>
            </p:nvSpPr>
            <p:spPr bwMode="auto">
              <a:xfrm>
                <a:off x="866199" y="4126468"/>
                <a:ext cx="312939" cy="369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pPr>
                <a:r>
                  <a:rPr lang="en-US" sz="1800"/>
                  <a:t>7</a:t>
                </a:r>
              </a:p>
            </p:txBody>
          </p:sp>
          <p:cxnSp>
            <p:nvCxnSpPr>
              <p:cNvPr id="256" name="Straight Connector 255"/>
              <p:cNvCxnSpPr/>
              <p:nvPr/>
            </p:nvCxnSpPr>
            <p:spPr>
              <a:xfrm>
                <a:off x="1219191" y="4343627"/>
                <a:ext cx="152409" cy="15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9226" name="Group 185"/>
            <p:cNvGrpSpPr>
              <a:grpSpLocks/>
            </p:cNvGrpSpPr>
            <p:nvPr/>
          </p:nvGrpSpPr>
          <p:grpSpPr bwMode="auto">
            <a:xfrm>
              <a:off x="1483905" y="2590800"/>
              <a:ext cx="505401" cy="369252"/>
              <a:chOff x="866199" y="4126468"/>
              <a:chExt cx="505401" cy="369252"/>
            </a:xfrm>
          </p:grpSpPr>
          <p:sp>
            <p:nvSpPr>
              <p:cNvPr id="49236" name="TextBox 186"/>
              <p:cNvSpPr txBox="1">
                <a:spLocks noChangeArrowheads="1"/>
              </p:cNvSpPr>
              <p:nvPr/>
            </p:nvSpPr>
            <p:spPr bwMode="auto">
              <a:xfrm>
                <a:off x="866199" y="4126468"/>
                <a:ext cx="312939" cy="369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pPr>
                <a:r>
                  <a:rPr lang="en-US" sz="1800"/>
                  <a:t>8</a:t>
                </a:r>
              </a:p>
            </p:txBody>
          </p:sp>
          <p:cxnSp>
            <p:nvCxnSpPr>
              <p:cNvPr id="254" name="Straight Connector 253"/>
              <p:cNvCxnSpPr/>
              <p:nvPr/>
            </p:nvCxnSpPr>
            <p:spPr>
              <a:xfrm>
                <a:off x="1219191" y="4343693"/>
                <a:ext cx="152409" cy="15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9227" name="Group 188"/>
            <p:cNvGrpSpPr>
              <a:grpSpLocks/>
            </p:cNvGrpSpPr>
            <p:nvPr/>
          </p:nvGrpSpPr>
          <p:grpSpPr bwMode="auto">
            <a:xfrm>
              <a:off x="1483905" y="2286000"/>
              <a:ext cx="505401" cy="369252"/>
              <a:chOff x="866199" y="4126468"/>
              <a:chExt cx="505401" cy="369252"/>
            </a:xfrm>
          </p:grpSpPr>
          <p:sp>
            <p:nvSpPr>
              <p:cNvPr id="49234" name="TextBox 189"/>
              <p:cNvSpPr txBox="1">
                <a:spLocks noChangeArrowheads="1"/>
              </p:cNvSpPr>
              <p:nvPr/>
            </p:nvSpPr>
            <p:spPr bwMode="auto">
              <a:xfrm>
                <a:off x="866199" y="4126468"/>
                <a:ext cx="312939" cy="369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pPr>
                <a:r>
                  <a:rPr lang="en-US" sz="1800"/>
                  <a:t>9</a:t>
                </a:r>
              </a:p>
            </p:txBody>
          </p:sp>
          <p:cxnSp>
            <p:nvCxnSpPr>
              <p:cNvPr id="252" name="Straight Connector 251"/>
              <p:cNvCxnSpPr/>
              <p:nvPr/>
            </p:nvCxnSpPr>
            <p:spPr>
              <a:xfrm>
                <a:off x="1219191" y="4343759"/>
                <a:ext cx="152409" cy="15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9228" name="Group 191"/>
            <p:cNvGrpSpPr>
              <a:grpSpLocks/>
            </p:cNvGrpSpPr>
            <p:nvPr/>
          </p:nvGrpSpPr>
          <p:grpSpPr bwMode="auto">
            <a:xfrm>
              <a:off x="1407698" y="1981200"/>
              <a:ext cx="581608" cy="369252"/>
              <a:chOff x="789992" y="4126468"/>
              <a:chExt cx="581608" cy="369252"/>
            </a:xfrm>
          </p:grpSpPr>
          <p:sp>
            <p:nvSpPr>
              <p:cNvPr id="49232" name="TextBox 192"/>
              <p:cNvSpPr txBox="1">
                <a:spLocks noChangeArrowheads="1"/>
              </p:cNvSpPr>
              <p:nvPr/>
            </p:nvSpPr>
            <p:spPr bwMode="auto">
              <a:xfrm>
                <a:off x="789992" y="4126468"/>
                <a:ext cx="441192" cy="369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pPr>
                <a:r>
                  <a:rPr lang="en-US" sz="1800"/>
                  <a:t>10</a:t>
                </a:r>
              </a:p>
            </p:txBody>
          </p:sp>
          <p:cxnSp>
            <p:nvCxnSpPr>
              <p:cNvPr id="250" name="Straight Connector 249"/>
              <p:cNvCxnSpPr/>
              <p:nvPr/>
            </p:nvCxnSpPr>
            <p:spPr>
              <a:xfrm>
                <a:off x="1219191" y="4343825"/>
                <a:ext cx="152409" cy="15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9229" name="Group 194"/>
            <p:cNvGrpSpPr>
              <a:grpSpLocks/>
            </p:cNvGrpSpPr>
            <p:nvPr/>
          </p:nvGrpSpPr>
          <p:grpSpPr bwMode="auto">
            <a:xfrm>
              <a:off x="1255292" y="1676400"/>
              <a:ext cx="734014" cy="369252"/>
              <a:chOff x="637586" y="4126468"/>
              <a:chExt cx="734014" cy="369252"/>
            </a:xfrm>
          </p:grpSpPr>
          <p:sp>
            <p:nvSpPr>
              <p:cNvPr id="49230" name="TextBox 195"/>
              <p:cNvSpPr txBox="1">
                <a:spLocks noChangeArrowheads="1"/>
              </p:cNvSpPr>
              <p:nvPr/>
            </p:nvSpPr>
            <p:spPr bwMode="auto">
              <a:xfrm>
                <a:off x="637586" y="4126468"/>
                <a:ext cx="552325" cy="369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pPr>
                <a:r>
                  <a:rPr lang="en-US" sz="1800"/>
                  <a:t>$11</a:t>
                </a:r>
              </a:p>
            </p:txBody>
          </p:sp>
          <p:cxnSp>
            <p:nvCxnSpPr>
              <p:cNvPr id="248" name="Straight Connector 247"/>
              <p:cNvCxnSpPr/>
              <p:nvPr/>
            </p:nvCxnSpPr>
            <p:spPr>
              <a:xfrm>
                <a:off x="1219191" y="4343891"/>
                <a:ext cx="152409" cy="15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23" name="Group 147"/>
          <p:cNvGrpSpPr>
            <a:grpSpLocks/>
          </p:cNvGrpSpPr>
          <p:nvPr/>
        </p:nvGrpSpPr>
        <p:grpSpPr bwMode="auto">
          <a:xfrm>
            <a:off x="1778000" y="1570038"/>
            <a:ext cx="3267075" cy="2452687"/>
            <a:chOff x="2057400" y="1691940"/>
            <a:chExt cx="3267096" cy="2453259"/>
          </a:xfrm>
        </p:grpSpPr>
        <p:grpSp>
          <p:nvGrpSpPr>
            <p:cNvPr id="49206" name="Group 220"/>
            <p:cNvGrpSpPr>
              <a:grpSpLocks/>
            </p:cNvGrpSpPr>
            <p:nvPr/>
          </p:nvGrpSpPr>
          <p:grpSpPr bwMode="auto">
            <a:xfrm>
              <a:off x="2133600" y="1752250"/>
              <a:ext cx="3190896" cy="2392949"/>
              <a:chOff x="2590800" y="2209450"/>
              <a:chExt cx="3190896" cy="2392949"/>
            </a:xfrm>
          </p:grpSpPr>
          <p:cxnSp>
            <p:nvCxnSpPr>
              <p:cNvPr id="279" name="Straight Connector 278"/>
              <p:cNvCxnSpPr/>
              <p:nvPr/>
            </p:nvCxnSpPr>
            <p:spPr>
              <a:xfrm>
                <a:off x="2590800" y="2209479"/>
                <a:ext cx="3048020" cy="1524355"/>
              </a:xfrm>
              <a:prstGeom prst="line">
                <a:avLst/>
              </a:prstGeom>
              <a:ln w="38100">
                <a:solidFill>
                  <a:srgbClr val="9E0000"/>
                </a:solidFill>
              </a:ln>
            </p:spPr>
            <p:style>
              <a:lnRef idx="1">
                <a:schemeClr val="accent1"/>
              </a:lnRef>
              <a:fillRef idx="0">
                <a:schemeClr val="accent1"/>
              </a:fillRef>
              <a:effectRef idx="0">
                <a:schemeClr val="accent1"/>
              </a:effectRef>
              <a:fontRef idx="minor">
                <a:schemeClr val="tx1"/>
              </a:fontRef>
            </p:style>
          </p:cxnSp>
          <p:sp>
            <p:nvSpPr>
              <p:cNvPr id="49216" name="TextBox 42"/>
              <p:cNvSpPr txBox="1">
                <a:spLocks noChangeArrowheads="1"/>
              </p:cNvSpPr>
              <p:nvPr/>
            </p:nvSpPr>
            <p:spPr bwMode="auto">
              <a:xfrm>
                <a:off x="4747439" y="3673140"/>
                <a:ext cx="1034257" cy="9292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pPr>
                <a:r>
                  <a:rPr lang="en-US" sz="1600"/>
                  <a:t>D</a:t>
                </a:r>
                <a:r>
                  <a:rPr lang="en-US" sz="1600" baseline="-25000"/>
                  <a:t>3 </a:t>
                </a:r>
                <a:endParaRPr lang="en-US" sz="1600"/>
              </a:p>
              <a:p>
                <a:pPr algn="l" eaLnBrk="1" hangingPunct="1">
                  <a:buFontTx/>
                  <a:buNone/>
                </a:pPr>
                <a:r>
                  <a:rPr lang="en-US" sz="1600"/>
                  <a:t>(income=</a:t>
                </a:r>
              </a:p>
              <a:p>
                <a:pPr algn="l" eaLnBrk="1" hangingPunct="1">
                  <a:buFontTx/>
                  <a:buNone/>
                </a:pPr>
                <a:r>
                  <a:rPr lang="en-US" sz="1600"/>
                  <a:t>$20,000)</a:t>
                </a:r>
              </a:p>
            </p:txBody>
          </p:sp>
        </p:grpSp>
        <p:sp>
          <p:nvSpPr>
            <p:cNvPr id="49207" name="Freeform 183"/>
            <p:cNvSpPr>
              <a:spLocks/>
            </p:cNvSpPr>
            <p:nvPr/>
          </p:nvSpPr>
          <p:spPr bwMode="auto">
            <a:xfrm>
              <a:off x="5110878" y="3215940"/>
              <a:ext cx="144979" cy="136860"/>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208" name="Freeform 183"/>
            <p:cNvSpPr>
              <a:spLocks/>
            </p:cNvSpPr>
            <p:nvPr/>
          </p:nvSpPr>
          <p:spPr bwMode="auto">
            <a:xfrm>
              <a:off x="4501278" y="2911140"/>
              <a:ext cx="144979" cy="136860"/>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209" name="Freeform 183"/>
            <p:cNvSpPr>
              <a:spLocks/>
            </p:cNvSpPr>
            <p:nvPr/>
          </p:nvSpPr>
          <p:spPr bwMode="auto">
            <a:xfrm>
              <a:off x="3891678" y="2606340"/>
              <a:ext cx="144979" cy="136860"/>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49210" name="Group 40"/>
            <p:cNvGrpSpPr>
              <a:grpSpLocks/>
            </p:cNvGrpSpPr>
            <p:nvPr/>
          </p:nvGrpSpPr>
          <p:grpSpPr bwMode="auto">
            <a:xfrm>
              <a:off x="2332973" y="2301531"/>
              <a:ext cx="1088620" cy="490883"/>
              <a:chOff x="6869639" y="4428277"/>
              <a:chExt cx="1085714" cy="490416"/>
            </a:xfrm>
          </p:grpSpPr>
          <p:sp>
            <p:nvSpPr>
              <p:cNvPr id="49213" name="Freeform 183"/>
              <p:cNvSpPr>
                <a:spLocks/>
              </p:cNvSpPr>
              <p:nvPr/>
            </p:nvSpPr>
            <p:spPr bwMode="auto">
              <a:xfrm>
                <a:off x="7810761" y="4428277"/>
                <a:ext cx="144592" cy="136730"/>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214" name="TextBox 42"/>
              <p:cNvSpPr txBox="1">
                <a:spLocks noChangeArrowheads="1"/>
              </p:cNvSpPr>
              <p:nvPr/>
            </p:nvSpPr>
            <p:spPr bwMode="auto">
              <a:xfrm>
                <a:off x="6869639" y="4580543"/>
                <a:ext cx="890809" cy="3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pPr>
                <a:r>
                  <a:rPr lang="en-US" sz="1600"/>
                  <a:t>(10, $8)</a:t>
                </a:r>
              </a:p>
            </p:txBody>
          </p:sp>
        </p:grpSp>
        <p:sp>
          <p:nvSpPr>
            <p:cNvPr id="49211" name="Freeform 183"/>
            <p:cNvSpPr>
              <a:spLocks/>
            </p:cNvSpPr>
            <p:nvPr/>
          </p:nvSpPr>
          <p:spPr bwMode="auto">
            <a:xfrm>
              <a:off x="2648320" y="1996740"/>
              <a:ext cx="144979" cy="136860"/>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212" name="Freeform 183"/>
            <p:cNvSpPr>
              <a:spLocks/>
            </p:cNvSpPr>
            <p:nvPr/>
          </p:nvSpPr>
          <p:spPr bwMode="auto">
            <a:xfrm>
              <a:off x="2057400" y="1691940"/>
              <a:ext cx="144979" cy="136860"/>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26" name="Group 176"/>
          <p:cNvGrpSpPr>
            <a:grpSpLocks/>
          </p:cNvGrpSpPr>
          <p:nvPr/>
        </p:nvGrpSpPr>
        <p:grpSpPr bwMode="auto">
          <a:xfrm>
            <a:off x="2692400" y="1570038"/>
            <a:ext cx="4225925" cy="1660525"/>
            <a:chOff x="2057400" y="1691940"/>
            <a:chExt cx="4226261" cy="1660860"/>
          </a:xfrm>
        </p:grpSpPr>
        <p:grpSp>
          <p:nvGrpSpPr>
            <p:cNvPr id="49195" name="Group 220"/>
            <p:cNvGrpSpPr>
              <a:grpSpLocks/>
            </p:cNvGrpSpPr>
            <p:nvPr/>
          </p:nvGrpSpPr>
          <p:grpSpPr bwMode="auto">
            <a:xfrm>
              <a:off x="2133598" y="1752277"/>
              <a:ext cx="4150063" cy="1524307"/>
              <a:chOff x="2590798" y="2209477"/>
              <a:chExt cx="4150063" cy="1524307"/>
            </a:xfrm>
          </p:grpSpPr>
          <p:cxnSp>
            <p:nvCxnSpPr>
              <p:cNvPr id="291" name="Straight Connector 290"/>
              <p:cNvCxnSpPr/>
              <p:nvPr/>
            </p:nvCxnSpPr>
            <p:spPr>
              <a:xfrm>
                <a:off x="2590806" y="2209477"/>
                <a:ext cx="3048242" cy="1524307"/>
              </a:xfrm>
              <a:prstGeom prst="line">
                <a:avLst/>
              </a:prstGeom>
              <a:ln w="38100">
                <a:solidFill>
                  <a:srgbClr val="9E0000"/>
                </a:solidFill>
              </a:ln>
            </p:spPr>
            <p:style>
              <a:lnRef idx="1">
                <a:schemeClr val="accent1"/>
              </a:lnRef>
              <a:fillRef idx="0">
                <a:schemeClr val="accent1"/>
              </a:fillRef>
              <a:effectRef idx="0">
                <a:schemeClr val="accent1"/>
              </a:effectRef>
              <a:fontRef idx="minor">
                <a:schemeClr val="tx1"/>
              </a:fontRef>
            </p:style>
          </p:cxnSp>
          <p:sp>
            <p:nvSpPr>
              <p:cNvPr id="49205" name="TextBox 42"/>
              <p:cNvSpPr txBox="1">
                <a:spLocks noChangeArrowheads="1"/>
              </p:cNvSpPr>
              <p:nvPr/>
            </p:nvSpPr>
            <p:spPr bwMode="auto">
              <a:xfrm>
                <a:off x="5445344" y="2989350"/>
                <a:ext cx="1295517" cy="6341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pPr>
                <a:r>
                  <a:rPr lang="en-US" sz="1600"/>
                  <a:t>D</a:t>
                </a:r>
                <a:r>
                  <a:rPr lang="en-US" sz="1600" baseline="-25000"/>
                  <a:t>2 </a:t>
                </a:r>
                <a:r>
                  <a:rPr lang="en-US" sz="1600"/>
                  <a:t>(income=</a:t>
                </a:r>
              </a:p>
              <a:p>
                <a:pPr algn="l" eaLnBrk="1" hangingPunct="1">
                  <a:buFontTx/>
                  <a:buNone/>
                </a:pPr>
                <a:r>
                  <a:rPr lang="en-US" sz="1600"/>
                  <a:t>$40,000)</a:t>
                </a:r>
              </a:p>
            </p:txBody>
          </p:sp>
        </p:grpSp>
        <p:sp>
          <p:nvSpPr>
            <p:cNvPr id="49196" name="Freeform 183"/>
            <p:cNvSpPr>
              <a:spLocks/>
            </p:cNvSpPr>
            <p:nvPr/>
          </p:nvSpPr>
          <p:spPr bwMode="auto">
            <a:xfrm>
              <a:off x="5110878" y="3215940"/>
              <a:ext cx="144979" cy="136860"/>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197" name="Freeform 183"/>
            <p:cNvSpPr>
              <a:spLocks/>
            </p:cNvSpPr>
            <p:nvPr/>
          </p:nvSpPr>
          <p:spPr bwMode="auto">
            <a:xfrm>
              <a:off x="4501278" y="2911140"/>
              <a:ext cx="144979" cy="136860"/>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198" name="Freeform 183"/>
            <p:cNvSpPr>
              <a:spLocks/>
            </p:cNvSpPr>
            <p:nvPr/>
          </p:nvSpPr>
          <p:spPr bwMode="auto">
            <a:xfrm>
              <a:off x="3891678" y="2606340"/>
              <a:ext cx="144979" cy="136860"/>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49199" name="Group 40"/>
            <p:cNvGrpSpPr>
              <a:grpSpLocks/>
            </p:cNvGrpSpPr>
            <p:nvPr/>
          </p:nvGrpSpPr>
          <p:grpSpPr bwMode="auto">
            <a:xfrm>
              <a:off x="3276616" y="2027227"/>
              <a:ext cx="929298" cy="411162"/>
              <a:chOff x="7810761" y="4154236"/>
              <a:chExt cx="926817" cy="410771"/>
            </a:xfrm>
          </p:grpSpPr>
          <p:sp>
            <p:nvSpPr>
              <p:cNvPr id="49202" name="Freeform 183"/>
              <p:cNvSpPr>
                <a:spLocks/>
              </p:cNvSpPr>
              <p:nvPr/>
            </p:nvSpPr>
            <p:spPr bwMode="auto">
              <a:xfrm>
                <a:off x="7810761" y="4428277"/>
                <a:ext cx="144592" cy="136730"/>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203" name="TextBox 42"/>
              <p:cNvSpPr txBox="1">
                <a:spLocks noChangeArrowheads="1"/>
              </p:cNvSpPr>
              <p:nvPr/>
            </p:nvSpPr>
            <p:spPr bwMode="auto">
              <a:xfrm>
                <a:off x="7846790" y="4154236"/>
                <a:ext cx="890788" cy="33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pPr>
                <a:r>
                  <a:rPr lang="en-US" sz="1600"/>
                  <a:t>(16, $8)</a:t>
                </a:r>
              </a:p>
            </p:txBody>
          </p:sp>
        </p:grpSp>
        <p:sp>
          <p:nvSpPr>
            <p:cNvPr id="49200" name="Freeform 183"/>
            <p:cNvSpPr>
              <a:spLocks/>
            </p:cNvSpPr>
            <p:nvPr/>
          </p:nvSpPr>
          <p:spPr bwMode="auto">
            <a:xfrm>
              <a:off x="2648320" y="1996740"/>
              <a:ext cx="144979" cy="136860"/>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201" name="Freeform 183"/>
            <p:cNvSpPr>
              <a:spLocks/>
            </p:cNvSpPr>
            <p:nvPr/>
          </p:nvSpPr>
          <p:spPr bwMode="auto">
            <a:xfrm>
              <a:off x="2057400" y="1691940"/>
              <a:ext cx="144979" cy="136860"/>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29" name="Group 213"/>
          <p:cNvGrpSpPr>
            <a:grpSpLocks/>
          </p:cNvGrpSpPr>
          <p:nvPr/>
        </p:nvGrpSpPr>
        <p:grpSpPr bwMode="auto">
          <a:xfrm>
            <a:off x="2235200" y="1428750"/>
            <a:ext cx="3948113" cy="2746375"/>
            <a:chOff x="2057400" y="1535673"/>
            <a:chExt cx="3948439" cy="2746222"/>
          </a:xfrm>
        </p:grpSpPr>
        <p:grpSp>
          <p:nvGrpSpPr>
            <p:cNvPr id="49182" name="Group 146"/>
            <p:cNvGrpSpPr>
              <a:grpSpLocks/>
            </p:cNvGrpSpPr>
            <p:nvPr/>
          </p:nvGrpSpPr>
          <p:grpSpPr bwMode="auto">
            <a:xfrm>
              <a:off x="2057400" y="1535673"/>
              <a:ext cx="3948439" cy="2746222"/>
              <a:chOff x="2057400" y="1535673"/>
              <a:chExt cx="3948439" cy="2746222"/>
            </a:xfrm>
          </p:grpSpPr>
          <p:grpSp>
            <p:nvGrpSpPr>
              <p:cNvPr id="49184" name="Group 220"/>
              <p:cNvGrpSpPr>
                <a:grpSpLocks/>
              </p:cNvGrpSpPr>
              <p:nvPr/>
            </p:nvGrpSpPr>
            <p:grpSpPr bwMode="auto">
              <a:xfrm>
                <a:off x="2133610" y="1753065"/>
                <a:ext cx="3872229" cy="2528830"/>
                <a:chOff x="2590810" y="2210265"/>
                <a:chExt cx="3872229" cy="2528830"/>
              </a:xfrm>
            </p:grpSpPr>
            <p:cxnSp>
              <p:nvCxnSpPr>
                <p:cNvPr id="305" name="Straight Connector 304"/>
                <p:cNvCxnSpPr/>
                <p:nvPr/>
              </p:nvCxnSpPr>
              <p:spPr>
                <a:xfrm>
                  <a:off x="2590806" y="2210349"/>
                  <a:ext cx="3048252" cy="1523915"/>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
              <p:nvSpPr>
                <p:cNvPr id="49194" name="TextBox 42"/>
                <p:cNvSpPr txBox="1">
                  <a:spLocks noChangeArrowheads="1"/>
                </p:cNvSpPr>
                <p:nvPr/>
              </p:nvSpPr>
              <p:spPr bwMode="auto">
                <a:xfrm>
                  <a:off x="5428642" y="3810000"/>
                  <a:ext cx="1034397" cy="9290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pPr>
                  <a:r>
                    <a:rPr lang="en-US" sz="1600"/>
                    <a:t>D</a:t>
                  </a:r>
                  <a:r>
                    <a:rPr lang="en-US" sz="1600" baseline="-25000"/>
                    <a:t>1 </a:t>
                  </a:r>
                  <a:endParaRPr lang="en-US" sz="1600"/>
                </a:p>
                <a:p>
                  <a:pPr algn="l" eaLnBrk="1" hangingPunct="1">
                    <a:buFontTx/>
                    <a:buNone/>
                  </a:pPr>
                  <a:r>
                    <a:rPr lang="en-US" sz="1600"/>
                    <a:t>(income=</a:t>
                  </a:r>
                </a:p>
                <a:p>
                  <a:pPr algn="l" eaLnBrk="1" hangingPunct="1">
                    <a:buFontTx/>
                    <a:buNone/>
                  </a:pPr>
                  <a:r>
                    <a:rPr lang="en-US" sz="1600"/>
                    <a:t>$30,000)</a:t>
                  </a:r>
                </a:p>
              </p:txBody>
            </p:sp>
          </p:grpSp>
          <p:sp>
            <p:nvSpPr>
              <p:cNvPr id="49185" name="Freeform 183"/>
              <p:cNvSpPr>
                <a:spLocks/>
              </p:cNvSpPr>
              <p:nvPr/>
            </p:nvSpPr>
            <p:spPr bwMode="auto">
              <a:xfrm>
                <a:off x="5110878" y="3215940"/>
                <a:ext cx="144979" cy="136860"/>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186" name="Freeform 183"/>
              <p:cNvSpPr>
                <a:spLocks/>
              </p:cNvSpPr>
              <p:nvPr/>
            </p:nvSpPr>
            <p:spPr bwMode="auto">
              <a:xfrm>
                <a:off x="4501278" y="2911140"/>
                <a:ext cx="144979" cy="136860"/>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187" name="Freeform 183"/>
              <p:cNvSpPr>
                <a:spLocks/>
              </p:cNvSpPr>
              <p:nvPr/>
            </p:nvSpPr>
            <p:spPr bwMode="auto">
              <a:xfrm>
                <a:off x="3891678" y="2606340"/>
                <a:ext cx="144979" cy="136860"/>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49188" name="Group 40"/>
              <p:cNvGrpSpPr>
                <a:grpSpLocks/>
              </p:cNvGrpSpPr>
              <p:nvPr/>
            </p:nvGrpSpPr>
            <p:grpSpPr bwMode="auto">
              <a:xfrm>
                <a:off x="2855473" y="1535673"/>
                <a:ext cx="893314" cy="902744"/>
                <a:chOff x="7390741" y="3663127"/>
                <a:chExt cx="890929" cy="901880"/>
              </a:xfrm>
            </p:grpSpPr>
            <p:sp>
              <p:nvSpPr>
                <p:cNvPr id="49191" name="Freeform 183"/>
                <p:cNvSpPr>
                  <a:spLocks/>
                </p:cNvSpPr>
                <p:nvPr/>
              </p:nvSpPr>
              <p:spPr bwMode="auto">
                <a:xfrm>
                  <a:off x="7810761" y="4428277"/>
                  <a:ext cx="144592" cy="136730"/>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192" name="TextBox 42"/>
                <p:cNvSpPr txBox="1">
                  <a:spLocks noChangeArrowheads="1"/>
                </p:cNvSpPr>
                <p:nvPr/>
              </p:nvSpPr>
              <p:spPr bwMode="auto">
                <a:xfrm>
                  <a:off x="7390741" y="3663127"/>
                  <a:ext cx="890929" cy="338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pPr>
                  <a:r>
                    <a:rPr lang="en-US" sz="1600"/>
                    <a:t>(13, $8)</a:t>
                  </a:r>
                </a:p>
              </p:txBody>
            </p:sp>
          </p:grpSp>
          <p:sp>
            <p:nvSpPr>
              <p:cNvPr id="49189" name="Freeform 183"/>
              <p:cNvSpPr>
                <a:spLocks/>
              </p:cNvSpPr>
              <p:nvPr/>
            </p:nvSpPr>
            <p:spPr bwMode="auto">
              <a:xfrm>
                <a:off x="2648320" y="1996740"/>
                <a:ext cx="144979" cy="136860"/>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49190" name="Freeform 183"/>
              <p:cNvSpPr>
                <a:spLocks/>
              </p:cNvSpPr>
              <p:nvPr/>
            </p:nvSpPr>
            <p:spPr bwMode="auto">
              <a:xfrm>
                <a:off x="2057400" y="1691940"/>
                <a:ext cx="144979" cy="136860"/>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cxnSp>
          <p:nvCxnSpPr>
            <p:cNvPr id="295" name="Straight Connector 294"/>
            <p:cNvCxnSpPr>
              <a:endCxn id="49192" idx="2"/>
            </p:cNvCxnSpPr>
            <p:nvPr/>
          </p:nvCxnSpPr>
          <p:spPr>
            <a:xfrm rot="16200000" flipV="1">
              <a:off x="3159245" y="2016650"/>
              <a:ext cx="412727" cy="12701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307" name="Straight Connector 306"/>
          <p:cNvCxnSpPr/>
          <p:nvPr/>
        </p:nvCxnSpPr>
        <p:spPr>
          <a:xfrm>
            <a:off x="1549400" y="2254250"/>
            <a:ext cx="1981200" cy="1588"/>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08" name="Straight Connector 307"/>
          <p:cNvCxnSpPr/>
          <p:nvPr/>
        </p:nvCxnSpPr>
        <p:spPr>
          <a:xfrm>
            <a:off x="3530600" y="2255838"/>
            <a:ext cx="457200" cy="1587"/>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309" name="Straight Connector 308"/>
          <p:cNvCxnSpPr/>
          <p:nvPr/>
        </p:nvCxnSpPr>
        <p:spPr>
          <a:xfrm rot="5400000">
            <a:off x="1854994" y="3474244"/>
            <a:ext cx="2438400" cy="1588"/>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grpSp>
        <p:nvGrpSpPr>
          <p:cNvPr id="129" name="Group 228"/>
          <p:cNvGrpSpPr>
            <a:grpSpLocks/>
          </p:cNvGrpSpPr>
          <p:nvPr/>
        </p:nvGrpSpPr>
        <p:grpSpPr bwMode="auto">
          <a:xfrm>
            <a:off x="3278188" y="2255838"/>
            <a:ext cx="441325" cy="2808287"/>
            <a:chOff x="3100289" y="2362200"/>
            <a:chExt cx="440967" cy="2807659"/>
          </a:xfrm>
        </p:grpSpPr>
        <p:cxnSp>
          <p:nvCxnSpPr>
            <p:cNvPr id="311" name="Straight Connector 310"/>
            <p:cNvCxnSpPr/>
            <p:nvPr/>
          </p:nvCxnSpPr>
          <p:spPr>
            <a:xfrm rot="5400000">
              <a:off x="2134362" y="3580334"/>
              <a:ext cx="2437855" cy="1587"/>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9181" name="TextBox 227"/>
            <p:cNvSpPr txBox="1">
              <a:spLocks noChangeArrowheads="1"/>
            </p:cNvSpPr>
            <p:nvPr/>
          </p:nvSpPr>
          <p:spPr bwMode="auto">
            <a:xfrm>
              <a:off x="3100289" y="4800600"/>
              <a:ext cx="440967" cy="3692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pPr>
              <a:r>
                <a:rPr lang="en-US" sz="1800"/>
                <a:t>13</a:t>
              </a:r>
            </a:p>
          </p:txBody>
        </p:sp>
      </p:grpSp>
      <p:cxnSp>
        <p:nvCxnSpPr>
          <p:cNvPr id="313" name="Straight Arrow Connector 312"/>
          <p:cNvCxnSpPr/>
          <p:nvPr/>
        </p:nvCxnSpPr>
        <p:spPr>
          <a:xfrm>
            <a:off x="4521200" y="2713038"/>
            <a:ext cx="381000" cy="1587"/>
          </a:xfrm>
          <a:prstGeom prst="straightConnector1">
            <a:avLst/>
          </a:prstGeom>
          <a:ln w="28575">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130" name="Group 232"/>
          <p:cNvGrpSpPr>
            <a:grpSpLocks/>
          </p:cNvGrpSpPr>
          <p:nvPr/>
        </p:nvGrpSpPr>
        <p:grpSpPr bwMode="auto">
          <a:xfrm>
            <a:off x="3871913" y="2255838"/>
            <a:ext cx="441325" cy="2808287"/>
            <a:chOff x="3693836" y="2362200"/>
            <a:chExt cx="440967" cy="2807659"/>
          </a:xfrm>
        </p:grpSpPr>
        <p:cxnSp>
          <p:nvCxnSpPr>
            <p:cNvPr id="315" name="Straight Connector 314"/>
            <p:cNvCxnSpPr/>
            <p:nvPr/>
          </p:nvCxnSpPr>
          <p:spPr>
            <a:xfrm rot="5400000">
              <a:off x="2591495" y="3580334"/>
              <a:ext cx="2437855" cy="1587"/>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49179" name="TextBox 231"/>
            <p:cNvSpPr txBox="1">
              <a:spLocks noChangeArrowheads="1"/>
            </p:cNvSpPr>
            <p:nvPr/>
          </p:nvSpPr>
          <p:spPr bwMode="auto">
            <a:xfrm>
              <a:off x="3693836" y="4800600"/>
              <a:ext cx="440967" cy="3692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pPr>
              <a:r>
                <a:rPr lang="en-US" sz="1800"/>
                <a:t>16</a:t>
              </a:r>
            </a:p>
          </p:txBody>
        </p:sp>
      </p:grpSp>
      <p:grpSp>
        <p:nvGrpSpPr>
          <p:cNvPr id="131" name="Group 237"/>
          <p:cNvGrpSpPr>
            <a:grpSpLocks/>
          </p:cNvGrpSpPr>
          <p:nvPr/>
        </p:nvGrpSpPr>
        <p:grpSpPr bwMode="auto">
          <a:xfrm>
            <a:off x="4445000" y="1120775"/>
            <a:ext cx="2362200" cy="1592263"/>
            <a:chOff x="4267200" y="1226403"/>
            <a:chExt cx="2362200" cy="1592997"/>
          </a:xfrm>
        </p:grpSpPr>
        <p:sp>
          <p:nvSpPr>
            <p:cNvPr id="49176" name="TextBox 42"/>
            <p:cNvSpPr txBox="1">
              <a:spLocks noChangeArrowheads="1"/>
            </p:cNvSpPr>
            <p:nvPr/>
          </p:nvSpPr>
          <p:spPr bwMode="auto">
            <a:xfrm>
              <a:off x="4267200" y="1226403"/>
              <a:ext cx="2362200" cy="831381"/>
            </a:xfrm>
            <a:prstGeom prst="rect">
              <a:avLst/>
            </a:prstGeom>
            <a:solidFill>
              <a:srgbClr val="FFCC66"/>
            </a:solidFill>
            <a:ln w="9525">
              <a:solidFill>
                <a:srgbClr val="F8EDEC"/>
              </a:solidFill>
              <a:miter lim="800000"/>
              <a:headEnd/>
              <a:tailEnd/>
            </a:ln>
          </p:spPr>
          <p:txBody>
            <a:bodyPr>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pPr>
              <a:r>
                <a:rPr lang="en-US" sz="1600"/>
                <a:t>When income increases, the demand curve shifts to the right.</a:t>
              </a:r>
            </a:p>
          </p:txBody>
        </p:sp>
        <p:cxnSp>
          <p:nvCxnSpPr>
            <p:cNvPr id="319" name="Straight Connector 318"/>
            <p:cNvCxnSpPr/>
            <p:nvPr/>
          </p:nvCxnSpPr>
          <p:spPr>
            <a:xfrm rot="5400000" flipH="1" flipV="1">
              <a:off x="4419424" y="2133424"/>
              <a:ext cx="762351" cy="6096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320" name="Straight Arrow Connector 319"/>
          <p:cNvCxnSpPr/>
          <p:nvPr/>
        </p:nvCxnSpPr>
        <p:spPr>
          <a:xfrm>
            <a:off x="4064000" y="2713038"/>
            <a:ext cx="381000" cy="1587"/>
          </a:xfrm>
          <a:prstGeom prst="straightConnector1">
            <a:avLst/>
          </a:prstGeom>
          <a:ln w="28575">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132" name="Group 239"/>
          <p:cNvGrpSpPr>
            <a:grpSpLocks/>
          </p:cNvGrpSpPr>
          <p:nvPr/>
        </p:nvGrpSpPr>
        <p:grpSpPr bwMode="auto">
          <a:xfrm>
            <a:off x="1701800" y="2713038"/>
            <a:ext cx="2514600" cy="1304925"/>
            <a:chOff x="5791200" y="1371600"/>
            <a:chExt cx="2514600" cy="1305245"/>
          </a:xfrm>
        </p:grpSpPr>
        <p:sp>
          <p:nvSpPr>
            <p:cNvPr id="49174" name="TextBox 42"/>
            <p:cNvSpPr txBox="1">
              <a:spLocks noChangeArrowheads="1"/>
            </p:cNvSpPr>
            <p:nvPr/>
          </p:nvSpPr>
          <p:spPr bwMode="auto">
            <a:xfrm>
              <a:off x="5791200" y="1600200"/>
              <a:ext cx="1676400" cy="1076645"/>
            </a:xfrm>
            <a:prstGeom prst="rect">
              <a:avLst/>
            </a:prstGeom>
            <a:solidFill>
              <a:srgbClr val="FFCC66"/>
            </a:solidFill>
            <a:ln w="9525">
              <a:solidFill>
                <a:srgbClr val="F8EDEC"/>
              </a:solidFill>
              <a:miter lim="800000"/>
              <a:headEnd/>
              <a:tailEnd/>
            </a:ln>
          </p:spPr>
          <p:txBody>
            <a:bodyPr>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pPr>
              <a:r>
                <a:rPr lang="en-US" sz="1600"/>
                <a:t>When income decreases, the demand curve shifts to the left.</a:t>
              </a:r>
            </a:p>
          </p:txBody>
        </p:sp>
        <p:cxnSp>
          <p:nvCxnSpPr>
            <p:cNvPr id="323" name="Straight Connector 322"/>
            <p:cNvCxnSpPr/>
            <p:nvPr/>
          </p:nvCxnSpPr>
          <p:spPr>
            <a:xfrm rot="10800000" flipV="1">
              <a:off x="7467600" y="1371600"/>
              <a:ext cx="838200" cy="304875"/>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2428473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par>
                                <p:cTn id="8" presetID="22" presetClass="entr" presetSubtype="4" fill="hold" nodeType="withEffect">
                                  <p:stCondLst>
                                    <p:cond delay="0"/>
                                  </p:stCondLst>
                                  <p:childTnLst>
                                    <p:set>
                                      <p:cBhvr>
                                        <p:cTn id="9" dur="1" fill="hold">
                                          <p:stCondLst>
                                            <p:cond delay="0"/>
                                          </p:stCondLst>
                                        </p:cTn>
                                        <p:tgtEl>
                                          <p:spTgt spid="11"/>
                                        </p:tgtEl>
                                        <p:attrNameLst>
                                          <p:attrName>style.visibility</p:attrName>
                                        </p:attrNameLst>
                                      </p:cBhvr>
                                      <p:to>
                                        <p:strVal val="visible"/>
                                      </p:to>
                                    </p:set>
                                    <p:animEffect transition="in" filter="wipe(down)">
                                      <p:cBhvr>
                                        <p:cTn id="10" dur="500"/>
                                        <p:tgtEl>
                                          <p:spTgt spid="11"/>
                                        </p:tgtEl>
                                      </p:cBhvr>
                                    </p:animEffect>
                                  </p:childTnLst>
                                </p:cTn>
                              </p:par>
                            </p:childTnLst>
                          </p:cTn>
                        </p:par>
                        <p:par>
                          <p:cTn id="11" fill="hold" nodeType="afterGroup">
                            <p:stCondLst>
                              <p:cond delay="500"/>
                            </p:stCondLst>
                            <p:childTnLst>
                              <p:par>
                                <p:cTn id="12" presetID="22" presetClass="entr" presetSubtype="8" fill="hold" nodeType="after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ipe(left)">
                                      <p:cBhvr>
                                        <p:cTn id="14" dur="500"/>
                                        <p:tgtEl>
                                          <p:spTgt spid="2"/>
                                        </p:tgtEl>
                                      </p:cBhvr>
                                    </p:animEffect>
                                  </p:childTnLst>
                                </p:cTn>
                              </p:par>
                            </p:childTnLst>
                          </p:cTn>
                        </p:par>
                        <p:par>
                          <p:cTn id="15" fill="hold" nodeType="afterGroup">
                            <p:stCondLst>
                              <p:cond delay="1000"/>
                            </p:stCondLst>
                            <p:childTnLst>
                              <p:par>
                                <p:cTn id="16" presetID="22" presetClass="entr" presetSubtype="8" fill="hold" nodeType="afterEffect">
                                  <p:stCondLst>
                                    <p:cond delay="0"/>
                                  </p:stCondLst>
                                  <p:childTnLst>
                                    <p:set>
                                      <p:cBhvr>
                                        <p:cTn id="17" dur="1" fill="hold">
                                          <p:stCondLst>
                                            <p:cond delay="0"/>
                                          </p:stCondLst>
                                        </p:cTn>
                                        <p:tgtEl>
                                          <p:spTgt spid="29"/>
                                        </p:tgtEl>
                                        <p:attrNameLst>
                                          <p:attrName>style.visibility</p:attrName>
                                        </p:attrNameLst>
                                      </p:cBhvr>
                                      <p:to>
                                        <p:strVal val="visible"/>
                                      </p:to>
                                    </p:set>
                                    <p:animEffect transition="in" filter="wipe(left)">
                                      <p:cBhvr>
                                        <p:cTn id="18" dur="500"/>
                                        <p:tgtEl>
                                          <p:spTgt spid="29"/>
                                        </p:tgtEl>
                                      </p:cBhvr>
                                    </p:animEffect>
                                  </p:childTnLst>
                                </p:cTn>
                              </p:par>
                            </p:childTnLst>
                          </p:cTn>
                        </p:par>
                        <p:par>
                          <p:cTn id="19" fill="hold" nodeType="afterGroup">
                            <p:stCondLst>
                              <p:cond delay="1500"/>
                            </p:stCondLst>
                            <p:childTnLst>
                              <p:par>
                                <p:cTn id="20" presetID="22" presetClass="entr" presetSubtype="8" fill="hold" nodeType="afterEffect">
                                  <p:stCondLst>
                                    <p:cond delay="0"/>
                                  </p:stCondLst>
                                  <p:childTnLst>
                                    <p:set>
                                      <p:cBhvr>
                                        <p:cTn id="21" dur="1" fill="hold">
                                          <p:stCondLst>
                                            <p:cond delay="0"/>
                                          </p:stCondLst>
                                        </p:cTn>
                                        <p:tgtEl>
                                          <p:spTgt spid="307"/>
                                        </p:tgtEl>
                                        <p:attrNameLst>
                                          <p:attrName>style.visibility</p:attrName>
                                        </p:attrNameLst>
                                      </p:cBhvr>
                                      <p:to>
                                        <p:strVal val="visible"/>
                                      </p:to>
                                    </p:set>
                                    <p:animEffect transition="in" filter="wipe(left)">
                                      <p:cBhvr>
                                        <p:cTn id="22" dur="500"/>
                                        <p:tgtEl>
                                          <p:spTgt spid="307"/>
                                        </p:tgtEl>
                                      </p:cBhvr>
                                    </p:animEffect>
                                  </p:childTnLst>
                                </p:cTn>
                              </p:par>
                            </p:childTnLst>
                          </p:cTn>
                        </p:par>
                        <p:par>
                          <p:cTn id="23" fill="hold" nodeType="afterGroup">
                            <p:stCondLst>
                              <p:cond delay="2000"/>
                            </p:stCondLst>
                            <p:childTnLst>
                              <p:par>
                                <p:cTn id="24" presetID="22" presetClass="entr" presetSubtype="1" fill="hold" nodeType="afterEffect">
                                  <p:stCondLst>
                                    <p:cond delay="0"/>
                                  </p:stCondLst>
                                  <p:childTnLst>
                                    <p:set>
                                      <p:cBhvr>
                                        <p:cTn id="25" dur="1" fill="hold">
                                          <p:stCondLst>
                                            <p:cond delay="0"/>
                                          </p:stCondLst>
                                        </p:cTn>
                                        <p:tgtEl>
                                          <p:spTgt spid="129"/>
                                        </p:tgtEl>
                                        <p:attrNameLst>
                                          <p:attrName>style.visibility</p:attrName>
                                        </p:attrNameLst>
                                      </p:cBhvr>
                                      <p:to>
                                        <p:strVal val="visible"/>
                                      </p:to>
                                    </p:set>
                                    <p:animEffect transition="in" filter="wipe(up)">
                                      <p:cBhvr>
                                        <p:cTn id="26" dur="500"/>
                                        <p:tgtEl>
                                          <p:spTgt spid="129"/>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8" fill="hold" nodeType="clickEffect">
                                  <p:stCondLst>
                                    <p:cond delay="0"/>
                                  </p:stCondLst>
                                  <p:childTnLst>
                                    <p:set>
                                      <p:cBhvr>
                                        <p:cTn id="30" dur="1" fill="hold">
                                          <p:stCondLst>
                                            <p:cond delay="0"/>
                                          </p:stCondLst>
                                        </p:cTn>
                                        <p:tgtEl>
                                          <p:spTgt spid="313"/>
                                        </p:tgtEl>
                                        <p:attrNameLst>
                                          <p:attrName>style.visibility</p:attrName>
                                        </p:attrNameLst>
                                      </p:cBhvr>
                                      <p:to>
                                        <p:strVal val="visible"/>
                                      </p:to>
                                    </p:set>
                                    <p:animEffect transition="in" filter="wipe(left)">
                                      <p:cBhvr>
                                        <p:cTn id="31" dur="500"/>
                                        <p:tgtEl>
                                          <p:spTgt spid="313"/>
                                        </p:tgtEl>
                                      </p:cBhvr>
                                    </p:animEffect>
                                  </p:childTnLst>
                                </p:cTn>
                              </p:par>
                            </p:childTnLst>
                          </p:cTn>
                        </p:par>
                        <p:par>
                          <p:cTn id="32" fill="hold" nodeType="afterGroup">
                            <p:stCondLst>
                              <p:cond delay="500"/>
                            </p:stCondLst>
                            <p:childTnLst>
                              <p:par>
                                <p:cTn id="33" presetID="22" presetClass="entr" presetSubtype="8" fill="hold" nodeType="afterEffect">
                                  <p:stCondLst>
                                    <p:cond delay="0"/>
                                  </p:stCondLst>
                                  <p:childTnLst>
                                    <p:set>
                                      <p:cBhvr>
                                        <p:cTn id="34" dur="1" fill="hold">
                                          <p:stCondLst>
                                            <p:cond delay="0"/>
                                          </p:stCondLst>
                                        </p:cTn>
                                        <p:tgtEl>
                                          <p:spTgt spid="26"/>
                                        </p:tgtEl>
                                        <p:attrNameLst>
                                          <p:attrName>style.visibility</p:attrName>
                                        </p:attrNameLst>
                                      </p:cBhvr>
                                      <p:to>
                                        <p:strVal val="visible"/>
                                      </p:to>
                                    </p:set>
                                    <p:animEffect transition="in" filter="wipe(left)">
                                      <p:cBhvr>
                                        <p:cTn id="35" dur="500"/>
                                        <p:tgtEl>
                                          <p:spTgt spid="26"/>
                                        </p:tgtEl>
                                      </p:cBhvr>
                                    </p:animEffect>
                                  </p:childTnLst>
                                </p:cTn>
                              </p:par>
                            </p:childTnLst>
                          </p:cTn>
                        </p:par>
                        <p:par>
                          <p:cTn id="36" fill="hold" nodeType="afterGroup">
                            <p:stCondLst>
                              <p:cond delay="1000"/>
                            </p:stCondLst>
                            <p:childTnLst>
                              <p:par>
                                <p:cTn id="37" presetID="22" presetClass="entr" presetSubtype="8" fill="hold" nodeType="afterEffect">
                                  <p:stCondLst>
                                    <p:cond delay="0"/>
                                  </p:stCondLst>
                                  <p:childTnLst>
                                    <p:set>
                                      <p:cBhvr>
                                        <p:cTn id="38" dur="1" fill="hold">
                                          <p:stCondLst>
                                            <p:cond delay="0"/>
                                          </p:stCondLst>
                                        </p:cTn>
                                        <p:tgtEl>
                                          <p:spTgt spid="308"/>
                                        </p:tgtEl>
                                        <p:attrNameLst>
                                          <p:attrName>style.visibility</p:attrName>
                                        </p:attrNameLst>
                                      </p:cBhvr>
                                      <p:to>
                                        <p:strVal val="visible"/>
                                      </p:to>
                                    </p:set>
                                    <p:animEffect transition="in" filter="wipe(left)">
                                      <p:cBhvr>
                                        <p:cTn id="39" dur="500"/>
                                        <p:tgtEl>
                                          <p:spTgt spid="308"/>
                                        </p:tgtEl>
                                      </p:cBhvr>
                                    </p:animEffect>
                                  </p:childTnLst>
                                </p:cTn>
                              </p:par>
                            </p:childTnLst>
                          </p:cTn>
                        </p:par>
                        <p:par>
                          <p:cTn id="40" fill="hold" nodeType="afterGroup">
                            <p:stCondLst>
                              <p:cond delay="1500"/>
                            </p:stCondLst>
                            <p:childTnLst>
                              <p:par>
                                <p:cTn id="41" presetID="22" presetClass="entr" presetSubtype="1" fill="hold" nodeType="afterEffect">
                                  <p:stCondLst>
                                    <p:cond delay="0"/>
                                  </p:stCondLst>
                                  <p:childTnLst>
                                    <p:set>
                                      <p:cBhvr>
                                        <p:cTn id="42" dur="1" fill="hold">
                                          <p:stCondLst>
                                            <p:cond delay="0"/>
                                          </p:stCondLst>
                                        </p:cTn>
                                        <p:tgtEl>
                                          <p:spTgt spid="130"/>
                                        </p:tgtEl>
                                        <p:attrNameLst>
                                          <p:attrName>style.visibility</p:attrName>
                                        </p:attrNameLst>
                                      </p:cBhvr>
                                      <p:to>
                                        <p:strVal val="visible"/>
                                      </p:to>
                                    </p:set>
                                    <p:animEffect transition="in" filter="wipe(up)">
                                      <p:cBhvr>
                                        <p:cTn id="43" dur="500"/>
                                        <p:tgtEl>
                                          <p:spTgt spid="130"/>
                                        </p:tgtEl>
                                      </p:cBhvr>
                                    </p:animEffect>
                                  </p:childTnLst>
                                </p:cTn>
                              </p:par>
                            </p:childTnLst>
                          </p:cTn>
                        </p:par>
                        <p:par>
                          <p:cTn id="44" fill="hold" nodeType="afterGroup">
                            <p:stCondLst>
                              <p:cond delay="2000"/>
                            </p:stCondLst>
                            <p:childTnLst>
                              <p:par>
                                <p:cTn id="45" presetID="22" presetClass="entr" presetSubtype="8" fill="hold" nodeType="afterEffect">
                                  <p:stCondLst>
                                    <p:cond delay="0"/>
                                  </p:stCondLst>
                                  <p:childTnLst>
                                    <p:set>
                                      <p:cBhvr>
                                        <p:cTn id="46" dur="1" fill="hold">
                                          <p:stCondLst>
                                            <p:cond delay="0"/>
                                          </p:stCondLst>
                                        </p:cTn>
                                        <p:tgtEl>
                                          <p:spTgt spid="131"/>
                                        </p:tgtEl>
                                        <p:attrNameLst>
                                          <p:attrName>style.visibility</p:attrName>
                                        </p:attrNameLst>
                                      </p:cBhvr>
                                      <p:to>
                                        <p:strVal val="visible"/>
                                      </p:to>
                                    </p:set>
                                    <p:animEffect transition="in" filter="wipe(left)">
                                      <p:cBhvr>
                                        <p:cTn id="47" dur="500"/>
                                        <p:tgtEl>
                                          <p:spTgt spid="131"/>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2" presetClass="entr" presetSubtype="2" fill="hold" nodeType="clickEffect">
                                  <p:stCondLst>
                                    <p:cond delay="0"/>
                                  </p:stCondLst>
                                  <p:childTnLst>
                                    <p:set>
                                      <p:cBhvr>
                                        <p:cTn id="51" dur="1" fill="hold">
                                          <p:stCondLst>
                                            <p:cond delay="0"/>
                                          </p:stCondLst>
                                        </p:cTn>
                                        <p:tgtEl>
                                          <p:spTgt spid="320"/>
                                        </p:tgtEl>
                                        <p:attrNameLst>
                                          <p:attrName>style.visibility</p:attrName>
                                        </p:attrNameLst>
                                      </p:cBhvr>
                                      <p:to>
                                        <p:strVal val="visible"/>
                                      </p:to>
                                    </p:set>
                                    <p:animEffect transition="in" filter="wipe(right)">
                                      <p:cBhvr>
                                        <p:cTn id="52" dur="500"/>
                                        <p:tgtEl>
                                          <p:spTgt spid="320"/>
                                        </p:tgtEl>
                                      </p:cBhvr>
                                    </p:animEffect>
                                  </p:childTnLst>
                                </p:cTn>
                              </p:par>
                            </p:childTnLst>
                          </p:cTn>
                        </p:par>
                        <p:par>
                          <p:cTn id="53" fill="hold" nodeType="afterGroup">
                            <p:stCondLst>
                              <p:cond delay="500"/>
                            </p:stCondLst>
                            <p:childTnLst>
                              <p:par>
                                <p:cTn id="54" presetID="22" presetClass="entr" presetSubtype="8" fill="hold" nodeType="afterEffect">
                                  <p:stCondLst>
                                    <p:cond delay="0"/>
                                  </p:stCondLst>
                                  <p:childTnLst>
                                    <p:set>
                                      <p:cBhvr>
                                        <p:cTn id="55" dur="1" fill="hold">
                                          <p:stCondLst>
                                            <p:cond delay="0"/>
                                          </p:stCondLst>
                                        </p:cTn>
                                        <p:tgtEl>
                                          <p:spTgt spid="23"/>
                                        </p:tgtEl>
                                        <p:attrNameLst>
                                          <p:attrName>style.visibility</p:attrName>
                                        </p:attrNameLst>
                                      </p:cBhvr>
                                      <p:to>
                                        <p:strVal val="visible"/>
                                      </p:to>
                                    </p:set>
                                    <p:animEffect transition="in" filter="wipe(left)">
                                      <p:cBhvr>
                                        <p:cTn id="56" dur="500"/>
                                        <p:tgtEl>
                                          <p:spTgt spid="23"/>
                                        </p:tgtEl>
                                      </p:cBhvr>
                                    </p:animEffect>
                                  </p:childTnLst>
                                </p:cTn>
                              </p:par>
                            </p:childTnLst>
                          </p:cTn>
                        </p:par>
                        <p:par>
                          <p:cTn id="57" fill="hold" nodeType="afterGroup">
                            <p:stCondLst>
                              <p:cond delay="1000"/>
                            </p:stCondLst>
                            <p:childTnLst>
                              <p:par>
                                <p:cTn id="58" presetID="22" presetClass="entr" presetSubtype="1" fill="hold" nodeType="afterEffect">
                                  <p:stCondLst>
                                    <p:cond delay="0"/>
                                  </p:stCondLst>
                                  <p:childTnLst>
                                    <p:set>
                                      <p:cBhvr>
                                        <p:cTn id="59" dur="1" fill="hold">
                                          <p:stCondLst>
                                            <p:cond delay="0"/>
                                          </p:stCondLst>
                                        </p:cTn>
                                        <p:tgtEl>
                                          <p:spTgt spid="309"/>
                                        </p:tgtEl>
                                        <p:attrNameLst>
                                          <p:attrName>style.visibility</p:attrName>
                                        </p:attrNameLst>
                                      </p:cBhvr>
                                      <p:to>
                                        <p:strVal val="visible"/>
                                      </p:to>
                                    </p:set>
                                    <p:animEffect transition="in" filter="wipe(up)">
                                      <p:cBhvr>
                                        <p:cTn id="60" dur="500"/>
                                        <p:tgtEl>
                                          <p:spTgt spid="309"/>
                                        </p:tgtEl>
                                      </p:cBhvr>
                                    </p:animEffect>
                                  </p:childTnLst>
                                </p:cTn>
                              </p:par>
                            </p:childTnLst>
                          </p:cTn>
                        </p:par>
                        <p:par>
                          <p:cTn id="61" fill="hold" nodeType="afterGroup">
                            <p:stCondLst>
                              <p:cond delay="1500"/>
                            </p:stCondLst>
                            <p:childTnLst>
                              <p:par>
                                <p:cTn id="62" presetID="22" presetClass="entr" presetSubtype="8" fill="hold" nodeType="afterEffect">
                                  <p:stCondLst>
                                    <p:cond delay="0"/>
                                  </p:stCondLst>
                                  <p:childTnLst>
                                    <p:set>
                                      <p:cBhvr>
                                        <p:cTn id="63" dur="1" fill="hold">
                                          <p:stCondLst>
                                            <p:cond delay="0"/>
                                          </p:stCondLst>
                                        </p:cTn>
                                        <p:tgtEl>
                                          <p:spTgt spid="132"/>
                                        </p:tgtEl>
                                        <p:attrNameLst>
                                          <p:attrName>style.visibility</p:attrName>
                                        </p:attrNameLst>
                                      </p:cBhvr>
                                      <p:to>
                                        <p:strVal val="visible"/>
                                      </p:to>
                                    </p:set>
                                    <p:animEffect transition="in" filter="wipe(left)">
                                      <p:cBhvr>
                                        <p:cTn id="64" dur="500"/>
                                        <p:tgtEl>
                                          <p:spTgt spid="132"/>
                                        </p:tgtEl>
                                      </p:cBhvr>
                                    </p:animEffect>
                                  </p:childTnLst>
                                </p:cTn>
                              </p:par>
                            </p:childTnLst>
                          </p:cTn>
                        </p:par>
                        <p:par>
                          <p:cTn id="65" fill="hold" nodeType="afterGroup">
                            <p:stCondLst>
                              <p:cond delay="2000"/>
                            </p:stCondLst>
                            <p:childTnLst>
                              <p:par>
                                <p:cTn id="66" presetID="22" presetClass="entr" presetSubtype="8" fill="hold" grpId="0" nodeType="afterEffect">
                                  <p:stCondLst>
                                    <p:cond delay="0"/>
                                  </p:stCondLst>
                                  <p:childTnLst>
                                    <p:set>
                                      <p:cBhvr>
                                        <p:cTn id="67" dur="1" fill="hold">
                                          <p:stCondLst>
                                            <p:cond delay="0"/>
                                          </p:stCondLst>
                                        </p:cTn>
                                        <p:tgtEl>
                                          <p:spTgt spid="148"/>
                                        </p:tgtEl>
                                        <p:attrNameLst>
                                          <p:attrName>style.visibility</p:attrName>
                                        </p:attrNameLst>
                                      </p:cBhvr>
                                      <p:to>
                                        <p:strVal val="visible"/>
                                      </p:to>
                                    </p:set>
                                    <p:animEffect transition="in" filter="wipe(left)">
                                      <p:cBhvr>
                                        <p:cTn id="68" dur="500"/>
                                        <p:tgtEl>
                                          <p:spTgt spid="1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le 2"/>
          <p:cNvSpPr>
            <a:spLocks noGrp="1"/>
          </p:cNvSpPr>
          <p:nvPr>
            <p:ph type="title"/>
          </p:nvPr>
        </p:nvSpPr>
        <p:spPr>
          <a:noFill/>
          <a:extLst>
            <a:ext uri="{909E8E84-426E-40DD-AFC4-6F175D3DCCD1}">
              <a14:hiddenFill xmlns:a14="http://schemas.microsoft.com/office/drawing/2010/main">
                <a:blipFill dpi="0" rotWithShape="1">
                  <a:blip r:embed="rId3"/>
                  <a:srcRect/>
                  <a:stretch>
                    <a:fillRect/>
                  </a:stretch>
                </a:blipFill>
              </a14:hiddenFill>
            </a:ext>
          </a:extLst>
        </p:spPr>
        <p:txBody>
          <a:bodyPr anchor="t"/>
          <a:lstStyle/>
          <a:p>
            <a:r>
              <a:rPr lang="en-US" smtClean="0"/>
              <a:t>Graphing: a brief review</a:t>
            </a:r>
          </a:p>
        </p:txBody>
      </p:sp>
      <p:sp>
        <p:nvSpPr>
          <p:cNvPr id="1028" name="Content Placeholder 1"/>
          <p:cNvSpPr>
            <a:spLocks noGrp="1"/>
          </p:cNvSpPr>
          <p:nvPr>
            <p:ph idx="1"/>
          </p:nvPr>
        </p:nvSpPr>
        <p:spPr>
          <a:xfrm>
            <a:off x="457200" y="1295400"/>
            <a:ext cx="8493125" cy="5146675"/>
          </a:xfrm>
        </p:spPr>
        <p:txBody>
          <a:bodyPr/>
          <a:lstStyle/>
          <a:p>
            <a:r>
              <a:rPr lang="en-US" dirty="0" smtClean="0">
                <a:solidFill>
                  <a:srgbClr val="9E0000"/>
                </a:solidFill>
              </a:rPr>
              <a:t>Slope  </a:t>
            </a:r>
          </a:p>
          <a:p>
            <a:pPr lvl="1"/>
            <a:r>
              <a:rPr lang="en-US" dirty="0" smtClean="0"/>
              <a:t>Ratio of the vertical distance covered</a:t>
            </a:r>
          </a:p>
          <a:p>
            <a:pPr lvl="1"/>
            <a:r>
              <a:rPr lang="en-US" dirty="0" smtClean="0"/>
              <a:t>To the horizontal distance covered </a:t>
            </a:r>
          </a:p>
          <a:p>
            <a:pPr lvl="1"/>
            <a:r>
              <a:rPr lang="en-US" dirty="0" smtClean="0"/>
              <a:t>As we move along the line</a:t>
            </a:r>
          </a:p>
          <a:p>
            <a:pPr lvl="2"/>
            <a:r>
              <a:rPr lang="en-US" dirty="0" smtClean="0"/>
              <a:t>Δ (delta) =  change in a variable</a:t>
            </a:r>
          </a:p>
          <a:p>
            <a:pPr lvl="2"/>
            <a:r>
              <a:rPr lang="en-US" dirty="0" smtClean="0"/>
              <a:t>The “rise” (change in y) divided by the “run” (change in x). </a:t>
            </a:r>
          </a:p>
        </p:txBody>
      </p:sp>
      <p:sp>
        <p:nvSpPr>
          <p:cNvPr id="1029"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eaLnBrk="1" hangingPunct="1"/>
            <a:fld id="{F4CAF9D8-DC94-4685-AC61-2C930A575A43}" type="slidenum">
              <a:rPr lang="en-US" sz="1200" smtClean="0"/>
              <a:pPr eaLnBrk="1" hangingPunct="1"/>
              <a:t>13</a:t>
            </a:fld>
            <a:endParaRPr lang="en-US" sz="1200" smtClean="0"/>
          </a:p>
        </p:txBody>
      </p:sp>
      <p:graphicFrame>
        <p:nvGraphicFramePr>
          <p:cNvPr id="5" name="Object 2"/>
          <p:cNvGraphicFramePr>
            <a:graphicFrameLocks noChangeAspect="1"/>
          </p:cNvGraphicFramePr>
          <p:nvPr/>
        </p:nvGraphicFramePr>
        <p:xfrm>
          <a:off x="1633538" y="4759325"/>
          <a:ext cx="2008187" cy="1027113"/>
        </p:xfrm>
        <a:graphic>
          <a:graphicData uri="http://schemas.openxmlformats.org/presentationml/2006/ole">
            <mc:AlternateContent xmlns:mc="http://schemas.openxmlformats.org/markup-compatibility/2006">
              <mc:Choice xmlns:v="urn:schemas-microsoft-com:vml" Requires="v">
                <p:oleObj spid="_x0000_s1028" name="Equation" r:id="rId4" imgW="1612800" imgH="825480" progId="Equation.3">
                  <p:embed/>
                </p:oleObj>
              </mc:Choice>
              <mc:Fallback>
                <p:oleObj name="Equation" r:id="rId4" imgW="1612800" imgH="825480" progId="Equation.3">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633538" y="4759325"/>
                        <a:ext cx="2008187" cy="102711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55524869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2"/>
          <p:cNvSpPr>
            <a:spLocks noGrp="1"/>
          </p:cNvSpPr>
          <p:nvPr>
            <p:ph type="title"/>
          </p:nvPr>
        </p:nvSpPr>
        <p:spPr>
          <a:noFill/>
          <a:extLst>
            <a:ext uri="{909E8E84-426E-40DD-AFC4-6F175D3DCCD1}">
              <a14:hiddenFill xmlns:a14="http://schemas.microsoft.com/office/drawing/2010/main">
                <a:blipFill dpi="0" rotWithShape="1">
                  <a:blip r:embed="rId2"/>
                  <a:srcRect/>
                  <a:stretch>
                    <a:fillRect/>
                  </a:stretch>
                </a:blipFill>
              </a14:hiddenFill>
            </a:ext>
          </a:extLst>
        </p:spPr>
        <p:txBody>
          <a:bodyPr anchor="t"/>
          <a:lstStyle/>
          <a:p>
            <a:r>
              <a:rPr lang="en-US" dirty="0" smtClean="0"/>
              <a:t>Graphing: a brief review</a:t>
            </a:r>
          </a:p>
        </p:txBody>
      </p:sp>
      <p:sp>
        <p:nvSpPr>
          <p:cNvPr id="2" name="Content Placeholder 1"/>
          <p:cNvSpPr>
            <a:spLocks noGrp="1"/>
          </p:cNvSpPr>
          <p:nvPr>
            <p:ph idx="1"/>
          </p:nvPr>
        </p:nvSpPr>
        <p:spPr>
          <a:xfrm>
            <a:off x="457200" y="1371600"/>
            <a:ext cx="8493125" cy="5070475"/>
          </a:xfrm>
        </p:spPr>
        <p:txBody>
          <a:bodyPr rtlCol="0">
            <a:normAutofit lnSpcReduction="10000"/>
          </a:bodyPr>
          <a:lstStyle/>
          <a:p>
            <a:pPr>
              <a:defRPr/>
            </a:pPr>
            <a:r>
              <a:rPr lang="en-US" dirty="0" smtClean="0">
                <a:solidFill>
                  <a:srgbClr val="9E0000"/>
                </a:solidFill>
              </a:rPr>
              <a:t>Slope</a:t>
            </a:r>
          </a:p>
          <a:p>
            <a:pPr lvl="1">
              <a:defRPr/>
            </a:pPr>
            <a:r>
              <a:rPr lang="en-US" dirty="0" smtClean="0"/>
              <a:t>Fairly flat upward-sloping line</a:t>
            </a:r>
          </a:p>
          <a:p>
            <a:pPr lvl="2">
              <a:defRPr/>
            </a:pPr>
            <a:r>
              <a:rPr lang="en-US" dirty="0" smtClean="0"/>
              <a:t>Slope = small positive number</a:t>
            </a:r>
          </a:p>
          <a:p>
            <a:pPr lvl="1">
              <a:defRPr/>
            </a:pPr>
            <a:r>
              <a:rPr lang="en-US" dirty="0" smtClean="0"/>
              <a:t>Steep upward-sloping line</a:t>
            </a:r>
          </a:p>
          <a:p>
            <a:pPr lvl="2">
              <a:defRPr/>
            </a:pPr>
            <a:r>
              <a:rPr lang="en-US" dirty="0" smtClean="0"/>
              <a:t>Slope = large positive number</a:t>
            </a:r>
          </a:p>
          <a:p>
            <a:pPr lvl="1">
              <a:defRPr/>
            </a:pPr>
            <a:r>
              <a:rPr lang="en-US" dirty="0" smtClean="0"/>
              <a:t>Downward sloping line</a:t>
            </a:r>
          </a:p>
          <a:p>
            <a:pPr lvl="2">
              <a:defRPr/>
            </a:pPr>
            <a:r>
              <a:rPr lang="en-US" dirty="0" smtClean="0"/>
              <a:t>Slope = negative number</a:t>
            </a:r>
          </a:p>
          <a:p>
            <a:pPr lvl="1">
              <a:defRPr/>
            </a:pPr>
            <a:r>
              <a:rPr lang="en-US" dirty="0" smtClean="0"/>
              <a:t>Horizontal line</a:t>
            </a:r>
          </a:p>
          <a:p>
            <a:pPr lvl="2">
              <a:defRPr/>
            </a:pPr>
            <a:r>
              <a:rPr lang="en-US" dirty="0" smtClean="0"/>
              <a:t>Slope = zero</a:t>
            </a:r>
          </a:p>
          <a:p>
            <a:pPr lvl="1">
              <a:defRPr/>
            </a:pPr>
            <a:r>
              <a:rPr lang="en-US" dirty="0" smtClean="0"/>
              <a:t>Vertical line</a:t>
            </a:r>
          </a:p>
          <a:p>
            <a:pPr lvl="2">
              <a:defRPr/>
            </a:pPr>
            <a:r>
              <a:rPr lang="en-US" dirty="0" smtClean="0"/>
              <a:t>Infinite slope</a:t>
            </a:r>
          </a:p>
        </p:txBody>
      </p:sp>
      <p:sp>
        <p:nvSpPr>
          <p:cNvPr id="5018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eaLnBrk="1" hangingPunct="1"/>
            <a:fld id="{A6010466-28EE-4191-A24C-46AF90964D8C}" type="slidenum">
              <a:rPr lang="en-US" sz="1200" smtClean="0"/>
              <a:pPr eaLnBrk="1" hangingPunct="1"/>
              <a:t>14</a:t>
            </a:fld>
            <a:endParaRPr lang="en-US" sz="1200" smtClean="0"/>
          </a:p>
        </p:txBody>
      </p:sp>
    </p:spTree>
    <p:extLst>
      <p:ext uri="{BB962C8B-B14F-4D97-AF65-F5344CB8AC3E}">
        <p14:creationId xmlns:p14="http://schemas.microsoft.com/office/powerpoint/2010/main" val="25519796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p:txBody>
          <a:bodyPr/>
          <a:lstStyle/>
          <a:p>
            <a:r>
              <a:rPr lang="en-US" dirty="0" smtClean="0"/>
              <a:t>Figure A-5</a:t>
            </a:r>
          </a:p>
        </p:txBody>
      </p:sp>
      <p:sp>
        <p:nvSpPr>
          <p:cNvPr id="51203"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eaLnBrk="1" hangingPunct="1"/>
            <a:fld id="{7A8C2229-B26D-4E9C-8689-B0F2BF05B45D}" type="slidenum">
              <a:rPr lang="en-US" sz="1200" smtClean="0"/>
              <a:pPr eaLnBrk="1" hangingPunct="1"/>
              <a:t>15</a:t>
            </a:fld>
            <a:endParaRPr lang="en-US" sz="1200" smtClean="0"/>
          </a:p>
        </p:txBody>
      </p:sp>
      <p:sp>
        <p:nvSpPr>
          <p:cNvPr id="51205" name="TextBox 4"/>
          <p:cNvSpPr txBox="1">
            <a:spLocks noChangeArrowheads="1"/>
          </p:cNvSpPr>
          <p:nvPr/>
        </p:nvSpPr>
        <p:spPr bwMode="auto">
          <a:xfrm>
            <a:off x="1905000" y="0"/>
            <a:ext cx="5064125"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pPr>
            <a:r>
              <a:rPr lang="en-US" sz="2800" dirty="0">
                <a:solidFill>
                  <a:srgbClr val="C00000"/>
                </a:solidFill>
              </a:rPr>
              <a:t>Calculating the Slope of a Line</a:t>
            </a:r>
          </a:p>
        </p:txBody>
      </p:sp>
      <p:sp>
        <p:nvSpPr>
          <p:cNvPr id="6" name="TextBox 5"/>
          <p:cNvSpPr txBox="1">
            <a:spLocks noChangeArrowheads="1"/>
          </p:cNvSpPr>
          <p:nvPr/>
        </p:nvSpPr>
        <p:spPr bwMode="auto">
          <a:xfrm>
            <a:off x="122238" y="5407025"/>
            <a:ext cx="8867775" cy="107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pPr>
            <a:r>
              <a:rPr lang="en-US" sz="1600"/>
              <a:t>To calculate the slope of the demand curve, we can look at the changes in the x- and y-coordinates as we move from the point (21 novels, $6) to the point (13 novels, $8). The slope of the line is the ratio of the change in the y-coordinate (–2) to the change in the x-coordinate (+8), which equals –1⁄4.</a:t>
            </a:r>
          </a:p>
        </p:txBody>
      </p:sp>
      <p:grpSp>
        <p:nvGrpSpPr>
          <p:cNvPr id="2" name="Group 120"/>
          <p:cNvGrpSpPr>
            <a:grpSpLocks/>
          </p:cNvGrpSpPr>
          <p:nvPr/>
        </p:nvGrpSpPr>
        <p:grpSpPr bwMode="auto">
          <a:xfrm>
            <a:off x="1169988" y="1354138"/>
            <a:ext cx="5334000" cy="3659187"/>
            <a:chOff x="1828800" y="1600200"/>
            <a:chExt cx="5334000" cy="3658395"/>
          </a:xfrm>
        </p:grpSpPr>
        <p:grpSp>
          <p:nvGrpSpPr>
            <p:cNvPr id="51294" name="Group 119"/>
            <p:cNvGrpSpPr>
              <a:grpSpLocks/>
            </p:cNvGrpSpPr>
            <p:nvPr/>
          </p:nvGrpSpPr>
          <p:grpSpPr bwMode="auto">
            <a:xfrm>
              <a:off x="1828800" y="1600200"/>
              <a:ext cx="5334001" cy="3658395"/>
              <a:chOff x="1828800" y="1600200"/>
              <a:chExt cx="5334001" cy="3658395"/>
            </a:xfrm>
          </p:grpSpPr>
          <p:sp>
            <p:nvSpPr>
              <p:cNvPr id="33" name="Rectangle 32"/>
              <p:cNvSpPr/>
              <p:nvPr/>
            </p:nvSpPr>
            <p:spPr>
              <a:xfrm>
                <a:off x="1828800" y="1600200"/>
                <a:ext cx="5334000" cy="365680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l">
                  <a:buFontTx/>
                  <a:buNone/>
                  <a:defRPr/>
                </a:pPr>
                <a:endParaRPr lang="en-US" sz="1800"/>
              </a:p>
            </p:txBody>
          </p:sp>
          <p:cxnSp>
            <p:nvCxnSpPr>
              <p:cNvPr id="34" name="Straight Connector 33"/>
              <p:cNvCxnSpPr/>
              <p:nvPr/>
            </p:nvCxnSpPr>
            <p:spPr>
              <a:xfrm rot="5400000" flipH="1" flipV="1">
                <a:off x="151208" y="3428604"/>
                <a:ext cx="3658395" cy="1588"/>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5400000" flipH="1" flipV="1">
                <a:off x="303608" y="3428604"/>
                <a:ext cx="3658395" cy="1588"/>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flipH="1" flipV="1">
                <a:off x="456008" y="3428604"/>
                <a:ext cx="3658395" cy="1588"/>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5400000" flipH="1" flipV="1">
                <a:off x="608408" y="3428604"/>
                <a:ext cx="3658395" cy="1588"/>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5400000" flipH="1" flipV="1">
                <a:off x="760808" y="3428604"/>
                <a:ext cx="3658395" cy="1588"/>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5400000" flipH="1" flipV="1">
                <a:off x="913208" y="3428604"/>
                <a:ext cx="3658395" cy="1588"/>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flipH="1" flipV="1">
                <a:off x="1065608" y="3428604"/>
                <a:ext cx="3658395" cy="1588"/>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flipH="1" flipV="1">
                <a:off x="1218008" y="3428604"/>
                <a:ext cx="3658395" cy="1588"/>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flipH="1" flipV="1">
                <a:off x="1370408" y="3428604"/>
                <a:ext cx="3658395" cy="1588"/>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flipH="1" flipV="1">
                <a:off x="1522808" y="3428604"/>
                <a:ext cx="3658395" cy="1588"/>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flipH="1" flipV="1">
                <a:off x="1675208" y="3428604"/>
                <a:ext cx="3658395" cy="1588"/>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flipH="1" flipV="1">
                <a:off x="1827608" y="3428604"/>
                <a:ext cx="3658395" cy="1588"/>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5400000" flipH="1" flipV="1">
                <a:off x="1980008" y="3428604"/>
                <a:ext cx="3658395" cy="1588"/>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5400000" flipH="1" flipV="1">
                <a:off x="2132408" y="3428604"/>
                <a:ext cx="3658395" cy="1588"/>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5400000" flipH="1" flipV="1">
                <a:off x="2284808" y="3428604"/>
                <a:ext cx="3658395" cy="1588"/>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5400000" flipH="1" flipV="1">
                <a:off x="2437208" y="3428604"/>
                <a:ext cx="3658395" cy="1588"/>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5400000" flipH="1" flipV="1">
                <a:off x="2589608" y="3428604"/>
                <a:ext cx="3658395" cy="1588"/>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5400000" flipH="1" flipV="1">
                <a:off x="2742008" y="3428604"/>
                <a:ext cx="3658395" cy="1588"/>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flipH="1" flipV="1">
                <a:off x="2894408" y="3428604"/>
                <a:ext cx="3658395" cy="1588"/>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flipH="1" flipV="1">
                <a:off x="3046808" y="3428604"/>
                <a:ext cx="3658395" cy="1588"/>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5400000" flipH="1" flipV="1">
                <a:off x="3199208" y="3428604"/>
                <a:ext cx="3658395" cy="1588"/>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5400000" flipH="1" flipV="1">
                <a:off x="3351608" y="3428604"/>
                <a:ext cx="3658395" cy="1588"/>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flipH="1" flipV="1">
                <a:off x="3504008" y="3428604"/>
                <a:ext cx="3658395" cy="1588"/>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flipH="1" flipV="1">
                <a:off x="3656408" y="3428604"/>
                <a:ext cx="3658395" cy="1588"/>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flipH="1" flipV="1">
                <a:off x="3808808" y="3428604"/>
                <a:ext cx="3658395" cy="1588"/>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flipH="1" flipV="1">
                <a:off x="3961208" y="3428604"/>
                <a:ext cx="3658395" cy="1588"/>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5400000" flipH="1" flipV="1">
                <a:off x="4113608" y="3428604"/>
                <a:ext cx="3658395" cy="1588"/>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5400000" flipH="1" flipV="1">
                <a:off x="4266008" y="3428604"/>
                <a:ext cx="3658395" cy="1588"/>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5400000" flipH="1" flipV="1">
                <a:off x="4418408" y="3428604"/>
                <a:ext cx="3658395" cy="1588"/>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flipH="1" flipV="1">
                <a:off x="4570808" y="3428604"/>
                <a:ext cx="3658395" cy="1588"/>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5400000" flipH="1" flipV="1">
                <a:off x="4723208" y="3428604"/>
                <a:ext cx="3658395" cy="1588"/>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flipH="1" flipV="1">
                <a:off x="4875608" y="3428604"/>
                <a:ext cx="3658395" cy="1588"/>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5400000" flipH="1" flipV="1">
                <a:off x="5028008" y="3428604"/>
                <a:ext cx="3658395" cy="1588"/>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flipH="1" flipV="1">
                <a:off x="5180408" y="3428604"/>
                <a:ext cx="3658395" cy="1588"/>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5400000" flipH="1" flipV="1">
                <a:off x="5332808" y="3428604"/>
                <a:ext cx="3658395" cy="1588"/>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cxnSp>
          <p:nvCxnSpPr>
            <p:cNvPr id="9" name="Straight Connector 8"/>
            <p:cNvCxnSpPr/>
            <p:nvPr/>
          </p:nvCxnSpPr>
          <p:spPr>
            <a:xfrm>
              <a:off x="1828800" y="1600200"/>
              <a:ext cx="5334000"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828800" y="1752567"/>
              <a:ext cx="5334000"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828800" y="1904934"/>
              <a:ext cx="5334000"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1828800" y="2057301"/>
              <a:ext cx="5334000"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828800" y="2209668"/>
              <a:ext cx="5334000"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828800" y="2362035"/>
              <a:ext cx="5334000"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828800" y="2514402"/>
              <a:ext cx="5334000"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1828800" y="2666769"/>
              <a:ext cx="5334000"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1828800" y="2819136"/>
              <a:ext cx="5334000"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1828800" y="2971503"/>
              <a:ext cx="5334000"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1828800" y="3123870"/>
              <a:ext cx="5334000"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1828800" y="3276237"/>
              <a:ext cx="5334000"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1828800" y="3428604"/>
              <a:ext cx="5334000"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1828800" y="3580971"/>
              <a:ext cx="5334000"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1828800" y="3733338"/>
              <a:ext cx="5334000"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1828800" y="3885705"/>
              <a:ext cx="5334000"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a:off x="1828800" y="4038072"/>
              <a:ext cx="5334000"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1828800" y="4190439"/>
              <a:ext cx="5334000"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1828800" y="4342806"/>
              <a:ext cx="5334000"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1828800" y="4495173"/>
              <a:ext cx="5334000"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1828800" y="4647540"/>
              <a:ext cx="5334000"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1828800" y="4799907"/>
              <a:ext cx="5334000"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1828800" y="4952274"/>
              <a:ext cx="5334000"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1828800" y="5104641"/>
              <a:ext cx="5334000" cy="1587"/>
            </a:xfrm>
            <a:prstGeom prst="line">
              <a:avLst/>
            </a:prstGeom>
            <a:ln>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grpSp>
        <p:nvGrpSpPr>
          <p:cNvPr id="4" name="Group 197"/>
          <p:cNvGrpSpPr>
            <a:grpSpLocks/>
          </p:cNvGrpSpPr>
          <p:nvPr/>
        </p:nvGrpSpPr>
        <p:grpSpPr bwMode="auto">
          <a:xfrm>
            <a:off x="817563" y="4859338"/>
            <a:ext cx="8315325" cy="522287"/>
            <a:chOff x="1475816" y="5105400"/>
            <a:chExt cx="8316216" cy="521339"/>
          </a:xfrm>
        </p:grpSpPr>
        <p:sp>
          <p:nvSpPr>
            <p:cNvPr id="51273" name="TextBox 12"/>
            <p:cNvSpPr txBox="1">
              <a:spLocks noChangeArrowheads="1"/>
            </p:cNvSpPr>
            <p:nvPr/>
          </p:nvSpPr>
          <p:spPr bwMode="auto">
            <a:xfrm>
              <a:off x="6539180" y="5257800"/>
              <a:ext cx="3252852" cy="3689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pPr>
              <a:r>
                <a:rPr lang="en-US" sz="1800"/>
                <a:t>Quantity of novels purchased</a:t>
              </a:r>
            </a:p>
          </p:txBody>
        </p:sp>
        <p:cxnSp>
          <p:nvCxnSpPr>
            <p:cNvPr id="71" name="Straight Connector 70"/>
            <p:cNvCxnSpPr/>
            <p:nvPr/>
          </p:nvCxnSpPr>
          <p:spPr>
            <a:xfrm>
              <a:off x="1828279" y="5257523"/>
              <a:ext cx="5334572" cy="1584"/>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1275" name="Group 128"/>
            <p:cNvGrpSpPr>
              <a:grpSpLocks/>
            </p:cNvGrpSpPr>
            <p:nvPr/>
          </p:nvGrpSpPr>
          <p:grpSpPr bwMode="auto">
            <a:xfrm>
              <a:off x="2390216" y="5105400"/>
              <a:ext cx="312909" cy="520541"/>
              <a:chOff x="561416" y="4877594"/>
              <a:chExt cx="312909" cy="520541"/>
            </a:xfrm>
          </p:grpSpPr>
          <p:sp>
            <p:nvSpPr>
              <p:cNvPr id="51292" name="TextBox 121"/>
              <p:cNvSpPr txBox="1">
                <a:spLocks noChangeArrowheads="1"/>
              </p:cNvSpPr>
              <p:nvPr/>
            </p:nvSpPr>
            <p:spPr bwMode="auto">
              <a:xfrm>
                <a:off x="561416" y="5029196"/>
                <a:ext cx="312909" cy="3689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pPr>
                <a:r>
                  <a:rPr lang="en-US" sz="1800"/>
                  <a:t>5</a:t>
                </a:r>
              </a:p>
            </p:txBody>
          </p:sp>
          <p:cxnSp>
            <p:nvCxnSpPr>
              <p:cNvPr id="90" name="Straight Connector 89"/>
              <p:cNvCxnSpPr/>
              <p:nvPr/>
            </p:nvCxnSpPr>
            <p:spPr>
              <a:xfrm rot="5400000" flipH="1" flipV="1">
                <a:off x="686293" y="4952862"/>
                <a:ext cx="152123" cy="1587"/>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1276" name="Group 135"/>
            <p:cNvGrpSpPr>
              <a:grpSpLocks/>
            </p:cNvGrpSpPr>
            <p:nvPr/>
          </p:nvGrpSpPr>
          <p:grpSpPr bwMode="auto">
            <a:xfrm>
              <a:off x="3846121" y="5105400"/>
              <a:ext cx="441151" cy="520541"/>
              <a:chOff x="501269" y="4877594"/>
              <a:chExt cx="441151" cy="520541"/>
            </a:xfrm>
          </p:grpSpPr>
          <p:sp>
            <p:nvSpPr>
              <p:cNvPr id="51290" name="TextBox 136"/>
              <p:cNvSpPr txBox="1">
                <a:spLocks noChangeArrowheads="1"/>
              </p:cNvSpPr>
              <p:nvPr/>
            </p:nvSpPr>
            <p:spPr bwMode="auto">
              <a:xfrm>
                <a:off x="501269" y="5029196"/>
                <a:ext cx="441151" cy="3689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pPr>
                <a:r>
                  <a:rPr lang="en-US" sz="1800"/>
                  <a:t>15</a:t>
                </a:r>
              </a:p>
            </p:txBody>
          </p:sp>
          <p:cxnSp>
            <p:nvCxnSpPr>
              <p:cNvPr id="88" name="Straight Connector 87"/>
              <p:cNvCxnSpPr/>
              <p:nvPr/>
            </p:nvCxnSpPr>
            <p:spPr>
              <a:xfrm rot="5400000" flipH="1" flipV="1">
                <a:off x="686465" y="4952862"/>
                <a:ext cx="152123" cy="15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1277" name="Group 150"/>
            <p:cNvGrpSpPr>
              <a:grpSpLocks/>
            </p:cNvGrpSpPr>
            <p:nvPr/>
          </p:nvGrpSpPr>
          <p:grpSpPr bwMode="auto">
            <a:xfrm>
              <a:off x="3084121" y="5105400"/>
              <a:ext cx="441151" cy="520541"/>
              <a:chOff x="501269" y="4877594"/>
              <a:chExt cx="441151" cy="520541"/>
            </a:xfrm>
          </p:grpSpPr>
          <p:sp>
            <p:nvSpPr>
              <p:cNvPr id="51288" name="TextBox 151"/>
              <p:cNvSpPr txBox="1">
                <a:spLocks noChangeArrowheads="1"/>
              </p:cNvSpPr>
              <p:nvPr/>
            </p:nvSpPr>
            <p:spPr bwMode="auto">
              <a:xfrm>
                <a:off x="501269" y="5029196"/>
                <a:ext cx="441151" cy="3689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pPr>
                <a:r>
                  <a:rPr lang="en-US" sz="1800"/>
                  <a:t>10</a:t>
                </a:r>
              </a:p>
            </p:txBody>
          </p:sp>
          <p:cxnSp>
            <p:nvCxnSpPr>
              <p:cNvPr id="86" name="Straight Connector 85"/>
              <p:cNvCxnSpPr/>
              <p:nvPr/>
            </p:nvCxnSpPr>
            <p:spPr>
              <a:xfrm rot="5400000" flipH="1" flipV="1">
                <a:off x="686383" y="4952862"/>
                <a:ext cx="152123" cy="15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1278" name="Group 153"/>
            <p:cNvGrpSpPr>
              <a:grpSpLocks/>
            </p:cNvGrpSpPr>
            <p:nvPr/>
          </p:nvGrpSpPr>
          <p:grpSpPr bwMode="auto">
            <a:xfrm>
              <a:off x="5386174" y="5105400"/>
              <a:ext cx="441151" cy="520541"/>
              <a:chOff x="501268" y="4877594"/>
              <a:chExt cx="441151" cy="520541"/>
            </a:xfrm>
          </p:grpSpPr>
          <p:sp>
            <p:nvSpPr>
              <p:cNvPr id="51286" name="TextBox 154"/>
              <p:cNvSpPr txBox="1">
                <a:spLocks noChangeArrowheads="1"/>
              </p:cNvSpPr>
              <p:nvPr/>
            </p:nvSpPr>
            <p:spPr bwMode="auto">
              <a:xfrm>
                <a:off x="501268" y="5029196"/>
                <a:ext cx="441151" cy="3689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pPr>
                <a:r>
                  <a:rPr lang="en-US" sz="1800"/>
                  <a:t>25</a:t>
                </a:r>
              </a:p>
            </p:txBody>
          </p:sp>
          <p:cxnSp>
            <p:nvCxnSpPr>
              <p:cNvPr id="84" name="Straight Connector 83"/>
              <p:cNvCxnSpPr/>
              <p:nvPr/>
            </p:nvCxnSpPr>
            <p:spPr>
              <a:xfrm rot="5400000" flipH="1" flipV="1">
                <a:off x="686451" y="4952862"/>
                <a:ext cx="152123" cy="15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1279" name="Group 156"/>
            <p:cNvGrpSpPr>
              <a:grpSpLocks/>
            </p:cNvGrpSpPr>
            <p:nvPr/>
          </p:nvGrpSpPr>
          <p:grpSpPr bwMode="auto">
            <a:xfrm>
              <a:off x="4624175" y="5105400"/>
              <a:ext cx="441151" cy="520541"/>
              <a:chOff x="501269" y="4877594"/>
              <a:chExt cx="441151" cy="520541"/>
            </a:xfrm>
          </p:grpSpPr>
          <p:sp>
            <p:nvSpPr>
              <p:cNvPr id="51284" name="TextBox 157"/>
              <p:cNvSpPr txBox="1">
                <a:spLocks noChangeArrowheads="1"/>
              </p:cNvSpPr>
              <p:nvPr/>
            </p:nvSpPr>
            <p:spPr bwMode="auto">
              <a:xfrm>
                <a:off x="501269" y="5029196"/>
                <a:ext cx="441151" cy="3689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pPr>
                <a:r>
                  <a:rPr lang="en-US" sz="1800"/>
                  <a:t>20</a:t>
                </a:r>
              </a:p>
            </p:txBody>
          </p:sp>
          <p:cxnSp>
            <p:nvCxnSpPr>
              <p:cNvPr id="82" name="Straight Connector 81"/>
              <p:cNvCxnSpPr/>
              <p:nvPr/>
            </p:nvCxnSpPr>
            <p:spPr>
              <a:xfrm rot="5400000" flipH="1" flipV="1">
                <a:off x="686369" y="4952862"/>
                <a:ext cx="152123" cy="15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1280" name="Group 159"/>
            <p:cNvGrpSpPr>
              <a:grpSpLocks/>
            </p:cNvGrpSpPr>
            <p:nvPr/>
          </p:nvGrpSpPr>
          <p:grpSpPr bwMode="auto">
            <a:xfrm>
              <a:off x="6132121" y="5105400"/>
              <a:ext cx="441151" cy="520541"/>
              <a:chOff x="501269" y="4877594"/>
              <a:chExt cx="441151" cy="520541"/>
            </a:xfrm>
          </p:grpSpPr>
          <p:sp>
            <p:nvSpPr>
              <p:cNvPr id="51282" name="TextBox 160"/>
              <p:cNvSpPr txBox="1">
                <a:spLocks noChangeArrowheads="1"/>
              </p:cNvSpPr>
              <p:nvPr/>
            </p:nvSpPr>
            <p:spPr bwMode="auto">
              <a:xfrm>
                <a:off x="501269" y="5029196"/>
                <a:ext cx="441151" cy="3689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pPr>
                <a:r>
                  <a:rPr lang="en-US" sz="1800"/>
                  <a:t>30</a:t>
                </a:r>
              </a:p>
            </p:txBody>
          </p:sp>
          <p:cxnSp>
            <p:nvCxnSpPr>
              <p:cNvPr id="80" name="Straight Connector 79"/>
              <p:cNvCxnSpPr/>
              <p:nvPr/>
            </p:nvCxnSpPr>
            <p:spPr>
              <a:xfrm rot="5400000" flipH="1" flipV="1">
                <a:off x="686710" y="4952862"/>
                <a:ext cx="152123" cy="15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51281" name="TextBox 162"/>
            <p:cNvSpPr txBox="1">
              <a:spLocks noChangeArrowheads="1"/>
            </p:cNvSpPr>
            <p:nvPr/>
          </p:nvSpPr>
          <p:spPr bwMode="auto">
            <a:xfrm>
              <a:off x="1475816" y="5257795"/>
              <a:ext cx="312910" cy="3689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pPr>
              <a:r>
                <a:rPr lang="en-US" sz="1800"/>
                <a:t>0</a:t>
              </a:r>
            </a:p>
          </p:txBody>
        </p:sp>
      </p:grpSp>
      <p:grpSp>
        <p:nvGrpSpPr>
          <p:cNvPr id="73" name="Group 198"/>
          <p:cNvGrpSpPr>
            <a:grpSpLocks/>
          </p:cNvGrpSpPr>
          <p:nvPr/>
        </p:nvGrpSpPr>
        <p:grpSpPr bwMode="auto">
          <a:xfrm>
            <a:off x="139700" y="896938"/>
            <a:ext cx="1190625" cy="4116387"/>
            <a:chOff x="798048" y="1143000"/>
            <a:chExt cx="1191258" cy="4115594"/>
          </a:xfrm>
        </p:grpSpPr>
        <p:sp>
          <p:nvSpPr>
            <p:cNvPr id="51238" name="TextBox 13"/>
            <p:cNvSpPr txBox="1">
              <a:spLocks noChangeArrowheads="1"/>
            </p:cNvSpPr>
            <p:nvPr/>
          </p:nvSpPr>
          <p:spPr bwMode="auto">
            <a:xfrm>
              <a:off x="798048" y="1143000"/>
              <a:ext cx="967072" cy="7015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pPr>
              <a:r>
                <a:rPr lang="en-US" sz="1800"/>
                <a:t>Price of</a:t>
              </a:r>
            </a:p>
            <a:p>
              <a:pPr algn="l" eaLnBrk="1" hangingPunct="1">
                <a:buFontTx/>
                <a:buNone/>
              </a:pPr>
              <a:r>
                <a:rPr lang="en-US" sz="1800"/>
                <a:t>Novels </a:t>
              </a:r>
            </a:p>
          </p:txBody>
        </p:sp>
        <p:cxnSp>
          <p:nvCxnSpPr>
            <p:cNvPr id="93" name="Straight Connector 92"/>
            <p:cNvCxnSpPr/>
            <p:nvPr/>
          </p:nvCxnSpPr>
          <p:spPr>
            <a:xfrm rot="5400000">
              <a:off x="-358" y="3429353"/>
              <a:ext cx="3658482"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nvGrpSpPr>
            <p:cNvPr id="51240" name="Group 166"/>
            <p:cNvGrpSpPr>
              <a:grpSpLocks/>
            </p:cNvGrpSpPr>
            <p:nvPr/>
          </p:nvGrpSpPr>
          <p:grpSpPr bwMode="auto">
            <a:xfrm>
              <a:off x="1483896" y="4724400"/>
              <a:ext cx="505410" cy="369261"/>
              <a:chOff x="866190" y="4126468"/>
              <a:chExt cx="505410" cy="369261"/>
            </a:xfrm>
          </p:grpSpPr>
          <p:sp>
            <p:nvSpPr>
              <p:cNvPr id="51271" name="TextBox 163"/>
              <p:cNvSpPr txBox="1">
                <a:spLocks noChangeArrowheads="1"/>
              </p:cNvSpPr>
              <p:nvPr/>
            </p:nvSpPr>
            <p:spPr bwMode="auto">
              <a:xfrm>
                <a:off x="866190" y="4126468"/>
                <a:ext cx="312952" cy="3692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pPr>
                <a:r>
                  <a:rPr lang="en-US" sz="1800"/>
                  <a:t>1</a:t>
                </a:r>
              </a:p>
            </p:txBody>
          </p:sp>
          <p:cxnSp>
            <p:nvCxnSpPr>
              <p:cNvPr id="126" name="Straight Connector 125"/>
              <p:cNvCxnSpPr/>
              <p:nvPr/>
            </p:nvCxnSpPr>
            <p:spPr>
              <a:xfrm>
                <a:off x="1219119" y="4343223"/>
                <a:ext cx="152481" cy="15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1241" name="Group 167"/>
            <p:cNvGrpSpPr>
              <a:grpSpLocks/>
            </p:cNvGrpSpPr>
            <p:nvPr/>
          </p:nvGrpSpPr>
          <p:grpSpPr bwMode="auto">
            <a:xfrm>
              <a:off x="1483896" y="4419600"/>
              <a:ext cx="505410" cy="369261"/>
              <a:chOff x="866190" y="4126468"/>
              <a:chExt cx="505410" cy="369261"/>
            </a:xfrm>
          </p:grpSpPr>
          <p:sp>
            <p:nvSpPr>
              <p:cNvPr id="51269" name="TextBox 168"/>
              <p:cNvSpPr txBox="1">
                <a:spLocks noChangeArrowheads="1"/>
              </p:cNvSpPr>
              <p:nvPr/>
            </p:nvSpPr>
            <p:spPr bwMode="auto">
              <a:xfrm>
                <a:off x="866190" y="4126468"/>
                <a:ext cx="312952" cy="3692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pPr>
                <a:r>
                  <a:rPr lang="en-US" sz="1800"/>
                  <a:t>2</a:t>
                </a:r>
              </a:p>
            </p:txBody>
          </p:sp>
          <p:cxnSp>
            <p:nvCxnSpPr>
              <p:cNvPr id="124" name="Straight Connector 123"/>
              <p:cNvCxnSpPr/>
              <p:nvPr/>
            </p:nvCxnSpPr>
            <p:spPr>
              <a:xfrm>
                <a:off x="1219119" y="4343282"/>
                <a:ext cx="152481" cy="15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1242" name="Group 170"/>
            <p:cNvGrpSpPr>
              <a:grpSpLocks/>
            </p:cNvGrpSpPr>
            <p:nvPr/>
          </p:nvGrpSpPr>
          <p:grpSpPr bwMode="auto">
            <a:xfrm>
              <a:off x="1483896" y="4114800"/>
              <a:ext cx="505410" cy="369261"/>
              <a:chOff x="866190" y="4126468"/>
              <a:chExt cx="505410" cy="369261"/>
            </a:xfrm>
          </p:grpSpPr>
          <p:sp>
            <p:nvSpPr>
              <p:cNvPr id="51267" name="TextBox 171"/>
              <p:cNvSpPr txBox="1">
                <a:spLocks noChangeArrowheads="1"/>
              </p:cNvSpPr>
              <p:nvPr/>
            </p:nvSpPr>
            <p:spPr bwMode="auto">
              <a:xfrm>
                <a:off x="866190" y="4126468"/>
                <a:ext cx="312952" cy="3692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pPr>
                <a:r>
                  <a:rPr lang="en-US" sz="1800"/>
                  <a:t>3</a:t>
                </a:r>
              </a:p>
            </p:txBody>
          </p:sp>
          <p:cxnSp>
            <p:nvCxnSpPr>
              <p:cNvPr id="122" name="Straight Connector 121"/>
              <p:cNvCxnSpPr/>
              <p:nvPr/>
            </p:nvCxnSpPr>
            <p:spPr>
              <a:xfrm>
                <a:off x="1219119" y="4343340"/>
                <a:ext cx="152481" cy="15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1243" name="Group 173"/>
            <p:cNvGrpSpPr>
              <a:grpSpLocks/>
            </p:cNvGrpSpPr>
            <p:nvPr/>
          </p:nvGrpSpPr>
          <p:grpSpPr bwMode="auto">
            <a:xfrm>
              <a:off x="1483896" y="3810000"/>
              <a:ext cx="505410" cy="369261"/>
              <a:chOff x="866190" y="4126468"/>
              <a:chExt cx="505410" cy="369261"/>
            </a:xfrm>
          </p:grpSpPr>
          <p:sp>
            <p:nvSpPr>
              <p:cNvPr id="51265" name="TextBox 174"/>
              <p:cNvSpPr txBox="1">
                <a:spLocks noChangeArrowheads="1"/>
              </p:cNvSpPr>
              <p:nvPr/>
            </p:nvSpPr>
            <p:spPr bwMode="auto">
              <a:xfrm>
                <a:off x="866190" y="4126468"/>
                <a:ext cx="312952" cy="3692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pPr>
                <a:r>
                  <a:rPr lang="en-US" sz="1800"/>
                  <a:t>4</a:t>
                </a:r>
              </a:p>
            </p:txBody>
          </p:sp>
          <p:cxnSp>
            <p:nvCxnSpPr>
              <p:cNvPr id="120" name="Straight Connector 119"/>
              <p:cNvCxnSpPr/>
              <p:nvPr/>
            </p:nvCxnSpPr>
            <p:spPr>
              <a:xfrm>
                <a:off x="1219119" y="4343399"/>
                <a:ext cx="152481" cy="15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1244" name="Group 176"/>
            <p:cNvGrpSpPr>
              <a:grpSpLocks/>
            </p:cNvGrpSpPr>
            <p:nvPr/>
          </p:nvGrpSpPr>
          <p:grpSpPr bwMode="auto">
            <a:xfrm>
              <a:off x="1483896" y="3505200"/>
              <a:ext cx="505410" cy="369261"/>
              <a:chOff x="866190" y="4126468"/>
              <a:chExt cx="505410" cy="369261"/>
            </a:xfrm>
          </p:grpSpPr>
          <p:sp>
            <p:nvSpPr>
              <p:cNvPr id="51263" name="TextBox 177"/>
              <p:cNvSpPr txBox="1">
                <a:spLocks noChangeArrowheads="1"/>
              </p:cNvSpPr>
              <p:nvPr/>
            </p:nvSpPr>
            <p:spPr bwMode="auto">
              <a:xfrm>
                <a:off x="866190" y="4126468"/>
                <a:ext cx="312952" cy="3692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pPr>
                <a:r>
                  <a:rPr lang="en-US" sz="1800"/>
                  <a:t>5</a:t>
                </a:r>
              </a:p>
            </p:txBody>
          </p:sp>
          <p:cxnSp>
            <p:nvCxnSpPr>
              <p:cNvPr id="118" name="Straight Connector 117"/>
              <p:cNvCxnSpPr/>
              <p:nvPr/>
            </p:nvCxnSpPr>
            <p:spPr>
              <a:xfrm>
                <a:off x="1219119" y="4343458"/>
                <a:ext cx="152481" cy="15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1245" name="Group 179"/>
            <p:cNvGrpSpPr>
              <a:grpSpLocks/>
            </p:cNvGrpSpPr>
            <p:nvPr/>
          </p:nvGrpSpPr>
          <p:grpSpPr bwMode="auto">
            <a:xfrm>
              <a:off x="1483896" y="3200400"/>
              <a:ext cx="505410" cy="369261"/>
              <a:chOff x="866190" y="4126468"/>
              <a:chExt cx="505410" cy="369261"/>
            </a:xfrm>
          </p:grpSpPr>
          <p:sp>
            <p:nvSpPr>
              <p:cNvPr id="51261" name="TextBox 180"/>
              <p:cNvSpPr txBox="1">
                <a:spLocks noChangeArrowheads="1"/>
              </p:cNvSpPr>
              <p:nvPr/>
            </p:nvSpPr>
            <p:spPr bwMode="auto">
              <a:xfrm>
                <a:off x="866190" y="4126468"/>
                <a:ext cx="312952" cy="3692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pPr>
                <a:r>
                  <a:rPr lang="en-US" sz="1800"/>
                  <a:t>6</a:t>
                </a:r>
              </a:p>
            </p:txBody>
          </p:sp>
          <p:cxnSp>
            <p:nvCxnSpPr>
              <p:cNvPr id="116" name="Straight Connector 115"/>
              <p:cNvCxnSpPr/>
              <p:nvPr/>
            </p:nvCxnSpPr>
            <p:spPr>
              <a:xfrm>
                <a:off x="1219119" y="4343517"/>
                <a:ext cx="152481" cy="15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1246" name="Group 182"/>
            <p:cNvGrpSpPr>
              <a:grpSpLocks/>
            </p:cNvGrpSpPr>
            <p:nvPr/>
          </p:nvGrpSpPr>
          <p:grpSpPr bwMode="auto">
            <a:xfrm>
              <a:off x="1483896" y="2895600"/>
              <a:ext cx="505410" cy="369261"/>
              <a:chOff x="866190" y="4126468"/>
              <a:chExt cx="505410" cy="369261"/>
            </a:xfrm>
          </p:grpSpPr>
          <p:sp>
            <p:nvSpPr>
              <p:cNvPr id="51259" name="TextBox 183"/>
              <p:cNvSpPr txBox="1">
                <a:spLocks noChangeArrowheads="1"/>
              </p:cNvSpPr>
              <p:nvPr/>
            </p:nvSpPr>
            <p:spPr bwMode="auto">
              <a:xfrm>
                <a:off x="866190" y="4126468"/>
                <a:ext cx="312952" cy="3692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pPr>
                <a:r>
                  <a:rPr lang="en-US" sz="1800"/>
                  <a:t>7</a:t>
                </a:r>
              </a:p>
            </p:txBody>
          </p:sp>
          <p:cxnSp>
            <p:nvCxnSpPr>
              <p:cNvPr id="114" name="Straight Connector 113"/>
              <p:cNvCxnSpPr/>
              <p:nvPr/>
            </p:nvCxnSpPr>
            <p:spPr>
              <a:xfrm>
                <a:off x="1219119" y="4343575"/>
                <a:ext cx="152481" cy="15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1247" name="Group 185"/>
            <p:cNvGrpSpPr>
              <a:grpSpLocks/>
            </p:cNvGrpSpPr>
            <p:nvPr/>
          </p:nvGrpSpPr>
          <p:grpSpPr bwMode="auto">
            <a:xfrm>
              <a:off x="1483896" y="2590800"/>
              <a:ext cx="505410" cy="369261"/>
              <a:chOff x="866190" y="4126468"/>
              <a:chExt cx="505410" cy="369261"/>
            </a:xfrm>
          </p:grpSpPr>
          <p:sp>
            <p:nvSpPr>
              <p:cNvPr id="51257" name="TextBox 186"/>
              <p:cNvSpPr txBox="1">
                <a:spLocks noChangeArrowheads="1"/>
              </p:cNvSpPr>
              <p:nvPr/>
            </p:nvSpPr>
            <p:spPr bwMode="auto">
              <a:xfrm>
                <a:off x="866190" y="4126468"/>
                <a:ext cx="312952" cy="3692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pPr>
                <a:r>
                  <a:rPr lang="en-US" sz="1800"/>
                  <a:t>8</a:t>
                </a:r>
              </a:p>
            </p:txBody>
          </p:sp>
          <p:cxnSp>
            <p:nvCxnSpPr>
              <p:cNvPr id="112" name="Straight Connector 111"/>
              <p:cNvCxnSpPr/>
              <p:nvPr/>
            </p:nvCxnSpPr>
            <p:spPr>
              <a:xfrm>
                <a:off x="1219119" y="4343634"/>
                <a:ext cx="152481" cy="15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1248" name="Group 188"/>
            <p:cNvGrpSpPr>
              <a:grpSpLocks/>
            </p:cNvGrpSpPr>
            <p:nvPr/>
          </p:nvGrpSpPr>
          <p:grpSpPr bwMode="auto">
            <a:xfrm>
              <a:off x="1483896" y="2286000"/>
              <a:ext cx="505410" cy="369261"/>
              <a:chOff x="866190" y="4126468"/>
              <a:chExt cx="505410" cy="369261"/>
            </a:xfrm>
          </p:grpSpPr>
          <p:sp>
            <p:nvSpPr>
              <p:cNvPr id="51255" name="TextBox 189"/>
              <p:cNvSpPr txBox="1">
                <a:spLocks noChangeArrowheads="1"/>
              </p:cNvSpPr>
              <p:nvPr/>
            </p:nvSpPr>
            <p:spPr bwMode="auto">
              <a:xfrm>
                <a:off x="866190" y="4126468"/>
                <a:ext cx="312952" cy="3692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pPr>
                <a:r>
                  <a:rPr lang="en-US" sz="1800"/>
                  <a:t>9</a:t>
                </a:r>
              </a:p>
            </p:txBody>
          </p:sp>
          <p:cxnSp>
            <p:nvCxnSpPr>
              <p:cNvPr id="110" name="Straight Connector 109"/>
              <p:cNvCxnSpPr/>
              <p:nvPr/>
            </p:nvCxnSpPr>
            <p:spPr>
              <a:xfrm>
                <a:off x="1219119" y="4343693"/>
                <a:ext cx="152481" cy="15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1249" name="Group 191"/>
            <p:cNvGrpSpPr>
              <a:grpSpLocks/>
            </p:cNvGrpSpPr>
            <p:nvPr/>
          </p:nvGrpSpPr>
          <p:grpSpPr bwMode="auto">
            <a:xfrm>
              <a:off x="1407687" y="1981200"/>
              <a:ext cx="581619" cy="369261"/>
              <a:chOff x="789981" y="4126468"/>
              <a:chExt cx="581619" cy="369261"/>
            </a:xfrm>
          </p:grpSpPr>
          <p:sp>
            <p:nvSpPr>
              <p:cNvPr id="51253" name="TextBox 192"/>
              <p:cNvSpPr txBox="1">
                <a:spLocks noChangeArrowheads="1"/>
              </p:cNvSpPr>
              <p:nvPr/>
            </p:nvSpPr>
            <p:spPr bwMode="auto">
              <a:xfrm>
                <a:off x="789981" y="4126468"/>
                <a:ext cx="441210" cy="3692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pPr>
                <a:r>
                  <a:rPr lang="en-US" sz="1800"/>
                  <a:t>10</a:t>
                </a:r>
              </a:p>
            </p:txBody>
          </p:sp>
          <p:cxnSp>
            <p:nvCxnSpPr>
              <p:cNvPr id="108" name="Straight Connector 107"/>
              <p:cNvCxnSpPr/>
              <p:nvPr/>
            </p:nvCxnSpPr>
            <p:spPr>
              <a:xfrm>
                <a:off x="1219119" y="4343751"/>
                <a:ext cx="152481" cy="15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51250" name="Group 194"/>
            <p:cNvGrpSpPr>
              <a:grpSpLocks/>
            </p:cNvGrpSpPr>
            <p:nvPr/>
          </p:nvGrpSpPr>
          <p:grpSpPr bwMode="auto">
            <a:xfrm>
              <a:off x="1255279" y="1676400"/>
              <a:ext cx="734027" cy="369261"/>
              <a:chOff x="637573" y="4126468"/>
              <a:chExt cx="734027" cy="369261"/>
            </a:xfrm>
          </p:grpSpPr>
          <p:sp>
            <p:nvSpPr>
              <p:cNvPr id="51251" name="TextBox 195"/>
              <p:cNvSpPr txBox="1">
                <a:spLocks noChangeArrowheads="1"/>
              </p:cNvSpPr>
              <p:nvPr/>
            </p:nvSpPr>
            <p:spPr bwMode="auto">
              <a:xfrm>
                <a:off x="637573" y="4126468"/>
                <a:ext cx="552348" cy="3692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pPr>
                <a:r>
                  <a:rPr lang="en-US" sz="1800"/>
                  <a:t>$11</a:t>
                </a:r>
              </a:p>
            </p:txBody>
          </p:sp>
          <p:cxnSp>
            <p:nvCxnSpPr>
              <p:cNvPr id="106" name="Straight Connector 105"/>
              <p:cNvCxnSpPr/>
              <p:nvPr/>
            </p:nvCxnSpPr>
            <p:spPr>
              <a:xfrm>
                <a:off x="1219119" y="4343810"/>
                <a:ext cx="152481" cy="1588"/>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grpSp>
      </p:grpSp>
      <p:grpSp>
        <p:nvGrpSpPr>
          <p:cNvPr id="91" name="Group 146"/>
          <p:cNvGrpSpPr>
            <a:grpSpLocks/>
          </p:cNvGrpSpPr>
          <p:nvPr/>
        </p:nvGrpSpPr>
        <p:grpSpPr bwMode="auto">
          <a:xfrm>
            <a:off x="1855788" y="1903413"/>
            <a:ext cx="4281487" cy="2030412"/>
            <a:chOff x="1828800" y="2149140"/>
            <a:chExt cx="4281685" cy="2030152"/>
          </a:xfrm>
        </p:grpSpPr>
        <p:grpSp>
          <p:nvGrpSpPr>
            <p:cNvPr id="51225" name="Group 220"/>
            <p:cNvGrpSpPr>
              <a:grpSpLocks/>
            </p:cNvGrpSpPr>
            <p:nvPr/>
          </p:nvGrpSpPr>
          <p:grpSpPr bwMode="auto">
            <a:xfrm>
              <a:off x="1905000" y="2209458"/>
              <a:ext cx="4205485" cy="1969834"/>
              <a:chOff x="2590800" y="2209458"/>
              <a:chExt cx="4205485" cy="1969834"/>
            </a:xfrm>
          </p:grpSpPr>
          <p:cxnSp>
            <p:nvCxnSpPr>
              <p:cNvPr id="139" name="Straight Connector 138"/>
              <p:cNvCxnSpPr/>
              <p:nvPr/>
            </p:nvCxnSpPr>
            <p:spPr>
              <a:xfrm>
                <a:off x="2590804" y="2209457"/>
                <a:ext cx="3048141" cy="1523805"/>
              </a:xfrm>
              <a:prstGeom prst="line">
                <a:avLst/>
              </a:prstGeom>
              <a:ln w="38100">
                <a:solidFill>
                  <a:srgbClr val="0070C0"/>
                </a:solidFill>
              </a:ln>
            </p:spPr>
            <p:style>
              <a:lnRef idx="1">
                <a:schemeClr val="accent1"/>
              </a:lnRef>
              <a:fillRef idx="0">
                <a:schemeClr val="accent1"/>
              </a:fillRef>
              <a:effectRef idx="0">
                <a:schemeClr val="accent1"/>
              </a:effectRef>
              <a:fontRef idx="minor">
                <a:schemeClr val="tx1"/>
              </a:fontRef>
            </p:style>
          </p:cxnSp>
          <p:sp>
            <p:nvSpPr>
              <p:cNvPr id="51237" name="TextBox 42"/>
              <p:cNvSpPr txBox="1">
                <a:spLocks noChangeArrowheads="1"/>
              </p:cNvSpPr>
              <p:nvPr/>
            </p:nvSpPr>
            <p:spPr bwMode="auto">
              <a:xfrm>
                <a:off x="5359673" y="3810000"/>
                <a:ext cx="1436612" cy="36929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pPr>
                <a:r>
                  <a:rPr lang="en-US" sz="1800"/>
                  <a:t>Demand, D</a:t>
                </a:r>
                <a:r>
                  <a:rPr lang="en-US" sz="1800" baseline="-25000"/>
                  <a:t>1</a:t>
                </a:r>
              </a:p>
            </p:txBody>
          </p:sp>
        </p:grpSp>
        <p:sp>
          <p:nvSpPr>
            <p:cNvPr id="51226" name="Freeform 183"/>
            <p:cNvSpPr>
              <a:spLocks/>
            </p:cNvSpPr>
            <p:nvPr/>
          </p:nvSpPr>
          <p:spPr bwMode="auto">
            <a:xfrm>
              <a:off x="4882278" y="3673140"/>
              <a:ext cx="144979" cy="136860"/>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51227" name="Group 40"/>
            <p:cNvGrpSpPr>
              <a:grpSpLocks/>
            </p:cNvGrpSpPr>
            <p:nvPr/>
          </p:nvGrpSpPr>
          <p:grpSpPr bwMode="auto">
            <a:xfrm>
              <a:off x="4272693" y="3094027"/>
              <a:ext cx="1021247" cy="411162"/>
              <a:chOff x="7810761" y="4154236"/>
              <a:chExt cx="1018521" cy="410771"/>
            </a:xfrm>
          </p:grpSpPr>
          <p:sp>
            <p:nvSpPr>
              <p:cNvPr id="51234" name="Freeform 183"/>
              <p:cNvSpPr>
                <a:spLocks/>
              </p:cNvSpPr>
              <p:nvPr/>
            </p:nvSpPr>
            <p:spPr bwMode="auto">
              <a:xfrm>
                <a:off x="7810761" y="4428277"/>
                <a:ext cx="144592" cy="136730"/>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35" name="TextBox 42"/>
              <p:cNvSpPr txBox="1">
                <a:spLocks noChangeArrowheads="1"/>
              </p:cNvSpPr>
              <p:nvPr/>
            </p:nvSpPr>
            <p:spPr bwMode="auto">
              <a:xfrm>
                <a:off x="7852141" y="4154236"/>
                <a:ext cx="977141" cy="368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pPr>
                <a:r>
                  <a:rPr lang="en-US" sz="1800"/>
                  <a:t>(21, $6)</a:t>
                </a:r>
              </a:p>
            </p:txBody>
          </p:sp>
        </p:grpSp>
        <p:sp>
          <p:nvSpPr>
            <p:cNvPr id="51228" name="Freeform 183"/>
            <p:cNvSpPr>
              <a:spLocks/>
            </p:cNvSpPr>
            <p:nvPr/>
          </p:nvSpPr>
          <p:spPr bwMode="auto">
            <a:xfrm>
              <a:off x="3663078" y="3063540"/>
              <a:ext cx="144979" cy="136860"/>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51229" name="Group 40"/>
            <p:cNvGrpSpPr>
              <a:grpSpLocks/>
            </p:cNvGrpSpPr>
            <p:nvPr/>
          </p:nvGrpSpPr>
          <p:grpSpPr bwMode="auto">
            <a:xfrm>
              <a:off x="3048013" y="2484427"/>
              <a:ext cx="1021247" cy="411162"/>
              <a:chOff x="7810761" y="4154236"/>
              <a:chExt cx="1018521" cy="410771"/>
            </a:xfrm>
          </p:grpSpPr>
          <p:sp>
            <p:nvSpPr>
              <p:cNvPr id="51232" name="Freeform 183"/>
              <p:cNvSpPr>
                <a:spLocks/>
              </p:cNvSpPr>
              <p:nvPr/>
            </p:nvSpPr>
            <p:spPr bwMode="auto">
              <a:xfrm>
                <a:off x="7810761" y="4428277"/>
                <a:ext cx="144592" cy="136730"/>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33" name="TextBox 42"/>
              <p:cNvSpPr txBox="1">
                <a:spLocks noChangeArrowheads="1"/>
              </p:cNvSpPr>
              <p:nvPr/>
            </p:nvSpPr>
            <p:spPr bwMode="auto">
              <a:xfrm>
                <a:off x="7852141" y="4154236"/>
                <a:ext cx="977141" cy="3689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pPr>
                <a:r>
                  <a:rPr lang="en-US" sz="1800"/>
                  <a:t>(13, $8)</a:t>
                </a:r>
              </a:p>
            </p:txBody>
          </p:sp>
        </p:grpSp>
        <p:sp>
          <p:nvSpPr>
            <p:cNvPr id="51230" name="Freeform 183"/>
            <p:cNvSpPr>
              <a:spLocks/>
            </p:cNvSpPr>
            <p:nvPr/>
          </p:nvSpPr>
          <p:spPr bwMode="auto">
            <a:xfrm>
              <a:off x="2419720" y="2453940"/>
              <a:ext cx="144979" cy="136860"/>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31" name="Freeform 183"/>
            <p:cNvSpPr>
              <a:spLocks/>
            </p:cNvSpPr>
            <p:nvPr/>
          </p:nvSpPr>
          <p:spPr bwMode="auto">
            <a:xfrm>
              <a:off x="1828800" y="2149140"/>
              <a:ext cx="144979" cy="136860"/>
            </a:xfrm>
            <a:custGeom>
              <a:avLst/>
              <a:gdLst>
                <a:gd name="T0" fmla="*/ 2147483647 w 106"/>
                <a:gd name="T1" fmla="*/ 2147483647 h 68"/>
                <a:gd name="T2" fmla="*/ 2147483647 w 106"/>
                <a:gd name="T3" fmla="*/ 2147483647 h 68"/>
                <a:gd name="T4" fmla="*/ 2147483647 w 106"/>
                <a:gd name="T5" fmla="*/ 2147483647 h 68"/>
                <a:gd name="T6" fmla="*/ 2147483647 w 106"/>
                <a:gd name="T7" fmla="*/ 2147483647 h 68"/>
                <a:gd name="T8" fmla="*/ 2147483647 w 106"/>
                <a:gd name="T9" fmla="*/ 2147483647 h 68"/>
                <a:gd name="T10" fmla="*/ 2147483647 w 106"/>
                <a:gd name="T11" fmla="*/ 2147483647 h 68"/>
                <a:gd name="T12" fmla="*/ 2147483647 w 106"/>
                <a:gd name="T13" fmla="*/ 2147483647 h 68"/>
                <a:gd name="T14" fmla="*/ 2147483647 w 106"/>
                <a:gd name="T15" fmla="*/ 2147483647 h 68"/>
                <a:gd name="T16" fmla="*/ 2147483647 w 106"/>
                <a:gd name="T17" fmla="*/ 2147483647 h 68"/>
                <a:gd name="T18" fmla="*/ 2147483647 w 106"/>
                <a:gd name="T19" fmla="*/ 2147483647 h 68"/>
                <a:gd name="T20" fmla="*/ 2147483647 w 106"/>
                <a:gd name="T21" fmla="*/ 0 h 68"/>
                <a:gd name="T22" fmla="*/ 2147483647 w 106"/>
                <a:gd name="T23" fmla="*/ 0 h 68"/>
                <a:gd name="T24" fmla="*/ 2147483647 w 106"/>
                <a:gd name="T25" fmla="*/ 2147483647 h 68"/>
                <a:gd name="T26" fmla="*/ 2147483647 w 106"/>
                <a:gd name="T27" fmla="*/ 2147483647 h 68"/>
                <a:gd name="T28" fmla="*/ 2147483647 w 106"/>
                <a:gd name="T29" fmla="*/ 2147483647 h 68"/>
                <a:gd name="T30" fmla="*/ 0 w 106"/>
                <a:gd name="T31" fmla="*/ 2147483647 h 68"/>
                <a:gd name="T32" fmla="*/ 0 w 106"/>
                <a:gd name="T33" fmla="*/ 2147483647 h 68"/>
                <a:gd name="T34" fmla="*/ 2147483647 w 106"/>
                <a:gd name="T35" fmla="*/ 2147483647 h 68"/>
                <a:gd name="T36" fmla="*/ 2147483647 w 106"/>
                <a:gd name="T37" fmla="*/ 2147483647 h 68"/>
                <a:gd name="T38" fmla="*/ 2147483647 w 106"/>
                <a:gd name="T39" fmla="*/ 2147483647 h 68"/>
                <a:gd name="T40" fmla="*/ 2147483647 w 106"/>
                <a:gd name="T41" fmla="*/ 2147483647 h 68"/>
                <a:gd name="T42" fmla="*/ 2147483647 w 106"/>
                <a:gd name="T43" fmla="*/ 2147483647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6"/>
                <a:gd name="T67" fmla="*/ 0 h 68"/>
                <a:gd name="T68" fmla="*/ 106 w 106"/>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6" h="68">
                  <a:moveTo>
                    <a:pt x="56" y="68"/>
                  </a:moveTo>
                  <a:lnTo>
                    <a:pt x="56" y="68"/>
                  </a:lnTo>
                  <a:lnTo>
                    <a:pt x="76" y="65"/>
                  </a:lnTo>
                  <a:lnTo>
                    <a:pt x="91" y="58"/>
                  </a:lnTo>
                  <a:lnTo>
                    <a:pt x="101" y="45"/>
                  </a:lnTo>
                  <a:lnTo>
                    <a:pt x="106" y="32"/>
                  </a:lnTo>
                  <a:lnTo>
                    <a:pt x="101" y="19"/>
                  </a:lnTo>
                  <a:lnTo>
                    <a:pt x="91" y="9"/>
                  </a:lnTo>
                  <a:lnTo>
                    <a:pt x="76" y="3"/>
                  </a:lnTo>
                  <a:lnTo>
                    <a:pt x="56" y="0"/>
                  </a:lnTo>
                  <a:lnTo>
                    <a:pt x="36" y="3"/>
                  </a:lnTo>
                  <a:lnTo>
                    <a:pt x="15" y="9"/>
                  </a:lnTo>
                  <a:lnTo>
                    <a:pt x="5" y="19"/>
                  </a:lnTo>
                  <a:lnTo>
                    <a:pt x="0" y="32"/>
                  </a:lnTo>
                  <a:lnTo>
                    <a:pt x="5" y="45"/>
                  </a:lnTo>
                  <a:lnTo>
                    <a:pt x="15" y="58"/>
                  </a:lnTo>
                  <a:lnTo>
                    <a:pt x="36" y="65"/>
                  </a:lnTo>
                  <a:lnTo>
                    <a:pt x="56" y="68"/>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cxnSp>
        <p:nvCxnSpPr>
          <p:cNvPr id="141" name="Straight Connector 140"/>
          <p:cNvCxnSpPr/>
          <p:nvPr/>
        </p:nvCxnSpPr>
        <p:spPr>
          <a:xfrm>
            <a:off x="1169988" y="2573338"/>
            <a:ext cx="1981200" cy="1587"/>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142" name="Straight Connector 141"/>
          <p:cNvCxnSpPr/>
          <p:nvPr/>
        </p:nvCxnSpPr>
        <p:spPr>
          <a:xfrm>
            <a:off x="1169988" y="3182938"/>
            <a:ext cx="3200400" cy="1587"/>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grpSp>
        <p:nvGrpSpPr>
          <p:cNvPr id="96" name="Group 179"/>
          <p:cNvGrpSpPr>
            <a:grpSpLocks/>
          </p:cNvGrpSpPr>
          <p:nvPr/>
        </p:nvGrpSpPr>
        <p:grpSpPr bwMode="auto">
          <a:xfrm>
            <a:off x="2882900" y="2574925"/>
            <a:ext cx="441325" cy="2806700"/>
            <a:chOff x="2855633" y="2820193"/>
            <a:chExt cx="440967" cy="2806970"/>
          </a:xfrm>
        </p:grpSpPr>
        <p:cxnSp>
          <p:nvCxnSpPr>
            <p:cNvPr id="144" name="Straight Connector 143"/>
            <p:cNvCxnSpPr/>
            <p:nvPr/>
          </p:nvCxnSpPr>
          <p:spPr>
            <a:xfrm rot="5400000">
              <a:off x="1903593" y="4038717"/>
              <a:ext cx="2438635" cy="1587"/>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51224" name="TextBox 170"/>
            <p:cNvSpPr txBox="1">
              <a:spLocks noChangeArrowheads="1"/>
            </p:cNvSpPr>
            <p:nvPr/>
          </p:nvSpPr>
          <p:spPr bwMode="auto">
            <a:xfrm>
              <a:off x="2855633" y="5257800"/>
              <a:ext cx="440967" cy="369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pPr>
              <a:r>
                <a:rPr lang="en-US" sz="1800"/>
                <a:t>13</a:t>
              </a:r>
            </a:p>
          </p:txBody>
        </p:sp>
      </p:grpSp>
      <p:grpSp>
        <p:nvGrpSpPr>
          <p:cNvPr id="97" name="Group 176"/>
          <p:cNvGrpSpPr>
            <a:grpSpLocks/>
          </p:cNvGrpSpPr>
          <p:nvPr/>
        </p:nvGrpSpPr>
        <p:grpSpPr bwMode="auto">
          <a:xfrm>
            <a:off x="4270375" y="3182938"/>
            <a:ext cx="441325" cy="2198687"/>
            <a:chOff x="4243288" y="3429000"/>
            <a:chExt cx="440967" cy="2198039"/>
          </a:xfrm>
        </p:grpSpPr>
        <p:cxnSp>
          <p:nvCxnSpPr>
            <p:cNvPr id="147" name="Straight Connector 146"/>
            <p:cNvCxnSpPr/>
            <p:nvPr/>
          </p:nvCxnSpPr>
          <p:spPr>
            <a:xfrm rot="5400000">
              <a:off x="3429089" y="4343131"/>
              <a:ext cx="1828261" cy="0"/>
            </a:xfrm>
            <a:prstGeom prst="line">
              <a:avLst/>
            </a:prstGeom>
            <a:ln w="19050">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51222" name="TextBox 173"/>
            <p:cNvSpPr txBox="1">
              <a:spLocks noChangeArrowheads="1"/>
            </p:cNvSpPr>
            <p:nvPr/>
          </p:nvSpPr>
          <p:spPr bwMode="auto">
            <a:xfrm>
              <a:off x="4243288" y="5257800"/>
              <a:ext cx="440967" cy="3692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pPr>
              <a:r>
                <a:rPr lang="en-US" sz="1800"/>
                <a:t>21</a:t>
              </a:r>
            </a:p>
          </p:txBody>
        </p:sp>
      </p:grpSp>
      <p:grpSp>
        <p:nvGrpSpPr>
          <p:cNvPr id="98" name="Group 199"/>
          <p:cNvGrpSpPr>
            <a:grpSpLocks/>
          </p:cNvGrpSpPr>
          <p:nvPr/>
        </p:nvGrpSpPr>
        <p:grpSpPr bwMode="auto">
          <a:xfrm>
            <a:off x="2120900" y="2574925"/>
            <a:ext cx="1030288" cy="609600"/>
            <a:chOff x="2093525" y="2820194"/>
            <a:chExt cx="1030675" cy="609600"/>
          </a:xfrm>
        </p:grpSpPr>
        <p:cxnSp>
          <p:nvCxnSpPr>
            <p:cNvPr id="150" name="Straight Connector 149"/>
            <p:cNvCxnSpPr/>
            <p:nvPr/>
          </p:nvCxnSpPr>
          <p:spPr>
            <a:xfrm rot="5400000">
              <a:off x="2818606" y="3124200"/>
              <a:ext cx="609600" cy="1589"/>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
          <p:nvSpPr>
            <p:cNvPr id="51220" name="TextBox 42"/>
            <p:cNvSpPr txBox="1">
              <a:spLocks noChangeArrowheads="1"/>
            </p:cNvSpPr>
            <p:nvPr/>
          </p:nvSpPr>
          <p:spPr bwMode="auto">
            <a:xfrm>
              <a:off x="2093525" y="2971800"/>
              <a:ext cx="857927"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pPr>
              <a:r>
                <a:rPr lang="en-US" sz="1800">
                  <a:solidFill>
                    <a:srgbClr val="C00000"/>
                  </a:solidFill>
                </a:rPr>
                <a:t>6-8=-2</a:t>
              </a:r>
            </a:p>
          </p:txBody>
        </p:sp>
      </p:grpSp>
      <p:grpSp>
        <p:nvGrpSpPr>
          <p:cNvPr id="99" name="Group 198"/>
          <p:cNvGrpSpPr>
            <a:grpSpLocks/>
          </p:cNvGrpSpPr>
          <p:nvPr/>
        </p:nvGrpSpPr>
        <p:grpSpPr bwMode="auto">
          <a:xfrm>
            <a:off x="3151188" y="3182938"/>
            <a:ext cx="1219200" cy="457200"/>
            <a:chOff x="3124200" y="3429000"/>
            <a:chExt cx="1219200" cy="457200"/>
          </a:xfrm>
        </p:grpSpPr>
        <p:cxnSp>
          <p:nvCxnSpPr>
            <p:cNvPr id="153" name="Straight Connector 152"/>
            <p:cNvCxnSpPr/>
            <p:nvPr/>
          </p:nvCxnSpPr>
          <p:spPr>
            <a:xfrm>
              <a:off x="3124200" y="3429000"/>
              <a:ext cx="1219200" cy="1587"/>
            </a:xfrm>
            <a:prstGeom prst="line">
              <a:avLst/>
            </a:prstGeom>
            <a:ln w="19050">
              <a:solidFill>
                <a:srgbClr val="C00000"/>
              </a:solidFill>
            </a:ln>
          </p:spPr>
          <p:style>
            <a:lnRef idx="1">
              <a:schemeClr val="accent1"/>
            </a:lnRef>
            <a:fillRef idx="0">
              <a:schemeClr val="accent1"/>
            </a:fillRef>
            <a:effectRef idx="0">
              <a:schemeClr val="accent1"/>
            </a:effectRef>
            <a:fontRef idx="minor">
              <a:schemeClr val="tx1"/>
            </a:fontRef>
          </p:style>
        </p:cxnSp>
        <p:sp>
          <p:nvSpPr>
            <p:cNvPr id="51218" name="TextBox 42"/>
            <p:cNvSpPr txBox="1">
              <a:spLocks noChangeArrowheads="1"/>
            </p:cNvSpPr>
            <p:nvPr/>
          </p:nvSpPr>
          <p:spPr bwMode="auto">
            <a:xfrm>
              <a:off x="3160325" y="3516868"/>
              <a:ext cx="1037463" cy="369332"/>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pPr>
              <a:r>
                <a:rPr lang="en-US" sz="1800">
                  <a:solidFill>
                    <a:srgbClr val="C00000"/>
                  </a:solidFill>
                </a:rPr>
                <a:t>21-13=8</a:t>
              </a:r>
            </a:p>
          </p:txBody>
        </p:sp>
      </p:grpSp>
    </p:spTree>
    <p:extLst>
      <p:ext uri="{BB962C8B-B14F-4D97-AF65-F5344CB8AC3E}">
        <p14:creationId xmlns:p14="http://schemas.microsoft.com/office/powerpoint/2010/main" val="186295328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500"/>
                                        <p:tgtEl>
                                          <p:spTgt spid="4"/>
                                        </p:tgtEl>
                                      </p:cBhvr>
                                    </p:animEffect>
                                  </p:childTnLst>
                                </p:cTn>
                              </p:par>
                              <p:par>
                                <p:cTn id="8" presetID="22" presetClass="entr" presetSubtype="4" fill="hold" nodeType="withEffect">
                                  <p:stCondLst>
                                    <p:cond delay="0"/>
                                  </p:stCondLst>
                                  <p:childTnLst>
                                    <p:set>
                                      <p:cBhvr>
                                        <p:cTn id="9" dur="1" fill="hold">
                                          <p:stCondLst>
                                            <p:cond delay="0"/>
                                          </p:stCondLst>
                                        </p:cTn>
                                        <p:tgtEl>
                                          <p:spTgt spid="73"/>
                                        </p:tgtEl>
                                        <p:attrNameLst>
                                          <p:attrName>style.visibility</p:attrName>
                                        </p:attrNameLst>
                                      </p:cBhvr>
                                      <p:to>
                                        <p:strVal val="visible"/>
                                      </p:to>
                                    </p:set>
                                    <p:animEffect transition="in" filter="wipe(down)">
                                      <p:cBhvr>
                                        <p:cTn id="10" dur="500"/>
                                        <p:tgtEl>
                                          <p:spTgt spid="73"/>
                                        </p:tgtEl>
                                      </p:cBhvr>
                                    </p:animEffect>
                                  </p:childTnLst>
                                </p:cTn>
                              </p:par>
                            </p:childTnLst>
                          </p:cTn>
                        </p:par>
                        <p:par>
                          <p:cTn id="11" fill="hold" nodeType="afterGroup">
                            <p:stCondLst>
                              <p:cond delay="500"/>
                            </p:stCondLst>
                            <p:childTnLst>
                              <p:par>
                                <p:cTn id="12" presetID="22" presetClass="entr" presetSubtype="8" fill="hold" nodeType="afterEffect">
                                  <p:stCondLst>
                                    <p:cond delay="0"/>
                                  </p:stCondLst>
                                  <p:childTnLst>
                                    <p:set>
                                      <p:cBhvr>
                                        <p:cTn id="13" dur="1" fill="hold">
                                          <p:stCondLst>
                                            <p:cond delay="0"/>
                                          </p:stCondLst>
                                        </p:cTn>
                                        <p:tgtEl>
                                          <p:spTgt spid="2"/>
                                        </p:tgtEl>
                                        <p:attrNameLst>
                                          <p:attrName>style.visibility</p:attrName>
                                        </p:attrNameLst>
                                      </p:cBhvr>
                                      <p:to>
                                        <p:strVal val="visible"/>
                                      </p:to>
                                    </p:set>
                                    <p:animEffect transition="in" filter="wipe(left)">
                                      <p:cBhvr>
                                        <p:cTn id="14" dur="500"/>
                                        <p:tgtEl>
                                          <p:spTgt spid="2"/>
                                        </p:tgtEl>
                                      </p:cBhvr>
                                    </p:animEffect>
                                  </p:childTnLst>
                                </p:cTn>
                              </p:par>
                            </p:childTnLst>
                          </p:cTn>
                        </p:par>
                        <p:par>
                          <p:cTn id="15" fill="hold" nodeType="afterGroup">
                            <p:stCondLst>
                              <p:cond delay="1000"/>
                            </p:stCondLst>
                            <p:childTnLst>
                              <p:par>
                                <p:cTn id="16" presetID="22" presetClass="entr" presetSubtype="8" fill="hold" nodeType="afterEffect">
                                  <p:stCondLst>
                                    <p:cond delay="0"/>
                                  </p:stCondLst>
                                  <p:childTnLst>
                                    <p:set>
                                      <p:cBhvr>
                                        <p:cTn id="17" dur="1" fill="hold">
                                          <p:stCondLst>
                                            <p:cond delay="0"/>
                                          </p:stCondLst>
                                        </p:cTn>
                                        <p:tgtEl>
                                          <p:spTgt spid="91"/>
                                        </p:tgtEl>
                                        <p:attrNameLst>
                                          <p:attrName>style.visibility</p:attrName>
                                        </p:attrNameLst>
                                      </p:cBhvr>
                                      <p:to>
                                        <p:strVal val="visible"/>
                                      </p:to>
                                    </p:set>
                                    <p:animEffect transition="in" filter="wipe(left)">
                                      <p:cBhvr>
                                        <p:cTn id="18" dur="500"/>
                                        <p:tgtEl>
                                          <p:spTgt spid="91"/>
                                        </p:tgtEl>
                                      </p:cBhvr>
                                    </p:animEffect>
                                  </p:childTnLst>
                                </p:cTn>
                              </p:par>
                            </p:childTnLst>
                          </p:cTn>
                        </p:par>
                        <p:par>
                          <p:cTn id="19" fill="hold" nodeType="afterGroup">
                            <p:stCondLst>
                              <p:cond delay="1500"/>
                            </p:stCondLst>
                            <p:childTnLst>
                              <p:par>
                                <p:cTn id="20" presetID="22" presetClass="entr" presetSubtype="8" fill="hold" nodeType="afterEffect">
                                  <p:stCondLst>
                                    <p:cond delay="0"/>
                                  </p:stCondLst>
                                  <p:childTnLst>
                                    <p:set>
                                      <p:cBhvr>
                                        <p:cTn id="21" dur="1" fill="hold">
                                          <p:stCondLst>
                                            <p:cond delay="0"/>
                                          </p:stCondLst>
                                        </p:cTn>
                                        <p:tgtEl>
                                          <p:spTgt spid="141"/>
                                        </p:tgtEl>
                                        <p:attrNameLst>
                                          <p:attrName>style.visibility</p:attrName>
                                        </p:attrNameLst>
                                      </p:cBhvr>
                                      <p:to>
                                        <p:strVal val="visible"/>
                                      </p:to>
                                    </p:set>
                                    <p:animEffect transition="in" filter="wipe(left)">
                                      <p:cBhvr>
                                        <p:cTn id="22" dur="500"/>
                                        <p:tgtEl>
                                          <p:spTgt spid="141"/>
                                        </p:tgtEl>
                                      </p:cBhvr>
                                    </p:animEffect>
                                  </p:childTnLst>
                                </p:cTn>
                              </p:par>
                            </p:childTnLst>
                          </p:cTn>
                        </p:par>
                        <p:par>
                          <p:cTn id="23" fill="hold" nodeType="afterGroup">
                            <p:stCondLst>
                              <p:cond delay="2000"/>
                            </p:stCondLst>
                            <p:childTnLst>
                              <p:par>
                                <p:cTn id="24" presetID="22" presetClass="entr" presetSubtype="1" fill="hold" nodeType="afterEffect">
                                  <p:stCondLst>
                                    <p:cond delay="0"/>
                                  </p:stCondLst>
                                  <p:childTnLst>
                                    <p:set>
                                      <p:cBhvr>
                                        <p:cTn id="25" dur="1" fill="hold">
                                          <p:stCondLst>
                                            <p:cond delay="0"/>
                                          </p:stCondLst>
                                        </p:cTn>
                                        <p:tgtEl>
                                          <p:spTgt spid="96"/>
                                        </p:tgtEl>
                                        <p:attrNameLst>
                                          <p:attrName>style.visibility</p:attrName>
                                        </p:attrNameLst>
                                      </p:cBhvr>
                                      <p:to>
                                        <p:strVal val="visible"/>
                                      </p:to>
                                    </p:set>
                                    <p:animEffect transition="in" filter="wipe(up)">
                                      <p:cBhvr>
                                        <p:cTn id="26" dur="500"/>
                                        <p:tgtEl>
                                          <p:spTgt spid="96"/>
                                        </p:tgtEl>
                                      </p:cBhvr>
                                    </p:animEffect>
                                  </p:childTnLst>
                                </p:cTn>
                              </p:par>
                            </p:childTnLst>
                          </p:cTn>
                        </p:par>
                        <p:par>
                          <p:cTn id="27" fill="hold" nodeType="afterGroup">
                            <p:stCondLst>
                              <p:cond delay="2500"/>
                            </p:stCondLst>
                            <p:childTnLst>
                              <p:par>
                                <p:cTn id="28" presetID="22" presetClass="entr" presetSubtype="8" fill="hold" nodeType="afterEffect">
                                  <p:stCondLst>
                                    <p:cond delay="0"/>
                                  </p:stCondLst>
                                  <p:childTnLst>
                                    <p:set>
                                      <p:cBhvr>
                                        <p:cTn id="29" dur="1" fill="hold">
                                          <p:stCondLst>
                                            <p:cond delay="0"/>
                                          </p:stCondLst>
                                        </p:cTn>
                                        <p:tgtEl>
                                          <p:spTgt spid="142"/>
                                        </p:tgtEl>
                                        <p:attrNameLst>
                                          <p:attrName>style.visibility</p:attrName>
                                        </p:attrNameLst>
                                      </p:cBhvr>
                                      <p:to>
                                        <p:strVal val="visible"/>
                                      </p:to>
                                    </p:set>
                                    <p:animEffect transition="in" filter="wipe(left)">
                                      <p:cBhvr>
                                        <p:cTn id="30" dur="500"/>
                                        <p:tgtEl>
                                          <p:spTgt spid="142"/>
                                        </p:tgtEl>
                                      </p:cBhvr>
                                    </p:animEffect>
                                  </p:childTnLst>
                                </p:cTn>
                              </p:par>
                            </p:childTnLst>
                          </p:cTn>
                        </p:par>
                        <p:par>
                          <p:cTn id="31" fill="hold" nodeType="afterGroup">
                            <p:stCondLst>
                              <p:cond delay="3000"/>
                            </p:stCondLst>
                            <p:childTnLst>
                              <p:par>
                                <p:cTn id="32" presetID="22" presetClass="entr" presetSubtype="1" fill="hold" nodeType="afterEffect">
                                  <p:stCondLst>
                                    <p:cond delay="0"/>
                                  </p:stCondLst>
                                  <p:childTnLst>
                                    <p:set>
                                      <p:cBhvr>
                                        <p:cTn id="33" dur="1" fill="hold">
                                          <p:stCondLst>
                                            <p:cond delay="0"/>
                                          </p:stCondLst>
                                        </p:cTn>
                                        <p:tgtEl>
                                          <p:spTgt spid="97"/>
                                        </p:tgtEl>
                                        <p:attrNameLst>
                                          <p:attrName>style.visibility</p:attrName>
                                        </p:attrNameLst>
                                      </p:cBhvr>
                                      <p:to>
                                        <p:strVal val="visible"/>
                                      </p:to>
                                    </p:set>
                                    <p:animEffect transition="in" filter="wipe(up)">
                                      <p:cBhvr>
                                        <p:cTn id="34" dur="500"/>
                                        <p:tgtEl>
                                          <p:spTgt spid="97"/>
                                        </p:tgtEl>
                                      </p:cBhvr>
                                    </p:animEffect>
                                  </p:childTnLst>
                                </p:cTn>
                              </p:par>
                            </p:childTnLst>
                          </p:cTn>
                        </p:par>
                        <p:par>
                          <p:cTn id="35" fill="hold" nodeType="afterGroup">
                            <p:stCondLst>
                              <p:cond delay="3500"/>
                            </p:stCondLst>
                            <p:childTnLst>
                              <p:par>
                                <p:cTn id="36" presetID="22" presetClass="entr" presetSubtype="8" fill="hold" nodeType="afterEffect">
                                  <p:stCondLst>
                                    <p:cond delay="0"/>
                                  </p:stCondLst>
                                  <p:childTnLst>
                                    <p:set>
                                      <p:cBhvr>
                                        <p:cTn id="37" dur="1" fill="hold">
                                          <p:stCondLst>
                                            <p:cond delay="0"/>
                                          </p:stCondLst>
                                        </p:cTn>
                                        <p:tgtEl>
                                          <p:spTgt spid="98"/>
                                        </p:tgtEl>
                                        <p:attrNameLst>
                                          <p:attrName>style.visibility</p:attrName>
                                        </p:attrNameLst>
                                      </p:cBhvr>
                                      <p:to>
                                        <p:strVal val="visible"/>
                                      </p:to>
                                    </p:set>
                                    <p:animEffect transition="in" filter="wipe(left)">
                                      <p:cBhvr>
                                        <p:cTn id="38" dur="500"/>
                                        <p:tgtEl>
                                          <p:spTgt spid="98"/>
                                        </p:tgtEl>
                                      </p:cBhvr>
                                    </p:animEffect>
                                  </p:childTnLst>
                                </p:cTn>
                              </p:par>
                            </p:childTnLst>
                          </p:cTn>
                        </p:par>
                        <p:par>
                          <p:cTn id="39" fill="hold" nodeType="afterGroup">
                            <p:stCondLst>
                              <p:cond delay="4000"/>
                            </p:stCondLst>
                            <p:childTnLst>
                              <p:par>
                                <p:cTn id="40" presetID="22" presetClass="entr" presetSubtype="8" fill="hold" nodeType="afterEffect">
                                  <p:stCondLst>
                                    <p:cond delay="0"/>
                                  </p:stCondLst>
                                  <p:childTnLst>
                                    <p:set>
                                      <p:cBhvr>
                                        <p:cTn id="41" dur="1" fill="hold">
                                          <p:stCondLst>
                                            <p:cond delay="0"/>
                                          </p:stCondLst>
                                        </p:cTn>
                                        <p:tgtEl>
                                          <p:spTgt spid="99"/>
                                        </p:tgtEl>
                                        <p:attrNameLst>
                                          <p:attrName>style.visibility</p:attrName>
                                        </p:attrNameLst>
                                      </p:cBhvr>
                                      <p:to>
                                        <p:strVal val="visible"/>
                                      </p:to>
                                    </p:set>
                                    <p:animEffect transition="in" filter="wipe(left)">
                                      <p:cBhvr>
                                        <p:cTn id="42" dur="500"/>
                                        <p:tgtEl>
                                          <p:spTgt spid="99"/>
                                        </p:tgtEl>
                                      </p:cBhvr>
                                    </p:animEffect>
                                  </p:childTnLst>
                                </p:cTn>
                              </p:par>
                            </p:childTnLst>
                          </p:cTn>
                        </p:par>
                        <p:par>
                          <p:cTn id="43" fill="hold" nodeType="afterGroup">
                            <p:stCondLst>
                              <p:cond delay="4500"/>
                            </p:stCondLst>
                            <p:childTnLst>
                              <p:par>
                                <p:cTn id="44" presetID="22" presetClass="entr" presetSubtype="8" fill="hold" grpId="0" nodeType="afterEffect">
                                  <p:stCondLst>
                                    <p:cond delay="0"/>
                                  </p:stCondLst>
                                  <p:childTnLst>
                                    <p:set>
                                      <p:cBhvr>
                                        <p:cTn id="45" dur="1" fill="hold">
                                          <p:stCondLst>
                                            <p:cond delay="0"/>
                                          </p:stCondLst>
                                        </p:cTn>
                                        <p:tgtEl>
                                          <p:spTgt spid="6"/>
                                        </p:tgtEl>
                                        <p:attrNameLst>
                                          <p:attrName>style.visibility</p:attrName>
                                        </p:attrNameLst>
                                      </p:cBhvr>
                                      <p:to>
                                        <p:strVal val="visible"/>
                                      </p:to>
                                    </p:set>
                                    <p:animEffect transition="in" filter="wipe(left)">
                                      <p:cBhvr>
                                        <p:cTn id="4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2"/>
          <p:cNvSpPr>
            <a:spLocks noGrp="1"/>
          </p:cNvSpPr>
          <p:nvPr>
            <p:ph type="title"/>
          </p:nvPr>
        </p:nvSpPr>
        <p:spPr>
          <a:noFill/>
          <a:extLst>
            <a:ext uri="{909E8E84-426E-40DD-AFC4-6F175D3DCCD1}">
              <a14:hiddenFill xmlns:a14="http://schemas.microsoft.com/office/drawing/2010/main">
                <a:blipFill dpi="0" rotWithShape="1">
                  <a:blip r:embed="rId2"/>
                  <a:srcRect/>
                  <a:stretch>
                    <a:fillRect/>
                  </a:stretch>
                </a:blipFill>
              </a14:hiddenFill>
            </a:ext>
          </a:extLst>
        </p:spPr>
        <p:txBody>
          <a:bodyPr anchor="t"/>
          <a:lstStyle/>
          <a:p>
            <a:r>
              <a:rPr lang="en-US" smtClean="0"/>
              <a:t>Graphing: a brief review</a:t>
            </a:r>
          </a:p>
        </p:txBody>
      </p:sp>
      <p:sp>
        <p:nvSpPr>
          <p:cNvPr id="52227" name="Content Placeholder 1"/>
          <p:cNvSpPr>
            <a:spLocks noGrp="1"/>
          </p:cNvSpPr>
          <p:nvPr>
            <p:ph idx="1"/>
          </p:nvPr>
        </p:nvSpPr>
        <p:spPr>
          <a:xfrm>
            <a:off x="457200" y="1295400"/>
            <a:ext cx="8493125" cy="5146675"/>
          </a:xfrm>
        </p:spPr>
        <p:txBody>
          <a:bodyPr/>
          <a:lstStyle/>
          <a:p>
            <a:r>
              <a:rPr lang="en-US" dirty="0" smtClean="0">
                <a:solidFill>
                  <a:srgbClr val="9E0000"/>
                </a:solidFill>
              </a:rPr>
              <a:t>Cause and effect</a:t>
            </a:r>
          </a:p>
          <a:p>
            <a:pPr lvl="1"/>
            <a:r>
              <a:rPr lang="en-US" dirty="0" smtClean="0"/>
              <a:t>One set of events</a:t>
            </a:r>
          </a:p>
          <a:p>
            <a:pPr lvl="2"/>
            <a:r>
              <a:rPr lang="en-US" dirty="0" smtClean="0"/>
              <a:t>Causes another set of events</a:t>
            </a:r>
          </a:p>
          <a:p>
            <a:pPr lvl="1"/>
            <a:r>
              <a:rPr lang="en-US" dirty="0" smtClean="0"/>
              <a:t>Omitted variables</a:t>
            </a:r>
          </a:p>
          <a:p>
            <a:pPr lvl="2"/>
            <a:r>
              <a:rPr lang="en-US" dirty="0" smtClean="0"/>
              <a:t>Lead to a deceptive graph</a:t>
            </a:r>
          </a:p>
          <a:p>
            <a:pPr lvl="1"/>
            <a:r>
              <a:rPr lang="en-US" dirty="0" smtClean="0"/>
              <a:t>Reverse causality</a:t>
            </a:r>
          </a:p>
          <a:p>
            <a:pPr lvl="2"/>
            <a:r>
              <a:rPr lang="en-US" dirty="0" smtClean="0"/>
              <a:t>Decide that event A causes event B</a:t>
            </a:r>
          </a:p>
          <a:p>
            <a:pPr lvl="2"/>
            <a:r>
              <a:rPr lang="en-US" dirty="0" smtClean="0"/>
              <a:t>Facts: event B causes event A</a:t>
            </a:r>
          </a:p>
        </p:txBody>
      </p:sp>
      <p:sp>
        <p:nvSpPr>
          <p:cNvPr id="52228"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eaLnBrk="1" hangingPunct="1"/>
            <a:fld id="{193A8506-3E0F-491E-829B-119EF39D24AC}" type="slidenum">
              <a:rPr lang="en-US" sz="1200" smtClean="0"/>
              <a:pPr eaLnBrk="1" hangingPunct="1"/>
              <a:t>16</a:t>
            </a:fld>
            <a:endParaRPr lang="en-US" sz="1200" smtClean="0"/>
          </a:p>
        </p:txBody>
      </p:sp>
    </p:spTree>
    <p:extLst>
      <p:ext uri="{BB962C8B-B14F-4D97-AF65-F5344CB8AC3E}">
        <p14:creationId xmlns:p14="http://schemas.microsoft.com/office/powerpoint/2010/main" val="34162154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p:txBody>
          <a:bodyPr/>
          <a:lstStyle/>
          <a:p>
            <a:r>
              <a:rPr lang="en-US" smtClean="0"/>
              <a:t>Figure A-6</a:t>
            </a:r>
          </a:p>
        </p:txBody>
      </p:sp>
      <p:sp>
        <p:nvSpPr>
          <p:cNvPr id="53251"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eaLnBrk="1" hangingPunct="1"/>
            <a:fld id="{61E59D2F-A36D-4DDB-A9C0-B3607494D3B3}" type="slidenum">
              <a:rPr lang="en-US" sz="1200" smtClean="0"/>
              <a:pPr eaLnBrk="1" hangingPunct="1"/>
              <a:t>17</a:t>
            </a:fld>
            <a:endParaRPr lang="en-US" sz="1200" smtClean="0"/>
          </a:p>
        </p:txBody>
      </p:sp>
      <p:sp>
        <p:nvSpPr>
          <p:cNvPr id="53253" name="TextBox 4"/>
          <p:cNvSpPr txBox="1">
            <a:spLocks noChangeArrowheads="1"/>
          </p:cNvSpPr>
          <p:nvPr/>
        </p:nvSpPr>
        <p:spPr bwMode="auto">
          <a:xfrm>
            <a:off x="1905000" y="28575"/>
            <a:ext cx="517525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pPr>
            <a:r>
              <a:rPr lang="en-US" sz="2800" dirty="0">
                <a:solidFill>
                  <a:srgbClr val="C00000"/>
                </a:solidFill>
              </a:rPr>
              <a:t>Graph with an Omitted Variable</a:t>
            </a:r>
          </a:p>
        </p:txBody>
      </p:sp>
      <p:sp>
        <p:nvSpPr>
          <p:cNvPr id="6" name="TextBox 5"/>
          <p:cNvSpPr txBox="1">
            <a:spLocks noChangeArrowheads="1"/>
          </p:cNvSpPr>
          <p:nvPr/>
        </p:nvSpPr>
        <p:spPr bwMode="auto">
          <a:xfrm>
            <a:off x="138113" y="4641850"/>
            <a:ext cx="8867775" cy="1201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pPr>
            <a:r>
              <a:rPr lang="en-US" sz="1800"/>
              <a:t>The upward-sloping curve shows that members of households with more cigarette lighters are more likely to develop cancer. Yet we should not conclude that ownership of lighters causes cancer because the graph does not take into account the number of cigarettes smoked.</a:t>
            </a:r>
          </a:p>
        </p:txBody>
      </p:sp>
      <p:pic>
        <p:nvPicPr>
          <p:cNvPr id="6041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9100" y="1271588"/>
            <a:ext cx="8529638" cy="325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Tree>
    <p:extLst>
      <p:ext uri="{BB962C8B-B14F-4D97-AF65-F5344CB8AC3E}">
        <p14:creationId xmlns:p14="http://schemas.microsoft.com/office/powerpoint/2010/main" val="107826579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60419"/>
                                        </p:tgtEl>
                                        <p:attrNameLst>
                                          <p:attrName>style.visibility</p:attrName>
                                        </p:attrNameLst>
                                      </p:cBhvr>
                                      <p:to>
                                        <p:strVal val="visible"/>
                                      </p:to>
                                    </p:set>
                                    <p:animEffect transition="in" filter="wipe(left)">
                                      <p:cBhvr>
                                        <p:cTn id="7" dur="500"/>
                                        <p:tgtEl>
                                          <p:spTgt spid="60419"/>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p:txBody>
          <a:bodyPr/>
          <a:lstStyle/>
          <a:p>
            <a:r>
              <a:rPr lang="en-US" smtClean="0"/>
              <a:t>Figure A-7</a:t>
            </a:r>
          </a:p>
        </p:txBody>
      </p:sp>
      <p:sp>
        <p:nvSpPr>
          <p:cNvPr id="54275"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eaLnBrk="1" hangingPunct="1"/>
            <a:fld id="{80B81D41-9547-4255-BAB6-52037B2577A0}" type="slidenum">
              <a:rPr lang="en-US" sz="1200" smtClean="0"/>
              <a:pPr eaLnBrk="1" hangingPunct="1"/>
              <a:t>18</a:t>
            </a:fld>
            <a:endParaRPr lang="en-US" sz="1200" smtClean="0"/>
          </a:p>
        </p:txBody>
      </p:sp>
      <p:sp>
        <p:nvSpPr>
          <p:cNvPr id="54277" name="TextBox 4"/>
          <p:cNvSpPr txBox="1">
            <a:spLocks noChangeArrowheads="1"/>
          </p:cNvSpPr>
          <p:nvPr/>
        </p:nvSpPr>
        <p:spPr bwMode="auto">
          <a:xfrm>
            <a:off x="1447800" y="0"/>
            <a:ext cx="6102350" cy="522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pPr>
            <a:r>
              <a:rPr lang="en-US" sz="2800" dirty="0">
                <a:solidFill>
                  <a:srgbClr val="C00000"/>
                </a:solidFill>
              </a:rPr>
              <a:t>Graph Suggesting Reverse Causality</a:t>
            </a:r>
          </a:p>
        </p:txBody>
      </p:sp>
      <p:sp>
        <p:nvSpPr>
          <p:cNvPr id="6" name="TextBox 5"/>
          <p:cNvSpPr txBox="1">
            <a:spLocks noChangeArrowheads="1"/>
          </p:cNvSpPr>
          <p:nvPr/>
        </p:nvSpPr>
        <p:spPr bwMode="auto">
          <a:xfrm>
            <a:off x="138113" y="4641850"/>
            <a:ext cx="8867775"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pPr>
            <a:r>
              <a:rPr lang="en-US" sz="1800"/>
              <a:t>The upward-sloping curve shows that cities with a higher concentration of police are more dangerous. Yet the graph does not tell us whether police cause crime or crime-plagued cities hire more police.</a:t>
            </a:r>
          </a:p>
        </p:txBody>
      </p:sp>
      <p:pic>
        <p:nvPicPr>
          <p:cNvPr id="614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6375" y="1227138"/>
            <a:ext cx="8594725" cy="3303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Tree>
    <p:extLst>
      <p:ext uri="{BB962C8B-B14F-4D97-AF65-F5344CB8AC3E}">
        <p14:creationId xmlns:p14="http://schemas.microsoft.com/office/powerpoint/2010/main" val="304246398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61442"/>
                                        </p:tgtEl>
                                        <p:attrNameLst>
                                          <p:attrName>style.visibility</p:attrName>
                                        </p:attrNameLst>
                                      </p:cBhvr>
                                      <p:to>
                                        <p:strVal val="visible"/>
                                      </p:to>
                                    </p:set>
                                    <p:animEffect transition="in" filter="wipe(left)">
                                      <p:cBhvr>
                                        <p:cTn id="7" dur="500"/>
                                        <p:tgtEl>
                                          <p:spTgt spid="61442"/>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2"/>
          <p:cNvSpPr>
            <a:spLocks noGrp="1"/>
          </p:cNvSpPr>
          <p:nvPr>
            <p:ph type="title"/>
          </p:nvPr>
        </p:nvSpPr>
        <p:spPr>
          <a:noFill/>
          <a:extLst>
            <a:ext uri="{909E8E84-426E-40DD-AFC4-6F175D3DCCD1}">
              <a14:hiddenFill xmlns:a14="http://schemas.microsoft.com/office/drawing/2010/main">
                <a:blipFill dpi="0" rotWithShape="1">
                  <a:blip r:embed="rId2"/>
                  <a:srcRect/>
                  <a:stretch>
                    <a:fillRect/>
                  </a:stretch>
                </a:blipFill>
              </a14:hiddenFill>
            </a:ext>
          </a:extLst>
        </p:spPr>
        <p:txBody>
          <a:bodyPr anchor="t"/>
          <a:lstStyle/>
          <a:p>
            <a:r>
              <a:rPr lang="en-US" dirty="0" smtClean="0"/>
              <a:t>Graphing: a brief review</a:t>
            </a:r>
          </a:p>
        </p:txBody>
      </p:sp>
      <p:sp>
        <p:nvSpPr>
          <p:cNvPr id="38915" name="Content Placeholder 1"/>
          <p:cNvSpPr>
            <a:spLocks noGrp="1"/>
          </p:cNvSpPr>
          <p:nvPr>
            <p:ph idx="1"/>
          </p:nvPr>
        </p:nvSpPr>
        <p:spPr>
          <a:xfrm>
            <a:off x="457200" y="1524000"/>
            <a:ext cx="8493125" cy="4918075"/>
          </a:xfrm>
        </p:spPr>
        <p:txBody>
          <a:bodyPr/>
          <a:lstStyle/>
          <a:p>
            <a:r>
              <a:rPr lang="en-US" dirty="0" smtClean="0"/>
              <a:t>Graphs’ purposes:</a:t>
            </a:r>
          </a:p>
          <a:p>
            <a:pPr lvl="1"/>
            <a:r>
              <a:rPr lang="en-US" dirty="0" smtClean="0"/>
              <a:t>Visually express ideas that might be less clear if described with equations or words </a:t>
            </a:r>
          </a:p>
          <a:p>
            <a:pPr lvl="1"/>
            <a:r>
              <a:rPr lang="en-US" dirty="0" smtClean="0"/>
              <a:t>Powerful way of finding and interpreting patterns</a:t>
            </a:r>
          </a:p>
          <a:p>
            <a:r>
              <a:rPr lang="en-US" dirty="0" smtClean="0">
                <a:solidFill>
                  <a:srgbClr val="9E0000"/>
                </a:solidFill>
              </a:rPr>
              <a:t>Graphs of a single variable</a:t>
            </a:r>
          </a:p>
          <a:p>
            <a:pPr lvl="1"/>
            <a:r>
              <a:rPr lang="en-US" dirty="0" smtClean="0"/>
              <a:t>Pie chart</a:t>
            </a:r>
          </a:p>
          <a:p>
            <a:pPr lvl="1"/>
            <a:r>
              <a:rPr lang="en-US" dirty="0" smtClean="0"/>
              <a:t>Bar graph</a:t>
            </a:r>
          </a:p>
          <a:p>
            <a:pPr lvl="1"/>
            <a:r>
              <a:rPr lang="en-US" dirty="0" smtClean="0"/>
              <a:t>Time-series graph</a:t>
            </a:r>
          </a:p>
        </p:txBody>
      </p:sp>
      <p:sp>
        <p:nvSpPr>
          <p:cNvPr id="3891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eaLnBrk="1" hangingPunct="1"/>
            <a:fld id="{848D3CBA-1CF8-403F-A19E-B6B8E816BAD5}" type="slidenum">
              <a:rPr lang="en-US" sz="1200" smtClean="0"/>
              <a:pPr eaLnBrk="1" hangingPunct="1"/>
              <a:t>2</a:t>
            </a:fld>
            <a:endParaRPr lang="en-US" sz="1200" smtClean="0"/>
          </a:p>
        </p:txBody>
      </p:sp>
    </p:spTree>
    <p:extLst>
      <p:ext uri="{BB962C8B-B14F-4D97-AF65-F5344CB8AC3E}">
        <p14:creationId xmlns:p14="http://schemas.microsoft.com/office/powerpoint/2010/main" val="33372901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dirty="0" smtClean="0"/>
              <a:t>Figure A-1</a:t>
            </a:r>
          </a:p>
        </p:txBody>
      </p:sp>
      <p:sp>
        <p:nvSpPr>
          <p:cNvPr id="39939"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eaLnBrk="1" hangingPunct="1"/>
            <a:fld id="{AC202EC6-33BA-40EB-98DC-9F3B4A28D7B5}" type="slidenum">
              <a:rPr lang="en-US" sz="1200" smtClean="0"/>
              <a:pPr eaLnBrk="1" hangingPunct="1"/>
              <a:t>3</a:t>
            </a:fld>
            <a:endParaRPr lang="en-US" sz="1200" smtClean="0"/>
          </a:p>
        </p:txBody>
      </p:sp>
      <p:pic>
        <p:nvPicPr>
          <p:cNvPr id="552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24113" y="1476375"/>
            <a:ext cx="4295775" cy="401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
        <p:nvSpPr>
          <p:cNvPr id="7" name="TextBox 6"/>
          <p:cNvSpPr txBox="1">
            <a:spLocks noChangeArrowheads="1"/>
          </p:cNvSpPr>
          <p:nvPr/>
        </p:nvSpPr>
        <p:spPr bwMode="auto">
          <a:xfrm>
            <a:off x="268288" y="5678488"/>
            <a:ext cx="865505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pPr>
            <a:r>
              <a:rPr lang="en-US" sz="1800" dirty="0"/>
              <a:t>The pie chart in panel (a) shows how U.S. national income in 2008 was derived from various sources. </a:t>
            </a:r>
          </a:p>
        </p:txBody>
      </p:sp>
    </p:spTree>
    <p:extLst>
      <p:ext uri="{BB962C8B-B14F-4D97-AF65-F5344CB8AC3E}">
        <p14:creationId xmlns:p14="http://schemas.microsoft.com/office/powerpoint/2010/main" val="145067000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55298"/>
                                        </p:tgtEl>
                                        <p:attrNameLst>
                                          <p:attrName>style.visibility</p:attrName>
                                        </p:attrNameLst>
                                      </p:cBhvr>
                                      <p:to>
                                        <p:strVal val="visible"/>
                                      </p:to>
                                    </p:set>
                                    <p:animEffect transition="in" filter="wipe(left)">
                                      <p:cBhvr>
                                        <p:cTn id="7" dur="500"/>
                                        <p:tgtEl>
                                          <p:spTgt spid="55298"/>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left)">
                                      <p:cBhvr>
                                        <p:cTn id="1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smtClean="0"/>
              <a:t>Figure A-1</a:t>
            </a:r>
          </a:p>
        </p:txBody>
      </p:sp>
      <p:sp>
        <p:nvSpPr>
          <p:cNvPr id="40963"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eaLnBrk="1" hangingPunct="1"/>
            <a:fld id="{01D48063-6D59-494E-86EE-A2347F43708A}" type="slidenum">
              <a:rPr lang="en-US" sz="1200" smtClean="0"/>
              <a:pPr eaLnBrk="1" hangingPunct="1"/>
              <a:t>4</a:t>
            </a:fld>
            <a:endParaRPr lang="en-US" sz="1200" smtClean="0"/>
          </a:p>
        </p:txBody>
      </p:sp>
      <p:sp>
        <p:nvSpPr>
          <p:cNvPr id="7" name="TextBox 6"/>
          <p:cNvSpPr txBox="1">
            <a:spLocks noChangeArrowheads="1"/>
          </p:cNvSpPr>
          <p:nvPr/>
        </p:nvSpPr>
        <p:spPr bwMode="auto">
          <a:xfrm>
            <a:off x="268288" y="5649913"/>
            <a:ext cx="86550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pPr>
            <a:r>
              <a:rPr lang="en-US" sz="1800"/>
              <a:t>The bar graph in panel (b) compares the 2008 average income in four countries. </a:t>
            </a:r>
          </a:p>
        </p:txBody>
      </p:sp>
      <p:pic>
        <p:nvPicPr>
          <p:cNvPr id="563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50988" y="1446213"/>
            <a:ext cx="5191125" cy="401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Tree>
    <p:extLst>
      <p:ext uri="{BB962C8B-B14F-4D97-AF65-F5344CB8AC3E}">
        <p14:creationId xmlns:p14="http://schemas.microsoft.com/office/powerpoint/2010/main" val="266195052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56323"/>
                                        </p:tgtEl>
                                        <p:attrNameLst>
                                          <p:attrName>style.visibility</p:attrName>
                                        </p:attrNameLst>
                                      </p:cBhvr>
                                      <p:to>
                                        <p:strVal val="visible"/>
                                      </p:to>
                                    </p:set>
                                    <p:animEffect transition="in" filter="wipe(left)">
                                      <p:cBhvr>
                                        <p:cTn id="7" dur="500"/>
                                        <p:tgtEl>
                                          <p:spTgt spid="56323"/>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left)">
                                      <p:cBhvr>
                                        <p:cTn id="1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p:txBody>
          <a:bodyPr/>
          <a:lstStyle/>
          <a:p>
            <a:r>
              <a:rPr lang="en-US" smtClean="0"/>
              <a:t>Figure A-1</a:t>
            </a:r>
          </a:p>
        </p:txBody>
      </p:sp>
      <p:sp>
        <p:nvSpPr>
          <p:cNvPr id="41987"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eaLnBrk="1" hangingPunct="1"/>
            <a:fld id="{EAEA5118-1BEA-4F12-97BB-69BFB4FBD55A}" type="slidenum">
              <a:rPr lang="en-US" sz="1200" smtClean="0"/>
              <a:pPr eaLnBrk="1" hangingPunct="1"/>
              <a:t>5</a:t>
            </a:fld>
            <a:endParaRPr lang="en-US" sz="1200" smtClean="0"/>
          </a:p>
        </p:txBody>
      </p:sp>
      <p:sp>
        <p:nvSpPr>
          <p:cNvPr id="7" name="TextBox 6"/>
          <p:cNvSpPr txBox="1">
            <a:spLocks noChangeArrowheads="1"/>
          </p:cNvSpPr>
          <p:nvPr/>
        </p:nvSpPr>
        <p:spPr bwMode="auto">
          <a:xfrm>
            <a:off x="268288" y="5983288"/>
            <a:ext cx="865505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pPr>
            <a:r>
              <a:rPr lang="en-US" sz="1800"/>
              <a:t>The time-series graph in panel (c) shows the productivity of labor in U.S. businesses from 1950 to 2000.</a:t>
            </a:r>
          </a:p>
        </p:txBody>
      </p:sp>
      <p:pic>
        <p:nvPicPr>
          <p:cNvPr id="573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11350" y="1338263"/>
            <a:ext cx="5038725" cy="410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Tree>
    <p:extLst>
      <p:ext uri="{BB962C8B-B14F-4D97-AF65-F5344CB8AC3E}">
        <p14:creationId xmlns:p14="http://schemas.microsoft.com/office/powerpoint/2010/main" val="239449346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57346"/>
                                        </p:tgtEl>
                                        <p:attrNameLst>
                                          <p:attrName>style.visibility</p:attrName>
                                        </p:attrNameLst>
                                      </p:cBhvr>
                                      <p:to>
                                        <p:strVal val="visible"/>
                                      </p:to>
                                    </p:set>
                                    <p:animEffect transition="in" filter="wipe(left)">
                                      <p:cBhvr>
                                        <p:cTn id="7" dur="500"/>
                                        <p:tgtEl>
                                          <p:spTgt spid="57346"/>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left)">
                                      <p:cBhvr>
                                        <p:cTn id="11"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2"/>
          <p:cNvSpPr>
            <a:spLocks noGrp="1"/>
          </p:cNvSpPr>
          <p:nvPr>
            <p:ph type="title"/>
          </p:nvPr>
        </p:nvSpPr>
        <p:spPr>
          <a:noFill/>
          <a:extLst>
            <a:ext uri="{909E8E84-426E-40DD-AFC4-6F175D3DCCD1}">
              <a14:hiddenFill xmlns:a14="http://schemas.microsoft.com/office/drawing/2010/main">
                <a:blipFill dpi="0" rotWithShape="1">
                  <a:blip r:embed="rId2"/>
                  <a:srcRect/>
                  <a:stretch>
                    <a:fillRect/>
                  </a:stretch>
                </a:blipFill>
              </a14:hiddenFill>
            </a:ext>
          </a:extLst>
        </p:spPr>
        <p:txBody>
          <a:bodyPr anchor="t"/>
          <a:lstStyle/>
          <a:p>
            <a:r>
              <a:rPr lang="en-US" smtClean="0"/>
              <a:t>Graphing: a brief review</a:t>
            </a:r>
          </a:p>
        </p:txBody>
      </p:sp>
      <p:sp>
        <p:nvSpPr>
          <p:cNvPr id="43011" name="Content Placeholder 1"/>
          <p:cNvSpPr>
            <a:spLocks noGrp="1"/>
          </p:cNvSpPr>
          <p:nvPr>
            <p:ph idx="1"/>
          </p:nvPr>
        </p:nvSpPr>
        <p:spPr>
          <a:xfrm>
            <a:off x="457200" y="1447800"/>
            <a:ext cx="8493125" cy="4994275"/>
          </a:xfrm>
        </p:spPr>
        <p:txBody>
          <a:bodyPr/>
          <a:lstStyle/>
          <a:p>
            <a:r>
              <a:rPr lang="en-US" dirty="0" smtClean="0">
                <a:solidFill>
                  <a:srgbClr val="9E0000"/>
                </a:solidFill>
              </a:rPr>
              <a:t>Graphs of two variables: the coordinate system</a:t>
            </a:r>
          </a:p>
          <a:p>
            <a:pPr lvl="1"/>
            <a:r>
              <a:rPr lang="en-US" dirty="0" smtClean="0"/>
              <a:t>Display two variables on a single graph</a:t>
            </a:r>
          </a:p>
          <a:p>
            <a:pPr lvl="1"/>
            <a:r>
              <a:rPr lang="en-US" dirty="0" smtClean="0"/>
              <a:t>Scatterplot </a:t>
            </a:r>
          </a:p>
          <a:p>
            <a:pPr lvl="1"/>
            <a:r>
              <a:rPr lang="en-US" dirty="0" smtClean="0"/>
              <a:t>Ordered pairs of points</a:t>
            </a:r>
          </a:p>
          <a:p>
            <a:pPr lvl="2"/>
            <a:r>
              <a:rPr lang="en-US" dirty="0" smtClean="0"/>
              <a:t>x-coordinate</a:t>
            </a:r>
          </a:p>
          <a:p>
            <a:pPr lvl="3"/>
            <a:r>
              <a:rPr lang="en-US" dirty="0" smtClean="0"/>
              <a:t>Horizontal location</a:t>
            </a:r>
          </a:p>
          <a:p>
            <a:pPr lvl="2"/>
            <a:r>
              <a:rPr lang="en-US" dirty="0" smtClean="0"/>
              <a:t>y-coordinate </a:t>
            </a:r>
          </a:p>
          <a:p>
            <a:pPr lvl="3"/>
            <a:r>
              <a:rPr lang="en-US" dirty="0" smtClean="0"/>
              <a:t>Vertical location</a:t>
            </a:r>
          </a:p>
        </p:txBody>
      </p:sp>
      <p:sp>
        <p:nvSpPr>
          <p:cNvPr id="43012"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eaLnBrk="1" hangingPunct="1"/>
            <a:fld id="{646F8247-1292-4724-BCDB-53470A87B18A}" type="slidenum">
              <a:rPr lang="en-US" sz="1200" smtClean="0"/>
              <a:pPr eaLnBrk="1" hangingPunct="1"/>
              <a:t>6</a:t>
            </a:fld>
            <a:endParaRPr lang="en-US" sz="1200" smtClean="0"/>
          </a:p>
        </p:txBody>
      </p:sp>
    </p:spTree>
    <p:extLst>
      <p:ext uri="{BB962C8B-B14F-4D97-AF65-F5344CB8AC3E}">
        <p14:creationId xmlns:p14="http://schemas.microsoft.com/office/powerpoint/2010/main" val="41772016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smtClean="0"/>
              <a:t>Figure A-2 </a:t>
            </a:r>
          </a:p>
        </p:txBody>
      </p:sp>
      <p:sp>
        <p:nvSpPr>
          <p:cNvPr id="44035"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eaLnBrk="1" hangingPunct="1"/>
            <a:fld id="{A58E11CC-0588-41DB-B792-5B0A61199A2E}" type="slidenum">
              <a:rPr lang="en-US" sz="1200" smtClean="0"/>
              <a:pPr eaLnBrk="1" hangingPunct="1"/>
              <a:t>7</a:t>
            </a:fld>
            <a:endParaRPr lang="en-US" sz="1200" smtClean="0"/>
          </a:p>
        </p:txBody>
      </p:sp>
      <p:sp>
        <p:nvSpPr>
          <p:cNvPr id="44037" name="TextBox 4"/>
          <p:cNvSpPr txBox="1">
            <a:spLocks noChangeArrowheads="1"/>
          </p:cNvSpPr>
          <p:nvPr/>
        </p:nvSpPr>
        <p:spPr bwMode="auto">
          <a:xfrm>
            <a:off x="0" y="76200"/>
            <a:ext cx="4862513"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pPr>
            <a:r>
              <a:rPr lang="en-US" sz="2800" dirty="0">
                <a:solidFill>
                  <a:srgbClr val="C00000"/>
                </a:solidFill>
              </a:rPr>
              <a:t>Using the Coordinate System</a:t>
            </a:r>
          </a:p>
        </p:txBody>
      </p:sp>
      <p:sp>
        <p:nvSpPr>
          <p:cNvPr id="6" name="TextBox 5"/>
          <p:cNvSpPr txBox="1">
            <a:spLocks noChangeArrowheads="1"/>
          </p:cNvSpPr>
          <p:nvPr/>
        </p:nvSpPr>
        <p:spPr bwMode="auto">
          <a:xfrm>
            <a:off x="188913" y="5494338"/>
            <a:ext cx="873442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pPr>
            <a:r>
              <a:rPr lang="en-US" sz="1800"/>
              <a:t>Grade point average is measured on the vertical axis and study time on the horizontal axis. Albert E., Alfred E., and their classmates are represented by various points. We can see from the graph that students who study more tend to get higher grades.</a:t>
            </a:r>
          </a:p>
        </p:txBody>
      </p:sp>
      <p:pic>
        <p:nvPicPr>
          <p:cNvPr id="5837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00138" y="1143000"/>
            <a:ext cx="6943725" cy="433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Tree>
    <p:extLst>
      <p:ext uri="{BB962C8B-B14F-4D97-AF65-F5344CB8AC3E}">
        <p14:creationId xmlns:p14="http://schemas.microsoft.com/office/powerpoint/2010/main" val="7479837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58371"/>
                                        </p:tgtEl>
                                        <p:attrNameLst>
                                          <p:attrName>style.visibility</p:attrName>
                                        </p:attrNameLst>
                                      </p:cBhvr>
                                      <p:to>
                                        <p:strVal val="visible"/>
                                      </p:to>
                                    </p:set>
                                    <p:animEffect transition="in" filter="wipe(left)">
                                      <p:cBhvr>
                                        <p:cTn id="7" dur="500"/>
                                        <p:tgtEl>
                                          <p:spTgt spid="58371"/>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2"/>
          <p:cNvSpPr>
            <a:spLocks noGrp="1"/>
          </p:cNvSpPr>
          <p:nvPr>
            <p:ph type="title"/>
          </p:nvPr>
        </p:nvSpPr>
        <p:spPr>
          <a:noFill/>
          <a:extLst>
            <a:ext uri="{909E8E84-426E-40DD-AFC4-6F175D3DCCD1}">
              <a14:hiddenFill xmlns:a14="http://schemas.microsoft.com/office/drawing/2010/main">
                <a:blipFill dpi="0" rotWithShape="1">
                  <a:blip r:embed="rId2"/>
                  <a:srcRect/>
                  <a:stretch>
                    <a:fillRect/>
                  </a:stretch>
                </a:blipFill>
              </a14:hiddenFill>
            </a:ext>
          </a:extLst>
        </p:spPr>
        <p:txBody>
          <a:bodyPr anchor="t"/>
          <a:lstStyle/>
          <a:p>
            <a:r>
              <a:rPr lang="en-US" smtClean="0"/>
              <a:t>Graphing: a brief review</a:t>
            </a:r>
          </a:p>
        </p:txBody>
      </p:sp>
      <p:sp>
        <p:nvSpPr>
          <p:cNvPr id="2" name="Content Placeholder 1"/>
          <p:cNvSpPr>
            <a:spLocks noGrp="1"/>
          </p:cNvSpPr>
          <p:nvPr>
            <p:ph idx="1"/>
          </p:nvPr>
        </p:nvSpPr>
        <p:spPr>
          <a:xfrm>
            <a:off x="457200" y="1295400"/>
            <a:ext cx="8493125" cy="5146675"/>
          </a:xfrm>
        </p:spPr>
        <p:txBody>
          <a:bodyPr rtlCol="0">
            <a:normAutofit/>
          </a:bodyPr>
          <a:lstStyle/>
          <a:p>
            <a:pPr>
              <a:defRPr/>
            </a:pPr>
            <a:r>
              <a:rPr lang="en-US" dirty="0" smtClean="0">
                <a:solidFill>
                  <a:srgbClr val="9E0000"/>
                </a:solidFill>
              </a:rPr>
              <a:t>Curves in the coordinate system</a:t>
            </a:r>
          </a:p>
          <a:p>
            <a:pPr>
              <a:defRPr/>
            </a:pPr>
            <a:r>
              <a:rPr lang="en-US" dirty="0" smtClean="0"/>
              <a:t>Data</a:t>
            </a:r>
          </a:p>
          <a:p>
            <a:pPr lvl="1">
              <a:defRPr/>
            </a:pPr>
            <a:r>
              <a:rPr lang="en-US" dirty="0" smtClean="0"/>
              <a:t>Number of novels</a:t>
            </a:r>
          </a:p>
          <a:p>
            <a:pPr lvl="1">
              <a:defRPr/>
            </a:pPr>
            <a:r>
              <a:rPr lang="en-US" dirty="0" smtClean="0"/>
              <a:t>Price of novels</a:t>
            </a:r>
          </a:p>
          <a:p>
            <a:pPr lvl="1">
              <a:defRPr/>
            </a:pPr>
            <a:r>
              <a:rPr lang="en-US" dirty="0" smtClean="0"/>
              <a:t>Income</a:t>
            </a:r>
          </a:p>
          <a:p>
            <a:pPr>
              <a:defRPr/>
            </a:pPr>
            <a:r>
              <a:rPr lang="en-US" dirty="0" smtClean="0"/>
              <a:t>Demand curve</a:t>
            </a:r>
          </a:p>
          <a:p>
            <a:pPr lvl="1">
              <a:defRPr/>
            </a:pPr>
            <a:r>
              <a:rPr lang="en-US" dirty="0" smtClean="0"/>
              <a:t>Effect of a good’s price</a:t>
            </a:r>
          </a:p>
          <a:p>
            <a:pPr lvl="1">
              <a:defRPr/>
            </a:pPr>
            <a:r>
              <a:rPr lang="en-US" dirty="0" smtClean="0"/>
              <a:t>On the quantity of the good consumers want to buy</a:t>
            </a:r>
          </a:p>
          <a:p>
            <a:pPr lvl="1">
              <a:defRPr/>
            </a:pPr>
            <a:r>
              <a:rPr lang="en-US" dirty="0" smtClean="0"/>
              <a:t>For a given income</a:t>
            </a:r>
          </a:p>
          <a:p>
            <a:pPr>
              <a:defRPr/>
            </a:pPr>
            <a:endParaRPr lang="en-US" dirty="0" smtClean="0"/>
          </a:p>
        </p:txBody>
      </p:sp>
      <p:sp>
        <p:nvSpPr>
          <p:cNvPr id="45060"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eaLnBrk="1" hangingPunct="1"/>
            <a:fld id="{15A18233-625F-4A09-B69B-FF84CB7AD728}" type="slidenum">
              <a:rPr lang="en-US" sz="1200" smtClean="0"/>
              <a:pPr eaLnBrk="1" hangingPunct="1"/>
              <a:t>8</a:t>
            </a:fld>
            <a:endParaRPr lang="en-US" sz="1200" smtClean="0"/>
          </a:p>
        </p:txBody>
      </p:sp>
    </p:spTree>
    <p:extLst>
      <p:ext uri="{BB962C8B-B14F-4D97-AF65-F5344CB8AC3E}">
        <p14:creationId xmlns:p14="http://schemas.microsoft.com/office/powerpoint/2010/main" val="42174982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r>
              <a:rPr lang="en-US" smtClean="0"/>
              <a:t>Table A-1</a:t>
            </a:r>
          </a:p>
        </p:txBody>
      </p:sp>
      <p:sp>
        <p:nvSpPr>
          <p:cNvPr id="46083" name="Slide Number Placeholder 2"/>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eaLnBrk="1" hangingPunct="1"/>
            <a:fld id="{0FF843E2-227F-4043-B514-7F3578E613F2}" type="slidenum">
              <a:rPr lang="en-US" sz="1200" smtClean="0"/>
              <a:pPr eaLnBrk="1" hangingPunct="1"/>
              <a:t>9</a:t>
            </a:fld>
            <a:endParaRPr lang="en-US" sz="1200" smtClean="0"/>
          </a:p>
        </p:txBody>
      </p:sp>
      <p:sp>
        <p:nvSpPr>
          <p:cNvPr id="46085" name="TextBox 4"/>
          <p:cNvSpPr txBox="1">
            <a:spLocks noChangeArrowheads="1"/>
          </p:cNvSpPr>
          <p:nvPr/>
        </p:nvSpPr>
        <p:spPr bwMode="auto">
          <a:xfrm>
            <a:off x="0" y="76200"/>
            <a:ext cx="48466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pPr>
            <a:r>
              <a:rPr lang="en-US" sz="2800">
                <a:solidFill>
                  <a:srgbClr val="005696"/>
                </a:solidFill>
              </a:rPr>
              <a:t>Novels Purchased by Emma</a:t>
            </a:r>
          </a:p>
        </p:txBody>
      </p:sp>
      <p:sp>
        <p:nvSpPr>
          <p:cNvPr id="6" name="TextBox 5"/>
          <p:cNvSpPr txBox="1">
            <a:spLocks noChangeArrowheads="1"/>
          </p:cNvSpPr>
          <p:nvPr/>
        </p:nvSpPr>
        <p:spPr bwMode="auto">
          <a:xfrm>
            <a:off x="82550" y="5478463"/>
            <a:ext cx="8966200"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3400">
                <a:solidFill>
                  <a:schemeClr val="tx1"/>
                </a:solidFill>
                <a:latin typeface="Arial" pitchFamily="34" charset="0"/>
              </a:defRPr>
            </a:lvl1pPr>
            <a:lvl2pPr marL="742950" indent="-285750" eaLnBrk="0" hangingPunct="0">
              <a:defRPr sz="3400">
                <a:solidFill>
                  <a:schemeClr val="tx1"/>
                </a:solidFill>
                <a:latin typeface="Arial" pitchFamily="34" charset="0"/>
              </a:defRPr>
            </a:lvl2pPr>
            <a:lvl3pPr marL="1143000" indent="-228600" eaLnBrk="0" hangingPunct="0">
              <a:defRPr sz="3400">
                <a:solidFill>
                  <a:schemeClr val="tx1"/>
                </a:solidFill>
                <a:latin typeface="Arial" pitchFamily="34" charset="0"/>
              </a:defRPr>
            </a:lvl3pPr>
            <a:lvl4pPr marL="1600200" indent="-228600" eaLnBrk="0" hangingPunct="0">
              <a:defRPr sz="3400">
                <a:solidFill>
                  <a:schemeClr val="tx1"/>
                </a:solidFill>
                <a:latin typeface="Arial" pitchFamily="34" charset="0"/>
              </a:defRPr>
            </a:lvl4pPr>
            <a:lvl5pPr marL="2057400" indent="-228600" eaLnBrk="0" hangingPunct="0">
              <a:defRPr sz="3400">
                <a:solidFill>
                  <a:schemeClr val="tx1"/>
                </a:solidFill>
                <a:latin typeface="Arial" pitchFamily="34" charset="0"/>
              </a:defRPr>
            </a:lvl5pPr>
            <a:lvl6pPr marL="2514600" indent="-228600" algn="ctr" eaLnBrk="0" fontAlgn="base" hangingPunct="0">
              <a:spcBef>
                <a:spcPct val="20000"/>
              </a:spcBef>
              <a:spcAft>
                <a:spcPct val="0"/>
              </a:spcAft>
              <a:buChar char="•"/>
              <a:defRPr sz="3400">
                <a:solidFill>
                  <a:schemeClr val="tx1"/>
                </a:solidFill>
                <a:latin typeface="Arial" pitchFamily="34" charset="0"/>
              </a:defRPr>
            </a:lvl6pPr>
            <a:lvl7pPr marL="2971800" indent="-228600" algn="ctr" eaLnBrk="0" fontAlgn="base" hangingPunct="0">
              <a:spcBef>
                <a:spcPct val="20000"/>
              </a:spcBef>
              <a:spcAft>
                <a:spcPct val="0"/>
              </a:spcAft>
              <a:buChar char="•"/>
              <a:defRPr sz="3400">
                <a:solidFill>
                  <a:schemeClr val="tx1"/>
                </a:solidFill>
                <a:latin typeface="Arial" pitchFamily="34" charset="0"/>
              </a:defRPr>
            </a:lvl7pPr>
            <a:lvl8pPr marL="3429000" indent="-228600" algn="ctr" eaLnBrk="0" fontAlgn="base" hangingPunct="0">
              <a:spcBef>
                <a:spcPct val="20000"/>
              </a:spcBef>
              <a:spcAft>
                <a:spcPct val="0"/>
              </a:spcAft>
              <a:buChar char="•"/>
              <a:defRPr sz="3400">
                <a:solidFill>
                  <a:schemeClr val="tx1"/>
                </a:solidFill>
                <a:latin typeface="Arial" pitchFamily="34" charset="0"/>
              </a:defRPr>
            </a:lvl8pPr>
            <a:lvl9pPr marL="3886200" indent="-228600" algn="ctr" eaLnBrk="0" fontAlgn="base" hangingPunct="0">
              <a:spcBef>
                <a:spcPct val="20000"/>
              </a:spcBef>
              <a:spcAft>
                <a:spcPct val="0"/>
              </a:spcAft>
              <a:buChar char="•"/>
              <a:defRPr sz="3400">
                <a:solidFill>
                  <a:schemeClr val="tx1"/>
                </a:solidFill>
                <a:latin typeface="Arial" pitchFamily="34" charset="0"/>
              </a:defRPr>
            </a:lvl9pPr>
          </a:lstStyle>
          <a:p>
            <a:pPr algn="l" eaLnBrk="1" hangingPunct="1">
              <a:buFontTx/>
              <a:buNone/>
            </a:pPr>
            <a:r>
              <a:rPr lang="en-US" sz="1800"/>
              <a:t>This table shows the number of novels Emma buys at various incomes and prices. For any given level of income, the data on price and quantity demanded can be graphed to produce Emma’s demand curve for novels, as shown in Figures A-3 and A-4.</a:t>
            </a:r>
          </a:p>
        </p:txBody>
      </p:sp>
      <p:pic>
        <p:nvPicPr>
          <p:cNvPr id="5939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3525" y="1203325"/>
            <a:ext cx="8553450" cy="408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pic>
    </p:spTree>
    <p:extLst>
      <p:ext uri="{BB962C8B-B14F-4D97-AF65-F5344CB8AC3E}">
        <p14:creationId xmlns:p14="http://schemas.microsoft.com/office/powerpoint/2010/main" val="258752083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nodeType="afterEffect">
                                  <p:stCondLst>
                                    <p:cond delay="0"/>
                                  </p:stCondLst>
                                  <p:childTnLst>
                                    <p:set>
                                      <p:cBhvr>
                                        <p:cTn id="6" dur="1" fill="hold">
                                          <p:stCondLst>
                                            <p:cond delay="0"/>
                                          </p:stCondLst>
                                        </p:cTn>
                                        <p:tgtEl>
                                          <p:spTgt spid="59395"/>
                                        </p:tgtEl>
                                        <p:attrNameLst>
                                          <p:attrName>style.visibility</p:attrName>
                                        </p:attrNameLst>
                                      </p:cBhvr>
                                      <p:to>
                                        <p:strVal val="visible"/>
                                      </p:to>
                                    </p:set>
                                    <p:animEffect transition="in" filter="wipe(left)">
                                      <p:cBhvr>
                                        <p:cTn id="7" dur="500"/>
                                        <p:tgtEl>
                                          <p:spTgt spid="59395"/>
                                        </p:tgtEl>
                                      </p:cBhvr>
                                    </p:animEffect>
                                  </p:childTnLst>
                                </p:cTn>
                              </p:par>
                            </p:childTnLst>
                          </p:cTn>
                        </p:par>
                        <p:par>
                          <p:cTn id="8" fill="hold" nodeType="afterGroup">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6"/>
                                        </p:tgtEl>
                                        <p:attrNameLst>
                                          <p:attrName>style.visibility</p:attrName>
                                        </p:attrNameLst>
                                      </p:cBhvr>
                                      <p:to>
                                        <p:strVal val="visible"/>
                                      </p:to>
                                    </p:set>
                                    <p:animEffect transition="in" filter="wipe(left)">
                                      <p:cBhvr>
                                        <p:cTn id="1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TotalTime>
  <Words>1010</Words>
  <Application>Microsoft Office PowerPoint</Application>
  <PresentationFormat>On-screen Show (4:3)</PresentationFormat>
  <Paragraphs>206</Paragraphs>
  <Slides>18</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0" baseType="lpstr">
      <vt:lpstr>Office Theme</vt:lpstr>
      <vt:lpstr>Microsoft Equation 3.0</vt:lpstr>
      <vt:lpstr>Graphs in Economics</vt:lpstr>
      <vt:lpstr>Graphing: a brief review</vt:lpstr>
      <vt:lpstr>Figure A-1</vt:lpstr>
      <vt:lpstr>Figure A-1</vt:lpstr>
      <vt:lpstr>Figure A-1</vt:lpstr>
      <vt:lpstr>Graphing: a brief review</vt:lpstr>
      <vt:lpstr>Figure A-2 </vt:lpstr>
      <vt:lpstr>Graphing: a brief review</vt:lpstr>
      <vt:lpstr>Table A-1</vt:lpstr>
      <vt:lpstr>Graphing: a brief review</vt:lpstr>
      <vt:lpstr>Figure A-3</vt:lpstr>
      <vt:lpstr>Figure A-4</vt:lpstr>
      <vt:lpstr>Graphing: a brief review</vt:lpstr>
      <vt:lpstr>Graphing: a brief review</vt:lpstr>
      <vt:lpstr>Figure A-5</vt:lpstr>
      <vt:lpstr>Graphing: a brief review</vt:lpstr>
      <vt:lpstr>Figure A-6</vt:lpstr>
      <vt:lpstr>Figure A-7</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Graphs in Economics</dc:title>
  <dc:creator>Udayan Roy</dc:creator>
  <cp:lastModifiedBy>Udayan Roy</cp:lastModifiedBy>
  <cp:revision>4</cp:revision>
  <dcterms:created xsi:type="dcterms:W3CDTF">2011-09-07T03:18:59Z</dcterms:created>
  <dcterms:modified xsi:type="dcterms:W3CDTF">2011-09-07T03:31:57Z</dcterms:modified>
</cp:coreProperties>
</file>