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7" r:id="rId3"/>
    <p:sldId id="321" r:id="rId4"/>
    <p:sldId id="323" r:id="rId5"/>
    <p:sldId id="325" r:id="rId6"/>
    <p:sldId id="326" r:id="rId7"/>
    <p:sldId id="331" r:id="rId8"/>
    <p:sldId id="327" r:id="rId9"/>
    <p:sldId id="328" r:id="rId10"/>
    <p:sldId id="329" r:id="rId11"/>
    <p:sldId id="319" r:id="rId12"/>
    <p:sldId id="320" r:id="rId13"/>
    <p:sldId id="309" r:id="rId14"/>
    <p:sldId id="258"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81" r:id="rId32"/>
    <p:sldId id="282" r:id="rId33"/>
    <p:sldId id="283" r:id="rId34"/>
    <p:sldId id="285" r:id="rId35"/>
    <p:sldId id="286" r:id="rId36"/>
    <p:sldId id="287" r:id="rId37"/>
    <p:sldId id="288" r:id="rId38"/>
    <p:sldId id="260" r:id="rId39"/>
    <p:sldId id="330" r:id="rId40"/>
    <p:sldId id="311" r:id="rId41"/>
    <p:sldId id="290" r:id="rId42"/>
    <p:sldId id="293" r:id="rId43"/>
    <p:sldId id="294" r:id="rId44"/>
    <p:sldId id="295" r:id="rId45"/>
    <p:sldId id="296" r:id="rId46"/>
    <p:sldId id="297" r:id="rId47"/>
    <p:sldId id="302" r:id="rId48"/>
    <p:sldId id="298" r:id="rId49"/>
    <p:sldId id="303" r:id="rId50"/>
    <p:sldId id="299" r:id="rId51"/>
    <p:sldId id="304" r:id="rId52"/>
    <p:sldId id="305" r:id="rId53"/>
    <p:sldId id="307" r:id="rId54"/>
    <p:sldId id="306" r:id="rId55"/>
    <p:sldId id="324" r:id="rId56"/>
    <p:sldId id="301" r:id="rId57"/>
    <p:sldId id="291" r:id="rId58"/>
    <p:sldId id="26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15" autoAdjust="0"/>
  </p:normalViewPr>
  <p:slideViewPr>
    <p:cSldViewPr snapToGrid="0">
      <p:cViewPr varScale="1">
        <p:scale>
          <a:sx n="61" d="100"/>
          <a:sy n="61" d="100"/>
        </p:scale>
        <p:origin x="860" y="5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249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C90713-46C3-40F0-ADD9-803393B72641}" type="datetimeFigureOut">
              <a:rPr lang="en-US" smtClean="0"/>
              <a:pPr/>
              <a:t>10/19/2020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5743C7-69B9-4378-9BC1-CEBA55EF4DF0}" type="slidenum">
              <a:rPr lang="en-US" smtClean="0"/>
              <a:pPr/>
              <a:t>‹#›</a:t>
            </a:fld>
            <a:endParaRPr lang="en-US"/>
          </a:p>
        </p:txBody>
      </p:sp>
    </p:spTree>
    <p:extLst>
      <p:ext uri="{BB962C8B-B14F-4D97-AF65-F5344CB8AC3E}">
        <p14:creationId xmlns:p14="http://schemas.microsoft.com/office/powerpoint/2010/main" val="1624398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A: .05</a:t>
            </a:r>
            <a:r>
              <a:rPr lang="en-US" baseline="0" dirty="0" smtClean="0"/>
              <a:t> (because .05 + 1.05 = $1.10)</a:t>
            </a:r>
            <a:endParaRPr lang="en-US" dirty="0"/>
          </a:p>
        </p:txBody>
      </p:sp>
      <p:sp>
        <p:nvSpPr>
          <p:cNvPr id="4" name="Slide Number Placeholder 3"/>
          <p:cNvSpPr>
            <a:spLocks noGrp="1"/>
          </p:cNvSpPr>
          <p:nvPr>
            <p:ph type="sldNum" sz="quarter" idx="10"/>
          </p:nvPr>
        </p:nvSpPr>
        <p:spPr/>
        <p:txBody>
          <a:bodyPr/>
          <a:lstStyle/>
          <a:p>
            <a:fld id="{DE5743C7-69B9-4378-9BC1-CEBA55EF4DF0}"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5743C7-69B9-4378-9BC1-CEBA55EF4DF0}" type="slidenum">
              <a:rPr lang="en-US" smtClean="0"/>
              <a:pPr/>
              <a:t>9</a:t>
            </a:fld>
            <a:endParaRPr lang="en-US"/>
          </a:p>
        </p:txBody>
      </p:sp>
    </p:spTree>
    <p:extLst>
      <p:ext uri="{BB962C8B-B14F-4D97-AF65-F5344CB8AC3E}">
        <p14:creationId xmlns:p14="http://schemas.microsoft.com/office/powerpoint/2010/main" val="860057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Most people will say 3 as the F in OF is typically ignored.; Without clickers do</a:t>
            </a:r>
            <a:r>
              <a:rPr lang="en-US" baseline="0" dirty="0" smtClean="0"/>
              <a:t> a hand raise with “how many counted 1?” 2? 3? OK.  Did anyone count 6?</a:t>
            </a:r>
            <a:endParaRPr lang="en-US" dirty="0"/>
          </a:p>
        </p:txBody>
      </p:sp>
      <p:sp>
        <p:nvSpPr>
          <p:cNvPr id="4" name="Slide Number Placeholder 3"/>
          <p:cNvSpPr>
            <a:spLocks noGrp="1"/>
          </p:cNvSpPr>
          <p:nvPr>
            <p:ph type="sldNum" sz="quarter" idx="10"/>
          </p:nvPr>
        </p:nvSpPr>
        <p:spPr/>
        <p:txBody>
          <a:bodyPr/>
          <a:lstStyle/>
          <a:p>
            <a:fld id="{DE5743C7-69B9-4378-9BC1-CEBA55EF4DF0}"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Most people will say 3 as the F in OF is typically ignored.; Without clickers do</a:t>
            </a:r>
            <a:r>
              <a:rPr lang="en-US" baseline="0" dirty="0" smtClean="0"/>
              <a:t> a hand raise with “how many counted 1?” 2? 3? OK.  Did anyone count 6?</a:t>
            </a:r>
            <a:endParaRPr lang="en-US" dirty="0"/>
          </a:p>
        </p:txBody>
      </p:sp>
      <p:sp>
        <p:nvSpPr>
          <p:cNvPr id="4" name="Slide Number Placeholder 3"/>
          <p:cNvSpPr>
            <a:spLocks noGrp="1"/>
          </p:cNvSpPr>
          <p:nvPr>
            <p:ph type="sldNum" sz="quarter" idx="10"/>
          </p:nvPr>
        </p:nvSpPr>
        <p:spPr/>
        <p:txBody>
          <a:bodyPr/>
          <a:lstStyle/>
          <a:p>
            <a:fld id="{DE5743C7-69B9-4378-9BC1-CEBA55EF4DF0}"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You can click these line(boxes) and rotate</a:t>
            </a:r>
            <a:r>
              <a:rPr lang="en-US" baseline="0" dirty="0" smtClean="0"/>
              <a:t> during class to show that you aren’t faking it.</a:t>
            </a:r>
            <a:endParaRPr lang="en-US" dirty="0"/>
          </a:p>
        </p:txBody>
      </p:sp>
      <p:sp>
        <p:nvSpPr>
          <p:cNvPr id="4" name="Slide Number Placeholder 3"/>
          <p:cNvSpPr>
            <a:spLocks noGrp="1"/>
          </p:cNvSpPr>
          <p:nvPr>
            <p:ph type="sldNum" sz="quarter" idx="10"/>
          </p:nvPr>
        </p:nvSpPr>
        <p:spPr/>
        <p:txBody>
          <a:bodyPr/>
          <a:lstStyle/>
          <a:p>
            <a:fld id="{DE5743C7-69B9-4378-9BC1-CEBA55EF4DF0}" type="slidenum">
              <a:rPr lang="en-US" smtClean="0"/>
              <a:pPr/>
              <a:t>54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What does the</a:t>
            </a:r>
            <a:r>
              <a:rPr lang="en-US" baseline="0" dirty="0" smtClean="0"/>
              <a:t> subject matter of this presentation have to do with economics? How can people protect themselves from the weaknesses discussed here? How can or should rational actors and policy makers make use of the ideas discussed here?</a:t>
            </a:r>
            <a:endParaRPr lang="en-US" dirty="0"/>
          </a:p>
        </p:txBody>
      </p:sp>
      <p:sp>
        <p:nvSpPr>
          <p:cNvPr id="4" name="Slide Number Placeholder 3"/>
          <p:cNvSpPr>
            <a:spLocks noGrp="1"/>
          </p:cNvSpPr>
          <p:nvPr>
            <p:ph type="sldNum" sz="quarter" idx="10"/>
          </p:nvPr>
        </p:nvSpPr>
        <p:spPr/>
        <p:txBody>
          <a:bodyPr/>
          <a:lstStyle/>
          <a:p>
            <a:fld id="{DE5743C7-69B9-4378-9BC1-CEBA55EF4DF0}" type="slidenum">
              <a:rPr lang="en-US" smtClean="0"/>
              <a:pPr/>
              <a:t>58</a:t>
            </a:fld>
            <a:endParaRPr lang="en-US"/>
          </a:p>
        </p:txBody>
      </p:sp>
    </p:spTree>
    <p:extLst>
      <p:ext uri="{BB962C8B-B14F-4D97-AF65-F5344CB8AC3E}">
        <p14:creationId xmlns:p14="http://schemas.microsoft.com/office/powerpoint/2010/main" val="291176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02A6DB-9D96-492B-A88A-330A541E895B}"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2AA0C-4FAC-4EEC-8A68-4BC273F04A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2A6DB-9D96-492B-A88A-330A541E895B}"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2AA0C-4FAC-4EEC-8A68-4BC273F04A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2A6DB-9D96-492B-A88A-330A541E895B}"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2AA0C-4FAC-4EEC-8A68-4BC273F04A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2A6DB-9D96-492B-A88A-330A541E895B}"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2AA0C-4FAC-4EEC-8A68-4BC273F04A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02A6DB-9D96-492B-A88A-330A541E895B}"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2AA0C-4FAC-4EEC-8A68-4BC273F04A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02A6DB-9D96-492B-A88A-330A541E895B}"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2AA0C-4FAC-4EEC-8A68-4BC273F04A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02A6DB-9D96-492B-A88A-330A541E895B}" type="datetimeFigureOut">
              <a:rPr lang="en-US" smtClean="0"/>
              <a:pPr/>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52AA0C-4FAC-4EEC-8A68-4BC273F04A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02A6DB-9D96-492B-A88A-330A541E895B}" type="datetimeFigureOut">
              <a:rPr lang="en-US" smtClean="0"/>
              <a:pPr/>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52AA0C-4FAC-4EEC-8A68-4BC273F04A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2A6DB-9D96-492B-A88A-330A541E895B}" type="datetimeFigureOut">
              <a:rPr lang="en-US" smtClean="0"/>
              <a:pPr/>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52AA0C-4FAC-4EEC-8A68-4BC273F04A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2A6DB-9D96-492B-A88A-330A541E895B}"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2AA0C-4FAC-4EEC-8A68-4BC273F04A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2A6DB-9D96-492B-A88A-330A541E895B}"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2AA0C-4FAC-4EEC-8A68-4BC273F04A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2A6DB-9D96-492B-A88A-330A541E895B}" type="datetimeFigureOut">
              <a:rPr lang="en-US" smtClean="0"/>
              <a:pPr/>
              <a:t>10/19/2020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2AA0C-4FAC-4EEC-8A68-4BC273F04A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en.wikipedia.org/wiki/Stroop_effec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8069" y="176984"/>
            <a:ext cx="7031601" cy="6592528"/>
          </a:xfrm>
        </p:spPr>
        <p:txBody>
          <a:bodyPr>
            <a:normAutofit/>
          </a:bodyPr>
          <a:lstStyle/>
          <a:p>
            <a:pPr>
              <a:lnSpc>
                <a:spcPct val="80000"/>
              </a:lnSpc>
            </a:pPr>
            <a:r>
              <a:rPr lang="en-US" sz="6000" dirty="0"/>
              <a:t>Introduction to </a:t>
            </a:r>
            <a:r>
              <a:rPr lang="en-US" sz="6000" dirty="0" smtClean="0"/>
              <a:t>Behavioral Economics</a:t>
            </a:r>
            <a:br>
              <a:rPr lang="en-US" sz="6000" dirty="0" smtClean="0"/>
            </a:br>
            <a:r>
              <a:rPr lang="en-US" sz="6000" dirty="0"/>
              <a:t/>
            </a:r>
            <a:br>
              <a:rPr lang="en-US" sz="6000" dirty="0"/>
            </a:br>
            <a:r>
              <a:rPr lang="en-US" sz="4800" b="1" dirty="0" smtClean="0">
                <a:solidFill>
                  <a:schemeClr val="tx1">
                    <a:lumMod val="50000"/>
                    <a:lumOff val="50000"/>
                  </a:schemeClr>
                </a:solidFill>
              </a:rPr>
              <a:t>Predictable Irrationality</a:t>
            </a:r>
            <a:endParaRPr lang="en-US" sz="6000" b="1" dirty="0">
              <a:solidFill>
                <a:schemeClr val="tx1">
                  <a:lumMod val="50000"/>
                  <a:lumOff val="50000"/>
                </a:schemeClr>
              </a:solidFill>
            </a:endParaRPr>
          </a:p>
        </p:txBody>
      </p:sp>
      <p:pic>
        <p:nvPicPr>
          <p:cNvPr id="4" name="Picture 4" descr="C:\Documents and Settings\rjames\Local Settings\Temporary Internet Files\Content.IE5\7XXAE5FQ\MPj04117850000[1].jpg"/>
          <p:cNvPicPr>
            <a:picLocks noChangeAspect="1" noChangeArrowheads="1"/>
          </p:cNvPicPr>
          <p:nvPr/>
        </p:nvPicPr>
        <p:blipFill>
          <a:blip r:embed="rId2" cstate="print"/>
          <a:srcRect l="6663" t="7778"/>
          <a:stretch>
            <a:fillRect/>
          </a:stretch>
        </p:blipFill>
        <p:spPr bwMode="auto">
          <a:xfrm flipH="1">
            <a:off x="7609671" y="105100"/>
            <a:ext cx="4498247" cy="66635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Cognitive Reflection Task</a:t>
            </a:r>
          </a:p>
        </p:txBody>
      </p:sp>
      <p:sp>
        <p:nvSpPr>
          <p:cNvPr id="3" name="Content Placeholder 2"/>
          <p:cNvSpPr>
            <a:spLocks noGrp="1"/>
          </p:cNvSpPr>
          <p:nvPr>
            <p:ph idx="1"/>
          </p:nvPr>
        </p:nvSpPr>
        <p:spPr/>
        <p:txBody>
          <a:bodyPr/>
          <a:lstStyle/>
          <a:p>
            <a:r>
              <a:rPr lang="en-US" dirty="0"/>
              <a:t>The three questions </a:t>
            </a:r>
            <a:r>
              <a:rPr lang="en-US" dirty="0" smtClean="0"/>
              <a:t>above are </a:t>
            </a:r>
            <a:r>
              <a:rPr lang="en-US" dirty="0"/>
              <a:t>known as the Cognitive Reflection Task (CRT). </a:t>
            </a:r>
            <a:endParaRPr lang="en-US" dirty="0" smtClean="0"/>
          </a:p>
          <a:p>
            <a:pPr lvl="1"/>
            <a:r>
              <a:rPr lang="en-US" dirty="0" smtClean="0"/>
              <a:t>Shane </a:t>
            </a:r>
            <a:r>
              <a:rPr lang="en-US" dirty="0"/>
              <a:t>Frederick, “Cognitive Reflection and Decision Making,” </a:t>
            </a:r>
            <a:r>
              <a:rPr lang="en-US" i="1" dirty="0"/>
              <a:t>Journal of Economic Perspectives</a:t>
            </a:r>
            <a:r>
              <a:rPr lang="en-US" dirty="0"/>
              <a:t> 19 (2005): 24-42. </a:t>
            </a:r>
            <a:endParaRPr lang="en-US" dirty="0" smtClean="0"/>
          </a:p>
          <a:p>
            <a:pPr lvl="1"/>
            <a:r>
              <a:rPr lang="en-US" dirty="0" smtClean="0"/>
              <a:t>After giving the test to nearly 3,500 people, Frederick found that only 17 percent got all three answers right and 33 percent got none right.</a:t>
            </a:r>
            <a:endParaRPr lang="en-US" dirty="0"/>
          </a:p>
        </p:txBody>
      </p:sp>
    </p:spTree>
    <p:extLst>
      <p:ext uri="{BB962C8B-B14F-4D97-AF65-F5344CB8AC3E}">
        <p14:creationId xmlns:p14="http://schemas.microsoft.com/office/powerpoint/2010/main" val="3786587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a letters test</a:t>
            </a:r>
            <a:endParaRPr lang="en-US" dirty="0"/>
          </a:p>
        </p:txBody>
      </p:sp>
      <p:sp>
        <p:nvSpPr>
          <p:cNvPr id="3" name="Content Placeholder 2"/>
          <p:cNvSpPr>
            <a:spLocks noGrp="1"/>
          </p:cNvSpPr>
          <p:nvPr>
            <p:ph idx="1"/>
          </p:nvPr>
        </p:nvSpPr>
        <p:spPr/>
        <p:txBody>
          <a:bodyPr/>
          <a:lstStyle/>
          <a:p>
            <a:pPr marL="0" indent="0">
              <a:buNone/>
            </a:pPr>
            <a:r>
              <a:rPr lang="en-US" dirty="0" smtClean="0"/>
              <a:t>How many times does the letter “F” appears in the following sentence?</a:t>
            </a:r>
          </a:p>
          <a:p>
            <a:pPr>
              <a:buNone/>
            </a:pPr>
            <a:endParaRPr lang="en-US" dirty="0" smtClean="0"/>
          </a:p>
          <a:p>
            <a:pPr marL="0" indent="0" algn="ctr">
              <a:buNone/>
            </a:pPr>
            <a:r>
              <a:rPr lang="en-US" b="1" dirty="0" smtClean="0"/>
              <a:t>FINISHED FILES ARE THE </a:t>
            </a:r>
          </a:p>
          <a:p>
            <a:pPr marL="0" indent="0" algn="ctr">
              <a:buNone/>
            </a:pPr>
            <a:r>
              <a:rPr lang="en-US" b="1" dirty="0" smtClean="0"/>
              <a:t>RESULT OF YEARS OF SCIENTIFIC </a:t>
            </a:r>
          </a:p>
          <a:p>
            <a:pPr marL="0" indent="0" algn="ctr">
              <a:buNone/>
            </a:pPr>
            <a:r>
              <a:rPr lang="en-US" b="1" dirty="0" smtClean="0"/>
              <a:t>STUDY COMBINED WITH THE </a:t>
            </a:r>
          </a:p>
          <a:p>
            <a:pPr marL="0" indent="0" algn="ctr">
              <a:buNone/>
            </a:pPr>
            <a:r>
              <a:rPr lang="en-US" b="1" dirty="0" smtClean="0"/>
              <a:t>EXPERIENCE OF YEARS</a:t>
            </a:r>
          </a:p>
          <a:p>
            <a:pPr marL="0" indent="0">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ability to identify letters</a:t>
            </a:r>
            <a:endParaRPr lang="en-US" dirty="0"/>
          </a:p>
        </p:txBody>
      </p:sp>
      <p:sp>
        <p:nvSpPr>
          <p:cNvPr id="3" name="Content Placeholder 2"/>
          <p:cNvSpPr>
            <a:spLocks noGrp="1"/>
          </p:cNvSpPr>
          <p:nvPr>
            <p:ph idx="1"/>
          </p:nvPr>
        </p:nvSpPr>
        <p:spPr/>
        <p:txBody>
          <a:bodyPr/>
          <a:lstStyle/>
          <a:p>
            <a:pPr marL="0" indent="0">
              <a:buNone/>
            </a:pPr>
            <a:r>
              <a:rPr lang="en-US" dirty="0" smtClean="0"/>
              <a:t>How many times does the letter “F” appears in the following sentence?</a:t>
            </a:r>
          </a:p>
          <a:p>
            <a:pPr>
              <a:buNone/>
            </a:pPr>
            <a:endParaRPr lang="en-US" dirty="0" smtClean="0"/>
          </a:p>
          <a:p>
            <a:pPr marL="0" indent="0" algn="ctr">
              <a:buNone/>
            </a:pPr>
            <a:r>
              <a:rPr lang="en-US" b="1" dirty="0" smtClean="0">
                <a:solidFill>
                  <a:srgbClr val="FF0000"/>
                </a:solidFill>
              </a:rPr>
              <a:t>F</a:t>
            </a:r>
            <a:r>
              <a:rPr lang="en-US" b="1" dirty="0" smtClean="0"/>
              <a:t>INISHED </a:t>
            </a:r>
            <a:r>
              <a:rPr lang="en-US" b="1" dirty="0" smtClean="0">
                <a:solidFill>
                  <a:srgbClr val="FF0000"/>
                </a:solidFill>
              </a:rPr>
              <a:t>F</a:t>
            </a:r>
            <a:r>
              <a:rPr lang="en-US" b="1" dirty="0" smtClean="0"/>
              <a:t>ILES ARE THE </a:t>
            </a:r>
          </a:p>
          <a:p>
            <a:pPr marL="0" indent="0" algn="ctr">
              <a:buNone/>
            </a:pPr>
            <a:r>
              <a:rPr lang="en-US" b="1" dirty="0" smtClean="0"/>
              <a:t>RESULT O</a:t>
            </a:r>
            <a:r>
              <a:rPr lang="en-US" b="1" dirty="0" smtClean="0">
                <a:solidFill>
                  <a:srgbClr val="FF0000"/>
                </a:solidFill>
              </a:rPr>
              <a:t>F</a:t>
            </a:r>
            <a:r>
              <a:rPr lang="en-US" b="1" dirty="0" smtClean="0"/>
              <a:t> YEARS O</a:t>
            </a:r>
            <a:r>
              <a:rPr lang="en-US" b="1" dirty="0" smtClean="0">
                <a:solidFill>
                  <a:srgbClr val="FF0000"/>
                </a:solidFill>
              </a:rPr>
              <a:t>F</a:t>
            </a:r>
            <a:r>
              <a:rPr lang="en-US" b="1" dirty="0" smtClean="0"/>
              <a:t> SCIENTI</a:t>
            </a:r>
            <a:r>
              <a:rPr lang="en-US" b="1" dirty="0" smtClean="0">
                <a:solidFill>
                  <a:srgbClr val="FF0000"/>
                </a:solidFill>
              </a:rPr>
              <a:t>F</a:t>
            </a:r>
            <a:r>
              <a:rPr lang="en-US" b="1" dirty="0" smtClean="0"/>
              <a:t>IC </a:t>
            </a:r>
          </a:p>
          <a:p>
            <a:pPr marL="0" indent="0" algn="ctr">
              <a:buNone/>
            </a:pPr>
            <a:r>
              <a:rPr lang="en-US" b="1" dirty="0" smtClean="0"/>
              <a:t>STUDY COMBINED WITH THE </a:t>
            </a:r>
          </a:p>
          <a:p>
            <a:pPr marL="0" indent="0" algn="ctr">
              <a:buNone/>
            </a:pPr>
            <a:r>
              <a:rPr lang="en-US" b="1" dirty="0" smtClean="0"/>
              <a:t>EXPERIENCE O</a:t>
            </a:r>
            <a:r>
              <a:rPr lang="en-US" b="1" dirty="0" smtClean="0">
                <a:solidFill>
                  <a:srgbClr val="FF0000"/>
                </a:solidFill>
              </a:rPr>
              <a:t>F</a:t>
            </a:r>
            <a:r>
              <a:rPr lang="en-US" b="1" dirty="0" smtClean="0"/>
              <a:t> YEARS</a:t>
            </a:r>
          </a:p>
          <a:p>
            <a:pPr marL="0" indent="0">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test of your decision-making skills</a:t>
            </a:r>
            <a:endParaRPr lang="en-US" dirty="0"/>
          </a:p>
        </p:txBody>
      </p:sp>
      <p:sp>
        <p:nvSpPr>
          <p:cNvPr id="3" name="Content Placeholder 2"/>
          <p:cNvSpPr>
            <a:spLocks noGrp="1"/>
          </p:cNvSpPr>
          <p:nvPr>
            <p:ph idx="1"/>
          </p:nvPr>
        </p:nvSpPr>
        <p:spPr>
          <a:xfrm>
            <a:off x="1981200" y="1600201"/>
            <a:ext cx="4114800" cy="4525963"/>
          </a:xfrm>
        </p:spPr>
        <p:txBody>
          <a:bodyPr>
            <a:normAutofit/>
          </a:bodyPr>
          <a:lstStyle/>
          <a:p>
            <a:pPr marL="0" indent="0">
              <a:buNone/>
            </a:pPr>
            <a:r>
              <a:rPr lang="en-US" sz="3600" dirty="0"/>
              <a:t>Let’s go with something simpler than numbers or letters.</a:t>
            </a:r>
          </a:p>
          <a:p>
            <a:pPr>
              <a:buNone/>
            </a:pPr>
            <a:endParaRPr lang="en-US" sz="3600" dirty="0"/>
          </a:p>
          <a:p>
            <a:pPr marL="0" indent="0">
              <a:buNone/>
            </a:pPr>
            <a:r>
              <a:rPr lang="en-US" sz="3600" dirty="0"/>
              <a:t>Identifying colors and shapes.</a:t>
            </a:r>
          </a:p>
        </p:txBody>
      </p:sp>
      <p:pic>
        <p:nvPicPr>
          <p:cNvPr id="47106" name="Picture 2" descr="http://independent-life-technologies.co.uk/IMAGES/AdaptedToys/923.jpg"/>
          <p:cNvPicPr>
            <a:picLocks noChangeAspect="1" noChangeArrowheads="1"/>
          </p:cNvPicPr>
          <p:nvPr/>
        </p:nvPicPr>
        <p:blipFill>
          <a:blip r:embed="rId2" cstate="print"/>
          <a:srcRect/>
          <a:stretch>
            <a:fillRect/>
          </a:stretch>
        </p:blipFill>
        <p:spPr bwMode="auto">
          <a:xfrm>
            <a:off x="5905500" y="2819400"/>
            <a:ext cx="4762500" cy="3810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1"/>
            <a:ext cx="8229600" cy="4525963"/>
          </a:xfrm>
        </p:spPr>
        <p:txBody>
          <a:bodyPr>
            <a:noAutofit/>
          </a:bodyPr>
          <a:lstStyle/>
          <a:p>
            <a:pPr>
              <a:buNone/>
            </a:pPr>
            <a:r>
              <a:rPr lang="en-US" sz="4000" dirty="0"/>
              <a:t>Identifying colors</a:t>
            </a:r>
          </a:p>
          <a:p>
            <a:pPr marL="0" indent="0">
              <a:buNone/>
            </a:pPr>
            <a:endParaRPr lang="en-US" sz="4000" dirty="0"/>
          </a:p>
          <a:p>
            <a:pPr marL="0" indent="0">
              <a:buNone/>
            </a:pPr>
            <a:r>
              <a:rPr lang="en-US" sz="4000" dirty="0"/>
              <a:t>You will see a mixture of words, non-words, and shapes. Say the COLOR (red, blue, yellow, or green) of each form you see, </a:t>
            </a:r>
            <a:r>
              <a:rPr lang="en-US" sz="4000" b="1" u="sng" dirty="0"/>
              <a:t>as quickly as possible</a:t>
            </a:r>
            <a:r>
              <a:rPr lang="en-US" sz="4000" dirty="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en-US"/>
          </a:p>
        </p:txBody>
      </p:sp>
      <p:sp>
        <p:nvSpPr>
          <p:cNvPr id="30723" name="Rectangle 3"/>
          <p:cNvSpPr>
            <a:spLocks noGrp="1" noChangeArrowheads="1"/>
          </p:cNvSpPr>
          <p:nvPr>
            <p:ph type="body" idx="1"/>
          </p:nvPr>
        </p:nvSpPr>
        <p:spPr/>
        <p:txBody>
          <a:bodyPr/>
          <a:lstStyle/>
          <a:p>
            <a:pPr>
              <a:buFontTx/>
              <a:buNone/>
            </a:pPr>
            <a:endParaRPr lang="en-US" sz="3600" dirty="0"/>
          </a:p>
          <a:p>
            <a:pPr algn="ctr">
              <a:buFontTx/>
              <a:buNone/>
            </a:pPr>
            <a:r>
              <a:rPr lang="en-US" sz="9600" b="1" dirty="0">
                <a:solidFill>
                  <a:srgbClr val="FF0000"/>
                </a:solidFill>
                <a:sym typeface="Webdings" pitchFamily="18" charset="2"/>
              </a:rPr>
              <a:t></a:t>
            </a:r>
            <a:endParaRPr lang="en-US" sz="9600" b="1" dirty="0">
              <a:solidFill>
                <a:srgbClr val="FF0000"/>
              </a:solidFill>
            </a:endParaRPr>
          </a:p>
          <a:p>
            <a:pPr>
              <a:buFontTx/>
              <a:buNone/>
            </a:pPr>
            <a:endParaRPr lang="en-US" sz="9600" b="1" dirty="0">
              <a:solidFill>
                <a:srgbClr val="008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p>
        </p:txBody>
      </p:sp>
      <p:sp>
        <p:nvSpPr>
          <p:cNvPr id="4099" name="Rectangle 3"/>
          <p:cNvSpPr>
            <a:spLocks noGrp="1" noChangeArrowheads="1"/>
          </p:cNvSpPr>
          <p:nvPr>
            <p:ph type="body" idx="1"/>
          </p:nvPr>
        </p:nvSpPr>
        <p:spPr/>
        <p:txBody>
          <a:bodyPr/>
          <a:lstStyle/>
          <a:p>
            <a:pPr>
              <a:buFontTx/>
              <a:buNone/>
            </a:pPr>
            <a:endParaRPr lang="en-US" sz="3600"/>
          </a:p>
          <a:p>
            <a:pPr algn="ctr">
              <a:buFontTx/>
              <a:buNone/>
            </a:pPr>
            <a:r>
              <a:rPr lang="en-US" sz="8000" b="1">
                <a:solidFill>
                  <a:srgbClr val="008000"/>
                </a:solidFill>
              </a:rPr>
              <a:t>green</a:t>
            </a:r>
          </a:p>
          <a:p>
            <a:pPr>
              <a:buFontTx/>
              <a:buNone/>
            </a:pPr>
            <a:endParaRPr lang="en-US" sz="8000" b="1">
              <a:solidFill>
                <a:srgbClr val="008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en-US"/>
          </a:p>
        </p:txBody>
      </p:sp>
      <p:sp>
        <p:nvSpPr>
          <p:cNvPr id="27651" name="Rectangle 3"/>
          <p:cNvSpPr>
            <a:spLocks noGrp="1" noChangeArrowheads="1"/>
          </p:cNvSpPr>
          <p:nvPr>
            <p:ph type="body" idx="1"/>
          </p:nvPr>
        </p:nvSpPr>
        <p:spPr/>
        <p:txBody>
          <a:bodyPr/>
          <a:lstStyle/>
          <a:p>
            <a:pPr>
              <a:buFontTx/>
              <a:buNone/>
            </a:pPr>
            <a:endParaRPr lang="en-US" sz="3600" dirty="0"/>
          </a:p>
          <a:p>
            <a:pPr algn="ctr">
              <a:buFontTx/>
              <a:buNone/>
            </a:pPr>
            <a:r>
              <a:rPr lang="en-US" sz="9600" b="1" dirty="0">
                <a:solidFill>
                  <a:srgbClr val="0000FF"/>
                </a:solidFill>
              </a:rPr>
              <a:t>blue</a:t>
            </a:r>
          </a:p>
          <a:p>
            <a:pPr>
              <a:buFontTx/>
              <a:buNone/>
            </a:pPr>
            <a:endParaRPr lang="en-US" sz="7200" dirty="0">
              <a:solidFill>
                <a:srgbClr val="008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US"/>
          </a:p>
        </p:txBody>
      </p:sp>
      <p:sp>
        <p:nvSpPr>
          <p:cNvPr id="29699" name="Rectangle 3"/>
          <p:cNvSpPr>
            <a:spLocks noGrp="1" noChangeArrowheads="1"/>
          </p:cNvSpPr>
          <p:nvPr>
            <p:ph type="body" idx="1"/>
          </p:nvPr>
        </p:nvSpPr>
        <p:spPr/>
        <p:txBody>
          <a:bodyPr/>
          <a:lstStyle/>
          <a:p>
            <a:pPr>
              <a:buFontTx/>
              <a:buNone/>
            </a:pPr>
            <a:endParaRPr lang="en-US" sz="3600" dirty="0"/>
          </a:p>
          <a:p>
            <a:pPr algn="ctr">
              <a:buFontTx/>
              <a:buNone/>
            </a:pPr>
            <a:r>
              <a:rPr lang="en-US" sz="9600" b="1" dirty="0">
                <a:solidFill>
                  <a:srgbClr val="FFFF00"/>
                </a:solidFill>
              </a:rPr>
              <a:t>yellow</a:t>
            </a:r>
          </a:p>
          <a:p>
            <a:pPr>
              <a:buFontTx/>
              <a:buNone/>
            </a:pPr>
            <a:endParaRPr lang="en-US" sz="8000" b="1" dirty="0">
              <a:solidFill>
                <a:srgbClr val="008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p>
        </p:txBody>
      </p:sp>
      <p:sp>
        <p:nvSpPr>
          <p:cNvPr id="28675" name="Rectangle 3"/>
          <p:cNvSpPr>
            <a:spLocks noGrp="1" noChangeArrowheads="1"/>
          </p:cNvSpPr>
          <p:nvPr>
            <p:ph type="body" idx="1"/>
          </p:nvPr>
        </p:nvSpPr>
        <p:spPr/>
        <p:txBody>
          <a:bodyPr/>
          <a:lstStyle/>
          <a:p>
            <a:pPr>
              <a:buFontTx/>
              <a:buNone/>
            </a:pPr>
            <a:endParaRPr lang="en-US" sz="3600"/>
          </a:p>
          <a:p>
            <a:pPr algn="ctr">
              <a:buFontTx/>
              <a:buNone/>
            </a:pPr>
            <a:r>
              <a:rPr lang="en-US" sz="9600" b="1">
                <a:solidFill>
                  <a:srgbClr val="008000"/>
                </a:solidFill>
                <a:sym typeface="Webdings" pitchFamily="18" charset="2"/>
              </a:rPr>
              <a:t></a:t>
            </a:r>
            <a:endParaRPr lang="en-US" sz="9600" b="1">
              <a:solidFill>
                <a:srgbClr val="008000"/>
              </a:solidFill>
            </a:endParaRPr>
          </a:p>
          <a:p>
            <a:pPr>
              <a:buFontTx/>
              <a:buNone/>
            </a:pPr>
            <a:endParaRPr lang="en-US" sz="9600" b="1">
              <a:solidFill>
                <a:srgbClr val="008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tock_000008468877XSmall.jpg"/>
          <p:cNvPicPr>
            <a:picLocks noChangeAspect="1"/>
          </p:cNvPicPr>
          <p:nvPr/>
        </p:nvPicPr>
        <p:blipFill>
          <a:blip r:embed="rId2" cstate="print"/>
          <a:srcRect l="24541"/>
          <a:stretch>
            <a:fillRect/>
          </a:stretch>
        </p:blipFill>
        <p:spPr>
          <a:xfrm>
            <a:off x="1524000" y="1564671"/>
            <a:ext cx="6019800" cy="5293330"/>
          </a:xfrm>
          <a:prstGeom prst="rect">
            <a:avLst/>
          </a:prstGeom>
        </p:spPr>
      </p:pic>
      <p:sp>
        <p:nvSpPr>
          <p:cNvPr id="3" name="Content Placeholder 2"/>
          <p:cNvSpPr>
            <a:spLocks noGrp="1"/>
          </p:cNvSpPr>
          <p:nvPr>
            <p:ph idx="1"/>
          </p:nvPr>
        </p:nvSpPr>
        <p:spPr>
          <a:xfrm>
            <a:off x="1981200" y="46038"/>
            <a:ext cx="8686800" cy="4525963"/>
          </a:xfrm>
        </p:spPr>
        <p:txBody>
          <a:bodyPr>
            <a:normAutofit/>
          </a:bodyPr>
          <a:lstStyle/>
          <a:p>
            <a:pPr marL="0" indent="0">
              <a:lnSpc>
                <a:spcPct val="80000"/>
              </a:lnSpc>
              <a:buNone/>
            </a:pPr>
            <a:r>
              <a:rPr lang="en-US" sz="4400" dirty="0"/>
              <a:t>In this class, we will learn that our decision-making processes might not be as perfect as we think.</a:t>
            </a:r>
          </a:p>
        </p:txBody>
      </p:sp>
      <p:sp>
        <p:nvSpPr>
          <p:cNvPr id="4" name="Content Placeholder 2"/>
          <p:cNvSpPr txBox="1">
            <a:spLocks/>
          </p:cNvSpPr>
          <p:nvPr/>
        </p:nvSpPr>
        <p:spPr>
          <a:xfrm>
            <a:off x="2057400" y="1676401"/>
            <a:ext cx="8229600" cy="4525963"/>
          </a:xfrm>
          <a:prstGeom prst="rect">
            <a:avLst/>
          </a:prstGeom>
        </p:spPr>
        <p:txBody>
          <a:bodyPr vert="horz" lIns="91440" tIns="45720" rIns="91440" bIns="45720" rtlCol="0">
            <a:normAutofit/>
          </a:bodyPr>
          <a:lstStyle/>
          <a:p>
            <a:pPr>
              <a:spcBef>
                <a:spcPct val="20000"/>
              </a:spcBef>
              <a:defRPr/>
            </a:pPr>
            <a:endParaRPr lang="en-US" sz="3200" dirty="0"/>
          </a:p>
          <a:p>
            <a:pPr>
              <a:spcBef>
                <a:spcPct val="20000"/>
              </a:spcBef>
              <a:defRPr/>
            </a:pPr>
            <a:endParaRPr lang="en-US" sz="3200" dirty="0"/>
          </a:p>
          <a:p>
            <a:pPr>
              <a:spcBef>
                <a:spcPct val="20000"/>
              </a:spcBef>
              <a:defRPr/>
            </a:pPr>
            <a:endParaRPr lang="en-US" sz="3200" dirty="0"/>
          </a:p>
          <a:p>
            <a:pPr marL="342900" indent="-342900">
              <a:spcBef>
                <a:spcPct val="20000"/>
              </a:spcBef>
              <a:defRPr/>
            </a:pPr>
            <a:endParaRPr lang="en-US" sz="3200" dirty="0"/>
          </a:p>
        </p:txBody>
      </p:sp>
      <p:sp>
        <p:nvSpPr>
          <p:cNvPr id="5" name="Content Placeholder 2"/>
          <p:cNvSpPr txBox="1">
            <a:spLocks/>
          </p:cNvSpPr>
          <p:nvPr/>
        </p:nvSpPr>
        <p:spPr>
          <a:xfrm>
            <a:off x="6324600" y="2667000"/>
            <a:ext cx="4343400" cy="1905000"/>
          </a:xfrm>
          <a:prstGeom prst="rect">
            <a:avLst/>
          </a:prstGeom>
          <a:solidFill>
            <a:schemeClr val="tx1">
              <a:lumMod val="95000"/>
              <a:lumOff val="5000"/>
            </a:schemeClr>
          </a:solidFill>
        </p:spPr>
        <p:txBody>
          <a:bodyPr vert="horz" lIns="91440" tIns="45720" rIns="91440" bIns="45720" rtlCol="0">
            <a:normAutofit/>
          </a:bodyPr>
          <a:lstStyle/>
          <a:p>
            <a:pPr marL="1588" algn="ctr">
              <a:lnSpc>
                <a:spcPct val="80000"/>
              </a:lnSpc>
              <a:defRPr/>
            </a:pPr>
            <a:r>
              <a:rPr lang="en-US" sz="4800" dirty="0">
                <a:solidFill>
                  <a:schemeClr val="bg1"/>
                </a:solidFill>
              </a:rPr>
              <a:t>And we will learn how to improve them.</a:t>
            </a:r>
          </a:p>
          <a:p>
            <a:pPr marL="342900" indent="-342900">
              <a:spcBef>
                <a:spcPct val="20000"/>
              </a:spcBef>
              <a:defRPr/>
            </a:pP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US"/>
          </a:p>
        </p:txBody>
      </p:sp>
      <p:sp>
        <p:nvSpPr>
          <p:cNvPr id="25603" name="Rectangle 3"/>
          <p:cNvSpPr>
            <a:spLocks noGrp="1" noChangeArrowheads="1"/>
          </p:cNvSpPr>
          <p:nvPr>
            <p:ph type="body" idx="1"/>
          </p:nvPr>
        </p:nvSpPr>
        <p:spPr/>
        <p:txBody>
          <a:bodyPr/>
          <a:lstStyle/>
          <a:p>
            <a:pPr>
              <a:buFontTx/>
              <a:buNone/>
            </a:pPr>
            <a:endParaRPr lang="en-US" sz="3600"/>
          </a:p>
          <a:p>
            <a:pPr algn="ctr">
              <a:buFontTx/>
              <a:buNone/>
            </a:pPr>
            <a:r>
              <a:rPr lang="en-US" sz="8000" b="1">
                <a:solidFill>
                  <a:srgbClr val="008000"/>
                </a:solidFill>
              </a:rPr>
              <a:t>cat</a:t>
            </a:r>
          </a:p>
          <a:p>
            <a:pPr>
              <a:buFontTx/>
              <a:buNone/>
            </a:pPr>
            <a:endParaRPr lang="en-US" sz="8000" b="1">
              <a:solidFill>
                <a:srgbClr val="008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p>
        </p:txBody>
      </p:sp>
      <p:sp>
        <p:nvSpPr>
          <p:cNvPr id="6147" name="Rectangle 3"/>
          <p:cNvSpPr>
            <a:spLocks noGrp="1" noChangeArrowheads="1"/>
          </p:cNvSpPr>
          <p:nvPr>
            <p:ph type="body" idx="1"/>
          </p:nvPr>
        </p:nvSpPr>
        <p:spPr/>
        <p:txBody>
          <a:bodyPr/>
          <a:lstStyle/>
          <a:p>
            <a:pPr>
              <a:buFontTx/>
              <a:buNone/>
            </a:pPr>
            <a:endParaRPr lang="en-US" sz="3600"/>
          </a:p>
          <a:p>
            <a:pPr algn="ctr">
              <a:buFontTx/>
              <a:buNone/>
            </a:pPr>
            <a:r>
              <a:rPr lang="en-US" sz="8000" b="1">
                <a:solidFill>
                  <a:srgbClr val="FF0000"/>
                </a:solidFill>
              </a:rPr>
              <a:t>red</a:t>
            </a:r>
          </a:p>
          <a:p>
            <a:pPr>
              <a:buFontTx/>
              <a:buNone/>
            </a:pPr>
            <a:endParaRPr lang="en-US" sz="8000" b="1">
              <a:solidFill>
                <a:srgbClr val="008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a:p>
        </p:txBody>
      </p:sp>
      <p:sp>
        <p:nvSpPr>
          <p:cNvPr id="31747" name="Rectangle 3"/>
          <p:cNvSpPr>
            <a:spLocks noGrp="1" noChangeArrowheads="1"/>
          </p:cNvSpPr>
          <p:nvPr>
            <p:ph type="body" idx="1"/>
          </p:nvPr>
        </p:nvSpPr>
        <p:spPr/>
        <p:txBody>
          <a:bodyPr/>
          <a:lstStyle/>
          <a:p>
            <a:pPr>
              <a:buFontTx/>
              <a:buNone/>
            </a:pPr>
            <a:endParaRPr lang="en-US" sz="3600" dirty="0"/>
          </a:p>
          <a:p>
            <a:pPr algn="ctr">
              <a:buFontTx/>
              <a:buNone/>
            </a:pPr>
            <a:r>
              <a:rPr lang="en-US" sz="9600" b="1" dirty="0">
                <a:solidFill>
                  <a:srgbClr val="FFFF00"/>
                </a:solidFill>
                <a:sym typeface="Webdings" pitchFamily="18" charset="2"/>
              </a:rPr>
              <a:t></a:t>
            </a:r>
            <a:endParaRPr lang="en-US" sz="9600" b="1" dirty="0">
              <a:solidFill>
                <a:srgbClr val="FFFF00"/>
              </a:solidFill>
            </a:endParaRPr>
          </a:p>
          <a:p>
            <a:pPr>
              <a:buFontTx/>
              <a:buNone/>
            </a:pPr>
            <a:endParaRPr lang="en-US" sz="9600" b="1" dirty="0">
              <a:solidFill>
                <a:srgbClr val="FF99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en-US"/>
          </a:p>
        </p:txBody>
      </p:sp>
      <p:sp>
        <p:nvSpPr>
          <p:cNvPr id="26627" name="Rectangle 3"/>
          <p:cNvSpPr>
            <a:spLocks noGrp="1" noChangeArrowheads="1"/>
          </p:cNvSpPr>
          <p:nvPr>
            <p:ph type="body" idx="1"/>
          </p:nvPr>
        </p:nvSpPr>
        <p:spPr/>
        <p:txBody>
          <a:bodyPr/>
          <a:lstStyle/>
          <a:p>
            <a:pPr>
              <a:buFontTx/>
              <a:buNone/>
            </a:pPr>
            <a:endParaRPr lang="en-US" sz="3600"/>
          </a:p>
          <a:p>
            <a:pPr algn="ctr">
              <a:buFontTx/>
              <a:buNone/>
            </a:pPr>
            <a:r>
              <a:rPr lang="en-US" sz="8000" b="1">
                <a:solidFill>
                  <a:srgbClr val="0000FF"/>
                </a:solidFill>
              </a:rPr>
              <a:t>red</a:t>
            </a:r>
          </a:p>
          <a:p>
            <a:pPr>
              <a:buFontTx/>
              <a:buNone/>
            </a:pPr>
            <a:endParaRPr lang="en-US" sz="7200">
              <a:solidFill>
                <a:srgbClr val="008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US"/>
          </a:p>
        </p:txBody>
      </p:sp>
      <p:sp>
        <p:nvSpPr>
          <p:cNvPr id="18435" name="Rectangle 3"/>
          <p:cNvSpPr>
            <a:spLocks noGrp="1" noChangeArrowheads="1"/>
          </p:cNvSpPr>
          <p:nvPr>
            <p:ph type="body" idx="1"/>
          </p:nvPr>
        </p:nvSpPr>
        <p:spPr/>
        <p:txBody>
          <a:bodyPr/>
          <a:lstStyle/>
          <a:p>
            <a:pPr>
              <a:buFontTx/>
              <a:buNone/>
            </a:pPr>
            <a:endParaRPr lang="en-US" sz="3600"/>
          </a:p>
          <a:p>
            <a:pPr algn="ctr">
              <a:buFontTx/>
              <a:buNone/>
            </a:pPr>
            <a:r>
              <a:rPr lang="en-US" sz="8000" b="1">
                <a:solidFill>
                  <a:srgbClr val="008000"/>
                </a:solidFill>
              </a:rPr>
              <a:t>blue</a:t>
            </a:r>
          </a:p>
          <a:p>
            <a:pPr>
              <a:buFontTx/>
              <a:buNone/>
            </a:pPr>
            <a:endParaRPr lang="en-US" sz="7200">
              <a:solidFill>
                <a:srgbClr val="008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en-US"/>
          </a:p>
        </p:txBody>
      </p:sp>
      <p:sp>
        <p:nvSpPr>
          <p:cNvPr id="11267" name="Rectangle 3"/>
          <p:cNvSpPr>
            <a:spLocks noGrp="1" noChangeArrowheads="1"/>
          </p:cNvSpPr>
          <p:nvPr>
            <p:ph type="body" idx="1"/>
          </p:nvPr>
        </p:nvSpPr>
        <p:spPr/>
        <p:txBody>
          <a:bodyPr/>
          <a:lstStyle/>
          <a:p>
            <a:pPr>
              <a:buFontTx/>
              <a:buNone/>
            </a:pPr>
            <a:endParaRPr lang="en-US" sz="3600"/>
          </a:p>
          <a:p>
            <a:pPr algn="ctr">
              <a:buFontTx/>
              <a:buNone/>
            </a:pPr>
            <a:r>
              <a:rPr lang="en-US" sz="8000" b="1">
                <a:solidFill>
                  <a:srgbClr val="0000FF"/>
                </a:solidFill>
              </a:rPr>
              <a:t>bloo</a:t>
            </a:r>
          </a:p>
          <a:p>
            <a:pPr>
              <a:buFontTx/>
              <a:buNone/>
            </a:pPr>
            <a:endParaRPr lang="en-US" sz="8000" b="1">
              <a:solidFill>
                <a:srgbClr val="008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a:p>
        </p:txBody>
      </p:sp>
      <p:sp>
        <p:nvSpPr>
          <p:cNvPr id="9219" name="Rectangle 3"/>
          <p:cNvSpPr>
            <a:spLocks noGrp="1" noChangeArrowheads="1"/>
          </p:cNvSpPr>
          <p:nvPr>
            <p:ph type="body" idx="1"/>
          </p:nvPr>
        </p:nvSpPr>
        <p:spPr/>
        <p:txBody>
          <a:bodyPr/>
          <a:lstStyle/>
          <a:p>
            <a:pPr>
              <a:buFontTx/>
              <a:buNone/>
            </a:pPr>
            <a:endParaRPr lang="en-US" sz="3600"/>
          </a:p>
          <a:p>
            <a:pPr algn="ctr">
              <a:buFontTx/>
              <a:buNone/>
            </a:pPr>
            <a:r>
              <a:rPr lang="en-US" sz="8000" b="1">
                <a:solidFill>
                  <a:srgbClr val="FF0000"/>
                </a:solidFill>
              </a:rPr>
              <a:t>yellow</a:t>
            </a:r>
          </a:p>
          <a:p>
            <a:pPr>
              <a:buFontTx/>
              <a:buNone/>
            </a:pPr>
            <a:endParaRPr lang="en-US" sz="7200">
              <a:solidFill>
                <a:srgbClr val="008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p>
        </p:txBody>
      </p:sp>
      <p:sp>
        <p:nvSpPr>
          <p:cNvPr id="19459" name="Rectangle 3"/>
          <p:cNvSpPr>
            <a:spLocks noGrp="1" noChangeArrowheads="1"/>
          </p:cNvSpPr>
          <p:nvPr>
            <p:ph type="body" idx="1"/>
          </p:nvPr>
        </p:nvSpPr>
        <p:spPr/>
        <p:txBody>
          <a:bodyPr/>
          <a:lstStyle/>
          <a:p>
            <a:pPr>
              <a:buFontTx/>
              <a:buNone/>
            </a:pPr>
            <a:endParaRPr lang="en-US" sz="3600"/>
          </a:p>
          <a:p>
            <a:pPr algn="ctr">
              <a:buFontTx/>
              <a:buNone/>
            </a:pPr>
            <a:r>
              <a:rPr lang="en-US" sz="9600" b="1">
                <a:solidFill>
                  <a:srgbClr val="0000FF"/>
                </a:solidFill>
                <a:sym typeface="Webdings" pitchFamily="18" charset="2"/>
              </a:rPr>
              <a:t></a:t>
            </a:r>
            <a:endParaRPr lang="en-US" sz="9600" b="1">
              <a:solidFill>
                <a:srgbClr val="0000FF"/>
              </a:solidFill>
            </a:endParaRPr>
          </a:p>
          <a:p>
            <a:pPr>
              <a:buFontTx/>
              <a:buNone/>
            </a:pPr>
            <a:endParaRPr lang="en-US" sz="8000" b="1">
              <a:solidFill>
                <a:srgbClr val="008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p>
        </p:txBody>
      </p:sp>
      <p:sp>
        <p:nvSpPr>
          <p:cNvPr id="7171" name="Rectangle 3"/>
          <p:cNvSpPr>
            <a:spLocks noGrp="1" noChangeArrowheads="1"/>
          </p:cNvSpPr>
          <p:nvPr>
            <p:ph type="body" idx="1"/>
          </p:nvPr>
        </p:nvSpPr>
        <p:spPr/>
        <p:txBody>
          <a:bodyPr/>
          <a:lstStyle/>
          <a:p>
            <a:pPr>
              <a:buFontTx/>
              <a:buNone/>
            </a:pPr>
            <a:endParaRPr lang="en-US" sz="3600" dirty="0"/>
          </a:p>
          <a:p>
            <a:pPr algn="ctr">
              <a:buFontTx/>
              <a:buNone/>
            </a:pPr>
            <a:r>
              <a:rPr lang="en-US" sz="8000" b="1" dirty="0">
                <a:solidFill>
                  <a:srgbClr val="FFFF00"/>
                </a:solidFill>
              </a:rPr>
              <a:t>red</a:t>
            </a:r>
          </a:p>
          <a:p>
            <a:pPr>
              <a:buFontTx/>
              <a:buNone/>
            </a:pPr>
            <a:endParaRPr lang="en-US" sz="8000" b="1" dirty="0">
              <a:solidFill>
                <a:srgbClr val="008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en-US"/>
          </a:p>
        </p:txBody>
      </p:sp>
      <p:sp>
        <p:nvSpPr>
          <p:cNvPr id="34819" name="Rectangle 3"/>
          <p:cNvSpPr>
            <a:spLocks noGrp="1" noChangeArrowheads="1"/>
          </p:cNvSpPr>
          <p:nvPr>
            <p:ph type="body" idx="1"/>
          </p:nvPr>
        </p:nvSpPr>
        <p:spPr/>
        <p:txBody>
          <a:bodyPr/>
          <a:lstStyle/>
          <a:p>
            <a:pPr>
              <a:buFontTx/>
              <a:buNone/>
            </a:pPr>
            <a:endParaRPr lang="en-US" sz="3600" dirty="0"/>
          </a:p>
          <a:p>
            <a:pPr algn="ctr">
              <a:buFontTx/>
              <a:buNone/>
            </a:pPr>
            <a:r>
              <a:rPr lang="en-US" sz="8000" b="1" dirty="0">
                <a:solidFill>
                  <a:srgbClr val="0000FF"/>
                </a:solidFill>
              </a:rPr>
              <a:t>blue</a:t>
            </a:r>
          </a:p>
          <a:p>
            <a:pPr>
              <a:buFontTx/>
              <a:buNone/>
            </a:pPr>
            <a:endParaRPr lang="en-US" sz="7200" dirty="0">
              <a:solidFill>
                <a:srgbClr val="008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4019232XSmall.jpg"/>
          <p:cNvPicPr>
            <a:picLocks noChangeAspect="1"/>
          </p:cNvPicPr>
          <p:nvPr/>
        </p:nvPicPr>
        <p:blipFill>
          <a:blip r:embed="rId2" cstate="print"/>
          <a:srcRect r="38013"/>
          <a:stretch>
            <a:fillRect/>
          </a:stretch>
        </p:blipFill>
        <p:spPr>
          <a:xfrm>
            <a:off x="5898547" y="1752600"/>
            <a:ext cx="4769454" cy="5105400"/>
          </a:xfrm>
          <a:prstGeom prst="rect">
            <a:avLst/>
          </a:prstGeom>
        </p:spPr>
      </p:pic>
      <p:sp>
        <p:nvSpPr>
          <p:cNvPr id="2" name="Title 1"/>
          <p:cNvSpPr>
            <a:spLocks noGrp="1"/>
          </p:cNvSpPr>
          <p:nvPr>
            <p:ph type="title"/>
          </p:nvPr>
        </p:nvSpPr>
        <p:spPr>
          <a:xfrm>
            <a:off x="1981200" y="0"/>
            <a:ext cx="8229600" cy="914400"/>
          </a:xfrm>
        </p:spPr>
        <p:txBody>
          <a:bodyPr/>
          <a:lstStyle/>
          <a:p>
            <a:r>
              <a:rPr lang="en-US" dirty="0" smtClean="0"/>
              <a:t>Quick test of speed in answering</a:t>
            </a:r>
            <a:endParaRPr lang="en-US" dirty="0"/>
          </a:p>
        </p:txBody>
      </p:sp>
      <p:sp>
        <p:nvSpPr>
          <p:cNvPr id="3" name="Content Placeholder 2"/>
          <p:cNvSpPr>
            <a:spLocks noGrp="1"/>
          </p:cNvSpPr>
          <p:nvPr>
            <p:ph idx="1"/>
          </p:nvPr>
        </p:nvSpPr>
        <p:spPr>
          <a:xfrm>
            <a:off x="1676400" y="1066801"/>
            <a:ext cx="5410200" cy="5059363"/>
          </a:xfrm>
        </p:spPr>
        <p:txBody>
          <a:bodyPr>
            <a:noAutofit/>
          </a:bodyPr>
          <a:lstStyle/>
          <a:p>
            <a:pPr marL="0" indent="0">
              <a:buNone/>
            </a:pPr>
            <a:r>
              <a:rPr lang="en-US" sz="3600" dirty="0"/>
              <a:t>Answer the next question as quickly as you can (while still being accurate). </a:t>
            </a:r>
          </a:p>
          <a:p>
            <a:pPr marL="0" indent="0">
              <a:buNone/>
            </a:pPr>
            <a:endParaRPr lang="en-US" sz="2000" dirty="0"/>
          </a:p>
          <a:p>
            <a:pPr marL="0" indent="0">
              <a:buNone/>
            </a:pPr>
            <a:r>
              <a:rPr lang="en-US" sz="3600" dirty="0"/>
              <a:t>Don’t worry, it is a simple question and it won’t count against you if you get it wrong.</a:t>
            </a:r>
          </a:p>
          <a:p>
            <a:pPr>
              <a:buNone/>
            </a:pPr>
            <a:endParaRPr lang="en-US" sz="2000" dirty="0"/>
          </a:p>
          <a:p>
            <a:pPr>
              <a:buNone/>
            </a:pPr>
            <a:r>
              <a:rPr lang="en-US" sz="3600" dirty="0"/>
              <a:t>Ready?</a:t>
            </a:r>
            <a:endParaRPr 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en-US"/>
          </a:p>
        </p:txBody>
      </p:sp>
      <p:sp>
        <p:nvSpPr>
          <p:cNvPr id="20483" name="Rectangle 3"/>
          <p:cNvSpPr>
            <a:spLocks noGrp="1" noChangeArrowheads="1"/>
          </p:cNvSpPr>
          <p:nvPr>
            <p:ph type="body" idx="1"/>
          </p:nvPr>
        </p:nvSpPr>
        <p:spPr/>
        <p:txBody>
          <a:bodyPr/>
          <a:lstStyle/>
          <a:p>
            <a:pPr>
              <a:buFontTx/>
              <a:buNone/>
            </a:pPr>
            <a:endParaRPr lang="en-US" sz="3600"/>
          </a:p>
          <a:p>
            <a:pPr algn="ctr">
              <a:buFontTx/>
              <a:buNone/>
            </a:pPr>
            <a:r>
              <a:rPr lang="en-US" sz="8000" b="1">
                <a:solidFill>
                  <a:srgbClr val="FF0000"/>
                </a:solidFill>
              </a:rPr>
              <a:t>blood</a:t>
            </a:r>
          </a:p>
          <a:p>
            <a:pPr>
              <a:buFontTx/>
              <a:buNone/>
            </a:pPr>
            <a:endParaRPr lang="en-US" sz="7200">
              <a:solidFill>
                <a:srgbClr val="008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a:p>
        </p:txBody>
      </p:sp>
      <p:sp>
        <p:nvSpPr>
          <p:cNvPr id="17411" name="Rectangle 3"/>
          <p:cNvSpPr>
            <a:spLocks noGrp="1" noChangeArrowheads="1"/>
          </p:cNvSpPr>
          <p:nvPr>
            <p:ph type="body" idx="1"/>
          </p:nvPr>
        </p:nvSpPr>
        <p:spPr/>
        <p:txBody>
          <a:bodyPr/>
          <a:lstStyle/>
          <a:p>
            <a:pPr>
              <a:buFontTx/>
              <a:buNone/>
            </a:pPr>
            <a:endParaRPr lang="en-US" sz="3600"/>
          </a:p>
          <a:p>
            <a:pPr algn="ctr">
              <a:buFontTx/>
              <a:buNone/>
            </a:pPr>
            <a:r>
              <a:rPr lang="en-US" sz="8000" b="1">
                <a:solidFill>
                  <a:srgbClr val="FF0000"/>
                </a:solidFill>
              </a:rPr>
              <a:t>grass</a:t>
            </a:r>
          </a:p>
          <a:p>
            <a:pPr>
              <a:buFontTx/>
              <a:buNone/>
            </a:pPr>
            <a:endParaRPr lang="en-US" sz="8000" b="1">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p>
        </p:txBody>
      </p:sp>
      <p:sp>
        <p:nvSpPr>
          <p:cNvPr id="21507" name="Rectangle 3"/>
          <p:cNvSpPr>
            <a:spLocks noGrp="1" noChangeArrowheads="1"/>
          </p:cNvSpPr>
          <p:nvPr>
            <p:ph type="body" idx="1"/>
          </p:nvPr>
        </p:nvSpPr>
        <p:spPr/>
        <p:txBody>
          <a:bodyPr/>
          <a:lstStyle/>
          <a:p>
            <a:pPr>
              <a:buFontTx/>
              <a:buNone/>
            </a:pPr>
            <a:endParaRPr lang="en-US" sz="3600" dirty="0"/>
          </a:p>
          <a:p>
            <a:pPr algn="ctr">
              <a:buFontTx/>
              <a:buNone/>
            </a:pPr>
            <a:r>
              <a:rPr lang="en-US" sz="9600" b="1" dirty="0" err="1">
                <a:solidFill>
                  <a:srgbClr val="FFFF00"/>
                </a:solidFill>
              </a:rPr>
              <a:t>bloo</a:t>
            </a:r>
            <a:endParaRPr lang="en-US" sz="9600" b="1" dirty="0">
              <a:solidFill>
                <a:srgbClr val="FFFF00"/>
              </a:solidFill>
            </a:endParaRPr>
          </a:p>
          <a:p>
            <a:pPr>
              <a:buFontTx/>
              <a:buNone/>
            </a:pPr>
            <a:endParaRPr lang="en-US" sz="7200" dirty="0">
              <a:solidFill>
                <a:srgbClr val="008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p>
        </p:txBody>
      </p:sp>
      <p:sp>
        <p:nvSpPr>
          <p:cNvPr id="13315" name="Rectangle 3"/>
          <p:cNvSpPr>
            <a:spLocks noGrp="1" noChangeArrowheads="1"/>
          </p:cNvSpPr>
          <p:nvPr>
            <p:ph type="body" idx="1"/>
          </p:nvPr>
        </p:nvSpPr>
        <p:spPr/>
        <p:txBody>
          <a:bodyPr/>
          <a:lstStyle/>
          <a:p>
            <a:pPr>
              <a:buFontTx/>
              <a:buNone/>
            </a:pPr>
            <a:endParaRPr lang="en-US" sz="3600"/>
          </a:p>
          <a:p>
            <a:pPr algn="ctr">
              <a:buFontTx/>
              <a:buNone/>
            </a:pPr>
            <a:r>
              <a:rPr lang="en-US" sz="8000" b="1">
                <a:solidFill>
                  <a:srgbClr val="FF0000"/>
                </a:solidFill>
              </a:rPr>
              <a:t>red</a:t>
            </a:r>
          </a:p>
          <a:p>
            <a:pPr>
              <a:buFontTx/>
              <a:buNone/>
            </a:pPr>
            <a:endParaRPr lang="en-US" sz="8000" b="1">
              <a:solidFill>
                <a:srgbClr val="008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a:p>
        </p:txBody>
      </p:sp>
      <p:sp>
        <p:nvSpPr>
          <p:cNvPr id="35843" name="Rectangle 3"/>
          <p:cNvSpPr>
            <a:spLocks noGrp="1" noChangeArrowheads="1"/>
          </p:cNvSpPr>
          <p:nvPr>
            <p:ph type="body" idx="1"/>
          </p:nvPr>
        </p:nvSpPr>
        <p:spPr/>
        <p:txBody>
          <a:bodyPr/>
          <a:lstStyle/>
          <a:p>
            <a:pPr>
              <a:lnSpc>
                <a:spcPct val="90000"/>
              </a:lnSpc>
              <a:buFontTx/>
              <a:buNone/>
            </a:pPr>
            <a:endParaRPr lang="en-US" sz="3600" dirty="0"/>
          </a:p>
          <a:p>
            <a:pPr algn="ctr">
              <a:lnSpc>
                <a:spcPct val="90000"/>
              </a:lnSpc>
              <a:buFontTx/>
              <a:buNone/>
            </a:pPr>
            <a:r>
              <a:rPr lang="en-US" sz="9600" b="1" dirty="0">
                <a:solidFill>
                  <a:srgbClr val="FFFF00"/>
                </a:solidFill>
                <a:sym typeface="Webdings" pitchFamily="18" charset="2"/>
              </a:rPr>
              <a:t></a:t>
            </a:r>
            <a:endParaRPr lang="en-US" sz="9600" b="1" dirty="0">
              <a:solidFill>
                <a:srgbClr val="FFFF00"/>
              </a:solidFill>
            </a:endParaRPr>
          </a:p>
          <a:p>
            <a:pPr>
              <a:lnSpc>
                <a:spcPct val="90000"/>
              </a:lnSpc>
              <a:buFontTx/>
              <a:buNone/>
            </a:pPr>
            <a:endParaRPr lang="en-US" sz="9600" b="1" dirty="0">
              <a:solidFill>
                <a:srgbClr val="FF99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US"/>
          </a:p>
        </p:txBody>
      </p:sp>
      <p:sp>
        <p:nvSpPr>
          <p:cNvPr id="22531" name="Rectangle 3"/>
          <p:cNvSpPr>
            <a:spLocks noGrp="1" noChangeArrowheads="1"/>
          </p:cNvSpPr>
          <p:nvPr>
            <p:ph type="body" idx="1"/>
          </p:nvPr>
        </p:nvSpPr>
        <p:spPr/>
        <p:txBody>
          <a:bodyPr/>
          <a:lstStyle/>
          <a:p>
            <a:pPr>
              <a:buFontTx/>
              <a:buNone/>
            </a:pPr>
            <a:endParaRPr lang="en-US" sz="3600"/>
          </a:p>
          <a:p>
            <a:pPr algn="ctr">
              <a:buFontTx/>
              <a:buNone/>
            </a:pPr>
            <a:r>
              <a:rPr lang="en-US" sz="8000" b="1">
                <a:solidFill>
                  <a:srgbClr val="0000FF"/>
                </a:solidFill>
              </a:rPr>
              <a:t>green</a:t>
            </a:r>
          </a:p>
          <a:p>
            <a:pPr>
              <a:buFontTx/>
              <a:buNone/>
            </a:pPr>
            <a:endParaRPr lang="en-US" sz="7200">
              <a:solidFill>
                <a:srgbClr val="008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sp>
        <p:nvSpPr>
          <p:cNvPr id="15363" name="Rectangle 3"/>
          <p:cNvSpPr>
            <a:spLocks noGrp="1" noChangeArrowheads="1"/>
          </p:cNvSpPr>
          <p:nvPr>
            <p:ph type="body" idx="1"/>
          </p:nvPr>
        </p:nvSpPr>
        <p:spPr/>
        <p:txBody>
          <a:bodyPr/>
          <a:lstStyle/>
          <a:p>
            <a:pPr>
              <a:buFontTx/>
              <a:buNone/>
            </a:pPr>
            <a:endParaRPr lang="en-US" sz="3600" dirty="0"/>
          </a:p>
          <a:p>
            <a:pPr algn="ctr">
              <a:buFontTx/>
              <a:buNone/>
            </a:pPr>
            <a:r>
              <a:rPr lang="en-US" sz="9600" b="1" dirty="0">
                <a:solidFill>
                  <a:srgbClr val="FFFF00"/>
                </a:solidFill>
              </a:rPr>
              <a:t>cerulean</a:t>
            </a:r>
          </a:p>
          <a:p>
            <a:pPr>
              <a:buFontTx/>
              <a:buNone/>
            </a:pPr>
            <a:endParaRPr lang="en-US" sz="8000" b="1" dirty="0">
              <a:solidFill>
                <a:srgbClr val="008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a:p>
        </p:txBody>
      </p:sp>
      <p:sp>
        <p:nvSpPr>
          <p:cNvPr id="24579" name="Rectangle 3"/>
          <p:cNvSpPr>
            <a:spLocks noGrp="1" noChangeArrowheads="1"/>
          </p:cNvSpPr>
          <p:nvPr>
            <p:ph type="body" idx="1"/>
          </p:nvPr>
        </p:nvSpPr>
        <p:spPr/>
        <p:txBody>
          <a:bodyPr/>
          <a:lstStyle/>
          <a:p>
            <a:pPr>
              <a:buFontTx/>
              <a:buNone/>
            </a:pPr>
            <a:endParaRPr lang="en-US" sz="3600"/>
          </a:p>
          <a:p>
            <a:pPr algn="ctr">
              <a:buFontTx/>
              <a:buNone/>
            </a:pPr>
            <a:r>
              <a:rPr lang="en-US" sz="8000" b="1">
                <a:solidFill>
                  <a:srgbClr val="0000FF"/>
                </a:solidFill>
              </a:rPr>
              <a:t>red</a:t>
            </a:r>
          </a:p>
          <a:p>
            <a:pPr>
              <a:buFontTx/>
              <a:buNone/>
            </a:pPr>
            <a:endParaRPr lang="en-US" sz="8000" b="1">
              <a:solidFill>
                <a:srgbClr val="008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838200"/>
            <a:ext cx="3657600" cy="6019800"/>
          </a:xfrm>
        </p:spPr>
        <p:txBody>
          <a:bodyPr>
            <a:normAutofit/>
          </a:bodyPr>
          <a:lstStyle/>
          <a:p>
            <a:pPr marL="0" indent="0">
              <a:lnSpc>
                <a:spcPct val="80000"/>
              </a:lnSpc>
              <a:buNone/>
            </a:pPr>
            <a:r>
              <a:rPr lang="en-US" sz="5400" dirty="0"/>
              <a:t>How many of you were able to name each color without any mistakes?</a:t>
            </a:r>
          </a:p>
          <a:p>
            <a:pPr marL="0" indent="0">
              <a:buNone/>
            </a:pPr>
            <a:endParaRPr lang="en-US" dirty="0"/>
          </a:p>
          <a:p>
            <a:pPr marL="0" indent="0">
              <a:buNone/>
            </a:pPr>
            <a:endParaRPr lang="en-US" dirty="0"/>
          </a:p>
          <a:p>
            <a:pPr marL="0" indent="0">
              <a:buNone/>
            </a:pPr>
            <a:endParaRPr lang="en-US" dirty="0"/>
          </a:p>
        </p:txBody>
      </p:sp>
      <p:pic>
        <p:nvPicPr>
          <p:cNvPr id="22529" name="Picture 1" descr="C:\Documents and Settings\rjames\Local Settings\Temporary Internet Files\Content.IE5\J83YB858\MPj03995770000[1].jpg"/>
          <p:cNvPicPr>
            <a:picLocks noChangeAspect="1" noChangeArrowheads="1"/>
          </p:cNvPicPr>
          <p:nvPr/>
        </p:nvPicPr>
        <p:blipFill>
          <a:blip r:embed="rId2" cstate="print"/>
          <a:srcRect/>
          <a:stretch>
            <a:fillRect/>
          </a:stretch>
        </p:blipFill>
        <p:spPr bwMode="auto">
          <a:xfrm>
            <a:off x="5182940" y="1"/>
            <a:ext cx="5485061"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Stroop</a:t>
            </a:r>
            <a:r>
              <a:rPr lang="en-US" dirty="0" smtClean="0"/>
              <a:t> Effect</a:t>
            </a:r>
            <a:endParaRPr lang="en-US" dirty="0"/>
          </a:p>
        </p:txBody>
      </p:sp>
      <p:sp>
        <p:nvSpPr>
          <p:cNvPr id="3" name="Content Placeholder 2"/>
          <p:cNvSpPr>
            <a:spLocks noGrp="1"/>
          </p:cNvSpPr>
          <p:nvPr>
            <p:ph idx="1"/>
          </p:nvPr>
        </p:nvSpPr>
        <p:spPr/>
        <p:txBody>
          <a:bodyPr>
            <a:noAutofit/>
          </a:bodyPr>
          <a:lstStyle/>
          <a:p>
            <a:r>
              <a:rPr lang="en-US" dirty="0" smtClean="0"/>
              <a:t>We just saw the following:</a:t>
            </a:r>
          </a:p>
          <a:p>
            <a:pPr lvl="1"/>
            <a:r>
              <a:rPr lang="en-US" dirty="0" smtClean="0"/>
              <a:t>When there’s a red disk, people quickly say </a:t>
            </a:r>
            <a:r>
              <a:rPr lang="en-US" smtClean="0"/>
              <a:t>the color is </a:t>
            </a:r>
            <a:r>
              <a:rPr lang="en-US" dirty="0" smtClean="0"/>
              <a:t>“red”</a:t>
            </a:r>
          </a:p>
          <a:p>
            <a:pPr lvl="1"/>
            <a:r>
              <a:rPr lang="en-US" dirty="0" smtClean="0"/>
              <a:t>But when red font spells out the word blue, some people will incorrectly answer “blue”</a:t>
            </a:r>
          </a:p>
          <a:p>
            <a:r>
              <a:rPr lang="en-US" dirty="0" smtClean="0"/>
              <a:t>This shows that it is difficult to keep irrelevant information from affecting us</a:t>
            </a:r>
          </a:p>
          <a:p>
            <a:r>
              <a:rPr lang="en-US" dirty="0" smtClean="0"/>
              <a:t>For more on the </a:t>
            </a:r>
            <a:r>
              <a:rPr lang="en-US" dirty="0" err="1" smtClean="0"/>
              <a:t>Stroop</a:t>
            </a:r>
            <a:r>
              <a:rPr lang="en-US" dirty="0"/>
              <a:t> Effect, see </a:t>
            </a:r>
            <a:r>
              <a:rPr lang="en-US" dirty="0">
                <a:hlinkClick r:id="rId2"/>
              </a:rPr>
              <a:t>https://</a:t>
            </a:r>
            <a:r>
              <a:rPr lang="en-US" dirty="0" smtClean="0">
                <a:hlinkClick r:id="rId2"/>
              </a:rPr>
              <a:t>en.wikipedia.org/wiki/Stroop_effect</a:t>
            </a:r>
            <a:endParaRPr lang="en-US" dirty="0" smtClean="0"/>
          </a:p>
          <a:p>
            <a:endParaRPr lang="en-US" dirty="0"/>
          </a:p>
        </p:txBody>
      </p:sp>
    </p:spTree>
    <p:extLst>
      <p:ext uri="{BB962C8B-B14F-4D97-AF65-F5344CB8AC3E}">
        <p14:creationId xmlns:p14="http://schemas.microsoft.com/office/powerpoint/2010/main" val="2447046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1" y="294969"/>
            <a:ext cx="7280787" cy="2079522"/>
          </a:xfrm>
        </p:spPr>
        <p:txBody>
          <a:bodyPr>
            <a:noAutofit/>
          </a:bodyPr>
          <a:lstStyle/>
          <a:p>
            <a:pPr>
              <a:lnSpc>
                <a:spcPct val="80000"/>
              </a:lnSpc>
              <a:buNone/>
            </a:pPr>
            <a:r>
              <a:rPr lang="en-US" sz="3600" dirty="0"/>
              <a:t>A bat and ball together cost $1.10.  </a:t>
            </a:r>
          </a:p>
          <a:p>
            <a:pPr>
              <a:lnSpc>
                <a:spcPct val="80000"/>
              </a:lnSpc>
              <a:buNone/>
            </a:pPr>
            <a:r>
              <a:rPr lang="en-US" sz="3600" dirty="0"/>
              <a:t>The bat costs $1 more than the ball.  </a:t>
            </a:r>
          </a:p>
          <a:p>
            <a:pPr>
              <a:lnSpc>
                <a:spcPct val="80000"/>
              </a:lnSpc>
              <a:buNone/>
            </a:pPr>
            <a:r>
              <a:rPr lang="en-US" sz="3600" dirty="0"/>
              <a:t>How much does the ball cost?</a:t>
            </a:r>
          </a:p>
          <a:p>
            <a:pPr>
              <a:lnSpc>
                <a:spcPct val="80000"/>
              </a:lnSpc>
              <a:buNone/>
            </a:pPr>
            <a:endParaRPr lang="en-US" sz="1800" dirty="0"/>
          </a:p>
        </p:txBody>
      </p:sp>
      <p:pic>
        <p:nvPicPr>
          <p:cNvPr id="8" name="Picture 7" descr="iStock_000003651404XSmall.jpg"/>
          <p:cNvPicPr>
            <a:picLocks noChangeAspect="1"/>
          </p:cNvPicPr>
          <p:nvPr/>
        </p:nvPicPr>
        <p:blipFill>
          <a:blip r:embed="rId3" cstate="print"/>
          <a:stretch>
            <a:fillRect/>
          </a:stretch>
        </p:blipFill>
        <p:spPr>
          <a:xfrm>
            <a:off x="4343400" y="2661442"/>
            <a:ext cx="6324600" cy="4196558"/>
          </a:xfrm>
          <a:prstGeom prst="rect">
            <a:avLst/>
          </a:prstGeom>
        </p:spPr>
      </p:pic>
      <p:sp>
        <p:nvSpPr>
          <p:cNvPr id="4" name="TextBox 3"/>
          <p:cNvSpPr txBox="1"/>
          <p:nvPr/>
        </p:nvSpPr>
        <p:spPr>
          <a:xfrm>
            <a:off x="1804220" y="3451123"/>
            <a:ext cx="2993923" cy="2319418"/>
          </a:xfrm>
          <a:prstGeom prst="rect">
            <a:avLst/>
          </a:prstGeom>
          <a:noFill/>
        </p:spPr>
        <p:txBody>
          <a:bodyPr wrap="square" rtlCol="0">
            <a:spAutoFit/>
          </a:bodyPr>
          <a:lstStyle/>
          <a:p>
            <a:pPr marL="514350" indent="-514350">
              <a:lnSpc>
                <a:spcPct val="80000"/>
              </a:lnSpc>
              <a:buAutoNum type="alphaLcParenR"/>
            </a:pPr>
            <a:r>
              <a:rPr lang="en-US" sz="3600" dirty="0"/>
              <a:t>.05</a:t>
            </a:r>
          </a:p>
          <a:p>
            <a:pPr marL="514350" indent="-514350">
              <a:lnSpc>
                <a:spcPct val="80000"/>
              </a:lnSpc>
              <a:buAutoNum type="alphaLcParenR"/>
            </a:pPr>
            <a:r>
              <a:rPr lang="en-US" sz="3600" dirty="0"/>
              <a:t>.10</a:t>
            </a:r>
          </a:p>
          <a:p>
            <a:pPr marL="514350" indent="-514350">
              <a:lnSpc>
                <a:spcPct val="80000"/>
              </a:lnSpc>
              <a:buAutoNum type="alphaLcParenR"/>
            </a:pPr>
            <a:r>
              <a:rPr lang="en-US" sz="3600" dirty="0"/>
              <a:t>.55</a:t>
            </a:r>
          </a:p>
          <a:p>
            <a:pPr marL="514350" indent="-514350">
              <a:lnSpc>
                <a:spcPct val="80000"/>
              </a:lnSpc>
              <a:buAutoNum type="alphaLcParenR"/>
            </a:pPr>
            <a:r>
              <a:rPr lang="en-US" sz="3600" dirty="0"/>
              <a:t>$1.00</a:t>
            </a:r>
          </a:p>
          <a:p>
            <a:pPr marL="514350" indent="-514350">
              <a:lnSpc>
                <a:spcPct val="80000"/>
              </a:lnSpc>
              <a:buAutoNum type="alphaLcParenR"/>
            </a:pPr>
            <a:r>
              <a:rPr lang="en-US" sz="3600" dirty="0"/>
              <a:t>$1.10</a:t>
            </a:r>
            <a:endParaRPr lang="en-US" sz="3600" dirty="0"/>
          </a:p>
        </p:txBody>
      </p:sp>
      <p:sp>
        <p:nvSpPr>
          <p:cNvPr id="5" name="TextBox 4"/>
          <p:cNvSpPr txBox="1"/>
          <p:nvPr/>
        </p:nvSpPr>
        <p:spPr>
          <a:xfrm>
            <a:off x="1794391" y="3456044"/>
            <a:ext cx="2059854" cy="546625"/>
          </a:xfrm>
          <a:prstGeom prst="rect">
            <a:avLst/>
          </a:prstGeom>
          <a:noFill/>
        </p:spPr>
        <p:txBody>
          <a:bodyPr wrap="square" rtlCol="0">
            <a:spAutoFit/>
          </a:bodyPr>
          <a:lstStyle/>
          <a:p>
            <a:pPr marL="514350" indent="-514350">
              <a:lnSpc>
                <a:spcPct val="80000"/>
              </a:lnSpc>
              <a:buAutoNum type="alphaLcParenR"/>
            </a:pPr>
            <a:r>
              <a:rPr lang="en-US" sz="3600" b="1" dirty="0"/>
              <a:t>.05</a:t>
            </a:r>
            <a:endParaRPr lang="en-US" sz="3600" b="1" dirty="0"/>
          </a:p>
        </p:txBody>
      </p:sp>
      <p:sp>
        <p:nvSpPr>
          <p:cNvPr id="6" name="Oval 5"/>
          <p:cNvSpPr/>
          <p:nvPr/>
        </p:nvSpPr>
        <p:spPr>
          <a:xfrm>
            <a:off x="1676400" y="3778008"/>
            <a:ext cx="1447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57600" y="3473209"/>
            <a:ext cx="6705600" cy="646331"/>
          </a:xfrm>
          <a:prstGeom prst="rect">
            <a:avLst/>
          </a:prstGeom>
          <a:noFill/>
        </p:spPr>
        <p:txBody>
          <a:bodyPr wrap="square" rtlCol="0">
            <a:spAutoFit/>
          </a:bodyPr>
          <a:lstStyle/>
          <a:p>
            <a:r>
              <a:rPr lang="en-US" sz="3600" b="1" dirty="0">
                <a:solidFill>
                  <a:srgbClr val="FF0000"/>
                </a:solidFill>
              </a:rPr>
              <a:t>Most Common Answer (Wrong)</a:t>
            </a:r>
            <a:endParaRPr lang="en-US" sz="3600" b="1" dirty="0">
              <a:solidFill>
                <a:srgbClr val="FF0000"/>
              </a:solidFill>
            </a:endParaRPr>
          </a:p>
        </p:txBody>
      </p:sp>
      <p:cxnSp>
        <p:nvCxnSpPr>
          <p:cNvPr id="9" name="Straight Connector 8"/>
          <p:cNvCxnSpPr>
            <a:stCxn id="6" idx="6"/>
            <a:endCxn id="7" idx="1"/>
          </p:cNvCxnSpPr>
          <p:nvPr/>
        </p:nvCxnSpPr>
        <p:spPr>
          <a:xfrm flipV="1">
            <a:off x="3124200" y="3796374"/>
            <a:ext cx="533400" cy="32453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24000" y="6027004"/>
            <a:ext cx="7477432" cy="79034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80000"/>
              </a:lnSpc>
            </a:pPr>
            <a:r>
              <a:rPr lang="en-US" sz="2800" b="1" dirty="0">
                <a:solidFill>
                  <a:srgbClr val="FF0000"/>
                </a:solidFill>
              </a:rPr>
              <a:t>If the bat costs $1 more than .10 it costs $1.10, </a:t>
            </a:r>
          </a:p>
          <a:p>
            <a:pPr>
              <a:lnSpc>
                <a:spcPct val="80000"/>
              </a:lnSpc>
            </a:pPr>
            <a:r>
              <a:rPr lang="en-US" sz="2800" b="1" dirty="0">
                <a:solidFill>
                  <a:srgbClr val="FF0000"/>
                </a:solidFill>
              </a:rPr>
              <a:t>So, the bat and ball TOGETHER would cost $1.20.</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304801"/>
            <a:ext cx="4114800" cy="4525963"/>
          </a:xfrm>
        </p:spPr>
        <p:txBody>
          <a:bodyPr>
            <a:normAutofit/>
          </a:bodyPr>
          <a:lstStyle/>
          <a:p>
            <a:pPr marL="0" indent="0">
              <a:buNone/>
            </a:pPr>
            <a:r>
              <a:rPr lang="en-US" sz="5400" dirty="0"/>
              <a:t>So, instead of numbers, letters, or colors, let’s try shapes.</a:t>
            </a:r>
          </a:p>
        </p:txBody>
      </p:sp>
      <p:pic>
        <p:nvPicPr>
          <p:cNvPr id="47106" name="Picture 2" descr="http://independent-life-technologies.co.uk/IMAGES/AdaptedToys/923.jpg"/>
          <p:cNvPicPr>
            <a:picLocks noChangeAspect="1" noChangeArrowheads="1"/>
          </p:cNvPicPr>
          <p:nvPr/>
        </p:nvPicPr>
        <p:blipFill>
          <a:blip r:embed="rId2" cstate="print"/>
          <a:srcRect/>
          <a:stretch>
            <a:fillRect/>
          </a:stretch>
        </p:blipFill>
        <p:spPr bwMode="auto">
          <a:xfrm>
            <a:off x="5905500" y="2819400"/>
            <a:ext cx="4762500" cy="3810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amrock illusion"/>
          <p:cNvPicPr>
            <a:picLocks noGrp="1" noChangeAspect="1" noChangeArrowheads="1"/>
          </p:cNvPicPr>
          <p:nvPr>
            <p:ph idx="1"/>
          </p:nvPr>
        </p:nvPicPr>
        <p:blipFill>
          <a:blip r:embed="rId2" cstate="print"/>
          <a:srcRect/>
          <a:stretch>
            <a:fillRect/>
          </a:stretch>
        </p:blipFill>
        <p:spPr bwMode="auto">
          <a:xfrm>
            <a:off x="4419601" y="1676400"/>
            <a:ext cx="5500299" cy="3879304"/>
          </a:xfrm>
          <a:prstGeom prst="rect">
            <a:avLst/>
          </a:prstGeom>
          <a:noFill/>
        </p:spPr>
      </p:pic>
      <p:sp>
        <p:nvSpPr>
          <p:cNvPr id="5" name="TextBox 4"/>
          <p:cNvSpPr txBox="1"/>
          <p:nvPr/>
        </p:nvSpPr>
        <p:spPr>
          <a:xfrm>
            <a:off x="1676400" y="1676401"/>
            <a:ext cx="2438400" cy="4708981"/>
          </a:xfrm>
          <a:prstGeom prst="rect">
            <a:avLst/>
          </a:prstGeom>
          <a:noFill/>
        </p:spPr>
        <p:txBody>
          <a:bodyPr wrap="square" rtlCol="0">
            <a:spAutoFit/>
          </a:bodyPr>
          <a:lstStyle/>
          <a:p>
            <a:r>
              <a:rPr lang="en-US" sz="2400" dirty="0"/>
              <a:t>Which table has the longest tabletop?</a:t>
            </a:r>
          </a:p>
          <a:p>
            <a:endParaRPr lang="en-US" sz="2400" dirty="0"/>
          </a:p>
          <a:p>
            <a:pPr marL="342900" indent="-342900">
              <a:buAutoNum type="alphaUcParenR"/>
            </a:pPr>
            <a:r>
              <a:rPr lang="en-US" sz="2400" dirty="0"/>
              <a:t>Table on the left</a:t>
            </a:r>
          </a:p>
          <a:p>
            <a:pPr marL="342900" indent="-342900">
              <a:buAutoNum type="alphaUcParenR"/>
            </a:pPr>
            <a:r>
              <a:rPr lang="en-US" sz="2400" dirty="0"/>
              <a:t>Table on the right</a:t>
            </a:r>
          </a:p>
          <a:p>
            <a:pPr marL="342900" indent="-342900">
              <a:buAutoNum type="alphaUcParenR"/>
            </a:pPr>
            <a:r>
              <a:rPr lang="en-US" sz="2400" dirty="0"/>
              <a:t>Neither (both are of equal length)</a:t>
            </a:r>
          </a:p>
          <a:p>
            <a:pPr marL="342900" indent="-342900"/>
            <a:endParaRPr lang="en-US" dirty="0"/>
          </a:p>
          <a:p>
            <a:pPr marL="342900" indent="-342900">
              <a:buAutoNum type="alphaUcParenR"/>
            </a:pPr>
            <a:endParaRPr lang="en-US" dirty="0"/>
          </a:p>
        </p:txBody>
      </p:sp>
      <p:pic>
        <p:nvPicPr>
          <p:cNvPr id="6" name="Picture 2" descr="shamrock illusion"/>
          <p:cNvPicPr>
            <a:picLocks noChangeAspect="1" noChangeArrowheads="1"/>
          </p:cNvPicPr>
          <p:nvPr/>
        </p:nvPicPr>
        <p:blipFill>
          <a:blip r:embed="rId2" cstate="print"/>
          <a:srcRect l="45353" t="26817"/>
          <a:stretch>
            <a:fillRect/>
          </a:stretch>
        </p:blipFill>
        <p:spPr bwMode="auto">
          <a:xfrm>
            <a:off x="6900268" y="2723618"/>
            <a:ext cx="3005733" cy="2838982"/>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amrock illusion"/>
          <p:cNvPicPr>
            <a:picLocks noGrp="1" noChangeAspect="1" noChangeArrowheads="1"/>
          </p:cNvPicPr>
          <p:nvPr>
            <p:ph idx="1"/>
          </p:nvPr>
        </p:nvPicPr>
        <p:blipFill>
          <a:blip r:embed="rId2" cstate="print"/>
          <a:srcRect/>
          <a:stretch>
            <a:fillRect/>
          </a:stretch>
        </p:blipFill>
        <p:spPr bwMode="auto">
          <a:xfrm>
            <a:off x="4419601" y="1676400"/>
            <a:ext cx="5500299" cy="3879304"/>
          </a:xfrm>
          <a:prstGeom prst="rect">
            <a:avLst/>
          </a:prstGeom>
          <a:noFill/>
        </p:spPr>
      </p:pic>
      <p:sp>
        <p:nvSpPr>
          <p:cNvPr id="5" name="TextBox 4"/>
          <p:cNvSpPr txBox="1"/>
          <p:nvPr/>
        </p:nvSpPr>
        <p:spPr>
          <a:xfrm>
            <a:off x="1676400" y="1676401"/>
            <a:ext cx="2438400" cy="4708981"/>
          </a:xfrm>
          <a:prstGeom prst="rect">
            <a:avLst/>
          </a:prstGeom>
          <a:noFill/>
        </p:spPr>
        <p:txBody>
          <a:bodyPr wrap="square" rtlCol="0">
            <a:spAutoFit/>
          </a:bodyPr>
          <a:lstStyle/>
          <a:p>
            <a:r>
              <a:rPr lang="en-US" sz="2400" dirty="0"/>
              <a:t>Which table has the widest tabletop?</a:t>
            </a:r>
          </a:p>
          <a:p>
            <a:endParaRPr lang="en-US" sz="2400" dirty="0"/>
          </a:p>
          <a:p>
            <a:pPr marL="342900" indent="-342900">
              <a:buAutoNum type="alphaUcParenR"/>
            </a:pPr>
            <a:r>
              <a:rPr lang="en-US" sz="2400" dirty="0"/>
              <a:t>Table on the left</a:t>
            </a:r>
          </a:p>
          <a:p>
            <a:pPr marL="342900" indent="-342900">
              <a:buAutoNum type="alphaUcParenR"/>
            </a:pPr>
            <a:r>
              <a:rPr lang="en-US" sz="2400" dirty="0"/>
              <a:t>Table on the right</a:t>
            </a:r>
          </a:p>
          <a:p>
            <a:pPr marL="342900" indent="-342900">
              <a:buAutoNum type="alphaUcParenR"/>
            </a:pPr>
            <a:r>
              <a:rPr lang="en-US" sz="2400" dirty="0"/>
              <a:t>Neither (both are of equal width)</a:t>
            </a:r>
          </a:p>
          <a:p>
            <a:pPr marL="342900" indent="-342900"/>
            <a:endParaRPr lang="en-US" dirty="0"/>
          </a:p>
          <a:p>
            <a:pPr marL="342900" indent="-342900">
              <a:buAutoNum type="alphaUcParenR"/>
            </a:pPr>
            <a:endParaRPr lang="en-US" dirty="0"/>
          </a:p>
        </p:txBody>
      </p:sp>
      <p:pic>
        <p:nvPicPr>
          <p:cNvPr id="6" name="Picture 2" descr="shamrock illusion"/>
          <p:cNvPicPr>
            <a:picLocks noChangeAspect="1" noChangeArrowheads="1"/>
          </p:cNvPicPr>
          <p:nvPr/>
        </p:nvPicPr>
        <p:blipFill>
          <a:blip r:embed="rId2" cstate="print"/>
          <a:srcRect l="45353" t="26817"/>
          <a:stretch>
            <a:fillRect/>
          </a:stretch>
        </p:blipFill>
        <p:spPr bwMode="auto">
          <a:xfrm>
            <a:off x="6900268" y="2723618"/>
            <a:ext cx="3005733" cy="283898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amrock illusion"/>
          <p:cNvPicPr>
            <a:picLocks noGrp="1" noChangeAspect="1" noChangeArrowheads="1"/>
          </p:cNvPicPr>
          <p:nvPr>
            <p:ph idx="1"/>
          </p:nvPr>
        </p:nvPicPr>
        <p:blipFill>
          <a:blip r:embed="rId2" cstate="print"/>
          <a:srcRect/>
          <a:stretch>
            <a:fillRect/>
          </a:stretch>
        </p:blipFill>
        <p:spPr bwMode="auto">
          <a:xfrm>
            <a:off x="4419601" y="1676400"/>
            <a:ext cx="5500299" cy="3879304"/>
          </a:xfrm>
          <a:prstGeom prst="rect">
            <a:avLst/>
          </a:prstGeom>
          <a:noFill/>
        </p:spPr>
      </p:pic>
      <p:sp>
        <p:nvSpPr>
          <p:cNvPr id="5" name="TextBox 4"/>
          <p:cNvSpPr txBox="1"/>
          <p:nvPr/>
        </p:nvSpPr>
        <p:spPr>
          <a:xfrm>
            <a:off x="1676400" y="1676400"/>
            <a:ext cx="2438400" cy="2123658"/>
          </a:xfrm>
          <a:prstGeom prst="rect">
            <a:avLst/>
          </a:prstGeom>
          <a:noFill/>
        </p:spPr>
        <p:txBody>
          <a:bodyPr wrap="square" rtlCol="0">
            <a:spAutoFit/>
          </a:bodyPr>
          <a:lstStyle/>
          <a:p>
            <a:r>
              <a:rPr lang="en-US" sz="2400" dirty="0"/>
              <a:t>Which table has the longest tabletop?</a:t>
            </a:r>
          </a:p>
          <a:p>
            <a:endParaRPr lang="en-US" sz="2400" dirty="0"/>
          </a:p>
          <a:p>
            <a:pPr marL="342900" indent="-342900"/>
            <a:endParaRPr lang="en-US" dirty="0"/>
          </a:p>
          <a:p>
            <a:pPr marL="342900" indent="-342900">
              <a:buAutoNum type="alphaUcParenR"/>
            </a:pPr>
            <a:endParaRPr lang="en-US" dirty="0"/>
          </a:p>
        </p:txBody>
      </p:sp>
      <p:sp>
        <p:nvSpPr>
          <p:cNvPr id="7" name="Rectangle 6"/>
          <p:cNvSpPr/>
          <p:nvPr/>
        </p:nvSpPr>
        <p:spPr>
          <a:xfrm>
            <a:off x="6781800" y="2514600"/>
            <a:ext cx="3048000" cy="2667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2" descr="shamrock illusion"/>
          <p:cNvPicPr>
            <a:picLocks noChangeAspect="1" noChangeArrowheads="1"/>
          </p:cNvPicPr>
          <p:nvPr/>
        </p:nvPicPr>
        <p:blipFill>
          <a:blip r:embed="rId2" cstate="print"/>
          <a:srcRect l="45353" t="26817"/>
          <a:stretch>
            <a:fillRect/>
          </a:stretch>
        </p:blipFill>
        <p:spPr bwMode="auto">
          <a:xfrm>
            <a:off x="6900268" y="2723618"/>
            <a:ext cx="3005733" cy="2838982"/>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amrock illusion"/>
          <p:cNvPicPr>
            <a:picLocks noGrp="1" noChangeAspect="1" noChangeArrowheads="1"/>
          </p:cNvPicPr>
          <p:nvPr>
            <p:ph idx="1"/>
          </p:nvPr>
        </p:nvPicPr>
        <p:blipFill>
          <a:blip r:embed="rId2" cstate="print"/>
          <a:srcRect/>
          <a:stretch>
            <a:fillRect/>
          </a:stretch>
        </p:blipFill>
        <p:spPr bwMode="auto">
          <a:xfrm>
            <a:off x="4419601" y="1676400"/>
            <a:ext cx="5500299" cy="3879304"/>
          </a:xfrm>
          <a:prstGeom prst="rect">
            <a:avLst/>
          </a:prstGeom>
          <a:noFill/>
        </p:spPr>
      </p:pic>
      <p:sp>
        <p:nvSpPr>
          <p:cNvPr id="5" name="TextBox 4"/>
          <p:cNvSpPr txBox="1"/>
          <p:nvPr/>
        </p:nvSpPr>
        <p:spPr>
          <a:xfrm>
            <a:off x="1676400" y="1676400"/>
            <a:ext cx="2438400" cy="2123658"/>
          </a:xfrm>
          <a:prstGeom prst="rect">
            <a:avLst/>
          </a:prstGeom>
          <a:noFill/>
        </p:spPr>
        <p:txBody>
          <a:bodyPr wrap="square" rtlCol="0">
            <a:spAutoFit/>
          </a:bodyPr>
          <a:lstStyle/>
          <a:p>
            <a:r>
              <a:rPr lang="en-US" sz="2400" dirty="0"/>
              <a:t>Which table has the longest tabletop?</a:t>
            </a:r>
          </a:p>
          <a:p>
            <a:endParaRPr lang="en-US" sz="2400" dirty="0"/>
          </a:p>
          <a:p>
            <a:pPr marL="342900" indent="-342900"/>
            <a:endParaRPr lang="en-US" dirty="0"/>
          </a:p>
          <a:p>
            <a:pPr marL="342900" indent="-342900">
              <a:buAutoNum type="alphaUcParenR"/>
            </a:pPr>
            <a:endParaRPr lang="en-US" dirty="0"/>
          </a:p>
        </p:txBody>
      </p:sp>
      <p:sp>
        <p:nvSpPr>
          <p:cNvPr id="7" name="Rectangle 6"/>
          <p:cNvSpPr/>
          <p:nvPr/>
        </p:nvSpPr>
        <p:spPr>
          <a:xfrm>
            <a:off x="6781800" y="2514600"/>
            <a:ext cx="3048000" cy="2667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2" descr="shamrock illusion"/>
          <p:cNvPicPr>
            <a:picLocks noChangeAspect="1" noChangeArrowheads="1"/>
          </p:cNvPicPr>
          <p:nvPr/>
        </p:nvPicPr>
        <p:blipFill>
          <a:blip r:embed="rId2" cstate="print"/>
          <a:srcRect l="45353" t="26817"/>
          <a:stretch>
            <a:fillRect/>
          </a:stretch>
        </p:blipFill>
        <p:spPr bwMode="auto">
          <a:xfrm rot="20354278">
            <a:off x="6900268" y="2723618"/>
            <a:ext cx="3005733" cy="283898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amrock illusion"/>
          <p:cNvPicPr>
            <a:picLocks noGrp="1" noChangeAspect="1" noChangeArrowheads="1"/>
          </p:cNvPicPr>
          <p:nvPr>
            <p:ph idx="1"/>
          </p:nvPr>
        </p:nvPicPr>
        <p:blipFill>
          <a:blip r:embed="rId2" cstate="print"/>
          <a:srcRect/>
          <a:stretch>
            <a:fillRect/>
          </a:stretch>
        </p:blipFill>
        <p:spPr bwMode="auto">
          <a:xfrm>
            <a:off x="4419601" y="1676400"/>
            <a:ext cx="5500299" cy="3879304"/>
          </a:xfrm>
          <a:prstGeom prst="rect">
            <a:avLst/>
          </a:prstGeom>
          <a:noFill/>
        </p:spPr>
      </p:pic>
      <p:sp>
        <p:nvSpPr>
          <p:cNvPr id="5" name="TextBox 4"/>
          <p:cNvSpPr txBox="1"/>
          <p:nvPr/>
        </p:nvSpPr>
        <p:spPr>
          <a:xfrm>
            <a:off x="1676400" y="1676400"/>
            <a:ext cx="2438400" cy="2123658"/>
          </a:xfrm>
          <a:prstGeom prst="rect">
            <a:avLst/>
          </a:prstGeom>
          <a:noFill/>
        </p:spPr>
        <p:txBody>
          <a:bodyPr wrap="square" rtlCol="0">
            <a:spAutoFit/>
          </a:bodyPr>
          <a:lstStyle/>
          <a:p>
            <a:r>
              <a:rPr lang="en-US" sz="2400" dirty="0"/>
              <a:t>Which table has the longest tabletop?</a:t>
            </a:r>
          </a:p>
          <a:p>
            <a:endParaRPr lang="en-US" sz="2400" dirty="0"/>
          </a:p>
          <a:p>
            <a:pPr marL="342900" indent="-342900"/>
            <a:endParaRPr lang="en-US" dirty="0"/>
          </a:p>
          <a:p>
            <a:pPr marL="342900" indent="-342900">
              <a:buAutoNum type="alphaUcParenR"/>
            </a:pPr>
            <a:endParaRPr lang="en-US" dirty="0"/>
          </a:p>
        </p:txBody>
      </p:sp>
      <p:sp>
        <p:nvSpPr>
          <p:cNvPr id="7" name="Rectangle 6"/>
          <p:cNvSpPr/>
          <p:nvPr/>
        </p:nvSpPr>
        <p:spPr>
          <a:xfrm>
            <a:off x="6781800" y="2514600"/>
            <a:ext cx="3048000" cy="2667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2" descr="shamrock illusion"/>
          <p:cNvPicPr>
            <a:picLocks noChangeAspect="1" noChangeArrowheads="1"/>
          </p:cNvPicPr>
          <p:nvPr/>
        </p:nvPicPr>
        <p:blipFill>
          <a:blip r:embed="rId2" cstate="print"/>
          <a:srcRect l="45353" t="26817"/>
          <a:stretch>
            <a:fillRect/>
          </a:stretch>
        </p:blipFill>
        <p:spPr bwMode="auto">
          <a:xfrm rot="18502682">
            <a:off x="6900268" y="2723618"/>
            <a:ext cx="3005733" cy="2838982"/>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amrock illusion"/>
          <p:cNvPicPr>
            <a:picLocks noGrp="1" noChangeAspect="1" noChangeArrowheads="1"/>
          </p:cNvPicPr>
          <p:nvPr>
            <p:ph idx="1"/>
          </p:nvPr>
        </p:nvPicPr>
        <p:blipFill>
          <a:blip r:embed="rId2" cstate="print"/>
          <a:srcRect/>
          <a:stretch>
            <a:fillRect/>
          </a:stretch>
        </p:blipFill>
        <p:spPr bwMode="auto">
          <a:xfrm>
            <a:off x="4419601" y="1676400"/>
            <a:ext cx="5500299" cy="3879304"/>
          </a:xfrm>
          <a:prstGeom prst="rect">
            <a:avLst/>
          </a:prstGeom>
          <a:noFill/>
        </p:spPr>
      </p:pic>
      <p:sp>
        <p:nvSpPr>
          <p:cNvPr id="5" name="TextBox 4"/>
          <p:cNvSpPr txBox="1"/>
          <p:nvPr/>
        </p:nvSpPr>
        <p:spPr>
          <a:xfrm>
            <a:off x="1676400" y="1676400"/>
            <a:ext cx="2438400" cy="2123658"/>
          </a:xfrm>
          <a:prstGeom prst="rect">
            <a:avLst/>
          </a:prstGeom>
          <a:noFill/>
        </p:spPr>
        <p:txBody>
          <a:bodyPr wrap="square" rtlCol="0">
            <a:spAutoFit/>
          </a:bodyPr>
          <a:lstStyle/>
          <a:p>
            <a:r>
              <a:rPr lang="en-US" sz="2400" dirty="0"/>
              <a:t>Which table has the longest tabletop?</a:t>
            </a:r>
          </a:p>
          <a:p>
            <a:endParaRPr lang="en-US" sz="2400" dirty="0"/>
          </a:p>
          <a:p>
            <a:pPr marL="342900" indent="-342900"/>
            <a:endParaRPr lang="en-US" dirty="0"/>
          </a:p>
          <a:p>
            <a:pPr marL="342900" indent="-342900">
              <a:buAutoNum type="alphaUcParenR"/>
            </a:pPr>
            <a:endParaRPr lang="en-US" dirty="0"/>
          </a:p>
        </p:txBody>
      </p:sp>
      <p:sp>
        <p:nvSpPr>
          <p:cNvPr id="7" name="Rectangle 6"/>
          <p:cNvSpPr/>
          <p:nvPr/>
        </p:nvSpPr>
        <p:spPr>
          <a:xfrm>
            <a:off x="6781800" y="2514600"/>
            <a:ext cx="3048000" cy="2667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2" descr="shamrock illusion"/>
          <p:cNvPicPr>
            <a:picLocks noChangeAspect="1" noChangeArrowheads="1"/>
          </p:cNvPicPr>
          <p:nvPr/>
        </p:nvPicPr>
        <p:blipFill>
          <a:blip r:embed="rId2" cstate="print"/>
          <a:srcRect l="45353" t="26817"/>
          <a:stretch>
            <a:fillRect/>
          </a:stretch>
        </p:blipFill>
        <p:spPr bwMode="auto">
          <a:xfrm rot="17145562">
            <a:off x="6858001" y="2743200"/>
            <a:ext cx="3005733" cy="2838982"/>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amrock illusion"/>
          <p:cNvPicPr>
            <a:picLocks noGrp="1" noChangeAspect="1" noChangeArrowheads="1"/>
          </p:cNvPicPr>
          <p:nvPr>
            <p:ph idx="1"/>
          </p:nvPr>
        </p:nvPicPr>
        <p:blipFill>
          <a:blip r:embed="rId2" cstate="print"/>
          <a:srcRect/>
          <a:stretch>
            <a:fillRect/>
          </a:stretch>
        </p:blipFill>
        <p:spPr bwMode="auto">
          <a:xfrm>
            <a:off x="4419601" y="1676400"/>
            <a:ext cx="5500299" cy="3879304"/>
          </a:xfrm>
          <a:prstGeom prst="rect">
            <a:avLst/>
          </a:prstGeom>
          <a:noFill/>
        </p:spPr>
      </p:pic>
      <p:sp>
        <p:nvSpPr>
          <p:cNvPr id="5" name="TextBox 4"/>
          <p:cNvSpPr txBox="1"/>
          <p:nvPr/>
        </p:nvSpPr>
        <p:spPr>
          <a:xfrm>
            <a:off x="1676400" y="1676400"/>
            <a:ext cx="2438400" cy="2123658"/>
          </a:xfrm>
          <a:prstGeom prst="rect">
            <a:avLst/>
          </a:prstGeom>
          <a:noFill/>
        </p:spPr>
        <p:txBody>
          <a:bodyPr wrap="square" rtlCol="0">
            <a:spAutoFit/>
          </a:bodyPr>
          <a:lstStyle/>
          <a:p>
            <a:r>
              <a:rPr lang="en-US" sz="2400" dirty="0"/>
              <a:t>Which table has the longest tabletop?</a:t>
            </a:r>
          </a:p>
          <a:p>
            <a:endParaRPr lang="en-US" sz="2400" dirty="0"/>
          </a:p>
          <a:p>
            <a:pPr marL="342900" indent="-342900"/>
            <a:endParaRPr lang="en-US" dirty="0"/>
          </a:p>
          <a:p>
            <a:pPr marL="342900" indent="-342900">
              <a:buAutoNum type="alphaUcParenR"/>
            </a:pPr>
            <a:endParaRPr lang="en-US" dirty="0"/>
          </a:p>
        </p:txBody>
      </p:sp>
      <p:sp>
        <p:nvSpPr>
          <p:cNvPr id="7" name="Rectangle 6"/>
          <p:cNvSpPr/>
          <p:nvPr/>
        </p:nvSpPr>
        <p:spPr>
          <a:xfrm>
            <a:off x="6781800" y="2514600"/>
            <a:ext cx="3048000" cy="2667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2" descr="shamrock illusion"/>
          <p:cNvPicPr>
            <a:picLocks noChangeAspect="1" noChangeArrowheads="1"/>
          </p:cNvPicPr>
          <p:nvPr/>
        </p:nvPicPr>
        <p:blipFill>
          <a:blip r:embed="rId2" cstate="print"/>
          <a:srcRect l="45353" t="26817"/>
          <a:stretch>
            <a:fillRect/>
          </a:stretch>
        </p:blipFill>
        <p:spPr bwMode="auto">
          <a:xfrm rot="17145562">
            <a:off x="6138844" y="2317415"/>
            <a:ext cx="3005733" cy="283898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amrock illusion"/>
          <p:cNvPicPr>
            <a:picLocks noGrp="1" noChangeAspect="1" noChangeArrowheads="1"/>
          </p:cNvPicPr>
          <p:nvPr>
            <p:ph idx="1"/>
          </p:nvPr>
        </p:nvPicPr>
        <p:blipFill>
          <a:blip r:embed="rId2" cstate="print"/>
          <a:srcRect/>
          <a:stretch>
            <a:fillRect/>
          </a:stretch>
        </p:blipFill>
        <p:spPr bwMode="auto">
          <a:xfrm>
            <a:off x="4419601" y="1676400"/>
            <a:ext cx="5500299" cy="3879304"/>
          </a:xfrm>
          <a:prstGeom prst="rect">
            <a:avLst/>
          </a:prstGeom>
          <a:noFill/>
        </p:spPr>
      </p:pic>
      <p:sp>
        <p:nvSpPr>
          <p:cNvPr id="5" name="TextBox 4"/>
          <p:cNvSpPr txBox="1"/>
          <p:nvPr/>
        </p:nvSpPr>
        <p:spPr>
          <a:xfrm>
            <a:off x="1676400" y="1676400"/>
            <a:ext cx="2438400" cy="2123658"/>
          </a:xfrm>
          <a:prstGeom prst="rect">
            <a:avLst/>
          </a:prstGeom>
          <a:noFill/>
        </p:spPr>
        <p:txBody>
          <a:bodyPr wrap="square" rtlCol="0">
            <a:spAutoFit/>
          </a:bodyPr>
          <a:lstStyle/>
          <a:p>
            <a:r>
              <a:rPr lang="en-US" sz="2400" dirty="0"/>
              <a:t>Which table has the longest tabletop?</a:t>
            </a:r>
          </a:p>
          <a:p>
            <a:endParaRPr lang="en-US" sz="2400" dirty="0"/>
          </a:p>
          <a:p>
            <a:pPr marL="342900" indent="-342900"/>
            <a:endParaRPr lang="en-US" dirty="0"/>
          </a:p>
          <a:p>
            <a:pPr marL="342900" indent="-342900">
              <a:buAutoNum type="alphaUcParenR"/>
            </a:pPr>
            <a:endParaRPr lang="en-US" dirty="0"/>
          </a:p>
        </p:txBody>
      </p:sp>
      <p:sp>
        <p:nvSpPr>
          <p:cNvPr id="7" name="Rectangle 6"/>
          <p:cNvSpPr/>
          <p:nvPr/>
        </p:nvSpPr>
        <p:spPr>
          <a:xfrm>
            <a:off x="6781800" y="2514600"/>
            <a:ext cx="3048000" cy="2667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2" descr="shamrock illusion"/>
          <p:cNvPicPr>
            <a:picLocks noChangeAspect="1" noChangeArrowheads="1"/>
          </p:cNvPicPr>
          <p:nvPr/>
        </p:nvPicPr>
        <p:blipFill>
          <a:blip r:embed="rId2" cstate="print"/>
          <a:srcRect l="45353" t="26817"/>
          <a:stretch>
            <a:fillRect/>
          </a:stretch>
        </p:blipFill>
        <p:spPr bwMode="auto">
          <a:xfrm rot="17145562">
            <a:off x="4995842" y="1860215"/>
            <a:ext cx="3005733" cy="2838982"/>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amrock illusion"/>
          <p:cNvPicPr>
            <a:picLocks noGrp="1" noChangeAspect="1" noChangeArrowheads="1"/>
          </p:cNvPicPr>
          <p:nvPr>
            <p:ph idx="1"/>
          </p:nvPr>
        </p:nvPicPr>
        <p:blipFill>
          <a:blip r:embed="rId2" cstate="print"/>
          <a:srcRect/>
          <a:stretch>
            <a:fillRect/>
          </a:stretch>
        </p:blipFill>
        <p:spPr bwMode="auto">
          <a:xfrm>
            <a:off x="4419601" y="1676400"/>
            <a:ext cx="5500299" cy="3879304"/>
          </a:xfrm>
          <a:prstGeom prst="rect">
            <a:avLst/>
          </a:prstGeom>
          <a:noFill/>
        </p:spPr>
      </p:pic>
      <p:sp>
        <p:nvSpPr>
          <p:cNvPr id="5" name="TextBox 4"/>
          <p:cNvSpPr txBox="1"/>
          <p:nvPr/>
        </p:nvSpPr>
        <p:spPr>
          <a:xfrm>
            <a:off x="1676400" y="1676400"/>
            <a:ext cx="2438400" cy="2123658"/>
          </a:xfrm>
          <a:prstGeom prst="rect">
            <a:avLst/>
          </a:prstGeom>
          <a:noFill/>
        </p:spPr>
        <p:txBody>
          <a:bodyPr wrap="square" rtlCol="0">
            <a:spAutoFit/>
          </a:bodyPr>
          <a:lstStyle/>
          <a:p>
            <a:r>
              <a:rPr lang="en-US" sz="2400" dirty="0"/>
              <a:t>Which table has the widest tabletop?</a:t>
            </a:r>
          </a:p>
          <a:p>
            <a:endParaRPr lang="en-US" sz="2400" dirty="0"/>
          </a:p>
          <a:p>
            <a:pPr marL="342900" indent="-342900"/>
            <a:endParaRPr lang="en-US" dirty="0"/>
          </a:p>
          <a:p>
            <a:pPr marL="342900" indent="-342900">
              <a:buAutoNum type="alphaUcParenR"/>
            </a:pPr>
            <a:endParaRPr lang="en-US" dirty="0"/>
          </a:p>
        </p:txBody>
      </p:sp>
      <p:sp>
        <p:nvSpPr>
          <p:cNvPr id="7" name="Rectangle 6"/>
          <p:cNvSpPr/>
          <p:nvPr/>
        </p:nvSpPr>
        <p:spPr>
          <a:xfrm>
            <a:off x="6858000" y="2514600"/>
            <a:ext cx="3048000" cy="2667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2" descr="shamrock illusion"/>
          <p:cNvPicPr>
            <a:picLocks noChangeAspect="1" noChangeArrowheads="1"/>
          </p:cNvPicPr>
          <p:nvPr/>
        </p:nvPicPr>
        <p:blipFill>
          <a:blip r:embed="rId2" cstate="print"/>
          <a:srcRect l="45353" t="26817" r="1390"/>
          <a:stretch>
            <a:fillRect/>
          </a:stretch>
        </p:blipFill>
        <p:spPr bwMode="auto">
          <a:xfrm rot="17145562">
            <a:off x="4566483" y="2576585"/>
            <a:ext cx="2929295" cy="283898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5 machines can make 5 widgets in 5 minutes</a:t>
            </a:r>
          </a:p>
          <a:p>
            <a:r>
              <a:rPr lang="en-US" dirty="0" smtClean="0"/>
              <a:t>100 machines can make 100 widgets in ____ minutes</a:t>
            </a:r>
            <a:endParaRPr lang="en-US" dirty="0"/>
          </a:p>
        </p:txBody>
      </p:sp>
    </p:spTree>
    <p:extLst>
      <p:ext uri="{BB962C8B-B14F-4D97-AF65-F5344CB8AC3E}">
        <p14:creationId xmlns:p14="http://schemas.microsoft.com/office/powerpoint/2010/main" val="38895434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amrock illusion"/>
          <p:cNvPicPr>
            <a:picLocks noGrp="1" noChangeAspect="1" noChangeArrowheads="1"/>
          </p:cNvPicPr>
          <p:nvPr>
            <p:ph idx="1"/>
          </p:nvPr>
        </p:nvPicPr>
        <p:blipFill>
          <a:blip r:embed="rId2" cstate="print"/>
          <a:srcRect/>
          <a:stretch>
            <a:fillRect/>
          </a:stretch>
        </p:blipFill>
        <p:spPr bwMode="auto">
          <a:xfrm>
            <a:off x="4419601" y="1676400"/>
            <a:ext cx="5500299" cy="3879304"/>
          </a:xfrm>
          <a:prstGeom prst="rect">
            <a:avLst/>
          </a:prstGeom>
          <a:noFill/>
        </p:spPr>
      </p:pic>
      <p:sp>
        <p:nvSpPr>
          <p:cNvPr id="5" name="TextBox 4"/>
          <p:cNvSpPr txBox="1"/>
          <p:nvPr/>
        </p:nvSpPr>
        <p:spPr>
          <a:xfrm>
            <a:off x="1676400" y="1676400"/>
            <a:ext cx="2438400" cy="2123658"/>
          </a:xfrm>
          <a:prstGeom prst="rect">
            <a:avLst/>
          </a:prstGeom>
          <a:noFill/>
        </p:spPr>
        <p:txBody>
          <a:bodyPr wrap="square" rtlCol="0">
            <a:spAutoFit/>
          </a:bodyPr>
          <a:lstStyle/>
          <a:p>
            <a:r>
              <a:rPr lang="en-US" sz="2400" dirty="0"/>
              <a:t>Now that you know, does the illusion go away?</a:t>
            </a:r>
          </a:p>
          <a:p>
            <a:endParaRPr lang="en-US" sz="2400" dirty="0"/>
          </a:p>
          <a:p>
            <a:pPr marL="342900" indent="-342900"/>
            <a:endParaRPr lang="en-US" dirty="0"/>
          </a:p>
          <a:p>
            <a:pPr marL="342900" indent="-342900">
              <a:buAutoNum type="alphaUcParenR"/>
            </a:pPr>
            <a:endParaRPr lang="en-US" dirty="0"/>
          </a:p>
        </p:txBody>
      </p:sp>
      <p:sp>
        <p:nvSpPr>
          <p:cNvPr id="7" name="Rectangle 6"/>
          <p:cNvSpPr/>
          <p:nvPr/>
        </p:nvSpPr>
        <p:spPr>
          <a:xfrm>
            <a:off x="6781800" y="2514600"/>
            <a:ext cx="3048000" cy="2667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2" descr="shamrock illusion"/>
          <p:cNvPicPr>
            <a:picLocks noChangeAspect="1" noChangeArrowheads="1"/>
          </p:cNvPicPr>
          <p:nvPr/>
        </p:nvPicPr>
        <p:blipFill>
          <a:blip r:embed="rId2" cstate="print"/>
          <a:srcRect l="45353" t="26817"/>
          <a:stretch>
            <a:fillRect/>
          </a:stretch>
        </p:blipFill>
        <p:spPr bwMode="auto">
          <a:xfrm rot="17145562">
            <a:off x="6858001" y="2743200"/>
            <a:ext cx="3005733" cy="2838982"/>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amrock illusion"/>
          <p:cNvPicPr>
            <a:picLocks noGrp="1" noChangeAspect="1" noChangeArrowheads="1"/>
          </p:cNvPicPr>
          <p:nvPr>
            <p:ph idx="1"/>
          </p:nvPr>
        </p:nvPicPr>
        <p:blipFill>
          <a:blip r:embed="rId2" cstate="print"/>
          <a:srcRect/>
          <a:stretch>
            <a:fillRect/>
          </a:stretch>
        </p:blipFill>
        <p:spPr bwMode="auto">
          <a:xfrm>
            <a:off x="4419601" y="1676400"/>
            <a:ext cx="5500299" cy="3879304"/>
          </a:xfrm>
          <a:prstGeom prst="rect">
            <a:avLst/>
          </a:prstGeom>
          <a:noFill/>
        </p:spPr>
      </p:pic>
      <p:sp>
        <p:nvSpPr>
          <p:cNvPr id="5" name="TextBox 4"/>
          <p:cNvSpPr txBox="1"/>
          <p:nvPr/>
        </p:nvSpPr>
        <p:spPr>
          <a:xfrm>
            <a:off x="1676400" y="1676400"/>
            <a:ext cx="2438400" cy="2123658"/>
          </a:xfrm>
          <a:prstGeom prst="rect">
            <a:avLst/>
          </a:prstGeom>
          <a:noFill/>
        </p:spPr>
        <p:txBody>
          <a:bodyPr wrap="square" rtlCol="0">
            <a:spAutoFit/>
          </a:bodyPr>
          <a:lstStyle/>
          <a:p>
            <a:r>
              <a:rPr lang="en-US" sz="2400" dirty="0"/>
              <a:t>Now that you know, does the illusion go away?</a:t>
            </a:r>
          </a:p>
          <a:p>
            <a:endParaRPr lang="en-US" sz="2400" dirty="0"/>
          </a:p>
          <a:p>
            <a:pPr marL="342900" indent="-342900"/>
            <a:endParaRPr lang="en-US" dirty="0"/>
          </a:p>
          <a:p>
            <a:pPr marL="342900" indent="-342900">
              <a:buAutoNum type="alphaUcParenR"/>
            </a:pPr>
            <a:endParaRPr lang="en-US" dirty="0"/>
          </a:p>
        </p:txBody>
      </p:sp>
      <p:sp>
        <p:nvSpPr>
          <p:cNvPr id="7" name="Rectangle 6"/>
          <p:cNvSpPr/>
          <p:nvPr/>
        </p:nvSpPr>
        <p:spPr>
          <a:xfrm>
            <a:off x="6781800" y="2514600"/>
            <a:ext cx="3048000" cy="2667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2" descr="shamrock illusion"/>
          <p:cNvPicPr>
            <a:picLocks noChangeAspect="1" noChangeArrowheads="1"/>
          </p:cNvPicPr>
          <p:nvPr/>
        </p:nvPicPr>
        <p:blipFill>
          <a:blip r:embed="rId2" cstate="print"/>
          <a:srcRect l="45353" t="26817"/>
          <a:stretch>
            <a:fillRect/>
          </a:stretch>
        </p:blipFill>
        <p:spPr bwMode="auto">
          <a:xfrm rot="18862299">
            <a:off x="6858001" y="2743200"/>
            <a:ext cx="3005733" cy="2838982"/>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amrock illusion"/>
          <p:cNvPicPr>
            <a:picLocks noGrp="1" noChangeAspect="1" noChangeArrowheads="1"/>
          </p:cNvPicPr>
          <p:nvPr>
            <p:ph idx="1"/>
          </p:nvPr>
        </p:nvPicPr>
        <p:blipFill>
          <a:blip r:embed="rId2" cstate="print"/>
          <a:srcRect/>
          <a:stretch>
            <a:fillRect/>
          </a:stretch>
        </p:blipFill>
        <p:spPr bwMode="auto">
          <a:xfrm>
            <a:off x="4419601" y="1676400"/>
            <a:ext cx="5500299" cy="3879304"/>
          </a:xfrm>
          <a:prstGeom prst="rect">
            <a:avLst/>
          </a:prstGeom>
          <a:noFill/>
        </p:spPr>
      </p:pic>
      <p:sp>
        <p:nvSpPr>
          <p:cNvPr id="5" name="TextBox 4"/>
          <p:cNvSpPr txBox="1"/>
          <p:nvPr/>
        </p:nvSpPr>
        <p:spPr>
          <a:xfrm>
            <a:off x="1676400" y="1676400"/>
            <a:ext cx="2438400" cy="2123658"/>
          </a:xfrm>
          <a:prstGeom prst="rect">
            <a:avLst/>
          </a:prstGeom>
          <a:noFill/>
        </p:spPr>
        <p:txBody>
          <a:bodyPr wrap="square" rtlCol="0">
            <a:spAutoFit/>
          </a:bodyPr>
          <a:lstStyle/>
          <a:p>
            <a:r>
              <a:rPr lang="en-US" sz="2400" dirty="0"/>
              <a:t>Now that you know, does the illusion go away?</a:t>
            </a:r>
          </a:p>
          <a:p>
            <a:endParaRPr lang="en-US" sz="2400" dirty="0"/>
          </a:p>
          <a:p>
            <a:pPr marL="342900" indent="-342900"/>
            <a:endParaRPr lang="en-US" dirty="0"/>
          </a:p>
          <a:p>
            <a:pPr marL="342900" indent="-342900">
              <a:buAutoNum type="alphaUcParenR"/>
            </a:pPr>
            <a:endParaRPr lang="en-US" dirty="0"/>
          </a:p>
        </p:txBody>
      </p:sp>
      <p:sp>
        <p:nvSpPr>
          <p:cNvPr id="7" name="Rectangle 6"/>
          <p:cNvSpPr/>
          <p:nvPr/>
        </p:nvSpPr>
        <p:spPr>
          <a:xfrm>
            <a:off x="6781800" y="2514600"/>
            <a:ext cx="3048000" cy="2667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2" descr="shamrock illusion"/>
          <p:cNvPicPr>
            <a:picLocks noChangeAspect="1" noChangeArrowheads="1"/>
          </p:cNvPicPr>
          <p:nvPr/>
        </p:nvPicPr>
        <p:blipFill>
          <a:blip r:embed="rId2" cstate="print"/>
          <a:srcRect l="45353" t="26817"/>
          <a:stretch>
            <a:fillRect/>
          </a:stretch>
        </p:blipFill>
        <p:spPr bwMode="auto">
          <a:xfrm rot="20436478">
            <a:off x="6858001" y="2743200"/>
            <a:ext cx="3005733" cy="2838982"/>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amrock illusion"/>
          <p:cNvPicPr>
            <a:picLocks noGrp="1" noChangeAspect="1" noChangeArrowheads="1"/>
          </p:cNvPicPr>
          <p:nvPr>
            <p:ph idx="1"/>
          </p:nvPr>
        </p:nvPicPr>
        <p:blipFill>
          <a:blip r:embed="rId2" cstate="print"/>
          <a:srcRect/>
          <a:stretch>
            <a:fillRect/>
          </a:stretch>
        </p:blipFill>
        <p:spPr bwMode="auto">
          <a:xfrm>
            <a:off x="4419601" y="1676400"/>
            <a:ext cx="5500299" cy="3879304"/>
          </a:xfrm>
          <a:prstGeom prst="rect">
            <a:avLst/>
          </a:prstGeom>
          <a:noFill/>
        </p:spPr>
      </p:pic>
      <p:sp>
        <p:nvSpPr>
          <p:cNvPr id="5" name="TextBox 4"/>
          <p:cNvSpPr txBox="1"/>
          <p:nvPr/>
        </p:nvSpPr>
        <p:spPr>
          <a:xfrm>
            <a:off x="1676400" y="1676400"/>
            <a:ext cx="2438400" cy="2123658"/>
          </a:xfrm>
          <a:prstGeom prst="rect">
            <a:avLst/>
          </a:prstGeom>
          <a:noFill/>
        </p:spPr>
        <p:txBody>
          <a:bodyPr wrap="square" rtlCol="0">
            <a:spAutoFit/>
          </a:bodyPr>
          <a:lstStyle/>
          <a:p>
            <a:r>
              <a:rPr lang="en-US" sz="2400" dirty="0"/>
              <a:t>Now that you know, does the illusion go away?</a:t>
            </a:r>
          </a:p>
          <a:p>
            <a:endParaRPr lang="en-US" sz="2400" dirty="0"/>
          </a:p>
          <a:p>
            <a:pPr marL="342900" indent="-342900"/>
            <a:endParaRPr lang="en-US" dirty="0"/>
          </a:p>
          <a:p>
            <a:pPr marL="342900" indent="-342900">
              <a:buAutoNum type="alphaUcParenR"/>
            </a:pPr>
            <a:endParaRPr lang="en-US" dirty="0"/>
          </a:p>
        </p:txBody>
      </p:sp>
      <p:sp>
        <p:nvSpPr>
          <p:cNvPr id="7" name="Rectangle 6"/>
          <p:cNvSpPr/>
          <p:nvPr/>
        </p:nvSpPr>
        <p:spPr>
          <a:xfrm>
            <a:off x="6781800" y="2514600"/>
            <a:ext cx="3048000" cy="2667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2" descr="shamrock illusion"/>
          <p:cNvPicPr>
            <a:picLocks noChangeAspect="1" noChangeArrowheads="1"/>
          </p:cNvPicPr>
          <p:nvPr/>
        </p:nvPicPr>
        <p:blipFill>
          <a:blip r:embed="rId2" cstate="print"/>
          <a:srcRect l="45353" t="26817"/>
          <a:stretch>
            <a:fillRect/>
          </a:stretch>
        </p:blipFill>
        <p:spPr bwMode="auto">
          <a:xfrm>
            <a:off x="6900268" y="2706624"/>
            <a:ext cx="3005733" cy="2838982"/>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amrock illusion"/>
          <p:cNvPicPr>
            <a:picLocks noGrp="1" noChangeAspect="1" noChangeArrowheads="1"/>
          </p:cNvPicPr>
          <p:nvPr>
            <p:ph idx="1"/>
          </p:nvPr>
        </p:nvPicPr>
        <p:blipFill>
          <a:blip r:embed="rId3" cstate="print"/>
          <a:srcRect/>
          <a:stretch>
            <a:fillRect/>
          </a:stretch>
        </p:blipFill>
        <p:spPr bwMode="auto">
          <a:xfrm>
            <a:off x="4419601" y="1676400"/>
            <a:ext cx="5500299" cy="3879304"/>
          </a:xfrm>
          <a:prstGeom prst="rect">
            <a:avLst/>
          </a:prstGeom>
          <a:noFill/>
        </p:spPr>
      </p:pic>
      <p:sp>
        <p:nvSpPr>
          <p:cNvPr id="5" name="TextBox 4"/>
          <p:cNvSpPr txBox="1"/>
          <p:nvPr/>
        </p:nvSpPr>
        <p:spPr>
          <a:xfrm>
            <a:off x="1676400" y="1676400"/>
            <a:ext cx="2438400" cy="2123658"/>
          </a:xfrm>
          <a:prstGeom prst="rect">
            <a:avLst/>
          </a:prstGeom>
          <a:noFill/>
        </p:spPr>
        <p:txBody>
          <a:bodyPr wrap="square" rtlCol="0">
            <a:spAutoFit/>
          </a:bodyPr>
          <a:lstStyle/>
          <a:p>
            <a:r>
              <a:rPr lang="en-US" sz="2400" dirty="0"/>
              <a:t>Now that you know, does the illusion go away?</a:t>
            </a:r>
          </a:p>
          <a:p>
            <a:endParaRPr lang="en-US" sz="2400" dirty="0"/>
          </a:p>
          <a:p>
            <a:pPr marL="342900" indent="-342900"/>
            <a:endParaRPr lang="en-US" dirty="0"/>
          </a:p>
          <a:p>
            <a:pPr marL="342900" indent="-342900">
              <a:buAutoNum type="alphaUcParenR"/>
            </a:pPr>
            <a:endParaRPr lang="en-US" dirty="0"/>
          </a:p>
        </p:txBody>
      </p:sp>
      <p:sp>
        <p:nvSpPr>
          <p:cNvPr id="7" name="Rectangle 6"/>
          <p:cNvSpPr/>
          <p:nvPr/>
        </p:nvSpPr>
        <p:spPr>
          <a:xfrm>
            <a:off x="6781800" y="2514600"/>
            <a:ext cx="3048000" cy="2667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2" descr="shamrock illusion"/>
          <p:cNvPicPr>
            <a:picLocks noChangeAspect="1" noChangeArrowheads="1"/>
          </p:cNvPicPr>
          <p:nvPr/>
        </p:nvPicPr>
        <p:blipFill>
          <a:blip r:embed="rId3" cstate="print"/>
          <a:srcRect l="45353" t="26817"/>
          <a:stretch>
            <a:fillRect/>
          </a:stretch>
        </p:blipFill>
        <p:spPr bwMode="auto">
          <a:xfrm>
            <a:off x="6900268" y="2706624"/>
            <a:ext cx="3005733" cy="2838982"/>
          </a:xfrm>
          <a:prstGeom prst="rect">
            <a:avLst/>
          </a:prstGeom>
          <a:noFill/>
        </p:spPr>
      </p:pic>
      <p:sp>
        <p:nvSpPr>
          <p:cNvPr id="12" name="Rectangle 11"/>
          <p:cNvSpPr/>
          <p:nvPr/>
        </p:nvSpPr>
        <p:spPr>
          <a:xfrm>
            <a:off x="7150043" y="3890935"/>
            <a:ext cx="2590800" cy="76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7137451">
            <a:off x="4836915" y="3124695"/>
            <a:ext cx="2590800" cy="76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not just you!</a:t>
            </a:r>
            <a:endParaRPr lang="en-US" dirty="0"/>
          </a:p>
        </p:txBody>
      </p:sp>
      <p:sp>
        <p:nvSpPr>
          <p:cNvPr id="3" name="Content Placeholder 2"/>
          <p:cNvSpPr>
            <a:spLocks noGrp="1"/>
          </p:cNvSpPr>
          <p:nvPr>
            <p:ph idx="1"/>
          </p:nvPr>
        </p:nvSpPr>
        <p:spPr/>
        <p:txBody>
          <a:bodyPr/>
          <a:lstStyle/>
          <a:p>
            <a:r>
              <a:rPr lang="en-US" dirty="0" smtClean="0"/>
              <a:t>The mistakes you have just seen are common</a:t>
            </a:r>
          </a:p>
          <a:p>
            <a:r>
              <a:rPr lang="en-US" dirty="0" smtClean="0"/>
              <a:t>There are </a:t>
            </a:r>
            <a:r>
              <a:rPr lang="en-US" i="1" dirty="0" smtClean="0"/>
              <a:t>systematic</a:t>
            </a:r>
            <a:r>
              <a:rPr lang="en-US" dirty="0" smtClean="0"/>
              <a:t> and </a:t>
            </a:r>
            <a:r>
              <a:rPr lang="en-US" i="1" dirty="0" smtClean="0"/>
              <a:t>predictable</a:t>
            </a:r>
            <a:r>
              <a:rPr lang="en-US" dirty="0" smtClean="0"/>
              <a:t> flaws in the way our minds work</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tock_000005697102XSmall.jpg"/>
          <p:cNvPicPr>
            <a:picLocks noChangeAspect="1"/>
          </p:cNvPicPr>
          <p:nvPr/>
        </p:nvPicPr>
        <p:blipFill>
          <a:blip r:embed="rId2" cstate="print"/>
          <a:stretch>
            <a:fillRect/>
          </a:stretch>
        </p:blipFill>
        <p:spPr>
          <a:xfrm>
            <a:off x="1524000" y="1599663"/>
            <a:ext cx="7924800" cy="5258338"/>
          </a:xfrm>
          <a:prstGeom prst="rect">
            <a:avLst/>
          </a:prstGeom>
        </p:spPr>
      </p:pic>
      <p:sp>
        <p:nvSpPr>
          <p:cNvPr id="5" name="TextBox 4"/>
          <p:cNvSpPr txBox="1"/>
          <p:nvPr/>
        </p:nvSpPr>
        <p:spPr>
          <a:xfrm>
            <a:off x="5943600" y="1"/>
            <a:ext cx="4724400" cy="4401205"/>
          </a:xfrm>
          <a:prstGeom prst="rect">
            <a:avLst/>
          </a:prstGeom>
          <a:noFill/>
        </p:spPr>
        <p:txBody>
          <a:bodyPr wrap="square" rtlCol="0">
            <a:spAutoFit/>
          </a:bodyPr>
          <a:lstStyle/>
          <a:p>
            <a:r>
              <a:rPr lang="en-US" sz="4000" dirty="0"/>
              <a:t>Do we experience “decision illusions” in the same way we experience “optical illusions”?</a:t>
            </a:r>
            <a:br>
              <a:rPr lang="en-US" sz="4000" dirty="0"/>
            </a:br>
            <a:r>
              <a:rPr lang="en-US" sz="4000" dirty="0"/>
              <a:t/>
            </a:r>
            <a:br>
              <a:rPr lang="en-US" sz="4000" dirty="0"/>
            </a:br>
            <a:endParaRPr lang="en-US" sz="4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4994931XSmall.jpg"/>
          <p:cNvPicPr>
            <a:picLocks noChangeAspect="1"/>
          </p:cNvPicPr>
          <p:nvPr/>
        </p:nvPicPr>
        <p:blipFill>
          <a:blip r:embed="rId2" cstate="print"/>
          <a:srcRect l="5749" r="3770"/>
          <a:stretch>
            <a:fillRect/>
          </a:stretch>
        </p:blipFill>
        <p:spPr>
          <a:xfrm>
            <a:off x="1524000" y="0"/>
            <a:ext cx="9144000" cy="6858000"/>
          </a:xfrm>
          <a:prstGeom prst="rect">
            <a:avLst/>
          </a:prstGeom>
        </p:spPr>
      </p:pic>
      <p:sp>
        <p:nvSpPr>
          <p:cNvPr id="3" name="TextBox 2"/>
          <p:cNvSpPr txBox="1"/>
          <p:nvPr/>
        </p:nvSpPr>
        <p:spPr>
          <a:xfrm>
            <a:off x="1524000" y="0"/>
            <a:ext cx="7239000" cy="3649012"/>
          </a:xfrm>
          <a:prstGeom prst="rect">
            <a:avLst/>
          </a:prstGeom>
          <a:noFill/>
        </p:spPr>
        <p:txBody>
          <a:bodyPr wrap="square" rtlCol="0">
            <a:spAutoFit/>
          </a:bodyPr>
          <a:lstStyle/>
          <a:p>
            <a:pPr>
              <a:lnSpc>
                <a:spcPct val="80000"/>
              </a:lnSpc>
            </a:pPr>
            <a:r>
              <a:rPr lang="en-US" sz="3600" dirty="0"/>
              <a:t>If we make persistent errors in things we are very good at like numbers, letters, colors, and shapes… </a:t>
            </a:r>
            <a:br>
              <a:rPr lang="en-US" sz="3600" dirty="0"/>
            </a:br>
            <a:endParaRPr lang="en-US" sz="3600" dirty="0"/>
          </a:p>
          <a:p>
            <a:pPr>
              <a:lnSpc>
                <a:spcPct val="80000"/>
              </a:lnSpc>
            </a:pPr>
            <a:r>
              <a:rPr lang="en-US" sz="3600" dirty="0"/>
              <a:t>how likely is it that we are also subject to persistent, predictable errors in areas of </a:t>
            </a:r>
            <a:r>
              <a:rPr lang="en-US" sz="3600" dirty="0" smtClean="0"/>
              <a:t>economic </a:t>
            </a:r>
            <a:endParaRPr lang="en-US" sz="3600" dirty="0"/>
          </a:p>
          <a:p>
            <a:pPr>
              <a:lnSpc>
                <a:spcPct val="80000"/>
              </a:lnSpc>
            </a:pPr>
            <a:r>
              <a:rPr lang="en-US" sz="3600" dirty="0"/>
              <a:t>decision-making? </a:t>
            </a:r>
            <a:endParaRPr lang="en-US" sz="36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rjames\Local Settings\Temporary Internet Files\Content.IE5\6XMKIBYH\MPj04014000000[1].jpg"/>
          <p:cNvPicPr>
            <a:picLocks noChangeAspect="1" noChangeArrowheads="1"/>
          </p:cNvPicPr>
          <p:nvPr/>
        </p:nvPicPr>
        <p:blipFill>
          <a:blip r:embed="rId3" cstate="print"/>
          <a:srcRect l="21565" b="11761"/>
          <a:stretch>
            <a:fillRect/>
          </a:stretch>
        </p:blipFill>
        <p:spPr bwMode="auto">
          <a:xfrm>
            <a:off x="1524001" y="-1"/>
            <a:ext cx="9147573" cy="6858001"/>
          </a:xfrm>
          <a:prstGeom prst="rect">
            <a:avLst/>
          </a:prstGeom>
          <a:noFill/>
        </p:spPr>
      </p:pic>
      <p:sp>
        <p:nvSpPr>
          <p:cNvPr id="3" name="Content Placeholder 2"/>
          <p:cNvSpPr>
            <a:spLocks noGrp="1"/>
          </p:cNvSpPr>
          <p:nvPr>
            <p:ph idx="1"/>
          </p:nvPr>
        </p:nvSpPr>
        <p:spPr>
          <a:xfrm>
            <a:off x="4343400" y="1066800"/>
            <a:ext cx="6324600" cy="5658465"/>
          </a:xfrm>
        </p:spPr>
        <p:txBody>
          <a:bodyPr>
            <a:noAutofit/>
          </a:bodyPr>
          <a:lstStyle/>
          <a:p>
            <a:pPr marL="463550" lvl="1" indent="-463550">
              <a:lnSpc>
                <a:spcPct val="80000"/>
              </a:lnSpc>
              <a:buFont typeface="Arial" pitchFamily="34" charset="0"/>
              <a:buChar char="•"/>
            </a:pPr>
            <a:r>
              <a:rPr lang="en-US" sz="3600" dirty="0">
                <a:solidFill>
                  <a:schemeClr val="bg1"/>
                </a:solidFill>
                <a:effectLst>
                  <a:glow rad="139700">
                    <a:schemeClr val="accent1">
                      <a:satMod val="175000"/>
                      <a:alpha val="40000"/>
                    </a:schemeClr>
                  </a:glow>
                </a:effectLst>
              </a:rPr>
              <a:t>We will learn why some judgment errors occur consistently.</a:t>
            </a:r>
          </a:p>
          <a:p>
            <a:pPr marL="463550" lvl="3" indent="-463550">
              <a:lnSpc>
                <a:spcPct val="80000"/>
              </a:lnSpc>
              <a:buFont typeface="Arial" pitchFamily="34" charset="0"/>
              <a:buChar char="•"/>
            </a:pPr>
            <a:r>
              <a:rPr lang="en-US" sz="3600" dirty="0">
                <a:solidFill>
                  <a:schemeClr val="bg1"/>
                </a:solidFill>
                <a:effectLst>
                  <a:glow rad="139700">
                    <a:schemeClr val="accent1">
                      <a:satMod val="175000"/>
                      <a:alpha val="40000"/>
                    </a:schemeClr>
                  </a:glow>
                </a:effectLst>
              </a:rPr>
              <a:t>We will learn how these errors can cause serious mistakes.</a:t>
            </a:r>
          </a:p>
          <a:p>
            <a:pPr marL="463550" lvl="5" indent="-463550">
              <a:lnSpc>
                <a:spcPct val="80000"/>
              </a:lnSpc>
            </a:pPr>
            <a:r>
              <a:rPr lang="en-US" sz="3600" dirty="0">
                <a:solidFill>
                  <a:schemeClr val="bg1"/>
                </a:solidFill>
                <a:effectLst>
                  <a:glow rad="139700">
                    <a:schemeClr val="accent1">
                      <a:satMod val="175000"/>
                      <a:alpha val="40000"/>
                    </a:schemeClr>
                  </a:glow>
                </a:effectLst>
              </a:rPr>
              <a:t>We will learn strategies to reduce these problems and make better decisions.</a:t>
            </a:r>
          </a:p>
          <a:p>
            <a:pPr marL="463550" lvl="5" indent="-463550">
              <a:lnSpc>
                <a:spcPct val="80000"/>
              </a:lnSpc>
            </a:pPr>
            <a:r>
              <a:rPr lang="en-US" sz="3600" dirty="0">
                <a:solidFill>
                  <a:schemeClr val="bg1"/>
                </a:solidFill>
                <a:effectLst>
                  <a:glow rad="139700">
                    <a:schemeClr val="accent1">
                      <a:satMod val="175000"/>
                      <a:alpha val="40000"/>
                    </a:schemeClr>
                  </a:glow>
                </a:effectLst>
              </a:rPr>
              <a:t>And we will see how government policy can help us avoid serious errors</a:t>
            </a:r>
            <a:endParaRPr lang="en-US" sz="2800" dirty="0">
              <a:solidFill>
                <a:schemeClr val="bg1"/>
              </a:solidFill>
              <a:effectLst>
                <a:glow rad="139700">
                  <a:schemeClr val="accent1">
                    <a:satMod val="175000"/>
                    <a:alpha val="40000"/>
                  </a:schemeClr>
                </a:glow>
              </a:effectLst>
            </a:endParaRPr>
          </a:p>
        </p:txBody>
      </p:sp>
      <p:sp>
        <p:nvSpPr>
          <p:cNvPr id="5" name="Title 4"/>
          <p:cNvSpPr>
            <a:spLocks noGrp="1"/>
          </p:cNvSpPr>
          <p:nvPr>
            <p:ph type="title"/>
          </p:nvPr>
        </p:nvSpPr>
        <p:spPr>
          <a:xfrm>
            <a:off x="1828800" y="0"/>
            <a:ext cx="8229600" cy="838200"/>
          </a:xfrm>
        </p:spPr>
        <p:txBody>
          <a:bodyPr>
            <a:noAutofit/>
          </a:bodyPr>
          <a:lstStyle/>
          <a:p>
            <a:r>
              <a:rPr lang="en-US" sz="6000" dirty="0">
                <a:solidFill>
                  <a:schemeClr val="bg1"/>
                </a:solidFill>
              </a:rPr>
              <a:t>What is ahead</a:t>
            </a:r>
            <a:endParaRPr lang="en-US" sz="60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5 machines can make 5 widgets in 5 minutes</a:t>
            </a:r>
          </a:p>
          <a:p>
            <a:r>
              <a:rPr lang="en-US" dirty="0" smtClean="0"/>
              <a:t>100 machines can make 100 widgets in </a:t>
            </a:r>
            <a:r>
              <a:rPr lang="en-US" b="1" u="sng" dirty="0" smtClean="0">
                <a:solidFill>
                  <a:srgbClr val="FF0000"/>
                </a:solidFill>
              </a:rPr>
              <a:t>100</a:t>
            </a:r>
            <a:r>
              <a:rPr lang="en-US" b="1" dirty="0" smtClean="0">
                <a:solidFill>
                  <a:srgbClr val="FF0000"/>
                </a:solidFill>
              </a:rPr>
              <a:t> </a:t>
            </a:r>
            <a:r>
              <a:rPr lang="en-US" dirty="0" smtClean="0"/>
              <a:t>minutes</a:t>
            </a:r>
            <a:endParaRPr lang="en-US" dirty="0"/>
          </a:p>
        </p:txBody>
      </p:sp>
      <p:sp>
        <p:nvSpPr>
          <p:cNvPr id="2" name="TextBox 1"/>
          <p:cNvSpPr txBox="1"/>
          <p:nvPr/>
        </p:nvSpPr>
        <p:spPr>
          <a:xfrm>
            <a:off x="6726620" y="3069021"/>
            <a:ext cx="3447393" cy="646331"/>
          </a:xfrm>
          <a:prstGeom prst="rect">
            <a:avLst/>
          </a:prstGeom>
          <a:noFill/>
        </p:spPr>
        <p:txBody>
          <a:bodyPr wrap="square" rtlCol="0">
            <a:spAutoFit/>
          </a:bodyPr>
          <a:lstStyle/>
          <a:p>
            <a:r>
              <a:rPr lang="en-US" dirty="0" smtClean="0"/>
              <a:t>This is the most common answer …</a:t>
            </a:r>
          </a:p>
          <a:p>
            <a:r>
              <a:rPr lang="en-US" dirty="0" smtClean="0"/>
              <a:t>… but it is incorrect</a:t>
            </a:r>
            <a:endParaRPr lang="en-US" dirty="0"/>
          </a:p>
        </p:txBody>
      </p:sp>
    </p:spTree>
    <p:extLst>
      <p:ext uri="{BB962C8B-B14F-4D97-AF65-F5344CB8AC3E}">
        <p14:creationId xmlns:p14="http://schemas.microsoft.com/office/powerpoint/2010/main" val="24531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5 machines can make 5 widgets in 5 minutes</a:t>
            </a:r>
          </a:p>
          <a:p>
            <a:r>
              <a:rPr lang="en-US" dirty="0" smtClean="0"/>
              <a:t>100 machines can make 100 widgets in </a:t>
            </a:r>
            <a:r>
              <a:rPr lang="en-US" b="1" u="sng" dirty="0" smtClean="0">
                <a:solidFill>
                  <a:srgbClr val="FF0000"/>
                </a:solidFill>
              </a:rPr>
              <a:t>5</a:t>
            </a:r>
            <a:r>
              <a:rPr lang="en-US" b="1" dirty="0" smtClean="0">
                <a:solidFill>
                  <a:srgbClr val="FF0000"/>
                </a:solidFill>
              </a:rPr>
              <a:t> </a:t>
            </a:r>
            <a:r>
              <a:rPr lang="en-US" dirty="0" smtClean="0"/>
              <a:t>minutes</a:t>
            </a:r>
            <a:endParaRPr lang="en-US" dirty="0"/>
          </a:p>
        </p:txBody>
      </p:sp>
      <p:sp>
        <p:nvSpPr>
          <p:cNvPr id="4" name="TextBox 3"/>
          <p:cNvSpPr txBox="1"/>
          <p:nvPr/>
        </p:nvSpPr>
        <p:spPr>
          <a:xfrm>
            <a:off x="6726620" y="3069021"/>
            <a:ext cx="3447393" cy="369332"/>
          </a:xfrm>
          <a:prstGeom prst="rect">
            <a:avLst/>
          </a:prstGeom>
          <a:noFill/>
        </p:spPr>
        <p:txBody>
          <a:bodyPr wrap="square" rtlCol="0">
            <a:spAutoFit/>
          </a:bodyPr>
          <a:lstStyle/>
          <a:p>
            <a:r>
              <a:rPr lang="en-US" dirty="0" smtClean="0"/>
              <a:t>This is the correct answer</a:t>
            </a:r>
            <a:endParaRPr lang="en-US" dirty="0"/>
          </a:p>
        </p:txBody>
      </p:sp>
    </p:spTree>
    <p:extLst>
      <p:ext uri="{BB962C8B-B14F-4D97-AF65-F5344CB8AC3E}">
        <p14:creationId xmlns:p14="http://schemas.microsoft.com/office/powerpoint/2010/main" val="1251333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0696" y="265472"/>
            <a:ext cx="8229600" cy="5860692"/>
          </a:xfrm>
        </p:spPr>
        <p:txBody>
          <a:bodyPr/>
          <a:lstStyle/>
          <a:p>
            <a:r>
              <a:rPr lang="en-US" i="1" dirty="0" smtClean="0"/>
              <a:t>Q</a:t>
            </a:r>
            <a:r>
              <a:rPr lang="en-US" dirty="0" smtClean="0"/>
              <a:t>: A lake has a patch of lily pads. Every day, the patch doubles in size. If it takes 48 days for the patch to cover the entire lake, how long would it take for the patch to cover half of the lake?</a:t>
            </a:r>
          </a:p>
          <a:p>
            <a:r>
              <a:rPr lang="en-US" i="1" dirty="0" smtClean="0"/>
              <a:t>A</a:t>
            </a:r>
            <a:r>
              <a:rPr lang="en-US" dirty="0" smtClean="0"/>
              <a:t>:</a:t>
            </a:r>
            <a:endParaRPr lang="en-US" dirty="0"/>
          </a:p>
        </p:txBody>
      </p:sp>
    </p:spTree>
    <p:extLst>
      <p:ext uri="{BB962C8B-B14F-4D97-AF65-F5344CB8AC3E}">
        <p14:creationId xmlns:p14="http://schemas.microsoft.com/office/powerpoint/2010/main" val="731083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0696" y="265472"/>
            <a:ext cx="8229600" cy="5860692"/>
          </a:xfrm>
        </p:spPr>
        <p:txBody>
          <a:bodyPr/>
          <a:lstStyle/>
          <a:p>
            <a:r>
              <a:rPr lang="en-US" i="1" dirty="0" smtClean="0"/>
              <a:t>Q</a:t>
            </a:r>
            <a:r>
              <a:rPr lang="en-US" dirty="0" smtClean="0"/>
              <a:t>: A lake has a patch of lily pads. Every day, the patch doubles in size. If it takes 48 days for the patch to cover the entire lake, how long would it take for the patch to cover half of the lake?</a:t>
            </a:r>
          </a:p>
          <a:p>
            <a:r>
              <a:rPr lang="en-US" i="1" dirty="0" smtClean="0"/>
              <a:t>A</a:t>
            </a:r>
            <a:r>
              <a:rPr lang="en-US" dirty="0" smtClean="0"/>
              <a:t>: </a:t>
            </a:r>
            <a:r>
              <a:rPr lang="en-US" b="1" dirty="0" smtClean="0">
                <a:solidFill>
                  <a:srgbClr val="FF0000"/>
                </a:solidFill>
              </a:rPr>
              <a:t>47 days</a:t>
            </a:r>
            <a:endParaRPr lang="en-US" b="1" dirty="0">
              <a:solidFill>
                <a:srgbClr val="FF0000"/>
              </a:solidFill>
            </a:endParaRPr>
          </a:p>
        </p:txBody>
      </p:sp>
    </p:spTree>
    <p:extLst>
      <p:ext uri="{BB962C8B-B14F-4D97-AF65-F5344CB8AC3E}">
        <p14:creationId xmlns:p14="http://schemas.microsoft.com/office/powerpoint/2010/main" val="2945818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1082</Words>
  <Application>Microsoft Office PowerPoint</Application>
  <PresentationFormat>Widescreen</PresentationFormat>
  <Paragraphs>173</Paragraphs>
  <Slides>58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Webdings</vt:lpstr>
      <vt:lpstr>Office Theme</vt:lpstr>
      <vt:lpstr>Introduction to Behavioral Economics  Predictable Irrationality</vt:lpstr>
      <vt:lpstr>PowerPoint Presentation</vt:lpstr>
      <vt:lpstr>Quick test of speed in answering</vt:lpstr>
      <vt:lpstr>PowerPoint Presentation</vt:lpstr>
      <vt:lpstr>PowerPoint Presentation</vt:lpstr>
      <vt:lpstr>PowerPoint Presentation</vt:lpstr>
      <vt:lpstr>PowerPoint Presentation</vt:lpstr>
      <vt:lpstr>PowerPoint Presentation</vt:lpstr>
      <vt:lpstr>PowerPoint Presentation</vt:lpstr>
      <vt:lpstr>Cognitive Reflection Task</vt:lpstr>
      <vt:lpstr>Try a letters test</vt:lpstr>
      <vt:lpstr>Your ability to identify letters</vt:lpstr>
      <vt:lpstr>A test of your decision-making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Stroop Effect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It’s not just you!</vt:lpstr>
      <vt:lpstr>PowerPoint Presentation</vt:lpstr>
      <vt:lpstr>PowerPoint Presentation</vt:lpstr>
      <vt:lpstr>What is ahead</vt:lpstr>
    </vt:vector>
  </TitlesOfParts>
  <Company>UGA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Decision-Making and Error</dc:title>
  <dc:creator/>
  <cp:keywords>Behavioral economics curriculum, judgment and decision-making</cp:keywords>
  <cp:lastModifiedBy>Udayan Roy</cp:lastModifiedBy>
  <cp:revision>61</cp:revision>
  <dcterms:created xsi:type="dcterms:W3CDTF">2009-06-04T18:26:33Z</dcterms:created>
  <dcterms:modified xsi:type="dcterms:W3CDTF">2020-10-19T18:47:42Z</dcterms:modified>
</cp:coreProperties>
</file>