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4" r:id="rId3"/>
    <p:sldId id="257" r:id="rId4"/>
    <p:sldId id="259" r:id="rId5"/>
    <p:sldId id="260" r:id="rId6"/>
    <p:sldId id="284" r:id="rId7"/>
    <p:sldId id="261" r:id="rId8"/>
    <p:sldId id="258" r:id="rId9"/>
    <p:sldId id="285" r:id="rId10"/>
    <p:sldId id="262" r:id="rId11"/>
    <p:sldId id="286" r:id="rId12"/>
    <p:sldId id="287" r:id="rId13"/>
    <p:sldId id="263" r:id="rId14"/>
    <p:sldId id="271" r:id="rId15"/>
    <p:sldId id="273" r:id="rId16"/>
    <p:sldId id="274" r:id="rId17"/>
    <p:sldId id="272" r:id="rId18"/>
    <p:sldId id="275" r:id="rId19"/>
    <p:sldId id="283" r:id="rId20"/>
    <p:sldId id="265" r:id="rId21"/>
    <p:sldId id="267" r:id="rId22"/>
    <p:sldId id="276" r:id="rId23"/>
    <p:sldId id="268" r:id="rId24"/>
    <p:sldId id="277" r:id="rId25"/>
    <p:sldId id="278" r:id="rId26"/>
    <p:sldId id="279" r:id="rId27"/>
    <p:sldId id="269" r:id="rId28"/>
    <p:sldId id="280" r:id="rId29"/>
    <p:sldId id="281" r:id="rId30"/>
    <p:sldId id="282" r:id="rId31"/>
    <p:sldId id="270" r:id="rId32"/>
    <p:sldId id="2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0829" autoAdjust="0"/>
  </p:normalViewPr>
  <p:slideViewPr>
    <p:cSldViewPr>
      <p:cViewPr varScale="1">
        <p:scale>
          <a:sx n="62" d="100"/>
          <a:sy n="62" d="100"/>
        </p:scale>
        <p:origin x="804" y="5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EEFB7-13B2-4DFF-88BB-0220F76BFE79}" type="datetimeFigureOut">
              <a:rPr lang="en-US" smtClean="0"/>
              <a:pPr/>
              <a:t>9/17/2020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1437F-87A3-4B69-AA3A-9D631F19E9E0}" type="slidenum">
              <a:rPr lang="en-US" smtClean="0"/>
              <a:pPr/>
              <a:t>‹#›</a:t>
            </a:fld>
            <a:endParaRPr lang="en-US"/>
          </a:p>
        </p:txBody>
      </p:sp>
    </p:spTree>
    <p:extLst>
      <p:ext uri="{BB962C8B-B14F-4D97-AF65-F5344CB8AC3E}">
        <p14:creationId xmlns:p14="http://schemas.microsoft.com/office/powerpoint/2010/main" val="3632639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82D8AB-8A49-4093-A2C0-DACB371CDF98}" type="slidenum">
              <a:rPr lang="en-US" smtClean="0"/>
              <a:pPr fontAlgn="base">
                <a:spcBef>
                  <a:spcPct val="0"/>
                </a:spcBef>
                <a:spcAft>
                  <a:spcPct val="0"/>
                </a:spcAft>
                <a:defRPr/>
              </a:pPr>
              <a:t>21</a:t>
            </a:fld>
            <a:endParaRPr lang="en-US" smtClean="0"/>
          </a:p>
        </p:txBody>
      </p:sp>
      <p:sp>
        <p:nvSpPr>
          <p:cNvPr id="84995"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EEDE8A-7AAB-48A1-BEFD-F84407E73C00}" type="slidenum">
              <a:rPr lang="en-US" smtClean="0"/>
              <a:pPr fontAlgn="base">
                <a:spcBef>
                  <a:spcPct val="0"/>
                </a:spcBef>
                <a:spcAft>
                  <a:spcPct val="0"/>
                </a:spcAft>
                <a:defRPr/>
              </a:pPr>
              <a:t>30</a:t>
            </a:fld>
            <a:endParaRPr lang="en-US" smtClean="0"/>
          </a:p>
        </p:txBody>
      </p:sp>
      <p:sp>
        <p:nvSpPr>
          <p:cNvPr id="8704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8C3D0F-1A64-4AA3-98E6-E184D3F716B9}" type="slidenum">
              <a:rPr lang="en-US" smtClean="0"/>
              <a:pPr fontAlgn="base">
                <a:spcBef>
                  <a:spcPct val="0"/>
                </a:spcBef>
                <a:spcAft>
                  <a:spcPct val="0"/>
                </a:spcAft>
                <a:defRPr/>
              </a:pPr>
              <a:t>31</a:t>
            </a:fld>
            <a:endParaRPr lang="en-US" smtClean="0"/>
          </a:p>
        </p:txBody>
      </p:sp>
      <p:sp>
        <p:nvSpPr>
          <p:cNvPr id="88067"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82D8AB-8A49-4093-A2C0-DACB371CDF98}" type="slidenum">
              <a:rPr lang="en-US" smtClean="0"/>
              <a:pPr fontAlgn="base">
                <a:spcBef>
                  <a:spcPct val="0"/>
                </a:spcBef>
                <a:spcAft>
                  <a:spcPct val="0"/>
                </a:spcAft>
                <a:defRPr/>
              </a:pPr>
              <a:t>22</a:t>
            </a:fld>
            <a:endParaRPr lang="en-US" smtClean="0"/>
          </a:p>
        </p:txBody>
      </p:sp>
      <p:sp>
        <p:nvSpPr>
          <p:cNvPr id="84995"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16A7F0-414B-425D-A447-D4F157F163A2}" type="slidenum">
              <a:rPr lang="en-US" smtClean="0"/>
              <a:pPr fontAlgn="base">
                <a:spcBef>
                  <a:spcPct val="0"/>
                </a:spcBef>
                <a:spcAft>
                  <a:spcPct val="0"/>
                </a:spcAft>
                <a:defRPr/>
              </a:pPr>
              <a:t>23</a:t>
            </a:fld>
            <a:endParaRPr lang="en-US" smtClean="0"/>
          </a:p>
        </p:txBody>
      </p:sp>
      <p:sp>
        <p:nvSpPr>
          <p:cNvPr id="8601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16A7F0-414B-425D-A447-D4F157F163A2}" type="slidenum">
              <a:rPr lang="en-US" smtClean="0"/>
              <a:pPr fontAlgn="base">
                <a:spcBef>
                  <a:spcPct val="0"/>
                </a:spcBef>
                <a:spcAft>
                  <a:spcPct val="0"/>
                </a:spcAft>
                <a:defRPr/>
              </a:pPr>
              <a:t>24</a:t>
            </a:fld>
            <a:endParaRPr lang="en-US" smtClean="0"/>
          </a:p>
        </p:txBody>
      </p:sp>
      <p:sp>
        <p:nvSpPr>
          <p:cNvPr id="8601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16A7F0-414B-425D-A447-D4F157F163A2}" type="slidenum">
              <a:rPr lang="en-US" smtClean="0"/>
              <a:pPr fontAlgn="base">
                <a:spcBef>
                  <a:spcPct val="0"/>
                </a:spcBef>
                <a:spcAft>
                  <a:spcPct val="0"/>
                </a:spcAft>
                <a:defRPr/>
              </a:pPr>
              <a:t>25</a:t>
            </a:fld>
            <a:endParaRPr lang="en-US" smtClean="0"/>
          </a:p>
        </p:txBody>
      </p:sp>
      <p:sp>
        <p:nvSpPr>
          <p:cNvPr id="8601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16A7F0-414B-425D-A447-D4F157F163A2}" type="slidenum">
              <a:rPr lang="en-US" smtClean="0"/>
              <a:pPr fontAlgn="base">
                <a:spcBef>
                  <a:spcPct val="0"/>
                </a:spcBef>
                <a:spcAft>
                  <a:spcPct val="0"/>
                </a:spcAft>
                <a:defRPr/>
              </a:pPr>
              <a:t>26</a:t>
            </a:fld>
            <a:endParaRPr lang="en-US" smtClean="0"/>
          </a:p>
        </p:txBody>
      </p:sp>
      <p:sp>
        <p:nvSpPr>
          <p:cNvPr id="8601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EEDE8A-7AAB-48A1-BEFD-F84407E73C00}" type="slidenum">
              <a:rPr lang="en-US" smtClean="0"/>
              <a:pPr fontAlgn="base">
                <a:spcBef>
                  <a:spcPct val="0"/>
                </a:spcBef>
                <a:spcAft>
                  <a:spcPct val="0"/>
                </a:spcAft>
                <a:defRPr/>
              </a:pPr>
              <a:t>27</a:t>
            </a:fld>
            <a:endParaRPr lang="en-US" smtClean="0"/>
          </a:p>
        </p:txBody>
      </p:sp>
      <p:sp>
        <p:nvSpPr>
          <p:cNvPr id="8704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EEDE8A-7AAB-48A1-BEFD-F84407E73C00}" type="slidenum">
              <a:rPr lang="en-US" smtClean="0"/>
              <a:pPr fontAlgn="base">
                <a:spcBef>
                  <a:spcPct val="0"/>
                </a:spcBef>
                <a:spcAft>
                  <a:spcPct val="0"/>
                </a:spcAft>
                <a:defRPr/>
              </a:pPr>
              <a:t>28</a:t>
            </a:fld>
            <a:endParaRPr lang="en-US" smtClean="0"/>
          </a:p>
        </p:txBody>
      </p:sp>
      <p:sp>
        <p:nvSpPr>
          <p:cNvPr id="8704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EEDE8A-7AAB-48A1-BEFD-F84407E73C00}" type="slidenum">
              <a:rPr lang="en-US" smtClean="0"/>
              <a:pPr fontAlgn="base">
                <a:spcBef>
                  <a:spcPct val="0"/>
                </a:spcBef>
                <a:spcAft>
                  <a:spcPct val="0"/>
                </a:spcAft>
                <a:defRPr/>
              </a:pPr>
              <a:t>29</a:t>
            </a:fld>
            <a:endParaRPr lang="en-US" smtClean="0"/>
          </a:p>
        </p:txBody>
      </p:sp>
      <p:sp>
        <p:nvSpPr>
          <p:cNvPr id="8704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8AE32-5F44-4415-80FC-264AAF992D55}" type="datetimeFigureOut">
              <a:rPr lang="en-US" smtClean="0"/>
              <a:pPr/>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AE32-5F44-4415-80FC-264AAF992D55}" type="datetimeFigureOut">
              <a:rPr lang="en-US" smtClean="0"/>
              <a:pPr/>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AE32-5F44-4415-80FC-264AAF992D55}" type="datetimeFigureOut">
              <a:rPr lang="en-US" smtClean="0"/>
              <a:pPr/>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348AE32-5F44-4415-80FC-264AAF992D55}" type="datetimeFigureOut">
              <a:rPr lang="en-US" smtClean="0"/>
              <a:pPr/>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8AE32-5F44-4415-80FC-264AAF992D55}" type="datetimeFigureOut">
              <a:rPr lang="en-US" smtClean="0"/>
              <a:pPr/>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48AE32-5F44-4415-80FC-264AAF992D55}"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48AE32-5F44-4415-80FC-264AAF992D55}" type="datetimeFigureOut">
              <a:rPr lang="en-US" smtClean="0"/>
              <a:pPr/>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8AE32-5F44-4415-80FC-264AAF992D55}"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8AE32-5F44-4415-80FC-264AAF992D55}" type="datetimeFigureOut">
              <a:rPr lang="en-US" smtClean="0"/>
              <a:pPr/>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8AE32-5F44-4415-80FC-264AAF992D55}"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8AE32-5F44-4415-80FC-264AAF992D55}"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8085D-3A1E-439A-BA8F-16E0069DD7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8AE32-5F44-4415-80FC-264AAF992D55}" type="datetimeFigureOut">
              <a:rPr lang="en-US" smtClean="0"/>
              <a:pPr/>
              <a:t>9/17/2020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8085D-3A1E-439A-BA8F-16E0069DD7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youtu.be/2lXh2n0aPy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video.foxnews.com/v/4338141/beck-from-fries-to-riots/" TargetMode="External"/><Relationship Id="rId7" Type="http://schemas.openxmlformats.org/officeDocument/2006/relationships/image" Target="../media/image5.jpeg"/><Relationship Id="rId2" Type="http://schemas.openxmlformats.org/officeDocument/2006/relationships/hyperlink" Target="http://www.youtube.com/watch?v=DD-fUJs5t_k" TargetMode="External"/><Relationship Id="rId1" Type="http://schemas.openxmlformats.org/officeDocument/2006/relationships/slideLayout" Target="../slideLayouts/slideLayout2.xml"/><Relationship Id="rId6" Type="http://schemas.openxmlformats.org/officeDocument/2006/relationships/hyperlink" Target="http://www.youtube.com/watch?v=2aiPaB4vdeY&amp;feature=related" TargetMode="External"/><Relationship Id="rId5" Type="http://schemas.openxmlformats.org/officeDocument/2006/relationships/hyperlink" Target="http://www.youtube.com/watch?v=z-SKCXcEZvI&amp;feature=related" TargetMode="External"/><Relationship Id="rId4" Type="http://schemas.openxmlformats.org/officeDocument/2006/relationships/hyperlink" Target="http://mediamatters.org/mmtv/20100526006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youtu.be/tXuFTuKB8nQ" TargetMode="External"/><Relationship Id="rId2" Type="http://schemas.openxmlformats.org/officeDocument/2006/relationships/hyperlink" Target="http://youtu.be/4OdP3IADUVc" TargetMode="External"/><Relationship Id="rId1" Type="http://schemas.openxmlformats.org/officeDocument/2006/relationships/slideLayout" Target="../slideLayouts/slideLayout2.xml"/><Relationship Id="rId5" Type="http://schemas.openxmlformats.org/officeDocument/2006/relationships/hyperlink" Target="http://youtu.be/1NZMNqwfBO4" TargetMode="External"/><Relationship Id="rId4" Type="http://schemas.openxmlformats.org/officeDocument/2006/relationships/hyperlink" Target="http://youtu.be/zLMephdIST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Two ways in which psychology is changing economics</a:t>
            </a:r>
            <a:endParaRPr lang="en-US" dirty="0"/>
          </a:p>
        </p:txBody>
      </p:sp>
      <p:sp>
        <p:nvSpPr>
          <p:cNvPr id="3" name="Subtitle 2"/>
          <p:cNvSpPr>
            <a:spLocks noGrp="1"/>
          </p:cNvSpPr>
          <p:nvPr>
            <p:ph type="subTitle" idx="1"/>
          </p:nvPr>
        </p:nvSpPr>
        <p:spPr/>
        <p:txBody>
          <a:bodyPr/>
          <a:lstStyle/>
          <a:p>
            <a:r>
              <a:rPr lang="en-US" dirty="0" smtClean="0"/>
              <a:t>Libertarian Paternalism and the Experimental Method</a:t>
            </a:r>
          </a:p>
          <a:p>
            <a:r>
              <a:rPr lang="en-US" dirty="0" smtClean="0"/>
              <a:t>© </a:t>
            </a:r>
            <a:r>
              <a:rPr lang="en-US" dirty="0" err="1" smtClean="0">
                <a:hlinkClick r:id="rId2"/>
              </a:rPr>
              <a:t>Udayan</a:t>
            </a:r>
            <a:r>
              <a:rPr lang="en-US" dirty="0" smtClean="0">
                <a:hlinkClick r:id="rId2"/>
              </a:rPr>
              <a:t> Roy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Paternalism</a:t>
            </a:r>
            <a:endParaRPr lang="en-US" dirty="0"/>
          </a:p>
        </p:txBody>
      </p:sp>
      <p:sp>
        <p:nvSpPr>
          <p:cNvPr id="3" name="Content Placeholder 2"/>
          <p:cNvSpPr>
            <a:spLocks noGrp="1"/>
          </p:cNvSpPr>
          <p:nvPr>
            <p:ph idx="1"/>
          </p:nvPr>
        </p:nvSpPr>
        <p:spPr/>
        <p:txBody>
          <a:bodyPr/>
          <a:lstStyle/>
          <a:p>
            <a:r>
              <a:rPr lang="en-US" dirty="0" smtClean="0"/>
              <a:t>In addition to our fears of market failure, …</a:t>
            </a:r>
          </a:p>
          <a:p>
            <a:r>
              <a:rPr lang="en-US" dirty="0"/>
              <a:t>… </a:t>
            </a:r>
            <a:r>
              <a:rPr lang="en-US" dirty="0" smtClean="0"/>
              <a:t>behavioral economics, with its emphasis on our predictable irrationalities, has begun to make government intervention (or </a:t>
            </a:r>
            <a:r>
              <a:rPr lang="en-US" i="1" dirty="0" smtClean="0"/>
              <a:t>paternalism</a:t>
            </a:r>
            <a:r>
              <a:rPr lang="en-US" dirty="0" smtClean="0"/>
              <a:t>) seem less unreasonable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Paternalism: implementation</a:t>
            </a:r>
            <a:endParaRPr lang="en-US" dirty="0"/>
          </a:p>
        </p:txBody>
      </p:sp>
      <p:sp>
        <p:nvSpPr>
          <p:cNvPr id="3" name="Content Placeholder 2"/>
          <p:cNvSpPr>
            <a:spLocks noGrp="1"/>
          </p:cNvSpPr>
          <p:nvPr>
            <p:ph idx="1"/>
          </p:nvPr>
        </p:nvSpPr>
        <p:spPr/>
        <p:txBody>
          <a:bodyPr>
            <a:noAutofit/>
          </a:bodyPr>
          <a:lstStyle/>
          <a:p>
            <a:r>
              <a:rPr lang="en-US" dirty="0" smtClean="0"/>
              <a:t>The standard tools of paternalistic control in economics have been</a:t>
            </a:r>
          </a:p>
          <a:p>
            <a:pPr lvl="1"/>
            <a:r>
              <a:rPr lang="en-US" dirty="0"/>
              <a:t>t</a:t>
            </a:r>
            <a:r>
              <a:rPr lang="en-US" dirty="0" smtClean="0"/>
              <a:t>axes and subsidies (which are </a:t>
            </a:r>
            <a:r>
              <a:rPr lang="en-US" i="1" dirty="0" smtClean="0"/>
              <a:t>economic</a:t>
            </a:r>
            <a:r>
              <a:rPr lang="en-US" dirty="0" smtClean="0"/>
              <a:t> punishments and rewards, or </a:t>
            </a:r>
            <a:r>
              <a:rPr lang="en-US" i="1" dirty="0" smtClean="0"/>
              <a:t>incentives</a:t>
            </a:r>
            <a:r>
              <a:rPr lang="en-US" dirty="0" smtClean="0"/>
              <a:t>), and</a:t>
            </a:r>
          </a:p>
          <a:p>
            <a:pPr lvl="1"/>
            <a:r>
              <a:rPr lang="en-US" dirty="0" smtClean="0"/>
              <a:t>simple legal prohibitions (</a:t>
            </a:r>
            <a:r>
              <a:rPr lang="en-US" i="1" dirty="0" smtClean="0"/>
              <a:t>regulation</a:t>
            </a:r>
            <a:r>
              <a:rPr lang="en-US" dirty="0" smtClean="0"/>
              <a:t>)</a:t>
            </a:r>
          </a:p>
          <a:p>
            <a:r>
              <a:rPr lang="en-US" dirty="0" smtClean="0"/>
              <a:t>These are the tools to use if the goal is to influence the choices of </a:t>
            </a:r>
            <a:r>
              <a:rPr lang="en-US" i="1" dirty="0" smtClean="0"/>
              <a:t>rational</a:t>
            </a:r>
            <a:r>
              <a:rPr lang="en-US" dirty="0" smtClean="0"/>
              <a:t> people</a:t>
            </a:r>
          </a:p>
        </p:txBody>
      </p:sp>
    </p:spTree>
    <p:extLst>
      <p:ext uri="{BB962C8B-B14F-4D97-AF65-F5344CB8AC3E}">
        <p14:creationId xmlns:p14="http://schemas.microsoft.com/office/powerpoint/2010/main" val="365303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Paternalism: implementation</a:t>
            </a:r>
            <a:endParaRPr lang="en-US" dirty="0"/>
          </a:p>
        </p:txBody>
      </p:sp>
      <p:sp>
        <p:nvSpPr>
          <p:cNvPr id="3" name="Content Placeholder 2"/>
          <p:cNvSpPr>
            <a:spLocks noGrp="1"/>
          </p:cNvSpPr>
          <p:nvPr>
            <p:ph idx="1"/>
          </p:nvPr>
        </p:nvSpPr>
        <p:spPr/>
        <p:txBody>
          <a:bodyPr>
            <a:noAutofit/>
          </a:bodyPr>
          <a:lstStyle/>
          <a:p>
            <a:r>
              <a:rPr lang="en-US" dirty="0" smtClean="0"/>
              <a:t>Behavioral economics has now added a new tool of control: the </a:t>
            </a:r>
            <a:r>
              <a:rPr lang="en-US" i="1" dirty="0" smtClean="0">
                <a:solidFill>
                  <a:srgbClr val="FF0000"/>
                </a:solidFill>
              </a:rPr>
              <a:t>nudge</a:t>
            </a:r>
          </a:p>
          <a:p>
            <a:pPr lvl="1"/>
            <a:r>
              <a:rPr lang="en-US" dirty="0" smtClean="0"/>
              <a:t>This tool uses our predictable </a:t>
            </a:r>
            <a:r>
              <a:rPr lang="en-US" i="1" dirty="0" smtClean="0"/>
              <a:t>irrationalities</a:t>
            </a:r>
            <a:r>
              <a:rPr lang="en-US" dirty="0" smtClean="0"/>
              <a:t> to influence our choices</a:t>
            </a:r>
            <a:endParaRPr lang="en-US" dirty="0"/>
          </a:p>
        </p:txBody>
      </p:sp>
    </p:spTree>
    <p:extLst>
      <p:ext uri="{BB962C8B-B14F-4D97-AF65-F5344CB8AC3E}">
        <p14:creationId xmlns:p14="http://schemas.microsoft.com/office/powerpoint/2010/main" val="345007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udge.jpg"/>
          <p:cNvPicPr>
            <a:picLocks noChangeAspect="1"/>
          </p:cNvPicPr>
          <p:nvPr/>
        </p:nvPicPr>
        <p:blipFill>
          <a:blip r:embed="rId2" cstate="print"/>
          <a:stretch>
            <a:fillRect/>
          </a:stretch>
        </p:blipFill>
        <p:spPr>
          <a:xfrm>
            <a:off x="9906000" y="1752600"/>
            <a:ext cx="2209800" cy="3390997"/>
          </a:xfrm>
          <a:prstGeom prst="rect">
            <a:avLst/>
          </a:prstGeom>
        </p:spPr>
      </p:pic>
      <p:sp>
        <p:nvSpPr>
          <p:cNvPr id="2" name="Title 1"/>
          <p:cNvSpPr>
            <a:spLocks noGrp="1"/>
          </p:cNvSpPr>
          <p:nvPr>
            <p:ph type="title"/>
          </p:nvPr>
        </p:nvSpPr>
        <p:spPr/>
        <p:txBody>
          <a:bodyPr/>
          <a:lstStyle/>
          <a:p>
            <a:r>
              <a:rPr lang="en-US" dirty="0" smtClean="0"/>
              <a:t>Libertarian Paternalism</a:t>
            </a:r>
            <a:endParaRPr lang="en-US" dirty="0"/>
          </a:p>
        </p:txBody>
      </p:sp>
      <p:sp>
        <p:nvSpPr>
          <p:cNvPr id="3" name="Content Placeholder 2"/>
          <p:cNvSpPr>
            <a:spLocks noGrp="1"/>
          </p:cNvSpPr>
          <p:nvPr>
            <p:ph idx="1"/>
          </p:nvPr>
        </p:nvSpPr>
        <p:spPr>
          <a:xfrm>
            <a:off x="609600" y="1600201"/>
            <a:ext cx="9296400" cy="4525963"/>
          </a:xfrm>
        </p:spPr>
        <p:txBody>
          <a:bodyPr>
            <a:noAutofit/>
          </a:bodyPr>
          <a:lstStyle/>
          <a:p>
            <a:r>
              <a:rPr lang="en-US" dirty="0" smtClean="0"/>
              <a:t>This course emphasizes a compromise between libertarianism and paternalism …</a:t>
            </a:r>
          </a:p>
          <a:p>
            <a:r>
              <a:rPr lang="en-US" dirty="0" smtClean="0"/>
              <a:t>… </a:t>
            </a:r>
            <a:r>
              <a:rPr lang="en-US" b="1" dirty="0" smtClean="0"/>
              <a:t>libertarian paternalism</a:t>
            </a:r>
            <a:r>
              <a:rPr lang="en-US" dirty="0" smtClean="0"/>
              <a:t>!</a:t>
            </a:r>
          </a:p>
          <a:p>
            <a:endParaRPr lang="en-US" dirty="0" smtClean="0"/>
          </a:p>
          <a:p>
            <a:r>
              <a:rPr lang="en-US" dirty="0" smtClean="0"/>
              <a:t>Under libertarian paternalism, the government </a:t>
            </a:r>
            <a:r>
              <a:rPr lang="en-US" i="1" dirty="0" smtClean="0"/>
              <a:t>nudges</a:t>
            </a:r>
            <a:r>
              <a:rPr lang="en-US" dirty="0" smtClean="0"/>
              <a:t> private citizens towards rational choices without in any way restricting their freedom to do as they wish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 Paternalism</a:t>
            </a:r>
            <a:endParaRPr lang="en-US" dirty="0"/>
          </a:p>
        </p:txBody>
      </p:sp>
      <p:sp>
        <p:nvSpPr>
          <p:cNvPr id="3" name="Content Placeholder 2"/>
          <p:cNvSpPr>
            <a:spLocks noGrp="1"/>
          </p:cNvSpPr>
          <p:nvPr>
            <p:ph idx="1"/>
          </p:nvPr>
        </p:nvSpPr>
        <p:spPr/>
        <p:txBody>
          <a:bodyPr>
            <a:normAutofit/>
          </a:bodyPr>
          <a:lstStyle/>
          <a:p>
            <a:r>
              <a:rPr lang="en-US" dirty="0" smtClean="0"/>
              <a:t>Under libertarian paternalism, the policy maker (also called the </a:t>
            </a:r>
            <a:r>
              <a:rPr lang="en-US" i="1" dirty="0" smtClean="0"/>
              <a:t>choice architect</a:t>
            </a:r>
            <a:r>
              <a:rPr lang="en-US" dirty="0" smtClean="0"/>
              <a:t>) tries to influence people’s choices by changing the context in which choices are made but not by changing the menu of available options</a:t>
            </a:r>
          </a:p>
          <a:p>
            <a:r>
              <a:rPr lang="en-US" dirty="0" smtClean="0"/>
              <a:t>The choice architect tries to </a:t>
            </a:r>
            <a:r>
              <a:rPr lang="en-US" i="1" dirty="0" smtClean="0"/>
              <a:t>nudge</a:t>
            </a:r>
            <a:r>
              <a:rPr lang="en-US" dirty="0" smtClean="0"/>
              <a:t> people towards choices that are obviously rational without making it harder for people to make other choices if they really want to do so</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ly in urinal.jpg"/>
          <p:cNvPicPr>
            <a:picLocks noChangeAspect="1"/>
          </p:cNvPicPr>
          <p:nvPr/>
        </p:nvPicPr>
        <p:blipFill>
          <a:blip r:embed="rId2" cstate="print"/>
          <a:stretch>
            <a:fillRect/>
          </a:stretch>
        </p:blipFill>
        <p:spPr>
          <a:xfrm>
            <a:off x="7067550" y="76200"/>
            <a:ext cx="5048250" cy="6731000"/>
          </a:xfrm>
          <a:prstGeom prst="rect">
            <a:avLst/>
          </a:prstGeom>
        </p:spPr>
      </p:pic>
      <p:sp>
        <p:nvSpPr>
          <p:cNvPr id="2" name="Title 1"/>
          <p:cNvSpPr>
            <a:spLocks noGrp="1"/>
          </p:cNvSpPr>
          <p:nvPr>
            <p:ph type="title"/>
          </p:nvPr>
        </p:nvSpPr>
        <p:spPr>
          <a:xfrm>
            <a:off x="609600" y="274638"/>
            <a:ext cx="6457950" cy="1143000"/>
          </a:xfrm>
        </p:spPr>
        <p:txBody>
          <a:bodyPr>
            <a:noAutofit/>
          </a:bodyPr>
          <a:lstStyle/>
          <a:p>
            <a:r>
              <a:rPr lang="en-US" sz="3200" dirty="0"/>
              <a:t>Reducing spillage in Schiphol urinals</a:t>
            </a:r>
          </a:p>
        </p:txBody>
      </p:sp>
      <p:sp>
        <p:nvSpPr>
          <p:cNvPr id="3" name="Content Placeholder 2"/>
          <p:cNvSpPr>
            <a:spLocks noGrp="1"/>
          </p:cNvSpPr>
          <p:nvPr>
            <p:ph idx="1"/>
          </p:nvPr>
        </p:nvSpPr>
        <p:spPr>
          <a:xfrm>
            <a:off x="609600" y="1600201"/>
            <a:ext cx="6457950" cy="4525963"/>
          </a:xfrm>
        </p:spPr>
        <p:txBody>
          <a:bodyPr>
            <a:normAutofit/>
          </a:bodyPr>
          <a:lstStyle/>
          <a:p>
            <a:r>
              <a:rPr lang="en-US" dirty="0" err="1" smtClean="0"/>
              <a:t>Aad</a:t>
            </a:r>
            <a:r>
              <a:rPr lang="en-US" dirty="0" smtClean="0"/>
              <a:t> </a:t>
            </a:r>
            <a:r>
              <a:rPr lang="en-US" dirty="0" err="1" smtClean="0"/>
              <a:t>Kieboom</a:t>
            </a:r>
            <a:r>
              <a:rPr lang="en-US" dirty="0" smtClean="0"/>
              <a:t>, an economist and administrator at Amsterdam’s Schiphol Airport, got the image of a black housefly etched into each urinal</a:t>
            </a:r>
          </a:p>
          <a:p>
            <a:r>
              <a:rPr lang="en-US" dirty="0" smtClean="0"/>
              <a:t>This simple nudge reduced spillage by 80%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Reducing spillage in Schiphol urinals</a:t>
            </a:r>
            <a:endParaRPr lang="en-US" dirty="0"/>
          </a:p>
        </p:txBody>
      </p:sp>
      <p:sp>
        <p:nvSpPr>
          <p:cNvPr id="3" name="Content Placeholder 2"/>
          <p:cNvSpPr>
            <a:spLocks noGrp="1"/>
          </p:cNvSpPr>
          <p:nvPr>
            <p:ph idx="1"/>
          </p:nvPr>
        </p:nvSpPr>
        <p:spPr/>
        <p:txBody>
          <a:bodyPr>
            <a:noAutofit/>
          </a:bodyPr>
          <a:lstStyle/>
          <a:p>
            <a:r>
              <a:rPr lang="en-US" dirty="0" smtClean="0"/>
              <a:t>Nobody’s freedom was reduced</a:t>
            </a:r>
          </a:p>
          <a:p>
            <a:r>
              <a:rPr lang="en-US" dirty="0" smtClean="0"/>
              <a:t>But an understanding of the predictable irrationality of urinating men was utilized to create a better outcome</a:t>
            </a:r>
          </a:p>
          <a:p>
            <a:r>
              <a:rPr lang="en-US" dirty="0" smtClean="0"/>
              <a:t>Another triumph for libertarian paternalism!</a:t>
            </a:r>
          </a:p>
          <a:p>
            <a:endParaRPr lang="en-US" dirty="0" smtClean="0"/>
          </a:p>
          <a:p>
            <a:r>
              <a:rPr lang="en-US" dirty="0"/>
              <a:t>One more: </a:t>
            </a:r>
            <a:r>
              <a:rPr lang="en-US" dirty="0">
                <a:hlinkClick r:id="rId2"/>
              </a:rPr>
              <a:t>http://</a:t>
            </a:r>
            <a:r>
              <a:rPr lang="en-US" dirty="0" smtClean="0">
                <a:hlinkClick r:id="rId2"/>
              </a:rPr>
              <a:t>youtu.be/2lXh2n0aPyw</a:t>
            </a:r>
            <a:r>
              <a:rPr lang="en-US" dirty="0" smtClean="0"/>
              <a:t> </a:t>
            </a:r>
          </a:p>
          <a:p>
            <a:r>
              <a:rPr lang="en-US" dirty="0" smtClean="0"/>
              <a:t>We will see many other examples of libertarian paternalism in action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i="1" dirty="0" smtClean="0"/>
              <a:t>Libertarian</a:t>
            </a:r>
            <a:r>
              <a:rPr lang="en-US" dirty="0" smtClean="0"/>
              <a:t> Paternalism?</a:t>
            </a:r>
            <a:endParaRPr lang="en-US" dirty="0"/>
          </a:p>
        </p:txBody>
      </p:sp>
      <p:sp>
        <p:nvSpPr>
          <p:cNvPr id="3" name="Content Placeholder 2"/>
          <p:cNvSpPr>
            <a:spLocks noGrp="1"/>
          </p:cNvSpPr>
          <p:nvPr>
            <p:ph idx="1"/>
          </p:nvPr>
        </p:nvSpPr>
        <p:spPr/>
        <p:txBody>
          <a:bodyPr>
            <a:normAutofit/>
          </a:bodyPr>
          <a:lstStyle/>
          <a:p>
            <a:r>
              <a:rPr lang="en-US" dirty="0" smtClean="0"/>
              <a:t>If people are being irrational what’s wrong with simple paternalism? </a:t>
            </a:r>
          </a:p>
          <a:p>
            <a:r>
              <a:rPr lang="en-US" dirty="0" smtClean="0"/>
              <a:t>Why can’t the choice architect simply prohibit choices he/she considers irrational?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i="1" dirty="0" smtClean="0"/>
              <a:t>Libertarian</a:t>
            </a:r>
            <a:r>
              <a:rPr lang="en-US" dirty="0" smtClean="0"/>
              <a:t> Paternalism?</a:t>
            </a:r>
            <a:endParaRPr lang="en-US" dirty="0"/>
          </a:p>
        </p:txBody>
      </p:sp>
      <p:sp>
        <p:nvSpPr>
          <p:cNvPr id="3" name="Content Placeholder 2"/>
          <p:cNvSpPr>
            <a:spLocks noGrp="1"/>
          </p:cNvSpPr>
          <p:nvPr>
            <p:ph idx="1"/>
          </p:nvPr>
        </p:nvSpPr>
        <p:spPr/>
        <p:txBody>
          <a:bodyPr>
            <a:normAutofit/>
          </a:bodyPr>
          <a:lstStyle/>
          <a:p>
            <a:r>
              <a:rPr lang="en-US" dirty="0" smtClean="0"/>
              <a:t>Economists are hyperaware that </a:t>
            </a:r>
          </a:p>
          <a:p>
            <a:pPr lvl="1"/>
            <a:r>
              <a:rPr lang="en-US" dirty="0" smtClean="0"/>
              <a:t>free-market competition can be surprisingly creative and self-correcting, and </a:t>
            </a:r>
          </a:p>
          <a:p>
            <a:pPr lvl="1"/>
            <a:r>
              <a:rPr lang="en-US" dirty="0" smtClean="0"/>
              <a:t>policy makers aren’t perfect; they can screw up</a:t>
            </a:r>
          </a:p>
          <a:p>
            <a:r>
              <a:rPr lang="en-US" dirty="0" smtClean="0"/>
              <a:t>Therefore, it makes sense to preserve free market freedom as far as possible</a:t>
            </a:r>
          </a:p>
          <a:p>
            <a:r>
              <a:rPr lang="en-US" dirty="0" smtClean="0"/>
              <a:t>Besides, some people consider the preservation of maximum freedom to be desirable in and of itself</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Video</a:t>
            </a:r>
          </a:p>
        </p:txBody>
      </p:sp>
      <p:sp>
        <p:nvSpPr>
          <p:cNvPr id="16387" name="Content Placeholder 2"/>
          <p:cNvSpPr>
            <a:spLocks noGrp="1"/>
          </p:cNvSpPr>
          <p:nvPr>
            <p:ph idx="1"/>
          </p:nvPr>
        </p:nvSpPr>
        <p:spPr/>
        <p:txBody>
          <a:bodyPr/>
          <a:lstStyle/>
          <a:p>
            <a:r>
              <a:rPr lang="en-US" dirty="0" smtClean="0">
                <a:hlinkClick r:id="rId2"/>
              </a:rPr>
              <a:t>Cass </a:t>
            </a:r>
            <a:r>
              <a:rPr lang="en-US" dirty="0" err="1" smtClean="0">
                <a:hlinkClick r:id="rId2"/>
              </a:rPr>
              <a:t>Sunstein</a:t>
            </a:r>
            <a:endParaRPr lang="en-US" dirty="0" smtClean="0"/>
          </a:p>
          <a:p>
            <a:r>
              <a:rPr lang="en-US" dirty="0" smtClean="0"/>
              <a:t>Not everybody likes nudges: </a:t>
            </a:r>
          </a:p>
          <a:p>
            <a:pPr lvl="1"/>
            <a:r>
              <a:rPr lang="en-US" dirty="0" smtClean="0"/>
              <a:t>Glenn Beck (</a:t>
            </a:r>
            <a:r>
              <a:rPr lang="en-US" dirty="0" smtClean="0">
                <a:hlinkClick r:id="rId3"/>
              </a:rPr>
              <a:t>1</a:t>
            </a:r>
            <a:r>
              <a:rPr lang="en-US" dirty="0" smtClean="0"/>
              <a:t>, </a:t>
            </a:r>
            <a:r>
              <a:rPr lang="en-US" dirty="0" smtClean="0">
                <a:hlinkClick r:id="rId4"/>
              </a:rPr>
              <a:t>2</a:t>
            </a:r>
            <a:r>
              <a:rPr lang="en-US" dirty="0" smtClean="0"/>
              <a:t>, </a:t>
            </a:r>
            <a:r>
              <a:rPr lang="en-US" dirty="0" smtClean="0">
                <a:hlinkClick r:id="rId5"/>
              </a:rPr>
              <a:t>3</a:t>
            </a:r>
            <a:r>
              <a:rPr lang="en-US" dirty="0" smtClean="0"/>
              <a:t>)</a:t>
            </a:r>
          </a:p>
          <a:p>
            <a:pPr lvl="1"/>
            <a:r>
              <a:rPr lang="en-US" dirty="0" smtClean="0">
                <a:hlinkClick r:id="rId6"/>
              </a:rPr>
              <a:t>Michael Savage</a:t>
            </a:r>
            <a:endParaRPr lang="en-US" dirty="0" smtClean="0"/>
          </a:p>
          <a:p>
            <a:endParaRPr lang="en-US" dirty="0" smtClean="0"/>
          </a:p>
        </p:txBody>
      </p:sp>
      <p:pic>
        <p:nvPicPr>
          <p:cNvPr id="16388" name="Picture 2" descr="http://graphics8.nytimes.com/images/2010/10/03/magazine/03cover/03cover-sfSpan.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53425" y="1600200"/>
            <a:ext cx="3762375"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13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 paternalism</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science</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Experiments on human subjects</a:t>
            </a:r>
          </a:p>
        </p:txBody>
      </p:sp>
      <p:sp>
        <p:nvSpPr>
          <p:cNvPr id="7171" name="Rectangle 3"/>
          <p:cNvSpPr>
            <a:spLocks noGrp="1" noChangeArrowheads="1"/>
          </p:cNvSpPr>
          <p:nvPr>
            <p:ph idx="1"/>
          </p:nvPr>
        </p:nvSpPr>
        <p:spPr/>
        <p:txBody>
          <a:bodyPr>
            <a:noAutofit/>
          </a:bodyPr>
          <a:lstStyle/>
          <a:p>
            <a:pPr eaLnBrk="1" hangingPunct="1">
              <a:lnSpc>
                <a:spcPct val="90000"/>
              </a:lnSpc>
            </a:pPr>
            <a:r>
              <a:rPr lang="en-US" sz="2800" dirty="0"/>
              <a:t>Behavioral economics uses many of the same tools and frameworks as standard economics</a:t>
            </a:r>
          </a:p>
          <a:p>
            <a:pPr lvl="1" eaLnBrk="1" hangingPunct="1">
              <a:lnSpc>
                <a:spcPct val="90000"/>
              </a:lnSpc>
            </a:pPr>
            <a:r>
              <a:rPr lang="en-US" sz="2400" dirty="0"/>
              <a:t>BE assumes </a:t>
            </a:r>
          </a:p>
          <a:p>
            <a:pPr lvl="2">
              <a:lnSpc>
                <a:spcPct val="90000"/>
              </a:lnSpc>
            </a:pPr>
            <a:r>
              <a:rPr lang="en-US" sz="2000" dirty="0"/>
              <a:t>That individuals have well-defined objectives, </a:t>
            </a:r>
          </a:p>
          <a:p>
            <a:pPr lvl="2">
              <a:lnSpc>
                <a:spcPct val="90000"/>
              </a:lnSpc>
            </a:pPr>
            <a:r>
              <a:rPr lang="en-US" sz="2000" dirty="0"/>
              <a:t>That objectives and actions are connected, and </a:t>
            </a:r>
          </a:p>
          <a:p>
            <a:pPr lvl="2">
              <a:lnSpc>
                <a:spcPct val="90000"/>
              </a:lnSpc>
            </a:pPr>
            <a:r>
              <a:rPr lang="en-US" sz="2000" dirty="0"/>
              <a:t>That actions affect well-being</a:t>
            </a:r>
          </a:p>
          <a:p>
            <a:pPr lvl="1" eaLnBrk="1" hangingPunct="1">
              <a:lnSpc>
                <a:spcPct val="90000"/>
              </a:lnSpc>
            </a:pPr>
            <a:r>
              <a:rPr lang="en-US" sz="2400" dirty="0"/>
              <a:t>BE relies on mathematical models</a:t>
            </a:r>
          </a:p>
          <a:p>
            <a:pPr lvl="1" eaLnBrk="1" hangingPunct="1">
              <a:lnSpc>
                <a:spcPct val="90000"/>
              </a:lnSpc>
            </a:pPr>
            <a:r>
              <a:rPr lang="en-US" sz="2400" dirty="0"/>
              <a:t>BE subjects theories to careful empirical testing</a:t>
            </a:r>
          </a:p>
          <a:p>
            <a:pPr eaLnBrk="1" hangingPunct="1">
              <a:lnSpc>
                <a:spcPct val="90000"/>
              </a:lnSpc>
            </a:pPr>
            <a:r>
              <a:rPr lang="en-US" sz="2800" dirty="0"/>
              <a:t>An important difference is that BE often relies on </a:t>
            </a:r>
            <a:r>
              <a:rPr lang="en-US" sz="2800" i="1" dirty="0"/>
              <a:t>experiments</a:t>
            </a:r>
            <a:r>
              <a:rPr lang="en-US" sz="2800" dirty="0"/>
              <a:t> on human subjects</a:t>
            </a:r>
          </a:p>
          <a:p>
            <a:pPr lvl="1">
              <a:lnSpc>
                <a:spcPct val="90000"/>
              </a:lnSpc>
            </a:pPr>
            <a:r>
              <a:rPr lang="en-US" sz="2400" dirty="0"/>
              <a:t>This is a major contribution of psychology to economics</a:t>
            </a:r>
          </a:p>
        </p:txBody>
      </p:sp>
      <p:sp>
        <p:nvSpPr>
          <p:cNvPr id="7172"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fld id="{8BBE01FE-C59C-4B5D-952E-4E1BD4C52ADB}" type="slidenum">
              <a:rPr lang="en-US" sz="1200"/>
              <a:pPr/>
              <a:t>21</a:t>
            </a:fld>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Experiments on human subjects</a:t>
            </a:r>
          </a:p>
        </p:txBody>
      </p:sp>
      <p:sp>
        <p:nvSpPr>
          <p:cNvPr id="7171" name="Rectangle 3"/>
          <p:cNvSpPr>
            <a:spLocks noGrp="1" noChangeArrowheads="1"/>
          </p:cNvSpPr>
          <p:nvPr>
            <p:ph idx="1"/>
          </p:nvPr>
        </p:nvSpPr>
        <p:spPr/>
        <p:txBody>
          <a:bodyPr>
            <a:noAutofit/>
          </a:bodyPr>
          <a:lstStyle/>
          <a:p>
            <a:pPr eaLnBrk="1" hangingPunct="1">
              <a:lnSpc>
                <a:spcPct val="90000"/>
              </a:lnSpc>
            </a:pPr>
            <a:r>
              <a:rPr lang="en-US" sz="2800" dirty="0"/>
              <a:t>Behavioral economists tend to use experimental data to test their theories (rather than historical data from the real world)</a:t>
            </a:r>
          </a:p>
          <a:p>
            <a:pPr eaLnBrk="1" hangingPunct="1">
              <a:lnSpc>
                <a:spcPct val="90000"/>
              </a:lnSpc>
            </a:pPr>
            <a:r>
              <a:rPr lang="en-US" sz="2800" dirty="0"/>
              <a:t>In a typical experiment, subjects (usually college students) make decisions that have monetary consequences, under conditions that the experimenter controls</a:t>
            </a:r>
          </a:p>
        </p:txBody>
      </p:sp>
      <p:sp>
        <p:nvSpPr>
          <p:cNvPr id="7172"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fld id="{8BBE01FE-C59C-4B5D-952E-4E1BD4C52ADB}" type="slidenum">
              <a:rPr lang="en-US" sz="1200"/>
              <a:pPr/>
              <a:t>22</a:t>
            </a:fld>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defRPr/>
            </a:pPr>
            <a:r>
              <a:rPr lang="en-US" dirty="0" smtClean="0"/>
              <a:t>Advantages of Experiments</a:t>
            </a:r>
          </a:p>
        </p:txBody>
      </p:sp>
      <p:sp>
        <p:nvSpPr>
          <p:cNvPr id="8195" name="Rectangle 3"/>
          <p:cNvSpPr>
            <a:spLocks noGrp="1" noChangeArrowheads="1"/>
          </p:cNvSpPr>
          <p:nvPr>
            <p:ph type="body" idx="1"/>
          </p:nvPr>
        </p:nvSpPr>
        <p:spPr/>
        <p:txBody>
          <a:bodyPr>
            <a:normAutofit/>
          </a:bodyPr>
          <a:lstStyle/>
          <a:p>
            <a:pPr eaLnBrk="1" hangingPunct="1">
              <a:lnSpc>
                <a:spcPct val="90000"/>
              </a:lnSpc>
            </a:pPr>
            <a:r>
              <a:rPr lang="en-US" sz="2800" dirty="0"/>
              <a:t>It is easier to determine whether people’s choices are consistent with standard economic theory by designing experiments that can rule out alternative explanations</a:t>
            </a:r>
          </a:p>
          <a:p>
            <a:pPr eaLnBrk="1" hangingPunct="1">
              <a:lnSpc>
                <a:spcPct val="90000"/>
              </a:lnSpc>
            </a:pPr>
            <a:r>
              <a:rPr lang="en-US" sz="2800" dirty="0"/>
              <a:t>The real world is extremely complex and the choices of people that one can observe are often influenced by many factors</a:t>
            </a:r>
          </a:p>
          <a:p>
            <a:pPr eaLnBrk="1" hangingPunct="1">
              <a:lnSpc>
                <a:spcPct val="90000"/>
              </a:lnSpc>
            </a:pPr>
            <a:r>
              <a:rPr lang="en-US" sz="2800" dirty="0"/>
              <a:t>So it is hard to use real-world data to understand the precise effect of one particular factor on people’s choices</a:t>
            </a:r>
          </a:p>
          <a:p>
            <a:pPr eaLnBrk="1" hangingPunct="1">
              <a:lnSpc>
                <a:spcPct val="90000"/>
              </a:lnSpc>
            </a:pPr>
            <a:r>
              <a:rPr lang="en-US" sz="2800" dirty="0"/>
              <a:t>An experiment, however,  can be designed to tease out the effect of any single factor</a:t>
            </a:r>
          </a:p>
        </p:txBody>
      </p:sp>
      <p:sp>
        <p:nvSpPr>
          <p:cNvPr id="8196"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2FF2C7A7-4D28-47AD-8656-FD2BAE9E4603}" type="slidenum">
              <a:rPr lang="en-US" sz="1200"/>
              <a:pPr/>
              <a:t>23</a:t>
            </a:fld>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defRPr/>
            </a:pPr>
            <a:r>
              <a:rPr lang="en-US" dirty="0" smtClean="0"/>
              <a:t>Advantages of Experiments</a:t>
            </a:r>
          </a:p>
        </p:txBody>
      </p:sp>
      <p:sp>
        <p:nvSpPr>
          <p:cNvPr id="8195" name="Rectangle 3"/>
          <p:cNvSpPr>
            <a:spLocks noGrp="1" noChangeArrowheads="1"/>
          </p:cNvSpPr>
          <p:nvPr>
            <p:ph type="body" idx="1"/>
          </p:nvPr>
        </p:nvSpPr>
        <p:spPr/>
        <p:txBody>
          <a:bodyPr/>
          <a:lstStyle/>
          <a:p>
            <a:pPr eaLnBrk="1" hangingPunct="1">
              <a:lnSpc>
                <a:spcPct val="90000"/>
              </a:lnSpc>
            </a:pPr>
            <a:r>
              <a:rPr lang="en-US" sz="2800" dirty="0"/>
              <a:t>It is often easier to establish causality</a:t>
            </a:r>
          </a:p>
          <a:p>
            <a:pPr eaLnBrk="1" hangingPunct="1">
              <a:lnSpc>
                <a:spcPct val="90000"/>
              </a:lnSpc>
            </a:pPr>
            <a:r>
              <a:rPr lang="en-US" sz="2800" dirty="0"/>
              <a:t>When you see the quantity of ice cream being bought and sold vary with the price of ice cream, you cannot separate out the buyers’ reactions to price changes (demand) from the sellers’ reaction to price changes (supply)</a:t>
            </a:r>
          </a:p>
          <a:p>
            <a:pPr eaLnBrk="1" hangingPunct="1">
              <a:lnSpc>
                <a:spcPct val="90000"/>
              </a:lnSpc>
            </a:pPr>
            <a:r>
              <a:rPr lang="en-US" sz="2800" dirty="0"/>
              <a:t>But in an experiment this is not a problem</a:t>
            </a:r>
          </a:p>
        </p:txBody>
      </p:sp>
      <p:sp>
        <p:nvSpPr>
          <p:cNvPr id="8196"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2FF2C7A7-4D28-47AD-8656-FD2BAE9E4603}" type="slidenum">
              <a:rPr lang="en-US" sz="1200"/>
              <a:pPr/>
              <a:t>24</a:t>
            </a:fld>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defRPr/>
            </a:pPr>
            <a:r>
              <a:rPr lang="en-US" dirty="0" smtClean="0"/>
              <a:t>Advantages of Experiments</a:t>
            </a:r>
          </a:p>
        </p:txBody>
      </p:sp>
      <p:sp>
        <p:nvSpPr>
          <p:cNvPr id="8195" name="Rectangle 3"/>
          <p:cNvSpPr>
            <a:spLocks noGrp="1" noChangeArrowheads="1"/>
          </p:cNvSpPr>
          <p:nvPr>
            <p:ph type="body" idx="1"/>
          </p:nvPr>
        </p:nvSpPr>
        <p:spPr/>
        <p:txBody>
          <a:bodyPr/>
          <a:lstStyle/>
          <a:p>
            <a:pPr eaLnBrk="1" hangingPunct="1">
              <a:lnSpc>
                <a:spcPct val="90000"/>
              </a:lnSpc>
            </a:pPr>
            <a:r>
              <a:rPr lang="en-US" sz="2800" dirty="0"/>
              <a:t>Researchers can double-check their assumptions and conclusions by testing and debriefing subjects</a:t>
            </a:r>
          </a:p>
          <a:p>
            <a:pPr eaLnBrk="1" hangingPunct="1">
              <a:lnSpc>
                <a:spcPct val="90000"/>
              </a:lnSpc>
            </a:pPr>
            <a:r>
              <a:rPr lang="en-US" sz="2800" dirty="0"/>
              <a:t>Careful questioning of the participants in the experiment can shed light on their thought processes and the reasons for their choices</a:t>
            </a:r>
          </a:p>
        </p:txBody>
      </p:sp>
      <p:sp>
        <p:nvSpPr>
          <p:cNvPr id="8196"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2FF2C7A7-4D28-47AD-8656-FD2BAE9E4603}" type="slidenum">
              <a:rPr lang="en-US" sz="1200"/>
              <a:pPr/>
              <a:t>25</a:t>
            </a:fld>
            <a:endParaRPr lang="en-US"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defRPr/>
            </a:pPr>
            <a:r>
              <a:rPr lang="en-US" dirty="0" smtClean="0"/>
              <a:t>Advantages of Experiments</a:t>
            </a:r>
          </a:p>
        </p:txBody>
      </p:sp>
      <p:sp>
        <p:nvSpPr>
          <p:cNvPr id="8195" name="Rectangle 3"/>
          <p:cNvSpPr>
            <a:spLocks noGrp="1" noChangeArrowheads="1"/>
          </p:cNvSpPr>
          <p:nvPr>
            <p:ph type="body" idx="1"/>
          </p:nvPr>
        </p:nvSpPr>
        <p:spPr/>
        <p:txBody>
          <a:bodyPr/>
          <a:lstStyle/>
          <a:p>
            <a:pPr eaLnBrk="1" hangingPunct="1">
              <a:lnSpc>
                <a:spcPct val="90000"/>
              </a:lnSpc>
            </a:pPr>
            <a:r>
              <a:rPr lang="en-US" sz="2800" dirty="0"/>
              <a:t>It is often possible to obtain information that isn’t available in the real world</a:t>
            </a:r>
          </a:p>
          <a:p>
            <a:pPr eaLnBrk="1" hangingPunct="1">
              <a:lnSpc>
                <a:spcPct val="90000"/>
              </a:lnSpc>
            </a:pPr>
            <a:r>
              <a:rPr lang="en-US" sz="2800" dirty="0"/>
              <a:t>Real-world data will not tell you much about people’s plans and expectations</a:t>
            </a:r>
          </a:p>
          <a:p>
            <a:pPr eaLnBrk="1" hangingPunct="1">
              <a:lnSpc>
                <a:spcPct val="90000"/>
              </a:lnSpc>
            </a:pPr>
            <a:r>
              <a:rPr lang="en-US" sz="2800" dirty="0"/>
              <a:t>However, experiments may be able to help</a:t>
            </a:r>
          </a:p>
        </p:txBody>
      </p:sp>
      <p:sp>
        <p:nvSpPr>
          <p:cNvPr id="8196"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2FF2C7A7-4D28-47AD-8656-FD2BAE9E4603}" type="slidenum">
              <a:rPr lang="en-US" sz="1200"/>
              <a:pPr/>
              <a:t>26</a:t>
            </a:fld>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dirty="0" smtClean="0"/>
              <a:t>Disadvantages of Experiments</a:t>
            </a:r>
          </a:p>
        </p:txBody>
      </p:sp>
      <p:sp>
        <p:nvSpPr>
          <p:cNvPr id="9219" name="Rectangle 3"/>
          <p:cNvSpPr>
            <a:spLocks noGrp="1" noChangeArrowheads="1"/>
          </p:cNvSpPr>
          <p:nvPr>
            <p:ph type="body" idx="1"/>
          </p:nvPr>
        </p:nvSpPr>
        <p:spPr/>
        <p:txBody>
          <a:bodyPr/>
          <a:lstStyle/>
          <a:p>
            <a:pPr eaLnBrk="1" hangingPunct="1">
              <a:lnSpc>
                <a:spcPct val="80000"/>
              </a:lnSpc>
            </a:pPr>
            <a:r>
              <a:rPr lang="en-US" sz="2800" dirty="0"/>
              <a:t>Decisions made in the lab can differ from decisions made in the real world</a:t>
            </a:r>
          </a:p>
          <a:p>
            <a:pPr eaLnBrk="1" hangingPunct="1">
              <a:lnSpc>
                <a:spcPct val="80000"/>
              </a:lnSpc>
            </a:pPr>
            <a:r>
              <a:rPr lang="en-US" sz="2800" dirty="0"/>
              <a:t>Experiments often involve small amounts of money</a:t>
            </a:r>
          </a:p>
          <a:p>
            <a:pPr eaLnBrk="1" hangingPunct="1">
              <a:lnSpc>
                <a:spcPct val="80000"/>
              </a:lnSpc>
            </a:pPr>
            <a:r>
              <a:rPr lang="en-US" sz="2800" dirty="0"/>
              <a:t>In the real world, the stakes may be a lot higher, and, therefore, the choices made may be different</a:t>
            </a:r>
          </a:p>
        </p:txBody>
      </p:sp>
      <p:sp>
        <p:nvSpPr>
          <p:cNvPr id="9220"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A108E777-AF1D-4A64-874D-1B75465ECA5D}" type="slidenum">
              <a:rPr lang="en-US" sz="1200"/>
              <a:pPr/>
              <a:t>27</a:t>
            </a:fld>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dirty="0" smtClean="0"/>
              <a:t>Disadvantages of Experiments</a:t>
            </a:r>
          </a:p>
        </p:txBody>
      </p:sp>
      <p:sp>
        <p:nvSpPr>
          <p:cNvPr id="9219" name="Rectangle 3"/>
          <p:cNvSpPr>
            <a:spLocks noGrp="1" noChangeArrowheads="1"/>
          </p:cNvSpPr>
          <p:nvPr>
            <p:ph type="body" idx="1"/>
          </p:nvPr>
        </p:nvSpPr>
        <p:spPr/>
        <p:txBody>
          <a:bodyPr/>
          <a:lstStyle/>
          <a:p>
            <a:pPr eaLnBrk="1" hangingPunct="1">
              <a:lnSpc>
                <a:spcPct val="80000"/>
              </a:lnSpc>
            </a:pPr>
            <a:r>
              <a:rPr lang="en-US" sz="2800" dirty="0"/>
              <a:t>Experiments can introduce influences on decision-making that are hard to measure or control</a:t>
            </a:r>
          </a:p>
          <a:p>
            <a:pPr>
              <a:lnSpc>
                <a:spcPct val="80000"/>
              </a:lnSpc>
            </a:pPr>
            <a:r>
              <a:rPr lang="en-US" sz="2800" dirty="0"/>
              <a:t>There is strong evidence that subjects often try to conform to what they think are the experimenter’s expectations</a:t>
            </a:r>
          </a:p>
        </p:txBody>
      </p:sp>
      <p:sp>
        <p:nvSpPr>
          <p:cNvPr id="9220"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A108E777-AF1D-4A64-874D-1B75465ECA5D}" type="slidenum">
              <a:rPr lang="en-US" sz="1200"/>
              <a:pPr/>
              <a:t>28</a:t>
            </a:fld>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dirty="0" smtClean="0"/>
              <a:t>Disadvantages of Experiments</a:t>
            </a:r>
          </a:p>
        </p:txBody>
      </p:sp>
      <p:sp>
        <p:nvSpPr>
          <p:cNvPr id="9219" name="Rectangle 3"/>
          <p:cNvSpPr>
            <a:spLocks noGrp="1" noChangeArrowheads="1"/>
          </p:cNvSpPr>
          <p:nvPr>
            <p:ph type="body" idx="1"/>
          </p:nvPr>
        </p:nvSpPr>
        <p:spPr/>
        <p:txBody>
          <a:bodyPr/>
          <a:lstStyle/>
          <a:p>
            <a:pPr eaLnBrk="1" hangingPunct="1">
              <a:lnSpc>
                <a:spcPct val="80000"/>
              </a:lnSpc>
            </a:pPr>
            <a:r>
              <a:rPr lang="en-US" sz="2800" dirty="0"/>
              <a:t>Most subjects are students, thus not representative of the general population</a:t>
            </a:r>
          </a:p>
          <a:p>
            <a:pPr>
              <a:lnSpc>
                <a:spcPct val="80000"/>
              </a:lnSpc>
            </a:pPr>
            <a:r>
              <a:rPr lang="en-US" sz="2800" dirty="0"/>
              <a:t>Also students may be especially inexperienced at making economic decisions</a:t>
            </a:r>
          </a:p>
          <a:p>
            <a:pPr eaLnBrk="1" hangingPunct="1">
              <a:lnSpc>
                <a:spcPct val="80000"/>
              </a:lnSpc>
            </a:pPr>
            <a:endParaRPr lang="en-US" sz="2800" dirty="0"/>
          </a:p>
        </p:txBody>
      </p:sp>
      <p:sp>
        <p:nvSpPr>
          <p:cNvPr id="9220"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A108E777-AF1D-4A64-874D-1B75465ECA5D}" type="slidenum">
              <a:rPr lang="en-US" sz="1200"/>
              <a:pPr/>
              <a:t>29</a:t>
            </a:fld>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lpstuff.com/shop/images/uploads/Liberty_or_Death.jpg"/>
          <p:cNvPicPr>
            <a:picLocks noChangeAspect="1" noChangeArrowheads="1"/>
          </p:cNvPicPr>
          <p:nvPr/>
        </p:nvPicPr>
        <p:blipFill>
          <a:blip r:embed="rId2" cstate="print"/>
          <a:srcRect/>
          <a:stretch>
            <a:fillRect/>
          </a:stretch>
        </p:blipFill>
        <p:spPr bwMode="auto">
          <a:xfrm>
            <a:off x="1587500" y="28576"/>
            <a:ext cx="3810000" cy="3476625"/>
          </a:xfrm>
          <a:prstGeom prst="rect">
            <a:avLst/>
          </a:prstGeom>
          <a:noFill/>
        </p:spPr>
      </p:pic>
      <p:sp>
        <p:nvSpPr>
          <p:cNvPr id="2" name="Title 1"/>
          <p:cNvSpPr>
            <a:spLocks noGrp="1"/>
          </p:cNvSpPr>
          <p:nvPr>
            <p:ph type="title"/>
          </p:nvPr>
        </p:nvSpPr>
        <p:spPr>
          <a:xfrm>
            <a:off x="5334000" y="274638"/>
            <a:ext cx="4876800" cy="1143000"/>
          </a:xfrm>
        </p:spPr>
        <p:txBody>
          <a:bodyPr/>
          <a:lstStyle/>
          <a:p>
            <a:r>
              <a:rPr lang="en-US" dirty="0" smtClean="0"/>
              <a:t>Libertarianism </a:t>
            </a:r>
            <a:endParaRPr lang="en-US" dirty="0"/>
          </a:p>
        </p:txBody>
      </p:sp>
      <p:sp>
        <p:nvSpPr>
          <p:cNvPr id="3" name="Content Placeholder 2"/>
          <p:cNvSpPr>
            <a:spLocks noGrp="1"/>
          </p:cNvSpPr>
          <p:nvPr>
            <p:ph idx="1"/>
          </p:nvPr>
        </p:nvSpPr>
        <p:spPr>
          <a:xfrm>
            <a:off x="5029200" y="1600201"/>
            <a:ext cx="5181600" cy="4525963"/>
          </a:xfrm>
        </p:spPr>
        <p:txBody>
          <a:bodyPr>
            <a:normAutofit/>
          </a:bodyPr>
          <a:lstStyle/>
          <a:p>
            <a:r>
              <a:rPr lang="en-US" dirty="0" smtClean="0"/>
              <a:t>The standard assumption of rational choice in economics has led to a deep-rooted view that governments should take a hands-off (or </a:t>
            </a:r>
            <a:r>
              <a:rPr lang="en-US" i="1" dirty="0" smtClean="0"/>
              <a:t>libertarian</a:t>
            </a:r>
            <a:r>
              <a:rPr lang="en-US" dirty="0" smtClean="0"/>
              <a:t>) attitude towards private enterprise and private choice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dirty="0" smtClean="0"/>
              <a:t>Disadvantages of Experiments</a:t>
            </a:r>
          </a:p>
        </p:txBody>
      </p:sp>
      <p:sp>
        <p:nvSpPr>
          <p:cNvPr id="9219" name="Rectangle 3"/>
          <p:cNvSpPr>
            <a:spLocks noGrp="1" noChangeArrowheads="1"/>
          </p:cNvSpPr>
          <p:nvPr>
            <p:ph type="body" idx="1"/>
          </p:nvPr>
        </p:nvSpPr>
        <p:spPr/>
        <p:txBody>
          <a:bodyPr/>
          <a:lstStyle/>
          <a:p>
            <a:pPr eaLnBrk="1" hangingPunct="1">
              <a:lnSpc>
                <a:spcPct val="80000"/>
              </a:lnSpc>
            </a:pPr>
            <a:r>
              <a:rPr lang="en-US" sz="2800" dirty="0"/>
              <a:t>The scale of any given experiment is limited by the available resources</a:t>
            </a:r>
          </a:p>
          <a:p>
            <a:pPr eaLnBrk="1" hangingPunct="1">
              <a:lnSpc>
                <a:spcPct val="80000"/>
              </a:lnSpc>
            </a:pPr>
            <a:r>
              <a:rPr lang="en-US" sz="2800" dirty="0"/>
              <a:t>When budgets are tight, the experiment may involve relatively few subjects</a:t>
            </a:r>
          </a:p>
          <a:p>
            <a:pPr eaLnBrk="1" hangingPunct="1">
              <a:lnSpc>
                <a:spcPct val="80000"/>
              </a:lnSpc>
            </a:pPr>
            <a:r>
              <a:rPr lang="en-US" sz="2800" dirty="0"/>
              <a:t>In that case, the results may not be very reliable</a:t>
            </a:r>
          </a:p>
          <a:p>
            <a:pPr eaLnBrk="1" hangingPunct="1">
              <a:lnSpc>
                <a:spcPct val="80000"/>
              </a:lnSpc>
            </a:pPr>
            <a:endParaRPr lang="en-US" sz="2800" dirty="0"/>
          </a:p>
        </p:txBody>
      </p:sp>
      <p:sp>
        <p:nvSpPr>
          <p:cNvPr id="9220"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A108E777-AF1D-4A64-874D-1B75465ECA5D}" type="slidenum">
              <a:rPr lang="en-US" sz="1200"/>
              <a:pPr/>
              <a:t>30</a:t>
            </a:fld>
            <a:endParaRPr 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dirty="0"/>
              <a:t>Evaluating Experimental Evidence</a:t>
            </a:r>
          </a:p>
        </p:txBody>
      </p:sp>
      <p:sp>
        <p:nvSpPr>
          <p:cNvPr id="10243" name="Rectangle 3"/>
          <p:cNvSpPr>
            <a:spLocks noGrp="1" noChangeArrowheads="1"/>
          </p:cNvSpPr>
          <p:nvPr>
            <p:ph type="body" idx="1"/>
          </p:nvPr>
        </p:nvSpPr>
        <p:spPr/>
        <p:txBody>
          <a:bodyPr/>
          <a:lstStyle/>
          <a:p>
            <a:pPr eaLnBrk="1" hangingPunct="1">
              <a:lnSpc>
                <a:spcPct val="90000"/>
              </a:lnSpc>
            </a:pPr>
            <a:r>
              <a:rPr lang="en-US" sz="2800" dirty="0"/>
              <a:t>Behavioral research that appears inconsistent with standard economic theory needs to be cautiously evaluated:</a:t>
            </a:r>
          </a:p>
          <a:p>
            <a:pPr lvl="1" eaLnBrk="1" hangingPunct="1">
              <a:lnSpc>
                <a:spcPct val="90000"/>
              </a:lnSpc>
            </a:pPr>
            <a:r>
              <a:rPr lang="en-US" sz="2400" dirty="0"/>
              <a:t>Is the evidence convincing? Was the experiment well-designed?</a:t>
            </a:r>
          </a:p>
          <a:p>
            <a:pPr lvl="1" eaLnBrk="1" hangingPunct="1">
              <a:lnSpc>
                <a:spcPct val="90000"/>
              </a:lnSpc>
            </a:pPr>
            <a:r>
              <a:rPr lang="en-US" sz="2400" dirty="0"/>
              <a:t>Is the observed behavioral pattern robust (i.e., true under many different situations)?</a:t>
            </a:r>
          </a:p>
          <a:p>
            <a:pPr lvl="1" eaLnBrk="1" hangingPunct="1">
              <a:lnSpc>
                <a:spcPct val="90000"/>
              </a:lnSpc>
            </a:pPr>
            <a:r>
              <a:rPr lang="en-US" sz="2400" dirty="0"/>
              <a:t>What are the possible explanations (of the experiment’s results)?  Can we reconcile this with standard theory?</a:t>
            </a:r>
          </a:p>
          <a:p>
            <a:pPr lvl="1" eaLnBrk="1" hangingPunct="1">
              <a:lnSpc>
                <a:spcPct val="90000"/>
              </a:lnSpc>
            </a:pPr>
            <a:r>
              <a:rPr lang="en-US" sz="2400" dirty="0"/>
              <a:t>If the standard theory appears to fail in a significant situation, how should we modify the theory?</a:t>
            </a:r>
          </a:p>
          <a:p>
            <a:pPr lvl="1" eaLnBrk="1" hangingPunct="1">
              <a:lnSpc>
                <a:spcPct val="90000"/>
              </a:lnSpc>
            </a:pPr>
            <a:endParaRPr lang="en-US" sz="2400" dirty="0"/>
          </a:p>
        </p:txBody>
      </p:sp>
      <p:sp>
        <p:nvSpPr>
          <p:cNvPr id="10244" name="Text Box 122"/>
          <p:cNvSpPr txBox="1">
            <a:spLocks noChangeArrowheads="1"/>
          </p:cNvSpPr>
          <p:nvPr/>
        </p:nvSpPr>
        <p:spPr bwMode="auto">
          <a:xfrm>
            <a:off x="9705976" y="6400800"/>
            <a:ext cx="809625" cy="274638"/>
          </a:xfrm>
          <a:prstGeom prst="rect">
            <a:avLst/>
          </a:prstGeom>
          <a:noFill/>
          <a:ln w="9525">
            <a:noFill/>
            <a:miter lim="800000"/>
            <a:headEnd/>
            <a:tailEnd/>
          </a:ln>
        </p:spPr>
        <p:txBody>
          <a:bodyPr>
            <a:spAutoFit/>
          </a:bodyPr>
          <a:lstStyle/>
          <a:p>
            <a:r>
              <a:rPr lang="en-US" sz="1200" dirty="0"/>
              <a:t>     </a:t>
            </a:r>
            <a:fld id="{92A3E821-9060-46C4-AB11-4F7900DB0FD9}" type="slidenum">
              <a:rPr lang="en-US" sz="1200"/>
              <a:pPr/>
              <a:t>31</a:t>
            </a:fld>
            <a:endParaRPr lang="en-US"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Behavioral Economics on YouTube</a:t>
            </a:r>
            <a:endParaRPr lang="en-US" dirty="0"/>
          </a:p>
        </p:txBody>
      </p:sp>
      <p:sp>
        <p:nvSpPr>
          <p:cNvPr id="5" name="Content Placeholder 4"/>
          <p:cNvSpPr>
            <a:spLocks noGrp="1"/>
          </p:cNvSpPr>
          <p:nvPr>
            <p:ph idx="1"/>
          </p:nvPr>
        </p:nvSpPr>
        <p:spPr/>
        <p:txBody>
          <a:bodyPr/>
          <a:lstStyle/>
          <a:p>
            <a:r>
              <a:rPr lang="en-US" dirty="0" smtClean="0"/>
              <a:t>Richard </a:t>
            </a:r>
            <a:r>
              <a:rPr lang="en-US" dirty="0" err="1" smtClean="0"/>
              <a:t>Thaler</a:t>
            </a:r>
            <a:r>
              <a:rPr lang="en-US" dirty="0"/>
              <a:t>: </a:t>
            </a:r>
            <a:r>
              <a:rPr lang="en-US" dirty="0">
                <a:hlinkClick r:id="rId2"/>
              </a:rPr>
              <a:t>http://</a:t>
            </a:r>
            <a:r>
              <a:rPr lang="en-US" dirty="0" smtClean="0">
                <a:hlinkClick r:id="rId2"/>
              </a:rPr>
              <a:t>youtu.be/4OdP3IADUVc</a:t>
            </a:r>
            <a:endParaRPr lang="en-US" dirty="0" smtClean="0"/>
          </a:p>
          <a:p>
            <a:r>
              <a:rPr lang="en-US" dirty="0"/>
              <a:t>Richard </a:t>
            </a:r>
            <a:r>
              <a:rPr lang="en-US" dirty="0" err="1"/>
              <a:t>Thaler</a:t>
            </a:r>
            <a:r>
              <a:rPr lang="en-US" dirty="0"/>
              <a:t>: </a:t>
            </a:r>
            <a:r>
              <a:rPr lang="en-US" dirty="0">
                <a:hlinkClick r:id="rId3"/>
              </a:rPr>
              <a:t>http://youtu.be/tXuFTuKB8nQ</a:t>
            </a:r>
            <a:endParaRPr lang="en-US" dirty="0"/>
          </a:p>
          <a:p>
            <a:r>
              <a:rPr lang="en-US" dirty="0" smtClean="0"/>
              <a:t>Richard </a:t>
            </a:r>
            <a:r>
              <a:rPr lang="en-US" dirty="0" err="1" smtClean="0"/>
              <a:t>Thaler</a:t>
            </a:r>
            <a:r>
              <a:rPr lang="en-US" dirty="0"/>
              <a:t>: </a:t>
            </a:r>
            <a:r>
              <a:rPr lang="en-US" dirty="0">
                <a:hlinkClick r:id="rId4"/>
              </a:rPr>
              <a:t>http://</a:t>
            </a:r>
            <a:r>
              <a:rPr lang="en-US" dirty="0" smtClean="0">
                <a:hlinkClick r:id="rId4"/>
              </a:rPr>
              <a:t>youtu.be/zLMephdISTw</a:t>
            </a:r>
            <a:endParaRPr lang="en-US" dirty="0" smtClean="0"/>
          </a:p>
          <a:p>
            <a:endParaRPr lang="en-US" dirty="0"/>
          </a:p>
          <a:p>
            <a:r>
              <a:rPr lang="en-US" dirty="0" err="1" smtClean="0"/>
              <a:t>Sendhil</a:t>
            </a:r>
            <a:r>
              <a:rPr lang="en-US" dirty="0" smtClean="0"/>
              <a:t> </a:t>
            </a:r>
            <a:r>
              <a:rPr lang="en-US" dirty="0" err="1" smtClean="0"/>
              <a:t>Mullainathan</a:t>
            </a:r>
            <a:r>
              <a:rPr lang="en-US" dirty="0" smtClean="0"/>
              <a:t>: </a:t>
            </a:r>
            <a:r>
              <a:rPr lang="en-US" dirty="0" smtClean="0">
                <a:hlinkClick r:id="rId5"/>
              </a:rPr>
              <a:t>http</a:t>
            </a:r>
            <a:r>
              <a:rPr lang="en-US" dirty="0">
                <a:hlinkClick r:id="rId5"/>
              </a:rPr>
              <a:t>://</a:t>
            </a:r>
            <a:r>
              <a:rPr lang="en-US" dirty="0" smtClean="0">
                <a:hlinkClick r:id="rId5"/>
              </a:rPr>
              <a:t>youtu.be/1NZMNqwfBO4</a:t>
            </a:r>
            <a:endParaRPr lang="en-US" dirty="0" smtClean="0"/>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Libertarianism: from Adam onwards</a:t>
            </a:r>
            <a:endParaRPr lang="en-US" dirty="0"/>
          </a:p>
        </p:txBody>
      </p:sp>
      <p:sp>
        <p:nvSpPr>
          <p:cNvPr id="3" name="Content Placeholder 2"/>
          <p:cNvSpPr>
            <a:spLocks noGrp="1"/>
          </p:cNvSpPr>
          <p:nvPr>
            <p:ph idx="1"/>
          </p:nvPr>
        </p:nvSpPr>
        <p:spPr/>
        <p:txBody>
          <a:bodyPr>
            <a:normAutofit/>
          </a:bodyPr>
          <a:lstStyle/>
          <a:p>
            <a:r>
              <a:rPr lang="en-US" i="1" dirty="0" smtClean="0"/>
              <a:t>“The statesman who should attempt to direct private people in what manner they ought to employ their capitals, would … assume an authority which could safely be trusted, not only to no single person, but to no council or senate whatever, and which would nowhere be so dangerous as in the hands of a man who had folly and presumption enough to fancy himself fit to exercise it.”</a:t>
            </a:r>
          </a:p>
          <a:p>
            <a:pPr lvl="1"/>
            <a:r>
              <a:rPr lang="en-US" dirty="0" smtClean="0"/>
              <a:t>Adam Smith, </a:t>
            </a:r>
            <a:r>
              <a:rPr lang="en-US" i="1" dirty="0" smtClean="0"/>
              <a:t>The Wealth Of Nations</a:t>
            </a:r>
            <a:r>
              <a:rPr lang="en-US" dirty="0" smtClean="0"/>
              <a:t> (1776), Book II, Chapter III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Libertarianism: from Adam onwards</a:t>
            </a:r>
            <a:endParaRPr lang="en-US" dirty="0"/>
          </a:p>
        </p:txBody>
      </p:sp>
      <p:sp>
        <p:nvSpPr>
          <p:cNvPr id="3" name="Content Placeholder 2"/>
          <p:cNvSpPr>
            <a:spLocks noGrp="1"/>
          </p:cNvSpPr>
          <p:nvPr>
            <p:ph idx="1"/>
          </p:nvPr>
        </p:nvSpPr>
        <p:spPr/>
        <p:txBody>
          <a:bodyPr>
            <a:normAutofit/>
          </a:bodyPr>
          <a:lstStyle/>
          <a:p>
            <a:r>
              <a:rPr lang="en-US" i="1" dirty="0" smtClean="0"/>
              <a:t>“Every individual... neither intends to promote the public interest, nor knows how much he is promoting it... he intends only his own security; and by directing that industry in such a manner as its produce may be of the greatest value, he intends only his own gain, and he is in this, as in many other cases, led by an invisible hand to promote an end which was no part of his intention.”</a:t>
            </a:r>
            <a:endParaRPr lang="en-US" dirty="0" smtClean="0"/>
          </a:p>
          <a:p>
            <a:pPr lvl="1"/>
            <a:r>
              <a:rPr lang="en-US" i="1" dirty="0" smtClean="0"/>
              <a:t>The Wealth Of Nations</a:t>
            </a:r>
            <a:r>
              <a:rPr lang="en-US" dirty="0" smtClean="0"/>
              <a:t>, Book IV, Chapter II</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Libertarianism: from Adam onwards</a:t>
            </a:r>
            <a:endParaRPr lang="en-US" dirty="0"/>
          </a:p>
        </p:txBody>
      </p:sp>
      <p:sp>
        <p:nvSpPr>
          <p:cNvPr id="3" name="Content Placeholder 2"/>
          <p:cNvSpPr>
            <a:spLocks noGrp="1"/>
          </p:cNvSpPr>
          <p:nvPr>
            <p:ph idx="1"/>
          </p:nvPr>
        </p:nvSpPr>
        <p:spPr/>
        <p:txBody>
          <a:bodyPr>
            <a:normAutofit/>
          </a:bodyPr>
          <a:lstStyle/>
          <a:p>
            <a:r>
              <a:rPr lang="en-US" i="1" dirty="0" smtClean="0"/>
              <a:t>“It is not from the benevolence of the butcher, the brewer, or the baker, that we expect our dinner, but from their regard to their own interest. We address ourselves, not to their humanity but to their self-love, and never talk to them of our necessities but of their advantages.”</a:t>
            </a:r>
            <a:endParaRPr lang="en-US" dirty="0" smtClean="0"/>
          </a:p>
          <a:p>
            <a:pPr lvl="1"/>
            <a:r>
              <a:rPr lang="en-US" i="1" dirty="0" smtClean="0"/>
              <a:t>The Wealth Of Nations</a:t>
            </a:r>
            <a:r>
              <a:rPr lang="en-US" dirty="0" smtClean="0"/>
              <a:t>, Book I, Chapter II</a:t>
            </a:r>
          </a:p>
          <a:p>
            <a:endParaRPr lang="en-US" dirty="0"/>
          </a:p>
        </p:txBody>
      </p:sp>
    </p:spTree>
    <p:extLst>
      <p:ext uri="{BB962C8B-B14F-4D97-AF65-F5344CB8AC3E}">
        <p14:creationId xmlns:p14="http://schemas.microsoft.com/office/powerpoint/2010/main" val="2902641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Libertarianism: from Adam onwards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“The man of system…is apt to be very wise in his own conceit; and is often so </a:t>
            </a:r>
            <a:r>
              <a:rPr lang="en-US" i="1" dirty="0" err="1" smtClean="0"/>
              <a:t>enamoured</a:t>
            </a:r>
            <a:r>
              <a:rPr lang="en-US" i="1" dirty="0" smtClean="0"/>
              <a:t> with the supposed beauty of his own ideal plan of government, that he cannot suffer the smallest deviation from any part of it… He seems to imagine that he can arrange the different members of a great society with as much ease as the hand arranges the different pieces upon a chess-board. He does not consider that in the great chess-board of human society, every single piece has a principle of motion of its own, altogether different from that which the legislature might choose to impress upon it.”</a:t>
            </a:r>
            <a:endParaRPr lang="en-US" dirty="0" smtClean="0"/>
          </a:p>
          <a:p>
            <a:pPr lvl="1"/>
            <a:r>
              <a:rPr lang="en-US" i="1" dirty="0" smtClean="0"/>
              <a:t>The Theory Of Moral Sentiments</a:t>
            </a:r>
            <a:r>
              <a:rPr lang="en-US" dirty="0" smtClean="0"/>
              <a:t> (1759), Part VI, Section II, Chapter II</a:t>
            </a:r>
          </a:p>
        </p:txBody>
      </p:sp>
      <p:pic>
        <p:nvPicPr>
          <p:cNvPr id="1026" name="Picture 2" descr="alt"/>
          <p:cNvPicPr>
            <a:picLocks noChangeAspect="1" noChangeArrowheads="1"/>
          </p:cNvPicPr>
          <p:nvPr/>
        </p:nvPicPr>
        <p:blipFill>
          <a:blip r:embed="rId2" cstate="print"/>
          <a:srcRect/>
          <a:stretch>
            <a:fillRect/>
          </a:stretch>
        </p:blipFill>
        <p:spPr bwMode="auto">
          <a:xfrm>
            <a:off x="1752600" y="5715001"/>
            <a:ext cx="4286250" cy="11049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Libertarianism: exceptions</a:t>
            </a:r>
            <a:endParaRPr lang="en-US" dirty="0"/>
          </a:p>
        </p:txBody>
      </p:sp>
      <p:sp>
        <p:nvSpPr>
          <p:cNvPr id="3" name="Content Placeholder 2"/>
          <p:cNvSpPr>
            <a:spLocks noGrp="1"/>
          </p:cNvSpPr>
          <p:nvPr>
            <p:ph idx="1"/>
          </p:nvPr>
        </p:nvSpPr>
        <p:spPr/>
        <p:txBody>
          <a:bodyPr>
            <a:normAutofit/>
          </a:bodyPr>
          <a:lstStyle/>
          <a:p>
            <a:r>
              <a:rPr lang="en-US" dirty="0" smtClean="0"/>
              <a:t>Economists have also understood that governments have a reason to intervene when there is </a:t>
            </a:r>
            <a:r>
              <a:rPr lang="en-US" i="1" dirty="0" smtClean="0">
                <a:solidFill>
                  <a:srgbClr val="FF0000"/>
                </a:solidFill>
              </a:rPr>
              <a:t>market failure</a:t>
            </a:r>
          </a:p>
          <a:p>
            <a:pPr lvl="1"/>
            <a:r>
              <a:rPr lang="en-US" dirty="0" smtClean="0"/>
              <a:t>That is, when free markets do not generate the best attainable outcome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Libertarianism: exceptions</a:t>
            </a:r>
            <a:endParaRPr lang="en-US" dirty="0"/>
          </a:p>
        </p:txBody>
      </p:sp>
      <p:sp>
        <p:nvSpPr>
          <p:cNvPr id="3" name="Content Placeholder 2"/>
          <p:cNvSpPr>
            <a:spLocks noGrp="1"/>
          </p:cNvSpPr>
          <p:nvPr>
            <p:ph idx="1"/>
          </p:nvPr>
        </p:nvSpPr>
        <p:spPr/>
        <p:txBody>
          <a:bodyPr>
            <a:normAutofit/>
          </a:bodyPr>
          <a:lstStyle/>
          <a:p>
            <a:r>
              <a:rPr lang="en-US" dirty="0" smtClean="0"/>
              <a:t>Libertarianism may not be the best approach when</a:t>
            </a:r>
          </a:p>
          <a:p>
            <a:pPr lvl="1"/>
            <a:r>
              <a:rPr lang="en-US" dirty="0" smtClean="0"/>
              <a:t>choices made by one person affects bystanders (the externality problem)</a:t>
            </a:r>
          </a:p>
          <a:p>
            <a:pPr lvl="1"/>
            <a:r>
              <a:rPr lang="en-US" dirty="0" smtClean="0"/>
              <a:t>private businesses are unable to provide goods that people need (the public goods problem)</a:t>
            </a:r>
          </a:p>
          <a:p>
            <a:pPr lvl="1"/>
            <a:r>
              <a:rPr lang="en-US" dirty="0" smtClean="0"/>
              <a:t>the private sector is unable to maintain, preserve, and nurture a necessary resource (the common resources problem)</a:t>
            </a:r>
          </a:p>
          <a:p>
            <a:pPr lvl="1"/>
            <a:r>
              <a:rPr lang="en-US" dirty="0" smtClean="0"/>
              <a:t>the free-market outcome provokes moral objections</a:t>
            </a:r>
            <a:endParaRPr lang="en-US" dirty="0"/>
          </a:p>
        </p:txBody>
      </p:sp>
    </p:spTree>
    <p:extLst>
      <p:ext uri="{BB962C8B-B14F-4D97-AF65-F5344CB8AC3E}">
        <p14:creationId xmlns:p14="http://schemas.microsoft.com/office/powerpoint/2010/main" val="2979661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1588</Words>
  <Application>Microsoft Office PowerPoint</Application>
  <PresentationFormat>Widescreen</PresentationFormat>
  <Paragraphs>150</Paragraphs>
  <Slides>32</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Two ways in which psychology is changing economics</vt:lpstr>
      <vt:lpstr>Libertarian paternalism</vt:lpstr>
      <vt:lpstr>Libertarianism </vt:lpstr>
      <vt:lpstr>Libertarianism: from Adam onwards</vt:lpstr>
      <vt:lpstr>Libertarianism: from Adam onwards</vt:lpstr>
      <vt:lpstr>Libertarianism: from Adam onwards</vt:lpstr>
      <vt:lpstr>Libertarianism: from Adam onwards</vt:lpstr>
      <vt:lpstr>Libertarianism: exceptions</vt:lpstr>
      <vt:lpstr>Libertarianism: exceptions</vt:lpstr>
      <vt:lpstr>Paternalism</vt:lpstr>
      <vt:lpstr>Paternalism: implementation</vt:lpstr>
      <vt:lpstr>Paternalism: implementation</vt:lpstr>
      <vt:lpstr>Libertarian Paternalism</vt:lpstr>
      <vt:lpstr>Libertarian Paternalism</vt:lpstr>
      <vt:lpstr>Reducing spillage in Schiphol urinals</vt:lpstr>
      <vt:lpstr>Reducing spillage in Schiphol urinals</vt:lpstr>
      <vt:lpstr>Why Libertarian Paternalism?</vt:lpstr>
      <vt:lpstr>Why Libertarian Paternalism?</vt:lpstr>
      <vt:lpstr>Video</vt:lpstr>
      <vt:lpstr>Experimental science</vt:lpstr>
      <vt:lpstr>Experiments on human subjects</vt:lpstr>
      <vt:lpstr>Experiments on human subjects</vt:lpstr>
      <vt:lpstr>Advantages of Experiments</vt:lpstr>
      <vt:lpstr>Advantages of Experiments</vt:lpstr>
      <vt:lpstr>Advantages of Experiments</vt:lpstr>
      <vt:lpstr>Advantages of Experiments</vt:lpstr>
      <vt:lpstr>Disadvantages of Experiments</vt:lpstr>
      <vt:lpstr>Disadvantages of Experiments</vt:lpstr>
      <vt:lpstr>Disadvantages of Experiments</vt:lpstr>
      <vt:lpstr>Disadvantages of Experiments</vt:lpstr>
      <vt:lpstr>Evaluating Experimental Evidence</vt:lpstr>
      <vt:lpstr>Behavioral Economics on YouTube</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ways in which psychology is changing economics</dc:title>
  <dc:creator>Udayan Roy</dc:creator>
  <cp:lastModifiedBy>Udayan Roy</cp:lastModifiedBy>
  <cp:revision>32</cp:revision>
  <dcterms:created xsi:type="dcterms:W3CDTF">2010-09-12T21:09:33Z</dcterms:created>
  <dcterms:modified xsi:type="dcterms:W3CDTF">2020-09-17T04:41:48Z</dcterms:modified>
</cp:coreProperties>
</file>