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74" r:id="rId2"/>
    <p:sldId id="392" r:id="rId3"/>
    <p:sldId id="388" r:id="rId4"/>
    <p:sldId id="389" r:id="rId5"/>
    <p:sldId id="361" r:id="rId6"/>
    <p:sldId id="355" r:id="rId7"/>
    <p:sldId id="396" r:id="rId8"/>
    <p:sldId id="387" r:id="rId9"/>
    <p:sldId id="402" r:id="rId10"/>
    <p:sldId id="408" r:id="rId11"/>
    <p:sldId id="403" r:id="rId12"/>
    <p:sldId id="404" r:id="rId13"/>
    <p:sldId id="405" r:id="rId14"/>
    <p:sldId id="406" r:id="rId15"/>
    <p:sldId id="407" r:id="rId16"/>
    <p:sldId id="335" r:id="rId17"/>
    <p:sldId id="370" r:id="rId18"/>
    <p:sldId id="372" r:id="rId19"/>
    <p:sldId id="371" r:id="rId20"/>
    <p:sldId id="373" r:id="rId21"/>
    <p:sldId id="397" r:id="rId22"/>
    <p:sldId id="398" r:id="rId23"/>
    <p:sldId id="399" r:id="rId24"/>
    <p:sldId id="400" r:id="rId25"/>
    <p:sldId id="304" r:id="rId26"/>
    <p:sldId id="347" r:id="rId27"/>
    <p:sldId id="307" r:id="rId28"/>
    <p:sldId id="348" r:id="rId29"/>
    <p:sldId id="309" r:id="rId30"/>
    <p:sldId id="310" r:id="rId31"/>
    <p:sldId id="362" r:id="rId32"/>
    <p:sldId id="337" r:id="rId33"/>
    <p:sldId id="334" r:id="rId34"/>
    <p:sldId id="379" r:id="rId35"/>
    <p:sldId id="380" r:id="rId36"/>
    <p:sldId id="381" r:id="rId37"/>
    <p:sldId id="383" r:id="rId38"/>
    <p:sldId id="409" r:id="rId39"/>
    <p:sldId id="410" r:id="rId40"/>
    <p:sldId id="411" r:id="rId41"/>
    <p:sldId id="412" r:id="rId42"/>
    <p:sldId id="413" r:id="rId43"/>
    <p:sldId id="369" r:id="rId44"/>
    <p:sldId id="394" r:id="rId45"/>
    <p:sldId id="384" r:id="rId46"/>
    <p:sldId id="385" r:id="rId47"/>
    <p:sldId id="311" r:id="rId48"/>
    <p:sldId id="364" r:id="rId49"/>
    <p:sldId id="376" r:id="rId50"/>
    <p:sldId id="375" r:id="rId51"/>
    <p:sldId id="377" r:id="rId52"/>
    <p:sldId id="390" r:id="rId53"/>
    <p:sldId id="395" r:id="rId54"/>
    <p:sldId id="393" r:id="rId55"/>
    <p:sldId id="401" r:id="rId56"/>
    <p:sldId id="414"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282" autoAdjust="0"/>
    <p:restoredTop sz="88988" autoAdjust="0"/>
  </p:normalViewPr>
  <p:slideViewPr>
    <p:cSldViewPr>
      <p:cViewPr varScale="1">
        <p:scale>
          <a:sx n="61" d="100"/>
          <a:sy n="61" d="100"/>
        </p:scale>
        <p:origin x="796" y="56"/>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207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Sheet1!$C$3</c:f>
              <c:strCache>
                <c:ptCount val="1"/>
                <c:pt idx="0">
                  <c:v>Willing to Attend for Free</c:v>
                </c:pt>
              </c:strCache>
            </c:strRef>
          </c:tx>
          <c:invertIfNegative val="0"/>
          <c:dPt>
            <c:idx val="1"/>
            <c:invertIfNegative val="0"/>
            <c:bubble3D val="0"/>
            <c:spPr>
              <a:solidFill>
                <a:srgbClr val="002060"/>
              </a:solidFill>
            </c:spPr>
            <c:extLst>
              <c:ext xmlns:c16="http://schemas.microsoft.com/office/drawing/2014/chart" uri="{C3380CC4-5D6E-409C-BE32-E72D297353CC}">
                <c16:uniqueId val="{00000001-EC0B-4252-ACB2-7F825D663946}"/>
              </c:ext>
            </c:extLst>
          </c:dPt>
          <c:dLbls>
            <c:spPr>
              <a:noFill/>
              <a:ln>
                <a:noFill/>
              </a:ln>
              <a:effectLst/>
            </c:spPr>
            <c:txPr>
              <a:bodyPr/>
              <a:lstStyle/>
              <a:p>
                <a:pPr>
                  <a:defRPr sz="4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Sheet1!$B$4:$B$5</c:f>
              <c:strCache>
                <c:ptCount val="2"/>
                <c:pt idx="0">
                  <c:v>Initially asked if paid $2</c:v>
                </c:pt>
                <c:pt idx="1">
                  <c:v>Initially asked if cost $2</c:v>
                </c:pt>
              </c:strCache>
            </c:strRef>
          </c:cat>
          <c:val>
            <c:numRef>
              <c:f>Sheet1!$C$4:$C$5</c:f>
              <c:numCache>
                <c:formatCode>0%</c:formatCode>
                <c:ptCount val="2"/>
                <c:pt idx="0">
                  <c:v>8.000000000000014E-2</c:v>
                </c:pt>
                <c:pt idx="1">
                  <c:v>0.35000000000000031</c:v>
                </c:pt>
              </c:numCache>
            </c:numRef>
          </c:val>
          <c:extLst>
            <c:ext xmlns:c16="http://schemas.microsoft.com/office/drawing/2014/chart" uri="{C3380CC4-5D6E-409C-BE32-E72D297353CC}">
              <c16:uniqueId val="{00000002-EC0B-4252-ACB2-7F825D663946}"/>
            </c:ext>
          </c:extLst>
        </c:ser>
        <c:dLbls>
          <c:showLegendKey val="0"/>
          <c:showVal val="0"/>
          <c:showCatName val="0"/>
          <c:showSerName val="0"/>
          <c:showPercent val="0"/>
          <c:showBubbleSize val="0"/>
        </c:dLbls>
        <c:gapWidth val="75"/>
        <c:overlap val="40"/>
        <c:axId val="85770624"/>
        <c:axId val="85772160"/>
      </c:barChart>
      <c:catAx>
        <c:axId val="85770624"/>
        <c:scaling>
          <c:orientation val="minMax"/>
        </c:scaling>
        <c:delete val="0"/>
        <c:axPos val="b"/>
        <c:numFmt formatCode="General" sourceLinked="0"/>
        <c:majorTickMark val="none"/>
        <c:minorTickMark val="none"/>
        <c:tickLblPos val="nextTo"/>
        <c:txPr>
          <a:bodyPr/>
          <a:lstStyle/>
          <a:p>
            <a:pPr>
              <a:defRPr sz="3600"/>
            </a:pPr>
            <a:endParaRPr lang="en-US"/>
          </a:p>
        </c:txPr>
        <c:crossAx val="85772160"/>
        <c:crosses val="autoZero"/>
        <c:auto val="1"/>
        <c:lblAlgn val="ctr"/>
        <c:lblOffset val="100"/>
        <c:noMultiLvlLbl val="0"/>
      </c:catAx>
      <c:valAx>
        <c:axId val="85772160"/>
        <c:scaling>
          <c:orientation val="minMax"/>
        </c:scaling>
        <c:delete val="0"/>
        <c:axPos val="l"/>
        <c:majorGridlines/>
        <c:title>
          <c:tx>
            <c:rich>
              <a:bodyPr rot="-5400000" vert="horz"/>
              <a:lstStyle/>
              <a:p>
                <a:pPr>
                  <a:defRPr sz="3600"/>
                </a:pPr>
                <a:r>
                  <a:rPr lang="en-US" sz="3600"/>
                  <a:t>Willing to Attend for Free</a:t>
                </a:r>
              </a:p>
            </c:rich>
          </c:tx>
          <c:overlay val="0"/>
        </c:title>
        <c:numFmt formatCode="0%" sourceLinked="1"/>
        <c:majorTickMark val="none"/>
        <c:minorTickMark val="none"/>
        <c:tickLblPos val="nextTo"/>
        <c:txPr>
          <a:bodyPr/>
          <a:lstStyle/>
          <a:p>
            <a:pPr>
              <a:defRPr sz="2000"/>
            </a:pPr>
            <a:endParaRPr lang="en-US"/>
          </a:p>
        </c:txPr>
        <c:crossAx val="857706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Sheet1!$C$9</c:f>
              <c:strCache>
                <c:ptCount val="1"/>
                <c:pt idx="0">
                  <c:v>Willing to Attend for Free</c:v>
                </c:pt>
              </c:strCache>
            </c:strRef>
          </c:tx>
          <c:invertIfNegative val="0"/>
          <c:dPt>
            <c:idx val="1"/>
            <c:invertIfNegative val="0"/>
            <c:bubble3D val="0"/>
            <c:spPr>
              <a:solidFill>
                <a:srgbClr val="002060"/>
              </a:solidFill>
            </c:spPr>
            <c:extLst>
              <c:ext xmlns:c16="http://schemas.microsoft.com/office/drawing/2014/chart" uri="{C3380CC4-5D6E-409C-BE32-E72D297353CC}">
                <c16:uniqueId val="{00000001-4E51-4795-9D1F-BC58D70B41EC}"/>
              </c:ext>
            </c:extLst>
          </c:dPt>
          <c:dLbls>
            <c:spPr>
              <a:noFill/>
              <a:ln>
                <a:noFill/>
              </a:ln>
              <a:effectLst/>
            </c:spPr>
            <c:txPr>
              <a:bodyPr/>
              <a:lstStyle/>
              <a:p>
                <a:pPr>
                  <a:defRPr sz="4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Sheet1!$B$10:$B$11</c:f>
              <c:strCache>
                <c:ptCount val="2"/>
                <c:pt idx="0">
                  <c:v>1st: Willing to attend if paid?</c:v>
                </c:pt>
                <c:pt idx="1">
                  <c:v>1st: Willing to pay to attend?</c:v>
                </c:pt>
              </c:strCache>
            </c:strRef>
          </c:cat>
          <c:val>
            <c:numRef>
              <c:f>Sheet1!$C$10:$C$11</c:f>
              <c:numCache>
                <c:formatCode>0%</c:formatCode>
                <c:ptCount val="2"/>
                <c:pt idx="0">
                  <c:v>9.0000000000000024E-2</c:v>
                </c:pt>
                <c:pt idx="1">
                  <c:v>0.49000000000000032</c:v>
                </c:pt>
              </c:numCache>
            </c:numRef>
          </c:val>
          <c:extLst>
            <c:ext xmlns:c16="http://schemas.microsoft.com/office/drawing/2014/chart" uri="{C3380CC4-5D6E-409C-BE32-E72D297353CC}">
              <c16:uniqueId val="{00000002-4E51-4795-9D1F-BC58D70B41EC}"/>
            </c:ext>
          </c:extLst>
        </c:ser>
        <c:dLbls>
          <c:showLegendKey val="0"/>
          <c:showVal val="1"/>
          <c:showCatName val="0"/>
          <c:showSerName val="0"/>
          <c:showPercent val="0"/>
          <c:showBubbleSize val="0"/>
        </c:dLbls>
        <c:gapWidth val="150"/>
        <c:axId val="87914368"/>
        <c:axId val="87921792"/>
      </c:barChart>
      <c:catAx>
        <c:axId val="87914368"/>
        <c:scaling>
          <c:orientation val="minMax"/>
        </c:scaling>
        <c:delete val="0"/>
        <c:axPos val="b"/>
        <c:numFmt formatCode="General" sourceLinked="0"/>
        <c:majorTickMark val="out"/>
        <c:minorTickMark val="none"/>
        <c:tickLblPos val="nextTo"/>
        <c:txPr>
          <a:bodyPr/>
          <a:lstStyle/>
          <a:p>
            <a:pPr>
              <a:defRPr sz="3600"/>
            </a:pPr>
            <a:endParaRPr lang="en-US"/>
          </a:p>
        </c:txPr>
        <c:crossAx val="87921792"/>
        <c:crosses val="autoZero"/>
        <c:auto val="1"/>
        <c:lblAlgn val="ctr"/>
        <c:lblOffset val="100"/>
        <c:noMultiLvlLbl val="0"/>
      </c:catAx>
      <c:valAx>
        <c:axId val="87921792"/>
        <c:scaling>
          <c:orientation val="minMax"/>
        </c:scaling>
        <c:delete val="0"/>
        <c:axPos val="l"/>
        <c:majorGridlines/>
        <c:title>
          <c:tx>
            <c:rich>
              <a:bodyPr rot="-5400000" vert="horz"/>
              <a:lstStyle/>
              <a:p>
                <a:pPr>
                  <a:defRPr sz="3600"/>
                </a:pPr>
                <a:r>
                  <a:rPr lang="en-US" sz="3600"/>
                  <a:t>Willing to attend for free</a:t>
                </a:r>
              </a:p>
            </c:rich>
          </c:tx>
          <c:overlay val="0"/>
        </c:title>
        <c:numFmt formatCode="0%" sourceLinked="1"/>
        <c:majorTickMark val="out"/>
        <c:minorTickMark val="none"/>
        <c:tickLblPos val="nextTo"/>
        <c:txPr>
          <a:bodyPr/>
          <a:lstStyle/>
          <a:p>
            <a:pPr>
              <a:defRPr sz="2000"/>
            </a:pPr>
            <a:endParaRPr lang="en-US"/>
          </a:p>
        </c:txPr>
        <c:crossAx val="87914368"/>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580D84-E346-4F7D-9E92-6DDFEC332173}" type="datetimeFigureOut">
              <a:rPr lang="en-US" smtClean="0"/>
              <a:pPr/>
              <a:t>10/7/2020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B7698A-0672-4E90-B27B-150D209383B6}" type="slidenum">
              <a:rPr lang="en-US" smtClean="0"/>
              <a:pPr/>
              <a:t>‹#›</a:t>
            </a:fld>
            <a:endParaRPr lang="en-US"/>
          </a:p>
        </p:txBody>
      </p:sp>
    </p:spTree>
    <p:extLst>
      <p:ext uri="{BB962C8B-B14F-4D97-AF65-F5344CB8AC3E}">
        <p14:creationId xmlns:p14="http://schemas.microsoft.com/office/powerpoint/2010/main" val="137207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topics.nytimes.com/top/reference/timestopics/people/r/matt_richtel/index.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topics.nytimes.com/top/reference/timestopics/people/r/matt_richtel/index.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topics.nytimes.com/top/reference/timestopics/people/r/matt_richtel/index.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opics.nytimes.com/top/reference/timestopics/people/r/matt_richtel/index.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What does the</a:t>
            </a:r>
            <a:r>
              <a:rPr lang="en-US" baseline="0" dirty="0" smtClean="0"/>
              <a:t> subject matter of this presentation have to do with economics? How can people protect themselves from the weaknesses discussed here? How can or should rational actors and policy makers make use of the ideas discussed here?</a:t>
            </a:r>
            <a:endParaRPr lang="en-US" dirty="0"/>
          </a:p>
        </p:txBody>
      </p:sp>
      <p:sp>
        <p:nvSpPr>
          <p:cNvPr id="4" name="Slide Number Placeholder 3"/>
          <p:cNvSpPr>
            <a:spLocks noGrp="1"/>
          </p:cNvSpPr>
          <p:nvPr>
            <p:ph type="sldNum" sz="quarter" idx="10"/>
          </p:nvPr>
        </p:nvSpPr>
        <p:spPr/>
        <p:txBody>
          <a:bodyPr/>
          <a:lstStyle/>
          <a:p>
            <a:fld id="{A2B7698A-0672-4E90-B27B-150D209383B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Source: </a:t>
            </a:r>
            <a:r>
              <a:rPr lang="en-US" sz="1200" b="0" i="0" kern="1200" dirty="0" smtClean="0">
                <a:solidFill>
                  <a:schemeClr val="tx1"/>
                </a:solidFill>
                <a:effectLst/>
                <a:latin typeface="+mn-lt"/>
                <a:ea typeface="+mn-ea"/>
                <a:cs typeface="+mn-cs"/>
              </a:rPr>
              <a:t>There’s Power in All Those User Reviews, </a:t>
            </a:r>
            <a:r>
              <a:rPr lang="en-US" sz="1200" b="0" kern="1200" dirty="0" smtClean="0">
                <a:solidFill>
                  <a:schemeClr val="tx1"/>
                </a:solidFill>
                <a:effectLst/>
                <a:latin typeface="+mn-lt"/>
                <a:ea typeface="+mn-ea"/>
                <a:cs typeface="+mn-cs"/>
              </a:rPr>
              <a:t>By </a:t>
            </a:r>
            <a:r>
              <a:rPr lang="en-US" sz="1200" b="0" u="none" strike="noStrike" kern="1200" dirty="0" smtClean="0">
                <a:solidFill>
                  <a:schemeClr val="tx1"/>
                </a:solidFill>
                <a:effectLst/>
                <a:latin typeface="+mn-lt"/>
                <a:ea typeface="+mn-ea"/>
                <a:cs typeface="+mn-cs"/>
                <a:hlinkClick r:id="rId3" tooltip="More Articles by MATT RICHTEL"/>
              </a:rPr>
              <a:t>MATT RICHTEL</a:t>
            </a:r>
            <a:r>
              <a:rPr lang="en-US" sz="1200" b="0" u="none" strike="noStrike" kern="1200" dirty="0" smtClean="0">
                <a:solidFill>
                  <a:schemeClr val="tx1"/>
                </a:solidFill>
                <a:effectLst/>
                <a:latin typeface="+mn-lt"/>
                <a:ea typeface="+mn-ea"/>
                <a:cs typeface="+mn-cs"/>
              </a:rPr>
              <a:t>, The New York Times, </a:t>
            </a:r>
            <a:r>
              <a:rPr lang="en-US" sz="1200" b="0" i="0" kern="1200" dirty="0" smtClean="0">
                <a:solidFill>
                  <a:schemeClr val="tx1"/>
                </a:solidFill>
                <a:effectLst/>
                <a:latin typeface="+mn-lt"/>
                <a:ea typeface="+mn-ea"/>
                <a:cs typeface="+mn-cs"/>
              </a:rPr>
              <a:t>December 7, 2013, http://www.nytimes.com/2013/12/08/business/theres-power-in-all-those-user-reviews.html?smid=pl-share</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B7698A-0672-4E90-B27B-150D209383B6}" type="slidenum">
              <a:rPr lang="en-US" smtClean="0"/>
              <a:pPr/>
              <a:t>39</a:t>
            </a:fld>
            <a:endParaRPr lang="en-US"/>
          </a:p>
        </p:txBody>
      </p:sp>
    </p:spTree>
    <p:extLst>
      <p:ext uri="{BB962C8B-B14F-4D97-AF65-F5344CB8AC3E}">
        <p14:creationId xmlns:p14="http://schemas.microsoft.com/office/powerpoint/2010/main" val="479962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Source: </a:t>
            </a:r>
            <a:r>
              <a:rPr lang="en-US" sz="1200" b="0" i="0" kern="1200" dirty="0" smtClean="0">
                <a:solidFill>
                  <a:schemeClr val="tx1"/>
                </a:solidFill>
                <a:effectLst/>
                <a:latin typeface="+mn-lt"/>
                <a:ea typeface="+mn-ea"/>
                <a:cs typeface="+mn-cs"/>
              </a:rPr>
              <a:t>There’s Power in All Those User Reviews, </a:t>
            </a:r>
            <a:r>
              <a:rPr lang="en-US" sz="1200" b="0" kern="1200" dirty="0" smtClean="0">
                <a:solidFill>
                  <a:schemeClr val="tx1"/>
                </a:solidFill>
                <a:effectLst/>
                <a:latin typeface="+mn-lt"/>
                <a:ea typeface="+mn-ea"/>
                <a:cs typeface="+mn-cs"/>
              </a:rPr>
              <a:t>By </a:t>
            </a:r>
            <a:r>
              <a:rPr lang="en-US" sz="1200" b="0" u="none" strike="noStrike" kern="1200" dirty="0" smtClean="0">
                <a:solidFill>
                  <a:schemeClr val="tx1"/>
                </a:solidFill>
                <a:effectLst/>
                <a:latin typeface="+mn-lt"/>
                <a:ea typeface="+mn-ea"/>
                <a:cs typeface="+mn-cs"/>
                <a:hlinkClick r:id="rId3" tooltip="More Articles by MATT RICHTEL"/>
              </a:rPr>
              <a:t>MATT RICHTEL</a:t>
            </a:r>
            <a:r>
              <a:rPr lang="en-US" sz="1200" b="0" u="none" strike="noStrike" kern="1200" dirty="0" smtClean="0">
                <a:solidFill>
                  <a:schemeClr val="tx1"/>
                </a:solidFill>
                <a:effectLst/>
                <a:latin typeface="+mn-lt"/>
                <a:ea typeface="+mn-ea"/>
                <a:cs typeface="+mn-cs"/>
              </a:rPr>
              <a:t>, The New York Times, </a:t>
            </a:r>
            <a:r>
              <a:rPr lang="en-US" sz="1200" b="0" i="0" kern="1200" dirty="0" smtClean="0">
                <a:solidFill>
                  <a:schemeClr val="tx1"/>
                </a:solidFill>
                <a:effectLst/>
                <a:latin typeface="+mn-lt"/>
                <a:ea typeface="+mn-ea"/>
                <a:cs typeface="+mn-cs"/>
              </a:rPr>
              <a:t>December 7, 2013, http://www.nytimes.com/2013/12/08/business/theres-power-in-all-those-user-reviews.html?smid=pl-share</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B7698A-0672-4E90-B27B-150D209383B6}" type="slidenum">
              <a:rPr lang="en-US" smtClean="0"/>
              <a:pPr/>
              <a:t>40</a:t>
            </a:fld>
            <a:endParaRPr lang="en-US"/>
          </a:p>
        </p:txBody>
      </p:sp>
    </p:spTree>
    <p:extLst>
      <p:ext uri="{BB962C8B-B14F-4D97-AF65-F5344CB8AC3E}">
        <p14:creationId xmlns:p14="http://schemas.microsoft.com/office/powerpoint/2010/main" val="3748463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Source: </a:t>
            </a:r>
            <a:r>
              <a:rPr lang="en-US" sz="1200" b="0" i="0" kern="1200" dirty="0" smtClean="0">
                <a:solidFill>
                  <a:schemeClr val="tx1"/>
                </a:solidFill>
                <a:effectLst/>
                <a:latin typeface="+mn-lt"/>
                <a:ea typeface="+mn-ea"/>
                <a:cs typeface="+mn-cs"/>
              </a:rPr>
              <a:t>There’s Power in All Those User Reviews, </a:t>
            </a:r>
            <a:r>
              <a:rPr lang="en-US" sz="1200" b="0" kern="1200" dirty="0" smtClean="0">
                <a:solidFill>
                  <a:schemeClr val="tx1"/>
                </a:solidFill>
                <a:effectLst/>
                <a:latin typeface="+mn-lt"/>
                <a:ea typeface="+mn-ea"/>
                <a:cs typeface="+mn-cs"/>
              </a:rPr>
              <a:t>By </a:t>
            </a:r>
            <a:r>
              <a:rPr lang="en-US" sz="1200" b="0" u="none" strike="noStrike" kern="1200" dirty="0" smtClean="0">
                <a:solidFill>
                  <a:schemeClr val="tx1"/>
                </a:solidFill>
                <a:effectLst/>
                <a:latin typeface="+mn-lt"/>
                <a:ea typeface="+mn-ea"/>
                <a:cs typeface="+mn-cs"/>
                <a:hlinkClick r:id="rId3" tooltip="More Articles by MATT RICHTEL"/>
              </a:rPr>
              <a:t>MATT RICHTEL</a:t>
            </a:r>
            <a:r>
              <a:rPr lang="en-US" sz="1200" b="0" u="none" strike="noStrike" kern="1200" dirty="0" smtClean="0">
                <a:solidFill>
                  <a:schemeClr val="tx1"/>
                </a:solidFill>
                <a:effectLst/>
                <a:latin typeface="+mn-lt"/>
                <a:ea typeface="+mn-ea"/>
                <a:cs typeface="+mn-cs"/>
              </a:rPr>
              <a:t>, The New York Times, </a:t>
            </a:r>
            <a:r>
              <a:rPr lang="en-US" sz="1200" b="0" i="0" kern="1200" dirty="0" smtClean="0">
                <a:solidFill>
                  <a:schemeClr val="tx1"/>
                </a:solidFill>
                <a:effectLst/>
                <a:latin typeface="+mn-lt"/>
                <a:ea typeface="+mn-ea"/>
                <a:cs typeface="+mn-cs"/>
              </a:rPr>
              <a:t>December 7, 2013, http://www.nytimes.com/2013/12/08/business/theres-power-in-all-those-user-reviews.html?smid=pl-share</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B7698A-0672-4E90-B27B-150D209383B6}" type="slidenum">
              <a:rPr lang="en-US" smtClean="0"/>
              <a:pPr/>
              <a:t>41</a:t>
            </a:fld>
            <a:endParaRPr lang="en-US"/>
          </a:p>
        </p:txBody>
      </p:sp>
    </p:spTree>
    <p:extLst>
      <p:ext uri="{BB962C8B-B14F-4D97-AF65-F5344CB8AC3E}">
        <p14:creationId xmlns:p14="http://schemas.microsoft.com/office/powerpoint/2010/main" val="4001181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Discussion</a:t>
            </a:r>
            <a:r>
              <a:rPr lang="en-US" baseline="0" dirty="0" smtClean="0"/>
              <a:t> of the effect of example, comparison groups, outreach programs, etc.</a:t>
            </a:r>
            <a:endParaRPr lang="en-US" dirty="0"/>
          </a:p>
        </p:txBody>
      </p:sp>
      <p:sp>
        <p:nvSpPr>
          <p:cNvPr id="4" name="Slide Number Placeholder 3"/>
          <p:cNvSpPr>
            <a:spLocks noGrp="1"/>
          </p:cNvSpPr>
          <p:nvPr>
            <p:ph type="sldNum" sz="quarter" idx="10"/>
          </p:nvPr>
        </p:nvSpPr>
        <p:spPr/>
        <p:txBody>
          <a:bodyPr/>
          <a:lstStyle/>
          <a:p>
            <a:fld id="{A2B7698A-0672-4E90-B27B-150D209383B6}" type="slidenum">
              <a:rPr lang="en-US" smtClean="0"/>
              <a:pPr/>
              <a:t>45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Discussion</a:t>
            </a:r>
            <a:r>
              <a:rPr lang="en-US" baseline="0" dirty="0" smtClean="0"/>
              <a:t> of the effect of example, comparison groups, outreach programs, etc.</a:t>
            </a:r>
            <a:endParaRPr lang="en-US" dirty="0"/>
          </a:p>
        </p:txBody>
      </p:sp>
      <p:sp>
        <p:nvSpPr>
          <p:cNvPr id="4" name="Slide Number Placeholder 3"/>
          <p:cNvSpPr>
            <a:spLocks noGrp="1"/>
          </p:cNvSpPr>
          <p:nvPr>
            <p:ph type="sldNum" sz="quarter" idx="10"/>
          </p:nvPr>
        </p:nvSpPr>
        <p:spPr/>
        <p:txBody>
          <a:bodyPr/>
          <a:lstStyle/>
          <a:p>
            <a:fld id="{A2B7698A-0672-4E90-B27B-150D209383B6}" type="slidenum">
              <a:rPr lang="en-US" smtClean="0"/>
              <a:pPr/>
              <a:t>46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Anchoring on retail price.  Consider anchoring on comparable</a:t>
            </a:r>
            <a:r>
              <a:rPr lang="en-US" baseline="0" dirty="0" smtClean="0"/>
              <a:t> brands at lower price points.  Consider if it was marked up from $500 to $895</a:t>
            </a:r>
          </a:p>
          <a:p>
            <a:r>
              <a:rPr lang="en-US" dirty="0" smtClean="0"/>
              <a:t>http://www.forbes.com/2005/12/16/expensive-womens-shoes-cx_sb_1219feat_ls.html</a:t>
            </a:r>
            <a:endParaRPr lang="en-US" dirty="0"/>
          </a:p>
        </p:txBody>
      </p:sp>
      <p:sp>
        <p:nvSpPr>
          <p:cNvPr id="4" name="Slide Number Placeholder 3"/>
          <p:cNvSpPr>
            <a:spLocks noGrp="1"/>
          </p:cNvSpPr>
          <p:nvPr>
            <p:ph type="sldNum" sz="quarter" idx="10"/>
          </p:nvPr>
        </p:nvSpPr>
        <p:spPr/>
        <p:txBody>
          <a:bodyPr/>
          <a:lstStyle/>
          <a:p>
            <a:fld id="{A2B7698A-0672-4E90-B27B-150D209383B6}" type="slidenum">
              <a:rPr lang="en-US" smtClean="0"/>
              <a:pPr/>
              <a:t>51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 </a:t>
            </a:r>
            <a:r>
              <a:rPr lang="en-US" dirty="0" err="1" smtClean="0"/>
              <a:t>Kahneman</a:t>
            </a:r>
            <a:r>
              <a:rPr lang="en-US" dirty="0" smtClean="0"/>
              <a:t> and A. </a:t>
            </a:r>
            <a:r>
              <a:rPr lang="en-US" dirty="0" err="1" smtClean="0"/>
              <a:t>Tversky</a:t>
            </a:r>
            <a:r>
              <a:rPr lang="en-US" dirty="0" smtClean="0"/>
              <a:t> (1974), “Judgment under uncertainty: heuristics and biases,” </a:t>
            </a:r>
            <a:r>
              <a:rPr lang="en-US" i="1" dirty="0" smtClean="0"/>
              <a:t>Science</a:t>
            </a:r>
            <a:r>
              <a:rPr lang="en-US" i="0" dirty="0" smtClean="0"/>
              <a:t>, 185: pp. 1124-1131.</a:t>
            </a:r>
            <a:endParaRPr lang="en-US" dirty="0"/>
          </a:p>
        </p:txBody>
      </p:sp>
      <p:sp>
        <p:nvSpPr>
          <p:cNvPr id="4" name="Slide Number Placeholder 3"/>
          <p:cNvSpPr>
            <a:spLocks noGrp="1"/>
          </p:cNvSpPr>
          <p:nvPr>
            <p:ph type="sldNum" sz="quarter" idx="10"/>
          </p:nvPr>
        </p:nvSpPr>
        <p:spPr/>
        <p:txBody>
          <a:bodyPr/>
          <a:lstStyle/>
          <a:p>
            <a:fld id="{A2B7698A-0672-4E90-B27B-150D209383B6}" type="slidenum">
              <a:rPr lang="en-US" smtClean="0"/>
              <a:pPr/>
              <a:t>8</a:t>
            </a:fld>
            <a:endParaRPr lang="en-US"/>
          </a:p>
        </p:txBody>
      </p:sp>
    </p:spTree>
    <p:extLst>
      <p:ext uri="{BB962C8B-B14F-4D97-AF65-F5344CB8AC3E}">
        <p14:creationId xmlns:p14="http://schemas.microsoft.com/office/powerpoint/2010/main" val="3914941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Ariely</a:t>
            </a:r>
            <a:r>
              <a:rPr lang="en-US" dirty="0" smtClean="0"/>
              <a:t>, D., TED lecture, http://www.youtube.com/watch?v=9X68dm92HVI</a:t>
            </a:r>
          </a:p>
        </p:txBody>
      </p:sp>
      <p:sp>
        <p:nvSpPr>
          <p:cNvPr id="4" name="Slide Number Placeholder 3"/>
          <p:cNvSpPr>
            <a:spLocks noGrp="1"/>
          </p:cNvSpPr>
          <p:nvPr>
            <p:ph type="sldNum" sz="quarter" idx="10"/>
          </p:nvPr>
        </p:nvSpPr>
        <p:spPr/>
        <p:txBody>
          <a:bodyPr/>
          <a:lstStyle/>
          <a:p>
            <a:fld id="{A2B7698A-0672-4E90-B27B-150D209383B6}" type="slidenum">
              <a:rPr lang="en-US" smtClean="0"/>
              <a:pPr/>
              <a:t>25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Ariely</a:t>
            </a:r>
            <a:r>
              <a:rPr lang="en-US" dirty="0" smtClean="0"/>
              <a:t>, D., TED lectures, http://www.youtube.com/watch?v=9X68dm92HVI</a:t>
            </a:r>
          </a:p>
        </p:txBody>
      </p:sp>
      <p:sp>
        <p:nvSpPr>
          <p:cNvPr id="4" name="Slide Number Placeholder 3"/>
          <p:cNvSpPr>
            <a:spLocks noGrp="1"/>
          </p:cNvSpPr>
          <p:nvPr>
            <p:ph type="sldNum" sz="quarter" idx="10"/>
          </p:nvPr>
        </p:nvSpPr>
        <p:spPr/>
        <p:txBody>
          <a:bodyPr/>
          <a:lstStyle/>
          <a:p>
            <a:fld id="{A2B7698A-0672-4E90-B27B-150D209383B6}" type="slidenum">
              <a:rPr lang="en-US" smtClean="0"/>
              <a:pPr/>
              <a:t>28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000" dirty="0" smtClean="0"/>
              <a:t>http://www.beefeaterbbq.com/Product-Range/Signature-Series/Signature-SL/6-Burner/6-Burner/default.aspx</a:t>
            </a:r>
            <a:endParaRPr lang="en-US" sz="1000" dirty="0"/>
          </a:p>
        </p:txBody>
      </p:sp>
      <p:sp>
        <p:nvSpPr>
          <p:cNvPr id="4" name="Slide Number Placeholder 3"/>
          <p:cNvSpPr>
            <a:spLocks noGrp="1"/>
          </p:cNvSpPr>
          <p:nvPr>
            <p:ph type="sldNum" sz="quarter" idx="10"/>
          </p:nvPr>
        </p:nvSpPr>
        <p:spPr/>
        <p:txBody>
          <a:bodyPr/>
          <a:lstStyle/>
          <a:p>
            <a:fld id="{A2B7698A-0672-4E90-B27B-150D209383B6}" type="slidenum">
              <a:rPr lang="en-US" smtClean="0"/>
              <a:pPr/>
              <a:t>34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000" dirty="0" smtClean="0"/>
              <a:t>http://www.beefeaterbbq.com/Product-Range/Signature-Series/Signature-SL/6-Burner/6-Burner/default.aspx</a:t>
            </a:r>
            <a:endParaRPr lang="en-US" sz="1000" dirty="0"/>
          </a:p>
        </p:txBody>
      </p:sp>
      <p:sp>
        <p:nvSpPr>
          <p:cNvPr id="4" name="Slide Number Placeholder 3"/>
          <p:cNvSpPr>
            <a:spLocks noGrp="1"/>
          </p:cNvSpPr>
          <p:nvPr>
            <p:ph type="sldNum" sz="quarter" idx="10"/>
          </p:nvPr>
        </p:nvSpPr>
        <p:spPr/>
        <p:txBody>
          <a:bodyPr/>
          <a:lstStyle/>
          <a:p>
            <a:fld id="{A2B7698A-0672-4E90-B27B-150D209383B6}" type="slidenum">
              <a:rPr lang="en-US" smtClean="0"/>
              <a:pPr/>
              <a:t>35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000" dirty="0" smtClean="0"/>
              <a:t>http://www.beefeaterbbq.com/Product-Range/Signature-Series/Signature-SL/6-Burner/6-Burner/default.aspx</a:t>
            </a:r>
            <a:endParaRPr lang="en-US" sz="1000" dirty="0"/>
          </a:p>
        </p:txBody>
      </p:sp>
      <p:sp>
        <p:nvSpPr>
          <p:cNvPr id="4" name="Slide Number Placeholder 3"/>
          <p:cNvSpPr>
            <a:spLocks noGrp="1"/>
          </p:cNvSpPr>
          <p:nvPr>
            <p:ph type="sldNum" sz="quarter" idx="10"/>
          </p:nvPr>
        </p:nvSpPr>
        <p:spPr/>
        <p:txBody>
          <a:bodyPr/>
          <a:lstStyle/>
          <a:p>
            <a:fld id="{A2B7698A-0672-4E90-B27B-150D209383B6}" type="slidenum">
              <a:rPr lang="en-US" smtClean="0"/>
              <a:pPr/>
              <a:t>36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000" dirty="0" smtClean="0"/>
              <a:t>http://www.beefeaterbbq.com/Product-Range/Signature-Series/Signature-SL/6-Burner/6-Burner/default.aspx</a:t>
            </a:r>
          </a:p>
          <a:p>
            <a:r>
              <a:rPr lang="en-US" sz="1000" dirty="0" smtClean="0"/>
              <a:t>http://www.beefeaterbbq.com/News/News-Articles/What-The----a-Gold-Barbecue-/default.aspx</a:t>
            </a:r>
            <a:endParaRPr lang="en-US" sz="1000" dirty="0"/>
          </a:p>
        </p:txBody>
      </p:sp>
      <p:sp>
        <p:nvSpPr>
          <p:cNvPr id="4" name="Slide Number Placeholder 3"/>
          <p:cNvSpPr>
            <a:spLocks noGrp="1"/>
          </p:cNvSpPr>
          <p:nvPr>
            <p:ph type="sldNum" sz="quarter" idx="10"/>
          </p:nvPr>
        </p:nvSpPr>
        <p:spPr/>
        <p:txBody>
          <a:bodyPr/>
          <a:lstStyle/>
          <a:p>
            <a:fld id="{A2B7698A-0672-4E90-B27B-150D209383B6}" type="slidenum">
              <a:rPr lang="en-US" smtClean="0"/>
              <a:pPr/>
              <a:t>37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smtClean="0"/>
              <a:t>Source: </a:t>
            </a:r>
            <a:r>
              <a:rPr lang="en-US" sz="1200" b="0" i="0" kern="1200" dirty="0" smtClean="0">
                <a:solidFill>
                  <a:schemeClr val="tx1"/>
                </a:solidFill>
                <a:effectLst/>
                <a:latin typeface="+mn-lt"/>
                <a:ea typeface="+mn-ea"/>
                <a:cs typeface="+mn-cs"/>
              </a:rPr>
              <a:t>There’s Power in All Those User Reviews, </a:t>
            </a:r>
            <a:r>
              <a:rPr lang="en-US" sz="1200" b="0" kern="1200" dirty="0" smtClean="0">
                <a:solidFill>
                  <a:schemeClr val="tx1"/>
                </a:solidFill>
                <a:effectLst/>
                <a:latin typeface="+mn-lt"/>
                <a:ea typeface="+mn-ea"/>
                <a:cs typeface="+mn-cs"/>
              </a:rPr>
              <a:t>By </a:t>
            </a:r>
            <a:r>
              <a:rPr lang="en-US" sz="1200" b="0" u="none" strike="noStrike" kern="1200" dirty="0" smtClean="0">
                <a:solidFill>
                  <a:schemeClr val="tx1"/>
                </a:solidFill>
                <a:effectLst/>
                <a:latin typeface="+mn-lt"/>
                <a:ea typeface="+mn-ea"/>
                <a:cs typeface="+mn-cs"/>
                <a:hlinkClick r:id="rId3" tooltip="More Articles by MATT RICHTEL"/>
              </a:rPr>
              <a:t>MATT RICHTEL</a:t>
            </a:r>
            <a:r>
              <a:rPr lang="en-US" sz="1200" b="0" u="none" strike="noStrike" kern="1200" dirty="0" smtClean="0">
                <a:solidFill>
                  <a:schemeClr val="tx1"/>
                </a:solidFill>
                <a:effectLst/>
                <a:latin typeface="+mn-lt"/>
                <a:ea typeface="+mn-ea"/>
                <a:cs typeface="+mn-cs"/>
              </a:rPr>
              <a:t>, The New York Times, </a:t>
            </a:r>
            <a:r>
              <a:rPr lang="en-US" sz="1200" b="0" i="0" kern="1200" dirty="0" smtClean="0">
                <a:solidFill>
                  <a:schemeClr val="tx1"/>
                </a:solidFill>
                <a:effectLst/>
                <a:latin typeface="+mn-lt"/>
                <a:ea typeface="+mn-ea"/>
                <a:cs typeface="+mn-cs"/>
              </a:rPr>
              <a:t>December 7, 2013, http://www.nytimes.com/2013/12/08/business/theres-power-in-all-those-user-reviews.html?smid=pl-share</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2B7698A-0672-4E90-B27B-150D209383B6}" type="slidenum">
              <a:rPr lang="en-US" smtClean="0"/>
              <a:pPr/>
              <a:t>38</a:t>
            </a:fld>
            <a:endParaRPr lang="en-US"/>
          </a:p>
        </p:txBody>
      </p:sp>
    </p:spTree>
    <p:extLst>
      <p:ext uri="{BB962C8B-B14F-4D97-AF65-F5344CB8AC3E}">
        <p14:creationId xmlns:p14="http://schemas.microsoft.com/office/powerpoint/2010/main" val="137220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B27B02-1C23-4503-906E-5425416B2CD0}"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D9077-5282-400A-9A23-AF8E1CE653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27B02-1C23-4503-906E-5425416B2CD0}"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D9077-5282-400A-9A23-AF8E1CE653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27B02-1C23-4503-906E-5425416B2CD0}"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D9077-5282-400A-9A23-AF8E1CE653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27B02-1C23-4503-906E-5425416B2CD0}"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D9077-5282-400A-9A23-AF8E1CE653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27B02-1C23-4503-906E-5425416B2CD0}"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D9077-5282-400A-9A23-AF8E1CE653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B27B02-1C23-4503-906E-5425416B2CD0}" type="datetimeFigureOut">
              <a:rPr lang="en-US" smtClean="0"/>
              <a:pPr/>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D9077-5282-400A-9A23-AF8E1CE653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B27B02-1C23-4503-906E-5425416B2CD0}" type="datetimeFigureOut">
              <a:rPr lang="en-US" smtClean="0"/>
              <a:pPr/>
              <a:t>10/7/2020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3D9077-5282-400A-9A23-AF8E1CE653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B27B02-1C23-4503-906E-5425416B2CD0}" type="datetimeFigureOut">
              <a:rPr lang="en-US" smtClean="0"/>
              <a:pPr/>
              <a:t>10/7/2020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3D9077-5282-400A-9A23-AF8E1CE653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27B02-1C23-4503-906E-5425416B2CD0}" type="datetimeFigureOut">
              <a:rPr lang="en-US" smtClean="0"/>
              <a:pPr/>
              <a:t>10/7/2020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3D9077-5282-400A-9A23-AF8E1CE653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27B02-1C23-4503-906E-5425416B2CD0}" type="datetimeFigureOut">
              <a:rPr lang="en-US" smtClean="0"/>
              <a:pPr/>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D9077-5282-400A-9A23-AF8E1CE653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27B02-1C23-4503-906E-5425416B2CD0}" type="datetimeFigureOut">
              <a:rPr lang="en-US" smtClean="0"/>
              <a:pPr/>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D9077-5282-400A-9A23-AF8E1CE653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27B02-1C23-4503-906E-5425416B2CD0}" type="datetimeFigureOut">
              <a:rPr lang="en-US" smtClean="0"/>
              <a:pPr/>
              <a:t>10/7/2020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D9077-5282-400A-9A23-AF8E1CE653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FaO3aGmuNFc"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youtube.com/watch?v=9X68dm92HVI"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upload.wikimedia.org/wikipedia/commons/d/d2/H_l_mencken.jp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youtu.be/HefjkqKCVp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5086698XSmall.jpg"/>
          <p:cNvPicPr>
            <a:picLocks noChangeAspect="1"/>
          </p:cNvPicPr>
          <p:nvPr/>
        </p:nvPicPr>
        <p:blipFill>
          <a:blip r:embed="rId3" cstate="print"/>
          <a:srcRect/>
          <a:stretch>
            <a:fillRect/>
          </a:stretch>
        </p:blipFill>
        <p:spPr>
          <a:xfrm flipH="1">
            <a:off x="1524000" y="0"/>
            <a:ext cx="9144000" cy="6858000"/>
          </a:xfrm>
          <a:prstGeom prst="rect">
            <a:avLst/>
          </a:prstGeom>
        </p:spPr>
      </p:pic>
      <p:sp>
        <p:nvSpPr>
          <p:cNvPr id="9" name="Rectangle 8"/>
          <p:cNvSpPr/>
          <p:nvPr/>
        </p:nvSpPr>
        <p:spPr>
          <a:xfrm>
            <a:off x="6324600" y="0"/>
            <a:ext cx="4343400" cy="4154984"/>
          </a:xfrm>
          <a:prstGeom prst="rect">
            <a:avLst/>
          </a:prstGeom>
          <a:noFill/>
        </p:spPr>
        <p:txBody>
          <a:bodyPr wrap="square" lIns="91440" tIns="45720" rIns="91440" bIns="45720">
            <a:spAutoFit/>
          </a:bodyPr>
          <a:lstStyle/>
          <a:p>
            <a:pPr algn="r"/>
            <a:r>
              <a:rPr 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Non-standard preferences: How we choose by comparing with a nearby reference point</a:t>
            </a:r>
          </a:p>
        </p:txBody>
      </p:sp>
      <p:sp>
        <p:nvSpPr>
          <p:cNvPr id="10" name="Rectangle 9"/>
          <p:cNvSpPr/>
          <p:nvPr/>
        </p:nvSpPr>
        <p:spPr>
          <a:xfrm>
            <a:off x="2057401" y="111204"/>
            <a:ext cx="4173297" cy="110799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Anchoring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Anchoring and Adjustment</a:t>
            </a:r>
          </a:p>
        </p:txBody>
      </p:sp>
      <p:sp>
        <p:nvSpPr>
          <p:cNvPr id="3" name="Content Placeholder 2"/>
          <p:cNvSpPr>
            <a:spLocks noGrp="1"/>
          </p:cNvSpPr>
          <p:nvPr>
            <p:ph idx="1"/>
          </p:nvPr>
        </p:nvSpPr>
        <p:spPr/>
        <p:txBody>
          <a:bodyPr>
            <a:normAutofit/>
          </a:bodyPr>
          <a:lstStyle/>
          <a:p>
            <a:r>
              <a:rPr lang="en-US" dirty="0" smtClean="0"/>
              <a:t>Statisticians have consistently measured the effect of the anchor value on the estimate that people make</a:t>
            </a:r>
          </a:p>
          <a:p>
            <a:r>
              <a:rPr lang="en-US" dirty="0" smtClean="0"/>
              <a:t>For different anchors, people make different estimates</a:t>
            </a:r>
          </a:p>
          <a:p>
            <a:r>
              <a:rPr lang="en-US" dirty="0" smtClean="0"/>
              <a:t>For any given change in the anchor, the estimate tends to change by 55% of the change in the anchor</a:t>
            </a:r>
          </a:p>
          <a:p>
            <a:pPr lvl="1"/>
            <a:r>
              <a:rPr lang="en-US" dirty="0" smtClean="0"/>
              <a:t>See the top paragraph of page 124, </a:t>
            </a:r>
            <a:r>
              <a:rPr lang="en-US" i="1" dirty="0" smtClean="0"/>
              <a:t>Thinking, Fast </a:t>
            </a:r>
            <a:r>
              <a:rPr lang="en-US" i="1" smtClean="0"/>
              <a:t>and Slow</a:t>
            </a:r>
            <a:endParaRPr lang="en-US" dirty="0"/>
          </a:p>
        </p:txBody>
      </p:sp>
    </p:spTree>
    <p:extLst>
      <p:ext uri="{BB962C8B-B14F-4D97-AF65-F5344CB8AC3E}">
        <p14:creationId xmlns:p14="http://schemas.microsoft.com/office/powerpoint/2010/main" val="2270671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Heuristics Lead to Biases</a:t>
            </a:r>
            <a:endParaRPr lang="en-US" dirty="0"/>
          </a:p>
        </p:txBody>
      </p:sp>
      <p:sp>
        <p:nvSpPr>
          <p:cNvPr id="3" name="Content Placeholder 2"/>
          <p:cNvSpPr>
            <a:spLocks noGrp="1"/>
          </p:cNvSpPr>
          <p:nvPr>
            <p:ph idx="1"/>
          </p:nvPr>
        </p:nvSpPr>
        <p:spPr/>
        <p:txBody>
          <a:bodyPr/>
          <a:lstStyle/>
          <a:p>
            <a:r>
              <a:rPr lang="en-US" dirty="0" smtClean="0"/>
              <a:t>Unfortunately, we tend to be too cautious in the adjustment phase</a:t>
            </a:r>
          </a:p>
          <a:p>
            <a:r>
              <a:rPr lang="en-US" dirty="0" smtClean="0"/>
              <a:t>As a result, the initial anchor tends to heavily influence our final estimates</a:t>
            </a:r>
          </a:p>
          <a:p>
            <a:r>
              <a:rPr lang="en-US" dirty="0" smtClean="0"/>
              <a:t>Our final estimates tend to get </a:t>
            </a:r>
            <a:r>
              <a:rPr lang="en-US" i="1" dirty="0" smtClean="0"/>
              <a:t>biased</a:t>
            </a:r>
            <a:r>
              <a:rPr lang="en-US" dirty="0" smtClean="0"/>
              <a:t> by our anchoring </a:t>
            </a:r>
            <a:r>
              <a:rPr lang="en-US" i="1" dirty="0" smtClean="0"/>
              <a:t>heuristics</a:t>
            </a:r>
            <a:endParaRPr lang="en-US"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happy are you?</a:t>
            </a:r>
            <a:endParaRPr lang="en-US" dirty="0"/>
          </a:p>
        </p:txBody>
      </p:sp>
      <p:sp>
        <p:nvSpPr>
          <p:cNvPr id="3" name="Content Placeholder 2"/>
          <p:cNvSpPr>
            <a:spLocks noGrp="1"/>
          </p:cNvSpPr>
          <p:nvPr>
            <p:ph idx="1"/>
          </p:nvPr>
        </p:nvSpPr>
        <p:spPr/>
        <p:txBody>
          <a:bodyPr/>
          <a:lstStyle/>
          <a:p>
            <a:r>
              <a:rPr lang="en-US" dirty="0" smtClean="0"/>
              <a:t>College students were asked the following questions in sequence:</a:t>
            </a:r>
          </a:p>
          <a:p>
            <a:pPr lvl="1"/>
            <a:r>
              <a:rPr lang="en-US" dirty="0" smtClean="0"/>
              <a:t>How happy are you? </a:t>
            </a:r>
          </a:p>
          <a:p>
            <a:pPr lvl="1"/>
            <a:r>
              <a:rPr lang="en-US" dirty="0" smtClean="0"/>
              <a:t>How often are you dating?</a:t>
            </a:r>
          </a:p>
          <a:p>
            <a:r>
              <a:rPr lang="en-US" dirty="0" smtClean="0"/>
              <a:t>The two answers showed a low correlation (0.11)</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happy are you?</a:t>
            </a:r>
            <a:endParaRPr lang="en-US" dirty="0"/>
          </a:p>
        </p:txBody>
      </p:sp>
      <p:sp>
        <p:nvSpPr>
          <p:cNvPr id="3" name="Content Placeholder 2"/>
          <p:cNvSpPr>
            <a:spLocks noGrp="1"/>
          </p:cNvSpPr>
          <p:nvPr>
            <p:ph idx="1"/>
          </p:nvPr>
        </p:nvSpPr>
        <p:spPr/>
        <p:txBody>
          <a:bodyPr/>
          <a:lstStyle/>
          <a:p>
            <a:r>
              <a:rPr lang="en-US" dirty="0" smtClean="0"/>
              <a:t>Then the question sequence was reversed:</a:t>
            </a:r>
          </a:p>
          <a:p>
            <a:pPr lvl="1"/>
            <a:r>
              <a:rPr lang="en-US" dirty="0" smtClean="0"/>
              <a:t>How often are you dating?</a:t>
            </a:r>
          </a:p>
          <a:p>
            <a:pPr lvl="1"/>
            <a:r>
              <a:rPr lang="en-US" dirty="0" smtClean="0"/>
              <a:t>How happy are you? </a:t>
            </a:r>
          </a:p>
          <a:p>
            <a:r>
              <a:rPr lang="en-US" dirty="0" smtClean="0"/>
              <a:t>The two answers showed a high correlation (0.62)</a:t>
            </a:r>
          </a:p>
          <a:p>
            <a:r>
              <a:rPr lang="en-US" dirty="0" smtClean="0"/>
              <a:t>The answer to the dating question (objective and easily determined) acted as an anchor to the happiness question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Anchors and nudges</a:t>
            </a:r>
            <a:endParaRPr lang="en-US" dirty="0"/>
          </a:p>
        </p:txBody>
      </p:sp>
      <p:sp>
        <p:nvSpPr>
          <p:cNvPr id="3" name="Content Placeholder 2"/>
          <p:cNvSpPr>
            <a:spLocks noGrp="1"/>
          </p:cNvSpPr>
          <p:nvPr>
            <p:ph idx="1"/>
          </p:nvPr>
        </p:nvSpPr>
        <p:spPr/>
        <p:txBody>
          <a:bodyPr/>
          <a:lstStyle/>
          <a:p>
            <a:r>
              <a:rPr lang="en-US" dirty="0" smtClean="0"/>
              <a:t>It is possible to influence the figure you will choose in a particular situation by ever-so-subtly suggesting a starting point (anchor) for your anchoring-and-adjustment rule of thumb</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Anchors and nudges</a:t>
            </a:r>
            <a:endParaRPr lang="en-US" dirty="0"/>
          </a:p>
        </p:txBody>
      </p:sp>
      <p:sp>
        <p:nvSpPr>
          <p:cNvPr id="3" name="Content Placeholder 2"/>
          <p:cNvSpPr>
            <a:spLocks noGrp="1"/>
          </p:cNvSpPr>
          <p:nvPr>
            <p:ph idx="1"/>
          </p:nvPr>
        </p:nvSpPr>
        <p:spPr/>
        <p:txBody>
          <a:bodyPr/>
          <a:lstStyle/>
          <a:p>
            <a:r>
              <a:rPr lang="en-US" dirty="0" smtClean="0"/>
              <a:t>People will give more to a charity </a:t>
            </a:r>
          </a:p>
          <a:p>
            <a:pPr lvl="1"/>
            <a:r>
              <a:rPr lang="en-US" dirty="0" smtClean="0"/>
              <a:t>if the suggested options are $100, $250, $1,000, and $5,000, </a:t>
            </a:r>
          </a:p>
          <a:p>
            <a:pPr lvl="1"/>
            <a:r>
              <a:rPr lang="en-US" dirty="0" smtClean="0"/>
              <a:t>than if the options are $50, $75, $100, and $150</a:t>
            </a:r>
          </a:p>
          <a:p>
            <a:r>
              <a:rPr lang="en-US" dirty="0" smtClean="0"/>
              <a:t>Lawyers suing businesses in product liability cases, can get high jury awards if they succeed in getting jury members to anchor on multi-million dollar figures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28600"/>
            <a:ext cx="4800600" cy="5943600"/>
          </a:xfrm>
        </p:spPr>
        <p:txBody>
          <a:bodyPr>
            <a:normAutofit fontScale="77500" lnSpcReduction="20000"/>
          </a:bodyPr>
          <a:lstStyle/>
          <a:p>
            <a:pPr>
              <a:buNone/>
            </a:pPr>
            <a:r>
              <a:rPr lang="en-US" b="1" dirty="0" smtClean="0"/>
              <a:t>Experiment:</a:t>
            </a:r>
          </a:p>
          <a:p>
            <a:pPr marL="0" indent="0">
              <a:buNone/>
            </a:pPr>
            <a:r>
              <a:rPr lang="en-US" dirty="0" smtClean="0"/>
              <a:t>Business students were told their professor would be doing a 15-minute poetry reading.  Half were asked if they would be </a:t>
            </a:r>
            <a:r>
              <a:rPr lang="en-US" b="1" dirty="0" smtClean="0"/>
              <a:t>willing to pay</a:t>
            </a:r>
            <a:r>
              <a:rPr lang="en-US" dirty="0" smtClean="0"/>
              <a:t> $2 to attend and half were asked if they would be willing to attend </a:t>
            </a:r>
            <a:r>
              <a:rPr lang="en-US" b="1" dirty="0" smtClean="0"/>
              <a:t>if they were paid </a:t>
            </a:r>
            <a:r>
              <a:rPr lang="en-US" dirty="0" smtClean="0"/>
              <a:t>$2.  After answering, students were then told that the poetry reading would be free and were asked if they wanted to attend.  </a:t>
            </a:r>
          </a:p>
          <a:p>
            <a:pPr>
              <a:buNone/>
            </a:pPr>
            <a:endParaRPr lang="en-US" b="1" dirty="0" smtClean="0"/>
          </a:p>
          <a:p>
            <a:pPr>
              <a:buNone/>
            </a:pPr>
            <a:r>
              <a:rPr lang="en-US" b="1" dirty="0" smtClean="0"/>
              <a:t>Question:</a:t>
            </a:r>
          </a:p>
          <a:p>
            <a:pPr marL="0" lvl="1" indent="0">
              <a:buNone/>
            </a:pPr>
            <a:r>
              <a:rPr lang="en-US" sz="3400" dirty="0"/>
              <a:t>Would the initial anchoring of the experience’s value affect who would attend for free?</a:t>
            </a:r>
          </a:p>
          <a:p>
            <a:pPr marL="400050" lvl="1" indent="0">
              <a:buNone/>
            </a:pPr>
            <a:endParaRPr lang="en-US" sz="3400" dirty="0"/>
          </a:p>
          <a:p>
            <a:pPr marL="400050" lvl="1" indent="0">
              <a:buNone/>
            </a:pPr>
            <a:endParaRPr lang="en-US" sz="3400" dirty="0"/>
          </a:p>
        </p:txBody>
      </p:sp>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err="1">
                <a:solidFill>
                  <a:schemeClr val="bg1"/>
                </a:solidFill>
              </a:rPr>
              <a:t>Ariely</a:t>
            </a:r>
            <a:r>
              <a:rPr lang="en-US" sz="1600" dirty="0">
                <a:solidFill>
                  <a:schemeClr val="bg1"/>
                </a:solidFill>
              </a:rPr>
              <a:t>, D. (MIT), Lowenstein, G. (Carnegie Mellon), &amp; </a:t>
            </a:r>
            <a:r>
              <a:rPr lang="en-US" sz="1600" dirty="0" err="1">
                <a:solidFill>
                  <a:schemeClr val="bg1"/>
                </a:solidFill>
              </a:rPr>
              <a:t>Prelec</a:t>
            </a:r>
            <a:r>
              <a:rPr lang="en-US" sz="1600" dirty="0">
                <a:solidFill>
                  <a:schemeClr val="bg1"/>
                </a:solidFill>
              </a:rPr>
              <a:t>, D. (MIT), 2006, </a:t>
            </a:r>
            <a:r>
              <a:rPr lang="en-US" sz="1600" i="1" dirty="0">
                <a:solidFill>
                  <a:schemeClr val="bg1"/>
                </a:solidFill>
              </a:rPr>
              <a:t>Tom Sawyer and the construction of value. </a:t>
            </a:r>
            <a:r>
              <a:rPr lang="en-US" sz="1600" dirty="0">
                <a:solidFill>
                  <a:schemeClr val="bg1"/>
                </a:solidFill>
              </a:rPr>
              <a:t>Journal of Economic Behavior &amp; Organization, 1-10.</a:t>
            </a:r>
            <a:endParaRPr lang="en-US" dirty="0">
              <a:solidFill>
                <a:schemeClr val="bg1"/>
              </a:solidFill>
            </a:endParaRPr>
          </a:p>
        </p:txBody>
      </p:sp>
      <p:pic>
        <p:nvPicPr>
          <p:cNvPr id="3075" name="Picture 3" descr="C:\Documents and Settings\rjames\Local Settings\Temporary Internet Files\Content.IE5\WYB4Q01C\MPj03090980000[1].jpg"/>
          <p:cNvPicPr>
            <a:picLocks noChangeAspect="1" noChangeArrowheads="1"/>
          </p:cNvPicPr>
          <p:nvPr/>
        </p:nvPicPr>
        <p:blipFill>
          <a:blip r:embed="rId2" cstate="print"/>
          <a:srcRect/>
          <a:stretch>
            <a:fillRect/>
          </a:stretch>
        </p:blipFill>
        <p:spPr bwMode="auto">
          <a:xfrm>
            <a:off x="6580886" y="20568"/>
            <a:ext cx="4087114" cy="630403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524000" y="0"/>
          <a:ext cx="9144000" cy="6324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0" y="6273226"/>
            <a:ext cx="9144000" cy="584775"/>
          </a:xfrm>
          <a:prstGeom prst="rect">
            <a:avLst/>
          </a:prstGeom>
          <a:solidFill>
            <a:srgbClr val="C00000"/>
          </a:solidFill>
        </p:spPr>
        <p:txBody>
          <a:bodyPr wrap="square" rtlCol="0">
            <a:spAutoFit/>
          </a:bodyPr>
          <a:lstStyle/>
          <a:p>
            <a:r>
              <a:rPr lang="en-US" sz="1600" dirty="0" err="1">
                <a:solidFill>
                  <a:schemeClr val="bg1"/>
                </a:solidFill>
              </a:rPr>
              <a:t>Ariely</a:t>
            </a:r>
            <a:r>
              <a:rPr lang="en-US" sz="1600" dirty="0">
                <a:solidFill>
                  <a:schemeClr val="bg1"/>
                </a:solidFill>
              </a:rPr>
              <a:t>, D. (MIT), Lowenstein, G. (Carnegie Mellon), &amp; </a:t>
            </a:r>
            <a:r>
              <a:rPr lang="en-US" sz="1600" dirty="0" err="1">
                <a:solidFill>
                  <a:schemeClr val="bg1"/>
                </a:solidFill>
              </a:rPr>
              <a:t>Prelec</a:t>
            </a:r>
            <a:r>
              <a:rPr lang="en-US" sz="1600" dirty="0">
                <a:solidFill>
                  <a:schemeClr val="bg1"/>
                </a:solidFill>
              </a:rPr>
              <a:t>, D. (MIT), 2006, </a:t>
            </a:r>
            <a:r>
              <a:rPr lang="en-US" sz="1600" i="1" dirty="0">
                <a:solidFill>
                  <a:schemeClr val="bg1"/>
                </a:solidFill>
              </a:rPr>
              <a:t>Tom Sawyer and the construction of value. </a:t>
            </a:r>
            <a:r>
              <a:rPr lang="en-US" sz="1600" dirty="0">
                <a:solidFill>
                  <a:schemeClr val="bg1"/>
                </a:solidFill>
              </a:rPr>
              <a:t>Journal of Economic Behavior &amp; Organization, 1-10.</a:t>
            </a:r>
            <a:endParaRPr lang="en-US"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Documents and Settings\rjames\Local Settings\Temporary Internet Files\Content.IE5\6XMKIBYH\MPj01850400000[1].jpg"/>
          <p:cNvPicPr>
            <a:picLocks noChangeAspect="1" noChangeArrowheads="1"/>
          </p:cNvPicPr>
          <p:nvPr/>
        </p:nvPicPr>
        <p:blipFill>
          <a:blip r:embed="rId2" cstate="print"/>
          <a:srcRect/>
          <a:stretch>
            <a:fillRect/>
          </a:stretch>
        </p:blipFill>
        <p:spPr bwMode="auto">
          <a:xfrm flipH="1">
            <a:off x="1524000" y="0"/>
            <a:ext cx="2870896" cy="6858000"/>
          </a:xfrm>
          <a:prstGeom prst="rect">
            <a:avLst/>
          </a:prstGeom>
          <a:noFill/>
        </p:spPr>
      </p:pic>
      <p:pic>
        <p:nvPicPr>
          <p:cNvPr id="4100" name="Picture 4" descr="C:\Documents and Settings\rjames\Local Settings\Temporary Internet Files\Content.IE5\U70OU36V\MPj01850390000[1].jpg"/>
          <p:cNvPicPr>
            <a:picLocks noChangeAspect="1" noChangeArrowheads="1"/>
          </p:cNvPicPr>
          <p:nvPr/>
        </p:nvPicPr>
        <p:blipFill>
          <a:blip r:embed="rId3" cstate="print"/>
          <a:srcRect/>
          <a:stretch>
            <a:fillRect/>
          </a:stretch>
        </p:blipFill>
        <p:spPr bwMode="auto">
          <a:xfrm>
            <a:off x="6629401" y="-1"/>
            <a:ext cx="4038599" cy="6858001"/>
          </a:xfrm>
          <a:prstGeom prst="rect">
            <a:avLst/>
          </a:prstGeom>
          <a:noFill/>
        </p:spPr>
      </p:pic>
      <p:sp>
        <p:nvSpPr>
          <p:cNvPr id="2" name="TextBox 1"/>
          <p:cNvSpPr txBox="1"/>
          <p:nvPr/>
        </p:nvSpPr>
        <p:spPr>
          <a:xfrm>
            <a:off x="4419600" y="1"/>
            <a:ext cx="2209800" cy="4031873"/>
          </a:xfrm>
          <a:prstGeom prst="rect">
            <a:avLst/>
          </a:prstGeom>
          <a:noFill/>
        </p:spPr>
        <p:txBody>
          <a:bodyPr wrap="square" rtlCol="0">
            <a:spAutoFit/>
          </a:bodyPr>
          <a:lstStyle/>
          <a:p>
            <a:pPr algn="ctr"/>
            <a:r>
              <a:rPr lang="en-US" sz="3200" dirty="0"/>
              <a:t>Perhaps students were just using price as an estimate of unknown quality?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28600"/>
            <a:ext cx="4800600" cy="5943600"/>
          </a:xfrm>
        </p:spPr>
        <p:txBody>
          <a:bodyPr>
            <a:normAutofit fontScale="85000" lnSpcReduction="20000"/>
          </a:bodyPr>
          <a:lstStyle/>
          <a:p>
            <a:pPr>
              <a:buNone/>
            </a:pPr>
            <a:r>
              <a:rPr lang="en-US" b="1" dirty="0" smtClean="0"/>
              <a:t>Experiment #2:</a:t>
            </a:r>
          </a:p>
          <a:p>
            <a:pPr marL="0" indent="0">
              <a:buNone/>
            </a:pPr>
            <a:r>
              <a:rPr lang="en-US" dirty="0" smtClean="0"/>
              <a:t>Now the professor first read poetry for 1 minute </a:t>
            </a:r>
            <a:r>
              <a:rPr lang="en-US" u="sng" dirty="0" smtClean="0"/>
              <a:t>so that students actually experienced it</a:t>
            </a:r>
            <a:r>
              <a:rPr lang="en-US" dirty="0" smtClean="0"/>
              <a:t>.  Then one group was asked if they would be willing to pay to attend, the other group if they would be willing to attend if paid. </a:t>
            </a:r>
          </a:p>
          <a:p>
            <a:pPr>
              <a:buNone/>
            </a:pPr>
            <a:endParaRPr lang="en-US" b="1" dirty="0" smtClean="0"/>
          </a:p>
          <a:p>
            <a:pPr>
              <a:buNone/>
            </a:pPr>
            <a:r>
              <a:rPr lang="en-US" b="1" dirty="0" smtClean="0"/>
              <a:t>Question:</a:t>
            </a:r>
          </a:p>
          <a:p>
            <a:pPr marL="0" lvl="1" indent="0">
              <a:buNone/>
            </a:pPr>
            <a:r>
              <a:rPr lang="en-US" sz="3400" dirty="0"/>
              <a:t>Would the anchoring effect go away when people were allowed to sample the experience first?</a:t>
            </a:r>
          </a:p>
          <a:p>
            <a:pPr marL="400050" lvl="1" indent="0">
              <a:buNone/>
            </a:pPr>
            <a:endParaRPr lang="en-US" sz="3400" dirty="0"/>
          </a:p>
        </p:txBody>
      </p:sp>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err="1">
                <a:solidFill>
                  <a:schemeClr val="bg1"/>
                </a:solidFill>
              </a:rPr>
              <a:t>Ariely</a:t>
            </a:r>
            <a:r>
              <a:rPr lang="en-US" sz="1600" dirty="0">
                <a:solidFill>
                  <a:schemeClr val="bg1"/>
                </a:solidFill>
              </a:rPr>
              <a:t>, D. (MIT), Lowenstein, G. (Carnegie Mellon), &amp; </a:t>
            </a:r>
            <a:r>
              <a:rPr lang="en-US" sz="1600" dirty="0" err="1">
                <a:solidFill>
                  <a:schemeClr val="bg1"/>
                </a:solidFill>
              </a:rPr>
              <a:t>Prelec</a:t>
            </a:r>
            <a:r>
              <a:rPr lang="en-US" sz="1600" dirty="0">
                <a:solidFill>
                  <a:schemeClr val="bg1"/>
                </a:solidFill>
              </a:rPr>
              <a:t>, D. (MIT), 2006, </a:t>
            </a:r>
            <a:r>
              <a:rPr lang="en-US" sz="1600" i="1" dirty="0">
                <a:solidFill>
                  <a:schemeClr val="bg1"/>
                </a:solidFill>
              </a:rPr>
              <a:t>Tom Sawyer and the construction of value. </a:t>
            </a:r>
            <a:r>
              <a:rPr lang="en-US" sz="1600" dirty="0">
                <a:solidFill>
                  <a:schemeClr val="bg1"/>
                </a:solidFill>
              </a:rPr>
              <a:t>Journal of Economic Behavior &amp; Organization, 1-10.</a:t>
            </a:r>
            <a:endParaRPr lang="en-US" dirty="0">
              <a:solidFill>
                <a:schemeClr val="bg1"/>
              </a:solidFill>
            </a:endParaRPr>
          </a:p>
        </p:txBody>
      </p:sp>
      <p:pic>
        <p:nvPicPr>
          <p:cNvPr id="3075" name="Picture 3" descr="C:\Documents and Settings\rjames\Local Settings\Temporary Internet Files\Content.IE5\WYB4Q01C\MPj03090980000[1].jpg"/>
          <p:cNvPicPr>
            <a:picLocks noChangeAspect="1" noChangeArrowheads="1"/>
          </p:cNvPicPr>
          <p:nvPr/>
        </p:nvPicPr>
        <p:blipFill>
          <a:blip r:embed="rId2" cstate="print"/>
          <a:srcRect/>
          <a:stretch>
            <a:fillRect/>
          </a:stretch>
        </p:blipFill>
        <p:spPr bwMode="auto">
          <a:xfrm>
            <a:off x="6580886" y="20568"/>
            <a:ext cx="4087114" cy="630403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3" name="Content Placeholder 2"/>
          <p:cNvSpPr>
            <a:spLocks noGrp="1"/>
          </p:cNvSpPr>
          <p:nvPr>
            <p:ph idx="1"/>
          </p:nvPr>
        </p:nvSpPr>
        <p:spPr/>
        <p:txBody>
          <a:bodyPr/>
          <a:lstStyle/>
          <a:p>
            <a:r>
              <a:rPr lang="en-US" i="1" dirty="0" smtClean="0"/>
              <a:t>Predictably Irrational</a:t>
            </a:r>
            <a:endParaRPr lang="en-US" dirty="0" smtClean="0"/>
          </a:p>
          <a:p>
            <a:pPr lvl="1"/>
            <a:r>
              <a:rPr lang="en-US" dirty="0" smtClean="0"/>
              <a:t>Chapter 1 The Truth about Relativity </a:t>
            </a:r>
          </a:p>
          <a:p>
            <a:pPr lvl="1"/>
            <a:r>
              <a:rPr lang="en-US" dirty="0" smtClean="0"/>
              <a:t>Chapter 2 The Fallacy of Supply and Demand</a:t>
            </a:r>
          </a:p>
          <a:p>
            <a:r>
              <a:rPr lang="en-US" i="1" dirty="0" smtClean="0"/>
              <a:t>Nudge</a:t>
            </a:r>
            <a:r>
              <a:rPr lang="en-US" dirty="0" smtClean="0"/>
              <a:t>, “Rules of Thumb” in Chapter 1</a:t>
            </a:r>
          </a:p>
          <a:p>
            <a:r>
              <a:rPr lang="en-US" i="1" dirty="0" smtClean="0"/>
              <a:t>Thinking, Fast and Slow</a:t>
            </a:r>
            <a:r>
              <a:rPr lang="en-US" dirty="0" smtClean="0"/>
              <a:t>, Chapter 11 (“Anchors”)</a:t>
            </a:r>
          </a:p>
          <a:p>
            <a:endParaRPr lang="en-US" dirty="0"/>
          </a:p>
        </p:txBody>
      </p:sp>
    </p:spTree>
    <p:extLst>
      <p:ext uri="{BB962C8B-B14F-4D97-AF65-F5344CB8AC3E}">
        <p14:creationId xmlns:p14="http://schemas.microsoft.com/office/powerpoint/2010/main" val="3975682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524000" y="0"/>
          <a:ext cx="9144000" cy="6248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0" y="6273226"/>
            <a:ext cx="9144000" cy="584775"/>
          </a:xfrm>
          <a:prstGeom prst="rect">
            <a:avLst/>
          </a:prstGeom>
          <a:solidFill>
            <a:srgbClr val="C00000"/>
          </a:solidFill>
        </p:spPr>
        <p:txBody>
          <a:bodyPr wrap="square" rtlCol="0">
            <a:spAutoFit/>
          </a:bodyPr>
          <a:lstStyle/>
          <a:p>
            <a:r>
              <a:rPr lang="en-US" sz="1600" dirty="0" err="1">
                <a:solidFill>
                  <a:schemeClr val="bg1"/>
                </a:solidFill>
              </a:rPr>
              <a:t>Ariely</a:t>
            </a:r>
            <a:r>
              <a:rPr lang="en-US" sz="1600" dirty="0">
                <a:solidFill>
                  <a:schemeClr val="bg1"/>
                </a:solidFill>
              </a:rPr>
              <a:t>, D. (MIT), Lowenstein, G. (Carnegie Mellon), &amp; </a:t>
            </a:r>
            <a:r>
              <a:rPr lang="en-US" sz="1600" dirty="0" err="1">
                <a:solidFill>
                  <a:schemeClr val="bg1"/>
                </a:solidFill>
              </a:rPr>
              <a:t>Prelec</a:t>
            </a:r>
            <a:r>
              <a:rPr lang="en-US" sz="1600" dirty="0">
                <a:solidFill>
                  <a:schemeClr val="bg1"/>
                </a:solidFill>
              </a:rPr>
              <a:t>, D. (MIT), 2006, </a:t>
            </a:r>
            <a:r>
              <a:rPr lang="en-US" sz="1600" i="1" dirty="0">
                <a:solidFill>
                  <a:schemeClr val="bg1"/>
                </a:solidFill>
              </a:rPr>
              <a:t>Tom Sawyer and the construction of value. </a:t>
            </a:r>
            <a:r>
              <a:rPr lang="en-US" sz="1600" dirty="0">
                <a:solidFill>
                  <a:schemeClr val="bg1"/>
                </a:solidFill>
              </a:rPr>
              <a:t>Journal of Economic Behavior &amp; Organization, 1-10.</a:t>
            </a:r>
            <a:endParaRPr lang="en-US"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Anchors can be sticky </a:t>
            </a:r>
            <a:endParaRPr lang="en-US" dirty="0"/>
          </a:p>
        </p:txBody>
      </p:sp>
      <p:sp>
        <p:nvSpPr>
          <p:cNvPr id="3" name="Content Placeholder 2"/>
          <p:cNvSpPr>
            <a:spLocks noGrp="1"/>
          </p:cNvSpPr>
          <p:nvPr>
            <p:ph idx="1"/>
          </p:nvPr>
        </p:nvSpPr>
        <p:spPr/>
        <p:txBody>
          <a:bodyPr/>
          <a:lstStyle/>
          <a:p>
            <a:r>
              <a:rPr lang="en-US" dirty="0" smtClean="0"/>
              <a:t>Subjects were made to listen to a slightly annoying sound</a:t>
            </a:r>
          </a:p>
          <a:p>
            <a:r>
              <a:rPr lang="en-US" dirty="0" smtClean="0"/>
              <a:t>Group 1 (2) was asked whether they’d listen to the sound again for 10 (90) cents</a:t>
            </a:r>
          </a:p>
          <a:p>
            <a:r>
              <a:rPr lang="en-US" dirty="0" smtClean="0"/>
              <a:t>Subjects were asked for what payment would they listen to the sound again</a:t>
            </a:r>
            <a:endParaRPr lang="en-US" dirty="0"/>
          </a:p>
        </p:txBody>
      </p:sp>
      <p:sp>
        <p:nvSpPr>
          <p:cNvPr id="4" name="TextBox 3"/>
          <p:cNvSpPr txBox="1"/>
          <p:nvPr/>
        </p:nvSpPr>
        <p:spPr>
          <a:xfrm>
            <a:off x="2057400" y="5105401"/>
            <a:ext cx="6019800" cy="954107"/>
          </a:xfrm>
          <a:prstGeom prst="rect">
            <a:avLst/>
          </a:prstGeom>
          <a:solidFill>
            <a:srgbClr val="92D050"/>
          </a:solidFill>
        </p:spPr>
        <p:txBody>
          <a:bodyPr wrap="square" rtlCol="0">
            <a:spAutoFit/>
          </a:bodyPr>
          <a:lstStyle/>
          <a:p>
            <a:r>
              <a:rPr lang="en-US" sz="2800" dirty="0"/>
              <a:t>Result: Group 1 bid less than Group 2, indicating that anchoring had occurred</a:t>
            </a:r>
          </a:p>
        </p:txBody>
      </p:sp>
    </p:spTree>
    <p:extLst>
      <p:ext uri="{BB962C8B-B14F-4D97-AF65-F5344CB8AC3E}">
        <p14:creationId xmlns:p14="http://schemas.microsoft.com/office/powerpoint/2010/main" val="20937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Anchors can be sticky </a:t>
            </a:r>
            <a:endParaRPr lang="en-US" dirty="0"/>
          </a:p>
        </p:txBody>
      </p:sp>
      <p:sp>
        <p:nvSpPr>
          <p:cNvPr id="3" name="Content Placeholder 2"/>
          <p:cNvSpPr>
            <a:spLocks noGrp="1"/>
          </p:cNvSpPr>
          <p:nvPr>
            <p:ph idx="1"/>
          </p:nvPr>
        </p:nvSpPr>
        <p:spPr/>
        <p:txBody>
          <a:bodyPr/>
          <a:lstStyle/>
          <a:p>
            <a:r>
              <a:rPr lang="en-US" dirty="0" smtClean="0"/>
              <a:t>The same subjects were made to listen to a slightly annoying sound</a:t>
            </a:r>
          </a:p>
          <a:p>
            <a:r>
              <a:rPr lang="en-US" dirty="0" smtClean="0"/>
              <a:t>Both groups were asked whether they’d listen to the sound again for 50 cents</a:t>
            </a:r>
          </a:p>
          <a:p>
            <a:r>
              <a:rPr lang="en-US" dirty="0" smtClean="0"/>
              <a:t>Subjects were asked for what payment would they listen to the sound again</a:t>
            </a:r>
            <a:endParaRPr lang="en-US" dirty="0"/>
          </a:p>
        </p:txBody>
      </p:sp>
      <p:sp>
        <p:nvSpPr>
          <p:cNvPr id="4" name="TextBox 3"/>
          <p:cNvSpPr txBox="1"/>
          <p:nvPr/>
        </p:nvSpPr>
        <p:spPr>
          <a:xfrm>
            <a:off x="2057400" y="5105401"/>
            <a:ext cx="6629400" cy="1384995"/>
          </a:xfrm>
          <a:prstGeom prst="rect">
            <a:avLst/>
          </a:prstGeom>
          <a:solidFill>
            <a:srgbClr val="92D050"/>
          </a:solidFill>
        </p:spPr>
        <p:txBody>
          <a:bodyPr wrap="square" rtlCol="0">
            <a:spAutoFit/>
          </a:bodyPr>
          <a:lstStyle/>
          <a:p>
            <a:r>
              <a:rPr lang="en-US" sz="2800" dirty="0"/>
              <a:t>Result: Group 1 again bid less than Group 2, indicating that the initial anchoring was still dominant</a:t>
            </a:r>
          </a:p>
        </p:txBody>
      </p:sp>
    </p:spTree>
    <p:extLst>
      <p:ext uri="{BB962C8B-B14F-4D97-AF65-F5344CB8AC3E}">
        <p14:creationId xmlns:p14="http://schemas.microsoft.com/office/powerpoint/2010/main" val="32801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Anchors can be sticky </a:t>
            </a:r>
            <a:endParaRPr lang="en-US" dirty="0"/>
          </a:p>
        </p:txBody>
      </p:sp>
      <p:sp>
        <p:nvSpPr>
          <p:cNvPr id="3" name="Content Placeholder 2"/>
          <p:cNvSpPr>
            <a:spLocks noGrp="1"/>
          </p:cNvSpPr>
          <p:nvPr>
            <p:ph idx="1"/>
          </p:nvPr>
        </p:nvSpPr>
        <p:spPr/>
        <p:txBody>
          <a:bodyPr/>
          <a:lstStyle/>
          <a:p>
            <a:r>
              <a:rPr lang="en-US" dirty="0" smtClean="0"/>
              <a:t>The same subjects were made to listen to a slightly annoying sound</a:t>
            </a:r>
          </a:p>
          <a:p>
            <a:r>
              <a:rPr lang="en-US" dirty="0" smtClean="0"/>
              <a:t>Group 1 (2) was asked whether they’d listen to the sound again for 90 (10) cents</a:t>
            </a:r>
          </a:p>
          <a:p>
            <a:r>
              <a:rPr lang="en-US" dirty="0" smtClean="0"/>
              <a:t>Subjects were asked for what payment would they listen to the sound again</a:t>
            </a:r>
            <a:endParaRPr lang="en-US" dirty="0"/>
          </a:p>
        </p:txBody>
      </p:sp>
      <p:sp>
        <p:nvSpPr>
          <p:cNvPr id="4" name="TextBox 3"/>
          <p:cNvSpPr txBox="1"/>
          <p:nvPr/>
        </p:nvSpPr>
        <p:spPr>
          <a:xfrm>
            <a:off x="2057400" y="5105401"/>
            <a:ext cx="6400800" cy="1384995"/>
          </a:xfrm>
          <a:prstGeom prst="rect">
            <a:avLst/>
          </a:prstGeom>
          <a:solidFill>
            <a:srgbClr val="92D050"/>
          </a:solidFill>
        </p:spPr>
        <p:txBody>
          <a:bodyPr wrap="square" rtlCol="0">
            <a:spAutoFit/>
          </a:bodyPr>
          <a:lstStyle/>
          <a:p>
            <a:r>
              <a:rPr lang="en-US" sz="2800" dirty="0"/>
              <a:t>Result: Group 1 again bid less than Group 2, indicating that anchoring, once established, can be hard to shake</a:t>
            </a:r>
          </a:p>
        </p:txBody>
      </p:sp>
    </p:spTree>
    <p:extLst>
      <p:ext uri="{BB962C8B-B14F-4D97-AF65-F5344CB8AC3E}">
        <p14:creationId xmlns:p14="http://schemas.microsoft.com/office/powerpoint/2010/main" val="282118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Starbucks and Dunkin Donuts</a:t>
            </a:r>
            <a:endParaRPr lang="en-US" dirty="0"/>
          </a:p>
        </p:txBody>
      </p:sp>
      <p:sp>
        <p:nvSpPr>
          <p:cNvPr id="3" name="Content Placeholder 2"/>
          <p:cNvSpPr>
            <a:spLocks noGrp="1"/>
          </p:cNvSpPr>
          <p:nvPr>
            <p:ph idx="1"/>
          </p:nvPr>
        </p:nvSpPr>
        <p:spPr/>
        <p:txBody>
          <a:bodyPr/>
          <a:lstStyle/>
          <a:p>
            <a:r>
              <a:rPr lang="en-US" dirty="0" smtClean="0"/>
              <a:t>Starbucks entered the coffee market after Dunkin Donuts was already established</a:t>
            </a:r>
          </a:p>
          <a:p>
            <a:r>
              <a:rPr lang="en-US" dirty="0" smtClean="0"/>
              <a:t>How were they able to get away with charging a lot more for coffee, given that coffee drinkers were anchored to Dunkin Donuts?</a:t>
            </a:r>
          </a:p>
          <a:p>
            <a:r>
              <a:rPr lang="en-US" dirty="0" smtClean="0"/>
              <a:t>By differentiating themselves from </a:t>
            </a:r>
            <a:r>
              <a:rPr lang="en-US" dirty="0"/>
              <a:t>Dunkin Donuts </a:t>
            </a:r>
            <a:r>
              <a:rPr lang="en-US" dirty="0" smtClean="0"/>
              <a:t>in numerous (largely superficial) ways</a:t>
            </a:r>
            <a:endParaRPr lang="en-US" dirty="0"/>
          </a:p>
        </p:txBody>
      </p:sp>
    </p:spTree>
    <p:extLst>
      <p:ext uri="{BB962C8B-B14F-4D97-AF65-F5344CB8AC3E}">
        <p14:creationId xmlns:p14="http://schemas.microsoft.com/office/powerpoint/2010/main" val="3319473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65782"/>
            <a:ext cx="8686800" cy="1077218"/>
          </a:xfrm>
          <a:prstGeom prst="rect">
            <a:avLst/>
          </a:prstGeom>
          <a:noFill/>
        </p:spPr>
        <p:txBody>
          <a:bodyPr wrap="square" rtlCol="0">
            <a:spAutoFit/>
          </a:bodyPr>
          <a:lstStyle/>
          <a:p>
            <a:r>
              <a:rPr lang="en-US" sz="3200" dirty="0"/>
              <a:t>Experiment with two types of subscription offers to The Economist magazine. </a:t>
            </a:r>
          </a:p>
        </p:txBody>
      </p:sp>
      <p:pic>
        <p:nvPicPr>
          <p:cNvPr id="7" name="Picture 6"/>
          <p:cNvPicPr/>
          <p:nvPr/>
        </p:nvPicPr>
        <p:blipFill>
          <a:blip r:embed="rId3" cstate="print"/>
          <a:srcRect l="7681" t="14700" r="27480" b="14643"/>
          <a:stretch>
            <a:fillRect/>
          </a:stretch>
        </p:blipFill>
        <p:spPr bwMode="auto">
          <a:xfrm>
            <a:off x="1524000" y="2158706"/>
            <a:ext cx="5791200" cy="4699294"/>
          </a:xfrm>
          <a:prstGeom prst="rect">
            <a:avLst/>
          </a:prstGeom>
          <a:noFill/>
          <a:ln w="9525">
            <a:noFill/>
            <a:miter lim="800000"/>
            <a:headEnd/>
            <a:tailEnd/>
          </a:ln>
        </p:spPr>
      </p:pic>
      <p:sp>
        <p:nvSpPr>
          <p:cNvPr id="8" name="TextBox 7"/>
          <p:cNvSpPr txBox="1"/>
          <p:nvPr/>
        </p:nvSpPr>
        <p:spPr>
          <a:xfrm>
            <a:off x="7315200" y="2456796"/>
            <a:ext cx="3352800" cy="4401205"/>
          </a:xfrm>
          <a:prstGeom prst="rect">
            <a:avLst/>
          </a:prstGeom>
          <a:noFill/>
        </p:spPr>
        <p:txBody>
          <a:bodyPr wrap="square" rtlCol="0">
            <a:spAutoFit/>
          </a:bodyPr>
          <a:lstStyle/>
          <a:p>
            <a:r>
              <a:rPr lang="en-US" sz="2800" dirty="0"/>
              <a:t>Which offer do you think was most popular?</a:t>
            </a:r>
          </a:p>
          <a:p>
            <a:pPr marL="342900" indent="-342900">
              <a:buAutoNum type="alphaLcParenR"/>
            </a:pPr>
            <a:r>
              <a:rPr lang="en-US" sz="2800" dirty="0"/>
              <a:t>The first</a:t>
            </a:r>
          </a:p>
          <a:p>
            <a:pPr marL="342900" indent="-342900">
              <a:buAutoNum type="alphaLcParenR"/>
            </a:pPr>
            <a:r>
              <a:rPr lang="en-US" sz="2800" dirty="0"/>
              <a:t>The second</a:t>
            </a:r>
          </a:p>
          <a:p>
            <a:pPr marL="342900" indent="-342900">
              <a:buAutoNum type="alphaLcParenR"/>
            </a:pPr>
            <a:r>
              <a:rPr lang="en-US" sz="2800" dirty="0"/>
              <a:t>The third</a:t>
            </a:r>
          </a:p>
          <a:p>
            <a:pPr marL="342900" indent="-342900">
              <a:buAutoNum type="alphaLcParenR"/>
            </a:pPr>
            <a:r>
              <a:rPr lang="en-US" sz="2800" dirty="0"/>
              <a:t>All were about equal</a:t>
            </a:r>
          </a:p>
          <a:p>
            <a:pPr marL="342900" indent="-342900">
              <a:buAutoNum type="alphaLcParenR"/>
            </a:pPr>
            <a:r>
              <a:rPr lang="en-US" sz="2800" dirty="0"/>
              <a:t>The first and third were about equal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533400"/>
            <a:ext cx="8229600" cy="685800"/>
          </a:xfrm>
        </p:spPr>
        <p:txBody>
          <a:bodyPr/>
          <a:lstStyle/>
          <a:p>
            <a:pPr>
              <a:buNone/>
            </a:pPr>
            <a:r>
              <a:rPr lang="en-US" dirty="0" smtClean="0"/>
              <a:t>When these three choices were presented…</a:t>
            </a:r>
            <a:endParaRPr lang="en-US" dirty="0"/>
          </a:p>
        </p:txBody>
      </p:sp>
      <p:pic>
        <p:nvPicPr>
          <p:cNvPr id="4" name="Picture 3"/>
          <p:cNvPicPr/>
          <p:nvPr/>
        </p:nvPicPr>
        <p:blipFill>
          <a:blip r:embed="rId2" cstate="print"/>
          <a:srcRect l="7681" t="14700" r="27480" b="14643"/>
          <a:stretch>
            <a:fillRect/>
          </a:stretch>
        </p:blipFill>
        <p:spPr bwMode="auto">
          <a:xfrm>
            <a:off x="1524000" y="2158706"/>
            <a:ext cx="5791200" cy="4699294"/>
          </a:xfrm>
          <a:prstGeom prst="rect">
            <a:avLst/>
          </a:prstGeom>
          <a:noFill/>
          <a:ln w="9525">
            <a:noFill/>
            <a:miter lim="800000"/>
            <a:headEnd/>
            <a:tailEnd/>
          </a:ln>
        </p:spPr>
      </p:pic>
      <p:sp>
        <p:nvSpPr>
          <p:cNvPr id="6" name="TextBox 5"/>
          <p:cNvSpPr txBox="1"/>
          <p:nvPr/>
        </p:nvSpPr>
        <p:spPr>
          <a:xfrm>
            <a:off x="7315200" y="3962400"/>
            <a:ext cx="1219200" cy="523220"/>
          </a:xfrm>
          <a:prstGeom prst="rect">
            <a:avLst/>
          </a:prstGeom>
          <a:noFill/>
        </p:spPr>
        <p:txBody>
          <a:bodyPr wrap="square" rtlCol="0">
            <a:spAutoFit/>
          </a:bodyPr>
          <a:lstStyle/>
          <a:p>
            <a:r>
              <a:rPr lang="en-US" sz="2800" dirty="0"/>
              <a:t>16%</a:t>
            </a:r>
          </a:p>
        </p:txBody>
      </p:sp>
      <p:sp>
        <p:nvSpPr>
          <p:cNvPr id="7" name="TextBox 6"/>
          <p:cNvSpPr txBox="1"/>
          <p:nvPr/>
        </p:nvSpPr>
        <p:spPr>
          <a:xfrm>
            <a:off x="7315200" y="4800600"/>
            <a:ext cx="1219200" cy="523220"/>
          </a:xfrm>
          <a:prstGeom prst="rect">
            <a:avLst/>
          </a:prstGeom>
          <a:noFill/>
        </p:spPr>
        <p:txBody>
          <a:bodyPr wrap="square" rtlCol="0">
            <a:spAutoFit/>
          </a:bodyPr>
          <a:lstStyle/>
          <a:p>
            <a:r>
              <a:rPr lang="en-US" sz="2800" dirty="0"/>
              <a:t>0%</a:t>
            </a:r>
          </a:p>
        </p:txBody>
      </p:sp>
      <p:sp>
        <p:nvSpPr>
          <p:cNvPr id="8" name="TextBox 7"/>
          <p:cNvSpPr txBox="1"/>
          <p:nvPr/>
        </p:nvSpPr>
        <p:spPr>
          <a:xfrm>
            <a:off x="7315200" y="5715000"/>
            <a:ext cx="1219200" cy="523220"/>
          </a:xfrm>
          <a:prstGeom prst="rect">
            <a:avLst/>
          </a:prstGeom>
          <a:noFill/>
        </p:spPr>
        <p:txBody>
          <a:bodyPr wrap="square" rtlCol="0">
            <a:spAutoFit/>
          </a:bodyPr>
          <a:lstStyle/>
          <a:p>
            <a:r>
              <a:rPr lang="en-US" sz="2800" dirty="0"/>
              <a:t>84%</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28600"/>
            <a:ext cx="8229600" cy="685800"/>
          </a:xfrm>
        </p:spPr>
        <p:txBody>
          <a:bodyPr>
            <a:noAutofit/>
          </a:bodyPr>
          <a:lstStyle/>
          <a:p>
            <a:pPr marL="0" indent="0">
              <a:buNone/>
            </a:pPr>
            <a:r>
              <a:rPr lang="en-US" dirty="0" smtClean="0"/>
              <a:t>Some were given only these two choices.  Should the preferences be different for those without the second choice?</a:t>
            </a:r>
            <a:endParaRPr lang="en-US" dirty="0"/>
          </a:p>
        </p:txBody>
      </p:sp>
      <p:pic>
        <p:nvPicPr>
          <p:cNvPr id="4" name="Picture 3"/>
          <p:cNvPicPr/>
          <p:nvPr/>
        </p:nvPicPr>
        <p:blipFill>
          <a:blip r:embed="rId2" cstate="print"/>
          <a:srcRect l="7681" t="14700" r="27480" b="14643"/>
          <a:stretch>
            <a:fillRect/>
          </a:stretch>
        </p:blipFill>
        <p:spPr bwMode="auto">
          <a:xfrm>
            <a:off x="1524000" y="2158706"/>
            <a:ext cx="5791200" cy="4699294"/>
          </a:xfrm>
          <a:prstGeom prst="rect">
            <a:avLst/>
          </a:prstGeom>
          <a:noFill/>
          <a:ln w="9525">
            <a:noFill/>
            <a:miter lim="800000"/>
            <a:headEnd/>
            <a:tailEnd/>
          </a:ln>
        </p:spPr>
      </p:pic>
      <p:sp>
        <p:nvSpPr>
          <p:cNvPr id="9" name="Rectangle 8"/>
          <p:cNvSpPr/>
          <p:nvPr/>
        </p:nvSpPr>
        <p:spPr>
          <a:xfrm>
            <a:off x="3276600" y="4800600"/>
            <a:ext cx="3886200" cy="685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0"/>
            <a:ext cx="8229600" cy="685800"/>
          </a:xfrm>
        </p:spPr>
        <p:txBody>
          <a:bodyPr/>
          <a:lstStyle/>
          <a:p>
            <a:pPr>
              <a:buNone/>
            </a:pPr>
            <a:r>
              <a:rPr lang="en-US" dirty="0" smtClean="0"/>
              <a:t>When only two choices were presented…</a:t>
            </a:r>
            <a:endParaRPr lang="en-US" dirty="0"/>
          </a:p>
        </p:txBody>
      </p:sp>
      <p:pic>
        <p:nvPicPr>
          <p:cNvPr id="4" name="Picture 3"/>
          <p:cNvPicPr/>
          <p:nvPr/>
        </p:nvPicPr>
        <p:blipFill>
          <a:blip r:embed="rId3" cstate="print"/>
          <a:srcRect l="7681" t="14700" r="27480" b="14643"/>
          <a:stretch>
            <a:fillRect/>
          </a:stretch>
        </p:blipFill>
        <p:spPr bwMode="auto">
          <a:xfrm>
            <a:off x="1524000" y="2158706"/>
            <a:ext cx="5791200" cy="4699294"/>
          </a:xfrm>
          <a:prstGeom prst="rect">
            <a:avLst/>
          </a:prstGeom>
          <a:noFill/>
          <a:ln w="9525">
            <a:noFill/>
            <a:miter lim="800000"/>
            <a:headEnd/>
            <a:tailEnd/>
          </a:ln>
        </p:spPr>
      </p:pic>
      <p:sp>
        <p:nvSpPr>
          <p:cNvPr id="6" name="TextBox 5"/>
          <p:cNvSpPr txBox="1"/>
          <p:nvPr/>
        </p:nvSpPr>
        <p:spPr>
          <a:xfrm>
            <a:off x="7315200" y="3886200"/>
            <a:ext cx="1219200" cy="523220"/>
          </a:xfrm>
          <a:prstGeom prst="rect">
            <a:avLst/>
          </a:prstGeom>
          <a:noFill/>
        </p:spPr>
        <p:txBody>
          <a:bodyPr wrap="square" rtlCol="0">
            <a:spAutoFit/>
          </a:bodyPr>
          <a:lstStyle/>
          <a:p>
            <a:r>
              <a:rPr lang="en-US" sz="2800" dirty="0"/>
              <a:t>16%</a:t>
            </a:r>
          </a:p>
        </p:txBody>
      </p:sp>
      <p:sp>
        <p:nvSpPr>
          <p:cNvPr id="8" name="TextBox 7"/>
          <p:cNvSpPr txBox="1"/>
          <p:nvPr/>
        </p:nvSpPr>
        <p:spPr>
          <a:xfrm>
            <a:off x="7315200" y="5638800"/>
            <a:ext cx="838200" cy="523220"/>
          </a:xfrm>
          <a:prstGeom prst="rect">
            <a:avLst/>
          </a:prstGeom>
          <a:noFill/>
        </p:spPr>
        <p:txBody>
          <a:bodyPr wrap="square" rtlCol="0">
            <a:spAutoFit/>
          </a:bodyPr>
          <a:lstStyle/>
          <a:p>
            <a:r>
              <a:rPr lang="en-US" sz="2800" dirty="0"/>
              <a:t>84%</a:t>
            </a:r>
          </a:p>
        </p:txBody>
      </p:sp>
      <p:sp>
        <p:nvSpPr>
          <p:cNvPr id="9" name="Rectangle 8"/>
          <p:cNvSpPr/>
          <p:nvPr/>
        </p:nvSpPr>
        <p:spPr>
          <a:xfrm>
            <a:off x="3276600" y="4800600"/>
            <a:ext cx="4038600" cy="685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1" name="Straight Arrow Connector 10"/>
          <p:cNvCxnSpPr/>
          <p:nvPr/>
        </p:nvCxnSpPr>
        <p:spPr>
          <a:xfrm>
            <a:off x="8458200" y="4114800"/>
            <a:ext cx="838200" cy="1588"/>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601200" y="3886200"/>
            <a:ext cx="914400" cy="523220"/>
          </a:xfrm>
          <a:prstGeom prst="rect">
            <a:avLst/>
          </a:prstGeom>
          <a:noFill/>
        </p:spPr>
        <p:txBody>
          <a:bodyPr wrap="square" rtlCol="0">
            <a:spAutoFit/>
          </a:bodyPr>
          <a:lstStyle/>
          <a:p>
            <a:r>
              <a:rPr lang="en-US" sz="2800" dirty="0"/>
              <a:t>68%</a:t>
            </a:r>
          </a:p>
        </p:txBody>
      </p:sp>
      <p:sp>
        <p:nvSpPr>
          <p:cNvPr id="13" name="TextBox 12"/>
          <p:cNvSpPr txBox="1"/>
          <p:nvPr/>
        </p:nvSpPr>
        <p:spPr>
          <a:xfrm>
            <a:off x="9601200" y="5638800"/>
            <a:ext cx="838200" cy="523220"/>
          </a:xfrm>
          <a:prstGeom prst="rect">
            <a:avLst/>
          </a:prstGeom>
          <a:noFill/>
        </p:spPr>
        <p:txBody>
          <a:bodyPr wrap="square" rtlCol="0">
            <a:spAutoFit/>
          </a:bodyPr>
          <a:lstStyle/>
          <a:p>
            <a:r>
              <a:rPr lang="en-US" sz="2800" dirty="0"/>
              <a:t>32%</a:t>
            </a:r>
          </a:p>
        </p:txBody>
      </p:sp>
      <p:cxnSp>
        <p:nvCxnSpPr>
          <p:cNvPr id="17" name="Straight Arrow Connector 16"/>
          <p:cNvCxnSpPr/>
          <p:nvPr/>
        </p:nvCxnSpPr>
        <p:spPr>
          <a:xfrm>
            <a:off x="8458200" y="5943600"/>
            <a:ext cx="838200" cy="1588"/>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15200" y="4800600"/>
            <a:ext cx="1219200" cy="523220"/>
          </a:xfrm>
          <a:prstGeom prst="rect">
            <a:avLst/>
          </a:prstGeom>
          <a:noFill/>
        </p:spPr>
        <p:txBody>
          <a:bodyPr wrap="square" rtlCol="0">
            <a:spAutoFit/>
          </a:bodyPr>
          <a:lstStyle/>
          <a:p>
            <a:r>
              <a:rPr lang="en-US" sz="2800" dirty="0"/>
              <a:t>0%</a:t>
            </a:r>
          </a:p>
        </p:txBody>
      </p:sp>
      <p:sp>
        <p:nvSpPr>
          <p:cNvPr id="22" name="TextBox 21"/>
          <p:cNvSpPr txBox="1"/>
          <p:nvPr/>
        </p:nvSpPr>
        <p:spPr>
          <a:xfrm>
            <a:off x="8534400" y="4724401"/>
            <a:ext cx="685800" cy="646331"/>
          </a:xfrm>
          <a:prstGeom prst="rect">
            <a:avLst/>
          </a:prstGeom>
          <a:noFill/>
        </p:spPr>
        <p:txBody>
          <a:bodyPr wrap="square" rtlCol="0">
            <a:spAutoFit/>
          </a:bodyPr>
          <a:lstStyle/>
          <a:p>
            <a:r>
              <a:rPr lang="en-US" sz="3600" b="1" dirty="0">
                <a:solidFill>
                  <a:srgbClr val="FF0000"/>
                </a:solidFill>
              </a:rPr>
              <a:t>X</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Nearby comparison and choice </a:t>
            </a:r>
            <a:br>
              <a:rPr lang="en-US" dirty="0" smtClean="0"/>
            </a:br>
            <a:r>
              <a:rPr lang="en-US" sz="3100" i="1" dirty="0"/>
              <a:t>[anchoring and adjustment]</a:t>
            </a:r>
            <a:endParaRPr lang="en-US" dirty="0"/>
          </a:p>
        </p:txBody>
      </p:sp>
      <p:pic>
        <p:nvPicPr>
          <p:cNvPr id="7" name="Picture 6"/>
          <p:cNvPicPr/>
          <p:nvPr/>
        </p:nvPicPr>
        <p:blipFill>
          <a:blip r:embed="rId2" cstate="print"/>
          <a:srcRect l="7681" t="14700" r="27480" b="14643"/>
          <a:stretch>
            <a:fillRect/>
          </a:stretch>
        </p:blipFill>
        <p:spPr bwMode="auto">
          <a:xfrm>
            <a:off x="1524000" y="2158706"/>
            <a:ext cx="5791200" cy="4699294"/>
          </a:xfrm>
          <a:prstGeom prst="rect">
            <a:avLst/>
          </a:prstGeom>
          <a:noFill/>
          <a:ln w="9525">
            <a:noFill/>
            <a:miter lim="800000"/>
            <a:headEnd/>
            <a:tailEnd/>
          </a:ln>
        </p:spPr>
      </p:pic>
      <p:sp>
        <p:nvSpPr>
          <p:cNvPr id="6" name="TextBox 5"/>
          <p:cNvSpPr txBox="1"/>
          <p:nvPr/>
        </p:nvSpPr>
        <p:spPr>
          <a:xfrm>
            <a:off x="7696200" y="2286001"/>
            <a:ext cx="2743200" cy="1200329"/>
          </a:xfrm>
          <a:prstGeom prst="rect">
            <a:avLst/>
          </a:prstGeom>
          <a:noFill/>
        </p:spPr>
        <p:txBody>
          <a:bodyPr wrap="square" rtlCol="0">
            <a:spAutoFit/>
          </a:bodyPr>
          <a:lstStyle/>
          <a:p>
            <a:r>
              <a:rPr lang="en-US" dirty="0"/>
              <a:t>The presence of the comparably worse nearby option, made the third option seem better.</a:t>
            </a:r>
          </a:p>
        </p:txBody>
      </p:sp>
      <p:sp>
        <p:nvSpPr>
          <p:cNvPr id="8" name="Rounded Rectangular Callout 7"/>
          <p:cNvSpPr/>
          <p:nvPr/>
        </p:nvSpPr>
        <p:spPr>
          <a:xfrm>
            <a:off x="7696200" y="2133600"/>
            <a:ext cx="2590800" cy="1524000"/>
          </a:xfrm>
          <a:prstGeom prst="wedgeRoundRectCallout">
            <a:avLst>
              <a:gd name="adj1" fmla="val -94252"/>
              <a:gd name="adj2" fmla="val 13315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153400" y="3962400"/>
            <a:ext cx="1219200" cy="523220"/>
          </a:xfrm>
          <a:prstGeom prst="rect">
            <a:avLst/>
          </a:prstGeom>
          <a:noFill/>
        </p:spPr>
        <p:txBody>
          <a:bodyPr wrap="square" rtlCol="0">
            <a:spAutoFit/>
          </a:bodyPr>
          <a:lstStyle/>
          <a:p>
            <a:r>
              <a:rPr lang="en-US" sz="2800" dirty="0"/>
              <a:t>16%</a:t>
            </a:r>
          </a:p>
        </p:txBody>
      </p:sp>
      <p:sp>
        <p:nvSpPr>
          <p:cNvPr id="10" name="TextBox 9"/>
          <p:cNvSpPr txBox="1"/>
          <p:nvPr/>
        </p:nvSpPr>
        <p:spPr>
          <a:xfrm>
            <a:off x="8229600" y="5638800"/>
            <a:ext cx="1219200" cy="523220"/>
          </a:xfrm>
          <a:prstGeom prst="rect">
            <a:avLst/>
          </a:prstGeom>
          <a:noFill/>
        </p:spPr>
        <p:txBody>
          <a:bodyPr wrap="square" rtlCol="0">
            <a:spAutoFit/>
          </a:bodyPr>
          <a:lstStyle/>
          <a:p>
            <a:r>
              <a:rPr lang="en-US" sz="2800" dirty="0"/>
              <a:t>84%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Willingness to pay</a:t>
            </a:r>
            <a:endParaRPr lang="en-US" dirty="0"/>
          </a:p>
        </p:txBody>
      </p:sp>
      <p:sp>
        <p:nvSpPr>
          <p:cNvPr id="3" name="Content Placeholder 2"/>
          <p:cNvSpPr>
            <a:spLocks noGrp="1"/>
          </p:cNvSpPr>
          <p:nvPr>
            <p:ph idx="1"/>
          </p:nvPr>
        </p:nvSpPr>
        <p:spPr/>
        <p:txBody>
          <a:bodyPr>
            <a:normAutofit/>
          </a:bodyPr>
          <a:lstStyle/>
          <a:p>
            <a:r>
              <a:rPr lang="en-US" dirty="0" smtClean="0"/>
              <a:t>Standard economics assumes that a consumer knows what he/she would be willing to pay for any given commodity</a:t>
            </a:r>
          </a:p>
          <a:p>
            <a:r>
              <a:rPr lang="en-US" dirty="0" smtClean="0"/>
              <a:t>Behavioral economics shows that consumers generally have no clue what a given object is worth to them</a:t>
            </a:r>
          </a:p>
          <a:p>
            <a:pPr marL="342900" lvl="1" indent="-342900">
              <a:buFont typeface="Arial" pitchFamily="34" charset="0"/>
              <a:buChar char="•"/>
            </a:pPr>
            <a:r>
              <a:rPr lang="en-US" sz="3200" dirty="0"/>
              <a:t>Consumers tend to estimate their willingness to pay for an object by using </a:t>
            </a:r>
            <a:r>
              <a:rPr lang="en-US" sz="3200" i="1" dirty="0"/>
              <a:t>irrelevant</a:t>
            </a:r>
            <a:r>
              <a:rPr lang="en-US" sz="3200" dirty="0"/>
              <a:t> information about </a:t>
            </a:r>
            <a:r>
              <a:rPr lang="en-US" sz="3200" i="1" dirty="0"/>
              <a:t>other</a:t>
            </a:r>
            <a:r>
              <a:rPr lang="en-US" sz="3200" dirty="0"/>
              <a:t> objects</a:t>
            </a:r>
            <a:endParaRPr lang="en-US" dirty="0" smtClean="0"/>
          </a:p>
        </p:txBody>
      </p:sp>
    </p:spTree>
    <p:extLst>
      <p:ext uri="{BB962C8B-B14F-4D97-AF65-F5344CB8AC3E}">
        <p14:creationId xmlns:p14="http://schemas.microsoft.com/office/powerpoint/2010/main" val="3886743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Nearby comparison and choice</a:t>
            </a:r>
            <a:endParaRPr lang="en-US" dirty="0"/>
          </a:p>
        </p:txBody>
      </p:sp>
      <p:pic>
        <p:nvPicPr>
          <p:cNvPr id="7" name="Picture 6"/>
          <p:cNvPicPr/>
          <p:nvPr/>
        </p:nvPicPr>
        <p:blipFill>
          <a:blip r:embed="rId2" cstate="print"/>
          <a:srcRect l="7681" t="14700" r="27480" b="14643"/>
          <a:stretch>
            <a:fillRect/>
          </a:stretch>
        </p:blipFill>
        <p:spPr bwMode="auto">
          <a:xfrm>
            <a:off x="1524000" y="2158706"/>
            <a:ext cx="5791200" cy="4699294"/>
          </a:xfrm>
          <a:prstGeom prst="rect">
            <a:avLst/>
          </a:prstGeom>
          <a:noFill/>
          <a:ln w="9525">
            <a:noFill/>
            <a:miter lim="800000"/>
            <a:headEnd/>
            <a:tailEnd/>
          </a:ln>
        </p:spPr>
      </p:pic>
      <p:sp>
        <p:nvSpPr>
          <p:cNvPr id="6" name="TextBox 5"/>
          <p:cNvSpPr txBox="1"/>
          <p:nvPr/>
        </p:nvSpPr>
        <p:spPr>
          <a:xfrm>
            <a:off x="7696200" y="2286001"/>
            <a:ext cx="2743200" cy="1200329"/>
          </a:xfrm>
          <a:prstGeom prst="rect">
            <a:avLst/>
          </a:prstGeom>
          <a:noFill/>
        </p:spPr>
        <p:txBody>
          <a:bodyPr wrap="square" rtlCol="0">
            <a:spAutoFit/>
          </a:bodyPr>
          <a:lstStyle/>
          <a:p>
            <a:r>
              <a:rPr lang="en-US" dirty="0"/>
              <a:t>Without the comparably worse nearby option, the relative preference reversed.</a:t>
            </a:r>
          </a:p>
        </p:txBody>
      </p:sp>
      <p:sp>
        <p:nvSpPr>
          <p:cNvPr id="9" name="TextBox 8"/>
          <p:cNvSpPr txBox="1"/>
          <p:nvPr/>
        </p:nvSpPr>
        <p:spPr>
          <a:xfrm>
            <a:off x="8153400" y="3962400"/>
            <a:ext cx="1219200" cy="523220"/>
          </a:xfrm>
          <a:prstGeom prst="rect">
            <a:avLst/>
          </a:prstGeom>
          <a:noFill/>
        </p:spPr>
        <p:txBody>
          <a:bodyPr wrap="square" rtlCol="0">
            <a:spAutoFit/>
          </a:bodyPr>
          <a:lstStyle/>
          <a:p>
            <a:r>
              <a:rPr lang="en-US" sz="2800" dirty="0"/>
              <a:t>16%</a:t>
            </a:r>
          </a:p>
        </p:txBody>
      </p:sp>
      <p:sp>
        <p:nvSpPr>
          <p:cNvPr id="10" name="TextBox 9"/>
          <p:cNvSpPr txBox="1"/>
          <p:nvPr/>
        </p:nvSpPr>
        <p:spPr>
          <a:xfrm>
            <a:off x="8229600" y="5638800"/>
            <a:ext cx="1219200" cy="523220"/>
          </a:xfrm>
          <a:prstGeom prst="rect">
            <a:avLst/>
          </a:prstGeom>
          <a:noFill/>
        </p:spPr>
        <p:txBody>
          <a:bodyPr wrap="square" rtlCol="0">
            <a:spAutoFit/>
          </a:bodyPr>
          <a:lstStyle/>
          <a:p>
            <a:r>
              <a:rPr lang="en-US" sz="2800" dirty="0"/>
              <a:t>84%</a:t>
            </a:r>
          </a:p>
        </p:txBody>
      </p:sp>
      <p:sp>
        <p:nvSpPr>
          <p:cNvPr id="11" name="Rectangle 10"/>
          <p:cNvSpPr/>
          <p:nvPr/>
        </p:nvSpPr>
        <p:spPr>
          <a:xfrm>
            <a:off x="3276600" y="4800600"/>
            <a:ext cx="3962400" cy="685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ular Callout 11"/>
          <p:cNvSpPr/>
          <p:nvPr/>
        </p:nvSpPr>
        <p:spPr>
          <a:xfrm>
            <a:off x="7696200" y="2133600"/>
            <a:ext cx="2590800" cy="1524000"/>
          </a:xfrm>
          <a:prstGeom prst="wedgeRoundRectCallout">
            <a:avLst>
              <a:gd name="adj1" fmla="val -112394"/>
              <a:gd name="adj2" fmla="val 18137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753600" y="3962400"/>
            <a:ext cx="914400" cy="523220"/>
          </a:xfrm>
          <a:prstGeom prst="rect">
            <a:avLst/>
          </a:prstGeom>
          <a:noFill/>
        </p:spPr>
        <p:txBody>
          <a:bodyPr wrap="square" rtlCol="0">
            <a:spAutoFit/>
          </a:bodyPr>
          <a:lstStyle/>
          <a:p>
            <a:r>
              <a:rPr lang="en-US" sz="2800" dirty="0"/>
              <a:t>68%</a:t>
            </a:r>
          </a:p>
        </p:txBody>
      </p:sp>
      <p:sp>
        <p:nvSpPr>
          <p:cNvPr id="14" name="TextBox 13"/>
          <p:cNvSpPr txBox="1"/>
          <p:nvPr/>
        </p:nvSpPr>
        <p:spPr>
          <a:xfrm>
            <a:off x="9753600" y="5638800"/>
            <a:ext cx="914400" cy="523220"/>
          </a:xfrm>
          <a:prstGeom prst="rect">
            <a:avLst/>
          </a:prstGeom>
          <a:noFill/>
        </p:spPr>
        <p:txBody>
          <a:bodyPr wrap="square" rtlCol="0">
            <a:spAutoFit/>
          </a:bodyPr>
          <a:lstStyle/>
          <a:p>
            <a:r>
              <a:rPr lang="en-US" sz="2800" dirty="0"/>
              <a:t>32%</a:t>
            </a:r>
          </a:p>
        </p:txBody>
      </p:sp>
      <p:cxnSp>
        <p:nvCxnSpPr>
          <p:cNvPr id="15" name="Straight Arrow Connector 14"/>
          <p:cNvCxnSpPr/>
          <p:nvPr/>
        </p:nvCxnSpPr>
        <p:spPr>
          <a:xfrm>
            <a:off x="8991600" y="4191000"/>
            <a:ext cx="838200" cy="1588"/>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991600" y="5867400"/>
            <a:ext cx="838200" cy="1588"/>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Nearby comparison and choice</a:t>
            </a:r>
            <a:endParaRPr lang="en-US" dirty="0"/>
          </a:p>
        </p:txBody>
      </p:sp>
      <p:pic>
        <p:nvPicPr>
          <p:cNvPr id="5125" name="Picture 5" descr="C:\Documents and Settings\rjames\Local Settings\Temporary Internet Files\Content.IE5\JMQNH4L5\MPj03988750000[1].jpg"/>
          <p:cNvPicPr>
            <a:picLocks noChangeAspect="1" noChangeArrowheads="1"/>
          </p:cNvPicPr>
          <p:nvPr/>
        </p:nvPicPr>
        <p:blipFill>
          <a:blip r:embed="rId2" cstate="screen"/>
          <a:srcRect/>
          <a:stretch>
            <a:fillRect/>
          </a:stretch>
        </p:blipFill>
        <p:spPr bwMode="auto">
          <a:xfrm>
            <a:off x="5638800" y="4495800"/>
            <a:ext cx="2971800" cy="2362200"/>
          </a:xfrm>
          <a:prstGeom prst="rect">
            <a:avLst/>
          </a:prstGeom>
          <a:noFill/>
        </p:spPr>
      </p:pic>
      <p:pic>
        <p:nvPicPr>
          <p:cNvPr id="5128" name="Picture 8" descr="C:\Documents and Settings\rjames\Local Settings\Temporary Internet Files\Content.IE5\YK9KS3X2\MPj03155060000[1].jpg"/>
          <p:cNvPicPr>
            <a:picLocks noChangeAspect="1" noChangeArrowheads="1"/>
          </p:cNvPicPr>
          <p:nvPr/>
        </p:nvPicPr>
        <p:blipFill>
          <a:blip r:embed="rId3" cstate="screen"/>
          <a:srcRect/>
          <a:stretch>
            <a:fillRect/>
          </a:stretch>
        </p:blipFill>
        <p:spPr bwMode="auto">
          <a:xfrm>
            <a:off x="1752600" y="2743200"/>
            <a:ext cx="2971800" cy="1905000"/>
          </a:xfrm>
          <a:prstGeom prst="rect">
            <a:avLst/>
          </a:prstGeom>
          <a:noFill/>
        </p:spPr>
      </p:pic>
      <p:sp>
        <p:nvSpPr>
          <p:cNvPr id="13" name="Content Placeholder 12"/>
          <p:cNvSpPr>
            <a:spLocks noGrp="1"/>
          </p:cNvSpPr>
          <p:nvPr>
            <p:ph idx="1"/>
          </p:nvPr>
        </p:nvSpPr>
        <p:spPr>
          <a:xfrm>
            <a:off x="1981200" y="1447800"/>
            <a:ext cx="3429000" cy="1371600"/>
          </a:xfrm>
        </p:spPr>
        <p:txBody>
          <a:bodyPr>
            <a:normAutofit fontScale="92500" lnSpcReduction="10000"/>
          </a:bodyPr>
          <a:lstStyle/>
          <a:p>
            <a:pPr marL="0" indent="0">
              <a:buNone/>
            </a:pPr>
            <a:r>
              <a:rPr lang="en-US" dirty="0" smtClean="0"/>
              <a:t>First group could have either $9 or a nice pen</a:t>
            </a:r>
            <a:endParaRPr lang="en-US" dirty="0"/>
          </a:p>
        </p:txBody>
      </p:sp>
      <p:pic>
        <p:nvPicPr>
          <p:cNvPr id="5133" name="Picture 13" descr="C:\Documents and Settings\rjames\Local Settings\Temporary Internet Files\Content.IE5\731LY5DI\MPj04055860000[1].jpg"/>
          <p:cNvPicPr>
            <a:picLocks noChangeAspect="1" noChangeArrowheads="1"/>
          </p:cNvPicPr>
          <p:nvPr/>
        </p:nvPicPr>
        <p:blipFill>
          <a:blip r:embed="rId4" cstate="screen"/>
          <a:srcRect/>
          <a:stretch>
            <a:fillRect/>
          </a:stretch>
        </p:blipFill>
        <p:spPr bwMode="auto">
          <a:xfrm flipH="1">
            <a:off x="1752601" y="4343400"/>
            <a:ext cx="1521281" cy="2273808"/>
          </a:xfrm>
          <a:prstGeom prst="rect">
            <a:avLst/>
          </a:prstGeom>
          <a:noFill/>
        </p:spPr>
      </p:pic>
      <p:pic>
        <p:nvPicPr>
          <p:cNvPr id="22" name="Picture 8" descr="C:\Documents and Settings\rjames\Local Settings\Temporary Internet Files\Content.IE5\YK9KS3X2\MPj03155060000[1].jpg"/>
          <p:cNvPicPr>
            <a:picLocks noChangeAspect="1" noChangeArrowheads="1"/>
          </p:cNvPicPr>
          <p:nvPr/>
        </p:nvPicPr>
        <p:blipFill>
          <a:blip r:embed="rId3" cstate="screen"/>
          <a:srcRect/>
          <a:stretch>
            <a:fillRect/>
          </a:stretch>
        </p:blipFill>
        <p:spPr bwMode="auto">
          <a:xfrm>
            <a:off x="5791200" y="2667000"/>
            <a:ext cx="2971800" cy="1905000"/>
          </a:xfrm>
          <a:prstGeom prst="rect">
            <a:avLst/>
          </a:prstGeom>
          <a:noFill/>
        </p:spPr>
      </p:pic>
      <p:pic>
        <p:nvPicPr>
          <p:cNvPr id="23" name="Picture 13" descr="C:\Documents and Settings\rjames\Local Settings\Temporary Internet Files\Content.IE5\731LY5DI\MPj04055860000[1].jpg"/>
          <p:cNvPicPr>
            <a:picLocks noChangeAspect="1" noChangeArrowheads="1"/>
          </p:cNvPicPr>
          <p:nvPr/>
        </p:nvPicPr>
        <p:blipFill>
          <a:blip r:embed="rId4" cstate="screen"/>
          <a:srcRect/>
          <a:stretch>
            <a:fillRect/>
          </a:stretch>
        </p:blipFill>
        <p:spPr bwMode="auto">
          <a:xfrm flipH="1">
            <a:off x="8915401" y="3733800"/>
            <a:ext cx="1521281" cy="2273808"/>
          </a:xfrm>
          <a:prstGeom prst="rect">
            <a:avLst/>
          </a:prstGeom>
          <a:noFill/>
        </p:spPr>
      </p:pic>
      <p:sp>
        <p:nvSpPr>
          <p:cNvPr id="24" name="Content Placeholder 12"/>
          <p:cNvSpPr txBox="1">
            <a:spLocks/>
          </p:cNvSpPr>
          <p:nvPr/>
        </p:nvSpPr>
        <p:spPr>
          <a:xfrm>
            <a:off x="6858000" y="1447800"/>
            <a:ext cx="3810000" cy="1371600"/>
          </a:xfrm>
          <a:prstGeom prst="rect">
            <a:avLst/>
          </a:prstGeom>
        </p:spPr>
        <p:txBody>
          <a:bodyPr vert="horz" lIns="91440" tIns="45720" rIns="91440" bIns="45720" rtlCol="0">
            <a:normAutofit fontScale="92500" lnSpcReduction="10000"/>
          </a:bodyPr>
          <a:lstStyle/>
          <a:p>
            <a:pPr>
              <a:spcBef>
                <a:spcPct val="20000"/>
              </a:spcBef>
              <a:defRPr/>
            </a:pPr>
            <a:r>
              <a:rPr lang="en-US" sz="3200" dirty="0"/>
              <a:t>Second group could have $9, a nice pen, or an uglier pen</a:t>
            </a:r>
          </a:p>
        </p:txBody>
      </p:sp>
      <p:cxnSp>
        <p:nvCxnSpPr>
          <p:cNvPr id="26" name="Straight Connector 25"/>
          <p:cNvCxnSpPr/>
          <p:nvPr/>
        </p:nvCxnSpPr>
        <p:spPr>
          <a:xfrm rot="5400000">
            <a:off x="3886200" y="3733006"/>
            <a:ext cx="35052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Documents and Settings\rjames\Local Settings\Temporary Internet Files\Content.IE5\JMQNH4L5\MPj03988750000[1].jpg"/>
          <p:cNvPicPr>
            <a:picLocks noChangeAspect="1" noChangeArrowheads="1"/>
          </p:cNvPicPr>
          <p:nvPr/>
        </p:nvPicPr>
        <p:blipFill>
          <a:blip r:embed="rId2" cstate="screen"/>
          <a:srcRect/>
          <a:stretch>
            <a:fillRect/>
          </a:stretch>
        </p:blipFill>
        <p:spPr bwMode="auto">
          <a:xfrm rot="19468289">
            <a:off x="997077" y="3536957"/>
            <a:ext cx="2257811" cy="1794670"/>
          </a:xfrm>
          <a:prstGeom prst="rect">
            <a:avLst/>
          </a:prstGeom>
          <a:noFill/>
        </p:spPr>
      </p:pic>
      <p:sp>
        <p:nvSpPr>
          <p:cNvPr id="2" name="Title 1"/>
          <p:cNvSpPr>
            <a:spLocks noGrp="1"/>
          </p:cNvSpPr>
          <p:nvPr>
            <p:ph type="title"/>
          </p:nvPr>
        </p:nvSpPr>
        <p:spPr/>
        <p:txBody>
          <a:bodyPr>
            <a:normAutofit fontScale="90000"/>
          </a:bodyPr>
          <a:lstStyle/>
          <a:p>
            <a:r>
              <a:rPr lang="en-US" dirty="0" smtClean="0"/>
              <a:t>Nearby comparison drives choice </a:t>
            </a:r>
            <a:r>
              <a:rPr lang="en-US" sz="3100" i="1" dirty="0"/>
              <a:t>[anchoring and adjustment]</a:t>
            </a:r>
            <a:endParaRPr lang="en-US" dirty="0"/>
          </a:p>
        </p:txBody>
      </p:sp>
      <p:graphicFrame>
        <p:nvGraphicFramePr>
          <p:cNvPr id="4" name="Table 3"/>
          <p:cNvGraphicFramePr>
            <a:graphicFrameLocks noGrp="1"/>
          </p:cNvGraphicFramePr>
          <p:nvPr/>
        </p:nvGraphicFramePr>
        <p:xfrm>
          <a:off x="4419600" y="1981200"/>
          <a:ext cx="6096000" cy="3200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lang="en-US" sz="3600" dirty="0"/>
                    </a:p>
                  </a:txBody>
                  <a:tcPr/>
                </a:tc>
                <a:tc>
                  <a:txBody>
                    <a:bodyPr/>
                    <a:lstStyle/>
                    <a:p>
                      <a:r>
                        <a:rPr lang="en-US" sz="3600" dirty="0" smtClean="0"/>
                        <a:t>Group</a:t>
                      </a:r>
                      <a:r>
                        <a:rPr lang="en-US" sz="3600" baseline="0" dirty="0" smtClean="0"/>
                        <a:t> A </a:t>
                      </a:r>
                      <a:endParaRPr lang="en-US" sz="3600" dirty="0"/>
                    </a:p>
                  </a:txBody>
                  <a:tcPr/>
                </a:tc>
                <a:tc>
                  <a:txBody>
                    <a:bodyPr/>
                    <a:lstStyle/>
                    <a:p>
                      <a:r>
                        <a:rPr lang="en-US" sz="3600" dirty="0" smtClean="0"/>
                        <a:t>Group B</a:t>
                      </a:r>
                      <a:endParaRPr lang="en-US" sz="3600" dirty="0"/>
                    </a:p>
                  </a:txBody>
                  <a:tcPr/>
                </a:tc>
                <a:extLst>
                  <a:ext uri="{0D108BD9-81ED-4DB2-BD59-A6C34878D82A}">
                    <a16:rowId xmlns:a16="http://schemas.microsoft.com/office/drawing/2014/main" val="10000"/>
                  </a:ext>
                </a:extLst>
              </a:tr>
              <a:tr h="370840">
                <a:tc>
                  <a:txBody>
                    <a:bodyPr/>
                    <a:lstStyle/>
                    <a:p>
                      <a:r>
                        <a:rPr lang="en-US" sz="3600" dirty="0" smtClean="0"/>
                        <a:t>$9</a:t>
                      </a:r>
                      <a:endParaRPr lang="en-US" sz="3600" dirty="0"/>
                    </a:p>
                  </a:txBody>
                  <a:tcPr/>
                </a:tc>
                <a:tc>
                  <a:txBody>
                    <a:bodyPr/>
                    <a:lstStyle/>
                    <a:p>
                      <a:r>
                        <a:rPr lang="en-US" sz="3600" dirty="0" smtClean="0"/>
                        <a:t>64%</a:t>
                      </a:r>
                      <a:endParaRPr lang="en-US" sz="3600" dirty="0"/>
                    </a:p>
                  </a:txBody>
                  <a:tcPr/>
                </a:tc>
                <a:tc>
                  <a:txBody>
                    <a:bodyPr/>
                    <a:lstStyle/>
                    <a:p>
                      <a:r>
                        <a:rPr lang="en-US" sz="3600" dirty="0" smtClean="0"/>
                        <a:t>52%</a:t>
                      </a:r>
                      <a:endParaRPr lang="en-US" sz="3600" dirty="0"/>
                    </a:p>
                  </a:txBody>
                  <a:tcPr/>
                </a:tc>
                <a:extLst>
                  <a:ext uri="{0D108BD9-81ED-4DB2-BD59-A6C34878D82A}">
                    <a16:rowId xmlns:a16="http://schemas.microsoft.com/office/drawing/2014/main" val="10001"/>
                  </a:ext>
                </a:extLst>
              </a:tr>
              <a:tr h="370840">
                <a:tc>
                  <a:txBody>
                    <a:bodyPr/>
                    <a:lstStyle/>
                    <a:p>
                      <a:r>
                        <a:rPr lang="en-US" sz="3600" dirty="0" smtClean="0"/>
                        <a:t>Cross pen</a:t>
                      </a:r>
                      <a:endParaRPr lang="en-US" sz="3600" dirty="0"/>
                    </a:p>
                  </a:txBody>
                  <a:tcPr/>
                </a:tc>
                <a:tc>
                  <a:txBody>
                    <a:bodyPr/>
                    <a:lstStyle/>
                    <a:p>
                      <a:r>
                        <a:rPr lang="en-US" sz="3600" dirty="0" smtClean="0"/>
                        <a:t>36%</a:t>
                      </a:r>
                      <a:endParaRPr lang="en-US" sz="3600" dirty="0"/>
                    </a:p>
                  </a:txBody>
                  <a:tcPr/>
                </a:tc>
                <a:tc>
                  <a:txBody>
                    <a:bodyPr/>
                    <a:lstStyle/>
                    <a:p>
                      <a:r>
                        <a:rPr lang="en-US" sz="3600" dirty="0" smtClean="0"/>
                        <a:t>46%</a:t>
                      </a:r>
                      <a:endParaRPr lang="en-US" sz="3600" dirty="0"/>
                    </a:p>
                  </a:txBody>
                  <a:tcPr/>
                </a:tc>
                <a:extLst>
                  <a:ext uri="{0D108BD9-81ED-4DB2-BD59-A6C34878D82A}">
                    <a16:rowId xmlns:a16="http://schemas.microsoft.com/office/drawing/2014/main" val="10002"/>
                  </a:ext>
                </a:extLst>
              </a:tr>
              <a:tr h="370840">
                <a:tc>
                  <a:txBody>
                    <a:bodyPr/>
                    <a:lstStyle/>
                    <a:p>
                      <a:r>
                        <a:rPr lang="en-US" sz="3600" baseline="0" dirty="0" smtClean="0"/>
                        <a:t>Ugly pen</a:t>
                      </a:r>
                      <a:endParaRPr lang="en-US" sz="3600" dirty="0"/>
                    </a:p>
                  </a:txBody>
                  <a:tcPr/>
                </a:tc>
                <a:tc>
                  <a:txBody>
                    <a:bodyPr/>
                    <a:lstStyle/>
                    <a:p>
                      <a:endParaRPr lang="en-US" sz="3600" dirty="0"/>
                    </a:p>
                  </a:txBody>
                  <a:tcPr/>
                </a:tc>
                <a:tc>
                  <a:txBody>
                    <a:bodyPr/>
                    <a:lstStyle/>
                    <a:p>
                      <a:r>
                        <a:rPr lang="en-US" sz="3600" dirty="0" smtClean="0"/>
                        <a:t>2%</a:t>
                      </a:r>
                      <a:endParaRPr lang="en-US" sz="3600" dirty="0"/>
                    </a:p>
                  </a:txBody>
                  <a:tcPr/>
                </a:tc>
                <a:extLst>
                  <a:ext uri="{0D108BD9-81ED-4DB2-BD59-A6C34878D82A}">
                    <a16:rowId xmlns:a16="http://schemas.microsoft.com/office/drawing/2014/main" val="10003"/>
                  </a:ext>
                </a:extLst>
              </a:tr>
              <a:tr h="370840">
                <a:tc>
                  <a:txBody>
                    <a:bodyPr/>
                    <a:lstStyle/>
                    <a:p>
                      <a:r>
                        <a:rPr lang="en-US" sz="3600" dirty="0" smtClean="0"/>
                        <a:t>n</a:t>
                      </a:r>
                      <a:endParaRPr lang="en-US" sz="3600" dirty="0"/>
                    </a:p>
                  </a:txBody>
                  <a:tcPr/>
                </a:tc>
                <a:tc>
                  <a:txBody>
                    <a:bodyPr/>
                    <a:lstStyle/>
                    <a:p>
                      <a:r>
                        <a:rPr lang="en-US" sz="3600" dirty="0" smtClean="0"/>
                        <a:t>106</a:t>
                      </a:r>
                      <a:endParaRPr lang="en-US" sz="3600" dirty="0"/>
                    </a:p>
                  </a:txBody>
                  <a:tcPr/>
                </a:tc>
                <a:tc>
                  <a:txBody>
                    <a:bodyPr/>
                    <a:lstStyle/>
                    <a:p>
                      <a:r>
                        <a:rPr lang="en-US" sz="3600" dirty="0" smtClean="0"/>
                        <a:t>115</a:t>
                      </a:r>
                      <a:endParaRPr lang="en-US" sz="3600" dirty="0"/>
                    </a:p>
                  </a:txBody>
                  <a:tcPr/>
                </a:tc>
                <a:extLst>
                  <a:ext uri="{0D108BD9-81ED-4DB2-BD59-A6C34878D82A}">
                    <a16:rowId xmlns:a16="http://schemas.microsoft.com/office/drawing/2014/main" val="10004"/>
                  </a:ext>
                </a:extLst>
              </a:tr>
            </a:tbl>
          </a:graphicData>
        </a:graphic>
      </p:graphicFrame>
      <p:sp>
        <p:nvSpPr>
          <p:cNvPr id="7" name="Oval 6"/>
          <p:cNvSpPr/>
          <p:nvPr/>
        </p:nvSpPr>
        <p:spPr>
          <a:xfrm>
            <a:off x="6400800" y="3276600"/>
            <a:ext cx="3200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0" y="6273226"/>
            <a:ext cx="9144000" cy="584775"/>
          </a:xfrm>
          <a:prstGeom prst="rect">
            <a:avLst/>
          </a:prstGeom>
          <a:solidFill>
            <a:srgbClr val="C00000"/>
          </a:solidFill>
        </p:spPr>
        <p:txBody>
          <a:bodyPr wrap="square" rtlCol="0">
            <a:spAutoFit/>
          </a:bodyPr>
          <a:lstStyle/>
          <a:p>
            <a:r>
              <a:rPr lang="en-US" sz="1600" dirty="0">
                <a:solidFill>
                  <a:schemeClr val="bg1"/>
                </a:solidFill>
              </a:rPr>
              <a:t>Simonson, I. (UC-Berkeley) &amp; </a:t>
            </a:r>
            <a:r>
              <a:rPr lang="en-US" sz="1600" dirty="0" err="1">
                <a:solidFill>
                  <a:schemeClr val="bg1"/>
                </a:solidFill>
              </a:rPr>
              <a:t>Tversky</a:t>
            </a:r>
            <a:r>
              <a:rPr lang="en-US" sz="1600" dirty="0">
                <a:solidFill>
                  <a:schemeClr val="bg1"/>
                </a:solidFill>
              </a:rPr>
              <a:t>, A. (Stanford), 1992, </a:t>
            </a:r>
            <a:r>
              <a:rPr lang="en-US" sz="1600" i="1" dirty="0">
                <a:solidFill>
                  <a:schemeClr val="bg1"/>
                </a:solidFill>
              </a:rPr>
              <a:t>Choice in context: Tradeoff contrast and extreme aversion. Journal of Marketing Research, 29</a:t>
            </a:r>
            <a:r>
              <a:rPr lang="en-US" sz="1600" dirty="0">
                <a:solidFill>
                  <a:schemeClr val="bg1"/>
                </a:solidFill>
              </a:rPr>
              <a:t>, 281-295.</a:t>
            </a:r>
            <a:endParaRPr lang="en-US" dirty="0">
              <a:solidFill>
                <a:schemeClr val="bg1"/>
              </a:solidFill>
            </a:endParaRPr>
          </a:p>
        </p:txBody>
      </p:sp>
      <p:pic>
        <p:nvPicPr>
          <p:cNvPr id="11" name="Picture 8" descr="C:\Documents and Settings\rjames\Local Settings\Temporary Internet Files\Content.IE5\YK9KS3X2\MPj03155060000[1].jpg"/>
          <p:cNvPicPr>
            <a:picLocks noChangeAspect="1" noChangeArrowheads="1"/>
          </p:cNvPicPr>
          <p:nvPr/>
        </p:nvPicPr>
        <p:blipFill>
          <a:blip r:embed="rId3" cstate="screen"/>
          <a:srcRect/>
          <a:stretch>
            <a:fillRect/>
          </a:stretch>
        </p:blipFill>
        <p:spPr bwMode="auto">
          <a:xfrm rot="19871961">
            <a:off x="1471730" y="2586493"/>
            <a:ext cx="1905000" cy="122115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600200"/>
            <a:ext cx="4876800" cy="5029200"/>
          </a:xfrm>
        </p:spPr>
        <p:txBody>
          <a:bodyPr>
            <a:normAutofit lnSpcReduction="10000"/>
          </a:bodyPr>
          <a:lstStyle/>
          <a:p>
            <a:pPr marL="1588" lvl="2" indent="0">
              <a:buNone/>
            </a:pPr>
            <a:r>
              <a:rPr lang="en-US" dirty="0" smtClean="0"/>
              <a:t>“Williams-Sonoma, a mail-order and retail business located in San Francisco, used to offer one home bread maker priced at $275. Later, a second home bread maker was added, </a:t>
            </a:r>
            <a:r>
              <a:rPr lang="en-US" b="1" dirty="0" smtClean="0"/>
              <a:t>which had similar features except for its larger size.</a:t>
            </a:r>
            <a:r>
              <a:rPr lang="en-US" dirty="0" smtClean="0"/>
              <a:t> The new item was priced more than 50% higher than the original bread maker. Williams-Sonoma did not sell many units of the new (relatively overpriced) item, but the sales of the less expensive bread maker almost doubled.”</a:t>
            </a:r>
          </a:p>
        </p:txBody>
      </p:sp>
      <p:pic>
        <p:nvPicPr>
          <p:cNvPr id="6146" name="Picture 2" descr="C:\Documents and Settings\rjames\Local Settings\Temporary Internet Files\Content.IE5\731LY5DI\MPj04025290000[1].jpg"/>
          <p:cNvPicPr>
            <a:picLocks noChangeAspect="1" noChangeArrowheads="1"/>
          </p:cNvPicPr>
          <p:nvPr/>
        </p:nvPicPr>
        <p:blipFill>
          <a:blip r:embed="rId2" cstate="screen"/>
          <a:srcRect/>
          <a:stretch>
            <a:fillRect/>
          </a:stretch>
        </p:blipFill>
        <p:spPr bwMode="auto">
          <a:xfrm>
            <a:off x="6629400" y="1524000"/>
            <a:ext cx="4038600" cy="4572000"/>
          </a:xfrm>
          <a:prstGeom prst="rect">
            <a:avLst/>
          </a:prstGeom>
          <a:noFill/>
        </p:spPr>
      </p:pic>
      <p:sp>
        <p:nvSpPr>
          <p:cNvPr id="6" name="TextBox 5"/>
          <p:cNvSpPr txBox="1"/>
          <p:nvPr/>
        </p:nvSpPr>
        <p:spPr>
          <a:xfrm>
            <a:off x="6629400" y="6027004"/>
            <a:ext cx="4038600" cy="830997"/>
          </a:xfrm>
          <a:prstGeom prst="rect">
            <a:avLst/>
          </a:prstGeom>
          <a:solidFill>
            <a:srgbClr val="C00000"/>
          </a:solidFill>
        </p:spPr>
        <p:txBody>
          <a:bodyPr wrap="square" rtlCol="0">
            <a:spAutoFit/>
          </a:bodyPr>
          <a:lstStyle/>
          <a:p>
            <a:r>
              <a:rPr lang="en-US" sz="1600" dirty="0">
                <a:solidFill>
                  <a:schemeClr val="bg1"/>
                </a:solidFill>
              </a:rPr>
              <a:t>Simonson, I. (Stanford), 1999, The effect of product assortment on buyer preferences, Journal of Retailing, 75(3), 347-370.</a:t>
            </a:r>
          </a:p>
        </p:txBody>
      </p:sp>
      <p:sp>
        <p:nvSpPr>
          <p:cNvPr id="7" name="Title 6"/>
          <p:cNvSpPr>
            <a:spLocks noGrp="1"/>
          </p:cNvSpPr>
          <p:nvPr>
            <p:ph type="title"/>
          </p:nvPr>
        </p:nvSpPr>
        <p:spPr/>
        <p:txBody>
          <a:bodyPr>
            <a:normAutofit/>
          </a:bodyPr>
          <a:lstStyle/>
          <a:p>
            <a:r>
              <a:rPr lang="en-US" dirty="0" smtClean="0"/>
              <a:t>When bread makers were new…</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grill expensive?</a:t>
            </a:r>
            <a:endParaRPr lang="en-US" dirty="0"/>
          </a:p>
        </p:txBody>
      </p:sp>
      <p:sp>
        <p:nvSpPr>
          <p:cNvPr id="4" name="Rectangle 3"/>
          <p:cNvSpPr/>
          <p:nvPr/>
        </p:nvSpPr>
        <p:spPr>
          <a:xfrm>
            <a:off x="1905000" y="5257800"/>
            <a:ext cx="3808158" cy="369332"/>
          </a:xfrm>
          <a:prstGeom prst="rect">
            <a:avLst/>
          </a:prstGeom>
        </p:spPr>
        <p:txBody>
          <a:bodyPr wrap="none">
            <a:spAutoFit/>
          </a:bodyPr>
          <a:lstStyle/>
          <a:p>
            <a:r>
              <a:rPr lang="en-US" b="1" dirty="0"/>
              <a:t>Beefeater Signature SL - 6 Burner BBQ</a:t>
            </a:r>
          </a:p>
        </p:txBody>
      </p:sp>
      <p:pic>
        <p:nvPicPr>
          <p:cNvPr id="6" name="Picture 5" descr="SigSL6Burn.jpg"/>
          <p:cNvPicPr>
            <a:picLocks noChangeAspect="1"/>
          </p:cNvPicPr>
          <p:nvPr/>
        </p:nvPicPr>
        <p:blipFill>
          <a:blip r:embed="rId3" cstate="print"/>
          <a:stretch>
            <a:fillRect/>
          </a:stretch>
        </p:blipFill>
        <p:spPr>
          <a:xfrm>
            <a:off x="1524000" y="1600201"/>
            <a:ext cx="5029200" cy="3763717"/>
          </a:xfrm>
          <a:prstGeom prst="rect">
            <a:avLst/>
          </a:prstGeom>
        </p:spPr>
      </p:pic>
      <p:sp>
        <p:nvSpPr>
          <p:cNvPr id="8" name="Rectangle 7"/>
          <p:cNvSpPr/>
          <p:nvPr/>
        </p:nvSpPr>
        <p:spPr>
          <a:xfrm>
            <a:off x="6858000" y="1676400"/>
            <a:ext cx="3810000" cy="2123658"/>
          </a:xfrm>
          <a:prstGeom prst="rect">
            <a:avLst/>
          </a:prstGeom>
        </p:spPr>
        <p:txBody>
          <a:bodyPr wrap="square">
            <a:spAutoFit/>
          </a:bodyPr>
          <a:lstStyle/>
          <a:p>
            <a:pPr algn="ctr"/>
            <a:r>
              <a:rPr lang="en-US" sz="4800" b="1" dirty="0"/>
              <a:t>$5,984.05</a:t>
            </a:r>
          </a:p>
          <a:p>
            <a:pPr algn="ctr"/>
            <a:endParaRPr lang="en-US" sz="4800" b="1" dirty="0"/>
          </a:p>
          <a:p>
            <a:r>
              <a:rPr lang="en-US" dirty="0"/>
              <a:t>from www.barbecue-grill-guide.com</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now?</a:t>
            </a:r>
            <a:endParaRPr lang="en-US" dirty="0"/>
          </a:p>
        </p:txBody>
      </p:sp>
      <p:sp>
        <p:nvSpPr>
          <p:cNvPr id="4" name="Rectangle 3"/>
          <p:cNvSpPr/>
          <p:nvPr/>
        </p:nvSpPr>
        <p:spPr>
          <a:xfrm>
            <a:off x="1905000" y="5257800"/>
            <a:ext cx="3808158" cy="369332"/>
          </a:xfrm>
          <a:prstGeom prst="rect">
            <a:avLst/>
          </a:prstGeom>
        </p:spPr>
        <p:txBody>
          <a:bodyPr wrap="none">
            <a:spAutoFit/>
          </a:bodyPr>
          <a:lstStyle/>
          <a:p>
            <a:r>
              <a:rPr lang="en-US" b="1" dirty="0"/>
              <a:t>Beefeater Signature SL - 6 Burner BBQ</a:t>
            </a:r>
          </a:p>
        </p:txBody>
      </p:sp>
      <p:pic>
        <p:nvPicPr>
          <p:cNvPr id="6" name="Picture 5" descr="SigSL6Burn.jpg"/>
          <p:cNvPicPr>
            <a:picLocks noChangeAspect="1"/>
          </p:cNvPicPr>
          <p:nvPr/>
        </p:nvPicPr>
        <p:blipFill>
          <a:blip r:embed="rId3" cstate="print"/>
          <a:stretch>
            <a:fillRect/>
          </a:stretch>
        </p:blipFill>
        <p:spPr>
          <a:xfrm>
            <a:off x="1524000" y="1600201"/>
            <a:ext cx="5029200" cy="3763717"/>
          </a:xfrm>
          <a:prstGeom prst="rect">
            <a:avLst/>
          </a:prstGeom>
        </p:spPr>
      </p:pic>
      <p:sp>
        <p:nvSpPr>
          <p:cNvPr id="7" name="Rectangle 6"/>
          <p:cNvSpPr/>
          <p:nvPr/>
        </p:nvSpPr>
        <p:spPr>
          <a:xfrm>
            <a:off x="6858000" y="1676400"/>
            <a:ext cx="3810000" cy="2123658"/>
          </a:xfrm>
          <a:prstGeom prst="rect">
            <a:avLst/>
          </a:prstGeom>
        </p:spPr>
        <p:txBody>
          <a:bodyPr wrap="square">
            <a:spAutoFit/>
          </a:bodyPr>
          <a:lstStyle/>
          <a:p>
            <a:pPr algn="ctr"/>
            <a:r>
              <a:rPr lang="en-US" sz="4800" b="1" dirty="0"/>
              <a:t>$5,984.05</a:t>
            </a:r>
          </a:p>
          <a:p>
            <a:pPr algn="ctr"/>
            <a:r>
              <a:rPr lang="en-US" sz="4800" b="1" strike="sngStrike" dirty="0">
                <a:solidFill>
                  <a:srgbClr val="FF0000"/>
                </a:solidFill>
              </a:rPr>
              <a:t>$6,299.00</a:t>
            </a:r>
          </a:p>
          <a:p>
            <a:r>
              <a:rPr lang="en-US" dirty="0"/>
              <a:t>from www.barbecue-grill-guide.com</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now?</a:t>
            </a:r>
            <a:endParaRPr lang="en-US" dirty="0"/>
          </a:p>
        </p:txBody>
      </p:sp>
      <p:sp>
        <p:nvSpPr>
          <p:cNvPr id="4" name="Rectangle 3"/>
          <p:cNvSpPr/>
          <p:nvPr/>
        </p:nvSpPr>
        <p:spPr>
          <a:xfrm>
            <a:off x="1905000" y="5257800"/>
            <a:ext cx="3808158" cy="369332"/>
          </a:xfrm>
          <a:prstGeom prst="rect">
            <a:avLst/>
          </a:prstGeom>
        </p:spPr>
        <p:txBody>
          <a:bodyPr wrap="none">
            <a:spAutoFit/>
          </a:bodyPr>
          <a:lstStyle/>
          <a:p>
            <a:r>
              <a:rPr lang="en-US" b="1" dirty="0"/>
              <a:t>Beefeater Signature SL - 6 Burner BBQ</a:t>
            </a:r>
          </a:p>
        </p:txBody>
      </p:sp>
      <p:pic>
        <p:nvPicPr>
          <p:cNvPr id="6" name="Picture 5" descr="SigSL6Burn.jpg"/>
          <p:cNvPicPr>
            <a:picLocks noChangeAspect="1"/>
          </p:cNvPicPr>
          <p:nvPr/>
        </p:nvPicPr>
        <p:blipFill>
          <a:blip r:embed="rId3" cstate="print"/>
          <a:stretch>
            <a:fillRect/>
          </a:stretch>
        </p:blipFill>
        <p:spPr>
          <a:xfrm>
            <a:off x="1524000" y="1600201"/>
            <a:ext cx="5029200" cy="3763717"/>
          </a:xfrm>
          <a:prstGeom prst="rect">
            <a:avLst/>
          </a:prstGeom>
        </p:spPr>
      </p:pic>
      <p:sp>
        <p:nvSpPr>
          <p:cNvPr id="7" name="Rectangle 6"/>
          <p:cNvSpPr/>
          <p:nvPr/>
        </p:nvSpPr>
        <p:spPr>
          <a:xfrm>
            <a:off x="6858000" y="1676400"/>
            <a:ext cx="3810000" cy="2123658"/>
          </a:xfrm>
          <a:prstGeom prst="rect">
            <a:avLst/>
          </a:prstGeom>
        </p:spPr>
        <p:txBody>
          <a:bodyPr wrap="square">
            <a:spAutoFit/>
          </a:bodyPr>
          <a:lstStyle/>
          <a:p>
            <a:pPr algn="ctr"/>
            <a:r>
              <a:rPr lang="en-US" sz="4800" b="1" dirty="0"/>
              <a:t>$5,984.05</a:t>
            </a:r>
          </a:p>
          <a:p>
            <a:pPr algn="ctr"/>
            <a:r>
              <a:rPr lang="en-US" sz="4800" b="1" strike="sngStrike" dirty="0">
                <a:solidFill>
                  <a:srgbClr val="FF0000"/>
                </a:solidFill>
              </a:rPr>
              <a:t>$6,299.00</a:t>
            </a:r>
          </a:p>
          <a:p>
            <a:r>
              <a:rPr lang="en-US" dirty="0"/>
              <a:t>from www.barbecue-grill-guide.com</a:t>
            </a:r>
          </a:p>
          <a:p>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6477000" y="3581400"/>
            <a:ext cx="4191000" cy="132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now?</a:t>
            </a:r>
            <a:endParaRPr lang="en-US" dirty="0"/>
          </a:p>
        </p:txBody>
      </p:sp>
      <p:sp>
        <p:nvSpPr>
          <p:cNvPr id="4" name="Rectangle 3"/>
          <p:cNvSpPr/>
          <p:nvPr/>
        </p:nvSpPr>
        <p:spPr>
          <a:xfrm>
            <a:off x="1752600" y="3733800"/>
            <a:ext cx="3808158" cy="369332"/>
          </a:xfrm>
          <a:prstGeom prst="rect">
            <a:avLst/>
          </a:prstGeom>
        </p:spPr>
        <p:txBody>
          <a:bodyPr wrap="none">
            <a:spAutoFit/>
          </a:bodyPr>
          <a:lstStyle/>
          <a:p>
            <a:r>
              <a:rPr lang="en-US" b="1" dirty="0"/>
              <a:t>Beefeater Signature SL - 6 Burner BBQ</a:t>
            </a:r>
          </a:p>
        </p:txBody>
      </p:sp>
      <p:pic>
        <p:nvPicPr>
          <p:cNvPr id="6" name="Picture 5" descr="SigSL6Burn.jpg"/>
          <p:cNvPicPr>
            <a:picLocks noChangeAspect="1"/>
          </p:cNvPicPr>
          <p:nvPr/>
        </p:nvPicPr>
        <p:blipFill>
          <a:blip r:embed="rId3" cstate="print"/>
          <a:stretch>
            <a:fillRect/>
          </a:stretch>
        </p:blipFill>
        <p:spPr>
          <a:xfrm>
            <a:off x="3276600" y="1447801"/>
            <a:ext cx="3124200" cy="2338067"/>
          </a:xfrm>
          <a:prstGeom prst="rect">
            <a:avLst/>
          </a:prstGeom>
        </p:spPr>
      </p:pic>
      <p:sp>
        <p:nvSpPr>
          <p:cNvPr id="7" name="Rectangle 6"/>
          <p:cNvSpPr/>
          <p:nvPr/>
        </p:nvSpPr>
        <p:spPr>
          <a:xfrm>
            <a:off x="6858000" y="1676400"/>
            <a:ext cx="3810000" cy="2123658"/>
          </a:xfrm>
          <a:prstGeom prst="rect">
            <a:avLst/>
          </a:prstGeom>
        </p:spPr>
        <p:txBody>
          <a:bodyPr wrap="square">
            <a:spAutoFit/>
          </a:bodyPr>
          <a:lstStyle/>
          <a:p>
            <a:pPr algn="ctr"/>
            <a:r>
              <a:rPr lang="en-US" sz="4800" b="1" dirty="0"/>
              <a:t>$5,984.05</a:t>
            </a:r>
          </a:p>
          <a:p>
            <a:pPr algn="ctr"/>
            <a:r>
              <a:rPr lang="en-US" sz="4800" b="1" strike="sngStrike" dirty="0">
                <a:solidFill>
                  <a:srgbClr val="FF0000"/>
                </a:solidFill>
              </a:rPr>
              <a:t>$6,299.00</a:t>
            </a:r>
          </a:p>
          <a:p>
            <a:r>
              <a:rPr lang="en-US" dirty="0"/>
              <a:t>from www.barbecue-grill-guide.com</a:t>
            </a:r>
          </a:p>
          <a:p>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6477000" y="3581400"/>
            <a:ext cx="4191000" cy="1327150"/>
          </a:xfrm>
          <a:prstGeom prst="rect">
            <a:avLst/>
          </a:prstGeom>
          <a:noFill/>
          <a:ln w="9525">
            <a:noFill/>
            <a:miter lim="800000"/>
            <a:headEnd/>
            <a:tailEnd/>
          </a:ln>
        </p:spPr>
      </p:pic>
      <p:pic>
        <p:nvPicPr>
          <p:cNvPr id="8" name="Picture 7" descr="BeefEaterGoldBBQ2.bmp"/>
          <p:cNvPicPr>
            <a:picLocks noChangeAspect="1"/>
          </p:cNvPicPr>
          <p:nvPr/>
        </p:nvPicPr>
        <p:blipFill>
          <a:blip r:embed="rId5" cstate="print"/>
          <a:stretch>
            <a:fillRect/>
          </a:stretch>
        </p:blipFill>
        <p:spPr>
          <a:xfrm>
            <a:off x="3505200" y="4191000"/>
            <a:ext cx="2438400" cy="2419786"/>
          </a:xfrm>
          <a:prstGeom prst="rect">
            <a:avLst/>
          </a:prstGeom>
        </p:spPr>
      </p:pic>
      <p:sp>
        <p:nvSpPr>
          <p:cNvPr id="9" name="Rectangle 8"/>
          <p:cNvSpPr/>
          <p:nvPr/>
        </p:nvSpPr>
        <p:spPr>
          <a:xfrm>
            <a:off x="6629400" y="4953000"/>
            <a:ext cx="3810000" cy="1107996"/>
          </a:xfrm>
          <a:prstGeom prst="rect">
            <a:avLst/>
          </a:prstGeom>
        </p:spPr>
        <p:txBody>
          <a:bodyPr wrap="square">
            <a:spAutoFit/>
          </a:bodyPr>
          <a:lstStyle/>
          <a:p>
            <a:pPr algn="ctr"/>
            <a:r>
              <a:rPr lang="en-US" sz="4800" b="1" dirty="0"/>
              <a:t>$12,500.00</a:t>
            </a:r>
            <a:endParaRPr lang="en-US" dirty="0"/>
          </a:p>
          <a:p>
            <a:endParaRPr lang="en-US" dirty="0"/>
          </a:p>
        </p:txBody>
      </p:sp>
      <p:sp>
        <p:nvSpPr>
          <p:cNvPr id="10" name="Rectangle 9"/>
          <p:cNvSpPr/>
          <p:nvPr/>
        </p:nvSpPr>
        <p:spPr>
          <a:xfrm>
            <a:off x="1752600" y="6248400"/>
            <a:ext cx="5791200" cy="369332"/>
          </a:xfrm>
          <a:prstGeom prst="rect">
            <a:avLst/>
          </a:prstGeom>
        </p:spPr>
        <p:txBody>
          <a:bodyPr wrap="square">
            <a:spAutoFit/>
          </a:bodyPr>
          <a:lstStyle/>
          <a:p>
            <a:r>
              <a:rPr lang="en-US" b="1" dirty="0"/>
              <a:t>Beefeater Signature SL - 6 Burner BBQ: Gold Plated Edition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Compromise Effect</a:t>
            </a:r>
            <a:endParaRPr lang="en-US" dirty="0"/>
          </a:p>
        </p:txBody>
      </p:sp>
      <p:sp>
        <p:nvSpPr>
          <p:cNvPr id="3" name="Content Placeholder 2"/>
          <p:cNvSpPr>
            <a:spLocks noGrp="1"/>
          </p:cNvSpPr>
          <p:nvPr>
            <p:ph idx="1"/>
          </p:nvPr>
        </p:nvSpPr>
        <p:spPr/>
        <p:txBody>
          <a:bodyPr>
            <a:normAutofit fontScale="92500"/>
          </a:bodyPr>
          <a:lstStyle/>
          <a:p>
            <a:r>
              <a:rPr lang="en-US" dirty="0" smtClean="0"/>
              <a:t>[In an] experiment </a:t>
            </a:r>
            <a:r>
              <a:rPr lang="en-US" dirty="0"/>
              <a:t>decades ago by Dr. </a:t>
            </a:r>
            <a:r>
              <a:rPr lang="en-US" dirty="0" smtClean="0"/>
              <a:t>[Itamar] Simonson</a:t>
            </a:r>
            <a:r>
              <a:rPr lang="en-US" dirty="0"/>
              <a:t>, then at </a:t>
            </a:r>
            <a:r>
              <a:rPr lang="en-US" dirty="0" smtClean="0"/>
              <a:t>Duke [but now at Stanford] … </a:t>
            </a:r>
            <a:r>
              <a:rPr lang="en-US" dirty="0"/>
              <a:t>some subjects chose among three Minolta cameras: an inexpensive one, a </a:t>
            </a:r>
            <a:r>
              <a:rPr lang="en-US" dirty="0" err="1"/>
              <a:t>midprice</a:t>
            </a:r>
            <a:r>
              <a:rPr lang="en-US" dirty="0"/>
              <a:t> one and an expensive one. </a:t>
            </a:r>
            <a:endParaRPr lang="en-US" dirty="0" smtClean="0"/>
          </a:p>
          <a:p>
            <a:r>
              <a:rPr lang="en-US" dirty="0" smtClean="0"/>
              <a:t>Another </a:t>
            </a:r>
            <a:r>
              <a:rPr lang="en-US" dirty="0"/>
              <a:t>group was given a choice of just two of the Minoltas: the </a:t>
            </a:r>
            <a:r>
              <a:rPr lang="en-US" dirty="0" err="1"/>
              <a:t>midprice</a:t>
            </a:r>
            <a:r>
              <a:rPr lang="en-US" dirty="0"/>
              <a:t> one and the less expensive one.</a:t>
            </a:r>
          </a:p>
          <a:p>
            <a:r>
              <a:rPr lang="en-US" dirty="0"/>
              <a:t>The researchers found that when study subjects had only two choices, most chose the less expensive camera with fewer features. </a:t>
            </a:r>
            <a:endParaRPr lang="en-US" dirty="0" smtClean="0"/>
          </a:p>
          <a:p>
            <a:r>
              <a:rPr lang="en-US" dirty="0" smtClean="0"/>
              <a:t>But </a:t>
            </a:r>
            <a:r>
              <a:rPr lang="en-US" dirty="0"/>
              <a:t>when given three choices, most chose the middle one. </a:t>
            </a:r>
            <a:endParaRPr lang="en-US" dirty="0" smtClean="0"/>
          </a:p>
          <a:p>
            <a:endParaRPr lang="en-US" dirty="0"/>
          </a:p>
        </p:txBody>
      </p:sp>
    </p:spTree>
    <p:extLst>
      <p:ext uri="{BB962C8B-B14F-4D97-AF65-F5344CB8AC3E}">
        <p14:creationId xmlns:p14="http://schemas.microsoft.com/office/powerpoint/2010/main" val="8061912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Compromise Effect</a:t>
            </a:r>
          </a:p>
        </p:txBody>
      </p:sp>
      <p:sp>
        <p:nvSpPr>
          <p:cNvPr id="3" name="Content Placeholder 2"/>
          <p:cNvSpPr>
            <a:spLocks noGrp="1"/>
          </p:cNvSpPr>
          <p:nvPr>
            <p:ph idx="1"/>
          </p:nvPr>
        </p:nvSpPr>
        <p:spPr/>
        <p:txBody>
          <a:bodyPr>
            <a:normAutofit/>
          </a:bodyPr>
          <a:lstStyle/>
          <a:p>
            <a:r>
              <a:rPr lang="en-US" dirty="0"/>
              <a:t>Dr. Simonson called it “the compromise effect” — the idea that consumers will gravitate to the middle of the options presented to them.</a:t>
            </a:r>
          </a:p>
          <a:p>
            <a:r>
              <a:rPr lang="en-US" dirty="0" smtClean="0"/>
              <a:t>The </a:t>
            </a:r>
            <a:r>
              <a:rPr lang="en-US" dirty="0"/>
              <a:t>study showed how marketers could manipulate consumers. </a:t>
            </a:r>
            <a:endParaRPr lang="en-US" dirty="0" smtClean="0"/>
          </a:p>
          <a:p>
            <a:r>
              <a:rPr lang="en-US" dirty="0" smtClean="0"/>
              <a:t>Just </a:t>
            </a:r>
            <a:r>
              <a:rPr lang="en-US" dirty="0"/>
              <a:t>by presenting three differently priced options, they could get consumers to gravitate to a </a:t>
            </a:r>
            <a:r>
              <a:rPr lang="en-US" dirty="0" err="1"/>
              <a:t>midprice</a:t>
            </a:r>
            <a:r>
              <a:rPr lang="en-US" dirty="0"/>
              <a:t> one from a less expensive one. </a:t>
            </a:r>
            <a:endParaRPr lang="en-US" dirty="0" smtClean="0"/>
          </a:p>
          <a:p>
            <a:endParaRPr lang="en-US" dirty="0"/>
          </a:p>
        </p:txBody>
      </p:sp>
    </p:spTree>
    <p:extLst>
      <p:ext uri="{BB962C8B-B14F-4D97-AF65-F5344CB8AC3E}">
        <p14:creationId xmlns:p14="http://schemas.microsoft.com/office/powerpoint/2010/main" val="987768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Willingness to pay</a:t>
            </a:r>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sz="3200" dirty="0"/>
              <a:t>If there is a disconnect between what we are willing to pay for a commodity and some objective measure of the benefit obtained from that commodity, part of the case for the supremacy of free market-based economic systems loses validity</a:t>
            </a:r>
          </a:p>
          <a:p>
            <a:pPr marL="342900" lvl="1" indent="-342900">
              <a:buFont typeface="Arial" pitchFamily="34" charset="0"/>
              <a:buChar char="•"/>
            </a:pPr>
            <a:r>
              <a:rPr lang="en-US" sz="3200" dirty="0"/>
              <a:t>A government, for instance, could impose price control, arguing that, as prices are arbitrary, price control could not have serious negative effects</a:t>
            </a:r>
          </a:p>
          <a:p>
            <a:endParaRPr lang="en-US" dirty="0"/>
          </a:p>
        </p:txBody>
      </p:sp>
    </p:spTree>
    <p:extLst>
      <p:ext uri="{BB962C8B-B14F-4D97-AF65-F5344CB8AC3E}">
        <p14:creationId xmlns:p14="http://schemas.microsoft.com/office/powerpoint/2010/main" val="3984580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Compromise Effect</a:t>
            </a:r>
          </a:p>
        </p:txBody>
      </p:sp>
      <p:sp>
        <p:nvSpPr>
          <p:cNvPr id="3" name="Content Placeholder 2"/>
          <p:cNvSpPr>
            <a:spLocks noGrp="1"/>
          </p:cNvSpPr>
          <p:nvPr>
            <p:ph idx="1"/>
          </p:nvPr>
        </p:nvSpPr>
        <p:spPr/>
        <p:txBody>
          <a:bodyPr/>
          <a:lstStyle/>
          <a:p>
            <a:r>
              <a:rPr lang="en-US" dirty="0"/>
              <a:t>This finding further led Dr. Simonson and other scholars to describe widespread “irrational” behavior by consumers who made decisions not based on a product’s actual value but on how the item was presented relative to other products.</a:t>
            </a:r>
          </a:p>
          <a:p>
            <a:endParaRPr lang="en-US" dirty="0"/>
          </a:p>
        </p:txBody>
      </p:sp>
    </p:spTree>
    <p:extLst>
      <p:ext uri="{BB962C8B-B14F-4D97-AF65-F5344CB8AC3E}">
        <p14:creationId xmlns:p14="http://schemas.microsoft.com/office/powerpoint/2010/main" val="40486723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Compromise Effect</a:t>
            </a:r>
          </a:p>
        </p:txBody>
      </p:sp>
      <p:sp>
        <p:nvSpPr>
          <p:cNvPr id="3" name="Content Placeholder 2"/>
          <p:cNvSpPr>
            <a:spLocks noGrp="1"/>
          </p:cNvSpPr>
          <p:nvPr>
            <p:ph idx="1"/>
          </p:nvPr>
        </p:nvSpPr>
        <p:spPr/>
        <p:txBody>
          <a:bodyPr/>
          <a:lstStyle/>
          <a:p>
            <a:r>
              <a:rPr lang="en-US" dirty="0" smtClean="0"/>
              <a:t>In a more recent study, Dr. Simonson repeated his experiment but now giving his experimental subjects access to online amazon.com-style product reviews</a:t>
            </a:r>
          </a:p>
          <a:p>
            <a:r>
              <a:rPr lang="en-US" dirty="0" smtClean="0"/>
              <a:t>Now the compromise effect disappeared!</a:t>
            </a:r>
          </a:p>
          <a:p>
            <a:r>
              <a:rPr lang="en-US" dirty="0" smtClean="0"/>
              <a:t>When people have the necessary information, they no longer need to play it safe by picking the middle option</a:t>
            </a:r>
            <a:endParaRPr lang="en-US" dirty="0"/>
          </a:p>
        </p:txBody>
      </p:sp>
    </p:spTree>
    <p:extLst>
      <p:ext uri="{BB962C8B-B14F-4D97-AF65-F5344CB8AC3E}">
        <p14:creationId xmlns:p14="http://schemas.microsoft.com/office/powerpoint/2010/main" val="32446750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From </a:t>
            </a:r>
            <a:r>
              <a:rPr lang="en-US" i="1" dirty="0" smtClean="0"/>
              <a:t>Compromise Effect </a:t>
            </a:r>
            <a:r>
              <a:rPr lang="en-US" dirty="0" smtClean="0"/>
              <a:t>to </a:t>
            </a:r>
            <a:r>
              <a:rPr lang="en-US" i="1" dirty="0" smtClean="0"/>
              <a:t>Absolute Value</a:t>
            </a:r>
            <a:endParaRPr lang="en-US" i="1" dirty="0"/>
          </a:p>
        </p:txBody>
      </p:sp>
      <p:sp>
        <p:nvSpPr>
          <p:cNvPr id="3" name="Content Placeholder 2"/>
          <p:cNvSpPr>
            <a:spLocks noGrp="1"/>
          </p:cNvSpPr>
          <p:nvPr>
            <p:ph idx="1"/>
          </p:nvPr>
        </p:nvSpPr>
        <p:spPr>
          <a:xfrm>
            <a:off x="609600" y="1600201"/>
            <a:ext cx="8454143" cy="4525963"/>
          </a:xfrm>
        </p:spPr>
        <p:txBody>
          <a:bodyPr/>
          <a:lstStyle/>
          <a:p>
            <a:r>
              <a:rPr lang="en-US" i="1" dirty="0"/>
              <a:t>Absolute </a:t>
            </a:r>
            <a:r>
              <a:rPr lang="en-US" i="1" dirty="0" smtClean="0"/>
              <a:t>Value</a:t>
            </a:r>
            <a:r>
              <a:rPr lang="en-US" dirty="0" smtClean="0"/>
              <a:t>: What </a:t>
            </a:r>
            <a:r>
              <a:rPr lang="en-US" dirty="0"/>
              <a:t>Really Influences Customers in the Age of (Nearly) Perfect Information</a:t>
            </a:r>
          </a:p>
          <a:p>
            <a:pPr lvl="1"/>
            <a:r>
              <a:rPr lang="en-US" dirty="0"/>
              <a:t>By </a:t>
            </a:r>
            <a:r>
              <a:rPr lang="en-US" dirty="0" smtClean="0"/>
              <a:t>Itamar Simonson and Emanuel Rosen, </a:t>
            </a:r>
            <a:r>
              <a:rPr lang="en-US" dirty="0" err="1" smtClean="0"/>
              <a:t>HarperBusiness</a:t>
            </a:r>
            <a:r>
              <a:rPr lang="en-US" dirty="0" smtClean="0"/>
              <a:t>, 2014</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3743" y="1600200"/>
            <a:ext cx="3052057"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77709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rjames\Local Settings\Temporary Internet Files\Content.IE5\6XMKIBYH\MPj04223910000[1].jpg"/>
          <p:cNvPicPr>
            <a:picLocks noChangeAspect="1" noChangeArrowheads="1"/>
          </p:cNvPicPr>
          <p:nvPr/>
        </p:nvPicPr>
        <p:blipFill>
          <a:blip r:embed="rId2" cstate="print"/>
          <a:srcRect/>
          <a:stretch>
            <a:fillRect/>
          </a:stretch>
        </p:blipFill>
        <p:spPr bwMode="auto">
          <a:xfrm>
            <a:off x="7421880" y="76200"/>
            <a:ext cx="4693920" cy="6705600"/>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600201"/>
            <a:ext cx="6812280" cy="4525963"/>
          </a:xfrm>
        </p:spPr>
        <p:txBody>
          <a:bodyPr>
            <a:normAutofit/>
          </a:bodyPr>
          <a:lstStyle/>
          <a:p>
            <a:pPr marL="0" indent="0">
              <a:buNone/>
            </a:pPr>
            <a:r>
              <a:rPr lang="en-US" dirty="0" smtClean="0"/>
              <a:t>Producers want to anchor to a higher priced alternative</a:t>
            </a:r>
          </a:p>
          <a:p>
            <a:pPr marL="406400" lvl="1"/>
            <a:r>
              <a:rPr lang="en-US" dirty="0" smtClean="0"/>
              <a:t>Even if it means creating an artificial alternative</a:t>
            </a:r>
          </a:p>
          <a:p>
            <a:pPr marL="0" indent="0">
              <a:buNone/>
            </a:pPr>
            <a:endParaRPr lang="en-US" dirty="0" smtClean="0"/>
          </a:p>
          <a:p>
            <a:pPr marL="0" indent="0">
              <a:buNone/>
            </a:pPr>
            <a:r>
              <a:rPr lang="en-US" dirty="0" smtClean="0"/>
              <a:t>Producers avoid anchoring to a lower priced alternative</a:t>
            </a:r>
          </a:p>
          <a:p>
            <a:pPr marL="406400" lvl="1"/>
            <a:r>
              <a:rPr lang="en-US" dirty="0" smtClean="0"/>
              <a:t>Differentiation is key</a:t>
            </a:r>
          </a:p>
        </p:txBody>
      </p:sp>
      <p:sp>
        <p:nvSpPr>
          <p:cNvPr id="6" name="TextBox 5"/>
          <p:cNvSpPr txBox="1"/>
          <p:nvPr/>
        </p:nvSpPr>
        <p:spPr>
          <a:xfrm>
            <a:off x="7315200" y="5396805"/>
            <a:ext cx="4800600" cy="1384995"/>
          </a:xfrm>
          <a:prstGeom prst="rect">
            <a:avLst/>
          </a:prstGeom>
          <a:noFill/>
        </p:spPr>
        <p:txBody>
          <a:bodyPr wrap="square" rtlCol="0">
            <a:spAutoFit/>
          </a:bodyPr>
          <a:lstStyle/>
          <a:p>
            <a:pPr algn="ctr"/>
            <a:r>
              <a:rPr lang="en-US" sz="2800" dirty="0"/>
              <a:t>If we anchored Starbucks coffee by Dunkin Donuts coffee, would we buy Starbucks?</a:t>
            </a:r>
          </a:p>
        </p:txBody>
      </p:sp>
      <p:sp>
        <p:nvSpPr>
          <p:cNvPr id="7" name="TextBox 6"/>
          <p:cNvSpPr txBox="1"/>
          <p:nvPr/>
        </p:nvSpPr>
        <p:spPr>
          <a:xfrm>
            <a:off x="1524000" y="6477000"/>
            <a:ext cx="4495800" cy="276999"/>
          </a:xfrm>
          <a:prstGeom prst="rect">
            <a:avLst/>
          </a:prstGeom>
          <a:noFill/>
        </p:spPr>
        <p:txBody>
          <a:bodyPr wrap="square" rtlCol="0">
            <a:spAutoFit/>
          </a:bodyPr>
          <a:lstStyle/>
          <a:p>
            <a:pPr algn="ctr"/>
            <a:r>
              <a:rPr lang="en-US" sz="1200" dirty="0">
                <a:hlinkClick r:id="rId3"/>
              </a:rPr>
              <a:t>http://www.youtube.com/watch?v=FaO3aGmuNFc</a:t>
            </a:r>
            <a:endParaRPr lang="en-US" sz="1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520814" cy="1143000"/>
          </a:xfrm>
        </p:spPr>
        <p:txBody>
          <a:bodyPr>
            <a:normAutofit/>
          </a:bodyPr>
          <a:lstStyle/>
          <a:p>
            <a:r>
              <a:rPr lang="en-US" dirty="0" smtClean="0"/>
              <a:t>Designing a restaurant’s menu</a:t>
            </a:r>
            <a:endParaRPr lang="en-US" dirty="0"/>
          </a:p>
        </p:txBody>
      </p:sp>
      <p:sp>
        <p:nvSpPr>
          <p:cNvPr id="3" name="Content Placeholder 2"/>
          <p:cNvSpPr>
            <a:spLocks noGrp="1"/>
          </p:cNvSpPr>
          <p:nvPr>
            <p:ph idx="1"/>
          </p:nvPr>
        </p:nvSpPr>
        <p:spPr>
          <a:xfrm>
            <a:off x="609600" y="1600201"/>
            <a:ext cx="7520814" cy="4525963"/>
          </a:xfrm>
        </p:spPr>
        <p:txBody>
          <a:bodyPr/>
          <a:lstStyle/>
          <a:p>
            <a:r>
              <a:rPr lang="en-US" dirty="0"/>
              <a:t>Expensive items on a restaurant menu can help even if no one orders them; they can steer customers to pricier (but not as expensive) items they were avoiding</a:t>
            </a:r>
          </a:p>
          <a:p>
            <a:endParaRPr lang="en-US" dirty="0"/>
          </a:p>
        </p:txBody>
      </p:sp>
      <p:pic>
        <p:nvPicPr>
          <p:cNvPr id="2050" name="Picture 2" descr="http://www.fountainparkmotel.com/images/Family-Restaurant-2008-P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0414" y="139488"/>
            <a:ext cx="3985386" cy="664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096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Nearby comparisons in college quality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Question: </a:t>
            </a:r>
            <a:r>
              <a:rPr lang="en-US" dirty="0" smtClean="0"/>
              <a:t>Does having a top public university in your home county make you more likely to attend a higher quality college even if you do not attend college locally?</a:t>
            </a:r>
          </a:p>
          <a:p>
            <a:pPr marL="0" indent="0">
              <a:buNone/>
            </a:pPr>
            <a:endParaRPr lang="en-US" dirty="0" smtClean="0"/>
          </a:p>
          <a:p>
            <a:pPr marL="0" indent="0">
              <a:buNone/>
            </a:pPr>
            <a:r>
              <a:rPr lang="en-US" dirty="0" smtClean="0"/>
              <a:t>What do you think?</a:t>
            </a:r>
          </a:p>
          <a:p>
            <a:pPr marL="514350" indent="-514350">
              <a:buAutoNum type="alphaLcParenR"/>
            </a:pPr>
            <a:r>
              <a:rPr lang="en-US" dirty="0" smtClean="0"/>
              <a:t>Yes, but only for families with high wealth and education</a:t>
            </a:r>
          </a:p>
          <a:p>
            <a:pPr marL="514350" indent="-514350">
              <a:buAutoNum type="alphaLcParenR"/>
            </a:pPr>
            <a:r>
              <a:rPr lang="en-US" dirty="0" smtClean="0"/>
              <a:t>Yes, but only for families with moderate or lower wealth and education</a:t>
            </a:r>
          </a:p>
          <a:p>
            <a:pPr marL="514350" indent="-514350">
              <a:buAutoNum type="alphaLcParenR"/>
            </a:pPr>
            <a:r>
              <a:rPr lang="en-US" dirty="0" smtClean="0"/>
              <a:t>Yes, for families of any wealth and education</a:t>
            </a:r>
          </a:p>
          <a:p>
            <a:pPr marL="514350" indent="-514350">
              <a:buAutoNum type="alphaLcParenR"/>
            </a:pPr>
            <a:r>
              <a:rPr lang="en-US" dirty="0" smtClean="0"/>
              <a:t>No.</a:t>
            </a:r>
          </a:p>
        </p:txBody>
      </p:sp>
      <p:sp>
        <p:nvSpPr>
          <p:cNvPr id="4" name="TextBox 3"/>
          <p:cNvSpPr txBox="1"/>
          <p:nvPr/>
        </p:nvSpPr>
        <p:spPr>
          <a:xfrm>
            <a:off x="1524000" y="6096000"/>
            <a:ext cx="9144000" cy="646331"/>
          </a:xfrm>
          <a:prstGeom prst="rect">
            <a:avLst/>
          </a:prstGeom>
          <a:solidFill>
            <a:srgbClr val="C00000"/>
          </a:solidFill>
        </p:spPr>
        <p:txBody>
          <a:bodyPr wrap="square" rtlCol="0">
            <a:spAutoFit/>
          </a:bodyPr>
          <a:lstStyle/>
          <a:p>
            <a:r>
              <a:rPr lang="en-US" dirty="0">
                <a:solidFill>
                  <a:schemeClr val="bg1"/>
                </a:solidFill>
              </a:rPr>
              <a:t>Do, C. (UC-Santa Barbara), 2004, The effects of local colleges on the quality of college attended. </a:t>
            </a:r>
            <a:r>
              <a:rPr lang="en-US" i="1" dirty="0">
                <a:solidFill>
                  <a:schemeClr val="bg1"/>
                </a:solidFill>
              </a:rPr>
              <a:t>Economics of Education Review, 23</a:t>
            </a:r>
            <a:r>
              <a:rPr lang="en-US" dirty="0">
                <a:solidFill>
                  <a:schemeClr val="bg1"/>
                </a:solidFill>
              </a:rPr>
              <a:t>, 249-257.</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Nearby comparisons in college quality</a:t>
            </a:r>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Question: </a:t>
            </a:r>
            <a:r>
              <a:rPr lang="en-US" dirty="0" smtClean="0"/>
              <a:t>Does having a top public university in your home county make you more likely to attend a higher quality college even if you do not attend college locally?</a:t>
            </a:r>
          </a:p>
          <a:p>
            <a:pPr marL="514350" indent="-514350">
              <a:buAutoNum type="alphaLcParenR"/>
            </a:pPr>
            <a:r>
              <a:rPr lang="en-US" dirty="0" smtClean="0"/>
              <a:t>Yes, but only for families with high wealth and education</a:t>
            </a:r>
          </a:p>
          <a:p>
            <a:pPr marL="514350" indent="-514350">
              <a:buAutoNum type="alphaLcParenR"/>
            </a:pPr>
            <a:r>
              <a:rPr lang="en-US" b="1" dirty="0" smtClean="0"/>
              <a:t>Yes, but only for families with moderate or lower wealth and education</a:t>
            </a:r>
          </a:p>
          <a:p>
            <a:pPr marL="514350" indent="-514350">
              <a:buAutoNum type="alphaLcParenR"/>
            </a:pPr>
            <a:r>
              <a:rPr lang="en-US" dirty="0" smtClean="0"/>
              <a:t>Yes, for families of any wealth and education</a:t>
            </a:r>
          </a:p>
          <a:p>
            <a:pPr marL="514350" indent="-514350">
              <a:buAutoNum type="alphaLcParenR"/>
            </a:pPr>
            <a:r>
              <a:rPr lang="en-US" dirty="0" smtClean="0"/>
              <a:t>No.</a:t>
            </a:r>
          </a:p>
          <a:p>
            <a:pPr marL="0" indent="0">
              <a:buNone/>
            </a:pPr>
            <a:endParaRPr lang="en-US" dirty="0" smtClean="0"/>
          </a:p>
          <a:p>
            <a:pPr marL="0" indent="0">
              <a:buNone/>
            </a:pPr>
            <a:r>
              <a:rPr lang="en-US" dirty="0" smtClean="0"/>
              <a:t>Why is this “nearby” comparison more important for families with less education?</a:t>
            </a:r>
          </a:p>
          <a:p>
            <a:pPr marL="514350" indent="-514350">
              <a:buNone/>
            </a:pPr>
            <a:endParaRPr lang="en-US" dirty="0" smtClean="0"/>
          </a:p>
          <a:p>
            <a:pPr marL="514350" indent="-514350">
              <a:buNone/>
            </a:pPr>
            <a:endParaRPr lang="en-US" dirty="0" smtClean="0"/>
          </a:p>
          <a:p>
            <a:pPr marL="514350" indent="-514350">
              <a:buAutoNum type="alphaLcParenR"/>
            </a:pPr>
            <a:endParaRPr lang="en-US" dirty="0" smtClean="0"/>
          </a:p>
        </p:txBody>
      </p:sp>
      <p:sp>
        <p:nvSpPr>
          <p:cNvPr id="4" name="TextBox 3"/>
          <p:cNvSpPr txBox="1"/>
          <p:nvPr/>
        </p:nvSpPr>
        <p:spPr>
          <a:xfrm>
            <a:off x="1524000" y="6096000"/>
            <a:ext cx="9144000" cy="646331"/>
          </a:xfrm>
          <a:prstGeom prst="rect">
            <a:avLst/>
          </a:prstGeom>
          <a:solidFill>
            <a:srgbClr val="C00000"/>
          </a:solidFill>
        </p:spPr>
        <p:txBody>
          <a:bodyPr wrap="square" rtlCol="0">
            <a:spAutoFit/>
          </a:bodyPr>
          <a:lstStyle/>
          <a:p>
            <a:r>
              <a:rPr lang="en-US" dirty="0">
                <a:solidFill>
                  <a:schemeClr val="bg1"/>
                </a:solidFill>
              </a:rPr>
              <a:t>Do, C. (UC-Santa Barbara), 2004, The effects of local colleges on the quality of college attended. </a:t>
            </a:r>
            <a:r>
              <a:rPr lang="en-US" i="1" dirty="0">
                <a:solidFill>
                  <a:schemeClr val="bg1"/>
                </a:solidFill>
              </a:rPr>
              <a:t>Economics of Education Review, 23</a:t>
            </a:r>
            <a:r>
              <a:rPr lang="en-US" dirty="0">
                <a:solidFill>
                  <a:schemeClr val="bg1"/>
                </a:solidFill>
              </a:rPr>
              <a:t>, 249-257.</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Documents and Settings\rjames\Local Settings\Temporary Internet Files\Content.IE5\7XXAE5FQ\MPj04333340000[1].jpg"/>
          <p:cNvPicPr>
            <a:picLocks noChangeAspect="1" noChangeArrowheads="1"/>
          </p:cNvPicPr>
          <p:nvPr/>
        </p:nvPicPr>
        <p:blipFill>
          <a:blip r:embed="rId2" cstate="screen"/>
          <a:srcRect/>
          <a:stretch>
            <a:fillRect/>
          </a:stretch>
        </p:blipFill>
        <p:spPr bwMode="auto">
          <a:xfrm>
            <a:off x="1524000" y="538786"/>
            <a:ext cx="9144000" cy="6090615"/>
          </a:xfrm>
          <a:prstGeom prst="rect">
            <a:avLst/>
          </a:prstGeom>
          <a:noFill/>
        </p:spPr>
      </p:pic>
      <p:sp>
        <p:nvSpPr>
          <p:cNvPr id="2" name="Title 1"/>
          <p:cNvSpPr>
            <a:spLocks noGrp="1"/>
          </p:cNvSpPr>
          <p:nvPr>
            <p:ph type="title"/>
          </p:nvPr>
        </p:nvSpPr>
        <p:spPr>
          <a:xfrm>
            <a:off x="1524000" y="0"/>
            <a:ext cx="9144000" cy="533400"/>
          </a:xfrm>
        </p:spPr>
        <p:txBody>
          <a:bodyPr>
            <a:normAutofit fontScale="90000"/>
          </a:bodyPr>
          <a:lstStyle/>
          <a:p>
            <a:r>
              <a:rPr lang="en-US" dirty="0" smtClean="0"/>
              <a:t>Anchoring in physical attraction?</a:t>
            </a:r>
            <a:endParaRPr lang="en-US" dirty="0"/>
          </a:p>
        </p:txBody>
      </p:sp>
      <p:sp>
        <p:nvSpPr>
          <p:cNvPr id="3" name="Content Placeholder 2"/>
          <p:cNvSpPr>
            <a:spLocks noGrp="1"/>
          </p:cNvSpPr>
          <p:nvPr>
            <p:ph idx="1"/>
          </p:nvPr>
        </p:nvSpPr>
        <p:spPr>
          <a:xfrm>
            <a:off x="1524000" y="6629400"/>
            <a:ext cx="8229600" cy="228600"/>
          </a:xfrm>
        </p:spPr>
        <p:txBody>
          <a:bodyPr vert="horz" lIns="0" tIns="0" rIns="0" bIns="0" rtlCol="0">
            <a:normAutofit/>
          </a:bodyPr>
          <a:lstStyle/>
          <a:p>
            <a:pPr algn="ctr">
              <a:buNone/>
            </a:pPr>
            <a:r>
              <a:rPr lang="en-US" sz="1400" dirty="0">
                <a:hlinkClick r:id="rId3"/>
              </a:rPr>
              <a:t>http://www.youtube.com/watch?v=9X68dm92HVI </a:t>
            </a:r>
            <a:r>
              <a:rPr lang="en-US" sz="1400" dirty="0"/>
              <a:t> 14:30-15:54</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7424729XSmall.jpg"/>
          <p:cNvPicPr>
            <a:picLocks noChangeAspect="1"/>
          </p:cNvPicPr>
          <p:nvPr/>
        </p:nvPicPr>
        <p:blipFill>
          <a:blip r:embed="rId2" cstate="print"/>
          <a:srcRect/>
          <a:stretch>
            <a:fillRect/>
          </a:stretch>
        </p:blipFill>
        <p:spPr>
          <a:xfrm flipH="1">
            <a:off x="1524000" y="0"/>
            <a:ext cx="9144000" cy="6858000"/>
          </a:xfrm>
          <a:prstGeom prst="rect">
            <a:avLst/>
          </a:prstGeom>
        </p:spPr>
      </p:pic>
      <p:sp>
        <p:nvSpPr>
          <p:cNvPr id="9" name="Rectangle 8"/>
          <p:cNvSpPr/>
          <p:nvPr/>
        </p:nvSpPr>
        <p:spPr>
          <a:xfrm>
            <a:off x="6553200" y="2819400"/>
            <a:ext cx="2514600" cy="216918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80000"/>
              </a:lnSpc>
            </a:pPr>
            <a:r>
              <a:rPr lang="en-US"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Anchoring shows excessive influence of nearby comparisons</a:t>
            </a:r>
          </a:p>
        </p:txBody>
      </p:sp>
      <p:sp>
        <p:nvSpPr>
          <p:cNvPr id="12" name="Rectangle 11"/>
          <p:cNvSpPr/>
          <p:nvPr/>
        </p:nvSpPr>
        <p:spPr>
          <a:xfrm>
            <a:off x="3374640" y="3657600"/>
            <a:ext cx="2571537"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5" name="Picture 11" descr="C:\Documents and Settings\rjames\Local Settings\Temporary Internet Files\Content.IE5\307WFT0U\MPj04333350000[1].jpg"/>
          <p:cNvPicPr>
            <a:picLocks noChangeAspect="1" noChangeArrowheads="1"/>
          </p:cNvPicPr>
          <p:nvPr/>
        </p:nvPicPr>
        <p:blipFill>
          <a:blip r:embed="rId2" cstate="screen"/>
          <a:srcRect/>
          <a:stretch>
            <a:fillRect/>
          </a:stretch>
        </p:blipFill>
        <p:spPr bwMode="auto">
          <a:xfrm>
            <a:off x="1524000" y="0"/>
            <a:ext cx="9144000" cy="6858000"/>
          </a:xfrm>
          <a:prstGeom prst="rect">
            <a:avLst/>
          </a:prstGeom>
          <a:noFill/>
        </p:spPr>
      </p:pic>
      <p:sp>
        <p:nvSpPr>
          <p:cNvPr id="3" name="Content Placeholder 2"/>
          <p:cNvSpPr>
            <a:spLocks noGrp="1"/>
          </p:cNvSpPr>
          <p:nvPr>
            <p:ph idx="1"/>
          </p:nvPr>
        </p:nvSpPr>
        <p:spPr>
          <a:xfrm>
            <a:off x="6096000" y="5181600"/>
            <a:ext cx="4572000" cy="1219200"/>
          </a:xfrm>
        </p:spPr>
        <p:txBody>
          <a:bodyPr>
            <a:noAutofit/>
            <a:scene3d>
              <a:camera prst="orthographicFront"/>
              <a:lightRig rig="threePt" dir="t"/>
            </a:scene3d>
            <a:sp3d extrusionH="57150">
              <a:bevelT w="38100" h="38100" prst="convex"/>
            </a:sp3d>
          </a:bodyPr>
          <a:lstStyle/>
          <a:p>
            <a:pPr marL="0" indent="0">
              <a:lnSpc>
                <a:spcPct val="80000"/>
              </a:lnSpc>
              <a:spcBef>
                <a:spcPts val="0"/>
              </a:spcBef>
              <a:buNone/>
            </a:pPr>
            <a:r>
              <a:rPr lang="en-US" sz="2800" dirty="0">
                <a:solidFill>
                  <a:schemeClr val="bg1"/>
                </a:solidFill>
                <a:effectLst>
                  <a:glow rad="228600">
                    <a:schemeClr val="tx1">
                      <a:alpha val="40000"/>
                    </a:schemeClr>
                  </a:glow>
                </a:effectLst>
              </a:rPr>
              <a:t>You can change your nearby comparisons by changing your environment or your focus within your environment.</a:t>
            </a:r>
            <a:endParaRPr lang="en-US" sz="2400" dirty="0">
              <a:effectLst>
                <a:glow rad="228600">
                  <a:schemeClr val="tx1">
                    <a:alpha val="40000"/>
                  </a:schemeClr>
                </a:glo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rjames\Local Settings\Temporary Internet Files\Content.IE5\WYB4Q01C\MPj03847820000[1].jpg"/>
          <p:cNvPicPr>
            <a:picLocks noChangeAspect="1" noChangeArrowheads="1"/>
          </p:cNvPicPr>
          <p:nvPr/>
        </p:nvPicPr>
        <p:blipFill>
          <a:blip r:embed="rId2" cstate="screen"/>
          <a:srcRect/>
          <a:stretch>
            <a:fillRect/>
          </a:stretch>
        </p:blipFill>
        <p:spPr bwMode="auto">
          <a:xfrm>
            <a:off x="4800601" y="3276600"/>
            <a:ext cx="2327275" cy="2234184"/>
          </a:xfrm>
          <a:prstGeom prst="rect">
            <a:avLst/>
          </a:prstGeom>
          <a:noFill/>
        </p:spPr>
      </p:pic>
      <p:pic>
        <p:nvPicPr>
          <p:cNvPr id="4099" name="Picture 3" descr="C:\Documents and Settings\rjames\Local Settings\Temporary Internet Files\Content.IE5\2KAB8U8U\MPj04028900000[1].jpg"/>
          <p:cNvPicPr>
            <a:picLocks noChangeAspect="1" noChangeArrowheads="1"/>
          </p:cNvPicPr>
          <p:nvPr/>
        </p:nvPicPr>
        <p:blipFill>
          <a:blip r:embed="rId3" cstate="screen"/>
          <a:srcRect/>
          <a:stretch>
            <a:fillRect/>
          </a:stretch>
        </p:blipFill>
        <p:spPr bwMode="auto">
          <a:xfrm>
            <a:off x="7315200" y="1524000"/>
            <a:ext cx="3352800" cy="3592286"/>
          </a:xfrm>
          <a:prstGeom prst="rect">
            <a:avLst/>
          </a:prstGeom>
          <a:noFill/>
        </p:spPr>
      </p:pic>
      <p:pic>
        <p:nvPicPr>
          <p:cNvPr id="4105" name="Picture 9" descr="C:\Documents and Settings\rjames\Local Settings\Temporary Internet Files\Content.IE5\JMQNH4L5\MPj04386780000[1].jpg"/>
          <p:cNvPicPr>
            <a:picLocks noChangeAspect="1" noChangeArrowheads="1"/>
          </p:cNvPicPr>
          <p:nvPr/>
        </p:nvPicPr>
        <p:blipFill>
          <a:blip r:embed="rId4" cstate="screen"/>
          <a:srcRect/>
          <a:stretch>
            <a:fillRect/>
          </a:stretch>
        </p:blipFill>
        <p:spPr bwMode="auto">
          <a:xfrm>
            <a:off x="1524001" y="2133601"/>
            <a:ext cx="2061827" cy="2364375"/>
          </a:xfrm>
          <a:prstGeom prst="rect">
            <a:avLst/>
          </a:prstGeom>
          <a:noFill/>
        </p:spPr>
      </p:pic>
      <p:sp>
        <p:nvSpPr>
          <p:cNvPr id="16" name="Content Placeholder 2"/>
          <p:cNvSpPr txBox="1">
            <a:spLocks/>
          </p:cNvSpPr>
          <p:nvPr/>
        </p:nvSpPr>
        <p:spPr>
          <a:xfrm>
            <a:off x="1524000" y="5638800"/>
            <a:ext cx="9144000" cy="1219200"/>
          </a:xfrm>
          <a:prstGeom prst="rect">
            <a:avLst/>
          </a:prstGeom>
        </p:spPr>
        <p:txBody>
          <a:bodyPr vert="horz" lIns="91440" tIns="45720" rIns="91440" bIns="45720" rtlCol="0">
            <a:normAutofit fontScale="92500" lnSpcReduction="20000"/>
          </a:bodyPr>
          <a:lstStyle/>
          <a:p>
            <a:r>
              <a:rPr lang="en-US" sz="3000" dirty="0"/>
              <a:t>Next, each bid the maximum amount they would be willing to pay for each item.  Did the initial “anchor” amount influence each student’s ultimate bids?</a:t>
            </a:r>
          </a:p>
          <a:p>
            <a:endParaRPr lang="en-US" sz="2800" dirty="0"/>
          </a:p>
        </p:txBody>
      </p:sp>
      <p:pic>
        <p:nvPicPr>
          <p:cNvPr id="4109" name="Picture 13" descr="C:\Documents and Settings\rjames\Local Settings\Temporary Internet Files\Content.IE5\YK9KS3X2\MPj04021510000[1].jpg"/>
          <p:cNvPicPr>
            <a:picLocks noChangeAspect="1" noChangeArrowheads="1"/>
          </p:cNvPicPr>
          <p:nvPr/>
        </p:nvPicPr>
        <p:blipFill>
          <a:blip r:embed="rId5" cstate="screen"/>
          <a:srcRect/>
          <a:stretch>
            <a:fillRect/>
          </a:stretch>
        </p:blipFill>
        <p:spPr bwMode="auto">
          <a:xfrm>
            <a:off x="3886200" y="1524000"/>
            <a:ext cx="2514600" cy="1676400"/>
          </a:xfrm>
          <a:prstGeom prst="rect">
            <a:avLst/>
          </a:prstGeom>
          <a:noFill/>
        </p:spPr>
      </p:pic>
      <p:sp>
        <p:nvSpPr>
          <p:cNvPr id="10" name="TextBox 9"/>
          <p:cNvSpPr txBox="1"/>
          <p:nvPr/>
        </p:nvSpPr>
        <p:spPr>
          <a:xfrm>
            <a:off x="1524000" y="0"/>
            <a:ext cx="9144000" cy="1255728"/>
          </a:xfrm>
          <a:prstGeom prst="rect">
            <a:avLst/>
          </a:prstGeom>
          <a:noFill/>
        </p:spPr>
        <p:txBody>
          <a:bodyPr wrap="square" rtlCol="0">
            <a:spAutoFit/>
          </a:bodyPr>
          <a:lstStyle/>
          <a:p>
            <a:pPr lvl="0">
              <a:lnSpc>
                <a:spcPct val="90000"/>
              </a:lnSpc>
            </a:pPr>
            <a:r>
              <a:rPr lang="en-US" sz="2800" dirty="0"/>
              <a:t>In this experiment, business students were asked if they would pay the last 2 digits of their social security numbers for each of several items (e.g., 34 = $34)</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Documents and Settings\rjames\Local Settings\Temporary Internet Files\Content.IE5\LXK1S8RD\MPj04392920000[1].jpg"/>
          <p:cNvPicPr>
            <a:picLocks noChangeAspect="1" noChangeArrowheads="1"/>
          </p:cNvPicPr>
          <p:nvPr/>
        </p:nvPicPr>
        <p:blipFill>
          <a:blip r:embed="rId2" cstate="print">
            <a:lum bright="-10000"/>
          </a:blip>
          <a:srcRect/>
          <a:stretch>
            <a:fillRect/>
          </a:stretch>
        </p:blipFill>
        <p:spPr bwMode="auto">
          <a:xfrm>
            <a:off x="1524000" y="0"/>
            <a:ext cx="9144000" cy="6858000"/>
          </a:xfrm>
          <a:prstGeom prst="rect">
            <a:avLst/>
          </a:prstGeom>
          <a:noFill/>
        </p:spPr>
      </p:pic>
      <p:sp>
        <p:nvSpPr>
          <p:cNvPr id="3" name="Content Placeholder 2"/>
          <p:cNvSpPr>
            <a:spLocks noGrp="1"/>
          </p:cNvSpPr>
          <p:nvPr>
            <p:ph idx="1"/>
          </p:nvPr>
        </p:nvSpPr>
        <p:spPr>
          <a:xfrm>
            <a:off x="2057400" y="0"/>
            <a:ext cx="8229600" cy="1371600"/>
          </a:xfrm>
        </p:spPr>
        <p:txBody>
          <a:bodyPr/>
          <a:lstStyle/>
          <a:p>
            <a:pPr marL="0" indent="0" algn="ctr">
              <a:buNone/>
            </a:pPr>
            <a:r>
              <a:rPr lang="en-US" dirty="0" smtClean="0">
                <a:solidFill>
                  <a:schemeClr val="bg1"/>
                </a:solidFill>
                <a:effectLst>
                  <a:glow rad="228600">
                    <a:schemeClr val="tx1">
                      <a:alpha val="40000"/>
                    </a:schemeClr>
                  </a:glow>
                </a:effectLst>
              </a:rPr>
              <a:t>Be intentional about choosing comparisons, instead of automatically using the easy anchor.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ages.forbes.com/media/lifestyle/2005/12/19/11_1219feat2.jpg"/>
          <p:cNvPicPr>
            <a:picLocks noChangeAspect="1" noChangeArrowheads="1"/>
          </p:cNvPicPr>
          <p:nvPr/>
        </p:nvPicPr>
        <p:blipFill>
          <a:blip r:embed="rId3" cstate="print"/>
          <a:srcRect/>
          <a:stretch>
            <a:fillRect/>
          </a:stretch>
        </p:blipFill>
        <p:spPr bwMode="auto">
          <a:xfrm>
            <a:off x="1524001" y="457200"/>
            <a:ext cx="9144000" cy="6400800"/>
          </a:xfrm>
          <a:prstGeom prst="rect">
            <a:avLst/>
          </a:prstGeom>
          <a:noFill/>
        </p:spPr>
      </p:pic>
      <p:sp>
        <p:nvSpPr>
          <p:cNvPr id="3" name="Content Placeholder 2"/>
          <p:cNvSpPr>
            <a:spLocks noGrp="1"/>
          </p:cNvSpPr>
          <p:nvPr>
            <p:ph idx="1"/>
          </p:nvPr>
        </p:nvSpPr>
        <p:spPr>
          <a:xfrm>
            <a:off x="7467600" y="0"/>
            <a:ext cx="3200400" cy="6172200"/>
          </a:xfrm>
        </p:spPr>
        <p:txBody>
          <a:bodyPr>
            <a:normAutofit fontScale="77500" lnSpcReduction="20000"/>
          </a:bodyPr>
          <a:lstStyle/>
          <a:p>
            <a:pPr marL="0" indent="0">
              <a:buNone/>
            </a:pPr>
            <a:r>
              <a:rPr lang="en-US" dirty="0" smtClean="0"/>
              <a:t>Mary is seriously overspending her income. Today, she buys these </a:t>
            </a:r>
            <a:r>
              <a:rPr lang="en-US" dirty="0" err="1" smtClean="0"/>
              <a:t>Escada</a:t>
            </a:r>
            <a:r>
              <a:rPr lang="en-US" dirty="0" smtClean="0"/>
              <a:t> shoes because they are marked down from $995 to $895.  And also the matching $995 clutch purse, because it is 20% off if purchased as a set.</a:t>
            </a:r>
          </a:p>
          <a:p>
            <a:pPr marL="0" indent="0">
              <a:buNone/>
            </a:pPr>
            <a:endParaRPr lang="en-US" dirty="0" smtClean="0"/>
          </a:p>
          <a:p>
            <a:pPr marL="0" indent="0">
              <a:buNone/>
            </a:pPr>
            <a:r>
              <a:rPr lang="en-US" dirty="0" smtClean="0"/>
              <a:t>How might anchoring bias have affected her decision?  How might she reframe her view of the price that would make the “good deal” easier to resist?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Relativity in </a:t>
            </a:r>
            <a:r>
              <a:rPr lang="en-US" dirty="0"/>
              <a:t>earnings</a:t>
            </a:r>
          </a:p>
        </p:txBody>
      </p:sp>
      <p:sp>
        <p:nvSpPr>
          <p:cNvPr id="3" name="Content Placeholder 2"/>
          <p:cNvSpPr>
            <a:spLocks noGrp="1"/>
          </p:cNvSpPr>
          <p:nvPr>
            <p:ph idx="1"/>
          </p:nvPr>
        </p:nvSpPr>
        <p:spPr/>
        <p:txBody>
          <a:bodyPr>
            <a:normAutofit/>
          </a:bodyPr>
          <a:lstStyle/>
          <a:p>
            <a:r>
              <a:rPr lang="en-US" dirty="0"/>
              <a:t>Our happiness tends to depend on </a:t>
            </a:r>
            <a:r>
              <a:rPr lang="en-US" i="1" dirty="0"/>
              <a:t>relative</a:t>
            </a:r>
            <a:r>
              <a:rPr lang="en-US" dirty="0"/>
              <a:t> </a:t>
            </a:r>
            <a:r>
              <a:rPr lang="en-US" dirty="0" smtClean="0"/>
              <a:t>salary</a:t>
            </a:r>
          </a:p>
          <a:p>
            <a:pPr lvl="1"/>
            <a:r>
              <a:rPr lang="en-US" dirty="0" smtClean="0"/>
              <a:t>In 1993, federal securities regulators forced companies to reveal the pay and perks of their top executives. </a:t>
            </a:r>
          </a:p>
          <a:p>
            <a:pPr lvl="1"/>
            <a:r>
              <a:rPr lang="en-US" dirty="0" smtClean="0"/>
              <a:t>This </a:t>
            </a:r>
            <a:r>
              <a:rPr lang="en-US" i="1" dirty="0" smtClean="0"/>
              <a:t>accelerated</a:t>
            </a:r>
            <a:r>
              <a:rPr lang="en-US" dirty="0" smtClean="0"/>
              <a:t> the demand for higher salaries</a:t>
            </a:r>
          </a:p>
          <a:p>
            <a:pPr lvl="2"/>
            <a:r>
              <a:rPr lang="en-US" dirty="0" smtClean="0"/>
              <a:t>Perhaps companies should instead be required to reveal the salaries of their rank-and-file workers!</a:t>
            </a:r>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89265911"/>
              </p:ext>
            </p:extLst>
          </p:nvPr>
        </p:nvGraphicFramePr>
        <p:xfrm>
          <a:off x="3124200" y="5222240"/>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gridSpan="2">
                  <a:txBody>
                    <a:bodyPr/>
                    <a:lstStyle/>
                    <a:p>
                      <a:pPr algn="ctr"/>
                      <a:r>
                        <a:rPr lang="en-US" dirty="0" smtClean="0"/>
                        <a:t>Average CEO pay in the US as a multiple of average worker pay</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dirty="0" smtClean="0"/>
                        <a:t>1976</a:t>
                      </a:r>
                      <a:endParaRPr lang="en-US" dirty="0"/>
                    </a:p>
                  </a:txBody>
                  <a:tcPr/>
                </a:tc>
                <a:tc>
                  <a:txBody>
                    <a:bodyPr/>
                    <a:lstStyle/>
                    <a:p>
                      <a:pPr algn="ctr"/>
                      <a:r>
                        <a:rPr lang="en-US" dirty="0" smtClean="0"/>
                        <a:t>36</a:t>
                      </a:r>
                      <a:endParaRPr lang="en-US" dirty="0"/>
                    </a:p>
                  </a:txBody>
                  <a:tcPr/>
                </a:tc>
                <a:extLst>
                  <a:ext uri="{0D108BD9-81ED-4DB2-BD59-A6C34878D82A}">
                    <a16:rowId xmlns:a16="http://schemas.microsoft.com/office/drawing/2014/main" val="10001"/>
                  </a:ext>
                </a:extLst>
              </a:tr>
              <a:tr h="370840">
                <a:tc>
                  <a:txBody>
                    <a:bodyPr/>
                    <a:lstStyle/>
                    <a:p>
                      <a:pPr algn="ctr"/>
                      <a:r>
                        <a:rPr lang="en-US" dirty="0" smtClean="0"/>
                        <a:t>1993</a:t>
                      </a:r>
                      <a:endParaRPr lang="en-US" dirty="0"/>
                    </a:p>
                  </a:txBody>
                  <a:tcPr/>
                </a:tc>
                <a:tc>
                  <a:txBody>
                    <a:bodyPr/>
                    <a:lstStyle/>
                    <a:p>
                      <a:pPr algn="ctr"/>
                      <a:r>
                        <a:rPr lang="en-US" dirty="0" smtClean="0"/>
                        <a:t>131</a:t>
                      </a:r>
                      <a:endParaRPr lang="en-US" dirty="0"/>
                    </a:p>
                  </a:txBody>
                  <a:tcPr/>
                </a:tc>
                <a:extLst>
                  <a:ext uri="{0D108BD9-81ED-4DB2-BD59-A6C34878D82A}">
                    <a16:rowId xmlns:a16="http://schemas.microsoft.com/office/drawing/2014/main" val="10002"/>
                  </a:ext>
                </a:extLst>
              </a:tr>
              <a:tr h="370840">
                <a:tc>
                  <a:txBody>
                    <a:bodyPr/>
                    <a:lstStyle/>
                    <a:p>
                      <a:pPr algn="ctr"/>
                      <a:r>
                        <a:rPr lang="en-US" dirty="0" smtClean="0"/>
                        <a:t>2008</a:t>
                      </a:r>
                      <a:endParaRPr lang="en-US" dirty="0"/>
                    </a:p>
                  </a:txBody>
                  <a:tcPr/>
                </a:tc>
                <a:tc>
                  <a:txBody>
                    <a:bodyPr/>
                    <a:lstStyle/>
                    <a:p>
                      <a:pPr algn="ctr"/>
                      <a:r>
                        <a:rPr lang="en-US" dirty="0" smtClean="0"/>
                        <a:t>369</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977499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Relativity in earnings</a:t>
            </a:r>
          </a:p>
        </p:txBody>
      </p:sp>
      <p:sp>
        <p:nvSpPr>
          <p:cNvPr id="3" name="Content Placeholder 2"/>
          <p:cNvSpPr>
            <a:spLocks noGrp="1"/>
          </p:cNvSpPr>
          <p:nvPr>
            <p:ph idx="1"/>
          </p:nvPr>
        </p:nvSpPr>
        <p:spPr/>
        <p:txBody>
          <a:bodyPr/>
          <a:lstStyle/>
          <a:p>
            <a:r>
              <a:rPr lang="en-US" dirty="0" smtClean="0"/>
              <a:t>Standard economics claims that earnings are determined by productivity</a:t>
            </a:r>
          </a:p>
          <a:p>
            <a:r>
              <a:rPr lang="en-US" dirty="0" smtClean="0"/>
              <a:t>The evidence that we have just seen seems to suggest that there are other sociological forces at work that create a disconnect between earnings and productivity</a:t>
            </a:r>
            <a:endParaRPr lang="en-US" dirty="0"/>
          </a:p>
        </p:txBody>
      </p:sp>
    </p:spTree>
    <p:extLst>
      <p:ext uri="{BB962C8B-B14F-4D97-AF65-F5344CB8AC3E}">
        <p14:creationId xmlns:p14="http://schemas.microsoft.com/office/powerpoint/2010/main" val="4143258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Relativity in </a:t>
            </a:r>
            <a:r>
              <a:rPr lang="en-US" dirty="0" smtClean="0"/>
              <a:t>earnings</a:t>
            </a:r>
            <a:endParaRPr lang="en-US" dirty="0"/>
          </a:p>
        </p:txBody>
      </p:sp>
      <p:sp>
        <p:nvSpPr>
          <p:cNvPr id="3" name="Content Placeholder 2"/>
          <p:cNvSpPr>
            <a:spLocks noGrp="1"/>
          </p:cNvSpPr>
          <p:nvPr>
            <p:ph idx="1"/>
          </p:nvPr>
        </p:nvSpPr>
        <p:spPr>
          <a:xfrm>
            <a:off x="609600" y="1600201"/>
            <a:ext cx="9686925" cy="4525963"/>
          </a:xfrm>
        </p:spPr>
        <p:txBody>
          <a:bodyPr/>
          <a:lstStyle/>
          <a:p>
            <a:r>
              <a:rPr lang="en-US" dirty="0"/>
              <a:t>Wealth — Any income that is at least $100 more a year than the income of one's wife's sister's husband</a:t>
            </a:r>
            <a:r>
              <a:rPr lang="en-US" dirty="0" smtClean="0"/>
              <a:t>.</a:t>
            </a:r>
          </a:p>
          <a:p>
            <a:pPr lvl="1"/>
            <a:r>
              <a:rPr lang="en-US" dirty="0" smtClean="0"/>
              <a:t>H.L. Mencken, </a:t>
            </a:r>
            <a:r>
              <a:rPr lang="en-US" b="1" i="1" dirty="0"/>
              <a:t>A Mencken Chrestomathy</a:t>
            </a:r>
            <a:r>
              <a:rPr lang="en-US" b="1" dirty="0"/>
              <a:t> (1949)</a:t>
            </a:r>
            <a:endParaRPr lang="en-US" dirty="0"/>
          </a:p>
        </p:txBody>
      </p:sp>
      <p:pic>
        <p:nvPicPr>
          <p:cNvPr id="1026" name="Picture 2" descr="File:H l mencke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525" y="1676400"/>
            <a:ext cx="1819275"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2178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need to watch ourselves!</a:t>
            </a:r>
            <a:endParaRPr lang="en-US" dirty="0"/>
          </a:p>
        </p:txBody>
      </p:sp>
      <p:sp>
        <p:nvSpPr>
          <p:cNvPr id="3" name="Content Placeholder 2"/>
          <p:cNvSpPr>
            <a:spLocks noGrp="1"/>
          </p:cNvSpPr>
          <p:nvPr>
            <p:ph idx="1"/>
          </p:nvPr>
        </p:nvSpPr>
        <p:spPr/>
        <p:txBody>
          <a:bodyPr/>
          <a:lstStyle/>
          <a:p>
            <a:r>
              <a:rPr lang="en-US" dirty="0" smtClean="0"/>
              <a:t>Now that we know how easily we’re influenced by obviously irrelevant cues to which we get anchored, we need to develop a habit of constantly asking ourselves tough questions about our economic choices</a:t>
            </a:r>
            <a:endParaRPr lang="en-US" dirty="0"/>
          </a:p>
        </p:txBody>
      </p:sp>
    </p:spTree>
    <p:extLst>
      <p:ext uri="{BB962C8B-B14F-4D97-AF65-F5344CB8AC3E}">
        <p14:creationId xmlns:p14="http://schemas.microsoft.com/office/powerpoint/2010/main" val="36914455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r>
              <a:rPr lang="en-US" dirty="0"/>
              <a:t>Anchoring, with Daniel </a:t>
            </a:r>
            <a:r>
              <a:rPr lang="en-US" dirty="0" err="1" smtClean="0"/>
              <a:t>Kahneman</a:t>
            </a:r>
            <a:r>
              <a:rPr lang="en-US" dirty="0"/>
              <a:t>: </a:t>
            </a:r>
            <a:r>
              <a:rPr lang="en-US" dirty="0">
                <a:hlinkClick r:id="rId2"/>
              </a:rPr>
              <a:t>http://</a:t>
            </a:r>
            <a:r>
              <a:rPr lang="en-US" dirty="0" smtClean="0">
                <a:hlinkClick r:id="rId2"/>
              </a:rPr>
              <a:t>youtu.be/HefjkqKCVpo</a:t>
            </a:r>
            <a:r>
              <a:rPr lang="en-US" dirty="0" smtClean="0"/>
              <a:t> </a:t>
            </a:r>
          </a:p>
          <a:p>
            <a:endParaRPr lang="en-US" dirty="0"/>
          </a:p>
          <a:p>
            <a:endParaRPr lang="en-US" dirty="0"/>
          </a:p>
        </p:txBody>
      </p:sp>
    </p:spTree>
    <p:extLst>
      <p:ext uri="{BB962C8B-B14F-4D97-AF65-F5344CB8AC3E}">
        <p14:creationId xmlns:p14="http://schemas.microsoft.com/office/powerpoint/2010/main" val="336500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C:\Documents and Settings\rjames\Local Settings\Temporary Internet Files\Content.IE5\HMZEXSYI\MPj04395360000[1].jpg"/>
          <p:cNvPicPr>
            <a:picLocks noChangeAspect="1" noChangeArrowheads="1"/>
          </p:cNvPicPr>
          <p:nvPr/>
        </p:nvPicPr>
        <p:blipFill>
          <a:blip r:embed="rId2" cstate="print"/>
          <a:srcRect/>
          <a:stretch>
            <a:fillRect/>
          </a:stretch>
        </p:blipFill>
        <p:spPr bwMode="auto">
          <a:xfrm>
            <a:off x="1524000" y="0"/>
            <a:ext cx="9144000" cy="6324600"/>
          </a:xfrm>
          <a:prstGeom prst="rect">
            <a:avLst/>
          </a:prstGeom>
          <a:noFill/>
        </p:spPr>
      </p:pic>
      <p:pic>
        <p:nvPicPr>
          <p:cNvPr id="8" name="Picture 7" descr="Sticky Note A-New Top.bmp"/>
          <p:cNvPicPr>
            <a:picLocks noChangeAspect="1"/>
          </p:cNvPicPr>
          <p:nvPr/>
        </p:nvPicPr>
        <p:blipFill>
          <a:blip r:embed="rId3" cstate="print"/>
          <a:stretch>
            <a:fillRect/>
          </a:stretch>
        </p:blipFill>
        <p:spPr>
          <a:xfrm rot="21201439">
            <a:off x="7143101" y="2325635"/>
            <a:ext cx="1780552" cy="1080207"/>
          </a:xfrm>
          <a:prstGeom prst="rect">
            <a:avLst/>
          </a:prstGeom>
        </p:spPr>
      </p:pic>
      <p:pic>
        <p:nvPicPr>
          <p:cNvPr id="6" name="Picture 5" descr="Sticky Note A.bmp"/>
          <p:cNvPicPr>
            <a:picLocks noChangeAspect="1"/>
          </p:cNvPicPr>
          <p:nvPr/>
        </p:nvPicPr>
        <p:blipFill>
          <a:blip r:embed="rId4" cstate="print"/>
          <a:stretch>
            <a:fillRect/>
          </a:stretch>
        </p:blipFill>
        <p:spPr>
          <a:xfrm>
            <a:off x="5486400" y="2720608"/>
            <a:ext cx="4953000" cy="2841992"/>
          </a:xfrm>
          <a:prstGeom prst="rect">
            <a:avLst/>
          </a:prstGeom>
        </p:spPr>
      </p:pic>
      <p:sp>
        <p:nvSpPr>
          <p:cNvPr id="3" name="Content Placeholder 2"/>
          <p:cNvSpPr>
            <a:spLocks noGrp="1"/>
          </p:cNvSpPr>
          <p:nvPr>
            <p:ph idx="1"/>
          </p:nvPr>
        </p:nvSpPr>
        <p:spPr>
          <a:xfrm>
            <a:off x="5562600" y="3276600"/>
            <a:ext cx="4876800" cy="2133600"/>
          </a:xfrm>
        </p:spPr>
        <p:txBody>
          <a:bodyPr>
            <a:noAutofit/>
          </a:bodyPr>
          <a:lstStyle/>
          <a:p>
            <a:pPr marL="0" indent="0">
              <a:lnSpc>
                <a:spcPct val="80000"/>
              </a:lnSpc>
              <a:spcBef>
                <a:spcPts val="0"/>
              </a:spcBef>
              <a:buNone/>
            </a:pPr>
            <a:r>
              <a:rPr lang="en-US" sz="2600" dirty="0">
                <a:latin typeface="Arial Narrow" pitchFamily="34" charset="0"/>
              </a:rPr>
              <a:t>“Although students were reminded that the social security number is a random quantity conveying no information, those who happened to have high social security numbers </a:t>
            </a:r>
            <a:r>
              <a:rPr lang="en-US" sz="2600" b="1" u="sng" dirty="0">
                <a:latin typeface="Arial Narrow" pitchFamily="34" charset="0"/>
              </a:rPr>
              <a:t>were willing to pay much more for the products</a:t>
            </a:r>
            <a:r>
              <a:rPr lang="en-US" sz="2600" dirty="0">
                <a:latin typeface="Arial Narrow" pitchFamily="34" charset="0"/>
              </a:rPr>
              <a:t>.”</a:t>
            </a:r>
          </a:p>
        </p:txBody>
      </p:sp>
      <p:sp>
        <p:nvSpPr>
          <p:cNvPr id="4" name="TextBox 3"/>
          <p:cNvSpPr txBox="1"/>
          <p:nvPr/>
        </p:nvSpPr>
        <p:spPr>
          <a:xfrm>
            <a:off x="1524000" y="6273226"/>
            <a:ext cx="9144000" cy="584775"/>
          </a:xfrm>
          <a:prstGeom prst="rect">
            <a:avLst/>
          </a:prstGeom>
          <a:solidFill>
            <a:schemeClr val="tx1"/>
          </a:solidFill>
        </p:spPr>
        <p:txBody>
          <a:bodyPr wrap="square" rtlCol="0">
            <a:spAutoFit/>
          </a:bodyPr>
          <a:lstStyle/>
          <a:p>
            <a:r>
              <a:rPr lang="en-US" sz="1600" dirty="0" err="1">
                <a:solidFill>
                  <a:schemeClr val="bg1"/>
                </a:solidFill>
              </a:rPr>
              <a:t>Ariely</a:t>
            </a:r>
            <a:r>
              <a:rPr lang="en-US" sz="1600" dirty="0">
                <a:solidFill>
                  <a:schemeClr val="bg1"/>
                </a:solidFill>
              </a:rPr>
              <a:t>, D. (MIT), Lowenstein, G. (Carnegie Mellon), &amp; </a:t>
            </a:r>
            <a:r>
              <a:rPr lang="en-US" sz="1600" dirty="0" err="1">
                <a:solidFill>
                  <a:schemeClr val="bg1"/>
                </a:solidFill>
              </a:rPr>
              <a:t>Prelec</a:t>
            </a:r>
            <a:r>
              <a:rPr lang="en-US" sz="1600" dirty="0">
                <a:solidFill>
                  <a:schemeClr val="bg1"/>
                </a:solidFill>
              </a:rPr>
              <a:t>, D. (MIT), 2006, </a:t>
            </a:r>
            <a:r>
              <a:rPr lang="en-US" sz="1600" i="1" dirty="0">
                <a:solidFill>
                  <a:schemeClr val="bg1"/>
                </a:solidFill>
              </a:rPr>
              <a:t>Tom Sawyer and the construction of value. </a:t>
            </a:r>
            <a:r>
              <a:rPr lang="en-US" sz="1600" dirty="0">
                <a:solidFill>
                  <a:schemeClr val="bg1"/>
                </a:solidFill>
              </a:rPr>
              <a:t>Journal of Economic Behavior &amp; Organization, 1-10.</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Anchoring experiment</a:t>
            </a:r>
            <a:endParaRPr lang="en-US" dirty="0"/>
          </a:p>
        </p:txBody>
      </p:sp>
      <p:sp>
        <p:nvSpPr>
          <p:cNvPr id="3" name="Content Placeholder 2"/>
          <p:cNvSpPr>
            <a:spLocks noGrp="1"/>
          </p:cNvSpPr>
          <p:nvPr>
            <p:ph idx="1"/>
          </p:nvPr>
        </p:nvSpPr>
        <p:spPr/>
        <p:txBody>
          <a:bodyPr/>
          <a:lstStyle/>
          <a:p>
            <a:endParaRPr lang="en-US"/>
          </a:p>
        </p:txBody>
      </p:sp>
      <p:pic>
        <p:nvPicPr>
          <p:cNvPr id="4" name="Picture 2" descr="C:\Documents and Settings\uroy\My Documents\courseweb\eco61\Textbooks\Bernheim-Whinston-1e\ppt\images\ch13\ber00279_w_t13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570"/>
          <a:stretch/>
        </p:blipFill>
        <p:spPr bwMode="auto">
          <a:xfrm>
            <a:off x="1666876" y="3124200"/>
            <a:ext cx="8937625" cy="316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136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Anchoring: another experiment</a:t>
            </a:r>
            <a:endParaRPr lang="en-US" dirty="0"/>
          </a:p>
        </p:txBody>
      </p:sp>
      <p:sp>
        <p:nvSpPr>
          <p:cNvPr id="3" name="Content Placeholder 2"/>
          <p:cNvSpPr>
            <a:spLocks noGrp="1"/>
          </p:cNvSpPr>
          <p:nvPr>
            <p:ph idx="1"/>
          </p:nvPr>
        </p:nvSpPr>
        <p:spPr>
          <a:xfrm>
            <a:off x="609600" y="1600201"/>
            <a:ext cx="7410450" cy="4525963"/>
          </a:xfrm>
        </p:spPr>
        <p:txBody>
          <a:bodyPr>
            <a:normAutofit lnSpcReduction="10000"/>
          </a:bodyPr>
          <a:lstStyle/>
          <a:p>
            <a:pPr marL="514350" indent="-514350">
              <a:buFont typeface="+mj-lt"/>
              <a:buAutoNum type="arabicPeriod"/>
            </a:pPr>
            <a:r>
              <a:rPr lang="en-US" dirty="0" smtClean="0"/>
              <a:t>Subject witnesses the number that comes up when a wheel of fortune is spun</a:t>
            </a:r>
          </a:p>
          <a:p>
            <a:pPr marL="514350" indent="-514350">
              <a:buFont typeface="+mj-lt"/>
              <a:buAutoNum type="arabicPeriod"/>
            </a:pPr>
            <a:r>
              <a:rPr lang="en-US" dirty="0" smtClean="0"/>
              <a:t>Is asked whether the number of African countries in the U.N. is greater than or less than the number on the wheel of fortune</a:t>
            </a:r>
          </a:p>
          <a:p>
            <a:pPr marL="514350" indent="-514350">
              <a:buFont typeface="+mj-lt"/>
              <a:buAutoNum type="arabicPeriod"/>
            </a:pPr>
            <a:r>
              <a:rPr lang="en-US" dirty="0" smtClean="0"/>
              <a:t>Is asked to guess </a:t>
            </a:r>
            <a:r>
              <a:rPr lang="en-US" dirty="0"/>
              <a:t>the number of African countries in the U.N. </a:t>
            </a:r>
          </a:p>
        </p:txBody>
      </p:sp>
      <p:pic>
        <p:nvPicPr>
          <p:cNvPr id="1030" name="Picture 6" descr="http://image.com.com/tv/images/genie_images/story/2010_usa/W/WheelofFortune_story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0050" y="1504950"/>
            <a:ext cx="4095750" cy="2990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0" y="4800600"/>
            <a:ext cx="3714750" cy="1569660"/>
          </a:xfrm>
          <a:prstGeom prst="rect">
            <a:avLst/>
          </a:prstGeom>
          <a:noFill/>
        </p:spPr>
        <p:txBody>
          <a:bodyPr wrap="square" rtlCol="0">
            <a:spAutoFit/>
          </a:bodyPr>
          <a:lstStyle/>
          <a:p>
            <a:r>
              <a:rPr lang="en-US" sz="2400" b="1" dirty="0"/>
              <a:t>Result: those who got higher numbers on the wheel of fortune guessed bigger numbers in Step 3</a:t>
            </a:r>
          </a:p>
        </p:txBody>
      </p:sp>
    </p:spTree>
    <p:extLst>
      <p:ext uri="{BB962C8B-B14F-4D97-AF65-F5344CB8AC3E}">
        <p14:creationId xmlns:p14="http://schemas.microsoft.com/office/powerpoint/2010/main" val="3098844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Anchoring and Adjustment</a:t>
            </a:r>
            <a:endParaRPr lang="en-US" dirty="0"/>
          </a:p>
        </p:txBody>
      </p:sp>
      <p:sp>
        <p:nvSpPr>
          <p:cNvPr id="3" name="Content Placeholder 2"/>
          <p:cNvSpPr>
            <a:spLocks noGrp="1"/>
          </p:cNvSpPr>
          <p:nvPr>
            <p:ph idx="1"/>
          </p:nvPr>
        </p:nvSpPr>
        <p:spPr/>
        <p:txBody>
          <a:bodyPr>
            <a:normAutofit/>
          </a:bodyPr>
          <a:lstStyle/>
          <a:p>
            <a:r>
              <a:rPr lang="en-US" dirty="0" smtClean="0"/>
              <a:t>When asked to estimate the population of Milwaukee, people in Chicago, IL consistently guess more than people in Green Bay, WI</a:t>
            </a:r>
          </a:p>
          <a:p>
            <a:r>
              <a:rPr lang="en-US" dirty="0" smtClean="0"/>
              <a:t>People begin the process of estimation with whatever information readily appears in their minds (</a:t>
            </a:r>
            <a:r>
              <a:rPr lang="en-US" i="1" dirty="0" smtClean="0"/>
              <a:t>anchoring</a:t>
            </a:r>
            <a:r>
              <a:rPr lang="en-US" dirty="0" smtClean="0"/>
              <a:t>)</a:t>
            </a:r>
          </a:p>
          <a:p>
            <a:r>
              <a:rPr lang="en-US" dirty="0" smtClean="0"/>
              <a:t>They then reassess their initial answers based on rough notions of what is a not-too-silly answer (</a:t>
            </a:r>
            <a:r>
              <a:rPr lang="en-US" i="1" dirty="0" smtClean="0"/>
              <a:t>adjustment</a:t>
            </a:r>
            <a:r>
              <a:rPr lang="en-US" dirty="0" smtClean="0"/>
              <a: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4443</TotalTime>
  <Words>3006</Words>
  <Application>Microsoft Office PowerPoint</Application>
  <PresentationFormat>Widescreen</PresentationFormat>
  <Paragraphs>273</Paragraphs>
  <Slides>56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Arial Narrow</vt:lpstr>
      <vt:lpstr>Calibri</vt:lpstr>
      <vt:lpstr>Office Theme</vt:lpstr>
      <vt:lpstr>PowerPoint Presentation</vt:lpstr>
      <vt:lpstr>Reading</vt:lpstr>
      <vt:lpstr>Willingness to pay</vt:lpstr>
      <vt:lpstr>Willingness to pay</vt:lpstr>
      <vt:lpstr>PowerPoint Presentation</vt:lpstr>
      <vt:lpstr>PowerPoint Presentation</vt:lpstr>
      <vt:lpstr>Anchoring experiment</vt:lpstr>
      <vt:lpstr>Anchoring: another experiment</vt:lpstr>
      <vt:lpstr>Anchoring and Adjustment</vt:lpstr>
      <vt:lpstr>Anchoring and Adjustment</vt:lpstr>
      <vt:lpstr>Heuristics Lead to Biases</vt:lpstr>
      <vt:lpstr>How happy are you?</vt:lpstr>
      <vt:lpstr>How happy are you?</vt:lpstr>
      <vt:lpstr>Anchors and nudges</vt:lpstr>
      <vt:lpstr>Anchors and nudges</vt:lpstr>
      <vt:lpstr>PowerPoint Presentation</vt:lpstr>
      <vt:lpstr>PowerPoint Presentation</vt:lpstr>
      <vt:lpstr>PowerPoint Presentation</vt:lpstr>
      <vt:lpstr>PowerPoint Presentation</vt:lpstr>
      <vt:lpstr>PowerPoint Presentation</vt:lpstr>
      <vt:lpstr>Anchors can be sticky </vt:lpstr>
      <vt:lpstr>Anchors can be sticky </vt:lpstr>
      <vt:lpstr>Anchors can be sticky </vt:lpstr>
      <vt:lpstr>Starbucks and Dunkin Donuts</vt:lpstr>
      <vt:lpstr>PowerPoint Presentation</vt:lpstr>
      <vt:lpstr>PowerPoint Presentation</vt:lpstr>
      <vt:lpstr>PowerPoint Presentation</vt:lpstr>
      <vt:lpstr>PowerPoint Presentation</vt:lpstr>
      <vt:lpstr>Nearby comparison and choice  [anchoring and adjustment]</vt:lpstr>
      <vt:lpstr>Nearby comparison and choice</vt:lpstr>
      <vt:lpstr>Nearby comparison and choice</vt:lpstr>
      <vt:lpstr>Nearby comparison drives choice [anchoring and adjustment]</vt:lpstr>
      <vt:lpstr>When bread makers were new…</vt:lpstr>
      <vt:lpstr>Is this grill expensive?</vt:lpstr>
      <vt:lpstr>How about now?</vt:lpstr>
      <vt:lpstr>And now?</vt:lpstr>
      <vt:lpstr>How about now?</vt:lpstr>
      <vt:lpstr>The Compromise Effect</vt:lpstr>
      <vt:lpstr>The Compromise Effect</vt:lpstr>
      <vt:lpstr>The Compromise Effect</vt:lpstr>
      <vt:lpstr>The Compromise Effect</vt:lpstr>
      <vt:lpstr>From Compromise Effect to Absolute Value</vt:lpstr>
      <vt:lpstr>PowerPoint Presentation</vt:lpstr>
      <vt:lpstr>Designing a restaurant’s menu</vt:lpstr>
      <vt:lpstr>Nearby comparisons in college quality</vt:lpstr>
      <vt:lpstr>Nearby comparisons in college quality</vt:lpstr>
      <vt:lpstr>Anchoring in physical attraction?</vt:lpstr>
      <vt:lpstr>PowerPoint Presentation</vt:lpstr>
      <vt:lpstr>PowerPoint Presentation</vt:lpstr>
      <vt:lpstr>PowerPoint Presentation</vt:lpstr>
      <vt:lpstr>PowerPoint Presentation</vt:lpstr>
      <vt:lpstr>Relativity in earnings</vt:lpstr>
      <vt:lpstr>Relativity in earnings</vt:lpstr>
      <vt:lpstr>Relativity in earnings</vt:lpstr>
      <vt:lpstr>We need to watch ourselves!</vt:lpstr>
      <vt:lpstr>Video</vt:lpstr>
    </vt:vector>
  </TitlesOfParts>
  <Company>UGA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Anchoring &amp; Adjustment Bias</dc:title>
  <dc:creator/>
  <cp:keywords>Behavioral economics curriculum, judgment and decision-making</cp:keywords>
  <cp:lastModifiedBy>Udayan Roy</cp:lastModifiedBy>
  <cp:revision>398</cp:revision>
  <dcterms:created xsi:type="dcterms:W3CDTF">2009-06-01T20:26:34Z</dcterms:created>
  <dcterms:modified xsi:type="dcterms:W3CDTF">2020-10-07T22:00:37Z</dcterms:modified>
</cp:coreProperties>
</file>