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3" r:id="rId3"/>
    <p:sldId id="257" r:id="rId4"/>
    <p:sldId id="258" r:id="rId5"/>
    <p:sldId id="259" r:id="rId6"/>
    <p:sldId id="260" r:id="rId7"/>
    <p:sldId id="261" r:id="rId8"/>
    <p:sldId id="262" r:id="rId9"/>
    <p:sldId id="269" r:id="rId10"/>
    <p:sldId id="264" r:id="rId11"/>
    <p:sldId id="265" r:id="rId12"/>
    <p:sldId id="26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8914" autoAdjust="0"/>
  </p:normalViewPr>
  <p:slideViewPr>
    <p:cSldViewPr>
      <p:cViewPr varScale="1">
        <p:scale>
          <a:sx n="61" d="100"/>
          <a:sy n="61" d="100"/>
        </p:scale>
        <p:origin x="860" y="5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6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FD8B8A38-0237-4E05-8936-0F334C93BD40}" type="datetimeFigureOut">
              <a:rPr lang="en-US"/>
              <a:pPr>
                <a:defRPr/>
              </a:pPr>
              <a:t>10/12/2020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6FB2C5-3CA1-40EC-9299-A889669CF2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presentation leaves out a point made by Ariely: when something is free, social norms replace market norms. The Israeli daycare case makes the point. I should re-include this aspect of thins being “free.” What does the subject matter of this presentation have to do with economics? How can people protect themselves from the weaknesses discussed here? How can or should rational actors and policy makers make use of the ideas discussed here?</a:t>
            </a: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EECE25-8189-490F-9182-1C0B601AE9F7}" type="slidenum">
              <a:rPr lang="en-US" altLang="en-US"/>
              <a:pPr>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BC2F9D-B5D2-45F2-BD4F-FA701845CB32}" type="datetimeFigureOut">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DA7068-B902-4595-8B0D-0ADB267E15EB}" type="slidenum">
              <a:rPr lang="en-US" altLang="en-US"/>
              <a:pPr>
                <a:defRPr/>
              </a:pPr>
              <a:t>‹#›</a:t>
            </a:fld>
            <a:endParaRPr lang="en-US" altLang="en-US"/>
          </a:p>
        </p:txBody>
      </p:sp>
    </p:spTree>
    <p:extLst>
      <p:ext uri="{BB962C8B-B14F-4D97-AF65-F5344CB8AC3E}">
        <p14:creationId xmlns:p14="http://schemas.microsoft.com/office/powerpoint/2010/main" val="173906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2A297B-70A6-48B2-B9AF-0C9D6800E121}" type="datetimeFigureOut">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18AC89-17E7-4F00-8578-6D8898842A16}" type="slidenum">
              <a:rPr lang="en-US" altLang="en-US"/>
              <a:pPr>
                <a:defRPr/>
              </a:pPr>
              <a:t>‹#›</a:t>
            </a:fld>
            <a:endParaRPr lang="en-US" altLang="en-US"/>
          </a:p>
        </p:txBody>
      </p:sp>
    </p:spTree>
    <p:extLst>
      <p:ext uri="{BB962C8B-B14F-4D97-AF65-F5344CB8AC3E}">
        <p14:creationId xmlns:p14="http://schemas.microsoft.com/office/powerpoint/2010/main" val="84703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0417A9-1612-4CE0-986D-6408A24335C1}" type="datetimeFigureOut">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023428-EC31-4408-A5E4-C0554801CAF1}" type="slidenum">
              <a:rPr lang="en-US" altLang="en-US"/>
              <a:pPr>
                <a:defRPr/>
              </a:pPr>
              <a:t>‹#›</a:t>
            </a:fld>
            <a:endParaRPr lang="en-US" altLang="en-US"/>
          </a:p>
        </p:txBody>
      </p:sp>
    </p:spTree>
    <p:extLst>
      <p:ext uri="{BB962C8B-B14F-4D97-AF65-F5344CB8AC3E}">
        <p14:creationId xmlns:p14="http://schemas.microsoft.com/office/powerpoint/2010/main" val="377981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1C0119-2188-4515-BB74-131221B32807}" type="datetimeFigureOut">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4EA58F-ECC4-44D5-B7AC-A51EF54180B0}" type="slidenum">
              <a:rPr lang="en-US" altLang="en-US"/>
              <a:pPr>
                <a:defRPr/>
              </a:pPr>
              <a:t>‹#›</a:t>
            </a:fld>
            <a:endParaRPr lang="en-US" altLang="en-US"/>
          </a:p>
        </p:txBody>
      </p:sp>
    </p:spTree>
    <p:extLst>
      <p:ext uri="{BB962C8B-B14F-4D97-AF65-F5344CB8AC3E}">
        <p14:creationId xmlns:p14="http://schemas.microsoft.com/office/powerpoint/2010/main" val="124643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845790-31E3-4DFF-B08E-55086DE45D91}" type="datetimeFigureOut">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378207-D63B-48E5-B594-65D811588F14}" type="slidenum">
              <a:rPr lang="en-US" altLang="en-US"/>
              <a:pPr>
                <a:defRPr/>
              </a:pPr>
              <a:t>‹#›</a:t>
            </a:fld>
            <a:endParaRPr lang="en-US" altLang="en-US"/>
          </a:p>
        </p:txBody>
      </p:sp>
    </p:spTree>
    <p:extLst>
      <p:ext uri="{BB962C8B-B14F-4D97-AF65-F5344CB8AC3E}">
        <p14:creationId xmlns:p14="http://schemas.microsoft.com/office/powerpoint/2010/main" val="284341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A9F5D0-A2CA-488C-A034-18989E1E7D13}" type="datetimeFigureOut">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D2AD7E-239B-4D10-BE4A-0746D32D7826}" type="slidenum">
              <a:rPr lang="en-US" altLang="en-US"/>
              <a:pPr>
                <a:defRPr/>
              </a:pPr>
              <a:t>‹#›</a:t>
            </a:fld>
            <a:endParaRPr lang="en-US" altLang="en-US"/>
          </a:p>
        </p:txBody>
      </p:sp>
    </p:spTree>
    <p:extLst>
      <p:ext uri="{BB962C8B-B14F-4D97-AF65-F5344CB8AC3E}">
        <p14:creationId xmlns:p14="http://schemas.microsoft.com/office/powerpoint/2010/main" val="390743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DC2C37-9431-44B6-9F2A-AEC247A2FCB9}" type="datetimeFigureOut">
              <a:rPr lang="en-US"/>
              <a:pPr>
                <a:defRPr/>
              </a:pPr>
              <a:t>10/12/2020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95389F-30A8-48D4-AAA7-82850DEAC347}" type="slidenum">
              <a:rPr lang="en-US" altLang="en-US"/>
              <a:pPr>
                <a:defRPr/>
              </a:pPr>
              <a:t>‹#›</a:t>
            </a:fld>
            <a:endParaRPr lang="en-US" altLang="en-US"/>
          </a:p>
        </p:txBody>
      </p:sp>
    </p:spTree>
    <p:extLst>
      <p:ext uri="{BB962C8B-B14F-4D97-AF65-F5344CB8AC3E}">
        <p14:creationId xmlns:p14="http://schemas.microsoft.com/office/powerpoint/2010/main" val="326041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0B5882-08E6-4633-9C1B-D07ACC5FC7CE}" type="datetimeFigureOut">
              <a:rPr lang="en-US"/>
              <a:pPr>
                <a:defRPr/>
              </a:pPr>
              <a:t>10/12/2020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697DFD-E1C0-4A3F-B9FA-DA5D57F4BE18}" type="slidenum">
              <a:rPr lang="en-US" altLang="en-US"/>
              <a:pPr>
                <a:defRPr/>
              </a:pPr>
              <a:t>‹#›</a:t>
            </a:fld>
            <a:endParaRPr lang="en-US" altLang="en-US"/>
          </a:p>
        </p:txBody>
      </p:sp>
    </p:spTree>
    <p:extLst>
      <p:ext uri="{BB962C8B-B14F-4D97-AF65-F5344CB8AC3E}">
        <p14:creationId xmlns:p14="http://schemas.microsoft.com/office/powerpoint/2010/main" val="3341275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7BC575-0794-421F-8A55-C1842C49385C}" type="datetimeFigureOut">
              <a:rPr lang="en-US"/>
              <a:pPr>
                <a:defRPr/>
              </a:pPr>
              <a:t>10/12/2020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E4398E-266D-4907-89C6-D78A1B879E1A}" type="slidenum">
              <a:rPr lang="en-US" altLang="en-US"/>
              <a:pPr>
                <a:defRPr/>
              </a:pPr>
              <a:t>‹#›</a:t>
            </a:fld>
            <a:endParaRPr lang="en-US" altLang="en-US"/>
          </a:p>
        </p:txBody>
      </p:sp>
    </p:spTree>
    <p:extLst>
      <p:ext uri="{BB962C8B-B14F-4D97-AF65-F5344CB8AC3E}">
        <p14:creationId xmlns:p14="http://schemas.microsoft.com/office/powerpoint/2010/main" val="410370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6BE9F8-25A2-4681-9EE8-F07EA39BDD68}" type="datetimeFigureOut">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2F8FBD-046C-4C72-A10D-57779083A95B}" type="slidenum">
              <a:rPr lang="en-US" altLang="en-US"/>
              <a:pPr>
                <a:defRPr/>
              </a:pPr>
              <a:t>‹#›</a:t>
            </a:fld>
            <a:endParaRPr lang="en-US" altLang="en-US"/>
          </a:p>
        </p:txBody>
      </p:sp>
    </p:spTree>
    <p:extLst>
      <p:ext uri="{BB962C8B-B14F-4D97-AF65-F5344CB8AC3E}">
        <p14:creationId xmlns:p14="http://schemas.microsoft.com/office/powerpoint/2010/main" val="179160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76A688-F6C9-49C1-AA2E-149DC4FAC7CB}" type="datetimeFigureOut">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E82DA0-726E-4EC4-A4D5-0E9D487E00B1}" type="slidenum">
              <a:rPr lang="en-US" altLang="en-US"/>
              <a:pPr>
                <a:defRPr/>
              </a:pPr>
              <a:t>‹#›</a:t>
            </a:fld>
            <a:endParaRPr lang="en-US" altLang="en-US"/>
          </a:p>
        </p:txBody>
      </p:sp>
    </p:spTree>
    <p:extLst>
      <p:ext uri="{BB962C8B-B14F-4D97-AF65-F5344CB8AC3E}">
        <p14:creationId xmlns:p14="http://schemas.microsoft.com/office/powerpoint/2010/main" val="208415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BDFE684-4F7E-4FA2-B1F4-AADD671B5516}" type="datetimeFigureOut">
              <a:rPr lang="en-US"/>
              <a:pPr>
                <a:defRPr/>
              </a:pPr>
              <a:t>10/12/2020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4A537C4-FB18-4AB7-B224-E5556D0EE2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TlXjdW0xQco" TargetMode="External"/><Relationship Id="rId2" Type="http://schemas.openxmlformats.org/officeDocument/2006/relationships/hyperlink" Target="http://www.youtube.com/watch?v=LmJzQ3cVt88" TargetMode="External"/><Relationship Id="rId1" Type="http://schemas.openxmlformats.org/officeDocument/2006/relationships/slideLayout" Target="../slideLayouts/slideLayout2.xml"/><Relationship Id="rId4" Type="http://schemas.openxmlformats.org/officeDocument/2006/relationships/hyperlink" Target="http://youtu.be/MDQf6x8tcX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The Inexplicable Appeal of “Free!”</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t>Non-standard decision making</a:t>
            </a:r>
          </a:p>
          <a:p>
            <a:pPr eaLnBrk="1" fontAlgn="auto" hangingPunct="1">
              <a:spcAft>
                <a:spcPts val="0"/>
              </a:spcAft>
              <a:defRPr/>
            </a:pPr>
            <a:r>
              <a:rPr lang="en-US" dirty="0" smtClean="0"/>
              <a:t>Behavioral Economics</a:t>
            </a:r>
          </a:p>
          <a:p>
            <a:pPr eaLnBrk="1" fontAlgn="auto" hangingPunct="1">
              <a:spcAft>
                <a:spcPts val="0"/>
              </a:spcAft>
              <a:defRPr/>
            </a:pPr>
            <a:r>
              <a:rPr lang="en-US" dirty="0" err="1" smtClean="0"/>
              <a:t>Udayan</a:t>
            </a:r>
            <a:r>
              <a:rPr lang="en-US" dirty="0" smtClean="0"/>
              <a:t> Roy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i="1" smtClean="0"/>
              <a:t>Free! </a:t>
            </a:r>
            <a:r>
              <a:rPr lang="en-US" altLang="en-US" smtClean="0"/>
              <a:t>drives us crazy</a:t>
            </a:r>
          </a:p>
        </p:txBody>
      </p:sp>
      <p:sp>
        <p:nvSpPr>
          <p:cNvPr id="13315" name="Content Placeholder 2"/>
          <p:cNvSpPr>
            <a:spLocks noGrp="1"/>
          </p:cNvSpPr>
          <p:nvPr>
            <p:ph idx="1"/>
          </p:nvPr>
        </p:nvSpPr>
        <p:spPr/>
        <p:txBody>
          <a:bodyPr/>
          <a:lstStyle/>
          <a:p>
            <a:r>
              <a:rPr lang="en-US" altLang="en-US" smtClean="0"/>
              <a:t>We may opt for a free bank account and spend $6.00 per month on online banking instead of a bank account with a $5.00 monthly fee that provides free online banking</a:t>
            </a:r>
          </a:p>
          <a:p>
            <a:r>
              <a:rPr lang="en-US" altLang="en-US" smtClean="0"/>
              <a:t>We may pay $10,000 more for a car that comes with free oil changes even though the cost of oil changes over the car’s lifetime may be less than $6,000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i="1" smtClean="0"/>
              <a:t>Free! </a:t>
            </a:r>
            <a:r>
              <a:rPr lang="en-US" altLang="en-US" smtClean="0"/>
              <a:t>drives us crazy</a:t>
            </a:r>
          </a:p>
        </p:txBody>
      </p:sp>
      <p:sp>
        <p:nvSpPr>
          <p:cNvPr id="14339" name="Content Placeholder 2"/>
          <p:cNvSpPr>
            <a:spLocks noGrp="1"/>
          </p:cNvSpPr>
          <p:nvPr>
            <p:ph idx="1"/>
          </p:nvPr>
        </p:nvSpPr>
        <p:spPr/>
        <p:txBody>
          <a:bodyPr/>
          <a:lstStyle/>
          <a:p>
            <a:r>
              <a:rPr lang="en-US" altLang="en-US" smtClean="0"/>
              <a:t>We may go to the zoo on a day admission is free even though we’d be much happier going on another day when admission is $15</a:t>
            </a:r>
          </a:p>
          <a:p>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i="1" smtClean="0"/>
              <a:t>Free! </a:t>
            </a:r>
            <a:r>
              <a:rPr lang="en-US" altLang="en-US" smtClean="0"/>
              <a:t>drives us crazy</a:t>
            </a:r>
          </a:p>
        </p:txBody>
      </p:sp>
      <p:sp>
        <p:nvSpPr>
          <p:cNvPr id="17411" name="Content Placeholder 2"/>
          <p:cNvSpPr>
            <a:spLocks noGrp="1"/>
          </p:cNvSpPr>
          <p:nvPr>
            <p:ph idx="1"/>
          </p:nvPr>
        </p:nvSpPr>
        <p:spPr/>
        <p:txBody>
          <a:bodyPr/>
          <a:lstStyle/>
          <a:p>
            <a:r>
              <a:rPr lang="en-US" altLang="en-US" smtClean="0"/>
              <a:t>As a policy maker, if you wish people to do </a:t>
            </a:r>
            <a:r>
              <a:rPr lang="en-US" altLang="en-US" i="1" smtClean="0"/>
              <a:t>X</a:t>
            </a:r>
            <a:r>
              <a:rPr lang="en-US" altLang="en-US" smtClean="0"/>
              <a:t> (whatever </a:t>
            </a:r>
            <a:r>
              <a:rPr lang="en-US" altLang="en-US" i="1" smtClean="0"/>
              <a:t>X</a:t>
            </a:r>
            <a:r>
              <a:rPr lang="en-US" altLang="en-US" smtClean="0"/>
              <a:t> is), don’t just </a:t>
            </a:r>
            <a:r>
              <a:rPr lang="en-US" altLang="en-US" i="1" smtClean="0"/>
              <a:t>reduce</a:t>
            </a:r>
            <a:r>
              <a:rPr lang="en-US" altLang="en-US" smtClean="0"/>
              <a:t> the price or fee people must pay to do </a:t>
            </a:r>
            <a:r>
              <a:rPr lang="en-US" altLang="en-US" i="1" smtClean="0"/>
              <a:t>X</a:t>
            </a:r>
            <a:r>
              <a:rPr lang="en-US" altLang="en-US" smtClean="0"/>
              <a:t>, make it </a:t>
            </a:r>
            <a:r>
              <a:rPr lang="en-US" altLang="en-US" i="1" smtClean="0"/>
              <a:t>free</a:t>
            </a:r>
            <a:r>
              <a:rPr lang="en-US" altLang="en-US" smtClean="0"/>
              <a:t>!</a:t>
            </a:r>
          </a:p>
          <a:p>
            <a:pPr lvl="1"/>
            <a:r>
              <a:rPr lang="en-US" altLang="en-US" i="1" smtClean="0"/>
              <a:t>X</a:t>
            </a:r>
            <a:r>
              <a:rPr lang="en-US" altLang="en-US" smtClean="0"/>
              <a:t> could be taking the flu shot, buying nicotine patches (if you are a smoker), taking online courses, etc.</a:t>
            </a:r>
          </a:p>
          <a:p>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Reading</a:t>
            </a:r>
          </a:p>
        </p:txBody>
      </p:sp>
      <p:sp>
        <p:nvSpPr>
          <p:cNvPr id="5123" name="Content Placeholder 2"/>
          <p:cNvSpPr>
            <a:spLocks noGrp="1"/>
          </p:cNvSpPr>
          <p:nvPr>
            <p:ph idx="1"/>
          </p:nvPr>
        </p:nvSpPr>
        <p:spPr/>
        <p:txBody>
          <a:bodyPr/>
          <a:lstStyle/>
          <a:p>
            <a:r>
              <a:rPr lang="en-US" altLang="en-US" i="1" smtClean="0"/>
              <a:t>Predictably Irrational</a:t>
            </a:r>
            <a:endParaRPr lang="en-US" altLang="en-US" smtClean="0"/>
          </a:p>
          <a:p>
            <a:pPr lvl="1"/>
            <a:r>
              <a:rPr lang="en-US" altLang="en-US" smtClean="0"/>
              <a:t>Chapter 3 The Cost of Zero Cost</a:t>
            </a:r>
          </a:p>
          <a:p>
            <a:endParaRPr lang="en-US" altLang="en-US" smtClean="0"/>
          </a:p>
          <a:p>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It’s Free!!!</a:t>
            </a:r>
          </a:p>
        </p:txBody>
      </p:sp>
      <p:sp>
        <p:nvSpPr>
          <p:cNvPr id="6147" name="Content Placeholder 2"/>
          <p:cNvSpPr>
            <a:spLocks noGrp="1"/>
          </p:cNvSpPr>
          <p:nvPr>
            <p:ph idx="1"/>
          </p:nvPr>
        </p:nvSpPr>
        <p:spPr/>
        <p:txBody>
          <a:bodyPr/>
          <a:lstStyle/>
          <a:p>
            <a:pPr eaLnBrk="1" hangingPunct="1"/>
            <a:r>
              <a:rPr lang="en-US" altLang="en-US" smtClean="0"/>
              <a:t>We seem to lose all sense when told that something or other is free</a:t>
            </a:r>
          </a:p>
          <a:p>
            <a:pPr eaLnBrk="1" hangingPunct="1"/>
            <a:r>
              <a:rPr lang="en-US" altLang="en-US" smtClean="0"/>
              <a:t>Our ability to make intelligent trade-offs deteriorates when the price drops to zero</a:t>
            </a:r>
          </a:p>
          <a:p>
            <a:pPr eaLnBrk="1" hangingPunct="1"/>
            <a:r>
              <a:rPr lang="en-US" altLang="en-US" smtClean="0"/>
              <a:t>We tend to choose a “free” option even when it is clearly inferior to other options</a:t>
            </a:r>
          </a:p>
          <a:p>
            <a:pPr eaLnBrk="1" hangingPunct="1"/>
            <a:endParaRPr lang="en-US" altLang="en-US" smtClean="0"/>
          </a:p>
          <a:p>
            <a:pPr eaLnBrk="1" hangingPunct="1"/>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Chocolate Experiment</a:t>
            </a:r>
          </a:p>
        </p:txBody>
      </p:sp>
      <p:sp>
        <p:nvSpPr>
          <p:cNvPr id="7171" name="Content Placeholder 2"/>
          <p:cNvSpPr>
            <a:spLocks noGrp="1"/>
          </p:cNvSpPr>
          <p:nvPr>
            <p:ph idx="1"/>
          </p:nvPr>
        </p:nvSpPr>
        <p:spPr/>
        <p:txBody>
          <a:bodyPr/>
          <a:lstStyle/>
          <a:p>
            <a:pPr eaLnBrk="1" hangingPunct="1"/>
            <a:r>
              <a:rPr lang="en-US" altLang="en-US" smtClean="0"/>
              <a:t>Students were offered the opportunity to buy one chocolate per person at reduced prices</a:t>
            </a:r>
          </a:p>
          <a:p>
            <a:pPr eaLnBrk="1" hangingPunct="1"/>
            <a:r>
              <a:rPr lang="en-US" altLang="en-US" smtClean="0"/>
              <a:t>Here are the results:</a:t>
            </a:r>
          </a:p>
        </p:txBody>
      </p:sp>
      <p:graphicFrame>
        <p:nvGraphicFramePr>
          <p:cNvPr id="4" name="Table 3"/>
          <p:cNvGraphicFramePr>
            <a:graphicFrameLocks noGrp="1"/>
          </p:cNvGraphicFramePr>
          <p:nvPr/>
        </p:nvGraphicFramePr>
        <p:xfrm>
          <a:off x="3048001" y="4800601"/>
          <a:ext cx="6545263" cy="1482725"/>
        </p:xfrm>
        <a:graphic>
          <a:graphicData uri="http://schemas.openxmlformats.org/drawingml/2006/table">
            <a:tbl>
              <a:tblPr firstRow="1" bandRow="1">
                <a:tableStyleId>{5C22544A-7EE6-4342-B048-85BDC9FD1C3A}</a:tableStyleId>
              </a:tblPr>
              <a:tblGrid>
                <a:gridCol w="1669031">
                  <a:extLst>
                    <a:ext uri="{9D8B030D-6E8A-4147-A177-3AD203B41FA5}">
                      <a16:colId xmlns:a16="http://schemas.microsoft.com/office/drawing/2014/main" val="20000"/>
                    </a:ext>
                  </a:extLst>
                </a:gridCol>
                <a:gridCol w="1219058">
                  <a:extLst>
                    <a:ext uri="{9D8B030D-6E8A-4147-A177-3AD203B41FA5}">
                      <a16:colId xmlns:a16="http://schemas.microsoft.com/office/drawing/2014/main" val="20001"/>
                    </a:ext>
                  </a:extLst>
                </a:gridCol>
                <a:gridCol w="1219058">
                  <a:extLst>
                    <a:ext uri="{9D8B030D-6E8A-4147-A177-3AD203B41FA5}">
                      <a16:colId xmlns:a16="http://schemas.microsoft.com/office/drawing/2014/main" val="20002"/>
                    </a:ext>
                  </a:extLst>
                </a:gridCol>
                <a:gridCol w="1219058">
                  <a:extLst>
                    <a:ext uri="{9D8B030D-6E8A-4147-A177-3AD203B41FA5}">
                      <a16:colId xmlns:a16="http://schemas.microsoft.com/office/drawing/2014/main" val="20003"/>
                    </a:ext>
                  </a:extLst>
                </a:gridCol>
                <a:gridCol w="1219058">
                  <a:extLst>
                    <a:ext uri="{9D8B030D-6E8A-4147-A177-3AD203B41FA5}">
                      <a16:colId xmlns:a16="http://schemas.microsoft.com/office/drawing/2014/main" val="20004"/>
                    </a:ext>
                  </a:extLst>
                </a:gridCol>
              </a:tblGrid>
              <a:tr h="370681">
                <a:tc>
                  <a:txBody>
                    <a:bodyPr/>
                    <a:lstStyle/>
                    <a:p>
                      <a:endParaRPr lang="en-US" sz="1800" dirty="0"/>
                    </a:p>
                  </a:txBody>
                  <a:tcPr marL="91429" marR="91429" marT="45700" marB="45700"/>
                </a:tc>
                <a:tc gridSpan="2">
                  <a:txBody>
                    <a:bodyPr/>
                    <a:lstStyle/>
                    <a:p>
                      <a:pPr algn="ctr"/>
                      <a:r>
                        <a:rPr lang="en-US" sz="1800" dirty="0" smtClean="0"/>
                        <a:t>Situation </a:t>
                      </a:r>
                      <a:r>
                        <a:rPr lang="en-US" sz="1800" i="1" dirty="0" smtClean="0"/>
                        <a:t>A</a:t>
                      </a:r>
                      <a:endParaRPr lang="en-US" sz="1800" i="1" dirty="0"/>
                    </a:p>
                  </a:txBody>
                  <a:tcPr marL="91429" marR="91429" marT="45700" marB="45700"/>
                </a:tc>
                <a:tc hMerge="1">
                  <a:txBody>
                    <a:bodyPr/>
                    <a:lstStyle/>
                    <a:p>
                      <a:endParaRPr lang="en-US" dirty="0"/>
                    </a:p>
                  </a:txBody>
                  <a:tcPr/>
                </a:tc>
                <a:tc gridSpan="2">
                  <a:txBody>
                    <a:bodyPr/>
                    <a:lstStyle/>
                    <a:p>
                      <a:pPr algn="ctr"/>
                      <a:r>
                        <a:rPr lang="en-US" sz="1800" dirty="0" smtClean="0"/>
                        <a:t>Situation </a:t>
                      </a:r>
                      <a:r>
                        <a:rPr lang="en-US" sz="1800" i="1" dirty="0" smtClean="0"/>
                        <a:t>B</a:t>
                      </a:r>
                      <a:endParaRPr lang="en-US" sz="1800" i="1" dirty="0"/>
                    </a:p>
                  </a:txBody>
                  <a:tcPr marL="91429" marR="91429" marT="45700" marB="45700"/>
                </a:tc>
                <a:tc hMerge="1">
                  <a:txBody>
                    <a:bodyPr/>
                    <a:lstStyle/>
                    <a:p>
                      <a:endParaRPr lang="en-US" dirty="0"/>
                    </a:p>
                  </a:txBody>
                  <a:tcPr/>
                </a:tc>
                <a:extLst>
                  <a:ext uri="{0D108BD9-81ED-4DB2-BD59-A6C34878D82A}">
                    <a16:rowId xmlns:a16="http://schemas.microsoft.com/office/drawing/2014/main" val="10000"/>
                  </a:ext>
                </a:extLst>
              </a:tr>
              <a:tr h="370681">
                <a:tc>
                  <a:txBody>
                    <a:bodyPr/>
                    <a:lstStyle/>
                    <a:p>
                      <a:endParaRPr lang="en-US" sz="1800"/>
                    </a:p>
                  </a:txBody>
                  <a:tcPr marL="91429" marR="91429" marT="45700" marB="45700"/>
                </a:tc>
                <a:tc>
                  <a:txBody>
                    <a:bodyPr/>
                    <a:lstStyle/>
                    <a:p>
                      <a:pPr algn="ctr"/>
                      <a:r>
                        <a:rPr lang="en-US" sz="1800" dirty="0" smtClean="0"/>
                        <a:t>Price $</a:t>
                      </a:r>
                      <a:endParaRPr lang="en-US" sz="1800" dirty="0"/>
                    </a:p>
                  </a:txBody>
                  <a:tcPr marL="91429" marR="91429" marT="45700" marB="45700"/>
                </a:tc>
                <a:tc>
                  <a:txBody>
                    <a:bodyPr/>
                    <a:lstStyle/>
                    <a:p>
                      <a:pPr algn="ctr"/>
                      <a:r>
                        <a:rPr lang="en-US" sz="1800" dirty="0" smtClean="0"/>
                        <a:t>Quantity % </a:t>
                      </a:r>
                      <a:endParaRPr lang="en-US" sz="1800" dirty="0"/>
                    </a:p>
                  </a:txBody>
                  <a:tcPr marL="91429" marR="91429" marT="45700" marB="45700"/>
                </a:tc>
                <a:tc>
                  <a:txBody>
                    <a:bodyPr/>
                    <a:lstStyle/>
                    <a:p>
                      <a:pPr algn="ctr"/>
                      <a:r>
                        <a:rPr lang="en-US" sz="1800" dirty="0" smtClean="0"/>
                        <a:t>Price $ </a:t>
                      </a:r>
                      <a:endParaRPr lang="en-US" sz="1800" dirty="0"/>
                    </a:p>
                  </a:txBody>
                  <a:tcPr marL="91429" marR="91429" marT="45700" marB="45700"/>
                </a:tc>
                <a:tc>
                  <a:txBody>
                    <a:bodyPr/>
                    <a:lstStyle/>
                    <a:p>
                      <a:pPr algn="ctr"/>
                      <a:r>
                        <a:rPr lang="en-US" sz="1800" dirty="0" smtClean="0"/>
                        <a:t>Quantity %</a:t>
                      </a:r>
                      <a:endParaRPr lang="en-US" sz="1800" dirty="0"/>
                    </a:p>
                  </a:txBody>
                  <a:tcPr marL="91429" marR="91429" marT="45700" marB="45700"/>
                </a:tc>
                <a:extLst>
                  <a:ext uri="{0D108BD9-81ED-4DB2-BD59-A6C34878D82A}">
                    <a16:rowId xmlns:a16="http://schemas.microsoft.com/office/drawing/2014/main" val="10001"/>
                  </a:ext>
                </a:extLst>
              </a:tr>
              <a:tr h="370681">
                <a:tc>
                  <a:txBody>
                    <a:bodyPr/>
                    <a:lstStyle/>
                    <a:p>
                      <a:r>
                        <a:rPr lang="en-US" sz="1800" dirty="0" err="1" smtClean="0"/>
                        <a:t>Lindt</a:t>
                      </a:r>
                      <a:r>
                        <a:rPr lang="en-US" sz="1800" dirty="0" smtClean="0"/>
                        <a:t> truffles</a:t>
                      </a:r>
                      <a:endParaRPr lang="en-US" sz="1800" dirty="0"/>
                    </a:p>
                  </a:txBody>
                  <a:tcPr marL="91429" marR="91429" marT="45700" marB="45700"/>
                </a:tc>
                <a:tc>
                  <a:txBody>
                    <a:bodyPr/>
                    <a:lstStyle/>
                    <a:p>
                      <a:pPr algn="ctr"/>
                      <a:r>
                        <a:rPr lang="en-US" sz="1800" dirty="0" smtClean="0"/>
                        <a:t>0.15</a:t>
                      </a:r>
                      <a:endParaRPr lang="en-US" sz="1800" dirty="0"/>
                    </a:p>
                  </a:txBody>
                  <a:tcPr marL="91429" marR="91429" marT="45700" marB="45700"/>
                </a:tc>
                <a:tc>
                  <a:txBody>
                    <a:bodyPr/>
                    <a:lstStyle/>
                    <a:p>
                      <a:pPr algn="ctr"/>
                      <a:r>
                        <a:rPr lang="en-US" sz="1800" dirty="0" smtClean="0"/>
                        <a:t>73</a:t>
                      </a:r>
                      <a:endParaRPr lang="en-US" sz="1800" dirty="0"/>
                    </a:p>
                  </a:txBody>
                  <a:tcPr marL="91429" marR="91429" marT="45700" marB="45700"/>
                </a:tc>
                <a:tc>
                  <a:txBody>
                    <a:bodyPr/>
                    <a:lstStyle/>
                    <a:p>
                      <a:pPr algn="ctr"/>
                      <a:r>
                        <a:rPr lang="en-US" sz="1800" dirty="0" smtClean="0"/>
                        <a:t>0.14</a:t>
                      </a:r>
                      <a:endParaRPr lang="en-US" sz="1800" dirty="0"/>
                    </a:p>
                  </a:txBody>
                  <a:tcPr marL="91429" marR="91429" marT="45700" marB="45700"/>
                </a:tc>
                <a:tc>
                  <a:txBody>
                    <a:bodyPr/>
                    <a:lstStyle/>
                    <a:p>
                      <a:pPr algn="ctr"/>
                      <a:r>
                        <a:rPr lang="en-US" sz="1800" dirty="0" smtClean="0"/>
                        <a:t>31</a:t>
                      </a:r>
                      <a:endParaRPr lang="en-US" sz="1800" dirty="0"/>
                    </a:p>
                  </a:txBody>
                  <a:tcPr marL="91429" marR="91429" marT="45700" marB="45700"/>
                </a:tc>
                <a:extLst>
                  <a:ext uri="{0D108BD9-81ED-4DB2-BD59-A6C34878D82A}">
                    <a16:rowId xmlns:a16="http://schemas.microsoft.com/office/drawing/2014/main" val="10002"/>
                  </a:ext>
                </a:extLst>
              </a:tr>
              <a:tr h="370681">
                <a:tc>
                  <a:txBody>
                    <a:bodyPr/>
                    <a:lstStyle/>
                    <a:p>
                      <a:r>
                        <a:rPr lang="en-US" sz="1800" dirty="0" err="1" smtClean="0"/>
                        <a:t>Hersheys</a:t>
                      </a:r>
                      <a:r>
                        <a:rPr lang="en-US" sz="1800" dirty="0" smtClean="0"/>
                        <a:t> kisses</a:t>
                      </a:r>
                      <a:endParaRPr lang="en-US" sz="1800" dirty="0"/>
                    </a:p>
                  </a:txBody>
                  <a:tcPr marL="91429" marR="91429" marT="45700" marB="45700"/>
                </a:tc>
                <a:tc>
                  <a:txBody>
                    <a:bodyPr/>
                    <a:lstStyle/>
                    <a:p>
                      <a:pPr algn="ctr"/>
                      <a:r>
                        <a:rPr lang="en-US" sz="1800" dirty="0" smtClean="0"/>
                        <a:t>0.01</a:t>
                      </a:r>
                      <a:endParaRPr lang="en-US" sz="1800" dirty="0"/>
                    </a:p>
                  </a:txBody>
                  <a:tcPr marL="91429" marR="91429" marT="45700" marB="45700"/>
                </a:tc>
                <a:tc>
                  <a:txBody>
                    <a:bodyPr/>
                    <a:lstStyle/>
                    <a:p>
                      <a:pPr algn="ctr"/>
                      <a:r>
                        <a:rPr lang="en-US" sz="1800" dirty="0" smtClean="0"/>
                        <a:t>27</a:t>
                      </a:r>
                      <a:endParaRPr lang="en-US" sz="1800" dirty="0"/>
                    </a:p>
                  </a:txBody>
                  <a:tcPr marL="91429" marR="91429" marT="45700" marB="45700"/>
                </a:tc>
                <a:tc>
                  <a:txBody>
                    <a:bodyPr/>
                    <a:lstStyle/>
                    <a:p>
                      <a:pPr algn="ctr"/>
                      <a:r>
                        <a:rPr lang="en-US" sz="1800" dirty="0" smtClean="0"/>
                        <a:t>0.00</a:t>
                      </a:r>
                      <a:endParaRPr lang="en-US" sz="1800" dirty="0"/>
                    </a:p>
                  </a:txBody>
                  <a:tcPr marL="91429" marR="91429" marT="45700" marB="45700"/>
                </a:tc>
                <a:tc>
                  <a:txBody>
                    <a:bodyPr/>
                    <a:lstStyle/>
                    <a:p>
                      <a:pPr algn="ctr"/>
                      <a:r>
                        <a:rPr lang="en-US" sz="1800" dirty="0" smtClean="0"/>
                        <a:t>69</a:t>
                      </a:r>
                      <a:endParaRPr lang="en-US" sz="1800" dirty="0"/>
                    </a:p>
                  </a:txBody>
                  <a:tcPr marL="91429" marR="91429" marT="45700" marB="4570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Another chocolate experiment</a:t>
            </a:r>
          </a:p>
        </p:txBody>
      </p:sp>
      <p:sp>
        <p:nvSpPr>
          <p:cNvPr id="8195" name="Content Placeholder 2"/>
          <p:cNvSpPr>
            <a:spLocks noGrp="1"/>
          </p:cNvSpPr>
          <p:nvPr>
            <p:ph idx="1"/>
          </p:nvPr>
        </p:nvSpPr>
        <p:spPr/>
        <p:txBody>
          <a:bodyPr/>
          <a:lstStyle/>
          <a:p>
            <a:pPr eaLnBrk="1" hangingPunct="1"/>
            <a:r>
              <a:rPr lang="en-US" altLang="en-US" smtClean="0"/>
              <a:t>Each child is given 3 Hershey’s Kisses and then offered a trading opportunity</a:t>
            </a:r>
          </a:p>
          <a:p>
            <a:pPr eaLnBrk="1" hangingPunct="1"/>
            <a:r>
              <a:rPr lang="en-US" altLang="en-US" smtClean="0"/>
              <a:t>Group 1</a:t>
            </a:r>
          </a:p>
          <a:p>
            <a:pPr lvl="1" eaLnBrk="1" hangingPunct="1"/>
            <a:r>
              <a:rPr lang="en-US" altLang="en-US" smtClean="0"/>
              <a:t>1 Snickers bar for 2 Hershey’s kisses, or</a:t>
            </a:r>
          </a:p>
          <a:p>
            <a:pPr lvl="1" eaLnBrk="1" hangingPunct="1"/>
            <a:r>
              <a:rPr lang="en-US" altLang="en-US" smtClean="0"/>
              <a:t>½  Snickers bar for 1 Hershey’s kiss</a:t>
            </a:r>
          </a:p>
          <a:p>
            <a:pPr eaLnBrk="1" hangingPunct="1"/>
            <a:r>
              <a:rPr lang="en-US" altLang="en-US" smtClean="0"/>
              <a:t>Group 2</a:t>
            </a:r>
          </a:p>
          <a:p>
            <a:pPr lvl="1" eaLnBrk="1" hangingPunct="1"/>
            <a:r>
              <a:rPr lang="en-US" altLang="en-US" smtClean="0"/>
              <a:t>1 Snickers bar for 1 Hershey’s kiss, or</a:t>
            </a:r>
          </a:p>
          <a:p>
            <a:pPr lvl="1" eaLnBrk="1" hangingPunct="1"/>
            <a:r>
              <a:rPr lang="en-US" altLang="en-US" smtClean="0"/>
              <a:t>½  Snickers bar for free</a:t>
            </a:r>
          </a:p>
        </p:txBody>
      </p:sp>
      <p:sp>
        <p:nvSpPr>
          <p:cNvPr id="4" name="TextBox 3"/>
          <p:cNvSpPr txBox="1">
            <a:spLocks noChangeArrowheads="1"/>
          </p:cNvSpPr>
          <p:nvPr/>
        </p:nvSpPr>
        <p:spPr bwMode="auto">
          <a:xfrm>
            <a:off x="8534400" y="3352800"/>
            <a:ext cx="1981200" cy="3698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Most kids took this</a:t>
            </a:r>
          </a:p>
        </p:txBody>
      </p:sp>
      <p:sp>
        <p:nvSpPr>
          <p:cNvPr id="5" name="TextBox 4"/>
          <p:cNvSpPr txBox="1">
            <a:spLocks noChangeArrowheads="1"/>
          </p:cNvSpPr>
          <p:nvPr/>
        </p:nvSpPr>
        <p:spPr bwMode="auto">
          <a:xfrm>
            <a:off x="6248400" y="5410200"/>
            <a:ext cx="1981200" cy="3698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Most kids took this</a:t>
            </a:r>
          </a:p>
        </p:txBody>
      </p:sp>
      <p:sp>
        <p:nvSpPr>
          <p:cNvPr id="6" name="TextBox 5"/>
          <p:cNvSpPr txBox="1">
            <a:spLocks noChangeArrowheads="1"/>
          </p:cNvSpPr>
          <p:nvPr/>
        </p:nvSpPr>
        <p:spPr bwMode="auto">
          <a:xfrm>
            <a:off x="1676400" y="6059488"/>
            <a:ext cx="8839200" cy="64611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In both cases, one could get an additional Snickers bar by giving up one Hershey’s kiss. This trade off is popular for Group 1, but not when a “free” option is available.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Amazon.com gift cards experiment</a:t>
            </a:r>
          </a:p>
        </p:txBody>
      </p:sp>
      <p:sp>
        <p:nvSpPr>
          <p:cNvPr id="9219" name="Content Placeholder 2"/>
          <p:cNvSpPr>
            <a:spLocks noGrp="1"/>
          </p:cNvSpPr>
          <p:nvPr>
            <p:ph idx="1"/>
          </p:nvPr>
        </p:nvSpPr>
        <p:spPr/>
        <p:txBody>
          <a:bodyPr/>
          <a:lstStyle/>
          <a:p>
            <a:pPr eaLnBrk="1" hangingPunct="1"/>
            <a:r>
              <a:rPr lang="en-US" altLang="en-US" smtClean="0"/>
              <a:t>One gift card per person</a:t>
            </a:r>
          </a:p>
          <a:p>
            <a:pPr eaLnBrk="1" hangingPunct="1"/>
            <a:r>
              <a:rPr lang="en-US" altLang="en-US" smtClean="0"/>
              <a:t>Offer 1: $20 gift card at a price of $7</a:t>
            </a:r>
          </a:p>
          <a:p>
            <a:pPr eaLnBrk="1" hangingPunct="1"/>
            <a:r>
              <a:rPr lang="en-US" altLang="en-US" smtClean="0"/>
              <a:t>Offer 2: $10 gift card for free</a:t>
            </a:r>
          </a:p>
          <a:p>
            <a:pPr eaLnBrk="1" hangingPunct="1"/>
            <a:r>
              <a:rPr lang="en-US" altLang="en-US" smtClean="0"/>
              <a:t>Guess which one was the overwhelming favorite!</a:t>
            </a:r>
          </a:p>
        </p:txBody>
      </p:sp>
      <p:sp>
        <p:nvSpPr>
          <p:cNvPr id="4" name="Oval 3"/>
          <p:cNvSpPr/>
          <p:nvPr/>
        </p:nvSpPr>
        <p:spPr>
          <a:xfrm>
            <a:off x="1981200" y="2743200"/>
            <a:ext cx="5791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Amazon.com in France</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For some reason, amazon.com in France was not showing sales levels that were achieved in all other countries</a:t>
            </a:r>
          </a:p>
          <a:p>
            <a:pPr eaLnBrk="1" fontAlgn="auto" hangingPunct="1">
              <a:spcAft>
                <a:spcPts val="0"/>
              </a:spcAft>
              <a:defRPr/>
            </a:pPr>
            <a:r>
              <a:rPr lang="en-US" dirty="0" smtClean="0"/>
              <a:t>It turned out that all other countries had free shipping while there was a </a:t>
            </a:r>
            <a:r>
              <a:rPr lang="en-US" i="1" dirty="0" smtClean="0"/>
              <a:t>one Franc</a:t>
            </a:r>
            <a:r>
              <a:rPr lang="en-US" dirty="0" smtClean="0"/>
              <a:t> (about 20 cents) shipping fee in France</a:t>
            </a:r>
          </a:p>
          <a:p>
            <a:pPr eaLnBrk="1" fontAlgn="auto" hangingPunct="1">
              <a:spcAft>
                <a:spcPts val="0"/>
              </a:spcAft>
              <a:defRPr/>
            </a:pPr>
            <a:r>
              <a:rPr lang="en-US" dirty="0" smtClean="0"/>
              <a:t>When shipping became truly free in France, sales quickly jumped up to the levels in other countries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i="1" smtClean="0"/>
              <a:t>Free!</a:t>
            </a:r>
            <a:r>
              <a:rPr lang="en-US" altLang="en-US" smtClean="0"/>
              <a:t> drives us crazy</a:t>
            </a:r>
          </a:p>
        </p:txBody>
      </p:sp>
      <p:sp>
        <p:nvSpPr>
          <p:cNvPr id="11267" name="Content Placeholder 2"/>
          <p:cNvSpPr>
            <a:spLocks noGrp="1"/>
          </p:cNvSpPr>
          <p:nvPr>
            <p:ph idx="1"/>
          </p:nvPr>
        </p:nvSpPr>
        <p:spPr/>
        <p:txBody>
          <a:bodyPr/>
          <a:lstStyle/>
          <a:p>
            <a:pPr eaLnBrk="1" hangingPunct="1"/>
            <a:r>
              <a:rPr lang="en-US" altLang="en-US" smtClean="0"/>
              <a:t>Clearly our ability to make rational trade-offs is completely gone when something reaches the magical price of “free!”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Video</a:t>
            </a:r>
          </a:p>
        </p:txBody>
      </p:sp>
      <p:sp>
        <p:nvSpPr>
          <p:cNvPr id="12291" name="Content Placeholder 2"/>
          <p:cNvSpPr>
            <a:spLocks noGrp="1"/>
          </p:cNvSpPr>
          <p:nvPr>
            <p:ph idx="1"/>
          </p:nvPr>
        </p:nvSpPr>
        <p:spPr/>
        <p:txBody>
          <a:bodyPr/>
          <a:lstStyle/>
          <a:p>
            <a:pPr eaLnBrk="1" hangingPunct="1"/>
            <a:r>
              <a:rPr lang="en-US" altLang="en-US" i="1" smtClean="0"/>
              <a:t>Free!</a:t>
            </a:r>
            <a:r>
              <a:rPr lang="en-US" altLang="en-US" smtClean="0"/>
              <a:t> by Dan Ariely:  </a:t>
            </a:r>
            <a:r>
              <a:rPr lang="en-US" altLang="en-US" smtClean="0">
                <a:hlinkClick r:id="rId2"/>
              </a:rPr>
              <a:t>http://www.youtube.com/watch?v=LmJzQ3cVt88</a:t>
            </a:r>
            <a:r>
              <a:rPr lang="en-US" altLang="en-US" smtClean="0"/>
              <a:t> </a:t>
            </a:r>
          </a:p>
          <a:p>
            <a:pPr eaLnBrk="1" hangingPunct="1"/>
            <a:r>
              <a:rPr lang="en-US" altLang="en-US" i="1" smtClean="0"/>
              <a:t>When Free is Dangerous</a:t>
            </a:r>
            <a:r>
              <a:rPr lang="en-US" altLang="en-US" smtClean="0"/>
              <a:t> by Dan Ariely: </a:t>
            </a:r>
            <a:r>
              <a:rPr lang="en-US" altLang="en-US" smtClean="0">
                <a:hlinkClick r:id="rId3"/>
              </a:rPr>
              <a:t>http://youtu.be/TlXjdW0xQco</a:t>
            </a:r>
            <a:r>
              <a:rPr lang="en-US" altLang="en-US" smtClean="0"/>
              <a:t> </a:t>
            </a:r>
          </a:p>
          <a:p>
            <a:pPr eaLnBrk="1" hangingPunct="1"/>
            <a:r>
              <a:rPr lang="en-US" altLang="en-US" i="1" smtClean="0"/>
              <a:t>Free and Irrationality</a:t>
            </a:r>
            <a:r>
              <a:rPr lang="en-US" altLang="en-US" smtClean="0"/>
              <a:t> by Dan Ariely: </a:t>
            </a:r>
            <a:r>
              <a:rPr lang="en-US" altLang="en-US" smtClean="0">
                <a:hlinkClick r:id="rId4"/>
              </a:rPr>
              <a:t>http://youtu.be/MDQf6x8tcXA</a:t>
            </a:r>
            <a:r>
              <a:rPr lang="en-US" altLang="en-US" smtClean="0"/>
              <a:t> </a:t>
            </a:r>
          </a:p>
          <a:p>
            <a:pPr eaLnBrk="1" hangingPunct="1"/>
            <a:endParaRPr lang="en-US" altLang="en-US" smtClean="0"/>
          </a:p>
          <a:p>
            <a:endParaRPr lang="en-US" alt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622</Words>
  <Application>Microsoft Office PowerPoint</Application>
  <PresentationFormat>Widescreen</PresentationFormat>
  <Paragraphs>66</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The Inexplicable Appeal of “Free!”</vt:lpstr>
      <vt:lpstr>Reading</vt:lpstr>
      <vt:lpstr>It’s Free!!!</vt:lpstr>
      <vt:lpstr>Chocolate Experiment</vt:lpstr>
      <vt:lpstr>Another chocolate experiment</vt:lpstr>
      <vt:lpstr>Amazon.com gift cards experiment</vt:lpstr>
      <vt:lpstr>Amazon.com in France</vt:lpstr>
      <vt:lpstr>Free! drives us crazy</vt:lpstr>
      <vt:lpstr>Video</vt:lpstr>
      <vt:lpstr>Free! drives us crazy</vt:lpstr>
      <vt:lpstr>Free! drives us crazy</vt:lpstr>
      <vt:lpstr>Free! drives us crazy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appeal of “Free!”</dc:title>
  <dc:creator>Udayan Roy</dc:creator>
  <cp:lastModifiedBy>Udayan Roy</cp:lastModifiedBy>
  <cp:revision>46</cp:revision>
  <dcterms:created xsi:type="dcterms:W3CDTF">2010-10-04T00:27:48Z</dcterms:created>
  <dcterms:modified xsi:type="dcterms:W3CDTF">2020-10-13T00:19:48Z</dcterms:modified>
</cp:coreProperties>
</file>