
<file path=[Content_Types].xml><?xml version="1.0" encoding="utf-8"?>
<Types xmlns="http://schemas.openxmlformats.org/package/2006/content-types">
  <Default Extension="png" ContentType="image/png"/>
  <Default Extension="tmp"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5" r:id="rId3"/>
    <p:sldId id="297" r:id="rId4"/>
    <p:sldId id="270" r:id="rId5"/>
    <p:sldId id="272" r:id="rId6"/>
    <p:sldId id="262" r:id="rId7"/>
    <p:sldId id="264" r:id="rId8"/>
    <p:sldId id="263" r:id="rId9"/>
    <p:sldId id="265" r:id="rId10"/>
    <p:sldId id="298" r:id="rId11"/>
    <p:sldId id="271" r:id="rId12"/>
    <p:sldId id="273" r:id="rId13"/>
    <p:sldId id="259" r:id="rId14"/>
    <p:sldId id="266" r:id="rId15"/>
    <p:sldId id="267" r:id="rId16"/>
    <p:sldId id="268" r:id="rId17"/>
    <p:sldId id="316" r:id="rId18"/>
    <p:sldId id="276" r:id="rId19"/>
    <p:sldId id="269" r:id="rId20"/>
    <p:sldId id="277" r:id="rId21"/>
    <p:sldId id="275" r:id="rId22"/>
    <p:sldId id="314" r:id="rId23"/>
    <p:sldId id="315" r:id="rId24"/>
    <p:sldId id="311" r:id="rId25"/>
    <p:sldId id="312" r:id="rId26"/>
    <p:sldId id="313" r:id="rId27"/>
    <p:sldId id="307" r:id="rId28"/>
    <p:sldId id="308" r:id="rId29"/>
    <p:sldId id="306" r:id="rId30"/>
    <p:sldId id="282" r:id="rId31"/>
    <p:sldId id="278" r:id="rId32"/>
    <p:sldId id="280" r:id="rId33"/>
    <p:sldId id="309" r:id="rId34"/>
    <p:sldId id="283" r:id="rId35"/>
    <p:sldId id="285" r:id="rId36"/>
    <p:sldId id="288" r:id="rId37"/>
    <p:sldId id="289" r:id="rId38"/>
    <p:sldId id="290" r:id="rId39"/>
    <p:sldId id="286" r:id="rId40"/>
    <p:sldId id="287" r:id="rId41"/>
    <p:sldId id="291" r:id="rId42"/>
    <p:sldId id="293" r:id="rId43"/>
    <p:sldId id="299" r:id="rId44"/>
    <p:sldId id="279" r:id="rId45"/>
    <p:sldId id="300" r:id="rId46"/>
    <p:sldId id="301" r:id="rId47"/>
    <p:sldId id="302" r:id="rId48"/>
    <p:sldId id="303" r:id="rId49"/>
    <p:sldId id="304"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8" autoAdjust="0"/>
    <p:restoredTop sz="88608" autoAdjust="0"/>
  </p:normalViewPr>
  <p:slideViewPr>
    <p:cSldViewPr>
      <p:cViewPr varScale="1">
        <p:scale>
          <a:sx n="61" d="100"/>
          <a:sy n="61" d="100"/>
        </p:scale>
        <p:origin x="856" y="4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Sheet1!$C$2</c:f>
              <c:strCache>
                <c:ptCount val="1"/>
                <c:pt idx="0">
                  <c:v>% Correct math answers</c:v>
                </c:pt>
              </c:strCache>
            </c:strRef>
          </c:tx>
          <c:invertIfNegative val="0"/>
          <c:cat>
            <c:strRef>
              <c:f>Sheet1!$B$3:$B$5</c:f>
              <c:strCache>
                <c:ptCount val="3"/>
                <c:pt idx="0">
                  <c:v>Female-reminder</c:v>
                </c:pt>
                <c:pt idx="1">
                  <c:v>No reminders</c:v>
                </c:pt>
                <c:pt idx="2">
                  <c:v>Asian-reminder</c:v>
                </c:pt>
              </c:strCache>
            </c:strRef>
          </c:cat>
          <c:val>
            <c:numRef>
              <c:f>Sheet1!$C$3:$C$5</c:f>
              <c:numCache>
                <c:formatCode>0%</c:formatCode>
                <c:ptCount val="3"/>
                <c:pt idx="0">
                  <c:v>0.43000000000000038</c:v>
                </c:pt>
                <c:pt idx="1">
                  <c:v>0.49000000000000032</c:v>
                </c:pt>
                <c:pt idx="2">
                  <c:v>0.54</c:v>
                </c:pt>
              </c:numCache>
            </c:numRef>
          </c:val>
          <c:extLst>
            <c:ext xmlns:c16="http://schemas.microsoft.com/office/drawing/2014/chart" uri="{C3380CC4-5D6E-409C-BE32-E72D297353CC}">
              <c16:uniqueId val="{00000000-2761-4E76-ADF5-7F99E0689B5F}"/>
            </c:ext>
          </c:extLst>
        </c:ser>
        <c:dLbls>
          <c:showLegendKey val="0"/>
          <c:showVal val="0"/>
          <c:showCatName val="0"/>
          <c:showSerName val="0"/>
          <c:showPercent val="0"/>
          <c:showBubbleSize val="0"/>
        </c:dLbls>
        <c:gapWidth val="150"/>
        <c:axId val="85787008"/>
        <c:axId val="85788544"/>
      </c:barChart>
      <c:catAx>
        <c:axId val="85787008"/>
        <c:scaling>
          <c:orientation val="minMax"/>
        </c:scaling>
        <c:delete val="0"/>
        <c:axPos val="b"/>
        <c:numFmt formatCode="General" sourceLinked="0"/>
        <c:majorTickMark val="out"/>
        <c:minorTickMark val="none"/>
        <c:tickLblPos val="nextTo"/>
        <c:crossAx val="85788544"/>
        <c:crosses val="autoZero"/>
        <c:auto val="1"/>
        <c:lblAlgn val="ctr"/>
        <c:lblOffset val="100"/>
        <c:noMultiLvlLbl val="0"/>
      </c:catAx>
      <c:valAx>
        <c:axId val="85788544"/>
        <c:scaling>
          <c:orientation val="minMax"/>
          <c:max val="0.56000000000000005"/>
          <c:min val="0.4"/>
        </c:scaling>
        <c:delete val="0"/>
        <c:axPos val="l"/>
        <c:majorGridlines/>
        <c:numFmt formatCode="0%" sourceLinked="1"/>
        <c:majorTickMark val="out"/>
        <c:minorTickMark val="none"/>
        <c:tickLblPos val="nextTo"/>
        <c:crossAx val="8578700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400"/>
          </a:pPr>
          <a:endParaRPr lang="en-US"/>
        </a:p>
      </c:txPr>
    </c:title>
    <c:autoTitleDeleted val="0"/>
    <c:plotArea>
      <c:layout/>
      <c:barChart>
        <c:barDir val="col"/>
        <c:grouping val="clustered"/>
        <c:varyColors val="0"/>
        <c:ser>
          <c:idx val="0"/>
          <c:order val="0"/>
          <c:tx>
            <c:strRef>
              <c:f>Sheet1!$C$12</c:f>
              <c:strCache>
                <c:ptCount val="1"/>
                <c:pt idx="0">
                  <c:v>% Correct verbal answers</c:v>
                </c:pt>
              </c:strCache>
            </c:strRef>
          </c:tx>
          <c:invertIfNegative val="0"/>
          <c:cat>
            <c:strRef>
              <c:f>Sheet1!$B$13:$B$15</c:f>
              <c:strCache>
                <c:ptCount val="3"/>
                <c:pt idx="0">
                  <c:v>Female-reminder</c:v>
                </c:pt>
                <c:pt idx="1">
                  <c:v>No reminders</c:v>
                </c:pt>
                <c:pt idx="2">
                  <c:v>Asian-reminder</c:v>
                </c:pt>
              </c:strCache>
            </c:strRef>
          </c:cat>
          <c:val>
            <c:numRef>
              <c:f>Sheet1!$C$13:$C$15</c:f>
              <c:numCache>
                <c:formatCode>0%</c:formatCode>
                <c:ptCount val="3"/>
                <c:pt idx="0">
                  <c:v>0.67000000000000215</c:v>
                </c:pt>
                <c:pt idx="1">
                  <c:v>0.63000000000000189</c:v>
                </c:pt>
                <c:pt idx="2">
                  <c:v>0.56999999999999995</c:v>
                </c:pt>
              </c:numCache>
            </c:numRef>
          </c:val>
          <c:extLst>
            <c:ext xmlns:c16="http://schemas.microsoft.com/office/drawing/2014/chart" uri="{C3380CC4-5D6E-409C-BE32-E72D297353CC}">
              <c16:uniqueId val="{00000000-9AA8-490C-9EDE-F7D5CE7B7B50}"/>
            </c:ext>
          </c:extLst>
        </c:ser>
        <c:dLbls>
          <c:showLegendKey val="0"/>
          <c:showVal val="0"/>
          <c:showCatName val="0"/>
          <c:showSerName val="0"/>
          <c:showPercent val="0"/>
          <c:showBubbleSize val="0"/>
        </c:dLbls>
        <c:gapWidth val="150"/>
        <c:axId val="86425600"/>
        <c:axId val="86427136"/>
      </c:barChart>
      <c:catAx>
        <c:axId val="86425600"/>
        <c:scaling>
          <c:orientation val="minMax"/>
        </c:scaling>
        <c:delete val="0"/>
        <c:axPos val="b"/>
        <c:numFmt formatCode="General" sourceLinked="0"/>
        <c:majorTickMark val="out"/>
        <c:minorTickMark val="none"/>
        <c:tickLblPos val="nextTo"/>
        <c:txPr>
          <a:bodyPr/>
          <a:lstStyle/>
          <a:p>
            <a:pPr>
              <a:defRPr sz="2000"/>
            </a:pPr>
            <a:endParaRPr lang="en-US"/>
          </a:p>
        </c:txPr>
        <c:crossAx val="86427136"/>
        <c:crosses val="autoZero"/>
        <c:auto val="1"/>
        <c:lblAlgn val="ctr"/>
        <c:lblOffset val="100"/>
        <c:noMultiLvlLbl val="0"/>
      </c:catAx>
      <c:valAx>
        <c:axId val="86427136"/>
        <c:scaling>
          <c:orientation val="minMax"/>
        </c:scaling>
        <c:delete val="0"/>
        <c:axPos val="l"/>
        <c:majorGridlines/>
        <c:numFmt formatCode="0%" sourceLinked="1"/>
        <c:majorTickMark val="out"/>
        <c:minorTickMark val="none"/>
        <c:tickLblPos val="nextTo"/>
        <c:txPr>
          <a:bodyPr/>
          <a:lstStyle/>
          <a:p>
            <a:pPr>
              <a:defRPr sz="2000"/>
            </a:pPr>
            <a:endParaRPr lang="en-US"/>
          </a:p>
        </c:txPr>
        <c:crossAx val="8642560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F9853-9AED-4A22-AA2D-64D902BB7720}" type="datetimeFigureOut">
              <a:rPr lang="en-US" smtClean="0"/>
              <a:pPr/>
              <a:t>10/7/2020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003F2-BB23-4772-BD65-F0321E138E52}" type="slidenum">
              <a:rPr lang="en-US" smtClean="0"/>
              <a:pPr/>
              <a:t>‹#›</a:t>
            </a:fld>
            <a:endParaRPr lang="en-US"/>
          </a:p>
        </p:txBody>
      </p:sp>
    </p:spTree>
    <p:extLst>
      <p:ext uri="{BB962C8B-B14F-4D97-AF65-F5344CB8AC3E}">
        <p14:creationId xmlns:p14="http://schemas.microsoft.com/office/powerpoint/2010/main" val="423461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Perhaps this presentation could be paired with the one on anchoring, as both phenomena represent the influence of seemingly irrelevant factors. Perhaps there is an intersection with </a:t>
            </a:r>
            <a:r>
              <a:rPr lang="en-US" smtClean="0"/>
              <a:t>peer effects too.</a:t>
            </a:r>
          </a:p>
          <a:p>
            <a:r>
              <a:rPr lang="en-US" dirty="0" smtClean="0"/>
              <a:t>What does the</a:t>
            </a:r>
            <a:r>
              <a:rPr lang="en-US" baseline="0" dirty="0" smtClean="0"/>
              <a:t> subject matter of this presentation have to do with economics? How can people protect themselves from the weaknesses discussed here? How can or should rational actors and policy makers make use of the ideas discussed here?</a:t>
            </a:r>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1</a:t>
            </a:fld>
            <a:endParaRPr lang="en-US"/>
          </a:p>
        </p:txBody>
      </p:sp>
    </p:spTree>
    <p:extLst>
      <p:ext uri="{BB962C8B-B14F-4D97-AF65-F5344CB8AC3E}">
        <p14:creationId xmlns:p14="http://schemas.microsoft.com/office/powerpoint/2010/main" val="4159732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Very good discussion of the placebo effect. What are its </a:t>
            </a:r>
            <a:r>
              <a:rPr lang="en-US" smtClean="0"/>
              <a:t>wider implications?</a:t>
            </a:r>
            <a:endParaRPr lang="en-US"/>
          </a:p>
        </p:txBody>
      </p:sp>
      <p:sp>
        <p:nvSpPr>
          <p:cNvPr id="4" name="Slide Number Placeholder 3"/>
          <p:cNvSpPr>
            <a:spLocks noGrp="1"/>
          </p:cNvSpPr>
          <p:nvPr>
            <p:ph type="sldNum" sz="quarter" idx="10"/>
          </p:nvPr>
        </p:nvSpPr>
        <p:spPr/>
        <p:txBody>
          <a:bodyPr/>
          <a:lstStyle/>
          <a:p>
            <a:fld id="{700003F2-BB23-4772-BD65-F0321E138E52}"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Role of Branding and Pricing on Health Outcomes via the Placebo Response” by Rebecca L. </a:t>
            </a:r>
            <a:r>
              <a:rPr lang="en-US" sz="1200" b="0" i="0" u="none" strike="noStrike" kern="1200" baseline="0" dirty="0" err="1" smtClean="0">
                <a:solidFill>
                  <a:schemeClr val="tx1"/>
                </a:solidFill>
                <a:latin typeface="+mn-lt"/>
                <a:ea typeface="+mn-ea"/>
                <a:cs typeface="+mn-cs"/>
              </a:rPr>
              <a:t>Waber</a:t>
            </a:r>
            <a:r>
              <a:rPr lang="en-US" sz="1200" b="0" i="0" u="none" strike="noStrike" kern="1200" baseline="0" dirty="0" smtClean="0">
                <a:solidFill>
                  <a:schemeClr val="tx1"/>
                </a:solidFill>
                <a:latin typeface="+mn-lt"/>
                <a:ea typeface="+mn-ea"/>
                <a:cs typeface="+mn-cs"/>
              </a:rPr>
              <a:t>, Masters Thesis, MIT, June 2008. Figure 2:</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Mean difference in pain ratings, after vs. before placebo, by voltage intensity. The table depicts the intensity of the shocks (top row), the number of observations in the high price (2nd row) and low price (3rd row) conditions, and the significance level of each difference (bottom row). </a:t>
            </a:r>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7</a:t>
            </a:fld>
            <a:endParaRPr lang="en-US"/>
          </a:p>
        </p:txBody>
      </p:sp>
    </p:spTree>
    <p:extLst>
      <p:ext uri="{BB962C8B-B14F-4D97-AF65-F5344CB8AC3E}">
        <p14:creationId xmlns:p14="http://schemas.microsoft.com/office/powerpoint/2010/main" val="1715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Role of Branding and Pricing on Health Outcomes via the Placebo Response” by Rebecca L. </a:t>
            </a:r>
            <a:r>
              <a:rPr lang="en-US" sz="1200" b="0" i="0" u="none" strike="noStrike" kern="1200" baseline="0" dirty="0" err="1" smtClean="0">
                <a:solidFill>
                  <a:schemeClr val="tx1"/>
                </a:solidFill>
                <a:latin typeface="+mn-lt"/>
                <a:ea typeface="+mn-ea"/>
                <a:cs typeface="+mn-cs"/>
              </a:rPr>
              <a:t>Waber</a:t>
            </a:r>
            <a:r>
              <a:rPr lang="en-US" sz="1200" b="0" i="0" u="none" strike="noStrike" kern="1200" baseline="0" dirty="0" smtClean="0">
                <a:solidFill>
                  <a:schemeClr val="tx1"/>
                </a:solidFill>
                <a:latin typeface="+mn-lt"/>
                <a:ea typeface="+mn-ea"/>
                <a:cs typeface="+mn-cs"/>
              </a:rPr>
              <a:t>, Masters Thesis, MIT, June 2008. “The average mean difference score for Asians in the United States condition was -5.8, indicating that their pain ratings were actually higher in the second round after receiving the placebo, whereas in the China condition the average mean difference score was 22.17. … Among Non-Asians, however, there was no difference for the country factor.” The author had hypothesized that the subjects would report greater pain reduction from the “American” placebo. That turned out not to be the case: there was no significant overall difference between the “American” and “Chinese” drugs. However, Asian-American subjects reported greater – and statistically significant -- pain reduction from the “Chinese” drug.</a:t>
            </a:r>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9</a:t>
            </a:fld>
            <a:endParaRPr lang="en-US"/>
          </a:p>
        </p:txBody>
      </p:sp>
    </p:spTree>
    <p:extLst>
      <p:ext uri="{BB962C8B-B14F-4D97-AF65-F5344CB8AC3E}">
        <p14:creationId xmlns:p14="http://schemas.microsoft.com/office/powerpoint/2010/main" val="256441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http://www.flickr.com/photos/11304375@N07/3081315619/</a:t>
            </a:r>
          </a:p>
          <a:p>
            <a:r>
              <a:rPr lang="en-US" dirty="0" smtClean="0"/>
              <a:t>http://www.flickr.com/photos/mohapj/3503554759/</a:t>
            </a:r>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the female-identity-salient condition, participants (</a:t>
            </a:r>
            <a:r>
              <a:rPr lang="en-US" sz="1200" i="1" kern="1200" baseline="0" dirty="0" smtClean="0">
                <a:solidFill>
                  <a:schemeClr val="tx1"/>
                </a:solidFill>
                <a:latin typeface="+mn-lt"/>
                <a:ea typeface="+mn-ea"/>
                <a:cs typeface="+mn-cs"/>
              </a:rPr>
              <a:t>n = 14) were asked (a) whether they lived on or off campus, (b) </a:t>
            </a:r>
            <a:r>
              <a:rPr lang="en-US" sz="1200" kern="1200" baseline="0" dirty="0" smtClean="0">
                <a:solidFill>
                  <a:schemeClr val="tx1"/>
                </a:solidFill>
                <a:latin typeface="+mn-lt"/>
                <a:ea typeface="+mn-ea"/>
                <a:cs typeface="+mn-cs"/>
              </a:rPr>
              <a:t>whether they had a roommate, (c) whether their floors were coed or single sex, (d) whether they preferred coed or single-sex floors, (e) to list three reasons why they would prefer a coed floor, and (f) to list three reasons why they would prefer a single-sex floor. In the Asian identity-salient condition, participants (</a:t>
            </a:r>
            <a:r>
              <a:rPr lang="en-US" sz="1200" i="1" kern="1200" baseline="0" dirty="0" smtClean="0">
                <a:solidFill>
                  <a:schemeClr val="tx1"/>
                </a:solidFill>
                <a:latin typeface="+mn-lt"/>
                <a:ea typeface="+mn-ea"/>
                <a:cs typeface="+mn-cs"/>
              </a:rPr>
              <a:t>n = 16) were asked (a) </a:t>
            </a:r>
            <a:r>
              <a:rPr lang="en-US" sz="1200" kern="1200" baseline="0" dirty="0" smtClean="0">
                <a:solidFill>
                  <a:schemeClr val="tx1"/>
                </a:solidFill>
                <a:latin typeface="+mn-lt"/>
                <a:ea typeface="+mn-ea"/>
                <a:cs typeface="+mn-cs"/>
              </a:rPr>
              <a:t>whether their parents or grandparents spoke any languages other than English, (b) what languages they knew, (c) what languages they spoke at home, (d) what opportunities they had to speak other languages on campus, (e) what percentage of these opportunities were found in their residence halls, and (f) how many generations of their family had lived in America. In the control condition, participants (</a:t>
            </a:r>
            <a:r>
              <a:rPr lang="en-US" sz="1200" i="1" kern="1200" baseline="0" dirty="0" smtClean="0">
                <a:solidFill>
                  <a:schemeClr val="tx1"/>
                </a:solidFill>
                <a:latin typeface="+mn-lt"/>
                <a:ea typeface="+mn-ea"/>
                <a:cs typeface="+mn-cs"/>
              </a:rPr>
              <a:t>n </a:t>
            </a:r>
            <a:r>
              <a:rPr lang="en-US" sz="1200" kern="1200" baseline="0" dirty="0" smtClean="0">
                <a:solidFill>
                  <a:schemeClr val="tx1"/>
                </a:solidFill>
                <a:latin typeface="+mn-lt"/>
                <a:ea typeface="+mn-ea"/>
                <a:cs typeface="+mn-cs"/>
              </a:rPr>
              <a:t>= 16) were asked (a) whether they lived on or off campus, (b) whether they used the university telephone service, (c) to rate on a 7-point scale how satisfied they were with the service, (d) whether they would consider subscribing to cable television, (e) how much they would be willing to pay per month for cable television, and (f) to list one or two reasons why they would or would not subscribe to cable television.</a:t>
            </a:r>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the female-identity-salient condition, participants</a:t>
            </a:r>
          </a:p>
          <a:p>
            <a:r>
              <a:rPr lang="en-US" sz="1200"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n = 14) were asked (a) whether they lived on or off campus, (b)</a:t>
            </a:r>
          </a:p>
          <a:p>
            <a:r>
              <a:rPr lang="en-US" sz="1200" kern="1200" baseline="0" dirty="0" smtClean="0">
                <a:solidFill>
                  <a:schemeClr val="tx1"/>
                </a:solidFill>
                <a:latin typeface="+mn-lt"/>
                <a:ea typeface="+mn-ea"/>
                <a:cs typeface="+mn-cs"/>
              </a:rPr>
              <a:t>whether they had a roommate, (c) whether their floors were coed or</a:t>
            </a:r>
          </a:p>
          <a:p>
            <a:r>
              <a:rPr lang="en-US" sz="1200" kern="1200" baseline="0" dirty="0" smtClean="0">
                <a:solidFill>
                  <a:schemeClr val="tx1"/>
                </a:solidFill>
                <a:latin typeface="+mn-lt"/>
                <a:ea typeface="+mn-ea"/>
                <a:cs typeface="+mn-cs"/>
              </a:rPr>
              <a:t>single sex, (d) whether they preferred coed or single-sex floors, (e)</a:t>
            </a:r>
          </a:p>
          <a:p>
            <a:r>
              <a:rPr lang="en-US" sz="1200" kern="1200" baseline="0" dirty="0" smtClean="0">
                <a:solidFill>
                  <a:schemeClr val="tx1"/>
                </a:solidFill>
                <a:latin typeface="+mn-lt"/>
                <a:ea typeface="+mn-ea"/>
                <a:cs typeface="+mn-cs"/>
              </a:rPr>
              <a:t>to list three reasons why they would prefer a coed floor, and (f) to list</a:t>
            </a:r>
          </a:p>
          <a:p>
            <a:r>
              <a:rPr lang="en-US" sz="1200" kern="1200" baseline="0" dirty="0" smtClean="0">
                <a:solidFill>
                  <a:schemeClr val="tx1"/>
                </a:solidFill>
                <a:latin typeface="+mn-lt"/>
                <a:ea typeface="+mn-ea"/>
                <a:cs typeface="+mn-cs"/>
              </a:rPr>
              <a:t>three reasons why they would prefer a single-sex floor. In the </a:t>
            </a:r>
            <a:r>
              <a:rPr lang="en-US" sz="1200" kern="1200" baseline="0" dirty="0" err="1" smtClean="0">
                <a:solidFill>
                  <a:schemeClr val="tx1"/>
                </a:solidFill>
                <a:latin typeface="+mn-lt"/>
                <a:ea typeface="+mn-ea"/>
                <a:cs typeface="+mn-cs"/>
              </a:rPr>
              <a:t>Asianidentity</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salient condition, participants (</a:t>
            </a:r>
            <a:r>
              <a:rPr lang="en-US" sz="1200" i="1" kern="1200" baseline="0" dirty="0" smtClean="0">
                <a:solidFill>
                  <a:schemeClr val="tx1"/>
                </a:solidFill>
                <a:latin typeface="+mn-lt"/>
                <a:ea typeface="+mn-ea"/>
                <a:cs typeface="+mn-cs"/>
              </a:rPr>
              <a:t>n = 16) were asked (a)</a:t>
            </a:r>
          </a:p>
          <a:p>
            <a:r>
              <a:rPr lang="en-US" sz="1200" kern="1200" baseline="0" dirty="0" smtClean="0">
                <a:solidFill>
                  <a:schemeClr val="tx1"/>
                </a:solidFill>
                <a:latin typeface="+mn-lt"/>
                <a:ea typeface="+mn-ea"/>
                <a:cs typeface="+mn-cs"/>
              </a:rPr>
              <a:t>whether their parents or grandparents spoke any languages other</a:t>
            </a:r>
          </a:p>
          <a:p>
            <a:r>
              <a:rPr lang="en-US" sz="1200" kern="1200" baseline="0" dirty="0" smtClean="0">
                <a:solidFill>
                  <a:schemeClr val="tx1"/>
                </a:solidFill>
                <a:latin typeface="+mn-lt"/>
                <a:ea typeface="+mn-ea"/>
                <a:cs typeface="+mn-cs"/>
              </a:rPr>
              <a:t>than English, (b) what languages they knew, (c) what languages they</a:t>
            </a:r>
          </a:p>
          <a:p>
            <a:r>
              <a:rPr lang="en-US" sz="1200" kern="1200" baseline="0" dirty="0" smtClean="0">
                <a:solidFill>
                  <a:schemeClr val="tx1"/>
                </a:solidFill>
                <a:latin typeface="+mn-lt"/>
                <a:ea typeface="+mn-ea"/>
                <a:cs typeface="+mn-cs"/>
              </a:rPr>
              <a:t>spoke at home, (d) what opportunities they had to speak other languages</a:t>
            </a:r>
          </a:p>
          <a:p>
            <a:r>
              <a:rPr lang="en-US" sz="1200" kern="1200" baseline="0" dirty="0" smtClean="0">
                <a:solidFill>
                  <a:schemeClr val="tx1"/>
                </a:solidFill>
                <a:latin typeface="+mn-lt"/>
                <a:ea typeface="+mn-ea"/>
                <a:cs typeface="+mn-cs"/>
              </a:rPr>
              <a:t>on campus, (e) what percentage of these opportunities were</a:t>
            </a:r>
          </a:p>
          <a:p>
            <a:r>
              <a:rPr lang="en-US" sz="1200" kern="1200" baseline="0" dirty="0" smtClean="0">
                <a:solidFill>
                  <a:schemeClr val="tx1"/>
                </a:solidFill>
                <a:latin typeface="+mn-lt"/>
                <a:ea typeface="+mn-ea"/>
                <a:cs typeface="+mn-cs"/>
              </a:rPr>
              <a:t>found in their residence halls, and (f) how many generations of their</a:t>
            </a:r>
          </a:p>
          <a:p>
            <a:r>
              <a:rPr lang="en-US" sz="1200" kern="1200" baseline="0" dirty="0" smtClean="0">
                <a:solidFill>
                  <a:schemeClr val="tx1"/>
                </a:solidFill>
                <a:latin typeface="+mn-lt"/>
                <a:ea typeface="+mn-ea"/>
                <a:cs typeface="+mn-cs"/>
              </a:rPr>
              <a:t>family had lived in America. In the control condition, participants (</a:t>
            </a:r>
            <a:r>
              <a:rPr lang="en-US" sz="1200" i="1" kern="1200" baseline="0" dirty="0" smtClean="0">
                <a:solidFill>
                  <a:schemeClr val="tx1"/>
                </a:solidFill>
                <a:latin typeface="+mn-lt"/>
                <a:ea typeface="+mn-ea"/>
                <a:cs typeface="+mn-cs"/>
              </a:rPr>
              <a:t>n</a:t>
            </a:r>
          </a:p>
          <a:p>
            <a:r>
              <a:rPr lang="en-US" sz="1200" kern="1200" baseline="0" dirty="0" smtClean="0">
                <a:solidFill>
                  <a:schemeClr val="tx1"/>
                </a:solidFill>
                <a:latin typeface="+mn-lt"/>
                <a:ea typeface="+mn-ea"/>
                <a:cs typeface="+mn-cs"/>
              </a:rPr>
              <a:t>= 16) were asked (a) whether they lived on or off campus, (b)</a:t>
            </a:r>
          </a:p>
          <a:p>
            <a:r>
              <a:rPr lang="en-US" sz="1200" kern="1200" baseline="0" dirty="0" smtClean="0">
                <a:solidFill>
                  <a:schemeClr val="tx1"/>
                </a:solidFill>
                <a:latin typeface="+mn-lt"/>
                <a:ea typeface="+mn-ea"/>
                <a:cs typeface="+mn-cs"/>
              </a:rPr>
              <a:t>whether they used the university telephone service, (c) to rate on a 7-</a:t>
            </a:r>
          </a:p>
          <a:p>
            <a:r>
              <a:rPr lang="en-US" sz="1200" kern="1200" baseline="0" dirty="0" smtClean="0">
                <a:solidFill>
                  <a:schemeClr val="tx1"/>
                </a:solidFill>
                <a:latin typeface="+mn-lt"/>
                <a:ea typeface="+mn-ea"/>
                <a:cs typeface="+mn-cs"/>
              </a:rPr>
              <a:t>point scale how satisfied they were with the service, (d) whether they</a:t>
            </a:r>
          </a:p>
          <a:p>
            <a:r>
              <a:rPr lang="en-US" sz="1200" kern="1200" baseline="0" dirty="0" smtClean="0">
                <a:solidFill>
                  <a:schemeClr val="tx1"/>
                </a:solidFill>
                <a:latin typeface="+mn-lt"/>
                <a:ea typeface="+mn-ea"/>
                <a:cs typeface="+mn-cs"/>
              </a:rPr>
              <a:t>would consider subscribing to cable television, (e) how much they</a:t>
            </a:r>
          </a:p>
          <a:p>
            <a:r>
              <a:rPr lang="en-US" sz="1200" kern="1200" baseline="0" dirty="0" smtClean="0">
                <a:solidFill>
                  <a:schemeClr val="tx1"/>
                </a:solidFill>
                <a:latin typeface="+mn-lt"/>
                <a:ea typeface="+mn-ea"/>
                <a:cs typeface="+mn-cs"/>
              </a:rPr>
              <a:t>would be willing to pay per month for cable television, and (f) to list</a:t>
            </a:r>
          </a:p>
          <a:p>
            <a:r>
              <a:rPr lang="en-US" sz="1200" kern="1200" baseline="0" dirty="0" smtClean="0">
                <a:solidFill>
                  <a:schemeClr val="tx1"/>
                </a:solidFill>
                <a:latin typeface="+mn-lt"/>
                <a:ea typeface="+mn-ea"/>
                <a:cs typeface="+mn-cs"/>
              </a:rPr>
              <a:t>one or two reasons why they would or would not subscribe to cable</a:t>
            </a:r>
          </a:p>
          <a:p>
            <a:r>
              <a:rPr lang="en-US" sz="1200" kern="1200" baseline="0" dirty="0" smtClean="0">
                <a:solidFill>
                  <a:schemeClr val="tx1"/>
                </a:solidFill>
                <a:latin typeface="+mn-lt"/>
                <a:ea typeface="+mn-ea"/>
                <a:cs typeface="+mn-cs"/>
              </a:rPr>
              <a:t>television.</a:t>
            </a:r>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This test would have been conducted before Tiger Woods dominance in golf</a:t>
            </a:r>
            <a:endParaRPr lang="en-US" dirty="0"/>
          </a:p>
        </p:txBody>
      </p:sp>
      <p:sp>
        <p:nvSpPr>
          <p:cNvPr id="4" name="Slide Number Placeholder 3"/>
          <p:cNvSpPr>
            <a:spLocks noGrp="1"/>
          </p:cNvSpPr>
          <p:nvPr>
            <p:ph type="sldNum" sz="quarter" idx="10"/>
          </p:nvPr>
        </p:nvSpPr>
        <p:spPr/>
        <p:txBody>
          <a:bodyPr/>
          <a:lstStyle/>
          <a:p>
            <a:fld id="{700003F2-BB23-4772-BD65-F0321E138E52}"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1D911-A8DA-4571-A803-460FDD911C02}"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1D911-A8DA-4571-A803-460FDD911C02}"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1D911-A8DA-4571-A803-460FDD911C02}"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1D911-A8DA-4571-A803-460FDD911C02}"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1D911-A8DA-4571-A803-460FDD911C02}"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1D911-A8DA-4571-A803-460FDD911C02}"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1D911-A8DA-4571-A803-460FDD911C02}" type="datetimeFigureOut">
              <a:rPr lang="en-US" smtClean="0"/>
              <a:pPr/>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1D911-A8DA-4571-A803-460FDD911C02}" type="datetimeFigureOut">
              <a:rPr lang="en-US" smtClean="0"/>
              <a:pPr/>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1D911-A8DA-4571-A803-460FDD911C02}" type="datetimeFigureOut">
              <a:rPr lang="en-US" smtClean="0"/>
              <a:pPr/>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1D911-A8DA-4571-A803-460FDD911C02}"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1D911-A8DA-4571-A803-460FDD911C02}"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E685A-BCB4-4EDC-9CBD-4C6C1FA9B9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1D911-A8DA-4571-A803-460FDD911C02}" type="datetimeFigureOut">
              <a:rPr lang="en-US" smtClean="0"/>
              <a:pPr/>
              <a:t>10/7/2020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E685A-BCB4-4EDC-9CBD-4C6C1FA9B9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nm5GB7Wu26Q"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8MS-LvS0aN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PY5dclbaeNU" TargetMode="External"/><Relationship Id="rId2" Type="http://schemas.openxmlformats.org/officeDocument/2006/relationships/hyperlink" Target="http://www.youtube.com/watch?v=3qOvmQ4OU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zjoKhBklY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hyperlink" Target="http://www.npr.org/2010/12/23/132276823/Even-Knowingly-Taking-A-Placebo-Seems-To-Help" TargetMode="External"/><Relationship Id="rId4" Type="http://schemas.openxmlformats.org/officeDocument/2006/relationships/hyperlink" Target="http://www.npr.org/2010/12/23/132291795/This-Placebo-Could-Be-The-Drug-For-Yo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Documents and Settings\rjames\Local Settings\Temporary Internet Files\Content.IE5\307WFT0U\MPj01788660000[1].jpg"/>
          <p:cNvPicPr>
            <a:picLocks noChangeAspect="1" noChangeArrowheads="1"/>
          </p:cNvPicPr>
          <p:nvPr/>
        </p:nvPicPr>
        <p:blipFill>
          <a:blip r:embed="rId3" cstate="print"/>
          <a:srcRect b="8116"/>
          <a:stretch>
            <a:fillRect/>
          </a:stretch>
        </p:blipFill>
        <p:spPr bwMode="auto">
          <a:xfrm>
            <a:off x="5715000" y="-2798"/>
            <a:ext cx="4953000" cy="6860798"/>
          </a:xfrm>
          <a:prstGeom prst="rect">
            <a:avLst/>
          </a:prstGeom>
          <a:noFill/>
        </p:spPr>
      </p:pic>
      <p:sp>
        <p:nvSpPr>
          <p:cNvPr id="2" name="Title 1"/>
          <p:cNvSpPr>
            <a:spLocks noGrp="1"/>
          </p:cNvSpPr>
          <p:nvPr>
            <p:ph type="ctrTitle"/>
          </p:nvPr>
        </p:nvSpPr>
        <p:spPr>
          <a:xfrm>
            <a:off x="1600200" y="2130426"/>
            <a:ext cx="3810000" cy="1470025"/>
          </a:xfrm>
        </p:spPr>
        <p:txBody>
          <a:bodyPr>
            <a:noAutofit/>
          </a:bodyPr>
          <a:lstStyle/>
          <a:p>
            <a:r>
              <a:rPr lang="en-US" sz="5400" dirty="0">
                <a:solidFill>
                  <a:schemeClr val="bg1"/>
                </a:solidFill>
              </a:rPr>
              <a:t>Placebos and Stereotypes: </a:t>
            </a:r>
            <a:r>
              <a:rPr lang="en-US" sz="1800" dirty="0">
                <a:solidFill>
                  <a:schemeClr val="bg1"/>
                </a:solidFill>
              </a:rPr>
              <a:t/>
            </a:r>
            <a:br>
              <a:rPr lang="en-US" sz="1800" dirty="0">
                <a:solidFill>
                  <a:schemeClr val="bg1"/>
                </a:solidFill>
              </a:rPr>
            </a:br>
            <a:r>
              <a:rPr lang="en-US" sz="1800" dirty="0">
                <a:solidFill>
                  <a:schemeClr val="bg1"/>
                </a:solidFill>
              </a:rPr>
              <a:t/>
            </a:r>
            <a:br>
              <a:rPr lang="en-US" sz="1800" dirty="0">
                <a:solidFill>
                  <a:schemeClr val="bg1"/>
                </a:solidFill>
              </a:rPr>
            </a:br>
            <a:r>
              <a:rPr lang="en-US" sz="5400" dirty="0">
                <a:solidFill>
                  <a:schemeClr val="bg1"/>
                </a:solidFill>
              </a:rPr>
              <a:t>The amazing power of expectations</a:t>
            </a:r>
            <a:endParaRPr lang="en-US" sz="5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C:\Documents and Settings\rjames\Local Settings\Temporary Internet Files\Content.IE5\LXK1S8RD\MPj04276190000[1].jpg"/>
          <p:cNvPicPr>
            <a:picLocks noChangeAspect="1" noChangeArrowheads="1"/>
          </p:cNvPicPr>
          <p:nvPr/>
        </p:nvPicPr>
        <p:blipFill>
          <a:blip r:embed="rId2" cstate="print"/>
          <a:srcRect/>
          <a:stretch>
            <a:fillRect/>
          </a:stretch>
        </p:blipFill>
        <p:spPr bwMode="auto">
          <a:xfrm>
            <a:off x="1524000" y="0"/>
            <a:ext cx="6858000" cy="6858000"/>
          </a:xfrm>
          <a:prstGeom prst="rect">
            <a:avLst/>
          </a:prstGeom>
          <a:noFill/>
        </p:spPr>
      </p:pic>
      <p:sp>
        <p:nvSpPr>
          <p:cNvPr id="3" name="Content Placeholder 2"/>
          <p:cNvSpPr>
            <a:spLocks noGrp="1"/>
          </p:cNvSpPr>
          <p:nvPr>
            <p:ph idx="1"/>
          </p:nvPr>
        </p:nvSpPr>
        <p:spPr>
          <a:xfrm>
            <a:off x="6324600" y="1"/>
            <a:ext cx="4419600" cy="4525963"/>
          </a:xfrm>
        </p:spPr>
        <p:txBody>
          <a:bodyPr>
            <a:normAutofit/>
          </a:bodyPr>
          <a:lstStyle/>
          <a:p>
            <a:pPr marL="0" indent="0">
              <a:buNone/>
            </a:pPr>
            <a:r>
              <a:rPr lang="en-US" sz="4800" dirty="0"/>
              <a:t>Price and placebo effect in cold medicines</a:t>
            </a:r>
            <a:endParaRPr lang="en-US" sz="4800" dirty="0"/>
          </a:p>
        </p:txBody>
      </p:sp>
      <p:sp>
        <p:nvSpPr>
          <p:cNvPr id="4" name="Rectangle 3"/>
          <p:cNvSpPr/>
          <p:nvPr/>
        </p:nvSpPr>
        <p:spPr>
          <a:xfrm>
            <a:off x="7086600" y="5181601"/>
            <a:ext cx="3581400" cy="830997"/>
          </a:xfrm>
          <a:prstGeom prst="rect">
            <a:avLst/>
          </a:prstGeom>
        </p:spPr>
        <p:txBody>
          <a:bodyPr wrap="square">
            <a:spAutoFit/>
          </a:bodyPr>
          <a:lstStyle/>
          <a:p>
            <a:pPr>
              <a:buNone/>
            </a:pPr>
            <a:r>
              <a:rPr lang="en-US" sz="2400" dirty="0">
                <a:hlinkClick r:id="rId3"/>
              </a:rPr>
              <a:t>http://www.youtube.com/watch?v=nm5GB7Wu26Q</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495800"/>
            <a:ext cx="4648200" cy="2362200"/>
          </a:xfrm>
        </p:spPr>
        <p:txBody>
          <a:bodyPr>
            <a:normAutofit lnSpcReduction="10000"/>
          </a:bodyPr>
          <a:lstStyle/>
          <a:p>
            <a:pPr marL="0" indent="0">
              <a:buNone/>
            </a:pPr>
            <a:r>
              <a:rPr lang="en-US" dirty="0" smtClean="0"/>
              <a:t>Study gave fake pain medicine to subjects receiving a shock while in an </a:t>
            </a:r>
            <a:r>
              <a:rPr lang="en-US" dirty="0" err="1" smtClean="0"/>
              <a:t>fMRI</a:t>
            </a:r>
            <a:r>
              <a:rPr lang="en-US" dirty="0" smtClean="0"/>
              <a:t> machine showing brain activation.</a:t>
            </a:r>
            <a:endParaRPr lang="en-US" dirty="0"/>
          </a:p>
        </p:txBody>
      </p:sp>
      <p:pic>
        <p:nvPicPr>
          <p:cNvPr id="4" name="Picture 2" descr="http://neurophilosophy.files.wordpress.com/2006/09/img_0968.jpg"/>
          <p:cNvPicPr>
            <a:picLocks noChangeAspect="1" noChangeArrowheads="1"/>
          </p:cNvPicPr>
          <p:nvPr/>
        </p:nvPicPr>
        <p:blipFill>
          <a:blip r:embed="rId3" cstate="print"/>
          <a:srcRect l="14191" t="6305" b="5429"/>
          <a:stretch>
            <a:fillRect/>
          </a:stretch>
        </p:blipFill>
        <p:spPr bwMode="auto">
          <a:xfrm>
            <a:off x="6027402" y="3124200"/>
            <a:ext cx="4640599" cy="3581400"/>
          </a:xfrm>
          <a:prstGeom prst="rect">
            <a:avLst/>
          </a:prstGeom>
          <a:noFill/>
        </p:spPr>
      </p:pic>
      <p:sp>
        <p:nvSpPr>
          <p:cNvPr id="5" name="TextBox 4"/>
          <p:cNvSpPr txBox="1"/>
          <p:nvPr/>
        </p:nvSpPr>
        <p:spPr>
          <a:xfrm>
            <a:off x="6400800" y="1"/>
            <a:ext cx="4267200" cy="2554545"/>
          </a:xfrm>
          <a:prstGeom prst="rect">
            <a:avLst/>
          </a:prstGeom>
          <a:noFill/>
        </p:spPr>
        <p:txBody>
          <a:bodyPr wrap="square" rtlCol="0">
            <a:spAutoFit/>
          </a:bodyPr>
          <a:lstStyle/>
          <a:p>
            <a:r>
              <a:rPr lang="en-US" sz="3200" dirty="0"/>
              <a:t>Is the lower self-report of pain real, or is it simply people saying what they think they are supposed to say?</a:t>
            </a:r>
          </a:p>
        </p:txBody>
      </p:sp>
      <p:pic>
        <p:nvPicPr>
          <p:cNvPr id="26626" name="Picture 2" descr="fMRI by Mohan P J."/>
          <p:cNvPicPr>
            <a:picLocks noChangeAspect="1" noChangeArrowheads="1"/>
          </p:cNvPicPr>
          <p:nvPr/>
        </p:nvPicPr>
        <p:blipFill>
          <a:blip r:embed="rId4" cstate="print"/>
          <a:srcRect/>
          <a:stretch>
            <a:fillRect/>
          </a:stretch>
        </p:blipFill>
        <p:spPr bwMode="auto">
          <a:xfrm>
            <a:off x="1524000" y="1"/>
            <a:ext cx="4495800" cy="448680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Stock_000006572612XSmall.jpg"/>
          <p:cNvPicPr>
            <a:picLocks noChangeAspect="1"/>
          </p:cNvPicPr>
          <p:nvPr/>
        </p:nvPicPr>
        <p:blipFill>
          <a:blip r:embed="rId2" cstate="print"/>
          <a:srcRect b="10217"/>
          <a:stretch>
            <a:fillRect/>
          </a:stretch>
        </p:blipFill>
        <p:spPr>
          <a:xfrm>
            <a:off x="1524000" y="1219200"/>
            <a:ext cx="9144000" cy="5105400"/>
          </a:xfrm>
          <a:prstGeom prst="rect">
            <a:avLst/>
          </a:prstGeom>
        </p:spPr>
      </p:pic>
      <p:sp>
        <p:nvSpPr>
          <p:cNvPr id="3" name="Content Placeholder 2"/>
          <p:cNvSpPr>
            <a:spLocks noGrp="1"/>
          </p:cNvSpPr>
          <p:nvPr>
            <p:ph idx="1"/>
          </p:nvPr>
        </p:nvSpPr>
        <p:spPr>
          <a:xfrm>
            <a:off x="1524000" y="0"/>
            <a:ext cx="9144000" cy="1600200"/>
          </a:xfrm>
          <a:noFill/>
        </p:spPr>
        <p:txBody>
          <a:bodyPr>
            <a:normAutofit fontScale="85000" lnSpcReduction="10000"/>
          </a:bodyPr>
          <a:lstStyle/>
          <a:p>
            <a:pPr marL="0" indent="0">
              <a:buNone/>
            </a:pPr>
            <a:r>
              <a:rPr lang="en-US" dirty="0" smtClean="0"/>
              <a:t>“We </a:t>
            </a:r>
            <a:r>
              <a:rPr lang="en-US" dirty="0"/>
              <a:t>found that the magnitude </a:t>
            </a:r>
            <a:r>
              <a:rPr lang="en-US" dirty="0" smtClean="0"/>
              <a:t>of the </a:t>
            </a:r>
            <a:r>
              <a:rPr lang="en-US" dirty="0"/>
              <a:t>reduction between control and </a:t>
            </a:r>
            <a:r>
              <a:rPr lang="en-US" dirty="0" smtClean="0"/>
              <a:t>placebo trials </a:t>
            </a:r>
            <a:r>
              <a:rPr lang="en-US" dirty="0"/>
              <a:t>in reported </a:t>
            </a:r>
            <a:r>
              <a:rPr lang="en-US" dirty="0" smtClean="0"/>
              <a:t>pain… correlated with the </a:t>
            </a:r>
            <a:r>
              <a:rPr lang="en-US" dirty="0"/>
              <a:t>magnitude of reduction in neural </a:t>
            </a:r>
            <a:r>
              <a:rPr lang="en-US" dirty="0" smtClean="0"/>
              <a:t>activity during </a:t>
            </a:r>
            <a:r>
              <a:rPr lang="en-US" dirty="0"/>
              <a:t>the shock </a:t>
            </a:r>
            <a:r>
              <a:rPr lang="en-US" dirty="0" smtClean="0"/>
              <a:t>period </a:t>
            </a:r>
            <a:r>
              <a:rPr lang="en-US" dirty="0"/>
              <a:t>in pain-responsive portions of </a:t>
            </a:r>
            <a:r>
              <a:rPr lang="en-US" dirty="0" smtClean="0"/>
              <a:t>several brain </a:t>
            </a:r>
            <a:r>
              <a:rPr lang="en-US" dirty="0"/>
              <a:t>structures</a:t>
            </a:r>
            <a:r>
              <a:rPr lang="en-US" dirty="0" smtClean="0"/>
              <a:t>.”</a:t>
            </a:r>
            <a:endParaRPr lang="en-US" dirty="0"/>
          </a:p>
        </p:txBody>
      </p:sp>
      <p:sp>
        <p:nvSpPr>
          <p:cNvPr id="6" name="TextBox 5"/>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T. Wager (Michigan), et al (Princeton, Harvard, Wisconsin, Michigan, Texas), 2004, Placebo-induced changes in </a:t>
            </a:r>
            <a:r>
              <a:rPr lang="en-US" dirty="0" err="1">
                <a:solidFill>
                  <a:schemeClr val="bg1"/>
                </a:solidFill>
              </a:rPr>
              <a:t>fMRI</a:t>
            </a:r>
            <a:r>
              <a:rPr lang="en-US" dirty="0">
                <a:solidFill>
                  <a:schemeClr val="bg1"/>
                </a:solidFill>
              </a:rPr>
              <a:t> in the anticipation and experience of pain. </a:t>
            </a:r>
            <a:r>
              <a:rPr lang="en-US" i="1" dirty="0">
                <a:solidFill>
                  <a:schemeClr val="bg1"/>
                </a:solidFill>
              </a:rPr>
              <a:t>Science, 303</a:t>
            </a:r>
            <a:r>
              <a:rPr lang="en-US" dirty="0">
                <a:solidFill>
                  <a:schemeClr val="bg1"/>
                </a:solidFill>
              </a:rPr>
              <a:t>, p. 1163.</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4419600" cy="1143000"/>
          </a:xfrm>
        </p:spPr>
        <p:txBody>
          <a:bodyPr>
            <a:normAutofit fontScale="90000"/>
          </a:bodyPr>
          <a:lstStyle/>
          <a:p>
            <a:r>
              <a:rPr lang="en-US" dirty="0" smtClean="0"/>
              <a:t>Can expectations also increase positive feelings?</a:t>
            </a:r>
            <a:endParaRPr lang="en-US" dirty="0"/>
          </a:p>
        </p:txBody>
      </p:sp>
      <p:sp>
        <p:nvSpPr>
          <p:cNvPr id="3" name="Content Placeholder 2"/>
          <p:cNvSpPr>
            <a:spLocks noGrp="1"/>
          </p:cNvSpPr>
          <p:nvPr>
            <p:ph idx="1"/>
          </p:nvPr>
        </p:nvSpPr>
        <p:spPr>
          <a:xfrm>
            <a:off x="1524000" y="1905000"/>
            <a:ext cx="4495800" cy="4953000"/>
          </a:xfrm>
        </p:spPr>
        <p:txBody>
          <a:bodyPr>
            <a:normAutofit/>
          </a:bodyPr>
          <a:lstStyle/>
          <a:p>
            <a:pPr marL="0" indent="0">
              <a:buNone/>
            </a:pPr>
            <a:r>
              <a:rPr lang="en-US" dirty="0" smtClean="0"/>
              <a:t>We have seen how expectations – by themselves – can change pain experiences.</a:t>
            </a:r>
          </a:p>
          <a:p>
            <a:pPr marL="0" indent="0">
              <a:buNone/>
            </a:pPr>
            <a:endParaRPr lang="en-US" dirty="0" smtClean="0"/>
          </a:p>
          <a:p>
            <a:pPr marL="0" indent="0">
              <a:buNone/>
            </a:pPr>
            <a:r>
              <a:rPr lang="en-US" dirty="0" smtClean="0"/>
              <a:t>Can they do the same thing for pleasurable experiences of consuming goods?</a:t>
            </a:r>
          </a:p>
        </p:txBody>
      </p:sp>
      <p:pic>
        <p:nvPicPr>
          <p:cNvPr id="24577" name="Picture 1" descr="C:\Documents and Settings\rjames\Local Settings\Temporary Internet Files\Content.IE5\LXK1S8RD\MPj04425120000[1].jpg"/>
          <p:cNvPicPr>
            <a:picLocks noChangeAspect="1" noChangeArrowheads="1"/>
          </p:cNvPicPr>
          <p:nvPr/>
        </p:nvPicPr>
        <p:blipFill>
          <a:blip r:embed="rId2" cstate="print"/>
          <a:srcRect/>
          <a:stretch>
            <a:fillRect/>
          </a:stretch>
        </p:blipFill>
        <p:spPr bwMode="auto">
          <a:xfrm>
            <a:off x="6109448" y="0"/>
            <a:ext cx="4558553"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higher price actually make things taste better?</a:t>
            </a:r>
            <a:endParaRPr lang="en-US" dirty="0"/>
          </a:p>
        </p:txBody>
      </p:sp>
      <p:sp>
        <p:nvSpPr>
          <p:cNvPr id="3" name="Content Placeholder 2"/>
          <p:cNvSpPr>
            <a:spLocks noGrp="1"/>
          </p:cNvSpPr>
          <p:nvPr>
            <p:ph idx="1"/>
          </p:nvPr>
        </p:nvSpPr>
        <p:spPr/>
        <p:txBody>
          <a:bodyPr/>
          <a:lstStyle/>
          <a:p>
            <a:pPr marL="0" indent="0">
              <a:buNone/>
            </a:pPr>
            <a:r>
              <a:rPr lang="en-US" sz="2400" dirty="0"/>
              <a:t>Experiment: In random order, tasted wine 1 (</a:t>
            </a:r>
            <a:r>
              <a:rPr lang="de-DE" sz="2400" dirty="0"/>
              <a:t>$5 or $45), wine 2 ($10 or $90) or wine 3 ($35).</a:t>
            </a:r>
          </a:p>
          <a:p>
            <a:pPr marL="0" indent="0">
              <a:buNone/>
            </a:pPr>
            <a:endParaRPr lang="de-DE" dirty="0"/>
          </a:p>
          <a:p>
            <a:pPr marL="0" indent="0">
              <a:buNone/>
            </a:pPr>
            <a:endParaRPr lang="en-US" dirty="0"/>
          </a:p>
        </p:txBody>
      </p:sp>
      <p:pic>
        <p:nvPicPr>
          <p:cNvPr id="5123" name="Picture 3"/>
          <p:cNvPicPr>
            <a:picLocks noChangeAspect="1" noChangeArrowheads="1"/>
          </p:cNvPicPr>
          <p:nvPr/>
        </p:nvPicPr>
        <p:blipFill>
          <a:blip r:embed="rId2" cstate="print"/>
          <a:srcRect r="15901"/>
          <a:stretch>
            <a:fillRect/>
          </a:stretch>
        </p:blipFill>
        <p:spPr bwMode="auto">
          <a:xfrm>
            <a:off x="2895601" y="2438401"/>
            <a:ext cx="6172201" cy="3340783"/>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l="5555"/>
          <a:stretch>
            <a:fillRect/>
          </a:stretch>
        </p:blipFill>
        <p:spPr bwMode="auto">
          <a:xfrm>
            <a:off x="8991600" y="3657600"/>
            <a:ext cx="1295400" cy="1543050"/>
          </a:xfrm>
          <a:prstGeom prst="rect">
            <a:avLst/>
          </a:prstGeom>
          <a:noFill/>
          <a:ln w="9525">
            <a:noFill/>
            <a:miter lim="800000"/>
            <a:headEnd/>
            <a:tailEnd/>
          </a:ln>
        </p:spPr>
      </p:pic>
      <p:sp>
        <p:nvSpPr>
          <p:cNvPr id="7" name="TextBox 6"/>
          <p:cNvSpPr txBox="1"/>
          <p:nvPr/>
        </p:nvSpPr>
        <p:spPr>
          <a:xfrm>
            <a:off x="1524000" y="5934670"/>
            <a:ext cx="9144000" cy="923330"/>
          </a:xfrm>
          <a:prstGeom prst="rect">
            <a:avLst/>
          </a:prstGeom>
          <a:solidFill>
            <a:srgbClr val="C00000"/>
          </a:solidFill>
        </p:spPr>
        <p:txBody>
          <a:bodyPr wrap="square" rtlCol="0">
            <a:spAutoFit/>
          </a:bodyPr>
          <a:lstStyle/>
          <a:p>
            <a:r>
              <a:rPr lang="en-US" dirty="0">
                <a:solidFill>
                  <a:schemeClr val="bg1"/>
                </a:solidFill>
              </a:rPr>
              <a:t>H. Plassmann</a:t>
            </a:r>
            <a:r>
              <a:rPr lang="en-US" dirty="0">
                <a:solidFill>
                  <a:schemeClr val="bg1"/>
                </a:solidFill>
              </a:rPr>
              <a:t> </a:t>
            </a:r>
            <a:r>
              <a:rPr lang="en-US" dirty="0">
                <a:solidFill>
                  <a:schemeClr val="bg1"/>
                </a:solidFill>
              </a:rPr>
              <a:t>(Cal. Tech), J. </a:t>
            </a:r>
            <a:r>
              <a:rPr lang="en-US" dirty="0" err="1">
                <a:solidFill>
                  <a:schemeClr val="bg1"/>
                </a:solidFill>
              </a:rPr>
              <a:t>O’Doherty</a:t>
            </a:r>
            <a:r>
              <a:rPr lang="en-US" dirty="0">
                <a:solidFill>
                  <a:schemeClr val="bg1"/>
                </a:solidFill>
              </a:rPr>
              <a:t> (Cal. Tech), B. </a:t>
            </a:r>
            <a:r>
              <a:rPr lang="en-US" dirty="0" err="1">
                <a:solidFill>
                  <a:schemeClr val="bg1"/>
                </a:solidFill>
              </a:rPr>
              <a:t>Shiv</a:t>
            </a:r>
            <a:r>
              <a:rPr lang="en-US" dirty="0">
                <a:solidFill>
                  <a:schemeClr val="bg1"/>
                </a:solidFill>
              </a:rPr>
              <a:t> (Stanford), &amp; A. Rangel (Cal. Tech), 2008,  Marketing actions can modulate neural representations of experienced pleasantness. </a:t>
            </a:r>
            <a:r>
              <a:rPr lang="en-US" i="1" dirty="0">
                <a:solidFill>
                  <a:schemeClr val="bg1"/>
                </a:solidFill>
              </a:rPr>
              <a:t> Proceedings of the National Academy of Sciences, 105</a:t>
            </a:r>
            <a:r>
              <a:rPr lang="en-US" dirty="0">
                <a:solidFill>
                  <a:schemeClr val="bg1"/>
                </a:solidFill>
              </a:rPr>
              <a:t>, 1050-1054.</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experience really different or are they just saying it is?</a:t>
            </a:r>
            <a:endParaRPr lang="en-US" dirty="0"/>
          </a:p>
        </p:txBody>
      </p:sp>
      <p:sp>
        <p:nvSpPr>
          <p:cNvPr id="3" name="Content Placeholder 2"/>
          <p:cNvSpPr>
            <a:spLocks noGrp="1"/>
          </p:cNvSpPr>
          <p:nvPr>
            <p:ph idx="1"/>
          </p:nvPr>
        </p:nvSpPr>
        <p:spPr>
          <a:xfrm>
            <a:off x="1981200" y="1600201"/>
            <a:ext cx="4572000" cy="4525963"/>
          </a:xfrm>
        </p:spPr>
        <p:txBody>
          <a:bodyPr>
            <a:normAutofit fontScale="92500" lnSpcReduction="20000"/>
          </a:bodyPr>
          <a:lstStyle/>
          <a:p>
            <a:pPr marL="0" indent="0">
              <a:buNone/>
            </a:pPr>
            <a:r>
              <a:rPr lang="en-US" dirty="0" smtClean="0"/>
              <a:t>This study was conducted while participants were in an </a:t>
            </a:r>
            <a:r>
              <a:rPr lang="en-US" dirty="0" err="1" smtClean="0"/>
              <a:t>fMRI</a:t>
            </a:r>
            <a:r>
              <a:rPr lang="en-US" dirty="0" smtClean="0"/>
              <a:t> machine revealing  activation of different brain areas.</a:t>
            </a:r>
          </a:p>
          <a:p>
            <a:pPr marL="0" indent="0">
              <a:buNone/>
            </a:pPr>
            <a:endParaRPr lang="en-US" dirty="0"/>
          </a:p>
          <a:p>
            <a:pPr marL="0" indent="0">
              <a:buNone/>
            </a:pPr>
            <a:r>
              <a:rPr lang="en-US" dirty="0" smtClean="0"/>
              <a:t>The medial </a:t>
            </a:r>
            <a:r>
              <a:rPr lang="en-US" dirty="0" err="1"/>
              <a:t>orbitofrontal</a:t>
            </a:r>
            <a:r>
              <a:rPr lang="en-US" dirty="0"/>
              <a:t> cortex (</a:t>
            </a:r>
            <a:r>
              <a:rPr lang="en-US" dirty="0" err="1"/>
              <a:t>mOFC</a:t>
            </a:r>
            <a:r>
              <a:rPr lang="en-US" dirty="0"/>
              <a:t>), </a:t>
            </a:r>
            <a:r>
              <a:rPr lang="en-US" dirty="0" smtClean="0"/>
              <a:t>is an area </a:t>
            </a:r>
            <a:r>
              <a:rPr lang="en-US" dirty="0"/>
              <a:t>of the brain that </a:t>
            </a:r>
            <a:r>
              <a:rPr lang="en-US" dirty="0" smtClean="0"/>
              <a:t>registers actual experienced pleasantness.</a:t>
            </a:r>
            <a:endParaRPr lang="en-US" dirty="0"/>
          </a:p>
        </p:txBody>
      </p:sp>
      <p:sp>
        <p:nvSpPr>
          <p:cNvPr id="4" name="TextBox 3"/>
          <p:cNvSpPr txBox="1"/>
          <p:nvPr/>
        </p:nvSpPr>
        <p:spPr>
          <a:xfrm>
            <a:off x="1524000" y="5934670"/>
            <a:ext cx="9144000" cy="923330"/>
          </a:xfrm>
          <a:prstGeom prst="rect">
            <a:avLst/>
          </a:prstGeom>
          <a:solidFill>
            <a:srgbClr val="C00000"/>
          </a:solidFill>
        </p:spPr>
        <p:txBody>
          <a:bodyPr wrap="square" rtlCol="0">
            <a:spAutoFit/>
          </a:bodyPr>
          <a:lstStyle/>
          <a:p>
            <a:r>
              <a:rPr lang="en-US" dirty="0">
                <a:solidFill>
                  <a:schemeClr val="bg1"/>
                </a:solidFill>
              </a:rPr>
              <a:t>H. Plassmann</a:t>
            </a:r>
            <a:r>
              <a:rPr lang="en-US" dirty="0">
                <a:solidFill>
                  <a:schemeClr val="bg1"/>
                </a:solidFill>
              </a:rPr>
              <a:t> </a:t>
            </a:r>
            <a:r>
              <a:rPr lang="en-US" dirty="0">
                <a:solidFill>
                  <a:schemeClr val="bg1"/>
                </a:solidFill>
              </a:rPr>
              <a:t>(Cal. Tech), J. </a:t>
            </a:r>
            <a:r>
              <a:rPr lang="en-US" dirty="0" err="1">
                <a:solidFill>
                  <a:schemeClr val="bg1"/>
                </a:solidFill>
              </a:rPr>
              <a:t>O’Doherty</a:t>
            </a:r>
            <a:r>
              <a:rPr lang="en-US" dirty="0">
                <a:solidFill>
                  <a:schemeClr val="bg1"/>
                </a:solidFill>
              </a:rPr>
              <a:t> (Cal. Tech), B. </a:t>
            </a:r>
            <a:r>
              <a:rPr lang="en-US" dirty="0" err="1">
                <a:solidFill>
                  <a:schemeClr val="bg1"/>
                </a:solidFill>
              </a:rPr>
              <a:t>Shiv</a:t>
            </a:r>
            <a:r>
              <a:rPr lang="en-US" dirty="0">
                <a:solidFill>
                  <a:schemeClr val="bg1"/>
                </a:solidFill>
              </a:rPr>
              <a:t> (Stanford), &amp; A. Rangel (Cal. Tech), 2008,  Marketing actions can modulate neural representations of experienced pleasantness. </a:t>
            </a:r>
            <a:r>
              <a:rPr lang="en-US" i="1" dirty="0">
                <a:solidFill>
                  <a:schemeClr val="bg1"/>
                </a:solidFill>
              </a:rPr>
              <a:t> Proceedings of the National Academy of Sciences, 105</a:t>
            </a:r>
            <a:r>
              <a:rPr lang="en-US" dirty="0">
                <a:solidFill>
                  <a:schemeClr val="bg1"/>
                </a:solidFill>
              </a:rPr>
              <a:t>, 1050-1054.</a:t>
            </a:r>
            <a:endParaRPr lang="en-US" dirty="0">
              <a:solidFill>
                <a:schemeClr val="bg1"/>
              </a:solidFill>
            </a:endParaRPr>
          </a:p>
        </p:txBody>
      </p:sp>
      <p:pic>
        <p:nvPicPr>
          <p:cNvPr id="7170" name="Picture 2" descr="http://neurophilosophy.files.wordpress.com/2006/09/img_0968.jpg"/>
          <p:cNvPicPr>
            <a:picLocks noChangeAspect="1" noChangeArrowheads="1"/>
          </p:cNvPicPr>
          <p:nvPr/>
        </p:nvPicPr>
        <p:blipFill>
          <a:blip r:embed="rId2" cstate="print"/>
          <a:srcRect l="14191" t="6305" b="5429"/>
          <a:stretch>
            <a:fillRect/>
          </a:stretch>
        </p:blipFill>
        <p:spPr bwMode="auto">
          <a:xfrm>
            <a:off x="6521082" y="1676400"/>
            <a:ext cx="4146918" cy="3200400"/>
          </a:xfrm>
          <a:prstGeom prst="rect">
            <a:avLst/>
          </a:prstGeom>
          <a:noFill/>
        </p:spPr>
      </p:pic>
      <p:sp>
        <p:nvSpPr>
          <p:cNvPr id="6" name="TextBox 5"/>
          <p:cNvSpPr txBox="1"/>
          <p:nvPr/>
        </p:nvSpPr>
        <p:spPr>
          <a:xfrm>
            <a:off x="6477000" y="4876801"/>
            <a:ext cx="3581400" cy="1015663"/>
          </a:xfrm>
          <a:prstGeom prst="rect">
            <a:avLst/>
          </a:prstGeom>
          <a:noFill/>
        </p:spPr>
        <p:txBody>
          <a:bodyPr wrap="square" rtlCol="0">
            <a:spAutoFit/>
          </a:bodyPr>
          <a:lstStyle/>
          <a:p>
            <a:r>
              <a:rPr lang="en-US" sz="3000" dirty="0"/>
              <a:t>Did the activity in the </a:t>
            </a:r>
            <a:r>
              <a:rPr lang="en-US" sz="3000" dirty="0" err="1"/>
              <a:t>mOFC</a:t>
            </a:r>
            <a:r>
              <a:rPr lang="en-US" sz="3000" dirty="0"/>
              <a:t> actually differ?</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Fundamentally different neurological experience</a:t>
            </a:r>
            <a:endParaRPr lang="en-US" dirty="0"/>
          </a:p>
        </p:txBody>
      </p:sp>
      <p:pic>
        <p:nvPicPr>
          <p:cNvPr id="6147" name="Picture 3"/>
          <p:cNvPicPr>
            <a:picLocks noGrp="1" noChangeAspect="1" noChangeArrowheads="1"/>
          </p:cNvPicPr>
          <p:nvPr>
            <p:ph idx="1"/>
          </p:nvPr>
        </p:nvPicPr>
        <p:blipFill>
          <a:blip r:embed="rId2" cstate="print"/>
          <a:srcRect t="12280"/>
          <a:stretch>
            <a:fillRect/>
          </a:stretch>
        </p:blipFill>
        <p:spPr bwMode="auto">
          <a:xfrm>
            <a:off x="1828800" y="1752600"/>
            <a:ext cx="7531458" cy="4114800"/>
          </a:xfrm>
          <a:prstGeom prst="rect">
            <a:avLst/>
          </a:prstGeom>
          <a:noFill/>
          <a:ln w="9525">
            <a:noFill/>
            <a:miter lim="800000"/>
            <a:headEnd/>
            <a:tailEnd/>
          </a:ln>
        </p:spPr>
      </p:pic>
      <p:sp>
        <p:nvSpPr>
          <p:cNvPr id="6" name="TextBox 5"/>
          <p:cNvSpPr txBox="1"/>
          <p:nvPr/>
        </p:nvSpPr>
        <p:spPr>
          <a:xfrm>
            <a:off x="1524000" y="5934670"/>
            <a:ext cx="9144000" cy="923330"/>
          </a:xfrm>
          <a:prstGeom prst="rect">
            <a:avLst/>
          </a:prstGeom>
          <a:solidFill>
            <a:srgbClr val="C00000"/>
          </a:solidFill>
        </p:spPr>
        <p:txBody>
          <a:bodyPr wrap="square" rtlCol="0">
            <a:spAutoFit/>
          </a:bodyPr>
          <a:lstStyle/>
          <a:p>
            <a:r>
              <a:rPr lang="en-US" dirty="0">
                <a:solidFill>
                  <a:schemeClr val="bg1"/>
                </a:solidFill>
              </a:rPr>
              <a:t>H. Plassmann</a:t>
            </a:r>
            <a:r>
              <a:rPr lang="en-US" dirty="0">
                <a:solidFill>
                  <a:schemeClr val="bg1"/>
                </a:solidFill>
              </a:rPr>
              <a:t> </a:t>
            </a:r>
            <a:r>
              <a:rPr lang="en-US" dirty="0">
                <a:solidFill>
                  <a:schemeClr val="bg1"/>
                </a:solidFill>
              </a:rPr>
              <a:t>(Cal. Tech), J. </a:t>
            </a:r>
            <a:r>
              <a:rPr lang="en-US" dirty="0" err="1">
                <a:solidFill>
                  <a:schemeClr val="bg1"/>
                </a:solidFill>
              </a:rPr>
              <a:t>O’Doherty</a:t>
            </a:r>
            <a:r>
              <a:rPr lang="en-US" dirty="0">
                <a:solidFill>
                  <a:schemeClr val="bg1"/>
                </a:solidFill>
              </a:rPr>
              <a:t> (Cal. Tech), B. </a:t>
            </a:r>
            <a:r>
              <a:rPr lang="en-US" dirty="0" err="1">
                <a:solidFill>
                  <a:schemeClr val="bg1"/>
                </a:solidFill>
              </a:rPr>
              <a:t>Shiv</a:t>
            </a:r>
            <a:r>
              <a:rPr lang="en-US" dirty="0">
                <a:solidFill>
                  <a:schemeClr val="bg1"/>
                </a:solidFill>
              </a:rPr>
              <a:t> (Stanford), &amp; A. Rangel (Cal. Tech), 2008,  Marketing actions can modulate neural representations of experienced pleasantness. </a:t>
            </a:r>
            <a:r>
              <a:rPr lang="en-US" i="1" dirty="0">
                <a:solidFill>
                  <a:schemeClr val="bg1"/>
                </a:solidFill>
              </a:rPr>
              <a:t> Proceedings of the National Academy of Sciences, 105</a:t>
            </a:r>
            <a:r>
              <a:rPr lang="en-US" dirty="0">
                <a:solidFill>
                  <a:schemeClr val="bg1"/>
                </a:solidFill>
              </a:rPr>
              <a:t>, 1050-1054.</a:t>
            </a:r>
            <a:endParaRPr lang="en-US" dirty="0">
              <a:solidFill>
                <a:schemeClr val="bg1"/>
              </a:solidFill>
            </a:endParaRPr>
          </a:p>
        </p:txBody>
      </p:sp>
      <p:sp>
        <p:nvSpPr>
          <p:cNvPr id="7" name="TextBox 6"/>
          <p:cNvSpPr txBox="1"/>
          <p:nvPr/>
        </p:nvSpPr>
        <p:spPr>
          <a:xfrm>
            <a:off x="7620000" y="5562600"/>
            <a:ext cx="3048000" cy="338554"/>
          </a:xfrm>
          <a:prstGeom prst="rect">
            <a:avLst/>
          </a:prstGeom>
          <a:noFill/>
        </p:spPr>
        <p:txBody>
          <a:bodyPr wrap="square" rtlCol="0">
            <a:spAutoFit/>
          </a:bodyPr>
          <a:lstStyle/>
          <a:p>
            <a:r>
              <a:rPr lang="en-US" sz="1600" dirty="0"/>
              <a:t>Degustation = when tasting begins</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Placebo Effect is “Real”</a:t>
            </a:r>
            <a:endParaRPr lang="en-US" dirty="0"/>
          </a:p>
        </p:txBody>
      </p:sp>
      <p:sp>
        <p:nvSpPr>
          <p:cNvPr id="3" name="Content Placeholder 2"/>
          <p:cNvSpPr>
            <a:spLocks noGrp="1"/>
          </p:cNvSpPr>
          <p:nvPr>
            <p:ph idx="1"/>
          </p:nvPr>
        </p:nvSpPr>
        <p:spPr/>
        <p:txBody>
          <a:bodyPr/>
          <a:lstStyle/>
          <a:p>
            <a:r>
              <a:rPr lang="en-US" dirty="0" smtClean="0"/>
              <a:t>“Our </a:t>
            </a:r>
            <a:r>
              <a:rPr lang="en-US" dirty="0"/>
              <a:t>results show that increasing the price of a wine </a:t>
            </a:r>
            <a:r>
              <a:rPr lang="en-US" dirty="0" smtClean="0"/>
              <a:t>increases subjective </a:t>
            </a:r>
            <a:r>
              <a:rPr lang="en-US" dirty="0"/>
              <a:t>reports of flavor pleasantness as well as the neural computations </a:t>
            </a:r>
            <a:r>
              <a:rPr lang="en-US" dirty="0" smtClean="0"/>
              <a:t>of experienced </a:t>
            </a:r>
            <a:r>
              <a:rPr lang="en-US" dirty="0"/>
              <a:t>utility that are made in brain areas such as the medial orbitofrontal </a:t>
            </a:r>
            <a:r>
              <a:rPr lang="en-US" dirty="0" smtClean="0"/>
              <a:t>cortex (</a:t>
            </a:r>
            <a:r>
              <a:rPr lang="en-US" dirty="0" err="1"/>
              <a:t>mOFC</a:t>
            </a:r>
            <a:r>
              <a:rPr lang="en-US" dirty="0" smtClean="0"/>
              <a:t>).”</a:t>
            </a:r>
            <a:endParaRPr lang="en-US" dirty="0"/>
          </a:p>
        </p:txBody>
      </p:sp>
      <p:sp>
        <p:nvSpPr>
          <p:cNvPr id="4" name="TextBox 3"/>
          <p:cNvSpPr txBox="1"/>
          <p:nvPr/>
        </p:nvSpPr>
        <p:spPr>
          <a:xfrm>
            <a:off x="1676400" y="5562601"/>
            <a:ext cx="8839200" cy="1200329"/>
          </a:xfrm>
          <a:prstGeom prst="rect">
            <a:avLst/>
          </a:prstGeom>
          <a:noFill/>
        </p:spPr>
        <p:txBody>
          <a:bodyPr wrap="square" rtlCol="0">
            <a:spAutoFit/>
          </a:bodyPr>
          <a:lstStyle/>
          <a:p>
            <a:r>
              <a:rPr lang="en-US" dirty="0"/>
              <a:t>“Marketing </a:t>
            </a:r>
            <a:r>
              <a:rPr lang="en-US" dirty="0"/>
              <a:t>Actions Can Modulate Neural Representations of Experienced</a:t>
            </a:r>
          </a:p>
          <a:p>
            <a:r>
              <a:rPr lang="en-US" dirty="0"/>
              <a:t>Utility” By </a:t>
            </a:r>
            <a:r>
              <a:rPr lang="en-US" dirty="0" err="1"/>
              <a:t>Hilke</a:t>
            </a:r>
            <a:r>
              <a:rPr lang="en-US" dirty="0"/>
              <a:t> </a:t>
            </a:r>
            <a:r>
              <a:rPr lang="en-US" dirty="0"/>
              <a:t>Plassmann,</a:t>
            </a:r>
            <a:r>
              <a:rPr lang="en-US" dirty="0"/>
              <a:t> </a:t>
            </a:r>
            <a:r>
              <a:rPr lang="en-US" dirty="0"/>
              <a:t>John </a:t>
            </a:r>
            <a:r>
              <a:rPr lang="en-US" dirty="0" err="1"/>
              <a:t>O'Doherty</a:t>
            </a:r>
            <a:r>
              <a:rPr lang="en-US" dirty="0"/>
              <a:t>,</a:t>
            </a:r>
            <a:r>
              <a:rPr lang="en-US" dirty="0"/>
              <a:t> </a:t>
            </a:r>
            <a:r>
              <a:rPr lang="en-US" dirty="0"/>
              <a:t>Baba Shiv, </a:t>
            </a:r>
            <a:r>
              <a:rPr lang="en-US" dirty="0"/>
              <a:t>and </a:t>
            </a:r>
            <a:r>
              <a:rPr lang="en-US" dirty="0"/>
              <a:t>Antonio Rangel,.</a:t>
            </a:r>
            <a:r>
              <a:rPr lang="en-US" i="1" dirty="0"/>
              <a:t> </a:t>
            </a:r>
            <a:r>
              <a:rPr lang="en-US" i="1" dirty="0"/>
              <a:t>Proceedings of the National Academy of Sciences of the United States of </a:t>
            </a:r>
            <a:r>
              <a:rPr lang="en-US" i="1" dirty="0"/>
              <a:t>America</a:t>
            </a:r>
            <a:r>
              <a:rPr lang="en-US" dirty="0"/>
              <a:t>, </a:t>
            </a:r>
            <a:r>
              <a:rPr lang="en-US" dirty="0"/>
              <a:t>January 22, 2008 </a:t>
            </a:r>
            <a:br>
              <a:rPr lang="en-US" dirty="0"/>
            </a:br>
            <a:r>
              <a:rPr lang="en-US" dirty="0"/>
              <a:t>vol. 105 no. 3 </a:t>
            </a:r>
            <a:r>
              <a:rPr lang="en-US" dirty="0"/>
              <a:t>.</a:t>
            </a:r>
            <a:endParaRPr lang="en-US" dirty="0"/>
          </a:p>
        </p:txBody>
      </p:sp>
    </p:spTree>
    <p:extLst>
      <p:ext uri="{BB962C8B-B14F-4D97-AF65-F5344CB8AC3E}">
        <p14:creationId xmlns:p14="http://schemas.microsoft.com/office/powerpoint/2010/main" val="266542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drive outcomes</a:t>
            </a:r>
            <a:endParaRPr lang="en-US" dirty="0"/>
          </a:p>
        </p:txBody>
      </p:sp>
      <p:sp>
        <p:nvSpPr>
          <p:cNvPr id="3" name="Content Placeholder 2"/>
          <p:cNvSpPr>
            <a:spLocks noGrp="1"/>
          </p:cNvSpPr>
          <p:nvPr>
            <p:ph idx="1"/>
          </p:nvPr>
        </p:nvSpPr>
        <p:spPr>
          <a:xfrm>
            <a:off x="1981200" y="1600202"/>
            <a:ext cx="8229600" cy="1600199"/>
          </a:xfrm>
        </p:spPr>
        <p:txBody>
          <a:bodyPr>
            <a:normAutofit fontScale="92500"/>
          </a:bodyPr>
          <a:lstStyle/>
          <a:p>
            <a:pPr marL="0" indent="0">
              <a:buNone/>
            </a:pPr>
            <a:r>
              <a:rPr lang="en-US" dirty="0" smtClean="0"/>
              <a:t>While the neurological evidence is new, the reality that higher prices and expectations produce higher product experiences is nothing new.</a:t>
            </a:r>
            <a:endParaRPr lang="en-US" dirty="0"/>
          </a:p>
          <a:p>
            <a:pPr>
              <a:buNone/>
            </a:pPr>
            <a:endParaRPr lang="en-US" dirty="0" smtClean="0"/>
          </a:p>
          <a:p>
            <a:pPr>
              <a:buNone/>
            </a:pPr>
            <a:endParaRPr lang="en-US" dirty="0"/>
          </a:p>
          <a:p>
            <a:pPr>
              <a:buNone/>
            </a:pPr>
            <a:endParaRPr lang="en-US" dirty="0"/>
          </a:p>
        </p:txBody>
      </p:sp>
      <p:graphicFrame>
        <p:nvGraphicFramePr>
          <p:cNvPr id="6" name="Table 5"/>
          <p:cNvGraphicFramePr>
            <a:graphicFrameLocks noGrp="1"/>
          </p:cNvGraphicFramePr>
          <p:nvPr/>
        </p:nvGraphicFramePr>
        <p:xfrm>
          <a:off x="2209800" y="3276600"/>
          <a:ext cx="8001000" cy="25603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pPr algn="ctr"/>
                      <a:r>
                        <a:rPr lang="en-US" sz="2400" dirty="0" smtClean="0"/>
                        <a:t>Separate Groups Rating Identical</a:t>
                      </a:r>
                      <a:r>
                        <a:rPr lang="en-US" sz="2400" baseline="0" dirty="0" smtClean="0"/>
                        <a:t> </a:t>
                      </a:r>
                      <a:r>
                        <a:rPr lang="en-US" sz="2400" dirty="0" smtClean="0"/>
                        <a:t>Audio Recorders</a:t>
                      </a:r>
                      <a:endParaRPr lang="en-US" sz="2400" dirty="0"/>
                    </a:p>
                  </a:txBody>
                  <a:tcPr/>
                </a:tc>
                <a:tc>
                  <a:txBody>
                    <a:bodyPr/>
                    <a:lstStyle/>
                    <a:p>
                      <a:pPr algn="ctr"/>
                      <a:r>
                        <a:rPr lang="en-US" sz="2400" dirty="0" smtClean="0"/>
                        <a:t>$525 price</a:t>
                      </a:r>
                      <a:endParaRPr lang="en-US" sz="2400" dirty="0"/>
                    </a:p>
                  </a:txBody>
                  <a:tcPr/>
                </a:tc>
                <a:tc>
                  <a:txBody>
                    <a:bodyPr/>
                    <a:lstStyle/>
                    <a:p>
                      <a:pPr algn="ctr"/>
                      <a:r>
                        <a:rPr lang="en-US" sz="2400" dirty="0" smtClean="0"/>
                        <a:t>$110 price</a:t>
                      </a:r>
                      <a:endParaRPr lang="en-US" sz="2400" dirty="0"/>
                    </a:p>
                  </a:txBody>
                  <a:tcPr/>
                </a:tc>
                <a:extLst>
                  <a:ext uri="{0D108BD9-81ED-4DB2-BD59-A6C34878D82A}">
                    <a16:rowId xmlns:a16="http://schemas.microsoft.com/office/drawing/2014/main" val="10000"/>
                  </a:ext>
                </a:extLst>
              </a:tr>
              <a:tr h="370840">
                <a:tc>
                  <a:txBody>
                    <a:bodyPr/>
                    <a:lstStyle/>
                    <a:p>
                      <a:r>
                        <a:rPr lang="en-US" sz="2400" dirty="0" smtClean="0"/>
                        <a:t>Actual Performance</a:t>
                      </a:r>
                      <a:endParaRPr lang="en-US" sz="2400" dirty="0"/>
                    </a:p>
                  </a:txBody>
                  <a:tcPr/>
                </a:tc>
                <a:tc>
                  <a:txBody>
                    <a:bodyPr/>
                    <a:lstStyle/>
                    <a:p>
                      <a:r>
                        <a:rPr lang="en-US" sz="2400" dirty="0" smtClean="0"/>
                        <a:t>Average </a:t>
                      </a:r>
                      <a:r>
                        <a:rPr lang="en-US" sz="2400" baseline="0" dirty="0" smtClean="0"/>
                        <a:t>Rating</a:t>
                      </a:r>
                      <a:endParaRPr lang="en-US" sz="2400" dirty="0"/>
                    </a:p>
                  </a:txBody>
                  <a:tcPr/>
                </a:tc>
                <a:tc>
                  <a:txBody>
                    <a:bodyPr/>
                    <a:lstStyle/>
                    <a:p>
                      <a:r>
                        <a:rPr lang="en-US" sz="2400" dirty="0" smtClean="0"/>
                        <a:t>Average</a:t>
                      </a:r>
                      <a:r>
                        <a:rPr lang="en-US" sz="2400" baseline="0" dirty="0" smtClean="0"/>
                        <a:t> Rating</a:t>
                      </a:r>
                      <a:endParaRPr lang="en-US" sz="2400" dirty="0"/>
                    </a:p>
                  </a:txBody>
                  <a:tcPr/>
                </a:tc>
                <a:extLst>
                  <a:ext uri="{0D108BD9-81ED-4DB2-BD59-A6C34878D82A}">
                    <a16:rowId xmlns:a16="http://schemas.microsoft.com/office/drawing/2014/main" val="10001"/>
                  </a:ext>
                </a:extLst>
              </a:tr>
              <a:tr h="370840">
                <a:tc>
                  <a:txBody>
                    <a:bodyPr/>
                    <a:lstStyle/>
                    <a:p>
                      <a:r>
                        <a:rPr lang="en-US" sz="2400" dirty="0" smtClean="0"/>
                        <a:t>High</a:t>
                      </a:r>
                      <a:endParaRPr lang="en-US" sz="2400" dirty="0"/>
                    </a:p>
                  </a:txBody>
                  <a:tcPr/>
                </a:tc>
                <a:tc>
                  <a:txBody>
                    <a:bodyPr/>
                    <a:lstStyle/>
                    <a:p>
                      <a:r>
                        <a:rPr lang="en-US" sz="2400" dirty="0" smtClean="0"/>
                        <a:t>5.5</a:t>
                      </a:r>
                      <a:endParaRPr lang="en-US" sz="2400" dirty="0"/>
                    </a:p>
                  </a:txBody>
                  <a:tcPr/>
                </a:tc>
                <a:tc>
                  <a:txBody>
                    <a:bodyPr/>
                    <a:lstStyle/>
                    <a:p>
                      <a:r>
                        <a:rPr lang="en-US" sz="2400" dirty="0" smtClean="0"/>
                        <a:t>4.5</a:t>
                      </a:r>
                      <a:endParaRPr lang="en-US" sz="2400" dirty="0"/>
                    </a:p>
                  </a:txBody>
                  <a:tcPr/>
                </a:tc>
                <a:extLst>
                  <a:ext uri="{0D108BD9-81ED-4DB2-BD59-A6C34878D82A}">
                    <a16:rowId xmlns:a16="http://schemas.microsoft.com/office/drawing/2014/main" val="10002"/>
                  </a:ext>
                </a:extLst>
              </a:tr>
              <a:tr h="370840">
                <a:tc>
                  <a:txBody>
                    <a:bodyPr/>
                    <a:lstStyle/>
                    <a:p>
                      <a:r>
                        <a:rPr lang="en-US" sz="2400" dirty="0" smtClean="0"/>
                        <a:t>Low</a:t>
                      </a:r>
                      <a:endParaRPr lang="en-US" sz="2400" dirty="0"/>
                    </a:p>
                  </a:txBody>
                  <a:tcPr/>
                </a:tc>
                <a:tc>
                  <a:txBody>
                    <a:bodyPr/>
                    <a:lstStyle/>
                    <a:p>
                      <a:r>
                        <a:rPr lang="en-US" sz="2400" dirty="0" smtClean="0"/>
                        <a:t>3.7</a:t>
                      </a:r>
                      <a:endParaRPr lang="en-US" sz="2400" dirty="0"/>
                    </a:p>
                  </a:txBody>
                  <a:tcPr/>
                </a:tc>
                <a:tc>
                  <a:txBody>
                    <a:bodyPr/>
                    <a:lstStyle/>
                    <a:p>
                      <a:r>
                        <a:rPr lang="en-US" sz="2400" dirty="0" smtClean="0"/>
                        <a:t>3.1</a:t>
                      </a:r>
                      <a:endParaRPr lang="en-US" sz="240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524000" y="6248401"/>
            <a:ext cx="9144000" cy="646331"/>
          </a:xfrm>
          <a:prstGeom prst="rect">
            <a:avLst/>
          </a:prstGeom>
          <a:solidFill>
            <a:srgbClr val="C00000"/>
          </a:solidFill>
        </p:spPr>
        <p:txBody>
          <a:bodyPr wrap="square" rtlCol="0">
            <a:spAutoFit/>
          </a:bodyPr>
          <a:lstStyle/>
          <a:p>
            <a:r>
              <a:rPr lang="en-US" dirty="0">
                <a:solidFill>
                  <a:schemeClr val="bg1"/>
                </a:solidFill>
              </a:rPr>
              <a:t>R. </a:t>
            </a:r>
            <a:r>
              <a:rPr lang="en-US" dirty="0" err="1">
                <a:solidFill>
                  <a:schemeClr val="bg1"/>
                </a:solidFill>
              </a:rPr>
              <a:t>Olshavsky</a:t>
            </a:r>
            <a:r>
              <a:rPr lang="en-US" dirty="0">
                <a:solidFill>
                  <a:schemeClr val="bg1"/>
                </a:solidFill>
              </a:rPr>
              <a:t> (Indiana) &amp; J. Miller (Drake), 1972, Consumer expectations, product performance and perceived product quality, </a:t>
            </a:r>
            <a:r>
              <a:rPr lang="en-US" i="1" dirty="0">
                <a:solidFill>
                  <a:schemeClr val="bg1"/>
                </a:solidFill>
              </a:rPr>
              <a:t>Journal of Marketing Research, 9</a:t>
            </a:r>
            <a:r>
              <a:rPr lang="en-US" dirty="0">
                <a:solidFill>
                  <a:schemeClr val="bg1"/>
                </a:solidFill>
              </a:rPr>
              <a:t>(1), 19-21.</a:t>
            </a: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expectations make you smarter?</a:t>
            </a:r>
          </a:p>
        </p:txBody>
      </p:sp>
      <p:sp>
        <p:nvSpPr>
          <p:cNvPr id="3" name="Content Placeholder 2"/>
          <p:cNvSpPr>
            <a:spLocks noGrp="1"/>
          </p:cNvSpPr>
          <p:nvPr>
            <p:ph idx="1"/>
          </p:nvPr>
        </p:nvSpPr>
        <p:spPr>
          <a:xfrm>
            <a:off x="609600" y="1600201"/>
            <a:ext cx="9601200" cy="4525963"/>
          </a:xfrm>
        </p:spPr>
        <p:txBody>
          <a:bodyPr>
            <a:normAutofit fontScale="92500"/>
          </a:bodyPr>
          <a:lstStyle/>
          <a:p>
            <a:pPr marL="230188" indent="-230188"/>
            <a:r>
              <a:rPr lang="en-US" dirty="0" smtClean="0"/>
              <a:t>Students given </a:t>
            </a:r>
            <a:r>
              <a:rPr lang="en-US" dirty="0" err="1" smtClean="0"/>
              <a:t>SoBe</a:t>
            </a:r>
            <a:r>
              <a:rPr lang="en-US" dirty="0" smtClean="0"/>
              <a:t> Adrenaline Rush and then asked to complete word puzzle problems.</a:t>
            </a:r>
          </a:p>
          <a:p>
            <a:pPr marL="230188" indent="-230188"/>
            <a:r>
              <a:rPr lang="en-US" b="1" dirty="0" smtClean="0"/>
              <a:t>Price</a:t>
            </a:r>
            <a:r>
              <a:rPr lang="en-US" dirty="0" smtClean="0"/>
              <a:t>:  Some students charged $1.89 for the drink.  Others, told the regular price was </a:t>
            </a:r>
            <a:r>
              <a:rPr lang="en-US" dirty="0"/>
              <a:t>$1.89 but that they would </a:t>
            </a:r>
            <a:r>
              <a:rPr lang="en-US" dirty="0" smtClean="0"/>
              <a:t>be charged </a:t>
            </a:r>
            <a:r>
              <a:rPr lang="en-US" dirty="0"/>
              <a:t>$.89 because </a:t>
            </a:r>
            <a:r>
              <a:rPr lang="en-US" dirty="0" smtClean="0"/>
              <a:t>of an institutional discount.</a:t>
            </a:r>
          </a:p>
          <a:p>
            <a:pPr marL="230188" indent="-230188"/>
            <a:r>
              <a:rPr lang="en-US" b="1" dirty="0" smtClean="0"/>
              <a:t>Expectancy</a:t>
            </a:r>
            <a:r>
              <a:rPr lang="en-US" dirty="0" smtClean="0"/>
              <a:t>: Some provided information that consuming drinks like </a:t>
            </a:r>
            <a:r>
              <a:rPr lang="en-US" dirty="0" err="1" smtClean="0"/>
              <a:t>SoBe</a:t>
            </a:r>
            <a:r>
              <a:rPr lang="en-US" dirty="0" smtClean="0"/>
              <a:t> can “significantly improve” mental functioning, others that is can “slightly improve”</a:t>
            </a:r>
          </a:p>
          <a:p>
            <a:pPr marL="0" indent="0">
              <a:buNone/>
            </a:pPr>
            <a:endParaRPr lang="en-US" dirty="0"/>
          </a:p>
          <a:p>
            <a:pPr marL="0" indent="0">
              <a:buNone/>
            </a:pPr>
            <a:endParaRPr lang="en-US" dirty="0"/>
          </a:p>
        </p:txBody>
      </p:sp>
      <p:pic>
        <p:nvPicPr>
          <p:cNvPr id="29698" name="Picture 2" descr="http://www.bevnet.com/images/reviews/sobe_adrenaline/sobe.arush.jpg"/>
          <p:cNvPicPr>
            <a:picLocks noChangeAspect="1" noChangeArrowheads="1"/>
          </p:cNvPicPr>
          <p:nvPr/>
        </p:nvPicPr>
        <p:blipFill>
          <a:blip r:embed="rId2" cstate="print"/>
          <a:srcRect/>
          <a:stretch>
            <a:fillRect/>
          </a:stretch>
        </p:blipFill>
        <p:spPr bwMode="auto">
          <a:xfrm>
            <a:off x="10210800" y="1619779"/>
            <a:ext cx="1905000" cy="3638021"/>
          </a:xfrm>
          <a:prstGeom prst="rect">
            <a:avLst/>
          </a:prstGeom>
          <a:noFill/>
        </p:spPr>
      </p:pic>
      <p:sp>
        <p:nvSpPr>
          <p:cNvPr id="5" name="TextBox 4"/>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B. </a:t>
            </a:r>
            <a:r>
              <a:rPr lang="en-US" dirty="0" err="1">
                <a:solidFill>
                  <a:schemeClr val="bg1"/>
                </a:solidFill>
              </a:rPr>
              <a:t>Shiv</a:t>
            </a:r>
            <a:r>
              <a:rPr lang="en-US" dirty="0">
                <a:solidFill>
                  <a:schemeClr val="bg1"/>
                </a:solidFill>
              </a:rPr>
              <a:t> (Stanford), Z. Carmon (INSEAD), D. </a:t>
            </a:r>
            <a:r>
              <a:rPr lang="en-US" dirty="0" err="1">
                <a:solidFill>
                  <a:schemeClr val="bg1"/>
                </a:solidFill>
              </a:rPr>
              <a:t>Ariely</a:t>
            </a:r>
            <a:r>
              <a:rPr lang="en-US" dirty="0">
                <a:solidFill>
                  <a:schemeClr val="bg1"/>
                </a:solidFill>
              </a:rPr>
              <a:t> (MIT), 2005, Placebo effects of marketing actions: Consumers may get what they pay for. </a:t>
            </a:r>
            <a:r>
              <a:rPr lang="en-US" i="1" dirty="0">
                <a:solidFill>
                  <a:schemeClr val="bg1"/>
                </a:solidFill>
              </a:rPr>
              <a:t>Journal of Marketing Research</a:t>
            </a:r>
            <a:r>
              <a:rPr lang="en-US" dirty="0">
                <a:solidFill>
                  <a:schemeClr val="bg1"/>
                </a:solidFill>
              </a:rPr>
              <a:t>, 42, 383-393.</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i="1" dirty="0" smtClean="0"/>
              <a:t>Predictably Irrational </a:t>
            </a:r>
            <a:r>
              <a:rPr lang="en-US" dirty="0" smtClean="0"/>
              <a:t>by Dan </a:t>
            </a:r>
            <a:r>
              <a:rPr lang="en-US" dirty="0" err="1" smtClean="0"/>
              <a:t>Ariely</a:t>
            </a:r>
            <a:endParaRPr lang="en-US" dirty="0"/>
          </a:p>
          <a:p>
            <a:pPr lvl="1"/>
            <a:r>
              <a:rPr lang="en-US" dirty="0" smtClean="0"/>
              <a:t>Chapter 9: </a:t>
            </a:r>
            <a:r>
              <a:rPr lang="en-US" i="1" dirty="0" smtClean="0"/>
              <a:t>The Effect of Expectations</a:t>
            </a:r>
          </a:p>
          <a:p>
            <a:pPr lvl="1"/>
            <a:r>
              <a:rPr lang="en-US" dirty="0" smtClean="0"/>
              <a:t>Chapter 10: </a:t>
            </a:r>
            <a:r>
              <a:rPr lang="en-US" i="1" dirty="0" smtClean="0"/>
              <a:t>The Power of Price</a:t>
            </a:r>
            <a:endParaRPr lang="en-US" i="1" dirty="0"/>
          </a:p>
        </p:txBody>
      </p:sp>
    </p:spTree>
    <p:extLst>
      <p:ext uri="{BB962C8B-B14F-4D97-AF65-F5344CB8AC3E}">
        <p14:creationId xmlns:p14="http://schemas.microsoft.com/office/powerpoint/2010/main" val="13314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expectations make you smarter?</a:t>
            </a:r>
            <a:endParaRPr lang="en-US" dirty="0"/>
          </a:p>
        </p:txBody>
      </p:sp>
      <p:sp>
        <p:nvSpPr>
          <p:cNvPr id="3" name="Content Placeholder 2"/>
          <p:cNvSpPr>
            <a:spLocks noGrp="1"/>
          </p:cNvSpPr>
          <p:nvPr>
            <p:ph idx="1"/>
          </p:nvPr>
        </p:nvSpPr>
        <p:spPr>
          <a:xfrm>
            <a:off x="609600" y="1600201"/>
            <a:ext cx="9601200" cy="4525963"/>
          </a:xfrm>
        </p:spPr>
        <p:txBody>
          <a:bodyPr>
            <a:normAutofit/>
          </a:bodyPr>
          <a:lstStyle/>
          <a:p>
            <a:pPr marL="0" indent="0">
              <a:buNone/>
            </a:pPr>
            <a:r>
              <a:rPr lang="en-US" dirty="0" smtClean="0"/>
              <a:t>What do you think?</a:t>
            </a:r>
          </a:p>
          <a:p>
            <a:pPr marL="0" indent="0">
              <a:buNone/>
            </a:pPr>
            <a:r>
              <a:rPr lang="en-US" dirty="0" smtClean="0"/>
              <a:t>Did the number of correctly completed work puzzles increase with</a:t>
            </a:r>
          </a:p>
          <a:p>
            <a:pPr marL="514350" indent="-514350">
              <a:buAutoNum type="alphaLcParenR"/>
            </a:pPr>
            <a:r>
              <a:rPr lang="en-US" dirty="0" smtClean="0"/>
              <a:t>Higher price only</a:t>
            </a:r>
          </a:p>
          <a:p>
            <a:pPr marL="514350" indent="-514350">
              <a:buAutoNum type="alphaLcParenR"/>
            </a:pPr>
            <a:r>
              <a:rPr lang="en-US" dirty="0" smtClean="0"/>
              <a:t>Higher expectancy (“significantly improve” v. “slightly improve”) only </a:t>
            </a:r>
          </a:p>
          <a:p>
            <a:pPr marL="514350" indent="-514350">
              <a:buAutoNum type="alphaLcParenR"/>
            </a:pPr>
            <a:r>
              <a:rPr lang="en-US" dirty="0" smtClean="0"/>
              <a:t>Both higher price and higher expectancy</a:t>
            </a:r>
          </a:p>
          <a:p>
            <a:pPr marL="514350" indent="-514350">
              <a:buAutoNum type="alphaLcParenR"/>
            </a:pPr>
            <a:r>
              <a:rPr lang="en-US" dirty="0" smtClean="0"/>
              <a:t>Neither higher price nor higher expectancy   </a:t>
            </a:r>
            <a:endParaRPr lang="en-US" dirty="0"/>
          </a:p>
          <a:p>
            <a:pPr marL="0" indent="0">
              <a:buNone/>
            </a:pPr>
            <a:endParaRPr lang="en-US" dirty="0"/>
          </a:p>
        </p:txBody>
      </p:sp>
      <p:pic>
        <p:nvPicPr>
          <p:cNvPr id="5" name="Picture 2" descr="http://www.bevnet.com/images/reviews/sobe_adrenaline/sobe.arush.jpg"/>
          <p:cNvPicPr>
            <a:picLocks noChangeAspect="1" noChangeArrowheads="1"/>
          </p:cNvPicPr>
          <p:nvPr/>
        </p:nvPicPr>
        <p:blipFill>
          <a:blip r:embed="rId2" cstate="print"/>
          <a:srcRect/>
          <a:stretch>
            <a:fillRect/>
          </a:stretch>
        </p:blipFill>
        <p:spPr bwMode="auto">
          <a:xfrm>
            <a:off x="10210800" y="1619779"/>
            <a:ext cx="1905000" cy="36380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expectations make you smarter?</a:t>
            </a:r>
            <a:endParaRPr lang="en-US" dirty="0"/>
          </a:p>
        </p:txBody>
      </p:sp>
      <p:pic>
        <p:nvPicPr>
          <p:cNvPr id="30722" name="Picture 2"/>
          <p:cNvPicPr>
            <a:picLocks noGrp="1" noChangeAspect="1" noChangeArrowheads="1"/>
          </p:cNvPicPr>
          <p:nvPr>
            <p:ph idx="1"/>
          </p:nvPr>
        </p:nvPicPr>
        <p:blipFill>
          <a:blip r:embed="rId2" cstate="print"/>
          <a:srcRect/>
          <a:stretch>
            <a:fillRect/>
          </a:stretch>
        </p:blipFill>
        <p:spPr bwMode="auto">
          <a:xfrm>
            <a:off x="3124200" y="1295400"/>
            <a:ext cx="6254660" cy="4892258"/>
          </a:xfrm>
          <a:prstGeom prst="rect">
            <a:avLst/>
          </a:prstGeom>
          <a:noFill/>
          <a:ln w="9525">
            <a:noFill/>
            <a:miter lim="800000"/>
            <a:headEnd/>
            <a:tailEnd/>
          </a:ln>
        </p:spPr>
      </p:pic>
      <p:sp>
        <p:nvSpPr>
          <p:cNvPr id="5" name="TextBox 4"/>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B. </a:t>
            </a:r>
            <a:r>
              <a:rPr lang="en-US" dirty="0" err="1">
                <a:solidFill>
                  <a:schemeClr val="bg1"/>
                </a:solidFill>
              </a:rPr>
              <a:t>Shiv</a:t>
            </a:r>
            <a:r>
              <a:rPr lang="en-US" dirty="0">
                <a:solidFill>
                  <a:schemeClr val="bg1"/>
                </a:solidFill>
              </a:rPr>
              <a:t> (Stanford), Z. Carmon (INSEAD), D. </a:t>
            </a:r>
            <a:r>
              <a:rPr lang="en-US" dirty="0" err="1">
                <a:solidFill>
                  <a:schemeClr val="bg1"/>
                </a:solidFill>
              </a:rPr>
              <a:t>Ariely</a:t>
            </a:r>
            <a:r>
              <a:rPr lang="en-US" dirty="0">
                <a:solidFill>
                  <a:schemeClr val="bg1"/>
                </a:solidFill>
              </a:rPr>
              <a:t> (MIT), 2005, Placebo effects of marketing actions: Consumers may get what they pay for. </a:t>
            </a:r>
            <a:r>
              <a:rPr lang="en-US" i="1" dirty="0">
                <a:solidFill>
                  <a:schemeClr val="bg1"/>
                </a:solidFill>
              </a:rPr>
              <a:t>Journal of Marketing Research</a:t>
            </a:r>
            <a:r>
              <a:rPr lang="en-US" dirty="0">
                <a:solidFill>
                  <a:schemeClr val="bg1"/>
                </a:solidFill>
              </a:rPr>
              <a:t>, 42, 383-393.</a:t>
            </a:r>
            <a:endParaRPr lang="en-US" dirty="0">
              <a:solidFill>
                <a:schemeClr val="bg1"/>
              </a:solidFill>
            </a:endParaRPr>
          </a:p>
        </p:txBody>
      </p:sp>
      <p:sp>
        <p:nvSpPr>
          <p:cNvPr id="6" name="TextBox 5"/>
          <p:cNvSpPr txBox="1"/>
          <p:nvPr/>
        </p:nvSpPr>
        <p:spPr>
          <a:xfrm>
            <a:off x="4343400" y="5528846"/>
            <a:ext cx="2514600" cy="338554"/>
          </a:xfrm>
          <a:prstGeom prst="rect">
            <a:avLst/>
          </a:prstGeom>
          <a:noFill/>
        </p:spPr>
        <p:txBody>
          <a:bodyPr wrap="square" rtlCol="0">
            <a:spAutoFit/>
          </a:bodyPr>
          <a:lstStyle/>
          <a:p>
            <a:r>
              <a:rPr lang="en-US" sz="1600" dirty="0"/>
              <a:t>“Slightly improve”</a:t>
            </a:r>
            <a:endParaRPr lang="en-US" sz="1600" dirty="0"/>
          </a:p>
        </p:txBody>
      </p:sp>
      <p:sp>
        <p:nvSpPr>
          <p:cNvPr id="8" name="TextBox 7"/>
          <p:cNvSpPr txBox="1"/>
          <p:nvPr/>
        </p:nvSpPr>
        <p:spPr>
          <a:xfrm>
            <a:off x="6629400" y="5528846"/>
            <a:ext cx="2514600" cy="338554"/>
          </a:xfrm>
          <a:prstGeom prst="rect">
            <a:avLst/>
          </a:prstGeom>
          <a:noFill/>
        </p:spPr>
        <p:txBody>
          <a:bodyPr wrap="square" rtlCol="0">
            <a:spAutoFit/>
          </a:bodyPr>
          <a:lstStyle/>
          <a:p>
            <a:r>
              <a:rPr lang="en-US" sz="1600" dirty="0"/>
              <a:t>“Significantly improve”</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we believe baseless ideas?</a:t>
            </a:r>
            <a:endParaRPr lang="en-US" dirty="0"/>
          </a:p>
        </p:txBody>
      </p:sp>
      <p:sp>
        <p:nvSpPr>
          <p:cNvPr id="3" name="Content Placeholder 2"/>
          <p:cNvSpPr>
            <a:spLocks noGrp="1"/>
          </p:cNvSpPr>
          <p:nvPr>
            <p:ph idx="1"/>
          </p:nvPr>
        </p:nvSpPr>
        <p:spPr/>
        <p:txBody>
          <a:bodyPr>
            <a:normAutofit/>
          </a:bodyPr>
          <a:lstStyle/>
          <a:p>
            <a:r>
              <a:rPr lang="en-US" dirty="0" smtClean="0"/>
              <a:t>“On </a:t>
            </a:r>
            <a:r>
              <a:rPr lang="en-US" dirty="0"/>
              <a:t>the one hand, there </a:t>
            </a:r>
            <a:r>
              <a:rPr lang="en-US" dirty="0" smtClean="0"/>
              <a:t>is vast </a:t>
            </a:r>
            <a:r>
              <a:rPr lang="en-US" dirty="0"/>
              <a:t>empirical evidence that consumers often </a:t>
            </a:r>
            <a:r>
              <a:rPr lang="en-US" dirty="0" smtClean="0"/>
              <a:t>perceive lower-priced </a:t>
            </a:r>
            <a:r>
              <a:rPr lang="en-US" dirty="0"/>
              <a:t>products and services to be of lower quality</a:t>
            </a:r>
            <a:r>
              <a:rPr lang="en-US" dirty="0" smtClean="0"/>
              <a:t>, especially </a:t>
            </a:r>
            <a:r>
              <a:rPr lang="en-US" dirty="0"/>
              <a:t>if they have no simple alternative way to </a:t>
            </a:r>
            <a:r>
              <a:rPr lang="en-US" dirty="0" smtClean="0"/>
              <a:t>assess quality.”</a:t>
            </a:r>
          </a:p>
          <a:p>
            <a:r>
              <a:rPr lang="en-US" dirty="0" smtClean="0"/>
              <a:t>“On </a:t>
            </a:r>
            <a:r>
              <a:rPr lang="en-US" dirty="0"/>
              <a:t>the other hand, </a:t>
            </a:r>
            <a:r>
              <a:rPr lang="en-US" dirty="0" smtClean="0"/>
              <a:t>… investigations </a:t>
            </a:r>
            <a:r>
              <a:rPr lang="en-US" dirty="0"/>
              <a:t>of the relationship between price </a:t>
            </a:r>
            <a:r>
              <a:rPr lang="en-US" dirty="0" smtClean="0"/>
              <a:t>and objective </a:t>
            </a:r>
            <a:r>
              <a:rPr lang="en-US" dirty="0"/>
              <a:t>indications of quality, such as </a:t>
            </a:r>
            <a:r>
              <a:rPr lang="en-US" i="1" dirty="0"/>
              <a:t>Consumer </a:t>
            </a:r>
            <a:r>
              <a:rPr lang="en-US" i="1" dirty="0" smtClean="0"/>
              <a:t>Reports </a:t>
            </a:r>
            <a:r>
              <a:rPr lang="en-US" dirty="0" smtClean="0"/>
              <a:t>ratings</a:t>
            </a:r>
            <a:r>
              <a:rPr lang="en-US" dirty="0"/>
              <a:t>, arrive at a different </a:t>
            </a:r>
            <a:r>
              <a:rPr lang="en-US" dirty="0" smtClean="0"/>
              <a:t>conclusion.”</a:t>
            </a:r>
            <a:endParaRPr lang="en-US" dirty="0"/>
          </a:p>
        </p:txBody>
      </p:sp>
      <p:sp>
        <p:nvSpPr>
          <p:cNvPr id="5" name="TextBox 4"/>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B. </a:t>
            </a:r>
            <a:r>
              <a:rPr lang="en-US" dirty="0" err="1">
                <a:solidFill>
                  <a:schemeClr val="bg1"/>
                </a:solidFill>
              </a:rPr>
              <a:t>Shiv</a:t>
            </a:r>
            <a:r>
              <a:rPr lang="en-US" dirty="0">
                <a:solidFill>
                  <a:schemeClr val="bg1"/>
                </a:solidFill>
              </a:rPr>
              <a:t> (Stanford), Z. Carmon (INSEAD), D. </a:t>
            </a:r>
            <a:r>
              <a:rPr lang="en-US" dirty="0" err="1">
                <a:solidFill>
                  <a:schemeClr val="bg1"/>
                </a:solidFill>
              </a:rPr>
              <a:t>Ariely</a:t>
            </a:r>
            <a:r>
              <a:rPr lang="en-US" dirty="0">
                <a:solidFill>
                  <a:schemeClr val="bg1"/>
                </a:solidFill>
              </a:rPr>
              <a:t> (MIT), 2005, Placebo effects of marketing actions: Consumers may get what they pay for. </a:t>
            </a:r>
            <a:r>
              <a:rPr lang="en-US" i="1" dirty="0">
                <a:solidFill>
                  <a:schemeClr val="bg1"/>
                </a:solidFill>
              </a:rPr>
              <a:t>Journal of Marketing Research</a:t>
            </a:r>
            <a:r>
              <a:rPr lang="en-US" dirty="0">
                <a:solidFill>
                  <a:schemeClr val="bg1"/>
                </a:solidFill>
              </a:rPr>
              <a:t>, 42, 383-393.</a:t>
            </a:r>
            <a:endParaRPr lang="en-US" dirty="0">
              <a:solidFill>
                <a:schemeClr val="bg1"/>
              </a:solidFill>
            </a:endParaRPr>
          </a:p>
        </p:txBody>
      </p:sp>
    </p:spTree>
    <p:extLst>
      <p:ext uri="{BB962C8B-B14F-4D97-AF65-F5344CB8AC3E}">
        <p14:creationId xmlns:p14="http://schemas.microsoft.com/office/powerpoint/2010/main" val="4049654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we believe baseless ideas?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dirty="0"/>
              <a:t>explanation that is </a:t>
            </a:r>
            <a:r>
              <a:rPr lang="en-US" dirty="0" smtClean="0"/>
              <a:t>implied by </a:t>
            </a:r>
            <a:r>
              <a:rPr lang="en-US" dirty="0"/>
              <a:t>our research for this discrepancy may be a </a:t>
            </a:r>
            <a:r>
              <a:rPr lang="en-US" dirty="0" smtClean="0"/>
              <a:t>self-fulfilling nature </a:t>
            </a:r>
            <a:r>
              <a:rPr lang="en-US" dirty="0"/>
              <a:t>of consumer expectations. Such expectations </a:t>
            </a:r>
            <a:r>
              <a:rPr lang="en-US" dirty="0" smtClean="0"/>
              <a:t>may lead </a:t>
            </a:r>
            <a:r>
              <a:rPr lang="en-US" dirty="0"/>
              <a:t>lower-priced products to perform worse, regardless </a:t>
            </a:r>
            <a:r>
              <a:rPr lang="en-US" dirty="0" smtClean="0"/>
              <a:t>of whether </a:t>
            </a:r>
            <a:r>
              <a:rPr lang="en-US" dirty="0"/>
              <a:t>their objective indications of quality (research </a:t>
            </a:r>
            <a:r>
              <a:rPr lang="en-US" dirty="0" smtClean="0"/>
              <a:t>of the </a:t>
            </a:r>
            <a:r>
              <a:rPr lang="en-US" dirty="0"/>
              <a:t>type that </a:t>
            </a:r>
            <a:r>
              <a:rPr lang="en-US" i="1" dirty="0"/>
              <a:t>Consumer Reports </a:t>
            </a:r>
            <a:r>
              <a:rPr lang="en-US" dirty="0"/>
              <a:t>examines) are </a:t>
            </a:r>
            <a:r>
              <a:rPr lang="en-US" dirty="0" smtClean="0"/>
              <a:t>actually worse.”</a:t>
            </a:r>
            <a:endParaRPr lang="en-US" dirty="0"/>
          </a:p>
        </p:txBody>
      </p:sp>
      <p:sp>
        <p:nvSpPr>
          <p:cNvPr id="5" name="TextBox 4"/>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B. </a:t>
            </a:r>
            <a:r>
              <a:rPr lang="en-US" dirty="0" err="1">
                <a:solidFill>
                  <a:schemeClr val="bg1"/>
                </a:solidFill>
              </a:rPr>
              <a:t>Shiv</a:t>
            </a:r>
            <a:r>
              <a:rPr lang="en-US" dirty="0">
                <a:solidFill>
                  <a:schemeClr val="bg1"/>
                </a:solidFill>
              </a:rPr>
              <a:t> (Stanford), Z. Carmon (INSEAD), D. </a:t>
            </a:r>
            <a:r>
              <a:rPr lang="en-US" dirty="0" err="1">
                <a:solidFill>
                  <a:schemeClr val="bg1"/>
                </a:solidFill>
              </a:rPr>
              <a:t>Ariely</a:t>
            </a:r>
            <a:r>
              <a:rPr lang="en-US" dirty="0">
                <a:solidFill>
                  <a:schemeClr val="bg1"/>
                </a:solidFill>
              </a:rPr>
              <a:t> (MIT), 2005, Placebo effects of marketing actions: Consumers may get what they pay for. </a:t>
            </a:r>
            <a:r>
              <a:rPr lang="en-US" i="1" dirty="0">
                <a:solidFill>
                  <a:schemeClr val="bg1"/>
                </a:solidFill>
              </a:rPr>
              <a:t>Journal of Marketing Research</a:t>
            </a:r>
            <a:r>
              <a:rPr lang="en-US" dirty="0">
                <a:solidFill>
                  <a:schemeClr val="bg1"/>
                </a:solidFill>
              </a:rPr>
              <a:t>, 42, 383-393.</a:t>
            </a:r>
            <a:endParaRPr lang="en-US" dirty="0">
              <a:solidFill>
                <a:schemeClr val="bg1"/>
              </a:solidFill>
            </a:endParaRPr>
          </a:p>
        </p:txBody>
      </p:sp>
    </p:spTree>
    <p:extLst>
      <p:ext uri="{BB962C8B-B14F-4D97-AF65-F5344CB8AC3E}">
        <p14:creationId xmlns:p14="http://schemas.microsoft.com/office/powerpoint/2010/main" val="930738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Surgery</a:t>
            </a:r>
            <a:endParaRPr lang="en-US" dirty="0"/>
          </a:p>
        </p:txBody>
      </p:sp>
      <p:sp>
        <p:nvSpPr>
          <p:cNvPr id="3" name="Content Placeholder 2"/>
          <p:cNvSpPr>
            <a:spLocks noGrp="1"/>
          </p:cNvSpPr>
          <p:nvPr>
            <p:ph idx="1"/>
          </p:nvPr>
        </p:nvSpPr>
        <p:spPr>
          <a:xfrm>
            <a:off x="609600" y="1600201"/>
            <a:ext cx="6248400" cy="4525963"/>
          </a:xfrm>
        </p:spPr>
        <p:txBody>
          <a:bodyPr>
            <a:normAutofit lnSpcReduction="10000"/>
          </a:bodyPr>
          <a:lstStyle/>
          <a:p>
            <a:r>
              <a:rPr lang="en-US" dirty="0"/>
              <a:t>Patients led to believe they had knee surgery saw results comparable to those who had the procedure, a study by Finnish researchers found. </a:t>
            </a:r>
            <a:endParaRPr lang="en-US" dirty="0" smtClean="0"/>
          </a:p>
          <a:p>
            <a:r>
              <a:rPr lang="en-US" dirty="0" smtClean="0"/>
              <a:t>Here</a:t>
            </a:r>
            <a:r>
              <a:rPr lang="en-US" dirty="0"/>
              <a:t>, an arthroscopic surgery, during which two incisions are made: one for a small camera and the other for the surgical tool.</a:t>
            </a:r>
          </a:p>
        </p:txBody>
      </p:sp>
      <p:pic>
        <p:nvPicPr>
          <p:cNvPr id="1026" name="Picture 2" descr="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600200"/>
            <a:ext cx="525780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40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191" y="0"/>
            <a:ext cx="7589619" cy="6858000"/>
          </a:xfrm>
          <a:prstGeom prst="rect">
            <a:avLst/>
          </a:prstGeom>
        </p:spPr>
      </p:pic>
    </p:spTree>
    <p:extLst>
      <p:ext uri="{BB962C8B-B14F-4D97-AF65-F5344CB8AC3E}">
        <p14:creationId xmlns:p14="http://schemas.microsoft.com/office/powerpoint/2010/main" val="377380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468" y="0"/>
            <a:ext cx="7543064" cy="6858000"/>
          </a:xfrm>
          <a:prstGeom prst="rect">
            <a:avLst/>
          </a:prstGeom>
        </p:spPr>
      </p:pic>
    </p:spTree>
    <p:extLst>
      <p:ext uri="{BB962C8B-B14F-4D97-AF65-F5344CB8AC3E}">
        <p14:creationId xmlns:p14="http://schemas.microsoft.com/office/powerpoint/2010/main" val="2971168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affect happiness</a:t>
            </a:r>
            <a:endParaRPr lang="en-US" dirty="0"/>
          </a:p>
        </p:txBody>
      </p:sp>
      <p:sp>
        <p:nvSpPr>
          <p:cNvPr id="3" name="Content Placeholder 2"/>
          <p:cNvSpPr>
            <a:spLocks noGrp="1"/>
          </p:cNvSpPr>
          <p:nvPr>
            <p:ph idx="1"/>
          </p:nvPr>
        </p:nvSpPr>
        <p:spPr/>
        <p:txBody>
          <a:bodyPr/>
          <a:lstStyle/>
          <a:p>
            <a:r>
              <a:rPr lang="en-US" dirty="0" smtClean="0"/>
              <a:t>Would beer taste better with balsamic vinegar in it?</a:t>
            </a:r>
            <a:endParaRPr lang="en-US" dirty="0" smtClean="0">
              <a:hlinkClick r:id="rId2"/>
            </a:endParaRPr>
          </a:p>
          <a:p>
            <a:r>
              <a:rPr lang="en-US" dirty="0" smtClean="0">
                <a:hlinkClick r:id="rId2"/>
              </a:rPr>
              <a:t>http</a:t>
            </a:r>
            <a:r>
              <a:rPr lang="en-US" dirty="0">
                <a:hlinkClick r:id="rId2"/>
              </a:rPr>
              <a:t>://</a:t>
            </a:r>
            <a:r>
              <a:rPr lang="en-US" dirty="0" smtClean="0">
                <a:hlinkClick r:id="rId2"/>
              </a:rPr>
              <a:t>www.youtube.com/watch?v=8MS-LvS0aNw</a:t>
            </a:r>
            <a:endParaRPr lang="en-US" dirty="0" smtClean="0"/>
          </a:p>
          <a:p>
            <a:endParaRPr lang="en-US" dirty="0"/>
          </a:p>
        </p:txBody>
      </p:sp>
    </p:spTree>
    <p:extLst>
      <p:ext uri="{BB962C8B-B14F-4D97-AF65-F5344CB8AC3E}">
        <p14:creationId xmlns:p14="http://schemas.microsoft.com/office/powerpoint/2010/main" val="35889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Optimism</a:t>
            </a:r>
            <a:endParaRPr lang="en-US" dirty="0"/>
          </a:p>
        </p:txBody>
      </p:sp>
      <p:sp>
        <p:nvSpPr>
          <p:cNvPr id="3" name="Content Placeholder 2"/>
          <p:cNvSpPr>
            <a:spLocks noGrp="1"/>
          </p:cNvSpPr>
          <p:nvPr>
            <p:ph idx="1"/>
          </p:nvPr>
        </p:nvSpPr>
        <p:spPr/>
        <p:txBody>
          <a:bodyPr/>
          <a:lstStyle/>
          <a:p>
            <a:r>
              <a:rPr lang="en-US" dirty="0" smtClean="0"/>
              <a:t>Optimism—in moderation—is associated with financially responsible behavior</a:t>
            </a:r>
          </a:p>
          <a:p>
            <a:r>
              <a:rPr lang="en-US" dirty="0">
                <a:hlinkClick r:id="rId2"/>
              </a:rPr>
              <a:t>http://</a:t>
            </a:r>
            <a:r>
              <a:rPr lang="en-US" dirty="0" smtClean="0">
                <a:hlinkClick r:id="rId2"/>
              </a:rPr>
              <a:t>www.youtube.com/watch?v=3qOvmQ4OURg</a:t>
            </a:r>
            <a:endParaRPr lang="en-US" dirty="0" smtClean="0"/>
          </a:p>
          <a:p>
            <a:r>
              <a:rPr lang="en-US" dirty="0">
                <a:hlinkClick r:id="rId3"/>
              </a:rPr>
              <a:t>http://</a:t>
            </a:r>
            <a:r>
              <a:rPr lang="en-US" dirty="0" smtClean="0">
                <a:hlinkClick r:id="rId3"/>
              </a:rPr>
              <a:t>www.youtube.com/watch?v=PY5dclbaeNU</a:t>
            </a:r>
            <a:endParaRPr lang="en-US" dirty="0" smtClean="0"/>
          </a:p>
          <a:p>
            <a:endParaRPr lang="en-US" dirty="0"/>
          </a:p>
        </p:txBody>
      </p:sp>
    </p:spTree>
    <p:extLst>
      <p:ext uri="{BB962C8B-B14F-4D97-AF65-F5344CB8AC3E}">
        <p14:creationId xmlns:p14="http://schemas.microsoft.com/office/powerpoint/2010/main" val="1217829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Stereotypes can affect how the  stereotyped see themselves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24070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iStock_000000238280XSmall.jpg"/>
          <p:cNvPicPr>
            <a:picLocks noChangeAspect="1"/>
          </p:cNvPicPr>
          <p:nvPr/>
        </p:nvPicPr>
        <p:blipFill>
          <a:blip r:embed="rId2" cstate="print"/>
          <a:stretch>
            <a:fillRect/>
          </a:stretch>
        </p:blipFill>
        <p:spPr>
          <a:xfrm>
            <a:off x="5959278" y="0"/>
            <a:ext cx="4708722" cy="6858000"/>
          </a:xfrm>
          <a:prstGeom prst="rect">
            <a:avLst/>
          </a:prstGeom>
        </p:spPr>
      </p:pic>
      <p:sp>
        <p:nvSpPr>
          <p:cNvPr id="2" name="Title 1"/>
          <p:cNvSpPr>
            <a:spLocks noGrp="1"/>
          </p:cNvSpPr>
          <p:nvPr>
            <p:ph type="title"/>
          </p:nvPr>
        </p:nvSpPr>
        <p:spPr>
          <a:xfrm>
            <a:off x="1524000" y="0"/>
            <a:ext cx="4114800" cy="1143000"/>
          </a:xfrm>
        </p:spPr>
        <p:txBody>
          <a:bodyPr>
            <a:normAutofit fontScale="90000"/>
          </a:bodyPr>
          <a:lstStyle/>
          <a:p>
            <a:r>
              <a:rPr lang="en-US" dirty="0" smtClean="0">
                <a:solidFill>
                  <a:schemeClr val="bg1"/>
                </a:solidFill>
              </a:rPr>
              <a:t>How powerful are our expectations?</a:t>
            </a:r>
            <a:endParaRPr lang="en-US" dirty="0">
              <a:solidFill>
                <a:schemeClr val="bg1"/>
              </a:solidFill>
            </a:endParaRPr>
          </a:p>
        </p:txBody>
      </p:sp>
      <p:sp>
        <p:nvSpPr>
          <p:cNvPr id="3" name="Content Placeholder 2"/>
          <p:cNvSpPr>
            <a:spLocks noGrp="1"/>
          </p:cNvSpPr>
          <p:nvPr>
            <p:ph idx="1"/>
          </p:nvPr>
        </p:nvSpPr>
        <p:spPr>
          <a:xfrm>
            <a:off x="1676400" y="1600201"/>
            <a:ext cx="4191000" cy="4525963"/>
          </a:xfrm>
        </p:spPr>
        <p:txBody>
          <a:bodyPr>
            <a:normAutofit fontScale="92500" lnSpcReduction="20000"/>
          </a:bodyPr>
          <a:lstStyle/>
          <a:p>
            <a:pPr marL="1588" indent="-1588">
              <a:spcBef>
                <a:spcPts val="0"/>
              </a:spcBef>
              <a:buNone/>
            </a:pPr>
            <a:r>
              <a:rPr lang="en-US" dirty="0" smtClean="0">
                <a:solidFill>
                  <a:schemeClr val="bg1"/>
                </a:solidFill>
              </a:rPr>
              <a:t>“there is nothing either good or bad, but thinking makes it so;”  </a:t>
            </a:r>
          </a:p>
          <a:p>
            <a:pPr marL="1828800" indent="0">
              <a:spcBef>
                <a:spcPts val="0"/>
              </a:spcBef>
              <a:buNone/>
            </a:pPr>
            <a:r>
              <a:rPr lang="en-US" sz="2000" dirty="0">
                <a:solidFill>
                  <a:schemeClr val="bg1"/>
                </a:solidFill>
              </a:rPr>
              <a:t>William Shakespeare</a:t>
            </a:r>
          </a:p>
          <a:p>
            <a:pPr marL="1828800" indent="0">
              <a:spcBef>
                <a:spcPts val="0"/>
              </a:spcBef>
              <a:buNone/>
            </a:pPr>
            <a:r>
              <a:rPr lang="en-US" sz="2000" dirty="0">
                <a:solidFill>
                  <a:schemeClr val="bg1"/>
                </a:solidFill>
              </a:rPr>
              <a:t>Hamlet, Act II, scene ii</a:t>
            </a:r>
          </a:p>
          <a:p>
            <a:pPr marL="1828800" indent="0">
              <a:spcBef>
                <a:spcPts val="0"/>
              </a:spcBef>
              <a:buNone/>
            </a:pPr>
            <a:r>
              <a:rPr lang="en-US" sz="2000" dirty="0">
                <a:solidFill>
                  <a:schemeClr val="bg1"/>
                </a:solidFill>
              </a:rPr>
              <a:t>(1600)</a:t>
            </a:r>
          </a:p>
          <a:p>
            <a:pPr marL="0" indent="0">
              <a:spcBef>
                <a:spcPts val="0"/>
              </a:spcBef>
              <a:buNone/>
            </a:pPr>
            <a:endParaRPr lang="en-US" dirty="0" smtClean="0">
              <a:solidFill>
                <a:schemeClr val="bg1"/>
              </a:solidFill>
            </a:endParaRPr>
          </a:p>
          <a:p>
            <a:pPr marL="0" indent="0">
              <a:spcBef>
                <a:spcPts val="0"/>
              </a:spcBef>
              <a:buNone/>
            </a:pPr>
            <a:r>
              <a:rPr lang="en-US" dirty="0" smtClean="0">
                <a:solidFill>
                  <a:schemeClr val="bg1"/>
                </a:solidFill>
              </a:rPr>
              <a:t>“Whatever </a:t>
            </a:r>
            <a:r>
              <a:rPr lang="en-US" dirty="0">
                <a:solidFill>
                  <a:schemeClr val="bg1"/>
                </a:solidFill>
              </a:rPr>
              <a:t>the mind of man can conceive and believe, it can achieve</a:t>
            </a:r>
            <a:r>
              <a:rPr lang="en-US" dirty="0" smtClean="0">
                <a:solidFill>
                  <a:schemeClr val="bg1"/>
                </a:solidFill>
              </a:rPr>
              <a:t>.”</a:t>
            </a:r>
          </a:p>
          <a:p>
            <a:pPr marL="1830388" indent="-1588">
              <a:spcBef>
                <a:spcPts val="0"/>
              </a:spcBef>
              <a:buNone/>
            </a:pPr>
            <a:r>
              <a:rPr lang="en-US" sz="2000" dirty="0" err="1">
                <a:solidFill>
                  <a:schemeClr val="bg1"/>
                </a:solidFill>
              </a:rPr>
              <a:t>Napolean</a:t>
            </a:r>
            <a:r>
              <a:rPr lang="en-US" sz="2000" dirty="0">
                <a:solidFill>
                  <a:schemeClr val="bg1"/>
                </a:solidFill>
              </a:rPr>
              <a:t> Hill</a:t>
            </a:r>
          </a:p>
          <a:p>
            <a:pPr marL="1830388" indent="-1588">
              <a:spcBef>
                <a:spcPts val="0"/>
              </a:spcBef>
              <a:buNone/>
            </a:pPr>
            <a:r>
              <a:rPr lang="en-US" sz="2000" dirty="0">
                <a:solidFill>
                  <a:schemeClr val="bg1"/>
                </a:solidFill>
              </a:rPr>
              <a:t>Think and Grow Rich (1937)</a:t>
            </a:r>
          </a:p>
        </p:txBody>
      </p:sp>
      <p:sp>
        <p:nvSpPr>
          <p:cNvPr id="5" name="TextBox 4"/>
          <p:cNvSpPr txBox="1"/>
          <p:nvPr/>
        </p:nvSpPr>
        <p:spPr>
          <a:xfrm>
            <a:off x="1676400" y="6019801"/>
            <a:ext cx="8991600" cy="830997"/>
          </a:xfrm>
          <a:prstGeom prst="rect">
            <a:avLst/>
          </a:prstGeom>
          <a:noFill/>
        </p:spPr>
        <p:txBody>
          <a:bodyPr wrap="square" rtlCol="0">
            <a:spAutoFit/>
          </a:bodyPr>
          <a:lstStyle/>
          <a:p>
            <a:pPr>
              <a:lnSpc>
                <a:spcPct val="80000"/>
              </a:lnSpc>
            </a:pPr>
            <a:r>
              <a:rPr lang="en-US" sz="3000" dirty="0">
                <a:solidFill>
                  <a:schemeClr val="bg1"/>
                </a:solidFill>
              </a:rPr>
              <a:t>“A </a:t>
            </a:r>
            <a:r>
              <a:rPr lang="en-US" sz="3000" dirty="0">
                <a:solidFill>
                  <a:schemeClr val="bg1"/>
                </a:solidFill>
              </a:rPr>
              <a:t>man is but the product of </a:t>
            </a:r>
            <a:endParaRPr lang="en-US" sz="3000" dirty="0">
              <a:solidFill>
                <a:schemeClr val="bg1"/>
              </a:solidFill>
            </a:endParaRPr>
          </a:p>
          <a:p>
            <a:pPr>
              <a:lnSpc>
                <a:spcPct val="80000"/>
              </a:lnSpc>
            </a:pPr>
            <a:r>
              <a:rPr lang="en-US" sz="3000" dirty="0">
                <a:solidFill>
                  <a:schemeClr val="bg1"/>
                </a:solidFill>
              </a:rPr>
              <a:t>his </a:t>
            </a:r>
            <a:r>
              <a:rPr lang="en-US" sz="3000" dirty="0">
                <a:solidFill>
                  <a:schemeClr val="bg1"/>
                </a:solidFill>
              </a:rPr>
              <a:t>thoughts. </a:t>
            </a:r>
            <a:r>
              <a:rPr lang="en-US" sz="3000" dirty="0">
                <a:solidFill>
                  <a:schemeClr val="bg1"/>
                </a:solidFill>
              </a:rPr>
              <a:t>What </a:t>
            </a:r>
            <a:r>
              <a:rPr lang="en-US" sz="3000" dirty="0">
                <a:solidFill>
                  <a:schemeClr val="bg1"/>
                </a:solidFill>
              </a:rPr>
              <a:t>he thinks, he becomes</a:t>
            </a:r>
            <a:r>
              <a:rPr lang="en-US" sz="3000" dirty="0">
                <a:solidFill>
                  <a:schemeClr val="bg1"/>
                </a:solidFill>
              </a:rPr>
              <a:t>.”  </a:t>
            </a:r>
            <a:r>
              <a:rPr lang="en-US" dirty="0">
                <a:solidFill>
                  <a:schemeClr val="bg1"/>
                </a:solidFill>
              </a:rPr>
              <a:t>Mahatma </a:t>
            </a:r>
            <a:r>
              <a:rPr lang="en-US" dirty="0">
                <a:solidFill>
                  <a:schemeClr val="bg1"/>
                </a:solidFill>
              </a:rPr>
              <a:t>Gandhi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stereotype-based expectations affect academic performance?</a:t>
            </a:r>
            <a:endParaRPr lang="en-US" dirty="0"/>
          </a:p>
        </p:txBody>
      </p:sp>
      <p:sp>
        <p:nvSpPr>
          <p:cNvPr id="3" name="Content Placeholder 2"/>
          <p:cNvSpPr>
            <a:spLocks noGrp="1"/>
          </p:cNvSpPr>
          <p:nvPr>
            <p:ph idx="1"/>
          </p:nvPr>
        </p:nvSpPr>
        <p:spPr>
          <a:xfrm>
            <a:off x="609600" y="1600201"/>
            <a:ext cx="6248400" cy="4525963"/>
          </a:xfrm>
        </p:spPr>
        <p:txBody>
          <a:bodyPr>
            <a:normAutofit/>
          </a:bodyPr>
          <a:lstStyle/>
          <a:p>
            <a:pPr marL="0" indent="0">
              <a:buNone/>
            </a:pPr>
            <a:r>
              <a:rPr lang="en-US" dirty="0" smtClean="0"/>
              <a:t>Female Asian-American college students were given a questionnaire followed by a math test.  </a:t>
            </a:r>
          </a:p>
          <a:p>
            <a:pPr marL="0" indent="0">
              <a:buNone/>
            </a:pPr>
            <a:endParaRPr lang="en-US" dirty="0"/>
          </a:p>
          <a:p>
            <a:pPr marL="514350" indent="-514350">
              <a:buAutoNum type="alphaLcParenR"/>
            </a:pPr>
            <a:endParaRPr lang="en-US" dirty="0"/>
          </a:p>
        </p:txBody>
      </p:sp>
      <p:pic>
        <p:nvPicPr>
          <p:cNvPr id="32777" name="Picture 9" descr="C:\Documents and Settings\rjames\Local Settings\Temporary Internet Files\Content.IE5\RGXC8X2J\MPj04394870000[1].jpg"/>
          <p:cNvPicPr>
            <a:picLocks noChangeAspect="1" noChangeArrowheads="1"/>
          </p:cNvPicPr>
          <p:nvPr/>
        </p:nvPicPr>
        <p:blipFill>
          <a:blip r:embed="rId3" cstate="print"/>
          <a:srcRect/>
          <a:stretch>
            <a:fillRect/>
          </a:stretch>
        </p:blipFill>
        <p:spPr bwMode="auto">
          <a:xfrm>
            <a:off x="6858000" y="1600201"/>
            <a:ext cx="3697176" cy="2454221"/>
          </a:xfrm>
          <a:prstGeom prst="rect">
            <a:avLst/>
          </a:prstGeom>
          <a:noFill/>
        </p:spPr>
      </p:pic>
      <p:sp>
        <p:nvSpPr>
          <p:cNvPr id="5" name="TextBox 4"/>
          <p:cNvSpPr txBox="1"/>
          <p:nvPr/>
        </p:nvSpPr>
        <p:spPr>
          <a:xfrm>
            <a:off x="1981200" y="4114800"/>
            <a:ext cx="8458200" cy="2492990"/>
          </a:xfrm>
          <a:prstGeom prst="rect">
            <a:avLst/>
          </a:prstGeom>
          <a:noFill/>
        </p:spPr>
        <p:txBody>
          <a:bodyPr wrap="square" rtlCol="0">
            <a:spAutoFit/>
          </a:bodyPr>
          <a:lstStyle/>
          <a:p>
            <a:r>
              <a:rPr lang="en-US" sz="2800" dirty="0"/>
              <a:t>Group 1 had a gender-related questionnaire.</a:t>
            </a:r>
          </a:p>
          <a:p>
            <a:pPr lvl="1">
              <a:buFont typeface="Arial" pitchFamily="34" charset="0"/>
              <a:buChar char="•"/>
            </a:pPr>
            <a:r>
              <a:rPr lang="en-US" sz="2400" dirty="0"/>
              <a:t> ex: 3 reasons </a:t>
            </a:r>
            <a:r>
              <a:rPr lang="en-US" sz="2400" dirty="0"/>
              <a:t>why </a:t>
            </a:r>
            <a:r>
              <a:rPr lang="en-US" sz="2400" dirty="0"/>
              <a:t>you might </a:t>
            </a:r>
            <a:r>
              <a:rPr lang="en-US" sz="2400" dirty="0"/>
              <a:t>prefer a single-sex </a:t>
            </a:r>
            <a:r>
              <a:rPr lang="en-US" sz="2400" dirty="0"/>
              <a:t>dorm</a:t>
            </a:r>
          </a:p>
          <a:p>
            <a:r>
              <a:rPr lang="en-US" sz="2800" dirty="0"/>
              <a:t>Group 2 had an ethnicity related questionnaire.  </a:t>
            </a:r>
          </a:p>
          <a:p>
            <a:pPr lvl="1">
              <a:buFont typeface="Arial" pitchFamily="34" charset="0"/>
              <a:buChar char="•"/>
            </a:pPr>
            <a:r>
              <a:rPr lang="en-US" sz="2400" dirty="0"/>
              <a:t> ex: did parents/grandparents speak languages other than </a:t>
            </a:r>
            <a:r>
              <a:rPr lang="en-US" sz="2400" dirty="0"/>
              <a:t>English</a:t>
            </a:r>
            <a:endParaRPr lang="en-US" sz="2400" dirty="0"/>
          </a:p>
          <a:p>
            <a:r>
              <a:rPr lang="en-US" sz="2800" dirty="0"/>
              <a:t>Group 3 had a neutral questionnaire.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stereotype-based expectations affect academic performance?</a:t>
            </a:r>
            <a:endParaRPr lang="en-US" dirty="0"/>
          </a:p>
        </p:txBody>
      </p:sp>
      <p:sp>
        <p:nvSpPr>
          <p:cNvPr id="3" name="Content Placeholder 2"/>
          <p:cNvSpPr>
            <a:spLocks noGrp="1"/>
          </p:cNvSpPr>
          <p:nvPr>
            <p:ph idx="1"/>
          </p:nvPr>
        </p:nvSpPr>
        <p:spPr>
          <a:xfrm>
            <a:off x="609600" y="1600201"/>
            <a:ext cx="6248400" cy="4525963"/>
          </a:xfrm>
        </p:spPr>
        <p:txBody>
          <a:bodyPr>
            <a:normAutofit fontScale="85000" lnSpcReduction="20000"/>
          </a:bodyPr>
          <a:lstStyle/>
          <a:p>
            <a:pPr marL="0" indent="0">
              <a:buNone/>
            </a:pPr>
            <a:r>
              <a:rPr lang="en-US" dirty="0" smtClean="0"/>
              <a:t>Did drawing attention issues of race or gender affect subsequent math scores?</a:t>
            </a:r>
          </a:p>
          <a:p>
            <a:pPr marL="514350" indent="-514350">
              <a:buAutoNum type="alphaLcParenR"/>
            </a:pPr>
            <a:r>
              <a:rPr lang="en-US" dirty="0" smtClean="0"/>
              <a:t>No effect for either</a:t>
            </a:r>
          </a:p>
          <a:p>
            <a:pPr marL="514350" indent="-514350">
              <a:buAutoNum type="alphaLcParenR"/>
            </a:pPr>
            <a:r>
              <a:rPr lang="en-US" dirty="0" smtClean="0"/>
              <a:t>Both gender focus and race focus lowered scores</a:t>
            </a:r>
          </a:p>
          <a:p>
            <a:pPr marL="514350" indent="-514350">
              <a:buAutoNum type="alphaLcParenR"/>
            </a:pPr>
            <a:r>
              <a:rPr lang="en-US" dirty="0" smtClean="0"/>
              <a:t>Both gender focus and race focus raised scores</a:t>
            </a:r>
          </a:p>
          <a:p>
            <a:pPr marL="514350" indent="-514350">
              <a:buAutoNum type="alphaLcParenR"/>
            </a:pPr>
            <a:r>
              <a:rPr lang="en-US" dirty="0" smtClean="0"/>
              <a:t>Gender focus raised scores; Race focus lowered scores</a:t>
            </a:r>
          </a:p>
          <a:p>
            <a:pPr marL="514350" indent="-514350">
              <a:buAutoNum type="alphaLcParenR"/>
            </a:pPr>
            <a:r>
              <a:rPr lang="en-US" dirty="0" smtClean="0"/>
              <a:t>Gender focus lowered scores; Race focus raised scores</a:t>
            </a:r>
          </a:p>
          <a:p>
            <a:pPr marL="514350" indent="-514350">
              <a:buAutoNum type="alphaLcParenR"/>
            </a:pPr>
            <a:endParaRPr lang="en-US" dirty="0"/>
          </a:p>
        </p:txBody>
      </p:sp>
      <p:pic>
        <p:nvPicPr>
          <p:cNvPr id="12" name="Picture 9" descr="C:\Documents and Settings\rjames\Local Settings\Temporary Internet Files\Content.IE5\RGXC8X2J\MPj04394870000[1].jpg"/>
          <p:cNvPicPr>
            <a:picLocks noChangeAspect="1" noChangeArrowheads="1"/>
          </p:cNvPicPr>
          <p:nvPr/>
        </p:nvPicPr>
        <p:blipFill>
          <a:blip r:embed="rId3" cstate="print"/>
          <a:srcRect/>
          <a:stretch>
            <a:fillRect/>
          </a:stretch>
        </p:blipFill>
        <p:spPr bwMode="auto">
          <a:xfrm>
            <a:off x="6858000" y="1600201"/>
            <a:ext cx="3697176" cy="245422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Stereotype expectations and performance</a:t>
            </a:r>
            <a:endParaRPr lang="en-US" dirty="0"/>
          </a:p>
        </p:txBody>
      </p:sp>
      <p:graphicFrame>
        <p:nvGraphicFramePr>
          <p:cNvPr id="4" name="Content Placeholder 3"/>
          <p:cNvGraphicFramePr>
            <a:graphicFrameLocks noGrp="1"/>
          </p:cNvGraphicFramePr>
          <p:nvPr>
            <p:ph idx="1"/>
          </p:nvPr>
        </p:nvGraphicFramePr>
        <p:xfrm>
          <a:off x="1981200" y="13716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0" y="5934670"/>
            <a:ext cx="9144000" cy="923330"/>
          </a:xfrm>
          <a:prstGeom prst="rect">
            <a:avLst/>
          </a:prstGeom>
          <a:solidFill>
            <a:srgbClr val="C00000"/>
          </a:solidFill>
        </p:spPr>
        <p:txBody>
          <a:bodyPr wrap="square" rtlCol="0">
            <a:spAutoFit/>
          </a:bodyPr>
          <a:lstStyle/>
          <a:p>
            <a:r>
              <a:rPr lang="en-US" dirty="0">
                <a:solidFill>
                  <a:schemeClr val="bg1"/>
                </a:solidFill>
              </a:rPr>
              <a:t>M. Shih (Harvard), T. </a:t>
            </a:r>
            <a:r>
              <a:rPr lang="en-US" dirty="0" err="1">
                <a:solidFill>
                  <a:schemeClr val="bg1"/>
                </a:solidFill>
              </a:rPr>
              <a:t>Pittinsky</a:t>
            </a:r>
            <a:r>
              <a:rPr lang="en-US" dirty="0">
                <a:solidFill>
                  <a:schemeClr val="bg1"/>
                </a:solidFill>
              </a:rPr>
              <a:t> (Harvard), &amp; N. </a:t>
            </a:r>
            <a:r>
              <a:rPr lang="en-US" dirty="0" err="1">
                <a:solidFill>
                  <a:schemeClr val="bg1"/>
                </a:solidFill>
              </a:rPr>
              <a:t>Ambady</a:t>
            </a:r>
            <a:r>
              <a:rPr lang="en-US" dirty="0">
                <a:solidFill>
                  <a:schemeClr val="bg1"/>
                </a:solidFill>
              </a:rPr>
              <a:t> (Harvard), 1999, Stereotype susceptibility: Identity salience and shifts in quantitative performance. </a:t>
            </a:r>
            <a:r>
              <a:rPr lang="en-US" i="1" dirty="0">
                <a:solidFill>
                  <a:schemeClr val="bg1"/>
                </a:solidFill>
              </a:rPr>
              <a:t>Psychological Science, </a:t>
            </a:r>
            <a:r>
              <a:rPr lang="en-US" dirty="0">
                <a:solidFill>
                  <a:schemeClr val="bg1"/>
                </a:solidFill>
              </a:rPr>
              <a:t>10(1), 80-83.</a:t>
            </a:r>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 Effect</a:t>
            </a:r>
            <a:endParaRPr lang="en-US" dirty="0"/>
          </a:p>
        </p:txBody>
      </p:sp>
      <p:sp>
        <p:nvSpPr>
          <p:cNvPr id="3" name="Content Placeholder 2"/>
          <p:cNvSpPr>
            <a:spLocks noGrp="1"/>
          </p:cNvSpPr>
          <p:nvPr>
            <p:ph idx="1"/>
          </p:nvPr>
        </p:nvSpPr>
        <p:spPr/>
        <p:txBody>
          <a:bodyPr>
            <a:normAutofit/>
          </a:bodyPr>
          <a:lstStyle/>
          <a:p>
            <a:r>
              <a:rPr lang="en-US" dirty="0" smtClean="0"/>
              <a:t>How others assess people like me affects what I expect of myself (and of people like me)</a:t>
            </a:r>
          </a:p>
          <a:p>
            <a:r>
              <a:rPr lang="en-US" dirty="0" smtClean="0"/>
              <a:t>And what I expect of myself affects how I perform</a:t>
            </a:r>
          </a:p>
          <a:p>
            <a:r>
              <a:rPr lang="en-US" dirty="0" smtClean="0"/>
              <a:t>How I perform affects how others assess people like me</a:t>
            </a:r>
          </a:p>
          <a:p>
            <a:r>
              <a:rPr lang="en-US" dirty="0" smtClean="0"/>
              <a:t>We’re back to square one! The cycle continues on and on and on</a:t>
            </a:r>
          </a:p>
          <a:p>
            <a:r>
              <a:rPr lang="en-US" dirty="0" smtClean="0"/>
              <a:t>But, the effect could be positive or negative</a:t>
            </a:r>
            <a:endParaRPr lang="en-US" dirty="0"/>
          </a:p>
        </p:txBody>
      </p:sp>
    </p:spTree>
    <p:extLst>
      <p:ext uri="{BB962C8B-B14F-4D97-AF65-F5344CB8AC3E}">
        <p14:creationId xmlns:p14="http://schemas.microsoft.com/office/powerpoint/2010/main" val="968726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Stereotype expectations and performance</a:t>
            </a:r>
            <a:endParaRPr lang="en-US" dirty="0"/>
          </a:p>
        </p:txBody>
      </p:sp>
      <p:sp>
        <p:nvSpPr>
          <p:cNvPr id="3" name="Content Placeholder 2"/>
          <p:cNvSpPr>
            <a:spLocks noGrp="1"/>
          </p:cNvSpPr>
          <p:nvPr>
            <p:ph idx="1"/>
          </p:nvPr>
        </p:nvSpPr>
        <p:spPr>
          <a:xfrm>
            <a:off x="609600" y="1600201"/>
            <a:ext cx="6248400" cy="4525963"/>
          </a:xfrm>
        </p:spPr>
        <p:txBody>
          <a:bodyPr/>
          <a:lstStyle/>
          <a:p>
            <a:pPr marL="0" indent="0">
              <a:buNone/>
            </a:pPr>
            <a:r>
              <a:rPr lang="en-US" dirty="0" smtClean="0"/>
              <a:t>A few years later, the same study was repeated, but this time using a verbal test instead of a math test </a:t>
            </a:r>
            <a:r>
              <a:rPr lang="en-US" i="1" dirty="0" smtClean="0"/>
              <a:t>[reversed stereotypes].</a:t>
            </a:r>
          </a:p>
          <a:p>
            <a:pPr marL="0" indent="0">
              <a:buNone/>
            </a:pPr>
            <a:endParaRPr lang="en-US" dirty="0"/>
          </a:p>
          <a:p>
            <a:pPr marL="0" indent="0">
              <a:buNone/>
            </a:pPr>
            <a:r>
              <a:rPr lang="en-US" dirty="0" smtClean="0"/>
              <a:t>Results?</a:t>
            </a:r>
            <a:endParaRPr lang="en-US" dirty="0"/>
          </a:p>
        </p:txBody>
      </p:sp>
      <p:pic>
        <p:nvPicPr>
          <p:cNvPr id="4" name="Picture 9" descr="C:\Documents and Settings\rjames\Local Settings\Temporary Internet Files\Content.IE5\RGXC8X2J\MPj04394870000[1].jpg"/>
          <p:cNvPicPr>
            <a:picLocks noChangeAspect="1" noChangeArrowheads="1"/>
          </p:cNvPicPr>
          <p:nvPr/>
        </p:nvPicPr>
        <p:blipFill>
          <a:blip r:embed="rId2" cstate="print"/>
          <a:srcRect/>
          <a:stretch>
            <a:fillRect/>
          </a:stretch>
        </p:blipFill>
        <p:spPr bwMode="auto">
          <a:xfrm>
            <a:off x="6858000" y="1600201"/>
            <a:ext cx="3697176" cy="245422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Stereotype expectations and performance</a:t>
            </a:r>
            <a:endParaRPr lang="en-US" dirty="0"/>
          </a:p>
        </p:txBody>
      </p:sp>
      <p:sp>
        <p:nvSpPr>
          <p:cNvPr id="5" name="TextBox 4"/>
          <p:cNvSpPr txBox="1"/>
          <p:nvPr/>
        </p:nvSpPr>
        <p:spPr>
          <a:xfrm>
            <a:off x="1524000" y="5934670"/>
            <a:ext cx="9144000" cy="923330"/>
          </a:xfrm>
          <a:prstGeom prst="rect">
            <a:avLst/>
          </a:prstGeom>
          <a:solidFill>
            <a:srgbClr val="C00000"/>
          </a:solidFill>
        </p:spPr>
        <p:txBody>
          <a:bodyPr wrap="square" rtlCol="0">
            <a:spAutoFit/>
          </a:bodyPr>
          <a:lstStyle/>
          <a:p>
            <a:r>
              <a:rPr lang="en-US" dirty="0">
                <a:solidFill>
                  <a:schemeClr val="bg1"/>
                </a:solidFill>
              </a:rPr>
              <a:t>M. Shih (Harvard), T. </a:t>
            </a:r>
            <a:r>
              <a:rPr lang="en-US" dirty="0" err="1">
                <a:solidFill>
                  <a:schemeClr val="bg1"/>
                </a:solidFill>
              </a:rPr>
              <a:t>Pittinsky</a:t>
            </a:r>
            <a:r>
              <a:rPr lang="en-US" dirty="0">
                <a:solidFill>
                  <a:schemeClr val="bg1"/>
                </a:solidFill>
              </a:rPr>
              <a:t> (Harvard), &amp; N. </a:t>
            </a:r>
            <a:r>
              <a:rPr lang="en-US" dirty="0" err="1">
                <a:solidFill>
                  <a:schemeClr val="bg1"/>
                </a:solidFill>
              </a:rPr>
              <a:t>Ambady</a:t>
            </a:r>
            <a:r>
              <a:rPr lang="en-US" dirty="0">
                <a:solidFill>
                  <a:schemeClr val="bg1"/>
                </a:solidFill>
              </a:rPr>
              <a:t> (Harvard), 1999, Stereotype susceptibility: Identity salience and shifts in quantitative performance. </a:t>
            </a:r>
            <a:r>
              <a:rPr lang="en-US" i="1" dirty="0">
                <a:solidFill>
                  <a:schemeClr val="bg1"/>
                </a:solidFill>
              </a:rPr>
              <a:t>Psychological Science, </a:t>
            </a:r>
            <a:r>
              <a:rPr lang="en-US" dirty="0">
                <a:solidFill>
                  <a:schemeClr val="bg1"/>
                </a:solidFill>
              </a:rPr>
              <a:t>10(1), 80-83.</a:t>
            </a:r>
            <a:endParaRPr lang="en-US" dirty="0">
              <a:solidFill>
                <a:schemeClr val="bg1"/>
              </a:solidFill>
            </a:endParaRPr>
          </a:p>
        </p:txBody>
      </p:sp>
      <p:graphicFrame>
        <p:nvGraphicFramePr>
          <p:cNvPr id="7" name="Content Placeholder 6"/>
          <p:cNvGraphicFramePr>
            <a:graphicFrameLocks noGrp="1"/>
          </p:cNvGraphicFramePr>
          <p:nvPr>
            <p:ph idx="1"/>
          </p:nvPr>
        </p:nvGraphicFramePr>
        <p:xfrm>
          <a:off x="1981200" y="1219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expectations in math tests</a:t>
            </a:r>
            <a:endParaRPr lang="en-US" dirty="0"/>
          </a:p>
        </p:txBody>
      </p:sp>
      <p:sp>
        <p:nvSpPr>
          <p:cNvPr id="3" name="Content Placeholder 2"/>
          <p:cNvSpPr>
            <a:spLocks noGrp="1"/>
          </p:cNvSpPr>
          <p:nvPr>
            <p:ph idx="1"/>
          </p:nvPr>
        </p:nvSpPr>
        <p:spPr>
          <a:xfrm>
            <a:off x="609600" y="1600201"/>
            <a:ext cx="9067800" cy="4525963"/>
          </a:xfrm>
        </p:spPr>
        <p:txBody>
          <a:bodyPr>
            <a:normAutofit/>
          </a:bodyPr>
          <a:lstStyle/>
          <a:p>
            <a:pPr marL="0" indent="0">
              <a:buNone/>
            </a:pPr>
            <a:r>
              <a:rPr lang="en-US" dirty="0" smtClean="0"/>
              <a:t>Study: Two groups given same math test.  Group B told that the test wasn’t related to intellectual abilities, but just helped for studying psychological processes.  </a:t>
            </a:r>
          </a:p>
          <a:p>
            <a:pPr marL="0" indent="0">
              <a:buNone/>
            </a:pPr>
            <a:endParaRPr lang="en-US" dirty="0"/>
          </a:p>
          <a:p>
            <a:pPr marL="0" indent="0">
              <a:buNone/>
            </a:pPr>
            <a:r>
              <a:rPr lang="en-US" dirty="0" smtClean="0"/>
              <a:t>Does telling the participants that the test isn’t related to intellectual ability change the impact of gender expectations?</a:t>
            </a:r>
            <a:endParaRPr lang="en-US" dirty="0"/>
          </a:p>
        </p:txBody>
      </p:sp>
      <p:pic>
        <p:nvPicPr>
          <p:cNvPr id="33798" name="Picture 6" descr="C:\Documents and Settings\rjames\Local Settings\Temporary Internet Files\Content.IE5\HIU3LYZ5\MPj04394300000[1].jpg"/>
          <p:cNvPicPr>
            <a:picLocks noChangeAspect="1" noChangeArrowheads="1"/>
          </p:cNvPicPr>
          <p:nvPr/>
        </p:nvPicPr>
        <p:blipFill>
          <a:blip r:embed="rId2" cstate="print"/>
          <a:srcRect l="44048" r="17857"/>
          <a:stretch>
            <a:fillRect/>
          </a:stretch>
        </p:blipFill>
        <p:spPr bwMode="auto">
          <a:xfrm>
            <a:off x="9677400" y="1676400"/>
            <a:ext cx="2438400" cy="329184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expectations in math tests</a:t>
            </a:r>
            <a:endParaRPr lang="en-US" dirty="0"/>
          </a:p>
        </p:txBody>
      </p:sp>
      <p:graphicFrame>
        <p:nvGraphicFramePr>
          <p:cNvPr id="4" name="Content Placeholder 3"/>
          <p:cNvGraphicFramePr>
            <a:graphicFrameLocks noGrp="1"/>
          </p:cNvGraphicFramePr>
          <p:nvPr>
            <p:ph idx="1"/>
          </p:nvPr>
        </p:nvGraphicFramePr>
        <p:xfrm>
          <a:off x="1981200" y="1600200"/>
          <a:ext cx="8229600" cy="24079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4953000">
                  <a:extLst>
                    <a:ext uri="{9D8B030D-6E8A-4147-A177-3AD203B41FA5}">
                      <a16:colId xmlns:a16="http://schemas.microsoft.com/office/drawing/2014/main" val="20002"/>
                    </a:ext>
                  </a:extLst>
                </a:gridCol>
              </a:tblGrid>
              <a:tr h="370840">
                <a:tc>
                  <a:txBody>
                    <a:bodyPr/>
                    <a:lstStyle/>
                    <a:p>
                      <a:pPr algn="ctr"/>
                      <a:endParaRPr lang="en-US" sz="2800" dirty="0"/>
                    </a:p>
                  </a:txBody>
                  <a:tcPr/>
                </a:tc>
                <a:tc>
                  <a:txBody>
                    <a:bodyPr/>
                    <a:lstStyle/>
                    <a:p>
                      <a:pPr algn="ctr"/>
                      <a:r>
                        <a:rPr lang="en-US" sz="2800" dirty="0" smtClean="0"/>
                        <a:t>% Correct on math</a:t>
                      </a:r>
                      <a:r>
                        <a:rPr lang="en-US" sz="2800" baseline="0" dirty="0" smtClean="0"/>
                        <a:t> test</a:t>
                      </a:r>
                      <a:endParaRPr lang="en-US" sz="2800" dirty="0"/>
                    </a:p>
                  </a:txBody>
                  <a:tcPr/>
                </a:tc>
                <a:tc>
                  <a:txBody>
                    <a:bodyPr/>
                    <a:lstStyle/>
                    <a:p>
                      <a:pPr algn="ctr"/>
                      <a:r>
                        <a:rPr lang="en-US" sz="2800" dirty="0" smtClean="0"/>
                        <a:t>% Correct on math test when told questions were unrelated to intellectual</a:t>
                      </a:r>
                      <a:r>
                        <a:rPr lang="en-US" sz="2800" baseline="0" dirty="0" smtClean="0"/>
                        <a:t> ability</a:t>
                      </a:r>
                      <a:endParaRPr lang="en-US" sz="2800" dirty="0"/>
                    </a:p>
                  </a:txBody>
                  <a:tcPr/>
                </a:tc>
                <a:extLst>
                  <a:ext uri="{0D108BD9-81ED-4DB2-BD59-A6C34878D82A}">
                    <a16:rowId xmlns:a16="http://schemas.microsoft.com/office/drawing/2014/main" val="10000"/>
                  </a:ext>
                </a:extLst>
              </a:tr>
              <a:tr h="370840">
                <a:tc>
                  <a:txBody>
                    <a:bodyPr/>
                    <a:lstStyle/>
                    <a:p>
                      <a:r>
                        <a:rPr lang="en-US" sz="2800" dirty="0" smtClean="0"/>
                        <a:t>Men</a:t>
                      </a:r>
                      <a:endParaRPr lang="en-US" sz="2800" dirty="0"/>
                    </a:p>
                  </a:txBody>
                  <a:tcPr/>
                </a:tc>
                <a:tc>
                  <a:txBody>
                    <a:bodyPr/>
                    <a:lstStyle/>
                    <a:p>
                      <a:pPr algn="ctr"/>
                      <a:r>
                        <a:rPr lang="en-US" sz="2800" dirty="0" smtClean="0"/>
                        <a:t>26%</a:t>
                      </a:r>
                      <a:endParaRPr lang="en-US" sz="2800" dirty="0"/>
                    </a:p>
                  </a:txBody>
                  <a:tcPr/>
                </a:tc>
                <a:tc>
                  <a:txBody>
                    <a:bodyPr/>
                    <a:lstStyle/>
                    <a:p>
                      <a:pPr algn="ctr"/>
                      <a:r>
                        <a:rPr lang="en-US" sz="2800" dirty="0" smtClean="0"/>
                        <a:t>25%</a:t>
                      </a:r>
                      <a:endParaRPr lang="en-US" sz="2800" dirty="0"/>
                    </a:p>
                  </a:txBody>
                  <a:tcPr/>
                </a:tc>
                <a:extLst>
                  <a:ext uri="{0D108BD9-81ED-4DB2-BD59-A6C34878D82A}">
                    <a16:rowId xmlns:a16="http://schemas.microsoft.com/office/drawing/2014/main" val="10001"/>
                  </a:ext>
                </a:extLst>
              </a:tr>
              <a:tr h="370840">
                <a:tc>
                  <a:txBody>
                    <a:bodyPr/>
                    <a:lstStyle/>
                    <a:p>
                      <a:r>
                        <a:rPr lang="en-US" sz="2800" dirty="0" smtClean="0"/>
                        <a:t>Women</a:t>
                      </a:r>
                      <a:endParaRPr lang="en-US" sz="2800" dirty="0"/>
                    </a:p>
                  </a:txBody>
                  <a:tcPr/>
                </a:tc>
                <a:tc>
                  <a:txBody>
                    <a:bodyPr/>
                    <a:lstStyle/>
                    <a:p>
                      <a:pPr algn="ctr"/>
                      <a:r>
                        <a:rPr lang="en-US" sz="2800" dirty="0" smtClean="0"/>
                        <a:t>12%</a:t>
                      </a:r>
                      <a:endParaRPr lang="en-US" sz="2800" dirty="0"/>
                    </a:p>
                  </a:txBody>
                  <a:tcPr/>
                </a:tc>
                <a:tc>
                  <a:txBody>
                    <a:bodyPr/>
                    <a:lstStyle/>
                    <a:p>
                      <a:pPr algn="ctr"/>
                      <a:r>
                        <a:rPr lang="en-US" sz="2800" dirty="0" smtClean="0"/>
                        <a:t>25%</a:t>
                      </a:r>
                      <a:endParaRPr lang="en-US" sz="28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1524000" y="5657672"/>
            <a:ext cx="9144000" cy="1200329"/>
          </a:xfrm>
          <a:prstGeom prst="rect">
            <a:avLst/>
          </a:prstGeom>
          <a:solidFill>
            <a:srgbClr val="C00000"/>
          </a:solidFill>
        </p:spPr>
        <p:txBody>
          <a:bodyPr wrap="square" rtlCol="0">
            <a:spAutoFit/>
          </a:bodyPr>
          <a:lstStyle/>
          <a:p>
            <a:r>
              <a:rPr lang="en-US" dirty="0">
                <a:solidFill>
                  <a:schemeClr val="bg1"/>
                </a:solidFill>
              </a:rPr>
              <a:t>P. Davies (Stanford), S. Spencer (U. Waterloo), D. Quinn (U. Conn), R. </a:t>
            </a:r>
            <a:r>
              <a:rPr lang="en-US" dirty="0" err="1">
                <a:solidFill>
                  <a:schemeClr val="bg1"/>
                </a:solidFill>
              </a:rPr>
              <a:t>Gerhardstein</a:t>
            </a:r>
            <a:r>
              <a:rPr lang="en-US" dirty="0">
                <a:solidFill>
                  <a:schemeClr val="bg1"/>
                </a:solidFill>
              </a:rPr>
              <a:t> (Florida State), 2002, Consuming images: How television commercials that elicit stereotype threat can restrain women academically and professionally. </a:t>
            </a:r>
            <a:r>
              <a:rPr lang="en-US" i="1" dirty="0">
                <a:solidFill>
                  <a:schemeClr val="bg1"/>
                </a:solidFill>
              </a:rPr>
              <a:t>Personality and Social Psychology Bulletin, 28</a:t>
            </a:r>
            <a:r>
              <a:rPr lang="en-US" dirty="0">
                <a:solidFill>
                  <a:schemeClr val="bg1"/>
                </a:solidFill>
              </a:rPr>
              <a:t>(12), 615-628.</a:t>
            </a:r>
            <a:endParaRPr lang="en-US"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40" name="Picture 24" descr="C:\Documents and Settings\rjames\Local Settings\Temporary Internet Files\Content.IE5\HIU3LYZ5\MPj04395020000[1].jpg"/>
          <p:cNvPicPr>
            <a:picLocks noChangeAspect="1" noChangeArrowheads="1"/>
          </p:cNvPicPr>
          <p:nvPr/>
        </p:nvPicPr>
        <p:blipFill>
          <a:blip r:embed="rId2" cstate="print"/>
          <a:srcRect l="18957"/>
          <a:stretch>
            <a:fillRect/>
          </a:stretch>
        </p:blipFill>
        <p:spPr bwMode="auto">
          <a:xfrm>
            <a:off x="8534400" y="5105401"/>
            <a:ext cx="2133600" cy="1752600"/>
          </a:xfrm>
          <a:prstGeom prst="rect">
            <a:avLst/>
          </a:prstGeom>
          <a:noFill/>
        </p:spPr>
      </p:pic>
      <p:pic>
        <p:nvPicPr>
          <p:cNvPr id="34847" name="Picture 31" descr="C:\Documents and Settings\rjames\Local Settings\Temporary Internet Files\Content.IE5\2KAB8U8U\MPj04222060000[1].jpg"/>
          <p:cNvPicPr>
            <a:picLocks noChangeAspect="1" noChangeArrowheads="1"/>
          </p:cNvPicPr>
          <p:nvPr/>
        </p:nvPicPr>
        <p:blipFill>
          <a:blip r:embed="rId3" cstate="print"/>
          <a:srcRect b="18750"/>
          <a:stretch>
            <a:fillRect/>
          </a:stretch>
        </p:blipFill>
        <p:spPr bwMode="auto">
          <a:xfrm>
            <a:off x="8991600" y="2971800"/>
            <a:ext cx="1626394" cy="1981200"/>
          </a:xfrm>
          <a:prstGeom prst="rect">
            <a:avLst/>
          </a:prstGeom>
          <a:noFill/>
        </p:spPr>
      </p:pic>
      <p:pic>
        <p:nvPicPr>
          <p:cNvPr id="34848" name="Picture 32" descr="C:\Documents and Settings\rjames\Local Settings\Temporary Internet Files\Content.IE5\HIU3LYZ5\MPj04243660000[1].jpg"/>
          <p:cNvPicPr>
            <a:picLocks noChangeAspect="1" noChangeArrowheads="1"/>
          </p:cNvPicPr>
          <p:nvPr/>
        </p:nvPicPr>
        <p:blipFill>
          <a:blip r:embed="rId4" cstate="print"/>
          <a:srcRect l="20690" t="17241" r="13793" b="10345"/>
          <a:stretch>
            <a:fillRect/>
          </a:stretch>
        </p:blipFill>
        <p:spPr bwMode="auto">
          <a:xfrm>
            <a:off x="1524000" y="5105400"/>
            <a:ext cx="1447800" cy="1600200"/>
          </a:xfrm>
          <a:prstGeom prst="rect">
            <a:avLst/>
          </a:prstGeom>
          <a:noFill/>
        </p:spPr>
      </p:pic>
      <p:pic>
        <p:nvPicPr>
          <p:cNvPr id="34819" name="Picture 3" descr="C:\Documents and Settings\rjames\Local Settings\Temporary Internet Files\Content.IE5\HMZEXSYI\MPj04304670000[1].jpg"/>
          <p:cNvPicPr>
            <a:picLocks noChangeAspect="1" noChangeArrowheads="1"/>
          </p:cNvPicPr>
          <p:nvPr/>
        </p:nvPicPr>
        <p:blipFill>
          <a:blip r:embed="rId5" cstate="print"/>
          <a:srcRect l="13793"/>
          <a:stretch>
            <a:fillRect/>
          </a:stretch>
        </p:blipFill>
        <p:spPr bwMode="auto">
          <a:xfrm>
            <a:off x="1524000" y="2133600"/>
            <a:ext cx="1905000" cy="2209800"/>
          </a:xfrm>
          <a:prstGeom prst="rect">
            <a:avLst/>
          </a:prstGeom>
          <a:noFill/>
        </p:spPr>
      </p:pic>
      <p:sp>
        <p:nvSpPr>
          <p:cNvPr id="4" name="TextBox 3"/>
          <p:cNvSpPr txBox="1"/>
          <p:nvPr/>
        </p:nvSpPr>
        <p:spPr>
          <a:xfrm>
            <a:off x="2438400" y="1828801"/>
            <a:ext cx="3200400" cy="4869025"/>
          </a:xfrm>
          <a:prstGeom prst="rect">
            <a:avLst/>
          </a:prstGeom>
          <a:noFill/>
        </p:spPr>
        <p:txBody>
          <a:bodyPr wrap="square" rtlCol="0">
            <a:spAutoFit/>
          </a:bodyPr>
          <a:lstStyle/>
          <a:p>
            <a:pPr marL="230188" indent="-230188"/>
            <a:r>
              <a:rPr lang="en-US" sz="3200" b="1" dirty="0"/>
              <a:t>Stereotypical</a:t>
            </a:r>
          </a:p>
          <a:p>
            <a:pPr marL="230188" indent="-230188"/>
            <a:endParaRPr lang="en-US" sz="3200" dirty="0"/>
          </a:p>
          <a:p>
            <a:pPr marL="230188" indent="-230188">
              <a:lnSpc>
                <a:spcPct val="80000"/>
              </a:lnSpc>
              <a:buFont typeface="Arial" pitchFamily="34" charset="0"/>
              <a:buChar char="•"/>
            </a:pPr>
            <a:r>
              <a:rPr lang="en-US" sz="2800" dirty="0"/>
              <a:t>a young woman </a:t>
            </a:r>
            <a:r>
              <a:rPr lang="en-US" sz="2800" dirty="0"/>
              <a:t>who was so excited about </a:t>
            </a:r>
            <a:r>
              <a:rPr lang="en-US" sz="2800" dirty="0"/>
              <a:t>a new </a:t>
            </a:r>
            <a:r>
              <a:rPr lang="en-US" sz="2800" dirty="0"/>
              <a:t>acne product that she bounced on her bed with </a:t>
            </a:r>
            <a:r>
              <a:rPr lang="en-US" sz="2800" dirty="0"/>
              <a:t>joy</a:t>
            </a:r>
          </a:p>
          <a:p>
            <a:pPr marL="230188" indent="-230188">
              <a:lnSpc>
                <a:spcPct val="80000"/>
              </a:lnSpc>
            </a:pPr>
            <a:endParaRPr lang="en-US" sz="2800" dirty="0"/>
          </a:p>
          <a:p>
            <a:pPr marL="230188" indent="-230188">
              <a:lnSpc>
                <a:spcPct val="80000"/>
              </a:lnSpc>
              <a:buFont typeface="Arial" pitchFamily="34" charset="0"/>
              <a:buChar char="•"/>
            </a:pPr>
            <a:r>
              <a:rPr lang="en-US" sz="2800" dirty="0"/>
              <a:t>a woman “drooling” </a:t>
            </a:r>
            <a:r>
              <a:rPr lang="en-US" sz="2800" dirty="0"/>
              <a:t>with anticipation </a:t>
            </a:r>
            <a:r>
              <a:rPr lang="en-US" sz="2800" dirty="0"/>
              <a:t>to try a new brownie </a:t>
            </a:r>
            <a:r>
              <a:rPr lang="en-US" sz="2800" dirty="0"/>
              <a:t>mix</a:t>
            </a:r>
            <a:endParaRPr lang="en-US" sz="2800" dirty="0"/>
          </a:p>
        </p:txBody>
      </p:sp>
      <p:sp>
        <p:nvSpPr>
          <p:cNvPr id="3" name="Content Placeholder 2"/>
          <p:cNvSpPr>
            <a:spLocks noGrp="1"/>
          </p:cNvSpPr>
          <p:nvPr>
            <p:ph idx="1"/>
          </p:nvPr>
        </p:nvSpPr>
        <p:spPr>
          <a:xfrm>
            <a:off x="1905000" y="0"/>
            <a:ext cx="8458200" cy="1524000"/>
          </a:xfrm>
        </p:spPr>
        <p:txBody>
          <a:bodyPr>
            <a:normAutofit lnSpcReduction="10000"/>
          </a:bodyPr>
          <a:lstStyle/>
          <a:p>
            <a:pPr marL="0" indent="0">
              <a:buNone/>
            </a:pPr>
            <a:r>
              <a:rPr lang="en-US" dirty="0" smtClean="0"/>
              <a:t>College students from a calculus II class exposed to TV commercials (4 neutral, 2 stereotypical or counter-stereotypical) then given a math test.</a:t>
            </a:r>
          </a:p>
          <a:p>
            <a:pPr marL="0" indent="0">
              <a:buNone/>
            </a:pPr>
            <a:endParaRPr lang="en-US" dirty="0"/>
          </a:p>
        </p:txBody>
      </p:sp>
      <p:sp>
        <p:nvSpPr>
          <p:cNvPr id="5" name="TextBox 4"/>
          <p:cNvSpPr txBox="1"/>
          <p:nvPr/>
        </p:nvSpPr>
        <p:spPr>
          <a:xfrm>
            <a:off x="5715000" y="1828801"/>
            <a:ext cx="3352800" cy="2776145"/>
          </a:xfrm>
          <a:prstGeom prst="rect">
            <a:avLst/>
          </a:prstGeom>
          <a:noFill/>
        </p:spPr>
        <p:txBody>
          <a:bodyPr wrap="square" rtlCol="0">
            <a:spAutoFit/>
          </a:bodyPr>
          <a:lstStyle/>
          <a:p>
            <a:pPr marL="230188" indent="-230188" algn="ctr">
              <a:lnSpc>
                <a:spcPct val="80000"/>
              </a:lnSpc>
            </a:pPr>
            <a:r>
              <a:rPr lang="en-US" sz="3200" b="1" dirty="0"/>
              <a:t>Counter-Stereotypical</a:t>
            </a:r>
          </a:p>
          <a:p>
            <a:pPr marL="230188" indent="-230188" algn="ctr">
              <a:lnSpc>
                <a:spcPct val="80000"/>
              </a:lnSpc>
            </a:pPr>
            <a:endParaRPr lang="en-US" dirty="0"/>
          </a:p>
          <a:p>
            <a:pPr marL="230188" indent="-230188">
              <a:lnSpc>
                <a:spcPct val="80000"/>
              </a:lnSpc>
              <a:buFont typeface="Arial" pitchFamily="34" charset="0"/>
              <a:buChar char="•"/>
            </a:pPr>
            <a:r>
              <a:rPr lang="en-US" sz="2800" dirty="0"/>
              <a:t>a woman speaking intelligently about health care concerns</a:t>
            </a:r>
          </a:p>
          <a:p>
            <a:pPr>
              <a:lnSpc>
                <a:spcPct val="80000"/>
              </a:lnSpc>
            </a:pPr>
            <a:endParaRPr lang="en-US" sz="2400" dirty="0"/>
          </a:p>
        </p:txBody>
      </p:sp>
      <p:sp>
        <p:nvSpPr>
          <p:cNvPr id="12" name="TextBox 11"/>
          <p:cNvSpPr txBox="1"/>
          <p:nvPr/>
        </p:nvSpPr>
        <p:spPr>
          <a:xfrm>
            <a:off x="5791200" y="4038601"/>
            <a:ext cx="2743200" cy="3194721"/>
          </a:xfrm>
          <a:prstGeom prst="rect">
            <a:avLst/>
          </a:prstGeom>
          <a:noFill/>
        </p:spPr>
        <p:txBody>
          <a:bodyPr wrap="square" rtlCol="0">
            <a:spAutoFit/>
          </a:bodyPr>
          <a:lstStyle/>
          <a:p>
            <a:pPr marL="230188" indent="-230188">
              <a:lnSpc>
                <a:spcPct val="80000"/>
              </a:lnSpc>
            </a:pPr>
            <a:endParaRPr lang="en-US" sz="1600" dirty="0"/>
          </a:p>
          <a:p>
            <a:pPr marL="230188" indent="-230188">
              <a:lnSpc>
                <a:spcPct val="80000"/>
              </a:lnSpc>
            </a:pPr>
            <a:endParaRPr lang="en-US" sz="1600" dirty="0"/>
          </a:p>
          <a:p>
            <a:pPr marL="230188" indent="-230188">
              <a:lnSpc>
                <a:spcPct val="80000"/>
              </a:lnSpc>
              <a:buFont typeface="Arial" pitchFamily="34" charset="0"/>
              <a:buChar char="•"/>
            </a:pPr>
            <a:r>
              <a:rPr lang="en-US" sz="2800" dirty="0"/>
              <a:t>an attractive woman impressing a man with her knowledge of automotive engineering </a:t>
            </a:r>
          </a:p>
          <a:p>
            <a:pPr>
              <a:lnSpc>
                <a:spcPct val="80000"/>
              </a:lnSpc>
            </a:pP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1600200"/>
          <a:ext cx="9144000" cy="35661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nSpc>
                          <a:spcPct val="80000"/>
                        </a:lnSpc>
                      </a:pPr>
                      <a:endParaRPr lang="en-US" sz="3600" dirty="0"/>
                    </a:p>
                  </a:txBody>
                  <a:tcPr/>
                </a:tc>
                <a:tc>
                  <a:txBody>
                    <a:bodyPr/>
                    <a:lstStyle/>
                    <a:p>
                      <a:pPr algn="ctr">
                        <a:lnSpc>
                          <a:spcPct val="80000"/>
                        </a:lnSpc>
                      </a:pPr>
                      <a:r>
                        <a:rPr lang="en-US" sz="3600" dirty="0" smtClean="0"/>
                        <a:t>% Correct on math</a:t>
                      </a:r>
                      <a:r>
                        <a:rPr lang="en-US" sz="3600" baseline="0" dirty="0" smtClean="0"/>
                        <a:t> test after counter-stereotypical commercials </a:t>
                      </a:r>
                      <a:endParaRPr lang="en-US" sz="3600" dirty="0"/>
                    </a:p>
                  </a:txBody>
                  <a:tcPr/>
                </a:tc>
                <a:tc>
                  <a:txBody>
                    <a:bodyPr/>
                    <a:lstStyle/>
                    <a:p>
                      <a:pPr algn="ctr">
                        <a:lnSpc>
                          <a:spcPct val="80000"/>
                        </a:lnSpc>
                      </a:pPr>
                      <a:r>
                        <a:rPr lang="en-US" sz="3600" dirty="0" smtClean="0"/>
                        <a:t>% Correct on math after stereotypical</a:t>
                      </a:r>
                      <a:r>
                        <a:rPr lang="en-US" sz="3600" baseline="0" dirty="0" smtClean="0"/>
                        <a:t> commercials</a:t>
                      </a:r>
                      <a:endParaRPr lang="en-US" sz="3600" dirty="0"/>
                    </a:p>
                  </a:txBody>
                  <a:tcPr/>
                </a:tc>
                <a:extLst>
                  <a:ext uri="{0D108BD9-81ED-4DB2-BD59-A6C34878D82A}">
                    <a16:rowId xmlns:a16="http://schemas.microsoft.com/office/drawing/2014/main" val="10000"/>
                  </a:ext>
                </a:extLst>
              </a:tr>
              <a:tr h="370840">
                <a:tc>
                  <a:txBody>
                    <a:bodyPr/>
                    <a:lstStyle/>
                    <a:p>
                      <a:r>
                        <a:rPr lang="en-US" sz="3600" dirty="0" smtClean="0"/>
                        <a:t>Men</a:t>
                      </a:r>
                      <a:endParaRPr lang="en-US" sz="3600" dirty="0"/>
                    </a:p>
                  </a:txBody>
                  <a:tcPr/>
                </a:tc>
                <a:tc>
                  <a:txBody>
                    <a:bodyPr/>
                    <a:lstStyle/>
                    <a:p>
                      <a:pPr algn="ctr"/>
                      <a:r>
                        <a:rPr lang="en-US" sz="3600" dirty="0" smtClean="0"/>
                        <a:t>34%</a:t>
                      </a:r>
                      <a:endParaRPr lang="en-US" sz="3600" dirty="0"/>
                    </a:p>
                  </a:txBody>
                  <a:tcPr/>
                </a:tc>
                <a:tc>
                  <a:txBody>
                    <a:bodyPr/>
                    <a:lstStyle/>
                    <a:p>
                      <a:pPr algn="ctr"/>
                      <a:r>
                        <a:rPr lang="en-US" sz="3600" dirty="0" smtClean="0"/>
                        <a:t>39%</a:t>
                      </a:r>
                      <a:endParaRPr lang="en-US" sz="3600" dirty="0"/>
                    </a:p>
                  </a:txBody>
                  <a:tcPr/>
                </a:tc>
                <a:extLst>
                  <a:ext uri="{0D108BD9-81ED-4DB2-BD59-A6C34878D82A}">
                    <a16:rowId xmlns:a16="http://schemas.microsoft.com/office/drawing/2014/main" val="10001"/>
                  </a:ext>
                </a:extLst>
              </a:tr>
              <a:tr h="370840">
                <a:tc>
                  <a:txBody>
                    <a:bodyPr/>
                    <a:lstStyle/>
                    <a:p>
                      <a:r>
                        <a:rPr lang="en-US" sz="3600" dirty="0" smtClean="0"/>
                        <a:t>Women</a:t>
                      </a:r>
                      <a:endParaRPr lang="en-US" sz="3600" dirty="0"/>
                    </a:p>
                  </a:txBody>
                  <a:tcPr/>
                </a:tc>
                <a:tc>
                  <a:txBody>
                    <a:bodyPr/>
                    <a:lstStyle/>
                    <a:p>
                      <a:pPr algn="ctr"/>
                      <a:r>
                        <a:rPr lang="en-US" sz="3600" dirty="0" smtClean="0"/>
                        <a:t>31%</a:t>
                      </a:r>
                      <a:endParaRPr lang="en-US" sz="3600" dirty="0"/>
                    </a:p>
                  </a:txBody>
                  <a:tcPr/>
                </a:tc>
                <a:tc>
                  <a:txBody>
                    <a:bodyPr/>
                    <a:lstStyle/>
                    <a:p>
                      <a:pPr algn="ctr"/>
                      <a:r>
                        <a:rPr lang="en-US" sz="3600" dirty="0" smtClean="0"/>
                        <a:t>19%</a:t>
                      </a:r>
                      <a:endParaRPr lang="en-US" sz="36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1524000" y="5562600"/>
            <a:ext cx="9144000" cy="1200329"/>
          </a:xfrm>
          <a:prstGeom prst="rect">
            <a:avLst/>
          </a:prstGeom>
          <a:solidFill>
            <a:srgbClr val="C00000"/>
          </a:solidFill>
        </p:spPr>
        <p:txBody>
          <a:bodyPr wrap="square" rtlCol="0">
            <a:spAutoFit/>
          </a:bodyPr>
          <a:lstStyle/>
          <a:p>
            <a:r>
              <a:rPr lang="en-US" dirty="0">
                <a:solidFill>
                  <a:schemeClr val="bg1"/>
                </a:solidFill>
              </a:rPr>
              <a:t>P. Davies (Stanford), S. Spencer (U. Waterloo), D. Quinn (U. Conn), R. </a:t>
            </a:r>
            <a:r>
              <a:rPr lang="en-US" dirty="0" err="1">
                <a:solidFill>
                  <a:schemeClr val="bg1"/>
                </a:solidFill>
              </a:rPr>
              <a:t>Gerhardstein</a:t>
            </a:r>
            <a:r>
              <a:rPr lang="en-US" dirty="0">
                <a:solidFill>
                  <a:schemeClr val="bg1"/>
                </a:solidFill>
              </a:rPr>
              <a:t> (Florida State), 2002, Consuming images: How television commercials that elicit stereotype threat can restrain women academically and professionally. </a:t>
            </a:r>
            <a:r>
              <a:rPr lang="en-US" i="1" dirty="0">
                <a:solidFill>
                  <a:schemeClr val="bg1"/>
                </a:solidFill>
              </a:rPr>
              <a:t>Personality and Social Psychology Bulletin, 28</a:t>
            </a:r>
            <a:r>
              <a:rPr lang="en-US" dirty="0">
                <a:solidFill>
                  <a:schemeClr val="bg1"/>
                </a:solidFill>
              </a:rPr>
              <a:t>(12), 615-628.</a:t>
            </a:r>
            <a:endParaRPr lang="en-US" dirty="0">
              <a:solidFill>
                <a:schemeClr val="bg1"/>
              </a:solidFill>
            </a:endParaRPr>
          </a:p>
        </p:txBody>
      </p:sp>
      <p:sp>
        <p:nvSpPr>
          <p:cNvPr id="6" name="Title 1"/>
          <p:cNvSpPr txBox="1">
            <a:spLocks/>
          </p:cNvSpPr>
          <p:nvPr/>
        </p:nvSpPr>
        <p:spPr>
          <a:xfrm>
            <a:off x="2133600" y="228600"/>
            <a:ext cx="8229600" cy="1143000"/>
          </a:xfrm>
          <a:prstGeom prst="rect">
            <a:avLst/>
          </a:prstGeom>
        </p:spPr>
        <p:txBody>
          <a:bodyPr vert="horz" lIns="91440" tIns="45720" rIns="91440" bIns="45720" rtlCol="0" anchor="ctr">
            <a:normAutofit fontScale="90000" lnSpcReduction="20000"/>
          </a:bodyPr>
          <a:lstStyle/>
          <a:p>
            <a:pPr algn="ctr">
              <a:spcBef>
                <a:spcPct val="0"/>
              </a:spcBef>
              <a:defRPr/>
            </a:pPr>
            <a:r>
              <a:rPr lang="en-US" sz="4400" dirty="0">
                <a:latin typeface="+mj-lt"/>
                <a:ea typeface="+mj-ea"/>
                <a:cs typeface="+mj-cs"/>
              </a:rPr>
              <a:t>Can television commercials change math performance?</a:t>
            </a:r>
            <a:endParaRPr lang="en-US" sz="4400" dirty="0">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rjames\Local Settings\Temporary Internet Files\Content.IE5\NA5J5WLH\MPj04091340000[1].jpg"/>
          <p:cNvPicPr>
            <a:picLocks noChangeAspect="1" noChangeArrowheads="1"/>
          </p:cNvPicPr>
          <p:nvPr/>
        </p:nvPicPr>
        <p:blipFill>
          <a:blip r:embed="rId2" cstate="print"/>
          <a:srcRect l="75184"/>
          <a:stretch>
            <a:fillRect/>
          </a:stretch>
        </p:blipFill>
        <p:spPr bwMode="auto">
          <a:xfrm flipH="1">
            <a:off x="6019800" y="0"/>
            <a:ext cx="4648200" cy="6858000"/>
          </a:xfrm>
          <a:prstGeom prst="rect">
            <a:avLst/>
          </a:prstGeom>
          <a:noFill/>
        </p:spPr>
      </p:pic>
      <p:pic>
        <p:nvPicPr>
          <p:cNvPr id="32770" name="Picture 2" descr="C:\Documents and Settings\rjames\Local Settings\Temporary Internet Files\Content.IE5\NA5J5WLH\MPj04091340000[1].jpg"/>
          <p:cNvPicPr>
            <a:picLocks noChangeAspect="1" noChangeArrowheads="1"/>
          </p:cNvPicPr>
          <p:nvPr/>
        </p:nvPicPr>
        <p:blipFill>
          <a:blip r:embed="rId2" cstate="print"/>
          <a:srcRect/>
          <a:stretch>
            <a:fillRect/>
          </a:stretch>
        </p:blipFill>
        <p:spPr bwMode="auto">
          <a:xfrm>
            <a:off x="1524000" y="0"/>
            <a:ext cx="4560838" cy="6858000"/>
          </a:xfrm>
          <a:prstGeom prst="rect">
            <a:avLst/>
          </a:prstGeom>
          <a:noFill/>
        </p:spPr>
      </p:pic>
      <p:sp>
        <p:nvSpPr>
          <p:cNvPr id="2" name="Title 1"/>
          <p:cNvSpPr>
            <a:spLocks noGrp="1"/>
          </p:cNvSpPr>
          <p:nvPr>
            <p:ph type="title"/>
          </p:nvPr>
        </p:nvSpPr>
        <p:spPr/>
        <p:txBody>
          <a:bodyPr/>
          <a:lstStyle/>
          <a:p>
            <a:pPr algn="r"/>
            <a:r>
              <a:rPr lang="en-US" dirty="0" smtClean="0"/>
              <a:t>Placebo effect: The joke </a:t>
            </a:r>
            <a:endParaRPr lang="en-US" dirty="0"/>
          </a:p>
        </p:txBody>
      </p:sp>
      <p:sp>
        <p:nvSpPr>
          <p:cNvPr id="3" name="Content Placeholder 2"/>
          <p:cNvSpPr>
            <a:spLocks noGrp="1"/>
          </p:cNvSpPr>
          <p:nvPr>
            <p:ph idx="1"/>
          </p:nvPr>
        </p:nvSpPr>
        <p:spPr>
          <a:xfrm>
            <a:off x="5486400" y="1600200"/>
            <a:ext cx="4953000" cy="5105400"/>
          </a:xfrm>
        </p:spPr>
        <p:txBody>
          <a:bodyPr>
            <a:normAutofit/>
          </a:bodyPr>
          <a:lstStyle/>
          <a:p>
            <a:pPr marL="0" indent="0">
              <a:buNone/>
            </a:pPr>
            <a:r>
              <a:rPr lang="en-US" dirty="0" smtClean="0"/>
              <a:t>Sometimes we think of a placebo effect as something shallow, something that only works for stupid people, or something that is a joke.</a:t>
            </a:r>
          </a:p>
          <a:p>
            <a:pPr marL="0" indent="0">
              <a:buNone/>
            </a:pPr>
            <a:endParaRPr lang="en-US" dirty="0"/>
          </a:p>
          <a:p>
            <a:pPr marL="0" indent="0">
              <a:buNone/>
            </a:pPr>
            <a:endParaRPr lang="en-US" sz="2400" dirty="0"/>
          </a:p>
          <a:p>
            <a:pPr marL="0" indent="0">
              <a:buNone/>
            </a:pPr>
            <a:r>
              <a:rPr lang="en-US" sz="2400" dirty="0"/>
              <a:t>Pen and Teller’s placebo examples</a:t>
            </a:r>
          </a:p>
          <a:p>
            <a:pPr marL="0" indent="0">
              <a:buNone/>
            </a:pPr>
            <a:r>
              <a:rPr lang="en-US" sz="3000" dirty="0">
                <a:hlinkClick r:id="rId3"/>
              </a:rPr>
              <a:t>http://www.youtube.com/watch?v=MzjoKhBklYg</a:t>
            </a:r>
            <a:endParaRPr lang="en-US" sz="3000" dirty="0"/>
          </a:p>
          <a:p>
            <a:pPr marL="0" indent="0">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416810" cy="1143000"/>
          </a:xfrm>
        </p:spPr>
        <p:txBody>
          <a:bodyPr/>
          <a:lstStyle/>
          <a:p>
            <a:r>
              <a:rPr lang="en-US" dirty="0" smtClean="0"/>
              <a:t>Race Stereotypes</a:t>
            </a:r>
            <a:endParaRPr lang="en-US" dirty="0"/>
          </a:p>
        </p:txBody>
      </p:sp>
      <p:sp>
        <p:nvSpPr>
          <p:cNvPr id="3" name="Content Placeholder 2"/>
          <p:cNvSpPr>
            <a:spLocks noGrp="1"/>
          </p:cNvSpPr>
          <p:nvPr>
            <p:ph idx="1"/>
          </p:nvPr>
        </p:nvSpPr>
        <p:spPr>
          <a:xfrm>
            <a:off x="609600" y="1600201"/>
            <a:ext cx="8001000" cy="4525963"/>
          </a:xfrm>
        </p:spPr>
        <p:txBody>
          <a:bodyPr>
            <a:normAutofit fontScale="85000" lnSpcReduction="20000"/>
          </a:bodyPr>
          <a:lstStyle/>
          <a:p>
            <a:pPr marL="0" indent="0">
              <a:buNone/>
            </a:pPr>
            <a:r>
              <a:rPr lang="en-US" dirty="0" smtClean="0"/>
              <a:t>An identical golf challenge for 3 groups of black and white men.</a:t>
            </a:r>
          </a:p>
          <a:p>
            <a:r>
              <a:rPr lang="en-US" b="1" dirty="0" smtClean="0"/>
              <a:t>Athletic ability group</a:t>
            </a:r>
            <a:r>
              <a:rPr lang="en-US" dirty="0" smtClean="0"/>
              <a:t>: Test described as a measuring of factors correlated with one’s natural ability to perform tasks “such as shooting, throwing, or hitting a ball” </a:t>
            </a:r>
          </a:p>
          <a:p>
            <a:r>
              <a:rPr lang="en-US" b="1" dirty="0" smtClean="0"/>
              <a:t>Strategic sports intelligence group</a:t>
            </a:r>
            <a:r>
              <a:rPr lang="en-US" dirty="0" smtClean="0"/>
              <a:t>: Test described as a measure of factors correlated with “ability to think strategically during athletic performance”</a:t>
            </a:r>
          </a:p>
          <a:p>
            <a:r>
              <a:rPr lang="en-US" b="1" dirty="0" smtClean="0"/>
              <a:t>Race prime group</a:t>
            </a:r>
            <a:r>
              <a:rPr lang="en-US" dirty="0" smtClean="0"/>
              <a:t>: Started with question of racial identity.</a:t>
            </a:r>
          </a:p>
          <a:p>
            <a:r>
              <a:rPr lang="en-US" b="1" dirty="0" smtClean="0"/>
              <a:t>Control group</a:t>
            </a:r>
            <a:r>
              <a:rPr lang="en-US" dirty="0" smtClean="0"/>
              <a:t>: No description </a:t>
            </a:r>
            <a:endParaRPr lang="en-US" dirty="0"/>
          </a:p>
        </p:txBody>
      </p:sp>
      <p:pic>
        <p:nvPicPr>
          <p:cNvPr id="36867" name="Picture 3" descr="C:\Documents and Settings\rjames\Local Settings\Temporary Internet Files\Content.IE5\RGXC8X2J\MPj04055060000[1].jpg"/>
          <p:cNvPicPr>
            <a:picLocks noChangeAspect="1" noChangeArrowheads="1"/>
          </p:cNvPicPr>
          <p:nvPr/>
        </p:nvPicPr>
        <p:blipFill>
          <a:blip r:embed="rId2" cstate="print"/>
          <a:srcRect l="16343" r="4290"/>
          <a:stretch>
            <a:fillRect/>
          </a:stretch>
        </p:blipFill>
        <p:spPr bwMode="auto">
          <a:xfrm>
            <a:off x="8610600" y="113352"/>
            <a:ext cx="3505200" cy="660114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0" y="914400"/>
          <a:ext cx="9144000" cy="392544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1019596">
                <a:tc>
                  <a:txBody>
                    <a:bodyPr/>
                    <a:lstStyle/>
                    <a:p>
                      <a:endParaRPr lang="en-US" sz="3600" dirty="0"/>
                    </a:p>
                  </a:txBody>
                  <a:tcPr/>
                </a:tc>
                <a:tc gridSpan="4">
                  <a:txBody>
                    <a:bodyPr/>
                    <a:lstStyle/>
                    <a:p>
                      <a:pPr algn="ctr"/>
                      <a:r>
                        <a:rPr lang="en-US" sz="3600" dirty="0" smtClean="0"/>
                        <a:t>Strokes in identical golf challenge</a:t>
                      </a:r>
                    </a:p>
                    <a:p>
                      <a:pPr algn="ctr"/>
                      <a:r>
                        <a:rPr lang="en-US" sz="3600" dirty="0" smtClean="0"/>
                        <a:t>(smaller</a:t>
                      </a:r>
                      <a:r>
                        <a:rPr lang="en-US" sz="3600" baseline="0" dirty="0" smtClean="0"/>
                        <a:t> is better)</a:t>
                      </a:r>
                      <a:endParaRPr lang="en-US" sz="36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456566">
                <a:tc>
                  <a:txBody>
                    <a:bodyPr/>
                    <a:lstStyle/>
                    <a:p>
                      <a:endParaRPr lang="en-US" sz="3600" dirty="0"/>
                    </a:p>
                  </a:txBody>
                  <a:tcPr/>
                </a:tc>
                <a:tc>
                  <a:txBody>
                    <a:bodyPr/>
                    <a:lstStyle/>
                    <a:p>
                      <a:pPr algn="ctr">
                        <a:lnSpc>
                          <a:spcPct val="80000"/>
                        </a:lnSpc>
                      </a:pPr>
                      <a:r>
                        <a:rPr lang="en-US" sz="3600" dirty="0" smtClean="0"/>
                        <a:t>Athletic ability</a:t>
                      </a:r>
                      <a:endParaRPr lang="en-US" sz="3600" dirty="0"/>
                    </a:p>
                  </a:txBody>
                  <a:tcPr/>
                </a:tc>
                <a:tc>
                  <a:txBody>
                    <a:bodyPr/>
                    <a:lstStyle/>
                    <a:p>
                      <a:pPr algn="ctr">
                        <a:lnSpc>
                          <a:spcPct val="80000"/>
                        </a:lnSpc>
                      </a:pPr>
                      <a:r>
                        <a:rPr lang="en-US" sz="3600" dirty="0" smtClean="0"/>
                        <a:t>Strategic sports</a:t>
                      </a:r>
                      <a:r>
                        <a:rPr lang="en-US" sz="3600" baseline="0" dirty="0" smtClean="0"/>
                        <a:t> intelligence</a:t>
                      </a:r>
                      <a:endParaRPr lang="en-US" sz="3600" dirty="0"/>
                    </a:p>
                  </a:txBody>
                  <a:tcPr/>
                </a:tc>
                <a:tc>
                  <a:txBody>
                    <a:bodyPr/>
                    <a:lstStyle/>
                    <a:p>
                      <a:pPr algn="ctr">
                        <a:lnSpc>
                          <a:spcPct val="80000"/>
                        </a:lnSpc>
                      </a:pPr>
                      <a:r>
                        <a:rPr lang="en-US" sz="3600" dirty="0" smtClean="0"/>
                        <a:t>Race questions</a:t>
                      </a:r>
                      <a:endParaRPr lang="en-US" sz="3600" dirty="0"/>
                    </a:p>
                  </a:txBody>
                  <a:tcPr/>
                </a:tc>
                <a:tc>
                  <a:txBody>
                    <a:bodyPr/>
                    <a:lstStyle/>
                    <a:p>
                      <a:pPr algn="ctr">
                        <a:lnSpc>
                          <a:spcPct val="80000"/>
                        </a:lnSpc>
                      </a:pPr>
                      <a:r>
                        <a:rPr lang="en-US" sz="3600" dirty="0" smtClean="0"/>
                        <a:t>Control</a:t>
                      </a:r>
                      <a:endParaRPr lang="en-US" sz="3600" dirty="0"/>
                    </a:p>
                  </a:txBody>
                  <a:tcPr/>
                </a:tc>
                <a:extLst>
                  <a:ext uri="{0D108BD9-81ED-4DB2-BD59-A6C34878D82A}">
                    <a16:rowId xmlns:a16="http://schemas.microsoft.com/office/drawing/2014/main" val="10001"/>
                  </a:ext>
                </a:extLst>
              </a:tr>
              <a:tr h="590719">
                <a:tc>
                  <a:txBody>
                    <a:bodyPr/>
                    <a:lstStyle/>
                    <a:p>
                      <a:r>
                        <a:rPr lang="en-US" sz="3600" dirty="0" smtClean="0"/>
                        <a:t>Black</a:t>
                      </a:r>
                      <a:endParaRPr lang="en-US" sz="3600" dirty="0"/>
                    </a:p>
                  </a:txBody>
                  <a:tcPr/>
                </a:tc>
                <a:tc>
                  <a:txBody>
                    <a:bodyPr/>
                    <a:lstStyle/>
                    <a:p>
                      <a:r>
                        <a:rPr lang="en-US" sz="3600" dirty="0" smtClean="0"/>
                        <a:t>23.10</a:t>
                      </a:r>
                      <a:endParaRPr lang="en-US" sz="3600" dirty="0"/>
                    </a:p>
                  </a:txBody>
                  <a:tcPr/>
                </a:tc>
                <a:tc>
                  <a:txBody>
                    <a:bodyPr/>
                    <a:lstStyle/>
                    <a:p>
                      <a:r>
                        <a:rPr lang="en-US" sz="3600" dirty="0" smtClean="0"/>
                        <a:t>27.20</a:t>
                      </a:r>
                      <a:endParaRPr lang="en-US" sz="3600" dirty="0"/>
                    </a:p>
                  </a:txBody>
                  <a:tcPr/>
                </a:tc>
                <a:tc>
                  <a:txBody>
                    <a:bodyPr/>
                    <a:lstStyle/>
                    <a:p>
                      <a:r>
                        <a:rPr lang="en-US" sz="3600" dirty="0" smtClean="0"/>
                        <a:t>27.30</a:t>
                      </a:r>
                      <a:endParaRPr lang="en-US" sz="3600" dirty="0"/>
                    </a:p>
                  </a:txBody>
                  <a:tcPr/>
                </a:tc>
                <a:tc>
                  <a:txBody>
                    <a:bodyPr/>
                    <a:lstStyle/>
                    <a:p>
                      <a:r>
                        <a:rPr lang="en-US" sz="3600" dirty="0" smtClean="0"/>
                        <a:t>22.10</a:t>
                      </a:r>
                      <a:endParaRPr lang="en-US" sz="3600" dirty="0"/>
                    </a:p>
                  </a:txBody>
                  <a:tcPr/>
                </a:tc>
                <a:extLst>
                  <a:ext uri="{0D108BD9-81ED-4DB2-BD59-A6C34878D82A}">
                    <a16:rowId xmlns:a16="http://schemas.microsoft.com/office/drawing/2014/main" val="10002"/>
                  </a:ext>
                </a:extLst>
              </a:tr>
              <a:tr h="590719">
                <a:tc>
                  <a:txBody>
                    <a:bodyPr/>
                    <a:lstStyle/>
                    <a:p>
                      <a:r>
                        <a:rPr lang="en-US" sz="3600" dirty="0" smtClean="0"/>
                        <a:t>White</a:t>
                      </a:r>
                      <a:endParaRPr lang="en-US" sz="3600" dirty="0"/>
                    </a:p>
                  </a:txBody>
                  <a:tcPr/>
                </a:tc>
                <a:tc>
                  <a:txBody>
                    <a:bodyPr/>
                    <a:lstStyle/>
                    <a:p>
                      <a:r>
                        <a:rPr lang="en-US" sz="3600" dirty="0" smtClean="0"/>
                        <a:t>27.80</a:t>
                      </a:r>
                      <a:endParaRPr lang="en-US" sz="3600" dirty="0"/>
                    </a:p>
                  </a:txBody>
                  <a:tcPr/>
                </a:tc>
                <a:tc>
                  <a:txBody>
                    <a:bodyPr/>
                    <a:lstStyle/>
                    <a:p>
                      <a:r>
                        <a:rPr lang="en-US" sz="3600" dirty="0" smtClean="0"/>
                        <a:t>23.30</a:t>
                      </a:r>
                      <a:endParaRPr lang="en-US" sz="3600" dirty="0"/>
                    </a:p>
                  </a:txBody>
                  <a:tcPr/>
                </a:tc>
                <a:tc>
                  <a:txBody>
                    <a:bodyPr/>
                    <a:lstStyle/>
                    <a:p>
                      <a:r>
                        <a:rPr lang="en-US" sz="3600" dirty="0" smtClean="0"/>
                        <a:t>22.90</a:t>
                      </a:r>
                      <a:endParaRPr lang="en-US" sz="3600" dirty="0"/>
                    </a:p>
                  </a:txBody>
                  <a:tcPr/>
                </a:tc>
                <a:tc>
                  <a:txBody>
                    <a:bodyPr/>
                    <a:lstStyle/>
                    <a:p>
                      <a:r>
                        <a:rPr lang="en-US" sz="3600" dirty="0" smtClean="0"/>
                        <a:t>24.60</a:t>
                      </a:r>
                      <a:endParaRPr lang="en-US" sz="360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524000" y="5934670"/>
            <a:ext cx="9144000" cy="923330"/>
          </a:xfrm>
          <a:prstGeom prst="rect">
            <a:avLst/>
          </a:prstGeom>
          <a:solidFill>
            <a:srgbClr val="C00000"/>
          </a:solidFill>
        </p:spPr>
        <p:txBody>
          <a:bodyPr wrap="square" rtlCol="0">
            <a:spAutoFit/>
          </a:bodyPr>
          <a:lstStyle/>
          <a:p>
            <a:r>
              <a:rPr lang="en-US" dirty="0">
                <a:solidFill>
                  <a:schemeClr val="bg1"/>
                </a:solidFill>
              </a:rPr>
              <a:t>J. Stone (U. Arizona), C. Lynch (Princeton), M. </a:t>
            </a:r>
            <a:r>
              <a:rPr lang="en-US" dirty="0" err="1">
                <a:solidFill>
                  <a:schemeClr val="bg1"/>
                </a:solidFill>
              </a:rPr>
              <a:t>Sjomeling</a:t>
            </a:r>
            <a:r>
              <a:rPr lang="en-US" dirty="0">
                <a:solidFill>
                  <a:schemeClr val="bg1"/>
                </a:solidFill>
              </a:rPr>
              <a:t> (U. Arizona), &amp; J. Darley (Princeton), 1999, Stereotype threat effects on black and white athletic performance. </a:t>
            </a:r>
            <a:r>
              <a:rPr lang="en-US" i="1" dirty="0">
                <a:solidFill>
                  <a:schemeClr val="bg1"/>
                </a:solidFill>
              </a:rPr>
              <a:t>Journal of Personality and Social Psychology, 77</a:t>
            </a:r>
            <a:r>
              <a:rPr lang="en-US" dirty="0">
                <a:solidFill>
                  <a:schemeClr val="bg1"/>
                </a:solidFill>
              </a:rPr>
              <a:t>(6), 1213-1227.</a:t>
            </a:r>
            <a:endParaRPr lang="en-US" dirty="0">
              <a:solidFill>
                <a:schemeClr val="bg1"/>
              </a:solidFill>
            </a:endParaRPr>
          </a:p>
        </p:txBody>
      </p:sp>
      <p:sp>
        <p:nvSpPr>
          <p:cNvPr id="6" name="Rectangle 5"/>
          <p:cNvSpPr/>
          <p:nvPr/>
        </p:nvSpPr>
        <p:spPr>
          <a:xfrm>
            <a:off x="1524000" y="5574268"/>
            <a:ext cx="9144000" cy="369332"/>
          </a:xfrm>
          <a:prstGeom prst="rect">
            <a:avLst/>
          </a:prstGeom>
        </p:spPr>
        <p:txBody>
          <a:bodyPr wrap="square">
            <a:spAutoFit/>
          </a:bodyPr>
          <a:lstStyle/>
          <a:p>
            <a:r>
              <a:rPr lang="en-US" dirty="0"/>
              <a:t>Note: This test was before Tiger Woods’ dominance in golf</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expectations make you live longer?</a:t>
            </a:r>
            <a:endParaRPr lang="en-US" dirty="0"/>
          </a:p>
        </p:txBody>
      </p:sp>
      <p:sp>
        <p:nvSpPr>
          <p:cNvPr id="3" name="Content Placeholder 2"/>
          <p:cNvSpPr>
            <a:spLocks noGrp="1"/>
          </p:cNvSpPr>
          <p:nvPr>
            <p:ph idx="1"/>
          </p:nvPr>
        </p:nvSpPr>
        <p:spPr>
          <a:xfrm>
            <a:off x="609600" y="1600201"/>
            <a:ext cx="7987855" cy="4525963"/>
          </a:xfrm>
        </p:spPr>
        <p:txBody>
          <a:bodyPr>
            <a:normAutofit/>
          </a:bodyPr>
          <a:lstStyle/>
          <a:p>
            <a:pPr marL="0" indent="0">
              <a:buNone/>
            </a:pPr>
            <a:r>
              <a:rPr lang="en-US" dirty="0" smtClean="0"/>
              <a:t>Comparing people of similar age, gender, socioeconomic status, loneliness, and functional health, those with </a:t>
            </a:r>
            <a:r>
              <a:rPr lang="en-US" dirty="0"/>
              <a:t>more positive self-perceptions of </a:t>
            </a:r>
            <a:r>
              <a:rPr lang="en-US" dirty="0" smtClean="0"/>
              <a:t>aging went on to live about </a:t>
            </a:r>
            <a:r>
              <a:rPr lang="en-US" dirty="0"/>
              <a:t>7.5 years </a:t>
            </a:r>
            <a:r>
              <a:rPr lang="en-US" dirty="0" smtClean="0"/>
              <a:t>longer.</a:t>
            </a:r>
            <a:endParaRPr lang="en-US" dirty="0"/>
          </a:p>
        </p:txBody>
      </p:sp>
      <p:pic>
        <p:nvPicPr>
          <p:cNvPr id="37890" name="Picture 2" descr="C:\Documents and Settings\rjames\Local Settings\Temporary Internet Files\Content.IE5\HIU3LYZ5\MPj04387350000[1].jpg"/>
          <p:cNvPicPr>
            <a:picLocks noChangeAspect="1" noChangeArrowheads="1"/>
          </p:cNvPicPr>
          <p:nvPr/>
        </p:nvPicPr>
        <p:blipFill>
          <a:blip r:embed="rId2" cstate="print"/>
          <a:srcRect/>
          <a:stretch>
            <a:fillRect/>
          </a:stretch>
        </p:blipFill>
        <p:spPr bwMode="auto">
          <a:xfrm>
            <a:off x="8597455" y="1524000"/>
            <a:ext cx="3518345" cy="5257800"/>
          </a:xfrm>
          <a:prstGeom prst="rect">
            <a:avLst/>
          </a:prstGeom>
          <a:noFill/>
        </p:spPr>
      </p:pic>
      <p:sp>
        <p:nvSpPr>
          <p:cNvPr id="5" name="TextBox 4"/>
          <p:cNvSpPr txBox="1"/>
          <p:nvPr/>
        </p:nvSpPr>
        <p:spPr>
          <a:xfrm>
            <a:off x="1524000" y="5562600"/>
            <a:ext cx="5486400" cy="1200329"/>
          </a:xfrm>
          <a:prstGeom prst="rect">
            <a:avLst/>
          </a:prstGeom>
          <a:solidFill>
            <a:srgbClr val="C00000"/>
          </a:solidFill>
        </p:spPr>
        <p:txBody>
          <a:bodyPr wrap="square" rtlCol="0">
            <a:spAutoFit/>
          </a:bodyPr>
          <a:lstStyle/>
          <a:p>
            <a:r>
              <a:rPr lang="en-US" dirty="0">
                <a:solidFill>
                  <a:schemeClr val="bg1"/>
                </a:solidFill>
              </a:rPr>
              <a:t>B. Levy (Yale), M. Slade (Yale), S. Kunkel (Miami U.), S. </a:t>
            </a:r>
            <a:r>
              <a:rPr lang="en-US" dirty="0" err="1">
                <a:solidFill>
                  <a:schemeClr val="bg1"/>
                </a:solidFill>
              </a:rPr>
              <a:t>Kasl</a:t>
            </a:r>
            <a:r>
              <a:rPr lang="en-US" dirty="0">
                <a:solidFill>
                  <a:schemeClr val="bg1"/>
                </a:solidFill>
              </a:rPr>
              <a:t> (Yale), 2002, Longevity increased by positive self-perceptions of aging. </a:t>
            </a:r>
            <a:r>
              <a:rPr lang="en-US" i="1" dirty="0">
                <a:solidFill>
                  <a:schemeClr val="bg1"/>
                </a:solidFill>
              </a:rPr>
              <a:t>Journal of personality and social psychology, 83</a:t>
            </a:r>
            <a:r>
              <a:rPr lang="en-US" dirty="0">
                <a:solidFill>
                  <a:schemeClr val="bg1"/>
                </a:solidFill>
              </a:rPr>
              <a:t>(2), 261-270</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iStock_000000238280XSmall.jpg"/>
          <p:cNvPicPr>
            <a:picLocks noChangeAspect="1"/>
          </p:cNvPicPr>
          <p:nvPr/>
        </p:nvPicPr>
        <p:blipFill>
          <a:blip r:embed="rId2" cstate="print"/>
          <a:stretch>
            <a:fillRect/>
          </a:stretch>
        </p:blipFill>
        <p:spPr>
          <a:xfrm>
            <a:off x="5959278" y="0"/>
            <a:ext cx="4708722" cy="6858000"/>
          </a:xfrm>
          <a:prstGeom prst="rect">
            <a:avLst/>
          </a:prstGeom>
        </p:spPr>
      </p:pic>
      <p:sp>
        <p:nvSpPr>
          <p:cNvPr id="2" name="Title 1"/>
          <p:cNvSpPr>
            <a:spLocks noGrp="1"/>
          </p:cNvSpPr>
          <p:nvPr>
            <p:ph type="title"/>
          </p:nvPr>
        </p:nvSpPr>
        <p:spPr>
          <a:xfrm>
            <a:off x="1524000" y="0"/>
            <a:ext cx="4114800" cy="1143000"/>
          </a:xfrm>
        </p:spPr>
        <p:txBody>
          <a:bodyPr>
            <a:normAutofit fontScale="90000"/>
          </a:bodyPr>
          <a:lstStyle/>
          <a:p>
            <a:r>
              <a:rPr lang="en-US" dirty="0" smtClean="0">
                <a:solidFill>
                  <a:schemeClr val="bg1"/>
                </a:solidFill>
              </a:rPr>
              <a:t>How powerful are our expectations?</a:t>
            </a:r>
            <a:endParaRPr lang="en-US" dirty="0">
              <a:solidFill>
                <a:schemeClr val="bg1"/>
              </a:solidFill>
            </a:endParaRPr>
          </a:p>
        </p:txBody>
      </p:sp>
      <p:sp>
        <p:nvSpPr>
          <p:cNvPr id="3" name="Content Placeholder 2"/>
          <p:cNvSpPr>
            <a:spLocks noGrp="1"/>
          </p:cNvSpPr>
          <p:nvPr>
            <p:ph idx="1"/>
          </p:nvPr>
        </p:nvSpPr>
        <p:spPr>
          <a:xfrm>
            <a:off x="1676400" y="1600201"/>
            <a:ext cx="4191000" cy="4525963"/>
          </a:xfrm>
        </p:spPr>
        <p:txBody>
          <a:bodyPr>
            <a:normAutofit fontScale="92500" lnSpcReduction="20000"/>
          </a:bodyPr>
          <a:lstStyle/>
          <a:p>
            <a:pPr marL="1588" indent="-1588">
              <a:spcBef>
                <a:spcPts val="0"/>
              </a:spcBef>
              <a:buNone/>
            </a:pPr>
            <a:r>
              <a:rPr lang="en-US" dirty="0" smtClean="0">
                <a:solidFill>
                  <a:schemeClr val="bg1"/>
                </a:solidFill>
              </a:rPr>
              <a:t>“; for there is nothing either good or bad, but thinking makes it so;”  </a:t>
            </a:r>
          </a:p>
          <a:p>
            <a:pPr marL="1828800" indent="0">
              <a:spcBef>
                <a:spcPts val="0"/>
              </a:spcBef>
              <a:buNone/>
            </a:pPr>
            <a:r>
              <a:rPr lang="en-US" sz="2000" dirty="0">
                <a:solidFill>
                  <a:schemeClr val="bg1"/>
                </a:solidFill>
              </a:rPr>
              <a:t>William Shakespeare</a:t>
            </a:r>
          </a:p>
          <a:p>
            <a:pPr marL="1828800" indent="0">
              <a:spcBef>
                <a:spcPts val="0"/>
              </a:spcBef>
              <a:buNone/>
            </a:pPr>
            <a:r>
              <a:rPr lang="en-US" sz="2000" dirty="0">
                <a:solidFill>
                  <a:schemeClr val="bg1"/>
                </a:solidFill>
              </a:rPr>
              <a:t>Hamlet, Act II, scene ii</a:t>
            </a:r>
          </a:p>
          <a:p>
            <a:pPr marL="1828800" indent="0">
              <a:spcBef>
                <a:spcPts val="0"/>
              </a:spcBef>
              <a:buNone/>
            </a:pPr>
            <a:r>
              <a:rPr lang="en-US" sz="2000" dirty="0">
                <a:solidFill>
                  <a:schemeClr val="bg1"/>
                </a:solidFill>
              </a:rPr>
              <a:t>(1600)</a:t>
            </a:r>
          </a:p>
          <a:p>
            <a:pPr marL="0" indent="0">
              <a:spcBef>
                <a:spcPts val="0"/>
              </a:spcBef>
              <a:buNone/>
            </a:pPr>
            <a:endParaRPr lang="en-US" dirty="0" smtClean="0">
              <a:solidFill>
                <a:schemeClr val="bg1"/>
              </a:solidFill>
            </a:endParaRPr>
          </a:p>
          <a:p>
            <a:pPr marL="0" indent="0">
              <a:spcBef>
                <a:spcPts val="0"/>
              </a:spcBef>
              <a:buNone/>
            </a:pPr>
            <a:r>
              <a:rPr lang="en-US" dirty="0" smtClean="0">
                <a:solidFill>
                  <a:schemeClr val="bg1"/>
                </a:solidFill>
              </a:rPr>
              <a:t>“Whatever </a:t>
            </a:r>
            <a:r>
              <a:rPr lang="en-US" dirty="0">
                <a:solidFill>
                  <a:schemeClr val="bg1"/>
                </a:solidFill>
              </a:rPr>
              <a:t>the mind of man can conceive and believe, it can achieve</a:t>
            </a:r>
            <a:r>
              <a:rPr lang="en-US" dirty="0" smtClean="0">
                <a:solidFill>
                  <a:schemeClr val="bg1"/>
                </a:solidFill>
              </a:rPr>
              <a:t>.”</a:t>
            </a:r>
          </a:p>
          <a:p>
            <a:pPr marL="1830388" indent="-1588">
              <a:spcBef>
                <a:spcPts val="0"/>
              </a:spcBef>
              <a:buNone/>
            </a:pPr>
            <a:r>
              <a:rPr lang="en-US" sz="2000" dirty="0" err="1">
                <a:solidFill>
                  <a:schemeClr val="bg1"/>
                </a:solidFill>
              </a:rPr>
              <a:t>Napolean</a:t>
            </a:r>
            <a:r>
              <a:rPr lang="en-US" sz="2000" dirty="0">
                <a:solidFill>
                  <a:schemeClr val="bg1"/>
                </a:solidFill>
              </a:rPr>
              <a:t> Hill</a:t>
            </a:r>
          </a:p>
          <a:p>
            <a:pPr marL="1830388" indent="-1588">
              <a:spcBef>
                <a:spcPts val="0"/>
              </a:spcBef>
              <a:buNone/>
            </a:pPr>
            <a:r>
              <a:rPr lang="en-US" sz="2000" dirty="0">
                <a:solidFill>
                  <a:schemeClr val="bg1"/>
                </a:solidFill>
              </a:rPr>
              <a:t>Think and Grow Rich (1937)</a:t>
            </a:r>
          </a:p>
        </p:txBody>
      </p:sp>
      <p:sp>
        <p:nvSpPr>
          <p:cNvPr id="5" name="TextBox 4"/>
          <p:cNvSpPr txBox="1"/>
          <p:nvPr/>
        </p:nvSpPr>
        <p:spPr>
          <a:xfrm>
            <a:off x="1676400" y="6019801"/>
            <a:ext cx="8991600" cy="830997"/>
          </a:xfrm>
          <a:prstGeom prst="rect">
            <a:avLst/>
          </a:prstGeom>
          <a:noFill/>
        </p:spPr>
        <p:txBody>
          <a:bodyPr wrap="square" rtlCol="0">
            <a:spAutoFit/>
          </a:bodyPr>
          <a:lstStyle/>
          <a:p>
            <a:pPr>
              <a:lnSpc>
                <a:spcPct val="80000"/>
              </a:lnSpc>
            </a:pPr>
            <a:r>
              <a:rPr lang="en-US" sz="3000" dirty="0">
                <a:solidFill>
                  <a:schemeClr val="bg1"/>
                </a:solidFill>
              </a:rPr>
              <a:t>“A </a:t>
            </a:r>
            <a:r>
              <a:rPr lang="en-US" sz="3000" dirty="0">
                <a:solidFill>
                  <a:schemeClr val="bg1"/>
                </a:solidFill>
              </a:rPr>
              <a:t>man is but the product of </a:t>
            </a:r>
            <a:endParaRPr lang="en-US" sz="3000" dirty="0">
              <a:solidFill>
                <a:schemeClr val="bg1"/>
              </a:solidFill>
            </a:endParaRPr>
          </a:p>
          <a:p>
            <a:pPr>
              <a:lnSpc>
                <a:spcPct val="80000"/>
              </a:lnSpc>
            </a:pPr>
            <a:r>
              <a:rPr lang="en-US" sz="3000" dirty="0">
                <a:solidFill>
                  <a:schemeClr val="bg1"/>
                </a:solidFill>
              </a:rPr>
              <a:t>his </a:t>
            </a:r>
            <a:r>
              <a:rPr lang="en-US" sz="3000" dirty="0">
                <a:solidFill>
                  <a:schemeClr val="bg1"/>
                </a:solidFill>
              </a:rPr>
              <a:t>thoughts. </a:t>
            </a:r>
            <a:r>
              <a:rPr lang="en-US" sz="3000" dirty="0">
                <a:solidFill>
                  <a:schemeClr val="bg1"/>
                </a:solidFill>
              </a:rPr>
              <a:t>What </a:t>
            </a:r>
            <a:r>
              <a:rPr lang="en-US" sz="3000" dirty="0">
                <a:solidFill>
                  <a:schemeClr val="bg1"/>
                </a:solidFill>
              </a:rPr>
              <a:t>he thinks, he becomes</a:t>
            </a:r>
            <a:r>
              <a:rPr lang="en-US" sz="3000" dirty="0">
                <a:solidFill>
                  <a:schemeClr val="bg1"/>
                </a:solidFill>
              </a:rPr>
              <a:t>.”  </a:t>
            </a:r>
            <a:r>
              <a:rPr lang="en-US" dirty="0">
                <a:solidFill>
                  <a:schemeClr val="bg1"/>
                </a:solidFill>
              </a:rPr>
              <a:t>Mahatma </a:t>
            </a:r>
            <a:r>
              <a:rPr lang="en-US" dirty="0">
                <a:solidFill>
                  <a:schemeClr val="bg1"/>
                </a:solidFill>
              </a:rPr>
              <a:t>Gandhi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rjames\Local Settings\Temporary Internet Files\Content.IE5\J83YB858\MPj04286220000[1].jpg"/>
          <p:cNvPicPr>
            <a:picLocks noChangeAspect="1" noChangeArrowheads="1"/>
          </p:cNvPicPr>
          <p:nvPr/>
        </p:nvPicPr>
        <p:blipFill>
          <a:blip r:embed="rId3" cstate="print"/>
          <a:srcRect/>
          <a:stretch>
            <a:fillRect/>
          </a:stretch>
        </p:blipFill>
        <p:spPr bwMode="auto">
          <a:xfrm>
            <a:off x="1524000" y="0"/>
            <a:ext cx="9144000" cy="6098758"/>
          </a:xfrm>
          <a:prstGeom prst="rect">
            <a:avLst/>
          </a:prstGeom>
          <a:noFill/>
        </p:spPr>
      </p:pic>
      <p:sp>
        <p:nvSpPr>
          <p:cNvPr id="3" name="Content Placeholder 2"/>
          <p:cNvSpPr>
            <a:spLocks noGrp="1"/>
          </p:cNvSpPr>
          <p:nvPr>
            <p:ph idx="1"/>
          </p:nvPr>
        </p:nvSpPr>
        <p:spPr>
          <a:xfrm>
            <a:off x="5105400" y="914400"/>
            <a:ext cx="5334000" cy="2057400"/>
          </a:xfrm>
        </p:spPr>
        <p:txBody>
          <a:bodyPr>
            <a:normAutofit lnSpcReduction="10000"/>
          </a:bodyPr>
          <a:lstStyle/>
          <a:p>
            <a:pPr marL="0" indent="0" algn="r">
              <a:lnSpc>
                <a:spcPct val="90000"/>
              </a:lnSpc>
              <a:spcBef>
                <a:spcPts val="0"/>
              </a:spcBef>
              <a:buNone/>
            </a:pPr>
            <a:r>
              <a:rPr lang="en-US" dirty="0" smtClean="0">
                <a:solidFill>
                  <a:schemeClr val="bg1"/>
                </a:solidFill>
              </a:rPr>
              <a:t>Powerful forces push our actual experiences to match our expected experiences in p</a:t>
            </a:r>
            <a:r>
              <a:rPr lang="en-US" dirty="0">
                <a:solidFill>
                  <a:schemeClr val="bg1"/>
                </a:solidFill>
              </a:rPr>
              <a:t>ain, pleasure, academics, sports, even life span</a:t>
            </a:r>
            <a:endParaRPr lang="en-US" dirty="0">
              <a:solidFill>
                <a:schemeClr val="bg1"/>
              </a:solidFill>
            </a:endParaRPr>
          </a:p>
        </p:txBody>
      </p:sp>
      <p:sp>
        <p:nvSpPr>
          <p:cNvPr id="4" name="TextBox 3"/>
          <p:cNvSpPr txBox="1"/>
          <p:nvPr/>
        </p:nvSpPr>
        <p:spPr>
          <a:xfrm>
            <a:off x="1524000" y="5780782"/>
            <a:ext cx="9144000" cy="1077218"/>
          </a:xfrm>
          <a:prstGeom prst="rect">
            <a:avLst/>
          </a:prstGeom>
          <a:solidFill>
            <a:srgbClr val="7030A0"/>
          </a:solidFill>
        </p:spPr>
        <p:txBody>
          <a:bodyPr wrap="square" rtlCol="0">
            <a:spAutoFit/>
          </a:bodyPr>
          <a:lstStyle/>
          <a:p>
            <a:pPr marL="461963" algn="ctr"/>
            <a:r>
              <a:rPr lang="en-US" sz="3200" dirty="0">
                <a:solidFill>
                  <a:schemeClr val="bg1"/>
                </a:solidFill>
              </a:rPr>
              <a:t>If you change your expectations, what can you change about your future?</a:t>
            </a:r>
            <a:endParaRPr lang="en-US" sz="3200"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way out?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we suffer from the price placebo effect, we will instinctively devalue anything we buy at a discount</a:t>
            </a:r>
          </a:p>
          <a:p>
            <a:r>
              <a:rPr lang="en-US" dirty="0" smtClean="0"/>
              <a:t>But we can avoid this by simply pausing to ask ourselves, Can price really determine quality?</a:t>
            </a:r>
          </a:p>
          <a:p>
            <a:r>
              <a:rPr lang="en-US" dirty="0" smtClean="0"/>
              <a:t>“[I]n a series of experiments, [we] found that consumers who stop to reflect between the relationship between price and quality are far less likely to assume that a discounted drink is less effective (and, consequently, they don’t perform as poorly on word puzzles as they would if they did assume it).”</a:t>
            </a:r>
          </a:p>
          <a:p>
            <a:pPr lvl="1"/>
            <a:r>
              <a:rPr lang="en-US" dirty="0" smtClean="0"/>
              <a:t>Dan </a:t>
            </a:r>
            <a:r>
              <a:rPr lang="en-US" dirty="0" err="1" smtClean="0"/>
              <a:t>Ariely</a:t>
            </a:r>
            <a:r>
              <a:rPr lang="en-US" dirty="0" smtClean="0"/>
              <a:t>, </a:t>
            </a:r>
            <a:r>
              <a:rPr lang="en-US" i="1" dirty="0" smtClean="0"/>
              <a:t>Predictably Irrational</a:t>
            </a:r>
            <a:r>
              <a:rPr lang="en-US" dirty="0" smtClean="0"/>
              <a:t>, chapter 10.</a:t>
            </a:r>
            <a:endParaRPr lang="en-US" dirty="0"/>
          </a:p>
        </p:txBody>
      </p:sp>
    </p:spTree>
    <p:extLst>
      <p:ext uri="{BB962C8B-B14F-4D97-AF65-F5344CB8AC3E}">
        <p14:creationId xmlns:p14="http://schemas.microsoft.com/office/powerpoint/2010/main" val="3874831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the placebo effect necessarily bad for us?</a:t>
            </a:r>
            <a:endParaRPr lang="en-US" dirty="0"/>
          </a:p>
        </p:txBody>
      </p:sp>
      <p:sp>
        <p:nvSpPr>
          <p:cNvPr id="3" name="Content Placeholder 2"/>
          <p:cNvSpPr>
            <a:spLocks noGrp="1"/>
          </p:cNvSpPr>
          <p:nvPr>
            <p:ph idx="1"/>
          </p:nvPr>
        </p:nvSpPr>
        <p:spPr/>
        <p:txBody>
          <a:bodyPr/>
          <a:lstStyle/>
          <a:p>
            <a:r>
              <a:rPr lang="en-US" i="1" dirty="0" smtClean="0"/>
              <a:t>Q</a:t>
            </a:r>
            <a:r>
              <a:rPr lang="en-US" dirty="0" smtClean="0"/>
              <a:t>: If something actually makes your life better, why should you care whether it works through the placebo effect?</a:t>
            </a:r>
          </a:p>
          <a:p>
            <a:r>
              <a:rPr lang="en-US" i="1" dirty="0" smtClean="0"/>
              <a:t>A</a:t>
            </a:r>
            <a:r>
              <a:rPr lang="en-US" dirty="0" smtClean="0"/>
              <a:t>: The placebo is actually irrelevant and it costs money. We should be able to get the desired effect without the placebo. That way, we would get the job done </a:t>
            </a:r>
            <a:r>
              <a:rPr lang="en-US" i="1" dirty="0" smtClean="0"/>
              <a:t>and</a:t>
            </a:r>
            <a:r>
              <a:rPr lang="en-US" dirty="0" smtClean="0"/>
              <a:t> save some cash</a:t>
            </a:r>
            <a:endParaRPr lang="en-US" dirty="0"/>
          </a:p>
        </p:txBody>
      </p:sp>
    </p:spTree>
    <p:extLst>
      <p:ext uri="{BB962C8B-B14F-4D97-AF65-F5344CB8AC3E}">
        <p14:creationId xmlns:p14="http://schemas.microsoft.com/office/powerpoint/2010/main" val="451330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Placebos in health care</a:t>
            </a:r>
            <a:endParaRPr lang="en-US" dirty="0"/>
          </a:p>
        </p:txBody>
      </p:sp>
      <p:sp>
        <p:nvSpPr>
          <p:cNvPr id="3" name="Content Placeholder 2"/>
          <p:cNvSpPr>
            <a:spLocks noGrp="1"/>
          </p:cNvSpPr>
          <p:nvPr>
            <p:ph idx="1"/>
          </p:nvPr>
        </p:nvSpPr>
        <p:spPr/>
        <p:txBody>
          <a:bodyPr/>
          <a:lstStyle/>
          <a:p>
            <a:r>
              <a:rPr lang="en-US" dirty="0" smtClean="0"/>
              <a:t>Doctors prescribe placebos all the time</a:t>
            </a:r>
          </a:p>
          <a:p>
            <a:pPr lvl="1"/>
            <a:r>
              <a:rPr lang="en-US" dirty="0" smtClean="0"/>
              <a:t>Even when doctors know that a patient’s sore throat is a viral ailment they prescribe antibiotics</a:t>
            </a:r>
          </a:p>
          <a:p>
            <a:pPr lvl="1"/>
            <a:r>
              <a:rPr lang="en-US" dirty="0" smtClean="0"/>
              <a:t>They know that antibiotics are useless against a viral ailment. But they also know that viral sore throat has no other treatment and patients need to be sent home with some degree of relief</a:t>
            </a:r>
          </a:p>
          <a:p>
            <a:r>
              <a:rPr lang="en-US" dirty="0" smtClean="0"/>
              <a:t>The problem is that this raises health care costs</a:t>
            </a:r>
            <a:endParaRPr lang="en-US" dirty="0"/>
          </a:p>
        </p:txBody>
      </p:sp>
    </p:spTree>
    <p:extLst>
      <p:ext uri="{BB962C8B-B14F-4D97-AF65-F5344CB8AC3E}">
        <p14:creationId xmlns:p14="http://schemas.microsoft.com/office/powerpoint/2010/main" val="3923290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Placebos in health care</a:t>
            </a:r>
          </a:p>
        </p:txBody>
      </p:sp>
      <p:sp>
        <p:nvSpPr>
          <p:cNvPr id="3" name="Content Placeholder 2"/>
          <p:cNvSpPr>
            <a:spLocks noGrp="1"/>
          </p:cNvSpPr>
          <p:nvPr>
            <p:ph idx="1"/>
          </p:nvPr>
        </p:nvSpPr>
        <p:spPr/>
        <p:txBody>
          <a:bodyPr/>
          <a:lstStyle/>
          <a:p>
            <a:r>
              <a:rPr lang="en-US" dirty="0" smtClean="0"/>
              <a:t>The price placebo effect can lead patients to seek expensive brand name medicines rather than equally effective generics</a:t>
            </a:r>
          </a:p>
          <a:p>
            <a:r>
              <a:rPr lang="en-US" dirty="0" smtClean="0"/>
              <a:t>This could raise health care costs too, unless doctors and health insurance companies say no to such patient demands</a:t>
            </a:r>
            <a:endParaRPr lang="en-US" dirty="0"/>
          </a:p>
        </p:txBody>
      </p:sp>
    </p:spTree>
    <p:extLst>
      <p:ext uri="{BB962C8B-B14F-4D97-AF65-F5344CB8AC3E}">
        <p14:creationId xmlns:p14="http://schemas.microsoft.com/office/powerpoint/2010/main" val="3492433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Placebos in </a:t>
            </a:r>
            <a:r>
              <a:rPr lang="en-US" dirty="0" smtClean="0"/>
              <a:t>marketing</a:t>
            </a:r>
            <a:endParaRPr lang="en-US" dirty="0"/>
          </a:p>
        </p:txBody>
      </p:sp>
      <p:sp>
        <p:nvSpPr>
          <p:cNvPr id="3" name="Content Placeholder 2"/>
          <p:cNvSpPr>
            <a:spLocks noGrp="1"/>
          </p:cNvSpPr>
          <p:nvPr>
            <p:ph idx="1"/>
          </p:nvPr>
        </p:nvSpPr>
        <p:spPr/>
        <p:txBody>
          <a:bodyPr/>
          <a:lstStyle/>
          <a:p>
            <a:r>
              <a:rPr lang="en-US" dirty="0" smtClean="0"/>
              <a:t>Placebos work</a:t>
            </a:r>
          </a:p>
          <a:p>
            <a:r>
              <a:rPr lang="en-US" dirty="0" smtClean="0"/>
              <a:t>So, can we blame marketing professionals who hype a product?</a:t>
            </a:r>
          </a:p>
          <a:p>
            <a:pPr lvl="1"/>
            <a:r>
              <a:rPr lang="en-US" dirty="0" smtClean="0"/>
              <a:t>After all, it will enhance the consumer’s experience if the right irrelevant or even false information is given</a:t>
            </a:r>
          </a:p>
          <a:p>
            <a:r>
              <a:rPr lang="en-US" dirty="0" smtClean="0"/>
              <a:t>However you cut it, a lie is a lie is a lie, no matter what placebo effect it may have</a:t>
            </a:r>
            <a:endParaRPr lang="en-US" dirty="0"/>
          </a:p>
        </p:txBody>
      </p:sp>
    </p:spTree>
    <p:extLst>
      <p:ext uri="{BB962C8B-B14F-4D97-AF65-F5344CB8AC3E}">
        <p14:creationId xmlns:p14="http://schemas.microsoft.com/office/powerpoint/2010/main" val="1974980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Documents and Settings\rjames\Local Settings\Temporary Internet Files\Content.IE5\J83YB858\MPj04072510000[1].jpg"/>
          <p:cNvPicPr>
            <a:picLocks noChangeAspect="1" noChangeArrowheads="1"/>
          </p:cNvPicPr>
          <p:nvPr/>
        </p:nvPicPr>
        <p:blipFill>
          <a:blip r:embed="rId2" cstate="print"/>
          <a:srcRect/>
          <a:stretch>
            <a:fillRect/>
          </a:stretch>
        </p:blipFill>
        <p:spPr bwMode="auto">
          <a:xfrm>
            <a:off x="1524001" y="0"/>
            <a:ext cx="5485061" cy="6858000"/>
          </a:xfrm>
          <a:prstGeom prst="rect">
            <a:avLst/>
          </a:prstGeom>
          <a:noFill/>
        </p:spPr>
      </p:pic>
      <p:sp>
        <p:nvSpPr>
          <p:cNvPr id="2" name="Title 1"/>
          <p:cNvSpPr>
            <a:spLocks noGrp="1"/>
          </p:cNvSpPr>
          <p:nvPr>
            <p:ph type="title"/>
          </p:nvPr>
        </p:nvSpPr>
        <p:spPr>
          <a:xfrm>
            <a:off x="6934200" y="0"/>
            <a:ext cx="3733800" cy="1143000"/>
          </a:xfrm>
        </p:spPr>
        <p:txBody>
          <a:bodyPr>
            <a:normAutofit fontScale="90000"/>
          </a:bodyPr>
          <a:lstStyle/>
          <a:p>
            <a:r>
              <a:rPr lang="en-US" dirty="0" smtClean="0"/>
              <a:t>Placebo effect: </a:t>
            </a:r>
            <a:br>
              <a:rPr lang="en-US" dirty="0" smtClean="0"/>
            </a:br>
            <a:r>
              <a:rPr lang="en-US" dirty="0" smtClean="0"/>
              <a:t>The reality</a:t>
            </a:r>
            <a:endParaRPr lang="en-US" dirty="0"/>
          </a:p>
        </p:txBody>
      </p:sp>
      <p:sp>
        <p:nvSpPr>
          <p:cNvPr id="3" name="Content Placeholder 2"/>
          <p:cNvSpPr>
            <a:spLocks noGrp="1"/>
          </p:cNvSpPr>
          <p:nvPr>
            <p:ph idx="1"/>
          </p:nvPr>
        </p:nvSpPr>
        <p:spPr>
          <a:xfrm>
            <a:off x="7086600" y="1600200"/>
            <a:ext cx="3581400" cy="5257800"/>
          </a:xfrm>
        </p:spPr>
        <p:txBody>
          <a:bodyPr>
            <a:normAutofit fontScale="92500" lnSpcReduction="10000"/>
          </a:bodyPr>
          <a:lstStyle/>
          <a:p>
            <a:pPr marL="0" indent="0">
              <a:buNone/>
            </a:pPr>
            <a:r>
              <a:rPr lang="en-US" dirty="0" smtClean="0"/>
              <a:t>But, our tendency to dismiss the placebo effect may simply reflect our underestimation of the power of expectation to actually change outcomes.</a:t>
            </a:r>
          </a:p>
          <a:p>
            <a:pPr marL="0" indent="0">
              <a:buNone/>
            </a:pPr>
            <a:endParaRPr lang="en-US" dirty="0"/>
          </a:p>
          <a:p>
            <a:pPr marL="0" indent="0">
              <a:buNone/>
            </a:pPr>
            <a:r>
              <a:rPr lang="en-US" dirty="0" smtClean="0"/>
              <a:t>Let’s consider some examples…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Tailpiece</a:t>
            </a:r>
            <a:endParaRPr lang="en-US" dirty="0"/>
          </a:p>
        </p:txBody>
      </p:sp>
      <p:sp>
        <p:nvSpPr>
          <p:cNvPr id="3" name="Content Placeholder 2"/>
          <p:cNvSpPr>
            <a:spLocks noGrp="1"/>
          </p:cNvSpPr>
          <p:nvPr>
            <p:ph idx="1"/>
          </p:nvPr>
        </p:nvSpPr>
        <p:spPr/>
        <p:txBody>
          <a:bodyPr>
            <a:normAutofit/>
          </a:bodyPr>
          <a:lstStyle/>
          <a:p>
            <a:r>
              <a:rPr lang="en-US" dirty="0">
                <a:hlinkClick r:id="rId4"/>
              </a:rPr>
              <a:t>This </a:t>
            </a:r>
            <a:r>
              <a:rPr lang="en-US" dirty="0" smtClean="0">
                <a:hlinkClick r:id="rId4"/>
              </a:rPr>
              <a:t>‘Placebo’ </a:t>
            </a:r>
            <a:r>
              <a:rPr lang="en-US" dirty="0">
                <a:hlinkClick r:id="rId4"/>
              </a:rPr>
              <a:t>Could Be The Drug For You</a:t>
            </a:r>
            <a:endParaRPr lang="en-US" dirty="0"/>
          </a:p>
          <a:p>
            <a:pPr lvl="1"/>
            <a:r>
              <a:rPr lang="en-US" i="1" dirty="0" smtClean="0"/>
              <a:t>All Things Considered</a:t>
            </a:r>
            <a:r>
              <a:rPr lang="en-US" dirty="0" smtClean="0"/>
              <a:t>, NPR, December 23, 2010</a:t>
            </a:r>
          </a:p>
          <a:p>
            <a:pPr lvl="1"/>
            <a:r>
              <a:rPr lang="en-US" dirty="0"/>
              <a:t>a faux commercial for </a:t>
            </a:r>
            <a:r>
              <a:rPr lang="en-US" dirty="0" smtClean="0"/>
              <a:t>“Placebo” </a:t>
            </a:r>
            <a:r>
              <a:rPr lang="en-US" dirty="0"/>
              <a:t>— a drug that does nothing and makes no claims at all</a:t>
            </a:r>
            <a:endParaRPr lang="en-US" i="1" dirty="0" smtClean="0"/>
          </a:p>
          <a:p>
            <a:r>
              <a:rPr lang="en-US" dirty="0">
                <a:hlinkClick r:id="rId5"/>
              </a:rPr>
              <a:t>Even Knowingly Taking A Placebo Seems To </a:t>
            </a:r>
            <a:r>
              <a:rPr lang="en-US" dirty="0" smtClean="0">
                <a:hlinkClick r:id="rId5"/>
              </a:rPr>
              <a:t>Help</a:t>
            </a:r>
            <a:endParaRPr lang="en-US" dirty="0" smtClean="0"/>
          </a:p>
          <a:p>
            <a:pPr lvl="1"/>
            <a:r>
              <a:rPr lang="en-US" dirty="0" smtClean="0"/>
              <a:t>by Richard Knox, </a:t>
            </a:r>
            <a:r>
              <a:rPr lang="en-US" i="1" dirty="0" smtClean="0"/>
              <a:t>Morning Edition</a:t>
            </a:r>
            <a:r>
              <a:rPr lang="en-US" dirty="0" smtClean="0"/>
              <a:t>, NPR, December 23, 2010</a:t>
            </a:r>
          </a:p>
          <a:p>
            <a:endParaRPr lang="en-US" dirty="0"/>
          </a:p>
        </p:txBody>
      </p:sp>
      <p:pic>
        <p:nvPicPr>
          <p:cNvPr id="4" name="20101223_me_1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5334000"/>
            <a:ext cx="609600" cy="609600"/>
          </a:xfrm>
          <a:prstGeom prst="rect">
            <a:avLst/>
          </a:prstGeom>
        </p:spPr>
      </p:pic>
    </p:spTree>
    <p:extLst>
      <p:ext uri="{BB962C8B-B14F-4D97-AF65-F5344CB8AC3E}">
        <p14:creationId xmlns:p14="http://schemas.microsoft.com/office/powerpoint/2010/main" val="3552762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50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rjames\Local Settings\Temporary Internet Files\Content.IE5\NA5J5WLH\MPj04023900000[1].jpg"/>
          <p:cNvPicPr>
            <a:picLocks noChangeAspect="1" noChangeArrowheads="1"/>
          </p:cNvPicPr>
          <p:nvPr/>
        </p:nvPicPr>
        <p:blipFill>
          <a:blip r:embed="rId2" cstate="print"/>
          <a:srcRect/>
          <a:stretch>
            <a:fillRect/>
          </a:stretch>
        </p:blipFill>
        <p:spPr bwMode="auto">
          <a:xfrm>
            <a:off x="5638801" y="0"/>
            <a:ext cx="5029200" cy="6288036"/>
          </a:xfrm>
          <a:prstGeom prst="rect">
            <a:avLst/>
          </a:prstGeom>
          <a:noFill/>
        </p:spPr>
      </p:pic>
      <p:sp>
        <p:nvSpPr>
          <p:cNvPr id="2" name="Title 1"/>
          <p:cNvSpPr>
            <a:spLocks noGrp="1"/>
          </p:cNvSpPr>
          <p:nvPr>
            <p:ph type="title"/>
          </p:nvPr>
        </p:nvSpPr>
        <p:spPr>
          <a:xfrm>
            <a:off x="1524000" y="274638"/>
            <a:ext cx="4038600" cy="1143000"/>
          </a:xfrm>
        </p:spPr>
        <p:txBody>
          <a:bodyPr>
            <a:normAutofit fontScale="90000"/>
          </a:bodyPr>
          <a:lstStyle/>
          <a:p>
            <a:r>
              <a:rPr lang="en-US" dirty="0" smtClean="0"/>
              <a:t>Does price have a placebo effect?</a:t>
            </a:r>
            <a:endParaRPr lang="en-US" dirty="0"/>
          </a:p>
        </p:txBody>
      </p:sp>
      <p:sp>
        <p:nvSpPr>
          <p:cNvPr id="3" name="Content Placeholder 2"/>
          <p:cNvSpPr>
            <a:spLocks noGrp="1"/>
          </p:cNvSpPr>
          <p:nvPr>
            <p:ph idx="1"/>
          </p:nvPr>
        </p:nvSpPr>
        <p:spPr>
          <a:xfrm>
            <a:off x="1524000" y="1600200"/>
            <a:ext cx="4114800" cy="4572000"/>
          </a:xfrm>
        </p:spPr>
        <p:txBody>
          <a:bodyPr>
            <a:normAutofit fontScale="92500" lnSpcReduction="20000"/>
          </a:bodyPr>
          <a:lstStyle/>
          <a:p>
            <a:pPr marL="0" indent="0">
              <a:buNone/>
            </a:pPr>
            <a:r>
              <a:rPr lang="en-US" dirty="0" smtClean="0"/>
              <a:t>Volunteers received small electrical shocks and recorded pain levels.  They were then given a fake pain reliever.  Some were told it cost $1.50 per pill, others $0.10 per pill.  The shocks were then repeated and pain levels recorded.</a:t>
            </a:r>
          </a:p>
          <a:p>
            <a:pPr marL="0" indent="0">
              <a:buNone/>
            </a:pPr>
            <a:r>
              <a:rPr lang="en-US" dirty="0" smtClean="0"/>
              <a:t>Did the expensive pill “work” better?</a:t>
            </a:r>
            <a:endParaRPr lang="en-US" dirty="0"/>
          </a:p>
        </p:txBody>
      </p:sp>
      <p:sp>
        <p:nvSpPr>
          <p:cNvPr id="4" name="TextBox 3"/>
          <p:cNvSpPr txBox="1"/>
          <p:nvPr/>
        </p:nvSpPr>
        <p:spPr>
          <a:xfrm>
            <a:off x="1524000" y="6211670"/>
            <a:ext cx="9144000" cy="646331"/>
          </a:xfrm>
          <a:prstGeom prst="rect">
            <a:avLst/>
          </a:prstGeom>
          <a:solidFill>
            <a:srgbClr val="C00000"/>
          </a:solidFill>
        </p:spPr>
        <p:txBody>
          <a:bodyPr wrap="square" rtlCol="0">
            <a:spAutoFit/>
          </a:bodyPr>
          <a:lstStyle/>
          <a:p>
            <a:r>
              <a:rPr lang="en-US" dirty="0" err="1">
                <a:solidFill>
                  <a:schemeClr val="bg1"/>
                </a:solidFill>
              </a:rPr>
              <a:t>Waber</a:t>
            </a:r>
            <a:r>
              <a:rPr lang="en-US" dirty="0">
                <a:solidFill>
                  <a:schemeClr val="bg1"/>
                </a:solidFill>
              </a:rPr>
              <a:t>, R. (MIT), 2006, The role of branding and pricing on health outcomes via the placebo response, Master of Science Thesis – Massachusetts Institute of Technology, Figure on page 25.</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smtClean="0"/>
              <a:t>Does price have a placebo effect for pain?</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286000" y="990600"/>
            <a:ext cx="7772400" cy="55864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place have a placebo effect?</a:t>
            </a:r>
            <a:endParaRPr lang="en-US" dirty="0"/>
          </a:p>
        </p:txBody>
      </p:sp>
      <p:sp>
        <p:nvSpPr>
          <p:cNvPr id="3" name="Content Placeholder 2"/>
          <p:cNvSpPr>
            <a:spLocks noGrp="1"/>
          </p:cNvSpPr>
          <p:nvPr>
            <p:ph idx="1"/>
          </p:nvPr>
        </p:nvSpPr>
        <p:spPr>
          <a:xfrm>
            <a:off x="1981200" y="1600201"/>
            <a:ext cx="6019800" cy="4525963"/>
          </a:xfrm>
        </p:spPr>
        <p:txBody>
          <a:bodyPr/>
          <a:lstStyle/>
          <a:p>
            <a:pPr marL="0" indent="0">
              <a:buNone/>
            </a:pPr>
            <a:r>
              <a:rPr lang="en-US" dirty="0" smtClean="0"/>
              <a:t>In addition to price differences, some participants were told that the pain reliever was from a Chinese drug company, while others were told it was from a U.S. drug company.</a:t>
            </a:r>
          </a:p>
          <a:p>
            <a:pPr>
              <a:buNone/>
            </a:pPr>
            <a:endParaRPr lang="en-US" dirty="0"/>
          </a:p>
          <a:p>
            <a:pPr>
              <a:buNone/>
            </a:pPr>
            <a:r>
              <a:rPr lang="en-US" dirty="0" smtClean="0"/>
              <a:t>Did this have an effect?</a:t>
            </a:r>
            <a:endParaRPr lang="en-US" dirty="0"/>
          </a:p>
        </p:txBody>
      </p:sp>
      <p:pic>
        <p:nvPicPr>
          <p:cNvPr id="4100" name="Picture 4" descr="C:\Documents and Settings\rjames\Local Settings\Temporary Internet Files\Content.IE5\RGXC8X2J\MCj04084370000[1].wmf"/>
          <p:cNvPicPr>
            <a:picLocks noChangeAspect="1" noChangeArrowheads="1"/>
          </p:cNvPicPr>
          <p:nvPr/>
        </p:nvPicPr>
        <p:blipFill>
          <a:blip r:embed="rId2" cstate="print"/>
          <a:srcRect/>
          <a:stretch>
            <a:fillRect/>
          </a:stretch>
        </p:blipFill>
        <p:spPr bwMode="auto">
          <a:xfrm>
            <a:off x="8534400" y="4191001"/>
            <a:ext cx="1955800" cy="1298575"/>
          </a:xfrm>
          <a:prstGeom prst="rect">
            <a:avLst/>
          </a:prstGeom>
          <a:noFill/>
        </p:spPr>
      </p:pic>
      <p:pic>
        <p:nvPicPr>
          <p:cNvPr id="4101" name="Picture 5" descr="C:\Documents and Settings\rjames\Local Settings\Temporary Internet Files\Content.IE5\POMZF23E\MCj04057240000[1].wmf"/>
          <p:cNvPicPr>
            <a:picLocks noChangeAspect="1" noChangeArrowheads="1"/>
          </p:cNvPicPr>
          <p:nvPr/>
        </p:nvPicPr>
        <p:blipFill>
          <a:blip r:embed="rId3" cstate="print"/>
          <a:srcRect/>
          <a:stretch>
            <a:fillRect/>
          </a:stretch>
        </p:blipFill>
        <p:spPr bwMode="auto">
          <a:xfrm>
            <a:off x="8534400" y="2057401"/>
            <a:ext cx="1955800" cy="1704975"/>
          </a:xfrm>
          <a:prstGeom prst="rect">
            <a:avLst/>
          </a:prstGeom>
          <a:noFill/>
        </p:spPr>
      </p:pic>
      <p:sp>
        <p:nvSpPr>
          <p:cNvPr id="8" name="TextBox 7"/>
          <p:cNvSpPr txBox="1"/>
          <p:nvPr/>
        </p:nvSpPr>
        <p:spPr>
          <a:xfrm>
            <a:off x="1524000" y="6211670"/>
            <a:ext cx="9144000" cy="646331"/>
          </a:xfrm>
          <a:prstGeom prst="rect">
            <a:avLst/>
          </a:prstGeom>
          <a:solidFill>
            <a:srgbClr val="C00000"/>
          </a:solidFill>
        </p:spPr>
        <p:txBody>
          <a:bodyPr wrap="square" rtlCol="0">
            <a:spAutoFit/>
          </a:bodyPr>
          <a:lstStyle/>
          <a:p>
            <a:r>
              <a:rPr lang="en-US" dirty="0" err="1">
                <a:solidFill>
                  <a:schemeClr val="bg1"/>
                </a:solidFill>
              </a:rPr>
              <a:t>Waber</a:t>
            </a:r>
            <a:r>
              <a:rPr lang="en-US" dirty="0">
                <a:solidFill>
                  <a:schemeClr val="bg1"/>
                </a:solidFill>
              </a:rPr>
              <a:t>, R. (MIT), 2006, The role of branding and pricing on health outcomes via the placebo response, Master of Science Thesis – Massachusetts Institute of Technology, p. 26.</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place have a placebo effect?</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362201" y="1322684"/>
            <a:ext cx="7162799" cy="555364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3892</Words>
  <Application>Microsoft Office PowerPoint</Application>
  <PresentationFormat>Widescreen</PresentationFormat>
  <Paragraphs>285</Paragraphs>
  <Slides>50</Slides>
  <Notes>10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Placebos and Stereotypes:   The amazing power of expectations</vt:lpstr>
      <vt:lpstr>Reading</vt:lpstr>
      <vt:lpstr>How powerful are our expectations?</vt:lpstr>
      <vt:lpstr>Placebo effect: The joke </vt:lpstr>
      <vt:lpstr>Placebo effect:  The reality</vt:lpstr>
      <vt:lpstr>Does price have a placebo effect?</vt:lpstr>
      <vt:lpstr>Does price have a placebo effect for pain?</vt:lpstr>
      <vt:lpstr>Does place have a placebo effect?</vt:lpstr>
      <vt:lpstr>Does place have a placebo effect?</vt:lpstr>
      <vt:lpstr>PowerPoint Presentation</vt:lpstr>
      <vt:lpstr>PowerPoint Presentation</vt:lpstr>
      <vt:lpstr>PowerPoint Presentation</vt:lpstr>
      <vt:lpstr>Can expectations also increase positive feelings?</vt:lpstr>
      <vt:lpstr>Does higher price actually make things taste better?</vt:lpstr>
      <vt:lpstr>Is the experience really different or are they just saying it is?</vt:lpstr>
      <vt:lpstr>Fundamentally different neurological experience</vt:lpstr>
      <vt:lpstr>The Placebo Effect is “Real”</vt:lpstr>
      <vt:lpstr>Expectations drive outcomes</vt:lpstr>
      <vt:lpstr>Can expectations make you smarter?</vt:lpstr>
      <vt:lpstr>Can expectations make you smarter?</vt:lpstr>
      <vt:lpstr>Can expectations make you smarter?</vt:lpstr>
      <vt:lpstr>Why do we believe baseless ideas?</vt:lpstr>
      <vt:lpstr>Why do we believe baseless ideas?</vt:lpstr>
      <vt:lpstr>Knee Surgery</vt:lpstr>
      <vt:lpstr>PowerPoint Presentation</vt:lpstr>
      <vt:lpstr>PowerPoint Presentation</vt:lpstr>
      <vt:lpstr>Expectations affect happiness</vt:lpstr>
      <vt:lpstr>Optimism</vt:lpstr>
      <vt:lpstr>Stereotypes can affect how the  stereotyped see themselves</vt:lpstr>
      <vt:lpstr>Can stereotype-based expectations affect academic performance?</vt:lpstr>
      <vt:lpstr>Can stereotype-based expectations affect academic performance?</vt:lpstr>
      <vt:lpstr>Stereotype expectations and performance</vt:lpstr>
      <vt:lpstr>Stereotype Effect</vt:lpstr>
      <vt:lpstr>Stereotype expectations and performance</vt:lpstr>
      <vt:lpstr>Stereotype expectations and performance</vt:lpstr>
      <vt:lpstr>Gender expectations in math tests</vt:lpstr>
      <vt:lpstr>Gender expectations in math tests</vt:lpstr>
      <vt:lpstr>PowerPoint Presentation</vt:lpstr>
      <vt:lpstr>PowerPoint Presentation</vt:lpstr>
      <vt:lpstr>Race Stereotypes</vt:lpstr>
      <vt:lpstr>PowerPoint Presentation</vt:lpstr>
      <vt:lpstr>Can expectations make you live longer?</vt:lpstr>
      <vt:lpstr>How powerful are our expectations?</vt:lpstr>
      <vt:lpstr>PowerPoint Presentation</vt:lpstr>
      <vt:lpstr>Is there a way out?</vt:lpstr>
      <vt:lpstr>Is the placebo effect necessarily bad for us?</vt:lpstr>
      <vt:lpstr>Placebos in health care</vt:lpstr>
      <vt:lpstr>Placebos in health care</vt:lpstr>
      <vt:lpstr>Placebos in marketing</vt:lpstr>
      <vt:lpstr>Tailpiece</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placebo effect &amp; stereotypes</dc:title>
  <dc:creator/>
  <cp:keywords>Behavioral economics curriculum, judgment and decision-making</cp:keywords>
  <cp:lastModifiedBy>Udayan Roy</cp:lastModifiedBy>
  <cp:revision>135</cp:revision>
  <dcterms:created xsi:type="dcterms:W3CDTF">2009-07-18T13:16:37Z</dcterms:created>
  <dcterms:modified xsi:type="dcterms:W3CDTF">2020-10-07T22:39:36Z</dcterms:modified>
</cp:coreProperties>
</file>