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86" r:id="rId3"/>
    <p:sldId id="258" r:id="rId4"/>
    <p:sldId id="266" r:id="rId5"/>
    <p:sldId id="259" r:id="rId6"/>
    <p:sldId id="298" r:id="rId7"/>
    <p:sldId id="260" r:id="rId8"/>
    <p:sldId id="299" r:id="rId9"/>
    <p:sldId id="267" r:id="rId10"/>
    <p:sldId id="261" r:id="rId11"/>
    <p:sldId id="300" r:id="rId12"/>
    <p:sldId id="262" r:id="rId13"/>
    <p:sldId id="263" r:id="rId14"/>
    <p:sldId id="264" r:id="rId15"/>
    <p:sldId id="326" r:id="rId16"/>
    <p:sldId id="265" r:id="rId17"/>
    <p:sldId id="301" r:id="rId18"/>
    <p:sldId id="305" r:id="rId19"/>
    <p:sldId id="306" r:id="rId20"/>
    <p:sldId id="268" r:id="rId21"/>
    <p:sldId id="302" r:id="rId22"/>
    <p:sldId id="269" r:id="rId23"/>
    <p:sldId id="270" r:id="rId24"/>
    <p:sldId id="271" r:id="rId25"/>
    <p:sldId id="272" r:id="rId26"/>
    <p:sldId id="327" r:id="rId27"/>
    <p:sldId id="273" r:id="rId28"/>
    <p:sldId id="274" r:id="rId29"/>
    <p:sldId id="275" r:id="rId30"/>
    <p:sldId id="276" r:id="rId31"/>
    <p:sldId id="307" r:id="rId32"/>
    <p:sldId id="303" r:id="rId33"/>
    <p:sldId id="277" r:id="rId34"/>
    <p:sldId id="304" r:id="rId35"/>
    <p:sldId id="278" r:id="rId36"/>
    <p:sldId id="279" r:id="rId37"/>
    <p:sldId id="280" r:id="rId38"/>
    <p:sldId id="281" r:id="rId39"/>
    <p:sldId id="282" r:id="rId40"/>
    <p:sldId id="308" r:id="rId41"/>
    <p:sldId id="283" r:id="rId42"/>
    <p:sldId id="284" r:id="rId43"/>
    <p:sldId id="309" r:id="rId44"/>
    <p:sldId id="285" r:id="rId45"/>
    <p:sldId id="287" r:id="rId46"/>
    <p:sldId id="288" r:id="rId47"/>
    <p:sldId id="289" r:id="rId48"/>
    <p:sldId id="290" r:id="rId49"/>
    <p:sldId id="310" r:id="rId50"/>
    <p:sldId id="293" r:id="rId51"/>
    <p:sldId id="294" r:id="rId52"/>
    <p:sldId id="315" r:id="rId53"/>
    <p:sldId id="291" r:id="rId54"/>
    <p:sldId id="296" r:id="rId55"/>
    <p:sldId id="297" r:id="rId56"/>
    <p:sldId id="321" r:id="rId57"/>
    <p:sldId id="295" r:id="rId58"/>
    <p:sldId id="292" r:id="rId59"/>
    <p:sldId id="312" r:id="rId60"/>
    <p:sldId id="313" r:id="rId61"/>
    <p:sldId id="314" r:id="rId62"/>
    <p:sldId id="316" r:id="rId63"/>
    <p:sldId id="317" r:id="rId64"/>
    <p:sldId id="318" r:id="rId65"/>
    <p:sldId id="319" r:id="rId66"/>
    <p:sldId id="320" r:id="rId67"/>
    <p:sldId id="322" r:id="rId68"/>
    <p:sldId id="323" r:id="rId69"/>
    <p:sldId id="32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88608" autoAdjust="0"/>
  </p:normalViewPr>
  <p:slideViewPr>
    <p:cSldViewPr>
      <p:cViewPr varScale="1">
        <p:scale>
          <a:sx n="61" d="100"/>
          <a:sy n="61" d="100"/>
        </p:scale>
        <p:origin x="860" y="48"/>
      </p:cViewPr>
      <p:guideLst>
        <p:guide orient="horz" pos="2160"/>
        <p:guide pos="3840"/>
      </p:guideLst>
    </p:cSldViewPr>
  </p:slideViewPr>
  <p:outlineViewPr>
    <p:cViewPr>
      <p:scale>
        <a:sx n="33" d="100"/>
        <a:sy n="33" d="100"/>
      </p:scale>
      <p:origin x="0" y="34632"/>
    </p:cViewPr>
  </p:outlin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DBBCF-AE2F-489F-A188-EAC67574C221}" type="datetimeFigureOut">
              <a:rPr lang="en-US" smtClean="0"/>
              <a:t>11/10/2018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34A9A-C133-46DD-8AC2-973DD2FD6A8A}" type="slidenum">
              <a:rPr lang="en-US" smtClean="0"/>
              <a:t>‹#›</a:t>
            </a:fld>
            <a:endParaRPr lang="en-US"/>
          </a:p>
        </p:txBody>
      </p:sp>
    </p:spTree>
    <p:extLst>
      <p:ext uri="{BB962C8B-B14F-4D97-AF65-F5344CB8AC3E}">
        <p14:creationId xmlns:p14="http://schemas.microsoft.com/office/powerpoint/2010/main" val="236831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bs.org/newshour/bb/business/july-dec13/giving_12-23.html"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F1A98D-1BA9-4FE1-81BB-4CCA7C7B5DD6}" type="slidenum">
              <a:rPr lang="en-US" smtClean="0"/>
              <a:pPr fontAlgn="base">
                <a:spcBef>
                  <a:spcPct val="0"/>
                </a:spcBef>
                <a:spcAft>
                  <a:spcPct val="0"/>
                </a:spcAft>
                <a:defRPr/>
              </a:pPr>
              <a:t>3</a:t>
            </a:fld>
            <a:endParaRPr lang="en-US" smtClean="0"/>
          </a:p>
        </p:txBody>
      </p:sp>
      <p:sp>
        <p:nvSpPr>
          <p:cNvPr id="1566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690B15-835E-4476-AB47-1983BFFB3F00}" type="slidenum">
              <a:rPr lang="en-US" smtClean="0"/>
              <a:pPr fontAlgn="base">
                <a:spcBef>
                  <a:spcPct val="0"/>
                </a:spcBef>
                <a:spcAft>
                  <a:spcPct val="0"/>
                </a:spcAft>
                <a:defRPr/>
              </a:pPr>
              <a:t>16</a:t>
            </a:fld>
            <a:endParaRPr lang="en-US" smtClean="0"/>
          </a:p>
        </p:txBody>
      </p:sp>
      <p:sp>
        <p:nvSpPr>
          <p:cNvPr id="1607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690B15-835E-4476-AB47-1983BFFB3F00}" type="slidenum">
              <a:rPr lang="en-US" smtClean="0"/>
              <a:pPr fontAlgn="base">
                <a:spcBef>
                  <a:spcPct val="0"/>
                </a:spcBef>
                <a:spcAft>
                  <a:spcPct val="0"/>
                </a:spcAft>
                <a:defRPr/>
              </a:pPr>
              <a:t>17</a:t>
            </a:fld>
            <a:endParaRPr lang="en-US" smtClean="0"/>
          </a:p>
        </p:txBody>
      </p:sp>
      <p:sp>
        <p:nvSpPr>
          <p:cNvPr id="1607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690B15-835E-4476-AB47-1983BFFB3F00}" type="slidenum">
              <a:rPr lang="en-US" smtClean="0"/>
              <a:pPr fontAlgn="base">
                <a:spcBef>
                  <a:spcPct val="0"/>
                </a:spcBef>
                <a:spcAft>
                  <a:spcPct val="0"/>
                </a:spcAft>
                <a:defRPr/>
              </a:pPr>
              <a:t>18</a:t>
            </a:fld>
            <a:endParaRPr lang="en-US" smtClean="0"/>
          </a:p>
        </p:txBody>
      </p:sp>
      <p:sp>
        <p:nvSpPr>
          <p:cNvPr id="1607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Fehr, Ernst, Georg Kirchsteiger, and Arno Riedl. </a:t>
            </a:r>
            <a:r>
              <a:rPr lang="en-US" sz="1200" b="0" i="0" u="none" strike="noStrike" kern="1200" baseline="0" dirty="0" smtClean="0">
                <a:solidFill>
                  <a:schemeClr val="tx1"/>
                </a:solidFill>
                <a:latin typeface="+mn-lt"/>
                <a:ea typeface="+mn-ea"/>
                <a:cs typeface="+mn-cs"/>
              </a:rPr>
              <a:t>1993. “Does Fairness Prevent Market Clearing? An Experimental Investigation.” </a:t>
            </a:r>
            <a:r>
              <a:rPr lang="en-US" sz="1200" b="0" i="1" u="none" strike="noStrike" kern="1200" baseline="0" dirty="0" smtClean="0">
                <a:solidFill>
                  <a:schemeClr val="tx1"/>
                </a:solidFill>
                <a:latin typeface="+mn-lt"/>
                <a:ea typeface="+mn-ea"/>
                <a:cs typeface="+mn-cs"/>
              </a:rPr>
              <a:t>Quarterly Journal of Economics</a:t>
            </a:r>
            <a:r>
              <a:rPr lang="en-US" sz="1200" b="0" i="0" u="none" strike="noStrike" kern="1200" baseline="0" dirty="0" smtClean="0">
                <a:solidFill>
                  <a:schemeClr val="tx1"/>
                </a:solidFill>
                <a:latin typeface="+mn-lt"/>
                <a:ea typeface="+mn-ea"/>
                <a:cs typeface="+mn-cs"/>
              </a:rPr>
              <a:t>, 108(2): 437–59.</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20</a:t>
            </a:fld>
            <a:endParaRPr lang="en-US"/>
          </a:p>
        </p:txBody>
      </p:sp>
    </p:spTree>
    <p:extLst>
      <p:ext uri="{BB962C8B-B14F-4D97-AF65-F5344CB8AC3E}">
        <p14:creationId xmlns:p14="http://schemas.microsoft.com/office/powerpoint/2010/main" val="428890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Fehr, Ernst, Georg Kirchsteiger, and Arno Riedl. </a:t>
            </a:r>
            <a:r>
              <a:rPr lang="en-US" sz="1200" b="0" i="0" u="none" strike="noStrike" kern="1200" baseline="0" dirty="0" smtClean="0">
                <a:solidFill>
                  <a:schemeClr val="tx1"/>
                </a:solidFill>
                <a:latin typeface="+mn-lt"/>
                <a:ea typeface="+mn-ea"/>
                <a:cs typeface="+mn-cs"/>
              </a:rPr>
              <a:t>1993. “Does Fairness Prevent Market Clearing? An Experimental Investigation.” </a:t>
            </a:r>
            <a:r>
              <a:rPr lang="en-US" sz="1200" b="0" i="1" u="none" strike="noStrike" kern="1200" baseline="0" dirty="0" smtClean="0">
                <a:solidFill>
                  <a:schemeClr val="tx1"/>
                </a:solidFill>
                <a:latin typeface="+mn-lt"/>
                <a:ea typeface="+mn-ea"/>
                <a:cs typeface="+mn-cs"/>
              </a:rPr>
              <a:t>Quarterly Journal of Economics</a:t>
            </a:r>
            <a:r>
              <a:rPr lang="en-US" sz="1200" b="0" i="0" u="none" strike="noStrike" kern="1200" baseline="0" dirty="0" smtClean="0">
                <a:solidFill>
                  <a:schemeClr val="tx1"/>
                </a:solidFill>
                <a:latin typeface="+mn-lt"/>
                <a:ea typeface="+mn-ea"/>
                <a:cs typeface="+mn-cs"/>
              </a:rPr>
              <a:t>, 108(2): 437–59.</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21</a:t>
            </a:fld>
            <a:endParaRPr lang="en-US"/>
          </a:p>
        </p:txBody>
      </p:sp>
    </p:spTree>
    <p:extLst>
      <p:ext uri="{BB962C8B-B14F-4D97-AF65-F5344CB8AC3E}">
        <p14:creationId xmlns:p14="http://schemas.microsoft.com/office/powerpoint/2010/main" val="428890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Andreoni</a:t>
            </a:r>
            <a:r>
              <a:rPr lang="en-US" sz="1200" b="0" i="0" u="none" strike="noStrike" kern="1200" baseline="0" dirty="0" smtClean="0">
                <a:solidFill>
                  <a:schemeClr val="tx1"/>
                </a:solidFill>
                <a:latin typeface="+mn-lt"/>
                <a:ea typeface="+mn-ea"/>
                <a:cs typeface="+mn-cs"/>
              </a:rPr>
              <a:t>, James. 2006. “Philanthropy.” In </a:t>
            </a:r>
            <a:r>
              <a:rPr lang="en-US" sz="1200" b="0" i="1" u="none" strike="noStrike" kern="1200" baseline="0" dirty="0" smtClean="0">
                <a:solidFill>
                  <a:schemeClr val="tx1"/>
                </a:solidFill>
                <a:latin typeface="+mn-lt"/>
                <a:ea typeface="+mn-ea"/>
                <a:cs typeface="+mn-cs"/>
              </a:rPr>
              <a:t>Handbook of Giving, Altruism, and Reciprocity, Volume 2</a:t>
            </a:r>
            <a:r>
              <a:rPr lang="en-US" sz="1200" b="0" i="0" u="none" strike="noStrike" kern="1200" baseline="0" dirty="0" smtClean="0">
                <a:solidFill>
                  <a:schemeClr val="tx1"/>
                </a:solidFill>
                <a:latin typeface="+mn-lt"/>
                <a:ea typeface="+mn-ea"/>
                <a:cs typeface="+mn-cs"/>
              </a:rPr>
              <a:t>, ed. Serge-Christophe </a:t>
            </a:r>
            <a:r>
              <a:rPr lang="en-US" sz="1200" b="0" i="0" u="none" strike="noStrike" kern="1200" baseline="0" dirty="0" err="1" smtClean="0">
                <a:solidFill>
                  <a:schemeClr val="tx1"/>
                </a:solidFill>
                <a:latin typeface="+mn-lt"/>
                <a:ea typeface="+mn-ea"/>
                <a:cs typeface="+mn-cs"/>
              </a:rPr>
              <a:t>Kolm</a:t>
            </a:r>
            <a:r>
              <a:rPr lang="en-US" sz="1200" b="0" i="0" u="none" strike="noStrike" kern="1200" baseline="0" dirty="0" smtClean="0">
                <a:solidFill>
                  <a:schemeClr val="tx1"/>
                </a:solidFill>
                <a:latin typeface="+mn-lt"/>
                <a:ea typeface="+mn-ea"/>
                <a:cs typeface="+mn-cs"/>
              </a:rPr>
              <a:t>, and Jean Mercier </a:t>
            </a:r>
            <a:r>
              <a:rPr lang="en-US" sz="1200" b="0" i="0" u="none" strike="noStrike" kern="1200" baseline="0" dirty="0" err="1" smtClean="0">
                <a:solidFill>
                  <a:schemeClr val="tx1"/>
                </a:solidFill>
                <a:latin typeface="+mn-lt"/>
                <a:ea typeface="+mn-ea"/>
                <a:cs typeface="+mn-cs"/>
              </a:rPr>
              <a:t>Ythier</a:t>
            </a:r>
            <a:r>
              <a:rPr lang="en-US" sz="1200" b="0" i="0" u="none" strike="noStrike" kern="1200" baseline="0" dirty="0" smtClean="0">
                <a:solidFill>
                  <a:schemeClr val="tx1"/>
                </a:solidFill>
                <a:latin typeface="+mn-lt"/>
                <a:ea typeface="+mn-ea"/>
                <a:cs typeface="+mn-cs"/>
              </a:rPr>
              <a:t>, 1201–65. Amsterdam; London and New York: Elsevier, North Holland.</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23</a:t>
            </a:fld>
            <a:endParaRPr lang="en-US"/>
          </a:p>
        </p:txBody>
      </p:sp>
    </p:spTree>
    <p:extLst>
      <p:ext uri="{BB962C8B-B14F-4D97-AF65-F5344CB8AC3E}">
        <p14:creationId xmlns:p14="http://schemas.microsoft.com/office/powerpoint/2010/main" val="53832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DellaVigna</a:t>
            </a:r>
            <a:r>
              <a:rPr lang="en-US" sz="1200" b="0" i="0" u="none" strike="noStrike" kern="1200" baseline="0" dirty="0" smtClean="0">
                <a:solidFill>
                  <a:schemeClr val="tx1"/>
                </a:solidFill>
                <a:latin typeface="+mn-lt"/>
                <a:ea typeface="+mn-ea"/>
                <a:cs typeface="+mn-cs"/>
              </a:rPr>
              <a:t>, Stefano, John A. List, and Ulrike </a:t>
            </a:r>
            <a:r>
              <a:rPr lang="en-US" sz="1200" b="0" i="0" u="none" strike="noStrike" kern="1200" baseline="0" dirty="0" err="1" smtClean="0">
                <a:solidFill>
                  <a:schemeClr val="tx1"/>
                </a:solidFill>
                <a:latin typeface="+mn-lt"/>
                <a:ea typeface="+mn-ea"/>
                <a:cs typeface="+mn-cs"/>
              </a:rPr>
              <a:t>Malmendier</a:t>
            </a:r>
            <a:r>
              <a:rPr lang="en-US" sz="1200" b="0" i="0" u="none" strike="noStrike" kern="1200" baseline="0" dirty="0" smtClean="0">
                <a:solidFill>
                  <a:schemeClr val="tx1"/>
                </a:solidFill>
                <a:latin typeface="+mn-lt"/>
                <a:ea typeface="+mn-ea"/>
                <a:cs typeface="+mn-cs"/>
              </a:rPr>
              <a:t>. 2010. “Testing for Altruism and Social Pressure in Charitable Giving.” Unpublished.</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25</a:t>
            </a:fld>
            <a:endParaRPr lang="en-US"/>
          </a:p>
        </p:txBody>
      </p:sp>
    </p:spTree>
    <p:extLst>
      <p:ext uri="{BB962C8B-B14F-4D97-AF65-F5344CB8AC3E}">
        <p14:creationId xmlns:p14="http://schemas.microsoft.com/office/powerpoint/2010/main" val="6281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DellaVigna</a:t>
            </a:r>
            <a:r>
              <a:rPr lang="en-US" sz="1200" b="0" i="0" u="none" strike="noStrike" kern="1200" baseline="0" dirty="0" smtClean="0">
                <a:solidFill>
                  <a:schemeClr val="tx1"/>
                </a:solidFill>
                <a:latin typeface="+mn-lt"/>
                <a:ea typeface="+mn-ea"/>
                <a:cs typeface="+mn-cs"/>
              </a:rPr>
              <a:t>, Stefano, John A. List, and Ulrike </a:t>
            </a:r>
            <a:r>
              <a:rPr lang="en-US" sz="1200" b="0" i="0" u="none" strike="noStrike" kern="1200" baseline="0" dirty="0" err="1" smtClean="0">
                <a:solidFill>
                  <a:schemeClr val="tx1"/>
                </a:solidFill>
                <a:latin typeface="+mn-lt"/>
                <a:ea typeface="+mn-ea"/>
                <a:cs typeface="+mn-cs"/>
              </a:rPr>
              <a:t>Malmendier</a:t>
            </a:r>
            <a:r>
              <a:rPr lang="en-US" sz="1200" b="0" i="0" u="none" strike="noStrike" kern="1200" baseline="0" dirty="0" smtClean="0">
                <a:solidFill>
                  <a:schemeClr val="tx1"/>
                </a:solidFill>
                <a:latin typeface="+mn-lt"/>
                <a:ea typeface="+mn-ea"/>
                <a:cs typeface="+mn-cs"/>
              </a:rPr>
              <a:t>. 2010. “Testing for Altruism and Social Pressure in Charitable Giving.” Unpublished.</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26</a:t>
            </a:fld>
            <a:endParaRPr lang="en-US"/>
          </a:p>
        </p:txBody>
      </p:sp>
    </p:spTree>
    <p:extLst>
      <p:ext uri="{BB962C8B-B14F-4D97-AF65-F5344CB8AC3E}">
        <p14:creationId xmlns:p14="http://schemas.microsoft.com/office/powerpoint/2010/main" val="105064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Krueger, Alan B., and Alexandre Mas. 2004. “Strikes, </a:t>
            </a:r>
            <a:r>
              <a:rPr lang="en-US" sz="1200" b="0" i="0" u="none" strike="noStrike" kern="1200" baseline="0" dirty="0" smtClean="0">
                <a:solidFill>
                  <a:schemeClr val="tx1"/>
                </a:solidFill>
                <a:latin typeface="+mn-lt"/>
                <a:ea typeface="+mn-ea"/>
                <a:cs typeface="+mn-cs"/>
              </a:rPr>
              <a:t>Scabs, and Tread Separations: Labor Strife and the Production of Defective Bridgestone/Firestone Tires.” </a:t>
            </a:r>
            <a:r>
              <a:rPr lang="en-US" sz="1200" b="0" i="1" u="none" strike="noStrike" kern="1200" baseline="0" dirty="0" smtClean="0">
                <a:solidFill>
                  <a:schemeClr val="tx1"/>
                </a:solidFill>
                <a:latin typeface="+mn-lt"/>
                <a:ea typeface="+mn-ea"/>
                <a:cs typeface="+mn-cs"/>
              </a:rPr>
              <a:t>Journal of Political Economy</a:t>
            </a:r>
            <a:r>
              <a:rPr lang="en-US" sz="1200" b="0" i="0" u="none" strike="noStrike" kern="1200" baseline="0" dirty="0" smtClean="0">
                <a:solidFill>
                  <a:schemeClr val="tx1"/>
                </a:solidFill>
                <a:latin typeface="+mn-lt"/>
                <a:ea typeface="+mn-ea"/>
                <a:cs typeface="+mn-cs"/>
              </a:rPr>
              <a:t>, 112(2): 253–89.</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28</a:t>
            </a:fld>
            <a:endParaRPr lang="en-US"/>
          </a:p>
        </p:txBody>
      </p:sp>
    </p:spTree>
    <p:extLst>
      <p:ext uri="{BB962C8B-B14F-4D97-AF65-F5344CB8AC3E}">
        <p14:creationId xmlns:p14="http://schemas.microsoft.com/office/powerpoint/2010/main" val="2254709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Bandiera, Oriana, Iwan Barankay, and Imran Rasul. </a:t>
            </a:r>
            <a:r>
              <a:rPr lang="en-US" sz="1200" b="0" i="0" u="none" strike="noStrike" kern="1200" baseline="0" dirty="0" smtClean="0">
                <a:solidFill>
                  <a:schemeClr val="tx1"/>
                </a:solidFill>
                <a:latin typeface="+mn-lt"/>
                <a:ea typeface="+mn-ea"/>
                <a:cs typeface="+mn-cs"/>
              </a:rPr>
              <a:t>2005. “Social Preferences and the Response to Incentives: Evidence from Personnel Data.” </a:t>
            </a:r>
            <a:r>
              <a:rPr lang="en-US" sz="1200" b="0" i="1" u="none" strike="noStrike" kern="1200" baseline="0" dirty="0" smtClean="0">
                <a:solidFill>
                  <a:schemeClr val="tx1"/>
                </a:solidFill>
                <a:latin typeface="+mn-lt"/>
                <a:ea typeface="+mn-ea"/>
                <a:cs typeface="+mn-cs"/>
              </a:rPr>
              <a:t>Quarterly Journal of Economics</a:t>
            </a:r>
            <a:r>
              <a:rPr lang="en-US" sz="1200" b="0" i="0" u="none" strike="noStrike" kern="1200" baseline="0" dirty="0" smtClean="0">
                <a:solidFill>
                  <a:schemeClr val="tx1"/>
                </a:solidFill>
                <a:latin typeface="+mn-lt"/>
                <a:ea typeface="+mn-ea"/>
                <a:cs typeface="+mn-cs"/>
              </a:rPr>
              <a:t>, 120(3): 917–62.</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30</a:t>
            </a:fld>
            <a:endParaRPr lang="en-US"/>
          </a:p>
        </p:txBody>
      </p:sp>
    </p:spTree>
    <p:extLst>
      <p:ext uri="{BB962C8B-B14F-4D97-AF65-F5344CB8AC3E}">
        <p14:creationId xmlns:p14="http://schemas.microsoft.com/office/powerpoint/2010/main" val="292320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B4552-A340-47AE-9ECE-98023B027203}" type="slidenum">
              <a:rPr lang="en-US" smtClean="0"/>
              <a:pPr fontAlgn="base">
                <a:spcBef>
                  <a:spcPct val="0"/>
                </a:spcBef>
                <a:spcAft>
                  <a:spcPct val="0"/>
                </a:spcAft>
                <a:defRPr/>
              </a:pPr>
              <a:t>5</a:t>
            </a:fld>
            <a:endParaRPr lang="en-US" smtClean="0"/>
          </a:p>
        </p:txBody>
      </p:sp>
      <p:sp>
        <p:nvSpPr>
          <p:cNvPr id="15769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Bandiera, Oriana, Iwan Barankay, and Imran Rasul. </a:t>
            </a:r>
            <a:r>
              <a:rPr lang="en-US" sz="1200" b="0" i="0" u="none" strike="noStrike" kern="1200" baseline="0" dirty="0" smtClean="0">
                <a:solidFill>
                  <a:schemeClr val="tx1"/>
                </a:solidFill>
                <a:latin typeface="+mn-lt"/>
                <a:ea typeface="+mn-ea"/>
                <a:cs typeface="+mn-cs"/>
              </a:rPr>
              <a:t>2005. “Social Preferences and the Response to Incentives: Evidence from Personnel Data.” </a:t>
            </a:r>
            <a:r>
              <a:rPr lang="en-US" sz="1200" b="0" i="1" u="none" strike="noStrike" kern="1200" baseline="0" dirty="0" smtClean="0">
                <a:solidFill>
                  <a:schemeClr val="tx1"/>
                </a:solidFill>
                <a:latin typeface="+mn-lt"/>
                <a:ea typeface="+mn-ea"/>
                <a:cs typeface="+mn-cs"/>
              </a:rPr>
              <a:t>Quarterly Journal of Economics</a:t>
            </a:r>
            <a:r>
              <a:rPr lang="en-US" sz="1200" b="0" i="0" u="none" strike="noStrike" kern="1200" baseline="0" dirty="0" smtClean="0">
                <a:solidFill>
                  <a:schemeClr val="tx1"/>
                </a:solidFill>
                <a:latin typeface="+mn-lt"/>
                <a:ea typeface="+mn-ea"/>
                <a:cs typeface="+mn-cs"/>
              </a:rPr>
              <a:t>, 120(3): 917–62.</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31</a:t>
            </a:fld>
            <a:endParaRPr lang="en-US"/>
          </a:p>
        </p:txBody>
      </p:sp>
    </p:spTree>
    <p:extLst>
      <p:ext uri="{BB962C8B-B14F-4D97-AF65-F5344CB8AC3E}">
        <p14:creationId xmlns:p14="http://schemas.microsoft.com/office/powerpoint/2010/main" val="2923207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Bandiera, Oriana, Iwan Barankay, and Imran Rasul. </a:t>
            </a:r>
            <a:r>
              <a:rPr lang="en-US" sz="1200" b="0" i="0" u="none" strike="noStrike" kern="1200" baseline="0" dirty="0" smtClean="0">
                <a:solidFill>
                  <a:schemeClr val="tx1"/>
                </a:solidFill>
                <a:latin typeface="+mn-lt"/>
                <a:ea typeface="+mn-ea"/>
                <a:cs typeface="+mn-cs"/>
              </a:rPr>
              <a:t>2005. “Social Preferences and the Response to Incentives: Evidence from Personnel Data.” </a:t>
            </a:r>
            <a:r>
              <a:rPr lang="en-US" sz="1200" b="0" i="1" u="none" strike="noStrike" kern="1200" baseline="0" dirty="0" smtClean="0">
                <a:solidFill>
                  <a:schemeClr val="tx1"/>
                </a:solidFill>
                <a:latin typeface="+mn-lt"/>
                <a:ea typeface="+mn-ea"/>
                <a:cs typeface="+mn-cs"/>
              </a:rPr>
              <a:t>Quarterly Journal of Economics</a:t>
            </a:r>
            <a:r>
              <a:rPr lang="en-US" sz="1200" b="0" i="0" u="none" strike="noStrike" kern="1200" baseline="0" dirty="0" smtClean="0">
                <a:solidFill>
                  <a:schemeClr val="tx1"/>
                </a:solidFill>
                <a:latin typeface="+mn-lt"/>
                <a:ea typeface="+mn-ea"/>
                <a:cs typeface="+mn-cs"/>
              </a:rPr>
              <a:t>, 120(3): 917–62.</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32</a:t>
            </a:fld>
            <a:endParaRPr lang="en-US"/>
          </a:p>
        </p:txBody>
      </p:sp>
    </p:spTree>
    <p:extLst>
      <p:ext uri="{BB962C8B-B14F-4D97-AF65-F5344CB8AC3E}">
        <p14:creationId xmlns:p14="http://schemas.microsoft.com/office/powerpoint/2010/main" val="2923207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Falk, Armin. 2007. “Gift Exchange in the Field.” </a:t>
            </a:r>
            <a:r>
              <a:rPr lang="en-US" sz="1200" b="0" i="1" u="none" strike="noStrike" kern="1200" baseline="0" dirty="0" err="1" smtClean="0">
                <a:solidFill>
                  <a:schemeClr val="tx1"/>
                </a:solidFill>
                <a:latin typeface="+mn-lt"/>
                <a:ea typeface="+mn-ea"/>
                <a:cs typeface="+mn-cs"/>
              </a:rPr>
              <a:t>Econometrica</a:t>
            </a:r>
            <a:r>
              <a:rPr lang="en-US" sz="1200" b="0" i="0" u="none" strike="noStrike" kern="1200" baseline="0" dirty="0" smtClean="0">
                <a:solidFill>
                  <a:schemeClr val="tx1"/>
                </a:solidFill>
                <a:latin typeface="+mn-lt"/>
                <a:ea typeface="+mn-ea"/>
                <a:cs typeface="+mn-cs"/>
              </a:rPr>
              <a:t>, 75(5): 1501–11.</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35</a:t>
            </a:fld>
            <a:endParaRPr lang="en-US"/>
          </a:p>
        </p:txBody>
      </p:sp>
    </p:spTree>
    <p:extLst>
      <p:ext uri="{BB962C8B-B14F-4D97-AF65-F5344CB8AC3E}">
        <p14:creationId xmlns:p14="http://schemas.microsoft.com/office/powerpoint/2010/main" val="1968590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Gneezy</a:t>
            </a:r>
            <a:r>
              <a:rPr lang="en-US" sz="1200" b="0" i="0" u="none" strike="noStrike" kern="1200" baseline="0" dirty="0" smtClean="0">
                <a:solidFill>
                  <a:schemeClr val="tx1"/>
                </a:solidFill>
                <a:latin typeface="+mn-lt"/>
                <a:ea typeface="+mn-ea"/>
                <a:cs typeface="+mn-cs"/>
              </a:rPr>
              <a:t>, Uri, and John A. List. 2006. “Putting Behavioral Economics to Work: Testing for Gift Exchange in Labor Markets Using Field Experiments.” </a:t>
            </a:r>
            <a:r>
              <a:rPr lang="en-US" sz="1200" b="0" i="1" u="none" strike="noStrike" kern="1200" baseline="0" dirty="0" err="1" smtClean="0">
                <a:solidFill>
                  <a:schemeClr val="tx1"/>
                </a:solidFill>
                <a:latin typeface="+mn-lt"/>
                <a:ea typeface="+mn-ea"/>
                <a:cs typeface="+mn-cs"/>
              </a:rPr>
              <a:t>Econometrica</a:t>
            </a:r>
            <a:r>
              <a:rPr lang="en-US" sz="1200" b="0" i="0" u="none" strike="noStrike" kern="1200" baseline="0" dirty="0" smtClean="0">
                <a:solidFill>
                  <a:schemeClr val="tx1"/>
                </a:solidFill>
                <a:latin typeface="+mn-lt"/>
                <a:ea typeface="+mn-ea"/>
                <a:cs typeface="+mn-cs"/>
              </a:rPr>
              <a:t>, 74(5): 1365–84.</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37</a:t>
            </a:fld>
            <a:endParaRPr lang="en-US"/>
          </a:p>
        </p:txBody>
      </p:sp>
    </p:spTree>
    <p:extLst>
      <p:ext uri="{BB962C8B-B14F-4D97-AF65-F5344CB8AC3E}">
        <p14:creationId xmlns:p14="http://schemas.microsoft.com/office/powerpoint/2010/main" val="2798122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Kube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Sebastian</a:t>
            </a:r>
            <a:r>
              <a:rPr lang="fr-FR" sz="1200" b="0" i="0" u="none" strike="noStrike" kern="1200" baseline="0" dirty="0" smtClean="0">
                <a:solidFill>
                  <a:schemeClr val="tx1"/>
                </a:solidFill>
                <a:latin typeface="+mn-lt"/>
                <a:ea typeface="+mn-ea"/>
                <a:cs typeface="+mn-cs"/>
              </a:rPr>
              <a:t>, Michel André Maréchal, and Clemens </a:t>
            </a:r>
            <a:r>
              <a:rPr lang="en-US" sz="1200" b="0" i="0" u="none" strike="noStrike" kern="1200" baseline="0" dirty="0" err="1" smtClean="0">
                <a:solidFill>
                  <a:schemeClr val="tx1"/>
                </a:solidFill>
                <a:latin typeface="+mn-lt"/>
                <a:ea typeface="+mn-ea"/>
                <a:cs typeface="+mn-cs"/>
              </a:rPr>
              <a:t>Puppe</a:t>
            </a:r>
            <a:r>
              <a:rPr lang="en-US" sz="1200" b="0" i="0" u="none" strike="noStrike" kern="1200" baseline="0" dirty="0" smtClean="0">
                <a:solidFill>
                  <a:schemeClr val="tx1"/>
                </a:solidFill>
                <a:latin typeface="+mn-lt"/>
                <a:ea typeface="+mn-ea"/>
                <a:cs typeface="+mn-cs"/>
              </a:rPr>
              <a:t>. 2008. “Do Wage Cuts Damage Work Morale? Evidence from a Natural Field Experiment.” Unpublished.</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39</a:t>
            </a:fld>
            <a:endParaRPr lang="en-US"/>
          </a:p>
        </p:txBody>
      </p:sp>
    </p:spTree>
    <p:extLst>
      <p:ext uri="{BB962C8B-B14F-4D97-AF65-F5344CB8AC3E}">
        <p14:creationId xmlns:p14="http://schemas.microsoft.com/office/powerpoint/2010/main" val="2802280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Kube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Sebastian</a:t>
            </a:r>
            <a:r>
              <a:rPr lang="fr-FR" sz="1200" b="0" i="0" u="none" strike="noStrike" kern="1200" baseline="0" dirty="0" smtClean="0">
                <a:solidFill>
                  <a:schemeClr val="tx1"/>
                </a:solidFill>
                <a:latin typeface="+mn-lt"/>
                <a:ea typeface="+mn-ea"/>
                <a:cs typeface="+mn-cs"/>
              </a:rPr>
              <a:t>, Michel André Maréchal, and Clemens </a:t>
            </a:r>
            <a:r>
              <a:rPr lang="en-US" sz="1200" b="0" i="0" u="none" strike="noStrike" kern="1200" baseline="0" dirty="0" err="1" smtClean="0">
                <a:solidFill>
                  <a:schemeClr val="tx1"/>
                </a:solidFill>
                <a:latin typeface="+mn-lt"/>
                <a:ea typeface="+mn-ea"/>
                <a:cs typeface="+mn-cs"/>
              </a:rPr>
              <a:t>Puppe</a:t>
            </a:r>
            <a:r>
              <a:rPr lang="en-US" sz="1200" b="0" i="0" u="none" strike="noStrike" kern="1200" baseline="0" dirty="0" smtClean="0">
                <a:solidFill>
                  <a:schemeClr val="tx1"/>
                </a:solidFill>
                <a:latin typeface="+mn-lt"/>
                <a:ea typeface="+mn-ea"/>
                <a:cs typeface="+mn-cs"/>
              </a:rPr>
              <a:t>. 2008. “Do Wage Cuts Damage Work Morale? Evidence from a Natural Field Experiment.” Unpublished.</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40</a:t>
            </a:fld>
            <a:endParaRPr lang="en-US"/>
          </a:p>
        </p:txBody>
      </p:sp>
    </p:spTree>
    <p:extLst>
      <p:ext uri="{BB962C8B-B14F-4D97-AF65-F5344CB8AC3E}">
        <p14:creationId xmlns:p14="http://schemas.microsoft.com/office/powerpoint/2010/main" val="2802280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Kube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Sebastian</a:t>
            </a:r>
            <a:r>
              <a:rPr lang="fr-FR" sz="1200" b="0" i="0" u="none" strike="noStrike" kern="1200" baseline="0" dirty="0" smtClean="0">
                <a:solidFill>
                  <a:schemeClr val="tx1"/>
                </a:solidFill>
                <a:latin typeface="+mn-lt"/>
                <a:ea typeface="+mn-ea"/>
                <a:cs typeface="+mn-cs"/>
              </a:rPr>
              <a:t>, Michel André Maréchal, and Clemens </a:t>
            </a:r>
            <a:r>
              <a:rPr lang="en-US" sz="1200" b="0" i="0" u="none" strike="noStrike" kern="1200" baseline="0" dirty="0" err="1" smtClean="0">
                <a:solidFill>
                  <a:schemeClr val="tx1"/>
                </a:solidFill>
                <a:latin typeface="+mn-lt"/>
                <a:ea typeface="+mn-ea"/>
                <a:cs typeface="+mn-cs"/>
              </a:rPr>
              <a:t>Puppe</a:t>
            </a:r>
            <a:r>
              <a:rPr lang="en-US" sz="1200" b="0" i="0" u="none" strike="noStrike" kern="1200" baseline="0" dirty="0" smtClean="0">
                <a:solidFill>
                  <a:schemeClr val="tx1"/>
                </a:solidFill>
                <a:latin typeface="+mn-lt"/>
                <a:ea typeface="+mn-ea"/>
                <a:cs typeface="+mn-cs"/>
              </a:rPr>
              <a:t>. 2008a. “The Currency of Reciprocity—Gift-Exchange in the Workplace.” University of Zurich Institute for Empirical Research in Economics Working Paper 377.</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41</a:t>
            </a:fld>
            <a:endParaRPr lang="en-US"/>
          </a:p>
        </p:txBody>
      </p:sp>
    </p:spTree>
    <p:extLst>
      <p:ext uri="{BB962C8B-B14F-4D97-AF65-F5344CB8AC3E}">
        <p14:creationId xmlns:p14="http://schemas.microsoft.com/office/powerpoint/2010/main" val="97606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You are more likely to get someone to complete a survey by giving him $5 and asking afterwards than by promising</a:t>
            </a:r>
            <a:r>
              <a:rPr lang="en-US" baseline="0" dirty="0" smtClean="0"/>
              <a:t> to pay $50 upon his completion of the survey.</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45</a:t>
            </a:fld>
            <a:endParaRPr lang="en-US"/>
          </a:p>
        </p:txBody>
      </p:sp>
    </p:spTree>
    <p:extLst>
      <p:ext uri="{BB962C8B-B14F-4D97-AF65-F5344CB8AC3E}">
        <p14:creationId xmlns:p14="http://schemas.microsoft.com/office/powerpoint/2010/main" val="3552904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James </a:t>
            </a:r>
            <a:r>
              <a:rPr lang="en-US" dirty="0" err="1" smtClean="0"/>
              <a:t>Heyman</a:t>
            </a:r>
            <a:r>
              <a:rPr lang="en-US" dirty="0" smtClean="0"/>
              <a:t> and Dan </a:t>
            </a:r>
            <a:r>
              <a:rPr lang="en-US" dirty="0" err="1" smtClean="0"/>
              <a:t>Ariely</a:t>
            </a:r>
            <a:r>
              <a:rPr lang="en-US" dirty="0" smtClean="0"/>
              <a:t>, “Effort for Payment: A Tale of Two Markets,” </a:t>
            </a:r>
            <a:r>
              <a:rPr lang="en-US" i="1" dirty="0" smtClean="0"/>
              <a:t>Psychological Science</a:t>
            </a:r>
            <a:r>
              <a:rPr lang="en-US" i="0" dirty="0" smtClean="0"/>
              <a:t> (2004).</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48</a:t>
            </a:fld>
            <a:endParaRPr lang="en-US"/>
          </a:p>
        </p:txBody>
      </p:sp>
    </p:spTree>
    <p:extLst>
      <p:ext uri="{BB962C8B-B14F-4D97-AF65-F5344CB8AC3E}">
        <p14:creationId xmlns:p14="http://schemas.microsoft.com/office/powerpoint/2010/main" val="2667253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James </a:t>
            </a:r>
            <a:r>
              <a:rPr lang="en-US" dirty="0" err="1" smtClean="0"/>
              <a:t>Heyman</a:t>
            </a:r>
            <a:r>
              <a:rPr lang="en-US" dirty="0" smtClean="0"/>
              <a:t> and Dan </a:t>
            </a:r>
            <a:r>
              <a:rPr lang="en-US" dirty="0" err="1" smtClean="0"/>
              <a:t>Ariely</a:t>
            </a:r>
            <a:r>
              <a:rPr lang="en-US" dirty="0" smtClean="0"/>
              <a:t>, “Effort for Payment: A Tale of Two Markets,” </a:t>
            </a:r>
            <a:r>
              <a:rPr lang="en-US" i="1" dirty="0" smtClean="0"/>
              <a:t>Psychological Science</a:t>
            </a:r>
            <a:r>
              <a:rPr lang="en-US" i="0" dirty="0" smtClean="0"/>
              <a:t> (2004).</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49</a:t>
            </a:fld>
            <a:endParaRPr lang="en-US"/>
          </a:p>
        </p:txBody>
      </p:sp>
    </p:spTree>
    <p:extLst>
      <p:ext uri="{BB962C8B-B14F-4D97-AF65-F5344CB8AC3E}">
        <p14:creationId xmlns:p14="http://schemas.microsoft.com/office/powerpoint/2010/main" val="266725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B4552-A340-47AE-9ECE-98023B027203}" type="slidenum">
              <a:rPr lang="en-US" smtClean="0"/>
              <a:pPr fontAlgn="base">
                <a:spcBef>
                  <a:spcPct val="0"/>
                </a:spcBef>
                <a:spcAft>
                  <a:spcPct val="0"/>
                </a:spcAft>
                <a:defRPr/>
              </a:pPr>
              <a:t>6</a:t>
            </a:fld>
            <a:endParaRPr lang="en-US" smtClean="0"/>
          </a:p>
        </p:txBody>
      </p:sp>
      <p:sp>
        <p:nvSpPr>
          <p:cNvPr id="15769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Uri </a:t>
            </a:r>
            <a:r>
              <a:rPr lang="en-US" dirty="0" err="1" smtClean="0"/>
              <a:t>Gneezy</a:t>
            </a:r>
            <a:r>
              <a:rPr lang="en-US" dirty="0" smtClean="0"/>
              <a:t> and Aldo </a:t>
            </a:r>
            <a:r>
              <a:rPr lang="en-US" dirty="0" err="1" smtClean="0"/>
              <a:t>Rustichini</a:t>
            </a:r>
            <a:r>
              <a:rPr lang="en-US" dirty="0" smtClean="0"/>
              <a:t>, “A Fine Is</a:t>
            </a:r>
            <a:r>
              <a:rPr lang="en-US" baseline="0" dirty="0" smtClean="0"/>
              <a:t> a Price,” </a:t>
            </a:r>
            <a:r>
              <a:rPr lang="en-US" i="1" baseline="0" dirty="0" smtClean="0"/>
              <a:t>Journal of Legal Studies</a:t>
            </a:r>
            <a:r>
              <a:rPr lang="en-US" i="0" baseline="0" dirty="0" smtClean="0"/>
              <a:t> (2000).</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54</a:t>
            </a:fld>
            <a:endParaRPr lang="en-US"/>
          </a:p>
        </p:txBody>
      </p:sp>
    </p:spTree>
    <p:extLst>
      <p:ext uri="{BB962C8B-B14F-4D97-AF65-F5344CB8AC3E}">
        <p14:creationId xmlns:p14="http://schemas.microsoft.com/office/powerpoint/2010/main" val="3423259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other</a:t>
            </a:r>
            <a:r>
              <a:rPr lang="en-US" baseline="0" dirty="0" smtClean="0"/>
              <a:t> stuff: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smtClean="0"/>
          </a:p>
          <a:p>
            <a:r>
              <a:rPr lang="en-US" baseline="0" dirty="0" smtClean="0"/>
              <a:t>As in the famous Trolley Problem, we sometimes have trouble thinking clearly about moral issues. </a:t>
            </a:r>
          </a:p>
          <a:p>
            <a:r>
              <a:rPr lang="en-US" baseline="0" dirty="0" smtClean="0"/>
              <a:t>Our ethical judgments are also affected by framing and reference point issues.</a:t>
            </a:r>
          </a:p>
          <a:p>
            <a:r>
              <a:rPr lang="en-US" baseline="0" dirty="0" smtClean="0"/>
              <a:t>Our ethics are often damaged by our instinctual obedience to authority (as in the Asch, </a:t>
            </a:r>
            <a:r>
              <a:rPr lang="en-US" baseline="0" dirty="0" err="1" smtClean="0"/>
              <a:t>Milgram</a:t>
            </a:r>
            <a:r>
              <a:rPr lang="en-US" baseline="0" dirty="0" smtClean="0"/>
              <a:t>, </a:t>
            </a:r>
            <a:r>
              <a:rPr lang="en-US" baseline="0" dirty="0" err="1" smtClean="0"/>
              <a:t>Zimbardo</a:t>
            </a:r>
            <a:r>
              <a:rPr lang="en-US" baseline="0" dirty="0" smtClean="0"/>
              <a:t> examples).</a:t>
            </a:r>
          </a:p>
          <a:p>
            <a:r>
              <a:rPr lang="en-US" baseline="0" dirty="0" smtClean="0"/>
              <a:t>We tend to grab too much credit for good things for ourselves and we tend to place too much of the responsibility for bad things on others.</a:t>
            </a:r>
          </a:p>
          <a:p>
            <a:r>
              <a:rPr lang="en-US" baseline="0" dirty="0" smtClean="0"/>
              <a:t>We tend to favor strivers who come up from humble beginnings. This can lead us to favor brands that have an underdog image.</a:t>
            </a:r>
          </a:p>
          <a:p>
            <a:endParaRPr lang="en-US" baseline="0" dirty="0" smtClean="0"/>
          </a:p>
          <a:p>
            <a:r>
              <a:rPr lang="en-US" baseline="0" dirty="0" smtClean="0"/>
              <a:t>This presentation can be combined with the presentation on cheating.</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58</a:t>
            </a:fld>
            <a:endParaRPr lang="en-US"/>
          </a:p>
        </p:txBody>
      </p:sp>
    </p:spTree>
    <p:extLst>
      <p:ext uri="{BB962C8B-B14F-4D97-AF65-F5344CB8AC3E}">
        <p14:creationId xmlns:p14="http://schemas.microsoft.com/office/powerpoint/2010/main" val="3281224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Video: </a:t>
            </a:r>
            <a:r>
              <a:rPr lang="en-US" smtClean="0">
                <a:hlinkClick r:id="rId3"/>
              </a:rPr>
              <a:t>http://www.pbs.org/newshour/bb/business/july-dec13/giving_12-23.html</a:t>
            </a:r>
            <a:r>
              <a:rPr lang="en-US" smtClean="0"/>
              <a:t> .</a:t>
            </a:r>
            <a:endParaRPr lang="en-US"/>
          </a:p>
        </p:txBody>
      </p:sp>
      <p:sp>
        <p:nvSpPr>
          <p:cNvPr id="4" name="Slide Number Placeholder 3"/>
          <p:cNvSpPr>
            <a:spLocks noGrp="1"/>
          </p:cNvSpPr>
          <p:nvPr>
            <p:ph type="sldNum" sz="quarter" idx="10"/>
          </p:nvPr>
        </p:nvSpPr>
        <p:spPr/>
        <p:txBody>
          <a:bodyPr/>
          <a:lstStyle/>
          <a:p>
            <a:pPr>
              <a:defRPr/>
            </a:pPr>
            <a:fld id="{A47EBE84-EE78-4158-9E44-D7B907A555DF}" type="slidenum">
              <a:rPr lang="en-US" smtClean="0"/>
              <a:pPr>
                <a:defRPr/>
              </a:pPr>
              <a:t>69</a:t>
            </a:fld>
            <a:endParaRPr lang="en-US"/>
          </a:p>
        </p:txBody>
      </p:sp>
    </p:spTree>
    <p:extLst>
      <p:ext uri="{BB962C8B-B14F-4D97-AF65-F5344CB8AC3E}">
        <p14:creationId xmlns:p14="http://schemas.microsoft.com/office/powerpoint/2010/main" val="331832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82D87-4424-474D-BAB4-E80A9FAFE6B5}" type="slidenum">
              <a:rPr lang="en-US" smtClean="0"/>
              <a:pPr fontAlgn="base">
                <a:spcBef>
                  <a:spcPct val="0"/>
                </a:spcBef>
                <a:spcAft>
                  <a:spcPct val="0"/>
                </a:spcAft>
                <a:defRPr/>
              </a:pPr>
              <a:t>7</a:t>
            </a:fld>
            <a:endParaRPr lang="en-US" smtClean="0"/>
          </a:p>
        </p:txBody>
      </p:sp>
      <p:sp>
        <p:nvSpPr>
          <p:cNvPr id="1587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82D87-4424-474D-BAB4-E80A9FAFE6B5}" type="slidenum">
              <a:rPr lang="en-US" smtClean="0"/>
              <a:pPr fontAlgn="base">
                <a:spcBef>
                  <a:spcPct val="0"/>
                </a:spcBef>
                <a:spcAft>
                  <a:spcPct val="0"/>
                </a:spcAft>
                <a:defRPr/>
              </a:pPr>
              <a:t>8</a:t>
            </a:fld>
            <a:endParaRPr lang="en-US" smtClean="0"/>
          </a:p>
        </p:txBody>
      </p:sp>
      <p:sp>
        <p:nvSpPr>
          <p:cNvPr id="1587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Forsythe, Robert, Joel L. Horowitz, N. E. </a:t>
            </a:r>
            <a:r>
              <a:rPr lang="en-US" sz="1200" b="0" i="0" u="none" strike="noStrike" kern="1200" baseline="0" dirty="0" err="1" smtClean="0">
                <a:solidFill>
                  <a:schemeClr val="tx1"/>
                </a:solidFill>
                <a:latin typeface="+mn-lt"/>
                <a:ea typeface="+mn-ea"/>
                <a:cs typeface="+mn-cs"/>
              </a:rPr>
              <a:t>Savin</a:t>
            </a:r>
            <a:r>
              <a:rPr lang="en-US" sz="1200" b="0" i="0" u="none" strike="noStrike" kern="1200" baseline="0" dirty="0" smtClean="0">
                <a:solidFill>
                  <a:schemeClr val="tx1"/>
                </a:solidFill>
                <a:latin typeface="+mn-lt"/>
                <a:ea typeface="+mn-ea"/>
                <a:cs typeface="+mn-cs"/>
              </a:rPr>
              <a:t>, and Martin </a:t>
            </a:r>
            <a:r>
              <a:rPr lang="en-US" sz="1200" b="0" i="0" u="none" strike="noStrike" kern="1200" baseline="0" dirty="0" err="1" smtClean="0">
                <a:solidFill>
                  <a:schemeClr val="tx1"/>
                </a:solidFill>
                <a:latin typeface="+mn-lt"/>
                <a:ea typeface="+mn-ea"/>
                <a:cs typeface="+mn-cs"/>
              </a:rPr>
              <a:t>Sefton</a:t>
            </a:r>
            <a:r>
              <a:rPr lang="en-US" sz="1200" b="0" i="0" u="none" strike="noStrike" kern="1200" baseline="0" dirty="0" smtClean="0">
                <a:solidFill>
                  <a:schemeClr val="tx1"/>
                </a:solidFill>
                <a:latin typeface="+mn-lt"/>
                <a:ea typeface="+mn-ea"/>
                <a:cs typeface="+mn-cs"/>
              </a:rPr>
              <a:t>. 1994. “Fairness in Simple Bargaining Experiments.” </a:t>
            </a:r>
            <a:r>
              <a:rPr lang="en-US" sz="1200" b="0" i="1" u="none" strike="noStrike" kern="1200" baseline="0" dirty="0" smtClean="0">
                <a:solidFill>
                  <a:schemeClr val="tx1"/>
                </a:solidFill>
                <a:latin typeface="+mn-lt"/>
                <a:ea typeface="+mn-ea"/>
                <a:cs typeface="+mn-cs"/>
              </a:rPr>
              <a:t>Games and Economic Behavior</a:t>
            </a:r>
            <a:r>
              <a:rPr lang="en-US" sz="1200" b="0" i="0" u="none" strike="noStrike" kern="1200" baseline="0" dirty="0" smtClean="0">
                <a:solidFill>
                  <a:schemeClr val="tx1"/>
                </a:solidFill>
                <a:latin typeface="+mn-lt"/>
                <a:ea typeface="+mn-ea"/>
                <a:cs typeface="+mn-cs"/>
              </a:rPr>
              <a:t>, 6(3): 347–69.</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9</a:t>
            </a:fld>
            <a:endParaRPr lang="en-US"/>
          </a:p>
        </p:txBody>
      </p:sp>
    </p:spTree>
    <p:extLst>
      <p:ext uri="{BB962C8B-B14F-4D97-AF65-F5344CB8AC3E}">
        <p14:creationId xmlns:p14="http://schemas.microsoft.com/office/powerpoint/2010/main" val="321913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02474-6D96-46BB-8436-82D6E1CA64EA}" type="slidenum">
              <a:rPr lang="en-US" smtClean="0"/>
              <a:pPr fontAlgn="base">
                <a:spcBef>
                  <a:spcPct val="0"/>
                </a:spcBef>
                <a:spcAft>
                  <a:spcPct val="0"/>
                </a:spcAft>
                <a:defRPr/>
              </a:pPr>
              <a:t>10</a:t>
            </a:fld>
            <a:endParaRPr lang="en-US" smtClean="0"/>
          </a:p>
        </p:txBody>
      </p:sp>
      <p:sp>
        <p:nvSpPr>
          <p:cNvPr id="1597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Bernheim and Whinston have an application on “admitting new states to the Union”.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02474-6D96-46BB-8436-82D6E1CA64EA}" type="slidenum">
              <a:rPr lang="en-US" smtClean="0"/>
              <a:pPr fontAlgn="base">
                <a:spcBef>
                  <a:spcPct val="0"/>
                </a:spcBef>
                <a:spcAft>
                  <a:spcPct val="0"/>
                </a:spcAft>
                <a:defRPr/>
              </a:pPr>
              <a:t>11</a:t>
            </a:fld>
            <a:endParaRPr lang="en-US" smtClean="0"/>
          </a:p>
        </p:txBody>
      </p:sp>
      <p:sp>
        <p:nvSpPr>
          <p:cNvPr id="1597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need to draw better distinctions between the terms such as fairness, reciprocity, altruism,</a:t>
            </a:r>
            <a:r>
              <a:rPr lang="en-US" baseline="0" dirty="0" smtClean="0"/>
              <a:t> ethics, etc.</a:t>
            </a:r>
            <a:endParaRPr lang="en-US" dirty="0"/>
          </a:p>
        </p:txBody>
      </p:sp>
      <p:sp>
        <p:nvSpPr>
          <p:cNvPr id="4" name="Slide Number Placeholder 3"/>
          <p:cNvSpPr>
            <a:spLocks noGrp="1"/>
          </p:cNvSpPr>
          <p:nvPr>
            <p:ph type="sldNum" sz="quarter" idx="10"/>
          </p:nvPr>
        </p:nvSpPr>
        <p:spPr/>
        <p:txBody>
          <a:bodyPr/>
          <a:lstStyle/>
          <a:p>
            <a:fld id="{1EC34A9A-C133-46DD-8AC2-973DD2FD6A8A}" type="slidenum">
              <a:rPr lang="en-US" smtClean="0"/>
              <a:t>14</a:t>
            </a:fld>
            <a:endParaRPr lang="en-US"/>
          </a:p>
        </p:txBody>
      </p:sp>
    </p:spTree>
    <p:extLst>
      <p:ext uri="{BB962C8B-B14F-4D97-AF65-F5344CB8AC3E}">
        <p14:creationId xmlns:p14="http://schemas.microsoft.com/office/powerpoint/2010/main" val="231379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E718A-D0B0-4C20-947B-831BA7C437DA}" type="datetime1">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180975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1EE7B-71ED-4F64-92F9-513F68996B1D}" type="datetime1">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315509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83732-7A89-4FD3-9923-B066DFA3448F}" type="datetime1">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56613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EFBD7-1CC0-4C96-A5E9-8969611B9720}" type="datetime1">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284132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0F7A2-24E4-416A-8BC1-56942F7AB966}" type="datetime1">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204473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63909B-22A6-4DF7-8F92-5D90321AA9D1}" type="datetime1">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64654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E54C4-3B17-40B9-948E-66C2880808C1}" type="datetime1">
              <a:rPr lang="en-US" smtClean="0"/>
              <a:t>11/10/2018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101423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9B8DB0-93B5-4278-9B6C-01BCF6F3E88D}" type="datetime1">
              <a:rPr lang="en-US" smtClean="0"/>
              <a:t>11/10/2018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135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AB5B3-E2BC-429D-9D9A-81ACD51F2F1D}" type="datetime1">
              <a:rPr lang="en-US" smtClean="0"/>
              <a:t>11/10/2018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124207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AB171-86C0-432B-9B5E-FAC02BC1691F}" type="datetime1">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272593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E626D-EAAC-49C6-8518-A228EF3F2339}" type="datetime1">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4FCF7-22FB-494A-B31A-FB597AE7F567}" type="slidenum">
              <a:rPr lang="en-US" smtClean="0"/>
              <a:t>‹#›</a:t>
            </a:fld>
            <a:endParaRPr lang="en-US"/>
          </a:p>
        </p:txBody>
      </p:sp>
    </p:spTree>
    <p:extLst>
      <p:ext uri="{BB962C8B-B14F-4D97-AF65-F5344CB8AC3E}">
        <p14:creationId xmlns:p14="http://schemas.microsoft.com/office/powerpoint/2010/main" val="145337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56EA-A157-49C7-9E5D-587DEA62C067}" type="datetime1">
              <a:rPr lang="en-US" smtClean="0"/>
              <a:t>11/10/2018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4FCF7-22FB-494A-B31A-FB597AE7F567}" type="slidenum">
              <a:rPr lang="en-US" smtClean="0"/>
              <a:t>‹#›</a:t>
            </a:fld>
            <a:endParaRPr lang="en-US"/>
          </a:p>
        </p:txBody>
      </p:sp>
    </p:spTree>
    <p:extLst>
      <p:ext uri="{BB962C8B-B14F-4D97-AF65-F5344CB8AC3E}">
        <p14:creationId xmlns:p14="http://schemas.microsoft.com/office/powerpoint/2010/main" val="2642370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index.html" TargetMode="External"/><Relationship Id="rId2" Type="http://schemas.openxmlformats.org/officeDocument/2006/relationships/hyperlink" Target="http://myweb.liu.edu/~uroy/eco23psy23/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Z3euHIeiQeY?t=2m20s" TargetMode="External"/><Relationship Id="rId2" Type="http://schemas.openxmlformats.org/officeDocument/2006/relationships/hyperlink" Target="https://youtu.be/meiU6TxysC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S0qjK3TWZE8" TargetMode="External"/><Relationship Id="rId2" Type="http://schemas.openxmlformats.org/officeDocument/2006/relationships/hyperlink" Target="http://youtu.be/p3Uos2fzIJ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AIqtbPKjf6Q"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youtu.be/aQlhrrqTQmU"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pbs.org/newshour/bb/business/july-dec13/giving_12-23.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Altruism and Fairness</a:t>
            </a:r>
            <a:endParaRPr lang="en-US" dirty="0"/>
          </a:p>
        </p:txBody>
      </p:sp>
      <p:sp>
        <p:nvSpPr>
          <p:cNvPr id="3" name="Subtitle 2"/>
          <p:cNvSpPr>
            <a:spLocks noGrp="1"/>
          </p:cNvSpPr>
          <p:nvPr>
            <p:ph type="subTitle" idx="1"/>
          </p:nvPr>
        </p:nvSpPr>
        <p:spPr/>
        <p:txBody>
          <a:bodyPr/>
          <a:lstStyle/>
          <a:p>
            <a:r>
              <a:rPr lang="en-US" dirty="0" smtClean="0"/>
              <a:t>Non-Standard Preferences</a:t>
            </a:r>
          </a:p>
          <a:p>
            <a:r>
              <a:rPr lang="en-US" dirty="0" smtClean="0">
                <a:hlinkClick r:id="rId2"/>
              </a:rPr>
              <a:t>Behavioral Economics</a:t>
            </a:r>
            <a:endParaRPr lang="en-US" dirty="0" smtClean="0"/>
          </a:p>
          <a:p>
            <a:r>
              <a:rPr lang="en-US" dirty="0" err="1" smtClean="0">
                <a:hlinkClick r:id="rId3"/>
              </a:rPr>
              <a:t>Udayan</a:t>
            </a:r>
            <a:r>
              <a:rPr lang="en-US" dirty="0" smtClean="0">
                <a:hlinkClick r:id="rId3"/>
              </a:rPr>
              <a:t> Roy</a:t>
            </a:r>
            <a:endParaRPr lang="en-US" dirty="0"/>
          </a:p>
        </p:txBody>
      </p:sp>
    </p:spTree>
    <p:extLst>
      <p:ext uri="{BB962C8B-B14F-4D97-AF65-F5344CB8AC3E}">
        <p14:creationId xmlns:p14="http://schemas.microsoft.com/office/powerpoint/2010/main" val="1352244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404" y="1676401"/>
            <a:ext cx="4833396"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8" name="Rectangle 2"/>
          <p:cNvSpPr>
            <a:spLocks noGrp="1" noChangeArrowheads="1"/>
          </p:cNvSpPr>
          <p:nvPr>
            <p:ph type="title"/>
          </p:nvPr>
        </p:nvSpPr>
        <p:spPr/>
        <p:txBody>
          <a:bodyPr rtlCol="0">
            <a:normAutofit fontScale="90000"/>
          </a:bodyPr>
          <a:lstStyle/>
          <a:p>
            <a:pPr>
              <a:defRPr/>
            </a:pPr>
            <a:r>
              <a:rPr lang="en-US" sz="4000" dirty="0"/>
              <a:t>Importance of Social Motives:</a:t>
            </a:r>
            <a:br>
              <a:rPr lang="en-US" sz="4000" dirty="0"/>
            </a:br>
            <a:r>
              <a:rPr lang="en-US" sz="4000" dirty="0"/>
              <a:t>The Ultimatum Game</a:t>
            </a:r>
          </a:p>
        </p:txBody>
      </p:sp>
      <p:sp>
        <p:nvSpPr>
          <p:cNvPr id="97283" name="Rectangle 3"/>
          <p:cNvSpPr>
            <a:spLocks noGrp="1" noChangeArrowheads="1"/>
          </p:cNvSpPr>
          <p:nvPr>
            <p:ph idx="1"/>
          </p:nvPr>
        </p:nvSpPr>
        <p:spPr>
          <a:xfrm>
            <a:off x="609600" y="1600201"/>
            <a:ext cx="6672804" cy="4525963"/>
          </a:xfrm>
        </p:spPr>
        <p:txBody>
          <a:bodyPr>
            <a:normAutofit/>
          </a:bodyPr>
          <a:lstStyle/>
          <a:p>
            <a:pPr eaLnBrk="1" hangingPunct="1">
              <a:lnSpc>
                <a:spcPct val="80000"/>
              </a:lnSpc>
            </a:pPr>
            <a:r>
              <a:rPr lang="en-US" dirty="0" smtClean="0"/>
              <a:t>In the </a:t>
            </a:r>
            <a:r>
              <a:rPr lang="en-US" b="1" i="1" dirty="0" smtClean="0"/>
              <a:t>ultimatum game</a:t>
            </a:r>
            <a:r>
              <a:rPr lang="en-US" dirty="0" smtClean="0"/>
              <a:t>:</a:t>
            </a:r>
          </a:p>
          <a:p>
            <a:pPr lvl="1" eaLnBrk="1" hangingPunct="1">
              <a:lnSpc>
                <a:spcPct val="80000"/>
              </a:lnSpc>
            </a:pPr>
            <a:r>
              <a:rPr lang="en-US" dirty="0" smtClean="0"/>
              <a:t>The ‘divider’ offers to give the ‘responder’ some share of a fixed prize</a:t>
            </a:r>
          </a:p>
          <a:p>
            <a:pPr lvl="1">
              <a:lnSpc>
                <a:spcPct val="80000"/>
              </a:lnSpc>
            </a:pPr>
            <a:r>
              <a:rPr lang="en-US" dirty="0" smtClean="0"/>
              <a:t>The </a:t>
            </a:r>
            <a:r>
              <a:rPr lang="en-US" dirty="0"/>
              <a:t>responder then </a:t>
            </a:r>
            <a:r>
              <a:rPr lang="en-US" dirty="0" smtClean="0"/>
              <a:t>decides whether to accept or reject the proposal</a:t>
            </a:r>
          </a:p>
          <a:p>
            <a:pPr lvl="1" eaLnBrk="1" hangingPunct="1">
              <a:lnSpc>
                <a:spcPct val="80000"/>
              </a:lnSpc>
            </a:pPr>
            <a:r>
              <a:rPr lang="en-US" dirty="0" smtClean="0"/>
              <a:t>If she accepts, the pie is divided as specified; if she rejects, both players receive nothing</a:t>
            </a:r>
          </a:p>
          <a:p>
            <a:pPr>
              <a:lnSpc>
                <a:spcPct val="80000"/>
              </a:lnSpc>
            </a:pPr>
            <a:r>
              <a:rPr lang="en-US" dirty="0" smtClean="0"/>
              <a:t>Theory says the </a:t>
            </a:r>
            <a:r>
              <a:rPr lang="en-US" dirty="0"/>
              <a:t>divider will </a:t>
            </a:r>
            <a:r>
              <a:rPr lang="en-US" dirty="0" smtClean="0"/>
              <a:t>offer a tiny fraction of the prize, and the </a:t>
            </a:r>
            <a:r>
              <a:rPr lang="en-US" dirty="0"/>
              <a:t>responder will </a:t>
            </a:r>
            <a:r>
              <a:rPr lang="en-US" dirty="0" smtClean="0"/>
              <a:t>accept</a:t>
            </a:r>
          </a:p>
        </p:txBody>
      </p:sp>
    </p:spTree>
    <p:extLst>
      <p:ext uri="{BB962C8B-B14F-4D97-AF65-F5344CB8AC3E}">
        <p14:creationId xmlns:p14="http://schemas.microsoft.com/office/powerpoint/2010/main" val="243755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676401"/>
            <a:ext cx="3810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8" name="Rectangle 2"/>
          <p:cNvSpPr>
            <a:spLocks noGrp="1" noChangeArrowheads="1"/>
          </p:cNvSpPr>
          <p:nvPr>
            <p:ph type="title"/>
          </p:nvPr>
        </p:nvSpPr>
        <p:spPr/>
        <p:txBody>
          <a:bodyPr rtlCol="0">
            <a:normAutofit fontScale="90000"/>
          </a:bodyPr>
          <a:lstStyle/>
          <a:p>
            <a:pPr>
              <a:defRPr/>
            </a:pPr>
            <a:r>
              <a:rPr lang="en-US" sz="4000" dirty="0"/>
              <a:t>Importance of Social Motives:</a:t>
            </a:r>
            <a:br>
              <a:rPr lang="en-US" sz="4000" dirty="0"/>
            </a:br>
            <a:r>
              <a:rPr lang="en-US" sz="4000" dirty="0"/>
              <a:t>The Ultimatum Game</a:t>
            </a:r>
          </a:p>
        </p:txBody>
      </p:sp>
      <p:sp>
        <p:nvSpPr>
          <p:cNvPr id="97283" name="Rectangle 3"/>
          <p:cNvSpPr>
            <a:spLocks noGrp="1" noChangeArrowheads="1"/>
          </p:cNvSpPr>
          <p:nvPr>
            <p:ph idx="1"/>
          </p:nvPr>
        </p:nvSpPr>
        <p:spPr>
          <a:xfrm>
            <a:off x="609600" y="1600201"/>
            <a:ext cx="7696200" cy="4525963"/>
          </a:xfrm>
        </p:spPr>
        <p:txBody>
          <a:bodyPr>
            <a:normAutofit/>
          </a:bodyPr>
          <a:lstStyle/>
          <a:p>
            <a:pPr eaLnBrk="1" hangingPunct="1">
              <a:lnSpc>
                <a:spcPct val="80000"/>
              </a:lnSpc>
            </a:pPr>
            <a:r>
              <a:rPr lang="en-US" dirty="0" smtClean="0"/>
              <a:t>Studies show that many subjects reject very low offers; the threat of rejection produces larger offers</a:t>
            </a:r>
          </a:p>
          <a:p>
            <a:pPr eaLnBrk="1" hangingPunct="1">
              <a:lnSpc>
                <a:spcPct val="80000"/>
              </a:lnSpc>
            </a:pPr>
            <a:r>
              <a:rPr lang="en-US" dirty="0" smtClean="0"/>
              <a:t>This suggests that, in social situations, </a:t>
            </a:r>
            <a:r>
              <a:rPr lang="en-US" i="1" dirty="0" smtClean="0"/>
              <a:t>emotions</a:t>
            </a:r>
            <a:r>
              <a:rPr lang="en-US" dirty="0" smtClean="0"/>
              <a:t> such as anger and indignation influence economic decisions</a:t>
            </a:r>
          </a:p>
        </p:txBody>
      </p:sp>
    </p:spTree>
    <p:extLst>
      <p:ext uri="{BB962C8B-B14F-4D97-AF65-F5344CB8AC3E}">
        <p14:creationId xmlns:p14="http://schemas.microsoft.com/office/powerpoint/2010/main" val="292356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Importance of Social Motives:</a:t>
            </a:r>
            <a:br>
              <a:rPr lang="en-US" dirty="0" smtClean="0"/>
            </a:br>
            <a:r>
              <a:rPr lang="en-US" dirty="0" smtClean="0"/>
              <a:t>The Ultimatum Game</a:t>
            </a:r>
            <a:endParaRPr lang="en-US" dirty="0"/>
          </a:p>
        </p:txBody>
      </p:sp>
      <p:sp>
        <p:nvSpPr>
          <p:cNvPr id="98307" name="Content Placeholder 2"/>
          <p:cNvSpPr>
            <a:spLocks noGrp="1"/>
          </p:cNvSpPr>
          <p:nvPr>
            <p:ph idx="1"/>
          </p:nvPr>
        </p:nvSpPr>
        <p:spPr/>
        <p:txBody>
          <a:bodyPr/>
          <a:lstStyle/>
          <a:p>
            <a:r>
              <a:rPr lang="en-US" dirty="0" smtClean="0"/>
              <a:t>Most researchers find that offers that give the responder less than 30 percent of the prize are rejected more than 50 percent of the time</a:t>
            </a:r>
          </a:p>
          <a:p>
            <a:r>
              <a:rPr lang="en-US" dirty="0" smtClean="0"/>
              <a:t>As a result, the average division tends to be 45 percent to the responder and 55 percent to the divider, with about 16 percent of the offers being rejected</a:t>
            </a:r>
          </a:p>
        </p:txBody>
      </p:sp>
    </p:spTree>
    <p:extLst>
      <p:ext uri="{BB962C8B-B14F-4D97-AF65-F5344CB8AC3E}">
        <p14:creationId xmlns:p14="http://schemas.microsoft.com/office/powerpoint/2010/main" val="265066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Importance of Social Motives:</a:t>
            </a:r>
            <a:br>
              <a:rPr lang="en-US" dirty="0" smtClean="0"/>
            </a:br>
            <a:r>
              <a:rPr lang="en-US" dirty="0" smtClean="0"/>
              <a:t>The Ultimatum Game</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Researchers have found that gender matters:</a:t>
            </a:r>
          </a:p>
          <a:p>
            <a:pPr lvl="1">
              <a:defRPr/>
            </a:pPr>
            <a:r>
              <a:rPr lang="en-US" dirty="0" smtClean="0"/>
              <a:t>Men tend to receive more favorable divisions, when the divisions are made by women</a:t>
            </a:r>
          </a:p>
          <a:p>
            <a:pPr>
              <a:defRPr/>
            </a:pPr>
            <a:r>
              <a:rPr lang="en-US" dirty="0" smtClean="0"/>
              <a:t>Culture matters too:</a:t>
            </a:r>
          </a:p>
          <a:p>
            <a:pPr lvl="1">
              <a:defRPr/>
            </a:pPr>
            <a:r>
              <a:rPr lang="en-US" dirty="0" smtClean="0"/>
              <a:t>Some cultures value fairness more than others</a:t>
            </a:r>
          </a:p>
          <a:p>
            <a:pPr lvl="1">
              <a:defRPr/>
            </a:pPr>
            <a:r>
              <a:rPr lang="en-US" dirty="0" smtClean="0"/>
              <a:t>The offers made by the divider don’t vary, but the minimum acceptable offer does</a:t>
            </a:r>
          </a:p>
          <a:p>
            <a:pPr>
              <a:defRPr/>
            </a:pPr>
            <a:r>
              <a:rPr lang="en-US" dirty="0" smtClean="0"/>
              <a:t>When responders are asked to state their minimum acceptable offer first, the division tends to be more equal</a:t>
            </a:r>
            <a:endParaRPr lang="en-US" dirty="0"/>
          </a:p>
        </p:txBody>
      </p:sp>
    </p:spTree>
    <p:extLst>
      <p:ext uri="{BB962C8B-B14F-4D97-AF65-F5344CB8AC3E}">
        <p14:creationId xmlns:p14="http://schemas.microsoft.com/office/powerpoint/2010/main" val="582323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smtClean="0"/>
              <a:t>Fairness: Punishment Game</a:t>
            </a:r>
          </a:p>
        </p:txBody>
      </p:sp>
      <p:sp>
        <p:nvSpPr>
          <p:cNvPr id="3" name="Content Placeholder 2"/>
          <p:cNvSpPr>
            <a:spLocks noGrp="1"/>
          </p:cNvSpPr>
          <p:nvPr>
            <p:ph idx="1"/>
          </p:nvPr>
        </p:nvSpPr>
        <p:spPr/>
        <p:txBody>
          <a:bodyPr>
            <a:normAutofit/>
          </a:bodyPr>
          <a:lstStyle/>
          <a:p>
            <a:pPr>
              <a:defRPr/>
            </a:pPr>
            <a:r>
              <a:rPr lang="en-US" dirty="0" smtClean="0"/>
              <a:t>The ultimatum game experiments show that we will not tolerate unfairness</a:t>
            </a:r>
          </a:p>
          <a:p>
            <a:pPr>
              <a:defRPr/>
            </a:pPr>
            <a:r>
              <a:rPr lang="en-US" dirty="0" smtClean="0"/>
              <a:t>The </a:t>
            </a:r>
            <a:r>
              <a:rPr lang="en-US" i="1" dirty="0"/>
              <a:t>p</a:t>
            </a:r>
            <a:r>
              <a:rPr lang="en-US" i="1" dirty="0" smtClean="0"/>
              <a:t>unishment game</a:t>
            </a:r>
            <a:r>
              <a:rPr lang="en-US" dirty="0" smtClean="0"/>
              <a:t> is the same as the ultimatum game except that there is a third party who observes the outcome and can reduce the divider’s gains, at some cost to himself</a:t>
            </a:r>
          </a:p>
          <a:p>
            <a:pPr>
              <a:defRPr/>
            </a:pPr>
            <a:r>
              <a:rPr lang="en-US" dirty="0" smtClean="0"/>
              <a:t>Experiments have shown that about 60 percent of these third party observers will punish the divider for unfair offers even though it costs them money to do so!</a:t>
            </a:r>
            <a:endParaRPr lang="en-US" dirty="0"/>
          </a:p>
        </p:txBody>
      </p:sp>
    </p:spTree>
    <p:extLst>
      <p:ext uri="{BB962C8B-B14F-4D97-AF65-F5344CB8AC3E}">
        <p14:creationId xmlns:p14="http://schemas.microsoft.com/office/powerpoint/2010/main" val="3982872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Fairness Instinct</a:t>
            </a:r>
            <a:endParaRPr lang="en-US" dirty="0"/>
          </a:p>
        </p:txBody>
      </p:sp>
      <p:sp>
        <p:nvSpPr>
          <p:cNvPr id="3" name="Content Placeholder 2"/>
          <p:cNvSpPr>
            <a:spLocks noGrp="1"/>
          </p:cNvSpPr>
          <p:nvPr>
            <p:ph idx="1"/>
          </p:nvPr>
        </p:nvSpPr>
        <p:spPr/>
        <p:txBody>
          <a:bodyPr/>
          <a:lstStyle/>
          <a:p>
            <a:r>
              <a:rPr lang="en-US" dirty="0"/>
              <a:t>Capuchin </a:t>
            </a:r>
            <a:r>
              <a:rPr lang="en-US" dirty="0" smtClean="0"/>
              <a:t>Monkeys, </a:t>
            </a:r>
            <a:r>
              <a:rPr lang="en-US" i="1" dirty="0" smtClean="0">
                <a:hlinkClick r:id="rId2"/>
              </a:rPr>
              <a:t>Anger</a:t>
            </a:r>
            <a:r>
              <a:rPr lang="en-US" dirty="0" smtClean="0"/>
              <a:t>, Brain Games, National Geographic YouTube Channel, September 10, 2014, 4:25 – 6:35</a:t>
            </a:r>
          </a:p>
          <a:p>
            <a:r>
              <a:rPr lang="en-US" dirty="0" smtClean="0"/>
              <a:t>Humans, </a:t>
            </a:r>
            <a:r>
              <a:rPr lang="en-US" i="1" dirty="0" smtClean="0">
                <a:hlinkClick r:id="rId3"/>
              </a:rPr>
              <a:t>Compassion</a:t>
            </a:r>
            <a:r>
              <a:rPr lang="en-US" dirty="0" smtClean="0"/>
              <a:t>, </a:t>
            </a:r>
            <a:r>
              <a:rPr lang="en-US" dirty="0"/>
              <a:t>Brain Games, National </a:t>
            </a:r>
            <a:r>
              <a:rPr lang="en-US" dirty="0" smtClean="0"/>
              <a:t>Geographic, YouTube, August 10, 2014, 2:20 --</a:t>
            </a:r>
            <a:endParaRPr lang="en-US" dirty="0"/>
          </a:p>
        </p:txBody>
      </p:sp>
    </p:spTree>
    <p:extLst>
      <p:ext uri="{BB962C8B-B14F-4D97-AF65-F5344CB8AC3E}">
        <p14:creationId xmlns:p14="http://schemas.microsoft.com/office/powerpoint/2010/main" val="8480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360" y="1676400"/>
            <a:ext cx="390144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p:cNvSpPr>
            <a:spLocks noGrp="1" noChangeArrowheads="1"/>
          </p:cNvSpPr>
          <p:nvPr>
            <p:ph type="title"/>
          </p:nvPr>
        </p:nvSpPr>
        <p:spPr/>
        <p:txBody>
          <a:bodyPr rtlCol="0">
            <a:normAutofit fontScale="90000"/>
          </a:bodyPr>
          <a:lstStyle/>
          <a:p>
            <a:pPr>
              <a:defRPr/>
            </a:pPr>
            <a:r>
              <a:rPr lang="en-US" sz="4000"/>
              <a:t>Importance of Social Motives:</a:t>
            </a:r>
            <a:br>
              <a:rPr lang="en-US" sz="4000"/>
            </a:br>
            <a:r>
              <a:rPr lang="en-US" sz="4000"/>
              <a:t>The Trust Game</a:t>
            </a:r>
          </a:p>
        </p:txBody>
      </p:sp>
      <p:sp>
        <p:nvSpPr>
          <p:cNvPr id="101379" name="Rectangle 3"/>
          <p:cNvSpPr>
            <a:spLocks noGrp="1" noChangeArrowheads="1"/>
          </p:cNvSpPr>
          <p:nvPr>
            <p:ph idx="1"/>
          </p:nvPr>
        </p:nvSpPr>
        <p:spPr>
          <a:xfrm>
            <a:off x="609600" y="1600201"/>
            <a:ext cx="7604760" cy="4525963"/>
          </a:xfrm>
        </p:spPr>
        <p:txBody>
          <a:bodyPr>
            <a:normAutofit/>
          </a:bodyPr>
          <a:lstStyle/>
          <a:p>
            <a:pPr eaLnBrk="1" hangingPunct="1">
              <a:lnSpc>
                <a:spcPct val="80000"/>
              </a:lnSpc>
            </a:pPr>
            <a:r>
              <a:rPr lang="en-US" dirty="0" smtClean="0"/>
              <a:t>In the trust game:</a:t>
            </a:r>
          </a:p>
          <a:p>
            <a:pPr lvl="1" eaLnBrk="1" hangingPunct="1">
              <a:lnSpc>
                <a:spcPct val="80000"/>
              </a:lnSpc>
            </a:pPr>
            <a:r>
              <a:rPr lang="en-US" dirty="0" smtClean="0"/>
              <a:t>The </a:t>
            </a:r>
            <a:r>
              <a:rPr lang="en-US" i="1" dirty="0" err="1" smtClean="0"/>
              <a:t>trustor</a:t>
            </a:r>
            <a:r>
              <a:rPr lang="en-US" dirty="0" smtClean="0"/>
              <a:t> decides how much money to invest</a:t>
            </a:r>
          </a:p>
          <a:p>
            <a:pPr lvl="1" eaLnBrk="1" hangingPunct="1">
              <a:lnSpc>
                <a:spcPct val="80000"/>
              </a:lnSpc>
            </a:pPr>
            <a:r>
              <a:rPr lang="en-US" dirty="0" smtClean="0"/>
              <a:t>The </a:t>
            </a:r>
            <a:r>
              <a:rPr lang="en-US" i="1" dirty="0" smtClean="0"/>
              <a:t>trustee</a:t>
            </a:r>
            <a:r>
              <a:rPr lang="en-US" dirty="0" smtClean="0"/>
              <a:t> divides up the principal and earnings</a:t>
            </a:r>
          </a:p>
          <a:p>
            <a:pPr eaLnBrk="1" hangingPunct="1">
              <a:lnSpc>
                <a:spcPct val="80000"/>
              </a:lnSpc>
            </a:pPr>
            <a:r>
              <a:rPr lang="en-US" dirty="0" smtClean="0"/>
              <a:t>If players have no motives other than monetary gain, theory says that </a:t>
            </a:r>
          </a:p>
          <a:p>
            <a:pPr lvl="1">
              <a:lnSpc>
                <a:spcPct val="80000"/>
              </a:lnSpc>
            </a:pPr>
            <a:r>
              <a:rPr lang="en-US" dirty="0" smtClean="0"/>
              <a:t>trustees will be untrustworthy and </a:t>
            </a:r>
          </a:p>
          <a:p>
            <a:pPr lvl="1">
              <a:lnSpc>
                <a:spcPct val="80000"/>
              </a:lnSpc>
            </a:pPr>
            <a:r>
              <a:rPr lang="en-US" dirty="0" err="1" smtClean="0"/>
              <a:t>trustors</a:t>
            </a:r>
            <a:r>
              <a:rPr lang="en-US" dirty="0" smtClean="0"/>
              <a:t> will forgo potentially profitable investments</a:t>
            </a:r>
          </a:p>
        </p:txBody>
      </p:sp>
    </p:spTree>
    <p:extLst>
      <p:ext uri="{BB962C8B-B14F-4D97-AF65-F5344CB8AC3E}">
        <p14:creationId xmlns:p14="http://schemas.microsoft.com/office/powerpoint/2010/main" val="420793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26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p:cNvSpPr>
            <a:spLocks noGrp="1" noChangeArrowheads="1"/>
          </p:cNvSpPr>
          <p:nvPr>
            <p:ph type="title"/>
          </p:nvPr>
        </p:nvSpPr>
        <p:spPr/>
        <p:txBody>
          <a:bodyPr rtlCol="0">
            <a:normAutofit fontScale="90000"/>
          </a:bodyPr>
          <a:lstStyle/>
          <a:p>
            <a:pPr>
              <a:defRPr/>
            </a:pPr>
            <a:r>
              <a:rPr lang="en-US" sz="4000"/>
              <a:t>Importance of Social Motives:</a:t>
            </a:r>
            <a:br>
              <a:rPr lang="en-US" sz="4000"/>
            </a:br>
            <a:r>
              <a:rPr lang="en-US" sz="4000"/>
              <a:t>The Trust Game</a:t>
            </a:r>
          </a:p>
        </p:txBody>
      </p:sp>
      <p:sp>
        <p:nvSpPr>
          <p:cNvPr id="101379" name="Rectangle 3"/>
          <p:cNvSpPr>
            <a:spLocks noGrp="1" noChangeArrowheads="1"/>
          </p:cNvSpPr>
          <p:nvPr>
            <p:ph idx="1"/>
          </p:nvPr>
        </p:nvSpPr>
        <p:spPr>
          <a:xfrm>
            <a:off x="609600" y="1600201"/>
            <a:ext cx="6629400" cy="4525963"/>
          </a:xfrm>
        </p:spPr>
        <p:txBody>
          <a:bodyPr>
            <a:noAutofit/>
          </a:bodyPr>
          <a:lstStyle/>
          <a:p>
            <a:pPr eaLnBrk="1" hangingPunct="1">
              <a:lnSpc>
                <a:spcPct val="80000"/>
              </a:lnSpc>
            </a:pPr>
            <a:r>
              <a:rPr lang="en-US" dirty="0" smtClean="0"/>
              <a:t>Studies show that</a:t>
            </a:r>
          </a:p>
          <a:p>
            <a:pPr lvl="1" eaLnBrk="1" hangingPunct="1">
              <a:lnSpc>
                <a:spcPct val="80000"/>
              </a:lnSpc>
            </a:pPr>
            <a:r>
              <a:rPr lang="en-US" dirty="0" err="1" smtClean="0"/>
              <a:t>Trustors</a:t>
            </a:r>
            <a:r>
              <a:rPr lang="en-US" dirty="0" smtClean="0"/>
              <a:t> invested about half of their funds</a:t>
            </a:r>
          </a:p>
          <a:p>
            <a:pPr lvl="1" eaLnBrk="1" hangingPunct="1">
              <a:lnSpc>
                <a:spcPct val="80000"/>
              </a:lnSpc>
            </a:pPr>
            <a:r>
              <a:rPr lang="en-US" dirty="0" smtClean="0"/>
              <a:t>Trustees varied widely in their choices</a:t>
            </a:r>
          </a:p>
          <a:p>
            <a:pPr lvl="1" eaLnBrk="1" hangingPunct="1">
              <a:lnSpc>
                <a:spcPct val="80000"/>
              </a:lnSpc>
            </a:pPr>
            <a:r>
              <a:rPr lang="en-US" dirty="0" smtClean="0"/>
              <a:t>Overall, </a:t>
            </a:r>
            <a:r>
              <a:rPr lang="en-US" dirty="0" err="1" smtClean="0"/>
              <a:t>trustors</a:t>
            </a:r>
            <a:r>
              <a:rPr lang="en-US" dirty="0" smtClean="0"/>
              <a:t> received about $0.95 in return for every dollar invested</a:t>
            </a:r>
          </a:p>
        </p:txBody>
      </p:sp>
    </p:spTree>
    <p:extLst>
      <p:ext uri="{BB962C8B-B14F-4D97-AF65-F5344CB8AC3E}">
        <p14:creationId xmlns:p14="http://schemas.microsoft.com/office/powerpoint/2010/main" val="3986384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26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p:cNvSpPr>
            <a:spLocks noGrp="1" noChangeArrowheads="1"/>
          </p:cNvSpPr>
          <p:nvPr>
            <p:ph type="title"/>
          </p:nvPr>
        </p:nvSpPr>
        <p:spPr/>
        <p:txBody>
          <a:bodyPr rtlCol="0">
            <a:normAutofit fontScale="90000"/>
          </a:bodyPr>
          <a:lstStyle/>
          <a:p>
            <a:pPr>
              <a:defRPr/>
            </a:pPr>
            <a:r>
              <a:rPr lang="en-US" sz="4000"/>
              <a:t>Importance of Social Motives:</a:t>
            </a:r>
            <a:br>
              <a:rPr lang="en-US" sz="4000"/>
            </a:br>
            <a:r>
              <a:rPr lang="en-US" sz="4000"/>
              <a:t>The Trust Game</a:t>
            </a:r>
          </a:p>
        </p:txBody>
      </p:sp>
      <p:sp>
        <p:nvSpPr>
          <p:cNvPr id="101379" name="Rectangle 3"/>
          <p:cNvSpPr>
            <a:spLocks noGrp="1" noChangeArrowheads="1"/>
          </p:cNvSpPr>
          <p:nvPr>
            <p:ph idx="1"/>
          </p:nvPr>
        </p:nvSpPr>
        <p:spPr>
          <a:xfrm>
            <a:off x="609600" y="1600201"/>
            <a:ext cx="6629400" cy="4525963"/>
          </a:xfrm>
        </p:spPr>
        <p:txBody>
          <a:bodyPr>
            <a:normAutofit/>
          </a:bodyPr>
          <a:lstStyle/>
          <a:p>
            <a:pPr eaLnBrk="1" hangingPunct="1">
              <a:lnSpc>
                <a:spcPct val="80000"/>
              </a:lnSpc>
            </a:pPr>
            <a:r>
              <a:rPr lang="en-US" dirty="0" smtClean="0"/>
              <a:t>Many (but not all) people do feel obligated to justify the trust shown in them by others, thus many are willing to extend trust</a:t>
            </a:r>
          </a:p>
          <a:p>
            <a:pPr eaLnBrk="1" hangingPunct="1">
              <a:lnSpc>
                <a:spcPct val="80000"/>
              </a:lnSpc>
            </a:pPr>
            <a:r>
              <a:rPr lang="en-US" dirty="0" smtClean="0"/>
              <a:t>This game helps us understand why business conducted on handshakes and verbal agreements works</a:t>
            </a:r>
          </a:p>
        </p:txBody>
      </p:sp>
    </p:spTree>
    <p:extLst>
      <p:ext uri="{BB962C8B-B14F-4D97-AF65-F5344CB8AC3E}">
        <p14:creationId xmlns:p14="http://schemas.microsoft.com/office/powerpoint/2010/main" val="2725797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Trust: </a:t>
            </a:r>
            <a:r>
              <a:rPr lang="en-US" i="1" dirty="0" smtClean="0"/>
              <a:t>Golden Balls</a:t>
            </a:r>
            <a:endParaRPr lang="en-US" i="1" dirty="0"/>
          </a:p>
        </p:txBody>
      </p:sp>
      <p:sp>
        <p:nvSpPr>
          <p:cNvPr id="7" name="Content Placeholder 6"/>
          <p:cNvSpPr>
            <a:spLocks noGrp="1"/>
          </p:cNvSpPr>
          <p:nvPr>
            <p:ph idx="1"/>
          </p:nvPr>
        </p:nvSpPr>
        <p:spPr/>
        <p:txBody>
          <a:bodyPr>
            <a:normAutofit lnSpcReduction="10000"/>
          </a:bodyPr>
          <a:lstStyle/>
          <a:p>
            <a:r>
              <a:rPr lang="en-US" dirty="0" smtClean="0"/>
              <a:t>This is a game show on </a:t>
            </a:r>
            <a:r>
              <a:rPr lang="en-US" dirty="0"/>
              <a:t>British </a:t>
            </a:r>
            <a:r>
              <a:rPr lang="en-US" dirty="0" smtClean="0"/>
              <a:t>TV. </a:t>
            </a:r>
          </a:p>
          <a:p>
            <a:pPr lvl="1"/>
            <a:r>
              <a:rPr lang="en-US" dirty="0" smtClean="0"/>
              <a:t>There are </a:t>
            </a:r>
            <a:r>
              <a:rPr lang="en-US" i="1" dirty="0" smtClean="0"/>
              <a:t>two players </a:t>
            </a:r>
            <a:r>
              <a:rPr lang="en-US" dirty="0" smtClean="0"/>
              <a:t>and a </a:t>
            </a:r>
            <a:r>
              <a:rPr lang="en-US" i="1" dirty="0" smtClean="0"/>
              <a:t>given amount of money</a:t>
            </a:r>
            <a:r>
              <a:rPr lang="en-US" dirty="0" smtClean="0"/>
              <a:t>. </a:t>
            </a:r>
          </a:p>
          <a:p>
            <a:pPr lvl="1"/>
            <a:r>
              <a:rPr lang="en-US" dirty="0" smtClean="0"/>
              <a:t>Each player has to pick “Split” or “Steal”. </a:t>
            </a:r>
          </a:p>
          <a:p>
            <a:pPr lvl="1"/>
            <a:r>
              <a:rPr lang="en-US" dirty="0" smtClean="0"/>
              <a:t>If both pick “Split” they share the money equally. </a:t>
            </a:r>
          </a:p>
          <a:p>
            <a:pPr lvl="1"/>
            <a:r>
              <a:rPr lang="en-US" dirty="0" smtClean="0"/>
              <a:t>If both pick “Steal” they get nothing. </a:t>
            </a:r>
          </a:p>
          <a:p>
            <a:pPr lvl="1"/>
            <a:r>
              <a:rPr lang="en-US" dirty="0" smtClean="0"/>
              <a:t>If one picks “Split” and the other picks “Steal”, all the money goes to the one who chose “Steal.”</a:t>
            </a:r>
          </a:p>
          <a:p>
            <a:r>
              <a:rPr lang="en-US" dirty="0" smtClean="0">
                <a:hlinkClick r:id="rId2"/>
              </a:rPr>
              <a:t>http</a:t>
            </a:r>
            <a:r>
              <a:rPr lang="en-US" dirty="0">
                <a:hlinkClick r:id="rId2"/>
              </a:rPr>
              <a:t>://</a:t>
            </a:r>
            <a:r>
              <a:rPr lang="en-US" dirty="0" smtClean="0">
                <a:hlinkClick r:id="rId2"/>
              </a:rPr>
              <a:t>youtu.be/p3Uos2fzIJ0</a:t>
            </a:r>
            <a:endParaRPr lang="en-US" dirty="0" smtClean="0"/>
          </a:p>
          <a:p>
            <a:r>
              <a:rPr lang="en-US" dirty="0">
                <a:hlinkClick r:id="rId3"/>
              </a:rPr>
              <a:t>http://</a:t>
            </a:r>
            <a:r>
              <a:rPr lang="en-US" dirty="0" smtClean="0">
                <a:hlinkClick r:id="rId3"/>
              </a:rPr>
              <a:t>youtu.be/S0qjK3TWZE8</a:t>
            </a:r>
            <a:endParaRPr lang="en-US" dirty="0" smtClean="0"/>
          </a:p>
          <a:p>
            <a:endParaRPr lang="en-US" dirty="0"/>
          </a:p>
        </p:txBody>
      </p:sp>
    </p:spTree>
    <p:extLst>
      <p:ext uri="{BB962C8B-B14F-4D97-AF65-F5344CB8AC3E}">
        <p14:creationId xmlns:p14="http://schemas.microsoft.com/office/powerpoint/2010/main" val="417961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preferences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8046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Games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experiment </a:t>
            </a:r>
            <a:r>
              <a:rPr lang="en-US" dirty="0"/>
              <a:t>is designed to mirror a labor market. </a:t>
            </a:r>
            <a:endParaRPr lang="en-US" dirty="0" smtClean="0"/>
          </a:p>
          <a:p>
            <a:pPr lvl="1"/>
            <a:r>
              <a:rPr lang="en-US" dirty="0" smtClean="0"/>
              <a:t>It </a:t>
            </a:r>
            <a:r>
              <a:rPr lang="en-US" dirty="0"/>
              <a:t>tests </a:t>
            </a:r>
            <a:r>
              <a:rPr lang="en-US" i="1" dirty="0"/>
              <a:t>efficiency wages models </a:t>
            </a:r>
            <a:r>
              <a:rPr lang="en-US" dirty="0"/>
              <a:t>according to which the workers reciprocate a generous wage by working </a:t>
            </a:r>
            <a:r>
              <a:rPr lang="en-US" dirty="0" smtClean="0"/>
              <a:t>harder. </a:t>
            </a:r>
          </a:p>
          <a:p>
            <a:r>
              <a:rPr lang="en-US" dirty="0" smtClean="0"/>
              <a:t>The </a:t>
            </a:r>
            <a:r>
              <a:rPr lang="en-US" dirty="0"/>
              <a:t>first subject (the firm) decides a </a:t>
            </a:r>
            <a:r>
              <a:rPr lang="en-US" dirty="0" smtClean="0"/>
              <a:t>wage. </a:t>
            </a:r>
          </a:p>
          <a:p>
            <a:r>
              <a:rPr lang="en-US" dirty="0" smtClean="0"/>
              <a:t>After </a:t>
            </a:r>
            <a:r>
              <a:rPr lang="en-US" dirty="0"/>
              <a:t>observing </a:t>
            </a:r>
            <a:r>
              <a:rPr lang="en-US" dirty="0" smtClean="0"/>
              <a:t>the firm’s chosen wage, </a:t>
            </a:r>
            <a:r>
              <a:rPr lang="en-US" dirty="0"/>
              <a:t>the second subject (the worker) responds by choosing an effort </a:t>
            </a:r>
            <a:r>
              <a:rPr lang="en-US" dirty="0" smtClean="0"/>
              <a:t>level.</a:t>
            </a:r>
          </a:p>
          <a:p>
            <a:r>
              <a:rPr lang="en-US" dirty="0" smtClean="0"/>
              <a:t>The </a:t>
            </a:r>
            <a:r>
              <a:rPr lang="en-US" dirty="0"/>
              <a:t>standard theory predicts that the worker, no matter what the firm chooses, exerts the minimal effort and that, in response, the firm offers the lowest wage that satisfies the participation constraint for the workers. </a:t>
            </a:r>
          </a:p>
        </p:txBody>
      </p:sp>
    </p:spTree>
    <p:extLst>
      <p:ext uri="{BB962C8B-B14F-4D97-AF65-F5344CB8AC3E}">
        <p14:creationId xmlns:p14="http://schemas.microsoft.com/office/powerpoint/2010/main" val="142805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975" y="1752600"/>
            <a:ext cx="190182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Gift Exchange Games</a:t>
            </a:r>
            <a:endParaRPr lang="en-US" dirty="0"/>
          </a:p>
        </p:txBody>
      </p:sp>
      <p:sp>
        <p:nvSpPr>
          <p:cNvPr id="3" name="Content Placeholder 2"/>
          <p:cNvSpPr>
            <a:spLocks noGrp="1"/>
          </p:cNvSpPr>
          <p:nvPr>
            <p:ph idx="1"/>
          </p:nvPr>
        </p:nvSpPr>
        <p:spPr>
          <a:xfrm>
            <a:off x="609599" y="1600201"/>
            <a:ext cx="9604375" cy="4525963"/>
          </a:xfrm>
        </p:spPr>
        <p:txBody>
          <a:bodyPr>
            <a:normAutofit fontScale="92500" lnSpcReduction="10000"/>
          </a:bodyPr>
          <a:lstStyle/>
          <a:p>
            <a:r>
              <a:rPr lang="en-US" dirty="0" smtClean="0"/>
              <a:t>The </a:t>
            </a:r>
            <a:r>
              <a:rPr lang="en-US" dirty="0"/>
              <a:t>standard theory predicts that the worker, no matter what the firm chooses, exerts the minimal effort and that, in response, the firm offers the lowest wage that satisfies the participation constraint for the workers. </a:t>
            </a:r>
            <a:endParaRPr lang="en-US" dirty="0" smtClean="0"/>
          </a:p>
          <a:p>
            <a:r>
              <a:rPr lang="en-US" dirty="0" smtClean="0"/>
              <a:t>Fehr</a:t>
            </a:r>
            <a:r>
              <a:rPr lang="en-US" dirty="0"/>
              <a:t>, </a:t>
            </a:r>
            <a:r>
              <a:rPr lang="en-US" dirty="0" err="1"/>
              <a:t>Kirchsteiger</a:t>
            </a:r>
            <a:r>
              <a:rPr lang="en-US" dirty="0"/>
              <a:t>, and </a:t>
            </a:r>
            <a:r>
              <a:rPr lang="en-US" dirty="0" err="1"/>
              <a:t>Riedl</a:t>
            </a:r>
            <a:r>
              <a:rPr lang="en-US" dirty="0"/>
              <a:t> (1993) instead find that the workers respond to a higher wage </a:t>
            </a:r>
            <a:r>
              <a:rPr lang="en-US" dirty="0" smtClean="0"/>
              <a:t>by </a:t>
            </a:r>
            <a:r>
              <a:rPr lang="en-US" dirty="0"/>
              <a:t>providing a higher </a:t>
            </a:r>
            <a:r>
              <a:rPr lang="en-US" dirty="0" smtClean="0"/>
              <a:t>effort.</a:t>
            </a:r>
          </a:p>
          <a:p>
            <a:r>
              <a:rPr lang="en-US" dirty="0" smtClean="0"/>
              <a:t>The </a:t>
            </a:r>
            <a:r>
              <a:rPr lang="en-US" dirty="0"/>
              <a:t>firms, anticipating this, offer a wage above the market-clearing </a:t>
            </a:r>
            <a:r>
              <a:rPr lang="en-US" dirty="0" smtClean="0"/>
              <a:t>wage (just enough to hire the required number of workers)</a:t>
            </a:r>
            <a:r>
              <a:rPr lang="en-US" dirty="0" smtClean="0"/>
              <a:t>.</a:t>
            </a:r>
            <a:endParaRPr lang="en-US" dirty="0"/>
          </a:p>
        </p:txBody>
      </p:sp>
    </p:spTree>
    <p:extLst>
      <p:ext uri="{BB962C8B-B14F-4D97-AF65-F5344CB8AC3E}">
        <p14:creationId xmlns:p14="http://schemas.microsoft.com/office/powerpoint/2010/main" val="4001274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laboratory findings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Several models have been proposed to </a:t>
            </a:r>
            <a:r>
              <a:rPr lang="en-US" dirty="0" smtClean="0"/>
              <a:t>explain the </a:t>
            </a:r>
            <a:r>
              <a:rPr lang="en-US" dirty="0"/>
              <a:t>behavior </a:t>
            </a:r>
            <a:r>
              <a:rPr lang="en-US" dirty="0" smtClean="0"/>
              <a:t>seen in </a:t>
            </a:r>
            <a:r>
              <a:rPr lang="en-US" dirty="0"/>
              <a:t>these experiments. </a:t>
            </a:r>
            <a:endParaRPr lang="en-US" dirty="0" smtClean="0"/>
          </a:p>
          <a:p>
            <a:r>
              <a:rPr lang="en-US" dirty="0" smtClean="0"/>
              <a:t>In </a:t>
            </a:r>
            <a:r>
              <a:rPr lang="en-US" dirty="0"/>
              <a:t>one class of models, </a:t>
            </a:r>
            <a:r>
              <a:rPr lang="en-US" dirty="0" smtClean="0"/>
              <a:t>people care </a:t>
            </a:r>
            <a:r>
              <a:rPr lang="en-US" dirty="0"/>
              <a:t>about the inequality of outcome but not about the intentions of the players. </a:t>
            </a:r>
            <a:endParaRPr lang="en-US" dirty="0" smtClean="0"/>
          </a:p>
          <a:p>
            <a:r>
              <a:rPr lang="en-US" dirty="0" smtClean="0"/>
              <a:t>Another </a:t>
            </a:r>
            <a:r>
              <a:rPr lang="en-US" dirty="0"/>
              <a:t>class of models, based on psychological games, instead assumes that </a:t>
            </a:r>
            <a:r>
              <a:rPr lang="en-US" dirty="0" smtClean="0"/>
              <a:t>people care </a:t>
            </a:r>
            <a:r>
              <a:rPr lang="en-US" dirty="0"/>
              <a:t>about the intentions that lead to specific outcomes. </a:t>
            </a:r>
            <a:endParaRPr lang="en-US" dirty="0" smtClean="0"/>
          </a:p>
          <a:p>
            <a:r>
              <a:rPr lang="en-US" dirty="0" smtClean="0"/>
              <a:t>A </a:t>
            </a:r>
            <a:r>
              <a:rPr lang="en-US" dirty="0"/>
              <a:t>common concept is </a:t>
            </a:r>
            <a:r>
              <a:rPr lang="en-US" b="1" i="1" dirty="0"/>
              <a:t>reciprocity</a:t>
            </a:r>
            <a:r>
              <a:rPr lang="en-US" dirty="0"/>
              <a:t>—subjects are nice to subjects that are helpful to them but not to subjects that take advantage of them. </a:t>
            </a:r>
            <a:endParaRPr lang="en-US" dirty="0" smtClean="0"/>
          </a:p>
          <a:p>
            <a:r>
              <a:rPr lang="en-US" dirty="0" smtClean="0"/>
              <a:t>These </a:t>
            </a:r>
            <a:r>
              <a:rPr lang="en-US" dirty="0"/>
              <a:t>models also explain the laboratory findings.</a:t>
            </a:r>
          </a:p>
          <a:p>
            <a:endParaRPr lang="en-US" dirty="0"/>
          </a:p>
        </p:txBody>
      </p:sp>
    </p:spTree>
    <p:extLst>
      <p:ext uri="{BB962C8B-B14F-4D97-AF65-F5344CB8AC3E}">
        <p14:creationId xmlns:p14="http://schemas.microsoft.com/office/powerpoint/2010/main" val="2811504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haritable </a:t>
            </a:r>
            <a:r>
              <a:rPr lang="en-US" dirty="0"/>
              <a:t>G</a:t>
            </a:r>
            <a:r>
              <a:rPr lang="en-US" dirty="0" smtClean="0"/>
              <a:t>iving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size of </a:t>
            </a:r>
            <a:r>
              <a:rPr lang="en-US" dirty="0" smtClean="0"/>
              <a:t>charitable giving is </a:t>
            </a:r>
            <a:r>
              <a:rPr lang="en-US" dirty="0"/>
              <a:t>suggestive of social preferences in the field. </a:t>
            </a:r>
            <a:endParaRPr lang="en-US" dirty="0" smtClean="0"/>
          </a:p>
          <a:p>
            <a:r>
              <a:rPr lang="en-US" dirty="0" smtClean="0"/>
              <a:t>In </a:t>
            </a:r>
            <a:r>
              <a:rPr lang="en-US" dirty="0"/>
              <a:t>the United States, 240.9 billion dollars were donated to charities in 2002, representing an approximate 2 percent share of </a:t>
            </a:r>
            <a:r>
              <a:rPr lang="en-US" dirty="0" smtClean="0"/>
              <a:t>GDP. </a:t>
            </a:r>
          </a:p>
          <a:p>
            <a:r>
              <a:rPr lang="en-US" dirty="0" smtClean="0"/>
              <a:t>Donations </a:t>
            </a:r>
            <a:r>
              <a:rPr lang="en-US" dirty="0"/>
              <a:t>of time in the form of volunteer work were also substantial: 44 percent of respondents to a survey reported giving time to a charitable organization in the prior year, with volunteers averaging about fifteen hours per </a:t>
            </a:r>
            <a:r>
              <a:rPr lang="en-US" dirty="0" smtClean="0"/>
              <a:t>month. </a:t>
            </a:r>
          </a:p>
          <a:p>
            <a:r>
              <a:rPr lang="en-US" dirty="0" smtClean="0"/>
              <a:t>Altogether</a:t>
            </a:r>
            <a:r>
              <a:rPr lang="en-US" dirty="0"/>
              <a:t>, a substantial share of GDP reflects a concern for others, a finding qualitatively consistent with the experimental findings. </a:t>
            </a:r>
          </a:p>
        </p:txBody>
      </p:sp>
    </p:spTree>
    <p:extLst>
      <p:ext uri="{BB962C8B-B14F-4D97-AF65-F5344CB8AC3E}">
        <p14:creationId xmlns:p14="http://schemas.microsoft.com/office/powerpoint/2010/main" val="331767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a:t>
            </a:r>
            <a:endParaRPr lang="en-US" dirty="0"/>
          </a:p>
        </p:txBody>
      </p:sp>
      <p:sp>
        <p:nvSpPr>
          <p:cNvPr id="3" name="Content Placeholder 2"/>
          <p:cNvSpPr>
            <a:spLocks noGrp="1"/>
          </p:cNvSpPr>
          <p:nvPr>
            <p:ph idx="1"/>
          </p:nvPr>
        </p:nvSpPr>
        <p:spPr/>
        <p:txBody>
          <a:bodyPr/>
          <a:lstStyle/>
          <a:p>
            <a:r>
              <a:rPr lang="en-US" dirty="0" smtClean="0"/>
              <a:t>However, while </a:t>
            </a:r>
            <a:r>
              <a:rPr lang="en-US" i="1" dirty="0" smtClean="0"/>
              <a:t>social preferences </a:t>
            </a:r>
            <a:r>
              <a:rPr lang="en-US" dirty="0" smtClean="0"/>
              <a:t>are a leading interpretation for giving, charitable donations may also be motivated by other factors, such as </a:t>
            </a:r>
          </a:p>
          <a:p>
            <a:pPr lvl="1"/>
            <a:r>
              <a:rPr lang="en-US" dirty="0" smtClean="0"/>
              <a:t>desire for status and </a:t>
            </a:r>
          </a:p>
          <a:p>
            <a:pPr lvl="1"/>
            <a:r>
              <a:rPr lang="en-US" dirty="0" smtClean="0"/>
              <a:t>social pressure by the fund-raisers.</a:t>
            </a:r>
          </a:p>
          <a:p>
            <a:endParaRPr lang="en-US" dirty="0" smtClean="0"/>
          </a:p>
          <a:p>
            <a:endParaRPr lang="en-US" dirty="0"/>
          </a:p>
        </p:txBody>
      </p:sp>
    </p:spTree>
    <p:extLst>
      <p:ext uri="{BB962C8B-B14F-4D97-AF65-F5344CB8AC3E}">
        <p14:creationId xmlns:p14="http://schemas.microsoft.com/office/powerpoint/2010/main" val="209939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a:t>
            </a:r>
            <a:endParaRPr lang="en-US" dirty="0"/>
          </a:p>
        </p:txBody>
      </p:sp>
      <p:sp>
        <p:nvSpPr>
          <p:cNvPr id="3" name="Content Placeholder 2"/>
          <p:cNvSpPr>
            <a:spLocks noGrp="1"/>
          </p:cNvSpPr>
          <p:nvPr>
            <p:ph idx="1"/>
          </p:nvPr>
        </p:nvSpPr>
        <p:spPr/>
        <p:txBody>
          <a:bodyPr>
            <a:normAutofit/>
          </a:bodyPr>
          <a:lstStyle/>
          <a:p>
            <a:r>
              <a:rPr lang="en-US" dirty="0"/>
              <a:t>Potential donors will seek fund-raisers if giving is due to altruism, but will avoid them if giving is due to social pressure. </a:t>
            </a:r>
            <a:endParaRPr lang="en-US" dirty="0" smtClean="0"/>
          </a:p>
          <a:p>
            <a:r>
              <a:rPr lang="en-US" dirty="0" err="1" smtClean="0"/>
              <a:t>DellaVigna</a:t>
            </a:r>
            <a:r>
              <a:rPr lang="en-US" dirty="0"/>
              <a:t>, List, and </a:t>
            </a:r>
            <a:r>
              <a:rPr lang="en-US" dirty="0" err="1"/>
              <a:t>Malmendier</a:t>
            </a:r>
            <a:r>
              <a:rPr lang="en-US" dirty="0"/>
              <a:t> (2009) test this prediction comparing a standard door-to-door fund-raising campaign (the control group) to a fund-raising campaign where, the day before the fund-raising visits, a flyer on the doorknob notifies the households of the time of the upcoming visit</a:t>
            </a:r>
            <a:r>
              <a:rPr lang="en-US" dirty="0" smtClean="0"/>
              <a:t>.</a:t>
            </a:r>
          </a:p>
          <a:p>
            <a:endParaRPr lang="en-US" dirty="0"/>
          </a:p>
        </p:txBody>
      </p:sp>
    </p:spTree>
    <p:extLst>
      <p:ext uri="{BB962C8B-B14F-4D97-AF65-F5344CB8AC3E}">
        <p14:creationId xmlns:p14="http://schemas.microsoft.com/office/powerpoint/2010/main" val="856520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a:t>
            </a:r>
            <a:endParaRPr lang="en-US" dirty="0"/>
          </a:p>
        </p:txBody>
      </p:sp>
      <p:sp>
        <p:nvSpPr>
          <p:cNvPr id="3" name="Content Placeholder 2"/>
          <p:cNvSpPr>
            <a:spLocks noGrp="1"/>
          </p:cNvSpPr>
          <p:nvPr>
            <p:ph idx="1"/>
          </p:nvPr>
        </p:nvSpPr>
        <p:spPr/>
        <p:txBody>
          <a:bodyPr>
            <a:normAutofit/>
          </a:bodyPr>
          <a:lstStyle/>
          <a:p>
            <a:r>
              <a:rPr lang="en-US" dirty="0" smtClean="0"/>
              <a:t>The share of the treatment-group households that opened their doors to the fundraisers </a:t>
            </a:r>
            <a:r>
              <a:rPr lang="en-US" dirty="0"/>
              <a:t>was 10 to 25 percent </a:t>
            </a:r>
            <a:r>
              <a:rPr lang="en-US" dirty="0" smtClean="0"/>
              <a:t>lower (compared to the control group).</a:t>
            </a:r>
          </a:p>
          <a:p>
            <a:r>
              <a:rPr lang="en-US" dirty="0" smtClean="0"/>
              <a:t>This is consistent </a:t>
            </a:r>
            <a:r>
              <a:rPr lang="en-US" dirty="0"/>
              <a:t>with </a:t>
            </a:r>
            <a:r>
              <a:rPr lang="en-US" dirty="0" smtClean="0"/>
              <a:t>the  idea that some charity is the result of social pressure</a:t>
            </a:r>
            <a:r>
              <a:rPr lang="en-US" dirty="0"/>
              <a:t> </a:t>
            </a:r>
            <a:r>
              <a:rPr lang="en-US" dirty="0" smtClean="0"/>
              <a:t>from fundraisers.</a:t>
            </a:r>
            <a:endParaRPr lang="en-US" dirty="0" smtClean="0"/>
          </a:p>
          <a:p>
            <a:endParaRPr lang="en-US" dirty="0"/>
          </a:p>
        </p:txBody>
      </p:sp>
    </p:spTree>
    <p:extLst>
      <p:ext uri="{BB962C8B-B14F-4D97-AF65-F5344CB8AC3E}">
        <p14:creationId xmlns:p14="http://schemas.microsoft.com/office/powerpoint/2010/main" val="1130243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authors then consider the effect on giving.</a:t>
            </a:r>
          </a:p>
          <a:p>
            <a:r>
              <a:rPr lang="en-US" dirty="0" smtClean="0"/>
              <a:t>There is no effect of a simple flyer on the unconditional share of households that give, but a flyer with a “Do Not Disturb” box lowers the share of households giving by 25 percent. </a:t>
            </a:r>
          </a:p>
          <a:p>
            <a:pPr lvl="1"/>
            <a:r>
              <a:rPr lang="en-US" dirty="0" smtClean="0"/>
              <a:t>The decrease is entirely due to small donations (up to $10), the ones most likely to be due to social pressure. </a:t>
            </a:r>
          </a:p>
          <a:p>
            <a:pPr lvl="1"/>
            <a:r>
              <a:rPr lang="en-US" dirty="0" smtClean="0"/>
              <a:t>The share of larger donations (higher than $10) is unaffected by either flyer. </a:t>
            </a:r>
          </a:p>
          <a:p>
            <a:r>
              <a:rPr lang="en-US" dirty="0" smtClean="0"/>
              <a:t>The results imply a clear role of social pressure in door-to-door charitable giving, but also provides indirect evidence of altruism for a subset of donors.</a:t>
            </a:r>
          </a:p>
          <a:p>
            <a:endParaRPr lang="en-US" dirty="0"/>
          </a:p>
        </p:txBody>
      </p:sp>
    </p:spTree>
    <p:extLst>
      <p:ext uri="{BB962C8B-B14F-4D97-AF65-F5344CB8AC3E}">
        <p14:creationId xmlns:p14="http://schemas.microsoft.com/office/powerpoint/2010/main" val="417931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unfairness and sabotage</a:t>
            </a:r>
            <a:endParaRPr lang="en-US" dirty="0"/>
          </a:p>
        </p:txBody>
      </p:sp>
      <p:sp>
        <p:nvSpPr>
          <p:cNvPr id="3" name="Content Placeholder 2"/>
          <p:cNvSpPr>
            <a:spLocks noGrp="1"/>
          </p:cNvSpPr>
          <p:nvPr>
            <p:ph idx="1"/>
          </p:nvPr>
        </p:nvSpPr>
        <p:spPr/>
        <p:txBody>
          <a:bodyPr>
            <a:normAutofit fontScale="85000" lnSpcReduction="20000"/>
          </a:bodyPr>
          <a:lstStyle/>
          <a:p>
            <a:r>
              <a:rPr lang="en-US" dirty="0"/>
              <a:t>Workplace relations between employees and employer can be upset at the time of contract renewal, and workers may respond by sabotaging production. </a:t>
            </a:r>
            <a:endParaRPr lang="en-US" dirty="0" smtClean="0"/>
          </a:p>
          <a:p>
            <a:r>
              <a:rPr lang="en-US" dirty="0" smtClean="0"/>
              <a:t>Alan </a:t>
            </a:r>
            <a:r>
              <a:rPr lang="en-US" dirty="0"/>
              <a:t>B. Krueger and Mas (2004) examine the impact of a three-year period of labor unrest at a unionized Bridgestone–Firestone plant on the quality of the tires produced at the plant. </a:t>
            </a:r>
            <a:endParaRPr lang="en-US" dirty="0" smtClean="0"/>
          </a:p>
          <a:p>
            <a:r>
              <a:rPr lang="en-US" dirty="0" smtClean="0"/>
              <a:t>The </a:t>
            </a:r>
            <a:r>
              <a:rPr lang="en-US" dirty="0"/>
              <a:t>workers went on strike in July 1994 and were replaced by replacement workers. </a:t>
            </a:r>
            <a:endParaRPr lang="en-US" dirty="0" smtClean="0"/>
          </a:p>
          <a:p>
            <a:r>
              <a:rPr lang="en-US" dirty="0" smtClean="0"/>
              <a:t>The </a:t>
            </a:r>
            <a:r>
              <a:rPr lang="en-US" dirty="0"/>
              <a:t>union workers were gradually reintegrated in the plant in May 1995 after the union, running out of funds, accepted the demands of the company. </a:t>
            </a:r>
            <a:endParaRPr lang="en-US" dirty="0" smtClean="0"/>
          </a:p>
          <a:p>
            <a:r>
              <a:rPr lang="en-US" dirty="0" smtClean="0"/>
              <a:t>An </a:t>
            </a:r>
            <a:r>
              <a:rPr lang="en-US" dirty="0"/>
              <a:t>agreement was not reached until December 1996. </a:t>
            </a:r>
            <a:endParaRPr lang="en-US" dirty="0" smtClean="0"/>
          </a:p>
        </p:txBody>
      </p:sp>
    </p:spTree>
    <p:extLst>
      <p:ext uri="{BB962C8B-B14F-4D97-AF65-F5344CB8AC3E}">
        <p14:creationId xmlns:p14="http://schemas.microsoft.com/office/powerpoint/2010/main" val="2186126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unfairness and sabotage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Krueger and Mas (2004) finds that the tires produced in this plant in the 1994–96 years were ten times more likely to be defective. </a:t>
            </a:r>
          </a:p>
          <a:p>
            <a:r>
              <a:rPr lang="en-US" dirty="0" smtClean="0"/>
              <a:t>The increase in defects does not appear due to lower quality of the replacement workers. </a:t>
            </a:r>
          </a:p>
          <a:p>
            <a:r>
              <a:rPr lang="en-US" dirty="0" smtClean="0"/>
              <a:t>The number of defects is higher in the months preceding the strike (early 1994) and in the period in which the union workers and the replacement workers work side-by-side (end of 1995 and 1996). </a:t>
            </a:r>
          </a:p>
          <a:p>
            <a:r>
              <a:rPr lang="en-US" dirty="0" smtClean="0"/>
              <a:t>This provides some evidence that </a:t>
            </a:r>
            <a:r>
              <a:rPr lang="en-US" dirty="0" smtClean="0">
                <a:solidFill>
                  <a:srgbClr val="FF0000"/>
                </a:solidFill>
              </a:rPr>
              <a:t>negative reciprocity </a:t>
            </a:r>
            <a:r>
              <a:rPr lang="en-US" dirty="0" smtClean="0"/>
              <a:t>in response to what workers perceive as unfair treatment can have a large impact on worker productivity.</a:t>
            </a:r>
          </a:p>
          <a:p>
            <a:endParaRPr lang="en-US" dirty="0"/>
          </a:p>
        </p:txBody>
      </p:sp>
    </p:spTree>
    <p:extLst>
      <p:ext uri="{BB962C8B-B14F-4D97-AF65-F5344CB8AC3E}">
        <p14:creationId xmlns:p14="http://schemas.microsoft.com/office/powerpoint/2010/main" val="1182443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Choices Involving Strategy</a:t>
            </a:r>
          </a:p>
        </p:txBody>
      </p:sp>
      <p:sp>
        <p:nvSpPr>
          <p:cNvPr id="94211" name="Rectangle 3"/>
          <p:cNvSpPr>
            <a:spLocks noGrp="1" noChangeArrowheads="1"/>
          </p:cNvSpPr>
          <p:nvPr>
            <p:ph type="body" idx="1"/>
          </p:nvPr>
        </p:nvSpPr>
        <p:spPr/>
        <p:txBody>
          <a:bodyPr/>
          <a:lstStyle/>
          <a:p>
            <a:pPr eaLnBrk="1" hangingPunct="1"/>
            <a:r>
              <a:rPr lang="en-US" sz="2800"/>
              <a:t>Some of game theory’s apparent failures may be attributable to faulty assumptions about people’s preferences</a:t>
            </a:r>
          </a:p>
          <a:p>
            <a:pPr lvl="1" eaLnBrk="1" hangingPunct="1"/>
            <a:r>
              <a:rPr lang="en-US" sz="2400"/>
              <a:t>and not be due to fundamental problems with the theory itself</a:t>
            </a:r>
          </a:p>
          <a:p>
            <a:pPr eaLnBrk="1" hangingPunct="1"/>
            <a:r>
              <a:rPr lang="en-US" sz="2800"/>
              <a:t>Many applications of game theory assume that people are motivated only by self-interest</a:t>
            </a:r>
          </a:p>
          <a:p>
            <a:pPr eaLnBrk="1" hangingPunct="1"/>
            <a:r>
              <a:rPr lang="en-US" sz="2800"/>
              <a:t>But players sometimes make decisions that seem contrary to their own interests</a:t>
            </a:r>
          </a:p>
        </p:txBody>
      </p:sp>
    </p:spTree>
    <p:extLst>
      <p:ext uri="{BB962C8B-B14F-4D97-AF65-F5344CB8AC3E}">
        <p14:creationId xmlns:p14="http://schemas.microsoft.com/office/powerpoint/2010/main" val="3425853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ocial preferences in the workplace among employees</a:t>
            </a:r>
            <a:endParaRPr lang="en-US" dirty="0"/>
          </a:p>
        </p:txBody>
      </p:sp>
      <p:sp>
        <p:nvSpPr>
          <p:cNvPr id="3" name="Content Placeholder 2"/>
          <p:cNvSpPr>
            <a:spLocks noGrp="1"/>
          </p:cNvSpPr>
          <p:nvPr>
            <p:ph idx="1"/>
          </p:nvPr>
        </p:nvSpPr>
        <p:spPr/>
        <p:txBody>
          <a:bodyPr>
            <a:normAutofit/>
          </a:bodyPr>
          <a:lstStyle/>
          <a:p>
            <a:r>
              <a:rPr lang="en-US" dirty="0" err="1"/>
              <a:t>Oriana</a:t>
            </a:r>
            <a:r>
              <a:rPr lang="en-US" dirty="0"/>
              <a:t> </a:t>
            </a:r>
            <a:r>
              <a:rPr lang="en-US" dirty="0" err="1"/>
              <a:t>Bandiera</a:t>
            </a:r>
            <a:r>
              <a:rPr lang="en-US" dirty="0"/>
              <a:t>, </a:t>
            </a:r>
            <a:r>
              <a:rPr lang="en-US" dirty="0" err="1"/>
              <a:t>Iwan</a:t>
            </a:r>
            <a:r>
              <a:rPr lang="en-US" dirty="0"/>
              <a:t> </a:t>
            </a:r>
            <a:r>
              <a:rPr lang="en-US" dirty="0" err="1"/>
              <a:t>Barankay</a:t>
            </a:r>
            <a:r>
              <a:rPr lang="en-US" dirty="0"/>
              <a:t>, and Imran </a:t>
            </a:r>
            <a:r>
              <a:rPr lang="en-US" dirty="0" err="1"/>
              <a:t>Rasul</a:t>
            </a:r>
            <a:r>
              <a:rPr lang="en-US" dirty="0"/>
              <a:t> (2005) </a:t>
            </a:r>
            <a:r>
              <a:rPr lang="en-US" dirty="0" smtClean="0"/>
              <a:t>use </a:t>
            </a:r>
            <a:r>
              <a:rPr lang="en-US" dirty="0"/>
              <a:t>personnel data from a fruit farm in the United Kingdom and measure changes in </a:t>
            </a:r>
            <a:r>
              <a:rPr lang="en-US" dirty="0" smtClean="0"/>
              <a:t>productivity in response to </a:t>
            </a:r>
            <a:r>
              <a:rPr lang="en-US" dirty="0"/>
              <a:t>changes in the compensation scheme</a:t>
            </a:r>
            <a:r>
              <a:rPr lang="en-US" dirty="0" smtClean="0"/>
              <a:t>.</a:t>
            </a:r>
          </a:p>
        </p:txBody>
      </p:sp>
    </p:spTree>
    <p:extLst>
      <p:ext uri="{BB962C8B-B14F-4D97-AF65-F5344CB8AC3E}">
        <p14:creationId xmlns:p14="http://schemas.microsoft.com/office/powerpoint/2010/main" val="311865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ocial preferences in the workplace among employees</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the first eight weeks of the 2002 picking season, the fruit pickers were compensated on a relative performance scheme in which the per-fruit piece rate is </a:t>
            </a:r>
            <a:r>
              <a:rPr lang="en-US" i="1" dirty="0"/>
              <a:t>decreasing</a:t>
            </a:r>
            <a:r>
              <a:rPr lang="en-US" dirty="0"/>
              <a:t> in the average productivity. </a:t>
            </a:r>
            <a:endParaRPr lang="en-US" dirty="0" smtClean="0"/>
          </a:p>
          <a:p>
            <a:r>
              <a:rPr lang="en-US" dirty="0" smtClean="0"/>
              <a:t>In </a:t>
            </a:r>
            <a:r>
              <a:rPr lang="en-US" dirty="0"/>
              <a:t>this system, workers that care about others have an incentive to keep the productivity </a:t>
            </a:r>
            <a:r>
              <a:rPr lang="en-US" i="1" dirty="0" smtClean="0"/>
              <a:t>low</a:t>
            </a:r>
            <a:r>
              <a:rPr lang="en-US" dirty="0"/>
              <a:t>.</a:t>
            </a:r>
            <a:endParaRPr lang="en-US" dirty="0" smtClean="0"/>
          </a:p>
          <a:p>
            <a:r>
              <a:rPr lang="en-US" dirty="0" smtClean="0"/>
              <a:t>In </a:t>
            </a:r>
            <a:r>
              <a:rPr lang="en-US" dirty="0"/>
              <a:t>the next eight weeks, the compensation scheme switched to a flat piece rate per fruit. </a:t>
            </a:r>
          </a:p>
        </p:txBody>
      </p:sp>
    </p:spTree>
    <p:extLst>
      <p:ext uri="{BB962C8B-B14F-4D97-AF65-F5344CB8AC3E}">
        <p14:creationId xmlns:p14="http://schemas.microsoft.com/office/powerpoint/2010/main" val="2741220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ocial preferences in the workplace among employees</a:t>
            </a:r>
            <a:endParaRPr lang="en-US" dirty="0"/>
          </a:p>
        </p:txBody>
      </p:sp>
      <p:sp>
        <p:nvSpPr>
          <p:cNvPr id="3" name="Content Placeholder 2"/>
          <p:cNvSpPr>
            <a:spLocks noGrp="1"/>
          </p:cNvSpPr>
          <p:nvPr>
            <p:ph idx="1"/>
          </p:nvPr>
        </p:nvSpPr>
        <p:spPr/>
        <p:txBody>
          <a:bodyPr>
            <a:normAutofit/>
          </a:bodyPr>
          <a:lstStyle/>
          <a:p>
            <a:r>
              <a:rPr lang="en-US" dirty="0" smtClean="0"/>
              <a:t>After </a:t>
            </a:r>
            <a:r>
              <a:rPr lang="en-US" dirty="0"/>
              <a:t>the change to piece rate, the productivity of each worker </a:t>
            </a:r>
            <a:r>
              <a:rPr lang="en-US" dirty="0" smtClean="0"/>
              <a:t>increased </a:t>
            </a:r>
            <a:r>
              <a:rPr lang="en-US" dirty="0"/>
              <a:t>by 51.5 </a:t>
            </a:r>
            <a:r>
              <a:rPr lang="en-US" dirty="0" smtClean="0"/>
              <a:t>percent</a:t>
            </a:r>
          </a:p>
          <a:p>
            <a:pPr lvl="1"/>
            <a:r>
              <a:rPr lang="en-US" dirty="0" smtClean="0"/>
              <a:t>the </a:t>
            </a:r>
            <a:r>
              <a:rPr lang="en-US" dirty="0"/>
              <a:t>estimate </a:t>
            </a:r>
            <a:r>
              <a:rPr lang="en-US" dirty="0" smtClean="0"/>
              <a:t>is </a:t>
            </a:r>
            <a:r>
              <a:rPr lang="en-US" dirty="0"/>
              <a:t>higher for workers with a larger network of friends. </a:t>
            </a:r>
            <a:endParaRPr lang="en-US" dirty="0" smtClean="0"/>
          </a:p>
          <a:p>
            <a:r>
              <a:rPr lang="en-US" dirty="0" smtClean="0"/>
              <a:t>The </a:t>
            </a:r>
            <a:r>
              <a:rPr lang="en-US" dirty="0"/>
              <a:t>result is not due to a change in incentives: the flat piece rate is on average lower than the relative-pay piece rate, which would contribute to lowering, rather than increasing, productivity after the switch. </a:t>
            </a:r>
          </a:p>
        </p:txBody>
      </p:sp>
    </p:spTree>
    <p:extLst>
      <p:ext uri="{BB962C8B-B14F-4D97-AF65-F5344CB8AC3E}">
        <p14:creationId xmlns:p14="http://schemas.microsoft.com/office/powerpoint/2010/main" val="14799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preferences in the workplace among employees</a:t>
            </a:r>
            <a:endParaRPr lang="en-US" dirty="0"/>
          </a:p>
        </p:txBody>
      </p:sp>
      <p:sp>
        <p:nvSpPr>
          <p:cNvPr id="3" name="Content Placeholder 2"/>
          <p:cNvSpPr>
            <a:spLocks noGrp="1"/>
          </p:cNvSpPr>
          <p:nvPr>
            <p:ph idx="1"/>
          </p:nvPr>
        </p:nvSpPr>
        <p:spPr/>
        <p:txBody>
          <a:bodyPr>
            <a:normAutofit/>
          </a:bodyPr>
          <a:lstStyle/>
          <a:p>
            <a:r>
              <a:rPr lang="en-US" dirty="0" smtClean="0"/>
              <a:t>These results can be seen as evidence of altruism</a:t>
            </a:r>
          </a:p>
          <a:p>
            <a:r>
              <a:rPr lang="en-US" dirty="0" smtClean="0"/>
              <a:t>They can, however, also be evidence of collusion in a repeated game, especially since in the field each worker can monitor the productivity of the other workers. </a:t>
            </a:r>
          </a:p>
          <a:p>
            <a:r>
              <a:rPr lang="en-US" dirty="0" smtClean="0"/>
              <a:t>To test for these explanations, the authors examine the effect of the change in compensation for growers of a different fruit where the height of the plant makes monitoring among workers difficult. </a:t>
            </a:r>
          </a:p>
        </p:txBody>
      </p:sp>
    </p:spTree>
    <p:extLst>
      <p:ext uri="{BB962C8B-B14F-4D97-AF65-F5344CB8AC3E}">
        <p14:creationId xmlns:p14="http://schemas.microsoft.com/office/powerpoint/2010/main" val="3891009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preferences in the workplace among employees</a:t>
            </a:r>
            <a:endParaRPr lang="en-US" dirty="0"/>
          </a:p>
        </p:txBody>
      </p:sp>
      <p:sp>
        <p:nvSpPr>
          <p:cNvPr id="3" name="Content Placeholder 2"/>
          <p:cNvSpPr>
            <a:spLocks noGrp="1"/>
          </p:cNvSpPr>
          <p:nvPr>
            <p:ph idx="1"/>
          </p:nvPr>
        </p:nvSpPr>
        <p:spPr/>
        <p:txBody>
          <a:bodyPr>
            <a:normAutofit/>
          </a:bodyPr>
          <a:lstStyle/>
          <a:p>
            <a:r>
              <a:rPr lang="en-US" dirty="0" smtClean="0"/>
              <a:t>For this other fruit, the authors find no impact on productivity of the switch to piece rate. </a:t>
            </a:r>
          </a:p>
          <a:p>
            <a:r>
              <a:rPr lang="en-US" dirty="0" smtClean="0"/>
              <a:t>This implies that the findings are not due to altruism, but rather to collusion or to a different form of social preferences, reciprocity.</a:t>
            </a:r>
          </a:p>
          <a:p>
            <a:r>
              <a:rPr lang="en-US" dirty="0" smtClean="0"/>
              <a:t>According to this latter interpretation, the lack of </a:t>
            </a:r>
            <a:r>
              <a:rPr lang="en-US" dirty="0" err="1" smtClean="0"/>
              <a:t>observability</a:t>
            </a:r>
            <a:r>
              <a:rPr lang="en-US" dirty="0" smtClean="0"/>
              <a:t> of the behavior of others inhibits not only collusion, but also reciprocal behavior.</a:t>
            </a:r>
          </a:p>
        </p:txBody>
      </p:sp>
    </p:spTree>
    <p:extLst>
      <p:ext uri="{BB962C8B-B14F-4D97-AF65-F5344CB8AC3E}">
        <p14:creationId xmlns:p14="http://schemas.microsoft.com/office/powerpoint/2010/main" val="2399861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in Charitable Giving</a:t>
            </a:r>
            <a:endParaRPr lang="en-US" dirty="0"/>
          </a:p>
        </p:txBody>
      </p:sp>
      <p:sp>
        <p:nvSpPr>
          <p:cNvPr id="3" name="Content Placeholder 2"/>
          <p:cNvSpPr>
            <a:spLocks noGrp="1"/>
          </p:cNvSpPr>
          <p:nvPr>
            <p:ph idx="1"/>
          </p:nvPr>
        </p:nvSpPr>
        <p:spPr/>
        <p:txBody>
          <a:bodyPr>
            <a:normAutofit lnSpcReduction="10000"/>
          </a:bodyPr>
          <a:lstStyle/>
          <a:p>
            <a:r>
              <a:rPr lang="en-US" dirty="0" smtClean="0"/>
              <a:t>Swiss students mailed </a:t>
            </a:r>
            <a:r>
              <a:rPr lang="en-US" dirty="0"/>
              <a:t>9,846 solicitation </a:t>
            </a:r>
            <a:r>
              <a:rPr lang="en-US" dirty="0" smtClean="0"/>
              <a:t>letters </a:t>
            </a:r>
            <a:r>
              <a:rPr lang="en-US" dirty="0"/>
              <a:t>to raise money for schools in Bangladesh. </a:t>
            </a:r>
            <a:endParaRPr lang="en-US" dirty="0" smtClean="0"/>
          </a:p>
          <a:p>
            <a:pPr lvl="1"/>
            <a:r>
              <a:rPr lang="en-US" dirty="0" smtClean="0"/>
              <a:t>One </a:t>
            </a:r>
            <a:r>
              <a:rPr lang="en-US" dirty="0"/>
              <a:t>third of the recipients </a:t>
            </a:r>
            <a:r>
              <a:rPr lang="en-US" dirty="0" smtClean="0"/>
              <a:t>received </a:t>
            </a:r>
            <a:r>
              <a:rPr lang="en-US" i="1" dirty="0"/>
              <a:t>a postcard </a:t>
            </a:r>
            <a:r>
              <a:rPr lang="en-US" dirty="0"/>
              <a:t>designed by the students of the school, </a:t>
            </a:r>
            <a:endParaRPr lang="en-US" dirty="0" smtClean="0"/>
          </a:p>
          <a:p>
            <a:pPr lvl="1"/>
            <a:r>
              <a:rPr lang="en-US" dirty="0" smtClean="0"/>
              <a:t>another </a:t>
            </a:r>
            <a:r>
              <a:rPr lang="en-US" dirty="0"/>
              <a:t>third </a:t>
            </a:r>
            <a:r>
              <a:rPr lang="en-US" dirty="0" smtClean="0"/>
              <a:t>received </a:t>
            </a:r>
            <a:r>
              <a:rPr lang="en-US" i="1" dirty="0"/>
              <a:t>four such postcards</a:t>
            </a:r>
            <a:r>
              <a:rPr lang="en-US" dirty="0"/>
              <a:t>, and </a:t>
            </a:r>
            <a:endParaRPr lang="en-US" dirty="0" smtClean="0"/>
          </a:p>
          <a:p>
            <a:pPr lvl="1"/>
            <a:r>
              <a:rPr lang="en-US" dirty="0" smtClean="0"/>
              <a:t>the </a:t>
            </a:r>
            <a:r>
              <a:rPr lang="en-US" dirty="0"/>
              <a:t>remaining third </a:t>
            </a:r>
            <a:r>
              <a:rPr lang="en-US" dirty="0" smtClean="0"/>
              <a:t>received </a:t>
            </a:r>
            <a:r>
              <a:rPr lang="en-US" i="1" dirty="0"/>
              <a:t>no postcards</a:t>
            </a:r>
            <a:r>
              <a:rPr lang="en-US" dirty="0"/>
              <a:t>. </a:t>
            </a:r>
            <a:endParaRPr lang="en-US" dirty="0" smtClean="0"/>
          </a:p>
          <a:p>
            <a:r>
              <a:rPr lang="en-US" dirty="0" smtClean="0"/>
              <a:t>The </a:t>
            </a:r>
            <a:r>
              <a:rPr lang="en-US" dirty="0"/>
              <a:t>three mailings are otherwise identical, except for the mention of the postcard as a gift in the two treatment conditions. </a:t>
            </a:r>
          </a:p>
        </p:txBody>
      </p:sp>
    </p:spTree>
    <p:extLst>
      <p:ext uri="{BB962C8B-B14F-4D97-AF65-F5344CB8AC3E}">
        <p14:creationId xmlns:p14="http://schemas.microsoft.com/office/powerpoint/2010/main" val="1427828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in Charitable Giving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donations rose with the size of the gifts. </a:t>
            </a:r>
          </a:p>
          <a:p>
            <a:pPr lvl="1"/>
            <a:r>
              <a:rPr lang="en-US" dirty="0" smtClean="0"/>
              <a:t>Compared to the 12.2 percent frequency of donation in the control group (no postcards), </a:t>
            </a:r>
          </a:p>
          <a:p>
            <a:pPr lvl="1"/>
            <a:r>
              <a:rPr lang="en-US" dirty="0" smtClean="0"/>
              <a:t>the frequency is 14.4 percent in the small gift and </a:t>
            </a:r>
          </a:p>
          <a:p>
            <a:pPr lvl="1"/>
            <a:r>
              <a:rPr lang="en-US" dirty="0" smtClean="0"/>
              <a:t>20.6 percent in the large-gift treatment. … </a:t>
            </a:r>
          </a:p>
          <a:p>
            <a:r>
              <a:rPr lang="en-US" dirty="0" smtClean="0"/>
              <a:t>The large treatment effects do not appear to affect the donations at next year’s solicitation letter, when no gift is sent. </a:t>
            </a:r>
          </a:p>
          <a:p>
            <a:r>
              <a:rPr lang="en-US" dirty="0" smtClean="0"/>
              <a:t>A gift, therefore, appears to trigger substantial positive reciprocity, as in the laboratory version of the Gift Exchange.</a:t>
            </a:r>
          </a:p>
          <a:p>
            <a:endParaRPr lang="en-US" dirty="0"/>
          </a:p>
        </p:txBody>
      </p:sp>
    </p:spTree>
    <p:extLst>
      <p:ext uri="{BB962C8B-B14F-4D97-AF65-F5344CB8AC3E}">
        <p14:creationId xmlns:p14="http://schemas.microsoft.com/office/powerpoint/2010/main" val="2783487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in the Workplace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dirty="0"/>
              <a:t>the first experiment, they hire nineteen workers for a six-hour data entry task at a wage of $12 per </a:t>
            </a:r>
            <a:r>
              <a:rPr lang="en-US" dirty="0" smtClean="0"/>
              <a:t>hour</a:t>
            </a:r>
          </a:p>
          <a:p>
            <a:r>
              <a:rPr lang="en-US" dirty="0" smtClean="0"/>
              <a:t>In </a:t>
            </a:r>
            <a:r>
              <a:rPr lang="en-US" dirty="0"/>
              <a:t>the second experiment, they hire twenty-three workers to do door-to-door fund-raising for one weekend at a wage of $10 per hour. </a:t>
            </a:r>
            <a:endParaRPr lang="en-US" dirty="0" smtClean="0"/>
          </a:p>
          <a:p>
            <a:r>
              <a:rPr lang="en-US" dirty="0" smtClean="0"/>
              <a:t>In </a:t>
            </a:r>
            <a:r>
              <a:rPr lang="en-US" dirty="0"/>
              <a:t>both cases, they divide the workers into a control and a treatment group. </a:t>
            </a:r>
            <a:endParaRPr lang="en-US" dirty="0" smtClean="0"/>
          </a:p>
          <a:p>
            <a:r>
              <a:rPr lang="en-US" dirty="0" smtClean="0"/>
              <a:t>The </a:t>
            </a:r>
            <a:r>
              <a:rPr lang="en-US" dirty="0"/>
              <a:t>control group is paid as </a:t>
            </a:r>
            <a:r>
              <a:rPr lang="en-US" dirty="0" smtClean="0"/>
              <a:t>promised</a:t>
            </a:r>
          </a:p>
          <a:p>
            <a:r>
              <a:rPr lang="en-US" dirty="0" smtClean="0"/>
              <a:t>The </a:t>
            </a:r>
            <a:r>
              <a:rPr lang="en-US" dirty="0"/>
              <a:t>treatment group is told after recruitment that the pay for the task was increased to $20 per hour</a:t>
            </a:r>
            <a:r>
              <a:rPr lang="en-US" dirty="0" smtClean="0"/>
              <a:t>.</a:t>
            </a:r>
            <a:endParaRPr lang="en-US" dirty="0"/>
          </a:p>
        </p:txBody>
      </p:sp>
    </p:spTree>
    <p:extLst>
      <p:ext uri="{BB962C8B-B14F-4D97-AF65-F5344CB8AC3E}">
        <p14:creationId xmlns:p14="http://schemas.microsoft.com/office/powerpoint/2010/main" val="578638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in the Workplace</a:t>
            </a:r>
            <a:endParaRPr lang="en-US" dirty="0"/>
          </a:p>
        </p:txBody>
      </p:sp>
      <p:sp>
        <p:nvSpPr>
          <p:cNvPr id="3" name="Content Placeholder 2"/>
          <p:cNvSpPr>
            <a:spLocks noGrp="1"/>
          </p:cNvSpPr>
          <p:nvPr>
            <p:ph idx="1"/>
          </p:nvPr>
        </p:nvSpPr>
        <p:spPr/>
        <p:txBody>
          <a:bodyPr>
            <a:normAutofit/>
          </a:bodyPr>
          <a:lstStyle/>
          <a:p>
            <a:r>
              <a:rPr lang="en-US" sz="2800" dirty="0"/>
              <a:t>At </a:t>
            </a:r>
            <a:r>
              <a:rPr lang="en-US" sz="2800" dirty="0"/>
              <a:t>first, the treatment group exerts substantially more effort, consistent with gift exchange: </a:t>
            </a:r>
          </a:p>
          <a:p>
            <a:pPr lvl="1"/>
            <a:r>
              <a:rPr lang="en-US" sz="2400" dirty="0"/>
              <a:t>treated workers log 20 percent more books in the first hour and raise 80 percent more money in the morning hours.</a:t>
            </a:r>
          </a:p>
          <a:p>
            <a:r>
              <a:rPr lang="en-US" sz="2800" dirty="0"/>
              <a:t>The difference however is short-lived: </a:t>
            </a:r>
          </a:p>
          <a:p>
            <a:pPr lvl="1"/>
            <a:r>
              <a:rPr lang="en-US" sz="2400" dirty="0"/>
              <a:t>the performances of control and treatment group are indistinguishable after two hours of data entry and after three hours of fund-raising. </a:t>
            </a:r>
          </a:p>
          <a:p>
            <a:r>
              <a:rPr lang="en-US" sz="2800" dirty="0"/>
              <a:t>The increase in wage does not pay for itself. </a:t>
            </a:r>
          </a:p>
          <a:p>
            <a:r>
              <a:rPr lang="en-US" sz="2800" dirty="0"/>
              <a:t>These experiments suggest that the gift exchange may have an emotional component that dissipates over time.</a:t>
            </a:r>
            <a:endParaRPr lang="en-US" sz="2800" dirty="0"/>
          </a:p>
        </p:txBody>
      </p:sp>
    </p:spTree>
    <p:extLst>
      <p:ext uri="{BB962C8B-B14F-4D97-AF65-F5344CB8AC3E}">
        <p14:creationId xmlns:p14="http://schemas.microsoft.com/office/powerpoint/2010/main" val="859091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reciprocity is stronger than positive reciprocity</a:t>
            </a:r>
            <a:endParaRPr lang="en-US" dirty="0"/>
          </a:p>
        </p:txBody>
      </p:sp>
      <p:sp>
        <p:nvSpPr>
          <p:cNvPr id="3" name="Content Placeholder 2"/>
          <p:cNvSpPr>
            <a:spLocks noGrp="1"/>
          </p:cNvSpPr>
          <p:nvPr>
            <p:ph idx="1"/>
          </p:nvPr>
        </p:nvSpPr>
        <p:spPr/>
        <p:txBody>
          <a:bodyPr>
            <a:normAutofit/>
          </a:bodyPr>
          <a:lstStyle/>
          <a:p>
            <a:r>
              <a:rPr lang="en-US" dirty="0" smtClean="0"/>
              <a:t>People show up for </a:t>
            </a:r>
            <a:r>
              <a:rPr lang="en-US" dirty="0"/>
              <a:t>a six-hour library work in </a:t>
            </a:r>
            <a:r>
              <a:rPr lang="en-US" dirty="0" smtClean="0"/>
              <a:t>Germany. </a:t>
            </a:r>
          </a:p>
          <a:p>
            <a:r>
              <a:rPr lang="en-US" dirty="0" smtClean="0"/>
              <a:t>This </a:t>
            </a:r>
            <a:r>
              <a:rPr lang="en-US" dirty="0"/>
              <a:t>group of subjects, upon showing up, is notified that the pay is €10 per hour, compared to the promised pay of “</a:t>
            </a:r>
            <a:r>
              <a:rPr lang="en-US" i="1" dirty="0"/>
              <a:t>presumably</a:t>
            </a:r>
            <a:r>
              <a:rPr lang="en-US" dirty="0"/>
              <a:t>” €15 per hour. </a:t>
            </a:r>
            <a:endParaRPr lang="en-US" dirty="0" smtClean="0"/>
          </a:p>
          <a:p>
            <a:r>
              <a:rPr lang="en-US" dirty="0" smtClean="0"/>
              <a:t>No </a:t>
            </a:r>
            <a:r>
              <a:rPr lang="en-US" dirty="0"/>
              <a:t>one decides to quit. </a:t>
            </a:r>
            <a:endParaRPr lang="en-US" dirty="0" smtClean="0"/>
          </a:p>
          <a:p>
            <a:r>
              <a:rPr lang="en-US" dirty="0" smtClean="0"/>
              <a:t>This </a:t>
            </a:r>
            <a:r>
              <a:rPr lang="en-US" dirty="0"/>
              <a:t>group logs 25 percent fewer books compared to the control </a:t>
            </a:r>
            <a:r>
              <a:rPr lang="en-US" dirty="0" smtClean="0"/>
              <a:t>group</a:t>
            </a:r>
            <a:r>
              <a:rPr lang="en-US" dirty="0"/>
              <a:t> </a:t>
            </a:r>
            <a:r>
              <a:rPr lang="en-US" dirty="0" smtClean="0"/>
              <a:t>(which was paid as promised)</a:t>
            </a:r>
          </a:p>
          <a:p>
            <a:r>
              <a:rPr lang="en-US" dirty="0" smtClean="0"/>
              <a:t>This reduction in productivity </a:t>
            </a:r>
            <a:r>
              <a:rPr lang="en-US" dirty="0"/>
              <a:t>does not decline over time. </a:t>
            </a:r>
            <a:endParaRPr lang="en-US" dirty="0" smtClean="0"/>
          </a:p>
        </p:txBody>
      </p:sp>
    </p:spTree>
    <p:extLst>
      <p:ext uri="{BB962C8B-B14F-4D97-AF65-F5344CB8AC3E}">
        <p14:creationId xmlns:p14="http://schemas.microsoft.com/office/powerpoint/2010/main" val="415347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self-interest</a:t>
            </a:r>
            <a:endParaRPr lang="en-US" dirty="0"/>
          </a:p>
        </p:txBody>
      </p:sp>
      <p:sp>
        <p:nvSpPr>
          <p:cNvPr id="3" name="Content Placeholder 2"/>
          <p:cNvSpPr>
            <a:spLocks noGrp="1"/>
          </p:cNvSpPr>
          <p:nvPr>
            <p:ph idx="1"/>
          </p:nvPr>
        </p:nvSpPr>
        <p:spPr/>
        <p:txBody>
          <a:bodyPr/>
          <a:lstStyle/>
          <a:p>
            <a:r>
              <a:rPr lang="en-US" dirty="0"/>
              <a:t>A large number of laboratory experiments calls into question the assumption of pure self-interest. </a:t>
            </a:r>
            <a:endParaRPr lang="en-US" dirty="0" smtClean="0"/>
          </a:p>
          <a:p>
            <a:pPr lvl="1"/>
            <a:r>
              <a:rPr lang="en-US" dirty="0" smtClean="0"/>
              <a:t>Voluntary contribution games</a:t>
            </a:r>
          </a:p>
          <a:p>
            <a:pPr lvl="1"/>
            <a:r>
              <a:rPr lang="en-US" dirty="0" smtClean="0"/>
              <a:t>Dictator games</a:t>
            </a:r>
          </a:p>
          <a:p>
            <a:pPr lvl="1"/>
            <a:r>
              <a:rPr lang="en-US" dirty="0" smtClean="0"/>
              <a:t>Gift-exchange games</a:t>
            </a:r>
            <a:endParaRPr lang="en-US" dirty="0"/>
          </a:p>
        </p:txBody>
      </p:sp>
    </p:spTree>
    <p:extLst>
      <p:ext uri="{BB962C8B-B14F-4D97-AF65-F5344CB8AC3E}">
        <p14:creationId xmlns:p14="http://schemas.microsoft.com/office/powerpoint/2010/main" val="1351292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reciprocity is stronger than positive reciprocity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group in the positive gift exchange treatment (paid €</a:t>
            </a:r>
            <a:r>
              <a:rPr lang="en-US" dirty="0" smtClean="0"/>
              <a:t>20 per hour) </a:t>
            </a:r>
            <a:r>
              <a:rPr lang="en-US" dirty="0"/>
              <a:t>logs 5 percent more books, an increase which also does not dissipate over time. </a:t>
            </a:r>
            <a:endParaRPr lang="en-US" dirty="0" smtClean="0"/>
          </a:p>
          <a:p>
            <a:r>
              <a:rPr lang="en-US" dirty="0" smtClean="0"/>
              <a:t>Note that, as </a:t>
            </a:r>
            <a:r>
              <a:rPr lang="en-US" dirty="0"/>
              <a:t>in the laboratory findings, negative reciprocity is stronger than positive reciprocity.</a:t>
            </a:r>
          </a:p>
          <a:p>
            <a:endParaRPr lang="en-US" dirty="0"/>
          </a:p>
        </p:txBody>
      </p:sp>
    </p:spTree>
    <p:extLst>
      <p:ext uri="{BB962C8B-B14F-4D97-AF65-F5344CB8AC3E}">
        <p14:creationId xmlns:p14="http://schemas.microsoft.com/office/powerpoint/2010/main" val="1294442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and Social Norms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Workers </a:t>
            </a:r>
            <a:r>
              <a:rPr lang="en-US" dirty="0"/>
              <a:t>are hired to catalog books for three hours. </a:t>
            </a:r>
            <a:endParaRPr lang="en-US" dirty="0" smtClean="0"/>
          </a:p>
          <a:p>
            <a:r>
              <a:rPr lang="en-US" dirty="0" smtClean="0"/>
              <a:t>A </a:t>
            </a:r>
            <a:r>
              <a:rPr lang="en-US" dirty="0"/>
              <a:t>control group of seventeen workers </a:t>
            </a:r>
            <a:r>
              <a:rPr lang="en-US" dirty="0" smtClean="0"/>
              <a:t>are hired </a:t>
            </a:r>
            <a:r>
              <a:rPr lang="en-US" dirty="0"/>
              <a:t>for the announced hourly wage of €</a:t>
            </a:r>
            <a:r>
              <a:rPr lang="en-US" dirty="0" smtClean="0"/>
              <a:t>12</a:t>
            </a:r>
          </a:p>
          <a:p>
            <a:r>
              <a:rPr lang="en-US" dirty="0" smtClean="0"/>
              <a:t>Two </a:t>
            </a:r>
            <a:r>
              <a:rPr lang="en-US" dirty="0"/>
              <a:t>treatment groups receive an unexpected gift: </a:t>
            </a:r>
            <a:endParaRPr lang="en-US" dirty="0" smtClean="0"/>
          </a:p>
          <a:p>
            <a:pPr lvl="1"/>
            <a:r>
              <a:rPr lang="en-US" dirty="0" smtClean="0"/>
              <a:t>the </a:t>
            </a:r>
            <a:r>
              <a:rPr lang="en-US" dirty="0"/>
              <a:t>first group of sixteen students receives a €7 (20 percent) wage increase, while </a:t>
            </a:r>
            <a:endParaRPr lang="en-US" dirty="0" smtClean="0"/>
          </a:p>
          <a:p>
            <a:pPr lvl="1"/>
            <a:r>
              <a:rPr lang="en-US" dirty="0" smtClean="0"/>
              <a:t>the </a:t>
            </a:r>
            <a:r>
              <a:rPr lang="en-US" dirty="0"/>
              <a:t>second group of fifteen students receives a thermos bottle worth €7. </a:t>
            </a:r>
            <a:endParaRPr lang="en-US" dirty="0" smtClean="0"/>
          </a:p>
          <a:p>
            <a:r>
              <a:rPr lang="en-US" dirty="0" smtClean="0"/>
              <a:t>This </a:t>
            </a:r>
            <a:r>
              <a:rPr lang="en-US" dirty="0"/>
              <a:t>design is motivated by evidence on gift perceptions: subjects in an online survey presented with the experimental design perceive the employer as kinder when the gift is a thermos compared to money. </a:t>
            </a:r>
            <a:endParaRPr lang="en-US" dirty="0" smtClean="0"/>
          </a:p>
          <a:p>
            <a:endParaRPr lang="en-US" dirty="0"/>
          </a:p>
        </p:txBody>
      </p:sp>
    </p:spTree>
    <p:extLst>
      <p:ext uri="{BB962C8B-B14F-4D97-AF65-F5344CB8AC3E}">
        <p14:creationId xmlns:p14="http://schemas.microsoft.com/office/powerpoint/2010/main" val="3717782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and Social Norms</a:t>
            </a:r>
            <a:endParaRPr lang="en-US" dirty="0"/>
          </a:p>
        </p:txBody>
      </p:sp>
      <p:sp>
        <p:nvSpPr>
          <p:cNvPr id="3" name="Content Placeholder 2"/>
          <p:cNvSpPr>
            <a:spLocks noGrp="1"/>
          </p:cNvSpPr>
          <p:nvPr>
            <p:ph idx="1"/>
          </p:nvPr>
        </p:nvSpPr>
        <p:spPr/>
        <p:txBody>
          <a:bodyPr>
            <a:normAutofit/>
          </a:bodyPr>
          <a:lstStyle/>
          <a:p>
            <a:r>
              <a:rPr lang="en-US" dirty="0" smtClean="0"/>
              <a:t>The worker effort is consistent with gift exchange. </a:t>
            </a:r>
          </a:p>
          <a:p>
            <a:r>
              <a:rPr lang="en-US" dirty="0" smtClean="0"/>
              <a:t>Compared to the control group, </a:t>
            </a:r>
          </a:p>
          <a:p>
            <a:pPr lvl="1"/>
            <a:r>
              <a:rPr lang="en-US" dirty="0" smtClean="0"/>
              <a:t>productivity is 30 percent higher in the thermos group but </a:t>
            </a:r>
          </a:p>
          <a:p>
            <a:pPr lvl="1"/>
            <a:r>
              <a:rPr lang="en-US" dirty="0" smtClean="0"/>
              <a:t>only 6 percent higher in the money group. </a:t>
            </a:r>
          </a:p>
          <a:p>
            <a:r>
              <a:rPr lang="en-US" dirty="0" smtClean="0"/>
              <a:t>Interestingly, in the thermos group the relative increase in productivity is larger than the increase in labor costs, suggesting that gifts can pay for themselves.</a:t>
            </a:r>
          </a:p>
          <a:p>
            <a:endParaRPr lang="en-US" dirty="0"/>
          </a:p>
        </p:txBody>
      </p:sp>
    </p:spTree>
    <p:extLst>
      <p:ext uri="{BB962C8B-B14F-4D97-AF65-F5344CB8AC3E}">
        <p14:creationId xmlns:p14="http://schemas.microsoft.com/office/powerpoint/2010/main" val="3600082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Exchange and Social Norms</a:t>
            </a:r>
            <a:endParaRPr lang="en-US" dirty="0"/>
          </a:p>
        </p:txBody>
      </p:sp>
      <p:sp>
        <p:nvSpPr>
          <p:cNvPr id="3" name="Content Placeholder 2"/>
          <p:cNvSpPr>
            <a:spLocks noGrp="1"/>
          </p:cNvSpPr>
          <p:nvPr>
            <p:ph idx="1"/>
          </p:nvPr>
        </p:nvSpPr>
        <p:spPr/>
        <p:txBody>
          <a:bodyPr>
            <a:normAutofit/>
          </a:bodyPr>
          <a:lstStyle/>
          <a:p>
            <a:r>
              <a:rPr lang="en-US" dirty="0" smtClean="0"/>
              <a:t>The gift exchange response does not simply depend on the perceived economic value of the gift: </a:t>
            </a:r>
          </a:p>
          <a:p>
            <a:pPr lvl="1"/>
            <a:r>
              <a:rPr lang="en-US" dirty="0" smtClean="0"/>
              <a:t>in a separate experiment, 172 subjects offered the choice of a €7 payment or the thermos overwhelmingly prefer the monetary payment.</a:t>
            </a:r>
          </a:p>
          <a:p>
            <a:endParaRPr lang="en-US" dirty="0"/>
          </a:p>
        </p:txBody>
      </p:sp>
    </p:spTree>
    <p:extLst>
      <p:ext uri="{BB962C8B-B14F-4D97-AF65-F5344CB8AC3E}">
        <p14:creationId xmlns:p14="http://schemas.microsoft.com/office/powerpoint/2010/main" val="1827267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preferences: summary</a:t>
            </a:r>
            <a:endParaRPr lang="en-US" dirty="0"/>
          </a:p>
        </p:txBody>
      </p:sp>
      <p:sp>
        <p:nvSpPr>
          <p:cNvPr id="3" name="Content Placeholder 2"/>
          <p:cNvSpPr>
            <a:spLocks noGrp="1"/>
          </p:cNvSpPr>
          <p:nvPr>
            <p:ph idx="1"/>
          </p:nvPr>
        </p:nvSpPr>
        <p:spPr/>
        <p:txBody>
          <a:bodyPr>
            <a:normAutofit/>
          </a:bodyPr>
          <a:lstStyle/>
          <a:p>
            <a:r>
              <a:rPr lang="en-US" dirty="0"/>
              <a:t>Social preferences help explain </a:t>
            </a:r>
            <a:endParaRPr lang="en-US" dirty="0" smtClean="0"/>
          </a:p>
          <a:p>
            <a:pPr lvl="1"/>
            <a:r>
              <a:rPr lang="en-US" dirty="0" smtClean="0"/>
              <a:t>giving </a:t>
            </a:r>
            <a:r>
              <a:rPr lang="en-US" dirty="0"/>
              <a:t>to charities; </a:t>
            </a:r>
            <a:endParaRPr lang="en-US" dirty="0" smtClean="0"/>
          </a:p>
          <a:p>
            <a:pPr lvl="1"/>
            <a:r>
              <a:rPr lang="en-US" dirty="0" smtClean="0"/>
              <a:t>the </a:t>
            </a:r>
            <a:r>
              <a:rPr lang="en-US" dirty="0"/>
              <a:t>response of striking workers to wage cuts; </a:t>
            </a:r>
            <a:endParaRPr lang="en-US" dirty="0" smtClean="0"/>
          </a:p>
          <a:p>
            <a:pPr lvl="1"/>
            <a:r>
              <a:rPr lang="en-US" dirty="0" smtClean="0"/>
              <a:t>the </a:t>
            </a:r>
            <a:r>
              <a:rPr lang="en-US" dirty="0"/>
              <a:t>response of giving to gifts in fund-raisers; </a:t>
            </a:r>
            <a:endParaRPr lang="en-US" dirty="0" smtClean="0"/>
          </a:p>
          <a:p>
            <a:pPr lvl="1"/>
            <a:r>
              <a:rPr lang="en-US" dirty="0" smtClean="0"/>
              <a:t>the </a:t>
            </a:r>
            <a:r>
              <a:rPr lang="en-US" dirty="0"/>
              <a:t>response of effort to unanticipated changes in pay, at least in the short run; and </a:t>
            </a:r>
            <a:endParaRPr lang="en-US" dirty="0" smtClean="0"/>
          </a:p>
          <a:p>
            <a:pPr lvl="1"/>
            <a:r>
              <a:rPr lang="en-US" dirty="0" smtClean="0"/>
              <a:t>the </a:t>
            </a:r>
            <a:r>
              <a:rPr lang="en-US" dirty="0"/>
              <a:t>response of effort to nonmonetary gifts.</a:t>
            </a:r>
          </a:p>
          <a:p>
            <a:pPr lvl="1"/>
            <a:endParaRPr lang="en-US" dirty="0"/>
          </a:p>
        </p:txBody>
      </p:sp>
    </p:spTree>
    <p:extLst>
      <p:ext uri="{BB962C8B-B14F-4D97-AF65-F5344CB8AC3E}">
        <p14:creationId xmlns:p14="http://schemas.microsoft.com/office/powerpoint/2010/main" val="187729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 and Market Norms</a:t>
            </a:r>
            <a:endParaRPr lang="en-US" dirty="0"/>
          </a:p>
        </p:txBody>
      </p:sp>
      <p:sp>
        <p:nvSpPr>
          <p:cNvPr id="3" name="Content Placeholder 2"/>
          <p:cNvSpPr>
            <a:spLocks noGrp="1"/>
          </p:cNvSpPr>
          <p:nvPr>
            <p:ph idx="1"/>
          </p:nvPr>
        </p:nvSpPr>
        <p:spPr>
          <a:xfrm>
            <a:off x="609600" y="1600201"/>
            <a:ext cx="9096375" cy="4525963"/>
          </a:xfrm>
        </p:spPr>
        <p:txBody>
          <a:bodyPr/>
          <a:lstStyle/>
          <a:p>
            <a:r>
              <a:rPr lang="en-US" dirty="0" smtClean="0"/>
              <a:t>Predictably Irrational, by Dan </a:t>
            </a:r>
            <a:r>
              <a:rPr lang="en-US" dirty="0" err="1" smtClean="0"/>
              <a:t>Ariely</a:t>
            </a:r>
            <a:endParaRPr lang="en-US" dirty="0" smtClean="0"/>
          </a:p>
          <a:p>
            <a:pPr lvl="1"/>
            <a:r>
              <a:rPr lang="en-US" dirty="0" smtClean="0"/>
              <a:t>Chapter 4</a:t>
            </a:r>
          </a:p>
          <a:p>
            <a:pPr lvl="1"/>
            <a:r>
              <a:rPr lang="en-US" dirty="0" smtClean="0"/>
              <a:t>We are happy to do things for others, but not when we are paid to do so</a:t>
            </a:r>
          </a:p>
          <a:p>
            <a:pPr lvl="1"/>
            <a:r>
              <a:rPr lang="en-US" dirty="0" smtClean="0">
                <a:hlinkClick r:id="rId3"/>
              </a:rPr>
              <a:t>http://www.youtube.com/watch?v=AIqtbPKjf6Q</a:t>
            </a:r>
            <a:r>
              <a:rPr lang="en-US" dirty="0" smtClean="0"/>
              <a:t> </a:t>
            </a:r>
            <a:endParaRPr lang="en-US" dirty="0"/>
          </a:p>
        </p:txBody>
      </p:sp>
      <p:pic>
        <p:nvPicPr>
          <p:cNvPr id="1026" name="Picture 2" descr="http://myweb.liu.edu/~uroy/eco23psy23/syllabus/predictably_irratio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5975" y="1600200"/>
            <a:ext cx="2409825" cy="362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64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 and Market Norms</a:t>
            </a:r>
            <a:endParaRPr lang="en-US" dirty="0"/>
          </a:p>
        </p:txBody>
      </p:sp>
      <p:sp>
        <p:nvSpPr>
          <p:cNvPr id="3" name="Content Placeholder 2"/>
          <p:cNvSpPr>
            <a:spLocks noGrp="1"/>
          </p:cNvSpPr>
          <p:nvPr>
            <p:ph idx="1"/>
          </p:nvPr>
        </p:nvSpPr>
        <p:spPr/>
        <p:txBody>
          <a:bodyPr>
            <a:normAutofit/>
          </a:bodyPr>
          <a:lstStyle/>
          <a:p>
            <a:pPr lvl="0"/>
            <a:r>
              <a:rPr lang="en-US" dirty="0" smtClean="0"/>
              <a:t>We </a:t>
            </a:r>
            <a:r>
              <a:rPr lang="en-US" dirty="0"/>
              <a:t>live in two worlds; </a:t>
            </a:r>
            <a:endParaRPr lang="en-US" dirty="0" smtClean="0"/>
          </a:p>
          <a:p>
            <a:pPr lvl="1"/>
            <a:r>
              <a:rPr lang="en-US" dirty="0" smtClean="0"/>
              <a:t>one </a:t>
            </a:r>
            <a:r>
              <a:rPr lang="en-US" dirty="0"/>
              <a:t>where social norms prevail, and </a:t>
            </a:r>
            <a:endParaRPr lang="en-US" dirty="0" smtClean="0"/>
          </a:p>
          <a:p>
            <a:pPr lvl="1"/>
            <a:r>
              <a:rPr lang="en-US" dirty="0" smtClean="0"/>
              <a:t>another </a:t>
            </a:r>
            <a:r>
              <a:rPr lang="en-US" dirty="0"/>
              <a:t>where market norms make the rules. </a:t>
            </a:r>
            <a:endParaRPr lang="en-US" sz="2000" dirty="0"/>
          </a:p>
          <a:p>
            <a:r>
              <a:rPr lang="en-US" dirty="0"/>
              <a:t>Social norms such as reciprocity are warm and fuzzy, with no explicit quid pro quo</a:t>
            </a:r>
            <a:endParaRPr lang="en-US" sz="2400" dirty="0"/>
          </a:p>
          <a:p>
            <a:r>
              <a:rPr lang="en-US" dirty="0"/>
              <a:t>Market norms are explicit and hard--you get what you pay for</a:t>
            </a:r>
            <a:endParaRPr lang="en-US" sz="2400" dirty="0"/>
          </a:p>
          <a:p>
            <a:r>
              <a:rPr lang="en-US" dirty="0" smtClean="0"/>
              <a:t>You can’t mix social and market norms</a:t>
            </a:r>
          </a:p>
          <a:p>
            <a:endParaRPr lang="en-US" dirty="0"/>
          </a:p>
        </p:txBody>
      </p:sp>
    </p:spTree>
    <p:extLst>
      <p:ext uri="{BB962C8B-B14F-4D97-AF65-F5344CB8AC3E}">
        <p14:creationId xmlns:p14="http://schemas.microsoft.com/office/powerpoint/2010/main" val="2250700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 and Market Norms</a:t>
            </a:r>
            <a:endParaRPr lang="en-US" dirty="0"/>
          </a:p>
        </p:txBody>
      </p:sp>
      <p:sp>
        <p:nvSpPr>
          <p:cNvPr id="3" name="Content Placeholder 2"/>
          <p:cNvSpPr>
            <a:spLocks noGrp="1"/>
          </p:cNvSpPr>
          <p:nvPr>
            <p:ph idx="1"/>
          </p:nvPr>
        </p:nvSpPr>
        <p:spPr/>
        <p:txBody>
          <a:bodyPr>
            <a:normAutofit/>
          </a:bodyPr>
          <a:lstStyle/>
          <a:p>
            <a:r>
              <a:rPr lang="en-US" dirty="0" smtClean="0"/>
              <a:t>Examples: You can’t mix social and market norms</a:t>
            </a:r>
          </a:p>
          <a:p>
            <a:pPr lvl="1"/>
            <a:r>
              <a:rPr lang="en-US" dirty="0" smtClean="0"/>
              <a:t>After Thanksgiving dinner at your mother-in-law’s house, you pulled out your wallet and asked, “How much do I owe you?”</a:t>
            </a:r>
          </a:p>
          <a:p>
            <a:pPr lvl="1"/>
            <a:r>
              <a:rPr lang="en-US" dirty="0" smtClean="0"/>
              <a:t>You can’t wine and dine a woman and then say, “You know, this relationship is costing me a lot of money.”  </a:t>
            </a:r>
          </a:p>
          <a:p>
            <a:pPr lvl="2"/>
            <a:r>
              <a:rPr lang="en-US" dirty="0" smtClean="0"/>
              <a:t>As Woody Allen said, “The most expensive sex is free sex.”</a:t>
            </a:r>
            <a:endParaRPr lang="en-US" sz="1600" dirty="0"/>
          </a:p>
          <a:p>
            <a:endParaRPr lang="en-US" dirty="0"/>
          </a:p>
        </p:txBody>
      </p:sp>
    </p:spTree>
    <p:extLst>
      <p:ext uri="{BB962C8B-B14F-4D97-AF65-F5344CB8AC3E}">
        <p14:creationId xmlns:p14="http://schemas.microsoft.com/office/powerpoint/2010/main" val="349734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Norms and Market Norms: Experiment</a:t>
            </a:r>
            <a:endParaRPr lang="en-US" dirty="0"/>
          </a:p>
        </p:txBody>
      </p:sp>
      <p:sp>
        <p:nvSpPr>
          <p:cNvPr id="3" name="Content Placeholder 2"/>
          <p:cNvSpPr>
            <a:spLocks noGrp="1"/>
          </p:cNvSpPr>
          <p:nvPr>
            <p:ph idx="1"/>
          </p:nvPr>
        </p:nvSpPr>
        <p:spPr/>
        <p:txBody>
          <a:bodyPr>
            <a:normAutofit/>
          </a:bodyPr>
          <a:lstStyle/>
          <a:p>
            <a:pPr lvl="0"/>
            <a:r>
              <a:rPr lang="en-US" dirty="0"/>
              <a:t>Subjects were asked to use a computer to drag circles from one side of the screen into a square.  </a:t>
            </a:r>
            <a:endParaRPr lang="en-US" dirty="0" smtClean="0"/>
          </a:p>
          <a:p>
            <a:pPr lvl="0"/>
            <a:r>
              <a:rPr lang="en-US" dirty="0" smtClean="0"/>
              <a:t>They </a:t>
            </a:r>
            <a:r>
              <a:rPr lang="en-US" dirty="0"/>
              <a:t>were instructed to drag as many circles as </a:t>
            </a:r>
            <a:r>
              <a:rPr lang="en-US" dirty="0" smtClean="0"/>
              <a:t>they could </a:t>
            </a:r>
            <a:r>
              <a:rPr lang="en-US" dirty="0"/>
              <a:t>in 5 minutes </a:t>
            </a:r>
            <a:endParaRPr lang="en-US" dirty="0" smtClean="0"/>
          </a:p>
        </p:txBody>
      </p:sp>
    </p:spTree>
    <p:extLst>
      <p:ext uri="{BB962C8B-B14F-4D97-AF65-F5344CB8AC3E}">
        <p14:creationId xmlns:p14="http://schemas.microsoft.com/office/powerpoint/2010/main" val="3913177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Norms and Market Norms: Experiment</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rewards </a:t>
            </a:r>
            <a:r>
              <a:rPr lang="en-US" dirty="0" smtClean="0"/>
              <a:t>for this very boring </a:t>
            </a:r>
            <a:r>
              <a:rPr lang="en-US" dirty="0"/>
              <a:t>task were: $5, $0.50, and zero </a:t>
            </a:r>
            <a:endParaRPr lang="en-US" dirty="0" smtClean="0"/>
          </a:p>
          <a:p>
            <a:r>
              <a:rPr lang="en-US" dirty="0"/>
              <a:t>Results:</a:t>
            </a:r>
          </a:p>
          <a:p>
            <a:pPr lvl="1"/>
            <a:r>
              <a:rPr lang="en-US" dirty="0"/>
              <a:t>$5: 159 circles</a:t>
            </a:r>
            <a:endParaRPr lang="en-US" sz="2200" dirty="0"/>
          </a:p>
          <a:p>
            <a:pPr lvl="1"/>
            <a:r>
              <a:rPr lang="en-US" dirty="0"/>
              <a:t>$0.50: 101 circles</a:t>
            </a:r>
            <a:endParaRPr lang="en-US" sz="2200" dirty="0"/>
          </a:p>
          <a:p>
            <a:pPr lvl="1"/>
            <a:r>
              <a:rPr lang="en-US" dirty="0"/>
              <a:t>Zero: 168 circles</a:t>
            </a:r>
            <a:endParaRPr lang="en-US" sz="2200" dirty="0"/>
          </a:p>
          <a:p>
            <a:r>
              <a:rPr lang="en-US" dirty="0"/>
              <a:t>Participants worked </a:t>
            </a:r>
            <a:r>
              <a:rPr lang="en-US" i="1" dirty="0"/>
              <a:t>harder</a:t>
            </a:r>
            <a:r>
              <a:rPr lang="en-US" dirty="0"/>
              <a:t> under non-monetary social norms than for payment!</a:t>
            </a:r>
            <a:endParaRPr lang="en-US" sz="2600" dirty="0"/>
          </a:p>
          <a:p>
            <a:endParaRPr lang="en-US" dirty="0"/>
          </a:p>
        </p:txBody>
      </p:sp>
    </p:spTree>
    <p:extLst>
      <p:ext uri="{BB962C8B-B14F-4D97-AF65-F5344CB8AC3E}">
        <p14:creationId xmlns:p14="http://schemas.microsoft.com/office/powerpoint/2010/main" val="253319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Voluntary Contribution Games</a:t>
            </a:r>
          </a:p>
        </p:txBody>
      </p:sp>
      <p:sp>
        <p:nvSpPr>
          <p:cNvPr id="95235" name="Rectangle 3"/>
          <p:cNvSpPr>
            <a:spLocks noGrp="1" noChangeArrowheads="1"/>
          </p:cNvSpPr>
          <p:nvPr>
            <p:ph idx="1"/>
          </p:nvPr>
        </p:nvSpPr>
        <p:spPr/>
        <p:txBody>
          <a:bodyPr>
            <a:normAutofit/>
          </a:bodyPr>
          <a:lstStyle/>
          <a:p>
            <a:pPr eaLnBrk="1" hangingPunct="1">
              <a:lnSpc>
                <a:spcPct val="80000"/>
              </a:lnSpc>
            </a:pPr>
            <a:r>
              <a:rPr lang="en-US" dirty="0" smtClean="0"/>
              <a:t>In a </a:t>
            </a:r>
            <a:r>
              <a:rPr lang="en-US" b="1" i="1" dirty="0" smtClean="0"/>
              <a:t>voluntary contribution game</a:t>
            </a:r>
            <a:r>
              <a:rPr lang="en-US" dirty="0" smtClean="0"/>
              <a:t>:</a:t>
            </a:r>
          </a:p>
          <a:p>
            <a:pPr lvl="1" eaLnBrk="1" hangingPunct="1">
              <a:lnSpc>
                <a:spcPct val="80000"/>
              </a:lnSpc>
            </a:pPr>
            <a:r>
              <a:rPr lang="en-US" dirty="0" smtClean="0"/>
              <a:t>Each member of a group makes a contribution to a common pool</a:t>
            </a:r>
          </a:p>
          <a:p>
            <a:pPr lvl="1" eaLnBrk="1" hangingPunct="1">
              <a:lnSpc>
                <a:spcPct val="80000"/>
              </a:lnSpc>
            </a:pPr>
            <a:r>
              <a:rPr lang="en-US" dirty="0" smtClean="0"/>
              <a:t>As the common pool is shared equally, each player’s contribution benefits everyone</a:t>
            </a:r>
          </a:p>
          <a:p>
            <a:pPr eaLnBrk="1" hangingPunct="1">
              <a:lnSpc>
                <a:spcPct val="80000"/>
              </a:lnSpc>
            </a:pPr>
            <a:r>
              <a:rPr lang="en-US" dirty="0" smtClean="0"/>
              <a:t>This creates a conflict between individual interests and collective interests</a:t>
            </a:r>
          </a:p>
          <a:p>
            <a:pPr>
              <a:lnSpc>
                <a:spcPct val="80000"/>
              </a:lnSpc>
            </a:pPr>
            <a:r>
              <a:rPr lang="en-US" dirty="0"/>
              <a:t>Game theory predicts zero or minimal contributions</a:t>
            </a:r>
            <a:endParaRPr lang="en-US" dirty="0" smtClean="0"/>
          </a:p>
        </p:txBody>
      </p:sp>
    </p:spTree>
    <p:extLst>
      <p:ext uri="{BB962C8B-B14F-4D97-AF65-F5344CB8AC3E}">
        <p14:creationId xmlns:p14="http://schemas.microsoft.com/office/powerpoint/2010/main" val="239464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Norms and Market Norms: Experiment</a:t>
            </a:r>
            <a:endParaRPr lang="en-US" dirty="0"/>
          </a:p>
        </p:txBody>
      </p:sp>
      <p:sp>
        <p:nvSpPr>
          <p:cNvPr id="3" name="Content Placeholder 2"/>
          <p:cNvSpPr>
            <a:spLocks noGrp="1"/>
          </p:cNvSpPr>
          <p:nvPr>
            <p:ph idx="1"/>
          </p:nvPr>
        </p:nvSpPr>
        <p:spPr/>
        <p:txBody>
          <a:bodyPr>
            <a:normAutofit/>
          </a:bodyPr>
          <a:lstStyle/>
          <a:p>
            <a:pPr lvl="0"/>
            <a:r>
              <a:rPr lang="en-US" dirty="0" smtClean="0"/>
              <a:t>In another version of </a:t>
            </a:r>
            <a:r>
              <a:rPr lang="en-US" dirty="0"/>
              <a:t>the experiment, </a:t>
            </a:r>
            <a:r>
              <a:rPr lang="en-US" dirty="0" smtClean="0"/>
              <a:t>the </a:t>
            </a:r>
            <a:r>
              <a:rPr lang="en-US" dirty="0"/>
              <a:t>rewards </a:t>
            </a:r>
            <a:r>
              <a:rPr lang="en-US" dirty="0" smtClean="0"/>
              <a:t>were a </a:t>
            </a:r>
            <a:r>
              <a:rPr lang="en-US" dirty="0"/>
              <a:t>box of Godiva chocolates (worth </a:t>
            </a:r>
            <a:r>
              <a:rPr lang="en-US" dirty="0" smtClean="0"/>
              <a:t>$</a:t>
            </a:r>
            <a:r>
              <a:rPr lang="en-US" dirty="0"/>
              <a:t>5), a Snickers bar (worth </a:t>
            </a:r>
            <a:r>
              <a:rPr lang="en-US" dirty="0" smtClean="0"/>
              <a:t>$</a:t>
            </a:r>
            <a:r>
              <a:rPr lang="en-US" dirty="0"/>
              <a:t>1), and zero </a:t>
            </a:r>
            <a:endParaRPr lang="en-US" sz="2400" dirty="0"/>
          </a:p>
          <a:p>
            <a:pPr lvl="1"/>
            <a:r>
              <a:rPr lang="en-US" dirty="0"/>
              <a:t>$5 (Godiva): 169 circles</a:t>
            </a:r>
            <a:endParaRPr lang="en-US" sz="2000" dirty="0"/>
          </a:p>
          <a:p>
            <a:pPr lvl="1"/>
            <a:r>
              <a:rPr lang="en-US" dirty="0"/>
              <a:t>$0.50 (Snickers): 162 circles</a:t>
            </a:r>
            <a:endParaRPr lang="en-US" sz="2000" dirty="0"/>
          </a:p>
          <a:p>
            <a:pPr lvl="1"/>
            <a:r>
              <a:rPr lang="en-US" dirty="0"/>
              <a:t>Zero: 168 circles</a:t>
            </a:r>
            <a:endParaRPr lang="en-US" sz="2000" dirty="0"/>
          </a:p>
          <a:p>
            <a:pPr lvl="1"/>
            <a:r>
              <a:rPr lang="en-US" dirty="0"/>
              <a:t>Conclusion: Small gifts </a:t>
            </a:r>
            <a:r>
              <a:rPr lang="en-US" dirty="0" smtClean="0"/>
              <a:t>don’t </a:t>
            </a:r>
            <a:r>
              <a:rPr lang="en-US" dirty="0"/>
              <a:t>constitute a market norm, and keep things in the social </a:t>
            </a:r>
            <a:r>
              <a:rPr lang="en-US" dirty="0" smtClean="0"/>
              <a:t>realm</a:t>
            </a:r>
            <a:endParaRPr lang="en-US" sz="2000" dirty="0"/>
          </a:p>
        </p:txBody>
      </p:sp>
    </p:spTree>
    <p:extLst>
      <p:ext uri="{BB962C8B-B14F-4D97-AF65-F5344CB8AC3E}">
        <p14:creationId xmlns:p14="http://schemas.microsoft.com/office/powerpoint/2010/main" val="917634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Norms and Market Norms: Experiment</a:t>
            </a:r>
            <a:endParaRPr lang="en-US" dirty="0"/>
          </a:p>
        </p:txBody>
      </p:sp>
      <p:sp>
        <p:nvSpPr>
          <p:cNvPr id="3" name="Content Placeholder 2"/>
          <p:cNvSpPr>
            <a:spLocks noGrp="1"/>
          </p:cNvSpPr>
          <p:nvPr>
            <p:ph idx="1"/>
          </p:nvPr>
        </p:nvSpPr>
        <p:spPr/>
        <p:txBody>
          <a:bodyPr>
            <a:normAutofit/>
          </a:bodyPr>
          <a:lstStyle/>
          <a:p>
            <a:pPr lvl="0"/>
            <a:r>
              <a:rPr lang="en-US" dirty="0" smtClean="0"/>
              <a:t>One more variation: The experimenters </a:t>
            </a:r>
            <a:r>
              <a:rPr lang="en-US" i="1" dirty="0" smtClean="0"/>
              <a:t>described</a:t>
            </a:r>
            <a:r>
              <a:rPr lang="en-US" dirty="0" smtClean="0"/>
              <a:t> the gifts as a $5 box of chocolates and a $0.50 candy bar. </a:t>
            </a:r>
          </a:p>
          <a:p>
            <a:pPr lvl="0"/>
            <a:r>
              <a:rPr lang="en-US" dirty="0" smtClean="0"/>
              <a:t>The results were the same as with the cash rewards. </a:t>
            </a:r>
          </a:p>
          <a:p>
            <a:pPr lvl="0"/>
            <a:r>
              <a:rPr lang="en-US" dirty="0" smtClean="0"/>
              <a:t>People reacted to explicitly priced gifts in exactly the same way they reacted to cash.</a:t>
            </a:r>
            <a:endParaRPr lang="en-US" sz="2400" dirty="0"/>
          </a:p>
          <a:p>
            <a:pPr lvl="0"/>
            <a:r>
              <a:rPr lang="en-US" dirty="0" smtClean="0"/>
              <a:t>“People are willing to work free, and they are willing to work for a reasonable wage, but offer them just a small payment and they will walk away.”</a:t>
            </a:r>
            <a:endParaRPr lang="en-US" sz="2400" dirty="0"/>
          </a:p>
          <a:p>
            <a:endParaRPr lang="en-US" dirty="0" smtClean="0"/>
          </a:p>
          <a:p>
            <a:endParaRPr lang="en-US" dirty="0"/>
          </a:p>
        </p:txBody>
      </p:sp>
    </p:spTree>
    <p:extLst>
      <p:ext uri="{BB962C8B-B14F-4D97-AF65-F5344CB8AC3E}">
        <p14:creationId xmlns:p14="http://schemas.microsoft.com/office/powerpoint/2010/main" val="10465060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From Market Norms to Social Norms: Productivity</a:t>
            </a:r>
          </a:p>
        </p:txBody>
      </p:sp>
      <p:sp>
        <p:nvSpPr>
          <p:cNvPr id="19459" name="Content Placeholder 2"/>
          <p:cNvSpPr>
            <a:spLocks noGrp="1"/>
          </p:cNvSpPr>
          <p:nvPr>
            <p:ph idx="1"/>
          </p:nvPr>
        </p:nvSpPr>
        <p:spPr>
          <a:xfrm>
            <a:off x="609600" y="1600201"/>
            <a:ext cx="6708775" cy="4525963"/>
          </a:xfrm>
        </p:spPr>
        <p:txBody>
          <a:bodyPr/>
          <a:lstStyle/>
          <a:p>
            <a:r>
              <a:rPr lang="en-US" altLang="en-US" dirty="0" smtClean="0"/>
              <a:t>The productivity of experimental subjects at a mundane task was measured</a:t>
            </a:r>
          </a:p>
          <a:p>
            <a:r>
              <a:rPr lang="en-US" altLang="en-US" dirty="0" smtClean="0"/>
              <a:t>The results show how social norms affect work</a:t>
            </a:r>
          </a:p>
        </p:txBody>
      </p:sp>
      <p:graphicFrame>
        <p:nvGraphicFramePr>
          <p:cNvPr id="4" name="Table 3"/>
          <p:cNvGraphicFramePr>
            <a:graphicFrameLocks noGrp="1"/>
          </p:cNvGraphicFramePr>
          <p:nvPr>
            <p:extLst>
              <p:ext uri="{D42A27DB-BD31-4B8C-83A1-F6EECF244321}">
                <p14:modId xmlns:p14="http://schemas.microsoft.com/office/powerpoint/2010/main" val="4151602225"/>
              </p:ext>
            </p:extLst>
          </p:nvPr>
        </p:nvGraphicFramePr>
        <p:xfrm>
          <a:off x="7318375" y="1828800"/>
          <a:ext cx="4797425" cy="1482724"/>
        </p:xfrm>
        <a:graphic>
          <a:graphicData uri="http://schemas.openxmlformats.org/drawingml/2006/table">
            <a:tbl>
              <a:tblPr firstRow="1" bandRow="1">
                <a:tableStyleId>{5C22544A-7EE6-4342-B048-85BDC9FD1C3A}</a:tableStyleId>
              </a:tblPr>
              <a:tblGrid>
                <a:gridCol w="3494665">
                  <a:extLst>
                    <a:ext uri="{9D8B030D-6E8A-4147-A177-3AD203B41FA5}">
                      <a16:colId xmlns:a16="http://schemas.microsoft.com/office/drawing/2014/main" val="20000"/>
                    </a:ext>
                  </a:extLst>
                </a:gridCol>
                <a:gridCol w="1302760">
                  <a:extLst>
                    <a:ext uri="{9D8B030D-6E8A-4147-A177-3AD203B41FA5}">
                      <a16:colId xmlns:a16="http://schemas.microsoft.com/office/drawing/2014/main" val="20001"/>
                    </a:ext>
                  </a:extLst>
                </a:gridCol>
              </a:tblGrid>
              <a:tr h="370681">
                <a:tc>
                  <a:txBody>
                    <a:bodyPr/>
                    <a:lstStyle/>
                    <a:p>
                      <a:pPr algn="ctr"/>
                      <a:r>
                        <a:rPr lang="en-US" sz="1800" dirty="0" smtClean="0"/>
                        <a:t>Payment for participation</a:t>
                      </a:r>
                      <a:endParaRPr lang="en-US" sz="1800" dirty="0"/>
                    </a:p>
                  </a:txBody>
                  <a:tcPr marL="91448" marR="91448" marT="45700" marB="45700"/>
                </a:tc>
                <a:tc>
                  <a:txBody>
                    <a:bodyPr/>
                    <a:lstStyle/>
                    <a:p>
                      <a:pPr algn="ctr"/>
                      <a:r>
                        <a:rPr lang="en-US" sz="1800" dirty="0" smtClean="0"/>
                        <a:t>Work Done</a:t>
                      </a:r>
                      <a:endParaRPr lang="en-US" sz="1800" dirty="0"/>
                    </a:p>
                  </a:txBody>
                  <a:tcPr marL="91448" marR="91448" marT="45700" marB="45700"/>
                </a:tc>
                <a:extLst>
                  <a:ext uri="{0D108BD9-81ED-4DB2-BD59-A6C34878D82A}">
                    <a16:rowId xmlns:a16="http://schemas.microsoft.com/office/drawing/2014/main" val="10000"/>
                  </a:ext>
                </a:extLst>
              </a:tr>
              <a:tr h="370681">
                <a:tc>
                  <a:txBody>
                    <a:bodyPr/>
                    <a:lstStyle/>
                    <a:p>
                      <a:pPr algn="ctr"/>
                      <a:r>
                        <a:rPr lang="en-US" sz="1800" dirty="0" smtClean="0"/>
                        <a:t>$5.00</a:t>
                      </a:r>
                      <a:endParaRPr lang="en-US" sz="1800" dirty="0"/>
                    </a:p>
                  </a:txBody>
                  <a:tcPr marL="91448" marR="91448" marT="45700" marB="45700"/>
                </a:tc>
                <a:tc>
                  <a:txBody>
                    <a:bodyPr/>
                    <a:lstStyle/>
                    <a:p>
                      <a:pPr algn="ctr"/>
                      <a:r>
                        <a:rPr lang="en-US" sz="1800" dirty="0" smtClean="0"/>
                        <a:t>159</a:t>
                      </a:r>
                      <a:endParaRPr lang="en-US" sz="1800" dirty="0"/>
                    </a:p>
                  </a:txBody>
                  <a:tcPr marL="91448" marR="91448" marT="45700" marB="45700"/>
                </a:tc>
                <a:extLst>
                  <a:ext uri="{0D108BD9-81ED-4DB2-BD59-A6C34878D82A}">
                    <a16:rowId xmlns:a16="http://schemas.microsoft.com/office/drawing/2014/main" val="10001"/>
                  </a:ext>
                </a:extLst>
              </a:tr>
              <a:tr h="370681">
                <a:tc>
                  <a:txBody>
                    <a:bodyPr/>
                    <a:lstStyle/>
                    <a:p>
                      <a:pPr algn="ctr"/>
                      <a:r>
                        <a:rPr lang="en-US" sz="1800" dirty="0" smtClean="0"/>
                        <a:t>$0.50</a:t>
                      </a:r>
                      <a:endParaRPr lang="en-US" sz="1800" dirty="0"/>
                    </a:p>
                  </a:txBody>
                  <a:tcPr marL="91448" marR="91448" marT="45700" marB="45700"/>
                </a:tc>
                <a:tc>
                  <a:txBody>
                    <a:bodyPr/>
                    <a:lstStyle/>
                    <a:p>
                      <a:pPr algn="ctr"/>
                      <a:r>
                        <a:rPr lang="en-US" sz="1800" dirty="0" smtClean="0"/>
                        <a:t>101</a:t>
                      </a:r>
                      <a:endParaRPr lang="en-US" sz="1800" dirty="0"/>
                    </a:p>
                  </a:txBody>
                  <a:tcPr marL="91448" marR="91448" marT="45700" marB="45700"/>
                </a:tc>
                <a:extLst>
                  <a:ext uri="{0D108BD9-81ED-4DB2-BD59-A6C34878D82A}">
                    <a16:rowId xmlns:a16="http://schemas.microsoft.com/office/drawing/2014/main" val="10002"/>
                  </a:ext>
                </a:extLst>
              </a:tr>
              <a:tr h="370681">
                <a:tc>
                  <a:txBody>
                    <a:bodyPr/>
                    <a:lstStyle/>
                    <a:p>
                      <a:pPr algn="ctr"/>
                      <a:r>
                        <a:rPr lang="en-US" sz="1800" dirty="0" smtClean="0"/>
                        <a:t>$0.00</a:t>
                      </a:r>
                      <a:r>
                        <a:rPr lang="en-US" sz="1800" baseline="0" dirty="0" smtClean="0"/>
                        <a:t> (“Would you do us a favor?”)</a:t>
                      </a:r>
                      <a:endParaRPr lang="en-US" sz="1800" dirty="0"/>
                    </a:p>
                  </a:txBody>
                  <a:tcPr marL="91448" marR="91448" marT="45700" marB="45700"/>
                </a:tc>
                <a:tc>
                  <a:txBody>
                    <a:bodyPr/>
                    <a:lstStyle/>
                    <a:p>
                      <a:pPr algn="ctr"/>
                      <a:r>
                        <a:rPr lang="en-US" sz="1800" dirty="0" smtClean="0"/>
                        <a:t>168</a:t>
                      </a:r>
                      <a:endParaRPr lang="en-US" sz="1800" dirty="0"/>
                    </a:p>
                  </a:txBody>
                  <a:tcPr marL="91448" marR="91448" marT="45700" marB="45700"/>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6089070"/>
              </p:ext>
            </p:extLst>
          </p:nvPr>
        </p:nvGraphicFramePr>
        <p:xfrm>
          <a:off x="7318375" y="3470275"/>
          <a:ext cx="4797425" cy="1482724"/>
        </p:xfrm>
        <a:graphic>
          <a:graphicData uri="http://schemas.openxmlformats.org/drawingml/2006/table">
            <a:tbl>
              <a:tblPr firstRow="1" bandRow="1">
                <a:tableStyleId>{5C22544A-7EE6-4342-B048-85BDC9FD1C3A}</a:tableStyleId>
              </a:tblPr>
              <a:tblGrid>
                <a:gridCol w="3494665">
                  <a:extLst>
                    <a:ext uri="{9D8B030D-6E8A-4147-A177-3AD203B41FA5}">
                      <a16:colId xmlns:a16="http://schemas.microsoft.com/office/drawing/2014/main" val="20000"/>
                    </a:ext>
                  </a:extLst>
                </a:gridCol>
                <a:gridCol w="1302760">
                  <a:extLst>
                    <a:ext uri="{9D8B030D-6E8A-4147-A177-3AD203B41FA5}">
                      <a16:colId xmlns:a16="http://schemas.microsoft.com/office/drawing/2014/main" val="20001"/>
                    </a:ext>
                  </a:extLst>
                </a:gridCol>
              </a:tblGrid>
              <a:tr h="370681">
                <a:tc>
                  <a:txBody>
                    <a:bodyPr/>
                    <a:lstStyle/>
                    <a:p>
                      <a:pPr algn="ctr"/>
                      <a:r>
                        <a:rPr lang="en-US" sz="1800" dirty="0" smtClean="0"/>
                        <a:t>Payment for participation</a:t>
                      </a:r>
                      <a:endParaRPr lang="en-US" sz="1800" dirty="0"/>
                    </a:p>
                  </a:txBody>
                  <a:tcPr marL="91448" marR="91448" marT="45700" marB="45700"/>
                </a:tc>
                <a:tc>
                  <a:txBody>
                    <a:bodyPr/>
                    <a:lstStyle/>
                    <a:p>
                      <a:pPr algn="ctr"/>
                      <a:r>
                        <a:rPr lang="en-US" sz="1800" dirty="0" smtClean="0"/>
                        <a:t>Work Done</a:t>
                      </a:r>
                      <a:endParaRPr lang="en-US" sz="1800" dirty="0"/>
                    </a:p>
                  </a:txBody>
                  <a:tcPr marL="91448" marR="91448" marT="45700" marB="45700"/>
                </a:tc>
                <a:extLst>
                  <a:ext uri="{0D108BD9-81ED-4DB2-BD59-A6C34878D82A}">
                    <a16:rowId xmlns:a16="http://schemas.microsoft.com/office/drawing/2014/main" val="10000"/>
                  </a:ext>
                </a:extLst>
              </a:tr>
              <a:tr h="370681">
                <a:tc>
                  <a:txBody>
                    <a:bodyPr/>
                    <a:lstStyle/>
                    <a:p>
                      <a:pPr algn="ctr"/>
                      <a:r>
                        <a:rPr lang="en-US" sz="1800" dirty="0" smtClean="0"/>
                        <a:t>$5.00 gift, value not mentioned</a:t>
                      </a:r>
                      <a:endParaRPr lang="en-US" sz="1800" dirty="0"/>
                    </a:p>
                  </a:txBody>
                  <a:tcPr marL="91448" marR="91448" marT="45700" marB="45700"/>
                </a:tc>
                <a:tc>
                  <a:txBody>
                    <a:bodyPr/>
                    <a:lstStyle/>
                    <a:p>
                      <a:pPr algn="ctr"/>
                      <a:r>
                        <a:rPr lang="en-US" sz="1800" dirty="0" smtClean="0"/>
                        <a:t>169</a:t>
                      </a:r>
                      <a:endParaRPr lang="en-US" sz="1800" dirty="0"/>
                    </a:p>
                  </a:txBody>
                  <a:tcPr marL="91448" marR="91448" marT="45700" marB="45700"/>
                </a:tc>
                <a:extLst>
                  <a:ext uri="{0D108BD9-81ED-4DB2-BD59-A6C34878D82A}">
                    <a16:rowId xmlns:a16="http://schemas.microsoft.com/office/drawing/2014/main" val="10001"/>
                  </a:ext>
                </a:extLst>
              </a:tr>
              <a:tr h="370681">
                <a:tc>
                  <a:txBody>
                    <a:bodyPr/>
                    <a:lstStyle/>
                    <a:p>
                      <a:pPr algn="ctr"/>
                      <a:r>
                        <a:rPr lang="en-US" sz="1800" dirty="0" smtClean="0"/>
                        <a:t>$0.50 gift, value not mentioned</a:t>
                      </a:r>
                      <a:endParaRPr lang="en-US" sz="1800" dirty="0"/>
                    </a:p>
                  </a:txBody>
                  <a:tcPr marL="91448" marR="91448" marT="45700" marB="45700"/>
                </a:tc>
                <a:tc>
                  <a:txBody>
                    <a:bodyPr/>
                    <a:lstStyle/>
                    <a:p>
                      <a:pPr algn="ctr"/>
                      <a:r>
                        <a:rPr lang="en-US" sz="1800" dirty="0" smtClean="0"/>
                        <a:t>162</a:t>
                      </a:r>
                      <a:endParaRPr lang="en-US" sz="1800" dirty="0"/>
                    </a:p>
                  </a:txBody>
                  <a:tcPr marL="91448" marR="91448" marT="45700" marB="45700"/>
                </a:tc>
                <a:extLst>
                  <a:ext uri="{0D108BD9-81ED-4DB2-BD59-A6C34878D82A}">
                    <a16:rowId xmlns:a16="http://schemas.microsoft.com/office/drawing/2014/main" val="10002"/>
                  </a:ext>
                </a:extLst>
              </a:tr>
              <a:tr h="370681">
                <a:tc>
                  <a:txBody>
                    <a:bodyPr/>
                    <a:lstStyle/>
                    <a:p>
                      <a:pPr algn="ctr"/>
                      <a:r>
                        <a:rPr lang="en-US" sz="1800" dirty="0" smtClean="0"/>
                        <a:t>$0.00</a:t>
                      </a:r>
                      <a:r>
                        <a:rPr lang="en-US" sz="1800" baseline="0" dirty="0" smtClean="0"/>
                        <a:t> (“Would you do us a favor?”)</a:t>
                      </a:r>
                      <a:endParaRPr lang="en-US" sz="1800" dirty="0"/>
                    </a:p>
                  </a:txBody>
                  <a:tcPr marL="91448" marR="91448" marT="45700" marB="45700"/>
                </a:tc>
                <a:tc>
                  <a:txBody>
                    <a:bodyPr/>
                    <a:lstStyle/>
                    <a:p>
                      <a:pPr algn="ctr"/>
                      <a:r>
                        <a:rPr lang="en-US" sz="1800" dirty="0" smtClean="0"/>
                        <a:t>168</a:t>
                      </a:r>
                      <a:endParaRPr lang="en-US" sz="1800" dirty="0"/>
                    </a:p>
                  </a:txBody>
                  <a:tcPr marL="91448" marR="91448" marT="45700" marB="45700"/>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69524293"/>
              </p:ext>
            </p:extLst>
          </p:nvPr>
        </p:nvGraphicFramePr>
        <p:xfrm>
          <a:off x="7318375" y="5070475"/>
          <a:ext cx="4797425" cy="741364"/>
        </p:xfrm>
        <a:graphic>
          <a:graphicData uri="http://schemas.openxmlformats.org/drawingml/2006/table">
            <a:tbl>
              <a:tblPr firstRow="1" bandRow="1">
                <a:tableStyleId>{5C22544A-7EE6-4342-B048-85BDC9FD1C3A}</a:tableStyleId>
              </a:tblPr>
              <a:tblGrid>
                <a:gridCol w="3494665">
                  <a:extLst>
                    <a:ext uri="{9D8B030D-6E8A-4147-A177-3AD203B41FA5}">
                      <a16:colId xmlns:a16="http://schemas.microsoft.com/office/drawing/2014/main" val="20000"/>
                    </a:ext>
                  </a:extLst>
                </a:gridCol>
                <a:gridCol w="1302760">
                  <a:extLst>
                    <a:ext uri="{9D8B030D-6E8A-4147-A177-3AD203B41FA5}">
                      <a16:colId xmlns:a16="http://schemas.microsoft.com/office/drawing/2014/main" val="20001"/>
                    </a:ext>
                  </a:extLst>
                </a:gridCol>
              </a:tblGrid>
              <a:tr h="370682">
                <a:tc>
                  <a:txBody>
                    <a:bodyPr/>
                    <a:lstStyle/>
                    <a:p>
                      <a:pPr algn="ctr"/>
                      <a:r>
                        <a:rPr lang="en-US" sz="1800" dirty="0" smtClean="0"/>
                        <a:t>Payment for participation</a:t>
                      </a:r>
                      <a:endParaRPr lang="en-US" sz="1800" dirty="0"/>
                    </a:p>
                  </a:txBody>
                  <a:tcPr marL="91448" marR="91448" marT="45700" marB="45700"/>
                </a:tc>
                <a:tc>
                  <a:txBody>
                    <a:bodyPr/>
                    <a:lstStyle/>
                    <a:p>
                      <a:pPr algn="ctr"/>
                      <a:r>
                        <a:rPr lang="en-US" sz="1800" dirty="0" smtClean="0"/>
                        <a:t>Work Done</a:t>
                      </a:r>
                      <a:endParaRPr lang="en-US" sz="1800" dirty="0"/>
                    </a:p>
                  </a:txBody>
                  <a:tcPr marL="91448" marR="91448" marT="45700" marB="45700"/>
                </a:tc>
                <a:extLst>
                  <a:ext uri="{0D108BD9-81ED-4DB2-BD59-A6C34878D82A}">
                    <a16:rowId xmlns:a16="http://schemas.microsoft.com/office/drawing/2014/main" val="10000"/>
                  </a:ext>
                </a:extLst>
              </a:tr>
              <a:tr h="370682">
                <a:tc>
                  <a:txBody>
                    <a:bodyPr/>
                    <a:lstStyle/>
                    <a:p>
                      <a:pPr algn="ctr"/>
                      <a:r>
                        <a:rPr lang="en-US" sz="1800" dirty="0" smtClean="0"/>
                        <a:t>$0.50 gift, value mentioned</a:t>
                      </a:r>
                      <a:endParaRPr lang="en-US" sz="1800" dirty="0"/>
                    </a:p>
                  </a:txBody>
                  <a:tcPr marL="91448" marR="91448" marT="45700" marB="45700"/>
                </a:tc>
                <a:tc>
                  <a:txBody>
                    <a:bodyPr/>
                    <a:lstStyle/>
                    <a:p>
                      <a:pPr algn="ctr"/>
                      <a:r>
                        <a:rPr lang="en-US" sz="1800" dirty="0" smtClean="0"/>
                        <a:t>101</a:t>
                      </a:r>
                      <a:endParaRPr lang="en-US" sz="1800" dirty="0"/>
                    </a:p>
                  </a:txBody>
                  <a:tcPr marL="91448" marR="91448" marT="45700" marB="457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3454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 norms drive out social norms</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AARP asked lawyers </a:t>
            </a:r>
            <a:r>
              <a:rPr lang="en-US" dirty="0" smtClean="0"/>
              <a:t>whether </a:t>
            </a:r>
            <a:r>
              <a:rPr lang="en-US" dirty="0"/>
              <a:t>they would offer their services to needy </a:t>
            </a:r>
            <a:r>
              <a:rPr lang="en-US" dirty="0" smtClean="0"/>
              <a:t>retirees for </a:t>
            </a:r>
            <a:r>
              <a:rPr lang="en-US" dirty="0"/>
              <a:t>a discounted price of $30/hour. </a:t>
            </a:r>
            <a:endParaRPr lang="en-US" dirty="0" smtClean="0"/>
          </a:p>
          <a:p>
            <a:r>
              <a:rPr lang="en-US" dirty="0" smtClean="0"/>
              <a:t>No </a:t>
            </a:r>
            <a:r>
              <a:rPr lang="en-US" dirty="0"/>
              <a:t>dice. </a:t>
            </a:r>
            <a:endParaRPr lang="en-US" dirty="0" smtClean="0"/>
          </a:p>
          <a:p>
            <a:r>
              <a:rPr lang="en-US" dirty="0" smtClean="0"/>
              <a:t>When </a:t>
            </a:r>
            <a:r>
              <a:rPr lang="en-US" dirty="0"/>
              <a:t>the program manager instead asked if they'd offer their services for free, the lawyers overwhelmingly said they would participate.</a:t>
            </a:r>
            <a:endParaRPr lang="en-US" sz="2400" dirty="0"/>
          </a:p>
          <a:p>
            <a:r>
              <a:rPr lang="en-US" dirty="0" smtClean="0"/>
              <a:t>A </a:t>
            </a:r>
            <a:r>
              <a:rPr lang="en-US" i="1" dirty="0"/>
              <a:t>sensei</a:t>
            </a:r>
            <a:r>
              <a:rPr lang="en-US" dirty="0"/>
              <a:t> taught a free class.  The students felt bad, and asked the master if they could pay him. He replied that if he charged them, they couldn't afford him.</a:t>
            </a:r>
            <a:endParaRPr lang="en-US" sz="2400" dirty="0"/>
          </a:p>
          <a:p>
            <a:endParaRPr lang="en-US" dirty="0"/>
          </a:p>
        </p:txBody>
      </p:sp>
    </p:spTree>
    <p:extLst>
      <p:ext uri="{BB962C8B-B14F-4D97-AF65-F5344CB8AC3E}">
        <p14:creationId xmlns:p14="http://schemas.microsoft.com/office/powerpoint/2010/main" val="22862636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 norms drive out social norms</a:t>
            </a:r>
            <a:endParaRPr lang="en-US" dirty="0"/>
          </a:p>
        </p:txBody>
      </p:sp>
      <p:sp>
        <p:nvSpPr>
          <p:cNvPr id="3" name="Content Placeholder 2"/>
          <p:cNvSpPr>
            <a:spLocks noGrp="1"/>
          </p:cNvSpPr>
          <p:nvPr>
            <p:ph idx="1"/>
          </p:nvPr>
        </p:nvSpPr>
        <p:spPr/>
        <p:txBody>
          <a:bodyPr>
            <a:normAutofit/>
          </a:bodyPr>
          <a:lstStyle/>
          <a:p>
            <a:pPr lvl="0"/>
            <a:r>
              <a:rPr lang="en-US" dirty="0" err="1"/>
              <a:t>Gneezy</a:t>
            </a:r>
            <a:r>
              <a:rPr lang="en-US" dirty="0"/>
              <a:t> and </a:t>
            </a:r>
            <a:r>
              <a:rPr lang="en-US" dirty="0" err="1"/>
              <a:t>Rustichini</a:t>
            </a:r>
            <a:r>
              <a:rPr lang="en-US" dirty="0"/>
              <a:t> studied the effect of fining parents who picked up their children from daycare late </a:t>
            </a:r>
            <a:endParaRPr lang="en-US" sz="2400" dirty="0"/>
          </a:p>
          <a:p>
            <a:r>
              <a:rPr lang="en-US" dirty="0"/>
              <a:t>Imposing a fine had </a:t>
            </a:r>
            <a:r>
              <a:rPr lang="en-US" i="1" dirty="0"/>
              <a:t>long-term</a:t>
            </a:r>
            <a:r>
              <a:rPr lang="en-US" dirty="0"/>
              <a:t> negative effects. </a:t>
            </a:r>
            <a:endParaRPr lang="en-US" dirty="0" smtClean="0"/>
          </a:p>
          <a:p>
            <a:pPr lvl="1"/>
            <a:r>
              <a:rPr lang="en-US" dirty="0" smtClean="0"/>
              <a:t>Without </a:t>
            </a:r>
            <a:r>
              <a:rPr lang="en-US" dirty="0"/>
              <a:t>a fine, parents felt guilty about being </a:t>
            </a:r>
            <a:r>
              <a:rPr lang="en-US" dirty="0" smtClean="0"/>
              <a:t>late</a:t>
            </a:r>
          </a:p>
          <a:p>
            <a:pPr lvl="1"/>
            <a:r>
              <a:rPr lang="en-US" dirty="0" smtClean="0"/>
              <a:t>Imposing </a:t>
            </a:r>
            <a:r>
              <a:rPr lang="en-US" dirty="0"/>
              <a:t>a fine inadvertently replaced social norms with market norms.  </a:t>
            </a:r>
            <a:endParaRPr lang="en-US" dirty="0" smtClean="0"/>
          </a:p>
          <a:p>
            <a:pPr lvl="1"/>
            <a:r>
              <a:rPr lang="en-US" dirty="0" smtClean="0"/>
              <a:t>Parents </a:t>
            </a:r>
            <a:r>
              <a:rPr lang="en-US" dirty="0"/>
              <a:t>decided </a:t>
            </a:r>
            <a:r>
              <a:rPr lang="en-US" dirty="0" smtClean="0"/>
              <a:t>that, since </a:t>
            </a:r>
            <a:r>
              <a:rPr lang="en-US" dirty="0"/>
              <a:t>they were being fined, they could decide whether or not to be late, and frequently chose to be late</a:t>
            </a:r>
            <a:r>
              <a:rPr lang="en-US" dirty="0" smtClean="0"/>
              <a:t>.</a:t>
            </a:r>
            <a:endParaRPr lang="en-US" sz="2000" dirty="0"/>
          </a:p>
        </p:txBody>
      </p:sp>
    </p:spTree>
    <p:extLst>
      <p:ext uri="{BB962C8B-B14F-4D97-AF65-F5344CB8AC3E}">
        <p14:creationId xmlns:p14="http://schemas.microsoft.com/office/powerpoint/2010/main" val="26803899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 norms drive out social norms</a:t>
            </a:r>
            <a:endParaRPr lang="en-US" dirty="0"/>
          </a:p>
        </p:txBody>
      </p:sp>
      <p:sp>
        <p:nvSpPr>
          <p:cNvPr id="3" name="Content Placeholder 2"/>
          <p:cNvSpPr>
            <a:spLocks noGrp="1"/>
          </p:cNvSpPr>
          <p:nvPr>
            <p:ph idx="1"/>
          </p:nvPr>
        </p:nvSpPr>
        <p:spPr/>
        <p:txBody>
          <a:bodyPr>
            <a:normAutofit/>
          </a:bodyPr>
          <a:lstStyle/>
          <a:p>
            <a:r>
              <a:rPr lang="en-US" dirty="0" smtClean="0"/>
              <a:t>A few weeks later, the day care center removed the fine, but the situation worsened. </a:t>
            </a:r>
          </a:p>
          <a:p>
            <a:r>
              <a:rPr lang="en-US" dirty="0" smtClean="0"/>
              <a:t>Rather than reverting to social norms, parents now concluded that there was no penalty for tardiness.</a:t>
            </a:r>
            <a:endParaRPr lang="en-US" sz="2400" dirty="0"/>
          </a:p>
          <a:p>
            <a:r>
              <a:rPr lang="en-US" dirty="0" smtClean="0"/>
              <a:t>Conclusion: “When a social norm collides with a market norm, the social norm goes away for a long time.  In other words, social relationships are not easy to reestablish. Once a social norm is trumped by a market norm, it will rarely return.”</a:t>
            </a:r>
          </a:p>
          <a:p>
            <a:endParaRPr lang="en-US" dirty="0"/>
          </a:p>
        </p:txBody>
      </p:sp>
    </p:spTree>
    <p:extLst>
      <p:ext uri="{BB962C8B-B14F-4D97-AF65-F5344CB8AC3E}">
        <p14:creationId xmlns:p14="http://schemas.microsoft.com/office/powerpoint/2010/main" val="3203391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In a Day Care Center in Israel</a:t>
            </a:r>
          </a:p>
        </p:txBody>
      </p:sp>
      <p:sp>
        <p:nvSpPr>
          <p:cNvPr id="25603" name="Content Placeholder 2"/>
          <p:cNvSpPr>
            <a:spLocks noGrp="1"/>
          </p:cNvSpPr>
          <p:nvPr>
            <p:ph idx="1"/>
          </p:nvPr>
        </p:nvSpPr>
        <p:spPr/>
        <p:txBody>
          <a:bodyPr>
            <a:normAutofit/>
          </a:bodyPr>
          <a:lstStyle/>
          <a:p>
            <a:r>
              <a:rPr lang="en-US" altLang="en-US" smtClean="0"/>
              <a:t>The administration—annoyed that parents were showing up late to pick up their kids—decided to make late parents pay fines</a:t>
            </a:r>
          </a:p>
          <a:p>
            <a:r>
              <a:rPr lang="en-US" altLang="en-US" smtClean="0"/>
              <a:t>Lateness </a:t>
            </a:r>
            <a:r>
              <a:rPr lang="en-US" altLang="en-US" i="1" smtClean="0"/>
              <a:t>increased</a:t>
            </a:r>
            <a:r>
              <a:rPr lang="en-US" altLang="en-US" smtClean="0"/>
              <a:t>!</a:t>
            </a:r>
          </a:p>
          <a:p>
            <a:r>
              <a:rPr lang="en-US" altLang="en-US" smtClean="0"/>
              <a:t>The late fee induced market norms: “As long as I am paying for being late, I am entitled to keep the teachers waiting.”</a:t>
            </a:r>
          </a:p>
          <a:p>
            <a:r>
              <a:rPr lang="en-US" altLang="en-US" smtClean="0"/>
              <a:t>The late fee was abandoned</a:t>
            </a:r>
          </a:p>
          <a:p>
            <a:r>
              <a:rPr lang="en-US" altLang="en-US" smtClean="0"/>
              <a:t>But it was too late. Market norms are sticky!</a:t>
            </a:r>
          </a:p>
        </p:txBody>
      </p:sp>
    </p:spTree>
    <p:extLst>
      <p:ext uri="{BB962C8B-B14F-4D97-AF65-F5344CB8AC3E}">
        <p14:creationId xmlns:p14="http://schemas.microsoft.com/office/powerpoint/2010/main" val="3463894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 in Business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“It’s </a:t>
            </a:r>
            <a:r>
              <a:rPr lang="en-US" dirty="0"/>
              <a:t>remarkable how much work companies (particularly start-ups) can get out of people when social norms (such as the excitement of building something together) are stronger than market norms (such as salaries stepping up with each promotion). </a:t>
            </a:r>
            <a:endParaRPr lang="en-US" dirty="0" smtClean="0"/>
          </a:p>
          <a:p>
            <a:pPr lvl="0"/>
            <a:r>
              <a:rPr lang="en-US" dirty="0" smtClean="0"/>
              <a:t>If </a:t>
            </a:r>
            <a:r>
              <a:rPr lang="en-US" dirty="0"/>
              <a:t>corporations started thinking in terms of social norms, they would realize that these norms build loyalty and--more important--make people want to extend themselves to the degree that corporations need today: to be flexible, concerned, and willing to pitch in.  </a:t>
            </a:r>
            <a:endParaRPr lang="en-US" dirty="0" smtClean="0"/>
          </a:p>
          <a:p>
            <a:pPr lvl="0"/>
            <a:r>
              <a:rPr lang="en-US" dirty="0" smtClean="0"/>
              <a:t>That’s </a:t>
            </a:r>
            <a:r>
              <a:rPr lang="en-US" dirty="0"/>
              <a:t>what a social relationship delivers</a:t>
            </a:r>
            <a:r>
              <a:rPr lang="en-US" dirty="0" smtClean="0"/>
              <a:t>.”</a:t>
            </a:r>
            <a:endParaRPr lang="en-US" dirty="0"/>
          </a:p>
        </p:txBody>
      </p:sp>
    </p:spTree>
    <p:extLst>
      <p:ext uri="{BB962C8B-B14F-4D97-AF65-F5344CB8AC3E}">
        <p14:creationId xmlns:p14="http://schemas.microsoft.com/office/powerpoint/2010/main" val="2820669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 in Business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 salary alone will not motivate people to risk their lives. </a:t>
            </a:r>
          </a:p>
          <a:p>
            <a:pPr lvl="1"/>
            <a:r>
              <a:rPr lang="en-US" dirty="0" smtClean="0"/>
              <a:t>Police officers, firefighters, soldiers--they don't die for their weekly pay. </a:t>
            </a:r>
          </a:p>
          <a:p>
            <a:pPr lvl="0"/>
            <a:r>
              <a:rPr lang="en-US" dirty="0" smtClean="0"/>
              <a:t>It’s the social norms--pride in their profession and a sense of duty--that will motivate them to give up their lives and health.</a:t>
            </a:r>
          </a:p>
          <a:p>
            <a:pPr lvl="0"/>
            <a:r>
              <a:rPr lang="en-US" dirty="0" smtClean="0"/>
              <a:t>Money, as it turns out, is very often the most expensive way to motivate people. </a:t>
            </a:r>
          </a:p>
          <a:p>
            <a:pPr lvl="0"/>
            <a:r>
              <a:rPr lang="en-US" dirty="0" smtClean="0"/>
              <a:t>Social norms are not only cheaper, but often more effective as well.”</a:t>
            </a:r>
            <a:endParaRPr lang="en-US" dirty="0"/>
          </a:p>
        </p:txBody>
      </p:sp>
    </p:spTree>
    <p:extLst>
      <p:ext uri="{BB962C8B-B14F-4D97-AF65-F5344CB8AC3E}">
        <p14:creationId xmlns:p14="http://schemas.microsoft.com/office/powerpoint/2010/main" val="249463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smtClean="0"/>
              <a:t>From Market Norms to Social Norms</a:t>
            </a:r>
          </a:p>
        </p:txBody>
      </p:sp>
      <p:sp>
        <p:nvSpPr>
          <p:cNvPr id="16387" name="Content Placeholder 2"/>
          <p:cNvSpPr>
            <a:spLocks noGrp="1"/>
          </p:cNvSpPr>
          <p:nvPr>
            <p:ph idx="1"/>
          </p:nvPr>
        </p:nvSpPr>
        <p:spPr/>
        <p:txBody>
          <a:bodyPr/>
          <a:lstStyle/>
          <a:p>
            <a:r>
              <a:rPr lang="en-US" altLang="en-US" smtClean="0"/>
              <a:t>When something is free, a major change occurs: market norms get replaced by social norms, and we treat each other in ways that are very different from the way buyers and sellers treat each other</a:t>
            </a:r>
          </a:p>
        </p:txBody>
      </p:sp>
    </p:spTree>
    <p:extLst>
      <p:ext uri="{BB962C8B-B14F-4D97-AF65-F5344CB8AC3E}">
        <p14:creationId xmlns:p14="http://schemas.microsoft.com/office/powerpoint/2010/main" val="52300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Voluntary Contribution Games</a:t>
            </a:r>
          </a:p>
        </p:txBody>
      </p:sp>
      <p:sp>
        <p:nvSpPr>
          <p:cNvPr id="95235" name="Rectangle 3"/>
          <p:cNvSpPr>
            <a:spLocks noGrp="1" noChangeArrowheads="1"/>
          </p:cNvSpPr>
          <p:nvPr>
            <p:ph idx="1"/>
          </p:nvPr>
        </p:nvSpPr>
        <p:spPr/>
        <p:txBody>
          <a:bodyPr>
            <a:normAutofit/>
          </a:bodyPr>
          <a:lstStyle/>
          <a:p>
            <a:pPr>
              <a:lnSpc>
                <a:spcPct val="80000"/>
              </a:lnSpc>
            </a:pPr>
            <a:r>
              <a:rPr lang="en-US" dirty="0" smtClean="0"/>
              <a:t>The </a:t>
            </a:r>
            <a:r>
              <a:rPr lang="en-US" dirty="0"/>
              <a:t>zero or minimal </a:t>
            </a:r>
            <a:r>
              <a:rPr lang="en-US" dirty="0" smtClean="0"/>
              <a:t>contributions predicted by game theory matches the behavior of experienced players reasonably well</a:t>
            </a:r>
          </a:p>
          <a:p>
            <a:pPr eaLnBrk="1" hangingPunct="1">
              <a:lnSpc>
                <a:spcPct val="80000"/>
              </a:lnSpc>
            </a:pPr>
            <a:r>
              <a:rPr lang="en-US" dirty="0" smtClean="0"/>
              <a:t>But for the two-stage voluntary contribution game, predictions based on standard game theory are far off: </a:t>
            </a:r>
            <a:r>
              <a:rPr lang="en-US" b="1" i="1" dirty="0" smtClean="0"/>
              <a:t>people do contribute significant amounts</a:t>
            </a:r>
          </a:p>
          <a:p>
            <a:pPr eaLnBrk="1" hangingPunct="1">
              <a:lnSpc>
                <a:spcPct val="80000"/>
              </a:lnSpc>
            </a:pPr>
            <a:r>
              <a:rPr lang="en-US" dirty="0" smtClean="0"/>
              <a:t>This suggests that standard assumptions about players’ preferences may be incorrect</a:t>
            </a:r>
          </a:p>
        </p:txBody>
      </p:sp>
    </p:spTree>
    <p:extLst>
      <p:ext uri="{BB962C8B-B14F-4D97-AF65-F5344CB8AC3E}">
        <p14:creationId xmlns:p14="http://schemas.microsoft.com/office/powerpoint/2010/main" val="5024388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mtClean="0"/>
              <a:t>From Market Norms to Social Norms</a:t>
            </a:r>
          </a:p>
        </p:txBody>
      </p:sp>
      <p:sp>
        <p:nvSpPr>
          <p:cNvPr id="17411" name="Content Placeholder 2"/>
          <p:cNvSpPr>
            <a:spLocks noGrp="1"/>
          </p:cNvSpPr>
          <p:nvPr>
            <p:ph idx="1"/>
          </p:nvPr>
        </p:nvSpPr>
        <p:spPr/>
        <p:txBody>
          <a:bodyPr>
            <a:normAutofit/>
          </a:bodyPr>
          <a:lstStyle/>
          <a:p>
            <a:r>
              <a:rPr lang="en-US" altLang="en-US" smtClean="0"/>
              <a:t>People will help you change a tire, if you ask them to do you a favor, but not if you offer to pay them, say, $5.00</a:t>
            </a:r>
          </a:p>
          <a:p>
            <a:r>
              <a:rPr lang="en-US" altLang="en-US" smtClean="0"/>
              <a:t>The reason is that when you offer $5.00, you are implicitly sending the message that that’s how much you think the other guy’s time and effort is worth</a:t>
            </a:r>
          </a:p>
          <a:p>
            <a:r>
              <a:rPr lang="en-US" altLang="en-US" smtClean="0"/>
              <a:t>Standard economics can’t explain this behavior</a:t>
            </a:r>
          </a:p>
        </p:txBody>
      </p:sp>
    </p:spTree>
    <p:extLst>
      <p:ext uri="{BB962C8B-B14F-4D97-AF65-F5344CB8AC3E}">
        <p14:creationId xmlns:p14="http://schemas.microsoft.com/office/powerpoint/2010/main" val="4738601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smtClean="0"/>
              <a:t>From Market Norms to Social Norms</a:t>
            </a:r>
          </a:p>
        </p:txBody>
      </p:sp>
      <p:sp>
        <p:nvSpPr>
          <p:cNvPr id="18435" name="Content Placeholder 2"/>
          <p:cNvSpPr>
            <a:spLocks noGrp="1"/>
          </p:cNvSpPr>
          <p:nvPr>
            <p:ph idx="1"/>
          </p:nvPr>
        </p:nvSpPr>
        <p:spPr/>
        <p:txBody>
          <a:bodyPr>
            <a:normAutofit/>
          </a:bodyPr>
          <a:lstStyle/>
          <a:p>
            <a:r>
              <a:rPr lang="en-US" altLang="en-US" smtClean="0"/>
              <a:t>When the AARP asked lawyers to do legal work for their members for $30 an hour (market norms), they refused</a:t>
            </a:r>
          </a:p>
          <a:p>
            <a:r>
              <a:rPr lang="en-US" altLang="en-US" smtClean="0"/>
              <a:t>When asked to volunteer their services (social norms) for needy retirees, they overwhelmingly said yes</a:t>
            </a:r>
          </a:p>
          <a:p>
            <a:r>
              <a:rPr lang="en-US" altLang="en-US" smtClean="0"/>
              <a:t>The law of supply—a fundamental idea in standard economics—can fail under social norms</a:t>
            </a:r>
          </a:p>
        </p:txBody>
      </p:sp>
    </p:spTree>
    <p:extLst>
      <p:ext uri="{BB962C8B-B14F-4D97-AF65-F5344CB8AC3E}">
        <p14:creationId xmlns:p14="http://schemas.microsoft.com/office/powerpoint/2010/main" val="1963414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smtClean="0"/>
              <a:t>From Market Norms to Social Norms: Productivity</a:t>
            </a:r>
          </a:p>
        </p:txBody>
      </p:sp>
      <p:sp>
        <p:nvSpPr>
          <p:cNvPr id="20483" name="Content Placeholder 2"/>
          <p:cNvSpPr>
            <a:spLocks noGrp="1"/>
          </p:cNvSpPr>
          <p:nvPr>
            <p:ph idx="1"/>
          </p:nvPr>
        </p:nvSpPr>
        <p:spPr/>
        <p:txBody>
          <a:bodyPr/>
          <a:lstStyle/>
          <a:p>
            <a:r>
              <a:rPr lang="en-US" altLang="en-US" dirty="0" smtClean="0"/>
              <a:t>Businesses can cultivate social norms-based relationships with their employees and suppliers in order to gain an advantage</a:t>
            </a:r>
          </a:p>
          <a:p>
            <a:r>
              <a:rPr lang="en-US" altLang="en-US" dirty="0" smtClean="0"/>
              <a:t>But then they cannot say “Business is business!” and treat their employees </a:t>
            </a:r>
            <a:r>
              <a:rPr lang="en-US" altLang="en-US" dirty="0" smtClean="0"/>
              <a:t>and </a:t>
            </a:r>
            <a:r>
              <a:rPr lang="en-US" altLang="en-US" dirty="0" smtClean="0"/>
              <a:t>suppliers harshly when business conditions turn bad</a:t>
            </a:r>
          </a:p>
          <a:p>
            <a:r>
              <a:rPr lang="en-US" altLang="en-US" dirty="0" smtClean="0"/>
              <a:t>Social norms require two-way shared </a:t>
            </a:r>
            <a:r>
              <a:rPr lang="en-US" altLang="en-US" dirty="0" smtClean="0"/>
              <a:t>sacrifice—reciprocity </a:t>
            </a:r>
          </a:p>
          <a:p>
            <a:r>
              <a:rPr lang="en-US" altLang="en-US" dirty="0" smtClean="0"/>
              <a:t>People will be generous towards businesses that are routinely seen as acting in generous ways</a:t>
            </a:r>
            <a:endParaRPr lang="en-US" altLang="en-US" dirty="0" smtClean="0"/>
          </a:p>
        </p:txBody>
      </p:sp>
    </p:spTree>
    <p:extLst>
      <p:ext uri="{BB962C8B-B14F-4D97-AF65-F5344CB8AC3E}">
        <p14:creationId xmlns:p14="http://schemas.microsoft.com/office/powerpoint/2010/main" val="30366108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mtClean="0"/>
              <a:t>From Market Norms to Social Norms</a:t>
            </a:r>
          </a:p>
        </p:txBody>
      </p:sp>
      <p:sp>
        <p:nvSpPr>
          <p:cNvPr id="21507" name="Content Placeholder 2"/>
          <p:cNvSpPr>
            <a:spLocks noGrp="1"/>
          </p:cNvSpPr>
          <p:nvPr>
            <p:ph idx="1"/>
          </p:nvPr>
        </p:nvSpPr>
        <p:spPr/>
        <p:txBody>
          <a:bodyPr>
            <a:normAutofit/>
          </a:bodyPr>
          <a:lstStyle/>
          <a:p>
            <a:r>
              <a:rPr lang="en-US" altLang="en-US" smtClean="0"/>
              <a:t>Norms can also be simulated by </a:t>
            </a:r>
            <a:r>
              <a:rPr lang="en-US" altLang="en-US" i="1" smtClean="0"/>
              <a:t>priming</a:t>
            </a:r>
          </a:p>
          <a:p>
            <a:r>
              <a:rPr lang="en-US" altLang="en-US" smtClean="0"/>
              <a:t>Experimental subjects were divided into two random groups</a:t>
            </a:r>
          </a:p>
          <a:p>
            <a:pPr lvl="1"/>
            <a:r>
              <a:rPr lang="en-US" altLang="en-US" smtClean="0"/>
              <a:t>Group 1 Asked to unscramble neutral sentences (e.g., “It is cold outside.”) prior to experiment</a:t>
            </a:r>
          </a:p>
          <a:p>
            <a:pPr lvl="1"/>
            <a:r>
              <a:rPr lang="en-US" altLang="en-US" smtClean="0"/>
              <a:t>Group 2 Asked to unscramble sentences related to money (e.g., “High-paying salary.”)</a:t>
            </a:r>
          </a:p>
          <a:p>
            <a:r>
              <a:rPr lang="en-US" altLang="en-US" smtClean="0"/>
              <a:t>Then, each subject had to solve a tough puzzle, but could ask for help</a:t>
            </a:r>
          </a:p>
        </p:txBody>
      </p:sp>
    </p:spTree>
    <p:extLst>
      <p:ext uri="{BB962C8B-B14F-4D97-AF65-F5344CB8AC3E}">
        <p14:creationId xmlns:p14="http://schemas.microsoft.com/office/powerpoint/2010/main" val="38617689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smtClean="0"/>
              <a:t>From Market Norms to Social Norms</a:t>
            </a:r>
          </a:p>
        </p:txBody>
      </p:sp>
      <p:sp>
        <p:nvSpPr>
          <p:cNvPr id="22531" name="Content Placeholder 2"/>
          <p:cNvSpPr>
            <a:spLocks noGrp="1"/>
          </p:cNvSpPr>
          <p:nvPr>
            <p:ph idx="1"/>
          </p:nvPr>
        </p:nvSpPr>
        <p:spPr/>
        <p:txBody>
          <a:bodyPr/>
          <a:lstStyle/>
          <a:p>
            <a:r>
              <a:rPr lang="en-US" altLang="en-US" smtClean="0"/>
              <a:t>The “neutral” group asked for help earlier than the “money” group:</a:t>
            </a:r>
          </a:p>
          <a:p>
            <a:pPr lvl="1"/>
            <a:r>
              <a:rPr lang="en-US" altLang="en-US" smtClean="0"/>
              <a:t>Market norms make people more self-reliant</a:t>
            </a:r>
          </a:p>
          <a:p>
            <a:pPr lvl="1"/>
            <a:r>
              <a:rPr lang="en-US" altLang="en-US" smtClean="0"/>
              <a:t>The “money” group was also less willing to help a stooge who wanted help with the puzzle and another stooge who accidentally spilled a box of pencils</a:t>
            </a:r>
          </a:p>
          <a:p>
            <a:pPr lvl="1"/>
            <a:r>
              <a:rPr lang="en-US" altLang="en-US" smtClean="0"/>
              <a:t>Market norms made people less willing to ask for help and less willing to help</a:t>
            </a:r>
          </a:p>
        </p:txBody>
      </p:sp>
    </p:spTree>
    <p:extLst>
      <p:ext uri="{BB962C8B-B14F-4D97-AF65-F5344CB8AC3E}">
        <p14:creationId xmlns:p14="http://schemas.microsoft.com/office/powerpoint/2010/main" val="3262736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smtClean="0"/>
              <a:t>From Market Norms to Social Norms—Law of Demand</a:t>
            </a:r>
          </a:p>
        </p:txBody>
      </p:sp>
      <p:sp>
        <p:nvSpPr>
          <p:cNvPr id="23555" name="Content Placeholder 2"/>
          <p:cNvSpPr>
            <a:spLocks noGrp="1"/>
          </p:cNvSpPr>
          <p:nvPr>
            <p:ph idx="1"/>
          </p:nvPr>
        </p:nvSpPr>
        <p:spPr/>
        <p:txBody>
          <a:bodyPr/>
          <a:lstStyle/>
          <a:p>
            <a:r>
              <a:rPr lang="en-US" altLang="en-US" smtClean="0"/>
              <a:t>If somebody brings cookies to the office and offers them for free to those in the office, people will just take one or two</a:t>
            </a:r>
          </a:p>
          <a:p>
            <a:r>
              <a:rPr lang="en-US" altLang="en-US" smtClean="0"/>
              <a:t>But if cookies are offered for sale by a cookie seller people may buy </a:t>
            </a:r>
            <a:r>
              <a:rPr lang="en-US" altLang="en-US" i="1" smtClean="0"/>
              <a:t>more</a:t>
            </a:r>
            <a:r>
              <a:rPr lang="en-US" altLang="en-US" smtClean="0"/>
              <a:t> cookies</a:t>
            </a:r>
          </a:p>
          <a:p>
            <a:r>
              <a:rPr lang="en-US" altLang="en-US" smtClean="0"/>
              <a:t>In other words, the </a:t>
            </a:r>
            <a:r>
              <a:rPr lang="en-US" altLang="en-US" i="1" smtClean="0"/>
              <a:t>law of demand</a:t>
            </a:r>
            <a:r>
              <a:rPr lang="en-US" altLang="en-US" smtClean="0"/>
              <a:t>—which says that people buy more when the price falls—breaks down at zero!</a:t>
            </a:r>
          </a:p>
        </p:txBody>
      </p:sp>
    </p:spTree>
    <p:extLst>
      <p:ext uri="{BB962C8B-B14F-4D97-AF65-F5344CB8AC3E}">
        <p14:creationId xmlns:p14="http://schemas.microsoft.com/office/powerpoint/2010/main" val="27667644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smtClean="0"/>
              <a:t>From Market Norms to Social Norms—Law of Demand</a:t>
            </a:r>
          </a:p>
        </p:txBody>
      </p:sp>
      <p:sp>
        <p:nvSpPr>
          <p:cNvPr id="24579" name="Content Placeholder 2"/>
          <p:cNvSpPr>
            <a:spLocks noGrp="1"/>
          </p:cNvSpPr>
          <p:nvPr>
            <p:ph idx="1"/>
          </p:nvPr>
        </p:nvSpPr>
        <p:spPr/>
        <p:txBody>
          <a:bodyPr/>
          <a:lstStyle/>
          <a:p>
            <a:r>
              <a:rPr lang="en-US" altLang="en-US" smtClean="0"/>
              <a:t>When a limited number of things are offered for free, people become more conscious of their social obligation not to be greedy and exploit the good people who are offering something for free</a:t>
            </a:r>
          </a:p>
          <a:p>
            <a:r>
              <a:rPr lang="en-US" altLang="en-US" smtClean="0"/>
              <a:t>When prices are not part of the picture, market norms are replaced by social norms; we start caring more about others</a:t>
            </a:r>
          </a:p>
          <a:p>
            <a:endParaRPr lang="en-US" altLang="en-US" smtClean="0"/>
          </a:p>
        </p:txBody>
      </p:sp>
    </p:spTree>
    <p:extLst>
      <p:ext uri="{BB962C8B-B14F-4D97-AF65-F5344CB8AC3E}">
        <p14:creationId xmlns:p14="http://schemas.microsoft.com/office/powerpoint/2010/main" val="2284230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Cap and Trade</a:t>
            </a:r>
          </a:p>
        </p:txBody>
      </p:sp>
      <p:sp>
        <p:nvSpPr>
          <p:cNvPr id="26627" name="Content Placeholder 2"/>
          <p:cNvSpPr>
            <a:spLocks noGrp="1"/>
          </p:cNvSpPr>
          <p:nvPr>
            <p:ph idx="1"/>
          </p:nvPr>
        </p:nvSpPr>
        <p:spPr/>
        <p:txBody>
          <a:bodyPr/>
          <a:lstStyle/>
          <a:p>
            <a:r>
              <a:rPr lang="en-US" altLang="en-US" smtClean="0"/>
              <a:t>Putting a price on pollution makes perfect sense in standard economics</a:t>
            </a:r>
          </a:p>
          <a:p>
            <a:r>
              <a:rPr lang="en-US" altLang="en-US" smtClean="0"/>
              <a:t>Behavioral economics, however, raises doubts</a:t>
            </a:r>
          </a:p>
          <a:p>
            <a:pPr lvl="1"/>
            <a:r>
              <a:rPr lang="en-US" altLang="en-US" smtClean="0"/>
              <a:t>Once people can excuse their pollution to themselves on the ground that they are paying for the pollution they create, they may pollute </a:t>
            </a:r>
            <a:r>
              <a:rPr lang="en-US" altLang="en-US" i="1" smtClean="0"/>
              <a:t>more</a:t>
            </a:r>
            <a:r>
              <a:rPr lang="en-US" altLang="en-US" smtClean="0"/>
              <a:t>, not less</a:t>
            </a:r>
          </a:p>
        </p:txBody>
      </p:sp>
    </p:spTree>
    <p:extLst>
      <p:ext uri="{BB962C8B-B14F-4D97-AF65-F5344CB8AC3E}">
        <p14:creationId xmlns:p14="http://schemas.microsoft.com/office/powerpoint/2010/main" val="9209409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Cash as a birthday gift?</a:t>
            </a:r>
          </a:p>
        </p:txBody>
      </p:sp>
      <p:sp>
        <p:nvSpPr>
          <p:cNvPr id="3" name="Content Placeholder 2"/>
          <p:cNvSpPr>
            <a:spLocks noGrp="1"/>
          </p:cNvSpPr>
          <p:nvPr>
            <p:ph idx="1"/>
          </p:nvPr>
        </p:nvSpPr>
        <p:spPr>
          <a:xfrm>
            <a:off x="609600" y="1600201"/>
            <a:ext cx="6743700" cy="4525963"/>
          </a:xfrm>
        </p:spPr>
        <p:txBody>
          <a:bodyPr>
            <a:normAutofit/>
          </a:bodyPr>
          <a:lstStyle/>
          <a:p>
            <a:pPr>
              <a:defRPr/>
            </a:pPr>
            <a:r>
              <a:rPr lang="en-US" dirty="0" smtClean="0"/>
              <a:t>Seinfeld episode: </a:t>
            </a:r>
            <a:r>
              <a:rPr lang="en-US" dirty="0" smtClean="0">
                <a:hlinkClick r:id="rId2"/>
              </a:rPr>
              <a:t>Jerry gives Elaine $182 as a gift on her birthday</a:t>
            </a:r>
            <a:r>
              <a:rPr lang="en-US" dirty="0" smtClean="0"/>
              <a:t>!</a:t>
            </a:r>
          </a:p>
          <a:p>
            <a:pPr>
              <a:defRPr/>
            </a:pPr>
            <a:r>
              <a:rPr lang="en-US" dirty="0" smtClean="0"/>
              <a:t>It seems rational …</a:t>
            </a:r>
          </a:p>
          <a:p>
            <a:pPr>
              <a:defRPr/>
            </a:pPr>
            <a:r>
              <a:rPr lang="en-US" dirty="0" smtClean="0"/>
              <a:t>… but it really is inappropriate</a:t>
            </a:r>
          </a:p>
          <a:p>
            <a:pPr>
              <a:defRPr/>
            </a:pPr>
            <a:r>
              <a:rPr lang="en-US" dirty="0" smtClean="0"/>
              <a:t>Cash replaces social norms by market norms and ruins the feelings usually evoked by a typical non-cash birthday gift</a:t>
            </a:r>
            <a:endParaRPr lang="en-US" dirty="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1662114"/>
            <a:ext cx="47625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893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i="1" dirty="0" err="1" smtClean="0"/>
              <a:t>Scroogenomics</a:t>
            </a:r>
            <a:endParaRPr lang="en-US" i="1" dirty="0"/>
          </a:p>
        </p:txBody>
      </p:sp>
      <p:sp>
        <p:nvSpPr>
          <p:cNvPr id="3" name="Content Placeholder 2"/>
          <p:cNvSpPr>
            <a:spLocks noGrp="1"/>
          </p:cNvSpPr>
          <p:nvPr>
            <p:ph idx="1"/>
          </p:nvPr>
        </p:nvSpPr>
        <p:spPr/>
        <p:txBody>
          <a:bodyPr/>
          <a:lstStyle/>
          <a:p>
            <a:r>
              <a:rPr lang="en-US" dirty="0" smtClean="0"/>
              <a:t>Heard the one about the economist who gave cash as a Valentines Day gift?</a:t>
            </a:r>
          </a:p>
          <a:p>
            <a:pPr lvl="1"/>
            <a:r>
              <a:rPr lang="en-US" i="1" dirty="0">
                <a:hlinkClick r:id="rId3"/>
              </a:rPr>
              <a:t>Scrooge alert: Your holiday spending may result in an economic </a:t>
            </a:r>
            <a:r>
              <a:rPr lang="en-US" i="1" dirty="0" smtClean="0">
                <a:hlinkClick r:id="rId3"/>
              </a:rPr>
              <a:t>loss</a:t>
            </a:r>
            <a:r>
              <a:rPr lang="en-US" i="1" dirty="0" smtClean="0"/>
              <a:t> </a:t>
            </a:r>
            <a:r>
              <a:rPr lang="en-US" dirty="0" smtClean="0"/>
              <a:t>by Paul </a:t>
            </a:r>
            <a:r>
              <a:rPr lang="en-US" dirty="0" err="1" smtClean="0"/>
              <a:t>Solman</a:t>
            </a:r>
            <a:r>
              <a:rPr lang="en-US" dirty="0" smtClean="0"/>
              <a:t>, PBS </a:t>
            </a:r>
            <a:r>
              <a:rPr lang="en-US" dirty="0" err="1" smtClean="0"/>
              <a:t>Newshour</a:t>
            </a:r>
            <a:r>
              <a:rPr lang="en-US" dirty="0" smtClean="0"/>
              <a:t>, December 23, 2013.</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C2A58D7C-C91E-4484-8E6F-7451FA1B0165}" type="slidenum">
              <a:rPr lang="en-US" smtClean="0"/>
              <a:pPr>
                <a:defRPr/>
              </a:pPr>
              <a:t>69</a:t>
            </a:fld>
            <a:endParaRPr lang="en-US"/>
          </a:p>
        </p:txBody>
      </p:sp>
    </p:spTree>
    <p:extLst>
      <p:ext uri="{BB962C8B-B14F-4D97-AF65-F5344CB8AC3E}">
        <p14:creationId xmlns:p14="http://schemas.microsoft.com/office/powerpoint/2010/main" val="41189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fontScale="90000"/>
          </a:bodyPr>
          <a:lstStyle/>
          <a:p>
            <a:pPr>
              <a:defRPr/>
            </a:pPr>
            <a:r>
              <a:rPr lang="en-US" sz="4000"/>
              <a:t>Importance of Social Motives:</a:t>
            </a:r>
            <a:br>
              <a:rPr lang="en-US" sz="4000"/>
            </a:br>
            <a:r>
              <a:rPr lang="en-US" sz="4000"/>
              <a:t>The Dictator Game</a:t>
            </a:r>
          </a:p>
        </p:txBody>
      </p:sp>
      <p:sp>
        <p:nvSpPr>
          <p:cNvPr id="96259" name="Rectangle 3"/>
          <p:cNvSpPr>
            <a:spLocks noGrp="1" noChangeArrowheads="1"/>
          </p:cNvSpPr>
          <p:nvPr>
            <p:ph type="body" idx="1"/>
          </p:nvPr>
        </p:nvSpPr>
        <p:spPr/>
        <p:txBody>
          <a:bodyPr>
            <a:normAutofit/>
          </a:bodyPr>
          <a:lstStyle/>
          <a:p>
            <a:pPr eaLnBrk="1" hangingPunct="1">
              <a:lnSpc>
                <a:spcPct val="80000"/>
              </a:lnSpc>
            </a:pPr>
            <a:r>
              <a:rPr lang="en-US" dirty="0" smtClean="0"/>
              <a:t>In the </a:t>
            </a:r>
            <a:r>
              <a:rPr lang="en-US" b="1" i="1" dirty="0" smtClean="0"/>
              <a:t>dictator game</a:t>
            </a:r>
            <a:r>
              <a:rPr lang="en-US" dirty="0" smtClean="0"/>
              <a:t>:</a:t>
            </a:r>
          </a:p>
          <a:p>
            <a:pPr lvl="1" eaLnBrk="1" hangingPunct="1">
              <a:lnSpc>
                <a:spcPct val="80000"/>
              </a:lnSpc>
            </a:pPr>
            <a:r>
              <a:rPr lang="en-US" dirty="0" smtClean="0"/>
              <a:t>The ‘dictator’ divides a fixed prize between himself and the ‘recipient’</a:t>
            </a:r>
          </a:p>
          <a:p>
            <a:pPr lvl="1" eaLnBrk="1" hangingPunct="1">
              <a:lnSpc>
                <a:spcPct val="80000"/>
              </a:lnSpc>
            </a:pPr>
            <a:r>
              <a:rPr lang="en-US" dirty="0" smtClean="0"/>
              <a:t>The recipient has a passive role</a:t>
            </a:r>
          </a:p>
          <a:p>
            <a:pPr lvl="1" eaLnBrk="1" hangingPunct="1">
              <a:lnSpc>
                <a:spcPct val="80000"/>
              </a:lnSpc>
            </a:pPr>
            <a:r>
              <a:rPr lang="en-US" dirty="0" smtClean="0"/>
              <a:t>Usually there’s no direct contact or communication between players during the game</a:t>
            </a:r>
          </a:p>
          <a:p>
            <a:pPr eaLnBrk="1" hangingPunct="1">
              <a:lnSpc>
                <a:spcPct val="80000"/>
              </a:lnSpc>
            </a:pPr>
            <a:r>
              <a:rPr lang="en-US" dirty="0" smtClean="0"/>
              <a:t>A self-interested dictator would take everything</a:t>
            </a:r>
          </a:p>
        </p:txBody>
      </p:sp>
    </p:spTree>
    <p:extLst>
      <p:ext uri="{BB962C8B-B14F-4D97-AF65-F5344CB8AC3E}">
        <p14:creationId xmlns:p14="http://schemas.microsoft.com/office/powerpoint/2010/main" val="287935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fontScale="90000"/>
          </a:bodyPr>
          <a:lstStyle/>
          <a:p>
            <a:pPr>
              <a:defRPr/>
            </a:pPr>
            <a:r>
              <a:rPr lang="en-US" sz="4000"/>
              <a:t>Importance of Social Motives:</a:t>
            </a:r>
            <a:br>
              <a:rPr lang="en-US" sz="4000"/>
            </a:br>
            <a:r>
              <a:rPr lang="en-US" sz="4000"/>
              <a:t>The Dictator Game</a:t>
            </a:r>
          </a:p>
        </p:txBody>
      </p:sp>
      <p:sp>
        <p:nvSpPr>
          <p:cNvPr id="96259" name="Rectangle 3"/>
          <p:cNvSpPr>
            <a:spLocks noGrp="1" noChangeArrowheads="1"/>
          </p:cNvSpPr>
          <p:nvPr>
            <p:ph idx="1"/>
          </p:nvPr>
        </p:nvSpPr>
        <p:spPr>
          <a:xfrm>
            <a:off x="609600" y="1600201"/>
            <a:ext cx="8620125" cy="4525963"/>
          </a:xfrm>
        </p:spPr>
        <p:txBody>
          <a:bodyPr>
            <a:normAutofit/>
          </a:bodyPr>
          <a:lstStyle/>
          <a:p>
            <a:pPr eaLnBrk="1" hangingPunct="1">
              <a:lnSpc>
                <a:spcPct val="80000"/>
              </a:lnSpc>
            </a:pPr>
            <a:r>
              <a:rPr lang="en-US" dirty="0" smtClean="0"/>
              <a:t>However, most studies find significant generosity. </a:t>
            </a:r>
          </a:p>
          <a:p>
            <a:pPr eaLnBrk="1" hangingPunct="1">
              <a:lnSpc>
                <a:spcPct val="80000"/>
              </a:lnSpc>
            </a:pPr>
            <a:r>
              <a:rPr lang="en-US" dirty="0" smtClean="0"/>
              <a:t>A sizable fraction of subjects divides the prize equally</a:t>
            </a:r>
          </a:p>
          <a:p>
            <a:pPr eaLnBrk="1" hangingPunct="1">
              <a:lnSpc>
                <a:spcPct val="80000"/>
              </a:lnSpc>
            </a:pPr>
            <a:r>
              <a:rPr lang="en-US" dirty="0" smtClean="0"/>
              <a:t>This illustrates the importance of </a:t>
            </a:r>
            <a:r>
              <a:rPr lang="en-US" b="1" dirty="0" smtClean="0"/>
              <a:t>social motives</a:t>
            </a:r>
            <a:r>
              <a:rPr lang="en-US" dirty="0" smtClean="0"/>
              <a:t>: altruism, fairness, status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9725" y="1600201"/>
            <a:ext cx="28860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37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Dictator Game</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this </a:t>
            </a:r>
            <a:r>
              <a:rPr lang="en-US" dirty="0" smtClean="0"/>
              <a:t>experiment, a </a:t>
            </a:r>
            <a:r>
              <a:rPr lang="en-US" dirty="0"/>
              <a:t>subject (the dictator) has an endowment of $10 and chooses how much of the $10 to transfer to an anonymous partner</a:t>
            </a:r>
            <a:r>
              <a:rPr lang="en-US" dirty="0" smtClean="0"/>
              <a:t>.</a:t>
            </a:r>
          </a:p>
          <a:p>
            <a:r>
              <a:rPr lang="en-US" dirty="0" smtClean="0"/>
              <a:t>While </a:t>
            </a:r>
            <a:r>
              <a:rPr lang="en-US" dirty="0"/>
              <a:t>the standard theory of self-interested consumers predicts that the dictator would keep the whole endowment, Forsythe et al. (1994) find that sixty percent of subjects transfer a positive amount.</a:t>
            </a:r>
          </a:p>
        </p:txBody>
      </p:sp>
    </p:spTree>
    <p:extLst>
      <p:ext uri="{BB962C8B-B14F-4D97-AF65-F5344CB8AC3E}">
        <p14:creationId xmlns:p14="http://schemas.microsoft.com/office/powerpoint/2010/main" val="67637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5313</Words>
  <Application>Microsoft Office PowerPoint</Application>
  <PresentationFormat>Widescreen</PresentationFormat>
  <Paragraphs>413</Paragraphs>
  <Slides>69</Slides>
  <Notes>32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Calibri</vt:lpstr>
      <vt:lpstr>Office Theme</vt:lpstr>
      <vt:lpstr>Altruism and Fairness</vt:lpstr>
      <vt:lpstr>Social preferences</vt:lpstr>
      <vt:lpstr>Choices Involving Strategy</vt:lpstr>
      <vt:lpstr>Pure self-interest</vt:lpstr>
      <vt:lpstr>Voluntary Contribution Games</vt:lpstr>
      <vt:lpstr>Voluntary Contribution Games</vt:lpstr>
      <vt:lpstr>Importance of Social Motives: The Dictator Game</vt:lpstr>
      <vt:lpstr>Importance of Social Motives: The Dictator Game</vt:lpstr>
      <vt:lpstr>Dictator Game</vt:lpstr>
      <vt:lpstr>Importance of Social Motives: The Ultimatum Game</vt:lpstr>
      <vt:lpstr>Importance of Social Motives: The Ultimatum Game</vt:lpstr>
      <vt:lpstr>Importance of Social Motives: The Ultimatum Game</vt:lpstr>
      <vt:lpstr>Importance of Social Motives: The Ultimatum Game</vt:lpstr>
      <vt:lpstr>Fairness: Punishment Game</vt:lpstr>
      <vt:lpstr>The Fairness Instinct</vt:lpstr>
      <vt:lpstr>Importance of Social Motives: The Trust Game</vt:lpstr>
      <vt:lpstr>Importance of Social Motives: The Trust Game</vt:lpstr>
      <vt:lpstr>Importance of Social Motives: The Trust Game</vt:lpstr>
      <vt:lpstr>Trust: Golden Balls</vt:lpstr>
      <vt:lpstr>Gift Exchange Games</vt:lpstr>
      <vt:lpstr>Gift Exchange Games</vt:lpstr>
      <vt:lpstr>Explaining the laboratory findings</vt:lpstr>
      <vt:lpstr>Charitable Giving</vt:lpstr>
      <vt:lpstr>Charitable Giving</vt:lpstr>
      <vt:lpstr>Charitable Giving</vt:lpstr>
      <vt:lpstr>Charitable Giving</vt:lpstr>
      <vt:lpstr>Charitable Giving</vt:lpstr>
      <vt:lpstr>Perceived unfairness and sabotage</vt:lpstr>
      <vt:lpstr>Perceived unfairness and sabotage</vt:lpstr>
      <vt:lpstr>Social preferences in the workplace among employees</vt:lpstr>
      <vt:lpstr>Social preferences in the workplace among employees</vt:lpstr>
      <vt:lpstr>Social preferences in the workplace among employees</vt:lpstr>
      <vt:lpstr>Social preferences in the workplace among employees</vt:lpstr>
      <vt:lpstr>Social preferences in the workplace among employees</vt:lpstr>
      <vt:lpstr>Gift Exchange in Charitable Giving</vt:lpstr>
      <vt:lpstr>Gift Exchange in Charitable Giving</vt:lpstr>
      <vt:lpstr>Gift Exchange in the Workplace</vt:lpstr>
      <vt:lpstr>Gift Exchange in the Workplace</vt:lpstr>
      <vt:lpstr>Negative reciprocity is stronger than positive reciprocity</vt:lpstr>
      <vt:lpstr>Negative reciprocity is stronger than positive reciprocity</vt:lpstr>
      <vt:lpstr>Gift Exchange and Social Norms</vt:lpstr>
      <vt:lpstr>Gift Exchange and Social Norms</vt:lpstr>
      <vt:lpstr>Gift Exchange and Social Norms</vt:lpstr>
      <vt:lpstr>Social preferences: summary</vt:lpstr>
      <vt:lpstr>Social Norms and Market Norms</vt:lpstr>
      <vt:lpstr>Social Norms and Market Norms</vt:lpstr>
      <vt:lpstr>Social Norms and Market Norms</vt:lpstr>
      <vt:lpstr>Social Norms and Market Norms: Experiment</vt:lpstr>
      <vt:lpstr>Social Norms and Market Norms: Experiment</vt:lpstr>
      <vt:lpstr>Social Norms and Market Norms: Experiment</vt:lpstr>
      <vt:lpstr>Social Norms and Market Norms: Experiment</vt:lpstr>
      <vt:lpstr>From Market Norms to Social Norms: Productivity</vt:lpstr>
      <vt:lpstr>Market norms drive out social norms</vt:lpstr>
      <vt:lpstr>Market norms drive out social norms</vt:lpstr>
      <vt:lpstr>Market norms drive out social norms</vt:lpstr>
      <vt:lpstr>In a Day Care Center in Israel</vt:lpstr>
      <vt:lpstr>Social Norms in Business</vt:lpstr>
      <vt:lpstr>Social Norms in Business</vt:lpstr>
      <vt:lpstr>From Market Norms to Social Norms</vt:lpstr>
      <vt:lpstr>From Market Norms to Social Norms</vt:lpstr>
      <vt:lpstr>From Market Norms to Social Norms</vt:lpstr>
      <vt:lpstr>From Market Norms to Social Norms: Productivity</vt:lpstr>
      <vt:lpstr>From Market Norms to Social Norms</vt:lpstr>
      <vt:lpstr>From Market Norms to Social Norms</vt:lpstr>
      <vt:lpstr>From Market Norms to Social Norms—Law of Demand</vt:lpstr>
      <vt:lpstr>From Market Norms to Social Norms—Law of Demand</vt:lpstr>
      <vt:lpstr>Cap and Trade</vt:lpstr>
      <vt:lpstr>Cash as a birthday gift?</vt:lpstr>
      <vt:lpstr>Video: Scroogenomics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Altruism and Fairness</dc:title>
  <dc:creator>Udayan Roy</dc:creator>
  <cp:lastModifiedBy>Udayan Roy</cp:lastModifiedBy>
  <cp:revision>57</cp:revision>
  <dcterms:created xsi:type="dcterms:W3CDTF">2010-12-05T00:41:54Z</dcterms:created>
  <dcterms:modified xsi:type="dcterms:W3CDTF">2018-11-11T02:08:19Z</dcterms:modified>
</cp:coreProperties>
</file>