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2" r:id="rId7"/>
    <p:sldId id="263" r:id="rId8"/>
    <p:sldId id="264"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020" y="-102"/>
      </p:cViewPr>
      <p:guideLst>
        <p:guide orient="horz" pos="2160"/>
        <p:guide pos="2880"/>
      </p:guideLst>
    </p:cSldViewPr>
  </p:slideViewPr>
  <p:notesTextViewPr>
    <p:cViewPr>
      <p:scale>
        <a:sx n="1" d="1"/>
        <a:sy n="1" d="1"/>
      </p:scale>
      <p:origin x="0" y="9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FDD989-77C1-4F15-A42F-7BB02EF0E9C9}" type="datetimeFigureOut">
              <a:rPr lang="en-US" smtClean="0"/>
              <a:t>9/3/2011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FB9338-7198-4C9B-94E0-45C7D8073BA0}" type="slidenum">
              <a:rPr lang="en-US" smtClean="0"/>
              <a:t>‹#›</a:t>
            </a:fld>
            <a:endParaRPr lang="en-US"/>
          </a:p>
        </p:txBody>
      </p:sp>
    </p:spTree>
    <p:extLst>
      <p:ext uri="{BB962C8B-B14F-4D97-AF65-F5344CB8AC3E}">
        <p14:creationId xmlns:p14="http://schemas.microsoft.com/office/powerpoint/2010/main" val="2286388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can be combined with the one on altruism and fairness.</a:t>
            </a:r>
            <a:endParaRPr lang="en-US" dirty="0"/>
          </a:p>
        </p:txBody>
      </p:sp>
      <p:sp>
        <p:nvSpPr>
          <p:cNvPr id="4" name="Slide Number Placeholder 3"/>
          <p:cNvSpPr>
            <a:spLocks noGrp="1"/>
          </p:cNvSpPr>
          <p:nvPr>
            <p:ph type="sldNum" sz="quarter" idx="10"/>
          </p:nvPr>
        </p:nvSpPr>
        <p:spPr/>
        <p:txBody>
          <a:bodyPr/>
          <a:lstStyle/>
          <a:p>
            <a:fld id="{39FB9338-7198-4C9B-94E0-45C7D8073BA0}" type="slidenum">
              <a:rPr lang="en-US" smtClean="0"/>
              <a:t>1</a:t>
            </a:fld>
            <a:endParaRPr lang="en-US"/>
          </a:p>
        </p:txBody>
      </p:sp>
    </p:spTree>
    <p:extLst>
      <p:ext uri="{BB962C8B-B14F-4D97-AF65-F5344CB8AC3E}">
        <p14:creationId xmlns:p14="http://schemas.microsoft.com/office/powerpoint/2010/main" val="2206266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does the</a:t>
            </a:r>
            <a:r>
              <a:rPr lang="en-US" baseline="0" dirty="0" smtClean="0"/>
              <a:t> subject matter of this presentation have to do with economics? How can people protect themselves from the weaknesses discussed here? How can or should rational actors and policy makers make use of the ideas discussed here?</a:t>
            </a:r>
            <a:endParaRPr lang="en-US" dirty="0"/>
          </a:p>
        </p:txBody>
      </p:sp>
      <p:sp>
        <p:nvSpPr>
          <p:cNvPr id="4" name="Slide Number Placeholder 3"/>
          <p:cNvSpPr>
            <a:spLocks noGrp="1"/>
          </p:cNvSpPr>
          <p:nvPr>
            <p:ph type="sldNum" sz="quarter" idx="10"/>
          </p:nvPr>
        </p:nvSpPr>
        <p:spPr/>
        <p:txBody>
          <a:bodyPr/>
          <a:lstStyle/>
          <a:p>
            <a:fld id="{39FB9338-7198-4C9B-94E0-45C7D8073BA0}" type="slidenum">
              <a:rPr lang="en-US" smtClean="0"/>
              <a:t>9</a:t>
            </a:fld>
            <a:endParaRPr lang="en-US"/>
          </a:p>
        </p:txBody>
      </p:sp>
    </p:spTree>
    <p:extLst>
      <p:ext uri="{BB962C8B-B14F-4D97-AF65-F5344CB8AC3E}">
        <p14:creationId xmlns:p14="http://schemas.microsoft.com/office/powerpoint/2010/main" val="4239509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F1AA18-2A2B-4446-AADA-D4F8C4B35805}" type="datetimeFigureOut">
              <a:rPr lang="en-US" smtClean="0"/>
              <a:t>9/3/2011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2E320-6384-49A2-B62E-5633F9AC39D5}" type="slidenum">
              <a:rPr lang="en-US" smtClean="0"/>
              <a:t>‹#›</a:t>
            </a:fld>
            <a:endParaRPr lang="en-US"/>
          </a:p>
        </p:txBody>
      </p:sp>
    </p:spTree>
    <p:extLst>
      <p:ext uri="{BB962C8B-B14F-4D97-AF65-F5344CB8AC3E}">
        <p14:creationId xmlns:p14="http://schemas.microsoft.com/office/powerpoint/2010/main" val="397839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F1AA18-2A2B-4446-AADA-D4F8C4B35805}" type="datetimeFigureOut">
              <a:rPr lang="en-US" smtClean="0"/>
              <a:t>9/3/2011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2E320-6384-49A2-B62E-5633F9AC39D5}" type="slidenum">
              <a:rPr lang="en-US" smtClean="0"/>
              <a:t>‹#›</a:t>
            </a:fld>
            <a:endParaRPr lang="en-US"/>
          </a:p>
        </p:txBody>
      </p:sp>
    </p:spTree>
    <p:extLst>
      <p:ext uri="{BB962C8B-B14F-4D97-AF65-F5344CB8AC3E}">
        <p14:creationId xmlns:p14="http://schemas.microsoft.com/office/powerpoint/2010/main" val="3750932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F1AA18-2A2B-4446-AADA-D4F8C4B35805}" type="datetimeFigureOut">
              <a:rPr lang="en-US" smtClean="0"/>
              <a:t>9/3/2011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2E320-6384-49A2-B62E-5633F9AC39D5}" type="slidenum">
              <a:rPr lang="en-US" smtClean="0"/>
              <a:t>‹#›</a:t>
            </a:fld>
            <a:endParaRPr lang="en-US"/>
          </a:p>
        </p:txBody>
      </p:sp>
    </p:spTree>
    <p:extLst>
      <p:ext uri="{BB962C8B-B14F-4D97-AF65-F5344CB8AC3E}">
        <p14:creationId xmlns:p14="http://schemas.microsoft.com/office/powerpoint/2010/main" val="287460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F1AA18-2A2B-4446-AADA-D4F8C4B35805}" type="datetimeFigureOut">
              <a:rPr lang="en-US" smtClean="0"/>
              <a:t>9/3/2011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2E320-6384-49A2-B62E-5633F9AC39D5}" type="slidenum">
              <a:rPr lang="en-US" smtClean="0"/>
              <a:t>‹#›</a:t>
            </a:fld>
            <a:endParaRPr lang="en-US"/>
          </a:p>
        </p:txBody>
      </p:sp>
    </p:spTree>
    <p:extLst>
      <p:ext uri="{BB962C8B-B14F-4D97-AF65-F5344CB8AC3E}">
        <p14:creationId xmlns:p14="http://schemas.microsoft.com/office/powerpoint/2010/main" val="615713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F1AA18-2A2B-4446-AADA-D4F8C4B35805}" type="datetimeFigureOut">
              <a:rPr lang="en-US" smtClean="0"/>
              <a:t>9/3/2011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2E320-6384-49A2-B62E-5633F9AC39D5}" type="slidenum">
              <a:rPr lang="en-US" smtClean="0"/>
              <a:t>‹#›</a:t>
            </a:fld>
            <a:endParaRPr lang="en-US"/>
          </a:p>
        </p:txBody>
      </p:sp>
    </p:spTree>
    <p:extLst>
      <p:ext uri="{BB962C8B-B14F-4D97-AF65-F5344CB8AC3E}">
        <p14:creationId xmlns:p14="http://schemas.microsoft.com/office/powerpoint/2010/main" val="3815237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F1AA18-2A2B-4446-AADA-D4F8C4B35805}" type="datetimeFigureOut">
              <a:rPr lang="en-US" smtClean="0"/>
              <a:t>9/3/2011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2E320-6384-49A2-B62E-5633F9AC39D5}" type="slidenum">
              <a:rPr lang="en-US" smtClean="0"/>
              <a:t>‹#›</a:t>
            </a:fld>
            <a:endParaRPr lang="en-US"/>
          </a:p>
        </p:txBody>
      </p:sp>
    </p:spTree>
    <p:extLst>
      <p:ext uri="{BB962C8B-B14F-4D97-AF65-F5344CB8AC3E}">
        <p14:creationId xmlns:p14="http://schemas.microsoft.com/office/powerpoint/2010/main" val="2838656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F1AA18-2A2B-4446-AADA-D4F8C4B35805}" type="datetimeFigureOut">
              <a:rPr lang="en-US" smtClean="0"/>
              <a:t>9/3/2011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52E320-6384-49A2-B62E-5633F9AC39D5}" type="slidenum">
              <a:rPr lang="en-US" smtClean="0"/>
              <a:t>‹#›</a:t>
            </a:fld>
            <a:endParaRPr lang="en-US"/>
          </a:p>
        </p:txBody>
      </p:sp>
    </p:spTree>
    <p:extLst>
      <p:ext uri="{BB962C8B-B14F-4D97-AF65-F5344CB8AC3E}">
        <p14:creationId xmlns:p14="http://schemas.microsoft.com/office/powerpoint/2010/main" val="3943982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F1AA18-2A2B-4446-AADA-D4F8C4B35805}" type="datetimeFigureOut">
              <a:rPr lang="en-US" smtClean="0"/>
              <a:t>9/3/2011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52E320-6384-49A2-B62E-5633F9AC39D5}" type="slidenum">
              <a:rPr lang="en-US" smtClean="0"/>
              <a:t>‹#›</a:t>
            </a:fld>
            <a:endParaRPr lang="en-US"/>
          </a:p>
        </p:txBody>
      </p:sp>
    </p:spTree>
    <p:extLst>
      <p:ext uri="{BB962C8B-B14F-4D97-AF65-F5344CB8AC3E}">
        <p14:creationId xmlns:p14="http://schemas.microsoft.com/office/powerpoint/2010/main" val="3194000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F1AA18-2A2B-4446-AADA-D4F8C4B35805}" type="datetimeFigureOut">
              <a:rPr lang="en-US" smtClean="0"/>
              <a:t>9/3/2011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52E320-6384-49A2-B62E-5633F9AC39D5}" type="slidenum">
              <a:rPr lang="en-US" smtClean="0"/>
              <a:t>‹#›</a:t>
            </a:fld>
            <a:endParaRPr lang="en-US"/>
          </a:p>
        </p:txBody>
      </p:sp>
    </p:spTree>
    <p:extLst>
      <p:ext uri="{BB962C8B-B14F-4D97-AF65-F5344CB8AC3E}">
        <p14:creationId xmlns:p14="http://schemas.microsoft.com/office/powerpoint/2010/main" val="3629551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F1AA18-2A2B-4446-AADA-D4F8C4B35805}" type="datetimeFigureOut">
              <a:rPr lang="en-US" smtClean="0"/>
              <a:t>9/3/2011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2E320-6384-49A2-B62E-5633F9AC39D5}" type="slidenum">
              <a:rPr lang="en-US" smtClean="0"/>
              <a:t>‹#›</a:t>
            </a:fld>
            <a:endParaRPr lang="en-US"/>
          </a:p>
        </p:txBody>
      </p:sp>
    </p:spTree>
    <p:extLst>
      <p:ext uri="{BB962C8B-B14F-4D97-AF65-F5344CB8AC3E}">
        <p14:creationId xmlns:p14="http://schemas.microsoft.com/office/powerpoint/2010/main" val="3435070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F1AA18-2A2B-4446-AADA-D4F8C4B35805}" type="datetimeFigureOut">
              <a:rPr lang="en-US" smtClean="0"/>
              <a:t>9/3/2011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2E320-6384-49A2-B62E-5633F9AC39D5}" type="slidenum">
              <a:rPr lang="en-US" smtClean="0"/>
              <a:t>‹#›</a:t>
            </a:fld>
            <a:endParaRPr lang="en-US"/>
          </a:p>
        </p:txBody>
      </p:sp>
    </p:spTree>
    <p:extLst>
      <p:ext uri="{BB962C8B-B14F-4D97-AF65-F5344CB8AC3E}">
        <p14:creationId xmlns:p14="http://schemas.microsoft.com/office/powerpoint/2010/main" val="735583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F1AA18-2A2B-4446-AADA-D4F8C4B35805}" type="datetimeFigureOut">
              <a:rPr lang="en-US" smtClean="0"/>
              <a:t>9/3/2011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52E320-6384-49A2-B62E-5633F9AC39D5}" type="slidenum">
              <a:rPr lang="en-US" smtClean="0"/>
              <a:t>‹#›</a:t>
            </a:fld>
            <a:endParaRPr lang="en-US"/>
          </a:p>
        </p:txBody>
      </p:sp>
    </p:spTree>
    <p:extLst>
      <p:ext uri="{BB962C8B-B14F-4D97-AF65-F5344CB8AC3E}">
        <p14:creationId xmlns:p14="http://schemas.microsoft.com/office/powerpoint/2010/main" val="4273194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yweb.liu.edu/~uroy/eco23psy23/index.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hyperlink" Target="http://myweb.liu.edu/~uroy/index.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Cheating</a:t>
            </a:r>
            <a:endParaRPr lang="en-US" dirty="0"/>
          </a:p>
        </p:txBody>
      </p:sp>
      <p:sp>
        <p:nvSpPr>
          <p:cNvPr id="3" name="Subtitle 2"/>
          <p:cNvSpPr>
            <a:spLocks noGrp="1"/>
          </p:cNvSpPr>
          <p:nvPr>
            <p:ph type="subTitle" idx="1"/>
          </p:nvPr>
        </p:nvSpPr>
        <p:spPr>
          <a:xfrm>
            <a:off x="1219200" y="3886200"/>
            <a:ext cx="6705600" cy="1752600"/>
          </a:xfrm>
        </p:spPr>
        <p:txBody>
          <a:bodyPr/>
          <a:lstStyle/>
          <a:p>
            <a:r>
              <a:rPr lang="en-US" i="1" dirty="0" smtClean="0"/>
              <a:t>Predictably Irrational</a:t>
            </a:r>
            <a:r>
              <a:rPr lang="en-US" dirty="0" smtClean="0"/>
              <a:t>, Chapters 10, 11</a:t>
            </a:r>
          </a:p>
          <a:p>
            <a:r>
              <a:rPr lang="en-US" dirty="0" smtClean="0">
                <a:hlinkClick r:id="rId3"/>
              </a:rPr>
              <a:t>Behavioral Economics</a:t>
            </a:r>
            <a:endParaRPr lang="en-US" dirty="0" smtClean="0"/>
          </a:p>
          <a:p>
            <a:r>
              <a:rPr lang="en-US" dirty="0" err="1" smtClean="0">
                <a:hlinkClick r:id="rId4"/>
              </a:rPr>
              <a:t>Udayan</a:t>
            </a:r>
            <a:r>
              <a:rPr lang="en-US" dirty="0" smtClean="0">
                <a:hlinkClick r:id="rId4"/>
              </a:rPr>
              <a:t> Roy</a:t>
            </a:r>
            <a:endParaRPr lang="en-US" dirty="0"/>
          </a:p>
        </p:txBody>
      </p:sp>
      <p:pic>
        <p:nvPicPr>
          <p:cNvPr id="4" name="Picture 2" descr="http://myweb.liu.edu/~uroy/eco23psy23/syllabus/predictably_irrational.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21020495">
            <a:off x="304800" y="304800"/>
            <a:ext cx="2409825" cy="36237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9271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 experiment on Harvard Business School students </a:t>
            </a:r>
            <a:endParaRPr lang="en-US" dirty="0"/>
          </a:p>
        </p:txBody>
      </p:sp>
      <p:sp>
        <p:nvSpPr>
          <p:cNvPr id="3" name="Content Placeholder 2"/>
          <p:cNvSpPr>
            <a:spLocks noGrp="1"/>
          </p:cNvSpPr>
          <p:nvPr>
            <p:ph idx="1"/>
          </p:nvPr>
        </p:nvSpPr>
        <p:spPr/>
        <p:txBody>
          <a:bodyPr>
            <a:noAutofit/>
          </a:bodyPr>
          <a:lstStyle/>
          <a:p>
            <a:r>
              <a:rPr lang="en-US" sz="1800" dirty="0" smtClean="0"/>
              <a:t>Students were given a </a:t>
            </a:r>
            <a:r>
              <a:rPr lang="en-US" sz="1800" dirty="0"/>
              <a:t>50-question, multiple-choice </a:t>
            </a:r>
            <a:r>
              <a:rPr lang="en-US" sz="1800" dirty="0" smtClean="0"/>
              <a:t>quiz (on Jeopardy!-type trivia).</a:t>
            </a:r>
            <a:r>
              <a:rPr lang="en-US" sz="1800" dirty="0"/>
              <a:t>  </a:t>
            </a:r>
            <a:endParaRPr lang="en-US" sz="1800" dirty="0" smtClean="0"/>
          </a:p>
          <a:p>
            <a:r>
              <a:rPr lang="en-US" sz="1800" dirty="0" smtClean="0"/>
              <a:t>They </a:t>
            </a:r>
            <a:r>
              <a:rPr lang="en-US" sz="1800" dirty="0"/>
              <a:t>would take the quiz, then transfer the answers </a:t>
            </a:r>
            <a:r>
              <a:rPr lang="en-US" sz="1800" dirty="0" smtClean="0"/>
              <a:t>from the workbook to </a:t>
            </a:r>
            <a:r>
              <a:rPr lang="en-US" sz="1800" dirty="0"/>
              <a:t>a </a:t>
            </a:r>
            <a:r>
              <a:rPr lang="en-US" sz="1800" dirty="0" err="1"/>
              <a:t>Scantron</a:t>
            </a:r>
            <a:r>
              <a:rPr lang="en-US" sz="1800" dirty="0"/>
              <a:t> sheet.  </a:t>
            </a:r>
            <a:endParaRPr lang="en-US" sz="1800" dirty="0" smtClean="0"/>
          </a:p>
          <a:p>
            <a:r>
              <a:rPr lang="en-US" sz="1800" dirty="0" smtClean="0"/>
              <a:t>The </a:t>
            </a:r>
            <a:r>
              <a:rPr lang="en-US" sz="1800" dirty="0"/>
              <a:t>students received $0.10 for each correct answer.  </a:t>
            </a:r>
            <a:endParaRPr lang="en-US" sz="1800" dirty="0" smtClean="0"/>
          </a:p>
          <a:p>
            <a:r>
              <a:rPr lang="en-US" sz="1800" dirty="0" smtClean="0"/>
              <a:t>The </a:t>
            </a:r>
            <a:r>
              <a:rPr lang="en-US" sz="1800" dirty="0"/>
              <a:t>results were as follows:</a:t>
            </a:r>
            <a:endParaRPr lang="en-US" sz="1600" dirty="0"/>
          </a:p>
          <a:p>
            <a:pPr lvl="0"/>
            <a:r>
              <a:rPr lang="en-US" sz="1800" dirty="0" smtClean="0"/>
              <a:t>Students show answers on </a:t>
            </a:r>
            <a:r>
              <a:rPr lang="en-US" sz="1800" dirty="0" err="1" smtClean="0"/>
              <a:t>Scantron</a:t>
            </a:r>
            <a:r>
              <a:rPr lang="en-US" sz="1800" dirty="0" smtClean="0"/>
              <a:t> and give workbooks and </a:t>
            </a:r>
            <a:r>
              <a:rPr lang="en-US" sz="1800" dirty="0" err="1" smtClean="0"/>
              <a:t>Scantrons</a:t>
            </a:r>
            <a:r>
              <a:rPr lang="en-US" sz="1800" dirty="0" smtClean="0"/>
              <a:t> to proctor (control </a:t>
            </a:r>
            <a:r>
              <a:rPr lang="en-US" sz="1800" dirty="0"/>
              <a:t>group) </a:t>
            </a:r>
            <a:r>
              <a:rPr lang="en-US" sz="1800" dirty="0" smtClean="0"/>
              <a:t>: </a:t>
            </a:r>
            <a:r>
              <a:rPr lang="en-US" sz="1600" b="1" dirty="0" smtClean="0">
                <a:solidFill>
                  <a:srgbClr val="FF0000"/>
                </a:solidFill>
              </a:rPr>
              <a:t>32.6</a:t>
            </a:r>
            <a:r>
              <a:rPr lang="en-US" sz="1600" dirty="0" smtClean="0"/>
              <a:t>/50</a:t>
            </a:r>
            <a:endParaRPr lang="en-US" sz="1200" dirty="0"/>
          </a:p>
          <a:p>
            <a:pPr lvl="0"/>
            <a:r>
              <a:rPr lang="en-US" sz="1800" dirty="0"/>
              <a:t>Correct answers to the quiz pre-marked on the </a:t>
            </a:r>
            <a:r>
              <a:rPr lang="en-US" sz="1800" dirty="0" err="1"/>
              <a:t>Scantron</a:t>
            </a:r>
            <a:r>
              <a:rPr lang="en-US" sz="1800" dirty="0"/>
              <a:t>, students give both workbook and </a:t>
            </a:r>
            <a:r>
              <a:rPr lang="en-US" sz="1800" dirty="0" err="1"/>
              <a:t>Scantron</a:t>
            </a:r>
            <a:r>
              <a:rPr lang="en-US" sz="1800" dirty="0"/>
              <a:t> to </a:t>
            </a:r>
            <a:r>
              <a:rPr lang="en-US" sz="1800" dirty="0" smtClean="0"/>
              <a:t>proctor: </a:t>
            </a:r>
            <a:r>
              <a:rPr lang="en-US" sz="1600" b="1" dirty="0" smtClean="0">
                <a:solidFill>
                  <a:srgbClr val="FF0000"/>
                </a:solidFill>
              </a:rPr>
              <a:t>36.2</a:t>
            </a:r>
            <a:r>
              <a:rPr lang="en-US" sz="1600" dirty="0" smtClean="0"/>
              <a:t>/50 </a:t>
            </a:r>
            <a:r>
              <a:rPr lang="en-US" sz="1600" dirty="0"/>
              <a:t>(cheating = 3.6 questions)</a:t>
            </a:r>
            <a:endParaRPr lang="en-US" sz="1200" dirty="0"/>
          </a:p>
          <a:p>
            <a:pPr lvl="0"/>
            <a:r>
              <a:rPr lang="en-US" sz="1800" dirty="0"/>
              <a:t>Correct answers to the quiz pre-marked on the </a:t>
            </a:r>
            <a:r>
              <a:rPr lang="en-US" sz="1800" dirty="0" err="1"/>
              <a:t>Scantron</a:t>
            </a:r>
            <a:r>
              <a:rPr lang="en-US" sz="1800" dirty="0"/>
              <a:t>, students shred their workbook and give </a:t>
            </a:r>
            <a:r>
              <a:rPr lang="en-US" sz="1800" dirty="0" err="1"/>
              <a:t>Scantron</a:t>
            </a:r>
            <a:r>
              <a:rPr lang="en-US" sz="1800" dirty="0"/>
              <a:t> to </a:t>
            </a:r>
            <a:r>
              <a:rPr lang="en-US" sz="1800" dirty="0" smtClean="0"/>
              <a:t>proctor: </a:t>
            </a:r>
            <a:r>
              <a:rPr lang="en-US" sz="1600" b="1" dirty="0" smtClean="0">
                <a:solidFill>
                  <a:srgbClr val="FF0000"/>
                </a:solidFill>
              </a:rPr>
              <a:t>35.9</a:t>
            </a:r>
            <a:r>
              <a:rPr lang="en-US" sz="1600" dirty="0" smtClean="0"/>
              <a:t>/50</a:t>
            </a:r>
            <a:endParaRPr lang="en-US" sz="1200" dirty="0"/>
          </a:p>
          <a:p>
            <a:pPr lvl="0"/>
            <a:r>
              <a:rPr lang="en-US" sz="1800" dirty="0"/>
              <a:t>Correct answers to the quiz pre-marked on the </a:t>
            </a:r>
            <a:r>
              <a:rPr lang="en-US" sz="1800" dirty="0" err="1"/>
              <a:t>Scantron</a:t>
            </a:r>
            <a:r>
              <a:rPr lang="en-US" sz="1800" dirty="0"/>
              <a:t>, students instructed to destroy both workbook and </a:t>
            </a:r>
            <a:r>
              <a:rPr lang="en-US" sz="1800" dirty="0" err="1"/>
              <a:t>Scantron</a:t>
            </a:r>
            <a:r>
              <a:rPr lang="en-US" sz="1800" dirty="0"/>
              <a:t>. When done, students directed to go to front of room, and take the amount of money they had earned from a jar, with no </a:t>
            </a:r>
            <a:r>
              <a:rPr lang="en-US" sz="1800" dirty="0" smtClean="0"/>
              <a:t>supervision: </a:t>
            </a:r>
            <a:r>
              <a:rPr lang="en-US" sz="1600" b="1" dirty="0" smtClean="0">
                <a:solidFill>
                  <a:srgbClr val="FF0000"/>
                </a:solidFill>
              </a:rPr>
              <a:t>36.1</a:t>
            </a:r>
            <a:r>
              <a:rPr lang="en-US" sz="1600" dirty="0" smtClean="0"/>
              <a:t>/50</a:t>
            </a:r>
            <a:endParaRPr lang="en-US" sz="1800" dirty="0"/>
          </a:p>
        </p:txBody>
      </p:sp>
    </p:spTree>
    <p:extLst>
      <p:ext uri="{BB962C8B-B14F-4D97-AF65-F5344CB8AC3E}">
        <p14:creationId xmlns:p14="http://schemas.microsoft.com/office/powerpoint/2010/main" val="783498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 experiment on Harvard Business School students</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Conclusions </a:t>
            </a:r>
            <a:endParaRPr lang="en-US" sz="2400" dirty="0" smtClean="0"/>
          </a:p>
          <a:p>
            <a:pPr lvl="1"/>
            <a:r>
              <a:rPr lang="en-US" dirty="0" smtClean="0"/>
              <a:t>Given the opportunity, many honest people will cheat (similar experiments were conducted at MIT, Princeton, UCLA, and Yale with similar results).</a:t>
            </a:r>
            <a:endParaRPr lang="en-US" sz="2000" dirty="0" smtClean="0"/>
          </a:p>
          <a:p>
            <a:pPr lvl="1"/>
            <a:r>
              <a:rPr lang="en-US" dirty="0" smtClean="0"/>
              <a:t>Once tempted to cheat, students didn't seem to be influenced by the risk of getting caught; even when we have no chance of getting caught, we still don't become wildly dishonest.</a:t>
            </a:r>
            <a:endParaRPr lang="en-US" sz="2000" dirty="0" smtClean="0"/>
          </a:p>
          <a:p>
            <a:pPr lvl="1"/>
            <a:r>
              <a:rPr lang="en-US" dirty="0" smtClean="0"/>
              <a:t>“We care about honesty and want to be honest. The problem is that our internal honesty monitor is active only when we contemplate big transgressions, like grabbing an entire box of pens. For little transgressions like taking a single pen, we don't even consider how these actions would reflect on our honesty.”</a:t>
            </a:r>
            <a:endParaRPr lang="en-US" sz="2000" dirty="0" smtClean="0"/>
          </a:p>
          <a:p>
            <a:endParaRPr lang="en-US" dirty="0"/>
          </a:p>
        </p:txBody>
      </p:sp>
    </p:spTree>
    <p:extLst>
      <p:ext uri="{BB962C8B-B14F-4D97-AF65-F5344CB8AC3E}">
        <p14:creationId xmlns:p14="http://schemas.microsoft.com/office/powerpoint/2010/main" val="2987155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moral environment is important</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Similar experiment, new twist</a:t>
            </a:r>
          </a:p>
          <a:p>
            <a:pPr lvl="0"/>
            <a:r>
              <a:rPr lang="en-US" dirty="0" smtClean="0"/>
              <a:t>Before they answered the questions, one </a:t>
            </a:r>
            <a:r>
              <a:rPr lang="en-US" dirty="0"/>
              <a:t>group </a:t>
            </a:r>
            <a:r>
              <a:rPr lang="en-US" dirty="0" smtClean="0"/>
              <a:t>of students was </a:t>
            </a:r>
            <a:r>
              <a:rPr lang="en-US" dirty="0"/>
              <a:t>asked to write down 10 books they had read in high </a:t>
            </a:r>
            <a:r>
              <a:rPr lang="en-US" dirty="0" smtClean="0"/>
              <a:t>school, </a:t>
            </a:r>
            <a:r>
              <a:rPr lang="en-US" dirty="0"/>
              <a:t>and </a:t>
            </a:r>
            <a:endParaRPr lang="en-US" dirty="0" smtClean="0"/>
          </a:p>
          <a:p>
            <a:pPr lvl="0"/>
            <a:r>
              <a:rPr lang="en-US" dirty="0" smtClean="0"/>
              <a:t>the </a:t>
            </a:r>
            <a:r>
              <a:rPr lang="en-US" dirty="0"/>
              <a:t>other group was asked to </a:t>
            </a:r>
            <a:r>
              <a:rPr lang="en-US" dirty="0" smtClean="0"/>
              <a:t>write </a:t>
            </a:r>
            <a:r>
              <a:rPr lang="en-US" dirty="0"/>
              <a:t>down </a:t>
            </a:r>
            <a:r>
              <a:rPr lang="en-US" dirty="0" smtClean="0"/>
              <a:t>as many of the Ten Commandments as they could recall</a:t>
            </a:r>
            <a:endParaRPr lang="en-US" sz="2400" dirty="0"/>
          </a:p>
          <a:p>
            <a:pPr lvl="1"/>
            <a:r>
              <a:rPr lang="en-US" dirty="0"/>
              <a:t>When cheating was not possible, the average score was 3.1</a:t>
            </a:r>
            <a:endParaRPr lang="en-US" sz="2000" dirty="0"/>
          </a:p>
          <a:p>
            <a:pPr lvl="1"/>
            <a:r>
              <a:rPr lang="en-US" dirty="0"/>
              <a:t>When cheating was possible, the book group reported a score of 4.1 (33% cheating)</a:t>
            </a:r>
            <a:endParaRPr lang="en-US" sz="2000" dirty="0"/>
          </a:p>
          <a:p>
            <a:pPr lvl="1"/>
            <a:r>
              <a:rPr lang="en-US" dirty="0"/>
              <a:t>When cheating was possible, the </a:t>
            </a:r>
            <a:r>
              <a:rPr lang="en-US" dirty="0" smtClean="0"/>
              <a:t>Ten Commandments </a:t>
            </a:r>
            <a:r>
              <a:rPr lang="en-US" dirty="0"/>
              <a:t>group scored 3.1 (0% cheating) </a:t>
            </a:r>
            <a:endParaRPr lang="en-US" sz="2000" dirty="0"/>
          </a:p>
          <a:p>
            <a:pPr lvl="2"/>
            <a:r>
              <a:rPr lang="en-US" dirty="0"/>
              <a:t>And most of the subjects couldn't even recall all of the commandments!  Even those who could only remember 1 or 2 commandments were nearly as honest.  </a:t>
            </a:r>
            <a:endParaRPr lang="en-US" dirty="0" smtClean="0"/>
          </a:p>
          <a:p>
            <a:pPr lvl="2"/>
            <a:r>
              <a:rPr lang="en-US" b="1" dirty="0" smtClean="0"/>
              <a:t>“This </a:t>
            </a:r>
            <a:r>
              <a:rPr lang="en-US" b="1" dirty="0"/>
              <a:t>indicated that it was not the Commandments themselves that encouraged honesty, but the mere contemplation of a moral benchmark of some kind</a:t>
            </a:r>
            <a:r>
              <a:rPr lang="en-US" b="1" dirty="0" smtClean="0"/>
              <a:t>.”</a:t>
            </a:r>
            <a:endParaRPr lang="en-US" sz="1800" dirty="0"/>
          </a:p>
          <a:p>
            <a:endParaRPr lang="en-US" dirty="0"/>
          </a:p>
        </p:txBody>
      </p:sp>
    </p:spTree>
    <p:extLst>
      <p:ext uri="{BB962C8B-B14F-4D97-AF65-F5344CB8AC3E}">
        <p14:creationId xmlns:p14="http://schemas.microsoft.com/office/powerpoint/2010/main" val="3485555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moral environment is important</a:t>
            </a:r>
            <a:endParaRPr lang="en-US" dirty="0"/>
          </a:p>
        </p:txBody>
      </p:sp>
      <p:sp>
        <p:nvSpPr>
          <p:cNvPr id="3" name="Content Placeholder 2"/>
          <p:cNvSpPr>
            <a:spLocks noGrp="1"/>
          </p:cNvSpPr>
          <p:nvPr>
            <p:ph idx="1"/>
          </p:nvPr>
        </p:nvSpPr>
        <p:spPr/>
        <p:txBody>
          <a:bodyPr>
            <a:normAutofit lnSpcReduction="10000"/>
          </a:bodyPr>
          <a:lstStyle/>
          <a:p>
            <a:r>
              <a:rPr lang="en-US" dirty="0" smtClean="0"/>
              <a:t>In another version of the experiment some students had to sign a statement on the answer sheet: “I understand that this study falls under the MIT honor system.”</a:t>
            </a:r>
            <a:endParaRPr lang="en-US" sz="2400" dirty="0" smtClean="0"/>
          </a:p>
          <a:p>
            <a:pPr lvl="1"/>
            <a:r>
              <a:rPr lang="en-US" dirty="0" smtClean="0"/>
              <a:t>Those who signed didn't cheat.  </a:t>
            </a:r>
          </a:p>
          <a:p>
            <a:pPr lvl="1"/>
            <a:r>
              <a:rPr lang="en-US" dirty="0" smtClean="0"/>
              <a:t>Those who didn't see the statement showed 84% cheating.</a:t>
            </a:r>
            <a:endParaRPr lang="en-US" sz="2200" dirty="0" smtClean="0"/>
          </a:p>
          <a:p>
            <a:pPr lvl="1"/>
            <a:r>
              <a:rPr lang="en-US" dirty="0" smtClean="0"/>
              <a:t>“The effect of signing a statement about an honor code is particularly amazing because MIT doesn't even have an honor code.”</a:t>
            </a:r>
            <a:endParaRPr lang="en-US" sz="2200" dirty="0" smtClean="0"/>
          </a:p>
          <a:p>
            <a:endParaRPr lang="en-US" dirty="0"/>
          </a:p>
        </p:txBody>
      </p:sp>
    </p:spTree>
    <p:extLst>
      <p:ext uri="{BB962C8B-B14F-4D97-AF65-F5344CB8AC3E}">
        <p14:creationId xmlns:p14="http://schemas.microsoft.com/office/powerpoint/2010/main" val="3185934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Cheating and self-deception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a:t>
            </a:r>
            <a:r>
              <a:rPr lang="en-US" dirty="0"/>
              <a:t>honesty </a:t>
            </a:r>
            <a:r>
              <a:rPr lang="en-US" dirty="0" smtClean="0"/>
              <a:t>tests again, </a:t>
            </a:r>
            <a:r>
              <a:rPr lang="en-US" dirty="0"/>
              <a:t>but with </a:t>
            </a:r>
            <a:r>
              <a:rPr lang="en-US" dirty="0" smtClean="0"/>
              <a:t>another </a:t>
            </a:r>
            <a:r>
              <a:rPr lang="en-US" dirty="0"/>
              <a:t>twist: Students told the proctor their score.  The proctor gave them </a:t>
            </a:r>
            <a:r>
              <a:rPr lang="en-US" dirty="0" smtClean="0"/>
              <a:t>plastic tokens</a:t>
            </a:r>
            <a:r>
              <a:rPr lang="en-US" dirty="0"/>
              <a:t>.  The students would then walk to another experimenter </a:t>
            </a:r>
            <a:r>
              <a:rPr lang="en-US" dirty="0" smtClean="0"/>
              <a:t>12 feet away and exchange the </a:t>
            </a:r>
            <a:r>
              <a:rPr lang="en-US" dirty="0"/>
              <a:t>tokens for cash.</a:t>
            </a:r>
            <a:endParaRPr lang="en-US" sz="2800" dirty="0"/>
          </a:p>
          <a:p>
            <a:pPr lvl="0"/>
            <a:r>
              <a:rPr lang="en-US" dirty="0"/>
              <a:t>The control group solved 3.5 questions</a:t>
            </a:r>
            <a:endParaRPr lang="en-US" sz="2400" dirty="0"/>
          </a:p>
          <a:p>
            <a:pPr lvl="0"/>
            <a:r>
              <a:rPr lang="en-US" dirty="0"/>
              <a:t>The cash group claimed to have solved 6.2 questions...definite cheating </a:t>
            </a:r>
            <a:endParaRPr lang="en-US" sz="2400" dirty="0"/>
          </a:p>
          <a:p>
            <a:pPr lvl="1"/>
            <a:r>
              <a:rPr lang="en-US" dirty="0"/>
              <a:t>Of 2,000 participants, only 4 went for total cheating--claiming to have solved every problem</a:t>
            </a:r>
            <a:endParaRPr lang="en-US" sz="2000" dirty="0"/>
          </a:p>
          <a:p>
            <a:pPr lvl="0"/>
            <a:r>
              <a:rPr lang="en-US" dirty="0"/>
              <a:t>The token group claimed to have solved 9.4 problems...brazen dishonesty </a:t>
            </a:r>
            <a:endParaRPr lang="en-US" sz="2400" dirty="0"/>
          </a:p>
          <a:p>
            <a:pPr lvl="1"/>
            <a:r>
              <a:rPr lang="en-US" dirty="0"/>
              <a:t>Switching from cash to an equivalent non-monetary currency doubled cheating!</a:t>
            </a:r>
            <a:endParaRPr lang="en-US" sz="2000" dirty="0"/>
          </a:p>
          <a:p>
            <a:pPr lvl="1"/>
            <a:r>
              <a:rPr lang="en-US" dirty="0"/>
              <a:t>Of the token group, 24/150 participants cheated all the way.</a:t>
            </a:r>
            <a:endParaRPr lang="en-US" sz="2000" dirty="0"/>
          </a:p>
          <a:p>
            <a:endParaRPr lang="en-US" dirty="0"/>
          </a:p>
        </p:txBody>
      </p:sp>
    </p:spTree>
    <p:extLst>
      <p:ext uri="{BB962C8B-B14F-4D97-AF65-F5344CB8AC3E}">
        <p14:creationId xmlns:p14="http://schemas.microsoft.com/office/powerpoint/2010/main" val="1711955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Cheating and self-deception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a:t>Ariely</a:t>
            </a:r>
            <a:r>
              <a:rPr lang="en-US" dirty="0"/>
              <a:t> conducted an experiment on </a:t>
            </a:r>
            <a:r>
              <a:rPr lang="en-US" dirty="0" smtClean="0"/>
              <a:t>MIT’s </a:t>
            </a:r>
            <a:r>
              <a:rPr lang="en-US" dirty="0"/>
              <a:t>communal refrigerators.</a:t>
            </a:r>
          </a:p>
          <a:p>
            <a:pPr lvl="0"/>
            <a:r>
              <a:rPr lang="en-US" dirty="0"/>
              <a:t>When he slipped in a 6-pack of Coke, all the Cokes </a:t>
            </a:r>
            <a:r>
              <a:rPr lang="en-US" dirty="0" smtClean="0"/>
              <a:t>vanished </a:t>
            </a:r>
            <a:r>
              <a:rPr lang="en-US" dirty="0"/>
              <a:t>within 72 hours</a:t>
            </a:r>
          </a:p>
          <a:p>
            <a:pPr lvl="0"/>
            <a:r>
              <a:rPr lang="en-US" dirty="0"/>
              <a:t>When he left a plate containing 6 </a:t>
            </a:r>
            <a:r>
              <a:rPr lang="en-US" dirty="0" smtClean="0"/>
              <a:t>one-dollar </a:t>
            </a:r>
            <a:r>
              <a:rPr lang="en-US" dirty="0"/>
              <a:t>bills, no one </a:t>
            </a:r>
            <a:r>
              <a:rPr lang="en-US" dirty="0" smtClean="0"/>
              <a:t>took the </a:t>
            </a:r>
            <a:r>
              <a:rPr lang="en-US" dirty="0"/>
              <a:t>money</a:t>
            </a:r>
          </a:p>
          <a:p>
            <a:pPr lvl="0"/>
            <a:r>
              <a:rPr lang="en-US" dirty="0" smtClean="0"/>
              <a:t>People will not </a:t>
            </a:r>
            <a:r>
              <a:rPr lang="en-US" dirty="0"/>
              <a:t>feel bad about taking a </a:t>
            </a:r>
            <a:r>
              <a:rPr lang="en-US" dirty="0" smtClean="0"/>
              <a:t>pen from work </a:t>
            </a:r>
            <a:r>
              <a:rPr lang="en-US" dirty="0"/>
              <a:t>for </a:t>
            </a:r>
            <a:r>
              <a:rPr lang="en-US" dirty="0" smtClean="0"/>
              <a:t>their child</a:t>
            </a:r>
          </a:p>
          <a:p>
            <a:pPr lvl="0"/>
            <a:r>
              <a:rPr lang="en-US" dirty="0" smtClean="0"/>
              <a:t>But they will not take </a:t>
            </a:r>
            <a:r>
              <a:rPr lang="en-US" dirty="0"/>
              <a:t>$0.10 from petty cash to pay for a pen for </a:t>
            </a:r>
            <a:r>
              <a:rPr lang="en-US" dirty="0" smtClean="0"/>
              <a:t>their child</a:t>
            </a:r>
            <a:r>
              <a:rPr lang="en-US" dirty="0"/>
              <a:t>  </a:t>
            </a:r>
            <a:endParaRPr lang="en-US" dirty="0" smtClean="0"/>
          </a:p>
          <a:p>
            <a:pPr lvl="0"/>
            <a:r>
              <a:rPr lang="en-US" dirty="0" smtClean="0"/>
              <a:t>The </a:t>
            </a:r>
            <a:r>
              <a:rPr lang="en-US" dirty="0"/>
              <a:t>two are economically identical, but get very different reactions.</a:t>
            </a:r>
          </a:p>
          <a:p>
            <a:endParaRPr lang="en-US" dirty="0"/>
          </a:p>
        </p:txBody>
      </p:sp>
    </p:spTree>
    <p:extLst>
      <p:ext uri="{BB962C8B-B14F-4D97-AF65-F5344CB8AC3E}">
        <p14:creationId xmlns:p14="http://schemas.microsoft.com/office/powerpoint/2010/main" val="3448300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Cheating and self-deception</a:t>
            </a:r>
            <a:endParaRPr lang="en-US" dirty="0"/>
          </a:p>
        </p:txBody>
      </p:sp>
      <p:sp>
        <p:nvSpPr>
          <p:cNvPr id="3" name="Content Placeholder 2"/>
          <p:cNvSpPr>
            <a:spLocks noGrp="1"/>
          </p:cNvSpPr>
          <p:nvPr>
            <p:ph idx="1"/>
          </p:nvPr>
        </p:nvSpPr>
        <p:spPr/>
        <p:txBody>
          <a:bodyPr/>
          <a:lstStyle/>
          <a:p>
            <a:pPr lvl="0"/>
            <a:r>
              <a:rPr lang="en-US" dirty="0" smtClean="0"/>
              <a:t>“Cheating is a lot easier when it's a step removed from money.”</a:t>
            </a:r>
          </a:p>
          <a:p>
            <a:r>
              <a:rPr lang="en-US" dirty="0" smtClean="0"/>
              <a:t>When we are taking cash, it is obvious to ourselves that we are stealing</a:t>
            </a:r>
          </a:p>
          <a:p>
            <a:r>
              <a:rPr lang="en-US" dirty="0" smtClean="0"/>
              <a:t>When we are taking something else, it is easier for us to tell ourselves some cockamamie story that what we’re doing is okay</a:t>
            </a:r>
          </a:p>
          <a:p>
            <a:endParaRPr lang="en-US" dirty="0"/>
          </a:p>
        </p:txBody>
      </p:sp>
    </p:spTree>
    <p:extLst>
      <p:ext uri="{BB962C8B-B14F-4D97-AF65-F5344CB8AC3E}">
        <p14:creationId xmlns:p14="http://schemas.microsoft.com/office/powerpoint/2010/main" val="458985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We cheat when we have a chance, …</a:t>
            </a:r>
          </a:p>
          <a:p>
            <a:r>
              <a:rPr lang="en-US" dirty="0" smtClean="0"/>
              <a:t>… but not as much as we could.</a:t>
            </a:r>
          </a:p>
          <a:p>
            <a:r>
              <a:rPr lang="en-US" dirty="0" smtClean="0"/>
              <a:t>When we have no benchmarks of moral behavior around us, we cheat</a:t>
            </a:r>
          </a:p>
          <a:p>
            <a:r>
              <a:rPr lang="en-US" dirty="0" smtClean="0"/>
              <a:t>When we are required to think about honesty, we don’t</a:t>
            </a:r>
          </a:p>
          <a:p>
            <a:r>
              <a:rPr lang="en-US" dirty="0" smtClean="0"/>
              <a:t>We cheat when it is easier to rationalize the cheating to ourselves</a:t>
            </a:r>
            <a:endParaRPr lang="en-US" dirty="0"/>
          </a:p>
        </p:txBody>
      </p:sp>
    </p:spTree>
    <p:extLst>
      <p:ext uri="{BB962C8B-B14F-4D97-AF65-F5344CB8AC3E}">
        <p14:creationId xmlns:p14="http://schemas.microsoft.com/office/powerpoint/2010/main" val="22904374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578</Words>
  <Application>Microsoft Office PowerPoint</Application>
  <PresentationFormat>On-screen Show (4:3)</PresentationFormat>
  <Paragraphs>61</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Cheating</vt:lpstr>
      <vt:lpstr>An experiment on Harvard Business School students </vt:lpstr>
      <vt:lpstr>An experiment on Harvard Business School students</vt:lpstr>
      <vt:lpstr>The moral environment is important</vt:lpstr>
      <vt:lpstr>The moral environment is important</vt:lpstr>
      <vt:lpstr>Cheating and self-deception</vt:lpstr>
      <vt:lpstr>Cheating and self-deception</vt:lpstr>
      <vt:lpstr>Cheating and self-deception</vt:lpstr>
      <vt:lpstr>Conclusions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Cheating</dc:title>
  <dc:creator>Udayan Roy</dc:creator>
  <cp:lastModifiedBy>Udayan Roy</cp:lastModifiedBy>
  <cp:revision>8</cp:revision>
  <dcterms:created xsi:type="dcterms:W3CDTF">2010-12-05T13:56:20Z</dcterms:created>
  <dcterms:modified xsi:type="dcterms:W3CDTF">2011-09-04T01:44:35Z</dcterms:modified>
</cp:coreProperties>
</file>