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2" r:id="rId6"/>
    <p:sldId id="263" r:id="rId7"/>
    <p:sldId id="260" r:id="rId8"/>
    <p:sldId id="270" r:id="rId9"/>
    <p:sldId id="271" r:id="rId10"/>
    <p:sldId id="284" r:id="rId11"/>
    <p:sldId id="285" r:id="rId12"/>
    <p:sldId id="278" r:id="rId13"/>
    <p:sldId id="279" r:id="rId14"/>
    <p:sldId id="280" r:id="rId15"/>
    <p:sldId id="281" r:id="rId16"/>
    <p:sldId id="283" r:id="rId17"/>
    <p:sldId id="282" r:id="rId18"/>
    <p:sldId id="275" r:id="rId19"/>
    <p:sldId id="276" r:id="rId20"/>
    <p:sldId id="277" r:id="rId21"/>
    <p:sldId id="261" r:id="rId22"/>
    <p:sldId id="264" r:id="rId23"/>
    <p:sldId id="273" r:id="rId24"/>
    <p:sldId id="286" r:id="rId25"/>
    <p:sldId id="287" r:id="rId26"/>
    <p:sldId id="288" r:id="rId27"/>
    <p:sldId id="289" r:id="rId28"/>
    <p:sldId id="290" r:id="rId29"/>
    <p:sldId id="265" r:id="rId30"/>
    <p:sldId id="266" r:id="rId31"/>
    <p:sldId id="267" r:id="rId32"/>
    <p:sldId id="268" r:id="rId33"/>
    <p:sldId id="274" r:id="rId34"/>
    <p:sldId id="26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639" autoAdjust="0"/>
  </p:normalViewPr>
  <p:slideViewPr>
    <p:cSldViewPr snapToGrid="0">
      <p:cViewPr varScale="1">
        <p:scale>
          <a:sx n="57" d="100"/>
          <a:sy n="57" d="100"/>
        </p:scale>
        <p:origin x="101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2A4B6-2EAB-44CD-84B7-178016FD773D}" type="datetimeFigureOut">
              <a:rPr lang="en-US" smtClean="0"/>
              <a:t>12/14/2020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BA6088-4D09-4B2F-851D-51F389404A06}" type="slidenum">
              <a:rPr lang="en-US" smtClean="0"/>
              <a:t>‹#›</a:t>
            </a:fld>
            <a:endParaRPr lang="en-US"/>
          </a:p>
        </p:txBody>
      </p:sp>
    </p:spTree>
    <p:extLst>
      <p:ext uri="{BB962C8B-B14F-4D97-AF65-F5344CB8AC3E}">
        <p14:creationId xmlns:p14="http://schemas.microsoft.com/office/powerpoint/2010/main" val="344406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ssrn.com/abstract=1424076"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i.org/10.1162/003355302753399472"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i.org/10.1162/003355302753399472"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2307/1883191"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Simon, H.A. 1955. A Behavioral Model of Rational Choice. Quarterly Journal of Economics 69, 99-118.</a:t>
            </a:r>
          </a:p>
          <a:p>
            <a:r>
              <a:rPr lang="en-US" sz="1200" b="0" i="0" u="none" strike="noStrike" kern="1200" baseline="0" dirty="0" smtClean="0">
                <a:solidFill>
                  <a:schemeClr val="tx1"/>
                </a:solidFill>
                <a:latin typeface="+mn-lt"/>
                <a:ea typeface="+mn-ea"/>
                <a:cs typeface="+mn-cs"/>
              </a:rPr>
              <a:t>For more on Herbert Simon, see https://en.wikipedia.org/wiki/Herbert_A._Simon</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a:t>
            </a:fld>
            <a:endParaRPr lang="en-US"/>
          </a:p>
        </p:txBody>
      </p:sp>
    </p:spTree>
    <p:extLst>
      <p:ext uri="{BB962C8B-B14F-4D97-AF65-F5344CB8AC3E}">
        <p14:creationId xmlns:p14="http://schemas.microsoft.com/office/powerpoint/2010/main" val="2568114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Hastings, J.S. and J.M. Shapiro. 2013. </a:t>
            </a:r>
            <a:r>
              <a:rPr lang="en-US" sz="1200" b="0" i="0" u="none" strike="noStrike" kern="1200" baseline="0" dirty="0" err="1" smtClean="0">
                <a:solidFill>
                  <a:schemeClr val="tx1"/>
                </a:solidFill>
                <a:latin typeface="+mn-lt"/>
                <a:ea typeface="+mn-ea"/>
                <a:cs typeface="+mn-cs"/>
              </a:rPr>
              <a:t>Fungibility</a:t>
            </a:r>
            <a:r>
              <a:rPr lang="en-US" sz="1200" b="0" i="0" u="none" strike="noStrike" kern="1200" baseline="0" dirty="0" smtClean="0">
                <a:solidFill>
                  <a:schemeClr val="tx1"/>
                </a:solidFill>
                <a:latin typeface="+mn-lt"/>
                <a:ea typeface="+mn-ea"/>
                <a:cs typeface="+mn-cs"/>
              </a:rPr>
              <a:t> and Consumer Choice: Evidence from Commodity Price Shocks. Quarterly Journal of Economics 128, 1449-1498.</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21</a:t>
            </a:fld>
            <a:endParaRPr lang="en-US"/>
          </a:p>
        </p:txBody>
      </p:sp>
    </p:spTree>
    <p:extLst>
      <p:ext uri="{BB962C8B-B14F-4D97-AF65-F5344CB8AC3E}">
        <p14:creationId xmlns:p14="http://schemas.microsoft.com/office/powerpoint/2010/main" val="783975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Shefrin</a:t>
            </a:r>
            <a:r>
              <a:rPr lang="en-US" sz="1200" b="0" i="0" u="none" strike="noStrike" kern="1200" baseline="0" dirty="0" smtClean="0">
                <a:solidFill>
                  <a:schemeClr val="tx1"/>
                </a:solidFill>
                <a:latin typeface="+mn-lt"/>
                <a:ea typeface="+mn-ea"/>
                <a:cs typeface="+mn-cs"/>
              </a:rPr>
              <a:t>, H.M. and M. </a:t>
            </a:r>
            <a:r>
              <a:rPr lang="en-US" sz="1200" b="0" i="0" u="none" strike="noStrike" kern="1200" baseline="0" dirty="0" err="1" smtClean="0">
                <a:solidFill>
                  <a:schemeClr val="tx1"/>
                </a:solidFill>
                <a:latin typeface="+mn-lt"/>
                <a:ea typeface="+mn-ea"/>
                <a:cs typeface="+mn-cs"/>
              </a:rPr>
              <a:t>Statman</a:t>
            </a:r>
            <a:r>
              <a:rPr lang="en-US" sz="1200" b="0" i="0" u="none" strike="noStrike" kern="1200" baseline="0" dirty="0" smtClean="0">
                <a:solidFill>
                  <a:schemeClr val="tx1"/>
                </a:solidFill>
                <a:latin typeface="+mn-lt"/>
                <a:ea typeface="+mn-ea"/>
                <a:cs typeface="+mn-cs"/>
              </a:rPr>
              <a:t>. 1985. The disposition to sell winners too early and ride losers too long: Theory and evidence. Journal of Finance 40, 777-790.</a:t>
            </a:r>
          </a:p>
          <a:p>
            <a:r>
              <a:rPr lang="en-US" sz="1200" b="0" i="0" u="none" strike="noStrike" kern="1200" baseline="0" dirty="0" err="1" smtClean="0">
                <a:solidFill>
                  <a:schemeClr val="tx1"/>
                </a:solidFill>
                <a:latin typeface="+mn-lt"/>
                <a:ea typeface="+mn-ea"/>
                <a:cs typeface="+mn-cs"/>
              </a:rPr>
              <a:t>Odean</a:t>
            </a:r>
            <a:r>
              <a:rPr lang="en-US" sz="1200" b="0" i="0" u="none" strike="noStrike" kern="1200" baseline="0" dirty="0" smtClean="0">
                <a:solidFill>
                  <a:schemeClr val="tx1"/>
                </a:solidFill>
                <a:latin typeface="+mn-lt"/>
                <a:ea typeface="+mn-ea"/>
                <a:cs typeface="+mn-cs"/>
              </a:rPr>
              <a:t>, T. 1998. Are Investors Reluctant to Realize Their Losses? Journal of Finance 53, 1775-1798.</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22</a:t>
            </a:fld>
            <a:endParaRPr lang="en-US"/>
          </a:p>
        </p:txBody>
      </p:sp>
    </p:spTree>
    <p:extLst>
      <p:ext uri="{BB962C8B-B14F-4D97-AF65-F5344CB8AC3E}">
        <p14:creationId xmlns:p14="http://schemas.microsoft.com/office/powerpoint/2010/main" val="3441134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Shefrin</a:t>
            </a:r>
            <a:r>
              <a:rPr lang="en-US" sz="1200" b="0" i="0" u="none" strike="noStrike" kern="1200" baseline="0" dirty="0" smtClean="0">
                <a:solidFill>
                  <a:schemeClr val="tx1"/>
                </a:solidFill>
                <a:latin typeface="+mn-lt"/>
                <a:ea typeface="+mn-ea"/>
                <a:cs typeface="+mn-cs"/>
              </a:rPr>
              <a:t>, H.M. and M. </a:t>
            </a:r>
            <a:r>
              <a:rPr lang="en-US" sz="1200" b="0" i="0" u="none" strike="noStrike" kern="1200" baseline="0" dirty="0" err="1" smtClean="0">
                <a:solidFill>
                  <a:schemeClr val="tx1"/>
                </a:solidFill>
                <a:latin typeface="+mn-lt"/>
                <a:ea typeface="+mn-ea"/>
                <a:cs typeface="+mn-cs"/>
              </a:rPr>
              <a:t>Statman</a:t>
            </a:r>
            <a:r>
              <a:rPr lang="en-US" sz="1200" b="0" i="0" u="none" strike="noStrike" kern="1200" baseline="0" dirty="0" smtClean="0">
                <a:solidFill>
                  <a:schemeClr val="tx1"/>
                </a:solidFill>
                <a:latin typeface="+mn-lt"/>
                <a:ea typeface="+mn-ea"/>
                <a:cs typeface="+mn-cs"/>
              </a:rPr>
              <a:t>. 1985. The disposition to sell winners too early and ride losers too long: Theory and evidence. Journal of Finance 40, 777-790.</a:t>
            </a:r>
          </a:p>
          <a:p>
            <a:r>
              <a:rPr lang="en-US" sz="1200" b="0" i="0" u="none" strike="noStrike" kern="1200" baseline="0" dirty="0" err="1" smtClean="0">
                <a:solidFill>
                  <a:schemeClr val="tx1"/>
                </a:solidFill>
                <a:latin typeface="+mn-lt"/>
                <a:ea typeface="+mn-ea"/>
                <a:cs typeface="+mn-cs"/>
              </a:rPr>
              <a:t>Odean</a:t>
            </a:r>
            <a:r>
              <a:rPr lang="en-US" sz="1200" b="0" i="0" u="none" strike="noStrike" kern="1200" baseline="0" dirty="0" smtClean="0">
                <a:solidFill>
                  <a:schemeClr val="tx1"/>
                </a:solidFill>
                <a:latin typeface="+mn-lt"/>
                <a:ea typeface="+mn-ea"/>
                <a:cs typeface="+mn-cs"/>
              </a:rPr>
              <a:t>, T. 1998. Are Investors Reluctant to Realize Their Losses? Journal of Finance 53, 1775-1798.</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23</a:t>
            </a:fld>
            <a:endParaRPr lang="en-US"/>
          </a:p>
        </p:txBody>
      </p:sp>
    </p:spTree>
    <p:extLst>
      <p:ext uri="{BB962C8B-B14F-4D97-AF65-F5344CB8AC3E}">
        <p14:creationId xmlns:p14="http://schemas.microsoft.com/office/powerpoint/2010/main" val="2827302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Camerer</a:t>
            </a:r>
            <a:r>
              <a:rPr lang="en-US" sz="1200" b="0" i="0" u="none" strike="noStrike" kern="1200" baseline="0" dirty="0" smtClean="0">
                <a:solidFill>
                  <a:schemeClr val="tx1"/>
                </a:solidFill>
                <a:latin typeface="+mn-lt"/>
                <a:ea typeface="+mn-ea"/>
                <a:cs typeface="+mn-cs"/>
              </a:rPr>
              <a:t>, C.F., L. Babcock, G. </a:t>
            </a:r>
            <a:r>
              <a:rPr lang="en-US" sz="1200" b="0" i="0" u="none" strike="noStrike" kern="1200" baseline="0" dirty="0" err="1" smtClean="0">
                <a:solidFill>
                  <a:schemeClr val="tx1"/>
                </a:solidFill>
                <a:latin typeface="+mn-lt"/>
                <a:ea typeface="+mn-ea"/>
                <a:cs typeface="+mn-cs"/>
              </a:rPr>
              <a:t>Loewenstein</a:t>
            </a:r>
            <a:r>
              <a:rPr lang="en-US" sz="1200" b="0" i="0" u="none" strike="noStrike" kern="1200" baseline="0" dirty="0" smtClean="0">
                <a:solidFill>
                  <a:schemeClr val="tx1"/>
                </a:solidFill>
                <a:latin typeface="+mn-lt"/>
                <a:ea typeface="+mn-ea"/>
                <a:cs typeface="+mn-cs"/>
              </a:rPr>
              <a:t>, and R.H. </a:t>
            </a:r>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1997. Labor Supply of New York City Cab Drivers: One Day at a Time. Quarterly Journal of Economics 112, 407-442.</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29</a:t>
            </a:fld>
            <a:endParaRPr lang="en-US"/>
          </a:p>
        </p:txBody>
      </p:sp>
    </p:spTree>
    <p:extLst>
      <p:ext uri="{BB962C8B-B14F-4D97-AF65-F5344CB8AC3E}">
        <p14:creationId xmlns:p14="http://schemas.microsoft.com/office/powerpoint/2010/main" val="3985693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R.H. and E.J. Johnson. 1990. Gambling with the House Money and Trying to Break Even: the Effects of Prior Outcomes on Risky Choice. Management Science 36, 643-660.</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30</a:t>
            </a:fld>
            <a:endParaRPr lang="en-US"/>
          </a:p>
        </p:txBody>
      </p:sp>
    </p:spTree>
    <p:extLst>
      <p:ext uri="{BB962C8B-B14F-4D97-AF65-F5344CB8AC3E}">
        <p14:creationId xmlns:p14="http://schemas.microsoft.com/office/powerpoint/2010/main" val="472538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Thaler</a:t>
            </a:r>
            <a:r>
              <a:rPr lang="en-US" dirty="0" smtClean="0"/>
              <a:t>, Richard H. and Johnson, Eric J., Gambling with the House Money and Trying to Break Even: The Effects of Prior Outcomes on Risky Choice (1990). Management Science, Vol. 36, No. 6, pp. 643-660, 1990, Available at SSRN: </a:t>
            </a:r>
            <a:r>
              <a:rPr lang="en-US" dirty="0" smtClean="0">
                <a:hlinkClick r:id="rId3"/>
              </a:rPr>
              <a:t>https://ssrn.com/abstract=1424076</a:t>
            </a:r>
            <a:r>
              <a:rPr lang="en-US" dirty="0" smtClean="0"/>
              <a:t> </a:t>
            </a:r>
          </a:p>
        </p:txBody>
      </p:sp>
      <p:sp>
        <p:nvSpPr>
          <p:cNvPr id="4" name="Slide Number Placeholder 3"/>
          <p:cNvSpPr>
            <a:spLocks noGrp="1"/>
          </p:cNvSpPr>
          <p:nvPr>
            <p:ph type="sldNum" sz="quarter" idx="10"/>
          </p:nvPr>
        </p:nvSpPr>
        <p:spPr/>
        <p:txBody>
          <a:bodyPr/>
          <a:lstStyle/>
          <a:p>
            <a:fld id="{D4BA6088-4D09-4B2F-851D-51F389404A06}" type="slidenum">
              <a:rPr lang="en-US" smtClean="0"/>
              <a:t>31</a:t>
            </a:fld>
            <a:endParaRPr lang="en-US"/>
          </a:p>
        </p:txBody>
      </p:sp>
    </p:spTree>
    <p:extLst>
      <p:ext uri="{BB962C8B-B14F-4D97-AF65-F5344CB8AC3E}">
        <p14:creationId xmlns:p14="http://schemas.microsoft.com/office/powerpoint/2010/main" val="3417599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David B. Gross, Nicholas S. </a:t>
            </a:r>
            <a:r>
              <a:rPr lang="en-US" dirty="0" err="1" smtClean="0"/>
              <a:t>Souleles</a:t>
            </a:r>
            <a:r>
              <a:rPr lang="en-US" dirty="0" smtClean="0"/>
              <a:t>, Do Liquidity Constraints and Interest Rates Matter for Consumer Behavior? Evidence from Credit Card Data, </a:t>
            </a:r>
            <a:r>
              <a:rPr lang="en-US" i="1" dirty="0" smtClean="0"/>
              <a:t>The Quarterly Journal of Economics</a:t>
            </a:r>
            <a:r>
              <a:rPr lang="en-US" dirty="0" smtClean="0"/>
              <a:t>, Volume 117, Issue 1, February 2002, Pages 149–185, </a:t>
            </a:r>
            <a:r>
              <a:rPr lang="en-US" dirty="0" smtClean="0">
                <a:hlinkClick r:id="rId3"/>
              </a:rPr>
              <a:t>https://doi.org/10.1162/003355302753399472</a:t>
            </a:r>
            <a:r>
              <a:rPr lang="en-US" dirty="0" smtClean="0"/>
              <a:t>.</a:t>
            </a:r>
          </a:p>
        </p:txBody>
      </p:sp>
      <p:sp>
        <p:nvSpPr>
          <p:cNvPr id="4" name="Slide Number Placeholder 3"/>
          <p:cNvSpPr>
            <a:spLocks noGrp="1"/>
          </p:cNvSpPr>
          <p:nvPr>
            <p:ph type="sldNum" sz="quarter" idx="10"/>
          </p:nvPr>
        </p:nvSpPr>
        <p:spPr/>
        <p:txBody>
          <a:bodyPr/>
          <a:lstStyle/>
          <a:p>
            <a:fld id="{D4BA6088-4D09-4B2F-851D-51F389404A06}" type="slidenum">
              <a:rPr lang="en-US" smtClean="0"/>
              <a:t>32</a:t>
            </a:fld>
            <a:endParaRPr lang="en-US"/>
          </a:p>
        </p:txBody>
      </p:sp>
    </p:spTree>
    <p:extLst>
      <p:ext uri="{BB962C8B-B14F-4D97-AF65-F5344CB8AC3E}">
        <p14:creationId xmlns:p14="http://schemas.microsoft.com/office/powerpoint/2010/main" val="540715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David B. Gross, Nicholas S. </a:t>
            </a:r>
            <a:r>
              <a:rPr lang="en-US" dirty="0" err="1" smtClean="0"/>
              <a:t>Souleles</a:t>
            </a:r>
            <a:r>
              <a:rPr lang="en-US" dirty="0" smtClean="0"/>
              <a:t>, Do Liquidity Constraints and Interest Rates Matter for Consumer Behavior? Evidence from Credit Card Data, </a:t>
            </a:r>
            <a:r>
              <a:rPr lang="en-US" i="1" dirty="0" smtClean="0"/>
              <a:t>The Quarterly Journal of Economics</a:t>
            </a:r>
            <a:r>
              <a:rPr lang="en-US" dirty="0" smtClean="0"/>
              <a:t>, Volume 117, Issue 1, February 2002, Pages 149–185, </a:t>
            </a:r>
            <a:r>
              <a:rPr lang="en-US" dirty="0" smtClean="0">
                <a:hlinkClick r:id="rId3"/>
              </a:rPr>
              <a:t>https://doi.org/10.1162/003355302753399472</a:t>
            </a:r>
            <a:r>
              <a:rPr lang="en-US" dirty="0" smtClean="0"/>
              <a:t>.</a:t>
            </a:r>
          </a:p>
        </p:txBody>
      </p:sp>
      <p:sp>
        <p:nvSpPr>
          <p:cNvPr id="4" name="Slide Number Placeholder 3"/>
          <p:cNvSpPr>
            <a:spLocks noGrp="1"/>
          </p:cNvSpPr>
          <p:nvPr>
            <p:ph type="sldNum" sz="quarter" idx="10"/>
          </p:nvPr>
        </p:nvSpPr>
        <p:spPr/>
        <p:txBody>
          <a:bodyPr/>
          <a:lstStyle/>
          <a:p>
            <a:fld id="{D4BA6088-4D09-4B2F-851D-51F389404A06}" type="slidenum">
              <a:rPr lang="en-US" smtClean="0"/>
              <a:t>33</a:t>
            </a:fld>
            <a:endParaRPr lang="en-US"/>
          </a:p>
        </p:txBody>
      </p:sp>
    </p:spTree>
    <p:extLst>
      <p:ext uri="{BB962C8B-B14F-4D97-AF65-F5344CB8AC3E}">
        <p14:creationId xmlns:p14="http://schemas.microsoft.com/office/powerpoint/2010/main" val="719016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Kahneman</a:t>
            </a:r>
            <a:r>
              <a:rPr lang="en-US" sz="1200" b="0" i="0" u="none" strike="noStrike" kern="1200" baseline="0" dirty="0" smtClean="0">
                <a:solidFill>
                  <a:schemeClr val="tx1"/>
                </a:solidFill>
                <a:latin typeface="+mn-lt"/>
                <a:ea typeface="+mn-ea"/>
                <a:cs typeface="+mn-cs"/>
              </a:rPr>
              <a:t>, D. and A. </a:t>
            </a:r>
            <a:r>
              <a:rPr lang="en-US" sz="1200" b="0" i="0" u="none" strike="noStrike" kern="1200" baseline="0" dirty="0" err="1" smtClean="0">
                <a:solidFill>
                  <a:schemeClr val="tx1"/>
                </a:solidFill>
                <a:latin typeface="+mn-lt"/>
                <a:ea typeface="+mn-ea"/>
                <a:cs typeface="+mn-cs"/>
              </a:rPr>
              <a:t>Tversky</a:t>
            </a:r>
            <a:r>
              <a:rPr lang="en-US" sz="1200" b="0" i="0" u="none" strike="noStrike" kern="1200" baseline="0" dirty="0" smtClean="0">
                <a:solidFill>
                  <a:schemeClr val="tx1"/>
                </a:solidFill>
                <a:latin typeface="+mn-lt"/>
                <a:ea typeface="+mn-ea"/>
                <a:cs typeface="+mn-cs"/>
              </a:rPr>
              <a:t>. 1979. Prospect Theory: An Analysis of Decision under Risk. </a:t>
            </a:r>
            <a:r>
              <a:rPr lang="en-US" sz="1200" b="0" i="0" u="none" strike="noStrike" kern="1200" baseline="0" dirty="0" err="1" smtClean="0">
                <a:solidFill>
                  <a:schemeClr val="tx1"/>
                </a:solidFill>
                <a:latin typeface="+mn-lt"/>
                <a:ea typeface="+mn-ea"/>
                <a:cs typeface="+mn-cs"/>
              </a:rPr>
              <a:t>Econometrica</a:t>
            </a:r>
            <a:r>
              <a:rPr lang="en-US" sz="1200" b="0" i="0" u="none" strike="noStrike" kern="1200" baseline="0" dirty="0" smtClean="0">
                <a:solidFill>
                  <a:schemeClr val="tx1"/>
                </a:solidFill>
                <a:latin typeface="+mn-lt"/>
                <a:ea typeface="+mn-ea"/>
                <a:cs typeface="+mn-cs"/>
              </a:rPr>
              <a:t> 47, 263-291.</a:t>
            </a:r>
          </a:p>
          <a:p>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R.H. 1980. Toward a Positive Theory of Consumer Choice. Journal of Economic Behavior and Organization 1, 39-60.</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3</a:t>
            </a:fld>
            <a:endParaRPr lang="en-US"/>
          </a:p>
        </p:txBody>
      </p:sp>
    </p:spTree>
    <p:extLst>
      <p:ext uri="{BB962C8B-B14F-4D97-AF65-F5344CB8AC3E}">
        <p14:creationId xmlns:p14="http://schemas.microsoft.com/office/powerpoint/2010/main" val="269001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R.H. and C.R. </a:t>
            </a:r>
            <a:r>
              <a:rPr lang="en-US" sz="1200" b="0" i="0" u="none" strike="noStrike" kern="1200" baseline="0" dirty="0" err="1" smtClean="0">
                <a:solidFill>
                  <a:schemeClr val="tx1"/>
                </a:solidFill>
                <a:latin typeface="+mn-lt"/>
                <a:ea typeface="+mn-ea"/>
                <a:cs typeface="+mn-cs"/>
              </a:rPr>
              <a:t>Sunstein</a:t>
            </a:r>
            <a:r>
              <a:rPr lang="en-US" sz="1200" b="0" i="0" u="none" strike="noStrike" kern="1200" baseline="0" dirty="0" smtClean="0">
                <a:solidFill>
                  <a:schemeClr val="tx1"/>
                </a:solidFill>
                <a:latin typeface="+mn-lt"/>
                <a:ea typeface="+mn-ea"/>
                <a:cs typeface="+mn-cs"/>
              </a:rPr>
              <a:t>. 2008. Nudge: Improving Decisions about Health, Wealth, and Happiness. New Haven: Yale University Press. Pages 53-54.</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5</a:t>
            </a:fld>
            <a:endParaRPr lang="en-US"/>
          </a:p>
        </p:txBody>
      </p:sp>
    </p:spTree>
    <p:extLst>
      <p:ext uri="{BB962C8B-B14F-4D97-AF65-F5344CB8AC3E}">
        <p14:creationId xmlns:p14="http://schemas.microsoft.com/office/powerpoint/2010/main" val="3734493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R.H. 1985. Mental Accounting and Consumer Choice. Marketing Science 4, 199-214.</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6</a:t>
            </a:fld>
            <a:endParaRPr lang="en-US"/>
          </a:p>
        </p:txBody>
      </p:sp>
    </p:spTree>
    <p:extLst>
      <p:ext uri="{BB962C8B-B14F-4D97-AF65-F5344CB8AC3E}">
        <p14:creationId xmlns:p14="http://schemas.microsoft.com/office/powerpoint/2010/main" val="3859179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Choices, Values, and Frames, by Daniel </a:t>
            </a:r>
            <a:r>
              <a:rPr lang="en-US" dirty="0" err="1" smtClean="0"/>
              <a:t>Kahneman</a:t>
            </a:r>
            <a:r>
              <a:rPr lang="en-US" dirty="0" smtClean="0"/>
              <a:t> and Amos </a:t>
            </a:r>
            <a:r>
              <a:rPr lang="en-US" dirty="0" err="1" smtClean="0"/>
              <a:t>Tversky</a:t>
            </a:r>
            <a:r>
              <a:rPr lang="en-US" dirty="0" smtClean="0"/>
              <a:t>, American Psychologist, vol. 34, 1984. Reprinted in Thinking, Fast and Slow by Daniel </a:t>
            </a:r>
            <a:r>
              <a:rPr lang="en-US" dirty="0" err="1" smtClean="0"/>
              <a:t>Kahneman</a:t>
            </a:r>
            <a:r>
              <a:rPr lang="en-US" dirty="0" smtClean="0"/>
              <a:t>, Appendix B.</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12</a:t>
            </a:fld>
            <a:endParaRPr lang="en-US"/>
          </a:p>
        </p:txBody>
      </p:sp>
    </p:spTree>
    <p:extLst>
      <p:ext uri="{BB962C8B-B14F-4D97-AF65-F5344CB8AC3E}">
        <p14:creationId xmlns:p14="http://schemas.microsoft.com/office/powerpoint/2010/main" val="134595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Choices, Values, and Frames</a:t>
            </a:r>
            <a:r>
              <a:rPr lang="en-US" dirty="0" smtClean="0"/>
              <a:t>, by Daniel </a:t>
            </a:r>
            <a:r>
              <a:rPr lang="en-US" dirty="0" err="1" smtClean="0"/>
              <a:t>Kahneman</a:t>
            </a:r>
            <a:r>
              <a:rPr lang="en-US" dirty="0" smtClean="0"/>
              <a:t> and Amos </a:t>
            </a:r>
            <a:r>
              <a:rPr lang="en-US" dirty="0" err="1" smtClean="0"/>
              <a:t>Tversky</a:t>
            </a:r>
            <a:r>
              <a:rPr lang="en-US" dirty="0" smtClean="0"/>
              <a:t>, </a:t>
            </a:r>
            <a:r>
              <a:rPr lang="en-US" i="1" dirty="0" smtClean="0"/>
              <a:t>American Psychologist</a:t>
            </a:r>
            <a:r>
              <a:rPr lang="en-US" dirty="0" smtClean="0"/>
              <a:t>, vol. 34, 1984. Reprinted in </a:t>
            </a:r>
            <a:r>
              <a:rPr lang="en-US" i="1" dirty="0" smtClean="0"/>
              <a:t>Thinking, Fast and Slow </a:t>
            </a:r>
            <a:r>
              <a:rPr lang="en-US" dirty="0" smtClean="0"/>
              <a:t>by Daniel </a:t>
            </a:r>
            <a:r>
              <a:rPr lang="en-US" dirty="0" err="1" smtClean="0"/>
              <a:t>Kahneman</a:t>
            </a:r>
            <a:r>
              <a:rPr lang="en-US" dirty="0" smtClean="0"/>
              <a:t>, Appendix B.</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17</a:t>
            </a:fld>
            <a:endParaRPr lang="en-US"/>
          </a:p>
        </p:txBody>
      </p:sp>
    </p:spTree>
    <p:extLst>
      <p:ext uri="{BB962C8B-B14F-4D97-AF65-F5344CB8AC3E}">
        <p14:creationId xmlns:p14="http://schemas.microsoft.com/office/powerpoint/2010/main" val="798596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Choices, Values, and Frames, by Daniel </a:t>
            </a:r>
            <a:r>
              <a:rPr lang="en-US" dirty="0" err="1" smtClean="0"/>
              <a:t>Kahneman</a:t>
            </a:r>
            <a:r>
              <a:rPr lang="en-US" dirty="0" smtClean="0"/>
              <a:t> and Amos </a:t>
            </a:r>
            <a:r>
              <a:rPr lang="en-US" dirty="0" err="1" smtClean="0"/>
              <a:t>Tversky</a:t>
            </a:r>
            <a:r>
              <a:rPr lang="en-US" dirty="0" smtClean="0"/>
              <a:t>, American Psychologist, vol. 34, 1984. Reprinted in Thinking, Fast and Slow by Daniel </a:t>
            </a:r>
            <a:r>
              <a:rPr lang="en-US" dirty="0" err="1" smtClean="0"/>
              <a:t>Kahneman</a:t>
            </a:r>
            <a:r>
              <a:rPr lang="en-US" dirty="0" smtClean="0"/>
              <a:t>, Appendix B.</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18</a:t>
            </a:fld>
            <a:endParaRPr lang="en-US"/>
          </a:p>
        </p:txBody>
      </p:sp>
    </p:spTree>
    <p:extLst>
      <p:ext uri="{BB962C8B-B14F-4D97-AF65-F5344CB8AC3E}">
        <p14:creationId xmlns:p14="http://schemas.microsoft.com/office/powerpoint/2010/main" val="364403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Choices, Values, and Frames, by Daniel </a:t>
            </a:r>
            <a:r>
              <a:rPr lang="en-US" dirty="0" err="1" smtClean="0"/>
              <a:t>Kahneman</a:t>
            </a:r>
            <a:r>
              <a:rPr lang="en-US" dirty="0" smtClean="0"/>
              <a:t> and Amos </a:t>
            </a:r>
            <a:r>
              <a:rPr lang="en-US" dirty="0" err="1" smtClean="0"/>
              <a:t>Tversky</a:t>
            </a:r>
            <a:r>
              <a:rPr lang="en-US" dirty="0" smtClean="0"/>
              <a:t>, American Psychologist, vol. 34, 1984. Reprinted in Thinking, Fast and Slow by Daniel </a:t>
            </a:r>
            <a:r>
              <a:rPr lang="en-US" dirty="0" err="1" smtClean="0"/>
              <a:t>Kahneman</a:t>
            </a:r>
            <a:r>
              <a:rPr lang="en-US" dirty="0" smtClean="0"/>
              <a:t>, Appendix B.</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19</a:t>
            </a:fld>
            <a:endParaRPr lang="en-US"/>
          </a:p>
        </p:txBody>
      </p:sp>
    </p:spTree>
    <p:extLst>
      <p:ext uri="{BB962C8B-B14F-4D97-AF65-F5344CB8AC3E}">
        <p14:creationId xmlns:p14="http://schemas.microsoft.com/office/powerpoint/2010/main" val="1666516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W. Pratt, David A. Wise, Richard </a:t>
            </a:r>
            <a:r>
              <a:rPr lang="en-US" dirty="0" err="1" smtClean="0"/>
              <a:t>Zeckhauser</a:t>
            </a:r>
            <a:r>
              <a:rPr lang="en-US" dirty="0" smtClean="0"/>
              <a:t>, Price Differences in almost Competitive Markets, </a:t>
            </a:r>
            <a:r>
              <a:rPr lang="en-US" i="1" dirty="0" smtClean="0"/>
              <a:t>The Quarterly Journal of Economics</a:t>
            </a:r>
            <a:r>
              <a:rPr lang="en-US" dirty="0" smtClean="0"/>
              <a:t>, Volume 93, Issue 2, May 1979, Pages 189–211, </a:t>
            </a:r>
            <a:r>
              <a:rPr lang="en-US" dirty="0" smtClean="0">
                <a:hlinkClick r:id="rId3"/>
              </a:rPr>
              <a:t>https://doi.org/10.2307/1883191</a:t>
            </a:r>
            <a:r>
              <a:rPr lang="en-US" dirty="0" smtClean="0"/>
              <a:t>.</a:t>
            </a:r>
            <a:endParaRPr lang="en-US" dirty="0"/>
          </a:p>
        </p:txBody>
      </p:sp>
      <p:sp>
        <p:nvSpPr>
          <p:cNvPr id="4" name="Slide Number Placeholder 3"/>
          <p:cNvSpPr>
            <a:spLocks noGrp="1"/>
          </p:cNvSpPr>
          <p:nvPr>
            <p:ph type="sldNum" sz="quarter" idx="10"/>
          </p:nvPr>
        </p:nvSpPr>
        <p:spPr/>
        <p:txBody>
          <a:bodyPr/>
          <a:lstStyle/>
          <a:p>
            <a:fld id="{D4BA6088-4D09-4B2F-851D-51F389404A06}" type="slidenum">
              <a:rPr lang="en-US" smtClean="0"/>
              <a:t>20</a:t>
            </a:fld>
            <a:endParaRPr lang="en-US"/>
          </a:p>
        </p:txBody>
      </p:sp>
    </p:spTree>
    <p:extLst>
      <p:ext uri="{BB962C8B-B14F-4D97-AF65-F5344CB8AC3E}">
        <p14:creationId xmlns:p14="http://schemas.microsoft.com/office/powerpoint/2010/main" val="380359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7CCF74-2277-4F1A-88F7-EC48774CE6E3}"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54198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CCF74-2277-4F1A-88F7-EC48774CE6E3}"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191694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CCF74-2277-4F1A-88F7-EC48774CE6E3}"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416584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CCF74-2277-4F1A-88F7-EC48774CE6E3}"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4566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CCF74-2277-4F1A-88F7-EC48774CE6E3}"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416680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7CCF74-2277-4F1A-88F7-EC48774CE6E3}"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378544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7CCF74-2277-4F1A-88F7-EC48774CE6E3}"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22202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7CCF74-2277-4F1A-88F7-EC48774CE6E3}"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185762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CCF74-2277-4F1A-88F7-EC48774CE6E3}"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412835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CCF74-2277-4F1A-88F7-EC48774CE6E3}"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66137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CCF74-2277-4F1A-88F7-EC48774CE6E3}"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51E-CAF7-4E0E-BF83-7E13B388115C}" type="slidenum">
              <a:rPr lang="en-US" smtClean="0"/>
              <a:t>‹#›</a:t>
            </a:fld>
            <a:endParaRPr lang="en-US"/>
          </a:p>
        </p:txBody>
      </p:sp>
    </p:spTree>
    <p:extLst>
      <p:ext uri="{BB962C8B-B14F-4D97-AF65-F5344CB8AC3E}">
        <p14:creationId xmlns:p14="http://schemas.microsoft.com/office/powerpoint/2010/main" val="209967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CCF74-2277-4F1A-88F7-EC48774CE6E3}" type="datetimeFigureOut">
              <a:rPr lang="en-US" smtClean="0"/>
              <a:t>12/14/2020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51E-CAF7-4E0E-BF83-7E13B388115C}" type="slidenum">
              <a:rPr lang="en-US" smtClean="0"/>
              <a:t>‹#›</a:t>
            </a:fld>
            <a:endParaRPr lang="en-US"/>
          </a:p>
        </p:txBody>
      </p:sp>
    </p:spTree>
    <p:extLst>
      <p:ext uri="{BB962C8B-B14F-4D97-AF65-F5344CB8AC3E}">
        <p14:creationId xmlns:p14="http://schemas.microsoft.com/office/powerpoint/2010/main" val="244619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yweb.liu.edu/~uroy/index.html" TargetMode="External"/><Relationship Id="rId2" Type="http://schemas.openxmlformats.org/officeDocument/2006/relationships/hyperlink" Target="https://myweb.liu.edu/~uroy/eco23psy284/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t96LNX6tk0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Accounting</a:t>
            </a:r>
            <a:endParaRPr lang="en-US" dirty="0"/>
          </a:p>
        </p:txBody>
      </p:sp>
      <p:sp>
        <p:nvSpPr>
          <p:cNvPr id="3" name="Subtitle 2"/>
          <p:cNvSpPr>
            <a:spLocks noGrp="1"/>
          </p:cNvSpPr>
          <p:nvPr>
            <p:ph type="subTitle" idx="1"/>
          </p:nvPr>
        </p:nvSpPr>
        <p:spPr/>
        <p:txBody>
          <a:bodyPr/>
          <a:lstStyle/>
          <a:p>
            <a:r>
              <a:rPr lang="en-US" dirty="0" smtClean="0">
                <a:hlinkClick r:id="rId2"/>
              </a:rPr>
              <a:t>Behavioral Economics</a:t>
            </a:r>
            <a:endParaRPr lang="en-US" dirty="0" smtClean="0"/>
          </a:p>
          <a:p>
            <a:r>
              <a:rPr lang="en-US" dirty="0" smtClean="0">
                <a:hlinkClick r:id="rId3"/>
              </a:rPr>
              <a:t>Udayan Roy</a:t>
            </a:r>
            <a:endParaRPr lang="en-US" dirty="0" smtClean="0"/>
          </a:p>
        </p:txBody>
      </p:sp>
    </p:spTree>
    <p:extLst>
      <p:ext uri="{BB962C8B-B14F-4D97-AF65-F5344CB8AC3E}">
        <p14:creationId xmlns:p14="http://schemas.microsoft.com/office/powerpoint/2010/main" val="2707443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Accounts Ignore the </a:t>
            </a:r>
            <a:r>
              <a:rPr lang="en-US" dirty="0" err="1"/>
              <a:t>Fungibility</a:t>
            </a:r>
            <a:r>
              <a:rPr lang="en-US" dirty="0"/>
              <a:t> of Money</a:t>
            </a:r>
          </a:p>
        </p:txBody>
      </p:sp>
      <p:sp>
        <p:nvSpPr>
          <p:cNvPr id="3" name="Content Placeholder 2"/>
          <p:cNvSpPr>
            <a:spLocks noGrp="1"/>
          </p:cNvSpPr>
          <p:nvPr>
            <p:ph idx="1"/>
          </p:nvPr>
        </p:nvSpPr>
        <p:spPr/>
        <p:txBody>
          <a:bodyPr/>
          <a:lstStyle/>
          <a:p>
            <a:r>
              <a:rPr lang="en-US" dirty="0" smtClean="0"/>
              <a:t>Two groups were asked whether they would be willing to buy a ticket to see a play on the weekend.</a:t>
            </a:r>
          </a:p>
          <a:p>
            <a:r>
              <a:rPr lang="en-US" dirty="0" smtClean="0"/>
              <a:t>Group </a:t>
            </a:r>
            <a:r>
              <a:rPr lang="en-US" i="1" dirty="0" smtClean="0"/>
              <a:t>A</a:t>
            </a:r>
            <a:r>
              <a:rPr lang="en-US" dirty="0" smtClean="0"/>
              <a:t>: Imagine you spent $50 earlier in the week to go to a basketball game</a:t>
            </a:r>
          </a:p>
          <a:p>
            <a:r>
              <a:rPr lang="en-US" dirty="0" smtClean="0"/>
              <a:t>Group </a:t>
            </a:r>
            <a:r>
              <a:rPr lang="en-US" i="1" dirty="0" smtClean="0"/>
              <a:t>B</a:t>
            </a:r>
            <a:r>
              <a:rPr lang="en-US" dirty="0" smtClean="0"/>
              <a:t>: Imagine you received a $50 parking ticket </a:t>
            </a:r>
            <a:r>
              <a:rPr lang="en-US" dirty="0"/>
              <a:t>earlier in the week </a:t>
            </a:r>
            <a:endParaRPr lang="en-US" dirty="0" smtClean="0"/>
          </a:p>
          <a:p>
            <a:endParaRPr lang="en-US" dirty="0"/>
          </a:p>
          <a:p>
            <a:r>
              <a:rPr lang="en-US" dirty="0" smtClean="0"/>
              <a:t>Group </a:t>
            </a:r>
            <a:r>
              <a:rPr lang="en-US" i="1" dirty="0" smtClean="0"/>
              <a:t>A</a:t>
            </a:r>
            <a:r>
              <a:rPr lang="en-US" dirty="0" smtClean="0"/>
              <a:t> was significantly less willing to see the play.</a:t>
            </a:r>
          </a:p>
          <a:p>
            <a:r>
              <a:rPr lang="en-US" dirty="0"/>
              <a:t>Standard Econ: “This makes no sense!”</a:t>
            </a:r>
          </a:p>
          <a:p>
            <a:endParaRPr lang="en-US" dirty="0"/>
          </a:p>
        </p:txBody>
      </p:sp>
    </p:spTree>
    <p:extLst>
      <p:ext uri="{BB962C8B-B14F-4D97-AF65-F5344CB8AC3E}">
        <p14:creationId xmlns:p14="http://schemas.microsoft.com/office/powerpoint/2010/main" val="2135095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Accounts Ignore the </a:t>
            </a:r>
            <a:r>
              <a:rPr lang="en-US" dirty="0" err="1"/>
              <a:t>Fungibility</a:t>
            </a:r>
            <a:r>
              <a:rPr lang="en-US" dirty="0"/>
              <a:t> of Money</a:t>
            </a:r>
          </a:p>
        </p:txBody>
      </p:sp>
      <p:sp>
        <p:nvSpPr>
          <p:cNvPr id="3" name="Content Placeholder 2"/>
          <p:cNvSpPr>
            <a:spLocks noGrp="1"/>
          </p:cNvSpPr>
          <p:nvPr>
            <p:ph idx="1"/>
          </p:nvPr>
        </p:nvSpPr>
        <p:spPr/>
        <p:txBody>
          <a:bodyPr>
            <a:noAutofit/>
          </a:bodyPr>
          <a:lstStyle/>
          <a:p>
            <a:r>
              <a:rPr lang="en-US" dirty="0" smtClean="0"/>
              <a:t>Two groups were asked whether they would be willing to buy a ticket to see a </a:t>
            </a:r>
            <a:r>
              <a:rPr lang="en-US" dirty="0" smtClean="0">
                <a:solidFill>
                  <a:srgbClr val="C00000"/>
                </a:solidFill>
              </a:rPr>
              <a:t>play</a:t>
            </a:r>
            <a:r>
              <a:rPr lang="en-US" dirty="0" smtClean="0"/>
              <a:t> on the weekend.</a:t>
            </a:r>
          </a:p>
          <a:p>
            <a:r>
              <a:rPr lang="en-US" dirty="0" smtClean="0"/>
              <a:t>Group </a:t>
            </a:r>
            <a:r>
              <a:rPr lang="en-US" i="1" dirty="0" smtClean="0"/>
              <a:t>A</a:t>
            </a:r>
            <a:r>
              <a:rPr lang="en-US" dirty="0" smtClean="0"/>
              <a:t>: Imagine you spent $50 earlier in the week to go to a </a:t>
            </a:r>
            <a:r>
              <a:rPr lang="en-US" dirty="0" smtClean="0">
                <a:solidFill>
                  <a:srgbClr val="C00000"/>
                </a:solidFill>
              </a:rPr>
              <a:t>basketball game</a:t>
            </a:r>
          </a:p>
          <a:p>
            <a:r>
              <a:rPr lang="en-US" dirty="0" smtClean="0"/>
              <a:t>Group </a:t>
            </a:r>
            <a:r>
              <a:rPr lang="en-US" i="1" dirty="0" smtClean="0"/>
              <a:t>B</a:t>
            </a:r>
            <a:r>
              <a:rPr lang="en-US" dirty="0" smtClean="0"/>
              <a:t>: Imagine you received a $50 parking ticket </a:t>
            </a:r>
            <a:r>
              <a:rPr lang="en-US" dirty="0"/>
              <a:t>earlier in the week </a:t>
            </a:r>
            <a:endParaRPr lang="en-US" dirty="0" smtClean="0"/>
          </a:p>
          <a:p>
            <a:endParaRPr lang="en-US" dirty="0"/>
          </a:p>
          <a:p>
            <a:r>
              <a:rPr lang="en-US" dirty="0" smtClean="0"/>
              <a:t>Group </a:t>
            </a:r>
            <a:r>
              <a:rPr lang="en-US" i="1" dirty="0" smtClean="0"/>
              <a:t>A</a:t>
            </a:r>
            <a:r>
              <a:rPr lang="en-US" dirty="0" smtClean="0"/>
              <a:t> was significantly less willing to see the play.</a:t>
            </a:r>
          </a:p>
          <a:p>
            <a:r>
              <a:rPr lang="en-US" dirty="0"/>
              <a:t>Mental Accounting: “People have an </a:t>
            </a:r>
            <a:r>
              <a:rPr lang="en-US" dirty="0">
                <a:solidFill>
                  <a:srgbClr val="C00000"/>
                </a:solidFill>
              </a:rPr>
              <a:t>entertainment account</a:t>
            </a:r>
            <a:r>
              <a:rPr lang="en-US" dirty="0"/>
              <a:t>. They didn’t want to exceed their budget </a:t>
            </a:r>
            <a:r>
              <a:rPr lang="en-US" i="1" dirty="0"/>
              <a:t>for that account</a:t>
            </a:r>
            <a:r>
              <a:rPr lang="en-US" dirty="0" smtClean="0"/>
              <a:t>.”</a:t>
            </a:r>
            <a:endParaRPr lang="en-US" dirty="0"/>
          </a:p>
        </p:txBody>
      </p:sp>
    </p:spTree>
    <p:extLst>
      <p:ext uri="{BB962C8B-B14F-4D97-AF65-F5344CB8AC3E}">
        <p14:creationId xmlns:p14="http://schemas.microsoft.com/office/powerpoint/2010/main" val="1252352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Problem </a:t>
            </a:r>
            <a:r>
              <a:rPr lang="en-US" i="1" dirty="0" smtClean="0"/>
              <a:t>A</a:t>
            </a:r>
            <a:r>
              <a:rPr lang="en-US" dirty="0" smtClean="0"/>
              <a:t>: You have paid $10 for a ticket to a play. As you get to the theater you discover that you have </a:t>
            </a:r>
            <a:r>
              <a:rPr lang="en-US" dirty="0" smtClean="0">
                <a:solidFill>
                  <a:srgbClr val="C00000"/>
                </a:solidFill>
              </a:rPr>
              <a:t>lost the $10 ticket</a:t>
            </a:r>
            <a:r>
              <a:rPr lang="en-US" dirty="0" smtClean="0"/>
              <a:t>. Would you buy another ticket for $10?</a:t>
            </a:r>
          </a:p>
          <a:p>
            <a:pPr lvl="1"/>
            <a:endParaRPr lang="en-US" dirty="0"/>
          </a:p>
          <a:p>
            <a:r>
              <a:rPr lang="en-US" dirty="0"/>
              <a:t>Problem </a:t>
            </a:r>
            <a:r>
              <a:rPr lang="en-US" i="1" dirty="0" smtClean="0"/>
              <a:t>B</a:t>
            </a:r>
            <a:r>
              <a:rPr lang="en-US" dirty="0" smtClean="0"/>
              <a:t>: </a:t>
            </a:r>
            <a:r>
              <a:rPr lang="en-US" dirty="0"/>
              <a:t>You have </a:t>
            </a:r>
            <a:r>
              <a:rPr lang="en-US" dirty="0" smtClean="0"/>
              <a:t>decided to see </a:t>
            </a:r>
            <a:r>
              <a:rPr lang="en-US" dirty="0"/>
              <a:t>a </a:t>
            </a:r>
            <a:r>
              <a:rPr lang="en-US" dirty="0" smtClean="0"/>
              <a:t>play for $10. </a:t>
            </a:r>
            <a:r>
              <a:rPr lang="en-US" dirty="0"/>
              <a:t>As you get to the theater you discover that you have </a:t>
            </a:r>
            <a:r>
              <a:rPr lang="en-US" dirty="0">
                <a:solidFill>
                  <a:srgbClr val="C00000"/>
                </a:solidFill>
              </a:rPr>
              <a:t>lost </a:t>
            </a:r>
            <a:r>
              <a:rPr lang="en-US" dirty="0" smtClean="0">
                <a:solidFill>
                  <a:srgbClr val="C00000"/>
                </a:solidFill>
              </a:rPr>
              <a:t>a $10 bill</a:t>
            </a:r>
            <a:r>
              <a:rPr lang="en-US" dirty="0" smtClean="0"/>
              <a:t>. </a:t>
            </a:r>
            <a:r>
              <a:rPr lang="en-US" dirty="0"/>
              <a:t>Would you </a:t>
            </a:r>
            <a:r>
              <a:rPr lang="en-US" dirty="0" smtClean="0"/>
              <a:t>still buy a </a:t>
            </a:r>
            <a:r>
              <a:rPr lang="en-US" dirty="0"/>
              <a:t>ticket for $10?</a:t>
            </a:r>
          </a:p>
          <a:p>
            <a:endParaRPr lang="en-US" dirty="0"/>
          </a:p>
        </p:txBody>
      </p:sp>
    </p:spTree>
    <p:extLst>
      <p:ext uri="{BB962C8B-B14F-4D97-AF65-F5344CB8AC3E}">
        <p14:creationId xmlns:p14="http://schemas.microsoft.com/office/powerpoint/2010/main" val="1217141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Problem </a:t>
            </a:r>
            <a:r>
              <a:rPr lang="en-US" i="1" dirty="0" smtClean="0"/>
              <a:t>A</a:t>
            </a:r>
            <a:r>
              <a:rPr lang="en-US" dirty="0" smtClean="0"/>
              <a:t>: You have paid $10 for a ticket to a play. As you get to the theater you discover that you have </a:t>
            </a:r>
            <a:r>
              <a:rPr lang="en-US" dirty="0" smtClean="0">
                <a:solidFill>
                  <a:srgbClr val="C00000"/>
                </a:solidFill>
              </a:rPr>
              <a:t>lost the $10 ticket</a:t>
            </a:r>
            <a:r>
              <a:rPr lang="en-US" dirty="0" smtClean="0"/>
              <a:t>. Would you buy another ticket for $10?</a:t>
            </a:r>
          </a:p>
          <a:p>
            <a:pPr lvl="1"/>
            <a:r>
              <a:rPr lang="en-US" dirty="0" smtClean="0">
                <a:solidFill>
                  <a:srgbClr val="FF0000"/>
                </a:solidFill>
              </a:rPr>
              <a:t>Yes 46%; No 54%</a:t>
            </a:r>
            <a:endParaRPr lang="en-US" dirty="0">
              <a:solidFill>
                <a:srgbClr val="FF0000"/>
              </a:solidFill>
            </a:endParaRPr>
          </a:p>
          <a:p>
            <a:r>
              <a:rPr lang="en-US" dirty="0"/>
              <a:t>Problem </a:t>
            </a:r>
            <a:r>
              <a:rPr lang="en-US" i="1" dirty="0" smtClean="0"/>
              <a:t>B</a:t>
            </a:r>
            <a:r>
              <a:rPr lang="en-US" dirty="0" smtClean="0"/>
              <a:t>: </a:t>
            </a:r>
            <a:r>
              <a:rPr lang="en-US" dirty="0"/>
              <a:t>You have </a:t>
            </a:r>
            <a:r>
              <a:rPr lang="en-US" dirty="0" smtClean="0"/>
              <a:t>decided to see </a:t>
            </a:r>
            <a:r>
              <a:rPr lang="en-US" dirty="0"/>
              <a:t>a </a:t>
            </a:r>
            <a:r>
              <a:rPr lang="en-US" dirty="0" smtClean="0"/>
              <a:t>play for $10. </a:t>
            </a:r>
            <a:r>
              <a:rPr lang="en-US" dirty="0"/>
              <a:t>As you get to the theater you discover that you have </a:t>
            </a:r>
            <a:r>
              <a:rPr lang="en-US" dirty="0">
                <a:solidFill>
                  <a:srgbClr val="C00000"/>
                </a:solidFill>
              </a:rPr>
              <a:t>lost </a:t>
            </a:r>
            <a:r>
              <a:rPr lang="en-US" dirty="0" smtClean="0">
                <a:solidFill>
                  <a:srgbClr val="C00000"/>
                </a:solidFill>
              </a:rPr>
              <a:t>a $10 bill</a:t>
            </a:r>
            <a:r>
              <a:rPr lang="en-US" dirty="0" smtClean="0"/>
              <a:t>. </a:t>
            </a:r>
            <a:r>
              <a:rPr lang="en-US" dirty="0"/>
              <a:t>Would you </a:t>
            </a:r>
            <a:r>
              <a:rPr lang="en-US" dirty="0" smtClean="0"/>
              <a:t>still buy a </a:t>
            </a:r>
            <a:r>
              <a:rPr lang="en-US" dirty="0"/>
              <a:t>ticket for $10</a:t>
            </a:r>
            <a:r>
              <a:rPr lang="en-US" dirty="0" smtClean="0"/>
              <a:t>?</a:t>
            </a:r>
          </a:p>
          <a:p>
            <a:pPr lvl="1"/>
            <a:r>
              <a:rPr lang="en-US" dirty="0">
                <a:solidFill>
                  <a:srgbClr val="FF0000"/>
                </a:solidFill>
              </a:rPr>
              <a:t>Yes </a:t>
            </a:r>
            <a:r>
              <a:rPr lang="en-US" dirty="0" smtClean="0">
                <a:solidFill>
                  <a:srgbClr val="FF0000"/>
                </a:solidFill>
              </a:rPr>
              <a:t>88%; </a:t>
            </a:r>
            <a:r>
              <a:rPr lang="en-US" dirty="0">
                <a:solidFill>
                  <a:srgbClr val="FF0000"/>
                </a:solidFill>
              </a:rPr>
              <a:t>No </a:t>
            </a:r>
            <a:r>
              <a:rPr lang="en-US" dirty="0" smtClean="0">
                <a:solidFill>
                  <a:srgbClr val="FF0000"/>
                </a:solidFill>
              </a:rPr>
              <a:t>12%</a:t>
            </a:r>
            <a:endParaRPr lang="en-US" dirty="0">
              <a:solidFill>
                <a:srgbClr val="FF0000"/>
              </a:solidFill>
            </a:endParaRPr>
          </a:p>
          <a:p>
            <a:pPr lvl="1"/>
            <a:endParaRPr lang="en-US" dirty="0"/>
          </a:p>
          <a:p>
            <a:endParaRPr lang="en-US" dirty="0"/>
          </a:p>
        </p:txBody>
      </p:sp>
    </p:spTree>
    <p:extLst>
      <p:ext uri="{BB962C8B-B14F-4D97-AF65-F5344CB8AC3E}">
        <p14:creationId xmlns:p14="http://schemas.microsoft.com/office/powerpoint/2010/main" val="626758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Problem </a:t>
            </a:r>
            <a:r>
              <a:rPr lang="en-US" i="1" dirty="0" smtClean="0"/>
              <a:t>A</a:t>
            </a:r>
            <a:r>
              <a:rPr lang="en-US" dirty="0" smtClean="0"/>
              <a:t>: You have paid $10 for a ticket to a play. As you get to the theater you discover that you have </a:t>
            </a:r>
            <a:r>
              <a:rPr lang="en-US" dirty="0" smtClean="0">
                <a:solidFill>
                  <a:srgbClr val="C00000"/>
                </a:solidFill>
              </a:rPr>
              <a:t>lost the $10 ticket</a:t>
            </a:r>
            <a:r>
              <a:rPr lang="en-US" dirty="0" smtClean="0"/>
              <a:t>. Would you buy another ticket for $10?</a:t>
            </a:r>
          </a:p>
          <a:p>
            <a:pPr lvl="1"/>
            <a:r>
              <a:rPr lang="en-US" dirty="0" smtClean="0">
                <a:solidFill>
                  <a:srgbClr val="FF0000"/>
                </a:solidFill>
              </a:rPr>
              <a:t>Yes 46%; No 54%. </a:t>
            </a:r>
            <a:endParaRPr lang="en-US" dirty="0">
              <a:solidFill>
                <a:srgbClr val="FF0000"/>
              </a:solidFill>
            </a:endParaRPr>
          </a:p>
          <a:p>
            <a:r>
              <a:rPr lang="en-US" dirty="0"/>
              <a:t>Problem </a:t>
            </a:r>
            <a:r>
              <a:rPr lang="en-US" i="1" dirty="0" smtClean="0"/>
              <a:t>B</a:t>
            </a:r>
            <a:r>
              <a:rPr lang="en-US" dirty="0" smtClean="0"/>
              <a:t>: </a:t>
            </a:r>
            <a:r>
              <a:rPr lang="en-US" dirty="0"/>
              <a:t>You have </a:t>
            </a:r>
            <a:r>
              <a:rPr lang="en-US" dirty="0" smtClean="0"/>
              <a:t>decided to see </a:t>
            </a:r>
            <a:r>
              <a:rPr lang="en-US" dirty="0"/>
              <a:t>a </a:t>
            </a:r>
            <a:r>
              <a:rPr lang="en-US" dirty="0" smtClean="0"/>
              <a:t>play for $10. </a:t>
            </a:r>
            <a:r>
              <a:rPr lang="en-US" dirty="0"/>
              <a:t>As you get to the theater you discover that you have </a:t>
            </a:r>
            <a:r>
              <a:rPr lang="en-US" dirty="0">
                <a:solidFill>
                  <a:srgbClr val="C00000"/>
                </a:solidFill>
              </a:rPr>
              <a:t>lost </a:t>
            </a:r>
            <a:r>
              <a:rPr lang="en-US" dirty="0" smtClean="0">
                <a:solidFill>
                  <a:srgbClr val="C00000"/>
                </a:solidFill>
              </a:rPr>
              <a:t>a $10 bill</a:t>
            </a:r>
            <a:r>
              <a:rPr lang="en-US" dirty="0" smtClean="0"/>
              <a:t>. </a:t>
            </a:r>
            <a:r>
              <a:rPr lang="en-US" dirty="0"/>
              <a:t>Would you </a:t>
            </a:r>
            <a:r>
              <a:rPr lang="en-US" dirty="0" smtClean="0"/>
              <a:t>still buy a </a:t>
            </a:r>
            <a:r>
              <a:rPr lang="en-US" dirty="0"/>
              <a:t>ticket for $10</a:t>
            </a:r>
            <a:r>
              <a:rPr lang="en-US" dirty="0" smtClean="0"/>
              <a:t>?</a:t>
            </a:r>
          </a:p>
          <a:p>
            <a:pPr lvl="1"/>
            <a:r>
              <a:rPr lang="en-US" dirty="0">
                <a:solidFill>
                  <a:srgbClr val="FF0000"/>
                </a:solidFill>
              </a:rPr>
              <a:t>Yes </a:t>
            </a:r>
            <a:r>
              <a:rPr lang="en-US" dirty="0" smtClean="0">
                <a:solidFill>
                  <a:srgbClr val="FF0000"/>
                </a:solidFill>
              </a:rPr>
              <a:t>88%; </a:t>
            </a:r>
            <a:r>
              <a:rPr lang="en-US" dirty="0">
                <a:solidFill>
                  <a:srgbClr val="FF0000"/>
                </a:solidFill>
              </a:rPr>
              <a:t>No </a:t>
            </a:r>
            <a:r>
              <a:rPr lang="en-US" dirty="0" smtClean="0">
                <a:solidFill>
                  <a:srgbClr val="FF0000"/>
                </a:solidFill>
              </a:rPr>
              <a:t>12%</a:t>
            </a:r>
            <a:endParaRPr lang="en-US" dirty="0">
              <a:solidFill>
                <a:srgbClr val="FF0000"/>
              </a:solidFill>
            </a:endParaRPr>
          </a:p>
          <a:p>
            <a:r>
              <a:rPr lang="en-US" dirty="0" smtClean="0"/>
              <a:t>Standard Econ: “This makes no sense!”</a:t>
            </a:r>
            <a:endParaRPr lang="en-US" dirty="0"/>
          </a:p>
          <a:p>
            <a:endParaRPr lang="en-US" dirty="0"/>
          </a:p>
        </p:txBody>
      </p:sp>
    </p:spTree>
    <p:extLst>
      <p:ext uri="{BB962C8B-B14F-4D97-AF65-F5344CB8AC3E}">
        <p14:creationId xmlns:p14="http://schemas.microsoft.com/office/powerpoint/2010/main" val="2441306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Problem </a:t>
            </a:r>
            <a:r>
              <a:rPr lang="en-US" i="1" dirty="0" smtClean="0"/>
              <a:t>A</a:t>
            </a:r>
            <a:r>
              <a:rPr lang="en-US" dirty="0" smtClean="0"/>
              <a:t>: You have paid $10 for a ticket to a play. As you get to the theater you discover that you have </a:t>
            </a:r>
            <a:r>
              <a:rPr lang="en-US" dirty="0" smtClean="0">
                <a:solidFill>
                  <a:srgbClr val="C00000"/>
                </a:solidFill>
              </a:rPr>
              <a:t>lost the $10 ticket</a:t>
            </a:r>
            <a:r>
              <a:rPr lang="en-US" dirty="0" smtClean="0"/>
              <a:t>. Would you buy another ticket for $10?</a:t>
            </a:r>
          </a:p>
          <a:p>
            <a:pPr lvl="1"/>
            <a:r>
              <a:rPr lang="en-US" dirty="0" smtClean="0">
                <a:solidFill>
                  <a:srgbClr val="FF0000"/>
                </a:solidFill>
              </a:rPr>
              <a:t>Yes 46%; No 54%. </a:t>
            </a:r>
            <a:endParaRPr lang="en-US" dirty="0">
              <a:solidFill>
                <a:srgbClr val="FF0000"/>
              </a:solidFill>
            </a:endParaRPr>
          </a:p>
          <a:p>
            <a:r>
              <a:rPr lang="en-US" dirty="0"/>
              <a:t>Problem </a:t>
            </a:r>
            <a:r>
              <a:rPr lang="en-US" i="1" dirty="0" smtClean="0"/>
              <a:t>B</a:t>
            </a:r>
            <a:r>
              <a:rPr lang="en-US" dirty="0" smtClean="0"/>
              <a:t>: </a:t>
            </a:r>
            <a:r>
              <a:rPr lang="en-US" dirty="0"/>
              <a:t>You have </a:t>
            </a:r>
            <a:r>
              <a:rPr lang="en-US" dirty="0" smtClean="0"/>
              <a:t>decided to see </a:t>
            </a:r>
            <a:r>
              <a:rPr lang="en-US" dirty="0"/>
              <a:t>a </a:t>
            </a:r>
            <a:r>
              <a:rPr lang="en-US" dirty="0" smtClean="0"/>
              <a:t>play for $10. </a:t>
            </a:r>
            <a:r>
              <a:rPr lang="en-US" dirty="0"/>
              <a:t>As you get to the theater you discover that you have </a:t>
            </a:r>
            <a:r>
              <a:rPr lang="en-US" dirty="0">
                <a:solidFill>
                  <a:srgbClr val="C00000"/>
                </a:solidFill>
              </a:rPr>
              <a:t>lost </a:t>
            </a:r>
            <a:r>
              <a:rPr lang="en-US" dirty="0" smtClean="0">
                <a:solidFill>
                  <a:srgbClr val="C00000"/>
                </a:solidFill>
              </a:rPr>
              <a:t>a $10 bill</a:t>
            </a:r>
            <a:r>
              <a:rPr lang="en-US" dirty="0" smtClean="0"/>
              <a:t>. </a:t>
            </a:r>
            <a:r>
              <a:rPr lang="en-US" dirty="0"/>
              <a:t>Would you </a:t>
            </a:r>
            <a:r>
              <a:rPr lang="en-US" dirty="0" smtClean="0"/>
              <a:t>still buy a </a:t>
            </a:r>
            <a:r>
              <a:rPr lang="en-US" dirty="0"/>
              <a:t>ticket for $10</a:t>
            </a:r>
            <a:r>
              <a:rPr lang="en-US" dirty="0" smtClean="0"/>
              <a:t>?</a:t>
            </a:r>
          </a:p>
          <a:p>
            <a:pPr lvl="1"/>
            <a:r>
              <a:rPr lang="en-US" dirty="0">
                <a:solidFill>
                  <a:srgbClr val="FF0000"/>
                </a:solidFill>
              </a:rPr>
              <a:t>Yes </a:t>
            </a:r>
            <a:r>
              <a:rPr lang="en-US" dirty="0" smtClean="0">
                <a:solidFill>
                  <a:srgbClr val="FF0000"/>
                </a:solidFill>
              </a:rPr>
              <a:t>88%; </a:t>
            </a:r>
            <a:r>
              <a:rPr lang="en-US" dirty="0">
                <a:solidFill>
                  <a:srgbClr val="FF0000"/>
                </a:solidFill>
              </a:rPr>
              <a:t>No </a:t>
            </a:r>
            <a:r>
              <a:rPr lang="en-US" dirty="0" smtClean="0">
                <a:solidFill>
                  <a:srgbClr val="FF0000"/>
                </a:solidFill>
              </a:rPr>
              <a:t>12%</a:t>
            </a:r>
            <a:endParaRPr lang="en-US" dirty="0">
              <a:solidFill>
                <a:srgbClr val="FF0000"/>
              </a:solidFill>
            </a:endParaRPr>
          </a:p>
          <a:p>
            <a:r>
              <a:rPr lang="en-US" dirty="0" smtClean="0"/>
              <a:t>Mental Accounting: “The lost $10 bill is in a separate account.”</a:t>
            </a:r>
            <a:endParaRPr lang="en-US" dirty="0"/>
          </a:p>
          <a:p>
            <a:endParaRPr lang="en-US" dirty="0"/>
          </a:p>
        </p:txBody>
      </p:sp>
    </p:spTree>
    <p:extLst>
      <p:ext uri="{BB962C8B-B14F-4D97-AF65-F5344CB8AC3E}">
        <p14:creationId xmlns:p14="http://schemas.microsoft.com/office/powerpoint/2010/main" val="1838054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“Going to the theater is normally viewed as a transaction in which the cost of the ticket is exchanged for the experience of seeing the play. Buying a second ticket increases the cost of seeing the play to a level that many respondents apparently find unacceptable. In contrast, the loss of the cash is not posted to the account of the play, and it affects the purchase of a ticket only by making the individual feel slightly less affluent.”</a:t>
            </a:r>
          </a:p>
          <a:p>
            <a:pPr lvl="1"/>
            <a:r>
              <a:rPr lang="en-US" i="1" dirty="0"/>
              <a:t>Choices, Values, and Frames</a:t>
            </a:r>
            <a:r>
              <a:rPr lang="en-US" dirty="0"/>
              <a:t>, by Daniel </a:t>
            </a:r>
            <a:r>
              <a:rPr lang="en-US" dirty="0" err="1"/>
              <a:t>Kahneman</a:t>
            </a:r>
            <a:r>
              <a:rPr lang="en-US" dirty="0"/>
              <a:t> and Amos </a:t>
            </a:r>
            <a:r>
              <a:rPr lang="en-US" dirty="0" err="1"/>
              <a:t>Tversky</a:t>
            </a:r>
            <a:r>
              <a:rPr lang="en-US" dirty="0"/>
              <a:t>, </a:t>
            </a:r>
            <a:r>
              <a:rPr lang="en-US" i="1" dirty="0"/>
              <a:t>American Psychologist</a:t>
            </a:r>
            <a:r>
              <a:rPr lang="en-US" dirty="0"/>
              <a:t>, vol. 34, 1984. Reprinted in </a:t>
            </a:r>
            <a:r>
              <a:rPr lang="en-US" i="1" dirty="0"/>
              <a:t>Thinking, Fast and Slow </a:t>
            </a:r>
            <a:r>
              <a:rPr lang="en-US" dirty="0"/>
              <a:t>by Daniel </a:t>
            </a:r>
            <a:r>
              <a:rPr lang="en-US" dirty="0" err="1"/>
              <a:t>Kahneman</a:t>
            </a:r>
            <a:r>
              <a:rPr lang="en-US" dirty="0"/>
              <a:t>, Appendix B.</a:t>
            </a:r>
          </a:p>
          <a:p>
            <a:pPr lvl="1"/>
            <a:endParaRPr lang="en-US" dirty="0"/>
          </a:p>
        </p:txBody>
      </p:sp>
    </p:spTree>
    <p:extLst>
      <p:ext uri="{BB962C8B-B14F-4D97-AF65-F5344CB8AC3E}">
        <p14:creationId xmlns:p14="http://schemas.microsoft.com/office/powerpoint/2010/main" val="3891438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Classic Example</a:t>
            </a:r>
            <a:endParaRPr lang="en-US" dirty="0"/>
          </a:p>
        </p:txBody>
      </p:sp>
      <p:sp>
        <p:nvSpPr>
          <p:cNvPr id="3" name="Content Placeholder 2"/>
          <p:cNvSpPr>
            <a:spLocks noGrp="1"/>
          </p:cNvSpPr>
          <p:nvPr>
            <p:ph idx="1"/>
          </p:nvPr>
        </p:nvSpPr>
        <p:spPr/>
        <p:txBody>
          <a:bodyPr/>
          <a:lstStyle/>
          <a:p>
            <a:r>
              <a:rPr lang="en-US" dirty="0" smtClean="0"/>
              <a:t>A twist: Both problems were presented to every subject. For one group the lost ticket problem came first. For the other group the lost cash problem came first. </a:t>
            </a:r>
          </a:p>
          <a:p>
            <a:r>
              <a:rPr lang="en-US" dirty="0" smtClean="0"/>
              <a:t>When the lost cash problem was presented before the lost ticket problem, the willingness to buy a second ticket after losing a ticket increased significantly.</a:t>
            </a:r>
          </a:p>
          <a:p>
            <a:r>
              <a:rPr lang="en-US" dirty="0" smtClean="0"/>
              <a:t>“The juxtaposition of the two problems apparently enabled the subjects to realize that it makes sense to think of the lost ticket as lost cash, but not vice versa.”</a:t>
            </a:r>
            <a:endParaRPr lang="en-US" dirty="0"/>
          </a:p>
        </p:txBody>
      </p:sp>
    </p:spTree>
    <p:extLst>
      <p:ext uri="{BB962C8B-B14F-4D97-AF65-F5344CB8AC3E}">
        <p14:creationId xmlns:p14="http://schemas.microsoft.com/office/powerpoint/2010/main" val="3363823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Jacket-Calculator Mental Accounts</a:t>
            </a:r>
            <a:endParaRPr lang="en-US" dirty="0"/>
          </a:p>
        </p:txBody>
      </p:sp>
      <p:sp>
        <p:nvSpPr>
          <p:cNvPr id="3" name="Content Placeholder 2"/>
          <p:cNvSpPr>
            <a:spLocks noGrp="1"/>
          </p:cNvSpPr>
          <p:nvPr>
            <p:ph idx="1"/>
          </p:nvPr>
        </p:nvSpPr>
        <p:spPr/>
        <p:txBody>
          <a:bodyPr/>
          <a:lstStyle/>
          <a:p>
            <a:r>
              <a:rPr lang="en-US" dirty="0" smtClean="0"/>
              <a:t>Imagine you are about to purchase a jacket for $125 and a calculator for $15.</a:t>
            </a:r>
          </a:p>
          <a:p>
            <a:r>
              <a:rPr lang="en-US" dirty="0"/>
              <a:t>Problem </a:t>
            </a:r>
            <a:r>
              <a:rPr lang="en-US" i="1" dirty="0"/>
              <a:t>A</a:t>
            </a:r>
            <a:r>
              <a:rPr lang="en-US" dirty="0" smtClean="0"/>
              <a:t>: The calculator salesman tells you that the calculator is on sale for $10 at the other branch of the store, a 20-minute drive away. Would you go to the other store to save $5?</a:t>
            </a:r>
          </a:p>
          <a:p>
            <a:r>
              <a:rPr lang="en-US" dirty="0"/>
              <a:t>Problem </a:t>
            </a:r>
            <a:r>
              <a:rPr lang="en-US" i="1" dirty="0" smtClean="0"/>
              <a:t>B</a:t>
            </a:r>
            <a:r>
              <a:rPr lang="en-US" dirty="0" smtClean="0"/>
              <a:t>: </a:t>
            </a:r>
            <a:r>
              <a:rPr lang="en-US" dirty="0"/>
              <a:t>The </a:t>
            </a:r>
            <a:r>
              <a:rPr lang="en-US" dirty="0" smtClean="0"/>
              <a:t>jacket </a:t>
            </a:r>
            <a:r>
              <a:rPr lang="en-US" dirty="0"/>
              <a:t>salesman tells you that the </a:t>
            </a:r>
            <a:r>
              <a:rPr lang="en-US" dirty="0" smtClean="0"/>
              <a:t>jacket </a:t>
            </a:r>
            <a:r>
              <a:rPr lang="en-US" dirty="0"/>
              <a:t>is on sale for $</a:t>
            </a:r>
            <a:r>
              <a:rPr lang="en-US" dirty="0" smtClean="0"/>
              <a:t>120 </a:t>
            </a:r>
            <a:r>
              <a:rPr lang="en-US" dirty="0"/>
              <a:t>at the other branch of the store, a 20-minute drive away. Would you go to the other store to save $5?</a:t>
            </a:r>
          </a:p>
          <a:p>
            <a:endParaRPr lang="en-US" dirty="0"/>
          </a:p>
        </p:txBody>
      </p:sp>
    </p:spTree>
    <p:extLst>
      <p:ext uri="{BB962C8B-B14F-4D97-AF65-F5344CB8AC3E}">
        <p14:creationId xmlns:p14="http://schemas.microsoft.com/office/powerpoint/2010/main" val="1683720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Jacket-Calculator Mental Accounts</a:t>
            </a:r>
            <a:endParaRPr lang="en-US" dirty="0"/>
          </a:p>
        </p:txBody>
      </p:sp>
      <p:sp>
        <p:nvSpPr>
          <p:cNvPr id="3" name="Content Placeholder 2"/>
          <p:cNvSpPr>
            <a:spLocks noGrp="1"/>
          </p:cNvSpPr>
          <p:nvPr>
            <p:ph idx="1"/>
          </p:nvPr>
        </p:nvSpPr>
        <p:spPr/>
        <p:txBody>
          <a:bodyPr/>
          <a:lstStyle/>
          <a:p>
            <a:r>
              <a:rPr lang="en-US" dirty="0" smtClean="0"/>
              <a:t>68% of those in the study said they would drive 20 minutes to save $5 on the $15 calculator …</a:t>
            </a:r>
          </a:p>
          <a:p>
            <a:r>
              <a:rPr lang="en-US" dirty="0" smtClean="0"/>
              <a:t>… but only 29% were willing to make the same trip to save $5 on the $125 jacket</a:t>
            </a:r>
          </a:p>
          <a:p>
            <a:r>
              <a:rPr lang="en-US" dirty="0" smtClean="0"/>
              <a:t>Standard Econ: “This makes no sense!”</a:t>
            </a:r>
          </a:p>
          <a:p>
            <a:r>
              <a:rPr lang="en-US" dirty="0" smtClean="0"/>
              <a:t>Mental Accounting: “The jacket purchase and the calculator purchase may be happening at the same time but they are in different mental accounts. The $5 saving means different things in the two accounts.”</a:t>
            </a:r>
            <a:endParaRPr lang="en-US" dirty="0"/>
          </a:p>
        </p:txBody>
      </p:sp>
    </p:spTree>
    <p:extLst>
      <p:ext uri="{BB962C8B-B14F-4D97-AF65-F5344CB8AC3E}">
        <p14:creationId xmlns:p14="http://schemas.microsoft.com/office/powerpoint/2010/main" val="2601154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Herbert Simon: A Behavioral Economics Pioneer</a:t>
            </a:r>
            <a:endParaRPr lang="en-US" dirty="0"/>
          </a:p>
        </p:txBody>
      </p:sp>
      <p:sp>
        <p:nvSpPr>
          <p:cNvPr id="3" name="Content Placeholder 2"/>
          <p:cNvSpPr>
            <a:spLocks noGrp="1"/>
          </p:cNvSpPr>
          <p:nvPr>
            <p:ph idx="1"/>
          </p:nvPr>
        </p:nvSpPr>
        <p:spPr>
          <a:xfrm>
            <a:off x="838200" y="1825625"/>
            <a:ext cx="8984624" cy="4351338"/>
          </a:xfrm>
        </p:spPr>
        <p:txBody>
          <a:bodyPr/>
          <a:lstStyle/>
          <a:p>
            <a:r>
              <a:rPr lang="en-US" dirty="0" smtClean="0"/>
              <a:t>Herbert Simon </a:t>
            </a:r>
            <a:r>
              <a:rPr lang="en-US" dirty="0"/>
              <a:t>argued that, </a:t>
            </a:r>
            <a:r>
              <a:rPr lang="en-US" dirty="0" smtClean="0"/>
              <a:t>rather than </a:t>
            </a:r>
            <a:r>
              <a:rPr lang="en-US" dirty="0"/>
              <a:t>finding optimal solutions that maximize lifetime expected utility, </a:t>
            </a:r>
            <a:r>
              <a:rPr lang="en-US" dirty="0" smtClean="0"/>
              <a:t>decision-makers typically </a:t>
            </a:r>
            <a:r>
              <a:rPr lang="en-US" dirty="0"/>
              <a:t>try to find acceptable solutions to acute problems. </a:t>
            </a:r>
            <a:endParaRPr lang="en-US" dirty="0" smtClean="0"/>
          </a:p>
          <a:p>
            <a:r>
              <a:rPr lang="en-US" dirty="0" smtClean="0"/>
              <a:t>The </a:t>
            </a:r>
            <a:r>
              <a:rPr lang="en-US" dirty="0"/>
              <a:t>very difficult problem </a:t>
            </a:r>
            <a:r>
              <a:rPr lang="en-US" dirty="0" smtClean="0"/>
              <a:t>of finding </a:t>
            </a:r>
            <a:r>
              <a:rPr lang="en-US" dirty="0"/>
              <a:t>an optimum is thus replaced by the simpler problem of satisfying a set of </a:t>
            </a:r>
            <a:r>
              <a:rPr lang="en-US" dirty="0" smtClean="0"/>
              <a:t>self-imposed constraints</a:t>
            </a:r>
            <a:r>
              <a:rPr lang="en-US"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2824" y="1825625"/>
            <a:ext cx="2247900" cy="3352800"/>
          </a:xfrm>
          <a:prstGeom prst="rect">
            <a:avLst/>
          </a:prstGeom>
        </p:spPr>
      </p:pic>
    </p:spTree>
    <p:extLst>
      <p:ext uri="{BB962C8B-B14F-4D97-AF65-F5344CB8AC3E}">
        <p14:creationId xmlns:p14="http://schemas.microsoft.com/office/powerpoint/2010/main" val="1931146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Jacket-Calculator Mental Accounts</a:t>
            </a:r>
            <a:endParaRPr lang="en-US" dirty="0"/>
          </a:p>
        </p:txBody>
      </p:sp>
      <p:sp>
        <p:nvSpPr>
          <p:cNvPr id="3" name="Content Placeholder 2"/>
          <p:cNvSpPr>
            <a:spLocks noGrp="1"/>
          </p:cNvSpPr>
          <p:nvPr>
            <p:ph idx="1"/>
          </p:nvPr>
        </p:nvSpPr>
        <p:spPr/>
        <p:txBody>
          <a:bodyPr/>
          <a:lstStyle/>
          <a:p>
            <a:r>
              <a:rPr lang="en-US" dirty="0" smtClean="0"/>
              <a:t>The idea behind the jacket-v-calculator example has also been found for identical products sold in different shops</a:t>
            </a:r>
          </a:p>
          <a:p>
            <a:r>
              <a:rPr lang="en-US" dirty="0" smtClean="0"/>
              <a:t>“… the standard deviation of prices that different stores in a city quote for the same product is roughly proportional to the average price of that product.”</a:t>
            </a:r>
          </a:p>
          <a:p>
            <a:pPr lvl="1"/>
            <a:r>
              <a:rPr lang="en-US" i="1" dirty="0" smtClean="0"/>
              <a:t>Thinking, Fast and Slow</a:t>
            </a:r>
            <a:r>
              <a:rPr lang="en-US" dirty="0" smtClean="0"/>
              <a:t> by Daniel </a:t>
            </a:r>
            <a:r>
              <a:rPr lang="en-US" dirty="0" err="1" smtClean="0"/>
              <a:t>Kahneman</a:t>
            </a:r>
            <a:r>
              <a:rPr lang="en-US" dirty="0" smtClean="0"/>
              <a:t>, page 443</a:t>
            </a:r>
          </a:p>
          <a:p>
            <a:endParaRPr lang="en-US" i="1" dirty="0"/>
          </a:p>
        </p:txBody>
      </p:sp>
    </p:spTree>
    <p:extLst>
      <p:ext uri="{BB962C8B-B14F-4D97-AF65-F5344CB8AC3E}">
        <p14:creationId xmlns:p14="http://schemas.microsoft.com/office/powerpoint/2010/main" val="2531894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and Premium Gasoline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a:t>Hastings and Shapiro (2013</a:t>
            </a:r>
            <a:r>
              <a:rPr lang="en-US" dirty="0" smtClean="0"/>
              <a:t>) provide </a:t>
            </a:r>
            <a:r>
              <a:rPr lang="en-US" dirty="0"/>
              <a:t>evidence for a key aspect of mental accounting: the lack of </a:t>
            </a:r>
            <a:r>
              <a:rPr lang="en-US" dirty="0" err="1"/>
              <a:t>fungibility</a:t>
            </a:r>
            <a:r>
              <a:rPr lang="en-US" dirty="0"/>
              <a:t> of money.</a:t>
            </a:r>
          </a:p>
          <a:p>
            <a:r>
              <a:rPr lang="en-US" dirty="0"/>
              <a:t>They studied the choice between regular and premium gasoline when the price </a:t>
            </a:r>
            <a:r>
              <a:rPr lang="en-US" dirty="0" smtClean="0"/>
              <a:t>of gasoline </a:t>
            </a:r>
            <a:r>
              <a:rPr lang="en-US" dirty="0"/>
              <a:t>fell by about 50% in 2008 and found that the shift from regular gasoline </a:t>
            </a:r>
            <a:r>
              <a:rPr lang="en-US" dirty="0" smtClean="0"/>
              <a:t>to </a:t>
            </a:r>
            <a:r>
              <a:rPr lang="en-US" dirty="0"/>
              <a:t>premium gasoline was 14 times greater than predicted by a standard demand model.</a:t>
            </a:r>
          </a:p>
          <a:p>
            <a:r>
              <a:rPr lang="en-US" dirty="0"/>
              <a:t>Mental accounting – with a specific account for </a:t>
            </a:r>
            <a:r>
              <a:rPr lang="en-US" dirty="0" smtClean="0"/>
              <a:t>gasoline and a specific budget for that account </a:t>
            </a:r>
            <a:r>
              <a:rPr lang="en-US" dirty="0"/>
              <a:t>– explains this excessive shift.</a:t>
            </a:r>
          </a:p>
          <a:p>
            <a:r>
              <a:rPr lang="en-US" dirty="0"/>
              <a:t>Interestingly, and also predicted by mental accounting, they found no similar shifts </a:t>
            </a:r>
            <a:r>
              <a:rPr lang="en-US" dirty="0" smtClean="0"/>
              <a:t>from lower </a:t>
            </a:r>
            <a:r>
              <a:rPr lang="en-US" dirty="0"/>
              <a:t>to higher quality products in other product categories for which prices had </a:t>
            </a:r>
            <a:r>
              <a:rPr lang="en-US" dirty="0" smtClean="0"/>
              <a:t>not changed</a:t>
            </a:r>
            <a:r>
              <a:rPr lang="en-US" dirty="0"/>
              <a:t>.</a:t>
            </a:r>
          </a:p>
        </p:txBody>
      </p:sp>
    </p:spTree>
    <p:extLst>
      <p:ext uri="{BB962C8B-B14F-4D97-AF65-F5344CB8AC3E}">
        <p14:creationId xmlns:p14="http://schemas.microsoft.com/office/powerpoint/2010/main" val="35339959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isposition </a:t>
            </a:r>
            <a:r>
              <a:rPr lang="en-US" dirty="0"/>
              <a:t>E</a:t>
            </a:r>
            <a:r>
              <a:rPr lang="en-US" dirty="0" smtClean="0"/>
              <a:t>ffect</a:t>
            </a:r>
            <a:endParaRPr lang="en-US" dirty="0"/>
          </a:p>
        </p:txBody>
      </p:sp>
      <p:sp>
        <p:nvSpPr>
          <p:cNvPr id="3" name="Content Placeholder 2"/>
          <p:cNvSpPr>
            <a:spLocks noGrp="1"/>
          </p:cNvSpPr>
          <p:nvPr>
            <p:ph idx="1"/>
          </p:nvPr>
        </p:nvSpPr>
        <p:spPr/>
        <p:txBody>
          <a:bodyPr>
            <a:normAutofit/>
          </a:bodyPr>
          <a:lstStyle/>
          <a:p>
            <a:r>
              <a:rPr lang="en-US" dirty="0" smtClean="0"/>
              <a:t>Investors </a:t>
            </a:r>
            <a:r>
              <a:rPr lang="en-US" dirty="0"/>
              <a:t>will tend to </a:t>
            </a:r>
            <a:r>
              <a:rPr lang="en-US" dirty="0" smtClean="0"/>
              <a:t>hold on </a:t>
            </a:r>
            <a:r>
              <a:rPr lang="en-US" dirty="0"/>
              <a:t>to losing stocks, because selling implies closing the account and experiencing the loss.</a:t>
            </a:r>
          </a:p>
          <a:p>
            <a:r>
              <a:rPr lang="en-US" dirty="0" err="1"/>
              <a:t>Shefrin</a:t>
            </a:r>
            <a:r>
              <a:rPr lang="en-US" dirty="0"/>
              <a:t> and </a:t>
            </a:r>
            <a:r>
              <a:rPr lang="en-US" dirty="0" err="1"/>
              <a:t>Statman</a:t>
            </a:r>
            <a:r>
              <a:rPr lang="en-US" dirty="0"/>
              <a:t> (1985) provided the first empirical evidence for this effect, </a:t>
            </a:r>
            <a:r>
              <a:rPr lang="en-US" dirty="0" smtClean="0"/>
              <a:t>which they </a:t>
            </a:r>
            <a:r>
              <a:rPr lang="en-US" dirty="0"/>
              <a:t>labeled the disposition effect. </a:t>
            </a:r>
            <a:endParaRPr lang="en-US" dirty="0" smtClean="0"/>
          </a:p>
          <a:p>
            <a:r>
              <a:rPr lang="en-US" dirty="0" smtClean="0"/>
              <a:t>The </a:t>
            </a:r>
            <a:r>
              <a:rPr lang="en-US" dirty="0"/>
              <a:t>disposition effect was confirmed by </a:t>
            </a:r>
            <a:r>
              <a:rPr lang="en-US" dirty="0" err="1" smtClean="0"/>
              <a:t>Odean</a:t>
            </a:r>
            <a:r>
              <a:rPr lang="en-US" dirty="0" smtClean="0"/>
              <a:t> (</a:t>
            </a:r>
            <a:r>
              <a:rPr lang="en-US" dirty="0"/>
              <a:t>1998), using a large dataset from a discount brokerage firm.</a:t>
            </a:r>
          </a:p>
        </p:txBody>
      </p:sp>
    </p:spTree>
    <p:extLst>
      <p:ext uri="{BB962C8B-B14F-4D97-AF65-F5344CB8AC3E}">
        <p14:creationId xmlns:p14="http://schemas.microsoft.com/office/powerpoint/2010/main" val="590103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isposition </a:t>
            </a:r>
            <a:r>
              <a:rPr lang="en-US" dirty="0"/>
              <a:t>E</a:t>
            </a:r>
            <a:r>
              <a:rPr lang="en-US" dirty="0" smtClean="0"/>
              <a:t>ffect</a:t>
            </a:r>
            <a:endParaRPr lang="en-US" dirty="0"/>
          </a:p>
        </p:txBody>
      </p:sp>
      <p:sp>
        <p:nvSpPr>
          <p:cNvPr id="3" name="Content Placeholder 2"/>
          <p:cNvSpPr>
            <a:spLocks noGrp="1"/>
          </p:cNvSpPr>
          <p:nvPr>
            <p:ph idx="1"/>
          </p:nvPr>
        </p:nvSpPr>
        <p:spPr/>
        <p:txBody>
          <a:bodyPr>
            <a:normAutofit/>
          </a:bodyPr>
          <a:lstStyle/>
          <a:p>
            <a:r>
              <a:rPr lang="en-US" dirty="0" smtClean="0"/>
              <a:t>These findings indicate that people keep separate accounts for each asset they buy.</a:t>
            </a:r>
          </a:p>
          <a:p>
            <a:r>
              <a:rPr lang="en-US" dirty="0" smtClean="0"/>
              <a:t>Selling an asset that has fallen in price would mean closing that particular account and acknowledging that account was a loss.</a:t>
            </a:r>
          </a:p>
          <a:p>
            <a:r>
              <a:rPr lang="en-US" dirty="0" smtClean="0"/>
              <a:t>If </a:t>
            </a:r>
            <a:r>
              <a:rPr lang="en-US" dirty="0"/>
              <a:t>losses and gains are evaluated and experienced </a:t>
            </a:r>
            <a:r>
              <a:rPr lang="en-US" dirty="0" smtClean="0"/>
              <a:t>only when </a:t>
            </a:r>
            <a:r>
              <a:rPr lang="en-US" dirty="0"/>
              <a:t>a mental account is closed, investors will more likely sell stocks that </a:t>
            </a:r>
            <a:r>
              <a:rPr lang="en-US" dirty="0" smtClean="0"/>
              <a:t>have increased </a:t>
            </a:r>
            <a:r>
              <a:rPr lang="en-US" dirty="0"/>
              <a:t>in value than stocks that have decreased in value. </a:t>
            </a:r>
            <a:endParaRPr lang="en-US" dirty="0" smtClean="0"/>
          </a:p>
        </p:txBody>
      </p:sp>
    </p:spTree>
    <p:extLst>
      <p:ext uri="{BB962C8B-B14F-4D97-AF65-F5344CB8AC3E}">
        <p14:creationId xmlns:p14="http://schemas.microsoft.com/office/powerpoint/2010/main" val="3132315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 Costs Fallacy</a:t>
            </a:r>
            <a:endParaRPr lang="en-US" dirty="0"/>
          </a:p>
        </p:txBody>
      </p:sp>
      <p:sp>
        <p:nvSpPr>
          <p:cNvPr id="3" name="Content Placeholder 2"/>
          <p:cNvSpPr>
            <a:spLocks noGrp="1"/>
          </p:cNvSpPr>
          <p:nvPr>
            <p:ph idx="1"/>
          </p:nvPr>
        </p:nvSpPr>
        <p:spPr/>
        <p:txBody>
          <a:bodyPr/>
          <a:lstStyle/>
          <a:p>
            <a:r>
              <a:rPr lang="en-US" dirty="0" smtClean="0"/>
              <a:t>Consider the following scenario from </a:t>
            </a:r>
            <a:r>
              <a:rPr lang="en-US" i="1" dirty="0" smtClean="0"/>
              <a:t>Thinking, Fast and Slow</a:t>
            </a:r>
            <a:r>
              <a:rPr lang="en-US" dirty="0" smtClean="0"/>
              <a:t> by Daniel </a:t>
            </a:r>
            <a:r>
              <a:rPr lang="en-US" dirty="0" err="1" smtClean="0"/>
              <a:t>Kahneman</a:t>
            </a:r>
            <a:r>
              <a:rPr lang="en-US" dirty="0" smtClean="0"/>
              <a:t>, page 343:</a:t>
            </a:r>
          </a:p>
          <a:p>
            <a:pPr lvl="1"/>
            <a:r>
              <a:rPr lang="en-US" dirty="0" smtClean="0"/>
              <a:t>Two equally avid sports fans plan to travel 40 miles to see a basketball game. One of them paid for his ticket; the other was on his way to purchase a ticket when he got one free from a friend. A blizzard is announced for the night of the game. Which of the two ticket holders is more likely to brave the blizzard to see the game?</a:t>
            </a:r>
            <a:endParaRPr lang="en-US" dirty="0"/>
          </a:p>
        </p:txBody>
      </p:sp>
    </p:spTree>
    <p:extLst>
      <p:ext uri="{BB962C8B-B14F-4D97-AF65-F5344CB8AC3E}">
        <p14:creationId xmlns:p14="http://schemas.microsoft.com/office/powerpoint/2010/main" val="1007006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 Costs Fallacy</a:t>
            </a:r>
            <a:endParaRPr lang="en-US" dirty="0"/>
          </a:p>
        </p:txBody>
      </p:sp>
      <p:sp>
        <p:nvSpPr>
          <p:cNvPr id="3" name="Content Placeholder 2"/>
          <p:cNvSpPr>
            <a:spLocks noGrp="1"/>
          </p:cNvSpPr>
          <p:nvPr>
            <p:ph idx="1"/>
          </p:nvPr>
        </p:nvSpPr>
        <p:spPr/>
        <p:txBody>
          <a:bodyPr>
            <a:noAutofit/>
          </a:bodyPr>
          <a:lstStyle/>
          <a:p>
            <a:r>
              <a:rPr lang="en-US" dirty="0" smtClean="0"/>
              <a:t>Consider the following scenario from </a:t>
            </a:r>
            <a:r>
              <a:rPr lang="en-US" i="1" dirty="0" smtClean="0"/>
              <a:t>Thinking, Fast and Slow</a:t>
            </a:r>
            <a:r>
              <a:rPr lang="en-US" dirty="0" smtClean="0"/>
              <a:t> by Daniel </a:t>
            </a:r>
            <a:r>
              <a:rPr lang="en-US" dirty="0" err="1" smtClean="0"/>
              <a:t>Kahneman</a:t>
            </a:r>
            <a:r>
              <a:rPr lang="en-US" dirty="0" smtClean="0"/>
              <a:t>, page 343:</a:t>
            </a:r>
          </a:p>
          <a:p>
            <a:pPr lvl="1"/>
            <a:r>
              <a:rPr lang="en-US" dirty="0" smtClean="0"/>
              <a:t>Two equally avid sports fans plan to travel 40 miles to see a basketball game. One of them paid for his ticket; the other was on his way to purchase a ticket when he got one free from a friend. A blizzard is announced for the night of the game. Which of the two ticket holders is more likely to brave the blizzard to see the game?</a:t>
            </a:r>
          </a:p>
          <a:p>
            <a:endParaRPr lang="en-US" dirty="0"/>
          </a:p>
          <a:p>
            <a:r>
              <a:rPr lang="en-US" dirty="0" smtClean="0"/>
              <a:t>Most people: “The fan who has already paid.”</a:t>
            </a:r>
          </a:p>
          <a:p>
            <a:r>
              <a:rPr lang="en-US" dirty="0" smtClean="0"/>
              <a:t>Standard economics: “Nope. The payment is a sunk cost. A sunk cost should never affect decisions.”</a:t>
            </a:r>
            <a:endParaRPr lang="en-US" dirty="0"/>
          </a:p>
        </p:txBody>
      </p:sp>
    </p:spTree>
    <p:extLst>
      <p:ext uri="{BB962C8B-B14F-4D97-AF65-F5344CB8AC3E}">
        <p14:creationId xmlns:p14="http://schemas.microsoft.com/office/powerpoint/2010/main" val="1839082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Sunk-Cost Fallacy</a:t>
            </a:r>
            <a:endParaRPr lang="en-US" dirty="0"/>
          </a:p>
        </p:txBody>
      </p:sp>
      <p:sp>
        <p:nvSpPr>
          <p:cNvPr id="3" name="Content Placeholder 2"/>
          <p:cNvSpPr>
            <a:spLocks noGrp="1"/>
          </p:cNvSpPr>
          <p:nvPr>
            <p:ph idx="1"/>
          </p:nvPr>
        </p:nvSpPr>
        <p:spPr/>
        <p:txBody>
          <a:bodyPr>
            <a:noAutofit/>
          </a:bodyPr>
          <a:lstStyle/>
          <a:p>
            <a:r>
              <a:rPr lang="en-US" dirty="0" smtClean="0"/>
              <a:t>“Mental accounting provides the explanation. We assume that both fans set up mental accounts for the game they hoped to see. … Regardless of how they came by their ticket, both will be disappointed—but the closing balance is distinctively more negative for the one who bought a ticket and is now out of pocket as well as deprived of the game. …</a:t>
            </a:r>
          </a:p>
          <a:p>
            <a:r>
              <a:rPr lang="en-US" dirty="0" smtClean="0"/>
              <a:t>The decision to invest additional resources in a losing account, when better investments are available, is known as the </a:t>
            </a:r>
            <a:r>
              <a:rPr lang="en-US" i="1" dirty="0" smtClean="0"/>
              <a:t>sunk-cost fallacy</a:t>
            </a:r>
            <a:r>
              <a:rPr lang="en-US" dirty="0"/>
              <a:t> </a:t>
            </a:r>
            <a:r>
              <a:rPr lang="en-US" dirty="0" smtClean="0"/>
              <a:t>… Driving into the blizzard because one paid for tickets is a sunk-cost error.”</a:t>
            </a:r>
            <a:endParaRPr lang="en-US" dirty="0"/>
          </a:p>
        </p:txBody>
      </p:sp>
    </p:spTree>
    <p:extLst>
      <p:ext uri="{BB962C8B-B14F-4D97-AF65-F5344CB8AC3E}">
        <p14:creationId xmlns:p14="http://schemas.microsoft.com/office/powerpoint/2010/main" val="2716697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Sunk-Cost Fallacy: Implications</a:t>
            </a:r>
            <a:endParaRPr lang="en-US" dirty="0"/>
          </a:p>
        </p:txBody>
      </p:sp>
      <p:sp>
        <p:nvSpPr>
          <p:cNvPr id="3" name="Content Placeholder 2"/>
          <p:cNvSpPr>
            <a:spLocks noGrp="1"/>
          </p:cNvSpPr>
          <p:nvPr>
            <p:ph idx="1"/>
          </p:nvPr>
        </p:nvSpPr>
        <p:spPr/>
        <p:txBody>
          <a:bodyPr>
            <a:noAutofit/>
          </a:bodyPr>
          <a:lstStyle/>
          <a:p>
            <a:r>
              <a:rPr lang="en-US" dirty="0" smtClean="0"/>
              <a:t>Long-term gym memberships and exercise behavior</a:t>
            </a:r>
          </a:p>
          <a:p>
            <a:r>
              <a:rPr lang="en-US" dirty="0" smtClean="0"/>
              <a:t>Entanglement in wars: Vietnam, Iraq, Afghanistan, …</a:t>
            </a:r>
          </a:p>
          <a:p>
            <a:r>
              <a:rPr lang="en-US" dirty="0" smtClean="0"/>
              <a:t>Annual fees for Costco, Amazon Prime, …</a:t>
            </a:r>
          </a:p>
          <a:p>
            <a:endParaRPr lang="en-US" dirty="0"/>
          </a:p>
        </p:txBody>
      </p:sp>
    </p:spTree>
    <p:extLst>
      <p:ext uri="{BB962C8B-B14F-4D97-AF65-F5344CB8AC3E}">
        <p14:creationId xmlns:p14="http://schemas.microsoft.com/office/powerpoint/2010/main" val="2429116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Sunk-Cost Fallacy: </a:t>
            </a:r>
            <a:r>
              <a:rPr lang="en-US" smtClean="0"/>
              <a:t>Silver Lining?</a:t>
            </a:r>
            <a:endParaRPr lang="en-US" dirty="0"/>
          </a:p>
        </p:txBody>
      </p:sp>
      <p:sp>
        <p:nvSpPr>
          <p:cNvPr id="3" name="Content Placeholder 2"/>
          <p:cNvSpPr>
            <a:spLocks noGrp="1"/>
          </p:cNvSpPr>
          <p:nvPr>
            <p:ph idx="1"/>
          </p:nvPr>
        </p:nvSpPr>
        <p:spPr/>
        <p:txBody>
          <a:bodyPr>
            <a:noAutofit/>
          </a:bodyPr>
          <a:lstStyle/>
          <a:p>
            <a:r>
              <a:rPr lang="en-US" dirty="0" smtClean="0"/>
              <a:t>On the other hand, mental accounting and this “fallacy” may be a way to force ourselves to look before we leap and help us avoid doing things that may end up costing us in the end.</a:t>
            </a:r>
            <a:endParaRPr lang="en-US" dirty="0"/>
          </a:p>
        </p:txBody>
      </p:sp>
    </p:spTree>
    <p:extLst>
      <p:ext uri="{BB962C8B-B14F-4D97-AF65-F5344CB8AC3E}">
        <p14:creationId xmlns:p14="http://schemas.microsoft.com/office/powerpoint/2010/main" val="3528979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Drivers in New York City</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a well-known study, </a:t>
            </a:r>
            <a:r>
              <a:rPr lang="en-US" dirty="0" err="1"/>
              <a:t>Thaler</a:t>
            </a:r>
            <a:r>
              <a:rPr lang="en-US" dirty="0"/>
              <a:t> and co-authors studied labor-supply decisions of </a:t>
            </a:r>
            <a:r>
              <a:rPr lang="en-US" dirty="0" smtClean="0"/>
              <a:t>taxi drivers </a:t>
            </a:r>
            <a:r>
              <a:rPr lang="en-US" dirty="0"/>
              <a:t>in New York City (</a:t>
            </a:r>
            <a:r>
              <a:rPr lang="en-US" dirty="0" err="1"/>
              <a:t>Camerer</a:t>
            </a:r>
            <a:r>
              <a:rPr lang="en-US" dirty="0"/>
              <a:t> et al. 1997). </a:t>
            </a:r>
            <a:endParaRPr lang="en-US" dirty="0" smtClean="0"/>
          </a:p>
          <a:p>
            <a:r>
              <a:rPr lang="en-US" dirty="0" smtClean="0"/>
              <a:t>They </a:t>
            </a:r>
            <a:r>
              <a:rPr lang="en-US" dirty="0"/>
              <a:t>found evidence for </a:t>
            </a:r>
            <a:r>
              <a:rPr lang="en-US" dirty="0" smtClean="0"/>
              <a:t>reference dependent preferences </a:t>
            </a:r>
            <a:r>
              <a:rPr lang="en-US" dirty="0"/>
              <a:t>and narrow bracketing in the sense that drivers behave as if </a:t>
            </a:r>
            <a:r>
              <a:rPr lang="en-US" dirty="0" smtClean="0"/>
              <a:t>they try </a:t>
            </a:r>
            <a:r>
              <a:rPr lang="en-US" dirty="0"/>
              <a:t>to attain a target income (the reference point) every day and thereby suffer from </a:t>
            </a:r>
            <a:r>
              <a:rPr lang="en-US" dirty="0" smtClean="0"/>
              <a:t>loss aversion </a:t>
            </a:r>
            <a:r>
              <a:rPr lang="en-US" dirty="0"/>
              <a:t>if they fail to reach the target. </a:t>
            </a:r>
            <a:endParaRPr lang="en-US" dirty="0" smtClean="0"/>
          </a:p>
          <a:p>
            <a:r>
              <a:rPr lang="en-US" dirty="0" smtClean="0"/>
              <a:t>In </a:t>
            </a:r>
            <a:r>
              <a:rPr lang="en-US" dirty="0"/>
              <a:t>other words, </a:t>
            </a:r>
            <a:r>
              <a:rPr lang="en-US" dirty="0">
                <a:solidFill>
                  <a:srgbClr val="C00000"/>
                </a:solidFill>
              </a:rPr>
              <a:t>each working day seems </a:t>
            </a:r>
            <a:r>
              <a:rPr lang="en-US" dirty="0" smtClean="0">
                <a:solidFill>
                  <a:srgbClr val="C00000"/>
                </a:solidFill>
              </a:rPr>
              <a:t>to correspond </a:t>
            </a:r>
            <a:r>
              <a:rPr lang="en-US" dirty="0">
                <a:solidFill>
                  <a:srgbClr val="C00000"/>
                </a:solidFill>
              </a:rPr>
              <a:t>to a separate mental account</a:t>
            </a:r>
            <a:r>
              <a:rPr lang="en-US" dirty="0"/>
              <a:t>. </a:t>
            </a:r>
            <a:endParaRPr lang="en-US" dirty="0" smtClean="0"/>
          </a:p>
          <a:p>
            <a:r>
              <a:rPr lang="en-US" dirty="0" smtClean="0"/>
              <a:t>Drivers </a:t>
            </a:r>
            <a:r>
              <a:rPr lang="en-US" dirty="0"/>
              <a:t>therefore drive less on days with </a:t>
            </a:r>
            <a:r>
              <a:rPr lang="en-US" dirty="0" smtClean="0"/>
              <a:t>high demand </a:t>
            </a:r>
            <a:r>
              <a:rPr lang="en-US" dirty="0"/>
              <a:t>and more on days with low demand, which is the opposite of what </a:t>
            </a:r>
            <a:r>
              <a:rPr lang="en-US" dirty="0" smtClean="0"/>
              <a:t>standard economic </a:t>
            </a:r>
            <a:r>
              <a:rPr lang="en-US" dirty="0"/>
              <a:t>theory would </a:t>
            </a:r>
            <a:r>
              <a:rPr lang="en-US" dirty="0" smtClean="0"/>
              <a:t>predict.</a:t>
            </a:r>
            <a:endParaRPr lang="en-US" dirty="0"/>
          </a:p>
        </p:txBody>
      </p:sp>
    </p:spTree>
    <p:extLst>
      <p:ext uri="{BB962C8B-B14F-4D97-AF65-F5344CB8AC3E}">
        <p14:creationId xmlns:p14="http://schemas.microsoft.com/office/powerpoint/2010/main" val="23060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a:t>
            </a:r>
            <a:r>
              <a:rPr lang="en-US" dirty="0" err="1" smtClean="0"/>
              <a:t>Thaler</a:t>
            </a:r>
            <a:r>
              <a:rPr lang="en-US" dirty="0"/>
              <a:t>: A Behavioral Economics Pioneer</a:t>
            </a:r>
          </a:p>
        </p:txBody>
      </p:sp>
      <p:sp>
        <p:nvSpPr>
          <p:cNvPr id="3" name="Content Placeholder 2"/>
          <p:cNvSpPr>
            <a:spLocks noGrp="1"/>
          </p:cNvSpPr>
          <p:nvPr>
            <p:ph idx="1"/>
          </p:nvPr>
        </p:nvSpPr>
        <p:spPr>
          <a:xfrm>
            <a:off x="838200" y="1825625"/>
            <a:ext cx="8707244" cy="4351338"/>
          </a:xfrm>
        </p:spPr>
        <p:txBody>
          <a:bodyPr/>
          <a:lstStyle/>
          <a:p>
            <a:r>
              <a:rPr lang="en-US" dirty="0" err="1"/>
              <a:t>Thaler</a:t>
            </a:r>
            <a:r>
              <a:rPr lang="en-US" dirty="0"/>
              <a:t> (1980) was the first economist to apply prospect theory to economic issues </a:t>
            </a:r>
            <a:r>
              <a:rPr lang="en-US" dirty="0" smtClean="0"/>
              <a:t>and problems</a:t>
            </a:r>
            <a:r>
              <a:rPr lang="en-US" dirty="0"/>
              <a:t>. </a:t>
            </a:r>
            <a:endParaRPr lang="en-US" dirty="0" smtClean="0"/>
          </a:p>
          <a:p>
            <a:r>
              <a:rPr lang="en-US" dirty="0" smtClean="0"/>
              <a:t>While </a:t>
            </a:r>
            <a:r>
              <a:rPr lang="en-US" dirty="0" err="1"/>
              <a:t>Kahneman</a:t>
            </a:r>
            <a:r>
              <a:rPr lang="en-US" dirty="0"/>
              <a:t> and </a:t>
            </a:r>
            <a:r>
              <a:rPr lang="en-US" dirty="0" err="1"/>
              <a:t>Tversky</a:t>
            </a:r>
            <a:r>
              <a:rPr lang="en-US" dirty="0"/>
              <a:t> (1979) had focused on </a:t>
            </a:r>
            <a:r>
              <a:rPr lang="en-US" i="1" dirty="0"/>
              <a:t>risky</a:t>
            </a:r>
            <a:r>
              <a:rPr lang="en-US" dirty="0"/>
              <a:t> decisions, </a:t>
            </a:r>
            <a:r>
              <a:rPr lang="en-US" dirty="0" err="1" smtClean="0"/>
              <a:t>Thaler</a:t>
            </a:r>
            <a:r>
              <a:rPr lang="en-US" dirty="0" smtClean="0"/>
              <a:t> showed </a:t>
            </a:r>
            <a:r>
              <a:rPr lang="en-US" dirty="0"/>
              <a:t>the importance of reference points and loss aversion in </a:t>
            </a:r>
            <a:r>
              <a:rPr lang="en-US" i="1" dirty="0"/>
              <a:t>deterministic</a:t>
            </a:r>
            <a:r>
              <a:rPr lang="en-US" dirty="0"/>
              <a:t> settings.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5444" y="1825624"/>
            <a:ext cx="2477427" cy="3716141"/>
          </a:xfrm>
          <a:prstGeom prst="rect">
            <a:avLst/>
          </a:prstGeom>
        </p:spPr>
      </p:pic>
    </p:spTree>
    <p:extLst>
      <p:ext uri="{BB962C8B-B14F-4D97-AF65-F5344CB8AC3E}">
        <p14:creationId xmlns:p14="http://schemas.microsoft.com/office/powerpoint/2010/main" val="196529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House-Money </a:t>
            </a:r>
            <a:r>
              <a:rPr lang="en-US" dirty="0"/>
              <a:t>E</a:t>
            </a:r>
            <a:r>
              <a:rPr lang="en-US" dirty="0" smtClean="0"/>
              <a:t>ffect</a:t>
            </a:r>
            <a:endParaRPr lang="en-US" dirty="0"/>
          </a:p>
        </p:txBody>
      </p:sp>
      <p:sp>
        <p:nvSpPr>
          <p:cNvPr id="3" name="Content Placeholder 2"/>
          <p:cNvSpPr>
            <a:spLocks noGrp="1"/>
          </p:cNvSpPr>
          <p:nvPr>
            <p:ph idx="1"/>
          </p:nvPr>
        </p:nvSpPr>
        <p:spPr/>
        <p:txBody>
          <a:bodyPr>
            <a:normAutofit/>
          </a:bodyPr>
          <a:lstStyle/>
          <a:p>
            <a:r>
              <a:rPr lang="en-US" dirty="0" err="1"/>
              <a:t>Thaler</a:t>
            </a:r>
            <a:r>
              <a:rPr lang="en-US" dirty="0"/>
              <a:t> and Johnson (1990) showed that even though individuals tend to be risk averse</a:t>
            </a:r>
            <a:r>
              <a:rPr lang="en-US" dirty="0" smtClean="0"/>
              <a:t>, they </a:t>
            </a:r>
            <a:r>
              <a:rPr lang="en-US" dirty="0"/>
              <a:t>often become risk-seeking with money recently gained in, for instance, gambling.</a:t>
            </a:r>
          </a:p>
          <a:p>
            <a:r>
              <a:rPr lang="en-US" dirty="0"/>
              <a:t>This “house-money effect” occurs because the gains are put into a special </a:t>
            </a:r>
            <a:r>
              <a:rPr lang="en-US" dirty="0" smtClean="0"/>
              <a:t>mental account</a:t>
            </a:r>
            <a:r>
              <a:rPr lang="en-US" dirty="0"/>
              <a:t>, which is treated differently from other money. </a:t>
            </a:r>
            <a:endParaRPr lang="en-US" dirty="0" smtClean="0"/>
          </a:p>
          <a:p>
            <a:r>
              <a:rPr lang="en-US" dirty="0" smtClean="0"/>
              <a:t>An implication of the </a:t>
            </a:r>
            <a:r>
              <a:rPr lang="en-US" dirty="0"/>
              <a:t>house-money effect </a:t>
            </a:r>
            <a:r>
              <a:rPr lang="en-US" dirty="0" smtClean="0"/>
              <a:t>is that one might see riskier behavior in asset markets after a period of rising prices</a:t>
            </a:r>
            <a:endParaRPr lang="en-US" dirty="0"/>
          </a:p>
        </p:txBody>
      </p:sp>
    </p:spTree>
    <p:extLst>
      <p:ext uri="{BB962C8B-B14F-4D97-AF65-F5344CB8AC3E}">
        <p14:creationId xmlns:p14="http://schemas.microsoft.com/office/powerpoint/2010/main" val="144054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Break-Even </a:t>
            </a:r>
            <a:r>
              <a:rPr lang="en-US" dirty="0"/>
              <a:t>E</a:t>
            </a:r>
            <a:r>
              <a:rPr lang="en-US" dirty="0" smtClean="0"/>
              <a:t>ffect</a:t>
            </a:r>
            <a:endParaRPr lang="en-US" dirty="0"/>
          </a:p>
        </p:txBody>
      </p:sp>
      <p:sp>
        <p:nvSpPr>
          <p:cNvPr id="3" name="Content Placeholder 2"/>
          <p:cNvSpPr>
            <a:spLocks noGrp="1"/>
          </p:cNvSpPr>
          <p:nvPr>
            <p:ph idx="1"/>
          </p:nvPr>
        </p:nvSpPr>
        <p:spPr/>
        <p:txBody>
          <a:bodyPr/>
          <a:lstStyle/>
          <a:p>
            <a:r>
              <a:rPr lang="en-US" dirty="0" err="1" smtClean="0"/>
              <a:t>Thaler</a:t>
            </a:r>
            <a:r>
              <a:rPr lang="en-US" dirty="0" smtClean="0"/>
              <a:t> and Johnson (1990) also find evidence for a “break-even effect”: an extra tendency for risk-seeking behavior in the loss domain when there is a chance to break even from a previous loss.</a:t>
            </a:r>
          </a:p>
          <a:p>
            <a:endParaRPr lang="en-US" dirty="0"/>
          </a:p>
        </p:txBody>
      </p:sp>
    </p:spTree>
    <p:extLst>
      <p:ext uri="{BB962C8B-B14F-4D97-AF65-F5344CB8AC3E}">
        <p14:creationId xmlns:p14="http://schemas.microsoft.com/office/powerpoint/2010/main" val="3928415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Accounting in Saving Behavior</a:t>
            </a:r>
            <a:endParaRPr lang="en-US" dirty="0"/>
          </a:p>
        </p:txBody>
      </p:sp>
      <p:sp>
        <p:nvSpPr>
          <p:cNvPr id="3" name="Content Placeholder 2"/>
          <p:cNvSpPr>
            <a:spLocks noGrp="1"/>
          </p:cNvSpPr>
          <p:nvPr>
            <p:ph idx="1"/>
          </p:nvPr>
        </p:nvSpPr>
        <p:spPr/>
        <p:txBody>
          <a:bodyPr/>
          <a:lstStyle/>
          <a:p>
            <a:r>
              <a:rPr lang="en-US" dirty="0" smtClean="0"/>
              <a:t>In one study, the typical household had more that $5,000 in liquid assets in low-interest savings accounts and at the same time owed nearly $3,000 in very high-interest credit card balances</a:t>
            </a:r>
          </a:p>
          <a:p>
            <a:r>
              <a:rPr lang="en-US" dirty="0" smtClean="0"/>
              <a:t>Standard Econ: “This makes no sense!”</a:t>
            </a:r>
          </a:p>
          <a:p>
            <a:r>
              <a:rPr lang="en-US" dirty="0" smtClean="0"/>
              <a:t>Mental Accounting: “People have different mental accounts for credit card transactions and their savings accounts. They don’t want to take money from the sacred savings account. They’d rather pay for stuff with borrowed money by using their credit cards even it means paying high interest rates.”</a:t>
            </a:r>
            <a:endParaRPr lang="en-US" dirty="0"/>
          </a:p>
        </p:txBody>
      </p:sp>
    </p:spTree>
    <p:extLst>
      <p:ext uri="{BB962C8B-B14F-4D97-AF65-F5344CB8AC3E}">
        <p14:creationId xmlns:p14="http://schemas.microsoft.com/office/powerpoint/2010/main" val="4059197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Accounting in Saving Behavior</a:t>
            </a:r>
            <a:endParaRPr lang="en-US" dirty="0"/>
          </a:p>
        </p:txBody>
      </p:sp>
      <p:sp>
        <p:nvSpPr>
          <p:cNvPr id="3" name="Content Placeholder 2"/>
          <p:cNvSpPr>
            <a:spLocks noGrp="1"/>
          </p:cNvSpPr>
          <p:nvPr>
            <p:ph idx="1"/>
          </p:nvPr>
        </p:nvSpPr>
        <p:spPr/>
        <p:txBody>
          <a:bodyPr/>
          <a:lstStyle/>
          <a:p>
            <a:r>
              <a:rPr lang="en-US" dirty="0" smtClean="0"/>
              <a:t>And </a:t>
            </a:r>
            <a:r>
              <a:rPr lang="en-US" dirty="0"/>
              <a:t>don’t scoff; this </a:t>
            </a:r>
            <a:r>
              <a:rPr lang="en-US" dirty="0" smtClean="0"/>
              <a:t>weird-looking behavior may </a:t>
            </a:r>
            <a:r>
              <a:rPr lang="en-US" dirty="0"/>
              <a:t>actually be helping people </a:t>
            </a:r>
            <a:r>
              <a:rPr lang="en-US" dirty="0" smtClean="0"/>
              <a:t>avoid going </a:t>
            </a:r>
            <a:r>
              <a:rPr lang="en-US" dirty="0"/>
              <a:t>even deeper into debt</a:t>
            </a:r>
            <a:r>
              <a:rPr lang="en-US" dirty="0" smtClean="0"/>
              <a:t>.</a:t>
            </a:r>
          </a:p>
          <a:p>
            <a:r>
              <a:rPr lang="en-US" dirty="0" smtClean="0"/>
              <a:t>People often borrow on their credit cards to their maximum credit limit</a:t>
            </a:r>
          </a:p>
          <a:p>
            <a:r>
              <a:rPr lang="en-US" dirty="0" smtClean="0"/>
              <a:t>If they instead took money out of their savings accounts to pay for stuff they might lose their savings account savings </a:t>
            </a:r>
            <a:r>
              <a:rPr lang="en-US" i="1" dirty="0" smtClean="0"/>
              <a:t>and</a:t>
            </a:r>
            <a:r>
              <a:rPr lang="en-US" dirty="0" smtClean="0"/>
              <a:t> keep borrowing on their credit cards to their credit limits.</a:t>
            </a:r>
          </a:p>
          <a:p>
            <a:r>
              <a:rPr lang="en-US" dirty="0" smtClean="0"/>
              <a:t>Mental accounting may be helping with self-control problems.</a:t>
            </a:r>
            <a:endParaRPr lang="en-US" dirty="0"/>
          </a:p>
        </p:txBody>
      </p:sp>
    </p:spTree>
    <p:extLst>
      <p:ext uri="{BB962C8B-B14F-4D97-AF65-F5344CB8AC3E}">
        <p14:creationId xmlns:p14="http://schemas.microsoft.com/office/powerpoint/2010/main" val="15854724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RICHARD </a:t>
            </a:r>
            <a:r>
              <a:rPr lang="en-US" dirty="0"/>
              <a:t>H. THALER: INTEGRATING ECONOMICS WITH </a:t>
            </a:r>
            <a:r>
              <a:rPr lang="en-US" dirty="0" smtClean="0"/>
              <a:t>PSYCHOLOGY</a:t>
            </a:r>
          </a:p>
          <a:p>
            <a:pPr lvl="1"/>
            <a:r>
              <a:rPr lang="en-US" dirty="0"/>
              <a:t>Scientific Background on the </a:t>
            </a:r>
            <a:r>
              <a:rPr lang="en-US" dirty="0" err="1"/>
              <a:t>Sveriges</a:t>
            </a:r>
            <a:r>
              <a:rPr lang="en-US" dirty="0"/>
              <a:t> </a:t>
            </a:r>
            <a:r>
              <a:rPr lang="en-US" dirty="0" err="1"/>
              <a:t>Riksbank</a:t>
            </a:r>
            <a:r>
              <a:rPr lang="en-US" dirty="0"/>
              <a:t> Prize in Economic Sciences in Memory of Alfred Nobel 2017</a:t>
            </a:r>
          </a:p>
          <a:p>
            <a:pPr lvl="1"/>
            <a:r>
              <a:rPr lang="en-US" dirty="0" smtClean="0"/>
              <a:t>By The </a:t>
            </a:r>
            <a:r>
              <a:rPr lang="en-US" dirty="0"/>
              <a:t>Committee for the Prize in Economic Sciences in Memory of Alfred </a:t>
            </a:r>
            <a:r>
              <a:rPr lang="en-US" dirty="0" smtClean="0"/>
              <a:t>Nobel, October 9, 2017</a:t>
            </a:r>
          </a:p>
          <a:p>
            <a:r>
              <a:rPr lang="en-US" i="1" dirty="0" smtClean="0"/>
              <a:t>Misbehaving</a:t>
            </a:r>
            <a:r>
              <a:rPr lang="en-US" dirty="0" smtClean="0"/>
              <a:t> by Richard </a:t>
            </a:r>
            <a:r>
              <a:rPr lang="en-US" dirty="0" err="1" smtClean="0"/>
              <a:t>Thaler</a:t>
            </a:r>
            <a:r>
              <a:rPr lang="en-US" dirty="0" smtClean="0"/>
              <a:t>, Chapters 7-9 </a:t>
            </a:r>
          </a:p>
          <a:p>
            <a:r>
              <a:rPr lang="en-US" i="1" dirty="0" smtClean="0"/>
              <a:t>Thinking, Fast and Slow </a:t>
            </a:r>
            <a:r>
              <a:rPr lang="en-US" dirty="0" smtClean="0"/>
              <a:t>by Daniel </a:t>
            </a:r>
            <a:r>
              <a:rPr lang="en-US" dirty="0" err="1" smtClean="0"/>
              <a:t>Kahneman</a:t>
            </a:r>
            <a:r>
              <a:rPr lang="en-US" dirty="0" smtClean="0"/>
              <a:t>, Chapter 32</a:t>
            </a:r>
          </a:p>
          <a:p>
            <a:r>
              <a:rPr lang="en-US" i="1" dirty="0" smtClean="0"/>
              <a:t>Nudge</a:t>
            </a:r>
            <a:r>
              <a:rPr lang="en-US" dirty="0" smtClean="0"/>
              <a:t> by Richard </a:t>
            </a:r>
            <a:r>
              <a:rPr lang="en-US" dirty="0" err="1" smtClean="0"/>
              <a:t>Thaler</a:t>
            </a:r>
            <a:r>
              <a:rPr lang="en-US" dirty="0" smtClean="0"/>
              <a:t> and Cass </a:t>
            </a:r>
            <a:r>
              <a:rPr lang="en-US" dirty="0" err="1" smtClean="0"/>
              <a:t>Sunstein</a:t>
            </a:r>
            <a:r>
              <a:rPr lang="en-US" dirty="0" smtClean="0"/>
              <a:t>, Chapter 2</a:t>
            </a:r>
            <a:endParaRPr lang="en-US" i="1" dirty="0"/>
          </a:p>
        </p:txBody>
      </p:sp>
    </p:spTree>
    <p:extLst>
      <p:ext uri="{BB962C8B-B14F-4D97-AF65-F5344CB8AC3E}">
        <p14:creationId xmlns:p14="http://schemas.microsoft.com/office/powerpoint/2010/main" val="820257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Accounts and the </a:t>
            </a:r>
            <a:r>
              <a:rPr lang="en-US" dirty="0" err="1" smtClean="0"/>
              <a:t>Fungibility</a:t>
            </a:r>
            <a:r>
              <a:rPr lang="en-US" dirty="0" smtClean="0"/>
              <a:t> of Money</a:t>
            </a:r>
            <a:endParaRPr lang="en-US" dirty="0"/>
          </a:p>
        </p:txBody>
      </p:sp>
      <p:sp>
        <p:nvSpPr>
          <p:cNvPr id="3" name="Content Placeholder 2"/>
          <p:cNvSpPr>
            <a:spLocks noGrp="1"/>
          </p:cNvSpPr>
          <p:nvPr>
            <p:ph idx="1"/>
          </p:nvPr>
        </p:nvSpPr>
        <p:spPr/>
        <p:txBody>
          <a:bodyPr>
            <a:normAutofit/>
          </a:bodyPr>
          <a:lstStyle/>
          <a:p>
            <a:r>
              <a:rPr lang="en-US" dirty="0" smtClean="0"/>
              <a:t>People </a:t>
            </a:r>
            <a:r>
              <a:rPr lang="en-US" dirty="0"/>
              <a:t>group their expenditures into different categories (housing, food, clothes, etc</a:t>
            </a:r>
            <a:r>
              <a:rPr lang="en-US" dirty="0" smtClean="0"/>
              <a:t>.), with </a:t>
            </a:r>
            <a:r>
              <a:rPr lang="en-US" dirty="0"/>
              <a:t>each category corresponding to a separate mental </a:t>
            </a:r>
            <a:r>
              <a:rPr lang="en-US" dirty="0" smtClean="0"/>
              <a:t>account. </a:t>
            </a:r>
            <a:endParaRPr lang="en-US" dirty="0" smtClean="0"/>
          </a:p>
          <a:p>
            <a:r>
              <a:rPr lang="en-US" dirty="0" smtClean="0"/>
              <a:t>Each </a:t>
            </a:r>
            <a:r>
              <a:rPr lang="en-US" dirty="0" smtClean="0"/>
              <a:t>mental account </a:t>
            </a:r>
            <a:r>
              <a:rPr lang="en-US" dirty="0"/>
              <a:t>has its own </a:t>
            </a:r>
            <a:r>
              <a:rPr lang="en-US" dirty="0" smtClean="0"/>
              <a:t>budget. </a:t>
            </a:r>
          </a:p>
          <a:p>
            <a:r>
              <a:rPr lang="en-US" dirty="0" smtClean="0"/>
              <a:t>This </a:t>
            </a:r>
            <a:r>
              <a:rPr lang="en-US" dirty="0"/>
              <a:t>results in limited </a:t>
            </a:r>
            <a:r>
              <a:rPr lang="en-US" dirty="0" err="1"/>
              <a:t>fungibility</a:t>
            </a:r>
            <a:r>
              <a:rPr lang="en-US" dirty="0"/>
              <a:t> </a:t>
            </a:r>
            <a:r>
              <a:rPr lang="en-US" dirty="0" smtClean="0"/>
              <a:t>of money between </a:t>
            </a:r>
            <a:r>
              <a:rPr lang="en-US" dirty="0"/>
              <a:t>the accounts</a:t>
            </a:r>
            <a:r>
              <a:rPr lang="en-US" dirty="0" smtClean="0"/>
              <a:t>.</a:t>
            </a:r>
          </a:p>
          <a:p>
            <a:endParaRPr lang="en-US" dirty="0"/>
          </a:p>
          <a:p>
            <a:r>
              <a:rPr lang="en-US" dirty="0"/>
              <a:t>Video: </a:t>
            </a:r>
            <a:r>
              <a:rPr lang="en-US" dirty="0">
                <a:hlinkClick r:id="rId2"/>
              </a:rPr>
              <a:t>https://</a:t>
            </a:r>
            <a:r>
              <a:rPr lang="en-US" dirty="0" smtClean="0">
                <a:hlinkClick r:id="rId2"/>
              </a:rPr>
              <a:t>youtu.be/t96LNX6tk0U</a:t>
            </a:r>
            <a:endParaRPr lang="en-US" dirty="0" smtClean="0"/>
          </a:p>
          <a:p>
            <a:endParaRPr lang="en-US" dirty="0"/>
          </a:p>
        </p:txBody>
      </p:sp>
    </p:spTree>
    <p:extLst>
      <p:ext uri="{BB962C8B-B14F-4D97-AF65-F5344CB8AC3E}">
        <p14:creationId xmlns:p14="http://schemas.microsoft.com/office/powerpoint/2010/main" val="1783174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Accounts and the </a:t>
            </a:r>
            <a:r>
              <a:rPr lang="en-US" dirty="0" err="1"/>
              <a:t>Fungibility</a:t>
            </a:r>
            <a:r>
              <a:rPr lang="en-US" dirty="0"/>
              <a:t> of Money</a:t>
            </a:r>
          </a:p>
        </p:txBody>
      </p:sp>
      <p:sp>
        <p:nvSpPr>
          <p:cNvPr id="3" name="Content Placeholder 2"/>
          <p:cNvSpPr>
            <a:spLocks noGrp="1"/>
          </p:cNvSpPr>
          <p:nvPr>
            <p:ph idx="1"/>
          </p:nvPr>
        </p:nvSpPr>
        <p:spPr/>
        <p:txBody>
          <a:bodyPr>
            <a:normAutofit/>
          </a:bodyPr>
          <a:lstStyle/>
          <a:p>
            <a:r>
              <a:rPr lang="en-US" dirty="0"/>
              <a:t>To illustrate </a:t>
            </a:r>
            <a:r>
              <a:rPr lang="en-US" dirty="0" smtClean="0"/>
              <a:t>mental accounting, </a:t>
            </a:r>
            <a:r>
              <a:rPr lang="en-US" dirty="0" err="1"/>
              <a:t>Thaler</a:t>
            </a:r>
            <a:r>
              <a:rPr lang="en-US" dirty="0"/>
              <a:t> and </a:t>
            </a:r>
            <a:r>
              <a:rPr lang="en-US" dirty="0" err="1"/>
              <a:t>Sunstein</a:t>
            </a:r>
            <a:r>
              <a:rPr lang="en-US" dirty="0"/>
              <a:t> (2008, pp. 53-54) use an </a:t>
            </a:r>
            <a:r>
              <a:rPr lang="en-US" dirty="0" smtClean="0"/>
              <a:t>incident involving the </a:t>
            </a:r>
            <a:r>
              <a:rPr lang="en-US" dirty="0"/>
              <a:t>actors </a:t>
            </a:r>
            <a:r>
              <a:rPr lang="en-US" dirty="0" smtClean="0"/>
              <a:t>Gene Hackman </a:t>
            </a:r>
            <a:r>
              <a:rPr lang="en-US" dirty="0"/>
              <a:t>and Dustin Hoffman</a:t>
            </a:r>
            <a:r>
              <a:rPr lang="en-US" dirty="0" smtClean="0"/>
              <a:t>:</a:t>
            </a:r>
          </a:p>
          <a:p>
            <a:pPr lvl="1"/>
            <a:r>
              <a:rPr lang="en-US" dirty="0" smtClean="0"/>
              <a:t>“</a:t>
            </a:r>
            <a:r>
              <a:rPr lang="en-US" dirty="0"/>
              <a:t>Hackman and Hoffman were friends back in their starving artist days, </a:t>
            </a:r>
            <a:r>
              <a:rPr lang="en-US" dirty="0" smtClean="0"/>
              <a:t>and Hackman </a:t>
            </a:r>
            <a:r>
              <a:rPr lang="en-US" dirty="0"/>
              <a:t>tells the story of visiting Hoffman’s apartment and having his host ask him for a loan. </a:t>
            </a:r>
            <a:r>
              <a:rPr lang="en-US" dirty="0" smtClean="0"/>
              <a:t>Hackman agreed </a:t>
            </a:r>
            <a:r>
              <a:rPr lang="en-US" dirty="0"/>
              <a:t>to the loan, but then they went into Hoffman’s kitchen, where several mason jars were lined up </a:t>
            </a:r>
            <a:r>
              <a:rPr lang="en-US" dirty="0" smtClean="0"/>
              <a:t>on the </a:t>
            </a:r>
            <a:r>
              <a:rPr lang="en-US" dirty="0"/>
              <a:t>counter, each containing money. One jar was labelled ‘rent,’ another ‘utilities,’ and so forth. </a:t>
            </a:r>
            <a:r>
              <a:rPr lang="en-US" dirty="0" smtClean="0"/>
              <a:t>Hackman asked </a:t>
            </a:r>
            <a:r>
              <a:rPr lang="en-US" dirty="0"/>
              <a:t>why, if Hoffman had so much money in jars, he could possibly need a loan, whereupon </a:t>
            </a:r>
            <a:r>
              <a:rPr lang="en-US" dirty="0" smtClean="0"/>
              <a:t>Hoffman pointed </a:t>
            </a:r>
            <a:r>
              <a:rPr lang="en-US" dirty="0"/>
              <a:t>to the food jar, which was empty.”</a:t>
            </a:r>
          </a:p>
        </p:txBody>
      </p:sp>
    </p:spTree>
    <p:extLst>
      <p:ext uri="{BB962C8B-B14F-4D97-AF65-F5344CB8AC3E}">
        <p14:creationId xmlns:p14="http://schemas.microsoft.com/office/powerpoint/2010/main" val="74938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Accounting May Enable Self Control</a:t>
            </a:r>
            <a:endParaRPr lang="en-US" dirty="0"/>
          </a:p>
        </p:txBody>
      </p:sp>
      <p:sp>
        <p:nvSpPr>
          <p:cNvPr id="3" name="Content Placeholder 2"/>
          <p:cNvSpPr>
            <a:spLocks noGrp="1"/>
          </p:cNvSpPr>
          <p:nvPr>
            <p:ph idx="1"/>
          </p:nvPr>
        </p:nvSpPr>
        <p:spPr/>
        <p:txBody>
          <a:bodyPr/>
          <a:lstStyle/>
          <a:p>
            <a:r>
              <a:rPr lang="en-US" dirty="0" smtClean="0"/>
              <a:t>The Hackman-Hoffman example illustrates the idea that mental-accounting strategies </a:t>
            </a:r>
            <a:r>
              <a:rPr lang="en-US" dirty="0">
                <a:solidFill>
                  <a:srgbClr val="C00000"/>
                </a:solidFill>
              </a:rPr>
              <a:t>may mitigate self-control </a:t>
            </a:r>
            <a:r>
              <a:rPr lang="en-US" dirty="0" smtClean="0">
                <a:solidFill>
                  <a:srgbClr val="C00000"/>
                </a:solidFill>
              </a:rPr>
              <a:t>problems</a:t>
            </a:r>
            <a:r>
              <a:rPr lang="en-US" dirty="0" smtClean="0"/>
              <a:t>.</a:t>
            </a:r>
          </a:p>
          <a:p>
            <a:r>
              <a:rPr lang="en-US" dirty="0" smtClean="0"/>
              <a:t>In other words, one irrationality (mental accounting) may reduce the harm from another irrationality (impatience).</a:t>
            </a:r>
          </a:p>
          <a:p>
            <a:r>
              <a:rPr lang="en-US" dirty="0" err="1"/>
              <a:t>Thaler</a:t>
            </a:r>
            <a:r>
              <a:rPr lang="en-US" dirty="0"/>
              <a:t> (1985) suggests that the practice of maintaining separate accounts for </a:t>
            </a:r>
            <a:r>
              <a:rPr lang="en-US" dirty="0" smtClean="0"/>
              <a:t>different spending </a:t>
            </a:r>
            <a:r>
              <a:rPr lang="en-US" dirty="0"/>
              <a:t>categories also provides a </a:t>
            </a:r>
            <a:r>
              <a:rPr lang="en-US" dirty="0">
                <a:solidFill>
                  <a:srgbClr val="C00000"/>
                </a:solidFill>
              </a:rPr>
              <a:t>commitment device </a:t>
            </a:r>
            <a:r>
              <a:rPr lang="en-US" dirty="0"/>
              <a:t>against overspending</a:t>
            </a:r>
            <a:r>
              <a:rPr lang="en-US" dirty="0" smtClean="0"/>
              <a:t>, especially </a:t>
            </a:r>
            <a:r>
              <a:rPr lang="en-US" dirty="0"/>
              <a:t>for non-essential or addictive goods.</a:t>
            </a:r>
          </a:p>
        </p:txBody>
      </p:sp>
    </p:spTree>
    <p:extLst>
      <p:ext uri="{BB962C8B-B14F-4D97-AF65-F5344CB8AC3E}">
        <p14:creationId xmlns:p14="http://schemas.microsoft.com/office/powerpoint/2010/main" val="3695244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Accounts Simplify Decision Making</a:t>
            </a:r>
            <a:endParaRPr lang="en-US" dirty="0"/>
          </a:p>
        </p:txBody>
      </p:sp>
      <p:sp>
        <p:nvSpPr>
          <p:cNvPr id="3" name="Content Placeholder 2"/>
          <p:cNvSpPr>
            <a:spLocks noGrp="1"/>
          </p:cNvSpPr>
          <p:nvPr>
            <p:ph idx="1"/>
          </p:nvPr>
        </p:nvSpPr>
        <p:spPr/>
        <p:txBody>
          <a:bodyPr/>
          <a:lstStyle/>
          <a:p>
            <a:r>
              <a:rPr lang="en-US" dirty="0" err="1" smtClean="0"/>
              <a:t>Thaler</a:t>
            </a:r>
            <a:r>
              <a:rPr lang="en-US" dirty="0" smtClean="0"/>
              <a:t> argues that mental accounts are used more generally as a way for </a:t>
            </a:r>
            <a:r>
              <a:rPr lang="en-US" dirty="0" err="1" smtClean="0"/>
              <a:t>boundedly</a:t>
            </a:r>
            <a:r>
              <a:rPr lang="en-US" dirty="0" smtClean="0"/>
              <a:t> rational individuals to </a:t>
            </a:r>
            <a:r>
              <a:rPr lang="en-US" dirty="0" smtClean="0">
                <a:solidFill>
                  <a:srgbClr val="C00000"/>
                </a:solidFill>
              </a:rPr>
              <a:t>simplify</a:t>
            </a:r>
            <a:r>
              <a:rPr lang="en-US" dirty="0" smtClean="0"/>
              <a:t> their financial decision-making. </a:t>
            </a:r>
          </a:p>
          <a:p>
            <a:endParaRPr lang="en-US" dirty="0"/>
          </a:p>
        </p:txBody>
      </p:sp>
    </p:spTree>
    <p:extLst>
      <p:ext uri="{BB962C8B-B14F-4D97-AF65-F5344CB8AC3E}">
        <p14:creationId xmlns:p14="http://schemas.microsoft.com/office/powerpoint/2010/main" val="1145577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Accounts I</a:t>
            </a:r>
            <a:r>
              <a:rPr lang="en-US" dirty="0" smtClean="0"/>
              <a:t>gnore </a:t>
            </a:r>
            <a:r>
              <a:rPr lang="en-US" dirty="0"/>
              <a:t>the </a:t>
            </a:r>
            <a:r>
              <a:rPr lang="en-US" dirty="0" err="1"/>
              <a:t>Fungibility</a:t>
            </a:r>
            <a:r>
              <a:rPr lang="en-US" dirty="0"/>
              <a:t> of Money</a:t>
            </a:r>
          </a:p>
        </p:txBody>
      </p:sp>
      <p:sp>
        <p:nvSpPr>
          <p:cNvPr id="3" name="Content Placeholder 2"/>
          <p:cNvSpPr>
            <a:spLocks noGrp="1"/>
          </p:cNvSpPr>
          <p:nvPr>
            <p:ph idx="1"/>
          </p:nvPr>
        </p:nvSpPr>
        <p:spPr/>
        <p:txBody>
          <a:bodyPr/>
          <a:lstStyle/>
          <a:p>
            <a:r>
              <a:rPr lang="en-US" dirty="0" smtClean="0"/>
              <a:t>Two groups were asked whether they would be willing to buy a ticket to see a play on the weekend.</a:t>
            </a:r>
          </a:p>
          <a:p>
            <a:r>
              <a:rPr lang="en-US" dirty="0" smtClean="0"/>
              <a:t>Group </a:t>
            </a:r>
            <a:r>
              <a:rPr lang="en-US" i="1" dirty="0" smtClean="0"/>
              <a:t>A</a:t>
            </a:r>
            <a:r>
              <a:rPr lang="en-US" dirty="0" smtClean="0"/>
              <a:t>: Imagine you spent $50 earlier in the week to go to a basketball game</a:t>
            </a:r>
          </a:p>
          <a:p>
            <a:r>
              <a:rPr lang="en-US" dirty="0" smtClean="0"/>
              <a:t>Group </a:t>
            </a:r>
            <a:r>
              <a:rPr lang="en-US" i="1" dirty="0" smtClean="0"/>
              <a:t>B</a:t>
            </a:r>
            <a:r>
              <a:rPr lang="en-US" dirty="0" smtClean="0"/>
              <a:t>: Imagine you received a $50 parking ticket </a:t>
            </a:r>
            <a:r>
              <a:rPr lang="en-US" dirty="0"/>
              <a:t>earlier in the week </a:t>
            </a:r>
            <a:endParaRPr lang="en-US" dirty="0" smtClean="0"/>
          </a:p>
          <a:p>
            <a:endParaRPr lang="en-US" dirty="0"/>
          </a:p>
          <a:p>
            <a:r>
              <a:rPr lang="en-US" dirty="0" smtClean="0"/>
              <a:t>Would we observe the two groups’ answers to be similar?</a:t>
            </a:r>
            <a:endParaRPr lang="en-US" dirty="0"/>
          </a:p>
        </p:txBody>
      </p:sp>
    </p:spTree>
    <p:extLst>
      <p:ext uri="{BB962C8B-B14F-4D97-AF65-F5344CB8AC3E}">
        <p14:creationId xmlns:p14="http://schemas.microsoft.com/office/powerpoint/2010/main" val="3293632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Accounts Ignore the </a:t>
            </a:r>
            <a:r>
              <a:rPr lang="en-US" dirty="0" err="1"/>
              <a:t>Fungibility</a:t>
            </a:r>
            <a:r>
              <a:rPr lang="en-US" dirty="0"/>
              <a:t> of Money</a:t>
            </a:r>
          </a:p>
        </p:txBody>
      </p:sp>
      <p:sp>
        <p:nvSpPr>
          <p:cNvPr id="3" name="Content Placeholder 2"/>
          <p:cNvSpPr>
            <a:spLocks noGrp="1"/>
          </p:cNvSpPr>
          <p:nvPr>
            <p:ph idx="1"/>
          </p:nvPr>
        </p:nvSpPr>
        <p:spPr/>
        <p:txBody>
          <a:bodyPr/>
          <a:lstStyle/>
          <a:p>
            <a:r>
              <a:rPr lang="en-US" dirty="0" smtClean="0"/>
              <a:t>Two groups were asked whether they would be willing to buy a ticket to see a play on the weekend.</a:t>
            </a:r>
          </a:p>
          <a:p>
            <a:r>
              <a:rPr lang="en-US" dirty="0" smtClean="0"/>
              <a:t>Group </a:t>
            </a:r>
            <a:r>
              <a:rPr lang="en-US" i="1" dirty="0" smtClean="0"/>
              <a:t>A</a:t>
            </a:r>
            <a:r>
              <a:rPr lang="en-US" dirty="0" smtClean="0"/>
              <a:t>: Imagine you spent $50 earlier in the week to go to a basketball game</a:t>
            </a:r>
          </a:p>
          <a:p>
            <a:r>
              <a:rPr lang="en-US" dirty="0" smtClean="0"/>
              <a:t>Group </a:t>
            </a:r>
            <a:r>
              <a:rPr lang="en-US" i="1" dirty="0" smtClean="0"/>
              <a:t>B</a:t>
            </a:r>
            <a:r>
              <a:rPr lang="en-US" dirty="0" smtClean="0"/>
              <a:t>: Imagine you received a $50 parking ticket </a:t>
            </a:r>
            <a:r>
              <a:rPr lang="en-US" dirty="0"/>
              <a:t>earlier in the week </a:t>
            </a:r>
            <a:endParaRPr lang="en-US" dirty="0" smtClean="0"/>
          </a:p>
          <a:p>
            <a:endParaRPr lang="en-US" dirty="0"/>
          </a:p>
          <a:p>
            <a:r>
              <a:rPr lang="en-US" dirty="0" smtClean="0"/>
              <a:t>Group </a:t>
            </a:r>
            <a:r>
              <a:rPr lang="en-US" i="1" dirty="0" smtClean="0"/>
              <a:t>A</a:t>
            </a:r>
            <a:r>
              <a:rPr lang="en-US" dirty="0" smtClean="0"/>
              <a:t> was significantly less willing to see the play.</a:t>
            </a:r>
            <a:endParaRPr lang="en-US" dirty="0"/>
          </a:p>
        </p:txBody>
      </p:sp>
    </p:spTree>
    <p:extLst>
      <p:ext uri="{BB962C8B-B14F-4D97-AF65-F5344CB8AC3E}">
        <p14:creationId xmlns:p14="http://schemas.microsoft.com/office/powerpoint/2010/main" val="248664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3478</Words>
  <Application>Microsoft Office PowerPoint</Application>
  <PresentationFormat>Widescreen</PresentationFormat>
  <Paragraphs>187</Paragraphs>
  <Slides>34</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Mental Accounting</vt:lpstr>
      <vt:lpstr>Herbert Simon: A Behavioral Economics Pioneer</vt:lpstr>
      <vt:lpstr>Richard Thaler: A Behavioral Economics Pioneer</vt:lpstr>
      <vt:lpstr>Mental Accounts and the Fungibility of Money</vt:lpstr>
      <vt:lpstr>Mental Accounts and the Fungibility of Money</vt:lpstr>
      <vt:lpstr>Mental Accounting May Enable Self Control</vt:lpstr>
      <vt:lpstr>Mental Accounts Simplify Decision Making</vt:lpstr>
      <vt:lpstr>Mental Accounts Ignore the Fungibility of Money</vt:lpstr>
      <vt:lpstr>Mental Accounts Ignore the Fungibility of Money</vt:lpstr>
      <vt:lpstr>Mental Accounts Ignore the Fungibility of Money</vt:lpstr>
      <vt:lpstr>Mental Accounts Ignore the Fungibility of Money</vt:lpstr>
      <vt:lpstr>A Classic Example</vt:lpstr>
      <vt:lpstr>A Classic Example</vt:lpstr>
      <vt:lpstr>A Classic Example</vt:lpstr>
      <vt:lpstr>A Classic Example</vt:lpstr>
      <vt:lpstr>A Classic Example</vt:lpstr>
      <vt:lpstr>A Classic Example</vt:lpstr>
      <vt:lpstr>Jacket-Calculator Mental Accounts</vt:lpstr>
      <vt:lpstr>Jacket-Calculator Mental Accounts</vt:lpstr>
      <vt:lpstr>Jacket-Calculator Mental Accounts</vt:lpstr>
      <vt:lpstr>Regular and Premium Gasoline</vt:lpstr>
      <vt:lpstr>Disposition Effect</vt:lpstr>
      <vt:lpstr>Disposition Effect</vt:lpstr>
      <vt:lpstr>Sunk Costs Fallacy</vt:lpstr>
      <vt:lpstr>Sunk Costs Fallacy</vt:lpstr>
      <vt:lpstr>Sunk-Cost Fallacy</vt:lpstr>
      <vt:lpstr>Sunk-Cost Fallacy: Implications</vt:lpstr>
      <vt:lpstr>Sunk-Cost Fallacy: Silver Lining?</vt:lpstr>
      <vt:lpstr>Cab Drivers in New York City</vt:lpstr>
      <vt:lpstr>House-Money Effect</vt:lpstr>
      <vt:lpstr>Break-Even Effect</vt:lpstr>
      <vt:lpstr>Mental Accounting in Saving Behavior</vt:lpstr>
      <vt:lpstr>Mental Accounting in Saving Behavior</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Accounting</dc:title>
  <dc:creator>Udayan Roy</dc:creator>
  <cp:lastModifiedBy>Udayan Roy</cp:lastModifiedBy>
  <cp:revision>38</cp:revision>
  <dcterms:created xsi:type="dcterms:W3CDTF">2020-08-20T03:04:42Z</dcterms:created>
  <dcterms:modified xsi:type="dcterms:W3CDTF">2020-12-15T03:52:45Z</dcterms:modified>
</cp:coreProperties>
</file>