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58" r:id="rId3"/>
    <p:sldId id="285" r:id="rId4"/>
    <p:sldId id="261" r:id="rId5"/>
    <p:sldId id="286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100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1B158D-C4DC-45C4-A716-ACA5C0F09A5F}" type="datetimeFigureOut">
              <a:rPr lang="en-US" smtClean="0"/>
              <a:t>1/6/2021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8B8A7D-D864-4AF8-B7BA-49252D9CF1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1075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Creative commons licensed</a:t>
            </a:r>
          </a:p>
          <a:p>
            <a:r>
              <a:rPr lang="en-US" dirty="0" smtClean="0"/>
              <a:t>http://www.flickr.com/photos/wallyg/1392910765/</a:t>
            </a:r>
          </a:p>
          <a:p>
            <a:r>
              <a:rPr lang="en-US" dirty="0" smtClean="0"/>
              <a:t>http://www.flickr.com/photos/jajankie/3691060595/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8FB9BF-0662-40A7-B9D8-1765E3CDDAB8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2038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CBE3D-AF57-482D-AE35-13AF58B0F168}" type="datetimeFigureOut">
              <a:rPr lang="en-US" smtClean="0"/>
              <a:t>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67FFE-13AD-4239-A76C-9C0FF998C0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8364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CBE3D-AF57-482D-AE35-13AF58B0F168}" type="datetimeFigureOut">
              <a:rPr lang="en-US" smtClean="0"/>
              <a:t>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67FFE-13AD-4239-A76C-9C0FF998C0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5079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CBE3D-AF57-482D-AE35-13AF58B0F168}" type="datetimeFigureOut">
              <a:rPr lang="en-US" smtClean="0"/>
              <a:t>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67FFE-13AD-4239-A76C-9C0FF998C0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7127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CBE3D-AF57-482D-AE35-13AF58B0F168}" type="datetimeFigureOut">
              <a:rPr lang="en-US" smtClean="0"/>
              <a:t>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67FFE-13AD-4239-A76C-9C0FF998C0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51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CBE3D-AF57-482D-AE35-13AF58B0F168}" type="datetimeFigureOut">
              <a:rPr lang="en-US" smtClean="0"/>
              <a:t>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67FFE-13AD-4239-A76C-9C0FF998C0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1827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CBE3D-AF57-482D-AE35-13AF58B0F168}" type="datetimeFigureOut">
              <a:rPr lang="en-US" smtClean="0"/>
              <a:t>1/6/2021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67FFE-13AD-4239-A76C-9C0FF998C0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564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CBE3D-AF57-482D-AE35-13AF58B0F168}" type="datetimeFigureOut">
              <a:rPr lang="en-US" smtClean="0"/>
              <a:t>1/6/2021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67FFE-13AD-4239-A76C-9C0FF998C0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081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CBE3D-AF57-482D-AE35-13AF58B0F168}" type="datetimeFigureOut">
              <a:rPr lang="en-US" smtClean="0"/>
              <a:t>1/6/2021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67FFE-13AD-4239-A76C-9C0FF998C0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142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CBE3D-AF57-482D-AE35-13AF58B0F168}" type="datetimeFigureOut">
              <a:rPr lang="en-US" smtClean="0"/>
              <a:t>1/6/2021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67FFE-13AD-4239-A76C-9C0FF998C0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8545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CBE3D-AF57-482D-AE35-13AF58B0F168}" type="datetimeFigureOut">
              <a:rPr lang="en-US" smtClean="0"/>
              <a:t>1/6/2021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67FFE-13AD-4239-A76C-9C0FF998C0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066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CBE3D-AF57-482D-AE35-13AF58B0F168}" type="datetimeFigureOut">
              <a:rPr lang="en-US" smtClean="0"/>
              <a:t>1/6/2021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67FFE-13AD-4239-A76C-9C0FF998C0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5096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4CBE3D-AF57-482D-AE35-13AF58B0F168}" type="datetimeFigureOut">
              <a:rPr lang="en-US" smtClean="0"/>
              <a:t>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167FFE-13AD-4239-A76C-9C0FF998C0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6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myweb.liu.edu/~uroy/index.html" TargetMode="External"/><Relationship Id="rId2" Type="http://schemas.openxmlformats.org/officeDocument/2006/relationships/hyperlink" Target="https://myweb.liu.edu/~uroy/eco23psy284/index.html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drEVExtrUgQ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LTO_dZUvbJA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LTO_dZUvbJA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Endowment Effect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Behavioral Economics</a:t>
            </a:r>
            <a:endParaRPr lang="en-US" dirty="0" smtClean="0"/>
          </a:p>
          <a:p>
            <a:r>
              <a:rPr lang="en-US" dirty="0" smtClean="0">
                <a:hlinkClick r:id="rId3"/>
              </a:rPr>
              <a:t>Udayan Roy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73034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648200" y="1"/>
            <a:ext cx="2971800" cy="380104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Class B</a:t>
            </a:r>
          </a:p>
          <a:p>
            <a:pPr algn="ctr"/>
            <a:endParaRPr lang="en-US" sz="3200" b="1" dirty="0">
              <a:solidFill>
                <a:schemeClr val="bg1"/>
              </a:solidFill>
            </a:endParaRPr>
          </a:p>
          <a:p>
            <a:pPr algn="ctr"/>
            <a:r>
              <a:rPr lang="en-US" sz="10900" b="1" dirty="0">
                <a:solidFill>
                  <a:srgbClr val="C00000"/>
                </a:solidFill>
              </a:rPr>
              <a:t>10% </a:t>
            </a:r>
            <a:endParaRPr lang="en-US" sz="13100" b="1" dirty="0">
              <a:solidFill>
                <a:srgbClr val="C00000"/>
              </a:solidFill>
            </a:endParaRPr>
          </a:p>
          <a:p>
            <a:pPr algn="ctr"/>
            <a:r>
              <a:rPr lang="en-US" sz="2800" b="1" dirty="0">
                <a:solidFill>
                  <a:srgbClr val="C00000"/>
                </a:solidFill>
              </a:rPr>
              <a:t>chose coffee mug</a:t>
            </a:r>
            <a:endParaRPr lang="en-US" sz="5400" b="1" dirty="0">
              <a:solidFill>
                <a:srgbClr val="C00000"/>
              </a:solidFill>
            </a:endParaRPr>
          </a:p>
          <a:p>
            <a:endParaRPr lang="en-US" sz="4000" dirty="0"/>
          </a:p>
        </p:txBody>
      </p:sp>
      <p:sp>
        <p:nvSpPr>
          <p:cNvPr id="10" name="TextBox 9"/>
          <p:cNvSpPr txBox="1"/>
          <p:nvPr/>
        </p:nvSpPr>
        <p:spPr>
          <a:xfrm>
            <a:off x="7620000" y="0"/>
            <a:ext cx="3048000" cy="346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Class C</a:t>
            </a:r>
          </a:p>
          <a:p>
            <a:pPr algn="ctr"/>
            <a:endParaRPr lang="en-US" sz="3200" b="1" dirty="0"/>
          </a:p>
          <a:p>
            <a:pPr algn="ctr"/>
            <a:r>
              <a:rPr lang="en-US" sz="10900" b="1" dirty="0">
                <a:solidFill>
                  <a:srgbClr val="C00000"/>
                </a:solidFill>
              </a:rPr>
              <a:t>59% </a:t>
            </a:r>
          </a:p>
          <a:p>
            <a:pPr algn="ctr"/>
            <a:r>
              <a:rPr lang="en-US" sz="2800" b="1" dirty="0">
                <a:solidFill>
                  <a:srgbClr val="C00000"/>
                </a:solidFill>
              </a:rPr>
              <a:t>chose coffee mug</a:t>
            </a:r>
          </a:p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524000" y="1"/>
            <a:ext cx="3124200" cy="31854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Class A</a:t>
            </a:r>
          </a:p>
          <a:p>
            <a:pPr algn="ctr"/>
            <a:endParaRPr lang="en-US" sz="3200" b="1" dirty="0"/>
          </a:p>
          <a:p>
            <a:pPr algn="ctr"/>
            <a:r>
              <a:rPr lang="en-US" sz="10900" b="1" dirty="0">
                <a:solidFill>
                  <a:srgbClr val="C00000"/>
                </a:solidFill>
              </a:rPr>
              <a:t>89% </a:t>
            </a:r>
          </a:p>
          <a:p>
            <a:pPr algn="ctr"/>
            <a:r>
              <a:rPr lang="en-US" sz="2800" b="1" dirty="0">
                <a:solidFill>
                  <a:srgbClr val="C00000"/>
                </a:solidFill>
              </a:rPr>
              <a:t>chose coffee mug</a:t>
            </a:r>
          </a:p>
        </p:txBody>
      </p:sp>
      <p:pic>
        <p:nvPicPr>
          <p:cNvPr id="12" name="Picture 2" descr="C:\Documents and Settings\rjames\Local Settings\Temporary Internet Files\Content.IE5\LXK1S8RD\MPj03867590000[1].jpg"/>
          <p:cNvPicPr>
            <a:picLocks noChangeAspect="1" noChangeArrowheads="1"/>
          </p:cNvPicPr>
          <p:nvPr/>
        </p:nvPicPr>
        <p:blipFill>
          <a:blip r:embed="rId2" cstate="print"/>
          <a:srcRect t="10526" b="10526"/>
          <a:stretch>
            <a:fillRect/>
          </a:stretch>
        </p:blipFill>
        <p:spPr bwMode="auto">
          <a:xfrm>
            <a:off x="2320036" y="3962400"/>
            <a:ext cx="1032764" cy="1143000"/>
          </a:xfrm>
          <a:prstGeom prst="rect">
            <a:avLst/>
          </a:prstGeom>
          <a:noFill/>
        </p:spPr>
      </p:pic>
      <p:sp>
        <p:nvSpPr>
          <p:cNvPr id="14" name="Down Arrow 13"/>
          <p:cNvSpPr/>
          <p:nvPr/>
        </p:nvSpPr>
        <p:spPr>
          <a:xfrm>
            <a:off x="2438400" y="5105400"/>
            <a:ext cx="762000" cy="990600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2590800" y="5181601"/>
            <a:ext cx="30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?</a:t>
            </a:r>
          </a:p>
        </p:txBody>
      </p:sp>
      <p:pic>
        <p:nvPicPr>
          <p:cNvPr id="17" name="Picture 2" descr="C:\Documents and Settings\rjames\Local Settings\Temporary Internet Files\Content.IE5\LXK1S8RD\MPj03867590000[1].jpg"/>
          <p:cNvPicPr>
            <a:picLocks noChangeAspect="1" noChangeArrowheads="1"/>
          </p:cNvPicPr>
          <p:nvPr/>
        </p:nvPicPr>
        <p:blipFill>
          <a:blip r:embed="rId2" cstate="print"/>
          <a:srcRect t="10526" b="5263"/>
          <a:stretch>
            <a:fillRect/>
          </a:stretch>
        </p:blipFill>
        <p:spPr bwMode="auto">
          <a:xfrm>
            <a:off x="5638800" y="5638800"/>
            <a:ext cx="1032764" cy="1219200"/>
          </a:xfrm>
          <a:prstGeom prst="rect">
            <a:avLst/>
          </a:prstGeom>
          <a:noFill/>
        </p:spPr>
      </p:pic>
      <p:sp>
        <p:nvSpPr>
          <p:cNvPr id="18" name="Down Arrow 17"/>
          <p:cNvSpPr/>
          <p:nvPr/>
        </p:nvSpPr>
        <p:spPr>
          <a:xfrm>
            <a:off x="5715000" y="4572000"/>
            <a:ext cx="762000" cy="990600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5867400" y="4572001"/>
            <a:ext cx="30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?</a:t>
            </a:r>
          </a:p>
        </p:txBody>
      </p:sp>
      <p:pic>
        <p:nvPicPr>
          <p:cNvPr id="20" name="Picture 2" descr="C:\Documents and Settings\rjames\Local Settings\Temporary Internet Files\Content.IE5\LXK1S8RD\MPj03867590000[1].jpg"/>
          <p:cNvPicPr>
            <a:picLocks noChangeAspect="1" noChangeArrowheads="1"/>
          </p:cNvPicPr>
          <p:nvPr/>
        </p:nvPicPr>
        <p:blipFill>
          <a:blip r:embed="rId2" cstate="print"/>
          <a:srcRect t="10526" b="10526"/>
          <a:stretch>
            <a:fillRect/>
          </a:stretch>
        </p:blipFill>
        <p:spPr bwMode="auto">
          <a:xfrm>
            <a:off x="7620000" y="3429000"/>
            <a:ext cx="1032764" cy="1143000"/>
          </a:xfrm>
          <a:prstGeom prst="rect">
            <a:avLst/>
          </a:prstGeom>
          <a:noFill/>
        </p:spPr>
      </p:pic>
      <p:sp>
        <p:nvSpPr>
          <p:cNvPr id="23" name="Left-Right Arrow 22"/>
          <p:cNvSpPr/>
          <p:nvPr/>
        </p:nvSpPr>
        <p:spPr>
          <a:xfrm>
            <a:off x="8610600" y="3810000"/>
            <a:ext cx="1219200" cy="685800"/>
          </a:xfrm>
          <a:prstGeom prst="left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9067800" y="3192960"/>
            <a:ext cx="30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?</a:t>
            </a:r>
          </a:p>
        </p:txBody>
      </p:sp>
      <p:sp>
        <p:nvSpPr>
          <p:cNvPr id="28" name="Rectangle 27"/>
          <p:cNvSpPr/>
          <p:nvPr/>
        </p:nvSpPr>
        <p:spPr>
          <a:xfrm>
            <a:off x="4648200" y="3733800"/>
            <a:ext cx="76200" cy="31242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7543800" y="3657600"/>
            <a:ext cx="76200" cy="32004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4648200" y="6781800"/>
            <a:ext cx="2895600" cy="762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7346" name="Picture 2" descr="C:\Documents and Settings\rjames\Local Settings\Temporary Internet Files\Content.IE5\U70OU36V\MPj04386400000[1].jpg"/>
          <p:cNvPicPr>
            <a:picLocks noChangeAspect="1" noChangeArrowheads="1"/>
          </p:cNvPicPr>
          <p:nvPr/>
        </p:nvPicPr>
        <p:blipFill>
          <a:blip r:embed="rId3" cstate="print"/>
          <a:srcRect l="25107" t="6667" r="25107" b="75000"/>
          <a:stretch>
            <a:fillRect/>
          </a:stretch>
        </p:blipFill>
        <p:spPr bwMode="auto">
          <a:xfrm>
            <a:off x="2286000" y="6153150"/>
            <a:ext cx="1143000" cy="628650"/>
          </a:xfrm>
          <a:prstGeom prst="rect">
            <a:avLst/>
          </a:prstGeom>
          <a:noFill/>
        </p:spPr>
      </p:pic>
      <p:pic>
        <p:nvPicPr>
          <p:cNvPr id="31" name="Picture 2" descr="C:\Documents and Settings\rjames\Local Settings\Temporary Internet Files\Content.IE5\U70OU36V\MPj04386400000[1].jpg"/>
          <p:cNvPicPr>
            <a:picLocks noChangeAspect="1" noChangeArrowheads="1"/>
          </p:cNvPicPr>
          <p:nvPr/>
        </p:nvPicPr>
        <p:blipFill>
          <a:blip r:embed="rId3" cstate="print"/>
          <a:srcRect l="25107" t="6667" r="25107" b="75000"/>
          <a:stretch>
            <a:fillRect/>
          </a:stretch>
        </p:blipFill>
        <p:spPr bwMode="auto">
          <a:xfrm>
            <a:off x="5562600" y="3886200"/>
            <a:ext cx="1143000" cy="628650"/>
          </a:xfrm>
          <a:prstGeom prst="rect">
            <a:avLst/>
          </a:prstGeom>
          <a:noFill/>
        </p:spPr>
      </p:pic>
      <p:pic>
        <p:nvPicPr>
          <p:cNvPr id="32" name="Picture 2" descr="C:\Documents and Settings\rjames\Local Settings\Temporary Internet Files\Content.IE5\U70OU36V\MPj04386400000[1].jpg"/>
          <p:cNvPicPr>
            <a:picLocks noChangeAspect="1" noChangeArrowheads="1"/>
          </p:cNvPicPr>
          <p:nvPr/>
        </p:nvPicPr>
        <p:blipFill>
          <a:blip r:embed="rId3" cstate="print"/>
          <a:srcRect l="25107" t="6667" r="25107" b="75000"/>
          <a:stretch>
            <a:fillRect/>
          </a:stretch>
        </p:blipFill>
        <p:spPr bwMode="auto">
          <a:xfrm rot="5400000">
            <a:off x="9648825" y="3686175"/>
            <a:ext cx="1143000" cy="628650"/>
          </a:xfrm>
          <a:prstGeom prst="rect">
            <a:avLst/>
          </a:prstGeom>
          <a:noFill/>
        </p:spPr>
      </p:pic>
      <p:sp>
        <p:nvSpPr>
          <p:cNvPr id="34" name="TextBox 33"/>
          <p:cNvSpPr txBox="1"/>
          <p:nvPr/>
        </p:nvSpPr>
        <p:spPr>
          <a:xfrm>
            <a:off x="7620000" y="5775910"/>
            <a:ext cx="3048000" cy="1082091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1600" dirty="0">
                <a:solidFill>
                  <a:schemeClr val="bg1"/>
                </a:solidFill>
              </a:rPr>
              <a:t>J. </a:t>
            </a:r>
            <a:r>
              <a:rPr lang="en-US" sz="1600" dirty="0" err="1">
                <a:solidFill>
                  <a:schemeClr val="bg1"/>
                </a:solidFill>
              </a:rPr>
              <a:t>Knetsch</a:t>
            </a:r>
            <a:r>
              <a:rPr lang="en-US" sz="1600" dirty="0">
                <a:solidFill>
                  <a:schemeClr val="bg1"/>
                </a:solidFill>
              </a:rPr>
              <a:t> (Simon Fraser U.), 1989, The endowment effect and evidence of nonreversible indifference curves. </a:t>
            </a:r>
            <a:r>
              <a:rPr lang="en-US" sz="1600" i="1" dirty="0">
                <a:solidFill>
                  <a:schemeClr val="bg1"/>
                </a:solidFill>
              </a:rPr>
              <a:t>American Economic Review, 79</a:t>
            </a:r>
            <a:r>
              <a:rPr lang="en-US" sz="1600" dirty="0">
                <a:solidFill>
                  <a:schemeClr val="bg1"/>
                </a:solidFill>
              </a:rPr>
              <a:t>, 1277-1284.</a:t>
            </a:r>
          </a:p>
        </p:txBody>
      </p:sp>
    </p:spTree>
    <p:extLst>
      <p:ext uri="{BB962C8B-B14F-4D97-AF65-F5344CB8AC3E}">
        <p14:creationId xmlns:p14="http://schemas.microsoft.com/office/powerpoint/2010/main" val="3201881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1524000" y="3810000"/>
            <a:ext cx="3352800" cy="2438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7391400" y="3810000"/>
            <a:ext cx="3276600" cy="2438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0"/>
            <a:ext cx="9144000" cy="14478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90000"/>
              </a:lnSpc>
              <a:buNone/>
            </a:pPr>
            <a:r>
              <a:rPr lang="en-US" dirty="0" smtClean="0"/>
              <a:t>33 chimpanzees given frozen-juice popsicle or tube of peanut butter (both familiar items) and then an opportunity to trade.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24000" y="6211670"/>
            <a:ext cx="9144000" cy="646331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Brosnan</a:t>
            </a:r>
            <a:r>
              <a:rPr lang="en-US" dirty="0">
                <a:solidFill>
                  <a:schemeClr val="bg1"/>
                </a:solidFill>
              </a:rPr>
              <a:t>, S. (Emory), et al (Texas, Vanderbilt), 2007, Endowment effects in chimpanzees. </a:t>
            </a:r>
            <a:r>
              <a:rPr lang="en-US" i="1" dirty="0">
                <a:solidFill>
                  <a:schemeClr val="bg1"/>
                </a:solidFill>
              </a:rPr>
              <a:t>Current Biology, 17</a:t>
            </a:r>
            <a:r>
              <a:rPr lang="en-US" dirty="0">
                <a:solidFill>
                  <a:schemeClr val="bg1"/>
                </a:solidFill>
              </a:rPr>
              <a:t>, 1704-1707.</a:t>
            </a:r>
          </a:p>
        </p:txBody>
      </p:sp>
      <p:pic>
        <p:nvPicPr>
          <p:cNvPr id="3076" name="Picture 4" descr="http://www.solarnavigator.net/animal_kingdom/animal_images/Chimpanzee_thinking_post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1" y="1828801"/>
            <a:ext cx="2491049" cy="3190875"/>
          </a:xfrm>
          <a:prstGeom prst="rect">
            <a:avLst/>
          </a:prstGeom>
          <a:noFill/>
        </p:spPr>
      </p:pic>
      <p:pic>
        <p:nvPicPr>
          <p:cNvPr id="3078" name="Picture 6" descr="http://wilybadger.files.wordpress.com/2008/08/800px-peanutbutt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914400"/>
            <a:ext cx="1676400" cy="1248918"/>
          </a:xfrm>
          <a:prstGeom prst="rect">
            <a:avLst/>
          </a:prstGeom>
          <a:noFill/>
        </p:spPr>
      </p:pic>
      <p:pic>
        <p:nvPicPr>
          <p:cNvPr id="3080" name="Picture 8" descr="http://thewealthyfreelancer.com/wp-content/uploads/2008/09/popsicle2.jpg"/>
          <p:cNvPicPr>
            <a:picLocks noChangeAspect="1" noChangeArrowheads="1"/>
          </p:cNvPicPr>
          <p:nvPr/>
        </p:nvPicPr>
        <p:blipFill>
          <a:blip r:embed="rId4" cstate="print"/>
          <a:srcRect l="8269" t="7742" r="75194"/>
          <a:stretch>
            <a:fillRect/>
          </a:stretch>
        </p:blipFill>
        <p:spPr bwMode="auto">
          <a:xfrm rot="5400000">
            <a:off x="2581275" y="2143125"/>
            <a:ext cx="609600" cy="2724150"/>
          </a:xfrm>
          <a:prstGeom prst="rect">
            <a:avLst/>
          </a:prstGeom>
          <a:noFill/>
        </p:spPr>
      </p:pic>
      <p:sp>
        <p:nvSpPr>
          <p:cNvPr id="9" name="Down Arrow 8"/>
          <p:cNvSpPr/>
          <p:nvPr/>
        </p:nvSpPr>
        <p:spPr>
          <a:xfrm>
            <a:off x="2514600" y="2286000"/>
            <a:ext cx="762000" cy="990600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667000" y="2286001"/>
            <a:ext cx="30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?</a:t>
            </a:r>
          </a:p>
        </p:txBody>
      </p:sp>
      <p:pic>
        <p:nvPicPr>
          <p:cNvPr id="11" name="Picture 8" descr="http://thewealthyfreelancer.com/wp-content/uploads/2008/09/popsicle2.jpg"/>
          <p:cNvPicPr>
            <a:picLocks noChangeAspect="1" noChangeArrowheads="1"/>
          </p:cNvPicPr>
          <p:nvPr/>
        </p:nvPicPr>
        <p:blipFill>
          <a:blip r:embed="rId4" cstate="print"/>
          <a:srcRect l="8269" t="7742" r="75194"/>
          <a:stretch>
            <a:fillRect/>
          </a:stretch>
        </p:blipFill>
        <p:spPr bwMode="auto">
          <a:xfrm rot="5400000">
            <a:off x="9001125" y="-219075"/>
            <a:ext cx="609600" cy="2724150"/>
          </a:xfrm>
          <a:prstGeom prst="rect">
            <a:avLst/>
          </a:prstGeom>
          <a:noFill/>
        </p:spPr>
      </p:pic>
      <p:pic>
        <p:nvPicPr>
          <p:cNvPr id="12" name="Picture 6" descr="http://wilybadger.files.wordpress.com/2008/08/800px-peanutbutt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58200" y="2514600"/>
            <a:ext cx="1676400" cy="1248918"/>
          </a:xfrm>
          <a:prstGeom prst="rect">
            <a:avLst/>
          </a:prstGeom>
          <a:noFill/>
        </p:spPr>
      </p:pic>
      <p:sp>
        <p:nvSpPr>
          <p:cNvPr id="13" name="Down Arrow 12"/>
          <p:cNvSpPr/>
          <p:nvPr/>
        </p:nvSpPr>
        <p:spPr>
          <a:xfrm>
            <a:off x="8991600" y="1447800"/>
            <a:ext cx="762000" cy="990600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9144000" y="1447801"/>
            <a:ext cx="30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524000" y="3886200"/>
            <a:ext cx="3352800" cy="22098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800" b="1" dirty="0">
                <a:solidFill>
                  <a:srgbClr val="C00000"/>
                </a:solidFill>
              </a:rPr>
              <a:t>When initially given peanut butter </a:t>
            </a:r>
          </a:p>
          <a:p>
            <a:pPr algn="ctr">
              <a:lnSpc>
                <a:spcPct val="80000"/>
              </a:lnSpc>
            </a:pPr>
            <a:r>
              <a:rPr lang="en-US" sz="8800" b="1" dirty="0">
                <a:solidFill>
                  <a:srgbClr val="C00000"/>
                </a:solidFill>
              </a:rPr>
              <a:t>89% </a:t>
            </a:r>
          </a:p>
          <a:p>
            <a:pPr algn="ctr">
              <a:lnSpc>
                <a:spcPct val="80000"/>
              </a:lnSpc>
            </a:pPr>
            <a:r>
              <a:rPr lang="en-US" sz="2800" b="1" dirty="0">
                <a:solidFill>
                  <a:srgbClr val="C00000"/>
                </a:solidFill>
              </a:rPr>
              <a:t>Chose peanut butter</a:t>
            </a:r>
            <a:endParaRPr lang="en-US" sz="2800" dirty="0"/>
          </a:p>
        </p:txBody>
      </p:sp>
      <p:sp>
        <p:nvSpPr>
          <p:cNvPr id="16" name="TextBox 15"/>
          <p:cNvSpPr txBox="1"/>
          <p:nvPr/>
        </p:nvSpPr>
        <p:spPr>
          <a:xfrm>
            <a:off x="7391400" y="3886200"/>
            <a:ext cx="3352800" cy="22098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800" b="1" dirty="0">
                <a:solidFill>
                  <a:srgbClr val="C00000"/>
                </a:solidFill>
              </a:rPr>
              <a:t>When initially given popsicle</a:t>
            </a:r>
          </a:p>
          <a:p>
            <a:pPr algn="ctr">
              <a:lnSpc>
                <a:spcPct val="80000"/>
              </a:lnSpc>
            </a:pPr>
            <a:r>
              <a:rPr lang="en-US" sz="8800" b="1" dirty="0">
                <a:solidFill>
                  <a:srgbClr val="C00000"/>
                </a:solidFill>
              </a:rPr>
              <a:t>42% </a:t>
            </a:r>
          </a:p>
          <a:p>
            <a:pPr algn="ctr">
              <a:lnSpc>
                <a:spcPct val="80000"/>
              </a:lnSpc>
            </a:pPr>
            <a:r>
              <a:rPr lang="en-US" sz="2800" b="1" dirty="0">
                <a:solidFill>
                  <a:srgbClr val="C00000"/>
                </a:solidFill>
              </a:rPr>
              <a:t>Chose peanut butter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21927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Documents and Settings\rjames\Local Settings\Temporary Internet Files\Content.IE5\LXK1S8RD\MPj04285350000[1].jpg"/>
          <p:cNvPicPr>
            <a:picLocks noChangeAspect="1" noChangeArrowheads="1"/>
          </p:cNvPicPr>
          <p:nvPr/>
        </p:nvPicPr>
        <p:blipFill>
          <a:blip r:embed="rId2" cstate="print"/>
          <a:srcRect r="2660"/>
          <a:stretch>
            <a:fillRect/>
          </a:stretch>
        </p:blipFill>
        <p:spPr bwMode="auto">
          <a:xfrm>
            <a:off x="1524000" y="0"/>
            <a:ext cx="9144001" cy="62484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0"/>
            <a:ext cx="8534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effectLst>
                  <a:glow rad="101600">
                    <a:schemeClr val="bg1">
                      <a:alpha val="40000"/>
                    </a:schemeClr>
                  </a:glow>
                </a:effectLst>
              </a:rPr>
              <a:t>Endowment effect in basketball tickets?</a:t>
            </a:r>
            <a:endParaRPr lang="en-US" dirty="0">
              <a:effectLst>
                <a:glow rad="101600">
                  <a:schemeClr val="bg1">
                    <a:alpha val="40000"/>
                  </a:schemeClr>
                </a:glo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5410201"/>
            <a:ext cx="8229600" cy="79216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smtClean="0"/>
              <a:t>Dr. Dan </a:t>
            </a:r>
            <a:r>
              <a:rPr lang="en-US" dirty="0" err="1" smtClean="0"/>
              <a:t>Ariely</a:t>
            </a:r>
            <a:r>
              <a:rPr lang="en-US" dirty="0" smtClean="0"/>
              <a:t>, Duke University</a:t>
            </a:r>
          </a:p>
          <a:p>
            <a:pPr>
              <a:buNone/>
            </a:pPr>
            <a:r>
              <a:rPr lang="en-US" sz="2400" dirty="0">
                <a:hlinkClick r:id="rId3"/>
              </a:rPr>
              <a:t>http://www.youtube.com/watch?v=drEVExtrUgQ</a:t>
            </a:r>
            <a:endParaRPr lang="en-US" sz="2400" dirty="0"/>
          </a:p>
          <a:p>
            <a:pPr>
              <a:buNone/>
            </a:pP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524000" y="6248401"/>
            <a:ext cx="9144000" cy="646331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Carmon, </a:t>
            </a:r>
            <a:r>
              <a:rPr lang="en-US" dirty="0" err="1">
                <a:solidFill>
                  <a:schemeClr val="bg1"/>
                </a:solidFill>
              </a:rPr>
              <a:t>Ziv</a:t>
            </a:r>
            <a:r>
              <a:rPr lang="en-US" dirty="0">
                <a:solidFill>
                  <a:schemeClr val="bg1"/>
                </a:solidFill>
              </a:rPr>
              <a:t> and Dan </a:t>
            </a:r>
            <a:r>
              <a:rPr lang="en-US" dirty="0" err="1">
                <a:solidFill>
                  <a:schemeClr val="bg1"/>
                </a:solidFill>
              </a:rPr>
              <a:t>Ariely</a:t>
            </a:r>
            <a:r>
              <a:rPr lang="en-US" dirty="0">
                <a:solidFill>
                  <a:schemeClr val="bg1"/>
                </a:solidFill>
              </a:rPr>
              <a:t> (2000), “Focusing on the Forgone: How Value Can Appear So Different to Buyers and Sellers,” </a:t>
            </a:r>
            <a:r>
              <a:rPr lang="en-US" i="1" dirty="0">
                <a:solidFill>
                  <a:schemeClr val="bg1"/>
                </a:solidFill>
              </a:rPr>
              <a:t>Journal of Consumer Research, 27 (December), 360–70.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891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Duke basketball tickets experiment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At Duke, home-game basketball tickets are distributed by lottery</a:t>
            </a:r>
          </a:p>
          <a:p>
            <a:r>
              <a:rPr lang="en-US" dirty="0" err="1" smtClean="0"/>
              <a:t>Ariely</a:t>
            </a:r>
            <a:r>
              <a:rPr lang="en-US" dirty="0" smtClean="0"/>
              <a:t> gets a list of the winners and losers</a:t>
            </a:r>
          </a:p>
          <a:p>
            <a:r>
              <a:rPr lang="en-US" dirty="0" smtClean="0"/>
              <a:t>Calls the losers and asks how much they’d pay for a ticket ($170 on average)</a:t>
            </a:r>
          </a:p>
          <a:p>
            <a:r>
              <a:rPr lang="en-US" dirty="0" smtClean="0"/>
              <a:t>Calls the winners and asks at what price they’d sell ($1,400)</a:t>
            </a:r>
          </a:p>
          <a:p>
            <a:r>
              <a:rPr lang="en-US" dirty="0" smtClean="0"/>
              <a:t>This is evidence of the endowment effect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583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Duke basketball tickets experiment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lottery losers were willing to pay $170 on average for a ticket</a:t>
            </a:r>
          </a:p>
          <a:p>
            <a:r>
              <a:rPr lang="en-US" dirty="0" smtClean="0"/>
              <a:t>This means the </a:t>
            </a:r>
            <a:r>
              <a:rPr lang="en-US" dirty="0"/>
              <a:t>lottery losers </a:t>
            </a:r>
            <a:r>
              <a:rPr lang="en-US" dirty="0" smtClean="0"/>
              <a:t>valued a ticket at approximately $170.01</a:t>
            </a:r>
          </a:p>
          <a:p>
            <a:r>
              <a:rPr lang="en-US" dirty="0"/>
              <a:t>The lottery </a:t>
            </a:r>
            <a:r>
              <a:rPr lang="en-US" dirty="0" smtClean="0"/>
              <a:t>winners were </a:t>
            </a:r>
            <a:r>
              <a:rPr lang="en-US" dirty="0"/>
              <a:t>willing to </a:t>
            </a:r>
            <a:r>
              <a:rPr lang="en-US" dirty="0" smtClean="0"/>
              <a:t>sell their tickets for </a:t>
            </a:r>
            <a:r>
              <a:rPr lang="en-US" dirty="0"/>
              <a:t>$</a:t>
            </a:r>
            <a:r>
              <a:rPr lang="en-US" dirty="0" smtClean="0"/>
              <a:t>1400 </a:t>
            </a:r>
            <a:r>
              <a:rPr lang="en-US" dirty="0"/>
              <a:t>on </a:t>
            </a:r>
            <a:r>
              <a:rPr lang="en-US" dirty="0" smtClean="0"/>
              <a:t>average</a:t>
            </a:r>
          </a:p>
          <a:p>
            <a:r>
              <a:rPr lang="en-US" dirty="0"/>
              <a:t>This means the lottery </a:t>
            </a:r>
            <a:r>
              <a:rPr lang="en-US" dirty="0" smtClean="0"/>
              <a:t>winners valued </a:t>
            </a:r>
            <a:r>
              <a:rPr lang="en-US" dirty="0"/>
              <a:t>a ticket at approximately $</a:t>
            </a:r>
            <a:r>
              <a:rPr lang="en-US" dirty="0" smtClean="0"/>
              <a:t>1399.99</a:t>
            </a:r>
          </a:p>
          <a:p>
            <a:r>
              <a:rPr lang="en-US" dirty="0" smtClean="0"/>
              <a:t>Why would two randomly chosen groups value the same thing at such different levels?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2390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1" descr="C:\Documents and Settings\rjames\Local Settings\Temporary Internet Files\Content.IE5\NA5J5WLH\MPj04305300000[1].jpg"/>
          <p:cNvPicPr>
            <a:picLocks noChangeAspect="1" noChangeArrowheads="1"/>
          </p:cNvPicPr>
          <p:nvPr/>
        </p:nvPicPr>
        <p:blipFill>
          <a:blip r:embed="rId2" cstate="print"/>
          <a:srcRect l="8642" r="2400"/>
          <a:stretch>
            <a:fillRect/>
          </a:stretch>
        </p:blipFill>
        <p:spPr bwMode="auto">
          <a:xfrm>
            <a:off x="1524001" y="0"/>
            <a:ext cx="9144001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4953000" cy="2057400"/>
          </a:xfrm>
        </p:spPr>
        <p:txBody>
          <a:bodyPr>
            <a:noAutofit/>
          </a:bodyPr>
          <a:lstStyle/>
          <a:p>
            <a:pPr algn="l"/>
            <a:r>
              <a:rPr lang="en-US" sz="5400" dirty="0"/>
              <a:t>The endowment effect in art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4114800"/>
            <a:ext cx="3733800" cy="14478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Dr. Dan Gilbert, Harvard University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>
              <a:buNone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24000" y="6477000"/>
            <a:ext cx="548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hlinkClick r:id="rId3"/>
              </a:rPr>
              <a:t>http://www.youtube.com/watch?v=LTO_dZUvbJA</a:t>
            </a:r>
            <a:r>
              <a:rPr lang="en-US" sz="1600" dirty="0"/>
              <a:t> </a:t>
            </a:r>
            <a:r>
              <a:rPr lang="en-US" dirty="0"/>
              <a:t>8:25-13:57</a:t>
            </a:r>
          </a:p>
        </p:txBody>
      </p:sp>
    </p:spTree>
    <p:extLst>
      <p:ext uri="{BB962C8B-B14F-4D97-AF65-F5344CB8AC3E}">
        <p14:creationId xmlns:p14="http://schemas.microsoft.com/office/powerpoint/2010/main" val="2660895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Documents and Settings\rjames\Local Settings\Temporary Internet Files\Content.IE5\NA5J5WLH\MPj04310410000[1].jpg"/>
          <p:cNvPicPr>
            <a:picLocks noChangeAspect="1" noChangeArrowheads="1"/>
          </p:cNvPicPr>
          <p:nvPr/>
        </p:nvPicPr>
        <p:blipFill>
          <a:blip r:embed="rId2" cstate="print"/>
          <a:srcRect l="57317"/>
          <a:stretch>
            <a:fillRect/>
          </a:stretch>
        </p:blipFill>
        <p:spPr bwMode="auto">
          <a:xfrm flipH="1">
            <a:off x="7772400" y="0"/>
            <a:ext cx="2895600" cy="6248400"/>
          </a:xfrm>
          <a:prstGeom prst="rect">
            <a:avLst/>
          </a:prstGeom>
          <a:noFill/>
        </p:spPr>
      </p:pic>
      <p:pic>
        <p:nvPicPr>
          <p:cNvPr id="26626" name="Picture 2" descr="C:\Documents and Settings\rjames\Local Settings\Temporary Internet Files\Content.IE5\NA5J5WLH\MPj0431041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0"/>
            <a:ext cx="6248400" cy="6248400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228600"/>
            <a:ext cx="8686800" cy="990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Students in a non-credit photography class at Harvard picked two photos to develop then chose one to keep.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24000" y="6211670"/>
            <a:ext cx="9144000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Gilbert, D. (Harvard) &amp; Ebert, J. (MIT), 2002, Decisions and revisions: The affective forecasting of changeable outcomes. </a:t>
            </a:r>
            <a:r>
              <a:rPr lang="en-US" i="1" dirty="0">
                <a:solidFill>
                  <a:schemeClr val="bg1"/>
                </a:solidFill>
              </a:rPr>
              <a:t>Journal of Personality and Social Psychology, 82</a:t>
            </a:r>
            <a:r>
              <a:rPr lang="en-US" dirty="0">
                <a:solidFill>
                  <a:schemeClr val="bg1"/>
                </a:solidFill>
              </a:rPr>
              <a:t>, 503-514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029200" y="1481079"/>
            <a:ext cx="25146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u="sng" dirty="0"/>
              <a:t>Group 1</a:t>
            </a:r>
          </a:p>
          <a:p>
            <a:r>
              <a:rPr lang="en-US" sz="3000" dirty="0"/>
              <a:t>“pick your favorite, … you won’t be able to change your mind.”</a:t>
            </a:r>
          </a:p>
          <a:p>
            <a:endParaRPr lang="en-US" sz="3000" dirty="0"/>
          </a:p>
        </p:txBody>
      </p:sp>
      <p:sp>
        <p:nvSpPr>
          <p:cNvPr id="13" name="TextBox 12"/>
          <p:cNvSpPr txBox="1"/>
          <p:nvPr/>
        </p:nvSpPr>
        <p:spPr>
          <a:xfrm>
            <a:off x="8077200" y="1447801"/>
            <a:ext cx="25908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u="sng" dirty="0"/>
              <a:t>Group 2</a:t>
            </a:r>
          </a:p>
          <a:p>
            <a:r>
              <a:rPr lang="en-US" sz="3000" dirty="0"/>
              <a:t>If you change your mind within four days, you can swap it.  I’ll call at the end to double-check.</a:t>
            </a:r>
          </a:p>
          <a:p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3064940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Documents and Settings\rjames\Local Settings\Temporary Internet Files\Content.IE5\NA5J5WLH\MPj04310410000[1].jpg"/>
          <p:cNvPicPr>
            <a:picLocks noChangeAspect="1" noChangeArrowheads="1"/>
          </p:cNvPicPr>
          <p:nvPr/>
        </p:nvPicPr>
        <p:blipFill>
          <a:blip r:embed="rId2" cstate="print"/>
          <a:srcRect l="57317"/>
          <a:stretch>
            <a:fillRect/>
          </a:stretch>
        </p:blipFill>
        <p:spPr bwMode="auto">
          <a:xfrm flipH="1">
            <a:off x="7772400" y="0"/>
            <a:ext cx="2895600" cy="6248400"/>
          </a:xfrm>
          <a:prstGeom prst="rect">
            <a:avLst/>
          </a:prstGeom>
          <a:noFill/>
        </p:spPr>
      </p:pic>
      <p:pic>
        <p:nvPicPr>
          <p:cNvPr id="26626" name="Picture 2" descr="C:\Documents and Settings\rjames\Local Settings\Temporary Internet Files\Content.IE5\NA5J5WLH\MPj0431041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0"/>
            <a:ext cx="6248400" cy="6248400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152400"/>
            <a:ext cx="8839200" cy="990600"/>
          </a:xfrm>
        </p:spPr>
        <p:txBody>
          <a:bodyPr>
            <a:noAutofit/>
          </a:bodyPr>
          <a:lstStyle/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3000" dirty="0"/>
              <a:t>Both before and two days after their choice, participants were asked how much they liked their photograph from 1 (</a:t>
            </a:r>
            <a:r>
              <a:rPr lang="en-US" sz="3000" i="1" dirty="0"/>
              <a:t>not at all) </a:t>
            </a:r>
            <a:r>
              <a:rPr lang="en-US" sz="3000" dirty="0"/>
              <a:t>to 9</a:t>
            </a:r>
            <a:r>
              <a:rPr lang="en-US" sz="3000" i="1" dirty="0"/>
              <a:t> (very much)</a:t>
            </a:r>
            <a:endParaRPr lang="en-US" sz="3000" dirty="0"/>
          </a:p>
        </p:txBody>
      </p:sp>
      <p:sp>
        <p:nvSpPr>
          <p:cNvPr id="6" name="TextBox 5"/>
          <p:cNvSpPr txBox="1"/>
          <p:nvPr/>
        </p:nvSpPr>
        <p:spPr>
          <a:xfrm>
            <a:off x="1524000" y="6211670"/>
            <a:ext cx="9144000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Gilbert, D. (Harvard) &amp; Ebert, J. (MIT), 2002, Decisions and revisions: The affective forecasting of changeable outcomes. </a:t>
            </a:r>
            <a:r>
              <a:rPr lang="en-US" i="1" dirty="0">
                <a:solidFill>
                  <a:schemeClr val="bg1"/>
                </a:solidFill>
              </a:rPr>
              <a:t>Journal of Personality and Social Psychology, 82</a:t>
            </a:r>
            <a:r>
              <a:rPr lang="en-US" dirty="0">
                <a:solidFill>
                  <a:schemeClr val="bg1"/>
                </a:solidFill>
              </a:rPr>
              <a:t>, 503-514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029200" y="1481078"/>
            <a:ext cx="25146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u="sng" dirty="0"/>
              <a:t>Group 1</a:t>
            </a:r>
          </a:p>
          <a:p>
            <a:r>
              <a:rPr lang="en-US" sz="3000" dirty="0"/>
              <a:t>Change in satisfaction with picture</a:t>
            </a:r>
          </a:p>
          <a:p>
            <a:r>
              <a:rPr lang="en-US" sz="7200" b="1" dirty="0"/>
              <a:t>+1.3</a:t>
            </a:r>
          </a:p>
          <a:p>
            <a:endParaRPr lang="en-US" sz="3000" dirty="0"/>
          </a:p>
          <a:p>
            <a:endParaRPr lang="en-US" sz="3000" dirty="0"/>
          </a:p>
        </p:txBody>
      </p:sp>
      <p:sp>
        <p:nvSpPr>
          <p:cNvPr id="13" name="TextBox 12"/>
          <p:cNvSpPr txBox="1"/>
          <p:nvPr/>
        </p:nvSpPr>
        <p:spPr>
          <a:xfrm>
            <a:off x="8077200" y="1447800"/>
            <a:ext cx="2590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u="sng" dirty="0"/>
              <a:t>Group 2</a:t>
            </a:r>
          </a:p>
          <a:p>
            <a:r>
              <a:rPr lang="en-US" sz="3000" dirty="0"/>
              <a:t>Change in satisfaction with picture</a:t>
            </a:r>
          </a:p>
          <a:p>
            <a:r>
              <a:rPr lang="en-US" sz="7200" b="1" dirty="0">
                <a:solidFill>
                  <a:srgbClr val="FF0000"/>
                </a:solidFill>
              </a:rPr>
              <a:t>-1.8</a:t>
            </a:r>
          </a:p>
        </p:txBody>
      </p:sp>
    </p:spTree>
    <p:extLst>
      <p:ext uri="{BB962C8B-B14F-4D97-AF65-F5344CB8AC3E}">
        <p14:creationId xmlns:p14="http://schemas.microsoft.com/office/powerpoint/2010/main" val="1810935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1" descr="C:\Documents and Settings\Miechele\Local Settings\Temporary Internet Files\Content.IE5\5NLXJFNC\MCj0439592000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926414"/>
            <a:ext cx="3733800" cy="455320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638800" y="152401"/>
            <a:ext cx="5029200" cy="606441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lnSpc>
                <a:spcPct val="80000"/>
              </a:lnSpc>
            </a:pPr>
            <a:r>
              <a:rPr lang="en-US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“The ratio of fructose to cellulose is an objective and unchanging property of apples, of course, but the experience of sweetness is a subjective property that increases when </a:t>
            </a:r>
            <a:r>
              <a:rPr lang="en-US" sz="44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an apple </a:t>
            </a:r>
            <a:r>
              <a:rPr lang="en-US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becomes</a:t>
            </a:r>
            <a:r>
              <a:rPr lang="en-US" sz="44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my apple”</a:t>
            </a:r>
            <a:endParaRPr lang="en-US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0" y="6211670"/>
            <a:ext cx="9144000" cy="646331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Gilbert, D. (Harvard) &amp; Ebert, J. (MIT), 2002, Decisions and revisions: The affective forecasting of changeable outcomes. </a:t>
            </a:r>
            <a:r>
              <a:rPr lang="en-US" i="1" dirty="0">
                <a:solidFill>
                  <a:schemeClr val="bg1"/>
                </a:solidFill>
              </a:rPr>
              <a:t>Journal of Personality and Social Psychology, 82</a:t>
            </a:r>
            <a:r>
              <a:rPr lang="en-US" dirty="0">
                <a:solidFill>
                  <a:schemeClr val="bg1"/>
                </a:solidFill>
              </a:rPr>
              <a:t>, 503-514</a:t>
            </a:r>
          </a:p>
        </p:txBody>
      </p:sp>
    </p:spTree>
    <p:extLst>
      <p:ext uri="{BB962C8B-B14F-4D97-AF65-F5344CB8AC3E}">
        <p14:creationId xmlns:p14="http://schemas.microsoft.com/office/powerpoint/2010/main" val="4226869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iStock_000009020256XSmall.jpg"/>
          <p:cNvPicPr>
            <a:picLocks noChangeAspect="1"/>
          </p:cNvPicPr>
          <p:nvPr/>
        </p:nvPicPr>
        <p:blipFill>
          <a:blip r:embed="rId3" cstate="print"/>
          <a:srcRect b="94444"/>
          <a:stretch>
            <a:fillRect/>
          </a:stretch>
        </p:blipFill>
        <p:spPr>
          <a:xfrm flipV="1">
            <a:off x="1524000" y="0"/>
            <a:ext cx="9144000" cy="762000"/>
          </a:xfrm>
          <a:prstGeom prst="rect">
            <a:avLst/>
          </a:prstGeom>
        </p:spPr>
      </p:pic>
      <p:pic>
        <p:nvPicPr>
          <p:cNvPr id="12" name="Picture 11" descr="iStock_000009020256XSmall.jpg"/>
          <p:cNvPicPr>
            <a:picLocks noChangeAspect="1"/>
          </p:cNvPicPr>
          <p:nvPr/>
        </p:nvPicPr>
        <p:blipFill>
          <a:blip r:embed="rId3" cstate="print"/>
          <a:srcRect b="20000"/>
          <a:stretch>
            <a:fillRect/>
          </a:stretch>
        </p:blipFill>
        <p:spPr>
          <a:xfrm>
            <a:off x="1524000" y="762000"/>
            <a:ext cx="9144000" cy="54864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"/>
            <a:ext cx="9144000" cy="1219199"/>
          </a:xfrm>
        </p:spPr>
        <p:txBody>
          <a:bodyPr>
            <a:noAutofit/>
          </a:bodyPr>
          <a:lstStyle/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3000" dirty="0"/>
              <a:t>Students ranked 6 art posters.  Next, allowed to take home either 3</a:t>
            </a:r>
            <a:r>
              <a:rPr lang="en-US" sz="3000" baseline="30000" dirty="0"/>
              <a:t>rd</a:t>
            </a:r>
            <a:r>
              <a:rPr lang="en-US" sz="3000" dirty="0"/>
              <a:t> or 4</a:t>
            </a:r>
            <a:r>
              <a:rPr lang="en-US" sz="3000" baseline="30000" dirty="0"/>
              <a:t>th</a:t>
            </a:r>
            <a:r>
              <a:rPr lang="en-US" sz="3000" dirty="0"/>
              <a:t> ranked poster.  15 minutes later, they rated their chosen poster again.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24000" y="6211670"/>
            <a:ext cx="9144000" cy="646331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Gilbert, D. (Harvard) &amp; Ebert, J. (MIT), 2002, Decisions and revisions: The affective forecasting of changeable outcomes. </a:t>
            </a:r>
            <a:r>
              <a:rPr lang="en-US" i="1" dirty="0">
                <a:solidFill>
                  <a:schemeClr val="bg1"/>
                </a:solidFill>
              </a:rPr>
              <a:t>Journal of Personality and Social Psychology, 82</a:t>
            </a:r>
            <a:r>
              <a:rPr lang="en-US" dirty="0">
                <a:solidFill>
                  <a:schemeClr val="bg1"/>
                </a:solidFill>
              </a:rPr>
              <a:t>, 503-514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524000" y="4114801"/>
            <a:ext cx="3962400" cy="17827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3200" b="1" dirty="0"/>
              <a:t>Group A</a:t>
            </a:r>
            <a:r>
              <a:rPr lang="en-US" sz="3200" dirty="0"/>
              <a:t>: “if … any time in the next month, you can just let me know and we will exchange it for you.”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6781800" y="4495801"/>
            <a:ext cx="3886200" cy="1401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2800" b="1" dirty="0"/>
              <a:t>Group B</a:t>
            </a:r>
            <a:r>
              <a:rPr lang="en-US" sz="2800" dirty="0"/>
              <a:t>: Final choice, no exchanges</a:t>
            </a:r>
            <a:r>
              <a:rPr lang="en-US" sz="3200" dirty="0"/>
              <a:t>.</a:t>
            </a:r>
          </a:p>
        </p:txBody>
      </p:sp>
      <p:pic>
        <p:nvPicPr>
          <p:cNvPr id="24579" name="Picture 3" descr="Paris - Musée d'Orsay: Claude Monet's Nymphéas bleus by wallyg."/>
          <p:cNvPicPr>
            <a:picLocks noChangeAspect="1" noChangeArrowheads="1"/>
          </p:cNvPicPr>
          <p:nvPr/>
        </p:nvPicPr>
        <p:blipFill>
          <a:blip r:embed="rId4" cstate="print"/>
          <a:srcRect r="28277"/>
          <a:stretch>
            <a:fillRect/>
          </a:stretch>
        </p:blipFill>
        <p:spPr bwMode="auto">
          <a:xfrm>
            <a:off x="2676144" y="1810512"/>
            <a:ext cx="2156578" cy="2002536"/>
          </a:xfrm>
          <a:prstGeom prst="rect">
            <a:avLst/>
          </a:prstGeom>
          <a:noFill/>
        </p:spPr>
      </p:pic>
      <p:pic>
        <p:nvPicPr>
          <p:cNvPr id="24581" name="Picture 5" descr="Irissen, Vincent van Gogh (1890) by jankie."/>
          <p:cNvPicPr>
            <a:picLocks noChangeAspect="1" noChangeArrowheads="1"/>
          </p:cNvPicPr>
          <p:nvPr/>
        </p:nvPicPr>
        <p:blipFill>
          <a:blip r:embed="rId5" cstate="print"/>
          <a:srcRect l="14774" t="12800" r="15094" b="13600"/>
          <a:stretch>
            <a:fillRect/>
          </a:stretch>
        </p:blipFill>
        <p:spPr bwMode="auto">
          <a:xfrm>
            <a:off x="7394772" y="1673352"/>
            <a:ext cx="1929061" cy="23042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99672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i="1" dirty="0" smtClean="0"/>
              <a:t>Predictably Irrational </a:t>
            </a:r>
            <a:r>
              <a:rPr lang="en-US" dirty="0" smtClean="0"/>
              <a:t>by Dan </a:t>
            </a:r>
            <a:r>
              <a:rPr lang="en-US" dirty="0" err="1" smtClean="0"/>
              <a:t>Ariely</a:t>
            </a:r>
            <a:endParaRPr lang="en-US" dirty="0" smtClean="0"/>
          </a:p>
          <a:p>
            <a:pPr lvl="1"/>
            <a:r>
              <a:rPr lang="en-US" dirty="0" smtClean="0"/>
              <a:t>Chapter 8: </a:t>
            </a:r>
            <a:r>
              <a:rPr lang="en-US" i="1" dirty="0" smtClean="0"/>
              <a:t>The High Price of Ownership</a:t>
            </a:r>
          </a:p>
          <a:p>
            <a:r>
              <a:rPr lang="en-US" i="1" dirty="0" smtClean="0"/>
              <a:t>Thinking, Fast and Slow </a:t>
            </a:r>
            <a:r>
              <a:rPr lang="en-US" dirty="0" smtClean="0"/>
              <a:t>by Daniel </a:t>
            </a:r>
            <a:r>
              <a:rPr lang="en-US" dirty="0" err="1" smtClean="0"/>
              <a:t>Kahneman</a:t>
            </a:r>
            <a:endParaRPr lang="en-US" dirty="0" smtClean="0"/>
          </a:p>
          <a:p>
            <a:pPr lvl="1"/>
            <a:r>
              <a:rPr lang="en-US" dirty="0" smtClean="0"/>
              <a:t>Chapter 27: </a:t>
            </a:r>
            <a:r>
              <a:rPr lang="en-US" i="1" dirty="0" smtClean="0"/>
              <a:t>The Endowment Effect</a:t>
            </a:r>
          </a:p>
          <a:p>
            <a:r>
              <a:rPr lang="en-US" i="1" dirty="0" smtClean="0"/>
              <a:t>Misbehaving</a:t>
            </a:r>
            <a:r>
              <a:rPr lang="en-US" dirty="0" smtClean="0"/>
              <a:t> by Richard </a:t>
            </a:r>
            <a:r>
              <a:rPr lang="en-US" dirty="0" err="1" smtClean="0"/>
              <a:t>Thaler</a:t>
            </a:r>
            <a:endParaRPr lang="en-US" dirty="0" smtClean="0"/>
          </a:p>
          <a:p>
            <a:pPr lvl="1"/>
            <a:r>
              <a:rPr lang="en-US" dirty="0" smtClean="0"/>
              <a:t>Chapter 2: </a:t>
            </a:r>
            <a:r>
              <a:rPr lang="en-US" i="1" dirty="0" smtClean="0"/>
              <a:t>The Endowment Effect</a:t>
            </a:r>
            <a:endParaRPr lang="en-US" dirty="0" smtClean="0"/>
          </a:p>
          <a:p>
            <a:pPr lvl="1"/>
            <a:r>
              <a:rPr lang="en-US" dirty="0" smtClean="0"/>
              <a:t>Chapter 16: </a:t>
            </a:r>
            <a:r>
              <a:rPr lang="en-US" i="1" dirty="0" smtClean="0"/>
              <a:t>Mugs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5533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iStock_000009020256XSmall.jpg"/>
          <p:cNvPicPr>
            <a:picLocks noChangeAspect="1"/>
          </p:cNvPicPr>
          <p:nvPr/>
        </p:nvPicPr>
        <p:blipFill>
          <a:blip r:embed="rId2" cstate="print"/>
          <a:srcRect b="94444"/>
          <a:stretch>
            <a:fillRect/>
          </a:stretch>
        </p:blipFill>
        <p:spPr>
          <a:xfrm flipV="1">
            <a:off x="1524000" y="0"/>
            <a:ext cx="9144000" cy="762000"/>
          </a:xfrm>
          <a:prstGeom prst="rect">
            <a:avLst/>
          </a:prstGeom>
        </p:spPr>
      </p:pic>
      <p:pic>
        <p:nvPicPr>
          <p:cNvPr id="12" name="Picture 11" descr="iStock_000009020256XSmall.jpg"/>
          <p:cNvPicPr>
            <a:picLocks noChangeAspect="1"/>
          </p:cNvPicPr>
          <p:nvPr/>
        </p:nvPicPr>
        <p:blipFill>
          <a:blip r:embed="rId2" cstate="print"/>
          <a:srcRect b="20000"/>
          <a:stretch>
            <a:fillRect/>
          </a:stretch>
        </p:blipFill>
        <p:spPr>
          <a:xfrm>
            <a:off x="1524000" y="762000"/>
            <a:ext cx="9144000" cy="54864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"/>
            <a:ext cx="8991600" cy="990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Change in ranking of the art poster before and after they chose to take it home.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24000" y="6211670"/>
            <a:ext cx="9144000" cy="646331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Gilbert, D. (Harvard) &amp; Ebert, J. (MIT), 2002, Decisions and revisions: The affective forecasting of changeable outcomes. </a:t>
            </a:r>
            <a:r>
              <a:rPr lang="en-US" i="1" dirty="0">
                <a:solidFill>
                  <a:schemeClr val="bg1"/>
                </a:solidFill>
              </a:rPr>
              <a:t>Journal of Personality and Social Psychology, 82</a:t>
            </a:r>
            <a:r>
              <a:rPr lang="en-US" dirty="0">
                <a:solidFill>
                  <a:schemeClr val="bg1"/>
                </a:solidFill>
              </a:rPr>
              <a:t>, 503-514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524000" y="4114801"/>
            <a:ext cx="3962400" cy="17827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3200" b="1" dirty="0"/>
              <a:t>Group A</a:t>
            </a:r>
            <a:r>
              <a:rPr lang="en-US" sz="3200" dirty="0"/>
              <a:t>: “if … any time in the next month, you can just let me know and we will exchange it for you.”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6781800" y="4495801"/>
            <a:ext cx="3886200" cy="1401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2800" b="1" dirty="0"/>
              <a:t>Group B</a:t>
            </a:r>
            <a:r>
              <a:rPr lang="en-US" sz="2800" dirty="0"/>
              <a:t>: Final choice, no exchanges</a:t>
            </a:r>
            <a:r>
              <a:rPr lang="en-US" sz="3200" dirty="0"/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467600" y="2438400"/>
            <a:ext cx="1828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/>
              <a:t>+.71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971800" y="2362200"/>
            <a:ext cx="1447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</a:rPr>
              <a:t>-.07</a:t>
            </a:r>
          </a:p>
        </p:txBody>
      </p:sp>
    </p:spTree>
    <p:extLst>
      <p:ext uri="{BB962C8B-B14F-4D97-AF65-F5344CB8AC3E}">
        <p14:creationId xmlns:p14="http://schemas.microsoft.com/office/powerpoint/2010/main" val="2724730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iStock_000009020256XSmall.jpg"/>
          <p:cNvPicPr>
            <a:picLocks noChangeAspect="1"/>
          </p:cNvPicPr>
          <p:nvPr/>
        </p:nvPicPr>
        <p:blipFill>
          <a:blip r:embed="rId2" cstate="print"/>
          <a:srcRect b="94444"/>
          <a:stretch>
            <a:fillRect/>
          </a:stretch>
        </p:blipFill>
        <p:spPr>
          <a:xfrm flipV="1">
            <a:off x="1524000" y="0"/>
            <a:ext cx="9144000" cy="762000"/>
          </a:xfrm>
          <a:prstGeom prst="rect">
            <a:avLst/>
          </a:prstGeom>
        </p:spPr>
      </p:pic>
      <p:pic>
        <p:nvPicPr>
          <p:cNvPr id="12" name="Picture 11" descr="iStock_000009020256XSmall.jpg"/>
          <p:cNvPicPr>
            <a:picLocks noChangeAspect="1"/>
          </p:cNvPicPr>
          <p:nvPr/>
        </p:nvPicPr>
        <p:blipFill>
          <a:blip r:embed="rId2" cstate="print"/>
          <a:srcRect b="20000"/>
          <a:stretch>
            <a:fillRect/>
          </a:stretch>
        </p:blipFill>
        <p:spPr>
          <a:xfrm>
            <a:off x="1524000" y="762000"/>
            <a:ext cx="9144000" cy="54864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"/>
            <a:ext cx="8991600" cy="990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When allowed to pick their type of choice (changeable or unchangeable), people preferred: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24000" y="6211670"/>
            <a:ext cx="9144000" cy="646331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Gilbert, D. (Harvard) &amp; Ebert, J. (MIT), 2002, Decisions and revisions: The affective forecasting of changeable outcomes. </a:t>
            </a:r>
            <a:r>
              <a:rPr lang="en-US" i="1" dirty="0">
                <a:solidFill>
                  <a:schemeClr val="bg1"/>
                </a:solidFill>
              </a:rPr>
              <a:t>Journal of Personality and Social Psychology, 82</a:t>
            </a:r>
            <a:r>
              <a:rPr lang="en-US" dirty="0">
                <a:solidFill>
                  <a:schemeClr val="bg1"/>
                </a:solidFill>
              </a:rPr>
              <a:t>, 503-514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524000" y="4114801"/>
            <a:ext cx="3962400" cy="17827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3200" b="1" dirty="0"/>
              <a:t>Group A</a:t>
            </a:r>
            <a:r>
              <a:rPr lang="en-US" sz="3200" dirty="0"/>
              <a:t>: “if … any time in the next month, you can just let me know and we will exchange it for you.”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6781800" y="4495801"/>
            <a:ext cx="3886200" cy="1401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2800" b="1" dirty="0"/>
              <a:t>Group B</a:t>
            </a:r>
            <a:r>
              <a:rPr lang="en-US" sz="2800" dirty="0"/>
              <a:t>: Final choice, no exchanges</a:t>
            </a:r>
            <a:r>
              <a:rPr lang="en-US" sz="3200" dirty="0"/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391400" y="2438400"/>
            <a:ext cx="198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/>
              <a:t>33.7%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743200" y="2362200"/>
            <a:ext cx="2057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</a:rPr>
              <a:t>66.3%</a:t>
            </a:r>
          </a:p>
        </p:txBody>
      </p:sp>
    </p:spTree>
    <p:extLst>
      <p:ext uri="{BB962C8B-B14F-4D97-AF65-F5344CB8AC3E}">
        <p14:creationId xmlns:p14="http://schemas.microsoft.com/office/powerpoint/2010/main" val="1482121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iStock_000009020256XSmall.jpg"/>
          <p:cNvPicPr>
            <a:picLocks noChangeAspect="1"/>
          </p:cNvPicPr>
          <p:nvPr/>
        </p:nvPicPr>
        <p:blipFill>
          <a:blip r:embed="rId2" cstate="print"/>
          <a:srcRect b="94444"/>
          <a:stretch>
            <a:fillRect/>
          </a:stretch>
        </p:blipFill>
        <p:spPr>
          <a:xfrm flipV="1">
            <a:off x="1524000" y="0"/>
            <a:ext cx="9144000" cy="762000"/>
          </a:xfrm>
          <a:prstGeom prst="rect">
            <a:avLst/>
          </a:prstGeom>
        </p:spPr>
      </p:pic>
      <p:pic>
        <p:nvPicPr>
          <p:cNvPr id="12" name="Picture 11" descr="iStock_000009020256XSmall.jpg"/>
          <p:cNvPicPr>
            <a:picLocks noChangeAspect="1"/>
          </p:cNvPicPr>
          <p:nvPr/>
        </p:nvPicPr>
        <p:blipFill>
          <a:blip r:embed="rId2" cstate="print"/>
          <a:srcRect b="20000"/>
          <a:stretch>
            <a:fillRect/>
          </a:stretch>
        </p:blipFill>
        <p:spPr>
          <a:xfrm>
            <a:off x="1524000" y="762000"/>
            <a:ext cx="9144000" cy="54864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"/>
            <a:ext cx="8991600" cy="990600"/>
          </a:xfrm>
        </p:spPr>
        <p:txBody>
          <a:bodyPr>
            <a:no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dirty="0" smtClean="0"/>
              <a:t>When asked which type of choice the typical student would prefer, they believed: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24000" y="6211670"/>
            <a:ext cx="9144000" cy="646331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Gilbert, D. (Harvard) &amp; Ebert, J. (MIT), 2002, Decisions and revisions: The affective forecasting of changeable outcomes. </a:t>
            </a:r>
            <a:r>
              <a:rPr lang="en-US" i="1" dirty="0">
                <a:solidFill>
                  <a:schemeClr val="bg1"/>
                </a:solidFill>
              </a:rPr>
              <a:t>Journal of Personality and Social Psychology, 82</a:t>
            </a:r>
            <a:r>
              <a:rPr lang="en-US" dirty="0">
                <a:solidFill>
                  <a:schemeClr val="bg1"/>
                </a:solidFill>
              </a:rPr>
              <a:t>, 503-514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524000" y="4114801"/>
            <a:ext cx="3962400" cy="17827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3200" b="1" dirty="0"/>
              <a:t>Group A</a:t>
            </a:r>
            <a:r>
              <a:rPr lang="en-US" sz="3200" dirty="0"/>
              <a:t>: “if … any time in the next month, you can just let me know and we will exchange it for you.”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6781800" y="4495801"/>
            <a:ext cx="3886200" cy="1401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2800" b="1" dirty="0"/>
              <a:t>Group B</a:t>
            </a:r>
            <a:r>
              <a:rPr lang="en-US" sz="2800" dirty="0"/>
              <a:t>: Final choice, no exchanges</a:t>
            </a:r>
            <a:r>
              <a:rPr lang="en-US" sz="3200" dirty="0"/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391400" y="2438400"/>
            <a:ext cx="198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/>
              <a:t>15.7%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743200" y="2362200"/>
            <a:ext cx="2057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</a:rPr>
              <a:t>84.3%</a:t>
            </a:r>
          </a:p>
        </p:txBody>
      </p:sp>
    </p:spTree>
    <p:extLst>
      <p:ext uri="{BB962C8B-B14F-4D97-AF65-F5344CB8AC3E}">
        <p14:creationId xmlns:p14="http://schemas.microsoft.com/office/powerpoint/2010/main" val="2986862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iStock_000004702167XSmall.jpg"/>
          <p:cNvPicPr>
            <a:picLocks noChangeAspect="1"/>
          </p:cNvPicPr>
          <p:nvPr/>
        </p:nvPicPr>
        <p:blipFill>
          <a:blip r:embed="rId2" cstate="print"/>
          <a:srcRect t="32730"/>
          <a:stretch>
            <a:fillRect/>
          </a:stretch>
        </p:blipFill>
        <p:spPr>
          <a:xfrm>
            <a:off x="1524000" y="0"/>
            <a:ext cx="9144000" cy="407187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2971800"/>
            <a:ext cx="4572000" cy="281940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“Our studies show that people prefer to have the opportunity to change their outcomes, …”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24000" y="6211670"/>
            <a:ext cx="9144000" cy="646331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Gilbert, D. (Harvard) &amp; Ebert, J. (MIT), 2002, Decisions and revisions: The affective forecasting of changeable outcomes. </a:t>
            </a:r>
            <a:r>
              <a:rPr lang="en-US" i="1" dirty="0">
                <a:solidFill>
                  <a:schemeClr val="bg1"/>
                </a:solidFill>
              </a:rPr>
              <a:t>Journal of Personality and Social Psychology, 82</a:t>
            </a:r>
            <a:r>
              <a:rPr lang="en-US" dirty="0">
                <a:solidFill>
                  <a:schemeClr val="bg1"/>
                </a:solidFill>
              </a:rPr>
              <a:t>, 503-514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24000" y="1676400"/>
            <a:ext cx="3429000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3200" b="1" dirty="0">
                <a:ln w="50800"/>
                <a:solidFill>
                  <a:schemeClr val="bg1">
                    <a:shade val="50000"/>
                  </a:schemeClr>
                </a:solidFill>
                <a:latin typeface="Cooper Black" pitchFamily="18" charset="0"/>
              </a:rPr>
              <a:t>Diversification Bias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495800" y="1752601"/>
            <a:ext cx="342900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3200" b="1" dirty="0">
                <a:ln w="50800"/>
                <a:solidFill>
                  <a:schemeClr val="bg1">
                    <a:shade val="50000"/>
                  </a:schemeClr>
                </a:solidFill>
                <a:latin typeface="Cooper Black" pitchFamily="18" charset="0"/>
              </a:rPr>
              <a:t>v.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239000" y="1676400"/>
            <a:ext cx="3429000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3200" b="1" dirty="0">
                <a:ln w="50800"/>
                <a:solidFill>
                  <a:schemeClr val="bg1">
                    <a:shade val="50000"/>
                  </a:schemeClr>
                </a:solidFill>
                <a:latin typeface="Cooper Black" pitchFamily="18" charset="0"/>
              </a:rPr>
              <a:t>Endowment Effect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324600" y="2971800"/>
            <a:ext cx="4343400" cy="3048000"/>
          </a:xfrm>
          <a:prstGeom prst="rect">
            <a:avLst/>
          </a:prstGeom>
        </p:spPr>
        <p:txBody>
          <a:bodyPr vert="horz" lIns="91440" tIns="45720" rIns="91440" bIns="45720" rtlCol="0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3175" lvl="5">
              <a:lnSpc>
                <a:spcPct val="90000"/>
              </a:lnSpc>
              <a:defRPr/>
            </a:pPr>
            <a:r>
              <a:rPr 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“but that, in fact, these opportunities inhibit the psychological processes that would otherwise have helped them manufacture satisfaction.”</a:t>
            </a:r>
          </a:p>
        </p:txBody>
      </p:sp>
    </p:spTree>
    <p:extLst>
      <p:ext uri="{BB962C8B-B14F-4D97-AF65-F5344CB8AC3E}">
        <p14:creationId xmlns:p14="http://schemas.microsoft.com/office/powerpoint/2010/main" val="2378019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Dr. Dan Gilbert, Harvard University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6324600"/>
            <a:ext cx="8686800" cy="533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>
                <a:hlinkClick r:id="rId2"/>
              </a:rPr>
              <a:t>http://www.youtube.com/watch?v=LTO_dZUvbJA</a:t>
            </a:r>
            <a:r>
              <a:rPr lang="en-US" sz="2400" dirty="0"/>
              <a:t>  14:19-19:05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38400" y="1905000"/>
            <a:ext cx="71628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Rounded MT Bold" pitchFamily="34" charset="0"/>
              </a:rPr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2625628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Endowment effect and marketing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Money-back guarantees are </a:t>
            </a:r>
            <a:r>
              <a:rPr lang="en-US" dirty="0" smtClean="0"/>
              <a:t>offered by businesses because it reduces people’s resistance to trying a product</a:t>
            </a:r>
          </a:p>
          <a:p>
            <a:r>
              <a:rPr lang="en-US" dirty="0" smtClean="0"/>
              <a:t>Once someone tries the product, the endowment effect may seal the deal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2606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IKEA effect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One’s sense of ownership of something increases when one invests more of one’s resources in 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0983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Virtual Ownership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 may feel as though we already own something if we can vividly </a:t>
            </a:r>
            <a:r>
              <a:rPr lang="en-US" i="1" dirty="0" smtClean="0"/>
              <a:t>imagine</a:t>
            </a:r>
            <a:r>
              <a:rPr lang="en-US" dirty="0" smtClean="0"/>
              <a:t> taking possession of it and living with it</a:t>
            </a:r>
          </a:p>
          <a:p>
            <a:r>
              <a:rPr lang="en-US" dirty="0" smtClean="0"/>
              <a:t>This virtual ownership leads to a purchase and to actual ownership</a:t>
            </a:r>
          </a:p>
          <a:p>
            <a:r>
              <a:rPr lang="en-US" dirty="0" smtClean="0"/>
              <a:t>Successful advertisements are good at enabling us to vividly imagine life with a product</a:t>
            </a:r>
          </a:p>
        </p:txBody>
      </p:sp>
    </p:spTree>
    <p:extLst>
      <p:ext uri="{BB962C8B-B14F-4D97-AF65-F5344CB8AC3E}">
        <p14:creationId xmlns:p14="http://schemas.microsoft.com/office/powerpoint/2010/main" val="2295350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Endowment Effect in Ideas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785733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Once we accept an idea it is very difficult for us to let it go</a:t>
            </a:r>
          </a:p>
          <a:p>
            <a:r>
              <a:rPr lang="en-US" dirty="0" smtClean="0"/>
              <a:t>This is how ideological rigidity sets in</a:t>
            </a:r>
          </a:p>
          <a:p>
            <a:r>
              <a:rPr lang="en-US" dirty="0" smtClean="0"/>
              <a:t>We find it hard to take evidence seriously when it threatens an idea we feel is ours</a:t>
            </a:r>
          </a:p>
          <a:p>
            <a:r>
              <a:rPr lang="en-US" dirty="0" smtClean="0"/>
              <a:t>We only consider evidence when it supports an idea we already </a:t>
            </a:r>
            <a:r>
              <a:rPr lang="en-US" dirty="0" smtClean="0"/>
              <a:t>believe</a:t>
            </a:r>
          </a:p>
          <a:p>
            <a:pPr lvl="1"/>
            <a:r>
              <a:rPr lang="en-US" dirty="0" smtClean="0"/>
              <a:t>This is related to the idea of </a:t>
            </a:r>
            <a:r>
              <a:rPr lang="en-US" i="1" dirty="0" smtClean="0"/>
              <a:t>confirmation bias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3933" y="1825625"/>
            <a:ext cx="6467475" cy="3552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734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Endowment Effect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Kahneman</a:t>
            </a:r>
            <a:r>
              <a:rPr lang="en-US" dirty="0"/>
              <a:t> and </a:t>
            </a:r>
            <a:r>
              <a:rPr lang="en-US" dirty="0" err="1"/>
              <a:t>Tversky’s</a:t>
            </a:r>
            <a:r>
              <a:rPr lang="en-US" dirty="0"/>
              <a:t> “Prospect Theory”  describes how people evaluate gains and </a:t>
            </a:r>
            <a:r>
              <a:rPr lang="en-US" dirty="0" smtClean="0"/>
              <a:t>losses in different ways </a:t>
            </a:r>
          </a:p>
          <a:p>
            <a:r>
              <a:rPr lang="en-US" dirty="0" smtClean="0"/>
              <a:t>Their concept of loss aversion implies related phenomena </a:t>
            </a:r>
            <a:r>
              <a:rPr lang="en-US" dirty="0"/>
              <a:t>such </a:t>
            </a:r>
            <a:r>
              <a:rPr lang="en-US" dirty="0" smtClean="0"/>
              <a:t>as </a:t>
            </a:r>
            <a:r>
              <a:rPr lang="en-US" dirty="0"/>
              <a:t>the endowment effect</a:t>
            </a:r>
          </a:p>
        </p:txBody>
      </p:sp>
    </p:spTree>
    <p:extLst>
      <p:ext uri="{BB962C8B-B14F-4D97-AF65-F5344CB8AC3E}">
        <p14:creationId xmlns:p14="http://schemas.microsoft.com/office/powerpoint/2010/main" val="8119923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3" name="Picture 3" descr="C:\Documents and Settings\rjames\Local Settings\Temporary Internet Files\Content.IE5\7XXAE5FQ\MPj04091410000[1].jpg"/>
          <p:cNvPicPr>
            <a:picLocks noChangeAspect="1" noChangeArrowheads="1"/>
          </p:cNvPicPr>
          <p:nvPr/>
        </p:nvPicPr>
        <p:blipFill>
          <a:blip r:embed="rId2" cstate="print"/>
          <a:srcRect l="13066" r="9890"/>
          <a:stretch>
            <a:fillRect/>
          </a:stretch>
        </p:blipFill>
        <p:spPr bwMode="auto">
          <a:xfrm flipH="1">
            <a:off x="1524000" y="762001"/>
            <a:ext cx="6400801" cy="5529977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6400800" cy="762000"/>
          </a:xfrm>
        </p:spPr>
        <p:txBody>
          <a:bodyPr/>
          <a:lstStyle/>
          <a:p>
            <a:r>
              <a:rPr lang="en-US" dirty="0" smtClean="0"/>
              <a:t>The endowment effect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77200" y="762000"/>
            <a:ext cx="2667000" cy="5562600"/>
          </a:xfrm>
        </p:spPr>
        <p:txBody>
          <a:bodyPr>
            <a:normAutofit/>
          </a:bodyPr>
          <a:lstStyle/>
          <a:p>
            <a:pPr marL="171450" indent="-171450"/>
            <a:r>
              <a:rPr lang="en-US" dirty="0" smtClean="0"/>
              <a:t>People value a thing more once it becomes theirs </a:t>
            </a:r>
          </a:p>
          <a:p>
            <a:pPr marL="171450" indent="-171450"/>
            <a:r>
              <a:rPr lang="en-US" dirty="0" smtClean="0"/>
              <a:t>Ownership increases utility </a:t>
            </a:r>
          </a:p>
          <a:p>
            <a:pPr marL="171450" indent="-171450"/>
            <a:r>
              <a:rPr lang="en-US" dirty="0" smtClean="0"/>
              <a:t>Term originated by Richard </a:t>
            </a:r>
            <a:r>
              <a:rPr lang="en-US" dirty="0" err="1" smtClean="0"/>
              <a:t>Thaler</a:t>
            </a:r>
            <a:r>
              <a:rPr lang="en-US" dirty="0" smtClean="0"/>
              <a:t> </a:t>
            </a:r>
            <a:r>
              <a:rPr lang="en-US" sz="2200" dirty="0"/>
              <a:t>(U. of Chicago)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24000" y="6248401"/>
            <a:ext cx="9144000" cy="646331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Thaler</a:t>
            </a:r>
            <a:r>
              <a:rPr lang="en-US" dirty="0">
                <a:solidFill>
                  <a:schemeClr val="bg1"/>
                </a:solidFill>
              </a:rPr>
              <a:t>, R. (University of Chicago), 1980, Toward a positive theory of consumer choice. </a:t>
            </a:r>
            <a:r>
              <a:rPr lang="en-US" i="1" dirty="0">
                <a:solidFill>
                  <a:schemeClr val="bg1"/>
                </a:solidFill>
              </a:rPr>
              <a:t>Journal of Economic Behavior and Organization</a:t>
            </a:r>
            <a:r>
              <a:rPr lang="en-US" dirty="0">
                <a:solidFill>
                  <a:schemeClr val="bg1"/>
                </a:solidFill>
              </a:rPr>
              <a:t>, March, 39-60.</a:t>
            </a:r>
          </a:p>
        </p:txBody>
      </p:sp>
    </p:spTree>
    <p:extLst>
      <p:ext uri="{BB962C8B-B14F-4D97-AF65-F5344CB8AC3E}">
        <p14:creationId xmlns:p14="http://schemas.microsoft.com/office/powerpoint/2010/main" val="4221473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0" y="274638"/>
            <a:ext cx="4572000" cy="1143000"/>
          </a:xfrm>
        </p:spPr>
        <p:txBody>
          <a:bodyPr>
            <a:noAutofit/>
          </a:bodyPr>
          <a:lstStyle/>
          <a:p>
            <a:r>
              <a:rPr lang="en-US" b="1" dirty="0" smtClean="0"/>
              <a:t>Loss aversion and endowment effect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0" y="1905000"/>
            <a:ext cx="4572000" cy="4953000"/>
          </a:xfrm>
        </p:spPr>
        <p:txBody>
          <a:bodyPr>
            <a:normAutofit/>
          </a:bodyPr>
          <a:lstStyle/>
          <a:p>
            <a:pPr marL="0" lvl="1" indent="0">
              <a:buNone/>
            </a:pPr>
            <a:r>
              <a:rPr lang="en-US" sz="3600" dirty="0"/>
              <a:t>Once I own something, not having it becomes more painful, because it is a </a:t>
            </a:r>
            <a:r>
              <a:rPr lang="en-US" sz="3600" i="1" dirty="0"/>
              <a:t>loss</a:t>
            </a:r>
            <a:r>
              <a:rPr lang="en-US" sz="3600" dirty="0"/>
              <a:t>.</a:t>
            </a:r>
          </a:p>
          <a:p>
            <a:pPr marL="0" lvl="1" indent="0">
              <a:buNone/>
            </a:pPr>
            <a:endParaRPr lang="en-US" sz="1600" dirty="0"/>
          </a:p>
          <a:p>
            <a:pPr marL="0" lvl="1" indent="0">
              <a:buNone/>
            </a:pPr>
            <a:r>
              <a:rPr lang="en-US" sz="3600" dirty="0"/>
              <a:t>If I don’t yet own it, then acquiring it is less important, because it is a </a:t>
            </a:r>
            <a:r>
              <a:rPr lang="en-US" sz="3600" i="1" dirty="0"/>
              <a:t>gain</a:t>
            </a:r>
            <a:r>
              <a:rPr lang="en-US" sz="3600" dirty="0"/>
              <a:t>.</a:t>
            </a:r>
          </a:p>
        </p:txBody>
      </p:sp>
      <p:pic>
        <p:nvPicPr>
          <p:cNvPr id="59394" name="Picture 2" descr="C:\Documents and Settings\rjames\Local Settings\Temporary Internet Files\Content.IE5\J83YB858\MPj0441039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1" y="7992"/>
            <a:ext cx="4572381" cy="68500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26300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csop.cbs.cornell.edu/77191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1" y="2438401"/>
            <a:ext cx="2619375" cy="2295525"/>
          </a:xfrm>
          <a:prstGeom prst="rect">
            <a:avLst/>
          </a:prstGeom>
          <a:noFill/>
        </p:spPr>
      </p:pic>
      <p:sp>
        <p:nvSpPr>
          <p:cNvPr id="16" name="Rectangle 15"/>
          <p:cNvSpPr/>
          <p:nvPr/>
        </p:nvSpPr>
        <p:spPr>
          <a:xfrm>
            <a:off x="6096000" y="0"/>
            <a:ext cx="4572000" cy="48006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477000" y="1"/>
            <a:ext cx="4191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3200" dirty="0">
                <a:solidFill>
                  <a:schemeClr val="bg1"/>
                </a:solidFill>
              </a:rPr>
              <a:t>Students who did not get a mug reported the price they would be willing to pay to get one.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752600" y="5105400"/>
            <a:ext cx="8915400" cy="14711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80000"/>
              </a:lnSpc>
            </a:pPr>
            <a:r>
              <a:rPr lang="en-US" sz="2800" dirty="0"/>
              <a:t>What happened?</a:t>
            </a:r>
          </a:p>
          <a:p>
            <a:pPr marL="971550" lvl="1" indent="-514350">
              <a:lnSpc>
                <a:spcPct val="80000"/>
              </a:lnSpc>
              <a:buAutoNum type="alphaLcParenR"/>
            </a:pPr>
            <a:r>
              <a:rPr lang="en-US" sz="2800" dirty="0"/>
              <a:t>The students with mugs priced them higher.</a:t>
            </a:r>
          </a:p>
          <a:p>
            <a:pPr marL="971550" lvl="1" indent="-514350">
              <a:lnSpc>
                <a:spcPct val="80000"/>
              </a:lnSpc>
              <a:buAutoNum type="alphaLcParenR"/>
            </a:pPr>
            <a:r>
              <a:rPr lang="en-US" sz="2800" dirty="0"/>
              <a:t>The students with no mugs priced them higher.</a:t>
            </a:r>
          </a:p>
          <a:p>
            <a:pPr marL="971550" lvl="1" indent="-514350">
              <a:lnSpc>
                <a:spcPct val="80000"/>
              </a:lnSpc>
              <a:buAutoNum type="alphaLcParenR"/>
            </a:pPr>
            <a:r>
              <a:rPr lang="en-US" sz="2800" dirty="0"/>
              <a:t>Both sets of students priced them about the same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828800" y="58544"/>
            <a:ext cx="4267200" cy="2456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3200" dirty="0"/>
              <a:t>Students in every other seat were given university mugs. Then reported how much they would be willing to sell the mug for.</a:t>
            </a:r>
          </a:p>
        </p:txBody>
      </p:sp>
      <p:sp>
        <p:nvSpPr>
          <p:cNvPr id="19" name="&quot;No&quot; Symbol 18"/>
          <p:cNvSpPr/>
          <p:nvPr/>
        </p:nvSpPr>
        <p:spPr>
          <a:xfrm>
            <a:off x="7467600" y="2819400"/>
            <a:ext cx="1600200" cy="1752600"/>
          </a:xfrm>
          <a:prstGeom prst="noSmoking">
            <a:avLst>
              <a:gd name="adj" fmla="val 848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524000" y="4724400"/>
            <a:ext cx="9144000" cy="762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524000" y="0"/>
            <a:ext cx="9144000" cy="762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1524000" y="0"/>
            <a:ext cx="76200" cy="48006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341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csop.cbs.cornell.edu/77191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1" y="2438401"/>
            <a:ext cx="2619375" cy="2295525"/>
          </a:xfrm>
          <a:prstGeom prst="rect">
            <a:avLst/>
          </a:prstGeom>
          <a:noFill/>
        </p:spPr>
      </p:pic>
      <p:sp>
        <p:nvSpPr>
          <p:cNvPr id="16" name="Rectangle 15"/>
          <p:cNvSpPr/>
          <p:nvPr/>
        </p:nvSpPr>
        <p:spPr>
          <a:xfrm>
            <a:off x="6096000" y="0"/>
            <a:ext cx="4572000" cy="48006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&quot;No&quot; Symbol 18"/>
          <p:cNvSpPr/>
          <p:nvPr/>
        </p:nvSpPr>
        <p:spPr>
          <a:xfrm>
            <a:off x="7467600" y="2819400"/>
            <a:ext cx="1600200" cy="1752600"/>
          </a:xfrm>
          <a:prstGeom prst="noSmoking">
            <a:avLst>
              <a:gd name="adj" fmla="val 848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524000" y="4724400"/>
            <a:ext cx="9144000" cy="762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524000" y="0"/>
            <a:ext cx="9144000" cy="762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1524000" y="0"/>
            <a:ext cx="76200" cy="48006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752600" y="152401"/>
            <a:ext cx="4343400" cy="25114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spcAft>
                <a:spcPts val="1200"/>
              </a:spcAft>
            </a:pPr>
            <a:r>
              <a:rPr lang="en-US" sz="3200" dirty="0"/>
              <a:t>Students with the mugs were willing to sell them, on average, for </a:t>
            </a:r>
          </a:p>
          <a:p>
            <a:pPr algn="ctr">
              <a:lnSpc>
                <a:spcPct val="80000"/>
              </a:lnSpc>
              <a:spcAft>
                <a:spcPts val="1200"/>
              </a:spcAft>
            </a:pPr>
            <a:r>
              <a:rPr lang="en-US" sz="8800" b="1" dirty="0"/>
              <a:t>$4.50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248400" y="76200"/>
            <a:ext cx="4343400" cy="25385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spcAft>
                <a:spcPts val="1200"/>
              </a:spcAft>
            </a:pPr>
            <a:r>
              <a:rPr lang="en-US" sz="3200" dirty="0">
                <a:solidFill>
                  <a:schemeClr val="bg1"/>
                </a:solidFill>
              </a:rPr>
              <a:t>Students with no mugs were willing to buy them, on average, for </a:t>
            </a:r>
          </a:p>
          <a:p>
            <a:pPr algn="ctr">
              <a:lnSpc>
                <a:spcPct val="80000"/>
              </a:lnSpc>
              <a:spcAft>
                <a:spcPts val="1200"/>
              </a:spcAft>
            </a:pPr>
            <a:r>
              <a:rPr lang="en-US" sz="8800" b="1" dirty="0">
                <a:solidFill>
                  <a:schemeClr val="bg1"/>
                </a:solidFill>
              </a:rPr>
              <a:t>$2.25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524000" y="6273226"/>
            <a:ext cx="9144000" cy="584775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n-US" sz="1600" dirty="0" err="1">
                <a:solidFill>
                  <a:schemeClr val="bg1"/>
                </a:solidFill>
              </a:rPr>
              <a:t>Kahneman</a:t>
            </a:r>
            <a:r>
              <a:rPr lang="en-US" sz="1600" dirty="0">
                <a:solidFill>
                  <a:schemeClr val="bg1"/>
                </a:solidFill>
              </a:rPr>
              <a:t>, D. (UC Berkley), </a:t>
            </a:r>
            <a:r>
              <a:rPr lang="en-US" sz="1600" dirty="0" err="1">
                <a:solidFill>
                  <a:schemeClr val="bg1"/>
                </a:solidFill>
              </a:rPr>
              <a:t>Knetsch</a:t>
            </a:r>
            <a:r>
              <a:rPr lang="en-US" sz="1600" dirty="0">
                <a:solidFill>
                  <a:schemeClr val="bg1"/>
                </a:solidFill>
              </a:rPr>
              <a:t>, J. (Simon Fraser U), </a:t>
            </a:r>
            <a:r>
              <a:rPr lang="en-US" sz="1600" dirty="0" err="1">
                <a:solidFill>
                  <a:schemeClr val="bg1"/>
                </a:solidFill>
              </a:rPr>
              <a:t>Thaler</a:t>
            </a:r>
            <a:r>
              <a:rPr lang="en-US" sz="1600" dirty="0">
                <a:solidFill>
                  <a:schemeClr val="bg1"/>
                </a:solidFill>
              </a:rPr>
              <a:t>, R. (Cornell), 1990, Experimental tests of the endowment effect and the </a:t>
            </a:r>
            <a:r>
              <a:rPr lang="en-US" sz="1600" dirty="0" err="1">
                <a:solidFill>
                  <a:schemeClr val="bg1"/>
                </a:solidFill>
              </a:rPr>
              <a:t>Coase</a:t>
            </a:r>
            <a:r>
              <a:rPr lang="en-US" sz="1600" dirty="0">
                <a:solidFill>
                  <a:schemeClr val="bg1"/>
                </a:solidFill>
              </a:rPr>
              <a:t> theorem. </a:t>
            </a:r>
            <a:r>
              <a:rPr lang="en-US" sz="1600" i="1" dirty="0">
                <a:solidFill>
                  <a:schemeClr val="bg1"/>
                </a:solidFill>
              </a:rPr>
              <a:t>Journal of Political Economy, 98</a:t>
            </a:r>
            <a:r>
              <a:rPr lang="en-US" sz="1600" dirty="0">
                <a:solidFill>
                  <a:schemeClr val="bg1"/>
                </a:solidFill>
              </a:rPr>
              <a:t>(6), 1325-1348.</a:t>
            </a:r>
          </a:p>
        </p:txBody>
      </p:sp>
    </p:spTree>
    <p:extLst>
      <p:ext uri="{BB962C8B-B14F-4D97-AF65-F5344CB8AC3E}">
        <p14:creationId xmlns:p14="http://schemas.microsoft.com/office/powerpoint/2010/main" val="1290652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648200" y="1"/>
            <a:ext cx="2971800" cy="381642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Class B</a:t>
            </a:r>
          </a:p>
          <a:p>
            <a:r>
              <a:rPr lang="en-US" sz="3200" dirty="0">
                <a:solidFill>
                  <a:schemeClr val="bg1"/>
                </a:solidFill>
              </a:rPr>
              <a:t>Students given a chocolate bar.  At the end, given option to trade for a coffee mug.</a:t>
            </a:r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620000" y="1"/>
            <a:ext cx="30480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Class C</a:t>
            </a:r>
          </a:p>
          <a:p>
            <a:r>
              <a:rPr lang="en-US" sz="3200" dirty="0"/>
              <a:t>At the beginning, offered a choice between a chocolate bar or coffee mug. </a:t>
            </a:r>
          </a:p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524000" y="1"/>
            <a:ext cx="31242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Class A</a:t>
            </a:r>
          </a:p>
          <a:p>
            <a:r>
              <a:rPr lang="en-US" sz="3200" dirty="0"/>
              <a:t>At the beginning, students given a coffee mug.  At the end, given option to trade for a bar of Swiss chocolate.</a:t>
            </a:r>
          </a:p>
        </p:txBody>
      </p:sp>
      <p:pic>
        <p:nvPicPr>
          <p:cNvPr id="12" name="Picture 2" descr="C:\Documents and Settings\rjames\Local Settings\Temporary Internet Files\Content.IE5\LXK1S8RD\MPj03867590000[1].jpg"/>
          <p:cNvPicPr>
            <a:picLocks noChangeAspect="1" noChangeArrowheads="1"/>
          </p:cNvPicPr>
          <p:nvPr/>
        </p:nvPicPr>
        <p:blipFill>
          <a:blip r:embed="rId2" cstate="print"/>
          <a:srcRect t="10526" b="10526"/>
          <a:stretch>
            <a:fillRect/>
          </a:stretch>
        </p:blipFill>
        <p:spPr bwMode="auto">
          <a:xfrm>
            <a:off x="2320036" y="3962400"/>
            <a:ext cx="1032764" cy="1143000"/>
          </a:xfrm>
          <a:prstGeom prst="rect">
            <a:avLst/>
          </a:prstGeom>
          <a:noFill/>
        </p:spPr>
      </p:pic>
      <p:sp>
        <p:nvSpPr>
          <p:cNvPr id="14" name="Down Arrow 13"/>
          <p:cNvSpPr/>
          <p:nvPr/>
        </p:nvSpPr>
        <p:spPr>
          <a:xfrm>
            <a:off x="2438400" y="5105400"/>
            <a:ext cx="762000" cy="990600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2590800" y="5181601"/>
            <a:ext cx="30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?</a:t>
            </a:r>
          </a:p>
        </p:txBody>
      </p:sp>
      <p:pic>
        <p:nvPicPr>
          <p:cNvPr id="17" name="Picture 2" descr="C:\Documents and Settings\rjames\Local Settings\Temporary Internet Files\Content.IE5\LXK1S8RD\MPj03867590000[1].jpg"/>
          <p:cNvPicPr>
            <a:picLocks noChangeAspect="1" noChangeArrowheads="1"/>
          </p:cNvPicPr>
          <p:nvPr/>
        </p:nvPicPr>
        <p:blipFill>
          <a:blip r:embed="rId2" cstate="print"/>
          <a:srcRect t="10526" b="5263"/>
          <a:stretch>
            <a:fillRect/>
          </a:stretch>
        </p:blipFill>
        <p:spPr bwMode="auto">
          <a:xfrm>
            <a:off x="5638800" y="5638800"/>
            <a:ext cx="1032764" cy="1219200"/>
          </a:xfrm>
          <a:prstGeom prst="rect">
            <a:avLst/>
          </a:prstGeom>
          <a:noFill/>
        </p:spPr>
      </p:pic>
      <p:sp>
        <p:nvSpPr>
          <p:cNvPr id="18" name="Down Arrow 17"/>
          <p:cNvSpPr/>
          <p:nvPr/>
        </p:nvSpPr>
        <p:spPr>
          <a:xfrm>
            <a:off x="5715000" y="4572000"/>
            <a:ext cx="762000" cy="990600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5867400" y="4572001"/>
            <a:ext cx="30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?</a:t>
            </a:r>
          </a:p>
        </p:txBody>
      </p:sp>
      <p:pic>
        <p:nvPicPr>
          <p:cNvPr id="20" name="Picture 2" descr="C:\Documents and Settings\rjames\Local Settings\Temporary Internet Files\Content.IE5\LXK1S8RD\MPj03867590000[1].jpg"/>
          <p:cNvPicPr>
            <a:picLocks noChangeAspect="1" noChangeArrowheads="1"/>
          </p:cNvPicPr>
          <p:nvPr/>
        </p:nvPicPr>
        <p:blipFill>
          <a:blip r:embed="rId2" cstate="print"/>
          <a:srcRect t="10526" b="10526"/>
          <a:stretch>
            <a:fillRect/>
          </a:stretch>
        </p:blipFill>
        <p:spPr bwMode="auto">
          <a:xfrm>
            <a:off x="7620000" y="3429000"/>
            <a:ext cx="1032764" cy="1143000"/>
          </a:xfrm>
          <a:prstGeom prst="rect">
            <a:avLst/>
          </a:prstGeom>
          <a:noFill/>
        </p:spPr>
      </p:pic>
      <p:sp>
        <p:nvSpPr>
          <p:cNvPr id="23" name="Left-Right Arrow 22"/>
          <p:cNvSpPr/>
          <p:nvPr/>
        </p:nvSpPr>
        <p:spPr>
          <a:xfrm>
            <a:off x="8610600" y="3810000"/>
            <a:ext cx="1219200" cy="685800"/>
          </a:xfrm>
          <a:prstGeom prst="left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9067800" y="3192960"/>
            <a:ext cx="30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?</a:t>
            </a:r>
          </a:p>
        </p:txBody>
      </p:sp>
      <p:sp>
        <p:nvSpPr>
          <p:cNvPr id="28" name="Rectangle 27"/>
          <p:cNvSpPr/>
          <p:nvPr/>
        </p:nvSpPr>
        <p:spPr>
          <a:xfrm>
            <a:off x="4648200" y="3810000"/>
            <a:ext cx="76200" cy="3048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7543800" y="3810000"/>
            <a:ext cx="76200" cy="3048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4648200" y="6781800"/>
            <a:ext cx="2895600" cy="762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7346" name="Picture 2" descr="C:\Documents and Settings\rjames\Local Settings\Temporary Internet Files\Content.IE5\U70OU36V\MPj04386400000[1].jpg"/>
          <p:cNvPicPr>
            <a:picLocks noChangeAspect="1" noChangeArrowheads="1"/>
          </p:cNvPicPr>
          <p:nvPr/>
        </p:nvPicPr>
        <p:blipFill>
          <a:blip r:embed="rId3" cstate="print"/>
          <a:srcRect l="25107" t="6667" r="25107" b="75000"/>
          <a:stretch>
            <a:fillRect/>
          </a:stretch>
        </p:blipFill>
        <p:spPr bwMode="auto">
          <a:xfrm>
            <a:off x="2286000" y="6153150"/>
            <a:ext cx="1143000" cy="628650"/>
          </a:xfrm>
          <a:prstGeom prst="rect">
            <a:avLst/>
          </a:prstGeom>
          <a:noFill/>
        </p:spPr>
      </p:pic>
      <p:pic>
        <p:nvPicPr>
          <p:cNvPr id="31" name="Picture 2" descr="C:\Documents and Settings\rjames\Local Settings\Temporary Internet Files\Content.IE5\U70OU36V\MPj04386400000[1].jpg"/>
          <p:cNvPicPr>
            <a:picLocks noChangeAspect="1" noChangeArrowheads="1"/>
          </p:cNvPicPr>
          <p:nvPr/>
        </p:nvPicPr>
        <p:blipFill>
          <a:blip r:embed="rId3" cstate="print"/>
          <a:srcRect l="25107" t="6667" r="25107" b="75000"/>
          <a:stretch>
            <a:fillRect/>
          </a:stretch>
        </p:blipFill>
        <p:spPr bwMode="auto">
          <a:xfrm>
            <a:off x="5562600" y="3886200"/>
            <a:ext cx="1143000" cy="628650"/>
          </a:xfrm>
          <a:prstGeom prst="rect">
            <a:avLst/>
          </a:prstGeom>
          <a:noFill/>
        </p:spPr>
      </p:pic>
      <p:pic>
        <p:nvPicPr>
          <p:cNvPr id="32" name="Picture 2" descr="C:\Documents and Settings\rjames\Local Settings\Temporary Internet Files\Content.IE5\U70OU36V\MPj04386400000[1].jpg"/>
          <p:cNvPicPr>
            <a:picLocks noChangeAspect="1" noChangeArrowheads="1"/>
          </p:cNvPicPr>
          <p:nvPr/>
        </p:nvPicPr>
        <p:blipFill>
          <a:blip r:embed="rId3" cstate="print"/>
          <a:srcRect l="25107" t="6667" r="25107" b="75000"/>
          <a:stretch>
            <a:fillRect/>
          </a:stretch>
        </p:blipFill>
        <p:spPr bwMode="auto">
          <a:xfrm rot="5400000">
            <a:off x="9648825" y="3686175"/>
            <a:ext cx="1143000" cy="6286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399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648200" y="1"/>
            <a:ext cx="2971800" cy="381642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Class B</a:t>
            </a:r>
          </a:p>
          <a:p>
            <a:r>
              <a:rPr lang="en-US" sz="3200" dirty="0">
                <a:solidFill>
                  <a:schemeClr val="bg1"/>
                </a:solidFill>
              </a:rPr>
              <a:t>Students given a chocolate bar.  At the end, given option to trade for a coffee mug.</a:t>
            </a:r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620000" y="1"/>
            <a:ext cx="30480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Class C</a:t>
            </a:r>
          </a:p>
          <a:p>
            <a:r>
              <a:rPr lang="en-US" sz="3200" dirty="0"/>
              <a:t>At the beginning, offered a choice between a chocolate bar or coffee mug. </a:t>
            </a:r>
          </a:p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524000" y="1"/>
            <a:ext cx="31242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Class A</a:t>
            </a:r>
          </a:p>
          <a:p>
            <a:r>
              <a:rPr lang="en-US" sz="3200" dirty="0"/>
              <a:t>At the beginning, students given a coffee mug.  At the end, given option to trade for a bar of Swiss chocolate.</a:t>
            </a:r>
          </a:p>
        </p:txBody>
      </p:sp>
      <p:pic>
        <p:nvPicPr>
          <p:cNvPr id="12" name="Picture 2" descr="C:\Documents and Settings\rjames\Local Settings\Temporary Internet Files\Content.IE5\LXK1S8RD\MPj03867590000[1].jpg"/>
          <p:cNvPicPr>
            <a:picLocks noChangeAspect="1" noChangeArrowheads="1"/>
          </p:cNvPicPr>
          <p:nvPr/>
        </p:nvPicPr>
        <p:blipFill>
          <a:blip r:embed="rId2" cstate="print"/>
          <a:srcRect t="10526" b="10526"/>
          <a:stretch>
            <a:fillRect/>
          </a:stretch>
        </p:blipFill>
        <p:spPr bwMode="auto">
          <a:xfrm>
            <a:off x="2320036" y="3962400"/>
            <a:ext cx="1032764" cy="1143000"/>
          </a:xfrm>
          <a:prstGeom prst="rect">
            <a:avLst/>
          </a:prstGeom>
          <a:noFill/>
        </p:spPr>
      </p:pic>
      <p:sp>
        <p:nvSpPr>
          <p:cNvPr id="14" name="Down Arrow 13"/>
          <p:cNvSpPr/>
          <p:nvPr/>
        </p:nvSpPr>
        <p:spPr>
          <a:xfrm>
            <a:off x="2438400" y="5105400"/>
            <a:ext cx="762000" cy="990600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2590800" y="5181601"/>
            <a:ext cx="30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?</a:t>
            </a:r>
          </a:p>
        </p:txBody>
      </p:sp>
      <p:pic>
        <p:nvPicPr>
          <p:cNvPr id="17" name="Picture 2" descr="C:\Documents and Settings\rjames\Local Settings\Temporary Internet Files\Content.IE5\LXK1S8RD\MPj03867590000[1].jpg"/>
          <p:cNvPicPr>
            <a:picLocks noChangeAspect="1" noChangeArrowheads="1"/>
          </p:cNvPicPr>
          <p:nvPr/>
        </p:nvPicPr>
        <p:blipFill>
          <a:blip r:embed="rId2" cstate="print"/>
          <a:srcRect t="10526" b="5263"/>
          <a:stretch>
            <a:fillRect/>
          </a:stretch>
        </p:blipFill>
        <p:spPr bwMode="auto">
          <a:xfrm>
            <a:off x="5638800" y="5638800"/>
            <a:ext cx="1032764" cy="1219200"/>
          </a:xfrm>
          <a:prstGeom prst="rect">
            <a:avLst/>
          </a:prstGeom>
          <a:noFill/>
        </p:spPr>
      </p:pic>
      <p:sp>
        <p:nvSpPr>
          <p:cNvPr id="18" name="Down Arrow 17"/>
          <p:cNvSpPr/>
          <p:nvPr/>
        </p:nvSpPr>
        <p:spPr>
          <a:xfrm>
            <a:off x="5715000" y="4572000"/>
            <a:ext cx="762000" cy="990600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5867400" y="4572001"/>
            <a:ext cx="30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?</a:t>
            </a:r>
          </a:p>
        </p:txBody>
      </p:sp>
      <p:pic>
        <p:nvPicPr>
          <p:cNvPr id="20" name="Picture 2" descr="C:\Documents and Settings\rjames\Local Settings\Temporary Internet Files\Content.IE5\LXK1S8RD\MPj03867590000[1].jpg"/>
          <p:cNvPicPr>
            <a:picLocks noChangeAspect="1" noChangeArrowheads="1"/>
          </p:cNvPicPr>
          <p:nvPr/>
        </p:nvPicPr>
        <p:blipFill>
          <a:blip r:embed="rId2" cstate="print"/>
          <a:srcRect t="10526" b="10526"/>
          <a:stretch>
            <a:fillRect/>
          </a:stretch>
        </p:blipFill>
        <p:spPr bwMode="auto">
          <a:xfrm>
            <a:off x="7620000" y="3429000"/>
            <a:ext cx="1032764" cy="1143000"/>
          </a:xfrm>
          <a:prstGeom prst="rect">
            <a:avLst/>
          </a:prstGeom>
          <a:noFill/>
        </p:spPr>
      </p:pic>
      <p:sp>
        <p:nvSpPr>
          <p:cNvPr id="23" name="Left-Right Arrow 22"/>
          <p:cNvSpPr/>
          <p:nvPr/>
        </p:nvSpPr>
        <p:spPr>
          <a:xfrm>
            <a:off x="8610600" y="3810000"/>
            <a:ext cx="1219200" cy="685800"/>
          </a:xfrm>
          <a:prstGeom prst="left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9067800" y="3192960"/>
            <a:ext cx="30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?</a:t>
            </a:r>
          </a:p>
        </p:txBody>
      </p:sp>
      <p:sp>
        <p:nvSpPr>
          <p:cNvPr id="28" name="Rectangle 27"/>
          <p:cNvSpPr/>
          <p:nvPr/>
        </p:nvSpPr>
        <p:spPr>
          <a:xfrm>
            <a:off x="4648200" y="3810000"/>
            <a:ext cx="76200" cy="3048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7543800" y="3810000"/>
            <a:ext cx="76200" cy="3048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4648200" y="6781800"/>
            <a:ext cx="2895600" cy="762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7346" name="Picture 2" descr="C:\Documents and Settings\rjames\Local Settings\Temporary Internet Files\Content.IE5\U70OU36V\MPj04386400000[1].jpg"/>
          <p:cNvPicPr>
            <a:picLocks noChangeAspect="1" noChangeArrowheads="1"/>
          </p:cNvPicPr>
          <p:nvPr/>
        </p:nvPicPr>
        <p:blipFill>
          <a:blip r:embed="rId3" cstate="print"/>
          <a:srcRect l="25107" t="6667" r="25107" b="75000"/>
          <a:stretch>
            <a:fillRect/>
          </a:stretch>
        </p:blipFill>
        <p:spPr bwMode="auto">
          <a:xfrm>
            <a:off x="2286000" y="6153150"/>
            <a:ext cx="1143000" cy="628650"/>
          </a:xfrm>
          <a:prstGeom prst="rect">
            <a:avLst/>
          </a:prstGeom>
          <a:noFill/>
        </p:spPr>
      </p:pic>
      <p:pic>
        <p:nvPicPr>
          <p:cNvPr id="31" name="Picture 2" descr="C:\Documents and Settings\rjames\Local Settings\Temporary Internet Files\Content.IE5\U70OU36V\MPj04386400000[1].jpg"/>
          <p:cNvPicPr>
            <a:picLocks noChangeAspect="1" noChangeArrowheads="1"/>
          </p:cNvPicPr>
          <p:nvPr/>
        </p:nvPicPr>
        <p:blipFill>
          <a:blip r:embed="rId3" cstate="print"/>
          <a:srcRect l="25107" t="6667" r="25107" b="75000"/>
          <a:stretch>
            <a:fillRect/>
          </a:stretch>
        </p:blipFill>
        <p:spPr bwMode="auto">
          <a:xfrm>
            <a:off x="5562600" y="3886200"/>
            <a:ext cx="1143000" cy="628650"/>
          </a:xfrm>
          <a:prstGeom prst="rect">
            <a:avLst/>
          </a:prstGeom>
          <a:noFill/>
        </p:spPr>
      </p:pic>
      <p:pic>
        <p:nvPicPr>
          <p:cNvPr id="32" name="Picture 2" descr="C:\Documents and Settings\rjames\Local Settings\Temporary Internet Files\Content.IE5\U70OU36V\MPj04386400000[1].jpg"/>
          <p:cNvPicPr>
            <a:picLocks noChangeAspect="1" noChangeArrowheads="1"/>
          </p:cNvPicPr>
          <p:nvPr/>
        </p:nvPicPr>
        <p:blipFill>
          <a:blip r:embed="rId3" cstate="print"/>
          <a:srcRect l="25107" t="6667" r="25107" b="75000"/>
          <a:stretch>
            <a:fillRect/>
          </a:stretch>
        </p:blipFill>
        <p:spPr bwMode="auto">
          <a:xfrm rot="5400000">
            <a:off x="9648825" y="3686175"/>
            <a:ext cx="1143000" cy="628650"/>
          </a:xfrm>
          <a:prstGeom prst="rect">
            <a:avLst/>
          </a:prstGeom>
          <a:noFill/>
        </p:spPr>
      </p:pic>
      <p:sp>
        <p:nvSpPr>
          <p:cNvPr id="21" name="TextBox 20"/>
          <p:cNvSpPr txBox="1"/>
          <p:nvPr/>
        </p:nvSpPr>
        <p:spPr>
          <a:xfrm rot="20876829">
            <a:off x="7042277" y="5142277"/>
            <a:ext cx="3313907" cy="1384995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Which class was most likely to choose the coffee mug?</a:t>
            </a:r>
          </a:p>
        </p:txBody>
      </p:sp>
    </p:spTree>
    <p:extLst>
      <p:ext uri="{BB962C8B-B14F-4D97-AF65-F5344CB8AC3E}">
        <p14:creationId xmlns:p14="http://schemas.microsoft.com/office/powerpoint/2010/main" val="3804082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1718</Words>
  <Application>Microsoft Office PowerPoint</Application>
  <PresentationFormat>Widescreen</PresentationFormat>
  <Paragraphs>168</Paragraphs>
  <Slides>28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Arial</vt:lpstr>
      <vt:lpstr>Arial Rounded MT Bold</vt:lpstr>
      <vt:lpstr>Calibri</vt:lpstr>
      <vt:lpstr>Calibri Light</vt:lpstr>
      <vt:lpstr>Cooper Black</vt:lpstr>
      <vt:lpstr>Office Theme</vt:lpstr>
      <vt:lpstr>Endowment Effect</vt:lpstr>
      <vt:lpstr>Reading</vt:lpstr>
      <vt:lpstr>The Endowment Effect</vt:lpstr>
      <vt:lpstr>The endowment effect</vt:lpstr>
      <vt:lpstr>Loss aversion and endowment effect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Endowment effect in basketball tickets?</vt:lpstr>
      <vt:lpstr>Duke basketball tickets experiment</vt:lpstr>
      <vt:lpstr>Duke basketball tickets experiment</vt:lpstr>
      <vt:lpstr>The endowment effect in art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Dr. Dan Gilbert, Harvard University</vt:lpstr>
      <vt:lpstr>Endowment effect and marketing</vt:lpstr>
      <vt:lpstr>The IKEA effect</vt:lpstr>
      <vt:lpstr>Virtual Ownership</vt:lpstr>
      <vt:lpstr>Endowment Effect in Ideas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Endowment Effect</dc:title>
  <dc:creator>Udayan Roy</dc:creator>
  <cp:lastModifiedBy>Udayan Roy</cp:lastModifiedBy>
  <cp:revision>6</cp:revision>
  <dcterms:created xsi:type="dcterms:W3CDTF">2020-10-24T01:31:16Z</dcterms:created>
  <dcterms:modified xsi:type="dcterms:W3CDTF">2021-01-06T16:50:59Z</dcterms:modified>
</cp:coreProperties>
</file>