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0"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700"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105560-3CC2-4B67-9F39-90062700AD7B}"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6FEAE-D70A-4C06-BBA1-BDF41375796E}" type="slidenum">
              <a:rPr lang="en-US" smtClean="0"/>
              <a:t>‹#›</a:t>
            </a:fld>
            <a:endParaRPr lang="en-US"/>
          </a:p>
        </p:txBody>
      </p:sp>
    </p:spTree>
    <p:extLst>
      <p:ext uri="{BB962C8B-B14F-4D97-AF65-F5344CB8AC3E}">
        <p14:creationId xmlns:p14="http://schemas.microsoft.com/office/powerpoint/2010/main" val="92701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05560-3CC2-4B67-9F39-90062700AD7B}"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6FEAE-D70A-4C06-BBA1-BDF41375796E}" type="slidenum">
              <a:rPr lang="en-US" smtClean="0"/>
              <a:t>‹#›</a:t>
            </a:fld>
            <a:endParaRPr lang="en-US"/>
          </a:p>
        </p:txBody>
      </p:sp>
    </p:spTree>
    <p:extLst>
      <p:ext uri="{BB962C8B-B14F-4D97-AF65-F5344CB8AC3E}">
        <p14:creationId xmlns:p14="http://schemas.microsoft.com/office/powerpoint/2010/main" val="1053506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05560-3CC2-4B67-9F39-90062700AD7B}"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6FEAE-D70A-4C06-BBA1-BDF41375796E}" type="slidenum">
              <a:rPr lang="en-US" smtClean="0"/>
              <a:t>‹#›</a:t>
            </a:fld>
            <a:endParaRPr lang="en-US"/>
          </a:p>
        </p:txBody>
      </p:sp>
    </p:spTree>
    <p:extLst>
      <p:ext uri="{BB962C8B-B14F-4D97-AF65-F5344CB8AC3E}">
        <p14:creationId xmlns:p14="http://schemas.microsoft.com/office/powerpoint/2010/main" val="336706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05560-3CC2-4B67-9F39-90062700AD7B}"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6FEAE-D70A-4C06-BBA1-BDF41375796E}" type="slidenum">
              <a:rPr lang="en-US" smtClean="0"/>
              <a:t>‹#›</a:t>
            </a:fld>
            <a:endParaRPr lang="en-US"/>
          </a:p>
        </p:txBody>
      </p:sp>
    </p:spTree>
    <p:extLst>
      <p:ext uri="{BB962C8B-B14F-4D97-AF65-F5344CB8AC3E}">
        <p14:creationId xmlns:p14="http://schemas.microsoft.com/office/powerpoint/2010/main" val="927236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105560-3CC2-4B67-9F39-90062700AD7B}"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6FEAE-D70A-4C06-BBA1-BDF41375796E}" type="slidenum">
              <a:rPr lang="en-US" smtClean="0"/>
              <a:t>‹#›</a:t>
            </a:fld>
            <a:endParaRPr lang="en-US"/>
          </a:p>
        </p:txBody>
      </p:sp>
    </p:spTree>
    <p:extLst>
      <p:ext uri="{BB962C8B-B14F-4D97-AF65-F5344CB8AC3E}">
        <p14:creationId xmlns:p14="http://schemas.microsoft.com/office/powerpoint/2010/main" val="237828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105560-3CC2-4B67-9F39-90062700AD7B}"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6FEAE-D70A-4C06-BBA1-BDF41375796E}" type="slidenum">
              <a:rPr lang="en-US" smtClean="0"/>
              <a:t>‹#›</a:t>
            </a:fld>
            <a:endParaRPr lang="en-US"/>
          </a:p>
        </p:txBody>
      </p:sp>
    </p:spTree>
    <p:extLst>
      <p:ext uri="{BB962C8B-B14F-4D97-AF65-F5344CB8AC3E}">
        <p14:creationId xmlns:p14="http://schemas.microsoft.com/office/powerpoint/2010/main" val="460015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105560-3CC2-4B67-9F39-90062700AD7B}"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A6FEAE-D70A-4C06-BBA1-BDF41375796E}" type="slidenum">
              <a:rPr lang="en-US" smtClean="0"/>
              <a:t>‹#›</a:t>
            </a:fld>
            <a:endParaRPr lang="en-US"/>
          </a:p>
        </p:txBody>
      </p:sp>
    </p:spTree>
    <p:extLst>
      <p:ext uri="{BB962C8B-B14F-4D97-AF65-F5344CB8AC3E}">
        <p14:creationId xmlns:p14="http://schemas.microsoft.com/office/powerpoint/2010/main" val="1462729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105560-3CC2-4B67-9F39-90062700AD7B}"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A6FEAE-D70A-4C06-BBA1-BDF41375796E}" type="slidenum">
              <a:rPr lang="en-US" smtClean="0"/>
              <a:t>‹#›</a:t>
            </a:fld>
            <a:endParaRPr lang="en-US"/>
          </a:p>
        </p:txBody>
      </p:sp>
    </p:spTree>
    <p:extLst>
      <p:ext uri="{BB962C8B-B14F-4D97-AF65-F5344CB8AC3E}">
        <p14:creationId xmlns:p14="http://schemas.microsoft.com/office/powerpoint/2010/main" val="3448128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05560-3CC2-4B67-9F39-90062700AD7B}"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A6FEAE-D70A-4C06-BBA1-BDF41375796E}" type="slidenum">
              <a:rPr lang="en-US" smtClean="0"/>
              <a:t>‹#›</a:t>
            </a:fld>
            <a:endParaRPr lang="en-US"/>
          </a:p>
        </p:txBody>
      </p:sp>
    </p:spTree>
    <p:extLst>
      <p:ext uri="{BB962C8B-B14F-4D97-AF65-F5344CB8AC3E}">
        <p14:creationId xmlns:p14="http://schemas.microsoft.com/office/powerpoint/2010/main" val="1379084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05560-3CC2-4B67-9F39-90062700AD7B}"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6FEAE-D70A-4C06-BBA1-BDF41375796E}" type="slidenum">
              <a:rPr lang="en-US" smtClean="0"/>
              <a:t>‹#›</a:t>
            </a:fld>
            <a:endParaRPr lang="en-US"/>
          </a:p>
        </p:txBody>
      </p:sp>
    </p:spTree>
    <p:extLst>
      <p:ext uri="{BB962C8B-B14F-4D97-AF65-F5344CB8AC3E}">
        <p14:creationId xmlns:p14="http://schemas.microsoft.com/office/powerpoint/2010/main" val="3205595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05560-3CC2-4B67-9F39-90062700AD7B}"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6FEAE-D70A-4C06-BBA1-BDF41375796E}" type="slidenum">
              <a:rPr lang="en-US" smtClean="0"/>
              <a:t>‹#›</a:t>
            </a:fld>
            <a:endParaRPr lang="en-US"/>
          </a:p>
        </p:txBody>
      </p:sp>
    </p:spTree>
    <p:extLst>
      <p:ext uri="{BB962C8B-B14F-4D97-AF65-F5344CB8AC3E}">
        <p14:creationId xmlns:p14="http://schemas.microsoft.com/office/powerpoint/2010/main" val="2386239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05560-3CC2-4B67-9F39-90062700AD7B}" type="datetimeFigureOut">
              <a:rPr lang="en-US" smtClean="0"/>
              <a:t>11/10/2020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A6FEAE-D70A-4C06-BBA1-BDF41375796E}" type="slidenum">
              <a:rPr lang="en-US" smtClean="0"/>
              <a:t>‹#›</a:t>
            </a:fld>
            <a:endParaRPr lang="en-US"/>
          </a:p>
        </p:txBody>
      </p:sp>
    </p:spTree>
    <p:extLst>
      <p:ext uri="{BB962C8B-B14F-4D97-AF65-F5344CB8AC3E}">
        <p14:creationId xmlns:p14="http://schemas.microsoft.com/office/powerpoint/2010/main" val="1446434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R8qPMNcuClU" TargetMode="External"/><Relationship Id="rId2" Type="http://schemas.openxmlformats.org/officeDocument/2006/relationships/hyperlink" Target="http://en.wikipedia.org/wiki/Groundhog_Day_(film)"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When do we need a nudge?</a:t>
            </a:r>
            <a:endParaRPr lang="en-US" dirty="0"/>
          </a:p>
        </p:txBody>
      </p:sp>
      <p:sp>
        <p:nvSpPr>
          <p:cNvPr id="3" name="Subtitle 2"/>
          <p:cNvSpPr>
            <a:spLocks noGrp="1"/>
          </p:cNvSpPr>
          <p:nvPr>
            <p:ph type="subTitle" idx="1"/>
          </p:nvPr>
        </p:nvSpPr>
        <p:spPr/>
        <p:txBody>
          <a:bodyPr/>
          <a:lstStyle/>
          <a:p>
            <a:r>
              <a:rPr lang="en-US" i="1" dirty="0" smtClean="0"/>
              <a:t>Nudge</a:t>
            </a:r>
            <a:r>
              <a:rPr lang="en-US" dirty="0" smtClean="0"/>
              <a:t>, Chapter 4</a:t>
            </a:r>
          </a:p>
          <a:p>
            <a:r>
              <a:rPr lang="en-US" dirty="0" smtClean="0"/>
              <a:t>Behavioral Economics</a:t>
            </a:r>
          </a:p>
          <a:p>
            <a:r>
              <a:rPr lang="en-US" dirty="0" err="1" smtClean="0"/>
              <a:t>Udayan</a:t>
            </a:r>
            <a:r>
              <a:rPr lang="en-US" dirty="0" smtClean="0"/>
              <a:t> Roy</a:t>
            </a:r>
            <a:endParaRPr lang="en-US" dirty="0"/>
          </a:p>
        </p:txBody>
      </p:sp>
      <p:pic>
        <p:nvPicPr>
          <p:cNvPr id="4" name="Picture 3" descr="nudg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20885163">
            <a:off x="1987156" y="3435524"/>
            <a:ext cx="2002664" cy="3073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9685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 choices</a:t>
            </a:r>
            <a:endParaRPr lang="en-US" dirty="0"/>
          </a:p>
        </p:txBody>
      </p:sp>
      <p:sp>
        <p:nvSpPr>
          <p:cNvPr id="3" name="Content Placeholder 2"/>
          <p:cNvSpPr>
            <a:spLocks noGrp="1"/>
          </p:cNvSpPr>
          <p:nvPr>
            <p:ph idx="1"/>
          </p:nvPr>
        </p:nvSpPr>
        <p:spPr/>
        <p:txBody>
          <a:bodyPr/>
          <a:lstStyle/>
          <a:p>
            <a:r>
              <a:rPr lang="en-US" dirty="0" smtClean="0"/>
              <a:t>Some choices are just very difficult</a:t>
            </a:r>
          </a:p>
          <a:p>
            <a:pPr lvl="1"/>
            <a:r>
              <a:rPr lang="en-US" dirty="0" smtClean="0"/>
              <a:t>Which house to buy, what kind of mortgage to take, how much of one’s income should one save, which stocks and bonds to buy, what major should one choose in college</a:t>
            </a:r>
          </a:p>
          <a:p>
            <a:r>
              <a:rPr lang="en-US" dirty="0" smtClean="0"/>
              <a:t>For these choices, we often need nudges</a:t>
            </a:r>
          </a:p>
          <a:p>
            <a:endParaRPr lang="en-US" dirty="0"/>
          </a:p>
        </p:txBody>
      </p:sp>
    </p:spTree>
    <p:extLst>
      <p:ext uri="{BB962C8B-B14F-4D97-AF65-F5344CB8AC3E}">
        <p14:creationId xmlns:p14="http://schemas.microsoft.com/office/powerpoint/2010/main" val="3981626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Infrequent but crucial choices</a:t>
            </a:r>
            <a:endParaRPr lang="en-US" dirty="0"/>
          </a:p>
        </p:txBody>
      </p:sp>
      <p:sp>
        <p:nvSpPr>
          <p:cNvPr id="3" name="Content Placeholder 2"/>
          <p:cNvSpPr>
            <a:spLocks noGrp="1"/>
          </p:cNvSpPr>
          <p:nvPr>
            <p:ph idx="1"/>
          </p:nvPr>
        </p:nvSpPr>
        <p:spPr/>
        <p:txBody>
          <a:bodyPr>
            <a:normAutofit/>
          </a:bodyPr>
          <a:lstStyle/>
          <a:p>
            <a:r>
              <a:rPr lang="en-US" dirty="0" smtClean="0"/>
              <a:t>Many of our most difficult choices are so difficult because we make them very infrequently</a:t>
            </a:r>
          </a:p>
          <a:p>
            <a:r>
              <a:rPr lang="en-US" dirty="0" smtClean="0"/>
              <a:t>Sometimes difficult tasks become manageable with practice</a:t>
            </a:r>
          </a:p>
          <a:p>
            <a:r>
              <a:rPr lang="en-US" dirty="0" smtClean="0"/>
              <a:t>But in some cases practice is just not possible</a:t>
            </a:r>
          </a:p>
          <a:p>
            <a:pPr lvl="1"/>
            <a:r>
              <a:rPr lang="en-US" dirty="0" smtClean="0"/>
              <a:t>You can’t change colleges or majors or spouses or careers or houses or lives too many times</a:t>
            </a:r>
          </a:p>
          <a:p>
            <a:r>
              <a:rPr lang="en-US" dirty="0" smtClean="0"/>
              <a:t>Rare and difficult choices need nudges</a:t>
            </a:r>
            <a:endParaRPr lang="en-US" dirty="0"/>
          </a:p>
        </p:txBody>
      </p:sp>
    </p:spTree>
    <p:extLst>
      <p:ext uri="{BB962C8B-B14F-4D97-AF65-F5344CB8AC3E}">
        <p14:creationId xmlns:p14="http://schemas.microsoft.com/office/powerpoint/2010/main" val="3359489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Repeatable choices without feedback</a:t>
            </a:r>
            <a:endParaRPr lang="en-US" dirty="0"/>
          </a:p>
        </p:txBody>
      </p:sp>
      <p:sp>
        <p:nvSpPr>
          <p:cNvPr id="3" name="Content Placeholder 2"/>
          <p:cNvSpPr>
            <a:spLocks noGrp="1"/>
          </p:cNvSpPr>
          <p:nvPr>
            <p:ph idx="1"/>
          </p:nvPr>
        </p:nvSpPr>
        <p:spPr/>
        <p:txBody>
          <a:bodyPr>
            <a:normAutofit/>
          </a:bodyPr>
          <a:lstStyle/>
          <a:p>
            <a:r>
              <a:rPr lang="en-US" dirty="0" smtClean="0"/>
              <a:t>You’ll learn nothing from practice if there’s no quick feedback about how well you’re doing</a:t>
            </a:r>
          </a:p>
          <a:p>
            <a:pPr lvl="1"/>
            <a:r>
              <a:rPr lang="en-US" dirty="0" smtClean="0"/>
              <a:t>Practicing golf in the dark</a:t>
            </a:r>
          </a:p>
          <a:p>
            <a:pPr lvl="1"/>
            <a:r>
              <a:rPr lang="en-US" dirty="0" smtClean="0"/>
              <a:t>Being a stick-in-the-mud and not trying alternative strategies</a:t>
            </a:r>
          </a:p>
          <a:p>
            <a:pPr lvl="1"/>
            <a:r>
              <a:rPr lang="en-US" dirty="0" smtClean="0"/>
              <a:t>Having to wait and wait to see the results of a choice (dieting)</a:t>
            </a:r>
          </a:p>
          <a:p>
            <a:r>
              <a:rPr lang="en-US" dirty="0" smtClean="0"/>
              <a:t>Here too, nudges can help</a:t>
            </a:r>
            <a:endParaRPr lang="en-US" dirty="0"/>
          </a:p>
        </p:txBody>
      </p:sp>
    </p:spTree>
    <p:extLst>
      <p:ext uri="{BB962C8B-B14F-4D97-AF65-F5344CB8AC3E}">
        <p14:creationId xmlns:p14="http://schemas.microsoft.com/office/powerpoint/2010/main" val="3071968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Groundhog Day</a:t>
            </a:r>
            <a:endParaRPr lang="en-US" i="1" dirty="0"/>
          </a:p>
        </p:txBody>
      </p:sp>
      <p:sp>
        <p:nvSpPr>
          <p:cNvPr id="3" name="Content Placeholder 2"/>
          <p:cNvSpPr>
            <a:spLocks noGrp="1"/>
          </p:cNvSpPr>
          <p:nvPr>
            <p:ph idx="1"/>
          </p:nvPr>
        </p:nvSpPr>
        <p:spPr>
          <a:xfrm>
            <a:off x="609600" y="1600201"/>
            <a:ext cx="9705975" cy="4525963"/>
          </a:xfrm>
        </p:spPr>
        <p:txBody>
          <a:bodyPr/>
          <a:lstStyle/>
          <a:p>
            <a:r>
              <a:rPr lang="en-US" dirty="0" smtClean="0"/>
              <a:t>A </a:t>
            </a:r>
            <a:r>
              <a:rPr lang="en-US" dirty="0" smtClean="0">
                <a:hlinkClick r:id="rId2"/>
              </a:rPr>
              <a:t>classic film comedy</a:t>
            </a:r>
            <a:r>
              <a:rPr lang="en-US" dirty="0" smtClean="0"/>
              <a:t> of the redemptive power of repetition and instant feedback</a:t>
            </a:r>
          </a:p>
          <a:p>
            <a:r>
              <a:rPr lang="en-US" dirty="0" smtClean="0"/>
              <a:t>The entire film is available on YouTube in ten 10-minute parts!</a:t>
            </a:r>
          </a:p>
          <a:p>
            <a:pPr lvl="1"/>
            <a:r>
              <a:rPr lang="en-US" dirty="0" smtClean="0"/>
              <a:t>Here’s </a:t>
            </a:r>
            <a:r>
              <a:rPr lang="en-US" dirty="0" smtClean="0">
                <a:hlinkClick r:id="rId3"/>
              </a:rPr>
              <a:t>part 5</a:t>
            </a:r>
            <a:endParaRPr lang="en-US" dirty="0" smtClean="0"/>
          </a:p>
          <a:p>
            <a:pPr lvl="1"/>
            <a:endParaRPr lang="en-US" dirty="0"/>
          </a:p>
        </p:txBody>
      </p:sp>
      <p:pic>
        <p:nvPicPr>
          <p:cNvPr id="1026" name="Picture 2" descr="http://t1.gstatic.com/images?q=tbn:Ub6Z_DErA3L7GM:http://www.dvdactive.com/images/news/screenshot/2007/12/groundhogday15thr1art.jpg&amp;t=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15575" y="1600201"/>
            <a:ext cx="1800225" cy="253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2479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 with unfamiliar outcomes</a:t>
            </a:r>
            <a:endParaRPr lang="en-US" dirty="0"/>
          </a:p>
        </p:txBody>
      </p:sp>
      <p:sp>
        <p:nvSpPr>
          <p:cNvPr id="3" name="Content Placeholder 2"/>
          <p:cNvSpPr>
            <a:spLocks noGrp="1"/>
          </p:cNvSpPr>
          <p:nvPr>
            <p:ph idx="1"/>
          </p:nvPr>
        </p:nvSpPr>
        <p:spPr/>
        <p:txBody>
          <a:bodyPr/>
          <a:lstStyle/>
          <a:p>
            <a:r>
              <a:rPr lang="en-US" dirty="0" smtClean="0"/>
              <a:t>When we don’t know how the various choices will affect us, we’d need help to make choices</a:t>
            </a:r>
          </a:p>
          <a:p>
            <a:pPr lvl="1"/>
            <a:r>
              <a:rPr lang="en-US" dirty="0" smtClean="0"/>
              <a:t>Unfamiliar cuisine</a:t>
            </a:r>
          </a:p>
          <a:p>
            <a:pPr lvl="1"/>
            <a:r>
              <a:rPr lang="en-US" dirty="0" smtClean="0"/>
              <a:t>Unfamiliar courses in a curriculum</a:t>
            </a:r>
            <a:endParaRPr lang="en-US" dirty="0"/>
          </a:p>
        </p:txBody>
      </p:sp>
    </p:spTree>
    <p:extLst>
      <p:ext uri="{BB962C8B-B14F-4D97-AF65-F5344CB8AC3E}">
        <p14:creationId xmlns:p14="http://schemas.microsoft.com/office/powerpoint/2010/main" val="2407852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competition</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603941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Markets: a mixed verdict</a:t>
            </a:r>
            <a:endParaRPr lang="en-US" dirty="0"/>
          </a:p>
        </p:txBody>
      </p:sp>
      <p:sp>
        <p:nvSpPr>
          <p:cNvPr id="3" name="Content Placeholder 2"/>
          <p:cNvSpPr>
            <a:spLocks noGrp="1"/>
          </p:cNvSpPr>
          <p:nvPr>
            <p:ph idx="1"/>
          </p:nvPr>
        </p:nvSpPr>
        <p:spPr/>
        <p:txBody>
          <a:bodyPr/>
          <a:lstStyle/>
          <a:p>
            <a:r>
              <a:rPr lang="en-US" dirty="0" smtClean="0"/>
              <a:t>When choices are difficult, will those who offer us those choices help us make the right choices?</a:t>
            </a:r>
          </a:p>
          <a:p>
            <a:r>
              <a:rPr lang="en-US" dirty="0" smtClean="0"/>
              <a:t>Will market competition give businesses the incentives to help us make the right choices?</a:t>
            </a:r>
          </a:p>
          <a:p>
            <a:r>
              <a:rPr lang="en-US" dirty="0" smtClean="0"/>
              <a:t>Answer: </a:t>
            </a:r>
            <a:r>
              <a:rPr lang="en-US" i="1" dirty="0" smtClean="0"/>
              <a:t>yes</a:t>
            </a:r>
            <a:r>
              <a:rPr lang="en-US" dirty="0" smtClean="0"/>
              <a:t> and </a:t>
            </a:r>
            <a:r>
              <a:rPr lang="en-US" i="1" dirty="0" smtClean="0"/>
              <a:t>no</a:t>
            </a:r>
            <a:r>
              <a:rPr lang="en-US" dirty="0" smtClean="0"/>
              <a:t>!</a:t>
            </a:r>
            <a:endParaRPr lang="en-US" dirty="0"/>
          </a:p>
        </p:txBody>
      </p:sp>
    </p:spTree>
    <p:extLst>
      <p:ext uri="{BB962C8B-B14F-4D97-AF65-F5344CB8AC3E}">
        <p14:creationId xmlns:p14="http://schemas.microsoft.com/office/powerpoint/2010/main" val="2924719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Markets: a mixed verdict</a:t>
            </a:r>
            <a:endParaRPr lang="en-US" dirty="0"/>
          </a:p>
        </p:txBody>
      </p:sp>
      <p:sp>
        <p:nvSpPr>
          <p:cNvPr id="3" name="Content Placeholder 2"/>
          <p:cNvSpPr>
            <a:spLocks noGrp="1"/>
          </p:cNvSpPr>
          <p:nvPr>
            <p:ph idx="1"/>
          </p:nvPr>
        </p:nvSpPr>
        <p:spPr/>
        <p:txBody>
          <a:bodyPr/>
          <a:lstStyle/>
          <a:p>
            <a:r>
              <a:rPr lang="en-US" dirty="0" smtClean="0"/>
              <a:t>In some cases, market competition helps people make the right choices</a:t>
            </a:r>
          </a:p>
          <a:p>
            <a:r>
              <a:rPr lang="en-US" dirty="0" smtClean="0"/>
              <a:t>At other times, market competition further exploits the irrationalities of people</a:t>
            </a:r>
            <a:endParaRPr lang="en-US" dirty="0"/>
          </a:p>
        </p:txBody>
      </p:sp>
    </p:spTree>
    <p:extLst>
      <p:ext uri="{BB962C8B-B14F-4D97-AF65-F5344CB8AC3E}">
        <p14:creationId xmlns:p14="http://schemas.microsoft.com/office/powerpoint/2010/main" val="2635526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the market does not help</a:t>
            </a:r>
            <a:endParaRPr lang="en-US" dirty="0"/>
          </a:p>
        </p:txBody>
      </p:sp>
      <p:sp>
        <p:nvSpPr>
          <p:cNvPr id="3" name="Content Placeholder 2"/>
          <p:cNvSpPr>
            <a:spLocks noGrp="1"/>
          </p:cNvSpPr>
          <p:nvPr>
            <p:ph idx="1"/>
          </p:nvPr>
        </p:nvSpPr>
        <p:spPr/>
        <p:txBody>
          <a:bodyPr>
            <a:normAutofit/>
          </a:bodyPr>
          <a:lstStyle/>
          <a:p>
            <a:r>
              <a:rPr lang="en-US" dirty="0" smtClean="0"/>
              <a:t>First, helping the deluded often requires educating them, giving them more information</a:t>
            </a:r>
          </a:p>
          <a:p>
            <a:r>
              <a:rPr lang="en-US" dirty="0" smtClean="0"/>
              <a:t>But information is a public good; private firms will have no incentive to provide a public good</a:t>
            </a:r>
          </a:p>
        </p:txBody>
      </p:sp>
    </p:spTree>
    <p:extLst>
      <p:ext uri="{BB962C8B-B14F-4D97-AF65-F5344CB8AC3E}">
        <p14:creationId xmlns:p14="http://schemas.microsoft.com/office/powerpoint/2010/main" val="1841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the market does not help</a:t>
            </a:r>
            <a:endParaRPr lang="en-US" dirty="0"/>
          </a:p>
        </p:txBody>
      </p:sp>
      <p:sp>
        <p:nvSpPr>
          <p:cNvPr id="3" name="Content Placeholder 2"/>
          <p:cNvSpPr>
            <a:spLocks noGrp="1"/>
          </p:cNvSpPr>
          <p:nvPr>
            <p:ph idx="1"/>
          </p:nvPr>
        </p:nvSpPr>
        <p:spPr/>
        <p:txBody>
          <a:bodyPr/>
          <a:lstStyle/>
          <a:p>
            <a:r>
              <a:rPr lang="en-US" dirty="0" smtClean="0"/>
              <a:t>Second, if someone can make a living only by ripping people off, market competition will not get him to do something else; all that competition can do is drive his fees down to the cost of his time</a:t>
            </a:r>
          </a:p>
          <a:p>
            <a:r>
              <a:rPr lang="en-US" dirty="0" smtClean="0"/>
              <a:t>And if it is costly for the charlatan’s honest competitors to dissuade the gullible consumer, they will have no incentive to try</a:t>
            </a:r>
            <a:endParaRPr lang="en-US" dirty="0"/>
          </a:p>
        </p:txBody>
      </p:sp>
    </p:spTree>
    <p:extLst>
      <p:ext uri="{BB962C8B-B14F-4D97-AF65-F5344CB8AC3E}">
        <p14:creationId xmlns:p14="http://schemas.microsoft.com/office/powerpoint/2010/main" val="2637364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lpstuff.com/shop/images/uploads/Liberty_or_Dea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1600201"/>
            <a:ext cx="3810000"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1"/>
          <p:cNvSpPr>
            <a:spLocks noGrp="1"/>
          </p:cNvSpPr>
          <p:nvPr>
            <p:ph type="title"/>
          </p:nvPr>
        </p:nvSpPr>
        <p:spPr/>
        <p:txBody>
          <a:bodyPr/>
          <a:lstStyle/>
          <a:p>
            <a:pPr eaLnBrk="1" hangingPunct="1"/>
            <a:r>
              <a:rPr lang="en-US" smtClean="0"/>
              <a:t>Libertarianism </a:t>
            </a:r>
          </a:p>
        </p:txBody>
      </p:sp>
      <p:sp>
        <p:nvSpPr>
          <p:cNvPr id="4100" name="Content Placeholder 2"/>
          <p:cNvSpPr>
            <a:spLocks noGrp="1"/>
          </p:cNvSpPr>
          <p:nvPr>
            <p:ph idx="1"/>
          </p:nvPr>
        </p:nvSpPr>
        <p:spPr>
          <a:xfrm>
            <a:off x="609600" y="1600201"/>
            <a:ext cx="7543800" cy="4525963"/>
          </a:xfrm>
        </p:spPr>
        <p:txBody>
          <a:bodyPr/>
          <a:lstStyle/>
          <a:p>
            <a:pPr eaLnBrk="1" hangingPunct="1"/>
            <a:r>
              <a:rPr lang="en-US" dirty="0" smtClean="0"/>
              <a:t>The standard assumption of rational choice in economics has led to a deep-rooted view that governments should take a hands-off (or libertarian) attitude towards private enterprise and private choice</a:t>
            </a:r>
          </a:p>
        </p:txBody>
      </p:sp>
    </p:spTree>
    <p:extLst>
      <p:ext uri="{BB962C8B-B14F-4D97-AF65-F5344CB8AC3E}">
        <p14:creationId xmlns:p14="http://schemas.microsoft.com/office/powerpoint/2010/main" val="2300927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the market does not help</a:t>
            </a:r>
            <a:endParaRPr lang="en-US" dirty="0"/>
          </a:p>
        </p:txBody>
      </p:sp>
      <p:sp>
        <p:nvSpPr>
          <p:cNvPr id="3" name="Content Placeholder 2"/>
          <p:cNvSpPr>
            <a:spLocks noGrp="1"/>
          </p:cNvSpPr>
          <p:nvPr>
            <p:ph idx="1"/>
          </p:nvPr>
        </p:nvSpPr>
        <p:spPr/>
        <p:txBody>
          <a:bodyPr/>
          <a:lstStyle/>
          <a:p>
            <a:r>
              <a:rPr lang="en-US" dirty="0" smtClean="0"/>
              <a:t>Finally, in some cases competition may simply be absent</a:t>
            </a:r>
          </a:p>
          <a:p>
            <a:r>
              <a:rPr lang="en-US" dirty="0" smtClean="0"/>
              <a:t>That is, it might be difficult for new people to enter a business and compete with the charlatans</a:t>
            </a:r>
            <a:endParaRPr lang="en-US" dirty="0"/>
          </a:p>
        </p:txBody>
      </p:sp>
    </p:spTree>
    <p:extLst>
      <p:ext uri="{BB962C8B-B14F-4D97-AF65-F5344CB8AC3E}">
        <p14:creationId xmlns:p14="http://schemas.microsoft.com/office/powerpoint/2010/main" val="2406056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some cases, the market helps</a:t>
            </a:r>
            <a:endParaRPr lang="en-US" dirty="0"/>
          </a:p>
        </p:txBody>
      </p:sp>
      <p:sp>
        <p:nvSpPr>
          <p:cNvPr id="3" name="Content Placeholder 2"/>
          <p:cNvSpPr>
            <a:spLocks noGrp="1"/>
          </p:cNvSpPr>
          <p:nvPr>
            <p:ph idx="1"/>
          </p:nvPr>
        </p:nvSpPr>
        <p:spPr/>
        <p:txBody>
          <a:bodyPr/>
          <a:lstStyle/>
          <a:p>
            <a:r>
              <a:rPr lang="en-US" dirty="0" smtClean="0"/>
              <a:t>There are cigarette companies and there are companies selling nicotine patches</a:t>
            </a:r>
          </a:p>
          <a:p>
            <a:r>
              <a:rPr lang="en-US" dirty="0" smtClean="0"/>
              <a:t>There’s Burger King and there’s </a:t>
            </a:r>
            <a:r>
              <a:rPr lang="en-US" dirty="0" err="1" smtClean="0"/>
              <a:t>NutriSystem</a:t>
            </a:r>
            <a:endParaRPr lang="en-US" dirty="0" smtClean="0"/>
          </a:p>
          <a:p>
            <a:r>
              <a:rPr lang="en-US" dirty="0" smtClean="0"/>
              <a:t>But even here, the government may have a role; it can make it easier for the good guys to compete with the bad guys</a:t>
            </a:r>
            <a:endParaRPr lang="en-US" dirty="0"/>
          </a:p>
        </p:txBody>
      </p:sp>
    </p:spTree>
    <p:extLst>
      <p:ext uri="{BB962C8B-B14F-4D97-AF65-F5344CB8AC3E}">
        <p14:creationId xmlns:p14="http://schemas.microsoft.com/office/powerpoint/2010/main" val="3489868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Paternalism</a:t>
            </a:r>
          </a:p>
        </p:txBody>
      </p:sp>
      <p:sp>
        <p:nvSpPr>
          <p:cNvPr id="9219" name="Content Placeholder 2"/>
          <p:cNvSpPr>
            <a:spLocks noGrp="1"/>
          </p:cNvSpPr>
          <p:nvPr>
            <p:ph idx="1"/>
          </p:nvPr>
        </p:nvSpPr>
        <p:spPr/>
        <p:txBody>
          <a:bodyPr/>
          <a:lstStyle/>
          <a:p>
            <a:pPr eaLnBrk="1" hangingPunct="1"/>
            <a:r>
              <a:rPr lang="en-US" smtClean="0"/>
              <a:t>Behavioral economics, with its emphasis on our predictable irrationalities, has instead begun to make government intervention (or paternalism) seem less unreasonable</a:t>
            </a:r>
          </a:p>
        </p:txBody>
      </p:sp>
    </p:spTree>
    <p:extLst>
      <p:ext uri="{BB962C8B-B14F-4D97-AF65-F5344CB8AC3E}">
        <p14:creationId xmlns:p14="http://schemas.microsoft.com/office/powerpoint/2010/main" val="4147257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nudg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06000" y="1600201"/>
            <a:ext cx="2209800"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1"/>
          <p:cNvSpPr>
            <a:spLocks noGrp="1"/>
          </p:cNvSpPr>
          <p:nvPr>
            <p:ph type="title"/>
          </p:nvPr>
        </p:nvSpPr>
        <p:spPr/>
        <p:txBody>
          <a:bodyPr/>
          <a:lstStyle/>
          <a:p>
            <a:pPr eaLnBrk="1" hangingPunct="1"/>
            <a:r>
              <a:rPr lang="en-US" smtClean="0"/>
              <a:t>Libertarian Paternalism</a:t>
            </a:r>
          </a:p>
        </p:txBody>
      </p:sp>
      <p:sp>
        <p:nvSpPr>
          <p:cNvPr id="10244" name="Content Placeholder 2"/>
          <p:cNvSpPr>
            <a:spLocks noGrp="1"/>
          </p:cNvSpPr>
          <p:nvPr>
            <p:ph idx="1"/>
          </p:nvPr>
        </p:nvSpPr>
        <p:spPr>
          <a:xfrm>
            <a:off x="609600" y="1600201"/>
            <a:ext cx="9296400" cy="4525963"/>
          </a:xfrm>
        </p:spPr>
        <p:txBody>
          <a:bodyPr>
            <a:normAutofit/>
          </a:bodyPr>
          <a:lstStyle/>
          <a:p>
            <a:pPr eaLnBrk="1" hangingPunct="1"/>
            <a:r>
              <a:rPr lang="en-US" dirty="0" smtClean="0"/>
              <a:t>In this course, we have emphasized the middle-ground (or compromise) notion of …</a:t>
            </a:r>
          </a:p>
          <a:p>
            <a:pPr eaLnBrk="1" hangingPunct="1"/>
            <a:r>
              <a:rPr lang="en-US" dirty="0" smtClean="0"/>
              <a:t>… </a:t>
            </a:r>
            <a:r>
              <a:rPr lang="en-US" b="1" dirty="0" smtClean="0"/>
              <a:t>libertarian paternalism</a:t>
            </a:r>
            <a:r>
              <a:rPr lang="en-US" dirty="0" smtClean="0"/>
              <a:t>!</a:t>
            </a:r>
          </a:p>
          <a:p>
            <a:pPr eaLnBrk="1" hangingPunct="1"/>
            <a:endParaRPr lang="en-US" dirty="0" smtClean="0"/>
          </a:p>
          <a:p>
            <a:pPr eaLnBrk="1" hangingPunct="1"/>
            <a:r>
              <a:rPr lang="en-US" dirty="0" smtClean="0"/>
              <a:t>Under libertarian paternalism, the government </a:t>
            </a:r>
            <a:r>
              <a:rPr lang="en-US" i="1" dirty="0" smtClean="0"/>
              <a:t>nudges</a:t>
            </a:r>
            <a:r>
              <a:rPr lang="en-US" dirty="0" smtClean="0"/>
              <a:t> private citizens towards rational choices without in any way restricting their freedom to do as they wish</a:t>
            </a:r>
          </a:p>
        </p:txBody>
      </p:sp>
    </p:spTree>
    <p:extLst>
      <p:ext uri="{BB962C8B-B14F-4D97-AF65-F5344CB8AC3E}">
        <p14:creationId xmlns:p14="http://schemas.microsoft.com/office/powerpoint/2010/main" val="2267273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Libertarian Paternalism</a:t>
            </a:r>
          </a:p>
        </p:txBody>
      </p:sp>
      <p:sp>
        <p:nvSpPr>
          <p:cNvPr id="3" name="Content Placeholder 2"/>
          <p:cNvSpPr>
            <a:spLocks noGrp="1"/>
          </p:cNvSpPr>
          <p:nvPr>
            <p:ph idx="1"/>
          </p:nvPr>
        </p:nvSpPr>
        <p:spPr/>
        <p:txBody>
          <a:bodyPr rtlCol="0">
            <a:normAutofit/>
          </a:bodyPr>
          <a:lstStyle/>
          <a:p>
            <a:pPr>
              <a:defRPr/>
            </a:pPr>
            <a:r>
              <a:rPr lang="en-US" dirty="0" smtClean="0"/>
              <a:t>Under libertarian paternalism, the policy maker (also called the </a:t>
            </a:r>
            <a:r>
              <a:rPr lang="en-US" i="1" dirty="0" smtClean="0"/>
              <a:t>choice architect</a:t>
            </a:r>
            <a:r>
              <a:rPr lang="en-US" dirty="0" smtClean="0"/>
              <a:t>) tries to influence people’s choices by changing the context in which choices are made but not by changing the menu of available options</a:t>
            </a:r>
          </a:p>
          <a:p>
            <a:pPr>
              <a:defRPr/>
            </a:pPr>
            <a:r>
              <a:rPr lang="en-US" dirty="0" smtClean="0"/>
              <a:t>The choice architect tries to </a:t>
            </a:r>
            <a:r>
              <a:rPr lang="en-US" i="1" dirty="0" smtClean="0"/>
              <a:t>nudge</a:t>
            </a:r>
            <a:r>
              <a:rPr lang="en-US" dirty="0" smtClean="0"/>
              <a:t> people towards choices that are obviously rational without making it harder for people to make other choices if they really want to do so</a:t>
            </a:r>
            <a:endParaRPr lang="en-US" dirty="0"/>
          </a:p>
        </p:txBody>
      </p:sp>
    </p:spTree>
    <p:extLst>
      <p:ext uri="{BB962C8B-B14F-4D97-AF65-F5344CB8AC3E}">
        <p14:creationId xmlns:p14="http://schemas.microsoft.com/office/powerpoint/2010/main" val="2920305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choice architect needs to be cautious</a:t>
            </a:r>
            <a:endParaRPr lang="en-US" dirty="0"/>
          </a:p>
        </p:txBody>
      </p:sp>
      <p:sp>
        <p:nvSpPr>
          <p:cNvPr id="3" name="Content Placeholder 2"/>
          <p:cNvSpPr>
            <a:spLocks noGrp="1"/>
          </p:cNvSpPr>
          <p:nvPr>
            <p:ph idx="1"/>
          </p:nvPr>
        </p:nvSpPr>
        <p:spPr/>
        <p:txBody>
          <a:bodyPr/>
          <a:lstStyle/>
          <a:p>
            <a:r>
              <a:rPr lang="en-US" dirty="0" smtClean="0"/>
              <a:t>The Golden Rule of Libertarian Paternalism:</a:t>
            </a:r>
          </a:p>
          <a:p>
            <a:pPr lvl="1"/>
            <a:r>
              <a:rPr lang="en-US" dirty="0" smtClean="0"/>
              <a:t>Offer nudges that are most likely to help and least likely to inflict harm</a:t>
            </a:r>
          </a:p>
          <a:p>
            <a:pPr lvl="1"/>
            <a:r>
              <a:rPr lang="en-US" dirty="0" smtClean="0"/>
              <a:t>Help the least sophisticated people while imposing minimal harm on everyone else</a:t>
            </a:r>
          </a:p>
        </p:txBody>
      </p:sp>
    </p:spTree>
    <p:extLst>
      <p:ext uri="{BB962C8B-B14F-4D97-AF65-F5344CB8AC3E}">
        <p14:creationId xmlns:p14="http://schemas.microsoft.com/office/powerpoint/2010/main" val="2580973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Nudge guidelines</a:t>
            </a:r>
            <a:endParaRPr lang="en-US" dirty="0"/>
          </a:p>
        </p:txBody>
      </p:sp>
      <p:sp>
        <p:nvSpPr>
          <p:cNvPr id="3" name="Content Placeholder 2"/>
          <p:cNvSpPr>
            <a:spLocks noGrp="1"/>
          </p:cNvSpPr>
          <p:nvPr>
            <p:ph idx="1"/>
          </p:nvPr>
        </p:nvSpPr>
        <p:spPr/>
        <p:txBody>
          <a:bodyPr/>
          <a:lstStyle/>
          <a:p>
            <a:r>
              <a:rPr lang="en-US" dirty="0"/>
              <a:t>The choice architect needs some general guidelines to tell when nudges are a good idea</a:t>
            </a:r>
          </a:p>
          <a:p>
            <a:r>
              <a:rPr lang="en-US" dirty="0" smtClean="0"/>
              <a:t>Nudges are a good idea when</a:t>
            </a:r>
          </a:p>
          <a:p>
            <a:pPr lvl="1"/>
            <a:r>
              <a:rPr lang="en-US" dirty="0" smtClean="0"/>
              <a:t>The choices are particularly difficult for most people, and</a:t>
            </a:r>
          </a:p>
          <a:p>
            <a:pPr lvl="1"/>
            <a:r>
              <a:rPr lang="en-US" dirty="0" smtClean="0"/>
              <a:t>We cannot rely on market competition to make it easier for people to make good choices</a:t>
            </a:r>
            <a:endParaRPr lang="en-US" dirty="0"/>
          </a:p>
        </p:txBody>
      </p:sp>
    </p:spTree>
    <p:extLst>
      <p:ext uri="{BB962C8B-B14F-4D97-AF65-F5344CB8AC3E}">
        <p14:creationId xmlns:p14="http://schemas.microsoft.com/office/powerpoint/2010/main" val="2710786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 choices</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18235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goods and sinful goods</a:t>
            </a:r>
            <a:endParaRPr lang="en-US" dirty="0"/>
          </a:p>
        </p:txBody>
      </p:sp>
      <p:sp>
        <p:nvSpPr>
          <p:cNvPr id="3" name="Content Placeholder 2"/>
          <p:cNvSpPr>
            <a:spLocks noGrp="1"/>
          </p:cNvSpPr>
          <p:nvPr>
            <p:ph idx="1"/>
          </p:nvPr>
        </p:nvSpPr>
        <p:spPr/>
        <p:txBody>
          <a:bodyPr/>
          <a:lstStyle/>
          <a:p>
            <a:r>
              <a:rPr lang="en-US" dirty="0" smtClean="0"/>
              <a:t>When a choice has costs now and benefits later, we tend to procrastinate, to our peril</a:t>
            </a:r>
          </a:p>
          <a:p>
            <a:pPr lvl="1"/>
            <a:r>
              <a:rPr lang="en-US" dirty="0" smtClean="0"/>
              <a:t>Investment goods: exercise, flossing, dieting</a:t>
            </a:r>
          </a:p>
          <a:p>
            <a:r>
              <a:rPr lang="en-US" dirty="0" smtClean="0"/>
              <a:t>When a choice has benefits now and costs later, we tend to be tempted into mistakes</a:t>
            </a:r>
          </a:p>
          <a:p>
            <a:pPr lvl="1"/>
            <a:r>
              <a:rPr lang="en-US" dirty="0" smtClean="0"/>
              <a:t>Sinful goods: cigarettes, alcohol, fatty foods</a:t>
            </a:r>
          </a:p>
          <a:p>
            <a:r>
              <a:rPr lang="en-US" dirty="0" smtClean="0"/>
              <a:t>For these choices, we often need nudges</a:t>
            </a:r>
            <a:endParaRPr lang="en-US" dirty="0"/>
          </a:p>
        </p:txBody>
      </p:sp>
    </p:spTree>
    <p:extLst>
      <p:ext uri="{BB962C8B-B14F-4D97-AF65-F5344CB8AC3E}">
        <p14:creationId xmlns:p14="http://schemas.microsoft.com/office/powerpoint/2010/main" val="3388802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834</Words>
  <Application>Microsoft Office PowerPoint</Application>
  <PresentationFormat>Widescreen</PresentationFormat>
  <Paragraphs>77</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When do we need a nudge?</vt:lpstr>
      <vt:lpstr>Libertarianism </vt:lpstr>
      <vt:lpstr>Paternalism</vt:lpstr>
      <vt:lpstr>Libertarian Paternalism</vt:lpstr>
      <vt:lpstr>Libertarian Paternalism</vt:lpstr>
      <vt:lpstr>The choice architect needs to be cautious</vt:lpstr>
      <vt:lpstr>Nudge guidelines</vt:lpstr>
      <vt:lpstr>Difficult choices</vt:lpstr>
      <vt:lpstr>Investment goods and sinful goods</vt:lpstr>
      <vt:lpstr>Difficult choices</vt:lpstr>
      <vt:lpstr>Infrequent but crucial choices</vt:lpstr>
      <vt:lpstr>Repeatable choices without feedback</vt:lpstr>
      <vt:lpstr>Groundhog Day</vt:lpstr>
      <vt:lpstr>Choices with unfamiliar outcomes</vt:lpstr>
      <vt:lpstr>Market competition</vt:lpstr>
      <vt:lpstr>Markets: a mixed verdict</vt:lpstr>
      <vt:lpstr>Markets: a mixed verdict</vt:lpstr>
      <vt:lpstr>Where the market does not help</vt:lpstr>
      <vt:lpstr>Where the market does not help</vt:lpstr>
      <vt:lpstr>Where the market does not help</vt:lpstr>
      <vt:lpstr>In some cases, the market helps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do we need a nudge?</dc:title>
  <dc:creator>Udayan Roy</dc:creator>
  <cp:lastModifiedBy>Udayan Roy</cp:lastModifiedBy>
  <cp:revision>20</cp:revision>
  <dcterms:created xsi:type="dcterms:W3CDTF">2010-11-13T02:11:30Z</dcterms:created>
  <dcterms:modified xsi:type="dcterms:W3CDTF">2020-11-10T13:30:21Z</dcterms:modified>
</cp:coreProperties>
</file>