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257" r:id="rId3"/>
    <p:sldId id="286" r:id="rId4"/>
    <p:sldId id="290" r:id="rId5"/>
    <p:sldId id="258" r:id="rId6"/>
    <p:sldId id="259" r:id="rId7"/>
    <p:sldId id="260" r:id="rId8"/>
    <p:sldId id="291" r:id="rId9"/>
    <p:sldId id="261" r:id="rId10"/>
    <p:sldId id="262" r:id="rId11"/>
    <p:sldId id="263" r:id="rId12"/>
    <p:sldId id="306" r:id="rId13"/>
    <p:sldId id="265" r:id="rId14"/>
    <p:sldId id="307" r:id="rId15"/>
    <p:sldId id="267" r:id="rId16"/>
    <p:sldId id="296" r:id="rId17"/>
    <p:sldId id="268" r:id="rId18"/>
    <p:sldId id="269" r:id="rId19"/>
    <p:sldId id="287" r:id="rId20"/>
    <p:sldId id="270" r:id="rId21"/>
    <p:sldId id="302" r:id="rId22"/>
    <p:sldId id="303" r:id="rId23"/>
    <p:sldId id="304" r:id="rId24"/>
    <p:sldId id="305" r:id="rId25"/>
    <p:sldId id="301" r:id="rId26"/>
    <p:sldId id="300" r:id="rId27"/>
    <p:sldId id="292" r:id="rId28"/>
    <p:sldId id="271" r:id="rId29"/>
    <p:sldId id="272" r:id="rId30"/>
    <p:sldId id="276" r:id="rId31"/>
    <p:sldId id="308" r:id="rId32"/>
    <p:sldId id="298" r:id="rId33"/>
    <p:sldId id="273" r:id="rId34"/>
    <p:sldId id="297" r:id="rId35"/>
    <p:sldId id="299" r:id="rId36"/>
    <p:sldId id="288" r:id="rId37"/>
    <p:sldId id="310" r:id="rId38"/>
    <p:sldId id="289" r:id="rId39"/>
    <p:sldId id="309" r:id="rId40"/>
    <p:sldId id="278" r:id="rId41"/>
    <p:sldId id="312" r:id="rId42"/>
    <p:sldId id="311" r:id="rId43"/>
    <p:sldId id="279" r:id="rId44"/>
    <p:sldId id="280" r:id="rId45"/>
    <p:sldId id="281" r:id="rId46"/>
    <p:sldId id="313"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80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3" autoAdjust="0"/>
    <p:restoredTop sz="90381" autoAdjust="0"/>
  </p:normalViewPr>
  <p:slideViewPr>
    <p:cSldViewPr>
      <p:cViewPr varScale="1">
        <p:scale>
          <a:sx n="62" d="100"/>
          <a:sy n="62" d="100"/>
        </p:scale>
        <p:origin x="776" y="4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8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1"/>
            <c:invertIfNegative val="0"/>
            <c:bubble3D val="0"/>
            <c:spPr>
              <a:solidFill>
                <a:srgbClr val="FF0000"/>
              </a:solidFill>
            </c:spPr>
            <c:extLst>
              <c:ext xmlns:c16="http://schemas.microsoft.com/office/drawing/2014/chart" uri="{C3380CC4-5D6E-409C-BE32-E72D297353CC}">
                <c16:uniqueId val="{00000001-D991-4038-8411-1E296A2AF484}"/>
              </c:ext>
            </c:extLst>
          </c:dPt>
          <c:cat>
            <c:strRef>
              <c:f>Sheet1!$A$3:$A$4</c:f>
              <c:strCache>
                <c:ptCount val="2"/>
                <c:pt idx="0">
                  <c:v>Your entering scores effect on your GPA</c:v>
                </c:pt>
                <c:pt idx="1">
                  <c:v>Your roommate's entering scores effect on your GPA</c:v>
                </c:pt>
              </c:strCache>
            </c:strRef>
          </c:cat>
          <c:val>
            <c:numRef>
              <c:f>Sheet1!$B$3:$B$4</c:f>
              <c:numCache>
                <c:formatCode>General</c:formatCode>
                <c:ptCount val="2"/>
                <c:pt idx="0">
                  <c:v>100</c:v>
                </c:pt>
                <c:pt idx="1">
                  <c:v>27</c:v>
                </c:pt>
              </c:numCache>
            </c:numRef>
          </c:val>
          <c:extLst>
            <c:ext xmlns:c16="http://schemas.microsoft.com/office/drawing/2014/chart" uri="{C3380CC4-5D6E-409C-BE32-E72D297353CC}">
              <c16:uniqueId val="{00000002-D991-4038-8411-1E296A2AF484}"/>
            </c:ext>
          </c:extLst>
        </c:ser>
        <c:dLbls>
          <c:showLegendKey val="0"/>
          <c:showVal val="0"/>
          <c:showCatName val="0"/>
          <c:showSerName val="0"/>
          <c:showPercent val="0"/>
          <c:showBubbleSize val="0"/>
        </c:dLbls>
        <c:gapWidth val="150"/>
        <c:axId val="91233280"/>
        <c:axId val="107692800"/>
      </c:barChart>
      <c:catAx>
        <c:axId val="91233280"/>
        <c:scaling>
          <c:orientation val="minMax"/>
        </c:scaling>
        <c:delete val="0"/>
        <c:axPos val="b"/>
        <c:numFmt formatCode="General" sourceLinked="0"/>
        <c:majorTickMark val="out"/>
        <c:minorTickMark val="none"/>
        <c:tickLblPos val="nextTo"/>
        <c:txPr>
          <a:bodyPr/>
          <a:lstStyle/>
          <a:p>
            <a:pPr>
              <a:defRPr sz="2800"/>
            </a:pPr>
            <a:endParaRPr lang="en-US"/>
          </a:p>
        </c:txPr>
        <c:crossAx val="107692800"/>
        <c:crosses val="autoZero"/>
        <c:auto val="1"/>
        <c:lblAlgn val="ctr"/>
        <c:lblOffset val="100"/>
        <c:noMultiLvlLbl val="0"/>
      </c:catAx>
      <c:valAx>
        <c:axId val="107692800"/>
        <c:scaling>
          <c:orientation val="minMax"/>
          <c:max val="100"/>
          <c:min val="0"/>
        </c:scaling>
        <c:delete val="1"/>
        <c:axPos val="l"/>
        <c:majorGridlines/>
        <c:numFmt formatCode="General" sourceLinked="1"/>
        <c:majorTickMark val="out"/>
        <c:minorTickMark val="none"/>
        <c:tickLblPos val="none"/>
        <c:crossAx val="9123328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D0C470F-4EA1-4CF1-AE07-2F715F37D132}" type="datetimeFigureOut">
              <a:rPr lang="en-US" smtClean="0"/>
              <a:pPr/>
              <a:t>11/5/2020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98D0FAD-4C31-45E1-B0E6-D5800DBB1C35}" type="slidenum">
              <a:rPr lang="en-US" smtClean="0"/>
              <a:pPr/>
              <a:t>‹#›</a:t>
            </a:fld>
            <a:endParaRPr lang="en-US"/>
          </a:p>
        </p:txBody>
      </p:sp>
    </p:spTree>
    <p:extLst>
      <p:ext uri="{BB962C8B-B14F-4D97-AF65-F5344CB8AC3E}">
        <p14:creationId xmlns:p14="http://schemas.microsoft.com/office/powerpoint/2010/main" val="2878191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12E07D1-6C93-4659-9ECA-507E05DD8947}" type="datetimeFigureOut">
              <a:rPr lang="en-US" smtClean="0"/>
              <a:pPr/>
              <a:t>11/5/2020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0339449-2CB3-480A-ABAE-620F85DEB91F}" type="slidenum">
              <a:rPr lang="en-US" smtClean="0"/>
              <a:pPr/>
              <a:t>‹#›</a:t>
            </a:fld>
            <a:endParaRPr lang="en-US"/>
          </a:p>
        </p:txBody>
      </p:sp>
    </p:spTree>
    <p:extLst>
      <p:ext uri="{BB962C8B-B14F-4D97-AF65-F5344CB8AC3E}">
        <p14:creationId xmlns:p14="http://schemas.microsoft.com/office/powerpoint/2010/main" val="67478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could be related to self-control problems; you have</a:t>
            </a:r>
            <a:r>
              <a:rPr lang="en-US" baseline="0" dirty="0" smtClean="0"/>
              <a:t> difficulty in sticking to your plans because of peer pressure. </a:t>
            </a:r>
            <a:r>
              <a:rPr lang="en-US" dirty="0" smtClean="0"/>
              <a:t>This presentation needs to be totally re-written, based closely on Chapter 3 “Following the Herd” of “Nudges”. This presentation has significant intersections with the presentations in the altruism group and with the second presentation on pre-commitment. What does the</a:t>
            </a:r>
            <a:r>
              <a:rPr lang="en-US" baseline="0" dirty="0" smtClean="0"/>
              <a:t> subject matter of this presentation have to do with economics? How can people protect themselves from the weaknesses discussed here? How can or should rational actors and policy makers make use of the ideas discussed here?</a:t>
            </a:r>
            <a:endParaRPr lang="en-US" dirty="0"/>
          </a:p>
        </p:txBody>
      </p:sp>
      <p:sp>
        <p:nvSpPr>
          <p:cNvPr id="4" name="Slide Number Placeholder 3"/>
          <p:cNvSpPr>
            <a:spLocks noGrp="1"/>
          </p:cNvSpPr>
          <p:nvPr>
            <p:ph type="sldNum" sz="quarter" idx="10"/>
          </p:nvPr>
        </p:nvSpPr>
        <p:spPr/>
        <p:txBody>
          <a:bodyPr/>
          <a:lstStyle/>
          <a:p>
            <a:fld id="{80339449-2CB3-480A-ABAE-620F85DEB91F}" type="slidenum">
              <a:rPr lang="en-US" smtClean="0"/>
              <a:pPr/>
              <a:t>1</a:t>
            </a:fld>
            <a:endParaRPr lang="en-US"/>
          </a:p>
        </p:txBody>
      </p:sp>
    </p:spTree>
    <p:extLst>
      <p:ext uri="{BB962C8B-B14F-4D97-AF65-F5344CB8AC3E}">
        <p14:creationId xmlns:p14="http://schemas.microsoft.com/office/powerpoint/2010/main" val="3338800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http://www.flickr.com/photos/lockergnome/40248354/</a:t>
            </a:r>
          </a:p>
          <a:p>
            <a:r>
              <a:rPr lang="en-US" dirty="0" smtClean="0"/>
              <a:t>Creative commons licensed</a:t>
            </a:r>
          </a:p>
          <a:p>
            <a:r>
              <a:rPr lang="en-US" dirty="0" smtClean="0"/>
              <a:t>Air Force Academy</a:t>
            </a:r>
            <a:r>
              <a:rPr lang="en-US" baseline="0" dirty="0" smtClean="0"/>
              <a:t> – Color Guard</a:t>
            </a:r>
            <a:endParaRPr lang="en-US" dirty="0"/>
          </a:p>
        </p:txBody>
      </p:sp>
      <p:sp>
        <p:nvSpPr>
          <p:cNvPr id="4" name="Slide Number Placeholder 3"/>
          <p:cNvSpPr>
            <a:spLocks noGrp="1"/>
          </p:cNvSpPr>
          <p:nvPr>
            <p:ph type="sldNum" sz="quarter" idx="10"/>
          </p:nvPr>
        </p:nvSpPr>
        <p:spPr/>
        <p:txBody>
          <a:bodyPr/>
          <a:lstStyle/>
          <a:p>
            <a:fld id="{80339449-2CB3-480A-ABAE-620F85DEB91F}"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0" dirty="0" smtClean="0"/>
              <a:t>http://www.flickr.com/photos/walkadog/3574375600/</a:t>
            </a:r>
          </a:p>
          <a:p>
            <a:r>
              <a:rPr lang="en-US" b="0" dirty="0" smtClean="0"/>
              <a:t>Class of 2009, USAF Academy Graduation, Colorado Springs, Co, Hat Hurray Toss</a:t>
            </a:r>
          </a:p>
          <a:p>
            <a:r>
              <a:rPr lang="en-US" b="0" dirty="0" smtClean="0"/>
              <a:t>Creative</a:t>
            </a:r>
            <a:r>
              <a:rPr lang="en-US" b="0" baseline="0" dirty="0" smtClean="0"/>
              <a:t> commons license</a:t>
            </a:r>
            <a:endParaRPr lang="en-US" b="0" dirty="0"/>
          </a:p>
        </p:txBody>
      </p:sp>
      <p:sp>
        <p:nvSpPr>
          <p:cNvPr id="4" name="Slide Number Placeholder 3"/>
          <p:cNvSpPr>
            <a:spLocks noGrp="1"/>
          </p:cNvSpPr>
          <p:nvPr>
            <p:ph type="sldNum" sz="quarter" idx="10"/>
          </p:nvPr>
        </p:nvSpPr>
        <p:spPr/>
        <p:txBody>
          <a:bodyPr/>
          <a:lstStyle/>
          <a:p>
            <a:fld id="{80339449-2CB3-480A-ABAE-620F85DEB91F}"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Discussion</a:t>
            </a:r>
            <a:r>
              <a:rPr lang="en-US" baseline="0" dirty="0" smtClean="0"/>
              <a:t> of the effect of example, comparison groups, outreach programs, etc.</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Discussion</a:t>
            </a:r>
            <a:r>
              <a:rPr lang="en-US" baseline="0" dirty="0" smtClean="0"/>
              <a:t> of the effect of example, comparison groups, outreach programs, etc.</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Environment never stops</a:t>
            </a:r>
            <a:r>
              <a:rPr lang="en-US" baseline="0" dirty="0" smtClean="0"/>
              <a:t> influencing decisions</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Environment never stops</a:t>
            </a:r>
            <a:r>
              <a:rPr lang="en-US" baseline="0" dirty="0" smtClean="0"/>
              <a:t> influencing decisions</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Environment never stops</a:t>
            </a:r>
            <a:r>
              <a:rPr lang="en-US" baseline="0" dirty="0" smtClean="0"/>
              <a:t> influencing decisions</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smtClean="0"/>
              <a:t>Environment never stops</a:t>
            </a:r>
            <a:r>
              <a:rPr lang="en-US" baseline="0" dirty="0" smtClean="0"/>
              <a:t> influencing decisions</a:t>
            </a:r>
            <a:endParaRPr lang="en-US" dirty="0"/>
          </a:p>
        </p:txBody>
      </p:sp>
      <p:sp>
        <p:nvSpPr>
          <p:cNvPr id="4" name="Slide Number Placeholder 3"/>
          <p:cNvSpPr>
            <a:spLocks noGrp="1"/>
          </p:cNvSpPr>
          <p:nvPr>
            <p:ph type="sldNum" sz="quarter" idx="10"/>
          </p:nvPr>
        </p:nvSpPr>
        <p:spPr/>
        <p:txBody>
          <a:bodyPr/>
          <a:lstStyle/>
          <a:p>
            <a:fld id="{A2B7698A-0672-4E90-B27B-150D209383B6}"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2322D3-117C-49CC-A0D2-48D5258E74E4}"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322D3-117C-49CC-A0D2-48D5258E74E4}"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322D3-117C-49CC-A0D2-48D5258E74E4}"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322D3-117C-49CC-A0D2-48D5258E74E4}"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2322D3-117C-49CC-A0D2-48D5258E74E4}" type="datetimeFigureOut">
              <a:rPr lang="en-US" smtClean="0"/>
              <a:pPr/>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322D3-117C-49CC-A0D2-48D5258E74E4}"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2322D3-117C-49CC-A0D2-48D5258E74E4}" type="datetimeFigureOut">
              <a:rPr lang="en-US" smtClean="0"/>
              <a:pPr/>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2322D3-117C-49CC-A0D2-48D5258E74E4}" type="datetimeFigureOut">
              <a:rPr lang="en-US" smtClean="0"/>
              <a:pPr/>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322D3-117C-49CC-A0D2-48D5258E74E4}" type="datetimeFigureOut">
              <a:rPr lang="en-US" smtClean="0"/>
              <a:pPr/>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322D3-117C-49CC-A0D2-48D5258E74E4}"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322D3-117C-49CC-A0D2-48D5258E74E4}" type="datetimeFigureOut">
              <a:rPr lang="en-US" smtClean="0"/>
              <a:pPr/>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BB4E37-E3A0-4D66-9D05-68E43ECC1F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alpha val="16000"/>
              </a:srgb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322D3-117C-49CC-A0D2-48D5258E74E4}" type="datetimeFigureOut">
              <a:rPr lang="en-US" smtClean="0"/>
              <a:pPr/>
              <a:t>11/5/2020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BB4E37-E3A0-4D66-9D05-68E43ECC1F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Documents and Settings\rjames\Local Settings\Temporary Internet Files\Content.IE5\307WFT0U\MPj04422480000[1].jpg"/>
          <p:cNvPicPr>
            <a:picLocks noChangeAspect="1" noChangeArrowheads="1"/>
          </p:cNvPicPr>
          <p:nvPr/>
        </p:nvPicPr>
        <p:blipFill>
          <a:blip r:embed="rId3" cstate="print"/>
          <a:srcRect/>
          <a:stretch>
            <a:fillRect/>
          </a:stretch>
        </p:blipFill>
        <p:spPr bwMode="auto">
          <a:xfrm flipH="1">
            <a:off x="1524000" y="0"/>
            <a:ext cx="9144000" cy="6858000"/>
          </a:xfrm>
          <a:prstGeom prst="rect">
            <a:avLst/>
          </a:prstGeom>
          <a:noFill/>
        </p:spPr>
      </p:pic>
      <p:sp>
        <p:nvSpPr>
          <p:cNvPr id="12" name="TextBox 11"/>
          <p:cNvSpPr txBox="1"/>
          <p:nvPr/>
        </p:nvSpPr>
        <p:spPr>
          <a:xfrm rot="20500385">
            <a:off x="8095341" y="4667971"/>
            <a:ext cx="2398709" cy="1148648"/>
          </a:xfrm>
          <a:prstGeom prst="rect">
            <a:avLst/>
          </a:prstGeom>
          <a:noFill/>
        </p:spPr>
        <p:txBody>
          <a:bodyPr wrap="square" rtlCol="0">
            <a:spAutoFit/>
          </a:bodyPr>
          <a:lstStyle/>
          <a:p>
            <a:pPr algn="ctr">
              <a:lnSpc>
                <a:spcPct val="70000"/>
              </a:lnSpc>
            </a:pPr>
            <a:r>
              <a:rPr lang="en-US" sz="3200" b="1" dirty="0">
                <a:solidFill>
                  <a:schemeClr val="bg1"/>
                </a:solidFill>
              </a:rPr>
              <a:t>…of the people around you</a:t>
            </a:r>
          </a:p>
        </p:txBody>
      </p:sp>
      <p:sp>
        <p:nvSpPr>
          <p:cNvPr id="13" name="TextBox 12"/>
          <p:cNvSpPr txBox="1"/>
          <p:nvPr/>
        </p:nvSpPr>
        <p:spPr>
          <a:xfrm rot="549030">
            <a:off x="4760633" y="5611312"/>
            <a:ext cx="1778769" cy="1274195"/>
          </a:xfrm>
          <a:prstGeom prst="rect">
            <a:avLst/>
          </a:prstGeom>
          <a:noFill/>
        </p:spPr>
        <p:txBody>
          <a:bodyPr wrap="square" rtlCol="0">
            <a:spAutoFit/>
          </a:bodyPr>
          <a:lstStyle/>
          <a:p>
            <a:pPr>
              <a:lnSpc>
                <a:spcPct val="80000"/>
              </a:lnSpc>
            </a:pPr>
            <a:r>
              <a:rPr lang="en-US" sz="3200" b="1" dirty="0">
                <a:solidFill>
                  <a:schemeClr val="bg1"/>
                </a:solidFill>
              </a:rPr>
              <a:t>The powerful impact</a:t>
            </a:r>
          </a:p>
        </p:txBody>
      </p:sp>
      <p:sp>
        <p:nvSpPr>
          <p:cNvPr id="6" name="TextBox 5"/>
          <p:cNvSpPr txBox="1"/>
          <p:nvPr/>
        </p:nvSpPr>
        <p:spPr>
          <a:xfrm>
            <a:off x="1524000" y="1"/>
            <a:ext cx="3200400" cy="2554545"/>
          </a:xfrm>
          <a:prstGeom prst="rect">
            <a:avLst/>
          </a:prstGeom>
          <a:noFill/>
        </p:spPr>
        <p:txBody>
          <a:bodyPr wrap="square" rtlCol="0">
            <a:spAutoFit/>
          </a:bodyPr>
          <a:lstStyle/>
          <a:p>
            <a:r>
              <a:rPr lang="en-US" sz="8000" dirty="0">
                <a:effectLst>
                  <a:glow rad="101600">
                    <a:schemeClr val="bg1">
                      <a:alpha val="60000"/>
                    </a:schemeClr>
                  </a:glow>
                </a:effectLst>
              </a:rPr>
              <a:t>Peer Effects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a:bodyPr>
          <a:lstStyle/>
          <a:p>
            <a:pPr marL="0" indent="0">
              <a:buNone/>
            </a:pPr>
            <a:r>
              <a:rPr lang="en-US" dirty="0" smtClean="0"/>
              <a:t>In a study of 6,356 students, when a teenager’s perception of the share of classmates who use a substance [marijuana, alcohol, or tobacco] increases by 10 percentage points, the probability that he or she will use the substance increases by</a:t>
            </a:r>
          </a:p>
          <a:p>
            <a:pPr marL="514350" lvl="1" indent="-514350">
              <a:buAutoNum type="alphaLcParenR"/>
            </a:pPr>
            <a:r>
              <a:rPr lang="en-US" dirty="0" smtClean="0"/>
              <a:t>0.0 to 0.4 percentage points</a:t>
            </a:r>
          </a:p>
          <a:p>
            <a:pPr marL="514350" lvl="1" indent="-514350">
              <a:buAutoNum type="alphaLcParenR"/>
            </a:pPr>
            <a:r>
              <a:rPr lang="en-US" dirty="0" smtClean="0"/>
              <a:t>0.4 to 0.6 percentage points</a:t>
            </a:r>
          </a:p>
          <a:p>
            <a:pPr marL="514350" lvl="1" indent="-514350">
              <a:buAutoNum type="alphaLcParenR"/>
            </a:pPr>
            <a:r>
              <a:rPr lang="en-US" b="1" dirty="0" smtClean="0"/>
              <a:t>1.4 to 2.6 percentage points</a:t>
            </a:r>
          </a:p>
          <a:p>
            <a:pPr marL="514350" lvl="1" indent="-514350">
              <a:buAutoNum type="alphaLcParenR"/>
            </a:pPr>
            <a:r>
              <a:rPr lang="en-US" dirty="0" smtClean="0"/>
              <a:t>3.4 to 4.6 percentage points</a:t>
            </a:r>
          </a:p>
          <a:p>
            <a:pPr marL="514350" lvl="1" indent="-514350">
              <a:buAutoNum type="alphaLcParenR"/>
            </a:pPr>
            <a:r>
              <a:rPr lang="en-US" dirty="0" smtClean="0"/>
              <a:t>About 10 percentage points</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Kawaguchi, D. 2004, Peer effects on substance use among American teenagers. </a:t>
            </a:r>
            <a:r>
              <a:rPr lang="en-US" sz="1600" i="1" dirty="0">
                <a:solidFill>
                  <a:schemeClr val="bg1"/>
                </a:solidFill>
              </a:rPr>
              <a:t>Journal of Population Economics, </a:t>
            </a:r>
            <a:r>
              <a:rPr lang="en-US" sz="1600" dirty="0">
                <a:solidFill>
                  <a:schemeClr val="bg1"/>
                </a:solidFill>
              </a:rPr>
              <a:t>17, 351-367.</a:t>
            </a:r>
            <a:endParaRPr lang="en-US" dirty="0">
              <a:solidFill>
                <a:schemeClr val="bg1"/>
              </a:solidFill>
            </a:endParaRPr>
          </a:p>
        </p:txBody>
      </p:sp>
      <p:sp>
        <p:nvSpPr>
          <p:cNvPr id="5" name="Oval 4"/>
          <p:cNvSpPr/>
          <p:nvPr/>
        </p:nvSpPr>
        <p:spPr>
          <a:xfrm>
            <a:off x="1905000" y="4267200"/>
            <a:ext cx="5105400" cy="533400"/>
          </a:xfrm>
          <a:prstGeom prst="ellipse">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Documents and Settings\rjames\Local Settings\Temporary Internet Files\Content.IE5\307WFT0U\MPj04394360000[1].jpg"/>
          <p:cNvPicPr>
            <a:picLocks noChangeAspect="1" noChangeArrowheads="1"/>
          </p:cNvPicPr>
          <p:nvPr/>
        </p:nvPicPr>
        <p:blipFill>
          <a:blip r:embed="rId2" cstate="print"/>
          <a:srcRect l="4822" r="6345"/>
          <a:stretch>
            <a:fillRect/>
          </a:stretch>
        </p:blipFill>
        <p:spPr bwMode="auto">
          <a:xfrm>
            <a:off x="6400800" y="0"/>
            <a:ext cx="4267200" cy="6400800"/>
          </a:xfrm>
          <a:prstGeom prst="rect">
            <a:avLst/>
          </a:prstGeom>
          <a:noFill/>
        </p:spPr>
      </p:pic>
      <p:sp>
        <p:nvSpPr>
          <p:cNvPr id="3" name="Content Placeholder 2"/>
          <p:cNvSpPr>
            <a:spLocks noGrp="1"/>
          </p:cNvSpPr>
          <p:nvPr>
            <p:ph idx="1"/>
          </p:nvPr>
        </p:nvSpPr>
        <p:spPr>
          <a:xfrm>
            <a:off x="1524000" y="0"/>
            <a:ext cx="5029200" cy="6248400"/>
          </a:xfrm>
        </p:spPr>
        <p:txBody>
          <a:bodyPr>
            <a:normAutofit fontScale="92500" lnSpcReduction="20000"/>
          </a:bodyPr>
          <a:lstStyle/>
          <a:p>
            <a:pPr marL="0" indent="0">
              <a:buNone/>
            </a:pPr>
            <a:r>
              <a:rPr lang="en-US" dirty="0" smtClean="0"/>
              <a:t>In a study of 11,000+ tenth graders, if a student with a 7% chance of using drugs was moved from an otherwise identical school where none of his classmates used drugs to one where half of his classmates used drugs, what would be the new probability of his using drugs?</a:t>
            </a:r>
          </a:p>
          <a:p>
            <a:pPr marL="514350" indent="-514350">
              <a:buFont typeface="Arial" pitchFamily="34" charset="0"/>
              <a:buAutoNum type="alphaLcParenR"/>
            </a:pPr>
            <a:r>
              <a:rPr lang="en-US" dirty="0" smtClean="0"/>
              <a:t>7%</a:t>
            </a:r>
          </a:p>
          <a:p>
            <a:pPr marL="514350" indent="-514350">
              <a:buAutoNum type="alphaLcParenR"/>
            </a:pPr>
            <a:r>
              <a:rPr lang="en-US" dirty="0" smtClean="0"/>
              <a:t>8%</a:t>
            </a:r>
          </a:p>
          <a:p>
            <a:pPr marL="514350" indent="-514350">
              <a:buAutoNum type="alphaLcParenR"/>
            </a:pPr>
            <a:r>
              <a:rPr lang="en-US" dirty="0" smtClean="0"/>
              <a:t>10%</a:t>
            </a:r>
          </a:p>
          <a:p>
            <a:pPr marL="514350" indent="-514350">
              <a:buAutoNum type="alphaLcParenR"/>
            </a:pPr>
            <a:r>
              <a:rPr lang="en-US" dirty="0" smtClean="0"/>
              <a:t>15%</a:t>
            </a:r>
          </a:p>
          <a:p>
            <a:pPr marL="514350" indent="-514350">
              <a:buAutoNum type="alphaLcParenR"/>
            </a:pPr>
            <a:r>
              <a:rPr lang="en-US" dirty="0" smtClean="0"/>
              <a:t>20%</a:t>
            </a:r>
          </a:p>
          <a:p>
            <a:pPr marL="0" indent="0">
              <a:buNone/>
            </a:pPr>
            <a:endParaRPr lang="en-US" dirty="0" smtClean="0"/>
          </a:p>
          <a:p>
            <a:pPr marL="0" indent="0">
              <a:buNone/>
            </a:pPr>
            <a:endParaRPr lang="en-US" dirty="0" smtClean="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Gaviria</a:t>
            </a:r>
            <a:r>
              <a:rPr lang="en-US" sz="1600" dirty="0">
                <a:solidFill>
                  <a:schemeClr val="bg1"/>
                </a:solidFill>
              </a:rPr>
              <a:t>, A. (IDB) &amp; Raphael, S. (UC-Berkeley), 2001, School-based peer effects and juvenile behavior. </a:t>
            </a:r>
            <a:r>
              <a:rPr lang="en-US" sz="1600" i="1" dirty="0">
                <a:solidFill>
                  <a:schemeClr val="bg1"/>
                </a:solidFill>
              </a:rPr>
              <a:t>The Review of Economics and Statistics, 83</a:t>
            </a:r>
            <a:r>
              <a:rPr lang="en-US" sz="1600" dirty="0">
                <a:solidFill>
                  <a:schemeClr val="bg1"/>
                </a:solidFill>
              </a:rPr>
              <a:t>(2), 257-268.</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Documents and Settings\rjames\Local Settings\Temporary Internet Files\Content.IE5\307WFT0U\MPj04394360000[1].jpg"/>
          <p:cNvPicPr>
            <a:picLocks noChangeAspect="1" noChangeArrowheads="1"/>
          </p:cNvPicPr>
          <p:nvPr/>
        </p:nvPicPr>
        <p:blipFill>
          <a:blip r:embed="rId2" cstate="print"/>
          <a:srcRect l="4822" r="6345"/>
          <a:stretch>
            <a:fillRect/>
          </a:stretch>
        </p:blipFill>
        <p:spPr bwMode="auto">
          <a:xfrm>
            <a:off x="6400800" y="0"/>
            <a:ext cx="4267200" cy="6400800"/>
          </a:xfrm>
          <a:prstGeom prst="rect">
            <a:avLst/>
          </a:prstGeom>
          <a:noFill/>
        </p:spPr>
      </p:pic>
      <p:sp>
        <p:nvSpPr>
          <p:cNvPr id="3" name="Content Placeholder 2"/>
          <p:cNvSpPr>
            <a:spLocks noGrp="1"/>
          </p:cNvSpPr>
          <p:nvPr>
            <p:ph idx="1"/>
          </p:nvPr>
        </p:nvSpPr>
        <p:spPr>
          <a:xfrm>
            <a:off x="1524000" y="0"/>
            <a:ext cx="5029200" cy="6248400"/>
          </a:xfrm>
        </p:spPr>
        <p:txBody>
          <a:bodyPr>
            <a:normAutofit fontScale="92500" lnSpcReduction="20000"/>
          </a:bodyPr>
          <a:lstStyle/>
          <a:p>
            <a:pPr marL="0" indent="0">
              <a:buNone/>
            </a:pPr>
            <a:r>
              <a:rPr lang="en-US" dirty="0" smtClean="0"/>
              <a:t>In a study of 11,000+ tenth graders, if a student with a 7% chance of using drugs was moved from an otherwise identical school where none of his classmates used drugs to one where half of his classmates used drugs, what would be the new probability of his using drugs?</a:t>
            </a:r>
          </a:p>
          <a:p>
            <a:pPr marL="514350" indent="-514350">
              <a:buFont typeface="Arial" pitchFamily="34" charset="0"/>
              <a:buAutoNum type="alphaLcParenR"/>
            </a:pPr>
            <a:r>
              <a:rPr lang="en-US" dirty="0" smtClean="0"/>
              <a:t>7%</a:t>
            </a:r>
          </a:p>
          <a:p>
            <a:pPr marL="514350" indent="-514350">
              <a:buAutoNum type="alphaLcParenR"/>
            </a:pPr>
            <a:r>
              <a:rPr lang="en-US" dirty="0" smtClean="0"/>
              <a:t>8%</a:t>
            </a:r>
          </a:p>
          <a:p>
            <a:pPr marL="514350" indent="-514350">
              <a:buAutoNum type="alphaLcParenR"/>
            </a:pPr>
            <a:r>
              <a:rPr lang="en-US" dirty="0" smtClean="0"/>
              <a:t>10%</a:t>
            </a:r>
          </a:p>
          <a:p>
            <a:pPr marL="514350" indent="-514350">
              <a:buAutoNum type="alphaLcParenR"/>
            </a:pPr>
            <a:r>
              <a:rPr lang="en-US" dirty="0" smtClean="0"/>
              <a:t>15%</a:t>
            </a:r>
          </a:p>
          <a:p>
            <a:pPr marL="514350" indent="-514350">
              <a:buAutoNum type="alphaLcParenR"/>
            </a:pPr>
            <a:r>
              <a:rPr lang="en-US" b="1" dirty="0" smtClean="0"/>
              <a:t>20%</a:t>
            </a:r>
          </a:p>
          <a:p>
            <a:pPr marL="0" indent="0">
              <a:buNone/>
            </a:pPr>
            <a:endParaRPr lang="en-US" dirty="0" smtClean="0"/>
          </a:p>
          <a:p>
            <a:pPr marL="0" indent="0">
              <a:buNone/>
            </a:pPr>
            <a:endParaRPr lang="en-US" dirty="0" smtClean="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Gaviria</a:t>
            </a:r>
            <a:r>
              <a:rPr lang="en-US" sz="1600" dirty="0">
                <a:solidFill>
                  <a:schemeClr val="bg1"/>
                </a:solidFill>
              </a:rPr>
              <a:t>, A. (IDB) &amp; Raphael, S. (UC-Berkeley), 2001, School-based peer effects and juvenile behavior. </a:t>
            </a:r>
            <a:r>
              <a:rPr lang="en-US" sz="1600" i="1" dirty="0">
                <a:solidFill>
                  <a:schemeClr val="bg1"/>
                </a:solidFill>
              </a:rPr>
              <a:t>The Review of Economics and Statistics, 83</a:t>
            </a:r>
            <a:r>
              <a:rPr lang="en-US" sz="1600" dirty="0">
                <a:solidFill>
                  <a:schemeClr val="bg1"/>
                </a:solidFill>
              </a:rPr>
              <a:t>(2), 257-268.</a:t>
            </a:r>
            <a:endParaRPr lang="en-US" dirty="0">
              <a:solidFill>
                <a:schemeClr val="bg1"/>
              </a:solidFill>
            </a:endParaRPr>
          </a:p>
        </p:txBody>
      </p:sp>
      <p:sp>
        <p:nvSpPr>
          <p:cNvPr id="5" name="Oval 4"/>
          <p:cNvSpPr/>
          <p:nvPr/>
        </p:nvSpPr>
        <p:spPr>
          <a:xfrm>
            <a:off x="1524000" y="5562600"/>
            <a:ext cx="1600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iStock_000009422102XSmall.jpg"/>
          <p:cNvPicPr>
            <a:picLocks noChangeAspect="1"/>
          </p:cNvPicPr>
          <p:nvPr/>
        </p:nvPicPr>
        <p:blipFill>
          <a:blip r:embed="rId2" cstate="print"/>
          <a:stretch>
            <a:fillRect/>
          </a:stretch>
        </p:blipFill>
        <p:spPr>
          <a:xfrm>
            <a:off x="5887028" y="0"/>
            <a:ext cx="4780973" cy="6248400"/>
          </a:xfrm>
          <a:prstGeom prst="rect">
            <a:avLst/>
          </a:prstGeom>
        </p:spPr>
      </p:pic>
      <p:sp>
        <p:nvSpPr>
          <p:cNvPr id="3" name="Content Placeholder 2"/>
          <p:cNvSpPr>
            <a:spLocks noGrp="1"/>
          </p:cNvSpPr>
          <p:nvPr>
            <p:ph idx="1"/>
          </p:nvPr>
        </p:nvSpPr>
        <p:spPr>
          <a:xfrm>
            <a:off x="1676400" y="0"/>
            <a:ext cx="5867400" cy="6248400"/>
          </a:xfrm>
        </p:spPr>
        <p:txBody>
          <a:bodyPr>
            <a:normAutofit fontScale="92500"/>
          </a:bodyPr>
          <a:lstStyle/>
          <a:p>
            <a:pPr marL="0" indent="0">
              <a:buNone/>
            </a:pPr>
            <a:r>
              <a:rPr lang="en-US" b="1" dirty="0" smtClean="0"/>
              <a:t>I</a:t>
            </a:r>
            <a:r>
              <a:rPr lang="en-US" dirty="0" smtClean="0"/>
              <a:t>f a 10</a:t>
            </a:r>
            <a:r>
              <a:rPr lang="en-US" baseline="30000" dirty="0" smtClean="0"/>
              <a:t>th</a:t>
            </a:r>
            <a:r>
              <a:rPr lang="en-US" dirty="0" smtClean="0"/>
              <a:t> grader with a 7% chance of daily smoking was moved from an otherwise identical school where </a:t>
            </a:r>
            <a:r>
              <a:rPr lang="en-US" u="sng" dirty="0" smtClean="0"/>
              <a:t>none</a:t>
            </a:r>
            <a:r>
              <a:rPr lang="en-US" dirty="0" smtClean="0"/>
              <a:t> of her classmates smoked to one where </a:t>
            </a:r>
            <a:r>
              <a:rPr lang="en-US" u="sng" dirty="0" smtClean="0"/>
              <a:t>half</a:t>
            </a:r>
            <a:r>
              <a:rPr lang="en-US" dirty="0" smtClean="0"/>
              <a:t> of her classmates smoked, what would be her new probability of his smoking?</a:t>
            </a:r>
          </a:p>
          <a:p>
            <a:pPr marL="514350" indent="-514350">
              <a:buFont typeface="Arial" pitchFamily="34" charset="0"/>
              <a:buAutoNum type="alphaLcParenR"/>
            </a:pPr>
            <a:r>
              <a:rPr lang="en-US" dirty="0" smtClean="0"/>
              <a:t>7%</a:t>
            </a:r>
          </a:p>
          <a:p>
            <a:pPr marL="514350" indent="-514350">
              <a:buAutoNum type="alphaLcParenR"/>
            </a:pPr>
            <a:r>
              <a:rPr lang="en-US" dirty="0" smtClean="0"/>
              <a:t>8%</a:t>
            </a:r>
          </a:p>
          <a:p>
            <a:pPr marL="514350" indent="-514350">
              <a:buAutoNum type="alphaLcParenR"/>
            </a:pPr>
            <a:r>
              <a:rPr lang="en-US" dirty="0" smtClean="0"/>
              <a:t>10%</a:t>
            </a:r>
          </a:p>
          <a:p>
            <a:pPr marL="514350" indent="-514350">
              <a:buAutoNum type="alphaLcParenR"/>
            </a:pPr>
            <a:r>
              <a:rPr lang="en-US" dirty="0" smtClean="0"/>
              <a:t>15%</a:t>
            </a:r>
          </a:p>
          <a:p>
            <a:pPr marL="514350" indent="-514350">
              <a:buAutoNum type="alphaLcParenR"/>
            </a:pPr>
            <a:r>
              <a:rPr lang="en-US" dirty="0" smtClean="0"/>
              <a:t>20%</a:t>
            </a:r>
          </a:p>
          <a:p>
            <a:pPr marL="0" indent="0">
              <a:buNone/>
            </a:pPr>
            <a:endParaRPr lang="en-US" dirty="0" smtClean="0"/>
          </a:p>
          <a:p>
            <a:pPr marL="0" indent="0">
              <a:buNone/>
            </a:pPr>
            <a:endParaRPr lang="en-US" dirty="0" smtClean="0"/>
          </a:p>
        </p:txBody>
      </p:sp>
      <p:sp>
        <p:nvSpPr>
          <p:cNvPr id="5" name="TextBox 4"/>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Gaviria</a:t>
            </a:r>
            <a:r>
              <a:rPr lang="en-US" sz="1600" dirty="0">
                <a:solidFill>
                  <a:schemeClr val="bg1"/>
                </a:solidFill>
              </a:rPr>
              <a:t>, A. (IDB) &amp; Raphael, S. (UC-Berkeley), 2001, School-based peer effects and juvenile behavior. </a:t>
            </a:r>
            <a:r>
              <a:rPr lang="en-US" sz="1600" i="1" dirty="0">
                <a:solidFill>
                  <a:schemeClr val="bg1"/>
                </a:solidFill>
              </a:rPr>
              <a:t>The Review of Economics and Statistics, 83</a:t>
            </a:r>
            <a:r>
              <a:rPr lang="en-US" sz="1600" dirty="0">
                <a:solidFill>
                  <a:schemeClr val="bg1"/>
                </a:solidFill>
              </a:rPr>
              <a:t>(2), 257-268.</a:t>
            </a:r>
            <a:endParaRPr lang="en-US"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iStock_000009422102XSmall.jpg"/>
          <p:cNvPicPr>
            <a:picLocks noChangeAspect="1"/>
          </p:cNvPicPr>
          <p:nvPr/>
        </p:nvPicPr>
        <p:blipFill>
          <a:blip r:embed="rId2" cstate="print"/>
          <a:stretch>
            <a:fillRect/>
          </a:stretch>
        </p:blipFill>
        <p:spPr>
          <a:xfrm>
            <a:off x="5887028" y="0"/>
            <a:ext cx="4780973" cy="6248400"/>
          </a:xfrm>
          <a:prstGeom prst="rect">
            <a:avLst/>
          </a:prstGeom>
        </p:spPr>
      </p:pic>
      <p:sp>
        <p:nvSpPr>
          <p:cNvPr id="3" name="Content Placeholder 2"/>
          <p:cNvSpPr>
            <a:spLocks noGrp="1"/>
          </p:cNvSpPr>
          <p:nvPr>
            <p:ph idx="1"/>
          </p:nvPr>
        </p:nvSpPr>
        <p:spPr>
          <a:xfrm>
            <a:off x="1676400" y="0"/>
            <a:ext cx="5867400" cy="6248400"/>
          </a:xfrm>
        </p:spPr>
        <p:txBody>
          <a:bodyPr>
            <a:normAutofit fontScale="92500"/>
          </a:bodyPr>
          <a:lstStyle/>
          <a:p>
            <a:pPr marL="0" indent="0">
              <a:buNone/>
            </a:pPr>
            <a:r>
              <a:rPr lang="en-US" b="1" dirty="0" smtClean="0"/>
              <a:t>I</a:t>
            </a:r>
            <a:r>
              <a:rPr lang="en-US" dirty="0" smtClean="0"/>
              <a:t>f a 10</a:t>
            </a:r>
            <a:r>
              <a:rPr lang="en-US" baseline="30000" dirty="0" smtClean="0"/>
              <a:t>th</a:t>
            </a:r>
            <a:r>
              <a:rPr lang="en-US" dirty="0" smtClean="0"/>
              <a:t> grader with a 7% chance of daily smoking was moved from an otherwise identical school where </a:t>
            </a:r>
            <a:r>
              <a:rPr lang="en-US" u="sng" dirty="0" smtClean="0"/>
              <a:t>none</a:t>
            </a:r>
            <a:r>
              <a:rPr lang="en-US" dirty="0" smtClean="0"/>
              <a:t> of her classmates smoked to one where </a:t>
            </a:r>
            <a:r>
              <a:rPr lang="en-US" u="sng" dirty="0" smtClean="0"/>
              <a:t>half</a:t>
            </a:r>
            <a:r>
              <a:rPr lang="en-US" dirty="0" smtClean="0"/>
              <a:t> of her classmates smoked, what would be her new probability of his smoking?</a:t>
            </a:r>
          </a:p>
          <a:p>
            <a:pPr marL="514350" indent="-514350">
              <a:buFont typeface="Arial" pitchFamily="34" charset="0"/>
              <a:buAutoNum type="alphaLcParenR"/>
            </a:pPr>
            <a:r>
              <a:rPr lang="en-US" dirty="0" smtClean="0"/>
              <a:t>7%</a:t>
            </a:r>
          </a:p>
          <a:p>
            <a:pPr marL="514350" indent="-514350">
              <a:buAutoNum type="alphaLcParenR"/>
            </a:pPr>
            <a:r>
              <a:rPr lang="en-US" dirty="0" smtClean="0"/>
              <a:t>8%</a:t>
            </a:r>
          </a:p>
          <a:p>
            <a:pPr marL="514350" indent="-514350">
              <a:buAutoNum type="alphaLcParenR"/>
            </a:pPr>
            <a:r>
              <a:rPr lang="en-US" dirty="0" smtClean="0"/>
              <a:t>10%</a:t>
            </a:r>
          </a:p>
          <a:p>
            <a:pPr marL="514350" indent="-514350">
              <a:buAutoNum type="alphaLcParenR"/>
            </a:pPr>
            <a:r>
              <a:rPr lang="en-US" b="1" dirty="0" smtClean="0"/>
              <a:t>15%</a:t>
            </a:r>
          </a:p>
          <a:p>
            <a:pPr marL="514350" indent="-514350">
              <a:buAutoNum type="alphaLcParenR"/>
            </a:pPr>
            <a:r>
              <a:rPr lang="en-US" dirty="0" smtClean="0"/>
              <a:t>20%</a:t>
            </a:r>
          </a:p>
          <a:p>
            <a:pPr marL="0" indent="0">
              <a:buNone/>
            </a:pPr>
            <a:endParaRPr lang="en-US" dirty="0" smtClean="0"/>
          </a:p>
          <a:p>
            <a:pPr marL="0" indent="0">
              <a:buNone/>
            </a:pPr>
            <a:endParaRPr lang="en-US" dirty="0" smtClean="0"/>
          </a:p>
        </p:txBody>
      </p:sp>
      <p:sp>
        <p:nvSpPr>
          <p:cNvPr id="5" name="TextBox 4"/>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Gaviria</a:t>
            </a:r>
            <a:r>
              <a:rPr lang="en-US" sz="1600" dirty="0">
                <a:solidFill>
                  <a:schemeClr val="bg1"/>
                </a:solidFill>
              </a:rPr>
              <a:t>, A. (IDB) &amp; Raphael, S. (UC-Berkeley), 2001, School-based peer effects and juvenile behavior. </a:t>
            </a:r>
            <a:r>
              <a:rPr lang="en-US" sz="1600" i="1" dirty="0">
                <a:solidFill>
                  <a:schemeClr val="bg1"/>
                </a:solidFill>
              </a:rPr>
              <a:t>The Review of Economics and Statistics, 83</a:t>
            </a:r>
            <a:r>
              <a:rPr lang="en-US" sz="1600" dirty="0">
                <a:solidFill>
                  <a:schemeClr val="bg1"/>
                </a:solidFill>
              </a:rPr>
              <a:t>(2), 257-268.</a:t>
            </a:r>
            <a:endParaRPr lang="en-US" dirty="0">
              <a:solidFill>
                <a:schemeClr val="bg1"/>
              </a:solidFill>
            </a:endParaRPr>
          </a:p>
        </p:txBody>
      </p:sp>
      <p:sp>
        <p:nvSpPr>
          <p:cNvPr id="6" name="Oval 5"/>
          <p:cNvSpPr/>
          <p:nvPr/>
        </p:nvSpPr>
        <p:spPr>
          <a:xfrm>
            <a:off x="1524000" y="5029200"/>
            <a:ext cx="1600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0" y="1"/>
            <a:ext cx="4419600" cy="6126163"/>
          </a:xfrm>
        </p:spPr>
        <p:txBody>
          <a:bodyPr>
            <a:normAutofit lnSpcReduction="10000"/>
          </a:bodyPr>
          <a:lstStyle/>
          <a:p>
            <a:pPr marL="0" indent="0">
              <a:buNone/>
            </a:pPr>
            <a:r>
              <a:rPr lang="en-US" dirty="0" smtClean="0">
                <a:solidFill>
                  <a:schemeClr val="bg1"/>
                </a:solidFill>
              </a:rPr>
              <a:t>A study of 14,000+ students from 119 universities </a:t>
            </a:r>
          </a:p>
          <a:p>
            <a:pPr marL="0" indent="0">
              <a:buNone/>
            </a:pPr>
            <a:endParaRPr lang="en-US" dirty="0" smtClean="0">
              <a:solidFill>
                <a:schemeClr val="bg1"/>
              </a:solidFill>
            </a:endParaRPr>
          </a:p>
          <a:p>
            <a:pPr marL="0" indent="0">
              <a:buNone/>
            </a:pPr>
            <a:r>
              <a:rPr lang="en-US" dirty="0" smtClean="0">
                <a:solidFill>
                  <a:schemeClr val="bg1"/>
                </a:solidFill>
              </a:rPr>
              <a:t>“moving a student from a university where no students smoke to an institution where 25 percent of the population smokes increases that student’s probability of smoking by 10.7%.”</a:t>
            </a:r>
            <a:endParaRPr lang="en-US" dirty="0">
              <a:solidFill>
                <a:schemeClr val="bg1"/>
              </a:solidFill>
            </a:endParaRP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Wilson, J. (Akron), 2007, Peer effects and cigarette use among college students. </a:t>
            </a:r>
            <a:r>
              <a:rPr lang="en-US" sz="1600" i="1" dirty="0">
                <a:solidFill>
                  <a:schemeClr val="bg1"/>
                </a:solidFill>
              </a:rPr>
              <a:t>Atlantic Economic Journal, 34</a:t>
            </a:r>
            <a:r>
              <a:rPr lang="en-US" sz="1600" dirty="0">
                <a:solidFill>
                  <a:schemeClr val="bg1"/>
                </a:solidFill>
              </a:rPr>
              <a:t>, 233-247. </a:t>
            </a:r>
            <a:endParaRPr lang="en-US" dirty="0">
              <a:solidFill>
                <a:schemeClr val="bg1"/>
              </a:solidFill>
            </a:endParaRPr>
          </a:p>
        </p:txBody>
      </p:sp>
      <p:pic>
        <p:nvPicPr>
          <p:cNvPr id="3075" name="Picture 3" descr="C:\Documents and Settings\rjames\Local Settings\Temporary Internet Files\Content.IE5\6XMKIBYH\MPj01788210000[1].jpg"/>
          <p:cNvPicPr>
            <a:picLocks noChangeAspect="1" noChangeArrowheads="1"/>
          </p:cNvPicPr>
          <p:nvPr/>
        </p:nvPicPr>
        <p:blipFill>
          <a:blip r:embed="rId2" cstate="print"/>
          <a:srcRect/>
          <a:stretch>
            <a:fillRect/>
          </a:stretch>
        </p:blipFill>
        <p:spPr bwMode="auto">
          <a:xfrm>
            <a:off x="1524000" y="0"/>
            <a:ext cx="4191000" cy="630225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Documents and Settings\rjames\Local Settings\Temporary Internet Files\Content.IE5\LXK1S8RD\MPj04394000000[1].jpg"/>
          <p:cNvPicPr>
            <a:picLocks noChangeAspect="1" noChangeArrowheads="1"/>
          </p:cNvPicPr>
          <p:nvPr/>
        </p:nvPicPr>
        <p:blipFill>
          <a:blip r:embed="rId2" cstate="print"/>
          <a:srcRect l="11111"/>
          <a:stretch>
            <a:fillRect/>
          </a:stretch>
        </p:blipFill>
        <p:spPr bwMode="auto">
          <a:xfrm>
            <a:off x="1524000" y="0"/>
            <a:ext cx="9130954" cy="6858000"/>
          </a:xfrm>
          <a:prstGeom prst="rect">
            <a:avLst/>
          </a:prstGeom>
          <a:noFill/>
        </p:spPr>
      </p:pic>
      <p:sp>
        <p:nvSpPr>
          <p:cNvPr id="4" name="TextBox 3"/>
          <p:cNvSpPr txBox="1"/>
          <p:nvPr/>
        </p:nvSpPr>
        <p:spPr>
          <a:xfrm>
            <a:off x="1524000" y="5276028"/>
            <a:ext cx="5029200" cy="1581972"/>
          </a:xfrm>
          <a:prstGeom prst="rect">
            <a:avLst/>
          </a:prstGeom>
          <a:noFill/>
        </p:spPr>
        <p:txBody>
          <a:bodyPr wrap="square" rtlCol="0">
            <a:spAutoFit/>
          </a:bodyPr>
          <a:lstStyle/>
          <a:p>
            <a:pPr>
              <a:lnSpc>
                <a:spcPct val="80000"/>
              </a:lnSpc>
            </a:pPr>
            <a:r>
              <a:rPr lang="en-US" sz="4000" dirty="0">
                <a:solidFill>
                  <a:schemeClr val="bg1"/>
                </a:solidFill>
                <a:effectLst>
                  <a:glow rad="139700">
                    <a:schemeClr val="tx1">
                      <a:alpha val="40000"/>
                    </a:schemeClr>
                  </a:glow>
                </a:effectLst>
              </a:rPr>
              <a:t>Peer effects and academic performance in college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Picture 3" descr="C:\Documents and Settings\rjames\Local Settings\Temporary Internet Files\Content.IE5\U70OU36V\MPj04309430000[1].jpg"/>
          <p:cNvPicPr>
            <a:picLocks noChangeAspect="1" noChangeArrowheads="1"/>
          </p:cNvPicPr>
          <p:nvPr/>
        </p:nvPicPr>
        <p:blipFill>
          <a:blip r:embed="rId2" cstate="print"/>
          <a:srcRect l="2026" r="1606"/>
          <a:stretch>
            <a:fillRect/>
          </a:stretch>
        </p:blipFill>
        <p:spPr bwMode="auto">
          <a:xfrm>
            <a:off x="1524000" y="0"/>
            <a:ext cx="9144000" cy="6293644"/>
          </a:xfrm>
          <a:prstGeom prst="rect">
            <a:avLst/>
          </a:prstGeom>
          <a:noFill/>
        </p:spPr>
      </p:pic>
      <p:sp>
        <p:nvSpPr>
          <p:cNvPr id="5" name="TextBox 4"/>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Sacerdote</a:t>
            </a:r>
            <a:r>
              <a:rPr lang="en-US" sz="1600" dirty="0">
                <a:solidFill>
                  <a:schemeClr val="bg1"/>
                </a:solidFill>
              </a:rPr>
              <a:t>, B. (Dartmouth), 2001, Peer effects with random assignment: Results for Dartmouth roommates. </a:t>
            </a:r>
            <a:r>
              <a:rPr lang="en-US" sz="1600" i="1" dirty="0">
                <a:solidFill>
                  <a:schemeClr val="bg1"/>
                </a:solidFill>
              </a:rPr>
              <a:t>Quarterly Journal of Economics, 116(2)</a:t>
            </a:r>
            <a:r>
              <a:rPr lang="en-US" sz="1600" dirty="0">
                <a:solidFill>
                  <a:schemeClr val="bg1"/>
                </a:solidFill>
              </a:rPr>
              <a:t>, 681-704, p. 696.</a:t>
            </a:r>
            <a:endParaRPr lang="en-US" dirty="0">
              <a:solidFill>
                <a:schemeClr val="bg1"/>
              </a:solidFill>
            </a:endParaRPr>
          </a:p>
        </p:txBody>
      </p:sp>
      <p:sp>
        <p:nvSpPr>
          <p:cNvPr id="8" name="Content Placeholder 2"/>
          <p:cNvSpPr>
            <a:spLocks noGrp="1"/>
          </p:cNvSpPr>
          <p:nvPr>
            <p:ph idx="1"/>
          </p:nvPr>
        </p:nvSpPr>
        <p:spPr>
          <a:xfrm>
            <a:off x="8915400" y="4343400"/>
            <a:ext cx="1752600" cy="2057400"/>
          </a:xfrm>
        </p:spPr>
        <p:txBody>
          <a:bodyPr>
            <a:normAutofit/>
          </a:bodyPr>
          <a:lstStyle/>
          <a:p>
            <a:pPr marL="0" indent="0">
              <a:lnSpc>
                <a:spcPct val="80000"/>
              </a:lnSpc>
              <a:buNone/>
            </a:pPr>
            <a:r>
              <a:rPr lang="en-US" sz="2600" dirty="0"/>
              <a:t>Did a low GPA roommate lower a student’s GPA?  </a:t>
            </a:r>
          </a:p>
          <a:p>
            <a:pPr marL="0" indent="0">
              <a:buNone/>
            </a:pPr>
            <a:endParaRPr lang="en-US" dirty="0" smtClean="0">
              <a:solidFill>
                <a:schemeClr val="bg1"/>
              </a:solidFill>
            </a:endParaRPr>
          </a:p>
        </p:txBody>
      </p:sp>
      <p:sp>
        <p:nvSpPr>
          <p:cNvPr id="14" name="Content Placeholder 2"/>
          <p:cNvSpPr txBox="1">
            <a:spLocks/>
          </p:cNvSpPr>
          <p:nvPr/>
        </p:nvSpPr>
        <p:spPr>
          <a:xfrm>
            <a:off x="1524000" y="0"/>
            <a:ext cx="1828800" cy="6248400"/>
          </a:xfrm>
          <a:prstGeom prst="rect">
            <a:avLst/>
          </a:prstGeom>
        </p:spPr>
        <p:txBody>
          <a:bodyPr vert="horz" lIns="91440" tIns="45720" rIns="91440" bIns="45720" rtlCol="0">
            <a:normAutofit/>
          </a:bodyPr>
          <a:lstStyle/>
          <a:p>
            <a:pPr>
              <a:lnSpc>
                <a:spcPct val="80000"/>
              </a:lnSpc>
              <a:defRPr/>
            </a:pPr>
            <a:r>
              <a:rPr lang="en-US" sz="2400" dirty="0"/>
              <a:t>A study of 2,000+ randomly matched Dartmouth freshman roommates  </a:t>
            </a:r>
          </a:p>
        </p:txBody>
      </p:sp>
      <p:sp>
        <p:nvSpPr>
          <p:cNvPr id="15" name="TextBox 14"/>
          <p:cNvSpPr txBox="1"/>
          <p:nvPr/>
        </p:nvSpPr>
        <p:spPr>
          <a:xfrm>
            <a:off x="8915400" y="1"/>
            <a:ext cx="1752600" cy="2012859"/>
          </a:xfrm>
          <a:prstGeom prst="rect">
            <a:avLst/>
          </a:prstGeom>
          <a:noFill/>
        </p:spPr>
        <p:txBody>
          <a:bodyPr wrap="square" rtlCol="0">
            <a:spAutoFit/>
          </a:bodyPr>
          <a:lstStyle/>
          <a:p>
            <a:pPr>
              <a:lnSpc>
                <a:spcPct val="80000"/>
              </a:lnSpc>
            </a:pPr>
            <a:r>
              <a:rPr lang="en-US" sz="2600" dirty="0"/>
              <a:t>Did a high GPA roommate improve a student’s GPA?</a:t>
            </a:r>
          </a:p>
        </p:txBody>
      </p:sp>
      <p:sp>
        <p:nvSpPr>
          <p:cNvPr id="17" name="Up-Down Arrow 16"/>
          <p:cNvSpPr/>
          <p:nvPr/>
        </p:nvSpPr>
        <p:spPr>
          <a:xfrm>
            <a:off x="9448800" y="1981200"/>
            <a:ext cx="838200" cy="2209800"/>
          </a:xfrm>
          <a:prstGeom prst="upDownArrow">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91200" y="152400"/>
            <a:ext cx="4876800" cy="6172200"/>
          </a:xfrm>
        </p:spPr>
        <p:txBody>
          <a:bodyPr>
            <a:normAutofit lnSpcReduction="10000"/>
          </a:bodyPr>
          <a:lstStyle/>
          <a:p>
            <a:pPr marL="0" indent="0">
              <a:buNone/>
            </a:pPr>
            <a:r>
              <a:rPr lang="en-US" dirty="0" smtClean="0"/>
              <a:t>For every 1 point increase (decrease) in the roommate’s GPA, a student’s GPA increased (decreased) about .12 points.</a:t>
            </a:r>
          </a:p>
          <a:p>
            <a:pPr marL="0" indent="0">
              <a:buNone/>
            </a:pPr>
            <a:endParaRPr lang="en-US" dirty="0" smtClean="0"/>
          </a:p>
          <a:p>
            <a:pPr marL="0" indent="0">
              <a:buNone/>
            </a:pPr>
            <a:r>
              <a:rPr lang="en-US" sz="3300" dirty="0"/>
              <a:t>If you would have been a 3.0 student with a 3.0 roommate, but you were assigned to a 2.0 roommate, your GPA would be 2.88.</a:t>
            </a:r>
          </a:p>
          <a:p>
            <a:pPr marL="0" indent="0">
              <a:buNone/>
            </a:pPr>
            <a:endParaRPr lang="en-US" dirty="0" smtClean="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Sacerdote</a:t>
            </a:r>
            <a:r>
              <a:rPr lang="en-US" sz="1600" dirty="0">
                <a:solidFill>
                  <a:schemeClr val="bg1"/>
                </a:solidFill>
              </a:rPr>
              <a:t>, B. (Dartmouth), 2001, Peer effects with random assignment: Results for Dartmouth roommates. </a:t>
            </a:r>
            <a:r>
              <a:rPr lang="en-US" sz="1600" i="1" dirty="0">
                <a:solidFill>
                  <a:schemeClr val="bg1"/>
                </a:solidFill>
              </a:rPr>
              <a:t>Quarterly Journal of Economics, 116(2)</a:t>
            </a:r>
            <a:r>
              <a:rPr lang="en-US" sz="1600" dirty="0">
                <a:solidFill>
                  <a:schemeClr val="bg1"/>
                </a:solidFill>
              </a:rPr>
              <a:t>, 681-704, p. 696.</a:t>
            </a:r>
            <a:endParaRPr lang="en-US" dirty="0">
              <a:solidFill>
                <a:schemeClr val="bg1"/>
              </a:solidFill>
            </a:endParaRPr>
          </a:p>
        </p:txBody>
      </p:sp>
      <p:pic>
        <p:nvPicPr>
          <p:cNvPr id="30724" name="Picture 4" descr="C:\Documents and Settings\rjames\Local Settings\Temporary Internet Files\Content.IE5\NA5J5WLH\MPj04394580000[1].jpg"/>
          <p:cNvPicPr>
            <a:picLocks noChangeAspect="1" noChangeArrowheads="1"/>
          </p:cNvPicPr>
          <p:nvPr/>
        </p:nvPicPr>
        <p:blipFill>
          <a:blip r:embed="rId2" cstate="print"/>
          <a:srcRect t="2381"/>
          <a:stretch>
            <a:fillRect/>
          </a:stretch>
        </p:blipFill>
        <p:spPr bwMode="auto">
          <a:xfrm>
            <a:off x="1524000" y="0"/>
            <a:ext cx="4285488" cy="6248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697" name="Picture 1" descr="C:\Documents and Settings\rjames\Local Settings\Temporary Internet Files\Content.IE5\U70OU36V\MPj04422370000[1].jpg"/>
          <p:cNvPicPr>
            <a:picLocks noChangeAspect="1" noChangeArrowheads="1"/>
          </p:cNvPicPr>
          <p:nvPr/>
        </p:nvPicPr>
        <p:blipFill>
          <a:blip r:embed="rId2" cstate="print"/>
          <a:srcRect t="8889"/>
          <a:stretch>
            <a:fillRect/>
          </a:stretch>
        </p:blipFill>
        <p:spPr bwMode="auto">
          <a:xfrm>
            <a:off x="5457646" y="0"/>
            <a:ext cx="5210355" cy="6248400"/>
          </a:xfrm>
          <a:prstGeom prst="rect">
            <a:avLst/>
          </a:prstGeom>
          <a:noFill/>
        </p:spPr>
      </p:pic>
      <p:pic>
        <p:nvPicPr>
          <p:cNvPr id="5" name="Picture 1" descr="C:\Documents and Settings\rjames\Local Settings\Temporary Internet Files\Content.IE5\U70OU36V\MPj04422370000[1].jpg"/>
          <p:cNvPicPr>
            <a:picLocks noChangeAspect="1" noChangeArrowheads="1"/>
          </p:cNvPicPr>
          <p:nvPr/>
        </p:nvPicPr>
        <p:blipFill>
          <a:blip r:embed="rId2" cstate="print"/>
          <a:srcRect t="8889" r="83913"/>
          <a:stretch>
            <a:fillRect/>
          </a:stretch>
        </p:blipFill>
        <p:spPr bwMode="auto">
          <a:xfrm>
            <a:off x="1524000" y="0"/>
            <a:ext cx="3962400" cy="6248400"/>
          </a:xfrm>
          <a:prstGeom prst="rect">
            <a:avLst/>
          </a:prstGeom>
          <a:noFill/>
        </p:spPr>
      </p:pic>
      <p:sp>
        <p:nvSpPr>
          <p:cNvPr id="3" name="Content Placeholder 2"/>
          <p:cNvSpPr>
            <a:spLocks noGrp="1"/>
          </p:cNvSpPr>
          <p:nvPr>
            <p:ph idx="1"/>
          </p:nvPr>
        </p:nvSpPr>
        <p:spPr>
          <a:xfrm>
            <a:off x="1524000" y="152401"/>
            <a:ext cx="4800600" cy="5105400"/>
          </a:xfrm>
        </p:spPr>
        <p:txBody>
          <a:bodyPr>
            <a:normAutofit fontScale="92500"/>
          </a:bodyPr>
          <a:lstStyle/>
          <a:p>
            <a:pPr marL="0" lvl="1" indent="0">
              <a:buNone/>
            </a:pPr>
            <a:r>
              <a:rPr lang="en-US" sz="3600" dirty="0"/>
              <a:t>Perhaps roommates were both influenced by external factors (noisy hall, etc.)?</a:t>
            </a:r>
          </a:p>
          <a:p>
            <a:pPr marL="0" lvl="1" indent="0">
              <a:buNone/>
            </a:pPr>
            <a:endParaRPr lang="en-US" sz="3600" dirty="0"/>
          </a:p>
          <a:p>
            <a:pPr marL="0" lvl="1" indent="0">
              <a:buNone/>
            </a:pPr>
            <a:r>
              <a:rPr lang="en-US" sz="3600" dirty="0"/>
              <a:t>Solution: See if the </a:t>
            </a:r>
            <a:r>
              <a:rPr lang="en-US" sz="3600" b="1" dirty="0"/>
              <a:t>entering</a:t>
            </a:r>
            <a:r>
              <a:rPr lang="en-US" sz="3600" dirty="0"/>
              <a:t> academic scores of the roommate influenced a student’s GPA</a:t>
            </a:r>
          </a:p>
          <a:p>
            <a:pPr marL="0" lvl="1" indent="0">
              <a:buNone/>
            </a:pPr>
            <a:endParaRPr lang="en-US" sz="3700" dirty="0"/>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Sacerdote</a:t>
            </a:r>
            <a:r>
              <a:rPr lang="en-US" sz="1600" dirty="0">
                <a:solidFill>
                  <a:schemeClr val="bg1"/>
                </a:solidFill>
              </a:rPr>
              <a:t>, B. (Dartmouth), 2001, Peer effects with random assignment: Results for Dartmouth roommates. </a:t>
            </a:r>
            <a:r>
              <a:rPr lang="en-US" sz="1600" i="1" dirty="0">
                <a:solidFill>
                  <a:schemeClr val="bg1"/>
                </a:solidFill>
              </a:rPr>
              <a:t>Quarterly Journal of Economics, 116(2)</a:t>
            </a:r>
            <a:r>
              <a:rPr lang="en-US" sz="1600" dirty="0">
                <a:solidFill>
                  <a:schemeClr val="bg1"/>
                </a:solidFill>
              </a:rPr>
              <a:t>, 681-704, p. 696.</a:t>
            </a:r>
            <a:endParaRPr lang="en-US"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Documents and Settings\rjames\Local Settings\Temporary Internet Files\Content.IE5\LXK1S8RD\MPj04309000000[1].jpg"/>
          <p:cNvPicPr>
            <a:picLocks noChangeAspect="1" noChangeArrowheads="1"/>
          </p:cNvPicPr>
          <p:nvPr/>
        </p:nvPicPr>
        <p:blipFill>
          <a:blip r:embed="rId2" cstate="print"/>
          <a:srcRect l="2188"/>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1676400" y="76202"/>
            <a:ext cx="8991600" cy="1752599"/>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sz="3600" b="1" dirty="0">
                <a:ln w="11430"/>
                <a:solidFill>
                  <a:srgbClr val="00B050"/>
                </a:solidFill>
                <a:effectLst>
                  <a:outerShdw blurRad="50800" dist="39000" dir="5460000" algn="tl">
                    <a:srgbClr val="000000">
                      <a:alpha val="38000"/>
                    </a:srgbClr>
                  </a:outerShdw>
                </a:effectLst>
              </a:rPr>
              <a:t>Comparisons with those physically or socially near to you drive your choices.  </a:t>
            </a:r>
            <a:endParaRPr lang="en-US" sz="1600" b="1" dirty="0">
              <a:ln w="11430"/>
              <a:solidFill>
                <a:srgbClr val="00B050"/>
              </a:solidFill>
              <a:effectLst>
                <a:outerShdw blurRad="50800" dist="39000" dir="5460000" algn="tl">
                  <a:srgbClr val="000000">
                    <a:alpha val="38000"/>
                  </a:srgbClr>
                </a:outerShdw>
              </a:effectLst>
            </a:endParaRPr>
          </a:p>
          <a:p>
            <a:pPr marL="0" indent="0" algn="ctr">
              <a:buNone/>
            </a:pPr>
            <a:r>
              <a:rPr lang="en-US" sz="3600" b="1" dirty="0">
                <a:ln w="11430"/>
                <a:solidFill>
                  <a:srgbClr val="00B050"/>
                </a:solidFill>
                <a:effectLst>
                  <a:outerShdw blurRad="50800" dist="39000" dir="5460000" algn="tl">
                    <a:srgbClr val="000000">
                      <a:alpha val="38000"/>
                    </a:srgbClr>
                  </a:outerShdw>
                </a:effectLst>
              </a:rPr>
              <a:t>This influence is called “peer effects”.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
            <a:ext cx="8991600" cy="3001963"/>
          </a:xfrm>
        </p:spPr>
        <p:txBody>
          <a:bodyPr>
            <a:normAutofit/>
          </a:bodyPr>
          <a:lstStyle/>
          <a:p>
            <a:pPr marL="0" indent="0">
              <a:buNone/>
            </a:pPr>
            <a:r>
              <a:rPr lang="en-US" sz="1800" dirty="0"/>
              <a:t>Comparing entering academic scores of roommates:</a:t>
            </a:r>
          </a:p>
          <a:p>
            <a:pPr marL="0" indent="0">
              <a:buNone/>
            </a:pPr>
            <a:r>
              <a:rPr lang="en-US" dirty="0" smtClean="0"/>
              <a:t>“These numbers imply that the peer effect is 27% as large as the own effect.” </a:t>
            </a:r>
          </a:p>
          <a:p>
            <a:endParaRPr lang="en-US" dirty="0"/>
          </a:p>
        </p:txBody>
      </p:sp>
      <p:sp>
        <p:nvSpPr>
          <p:cNvPr id="5" name="TextBox 4"/>
          <p:cNvSpPr txBox="1"/>
          <p:nvPr/>
        </p:nvSpPr>
        <p:spPr>
          <a:xfrm>
            <a:off x="1524000" y="6273226"/>
            <a:ext cx="9144000" cy="584775"/>
          </a:xfrm>
          <a:prstGeom prst="rect">
            <a:avLst/>
          </a:prstGeom>
          <a:solidFill>
            <a:srgbClr val="C00000"/>
          </a:solidFill>
        </p:spPr>
        <p:txBody>
          <a:bodyPr wrap="square" rtlCol="0">
            <a:spAutoFit/>
          </a:bodyPr>
          <a:lstStyle/>
          <a:p>
            <a:r>
              <a:rPr lang="en-US" sz="1600" dirty="0" err="1">
                <a:solidFill>
                  <a:schemeClr val="bg1"/>
                </a:solidFill>
              </a:rPr>
              <a:t>Sacerdote</a:t>
            </a:r>
            <a:r>
              <a:rPr lang="en-US" sz="1600" dirty="0">
                <a:solidFill>
                  <a:schemeClr val="bg1"/>
                </a:solidFill>
              </a:rPr>
              <a:t>, B. (Dartmouth), 2001, Peer effects with random assignment: Results for Dartmouth roommates. </a:t>
            </a:r>
            <a:r>
              <a:rPr lang="en-US" sz="1600" i="1" dirty="0">
                <a:solidFill>
                  <a:schemeClr val="bg1"/>
                </a:solidFill>
              </a:rPr>
              <a:t>Quarterly Journal of Economics, 116(2)</a:t>
            </a:r>
            <a:r>
              <a:rPr lang="en-US" sz="1600" dirty="0">
                <a:solidFill>
                  <a:schemeClr val="bg1"/>
                </a:solidFill>
              </a:rPr>
              <a:t>, 681-704, p. 696.</a:t>
            </a:r>
            <a:endParaRPr lang="en-US" dirty="0">
              <a:solidFill>
                <a:schemeClr val="bg1"/>
              </a:solidFill>
            </a:endParaRPr>
          </a:p>
        </p:txBody>
      </p:sp>
      <p:graphicFrame>
        <p:nvGraphicFramePr>
          <p:cNvPr id="4" name="Chart 3"/>
          <p:cNvGraphicFramePr/>
          <p:nvPr/>
        </p:nvGraphicFramePr>
        <p:xfrm>
          <a:off x="1524000" y="1676400"/>
          <a:ext cx="91440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rjames\Local Settings\Temporary Internet Files\Content.IE5\J83YB858\MPj04244280000[1].jpg"/>
          <p:cNvPicPr>
            <a:picLocks noChangeAspect="1" noChangeArrowheads="1"/>
          </p:cNvPicPr>
          <p:nvPr/>
        </p:nvPicPr>
        <p:blipFill>
          <a:blip r:embed="rId2" cstate="print"/>
          <a:srcRect t="5698"/>
          <a:stretch>
            <a:fillRect/>
          </a:stretch>
        </p:blipFill>
        <p:spPr bwMode="auto">
          <a:xfrm>
            <a:off x="1524000" y="0"/>
            <a:ext cx="9144000" cy="6325790"/>
          </a:xfrm>
          <a:prstGeom prst="rect">
            <a:avLst/>
          </a:prstGeom>
          <a:noFill/>
        </p:spPr>
      </p:pic>
      <p:sp>
        <p:nvSpPr>
          <p:cNvPr id="3" name="Content Placeholder 2"/>
          <p:cNvSpPr>
            <a:spLocks noGrp="1"/>
          </p:cNvSpPr>
          <p:nvPr>
            <p:ph idx="1"/>
          </p:nvPr>
        </p:nvSpPr>
        <p:spPr>
          <a:xfrm>
            <a:off x="1524000" y="4114801"/>
            <a:ext cx="2743200" cy="2239963"/>
          </a:xfrm>
        </p:spPr>
        <p:txBody>
          <a:bodyPr>
            <a:normAutofit fontScale="92500" lnSpcReduction="10000"/>
          </a:bodyPr>
          <a:lstStyle/>
          <a:p>
            <a:pPr marL="0" indent="0">
              <a:buNone/>
            </a:pPr>
            <a:r>
              <a:rPr lang="en-US" b="1" dirty="0" smtClean="0"/>
              <a:t>Can we capture a more complete peer group than just the roommate?</a:t>
            </a:r>
            <a:endParaRPr lang="en-US" b="1" dirty="0"/>
          </a:p>
        </p:txBody>
      </p:sp>
      <p:sp>
        <p:nvSpPr>
          <p:cNvPr id="4" name="TextBox 3"/>
          <p:cNvSpPr txBox="1"/>
          <p:nvPr/>
        </p:nvSpPr>
        <p:spPr>
          <a:xfrm>
            <a:off x="1524000" y="6334780"/>
            <a:ext cx="9144000" cy="523220"/>
          </a:xfrm>
          <a:prstGeom prst="rect">
            <a:avLst/>
          </a:prstGeom>
          <a:solidFill>
            <a:srgbClr val="C00000"/>
          </a:solidFill>
        </p:spPr>
        <p:txBody>
          <a:bodyPr wrap="square" rtlCol="0">
            <a:spAutoFit/>
          </a:bodyPr>
          <a:lstStyle/>
          <a:p>
            <a:r>
              <a:rPr lang="en-US" sz="1400" dirty="0">
                <a:solidFill>
                  <a:schemeClr val="bg1"/>
                </a:solidFill>
              </a:rPr>
              <a:t>S. </a:t>
            </a:r>
            <a:r>
              <a:rPr lang="en-US" sz="1400" dirty="0" err="1">
                <a:solidFill>
                  <a:schemeClr val="bg1"/>
                </a:solidFill>
              </a:rPr>
              <a:t>Carrell</a:t>
            </a:r>
            <a:r>
              <a:rPr lang="en-US" sz="1400" dirty="0">
                <a:solidFill>
                  <a:schemeClr val="bg1"/>
                </a:solidFill>
              </a:rPr>
              <a:t> (Dartmouth), R. Gilchrist (Adams State), R. Fullerton (Air Force Academy), J. West (Air Force Academy), 2007, Peer and leadership effects in academic and athletic performance. Available at SSRN: http://ssrn.com/abstract=924516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Air Force Academy - Color Guard by l0ckergn0me."/>
          <p:cNvPicPr>
            <a:picLocks noChangeAspect="1" noChangeArrowheads="1"/>
          </p:cNvPicPr>
          <p:nvPr/>
        </p:nvPicPr>
        <p:blipFill>
          <a:blip r:embed="rId3" cstate="print"/>
          <a:srcRect t="7778"/>
          <a:stretch>
            <a:fillRect/>
          </a:stretch>
        </p:blipFill>
        <p:spPr bwMode="auto">
          <a:xfrm>
            <a:off x="1524000" y="0"/>
            <a:ext cx="9144000" cy="6324600"/>
          </a:xfrm>
          <a:prstGeom prst="rect">
            <a:avLst/>
          </a:prstGeom>
          <a:noFill/>
        </p:spPr>
      </p:pic>
      <p:sp>
        <p:nvSpPr>
          <p:cNvPr id="3" name="Content Placeholder 2"/>
          <p:cNvSpPr>
            <a:spLocks noGrp="1"/>
          </p:cNvSpPr>
          <p:nvPr>
            <p:ph idx="1"/>
          </p:nvPr>
        </p:nvSpPr>
        <p:spPr>
          <a:xfrm>
            <a:off x="1524000" y="4267200"/>
            <a:ext cx="9144000" cy="1981200"/>
          </a:xfrm>
        </p:spPr>
        <p:txBody>
          <a:bodyPr>
            <a:normAutofit fontScale="92500" lnSpcReduction="20000"/>
          </a:bodyPr>
          <a:lstStyle/>
          <a:p>
            <a:pPr>
              <a:buNone/>
            </a:pPr>
            <a:r>
              <a:rPr lang="en-US" b="1" dirty="0" smtClean="0">
                <a:solidFill>
                  <a:schemeClr val="bg1"/>
                </a:solidFill>
              </a:rPr>
              <a:t>The Air Force Academy – A natural experiment.</a:t>
            </a:r>
          </a:p>
          <a:p>
            <a:pPr marL="0" indent="0">
              <a:buNone/>
            </a:pPr>
            <a:endParaRPr lang="en-US" sz="1900" b="1" dirty="0">
              <a:solidFill>
                <a:schemeClr val="bg1"/>
              </a:solidFill>
            </a:endParaRPr>
          </a:p>
          <a:p>
            <a:pPr marL="0" indent="0">
              <a:buNone/>
            </a:pPr>
            <a:r>
              <a:rPr lang="en-US" b="1" dirty="0" smtClean="0">
                <a:solidFill>
                  <a:schemeClr val="bg1"/>
                </a:solidFill>
              </a:rPr>
              <a:t>Students are randomly assigned to a “squadron” of 120 students who live, eat, and train together and who compete as a squadron in athletic competition.</a:t>
            </a:r>
          </a:p>
        </p:txBody>
      </p:sp>
      <p:sp>
        <p:nvSpPr>
          <p:cNvPr id="4" name="TextBox 3"/>
          <p:cNvSpPr txBox="1"/>
          <p:nvPr/>
        </p:nvSpPr>
        <p:spPr>
          <a:xfrm>
            <a:off x="1524000" y="6334780"/>
            <a:ext cx="9144000" cy="523220"/>
          </a:xfrm>
          <a:prstGeom prst="rect">
            <a:avLst/>
          </a:prstGeom>
          <a:solidFill>
            <a:srgbClr val="C00000"/>
          </a:solidFill>
        </p:spPr>
        <p:txBody>
          <a:bodyPr wrap="square" rtlCol="0">
            <a:spAutoFit/>
          </a:bodyPr>
          <a:lstStyle/>
          <a:p>
            <a:r>
              <a:rPr lang="en-US" sz="1400" dirty="0">
                <a:solidFill>
                  <a:schemeClr val="bg1"/>
                </a:solidFill>
              </a:rPr>
              <a:t>S. </a:t>
            </a:r>
            <a:r>
              <a:rPr lang="en-US" sz="1400" dirty="0" err="1">
                <a:solidFill>
                  <a:schemeClr val="bg1"/>
                </a:solidFill>
              </a:rPr>
              <a:t>Carrell</a:t>
            </a:r>
            <a:r>
              <a:rPr lang="en-US" sz="1400" dirty="0">
                <a:solidFill>
                  <a:schemeClr val="bg1"/>
                </a:solidFill>
              </a:rPr>
              <a:t> (Dartmouth), R. Gilchrist (Adams State), R. Fullerton (Air Force Academy), J. West (Air Force Academy), 2007, Peer and leadership effects in academic and athletic performance. Available at SSRN: http://ssrn.com/abstract=924516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ass of 2009, USAF Academy Graduation, Colorado Springs, Co, Hat Hurray Toss by BL1961."/>
          <p:cNvPicPr>
            <a:picLocks noChangeAspect="1" noChangeArrowheads="1"/>
          </p:cNvPicPr>
          <p:nvPr/>
        </p:nvPicPr>
        <p:blipFill>
          <a:blip r:embed="rId3" cstate="print"/>
          <a:srcRect r="4000"/>
          <a:stretch>
            <a:fillRect/>
          </a:stretch>
        </p:blipFill>
        <p:spPr bwMode="auto">
          <a:xfrm>
            <a:off x="1524000" y="0"/>
            <a:ext cx="9144000" cy="6324602"/>
          </a:xfrm>
          <a:prstGeom prst="rect">
            <a:avLst/>
          </a:prstGeom>
          <a:noFill/>
        </p:spPr>
      </p:pic>
      <p:pic>
        <p:nvPicPr>
          <p:cNvPr id="6" name="Picture 5" descr="Yellow Note Bottom.bmp"/>
          <p:cNvPicPr>
            <a:picLocks noChangeAspect="1"/>
          </p:cNvPicPr>
          <p:nvPr/>
        </p:nvPicPr>
        <p:blipFill>
          <a:blip r:embed="rId4" cstate="print"/>
          <a:stretch>
            <a:fillRect/>
          </a:stretch>
        </p:blipFill>
        <p:spPr>
          <a:xfrm>
            <a:off x="1752600" y="304800"/>
            <a:ext cx="3429000" cy="2348263"/>
          </a:xfrm>
          <a:prstGeom prst="rect">
            <a:avLst/>
          </a:prstGeom>
        </p:spPr>
      </p:pic>
      <p:pic>
        <p:nvPicPr>
          <p:cNvPr id="7" name="Picture 6" descr="Yellow Note Top.bmp"/>
          <p:cNvPicPr>
            <a:picLocks noChangeAspect="1"/>
          </p:cNvPicPr>
          <p:nvPr/>
        </p:nvPicPr>
        <p:blipFill>
          <a:blip r:embed="rId5" cstate="print"/>
          <a:stretch>
            <a:fillRect/>
          </a:stretch>
        </p:blipFill>
        <p:spPr>
          <a:xfrm rot="21091672">
            <a:off x="2705298" y="83189"/>
            <a:ext cx="1415213" cy="624724"/>
          </a:xfrm>
          <a:prstGeom prst="rect">
            <a:avLst/>
          </a:prstGeom>
        </p:spPr>
      </p:pic>
      <p:sp>
        <p:nvSpPr>
          <p:cNvPr id="3" name="Content Placeholder 2"/>
          <p:cNvSpPr>
            <a:spLocks noGrp="1"/>
          </p:cNvSpPr>
          <p:nvPr>
            <p:ph idx="1"/>
          </p:nvPr>
        </p:nvSpPr>
        <p:spPr>
          <a:xfrm>
            <a:off x="1752600" y="304800"/>
            <a:ext cx="3429000" cy="2209800"/>
          </a:xfrm>
        </p:spPr>
        <p:txBody>
          <a:bodyPr>
            <a:normAutofit fontScale="85000" lnSpcReduction="10000"/>
          </a:bodyPr>
          <a:lstStyle/>
          <a:p>
            <a:pPr marL="0" indent="0">
              <a:buNone/>
            </a:pPr>
            <a:endParaRPr lang="en-US" dirty="0" smtClean="0">
              <a:solidFill>
                <a:schemeClr val="tx2">
                  <a:lumMod val="75000"/>
                </a:schemeClr>
              </a:solidFill>
            </a:endParaRPr>
          </a:p>
          <a:p>
            <a:pPr marL="0" indent="0">
              <a:buNone/>
            </a:pPr>
            <a:r>
              <a:rPr lang="en-US" b="1" dirty="0" smtClean="0">
                <a:solidFill>
                  <a:schemeClr val="tx2">
                    <a:lumMod val="75000"/>
                  </a:schemeClr>
                </a:solidFill>
                <a:latin typeface="Tw Cen MT Condensed Extra Bold" pitchFamily="34" charset="0"/>
              </a:rPr>
              <a:t>“A 1 point increase in peer group GPA increases individual GPA by .65 grade points.”</a:t>
            </a:r>
          </a:p>
        </p:txBody>
      </p:sp>
      <p:sp>
        <p:nvSpPr>
          <p:cNvPr id="4" name="TextBox 3"/>
          <p:cNvSpPr txBox="1"/>
          <p:nvPr/>
        </p:nvSpPr>
        <p:spPr>
          <a:xfrm>
            <a:off x="1524000" y="6334780"/>
            <a:ext cx="9144000" cy="523220"/>
          </a:xfrm>
          <a:prstGeom prst="rect">
            <a:avLst/>
          </a:prstGeom>
          <a:solidFill>
            <a:srgbClr val="C00000"/>
          </a:solidFill>
        </p:spPr>
        <p:txBody>
          <a:bodyPr wrap="square" rtlCol="0">
            <a:spAutoFit/>
          </a:bodyPr>
          <a:lstStyle/>
          <a:p>
            <a:r>
              <a:rPr lang="en-US" sz="1400" dirty="0">
                <a:solidFill>
                  <a:schemeClr val="bg1"/>
                </a:solidFill>
              </a:rPr>
              <a:t>S. </a:t>
            </a:r>
            <a:r>
              <a:rPr lang="en-US" sz="1400" dirty="0" err="1">
                <a:solidFill>
                  <a:schemeClr val="bg1"/>
                </a:solidFill>
              </a:rPr>
              <a:t>Carrell</a:t>
            </a:r>
            <a:r>
              <a:rPr lang="en-US" sz="1400" dirty="0">
                <a:solidFill>
                  <a:schemeClr val="bg1"/>
                </a:solidFill>
              </a:rPr>
              <a:t> (Dartmouth), R. Gilchrist (Adams State), R. Fullerton (Air Force Academy), J. West (Air Force Academy), 2007, Peer and leadership effects in academic and athletic performance. Available at SSRN: http://ssrn.com/abstract=924516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Documents and Settings\rjames\Local Settings\Temporary Internet Files\Content.IE5\307WFT0U\MPj04307970000[1].jpg"/>
          <p:cNvPicPr>
            <a:picLocks noChangeAspect="1" noChangeArrowheads="1"/>
          </p:cNvPicPr>
          <p:nvPr/>
        </p:nvPicPr>
        <p:blipFill>
          <a:blip r:embed="rId2" cstate="print"/>
          <a:srcRect/>
          <a:stretch>
            <a:fillRect/>
          </a:stretch>
        </p:blipFill>
        <p:spPr bwMode="auto">
          <a:xfrm>
            <a:off x="5791201" y="0"/>
            <a:ext cx="4876800" cy="6369698"/>
          </a:xfrm>
          <a:prstGeom prst="rect">
            <a:avLst/>
          </a:prstGeom>
          <a:noFill/>
        </p:spPr>
      </p:pic>
      <p:sp>
        <p:nvSpPr>
          <p:cNvPr id="3" name="Content Placeholder 2"/>
          <p:cNvSpPr>
            <a:spLocks noGrp="1"/>
          </p:cNvSpPr>
          <p:nvPr>
            <p:ph idx="1"/>
          </p:nvPr>
        </p:nvSpPr>
        <p:spPr>
          <a:xfrm>
            <a:off x="1524000" y="0"/>
            <a:ext cx="4191000" cy="6324600"/>
          </a:xfrm>
        </p:spPr>
        <p:txBody>
          <a:bodyPr>
            <a:normAutofit/>
          </a:bodyPr>
          <a:lstStyle/>
          <a:p>
            <a:pPr marL="0" indent="0">
              <a:buNone/>
            </a:pPr>
            <a:r>
              <a:rPr lang="en-US" dirty="0" smtClean="0"/>
              <a:t>Being randomly assigned to a squadron with higher athletic ability increased the student’s athletic test scores (timed pull-ups, sit-ups, push-ups, and 600-yard shuttle run).  Even the previous year’s assignment continued to have a highly significant effect.</a:t>
            </a:r>
          </a:p>
        </p:txBody>
      </p:sp>
      <p:sp>
        <p:nvSpPr>
          <p:cNvPr id="4" name="TextBox 3"/>
          <p:cNvSpPr txBox="1"/>
          <p:nvPr/>
        </p:nvSpPr>
        <p:spPr>
          <a:xfrm>
            <a:off x="1524000" y="6334780"/>
            <a:ext cx="9144000" cy="523220"/>
          </a:xfrm>
          <a:prstGeom prst="rect">
            <a:avLst/>
          </a:prstGeom>
          <a:solidFill>
            <a:srgbClr val="C00000"/>
          </a:solidFill>
        </p:spPr>
        <p:txBody>
          <a:bodyPr wrap="square" rtlCol="0">
            <a:spAutoFit/>
          </a:bodyPr>
          <a:lstStyle/>
          <a:p>
            <a:r>
              <a:rPr lang="en-US" sz="1400" dirty="0">
                <a:solidFill>
                  <a:schemeClr val="bg1"/>
                </a:solidFill>
              </a:rPr>
              <a:t>S. </a:t>
            </a:r>
            <a:r>
              <a:rPr lang="en-US" sz="1400" dirty="0" err="1">
                <a:solidFill>
                  <a:schemeClr val="bg1"/>
                </a:solidFill>
              </a:rPr>
              <a:t>Carrell</a:t>
            </a:r>
            <a:r>
              <a:rPr lang="en-US" sz="1400" dirty="0">
                <a:solidFill>
                  <a:schemeClr val="bg1"/>
                </a:solidFill>
              </a:rPr>
              <a:t> (Dartmouth), R. Gilchrist (Adams State), R. Fullerton (Air Force Academy), J. West (Air Force Academy), 2007, Peer and leadership effects in academic and athletic performance. Available at SSRN: http://ssrn.com/abstract=924516</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747" name="Picture 3" descr="C:\Documents and Settings\rjames\Local Settings\Temporary Internet Files\Content.IE5\WYB4Q01C\MPj04393970000[1].jpg"/>
          <p:cNvPicPr>
            <a:picLocks noChangeAspect="1" noChangeArrowheads="1"/>
          </p:cNvPicPr>
          <p:nvPr/>
        </p:nvPicPr>
        <p:blipFill>
          <a:blip r:embed="rId2" cstate="print"/>
          <a:srcRect r="-2842"/>
          <a:stretch>
            <a:fillRect/>
          </a:stretch>
        </p:blipFill>
        <p:spPr bwMode="auto">
          <a:xfrm>
            <a:off x="1524000" y="1301750"/>
            <a:ext cx="7620000" cy="4946650"/>
          </a:xfrm>
          <a:prstGeom prst="rect">
            <a:avLst/>
          </a:prstGeom>
          <a:noFill/>
        </p:spPr>
      </p:pic>
      <p:sp>
        <p:nvSpPr>
          <p:cNvPr id="3" name="Content Placeholder 2"/>
          <p:cNvSpPr>
            <a:spLocks noGrp="1"/>
          </p:cNvSpPr>
          <p:nvPr>
            <p:ph idx="1"/>
          </p:nvPr>
        </p:nvSpPr>
        <p:spPr>
          <a:xfrm>
            <a:off x="1524000" y="1"/>
            <a:ext cx="9144000" cy="1066799"/>
          </a:xfrm>
        </p:spPr>
        <p:txBody>
          <a:bodyPr>
            <a:normAutofit lnSpcReduction="10000"/>
          </a:bodyPr>
          <a:lstStyle/>
          <a:p>
            <a:pPr marL="0" indent="0" algn="ctr">
              <a:buNone/>
            </a:pPr>
            <a:r>
              <a:rPr lang="en-US" dirty="0" smtClean="0"/>
              <a:t>Does pulling the top students out of a high school negatively affect the remaining students?</a:t>
            </a:r>
          </a:p>
        </p:txBody>
      </p:sp>
      <p:sp>
        <p:nvSpPr>
          <p:cNvPr id="4" name="TextBox 3"/>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A. Dills (Clemson), 2005, Does cream-skimming curdle the milk? A study of peer effects. Economics of Education Review, 24, 19-28</a:t>
            </a:r>
          </a:p>
        </p:txBody>
      </p:sp>
      <p:sp>
        <p:nvSpPr>
          <p:cNvPr id="8" name="TextBox 7"/>
          <p:cNvSpPr txBox="1"/>
          <p:nvPr/>
        </p:nvSpPr>
        <p:spPr>
          <a:xfrm>
            <a:off x="8001000" y="1219200"/>
            <a:ext cx="2667000" cy="3970318"/>
          </a:xfrm>
          <a:prstGeom prst="rect">
            <a:avLst/>
          </a:prstGeom>
          <a:noFill/>
        </p:spPr>
        <p:txBody>
          <a:bodyPr wrap="square" rtlCol="0">
            <a:spAutoFit/>
          </a:bodyPr>
          <a:lstStyle/>
          <a:p>
            <a:r>
              <a:rPr lang="en-US" sz="2800" dirty="0"/>
              <a:t>A Washington, D.C. suburb opened a new magnet high school admitting only the top 2% (GPA &amp; test scores) from the county.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Documents and Settings\rjames\Local Settings\Temporary Internet Files\Content.IE5\NA5J5WLH\MPj03169240000[1].jpg"/>
          <p:cNvPicPr>
            <a:picLocks noChangeAspect="1" noChangeArrowheads="1"/>
          </p:cNvPicPr>
          <p:nvPr/>
        </p:nvPicPr>
        <p:blipFill>
          <a:blip r:embed="rId2" cstate="print"/>
          <a:srcRect/>
          <a:stretch>
            <a:fillRect/>
          </a:stretch>
        </p:blipFill>
        <p:spPr bwMode="auto">
          <a:xfrm>
            <a:off x="6477000" y="-1"/>
            <a:ext cx="4191000" cy="6302255"/>
          </a:xfrm>
          <a:prstGeom prst="rect">
            <a:avLst/>
          </a:prstGeom>
          <a:noFill/>
        </p:spPr>
      </p:pic>
      <p:sp>
        <p:nvSpPr>
          <p:cNvPr id="3" name="Content Placeholder 2"/>
          <p:cNvSpPr>
            <a:spLocks noGrp="1"/>
          </p:cNvSpPr>
          <p:nvPr>
            <p:ph idx="1"/>
          </p:nvPr>
        </p:nvSpPr>
        <p:spPr>
          <a:xfrm>
            <a:off x="1828800" y="762001"/>
            <a:ext cx="4495800" cy="4525963"/>
          </a:xfrm>
        </p:spPr>
        <p:txBody>
          <a:bodyPr>
            <a:normAutofit/>
          </a:bodyPr>
          <a:lstStyle/>
          <a:p>
            <a:pPr marL="0" indent="0">
              <a:buNone/>
            </a:pPr>
            <a:r>
              <a:rPr lang="en-US" dirty="0" smtClean="0"/>
              <a:t>Finding: “the departure of an additional 1% of high-scoring students increases the percentage of remaining students scoring in the bottom national quartile by about 9%.”</a:t>
            </a:r>
            <a:endParaRPr lang="en-US" dirty="0"/>
          </a:p>
        </p:txBody>
      </p:sp>
      <p:sp>
        <p:nvSpPr>
          <p:cNvPr id="4" name="TextBox 3"/>
          <p:cNvSpPr txBox="1"/>
          <p:nvPr/>
        </p:nvSpPr>
        <p:spPr>
          <a:xfrm>
            <a:off x="1524000" y="6211670"/>
            <a:ext cx="9144000" cy="646331"/>
          </a:xfrm>
          <a:prstGeom prst="rect">
            <a:avLst/>
          </a:prstGeom>
          <a:solidFill>
            <a:srgbClr val="C00000"/>
          </a:solidFill>
        </p:spPr>
        <p:txBody>
          <a:bodyPr wrap="square" rtlCol="0">
            <a:spAutoFit/>
          </a:bodyPr>
          <a:lstStyle/>
          <a:p>
            <a:r>
              <a:rPr lang="en-US" dirty="0">
                <a:solidFill>
                  <a:schemeClr val="bg1"/>
                </a:solidFill>
              </a:rPr>
              <a:t>A. Dills (Clemson), 2005, Does cream-skimming curdle the milk? A study of peer effects. Economics of Education Review, 24, 19-28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Documents and Settings\rjames\Local Settings\Temporary Internet Files\Content.IE5\U70OU36V\MPj04394030000[1].jpg"/>
          <p:cNvPicPr>
            <a:picLocks noChangeAspect="1" noChangeArrowheads="1"/>
          </p:cNvPicPr>
          <p:nvPr/>
        </p:nvPicPr>
        <p:blipFill>
          <a:blip r:embed="rId2" cstate="print"/>
          <a:srcRect/>
          <a:stretch>
            <a:fillRect/>
          </a:stretch>
        </p:blipFill>
        <p:spPr bwMode="auto">
          <a:xfrm>
            <a:off x="1524000" y="0"/>
            <a:ext cx="9144001" cy="6858000"/>
          </a:xfrm>
          <a:prstGeom prst="rect">
            <a:avLst/>
          </a:prstGeom>
          <a:noFill/>
        </p:spPr>
      </p:pic>
      <p:sp>
        <p:nvSpPr>
          <p:cNvPr id="5" name="TextBox 4"/>
          <p:cNvSpPr txBox="1"/>
          <p:nvPr/>
        </p:nvSpPr>
        <p:spPr>
          <a:xfrm>
            <a:off x="7239000" y="0"/>
            <a:ext cx="3429000" cy="2308324"/>
          </a:xfrm>
          <a:prstGeom prst="rect">
            <a:avLst/>
          </a:prstGeom>
          <a:noFill/>
        </p:spPr>
        <p:txBody>
          <a:bodyPr wrap="square" rtlCol="0">
            <a:spAutoFit/>
          </a:bodyPr>
          <a:lstStyle/>
          <a:p>
            <a:pPr algn="r"/>
            <a:r>
              <a:rPr lang="en-US" sz="4800" dirty="0">
                <a:solidFill>
                  <a:schemeClr val="bg1"/>
                </a:solidFill>
              </a:rPr>
              <a:t>Peer effects in academic cheating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85801"/>
            <a:ext cx="6934200" cy="3047999"/>
          </a:xfrm>
        </p:spPr>
        <p:txBody>
          <a:bodyPr>
            <a:normAutofit lnSpcReduction="10000"/>
          </a:bodyPr>
          <a:lstStyle/>
          <a:p>
            <a:pPr marL="0" indent="0">
              <a:buNone/>
            </a:pPr>
            <a:r>
              <a:rPr lang="en-US" b="1" dirty="0" smtClean="0"/>
              <a:t>Study</a:t>
            </a:r>
            <a:r>
              <a:rPr lang="en-US" dirty="0" smtClean="0"/>
              <a:t>: A study of cheating at the three military academies from 1959-2002.</a:t>
            </a:r>
          </a:p>
          <a:p>
            <a:pPr marL="0" indent="0">
              <a:buNone/>
            </a:pPr>
            <a:endParaRPr lang="en-US" dirty="0" smtClean="0"/>
          </a:p>
          <a:p>
            <a:pPr marL="0" indent="0">
              <a:buNone/>
            </a:pPr>
            <a:r>
              <a:rPr lang="en-US" b="1" dirty="0" smtClean="0"/>
              <a:t>Question</a:t>
            </a:r>
            <a:r>
              <a:rPr lang="en-US" dirty="0" smtClean="0"/>
              <a:t>: Did the introduction of a “cheating” student create more cheaters among other students?</a:t>
            </a:r>
          </a:p>
        </p:txBody>
      </p:sp>
      <p:sp>
        <p:nvSpPr>
          <p:cNvPr id="5" name="TextBox 4"/>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Carrell</a:t>
            </a:r>
            <a:r>
              <a:rPr lang="en-US" dirty="0">
                <a:solidFill>
                  <a:schemeClr val="bg1"/>
                </a:solidFill>
              </a:rPr>
              <a:t>, S. (Dartmouth), </a:t>
            </a:r>
            <a:r>
              <a:rPr lang="en-US" dirty="0" err="1">
                <a:solidFill>
                  <a:schemeClr val="bg1"/>
                </a:solidFill>
              </a:rPr>
              <a:t>Malmstrom</a:t>
            </a:r>
            <a:r>
              <a:rPr lang="en-US" dirty="0">
                <a:solidFill>
                  <a:schemeClr val="bg1"/>
                </a:solidFill>
              </a:rPr>
              <a:t>, F. (Air Force Academy), &amp; West, J. (Air Force Academy), 2008, </a:t>
            </a:r>
            <a:r>
              <a:rPr lang="en-US" i="1" dirty="0">
                <a:solidFill>
                  <a:schemeClr val="bg1"/>
                </a:solidFill>
              </a:rPr>
              <a:t>Peer effects in academic cheating.</a:t>
            </a:r>
            <a:r>
              <a:rPr lang="en-US" dirty="0">
                <a:solidFill>
                  <a:schemeClr val="bg1"/>
                </a:solidFill>
              </a:rPr>
              <a:t> Journal of Human Resources, 43(1),173-207.</a:t>
            </a:r>
          </a:p>
        </p:txBody>
      </p:sp>
      <p:pic>
        <p:nvPicPr>
          <p:cNvPr id="2057" name="Picture 9" descr="C:\Documents and Settings\rjames\Local Settings\Temporary Internet Files\Content.IE5\HMZEXSYI\MCj04244900000[1].wmf"/>
          <p:cNvPicPr>
            <a:picLocks noChangeAspect="1" noChangeArrowheads="1"/>
          </p:cNvPicPr>
          <p:nvPr/>
        </p:nvPicPr>
        <p:blipFill>
          <a:blip r:embed="rId2" cstate="print"/>
          <a:srcRect/>
          <a:stretch>
            <a:fillRect/>
          </a:stretch>
        </p:blipFill>
        <p:spPr bwMode="auto">
          <a:xfrm>
            <a:off x="1828802" y="5257801"/>
            <a:ext cx="906999" cy="955675"/>
          </a:xfrm>
          <a:prstGeom prst="rect">
            <a:avLst/>
          </a:prstGeom>
          <a:noFill/>
        </p:spPr>
      </p:pic>
      <p:pic>
        <p:nvPicPr>
          <p:cNvPr id="2058" name="Picture 10" descr="C:\Documents and Settings\rjames\Local Settings\Temporary Internet Files\Content.IE5\JMQNH4L5\MCj04257620000[1].wmf"/>
          <p:cNvPicPr>
            <a:picLocks noChangeAspect="1" noChangeArrowheads="1"/>
          </p:cNvPicPr>
          <p:nvPr/>
        </p:nvPicPr>
        <p:blipFill>
          <a:blip r:embed="rId3" cstate="print"/>
          <a:srcRect/>
          <a:stretch>
            <a:fillRect/>
          </a:stretch>
        </p:blipFill>
        <p:spPr bwMode="auto">
          <a:xfrm>
            <a:off x="2819400" y="4572001"/>
            <a:ext cx="914400" cy="945827"/>
          </a:xfrm>
          <a:prstGeom prst="rect">
            <a:avLst/>
          </a:prstGeom>
          <a:noFill/>
        </p:spPr>
      </p:pic>
      <p:pic>
        <p:nvPicPr>
          <p:cNvPr id="22" name="Picture 9" descr="C:\Documents and Settings\rjames\Local Settings\Temporary Internet Files\Content.IE5\HMZEXSYI\MCj04244900000[1].wmf"/>
          <p:cNvPicPr>
            <a:picLocks noChangeAspect="1" noChangeArrowheads="1"/>
          </p:cNvPicPr>
          <p:nvPr/>
        </p:nvPicPr>
        <p:blipFill>
          <a:blip r:embed="rId2" cstate="print"/>
          <a:srcRect/>
          <a:stretch>
            <a:fillRect/>
          </a:stretch>
        </p:blipFill>
        <p:spPr bwMode="auto">
          <a:xfrm>
            <a:off x="9296401" y="5257801"/>
            <a:ext cx="906999" cy="955675"/>
          </a:xfrm>
          <a:prstGeom prst="rect">
            <a:avLst/>
          </a:prstGeom>
          <a:noFill/>
        </p:spPr>
      </p:pic>
      <p:pic>
        <p:nvPicPr>
          <p:cNvPr id="23" name="Picture 9" descr="C:\Documents and Settings\rjames\Local Settings\Temporary Internet Files\Content.IE5\HMZEXSYI\MCj04244900000[1].wmf"/>
          <p:cNvPicPr>
            <a:picLocks noChangeAspect="1" noChangeArrowheads="1"/>
          </p:cNvPicPr>
          <p:nvPr/>
        </p:nvPicPr>
        <p:blipFill>
          <a:blip r:embed="rId2" cstate="print"/>
          <a:srcRect/>
          <a:stretch>
            <a:fillRect/>
          </a:stretch>
        </p:blipFill>
        <p:spPr bwMode="auto">
          <a:xfrm>
            <a:off x="8229601" y="5257801"/>
            <a:ext cx="906999" cy="955675"/>
          </a:xfrm>
          <a:prstGeom prst="rect">
            <a:avLst/>
          </a:prstGeom>
          <a:noFill/>
        </p:spPr>
      </p:pic>
      <p:pic>
        <p:nvPicPr>
          <p:cNvPr id="24" name="Picture 9" descr="C:\Documents and Settings\rjames\Local Settings\Temporary Internet Files\Content.IE5\HMZEXSYI\MCj04244900000[1].wmf"/>
          <p:cNvPicPr>
            <a:picLocks noChangeAspect="1" noChangeArrowheads="1"/>
          </p:cNvPicPr>
          <p:nvPr/>
        </p:nvPicPr>
        <p:blipFill>
          <a:blip r:embed="rId2" cstate="print"/>
          <a:srcRect/>
          <a:stretch>
            <a:fillRect/>
          </a:stretch>
        </p:blipFill>
        <p:spPr bwMode="auto">
          <a:xfrm>
            <a:off x="7162801" y="5257801"/>
            <a:ext cx="906999" cy="955675"/>
          </a:xfrm>
          <a:prstGeom prst="rect">
            <a:avLst/>
          </a:prstGeom>
          <a:noFill/>
        </p:spPr>
      </p:pic>
      <p:pic>
        <p:nvPicPr>
          <p:cNvPr id="25" name="Picture 9" descr="C:\Documents and Settings\rjames\Local Settings\Temporary Internet Files\Content.IE5\HMZEXSYI\MCj04244900000[1].wmf"/>
          <p:cNvPicPr>
            <a:picLocks noChangeAspect="1" noChangeArrowheads="1"/>
          </p:cNvPicPr>
          <p:nvPr/>
        </p:nvPicPr>
        <p:blipFill>
          <a:blip r:embed="rId2" cstate="print"/>
          <a:srcRect/>
          <a:stretch>
            <a:fillRect/>
          </a:stretch>
        </p:blipFill>
        <p:spPr bwMode="auto">
          <a:xfrm>
            <a:off x="6096001" y="5257801"/>
            <a:ext cx="906999" cy="955675"/>
          </a:xfrm>
          <a:prstGeom prst="rect">
            <a:avLst/>
          </a:prstGeom>
          <a:noFill/>
        </p:spPr>
      </p:pic>
      <p:pic>
        <p:nvPicPr>
          <p:cNvPr id="26" name="Picture 9" descr="C:\Documents and Settings\rjames\Local Settings\Temporary Internet Files\Content.IE5\HMZEXSYI\MCj04244900000[1].wmf"/>
          <p:cNvPicPr>
            <a:picLocks noChangeAspect="1" noChangeArrowheads="1"/>
          </p:cNvPicPr>
          <p:nvPr/>
        </p:nvPicPr>
        <p:blipFill>
          <a:blip r:embed="rId2" cstate="print"/>
          <a:srcRect/>
          <a:stretch>
            <a:fillRect/>
          </a:stretch>
        </p:blipFill>
        <p:spPr bwMode="auto">
          <a:xfrm>
            <a:off x="5029201" y="5257801"/>
            <a:ext cx="906999" cy="955675"/>
          </a:xfrm>
          <a:prstGeom prst="rect">
            <a:avLst/>
          </a:prstGeom>
          <a:noFill/>
        </p:spPr>
      </p:pic>
      <p:pic>
        <p:nvPicPr>
          <p:cNvPr id="27" name="Picture 9" descr="C:\Documents and Settings\rjames\Local Settings\Temporary Internet Files\Content.IE5\HMZEXSYI\MCj04244900000[1].wmf"/>
          <p:cNvPicPr>
            <a:picLocks noChangeAspect="1" noChangeArrowheads="1"/>
          </p:cNvPicPr>
          <p:nvPr/>
        </p:nvPicPr>
        <p:blipFill>
          <a:blip r:embed="rId2" cstate="print"/>
          <a:srcRect/>
          <a:stretch>
            <a:fillRect/>
          </a:stretch>
        </p:blipFill>
        <p:spPr bwMode="auto">
          <a:xfrm>
            <a:off x="3962401" y="5257801"/>
            <a:ext cx="906999" cy="955675"/>
          </a:xfrm>
          <a:prstGeom prst="rect">
            <a:avLst/>
          </a:prstGeom>
          <a:noFill/>
        </p:spPr>
      </p:pic>
      <p:sp>
        <p:nvSpPr>
          <p:cNvPr id="28" name="Down Arrow 27"/>
          <p:cNvSpPr/>
          <p:nvPr/>
        </p:nvSpPr>
        <p:spPr>
          <a:xfrm>
            <a:off x="3124200" y="5562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
            <a:ext cx="9144000" cy="4114800"/>
          </a:xfrm>
        </p:spPr>
        <p:txBody>
          <a:bodyPr>
            <a:normAutofit/>
          </a:bodyPr>
          <a:lstStyle/>
          <a:p>
            <a:pPr marL="0" indent="0">
              <a:spcBef>
                <a:spcPts val="0"/>
              </a:spcBef>
              <a:buNone/>
            </a:pPr>
            <a:r>
              <a:rPr lang="en-US" dirty="0" smtClean="0"/>
              <a:t>One additional college cheater directly created 0.55 to 0.80 new college cheaters.  But, “the social multiplier exists as newly created cheaters exert peer influence, which create additional cheaters…Hence, the addition of one college cheater creates</a:t>
            </a:r>
          </a:p>
          <a:p>
            <a:pPr marL="0" indent="0">
              <a:spcBef>
                <a:spcPts val="0"/>
              </a:spcBef>
              <a:buNone/>
            </a:pPr>
            <a:r>
              <a:rPr lang="en-US" sz="2800" dirty="0"/>
              <a:t> </a:t>
            </a:r>
            <a:r>
              <a:rPr lang="en-US" sz="4800" b="1" dirty="0"/>
              <a:t>2.21 to 4.90 new college cheaters.”</a:t>
            </a:r>
            <a:endParaRPr lang="en-US" sz="2800" dirty="0"/>
          </a:p>
        </p:txBody>
      </p:sp>
      <p:sp>
        <p:nvSpPr>
          <p:cNvPr id="5" name="TextBox 4"/>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Carrell</a:t>
            </a:r>
            <a:r>
              <a:rPr lang="en-US" dirty="0">
                <a:solidFill>
                  <a:schemeClr val="bg1"/>
                </a:solidFill>
              </a:rPr>
              <a:t>, S. (Dartmouth), </a:t>
            </a:r>
            <a:r>
              <a:rPr lang="en-US" dirty="0" err="1">
                <a:solidFill>
                  <a:schemeClr val="bg1"/>
                </a:solidFill>
              </a:rPr>
              <a:t>Malmstrom</a:t>
            </a:r>
            <a:r>
              <a:rPr lang="en-US" dirty="0">
                <a:solidFill>
                  <a:schemeClr val="bg1"/>
                </a:solidFill>
              </a:rPr>
              <a:t>, F. (Air Force Academy), &amp; West, J. (Air Force Academy), 2008, </a:t>
            </a:r>
            <a:r>
              <a:rPr lang="en-US" i="1" dirty="0">
                <a:solidFill>
                  <a:schemeClr val="bg1"/>
                </a:solidFill>
              </a:rPr>
              <a:t>Peer effects in academic cheating.</a:t>
            </a:r>
            <a:r>
              <a:rPr lang="en-US" dirty="0">
                <a:solidFill>
                  <a:schemeClr val="bg1"/>
                </a:solidFill>
              </a:rPr>
              <a:t> Journal of Human Resources, 43(1),173-207.</a:t>
            </a:r>
          </a:p>
        </p:txBody>
      </p:sp>
      <p:pic>
        <p:nvPicPr>
          <p:cNvPr id="6" name="Picture 10" descr="C:\Documents and Settings\rjames\Local Settings\Temporary Internet Files\Content.IE5\JMQNH4L5\MCj04257620000[1].wmf"/>
          <p:cNvPicPr>
            <a:picLocks noChangeAspect="1" noChangeArrowheads="1"/>
          </p:cNvPicPr>
          <p:nvPr/>
        </p:nvPicPr>
        <p:blipFill>
          <a:blip r:embed="rId2" cstate="print"/>
          <a:srcRect/>
          <a:stretch>
            <a:fillRect/>
          </a:stretch>
        </p:blipFill>
        <p:spPr bwMode="auto">
          <a:xfrm>
            <a:off x="1676400" y="4800601"/>
            <a:ext cx="914400" cy="945827"/>
          </a:xfrm>
          <a:prstGeom prst="rect">
            <a:avLst/>
          </a:prstGeom>
          <a:noFill/>
        </p:spPr>
      </p:pic>
      <p:pic>
        <p:nvPicPr>
          <p:cNvPr id="7" name="Picture 10" descr="C:\Documents and Settings\rjames\Local Settings\Temporary Internet Files\Content.IE5\JMQNH4L5\MCj04257620000[1].wmf"/>
          <p:cNvPicPr>
            <a:picLocks noChangeAspect="1" noChangeArrowheads="1"/>
          </p:cNvPicPr>
          <p:nvPr/>
        </p:nvPicPr>
        <p:blipFill>
          <a:blip r:embed="rId2" cstate="print"/>
          <a:srcRect r="75000"/>
          <a:stretch>
            <a:fillRect/>
          </a:stretch>
        </p:blipFill>
        <p:spPr bwMode="auto">
          <a:xfrm>
            <a:off x="7315200" y="4267201"/>
            <a:ext cx="228600" cy="945827"/>
          </a:xfrm>
          <a:prstGeom prst="rect">
            <a:avLst/>
          </a:prstGeom>
          <a:noFill/>
        </p:spPr>
      </p:pic>
      <p:pic>
        <p:nvPicPr>
          <p:cNvPr id="8" name="Picture 10" descr="C:\Documents and Settings\rjames\Local Settings\Temporary Internet Files\Content.IE5\JMQNH4L5\MCj04257620000[1].wmf"/>
          <p:cNvPicPr>
            <a:picLocks noChangeAspect="1" noChangeArrowheads="1"/>
          </p:cNvPicPr>
          <p:nvPr/>
        </p:nvPicPr>
        <p:blipFill>
          <a:blip r:embed="rId2" cstate="print"/>
          <a:srcRect/>
          <a:stretch>
            <a:fillRect/>
          </a:stretch>
        </p:blipFill>
        <p:spPr bwMode="auto">
          <a:xfrm>
            <a:off x="5257800" y="4267201"/>
            <a:ext cx="914400" cy="945827"/>
          </a:xfrm>
          <a:prstGeom prst="rect">
            <a:avLst/>
          </a:prstGeom>
          <a:noFill/>
        </p:spPr>
      </p:pic>
      <p:pic>
        <p:nvPicPr>
          <p:cNvPr id="9" name="Picture 10" descr="C:\Documents and Settings\rjames\Local Settings\Temporary Internet Files\Content.IE5\JMQNH4L5\MCj04257620000[1].wmf"/>
          <p:cNvPicPr>
            <a:picLocks noChangeAspect="1" noChangeArrowheads="1"/>
          </p:cNvPicPr>
          <p:nvPr/>
        </p:nvPicPr>
        <p:blipFill>
          <a:blip r:embed="rId2" cstate="print"/>
          <a:srcRect/>
          <a:stretch>
            <a:fillRect/>
          </a:stretch>
        </p:blipFill>
        <p:spPr bwMode="auto">
          <a:xfrm>
            <a:off x="6324600" y="4267201"/>
            <a:ext cx="914400" cy="945827"/>
          </a:xfrm>
          <a:prstGeom prst="rect">
            <a:avLst/>
          </a:prstGeom>
          <a:noFill/>
        </p:spPr>
      </p:pic>
      <p:pic>
        <p:nvPicPr>
          <p:cNvPr id="10" name="Picture 10" descr="C:\Documents and Settings\rjames\Local Settings\Temporary Internet Files\Content.IE5\JMQNH4L5\MCj04257620000[1].wmf"/>
          <p:cNvPicPr>
            <a:picLocks noChangeAspect="1" noChangeArrowheads="1"/>
          </p:cNvPicPr>
          <p:nvPr/>
        </p:nvPicPr>
        <p:blipFill>
          <a:blip r:embed="rId2" cstate="print"/>
          <a:srcRect/>
          <a:stretch>
            <a:fillRect/>
          </a:stretch>
        </p:blipFill>
        <p:spPr bwMode="auto">
          <a:xfrm>
            <a:off x="5257800" y="5257801"/>
            <a:ext cx="914400" cy="945827"/>
          </a:xfrm>
          <a:prstGeom prst="rect">
            <a:avLst/>
          </a:prstGeom>
          <a:noFill/>
        </p:spPr>
      </p:pic>
      <p:pic>
        <p:nvPicPr>
          <p:cNvPr id="11" name="Picture 10" descr="C:\Documents and Settings\rjames\Local Settings\Temporary Internet Files\Content.IE5\JMQNH4L5\MCj04257620000[1].wmf"/>
          <p:cNvPicPr>
            <a:picLocks noChangeAspect="1" noChangeArrowheads="1"/>
          </p:cNvPicPr>
          <p:nvPr/>
        </p:nvPicPr>
        <p:blipFill>
          <a:blip r:embed="rId2" cstate="print"/>
          <a:srcRect/>
          <a:stretch>
            <a:fillRect/>
          </a:stretch>
        </p:blipFill>
        <p:spPr bwMode="auto">
          <a:xfrm>
            <a:off x="6248400" y="5257801"/>
            <a:ext cx="914400" cy="945827"/>
          </a:xfrm>
          <a:prstGeom prst="rect">
            <a:avLst/>
          </a:prstGeom>
          <a:noFill/>
        </p:spPr>
      </p:pic>
      <p:pic>
        <p:nvPicPr>
          <p:cNvPr id="12" name="Picture 10" descr="C:\Documents and Settings\rjames\Local Settings\Temporary Internet Files\Content.IE5\JMQNH4L5\MCj04257620000[1].wmf"/>
          <p:cNvPicPr>
            <a:picLocks noChangeAspect="1" noChangeArrowheads="1"/>
          </p:cNvPicPr>
          <p:nvPr/>
        </p:nvPicPr>
        <p:blipFill>
          <a:blip r:embed="rId2" cstate="print"/>
          <a:srcRect/>
          <a:stretch>
            <a:fillRect/>
          </a:stretch>
        </p:blipFill>
        <p:spPr bwMode="auto">
          <a:xfrm>
            <a:off x="7239000" y="5257801"/>
            <a:ext cx="914400" cy="945827"/>
          </a:xfrm>
          <a:prstGeom prst="rect">
            <a:avLst/>
          </a:prstGeom>
          <a:noFill/>
        </p:spPr>
      </p:pic>
      <p:pic>
        <p:nvPicPr>
          <p:cNvPr id="13" name="Picture 10" descr="C:\Documents and Settings\rjames\Local Settings\Temporary Internet Files\Content.IE5\JMQNH4L5\MCj04257620000[1].wmf"/>
          <p:cNvPicPr>
            <a:picLocks noChangeAspect="1" noChangeArrowheads="1"/>
          </p:cNvPicPr>
          <p:nvPr/>
        </p:nvPicPr>
        <p:blipFill>
          <a:blip r:embed="rId2" cstate="print"/>
          <a:srcRect/>
          <a:stretch>
            <a:fillRect/>
          </a:stretch>
        </p:blipFill>
        <p:spPr bwMode="auto">
          <a:xfrm>
            <a:off x="8229600" y="5257801"/>
            <a:ext cx="914400" cy="945827"/>
          </a:xfrm>
          <a:prstGeom prst="rect">
            <a:avLst/>
          </a:prstGeom>
          <a:noFill/>
        </p:spPr>
      </p:pic>
      <p:pic>
        <p:nvPicPr>
          <p:cNvPr id="14" name="Picture 10" descr="C:\Documents and Settings\rjames\Local Settings\Temporary Internet Files\Content.IE5\JMQNH4L5\MCj04257620000[1].wmf"/>
          <p:cNvPicPr>
            <a:picLocks noChangeAspect="1" noChangeArrowheads="1"/>
          </p:cNvPicPr>
          <p:nvPr/>
        </p:nvPicPr>
        <p:blipFill>
          <a:blip r:embed="rId2" cstate="print"/>
          <a:srcRect r="16667"/>
          <a:stretch>
            <a:fillRect/>
          </a:stretch>
        </p:blipFill>
        <p:spPr bwMode="auto">
          <a:xfrm>
            <a:off x="9220200" y="5257801"/>
            <a:ext cx="762000" cy="945827"/>
          </a:xfrm>
          <a:prstGeom prst="rect">
            <a:avLst/>
          </a:prstGeom>
          <a:noFill/>
        </p:spPr>
      </p:pic>
      <p:cxnSp>
        <p:nvCxnSpPr>
          <p:cNvPr id="16" name="Straight Arrow Connector 15"/>
          <p:cNvCxnSpPr/>
          <p:nvPr/>
        </p:nvCxnSpPr>
        <p:spPr>
          <a:xfrm flipV="1">
            <a:off x="2971800" y="4800600"/>
            <a:ext cx="213360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71800" y="5257800"/>
            <a:ext cx="22098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0800000">
            <a:off x="2667000" y="5257800"/>
            <a:ext cx="304800" cy="1588"/>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Peer </a:t>
            </a:r>
            <a:r>
              <a:rPr lang="en-US" dirty="0"/>
              <a:t>Effects: We will look at results of studies examining peer effects </a:t>
            </a:r>
            <a:r>
              <a:rPr lang="en-US" dirty="0" smtClean="0"/>
              <a:t>in</a:t>
            </a:r>
            <a:endParaRPr lang="en-US" dirty="0"/>
          </a:p>
        </p:txBody>
      </p:sp>
      <p:sp>
        <p:nvSpPr>
          <p:cNvPr id="3" name="Content Placeholder 2"/>
          <p:cNvSpPr>
            <a:spLocks noGrp="1"/>
          </p:cNvSpPr>
          <p:nvPr>
            <p:ph sz="half" idx="1"/>
          </p:nvPr>
        </p:nvSpPr>
        <p:spPr/>
        <p:txBody>
          <a:bodyPr>
            <a:normAutofit/>
          </a:bodyPr>
          <a:lstStyle/>
          <a:p>
            <a:r>
              <a:rPr lang="en-US" dirty="0" smtClean="0"/>
              <a:t>Weight gain/loss</a:t>
            </a:r>
          </a:p>
          <a:p>
            <a:r>
              <a:rPr lang="en-US" dirty="0" smtClean="0"/>
              <a:t>Drug use</a:t>
            </a:r>
          </a:p>
          <a:p>
            <a:r>
              <a:rPr lang="en-US" dirty="0" smtClean="0"/>
              <a:t>Tobacco use</a:t>
            </a:r>
          </a:p>
          <a:p>
            <a:r>
              <a:rPr lang="en-US" dirty="0" smtClean="0"/>
              <a:t>GPA</a:t>
            </a:r>
          </a:p>
          <a:p>
            <a:r>
              <a:rPr lang="en-US" dirty="0" smtClean="0"/>
              <a:t>Athletic fitness</a:t>
            </a:r>
          </a:p>
          <a:p>
            <a:r>
              <a:rPr lang="en-US" dirty="0" smtClean="0"/>
              <a:t>Academic cheating</a:t>
            </a:r>
          </a:p>
        </p:txBody>
      </p:sp>
      <p:sp>
        <p:nvSpPr>
          <p:cNvPr id="8" name="Content Placeholder 7"/>
          <p:cNvSpPr>
            <a:spLocks noGrp="1"/>
          </p:cNvSpPr>
          <p:nvPr>
            <p:ph sz="half" idx="2"/>
          </p:nvPr>
        </p:nvSpPr>
        <p:spPr/>
        <p:txBody>
          <a:bodyPr/>
          <a:lstStyle/>
          <a:p>
            <a:pPr marL="338138" indent="-338138">
              <a:spcBef>
                <a:spcPts val="768"/>
              </a:spcBef>
            </a:pPr>
            <a:r>
              <a:rPr lang="en-US" dirty="0"/>
              <a:t>Retirement saving</a:t>
            </a:r>
          </a:p>
          <a:p>
            <a:pPr marL="338138" indent="-338138">
              <a:spcBef>
                <a:spcPts val="768"/>
              </a:spcBef>
            </a:pPr>
            <a:r>
              <a:rPr lang="en-US" dirty="0"/>
              <a:t>Mutual fund selection</a:t>
            </a:r>
          </a:p>
          <a:p>
            <a:pPr marL="338138" indent="-338138">
              <a:spcBef>
                <a:spcPts val="768"/>
              </a:spcBef>
            </a:pPr>
            <a:r>
              <a:rPr lang="en-US" dirty="0"/>
              <a:t>College selection</a:t>
            </a:r>
          </a:p>
          <a:p>
            <a:pPr marL="338138" indent="-338138">
              <a:spcBef>
                <a:spcPts val="768"/>
              </a:spcBef>
            </a:pPr>
            <a:r>
              <a:rPr lang="en-US" dirty="0"/>
              <a:t>Income satisfaction</a:t>
            </a:r>
          </a:p>
          <a:p>
            <a:pPr marL="338138" indent="-338138">
              <a:spcBef>
                <a:spcPts val="768"/>
              </a:spcBef>
            </a:pPr>
            <a:r>
              <a:rPr lang="en-US" dirty="0"/>
              <a:t>Competitive excellence</a:t>
            </a:r>
          </a:p>
          <a:p>
            <a:pPr>
              <a:spcBef>
                <a:spcPts val="768"/>
              </a:spcBef>
            </a:pPr>
            <a:endParaRPr lang="en-US" sz="2400" dirty="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Documents and Settings\rjames\Local Settings\Temporary Internet Files\Content.IE5\WYB4Q01C\MPj01484840000[1].jpg"/>
          <p:cNvPicPr>
            <a:picLocks noChangeAspect="1" noChangeArrowheads="1"/>
          </p:cNvPicPr>
          <p:nvPr/>
        </p:nvPicPr>
        <p:blipFill>
          <a:blip r:embed="rId3" cstate="print"/>
          <a:srcRect l="48238" t="1425" r="8536"/>
          <a:stretch>
            <a:fillRect/>
          </a:stretch>
        </p:blipFill>
        <p:spPr bwMode="auto">
          <a:xfrm>
            <a:off x="6422964" y="0"/>
            <a:ext cx="4245036" cy="6324600"/>
          </a:xfrm>
          <a:prstGeom prst="rect">
            <a:avLst/>
          </a:prstGeom>
          <a:noFill/>
        </p:spPr>
      </p:pic>
      <p:sp>
        <p:nvSpPr>
          <p:cNvPr id="3" name="Content Placeholder 2"/>
          <p:cNvSpPr>
            <a:spLocks noGrp="1"/>
          </p:cNvSpPr>
          <p:nvPr>
            <p:ph idx="1"/>
          </p:nvPr>
        </p:nvSpPr>
        <p:spPr>
          <a:xfrm>
            <a:off x="1524000" y="0"/>
            <a:ext cx="4876800" cy="6324600"/>
          </a:xfrm>
        </p:spPr>
        <p:txBody>
          <a:bodyPr>
            <a:normAutofit fontScale="92500" lnSpcReduction="20000"/>
          </a:bodyPr>
          <a:lstStyle/>
          <a:p>
            <a:pPr marL="0" indent="0">
              <a:buNone/>
            </a:pPr>
            <a:r>
              <a:rPr lang="en-US" dirty="0" smtClean="0"/>
              <a:t>Does having a top public university in your home county make you more likely to attend a higher quality college even if you do not attend college locally?</a:t>
            </a:r>
          </a:p>
          <a:p>
            <a:pPr marL="0" indent="0">
              <a:buNone/>
            </a:pPr>
            <a:endParaRPr lang="en-US" sz="1500" dirty="0"/>
          </a:p>
          <a:p>
            <a:pPr marL="514350" indent="-514350">
              <a:buFont typeface="Arial" pitchFamily="34" charset="0"/>
              <a:buAutoNum type="alphaLcParenR"/>
            </a:pPr>
            <a:r>
              <a:rPr lang="en-US" dirty="0" smtClean="0"/>
              <a:t>Yes</a:t>
            </a:r>
          </a:p>
          <a:p>
            <a:pPr marL="514350" indent="-514350">
              <a:buAutoNum type="alphaLcParenR"/>
            </a:pPr>
            <a:r>
              <a:rPr lang="en-US" dirty="0" smtClean="0"/>
              <a:t>Yes, but only for families with high wealth and education</a:t>
            </a:r>
          </a:p>
          <a:p>
            <a:pPr marL="514350" indent="-514350">
              <a:buAutoNum type="alphaLcParenR"/>
            </a:pPr>
            <a:r>
              <a:rPr lang="en-US" dirty="0" smtClean="0"/>
              <a:t>Yes, but only for families with moderate or lower wealth and education</a:t>
            </a:r>
          </a:p>
          <a:p>
            <a:pPr marL="514350" indent="-514350">
              <a:buAutoNum type="alphaLcParenR"/>
            </a:pPr>
            <a:r>
              <a:rPr lang="en-US" dirty="0" smtClean="0"/>
              <a:t>No.</a:t>
            </a:r>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a:solidFill>
                  <a:schemeClr val="bg1"/>
                </a:solidFill>
              </a:rPr>
              <a:t>Do, C. (UC-Santa Barbara), 2004, The effects of local colleges on the quality of college attended. </a:t>
            </a:r>
            <a:r>
              <a:rPr lang="en-US" i="1" dirty="0">
                <a:solidFill>
                  <a:schemeClr val="bg1"/>
                </a:solidFill>
              </a:rPr>
              <a:t>Economics of Education Review, 23</a:t>
            </a:r>
            <a:r>
              <a:rPr lang="en-US" dirty="0">
                <a:solidFill>
                  <a:schemeClr val="bg1"/>
                </a:solidFill>
              </a:rPr>
              <a:t>, 249-257.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C:\Documents and Settings\rjames\Local Settings\Temporary Internet Files\Content.IE5\WYB4Q01C\MPj01484840000[1].jpg"/>
          <p:cNvPicPr>
            <a:picLocks noChangeAspect="1" noChangeArrowheads="1"/>
          </p:cNvPicPr>
          <p:nvPr/>
        </p:nvPicPr>
        <p:blipFill>
          <a:blip r:embed="rId3" cstate="print"/>
          <a:srcRect l="48238" t="1425" r="8536"/>
          <a:stretch>
            <a:fillRect/>
          </a:stretch>
        </p:blipFill>
        <p:spPr bwMode="auto">
          <a:xfrm>
            <a:off x="6422964" y="0"/>
            <a:ext cx="4245036" cy="6324600"/>
          </a:xfrm>
          <a:prstGeom prst="rect">
            <a:avLst/>
          </a:prstGeom>
          <a:noFill/>
        </p:spPr>
      </p:pic>
      <p:sp>
        <p:nvSpPr>
          <p:cNvPr id="3" name="Content Placeholder 2"/>
          <p:cNvSpPr>
            <a:spLocks noGrp="1"/>
          </p:cNvSpPr>
          <p:nvPr>
            <p:ph idx="1"/>
          </p:nvPr>
        </p:nvSpPr>
        <p:spPr>
          <a:xfrm>
            <a:off x="1524000" y="0"/>
            <a:ext cx="4876800" cy="6324600"/>
          </a:xfrm>
        </p:spPr>
        <p:txBody>
          <a:bodyPr>
            <a:normAutofit fontScale="92500" lnSpcReduction="20000"/>
          </a:bodyPr>
          <a:lstStyle/>
          <a:p>
            <a:pPr marL="0" indent="0">
              <a:buNone/>
            </a:pPr>
            <a:r>
              <a:rPr lang="en-US" dirty="0" smtClean="0"/>
              <a:t>Does having a top public university in your home county make you more likely to attend a higher quality college even if you do not attend college locally?</a:t>
            </a:r>
          </a:p>
          <a:p>
            <a:pPr marL="0" indent="0">
              <a:buNone/>
            </a:pPr>
            <a:endParaRPr lang="en-US" sz="3000" b="1" dirty="0"/>
          </a:p>
          <a:p>
            <a:pPr marL="514350" indent="-514350">
              <a:buAutoNum type="alphaLcParenR" startAt="3"/>
            </a:pPr>
            <a:r>
              <a:rPr lang="en-US" b="1" dirty="0" smtClean="0"/>
              <a:t>Yes, but only for families with moderate or lower wealth and education</a:t>
            </a:r>
          </a:p>
          <a:p>
            <a:pPr marL="514350" indent="-514350">
              <a:buNone/>
            </a:pPr>
            <a:endParaRPr lang="en-US" dirty="0" smtClean="0"/>
          </a:p>
          <a:p>
            <a:pPr marL="514350" indent="-514350">
              <a:buNone/>
            </a:pPr>
            <a:r>
              <a:rPr lang="en-US" dirty="0" smtClean="0"/>
              <a:t>Why? </a:t>
            </a:r>
          </a:p>
          <a:p>
            <a:pPr marL="0" indent="0">
              <a:buNone/>
            </a:pPr>
            <a:r>
              <a:rPr lang="en-US" dirty="0" smtClean="0"/>
              <a:t>Neighborhood peer effects?</a:t>
            </a:r>
          </a:p>
          <a:p>
            <a:pPr marL="0" indent="0">
              <a:buNone/>
            </a:pPr>
            <a:r>
              <a:rPr lang="en-US" dirty="0" smtClean="0"/>
              <a:t>Anchoring?</a:t>
            </a:r>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a:solidFill>
                  <a:schemeClr val="bg1"/>
                </a:solidFill>
              </a:rPr>
              <a:t>Do, C. (UC-Santa Barbara), 2004, The effects of local colleges on the quality of college attended. </a:t>
            </a:r>
            <a:r>
              <a:rPr lang="en-US" i="1" dirty="0">
                <a:solidFill>
                  <a:schemeClr val="bg1"/>
                </a:solidFill>
              </a:rPr>
              <a:t>Economics of Education Review, 23</a:t>
            </a:r>
            <a:r>
              <a:rPr lang="en-US" dirty="0">
                <a:solidFill>
                  <a:schemeClr val="bg1"/>
                </a:solidFill>
              </a:rPr>
              <a:t>, 249-257.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C:\Documents and Settings\rjames\Local Settings\Temporary Internet Files\Content.IE5\7XXAE5FQ\MPj04026190000[1].jpg"/>
          <p:cNvPicPr>
            <a:picLocks noChangeAspect="1" noChangeArrowheads="1"/>
          </p:cNvPicPr>
          <p:nvPr/>
        </p:nvPicPr>
        <p:blipFill>
          <a:blip r:embed="rId2" cstate="print"/>
          <a:srcRect b="6250"/>
          <a:stretch>
            <a:fillRect/>
          </a:stretch>
        </p:blipFill>
        <p:spPr bwMode="auto">
          <a:xfrm>
            <a:off x="1524000" y="0"/>
            <a:ext cx="9144000" cy="6858000"/>
          </a:xfrm>
          <a:prstGeom prst="rect">
            <a:avLst/>
          </a:prstGeom>
          <a:noFill/>
        </p:spPr>
      </p:pic>
      <p:sp>
        <p:nvSpPr>
          <p:cNvPr id="4" name="TextBox 3"/>
          <p:cNvSpPr txBox="1"/>
          <p:nvPr/>
        </p:nvSpPr>
        <p:spPr>
          <a:xfrm>
            <a:off x="1524000" y="914400"/>
            <a:ext cx="3200400" cy="3785652"/>
          </a:xfrm>
          <a:prstGeom prst="rect">
            <a:avLst/>
          </a:prstGeom>
          <a:noFill/>
        </p:spPr>
        <p:txBody>
          <a:bodyPr wrap="square" rtlCol="0">
            <a:spAutoFit/>
          </a:bodyPr>
          <a:lstStyle/>
          <a:p>
            <a:pPr algn="ctr"/>
            <a:r>
              <a:rPr 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Peer effects beyond high school and college 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228601"/>
            <a:ext cx="4800600" cy="5897563"/>
          </a:xfrm>
        </p:spPr>
        <p:txBody>
          <a:bodyPr>
            <a:normAutofit/>
          </a:bodyPr>
          <a:lstStyle/>
          <a:p>
            <a:pPr marL="0" indent="0">
              <a:lnSpc>
                <a:spcPct val="80000"/>
              </a:lnSpc>
              <a:buNone/>
            </a:pPr>
            <a:r>
              <a:rPr lang="en-US" sz="4000" dirty="0"/>
              <a:t>Are professors’ retirement savings affected by their peers’ savings?</a:t>
            </a:r>
          </a:p>
          <a:p>
            <a:pPr marL="0" indent="0">
              <a:buNone/>
            </a:pPr>
            <a:r>
              <a:rPr lang="en-US" dirty="0" smtClean="0"/>
              <a:t>  </a:t>
            </a:r>
          </a:p>
        </p:txBody>
      </p:sp>
      <p:pic>
        <p:nvPicPr>
          <p:cNvPr id="24583" name="Picture 7" descr="C:\Documents and Settings\rjames\Local Settings\Temporary Internet Files\Content.IE5\J83YB858\MPj04225520000[1].jpg"/>
          <p:cNvPicPr>
            <a:picLocks noChangeAspect="1" noChangeArrowheads="1"/>
          </p:cNvPicPr>
          <p:nvPr/>
        </p:nvPicPr>
        <p:blipFill>
          <a:blip r:embed="rId3" cstate="print"/>
          <a:srcRect/>
          <a:stretch>
            <a:fillRect/>
          </a:stretch>
        </p:blipFill>
        <p:spPr bwMode="auto">
          <a:xfrm>
            <a:off x="6500368" y="0"/>
            <a:ext cx="4167633" cy="6248400"/>
          </a:xfrm>
          <a:prstGeom prst="rect">
            <a:avLst/>
          </a:prstGeom>
          <a:noFill/>
        </p:spPr>
      </p:pic>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Duflo</a:t>
            </a:r>
            <a:r>
              <a:rPr lang="en-US" dirty="0">
                <a:solidFill>
                  <a:schemeClr val="bg1"/>
                </a:solidFill>
              </a:rPr>
              <a:t>, E. (MIT) &amp; </a:t>
            </a:r>
            <a:r>
              <a:rPr lang="en-US" dirty="0" err="1">
                <a:solidFill>
                  <a:schemeClr val="bg1"/>
                </a:solidFill>
              </a:rPr>
              <a:t>Saez</a:t>
            </a:r>
            <a:r>
              <a:rPr lang="en-US" dirty="0">
                <a:solidFill>
                  <a:schemeClr val="bg1"/>
                </a:solidFill>
              </a:rPr>
              <a:t>, E. (Harvard), 2002, Participation and investment decisions in a retirement plan: the influence of colleagues’ choices. </a:t>
            </a:r>
            <a:r>
              <a:rPr lang="en-US" i="1" dirty="0">
                <a:solidFill>
                  <a:schemeClr val="bg1"/>
                </a:solidFill>
              </a:rPr>
              <a:t>Journal of Public Economics, 85</a:t>
            </a:r>
            <a:r>
              <a:rPr lang="en-US" dirty="0">
                <a:solidFill>
                  <a:schemeClr val="bg1"/>
                </a:solidFill>
              </a:rPr>
              <a:t>, 121-148.</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C:\Documents and Settings\rjames\Local Settings\Temporary Internet Files\Content.IE5\J83YB858\MPj04225520000[1].jpg"/>
          <p:cNvPicPr>
            <a:picLocks noChangeAspect="1" noChangeArrowheads="1"/>
          </p:cNvPicPr>
          <p:nvPr/>
        </p:nvPicPr>
        <p:blipFill>
          <a:blip r:embed="rId3" cstate="print"/>
          <a:srcRect/>
          <a:stretch>
            <a:fillRect/>
          </a:stretch>
        </p:blipFill>
        <p:spPr bwMode="auto">
          <a:xfrm>
            <a:off x="6500368" y="0"/>
            <a:ext cx="4167633" cy="6248400"/>
          </a:xfrm>
          <a:prstGeom prst="rect">
            <a:avLst/>
          </a:prstGeom>
          <a:noFill/>
        </p:spPr>
      </p:pic>
      <p:sp>
        <p:nvSpPr>
          <p:cNvPr id="13" name="Content Placeholder 2"/>
          <p:cNvSpPr txBox="1">
            <a:spLocks/>
          </p:cNvSpPr>
          <p:nvPr/>
        </p:nvSpPr>
        <p:spPr>
          <a:xfrm>
            <a:off x="1676400" y="304801"/>
            <a:ext cx="4648200" cy="2773363"/>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20000"/>
              </a:spcBef>
              <a:defRPr/>
            </a:pPr>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“When participation [in a retirement savings program] increases by 1 percent in the department, one’s participation increases by 0.2 percent.”</a:t>
            </a:r>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Duflo</a:t>
            </a:r>
            <a:r>
              <a:rPr lang="en-US" dirty="0">
                <a:solidFill>
                  <a:schemeClr val="bg1"/>
                </a:solidFill>
              </a:rPr>
              <a:t>, E. (MIT) &amp; </a:t>
            </a:r>
            <a:r>
              <a:rPr lang="en-US" dirty="0" err="1">
                <a:solidFill>
                  <a:schemeClr val="bg1"/>
                </a:solidFill>
              </a:rPr>
              <a:t>Saez</a:t>
            </a:r>
            <a:r>
              <a:rPr lang="en-US" dirty="0">
                <a:solidFill>
                  <a:schemeClr val="bg1"/>
                </a:solidFill>
              </a:rPr>
              <a:t>, E. (Harvard), 2002, Participation and investment decisions in a retirement plan: the influence of colleagues’ choices. </a:t>
            </a:r>
            <a:r>
              <a:rPr lang="en-US" i="1" dirty="0">
                <a:solidFill>
                  <a:schemeClr val="bg1"/>
                </a:solidFill>
              </a:rPr>
              <a:t>Journal of Public Economics, 85</a:t>
            </a:r>
            <a:r>
              <a:rPr lang="en-US" dirty="0">
                <a:solidFill>
                  <a:schemeClr val="bg1"/>
                </a:solidFill>
              </a:rPr>
              <a:t>, 121-148.</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Documents and Settings\rjames\Local Settings\Temporary Internet Files\Content.IE5\WYB4Q01C\MPj04118190000[1].jpg"/>
          <p:cNvPicPr>
            <a:picLocks noChangeAspect="1" noChangeArrowheads="1"/>
          </p:cNvPicPr>
          <p:nvPr/>
        </p:nvPicPr>
        <p:blipFill>
          <a:blip r:embed="rId3" cstate="print"/>
          <a:srcRect/>
          <a:stretch>
            <a:fillRect/>
          </a:stretch>
        </p:blipFill>
        <p:spPr bwMode="auto">
          <a:xfrm>
            <a:off x="6477000" y="0"/>
            <a:ext cx="4191000" cy="6301886"/>
          </a:xfrm>
          <a:prstGeom prst="rect">
            <a:avLst/>
          </a:prstGeom>
          <a:noFill/>
        </p:spPr>
      </p:pic>
      <p:sp>
        <p:nvSpPr>
          <p:cNvPr id="3" name="Content Placeholder 2"/>
          <p:cNvSpPr>
            <a:spLocks noGrp="1"/>
          </p:cNvSpPr>
          <p:nvPr>
            <p:ph idx="1"/>
          </p:nvPr>
        </p:nvSpPr>
        <p:spPr>
          <a:xfrm>
            <a:off x="1676400" y="2"/>
            <a:ext cx="4724400" cy="2133599"/>
          </a:xfrm>
        </p:spPr>
        <p:txBody>
          <a:bodyPr>
            <a:normAutofit/>
          </a:bodyPr>
          <a:lstStyle/>
          <a:p>
            <a:pPr marL="0" indent="0">
              <a:buNone/>
            </a:pPr>
            <a:r>
              <a:rPr lang="en-US" dirty="0" smtClean="0"/>
              <a:t>Are professors’ choice of mutual fund company affected by their peers’ choice? </a:t>
            </a:r>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Duflo</a:t>
            </a:r>
            <a:r>
              <a:rPr lang="en-US" dirty="0">
                <a:solidFill>
                  <a:schemeClr val="bg1"/>
                </a:solidFill>
              </a:rPr>
              <a:t>, E. (MIT) &amp; </a:t>
            </a:r>
            <a:r>
              <a:rPr lang="en-US" dirty="0" err="1">
                <a:solidFill>
                  <a:schemeClr val="bg1"/>
                </a:solidFill>
              </a:rPr>
              <a:t>Saez</a:t>
            </a:r>
            <a:r>
              <a:rPr lang="en-US" dirty="0">
                <a:solidFill>
                  <a:schemeClr val="bg1"/>
                </a:solidFill>
              </a:rPr>
              <a:t>, E. (Harvard), 2002, Participation and investment decisions in a retirement plan: the influence of colleagues’ choices. </a:t>
            </a:r>
            <a:r>
              <a:rPr lang="en-US" i="1" dirty="0">
                <a:solidFill>
                  <a:schemeClr val="bg1"/>
                </a:solidFill>
              </a:rPr>
              <a:t>Journal of Public Economics, 85</a:t>
            </a:r>
            <a:r>
              <a:rPr lang="en-US" dirty="0">
                <a:solidFill>
                  <a:schemeClr val="bg1"/>
                </a:solidFill>
              </a:rPr>
              <a:t>, 121-148.</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C:\Documents and Settings\rjames\Local Settings\Temporary Internet Files\Content.IE5\WYB4Q01C\MPj04118190000[1].jpg"/>
          <p:cNvPicPr>
            <a:picLocks noChangeAspect="1" noChangeArrowheads="1"/>
          </p:cNvPicPr>
          <p:nvPr/>
        </p:nvPicPr>
        <p:blipFill>
          <a:blip r:embed="rId3" cstate="print"/>
          <a:srcRect/>
          <a:stretch>
            <a:fillRect/>
          </a:stretch>
        </p:blipFill>
        <p:spPr bwMode="auto">
          <a:xfrm>
            <a:off x="6477000" y="0"/>
            <a:ext cx="4191000" cy="6301886"/>
          </a:xfrm>
          <a:prstGeom prst="rect">
            <a:avLst/>
          </a:prstGeom>
          <a:noFill/>
        </p:spPr>
      </p:pic>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Duflo</a:t>
            </a:r>
            <a:r>
              <a:rPr lang="en-US" dirty="0">
                <a:solidFill>
                  <a:schemeClr val="bg1"/>
                </a:solidFill>
              </a:rPr>
              <a:t>, E. (MIT) &amp; </a:t>
            </a:r>
            <a:r>
              <a:rPr lang="en-US" dirty="0" err="1">
                <a:solidFill>
                  <a:schemeClr val="bg1"/>
                </a:solidFill>
              </a:rPr>
              <a:t>Saez</a:t>
            </a:r>
            <a:r>
              <a:rPr lang="en-US" dirty="0">
                <a:solidFill>
                  <a:schemeClr val="bg1"/>
                </a:solidFill>
              </a:rPr>
              <a:t>, E. (Harvard), 2002, Participation and investment decisions in a retirement plan: the influence of colleagues’ choices. </a:t>
            </a:r>
            <a:r>
              <a:rPr lang="en-US" i="1" dirty="0">
                <a:solidFill>
                  <a:schemeClr val="bg1"/>
                </a:solidFill>
              </a:rPr>
              <a:t>Journal of Public Economics, 85</a:t>
            </a:r>
            <a:r>
              <a:rPr lang="en-US" dirty="0">
                <a:solidFill>
                  <a:schemeClr val="bg1"/>
                </a:solidFill>
              </a:rPr>
              <a:t>, 121-148.</a:t>
            </a:r>
          </a:p>
        </p:txBody>
      </p:sp>
      <p:sp>
        <p:nvSpPr>
          <p:cNvPr id="5" name="TextBox 4"/>
          <p:cNvSpPr txBox="1"/>
          <p:nvPr/>
        </p:nvSpPr>
        <p:spPr>
          <a:xfrm>
            <a:off x="1676400" y="381001"/>
            <a:ext cx="4724400" cy="563231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“When the average share of the contribution invested in one vendor increases by 1 percent, one’s share in this vendor increases by 0.5 percent on average.”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85000"/>
            <a:alpha val="61000"/>
          </a:schemeClr>
        </a:solidFill>
        <a:effectLst/>
      </p:bgPr>
    </p:bg>
    <p:spTree>
      <p:nvGrpSpPr>
        <p:cNvPr id="1" name=""/>
        <p:cNvGrpSpPr/>
        <p:nvPr/>
      </p:nvGrpSpPr>
      <p:grpSpPr>
        <a:xfrm>
          <a:off x="0" y="0"/>
          <a:ext cx="0" cy="0"/>
          <a:chOff x="0" y="0"/>
          <a:chExt cx="0" cy="0"/>
        </a:xfrm>
      </p:grpSpPr>
      <p:pic>
        <p:nvPicPr>
          <p:cNvPr id="76804" name="Picture 4" descr="C:\Documents and Settings\rjames\Local Settings\Temporary Internet Files\Content.IE5\7XXAE5FQ\MPj03862010000[1].jpg"/>
          <p:cNvPicPr>
            <a:picLocks noChangeAspect="1" noChangeArrowheads="1"/>
          </p:cNvPicPr>
          <p:nvPr/>
        </p:nvPicPr>
        <p:blipFill>
          <a:blip r:embed="rId2" cstate="print"/>
          <a:srcRect/>
          <a:stretch>
            <a:fillRect/>
          </a:stretch>
        </p:blipFill>
        <p:spPr bwMode="auto">
          <a:xfrm>
            <a:off x="1524000" y="1"/>
            <a:ext cx="4549140" cy="6858000"/>
          </a:xfrm>
          <a:prstGeom prst="rect">
            <a:avLst/>
          </a:prstGeom>
          <a:noFill/>
        </p:spPr>
      </p:pic>
      <p:sp>
        <p:nvSpPr>
          <p:cNvPr id="3" name="Content Placeholder 2"/>
          <p:cNvSpPr>
            <a:spLocks noGrp="1"/>
          </p:cNvSpPr>
          <p:nvPr>
            <p:ph idx="1"/>
          </p:nvPr>
        </p:nvSpPr>
        <p:spPr>
          <a:xfrm>
            <a:off x="6324600" y="1600201"/>
            <a:ext cx="4343400" cy="4190999"/>
          </a:xfrm>
        </p:spPr>
        <p:txBody>
          <a:bodyPr>
            <a:normAutofit/>
          </a:bodyPr>
          <a:lstStyle/>
          <a:p>
            <a:pPr>
              <a:spcBef>
                <a:spcPts val="0"/>
              </a:spcBef>
              <a:buNone/>
            </a:pPr>
            <a:r>
              <a:rPr lang="en-US" dirty="0" smtClean="0"/>
              <a:t>How do great scientists</a:t>
            </a:r>
          </a:p>
          <a:p>
            <a:pPr>
              <a:spcBef>
                <a:spcPts val="0"/>
              </a:spcBef>
              <a:buNone/>
            </a:pPr>
            <a:r>
              <a:rPr lang="en-US" sz="7000" b="1" dirty="0"/>
              <a:t>	become </a:t>
            </a:r>
          </a:p>
          <a:p>
            <a:pPr>
              <a:spcBef>
                <a:spcPts val="0"/>
              </a:spcBef>
              <a:buNone/>
            </a:pPr>
            <a:r>
              <a:rPr lang="en-US" dirty="0" smtClean="0"/>
              <a:t>		great scientists?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6" name="Picture 8" descr="C:\Documents and Settings\rjames\Local Settings\Temporary Internet Files\Content.IE5\NA5J5WLH\MPj04225910000[1].jpg"/>
          <p:cNvPicPr>
            <a:picLocks noChangeAspect="1" noChangeArrowheads="1"/>
          </p:cNvPicPr>
          <p:nvPr/>
        </p:nvPicPr>
        <p:blipFill>
          <a:blip r:embed="rId3" cstate="print"/>
          <a:srcRect/>
          <a:stretch>
            <a:fillRect/>
          </a:stretch>
        </p:blipFill>
        <p:spPr bwMode="auto">
          <a:xfrm>
            <a:off x="1524000" y="0"/>
            <a:ext cx="9145785" cy="6324600"/>
          </a:xfrm>
          <a:prstGeom prst="rect">
            <a:avLst/>
          </a:prstGeom>
          <a:noFill/>
        </p:spPr>
      </p:pic>
      <p:sp>
        <p:nvSpPr>
          <p:cNvPr id="3" name="Content Placeholder 2"/>
          <p:cNvSpPr>
            <a:spLocks noGrp="1"/>
          </p:cNvSpPr>
          <p:nvPr>
            <p:ph idx="1"/>
          </p:nvPr>
        </p:nvSpPr>
        <p:spPr>
          <a:xfrm>
            <a:off x="1752600" y="152400"/>
            <a:ext cx="5715000" cy="1828800"/>
          </a:xfrm>
        </p:spPr>
        <p:txBody>
          <a:bodyPr>
            <a:normAutofit/>
          </a:bodyPr>
          <a:lstStyle/>
          <a:p>
            <a:pPr marL="0" indent="0">
              <a:lnSpc>
                <a:spcPct val="80000"/>
              </a:lnSpc>
              <a:spcBef>
                <a:spcPts val="0"/>
              </a:spcBef>
              <a:buNone/>
            </a:pPr>
            <a:r>
              <a:rPr lang="en-US" b="1" dirty="0" smtClean="0">
                <a:solidFill>
                  <a:schemeClr val="bg1"/>
                </a:solidFill>
                <a:effectLst>
                  <a:glow rad="228600">
                    <a:srgbClr val="003300"/>
                  </a:glow>
                </a:effectLst>
              </a:rPr>
              <a:t>More than half of American Nobel prize winners were taught by Nobel prize winners.  </a:t>
            </a:r>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a:solidFill>
                  <a:schemeClr val="bg1"/>
                </a:solidFill>
              </a:rPr>
              <a:t>Zuckerman, H. (1998) The scientific elite: Nobel laureates’ mutual influences. In R.S. Albert (Ed.), Genius and Eminence, </a:t>
            </a:r>
            <a:r>
              <a:rPr lang="en-US" dirty="0" err="1">
                <a:solidFill>
                  <a:schemeClr val="bg1"/>
                </a:solidFill>
              </a:rPr>
              <a:t>Routledge</a:t>
            </a:r>
            <a:r>
              <a:rPr lang="en-US" dirty="0">
                <a:solidFill>
                  <a:schemeClr val="bg1"/>
                </a:solidFill>
              </a:rPr>
              <a:t> p. 167</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18" descr="C:\Documents and Settings\rjames\Local Settings\Temporary Internet Files\Content.IE5\U70OU36V\MPj03855370000[1].jpg"/>
          <p:cNvPicPr>
            <a:picLocks noChangeAspect="1" noChangeArrowheads="1"/>
          </p:cNvPicPr>
          <p:nvPr/>
        </p:nvPicPr>
        <p:blipFill>
          <a:blip r:embed="rId3" cstate="print"/>
          <a:srcRect l="96610"/>
          <a:stretch>
            <a:fillRect/>
          </a:stretch>
        </p:blipFill>
        <p:spPr bwMode="auto">
          <a:xfrm>
            <a:off x="5943600" y="0"/>
            <a:ext cx="4724400" cy="6294120"/>
          </a:xfrm>
          <a:prstGeom prst="rect">
            <a:avLst/>
          </a:prstGeom>
          <a:noFill/>
        </p:spPr>
      </p:pic>
      <p:pic>
        <p:nvPicPr>
          <p:cNvPr id="72722" name="Picture 18" descr="C:\Documents and Settings\rjames\Local Settings\Temporary Internet Files\Content.IE5\U70OU36V\MPj03855370000[1].jpg"/>
          <p:cNvPicPr>
            <a:picLocks noChangeAspect="1" noChangeArrowheads="1"/>
          </p:cNvPicPr>
          <p:nvPr/>
        </p:nvPicPr>
        <p:blipFill>
          <a:blip r:embed="rId3" cstate="print"/>
          <a:srcRect/>
          <a:stretch>
            <a:fillRect/>
          </a:stretch>
        </p:blipFill>
        <p:spPr bwMode="auto">
          <a:xfrm>
            <a:off x="1524000" y="0"/>
            <a:ext cx="4495800" cy="6294120"/>
          </a:xfrm>
          <a:prstGeom prst="rect">
            <a:avLst/>
          </a:prstGeom>
          <a:noFill/>
        </p:spPr>
      </p:pic>
      <p:sp>
        <p:nvSpPr>
          <p:cNvPr id="3" name="Content Placeholder 2"/>
          <p:cNvSpPr>
            <a:spLocks noGrp="1"/>
          </p:cNvSpPr>
          <p:nvPr>
            <p:ph idx="1"/>
          </p:nvPr>
        </p:nvSpPr>
        <p:spPr>
          <a:xfrm>
            <a:off x="5486400" y="0"/>
            <a:ext cx="5181600" cy="6553200"/>
          </a:xfrm>
        </p:spPr>
        <p:txBody>
          <a:bodyPr>
            <a:normAutofit/>
          </a:bodyPr>
          <a:lstStyle/>
          <a:p>
            <a:pPr marL="0" indent="0">
              <a:buNone/>
            </a:pPr>
            <a:r>
              <a:rPr lang="en-US" dirty="0" smtClean="0"/>
              <a:t>“a Nobel laureate in physics remarked on his association with two older </a:t>
            </a:r>
            <a:r>
              <a:rPr lang="en-US" dirty="0" err="1" smtClean="0"/>
              <a:t>Nobelists</a:t>
            </a:r>
            <a:r>
              <a:rPr lang="en-US" dirty="0" smtClean="0"/>
              <a:t>, ‘I’m quite sure that I would have been greatly handicapped if I had not developed the kind of confidence which one gets by being able to talk to and measure oneself against the leaders of the field’”</a:t>
            </a:r>
            <a:endParaRPr lang="en-US" sz="1700" dirty="0"/>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a:solidFill>
                  <a:schemeClr val="bg1"/>
                </a:solidFill>
              </a:rPr>
              <a:t>Zuckerman, H. (1998) The scientific elite: Nobel laureates’ mutual influences. In R.S. Albert (Ed.), Genius and Eminence, </a:t>
            </a:r>
            <a:r>
              <a:rPr lang="en-US" dirty="0" err="1">
                <a:solidFill>
                  <a:schemeClr val="bg1"/>
                </a:solidFill>
              </a:rPr>
              <a:t>Routledge</a:t>
            </a:r>
            <a:r>
              <a:rPr lang="en-US" dirty="0">
                <a:solidFill>
                  <a:schemeClr val="bg1"/>
                </a:solidFill>
              </a:rPr>
              <a:t> p. 158; p. 167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Documents and Settings\rjames\Local Settings\Temporary Internet Files\Content.IE5\LXK1S8RD\MPj04019520000[1].jpg"/>
          <p:cNvPicPr>
            <a:picLocks noChangeAspect="1" noChangeArrowheads="1"/>
          </p:cNvPicPr>
          <p:nvPr/>
        </p:nvPicPr>
        <p:blipFill>
          <a:blip r:embed="rId2" cstate="print"/>
          <a:srcRect l="7778" r="3368"/>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1981200" y="914400"/>
            <a:ext cx="8229600" cy="762000"/>
          </a:xfrm>
        </p:spPr>
        <p:txBody>
          <a:bodyPr>
            <a:normAutofit/>
          </a:bodyPr>
          <a:lstStyle/>
          <a:p>
            <a:pPr algn="ctr">
              <a:buNone/>
            </a:pPr>
            <a:r>
              <a:rPr lang="en-US" sz="3600" dirty="0">
                <a:solidFill>
                  <a:schemeClr val="bg1"/>
                </a:solidFill>
              </a:rPr>
              <a:t>Peer effects in body weight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8" name="Picture 8" descr="C:\Documents and Settings\rjames\Local Settings\Temporary Internet Files\Content.IE5\6XMKIBYH\MPj03868120000[1].jpg"/>
          <p:cNvPicPr>
            <a:picLocks noChangeAspect="1" noChangeArrowheads="1"/>
          </p:cNvPicPr>
          <p:nvPr/>
        </p:nvPicPr>
        <p:blipFill>
          <a:blip r:embed="rId3" cstate="print"/>
          <a:srcRect b="8750"/>
          <a:stretch>
            <a:fillRect/>
          </a:stretch>
        </p:blipFill>
        <p:spPr bwMode="auto">
          <a:xfrm>
            <a:off x="1524000" y="914400"/>
            <a:ext cx="9144000" cy="5562600"/>
          </a:xfrm>
          <a:prstGeom prst="rect">
            <a:avLst/>
          </a:prstGeom>
          <a:noFill/>
        </p:spPr>
      </p:pic>
      <p:sp>
        <p:nvSpPr>
          <p:cNvPr id="3" name="Content Placeholder 2"/>
          <p:cNvSpPr>
            <a:spLocks noGrp="1"/>
          </p:cNvSpPr>
          <p:nvPr>
            <p:ph idx="1"/>
          </p:nvPr>
        </p:nvSpPr>
        <p:spPr>
          <a:xfrm>
            <a:off x="1524000" y="0"/>
            <a:ext cx="8915400" cy="1981200"/>
          </a:xfrm>
        </p:spPr>
        <p:txBody>
          <a:bodyPr>
            <a:normAutofit fontScale="92500" lnSpcReduction="10000"/>
          </a:bodyPr>
          <a:lstStyle/>
          <a:p>
            <a:pPr marL="179388" indent="0">
              <a:buNone/>
            </a:pPr>
            <a:r>
              <a:rPr lang="en-US" sz="3500" dirty="0">
                <a:solidFill>
                  <a:schemeClr val="bg1"/>
                </a:solidFill>
              </a:rPr>
              <a:t>“[Nobel] laureates, in their comparative youth, sometimes went to great lengths to make sure that they would be working with those they considered the best in their field.” </a:t>
            </a:r>
          </a:p>
          <a:p>
            <a:pPr marL="0" indent="0">
              <a:buNone/>
            </a:pPr>
            <a:endParaRPr lang="en-US" sz="3300" dirty="0"/>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a:solidFill>
                  <a:schemeClr val="bg1"/>
                </a:solidFill>
              </a:rPr>
              <a:t>Zuckerman, H. (1998) The scientific elite: Nobel laureates’ mutual influences. In R.S. Albert (Ed.), Genius and Eminence, </a:t>
            </a:r>
            <a:r>
              <a:rPr lang="en-US" dirty="0" err="1">
                <a:solidFill>
                  <a:schemeClr val="bg1"/>
                </a:solidFill>
              </a:rPr>
              <a:t>Routledge</a:t>
            </a:r>
            <a:r>
              <a:rPr lang="en-US" dirty="0">
                <a:solidFill>
                  <a:schemeClr val="bg1"/>
                </a:solidFill>
              </a:rPr>
              <a:t> p. 158; p. 167</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8" name="Picture 8" descr="C:\Documents and Settings\rjames\Local Settings\Temporary Internet Files\Content.IE5\6XMKIBYH\MPj03868120000[1].jpg"/>
          <p:cNvPicPr>
            <a:picLocks noChangeAspect="1" noChangeArrowheads="1"/>
          </p:cNvPicPr>
          <p:nvPr/>
        </p:nvPicPr>
        <p:blipFill>
          <a:blip r:embed="rId3" cstate="print"/>
          <a:srcRect b="10000"/>
          <a:stretch>
            <a:fillRect/>
          </a:stretch>
        </p:blipFill>
        <p:spPr bwMode="auto">
          <a:xfrm>
            <a:off x="1524000" y="914400"/>
            <a:ext cx="9144000" cy="5486400"/>
          </a:xfrm>
          <a:prstGeom prst="rect">
            <a:avLst/>
          </a:prstGeom>
          <a:noFill/>
        </p:spPr>
      </p:pic>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a:solidFill>
                  <a:schemeClr val="bg1"/>
                </a:solidFill>
              </a:rPr>
              <a:t>Zuckerman, H. (1998) The scientific elite: Nobel laureates’ mutual influences. In R.S. Albert (Ed.), Genius and Eminence, </a:t>
            </a:r>
            <a:r>
              <a:rPr lang="en-US" dirty="0" err="1">
                <a:solidFill>
                  <a:schemeClr val="bg1"/>
                </a:solidFill>
              </a:rPr>
              <a:t>Routledge</a:t>
            </a:r>
            <a:r>
              <a:rPr lang="en-US" dirty="0">
                <a:solidFill>
                  <a:schemeClr val="bg1"/>
                </a:solidFill>
              </a:rPr>
              <a:t> p. 158; p. 167</a:t>
            </a:r>
          </a:p>
        </p:txBody>
      </p:sp>
      <p:sp>
        <p:nvSpPr>
          <p:cNvPr id="5" name="Content Placeholder 2"/>
          <p:cNvSpPr txBox="1">
            <a:spLocks/>
          </p:cNvSpPr>
          <p:nvPr/>
        </p:nvSpPr>
        <p:spPr>
          <a:xfrm>
            <a:off x="1524000" y="990600"/>
            <a:ext cx="9144000" cy="2667000"/>
          </a:xfrm>
          <a:prstGeom prst="rect">
            <a:avLst/>
          </a:prstGeom>
        </p:spPr>
        <p:txBody>
          <a:bodyPr vert="horz" lIns="91440" tIns="0" rIns="91440" bIns="45720" rtlCol="0">
            <a:normAutofit/>
          </a:bodyPr>
          <a:lstStyle/>
          <a:p>
            <a:pPr marL="179388">
              <a:defRPr/>
            </a:pPr>
            <a:r>
              <a:rPr lang="en-US" sz="3500" dirty="0">
                <a:solidFill>
                  <a:schemeClr val="bg1"/>
                </a:solidFill>
              </a:rPr>
              <a:t>make sure that you will be working with those you consider the best </a:t>
            </a:r>
          </a:p>
          <a:p>
            <a:pPr marL="179388">
              <a:lnSpc>
                <a:spcPct val="110000"/>
              </a:lnSpc>
              <a:defRPr/>
            </a:pPr>
            <a:r>
              <a:rPr lang="en-US" sz="3500" dirty="0">
                <a:solidFill>
                  <a:schemeClr val="bg1"/>
                </a:solidFill>
              </a:rPr>
              <a:t>in your field? </a:t>
            </a:r>
          </a:p>
          <a:p>
            <a:pPr>
              <a:spcBef>
                <a:spcPct val="20000"/>
              </a:spcBef>
              <a:defRPr/>
            </a:pPr>
            <a:endParaRPr lang="en-US" sz="3300" dirty="0"/>
          </a:p>
        </p:txBody>
      </p:sp>
      <p:sp>
        <p:nvSpPr>
          <p:cNvPr id="6" name="TextBox 5"/>
          <p:cNvSpPr txBox="1"/>
          <p:nvPr/>
        </p:nvSpPr>
        <p:spPr>
          <a:xfrm>
            <a:off x="1524000" y="-152400"/>
            <a:ext cx="9144000" cy="1400383"/>
          </a:xfrm>
          <a:prstGeom prst="rect">
            <a:avLst/>
          </a:prstGeom>
          <a:noFill/>
        </p:spPr>
        <p:txBody>
          <a:bodyPr wrap="square" tIns="0" rtlCol="0">
            <a:spAutoFit/>
          </a:bodyPr>
          <a:lstStyle/>
          <a:p>
            <a:pPr marL="179388"/>
            <a:r>
              <a:rPr lang="en-US" sz="3500" dirty="0">
                <a:solidFill>
                  <a:schemeClr val="bg1"/>
                </a:solidFill>
              </a:rPr>
              <a:t>Are </a:t>
            </a:r>
            <a:r>
              <a:rPr lang="en-US" sz="8800" b="1" dirty="0">
                <a:solidFill>
                  <a:schemeClr val="bg1"/>
                </a:solidFill>
              </a:rPr>
              <a:t>YOU</a:t>
            </a:r>
            <a:r>
              <a:rPr lang="en-US" sz="3500" b="1" dirty="0">
                <a:solidFill>
                  <a:schemeClr val="bg1"/>
                </a:solidFill>
              </a:rPr>
              <a:t> </a:t>
            </a:r>
            <a:r>
              <a:rPr lang="en-US" sz="3500" dirty="0">
                <a:solidFill>
                  <a:schemeClr val="bg1"/>
                </a:solidFill>
              </a:rPr>
              <a:t>willing to go to great lengths to</a:t>
            </a:r>
            <a:endParaRPr lang="en-US" sz="35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0"/>
            <a:ext cx="8229600" cy="6629400"/>
          </a:xfrm>
        </p:spPr>
        <p:txBody>
          <a:bodyPr/>
          <a:lstStyle/>
          <a:p>
            <a:pPr marL="341313" indent="-341313"/>
            <a:r>
              <a:rPr lang="en-US" dirty="0" smtClean="0"/>
              <a:t>What can you do to put the best into your environment?</a:t>
            </a:r>
          </a:p>
          <a:p>
            <a:r>
              <a:rPr lang="en-US" dirty="0" smtClean="0"/>
              <a:t>With whom should you practice, study, train, work with or learn from?</a:t>
            </a:r>
          </a:p>
          <a:p>
            <a:r>
              <a:rPr lang="en-US" dirty="0" smtClean="0"/>
              <a:t>Are you already at a place with some of the world’s top students, scientists, researchers, athletes, coaches?</a:t>
            </a:r>
          </a:p>
          <a:p>
            <a:r>
              <a:rPr lang="en-US" dirty="0" smtClean="0"/>
              <a:t>When should you consider joining a professional association?</a:t>
            </a:r>
          </a:p>
          <a:p>
            <a:endParaRPr lang="en-US" dirty="0" smtClean="0"/>
          </a:p>
          <a:p>
            <a:endParaRPr lang="en-US" sz="3600"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smtClean="0"/>
              <a:t>Writing participation assignment</a:t>
            </a:r>
            <a:endParaRPr lang="en-US" dirty="0"/>
          </a:p>
        </p:txBody>
      </p:sp>
      <p:sp>
        <p:nvSpPr>
          <p:cNvPr id="4" name="Content Placeholder 2"/>
          <p:cNvSpPr txBox="1">
            <a:spLocks/>
          </p:cNvSpPr>
          <p:nvPr/>
        </p:nvSpPr>
        <p:spPr>
          <a:xfrm>
            <a:off x="1524000" y="4953000"/>
            <a:ext cx="9144000" cy="1752600"/>
          </a:xfrm>
          <a:prstGeom prst="rect">
            <a:avLst/>
          </a:prstGeom>
          <a:solidFill>
            <a:srgbClr val="C00000"/>
          </a:solidFill>
        </p:spPr>
        <p:txBody>
          <a:bodyPr vert="horz" lIns="91440" tIns="45720" rIns="91440" bIns="45720" rtlCol="0">
            <a:normAutofit/>
          </a:bodyPr>
          <a:lstStyle/>
          <a:p>
            <a:pPr marL="631825">
              <a:spcBef>
                <a:spcPct val="20000"/>
              </a:spcBef>
              <a:defRPr/>
            </a:pPr>
            <a:r>
              <a:rPr lang="en-US" sz="3200" dirty="0">
                <a:solidFill>
                  <a:schemeClr val="bg1"/>
                </a:solidFill>
              </a:rPr>
              <a:t>What practical suggestions can you think of to help him accomplish his goal by using the power of peer </a:t>
            </a:r>
            <a:r>
              <a:rPr lang="en-US" sz="3200">
                <a:solidFill>
                  <a:schemeClr val="bg1"/>
                </a:solidFill>
              </a:rPr>
              <a:t>effects</a:t>
            </a:r>
            <a:r>
              <a:rPr lang="en-US" sz="3200" smtClean="0">
                <a:solidFill>
                  <a:schemeClr val="bg1"/>
                </a:solidFill>
              </a:rPr>
              <a:t>?</a:t>
            </a:r>
            <a:endParaRPr lang="en-US" sz="3200" dirty="0">
              <a:solidFill>
                <a:schemeClr val="bg1"/>
              </a:solidFill>
            </a:endParaRPr>
          </a:p>
        </p:txBody>
      </p:sp>
      <p:sp>
        <p:nvSpPr>
          <p:cNvPr id="16" name="TextBox 15"/>
          <p:cNvSpPr txBox="1"/>
          <p:nvPr/>
        </p:nvSpPr>
        <p:spPr>
          <a:xfrm>
            <a:off x="4953000" y="914400"/>
            <a:ext cx="5638800" cy="1938992"/>
          </a:xfrm>
          <a:prstGeom prst="rect">
            <a:avLst/>
          </a:prstGeom>
          <a:noFill/>
        </p:spPr>
        <p:txBody>
          <a:bodyPr wrap="square" rtlCol="0">
            <a:spAutoFit/>
          </a:bodyPr>
          <a:lstStyle/>
          <a:p>
            <a:r>
              <a:rPr lang="en-US" sz="2400" dirty="0"/>
              <a:t>I want to be a contender in UFC fighting.  Mostly now I spar with some friends from high school.  (Although lately I have spent more evenings eating fried food while watching the cartoon network.)</a:t>
            </a:r>
            <a:endParaRPr lang="en-US" dirty="0"/>
          </a:p>
        </p:txBody>
      </p:sp>
      <p:sp>
        <p:nvSpPr>
          <p:cNvPr id="18" name="Rectangular Callout 17"/>
          <p:cNvSpPr/>
          <p:nvPr/>
        </p:nvSpPr>
        <p:spPr>
          <a:xfrm>
            <a:off x="4953000" y="990600"/>
            <a:ext cx="5562600" cy="1905000"/>
          </a:xfrm>
          <a:prstGeom prst="wedgeRectCallout">
            <a:avLst>
              <a:gd name="adj1" fmla="val -60015"/>
              <a:gd name="adj2" fmla="val 69596"/>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C:\Documents and Settings\rjames\Local Settings\Temporary Internet Files\Content.IE5\JMQNH4L5\MCj02953310000[1].wmf"/>
          <p:cNvPicPr>
            <a:picLocks noChangeAspect="1" noChangeArrowheads="1"/>
          </p:cNvPicPr>
          <p:nvPr/>
        </p:nvPicPr>
        <p:blipFill>
          <a:blip r:embed="rId2" cstate="print"/>
          <a:srcRect/>
          <a:stretch>
            <a:fillRect/>
          </a:stretch>
        </p:blipFill>
        <p:spPr bwMode="auto">
          <a:xfrm>
            <a:off x="1524000" y="1371601"/>
            <a:ext cx="3070634" cy="2794503"/>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dirty="0" smtClean="0"/>
              <a:t>Writing participation assignment</a:t>
            </a:r>
            <a:endParaRPr lang="en-US" dirty="0"/>
          </a:p>
        </p:txBody>
      </p:sp>
      <p:sp>
        <p:nvSpPr>
          <p:cNvPr id="16" name="TextBox 15"/>
          <p:cNvSpPr txBox="1"/>
          <p:nvPr/>
        </p:nvSpPr>
        <p:spPr>
          <a:xfrm>
            <a:off x="2514600" y="914400"/>
            <a:ext cx="5486400" cy="1569660"/>
          </a:xfrm>
          <a:prstGeom prst="rect">
            <a:avLst/>
          </a:prstGeom>
          <a:noFill/>
        </p:spPr>
        <p:txBody>
          <a:bodyPr wrap="square" rtlCol="0">
            <a:spAutoFit/>
          </a:bodyPr>
          <a:lstStyle/>
          <a:p>
            <a:r>
              <a:rPr lang="en-US" sz="2400" dirty="0"/>
              <a:t>I would like to get into a career where I can someday develop a treatment for HIV/AIDs.  But, right now I spend most of my time playing Halo 3 on the Xbox</a:t>
            </a:r>
            <a:endParaRPr lang="en-US" dirty="0"/>
          </a:p>
        </p:txBody>
      </p:sp>
      <p:sp>
        <p:nvSpPr>
          <p:cNvPr id="18" name="Rectangular Callout 17"/>
          <p:cNvSpPr/>
          <p:nvPr/>
        </p:nvSpPr>
        <p:spPr>
          <a:xfrm>
            <a:off x="2514600" y="914400"/>
            <a:ext cx="5486400" cy="1905000"/>
          </a:xfrm>
          <a:prstGeom prst="wedgeRectCallout">
            <a:avLst>
              <a:gd name="adj1" fmla="val 62415"/>
              <a:gd name="adj2" fmla="val 90680"/>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30" name="Picture 6" descr="C:\Documents and Settings\rjames\Local Settings\Temporary Internet Files\Content.IE5\HIU3LYZ5\MCj03381100000[1].wmf"/>
          <p:cNvPicPr>
            <a:picLocks noChangeAspect="1" noChangeArrowheads="1"/>
          </p:cNvPicPr>
          <p:nvPr/>
        </p:nvPicPr>
        <p:blipFill>
          <a:blip r:embed="rId2" cstate="print"/>
          <a:srcRect/>
          <a:stretch>
            <a:fillRect/>
          </a:stretch>
        </p:blipFill>
        <p:spPr bwMode="auto">
          <a:xfrm>
            <a:off x="8610601" y="2362200"/>
            <a:ext cx="1711757" cy="1923898"/>
          </a:xfrm>
          <a:prstGeom prst="rect">
            <a:avLst/>
          </a:prstGeom>
          <a:noFill/>
        </p:spPr>
      </p:pic>
      <p:sp>
        <p:nvSpPr>
          <p:cNvPr id="7" name="Content Placeholder 2"/>
          <p:cNvSpPr txBox="1">
            <a:spLocks/>
          </p:cNvSpPr>
          <p:nvPr/>
        </p:nvSpPr>
        <p:spPr>
          <a:xfrm>
            <a:off x="1524000" y="4953000"/>
            <a:ext cx="9144000" cy="1752600"/>
          </a:xfrm>
          <a:prstGeom prst="rect">
            <a:avLst/>
          </a:prstGeom>
          <a:solidFill>
            <a:srgbClr val="C00000"/>
          </a:solidFill>
        </p:spPr>
        <p:txBody>
          <a:bodyPr vert="horz" lIns="91440" tIns="45720" rIns="91440" bIns="45720" rtlCol="0">
            <a:normAutofit/>
          </a:bodyPr>
          <a:lstStyle/>
          <a:p>
            <a:pPr marL="631825">
              <a:spcBef>
                <a:spcPct val="20000"/>
              </a:spcBef>
              <a:defRPr/>
            </a:pPr>
            <a:r>
              <a:rPr lang="en-US" sz="3200" dirty="0">
                <a:solidFill>
                  <a:schemeClr val="bg1"/>
                </a:solidFill>
              </a:rPr>
              <a:t>What practical suggestions can you think of to help </a:t>
            </a:r>
            <a:r>
              <a:rPr lang="en-US" sz="3200" dirty="0" smtClean="0">
                <a:solidFill>
                  <a:schemeClr val="bg1"/>
                </a:solidFill>
              </a:rPr>
              <a:t>her </a:t>
            </a:r>
            <a:r>
              <a:rPr lang="en-US" sz="3200" dirty="0">
                <a:solidFill>
                  <a:schemeClr val="bg1"/>
                </a:solidFill>
              </a:rPr>
              <a:t>accomplish </a:t>
            </a:r>
            <a:r>
              <a:rPr lang="en-US" sz="3200" dirty="0" smtClean="0">
                <a:solidFill>
                  <a:schemeClr val="bg1"/>
                </a:solidFill>
              </a:rPr>
              <a:t>her </a:t>
            </a:r>
            <a:r>
              <a:rPr lang="en-US" sz="3200" dirty="0">
                <a:solidFill>
                  <a:schemeClr val="bg1"/>
                </a:solidFill>
              </a:rPr>
              <a:t>goal by using the power of peer effects</a:t>
            </a:r>
            <a:r>
              <a:rPr lang="en-US" sz="3200" dirty="0" smtClean="0">
                <a:solidFill>
                  <a:schemeClr val="bg1"/>
                </a:solidFill>
              </a:rPr>
              <a:t>?</a:t>
            </a:r>
            <a:endParaRPr 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pPr marL="463550" indent="-463550"/>
            <a:r>
              <a:rPr lang="en-US" dirty="0" smtClean="0"/>
              <a:t>Environment control trumps self control</a:t>
            </a:r>
          </a:p>
          <a:p>
            <a:pPr marL="463550" indent="-463550"/>
            <a:r>
              <a:rPr lang="en-US" dirty="0" smtClean="0"/>
              <a:t>The environment you choose influences your success in life, health, success, and happiness.</a:t>
            </a:r>
          </a:p>
          <a:p>
            <a:pPr marL="463550" indent="-463550"/>
            <a:r>
              <a:rPr lang="en-US" dirty="0" smtClean="0"/>
              <a:t>The biggest part of environmental influence is peer influence.</a:t>
            </a:r>
          </a:p>
          <a:p>
            <a:pPr marL="463550" indent="-463550"/>
            <a:r>
              <a:rPr lang="en-US" dirty="0" smtClean="0"/>
              <a:t>You can influence your destiny if you alter your environment.</a:t>
            </a:r>
          </a:p>
          <a:p>
            <a:pPr>
              <a:buNone/>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Need for Empathy</a:t>
            </a:r>
            <a:endParaRPr lang="en-US" dirty="0"/>
          </a:p>
        </p:txBody>
      </p:sp>
      <p:sp>
        <p:nvSpPr>
          <p:cNvPr id="3" name="Content Placeholder 2"/>
          <p:cNvSpPr>
            <a:spLocks noGrp="1"/>
          </p:cNvSpPr>
          <p:nvPr>
            <p:ph idx="1"/>
          </p:nvPr>
        </p:nvSpPr>
        <p:spPr/>
        <p:txBody>
          <a:bodyPr/>
          <a:lstStyle/>
          <a:p>
            <a:r>
              <a:rPr lang="en-US" dirty="0" smtClean="0"/>
              <a:t>Should you stay away from people who are fat, take drugs, smoke, have low GPAs, don’t exercise, don’t save money, or are not Nobel prize winners?</a:t>
            </a:r>
          </a:p>
          <a:p>
            <a:r>
              <a:rPr lang="en-US" dirty="0" smtClean="0"/>
              <a:t>Being in the ‘right’ peer group can help you</a:t>
            </a:r>
          </a:p>
          <a:p>
            <a:r>
              <a:rPr lang="en-US" dirty="0" smtClean="0"/>
              <a:t>But the search for the perfect peer group may be taken too far</a:t>
            </a:r>
          </a:p>
          <a:p>
            <a:endParaRPr lang="en-US" dirty="0"/>
          </a:p>
        </p:txBody>
      </p:sp>
    </p:spTree>
    <p:extLst>
      <p:ext uri="{BB962C8B-B14F-4D97-AF65-F5344CB8AC3E}">
        <p14:creationId xmlns:p14="http://schemas.microsoft.com/office/powerpoint/2010/main" val="3652527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Documents and Settings\rjames\Local Settings\Temporary Internet Files\Content.IE5\NA5J5WLH\MPj04394400000[1].jpg"/>
          <p:cNvPicPr>
            <a:picLocks noChangeAspect="1" noChangeArrowheads="1"/>
          </p:cNvPicPr>
          <p:nvPr/>
        </p:nvPicPr>
        <p:blipFill>
          <a:blip r:embed="rId2" cstate="print"/>
          <a:srcRect l="635" r="1629"/>
          <a:stretch>
            <a:fillRect/>
          </a:stretch>
        </p:blipFill>
        <p:spPr bwMode="auto">
          <a:xfrm>
            <a:off x="1524000" y="0"/>
            <a:ext cx="9144000" cy="6272784"/>
          </a:xfrm>
          <a:prstGeom prst="rect">
            <a:avLst/>
          </a:prstGeom>
          <a:noFill/>
        </p:spPr>
      </p:pic>
      <p:sp>
        <p:nvSpPr>
          <p:cNvPr id="3" name="Content Placeholder 2"/>
          <p:cNvSpPr>
            <a:spLocks noGrp="1"/>
          </p:cNvSpPr>
          <p:nvPr>
            <p:ph idx="1"/>
          </p:nvPr>
        </p:nvSpPr>
        <p:spPr>
          <a:xfrm>
            <a:off x="1600200" y="228600"/>
            <a:ext cx="3352800" cy="5867400"/>
          </a:xfrm>
        </p:spPr>
        <p:txBody>
          <a:bodyPr>
            <a:normAutofit/>
          </a:bodyPr>
          <a:lstStyle/>
          <a:p>
            <a:pPr marL="0" indent="0">
              <a:buNone/>
            </a:pPr>
            <a:r>
              <a:rPr lang="en-US" b="1" dirty="0" smtClean="0">
                <a:solidFill>
                  <a:schemeClr val="bg1"/>
                </a:solidFill>
                <a:effectLst>
                  <a:glow rad="101600">
                    <a:srgbClr val="008080">
                      <a:alpha val="60000"/>
                    </a:srgbClr>
                  </a:glow>
                </a:effectLst>
              </a:rPr>
              <a:t>Study examined 90,118 middle and high school students. </a:t>
            </a:r>
          </a:p>
          <a:p>
            <a:pPr marL="0" indent="0">
              <a:buNone/>
            </a:pPr>
            <a:endParaRPr lang="en-US" b="1" dirty="0" smtClean="0">
              <a:solidFill>
                <a:schemeClr val="bg1"/>
              </a:solidFill>
              <a:effectLst>
                <a:glow rad="101600">
                  <a:srgbClr val="008080">
                    <a:alpha val="60000"/>
                  </a:srgbClr>
                </a:glow>
              </a:effectLst>
            </a:endParaRPr>
          </a:p>
          <a:p>
            <a:pPr marL="0" indent="0">
              <a:buNone/>
            </a:pPr>
            <a:r>
              <a:rPr lang="en-US" b="1" dirty="0" smtClean="0">
                <a:solidFill>
                  <a:schemeClr val="bg1"/>
                </a:solidFill>
                <a:effectLst>
                  <a:glow rad="101600">
                    <a:srgbClr val="008080">
                      <a:alpha val="60000"/>
                    </a:srgbClr>
                  </a:glow>
                </a:effectLst>
              </a:rPr>
              <a:t>Does going to a school with fatter [skinnier] students make you more likely to be fat [skinny]?</a:t>
            </a:r>
          </a:p>
          <a:p>
            <a:pPr marL="0" indent="0">
              <a:buNone/>
            </a:pPr>
            <a:endParaRPr lang="en-US" dirty="0" smtClean="0">
              <a:effectLst>
                <a:glow rad="101600">
                  <a:srgbClr val="008080">
                    <a:alpha val="60000"/>
                  </a:srgbClr>
                </a:glow>
              </a:effectLst>
            </a:endParaRPr>
          </a:p>
        </p:txBody>
      </p:sp>
      <p:sp>
        <p:nvSpPr>
          <p:cNvPr id="4" name="TextBox 3"/>
          <p:cNvSpPr txBox="1"/>
          <p:nvPr/>
        </p:nvSpPr>
        <p:spPr>
          <a:xfrm>
            <a:off x="1524000" y="6273226"/>
            <a:ext cx="9144000" cy="646331"/>
          </a:xfrm>
          <a:prstGeom prst="rect">
            <a:avLst/>
          </a:prstGeom>
          <a:solidFill>
            <a:srgbClr val="C00000"/>
          </a:solidFill>
        </p:spPr>
        <p:txBody>
          <a:bodyPr wrap="square" rtlCol="0">
            <a:spAutoFit/>
          </a:bodyPr>
          <a:lstStyle/>
          <a:p>
            <a:r>
              <a:rPr lang="en-US" dirty="0" err="1">
                <a:solidFill>
                  <a:schemeClr val="bg1"/>
                </a:solidFill>
              </a:rPr>
              <a:t>Trogdon</a:t>
            </a:r>
            <a:r>
              <a:rPr lang="en-US" dirty="0">
                <a:solidFill>
                  <a:schemeClr val="bg1"/>
                </a:solidFill>
              </a:rPr>
              <a:t>, J., </a:t>
            </a:r>
            <a:r>
              <a:rPr lang="en-US" dirty="0" err="1">
                <a:solidFill>
                  <a:schemeClr val="bg1"/>
                </a:solidFill>
              </a:rPr>
              <a:t>Nonnemaker</a:t>
            </a:r>
            <a:r>
              <a:rPr lang="en-US" dirty="0">
                <a:solidFill>
                  <a:schemeClr val="bg1"/>
                </a:solidFill>
              </a:rPr>
              <a:t>, J., &amp; </a:t>
            </a:r>
            <a:r>
              <a:rPr lang="en-US" dirty="0" err="1">
                <a:solidFill>
                  <a:schemeClr val="bg1"/>
                </a:solidFill>
              </a:rPr>
              <a:t>Pais</a:t>
            </a:r>
            <a:r>
              <a:rPr lang="en-US" dirty="0">
                <a:solidFill>
                  <a:schemeClr val="bg1"/>
                </a:solidFill>
              </a:rPr>
              <a:t>, J., (2008). Peer effects in adolescent overweight.</a:t>
            </a:r>
            <a:r>
              <a:rPr lang="en-US" i="1" dirty="0">
                <a:solidFill>
                  <a:schemeClr val="bg1"/>
                </a:solidFill>
              </a:rPr>
              <a:t> Journal of Health Economics</a:t>
            </a:r>
            <a:r>
              <a:rPr lang="en-US" dirty="0">
                <a:solidFill>
                  <a:schemeClr val="bg1"/>
                </a:solidFill>
              </a:rPr>
              <a:t>, 27, 1388-1399.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52401"/>
            <a:ext cx="8382000" cy="3124200"/>
          </a:xfrm>
        </p:spPr>
        <p:txBody>
          <a:bodyPr>
            <a:normAutofit/>
          </a:bodyPr>
          <a:lstStyle/>
          <a:p>
            <a:pPr marL="0" indent="0">
              <a:buNone/>
            </a:pPr>
            <a:r>
              <a:rPr lang="en-US" dirty="0" smtClean="0"/>
              <a:t>“When mean BMI [Body Mass Index] in the same grade within the same school is one unit higher, an adolescent’s BMI is higher by 0.23 units.”</a:t>
            </a:r>
          </a:p>
        </p:txBody>
      </p:sp>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Trogdon</a:t>
            </a:r>
            <a:r>
              <a:rPr lang="en-US" dirty="0">
                <a:solidFill>
                  <a:schemeClr val="bg1"/>
                </a:solidFill>
              </a:rPr>
              <a:t>, J., </a:t>
            </a:r>
            <a:r>
              <a:rPr lang="en-US" dirty="0" err="1">
                <a:solidFill>
                  <a:schemeClr val="bg1"/>
                </a:solidFill>
              </a:rPr>
              <a:t>Nonnemaker</a:t>
            </a:r>
            <a:r>
              <a:rPr lang="en-US" dirty="0">
                <a:solidFill>
                  <a:schemeClr val="bg1"/>
                </a:solidFill>
              </a:rPr>
              <a:t>, J., &amp; </a:t>
            </a:r>
            <a:r>
              <a:rPr lang="en-US" dirty="0" err="1">
                <a:solidFill>
                  <a:schemeClr val="bg1"/>
                </a:solidFill>
              </a:rPr>
              <a:t>Pais</a:t>
            </a:r>
            <a:r>
              <a:rPr lang="en-US" dirty="0">
                <a:solidFill>
                  <a:schemeClr val="bg1"/>
                </a:solidFill>
              </a:rPr>
              <a:t>, J., (2008). Peer effects in adolescent overweight.</a:t>
            </a:r>
            <a:r>
              <a:rPr lang="en-US" i="1" dirty="0">
                <a:solidFill>
                  <a:schemeClr val="bg1"/>
                </a:solidFill>
              </a:rPr>
              <a:t> Journal of Health Economics</a:t>
            </a:r>
            <a:r>
              <a:rPr lang="en-US" dirty="0">
                <a:solidFill>
                  <a:schemeClr val="bg1"/>
                </a:solidFill>
              </a:rPr>
              <a:t>, 27, 1388-1399.</a:t>
            </a:r>
          </a:p>
        </p:txBody>
      </p:sp>
      <p:sp>
        <p:nvSpPr>
          <p:cNvPr id="5" name="TextBox 4"/>
          <p:cNvSpPr txBox="1"/>
          <p:nvPr/>
        </p:nvSpPr>
        <p:spPr>
          <a:xfrm>
            <a:off x="2057400" y="3505201"/>
            <a:ext cx="2362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Other students in same grade BMI is 1 unit higher</a:t>
            </a:r>
          </a:p>
        </p:txBody>
      </p:sp>
      <p:sp>
        <p:nvSpPr>
          <p:cNvPr id="6" name="TextBox 5"/>
          <p:cNvSpPr txBox="1"/>
          <p:nvPr/>
        </p:nvSpPr>
        <p:spPr>
          <a:xfrm>
            <a:off x="7467600" y="3505201"/>
            <a:ext cx="2362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New student’s BMI will go up by .23 units</a:t>
            </a:r>
          </a:p>
        </p:txBody>
      </p:sp>
      <p:cxnSp>
        <p:nvCxnSpPr>
          <p:cNvPr id="8" name="Straight Arrow Connector 7"/>
          <p:cNvCxnSpPr/>
          <p:nvPr/>
        </p:nvCxnSpPr>
        <p:spPr>
          <a:xfrm>
            <a:off x="4648200" y="4038600"/>
            <a:ext cx="2514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14600" y="48768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971800" y="48768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429000" y="48768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886200" y="48768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34400" y="48006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77200" y="4648201"/>
            <a:ext cx="381000" cy="584775"/>
          </a:xfrm>
          <a:prstGeom prst="rect">
            <a:avLst/>
          </a:prstGeom>
          <a:noFill/>
        </p:spPr>
        <p:txBody>
          <a:bodyPr wrap="square" rtlCol="0">
            <a:spAutoFit/>
          </a:bodyPr>
          <a:lstStyle/>
          <a:p>
            <a:r>
              <a:rPr lang="en-US" sz="3200" dirty="0"/>
              <a:t>+</a:t>
            </a:r>
          </a:p>
        </p:txBody>
      </p:sp>
      <p:sp>
        <p:nvSpPr>
          <p:cNvPr id="17" name="TextBox 16"/>
          <p:cNvSpPr txBox="1"/>
          <p:nvPr/>
        </p:nvSpPr>
        <p:spPr>
          <a:xfrm>
            <a:off x="2133600" y="4724401"/>
            <a:ext cx="381000" cy="584775"/>
          </a:xfrm>
          <a:prstGeom prst="rect">
            <a:avLst/>
          </a:prstGeom>
          <a:noFill/>
        </p:spPr>
        <p:txBody>
          <a:bodyPr wrap="square" rtlCol="0">
            <a:spAutoFit/>
          </a:bodyPr>
          <a:lstStyle/>
          <a:p>
            <a:r>
              <a:rPr lang="en-US" sz="3200" dirty="0"/>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524000" y="6172200"/>
            <a:ext cx="9144000" cy="646331"/>
          </a:xfrm>
          <a:prstGeom prst="rect">
            <a:avLst/>
          </a:prstGeom>
          <a:solidFill>
            <a:srgbClr val="C00000"/>
          </a:solidFill>
        </p:spPr>
        <p:txBody>
          <a:bodyPr wrap="square" rtlCol="0">
            <a:spAutoFit/>
          </a:bodyPr>
          <a:lstStyle/>
          <a:p>
            <a:r>
              <a:rPr lang="en-US" dirty="0" err="1">
                <a:solidFill>
                  <a:schemeClr val="bg1"/>
                </a:solidFill>
              </a:rPr>
              <a:t>Trogdon</a:t>
            </a:r>
            <a:r>
              <a:rPr lang="en-US" dirty="0">
                <a:solidFill>
                  <a:schemeClr val="bg1"/>
                </a:solidFill>
              </a:rPr>
              <a:t>, J., </a:t>
            </a:r>
            <a:r>
              <a:rPr lang="en-US" dirty="0" err="1">
                <a:solidFill>
                  <a:schemeClr val="bg1"/>
                </a:solidFill>
              </a:rPr>
              <a:t>Nonnemaker</a:t>
            </a:r>
            <a:r>
              <a:rPr lang="en-US" dirty="0">
                <a:solidFill>
                  <a:schemeClr val="bg1"/>
                </a:solidFill>
              </a:rPr>
              <a:t>, J., &amp; </a:t>
            </a:r>
            <a:r>
              <a:rPr lang="en-US" dirty="0" err="1">
                <a:solidFill>
                  <a:schemeClr val="bg1"/>
                </a:solidFill>
              </a:rPr>
              <a:t>Pais</a:t>
            </a:r>
            <a:r>
              <a:rPr lang="en-US" dirty="0">
                <a:solidFill>
                  <a:schemeClr val="bg1"/>
                </a:solidFill>
              </a:rPr>
              <a:t>, J., (2008). Peer effects in adolescent overweight.</a:t>
            </a:r>
            <a:r>
              <a:rPr lang="en-US" i="1" dirty="0">
                <a:solidFill>
                  <a:schemeClr val="bg1"/>
                </a:solidFill>
              </a:rPr>
              <a:t> Journal of Health Economics</a:t>
            </a:r>
            <a:r>
              <a:rPr lang="en-US" dirty="0">
                <a:solidFill>
                  <a:schemeClr val="bg1"/>
                </a:solidFill>
              </a:rPr>
              <a:t>, 27, 1388-1399.</a:t>
            </a:r>
          </a:p>
        </p:txBody>
      </p:sp>
      <p:sp>
        <p:nvSpPr>
          <p:cNvPr id="5" name="TextBox 4"/>
          <p:cNvSpPr txBox="1"/>
          <p:nvPr/>
        </p:nvSpPr>
        <p:spPr>
          <a:xfrm>
            <a:off x="2133600" y="533401"/>
            <a:ext cx="2362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Other students in same grade BMI is 1 unit higher</a:t>
            </a:r>
          </a:p>
        </p:txBody>
      </p:sp>
      <p:sp>
        <p:nvSpPr>
          <p:cNvPr id="6" name="TextBox 5"/>
          <p:cNvSpPr txBox="1"/>
          <p:nvPr/>
        </p:nvSpPr>
        <p:spPr>
          <a:xfrm>
            <a:off x="7543800" y="609601"/>
            <a:ext cx="236220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New student’s BMI will go up by .23 units</a:t>
            </a:r>
          </a:p>
        </p:txBody>
      </p:sp>
      <p:cxnSp>
        <p:nvCxnSpPr>
          <p:cNvPr id="8" name="Straight Arrow Connector 7"/>
          <p:cNvCxnSpPr/>
          <p:nvPr/>
        </p:nvCxnSpPr>
        <p:spPr>
          <a:xfrm>
            <a:off x="4648200" y="1141412"/>
            <a:ext cx="2514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90800" y="21336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0" y="21336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05200" y="21336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62400" y="21336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34400" y="2133600"/>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77200" y="1981201"/>
            <a:ext cx="381000" cy="584775"/>
          </a:xfrm>
          <a:prstGeom prst="rect">
            <a:avLst/>
          </a:prstGeom>
          <a:noFill/>
        </p:spPr>
        <p:txBody>
          <a:bodyPr wrap="square" rtlCol="0">
            <a:spAutoFit/>
          </a:bodyPr>
          <a:lstStyle/>
          <a:p>
            <a:r>
              <a:rPr lang="en-US" sz="3200" dirty="0"/>
              <a:t>+</a:t>
            </a:r>
          </a:p>
        </p:txBody>
      </p:sp>
      <p:sp>
        <p:nvSpPr>
          <p:cNvPr id="17" name="TextBox 16"/>
          <p:cNvSpPr txBox="1"/>
          <p:nvPr/>
        </p:nvSpPr>
        <p:spPr>
          <a:xfrm>
            <a:off x="2209800" y="1981201"/>
            <a:ext cx="381000" cy="584775"/>
          </a:xfrm>
          <a:prstGeom prst="rect">
            <a:avLst/>
          </a:prstGeom>
          <a:noFill/>
        </p:spPr>
        <p:txBody>
          <a:bodyPr wrap="square" rtlCol="0">
            <a:spAutoFit/>
          </a:bodyPr>
          <a:lstStyle/>
          <a:p>
            <a:r>
              <a:rPr lang="en-US" sz="3200" dirty="0"/>
              <a:t>+</a:t>
            </a:r>
          </a:p>
        </p:txBody>
      </p:sp>
      <p:sp>
        <p:nvSpPr>
          <p:cNvPr id="18" name="Content Placeholder 17"/>
          <p:cNvSpPr>
            <a:spLocks noGrp="1"/>
          </p:cNvSpPr>
          <p:nvPr>
            <p:ph idx="1"/>
          </p:nvPr>
        </p:nvSpPr>
        <p:spPr>
          <a:xfrm>
            <a:off x="1981200" y="4114800"/>
            <a:ext cx="8229600" cy="1295400"/>
          </a:xfrm>
        </p:spPr>
        <p:txBody>
          <a:bodyPr>
            <a:normAutofit fontScale="77500" lnSpcReduction="20000"/>
          </a:bodyPr>
          <a:lstStyle/>
          <a:p>
            <a:pPr marL="0" indent="0">
              <a:buNone/>
            </a:pPr>
            <a:r>
              <a:rPr lang="en-US" sz="4000" dirty="0"/>
              <a:t>What do you think could explain this? </a:t>
            </a:r>
          </a:p>
          <a:p>
            <a:pPr marL="0" indent="0">
              <a:buNone/>
            </a:pPr>
            <a:r>
              <a:rPr lang="en-US" sz="4000" dirty="0"/>
              <a:t>Work with others and write down your answers. </a:t>
            </a:r>
          </a:p>
          <a:p>
            <a:pPr marL="0" indent="0">
              <a:buNone/>
            </a:pPr>
            <a:endParaRPr lang="en-US" dirty="0" smtClean="0"/>
          </a:p>
        </p:txBody>
      </p:sp>
      <p:cxnSp>
        <p:nvCxnSpPr>
          <p:cNvPr id="20" name="Straight Arrow Connector 19"/>
          <p:cNvCxnSpPr/>
          <p:nvPr/>
        </p:nvCxnSpPr>
        <p:spPr>
          <a:xfrm>
            <a:off x="4648200" y="2284412"/>
            <a:ext cx="2514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C:\Documents and Settings\rjames\Local Settings\Temporary Internet Files\Content.IE5\NA5J5WLH\MPj04309400000[1].jpg"/>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1524000" y="5715001"/>
            <a:ext cx="9144000" cy="1143000"/>
          </a:xfrm>
        </p:spPr>
        <p:txBody>
          <a:bodyPr>
            <a:noAutofit/>
          </a:bodyPr>
          <a:lstStyle/>
          <a:p>
            <a:pPr>
              <a:lnSpc>
                <a:spcPct val="80000"/>
              </a:lnSpc>
              <a:buNone/>
            </a:pPr>
            <a:r>
              <a:rPr lang="en-US" sz="3600" b="1" dirty="0">
                <a:solidFill>
                  <a:schemeClr val="bg1"/>
                </a:solidFill>
              </a:rPr>
              <a:t>Peer effects in teenage consumption of </a:t>
            </a:r>
          </a:p>
          <a:p>
            <a:pPr>
              <a:lnSpc>
                <a:spcPct val="80000"/>
              </a:lnSpc>
              <a:buNone/>
            </a:pPr>
            <a:r>
              <a:rPr lang="en-US" sz="3600" b="1" dirty="0">
                <a:solidFill>
                  <a:schemeClr val="bg1"/>
                </a:solidFill>
              </a:rPr>
              <a:t>alcohol, marijuana, and tobacco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8601"/>
            <a:ext cx="8229600" cy="5897563"/>
          </a:xfrm>
        </p:spPr>
        <p:txBody>
          <a:bodyPr>
            <a:normAutofit/>
          </a:bodyPr>
          <a:lstStyle/>
          <a:p>
            <a:pPr marL="0" indent="0">
              <a:buNone/>
            </a:pPr>
            <a:r>
              <a:rPr lang="en-US" dirty="0" smtClean="0"/>
              <a:t>In a study of 6,356 students, when a teenager’s perception of the share of classmates who use a substance [marijuana, alcohol, or tobacco] increases by 10 percentage points, the probability that he or she will use the substance increases by</a:t>
            </a:r>
          </a:p>
          <a:p>
            <a:pPr marL="514350" lvl="1" indent="-514350">
              <a:buAutoNum type="alphaLcParenR"/>
            </a:pPr>
            <a:r>
              <a:rPr lang="en-US" dirty="0" smtClean="0"/>
              <a:t>0.0 to 0.4 percentage points</a:t>
            </a:r>
          </a:p>
          <a:p>
            <a:pPr marL="514350" lvl="1" indent="-514350">
              <a:buAutoNum type="alphaLcParenR"/>
            </a:pPr>
            <a:r>
              <a:rPr lang="en-US" dirty="0" smtClean="0"/>
              <a:t>0.4 to 0.6 percentage points</a:t>
            </a:r>
          </a:p>
          <a:p>
            <a:pPr marL="514350" lvl="1" indent="-514350">
              <a:buAutoNum type="alphaLcParenR"/>
            </a:pPr>
            <a:r>
              <a:rPr lang="en-US" dirty="0" smtClean="0"/>
              <a:t>1.4 to 2.6 percentage points</a:t>
            </a:r>
          </a:p>
          <a:p>
            <a:pPr marL="514350" lvl="1" indent="-514350">
              <a:buAutoNum type="alphaLcParenR"/>
            </a:pPr>
            <a:r>
              <a:rPr lang="en-US" dirty="0" smtClean="0"/>
              <a:t>3.4 to 4.6 percentage points</a:t>
            </a:r>
          </a:p>
          <a:p>
            <a:pPr marL="514350" lvl="1" indent="-514350">
              <a:buAutoNum type="alphaLcParenR"/>
            </a:pPr>
            <a:r>
              <a:rPr lang="en-US" dirty="0" smtClean="0"/>
              <a:t>About 10 percentage points</a:t>
            </a:r>
          </a:p>
        </p:txBody>
      </p:sp>
      <p:sp>
        <p:nvSpPr>
          <p:cNvPr id="4" name="TextBox 3"/>
          <p:cNvSpPr txBox="1"/>
          <p:nvPr/>
        </p:nvSpPr>
        <p:spPr>
          <a:xfrm>
            <a:off x="1524000" y="6273226"/>
            <a:ext cx="9144000" cy="584775"/>
          </a:xfrm>
          <a:prstGeom prst="rect">
            <a:avLst/>
          </a:prstGeom>
          <a:solidFill>
            <a:srgbClr val="C00000"/>
          </a:solidFill>
        </p:spPr>
        <p:txBody>
          <a:bodyPr wrap="square" rtlCol="0">
            <a:spAutoFit/>
          </a:bodyPr>
          <a:lstStyle/>
          <a:p>
            <a:r>
              <a:rPr lang="en-US" sz="1600" dirty="0">
                <a:solidFill>
                  <a:schemeClr val="bg1"/>
                </a:solidFill>
              </a:rPr>
              <a:t>Kawaguchi, D. 2004, Peer effects on substance use among American teenagers. </a:t>
            </a:r>
            <a:r>
              <a:rPr lang="en-US" sz="1600" i="1" dirty="0">
                <a:solidFill>
                  <a:schemeClr val="bg1"/>
                </a:solidFill>
              </a:rPr>
              <a:t>Journal of Population Economics, </a:t>
            </a:r>
            <a:r>
              <a:rPr lang="en-US" sz="1600" dirty="0">
                <a:solidFill>
                  <a:schemeClr val="bg1"/>
                </a:solidFill>
              </a:rPr>
              <a:t>17, 351-367.</a:t>
            </a:r>
            <a:endParaRPr lang="en-US"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3005</Words>
  <Application>Microsoft Office PowerPoint</Application>
  <PresentationFormat>Widescreen</PresentationFormat>
  <Paragraphs>207</Paragraphs>
  <Slides>46</Slides>
  <Notes>13</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Tw Cen MT Condensed Extra Bold</vt:lpstr>
      <vt:lpstr>Office Theme</vt:lpstr>
      <vt:lpstr>PowerPoint Presentation</vt:lpstr>
      <vt:lpstr>PowerPoint Presentation</vt:lpstr>
      <vt:lpstr>Peer Effects: We will look at results of studies examining peer effects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participation assignment</vt:lpstr>
      <vt:lpstr>Writing participation assignment</vt:lpstr>
      <vt:lpstr>Conclusion</vt:lpstr>
      <vt:lpstr>The Need for Empathy</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Effects in Judgment and Decision Making</dc:title>
  <dc:creator/>
  <cp:keywords>Behavioral economics curriculum, judgment and decision-making</cp:keywords>
  <cp:lastModifiedBy>Udayan Roy</cp:lastModifiedBy>
  <cp:revision>96</cp:revision>
  <dcterms:created xsi:type="dcterms:W3CDTF">2009-07-14T16:21:01Z</dcterms:created>
  <dcterms:modified xsi:type="dcterms:W3CDTF">2020-11-05T13:11:17Z</dcterms:modified>
</cp:coreProperties>
</file>