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6" r:id="rId3"/>
    <p:sldId id="257" r:id="rId4"/>
    <p:sldId id="258" r:id="rId5"/>
    <p:sldId id="259" r:id="rId6"/>
    <p:sldId id="283" r:id="rId7"/>
    <p:sldId id="260" r:id="rId8"/>
    <p:sldId id="284" r:id="rId9"/>
    <p:sldId id="285" r:id="rId10"/>
    <p:sldId id="286" r:id="rId11"/>
    <p:sldId id="261" r:id="rId12"/>
    <p:sldId id="263" r:id="rId13"/>
    <p:sldId id="287" r:id="rId14"/>
    <p:sldId id="264" r:id="rId15"/>
    <p:sldId id="265" r:id="rId16"/>
    <p:sldId id="267" r:id="rId17"/>
    <p:sldId id="268" r:id="rId18"/>
    <p:sldId id="269" r:id="rId19"/>
    <p:sldId id="270" r:id="rId20"/>
    <p:sldId id="271" r:id="rId21"/>
    <p:sldId id="272" r:id="rId22"/>
    <p:sldId id="273" r:id="rId23"/>
    <p:sldId id="274" r:id="rId24"/>
    <p:sldId id="275" r:id="rId25"/>
    <p:sldId id="276" r:id="rId26"/>
    <p:sldId id="280" r:id="rId27"/>
    <p:sldId id="277" r:id="rId28"/>
    <p:sldId id="279" r:id="rId29"/>
    <p:sldId id="282" r:id="rId30"/>
    <p:sldId id="281" r:id="rId31"/>
    <p:sldId id="288"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1" autoAdjust="0"/>
    <p:restoredTop sz="89150" autoAdjust="0"/>
  </p:normalViewPr>
  <p:slideViewPr>
    <p:cSldViewPr>
      <p:cViewPr varScale="1">
        <p:scale>
          <a:sx n="61" d="100"/>
          <a:sy n="61" d="100"/>
        </p:scale>
        <p:origin x="856" y="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1E3D0A2-0A8D-4A5A-880F-AA1B2A98F28A}" type="datetimeFigureOut">
              <a:rPr lang="en-US"/>
              <a:pPr>
                <a:defRPr/>
              </a:pPr>
              <a:t>11/17/2020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2D7745C-3084-49D1-BCB9-41D78D933B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presentation should clearly be paired with the one on “peer effects.” Is this based on the Della Vigna JEL survey?</a:t>
            </a:r>
          </a:p>
          <a:p>
            <a:r>
              <a:rPr lang="en-US" altLang="en-US" smtClean="0"/>
              <a:t>What does the subject matter of this presentation have to do with economics? How can people protect themselves from the weaknesses discussed here? How can or should rational actors and policy makers make use of the ideas discussed here?</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906930-DB32-488E-8EEC-4FF1A1EF7D47}"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Mas, Alexandre, and Enrico Moretti. 2009. "Peers at Work." </a:t>
            </a:r>
            <a:r>
              <a:rPr lang="en-US" altLang="en-US" i="1" smtClean="0"/>
              <a:t>American Economic Review</a:t>
            </a:r>
            <a:r>
              <a:rPr lang="en-US" altLang="en-US" smtClean="0"/>
              <a:t>, 99(1): 112–45. </a:t>
            </a:r>
            <a:r>
              <a:rPr lang="en-US" altLang="en-US" b="1" smtClean="0"/>
              <a:t>DOI:</a:t>
            </a:r>
            <a:r>
              <a:rPr lang="en-US" altLang="en-US" smtClean="0"/>
              <a:t>10.1257/aer.99.1.112</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1F16AC-6A64-4E0A-8A9E-908D0936C094}" type="slidenum">
              <a:rPr lang="en-US" altLang="en-US"/>
              <a:pPr>
                <a:spcBef>
                  <a:spcPct val="0"/>
                </a:spcBef>
              </a:pPr>
              <a:t>27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Cain, Daylian M., George Loewenstein, and Don A. Moore. 2005. “The Dirt on Coming Clean: Perverse Effects of Disclosing Conflicts of Interest.” </a:t>
            </a:r>
            <a:r>
              <a:rPr lang="en-US" altLang="en-US" i="1" smtClean="0"/>
              <a:t>Journal of Legal Studies</a:t>
            </a:r>
            <a:r>
              <a:rPr lang="en-US" altLang="en-US" smtClean="0"/>
              <a:t>, 34(1): 1–25.</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35A27A-888C-4B06-A7C9-71916DD427DC}" type="slidenum">
              <a:rPr lang="en-US" altLang="en-US"/>
              <a:pPr>
                <a:spcBef>
                  <a:spcPct val="0"/>
                </a:spcBef>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Cain, Daylian M., George Loewenstein, and Don A. Moore. 2005. “The Dirt on Coming Clean: Perverse Effects of Disclosing Conflicts of Interest.” </a:t>
            </a:r>
            <a:r>
              <a:rPr lang="en-US" altLang="en-US" i="1" smtClean="0"/>
              <a:t>Journal of Legal Studies</a:t>
            </a:r>
            <a:r>
              <a:rPr lang="en-US" altLang="en-US" smtClean="0"/>
              <a:t>, 34(1): 1–25.</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AEA053-001B-4D6F-94C2-5BF5507EDBF3}" type="slidenum">
              <a:rPr lang="en-US" altLang="en-US"/>
              <a:pPr>
                <a:spcBef>
                  <a:spcPct val="0"/>
                </a:spcBef>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Malmendier, Ulrike, and Devin Shanthikumar. 2007. “Are Small Investors Naive about Incentives?” </a:t>
            </a:r>
            <a:r>
              <a:rPr lang="en-US" altLang="en-US" i="1" smtClean="0"/>
              <a:t>Journal of Financial Economics</a:t>
            </a:r>
            <a:r>
              <a:rPr lang="en-US" altLang="en-US" smtClean="0"/>
              <a:t>, 85(2): 457–89.</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AD8376-29BF-4F3C-8133-5E9F6BB8E274}" type="slidenum">
              <a:rPr lang="en-US" altLang="en-US"/>
              <a:pPr>
                <a:spcBef>
                  <a:spcPct val="0"/>
                </a:spcBef>
              </a:pPr>
              <a:t>12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Malmendier, Ulrike, and Devin Shanthikumar. 2007. “Are Small Investors Naive about Incentives?” </a:t>
            </a:r>
            <a:r>
              <a:rPr lang="en-US" altLang="en-US" i="1" smtClean="0"/>
              <a:t>Journal of Financial Economics</a:t>
            </a:r>
            <a:r>
              <a:rPr lang="en-US" altLang="en-US" smtClean="0"/>
              <a:t>, 85(2): 457–89.</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B9E33A-2678-4865-B932-9160F5207179}" type="slidenum">
              <a:rPr lang="en-US" altLang="en-US"/>
              <a:pPr>
                <a:spcBef>
                  <a:spcPct val="0"/>
                </a:spcBef>
              </a:pPr>
              <a:t>13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Asch, Solomon E. 1951. “Effects of Group Pressure Upon the Modification and Distortion of Judgment.” In </a:t>
            </a:r>
            <a:r>
              <a:rPr lang="en-US" altLang="en-US" i="1" smtClean="0"/>
              <a:t>Groups, Leadership and Men</a:t>
            </a:r>
            <a:r>
              <a:rPr lang="en-US" altLang="en-US" smtClean="0"/>
              <a:t>, ed. Harold Guetzkow, 222–36. Pittsburgh: Carnegie Press.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9CD709-C50B-4D96-9D14-0B28CED9B0BE}" type="slidenum">
              <a:rPr lang="en-US" altLang="en-US"/>
              <a:pPr>
                <a:spcBef>
                  <a:spcPct val="0"/>
                </a:spcBef>
              </a:pPr>
              <a:t>18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http://www.youtube.com/watch?v=apObg8fAGnA, not available on Nov. 2, 2011</a:t>
            </a:r>
          </a:p>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F227FB-ABE9-4555-B179-DA9DC44541DA}" type="slidenum">
              <a:rPr lang="en-US" altLang="en-US"/>
              <a:pPr>
                <a:spcBef>
                  <a:spcPct val="0"/>
                </a:spcBef>
              </a:pPr>
              <a:t>20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Milgram, Stanley. 1963. “Behavioral Study of Obedience.” </a:t>
            </a:r>
            <a:r>
              <a:rPr lang="en-US" altLang="en-US" i="1" smtClean="0"/>
              <a:t>Journal of Abnormal and Social Psychology</a:t>
            </a:r>
            <a:r>
              <a:rPr lang="en-US" altLang="en-US" smtClean="0"/>
              <a:t>, 67(4): 371–78.</a:t>
            </a:r>
          </a:p>
          <a:p>
            <a:pPr eaLnBrk="1" hangingPunct="1"/>
            <a:r>
              <a:rPr lang="en-US" altLang="en-US" smtClean="0"/>
              <a:t>http://www.youtube.com/watch?v=y6GxIuljT3w&amp;NR=1&amp;feature=fvwp</a:t>
            </a:r>
          </a:p>
          <a:p>
            <a:pPr eaLnBrk="1" hangingPunct="1"/>
            <a:r>
              <a:rPr lang="en-US" altLang="en-US" smtClean="0"/>
              <a:t>http://www.youtube.com/watch?v=BcvSNg0HZwk</a:t>
            </a:r>
          </a:p>
          <a:p>
            <a:pPr eaLnBrk="1" hangingPunct="1"/>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CF68BD-350F-4706-877F-4DA0ABF5EA5B}" type="slidenum">
              <a:rPr lang="en-US" altLang="en-US"/>
              <a:pPr>
                <a:spcBef>
                  <a:spcPct val="0"/>
                </a:spcBef>
              </a:pPr>
              <a:t>21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n-US" smtClean="0"/>
              <a:t>Garicano, Luis, Ignacio Palacios-Huerta, and Canice </a:t>
            </a:r>
            <a:r>
              <a:rPr lang="en-US" altLang="en-US" smtClean="0"/>
              <a:t>Prendergast. 2005. “Favoritism under Social Pressure.” </a:t>
            </a:r>
            <a:r>
              <a:rPr lang="en-US" altLang="en-US" i="1" smtClean="0"/>
              <a:t>Review of Economics and Statistics</a:t>
            </a:r>
            <a:r>
              <a:rPr lang="en-US" altLang="en-US" smtClean="0"/>
              <a:t>, 87(2): 208–16.</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62BAF8-69CB-4C18-BD2D-0D6BA1A5910E}" type="slidenum">
              <a:rPr lang="en-US" altLang="en-US"/>
              <a:pPr>
                <a:spcBef>
                  <a:spcPct val="0"/>
                </a:spcBef>
              </a:pPr>
              <a:t>24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AB6FDF-1849-4CDC-AAE9-8B1F9E0A2C8F}" type="datetimeFigureOut">
              <a:rPr lang="en-US"/>
              <a:pPr>
                <a:defRPr/>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C442FA-AD8E-4DEF-AC15-C39D2D6389DE}" type="slidenum">
              <a:rPr lang="en-US" altLang="en-US"/>
              <a:pPr>
                <a:defRPr/>
              </a:pPr>
              <a:t>‹#›</a:t>
            </a:fld>
            <a:endParaRPr lang="en-US" altLang="en-US"/>
          </a:p>
        </p:txBody>
      </p:sp>
    </p:spTree>
    <p:extLst>
      <p:ext uri="{BB962C8B-B14F-4D97-AF65-F5344CB8AC3E}">
        <p14:creationId xmlns:p14="http://schemas.microsoft.com/office/powerpoint/2010/main" val="241802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CBF30D-D30F-4C43-B49E-90255BF08C9E}" type="datetimeFigureOut">
              <a:rPr lang="en-US"/>
              <a:pPr>
                <a:defRPr/>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79F72E-C6C1-4E5E-BB1A-671FE6B862F4}" type="slidenum">
              <a:rPr lang="en-US" altLang="en-US"/>
              <a:pPr>
                <a:defRPr/>
              </a:pPr>
              <a:t>‹#›</a:t>
            </a:fld>
            <a:endParaRPr lang="en-US" altLang="en-US"/>
          </a:p>
        </p:txBody>
      </p:sp>
    </p:spTree>
    <p:extLst>
      <p:ext uri="{BB962C8B-B14F-4D97-AF65-F5344CB8AC3E}">
        <p14:creationId xmlns:p14="http://schemas.microsoft.com/office/powerpoint/2010/main" val="396437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640EED-35E5-4A05-8857-F1D20E9C8409}" type="datetimeFigureOut">
              <a:rPr lang="en-US"/>
              <a:pPr>
                <a:defRPr/>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D998A5-239E-4D3A-B66F-62BDCE18D8C2}" type="slidenum">
              <a:rPr lang="en-US" altLang="en-US"/>
              <a:pPr>
                <a:defRPr/>
              </a:pPr>
              <a:t>‹#›</a:t>
            </a:fld>
            <a:endParaRPr lang="en-US" altLang="en-US"/>
          </a:p>
        </p:txBody>
      </p:sp>
    </p:spTree>
    <p:extLst>
      <p:ext uri="{BB962C8B-B14F-4D97-AF65-F5344CB8AC3E}">
        <p14:creationId xmlns:p14="http://schemas.microsoft.com/office/powerpoint/2010/main" val="187346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257DF3-6A93-4AA5-A9C8-360523C3DA4E}" type="datetimeFigureOut">
              <a:rPr lang="en-US"/>
              <a:pPr>
                <a:defRPr/>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8919A-DF59-4180-9A7C-2E486DDFEF73}" type="slidenum">
              <a:rPr lang="en-US" altLang="en-US"/>
              <a:pPr>
                <a:defRPr/>
              </a:pPr>
              <a:t>‹#›</a:t>
            </a:fld>
            <a:endParaRPr lang="en-US" altLang="en-US"/>
          </a:p>
        </p:txBody>
      </p:sp>
    </p:spTree>
    <p:extLst>
      <p:ext uri="{BB962C8B-B14F-4D97-AF65-F5344CB8AC3E}">
        <p14:creationId xmlns:p14="http://schemas.microsoft.com/office/powerpoint/2010/main" val="93562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6D63AF-C8EF-4EA3-ABC8-7A119121A2AA}" type="datetimeFigureOut">
              <a:rPr lang="en-US"/>
              <a:pPr>
                <a:defRPr/>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DB73AB-7F35-4CAA-9B3F-1AE27E28827A}" type="slidenum">
              <a:rPr lang="en-US" altLang="en-US"/>
              <a:pPr>
                <a:defRPr/>
              </a:pPr>
              <a:t>‹#›</a:t>
            </a:fld>
            <a:endParaRPr lang="en-US" altLang="en-US"/>
          </a:p>
        </p:txBody>
      </p:sp>
    </p:spTree>
    <p:extLst>
      <p:ext uri="{BB962C8B-B14F-4D97-AF65-F5344CB8AC3E}">
        <p14:creationId xmlns:p14="http://schemas.microsoft.com/office/powerpoint/2010/main" val="408823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8B3992-DAF3-4EC8-AEB3-F9BD1A518B1A}" type="datetimeFigureOut">
              <a:rPr lang="en-US"/>
              <a:pPr>
                <a:defRPr/>
              </a:pPr>
              <a:t>11/17/2020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C6AA6D-8361-4F6C-8C83-2874937464D8}" type="slidenum">
              <a:rPr lang="en-US" altLang="en-US"/>
              <a:pPr>
                <a:defRPr/>
              </a:pPr>
              <a:t>‹#›</a:t>
            </a:fld>
            <a:endParaRPr lang="en-US" altLang="en-US"/>
          </a:p>
        </p:txBody>
      </p:sp>
    </p:spTree>
    <p:extLst>
      <p:ext uri="{BB962C8B-B14F-4D97-AF65-F5344CB8AC3E}">
        <p14:creationId xmlns:p14="http://schemas.microsoft.com/office/powerpoint/2010/main" val="410415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229C33-B7FC-4528-9965-AA9F63FF0AB2}" type="datetimeFigureOut">
              <a:rPr lang="en-US"/>
              <a:pPr>
                <a:defRPr/>
              </a:pPr>
              <a:t>11/17/2020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9FDA8D-EC6B-4E09-A499-140C6EB1E07E}" type="slidenum">
              <a:rPr lang="en-US" altLang="en-US"/>
              <a:pPr>
                <a:defRPr/>
              </a:pPr>
              <a:t>‹#›</a:t>
            </a:fld>
            <a:endParaRPr lang="en-US" altLang="en-US"/>
          </a:p>
        </p:txBody>
      </p:sp>
    </p:spTree>
    <p:extLst>
      <p:ext uri="{BB962C8B-B14F-4D97-AF65-F5344CB8AC3E}">
        <p14:creationId xmlns:p14="http://schemas.microsoft.com/office/powerpoint/2010/main" val="381718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5AE61E-8204-4E64-A964-30640B424E56}" type="datetimeFigureOut">
              <a:rPr lang="en-US"/>
              <a:pPr>
                <a:defRPr/>
              </a:pPr>
              <a:t>11/17/2020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2AA282-4D5F-4F27-9C5E-762ABB62A873}" type="slidenum">
              <a:rPr lang="en-US" altLang="en-US"/>
              <a:pPr>
                <a:defRPr/>
              </a:pPr>
              <a:t>‹#›</a:t>
            </a:fld>
            <a:endParaRPr lang="en-US" altLang="en-US"/>
          </a:p>
        </p:txBody>
      </p:sp>
    </p:spTree>
    <p:extLst>
      <p:ext uri="{BB962C8B-B14F-4D97-AF65-F5344CB8AC3E}">
        <p14:creationId xmlns:p14="http://schemas.microsoft.com/office/powerpoint/2010/main" val="428867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48DBE0-EB1D-4C5C-9408-A10F9F386082}" type="datetimeFigureOut">
              <a:rPr lang="en-US"/>
              <a:pPr>
                <a:defRPr/>
              </a:pPr>
              <a:t>11/17/2020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31D725-FAA6-41F5-8CE0-15308F6B3468}" type="slidenum">
              <a:rPr lang="en-US" altLang="en-US"/>
              <a:pPr>
                <a:defRPr/>
              </a:pPr>
              <a:t>‹#›</a:t>
            </a:fld>
            <a:endParaRPr lang="en-US" altLang="en-US"/>
          </a:p>
        </p:txBody>
      </p:sp>
    </p:spTree>
    <p:extLst>
      <p:ext uri="{BB962C8B-B14F-4D97-AF65-F5344CB8AC3E}">
        <p14:creationId xmlns:p14="http://schemas.microsoft.com/office/powerpoint/2010/main" val="296263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B059DD-7F69-4655-9B1F-43FC6FA3A242}" type="datetimeFigureOut">
              <a:rPr lang="en-US"/>
              <a:pPr>
                <a:defRPr/>
              </a:pPr>
              <a:t>11/17/2020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068BDD-6EA6-4085-AB4C-9C6A7E314179}" type="slidenum">
              <a:rPr lang="en-US" altLang="en-US"/>
              <a:pPr>
                <a:defRPr/>
              </a:pPr>
              <a:t>‹#›</a:t>
            </a:fld>
            <a:endParaRPr lang="en-US" altLang="en-US"/>
          </a:p>
        </p:txBody>
      </p:sp>
    </p:spTree>
    <p:extLst>
      <p:ext uri="{BB962C8B-B14F-4D97-AF65-F5344CB8AC3E}">
        <p14:creationId xmlns:p14="http://schemas.microsoft.com/office/powerpoint/2010/main" val="269760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C3F7D7-8680-448B-A46C-35E3273BB193}" type="datetimeFigureOut">
              <a:rPr lang="en-US"/>
              <a:pPr>
                <a:defRPr/>
              </a:pPr>
              <a:t>11/17/2020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38EC68-26AD-46C1-A46F-D5698BE760C5}" type="slidenum">
              <a:rPr lang="en-US" altLang="en-US"/>
              <a:pPr>
                <a:defRPr/>
              </a:pPr>
              <a:t>‹#›</a:t>
            </a:fld>
            <a:endParaRPr lang="en-US" altLang="en-US"/>
          </a:p>
        </p:txBody>
      </p:sp>
    </p:spTree>
    <p:extLst>
      <p:ext uri="{BB962C8B-B14F-4D97-AF65-F5344CB8AC3E}">
        <p14:creationId xmlns:p14="http://schemas.microsoft.com/office/powerpoint/2010/main" val="319487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656B279-5378-422F-A072-4BCEE2D15162}" type="datetimeFigureOut">
              <a:rPr lang="en-US"/>
              <a:pPr>
                <a:defRPr/>
              </a:pPr>
              <a:t>11/17/2020</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87FB8D0-27CC-4494-9EDE-3707AAD22F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youtube.com/watch?v=apObg8fAGn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youtube.com/watch?v=BcvSNg0HZwk" TargetMode="External"/><Relationship Id="rId4" Type="http://schemas.openxmlformats.org/officeDocument/2006/relationships/hyperlink" Target="http://www.youtube.com/watch?v=y6GxIuljT3w&amp;NR=1&amp;feature=fvw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youtu.be/_XE4bniHn5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14400" y="2130425"/>
            <a:ext cx="10363200" cy="1470025"/>
          </a:xfrm>
        </p:spPr>
        <p:txBody>
          <a:bodyPr/>
          <a:lstStyle/>
          <a:p>
            <a:pPr eaLnBrk="1" hangingPunct="1"/>
            <a:r>
              <a:rPr lang="en-US" altLang="en-US" smtClean="0"/>
              <a:t>Persuasion and Social Pressure</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smtClean="0"/>
              <a:t>Behavioral Economics</a:t>
            </a:r>
          </a:p>
          <a:p>
            <a:pPr eaLnBrk="1" fontAlgn="auto" hangingPunct="1">
              <a:spcAft>
                <a:spcPts val="0"/>
              </a:spcAft>
              <a:defRPr/>
            </a:pPr>
            <a:r>
              <a:rPr lang="en-US" dirty="0" err="1" smtClean="0"/>
              <a:t>Udayan</a:t>
            </a:r>
            <a:r>
              <a:rPr lang="en-US" dirty="0" smtClean="0"/>
              <a:t> Roy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altLang="en-US" smtClean="0"/>
              <a:t>Experiment: advisors’ incentives</a:t>
            </a:r>
          </a:p>
        </p:txBody>
      </p:sp>
      <p:sp>
        <p:nvSpPr>
          <p:cNvPr id="15363" name="Content Placeholder 4"/>
          <p:cNvSpPr>
            <a:spLocks noGrp="1"/>
          </p:cNvSpPr>
          <p:nvPr>
            <p:ph sz="half" idx="1"/>
          </p:nvPr>
        </p:nvSpPr>
        <p:spPr>
          <a:xfrm>
            <a:off x="609600" y="1600200"/>
            <a:ext cx="5384800" cy="4525963"/>
          </a:xfrm>
        </p:spPr>
        <p:txBody>
          <a:bodyPr/>
          <a:lstStyle/>
          <a:p>
            <a:r>
              <a:rPr lang="en-US" altLang="en-US" smtClean="0"/>
              <a:t>In a first experiment, advisors are paid for how closely the person they advised guesses the number of coins.</a:t>
            </a:r>
          </a:p>
          <a:p>
            <a:endParaRPr lang="en-US" altLang="en-US" smtClean="0"/>
          </a:p>
        </p:txBody>
      </p:sp>
      <p:sp>
        <p:nvSpPr>
          <p:cNvPr id="15364" name="Content Placeholder 5"/>
          <p:cNvSpPr>
            <a:spLocks noGrp="1"/>
          </p:cNvSpPr>
          <p:nvPr>
            <p:ph sz="half" idx="2"/>
          </p:nvPr>
        </p:nvSpPr>
        <p:spPr>
          <a:xfrm>
            <a:off x="6197600" y="1600200"/>
            <a:ext cx="5384800" cy="4525963"/>
          </a:xfrm>
        </p:spPr>
        <p:txBody>
          <a:bodyPr/>
          <a:lstStyle/>
          <a:p>
            <a:r>
              <a:rPr lang="en-US" altLang="en-US" smtClean="0"/>
              <a:t>In a second experiment, advisors are paid for how high the guess of the person they advised is. </a:t>
            </a:r>
          </a:p>
          <a:p>
            <a:endParaRPr lang="en-US" altLang="en-US" smtClean="0"/>
          </a:p>
        </p:txBody>
      </p:sp>
      <p:pic>
        <p:nvPicPr>
          <p:cNvPr id="15365" name="Picture 2" descr="http://www.psdgraphics.com/file/bulls-eye.jpg"/>
          <p:cNvPicPr>
            <a:picLocks noChangeAspect="1" noChangeArrowheads="1"/>
          </p:cNvPicPr>
          <p:nvPr/>
        </p:nvPicPr>
        <p:blipFill>
          <a:blip r:embed="rId2">
            <a:extLst>
              <a:ext uri="{28A0092B-C50C-407E-A947-70E740481C1C}">
                <a14:useLocalDpi xmlns:a14="http://schemas.microsoft.com/office/drawing/2010/main" val="0"/>
              </a:ext>
            </a:extLst>
          </a:blip>
          <a:srcRect l="15594"/>
          <a:stretch>
            <a:fillRect/>
          </a:stretch>
        </p:blipFill>
        <p:spPr bwMode="auto">
          <a:xfrm>
            <a:off x="2438400" y="4267200"/>
            <a:ext cx="29162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1.bp.blogspot.com/_GmgPYtJzUCE/TB4rg8EBYmI/AAAAAAAAADI/qlbLJIzVoik/s320/bullse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867150"/>
            <a:ext cx="2857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1"/>
          <p:cNvSpPr txBox="1">
            <a:spLocks noChangeArrowheads="1"/>
          </p:cNvSpPr>
          <p:nvPr/>
        </p:nvSpPr>
        <p:spPr bwMode="auto">
          <a:xfrm>
            <a:off x="1600200" y="3810000"/>
            <a:ext cx="4191000" cy="13843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t>Despite the fact that the advisors’ incentives are known to all …</a:t>
            </a:r>
          </a:p>
        </p:txBody>
      </p:sp>
      <p:sp>
        <p:nvSpPr>
          <p:cNvPr id="8" name="TextBox 7"/>
          <p:cNvSpPr txBox="1">
            <a:spLocks noChangeArrowheads="1"/>
          </p:cNvSpPr>
          <p:nvPr/>
        </p:nvSpPr>
        <p:spPr bwMode="auto">
          <a:xfrm>
            <a:off x="6400800" y="4843463"/>
            <a:ext cx="4095750" cy="19383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t>… the estimate of the subjects is </a:t>
            </a:r>
            <a:r>
              <a:rPr lang="en-US" altLang="en-US" b="1"/>
              <a:t>28 percent higher</a:t>
            </a:r>
            <a:r>
              <a:rPr lang="en-US" altLang="en-US" sz="2800"/>
              <a:t> in the second experiment.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Experiment: advisors’ incentives</a:t>
            </a:r>
          </a:p>
        </p:txBody>
      </p:sp>
      <p:sp>
        <p:nvSpPr>
          <p:cNvPr id="16387" name="Content Placeholder 2"/>
          <p:cNvSpPr>
            <a:spLocks noGrp="1"/>
          </p:cNvSpPr>
          <p:nvPr>
            <p:ph idx="1"/>
          </p:nvPr>
        </p:nvSpPr>
        <p:spPr/>
        <p:txBody>
          <a:bodyPr/>
          <a:lstStyle/>
          <a:p>
            <a:pPr eaLnBrk="1" hangingPunct="1"/>
            <a:r>
              <a:rPr lang="en-US" altLang="en-US" smtClean="0"/>
              <a:t>We see that the participants in the experiment do not make adjustments for the conflict of incentives of the advisors.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Financial advice</a:t>
            </a:r>
          </a:p>
        </p:txBody>
      </p:sp>
      <p:sp>
        <p:nvSpPr>
          <p:cNvPr id="17411" name="Content Placeholder 2"/>
          <p:cNvSpPr>
            <a:spLocks noGrp="1"/>
          </p:cNvSpPr>
          <p:nvPr>
            <p:ph idx="1"/>
          </p:nvPr>
        </p:nvSpPr>
        <p:spPr>
          <a:xfrm>
            <a:off x="609600" y="1600200"/>
            <a:ext cx="7620000" cy="4525963"/>
          </a:xfrm>
        </p:spPr>
        <p:txBody>
          <a:bodyPr/>
          <a:lstStyle/>
          <a:p>
            <a:pPr eaLnBrk="1" hangingPunct="1"/>
            <a:r>
              <a:rPr lang="en-US" altLang="en-US" smtClean="0"/>
              <a:t>In a financial setting, behavioral economists have analyzed how small and large investors respond to recommendations by financial analysts.</a:t>
            </a:r>
          </a:p>
        </p:txBody>
      </p:sp>
      <p:pic>
        <p:nvPicPr>
          <p:cNvPr id="17412" name="Picture 5" descr="http://www.bls.gov/oco/content/pictures/pic_ocos_3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600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Financial advice</a:t>
            </a:r>
          </a:p>
        </p:txBody>
      </p:sp>
      <p:sp>
        <p:nvSpPr>
          <p:cNvPr id="19459" name="Content Placeholder 2"/>
          <p:cNvSpPr>
            <a:spLocks noGrp="1"/>
          </p:cNvSpPr>
          <p:nvPr>
            <p:ph idx="1"/>
          </p:nvPr>
        </p:nvSpPr>
        <p:spPr>
          <a:xfrm>
            <a:off x="609600" y="1600200"/>
            <a:ext cx="8172450" cy="4525963"/>
          </a:xfrm>
        </p:spPr>
        <p:txBody>
          <a:bodyPr/>
          <a:lstStyle/>
          <a:p>
            <a:pPr eaLnBrk="1" hangingPunct="1"/>
            <a:r>
              <a:rPr lang="en-US" altLang="en-US" smtClean="0"/>
              <a:t>Forecasts by Wall Street analysts are notoriously bullish (biased upward)</a:t>
            </a:r>
          </a:p>
          <a:p>
            <a:pPr lvl="1" eaLnBrk="1" hangingPunct="1">
              <a:buFont typeface="Arial" panose="020B0604020202020204" pitchFamily="34" charset="0"/>
              <a:buChar char="•"/>
            </a:pPr>
            <a:r>
              <a:rPr lang="en-US" altLang="en-US" smtClean="0"/>
              <a:t>94.5 percent of recommendations are Hold, Buy, or Strong Buy</a:t>
            </a:r>
          </a:p>
          <a:p>
            <a:pPr eaLnBrk="1" hangingPunct="1"/>
            <a:r>
              <a:rPr lang="en-US" altLang="en-US" smtClean="0"/>
              <a:t>Will investors take this advice with a grain of salt?</a:t>
            </a:r>
          </a:p>
        </p:txBody>
      </p:sp>
      <p:pic>
        <p:nvPicPr>
          <p:cNvPr id="19460" name="Picture 2" descr="http://cango.com/wp-content/uploads/2008/04/charging-bull-wall-str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2050" y="1600200"/>
            <a:ext cx="33337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Financial advice: large investors</a:t>
            </a:r>
          </a:p>
        </p:txBody>
      </p:sp>
      <p:sp>
        <p:nvSpPr>
          <p:cNvPr id="21507" name="Content Placeholder 2"/>
          <p:cNvSpPr>
            <a:spLocks noGrp="1"/>
          </p:cNvSpPr>
          <p:nvPr>
            <p:ph idx="1"/>
          </p:nvPr>
        </p:nvSpPr>
        <p:spPr/>
        <p:txBody>
          <a:bodyPr/>
          <a:lstStyle/>
          <a:p>
            <a:pPr eaLnBrk="1" hangingPunct="1"/>
            <a:r>
              <a:rPr lang="en-US" altLang="en-US" smtClean="0"/>
              <a:t>It turns out that </a:t>
            </a:r>
            <a:r>
              <a:rPr lang="en-US" altLang="en-US" smtClean="0">
                <a:solidFill>
                  <a:srgbClr val="FF0000"/>
                </a:solidFill>
              </a:rPr>
              <a:t>large investors are savvy </a:t>
            </a:r>
            <a:r>
              <a:rPr lang="en-US" altLang="en-US" smtClean="0"/>
              <a:t>about the incentives of financial advisors</a:t>
            </a:r>
          </a:p>
          <a:p>
            <a:pPr eaLnBrk="1" hangingPunct="1"/>
            <a:r>
              <a:rPr lang="en-US" altLang="en-US" smtClean="0"/>
              <a:t>They take into account advisors’ biases and discount the information they provide</a:t>
            </a:r>
          </a:p>
          <a:p>
            <a:pPr eaLnBrk="1" hangingPunct="1"/>
            <a:r>
              <a:rPr lang="en-US" altLang="en-US" smtClean="0"/>
              <a:t>For example, they respond to a Hold recommendation by </a:t>
            </a:r>
            <a:r>
              <a:rPr lang="en-US" altLang="en-US" i="1" smtClean="0"/>
              <a:t>selling</a:t>
            </a:r>
            <a:r>
              <a:rPr lang="en-US" altLang="en-US" smtClean="0"/>
              <a:t> the shares of a company, and they discount heavily positive recommendations by affiliated analysts.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Financial advice: small investors</a:t>
            </a:r>
          </a:p>
        </p:txBody>
      </p:sp>
      <p:sp>
        <p:nvSpPr>
          <p:cNvPr id="22531" name="Content Placeholder 2"/>
          <p:cNvSpPr>
            <a:spLocks noGrp="1"/>
          </p:cNvSpPr>
          <p:nvPr>
            <p:ph idx="1"/>
          </p:nvPr>
        </p:nvSpPr>
        <p:spPr/>
        <p:txBody>
          <a:bodyPr/>
          <a:lstStyle/>
          <a:p>
            <a:pPr eaLnBrk="1" hangingPunct="1"/>
            <a:r>
              <a:rPr lang="en-US" altLang="en-US" smtClean="0">
                <a:solidFill>
                  <a:srgbClr val="FF0000"/>
                </a:solidFill>
              </a:rPr>
              <a:t>Small investors—unfortunately—are subject to persuasion</a:t>
            </a:r>
            <a:r>
              <a:rPr lang="en-US" altLang="en-US" smtClean="0"/>
              <a:t>. </a:t>
            </a:r>
          </a:p>
          <a:p>
            <a:pPr eaLnBrk="1" hangingPunct="1"/>
            <a:r>
              <a:rPr lang="en-US" altLang="en-US" smtClean="0"/>
              <a:t>They follow the financial advisors’ recommendations literally</a:t>
            </a:r>
          </a:p>
          <a:p>
            <a:pPr lvl="1" eaLnBrk="1" hangingPunct="1">
              <a:buFont typeface="Arial" panose="020B0604020202020204" pitchFamily="34" charset="0"/>
              <a:buChar char="•"/>
            </a:pPr>
            <a:r>
              <a:rPr lang="en-US" altLang="en-US" smtClean="0"/>
              <a:t>for example they hold a stock in response to a Hold recommendation</a:t>
            </a:r>
          </a:p>
          <a:p>
            <a:pPr eaLnBrk="1" hangingPunct="1"/>
            <a:r>
              <a:rPr lang="en-US" altLang="en-US" smtClean="0"/>
              <a:t>They do not make adjustments for the additional distortions due to analyst affiliation.</a:t>
            </a:r>
          </a:p>
          <a:p>
            <a:pPr eaLnBrk="1" hangingPunct="1"/>
            <a:r>
              <a:rPr lang="en-US" altLang="en-US" smtClean="0"/>
              <a:t>In other words, small investors are gullible</a:t>
            </a:r>
          </a:p>
          <a:p>
            <a:pPr eaLnBrk="1" hangingPunct="1"/>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rtlCol="0">
            <a:normAutofit/>
          </a:bodyPr>
          <a:lstStyle/>
          <a:p>
            <a:pPr eaLnBrk="1" fontAlgn="auto" hangingPunct="1">
              <a:spcAft>
                <a:spcPts val="0"/>
              </a:spcAft>
              <a:defRPr/>
            </a:pPr>
            <a:r>
              <a:rPr lang="en-US" dirty="0" smtClean="0"/>
              <a:t>Social pressure</a:t>
            </a:r>
          </a:p>
        </p:txBody>
      </p:sp>
      <p:sp>
        <p:nvSpPr>
          <p:cNvPr id="4" name="Text Placeholder 3"/>
          <p:cNvSpPr>
            <a:spLocks noGrp="1"/>
          </p:cNvSpPr>
          <p:nvPr>
            <p:ph type="body" idx="1"/>
          </p:nvPr>
        </p:nvSpPr>
        <p:spPr>
          <a:xfrm>
            <a:off x="963613" y="2906713"/>
            <a:ext cx="10363200" cy="1500187"/>
          </a:xfrm>
        </p:spPr>
        <p:txBody>
          <a:bodyPr rtlCol="0">
            <a:normAutofit/>
          </a:bodyPr>
          <a:lstStyle/>
          <a:p>
            <a:pPr eaLnBrk="1" fontAlgn="auto" hangingPunct="1">
              <a:spcAft>
                <a:spcPts val="0"/>
              </a:spcAft>
              <a:defRPr/>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Solomon Asch and Stanley Milgram</a:t>
            </a:r>
          </a:p>
        </p:txBody>
      </p:sp>
      <p:sp>
        <p:nvSpPr>
          <p:cNvPr id="24579" name="Content Placeholder 2"/>
          <p:cNvSpPr>
            <a:spLocks noGrp="1"/>
          </p:cNvSpPr>
          <p:nvPr>
            <p:ph idx="1"/>
          </p:nvPr>
        </p:nvSpPr>
        <p:spPr/>
        <p:txBody>
          <a:bodyPr/>
          <a:lstStyle/>
          <a:p>
            <a:pPr eaLnBrk="1" hangingPunct="1"/>
            <a:r>
              <a:rPr lang="en-US" altLang="en-US" smtClean="0"/>
              <a:t>These two psychologists did the key experiments to show that the beliefs of others tend to have excessive effects on us because we can’t resist the pressure to conform</a:t>
            </a:r>
          </a:p>
        </p:txBody>
      </p:sp>
      <p:pic>
        <p:nvPicPr>
          <p:cNvPr id="24580" name="Picture 4" descr="http://encefalus.com/wp-content/uploads/2008/12/as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4419600"/>
            <a:ext cx="17526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http://www.stanleymilgram.com/images/_satterwhiteImages/Stanley_Milgram1-10-7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841750"/>
            <a:ext cx="19145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Solomon Asch’s experiment</a:t>
            </a:r>
          </a:p>
        </p:txBody>
      </p:sp>
      <p:sp>
        <p:nvSpPr>
          <p:cNvPr id="25603" name="Content Placeholder 2"/>
          <p:cNvSpPr>
            <a:spLocks noGrp="1"/>
          </p:cNvSpPr>
          <p:nvPr>
            <p:ph idx="1"/>
          </p:nvPr>
        </p:nvSpPr>
        <p:spPr/>
        <p:txBody>
          <a:bodyPr/>
          <a:lstStyle/>
          <a:p>
            <a:pPr eaLnBrk="1" hangingPunct="1"/>
            <a:r>
              <a:rPr lang="en-US" altLang="en-US" smtClean="0"/>
              <a:t>The subjects are shown two large white cards with lines drawn on them: the first card has three lines of substantially differing length on them, while the second card has only one line. </a:t>
            </a:r>
          </a:p>
          <a:p>
            <a:pPr eaLnBrk="1" hangingPunct="1"/>
            <a:r>
              <a:rPr lang="en-US" altLang="en-US" smtClean="0"/>
              <a:t>The subjects are asked which of the lines in the second card is closest in length to the line in the first card. </a:t>
            </a:r>
          </a:p>
        </p:txBody>
      </p:sp>
      <p:pic>
        <p:nvPicPr>
          <p:cNvPr id="25604" name="Picture 2" descr="http://t1.gstatic.com/images?q=tbn:gofdYOGGvhkBeM:http://www.cramster.com/reference/Image/wikipedia/commons/thumb/4/47/Asch_experiment.png/270px-Asch_experiment.pn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1054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Solomon Asch’s experiment</a:t>
            </a:r>
          </a:p>
        </p:txBody>
      </p:sp>
      <p:sp>
        <p:nvSpPr>
          <p:cNvPr id="27651" name="Content Placeholder 2"/>
          <p:cNvSpPr>
            <a:spLocks noGrp="1"/>
          </p:cNvSpPr>
          <p:nvPr>
            <p:ph idx="1"/>
          </p:nvPr>
        </p:nvSpPr>
        <p:spPr/>
        <p:txBody>
          <a:bodyPr/>
          <a:lstStyle/>
          <a:p>
            <a:pPr eaLnBrk="1" hangingPunct="1"/>
            <a:r>
              <a:rPr lang="en-US" altLang="en-US" smtClean="0"/>
              <a:t>In a control treatment, the subjects perform the task in isolation and achieve 98 percent accuracy.</a:t>
            </a:r>
          </a:p>
          <a:p>
            <a:pPr eaLnBrk="1" hangingPunct="1"/>
            <a:endParaRPr lang="en-US" altLang="en-US" smtClean="0"/>
          </a:p>
        </p:txBody>
      </p:sp>
      <p:pic>
        <p:nvPicPr>
          <p:cNvPr id="27652" name="Picture 2" descr="http://t1.gstatic.com/images?q=tbn:gofdYOGGvhkBeM:http://www.cramster.com/reference/Image/wikipedia/commons/thumb/4/47/Asch_experiment.png/270px-Asch_experiment.pn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1054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rtlCol="0">
            <a:normAutofit/>
          </a:bodyPr>
          <a:lstStyle/>
          <a:p>
            <a:pPr eaLnBrk="1" fontAlgn="auto" hangingPunct="1">
              <a:spcAft>
                <a:spcPts val="0"/>
              </a:spcAft>
              <a:defRPr/>
            </a:pPr>
            <a:r>
              <a:rPr lang="en-US" dirty="0" smtClean="0"/>
              <a:t>persuasion</a:t>
            </a:r>
          </a:p>
        </p:txBody>
      </p:sp>
      <p:sp>
        <p:nvSpPr>
          <p:cNvPr id="4" name="Text Placeholder 3"/>
          <p:cNvSpPr>
            <a:spLocks noGrp="1"/>
          </p:cNvSpPr>
          <p:nvPr>
            <p:ph type="body" idx="1"/>
          </p:nvPr>
        </p:nvSpPr>
        <p:spPr>
          <a:xfrm>
            <a:off x="963613" y="2906713"/>
            <a:ext cx="10363200" cy="1500187"/>
          </a:xfrm>
        </p:spPr>
        <p:txBody>
          <a:bodyPr rtlCol="0">
            <a:normAutofit/>
          </a:bodyPr>
          <a:lstStyle/>
          <a:p>
            <a:pPr eaLnBrk="1" fontAlgn="auto" hangingPunct="1">
              <a:spcAft>
                <a:spcPts val="0"/>
              </a:spcAft>
              <a:defRPr/>
            </a:pPr>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t1.gstatic.com/images?q=tbn:gofdYOGGvhkBeM:http://www.cramster.com/reference/Image/wikipedia/commons/thumb/4/47/Asch_experiment.png/270px-Asch_experiment.pn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1054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pPr eaLnBrk="1" hangingPunct="1"/>
            <a:r>
              <a:rPr lang="en-US" altLang="en-US" smtClean="0"/>
              <a:t>Solomon Asch’s experiment</a:t>
            </a:r>
          </a:p>
        </p:txBody>
      </p:sp>
      <p:sp>
        <p:nvSpPr>
          <p:cNvPr id="28676" name="Content Placeholder 2"/>
          <p:cNvSpPr>
            <a:spLocks noGrp="1"/>
          </p:cNvSpPr>
          <p:nvPr>
            <p:ph idx="1"/>
          </p:nvPr>
        </p:nvSpPr>
        <p:spPr/>
        <p:txBody>
          <a:bodyPr/>
          <a:lstStyle/>
          <a:p>
            <a:pPr eaLnBrk="1" hangingPunct="1"/>
            <a:r>
              <a:rPr lang="en-US" altLang="en-US" smtClean="0"/>
              <a:t>In the high-social-pressure treatment, the subjects choose the line of comparable length after four to eight subjects (who, unbeknownst to them, are confederates) unanimously choose the wrong answer. </a:t>
            </a:r>
          </a:p>
          <a:p>
            <a:pPr eaLnBrk="1" hangingPunct="1"/>
            <a:r>
              <a:rPr lang="en-US" altLang="en-US" smtClean="0"/>
              <a:t>On average, over a third of subjects give the wrong answer to avoid disagreeing with the unanimous judgment of the other participants.</a:t>
            </a:r>
          </a:p>
          <a:p>
            <a:pPr eaLnBrk="1" hangingPunct="1"/>
            <a:r>
              <a:rPr lang="en-US" altLang="en-US" smtClean="0">
                <a:hlinkClick r:id="rId4"/>
              </a:rPr>
              <a:t>video</a:t>
            </a: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hesituationist.files.wordpress.com/2009/04/milgram-stu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2672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p:txBody>
          <a:bodyPr/>
          <a:lstStyle/>
          <a:p>
            <a:pPr eaLnBrk="1" hangingPunct="1"/>
            <a:r>
              <a:rPr lang="en-US" altLang="en-US" smtClean="0"/>
              <a:t>Stanley Milgram’s experiment</a:t>
            </a:r>
          </a:p>
        </p:txBody>
      </p:sp>
      <p:sp>
        <p:nvSpPr>
          <p:cNvPr id="30724" name="Content Placeholder 2"/>
          <p:cNvSpPr>
            <a:spLocks noGrp="1"/>
          </p:cNvSpPr>
          <p:nvPr>
            <p:ph idx="1"/>
          </p:nvPr>
        </p:nvSpPr>
        <p:spPr/>
        <p:txBody>
          <a:bodyPr/>
          <a:lstStyle/>
          <a:p>
            <a:pPr eaLnBrk="1" hangingPunct="1"/>
            <a:r>
              <a:rPr lang="en-US" altLang="en-US" smtClean="0"/>
              <a:t>In Milgram’s experiment, a group of subjects is told that their task is to monitor the learning of another subject (a confederate) and to inflict electric shocks on this subject when he makes an error. </a:t>
            </a:r>
          </a:p>
          <a:p>
            <a:pPr eaLnBrk="1" hangingPunct="1"/>
            <a:r>
              <a:rPr lang="en-US" altLang="en-US" smtClean="0"/>
              <a:t>Video </a:t>
            </a:r>
            <a:r>
              <a:rPr lang="en-US" altLang="en-US" smtClean="0">
                <a:hlinkClick r:id="rId4"/>
              </a:rPr>
              <a:t>1</a:t>
            </a:r>
            <a:r>
              <a:rPr lang="en-US" altLang="en-US" smtClean="0"/>
              <a:t>, </a:t>
            </a:r>
            <a:r>
              <a:rPr lang="en-US" altLang="en-US" smtClean="0">
                <a:hlinkClick r:id="rId5"/>
              </a:rPr>
              <a:t>2</a:t>
            </a:r>
            <a:r>
              <a:rPr lang="en-US" altLang="en-US"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Stanley Milgram’s experiment</a:t>
            </a:r>
          </a:p>
        </p:txBody>
      </p:sp>
      <p:sp>
        <p:nvSpPr>
          <p:cNvPr id="32771" name="Content Placeholder 2"/>
          <p:cNvSpPr>
            <a:spLocks noGrp="1"/>
          </p:cNvSpPr>
          <p:nvPr>
            <p:ph idx="1"/>
          </p:nvPr>
        </p:nvSpPr>
        <p:spPr/>
        <p:txBody>
          <a:bodyPr/>
          <a:lstStyle/>
          <a:p>
            <a:pPr eaLnBrk="1" hangingPunct="1"/>
            <a:r>
              <a:rPr lang="en-US" altLang="en-US" smtClean="0"/>
              <a:t>Encouraged by the experimenter, 62 percent of the subjects escalate the electric shocks up to a level of 450 volts, despite hearing the subject scream in pain. </a:t>
            </a:r>
          </a:p>
          <a:p>
            <a:pPr eaLnBrk="1" hangingPunct="1"/>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Stanley Milgram’s experiment</a:t>
            </a:r>
          </a:p>
        </p:txBody>
      </p:sp>
      <p:sp>
        <p:nvSpPr>
          <p:cNvPr id="33795" name="Content Placeholder 2"/>
          <p:cNvSpPr>
            <a:spLocks noGrp="1"/>
          </p:cNvSpPr>
          <p:nvPr>
            <p:ph idx="1"/>
          </p:nvPr>
        </p:nvSpPr>
        <p:spPr/>
        <p:txBody>
          <a:bodyPr/>
          <a:lstStyle/>
          <a:p>
            <a:pPr eaLnBrk="1" hangingPunct="1"/>
            <a:r>
              <a:rPr lang="en-US" altLang="en-US" smtClean="0"/>
              <a:t>This proneness to obedience comes as a surprise to the subjects themselves. </a:t>
            </a:r>
          </a:p>
          <a:p>
            <a:pPr eaLnBrk="1" hangingPunct="1"/>
            <a:r>
              <a:rPr lang="en-US" altLang="en-US" smtClean="0"/>
              <a:t>When a different group of forty subjects is provided with a description of the experiment and asked to predict how far subjects would go in inflicting shocks, no one predicts that 450 volts would be reached.</a:t>
            </a:r>
          </a:p>
          <a:p>
            <a:pPr eaLnBrk="1" hangingPunct="1"/>
            <a:endParaRPr lang="en-US" altLang="en-US" smtClean="0"/>
          </a:p>
        </p:txBody>
      </p:sp>
      <p:pic>
        <p:nvPicPr>
          <p:cNvPr id="33796" name="Picture 2" descr="http://www.butler-bowdon.com/imagesg/MilgramObedienceToAuthority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4648200"/>
            <a:ext cx="13335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Soccer referees: home team gets an advantage</a:t>
            </a:r>
          </a:p>
        </p:txBody>
      </p:sp>
      <p:sp>
        <p:nvSpPr>
          <p:cNvPr id="34819" name="Content Placeholder 2"/>
          <p:cNvSpPr>
            <a:spLocks noGrp="1"/>
          </p:cNvSpPr>
          <p:nvPr>
            <p:ph idx="1"/>
          </p:nvPr>
        </p:nvSpPr>
        <p:spPr/>
        <p:txBody>
          <a:bodyPr/>
          <a:lstStyle/>
          <a:p>
            <a:pPr eaLnBrk="1" hangingPunct="1"/>
            <a:r>
              <a:rPr lang="en-US" altLang="en-US" smtClean="0"/>
              <a:t>Behavioral economists measured the length of extra time that referees assign at the end of a game of soccer; in the extra time the teams can score goals. </a:t>
            </a:r>
          </a:p>
          <a:p>
            <a:pPr eaLnBrk="1" hangingPunct="1"/>
            <a:r>
              <a:rPr lang="en-US" altLang="en-US" smtClean="0"/>
              <a:t>They found that referees on average give twice as much extra time (four minutes versus two minutes) when the extra time is bound to help the local team (one goal behind) than when it is bound to hurt it (one goal ahead).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drcdurham.ca/images/refere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295400"/>
            <a:ext cx="26384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p:txBody>
          <a:bodyPr/>
          <a:lstStyle/>
          <a:p>
            <a:pPr eaLnBrk="1" hangingPunct="1"/>
            <a:r>
              <a:rPr lang="en-US" altLang="en-US" smtClean="0"/>
              <a:t>Soccer referees: home team gets an advantage</a:t>
            </a:r>
          </a:p>
        </p:txBody>
      </p:sp>
      <p:sp>
        <p:nvSpPr>
          <p:cNvPr id="3" name="Content Placeholder 2"/>
          <p:cNvSpPr>
            <a:spLocks noGrp="1"/>
          </p:cNvSpPr>
          <p:nvPr>
            <p:ph idx="1"/>
          </p:nvPr>
        </p:nvSpPr>
        <p:spPr>
          <a:xfrm>
            <a:off x="4191000" y="1600200"/>
            <a:ext cx="6019800" cy="4525963"/>
          </a:xfrm>
        </p:spPr>
        <p:txBody>
          <a:bodyPr>
            <a:normAutofit fontScale="92500" lnSpcReduction="10000"/>
          </a:bodyPr>
          <a:lstStyle/>
          <a:p>
            <a:pPr eaLnBrk="1" hangingPunct="1">
              <a:buFont typeface="Arial" charset="0"/>
              <a:buChar char="•"/>
              <a:defRPr/>
            </a:pPr>
            <a:r>
              <a:rPr lang="en-US" dirty="0" smtClean="0"/>
              <a:t>The effect is larger when stakes are higher (toward the end of the season) and when the social pressure is larger (larger attendance at the game). </a:t>
            </a:r>
          </a:p>
          <a:p>
            <a:pPr eaLnBrk="1" hangingPunct="1">
              <a:buFont typeface="Arial" charset="0"/>
              <a:buChar char="•"/>
              <a:defRPr/>
            </a:pPr>
            <a:r>
              <a:rPr lang="en-US" dirty="0" smtClean="0"/>
              <a:t>Referees respond significantly to pressure by the local public, despite official rules on what determines the length of extra time.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Cashiers in a supermarket</a:t>
            </a:r>
          </a:p>
        </p:txBody>
      </p:sp>
      <p:sp>
        <p:nvSpPr>
          <p:cNvPr id="37891" name="Content Placeholder 2"/>
          <p:cNvSpPr>
            <a:spLocks noGrp="1"/>
          </p:cNvSpPr>
          <p:nvPr>
            <p:ph idx="1"/>
          </p:nvPr>
        </p:nvSpPr>
        <p:spPr/>
        <p:txBody>
          <a:bodyPr/>
          <a:lstStyle/>
          <a:p>
            <a:pPr eaLnBrk="1" hangingPunct="1"/>
            <a:endParaRPr lang="en-US" altLang="en-US" smtClean="0"/>
          </a:p>
        </p:txBody>
      </p:sp>
      <p:pic>
        <p:nvPicPr>
          <p:cNvPr id="37892" name="Picture 2" descr="http://www.geography.org.uk/image/page/BB+checkou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64674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Cashiers in a supermarket</a:t>
            </a:r>
          </a:p>
        </p:txBody>
      </p:sp>
      <p:sp>
        <p:nvSpPr>
          <p:cNvPr id="38915" name="Content Placeholder 2"/>
          <p:cNvSpPr>
            <a:spLocks noGrp="1"/>
          </p:cNvSpPr>
          <p:nvPr>
            <p:ph idx="1"/>
          </p:nvPr>
        </p:nvSpPr>
        <p:spPr/>
        <p:txBody>
          <a:bodyPr/>
          <a:lstStyle/>
          <a:p>
            <a:pPr eaLnBrk="1" hangingPunct="1"/>
            <a:r>
              <a:rPr lang="en-US" altLang="en-US" smtClean="0"/>
              <a:t>High-productivity cashiers in a supermarket chain increase the productivity of coworkers that are present in the same shift. </a:t>
            </a:r>
          </a:p>
          <a:p>
            <a:pPr eaLnBrk="1" hangingPunct="1"/>
            <a:r>
              <a:rPr lang="en-US" altLang="en-US" smtClean="0"/>
              <a:t>The effect is not due to exchange of information, such as on a price tag. </a:t>
            </a:r>
          </a:p>
          <a:p>
            <a:pPr eaLnBrk="1" hangingPunct="1"/>
            <a:r>
              <a:rPr lang="en-US" altLang="en-US" smtClean="0"/>
              <a:t>The positive peer effect occurs only when the more productive coworker is behind and therefore can observe the other worker’s productivity.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Cashiers in a supermarket</a:t>
            </a:r>
          </a:p>
        </p:txBody>
      </p:sp>
      <p:sp>
        <p:nvSpPr>
          <p:cNvPr id="40963" name="Content Placeholder 2"/>
          <p:cNvSpPr>
            <a:spLocks noGrp="1"/>
          </p:cNvSpPr>
          <p:nvPr>
            <p:ph idx="1"/>
          </p:nvPr>
        </p:nvSpPr>
        <p:spPr/>
        <p:txBody>
          <a:bodyPr/>
          <a:lstStyle/>
          <a:p>
            <a:pPr eaLnBrk="1" hangingPunct="1"/>
            <a:r>
              <a:rPr lang="en-US" altLang="en-US" smtClean="0"/>
              <a:t>“We find that when more productive workers arrive at shifts, they induce a productivity increase only in workers who are in their line of vision. We find no effect on workers who are not in their line of vision. … We interpret these findings as consistent with the notion that productivity spillovers are due to social pressure.”</a:t>
            </a:r>
          </a:p>
          <a:p>
            <a:pPr lvl="1" eaLnBrk="1" hangingPunct="1"/>
            <a:r>
              <a:rPr lang="en-US" altLang="en-US" smtClean="0"/>
              <a:t>Mas, Alexandre, and Enrico Moretti. 2009. "Peers at Work." </a:t>
            </a:r>
            <a:r>
              <a:rPr lang="en-US" altLang="en-US" i="1" smtClean="0"/>
              <a:t>American Economic Review</a:t>
            </a:r>
            <a:r>
              <a:rPr lang="en-US" altLang="en-US" smtClean="0"/>
              <a:t>, 99(1): 112–45.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Cashiers in a supermarket</a:t>
            </a:r>
          </a:p>
        </p:txBody>
      </p:sp>
      <p:sp>
        <p:nvSpPr>
          <p:cNvPr id="41987" name="Content Placeholder 2"/>
          <p:cNvSpPr>
            <a:spLocks noGrp="1"/>
          </p:cNvSpPr>
          <p:nvPr>
            <p:ph idx="1"/>
          </p:nvPr>
        </p:nvSpPr>
        <p:spPr/>
        <p:txBody>
          <a:bodyPr/>
          <a:lstStyle/>
          <a:p>
            <a:pPr eaLnBrk="1" hangingPunct="1"/>
            <a:r>
              <a:rPr lang="en-US" altLang="en-US" smtClean="0"/>
              <a:t>Social pressure reduces shirking in business settings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We can be gullible</a:t>
            </a:r>
          </a:p>
        </p:txBody>
      </p:sp>
      <p:sp>
        <p:nvSpPr>
          <p:cNvPr id="6147" name="Content Placeholder 2"/>
          <p:cNvSpPr>
            <a:spLocks noGrp="1"/>
          </p:cNvSpPr>
          <p:nvPr>
            <p:ph idx="1"/>
          </p:nvPr>
        </p:nvSpPr>
        <p:spPr/>
        <p:txBody>
          <a:bodyPr/>
          <a:lstStyle/>
          <a:p>
            <a:pPr eaLnBrk="1" hangingPunct="1"/>
            <a:r>
              <a:rPr lang="en-US" altLang="en-US" smtClean="0"/>
              <a:t>In the standard economic model, individuals are savvy enough to take into account the incentives of an information provider when deciding whether the information is believable.</a:t>
            </a:r>
          </a:p>
          <a:p>
            <a:pPr eaLnBrk="1" hangingPunct="1"/>
            <a:r>
              <a:rPr lang="en-US" altLang="en-US" smtClean="0"/>
              <a:t>In reality, we tend not to fully notice that the information provider may have goals other than to tell us the truth, the whole truth, and nothing but the truth</a:t>
            </a:r>
          </a:p>
          <a:p>
            <a:pPr eaLnBrk="1" hangingPunct="1"/>
            <a:endParaRPr lang="en-US"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Conclusion</a:t>
            </a:r>
          </a:p>
        </p:txBody>
      </p:sp>
      <p:sp>
        <p:nvSpPr>
          <p:cNvPr id="43011" name="Content Placeholder 2"/>
          <p:cNvSpPr>
            <a:spLocks noGrp="1"/>
          </p:cNvSpPr>
          <p:nvPr>
            <p:ph idx="1"/>
          </p:nvPr>
        </p:nvSpPr>
        <p:spPr/>
        <p:txBody>
          <a:bodyPr/>
          <a:lstStyle/>
          <a:p>
            <a:pPr eaLnBrk="1" hangingPunct="1"/>
            <a:r>
              <a:rPr lang="en-US" altLang="en-US" smtClean="0"/>
              <a:t>Peer effects are real</a:t>
            </a:r>
          </a:p>
          <a:p>
            <a:pPr eaLnBrk="1" hangingPunct="1"/>
            <a:r>
              <a:rPr lang="en-US" altLang="en-US" smtClean="0"/>
              <a:t>They occur because of</a:t>
            </a:r>
          </a:p>
          <a:p>
            <a:pPr lvl="1" eaLnBrk="1" hangingPunct="1"/>
            <a:r>
              <a:rPr lang="en-US" altLang="en-US" smtClean="0"/>
              <a:t>We can be easily swayed by others because we often ignore others’ desire to sway us, and</a:t>
            </a:r>
          </a:p>
          <a:p>
            <a:pPr lvl="1" eaLnBrk="1" hangingPunct="1"/>
            <a:r>
              <a:rPr lang="en-US" altLang="en-US" smtClean="0"/>
              <a:t>We are vulnerable to social pressure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Video</a:t>
            </a:r>
          </a:p>
        </p:txBody>
      </p:sp>
      <p:sp>
        <p:nvSpPr>
          <p:cNvPr id="44035" name="Content Placeholder 2"/>
          <p:cNvSpPr>
            <a:spLocks noGrp="1"/>
          </p:cNvSpPr>
          <p:nvPr>
            <p:ph idx="1"/>
          </p:nvPr>
        </p:nvSpPr>
        <p:spPr/>
        <p:txBody>
          <a:bodyPr/>
          <a:lstStyle/>
          <a:p>
            <a:r>
              <a:rPr lang="en-US" altLang="en-US" i="1" smtClean="0">
                <a:hlinkClick r:id="rId2"/>
              </a:rPr>
              <a:t>Social Influence</a:t>
            </a:r>
            <a:r>
              <a:rPr lang="en-US" altLang="en-US" smtClean="0"/>
              <a:t>, Brain Games, National Geographic, YouTube, April 30, 2014</a:t>
            </a:r>
          </a:p>
          <a:p>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We can be gullible</a:t>
            </a:r>
          </a:p>
        </p:txBody>
      </p:sp>
      <p:sp>
        <p:nvSpPr>
          <p:cNvPr id="7171" name="Content Placeholder 2"/>
          <p:cNvSpPr>
            <a:spLocks noGrp="1"/>
          </p:cNvSpPr>
          <p:nvPr>
            <p:ph idx="1"/>
          </p:nvPr>
        </p:nvSpPr>
        <p:spPr/>
        <p:txBody>
          <a:bodyPr/>
          <a:lstStyle/>
          <a:p>
            <a:pPr eaLnBrk="1" hangingPunct="1"/>
            <a:r>
              <a:rPr lang="en-US" altLang="en-US" smtClean="0"/>
              <a:t>This neglect of the information provider’s incentives can lead to excess impact of the beliefs of the information provider.</a:t>
            </a:r>
          </a:p>
          <a:p>
            <a:pPr eaLnBrk="1" hangingPunct="1"/>
            <a:r>
              <a:rPr lang="en-US" altLang="en-US" smtClean="0"/>
              <a:t>This is </a:t>
            </a:r>
            <a:r>
              <a:rPr lang="en-US" altLang="en-US" i="1" smtClean="0"/>
              <a:t>persuasion</a:t>
            </a:r>
          </a:p>
          <a:p>
            <a:pPr eaLnBrk="1" hangingPunct="1"/>
            <a:endParaRPr lang="en-US" alt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www.sfkids.org/uploadedImages/Content/Parent_Resources/Money/iStock_000003240722XSmall.coins%20in%20j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1600200"/>
            <a:ext cx="27051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pPr eaLnBrk="1" hangingPunct="1"/>
            <a:r>
              <a:rPr lang="en-US" altLang="en-US" smtClean="0"/>
              <a:t>Experiment </a:t>
            </a:r>
          </a:p>
        </p:txBody>
      </p:sp>
      <p:sp>
        <p:nvSpPr>
          <p:cNvPr id="8196" name="Content Placeholder 2"/>
          <p:cNvSpPr>
            <a:spLocks noGrp="1"/>
          </p:cNvSpPr>
          <p:nvPr>
            <p:ph idx="1"/>
          </p:nvPr>
        </p:nvSpPr>
        <p:spPr>
          <a:xfrm>
            <a:off x="609600" y="1600200"/>
            <a:ext cx="10134600" cy="4525963"/>
          </a:xfrm>
        </p:spPr>
        <p:txBody>
          <a:bodyPr/>
          <a:lstStyle/>
          <a:p>
            <a:pPr eaLnBrk="1" hangingPunct="1"/>
            <a:r>
              <a:rPr lang="en-US" altLang="en-US" smtClean="0"/>
              <a:t>The subjects are paid for the precision of the estimates of the number of coins in a jar.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ontractoraccountants.com/wordpress/wp-content/woo_custom/153-IR35_Ru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828800"/>
            <a:ext cx="44862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http://www.sfkids.org/uploadedImages/Content/Parent_Resources/Money/iStock_000003240722XSmall.coins%20in%20jar.jpg"/>
          <p:cNvPicPr>
            <a:picLocks noChangeAspect="1" noChangeArrowheads="1"/>
          </p:cNvPicPr>
          <p:nvPr/>
        </p:nvPicPr>
        <p:blipFill>
          <a:blip r:embed="rId4">
            <a:extLst>
              <a:ext uri="{28A0092B-C50C-407E-A947-70E740481C1C}">
                <a14:useLocalDpi xmlns:a14="http://schemas.microsoft.com/office/drawing/2010/main" val="0"/>
              </a:ext>
            </a:extLst>
          </a:blip>
          <a:srcRect l="19115" t="14804" r="21864" b="10988"/>
          <a:stretch>
            <a:fillRect/>
          </a:stretch>
        </p:blipFill>
        <p:spPr bwMode="auto">
          <a:xfrm>
            <a:off x="8093075" y="3733800"/>
            <a:ext cx="1431925"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a:spLocks noGrp="1"/>
          </p:cNvSpPr>
          <p:nvPr>
            <p:ph type="title"/>
          </p:nvPr>
        </p:nvSpPr>
        <p:spPr/>
        <p:txBody>
          <a:bodyPr/>
          <a:lstStyle/>
          <a:p>
            <a:pPr eaLnBrk="1" hangingPunct="1"/>
            <a:r>
              <a:rPr lang="en-US" altLang="en-US" smtClean="0"/>
              <a:t>Experiment </a:t>
            </a:r>
          </a:p>
        </p:txBody>
      </p:sp>
      <p:sp>
        <p:nvSpPr>
          <p:cNvPr id="10245" name="Content Placeholder 2"/>
          <p:cNvSpPr>
            <a:spLocks noGrp="1"/>
          </p:cNvSpPr>
          <p:nvPr>
            <p:ph idx="1"/>
          </p:nvPr>
        </p:nvSpPr>
        <p:spPr>
          <a:xfrm>
            <a:off x="609600" y="1600200"/>
            <a:ext cx="7010400" cy="4525963"/>
          </a:xfrm>
        </p:spPr>
        <p:txBody>
          <a:bodyPr/>
          <a:lstStyle/>
          <a:p>
            <a:pPr eaLnBrk="1" hangingPunct="1"/>
            <a:r>
              <a:rPr lang="en-US" altLang="en-US" smtClean="0"/>
              <a:t>Since </a:t>
            </a:r>
            <a:r>
              <a:rPr lang="en-US" altLang="en-US" i="1" smtClean="0"/>
              <a:t>the subjects </a:t>
            </a:r>
            <a:r>
              <a:rPr lang="en-US" altLang="en-US" smtClean="0"/>
              <a:t>see the jar only from a distance, they have to rely on the advice of a second group of subjects, </a:t>
            </a:r>
            <a:r>
              <a:rPr lang="en-US" altLang="en-US" i="1" smtClean="0"/>
              <a:t>the advisors</a:t>
            </a:r>
            <a:r>
              <a:rPr lang="en-US" altLang="en-US" smtClean="0"/>
              <a:t>, who inspect the jar from up close.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Experiment: advisors’ incentives</a:t>
            </a:r>
          </a:p>
        </p:txBody>
      </p:sp>
      <p:sp>
        <p:nvSpPr>
          <p:cNvPr id="12291" name="Content Placeholder 2"/>
          <p:cNvSpPr>
            <a:spLocks noGrp="1"/>
          </p:cNvSpPr>
          <p:nvPr>
            <p:ph idx="1"/>
          </p:nvPr>
        </p:nvSpPr>
        <p:spPr/>
        <p:txBody>
          <a:bodyPr/>
          <a:lstStyle/>
          <a:p>
            <a:pPr eaLnBrk="1" hangingPunct="1"/>
            <a:r>
              <a:rPr lang="en-US" altLang="en-US" smtClean="0"/>
              <a:t>Two experimental treatments are used to vary the incentives for the advisors.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altLang="en-US" smtClean="0"/>
              <a:t>Experiment: advisors’ incentives</a:t>
            </a:r>
          </a:p>
        </p:txBody>
      </p:sp>
      <p:sp>
        <p:nvSpPr>
          <p:cNvPr id="13315" name="Content Placeholder 4"/>
          <p:cNvSpPr>
            <a:spLocks noGrp="1"/>
          </p:cNvSpPr>
          <p:nvPr>
            <p:ph sz="half" idx="1"/>
          </p:nvPr>
        </p:nvSpPr>
        <p:spPr>
          <a:xfrm>
            <a:off x="609600" y="1600200"/>
            <a:ext cx="5384800" cy="4525963"/>
          </a:xfrm>
        </p:spPr>
        <p:txBody>
          <a:bodyPr/>
          <a:lstStyle/>
          <a:p>
            <a:r>
              <a:rPr lang="en-US" altLang="en-US" smtClean="0"/>
              <a:t>In a first experiment, advisors are paid for how closely the person they advised guesses the number of coins.</a:t>
            </a:r>
          </a:p>
          <a:p>
            <a:endParaRPr lang="en-US" altLang="en-US" smtClean="0"/>
          </a:p>
        </p:txBody>
      </p:sp>
      <p:sp>
        <p:nvSpPr>
          <p:cNvPr id="13316" name="Content Placeholder 5"/>
          <p:cNvSpPr>
            <a:spLocks noGrp="1"/>
          </p:cNvSpPr>
          <p:nvPr>
            <p:ph sz="half" idx="2"/>
          </p:nvPr>
        </p:nvSpPr>
        <p:spPr>
          <a:xfrm>
            <a:off x="6197600" y="1600200"/>
            <a:ext cx="5384800" cy="4525963"/>
          </a:xfrm>
        </p:spPr>
        <p:txBody>
          <a:bodyPr/>
          <a:lstStyle/>
          <a:p>
            <a:r>
              <a:rPr lang="en-US" altLang="en-US" smtClean="0"/>
              <a:t>In a second experiment, advisors are paid for how high the guess of the person they advised is. </a:t>
            </a:r>
          </a:p>
          <a:p>
            <a:endParaRPr lang="en-US" altLang="en-US" smtClean="0"/>
          </a:p>
        </p:txBody>
      </p:sp>
      <p:pic>
        <p:nvPicPr>
          <p:cNvPr id="13317" name="Picture 2" descr="http://www.psdgraphics.com/file/bulls-eye.jpg"/>
          <p:cNvPicPr>
            <a:picLocks noChangeAspect="1" noChangeArrowheads="1"/>
          </p:cNvPicPr>
          <p:nvPr/>
        </p:nvPicPr>
        <p:blipFill>
          <a:blip r:embed="rId2">
            <a:extLst>
              <a:ext uri="{28A0092B-C50C-407E-A947-70E740481C1C}">
                <a14:useLocalDpi xmlns:a14="http://schemas.microsoft.com/office/drawing/2010/main" val="0"/>
              </a:ext>
            </a:extLst>
          </a:blip>
          <a:srcRect l="15594"/>
          <a:stretch>
            <a:fillRect/>
          </a:stretch>
        </p:blipFill>
        <p:spPr bwMode="auto">
          <a:xfrm>
            <a:off x="2438400" y="4114800"/>
            <a:ext cx="29162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1.bp.blogspot.com/_GmgPYtJzUCE/TB4rg8EBYmI/AAAAAAAAADI/qlbLJIzVoik/s320/bullse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867150"/>
            <a:ext cx="2857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altLang="en-US" smtClean="0"/>
              <a:t>Experiment: advisors’ incentives</a:t>
            </a:r>
          </a:p>
        </p:txBody>
      </p:sp>
      <p:sp>
        <p:nvSpPr>
          <p:cNvPr id="14339" name="Content Placeholder 4"/>
          <p:cNvSpPr>
            <a:spLocks noGrp="1"/>
          </p:cNvSpPr>
          <p:nvPr>
            <p:ph sz="half" idx="1"/>
          </p:nvPr>
        </p:nvSpPr>
        <p:spPr>
          <a:xfrm>
            <a:off x="609600" y="1600200"/>
            <a:ext cx="5384800" cy="4525963"/>
          </a:xfrm>
        </p:spPr>
        <p:txBody>
          <a:bodyPr/>
          <a:lstStyle/>
          <a:p>
            <a:r>
              <a:rPr lang="en-US" altLang="en-US" smtClean="0"/>
              <a:t>In a first experiment, advisors are paid for how closely the person they advised guesses the number of coins.</a:t>
            </a:r>
          </a:p>
          <a:p>
            <a:endParaRPr lang="en-US" altLang="en-US" smtClean="0"/>
          </a:p>
        </p:txBody>
      </p:sp>
      <p:sp>
        <p:nvSpPr>
          <p:cNvPr id="14340" name="Content Placeholder 5"/>
          <p:cNvSpPr>
            <a:spLocks noGrp="1"/>
          </p:cNvSpPr>
          <p:nvPr>
            <p:ph sz="half" idx="2"/>
          </p:nvPr>
        </p:nvSpPr>
        <p:spPr>
          <a:xfrm>
            <a:off x="6197600" y="1600200"/>
            <a:ext cx="5384800" cy="4525963"/>
          </a:xfrm>
        </p:spPr>
        <p:txBody>
          <a:bodyPr/>
          <a:lstStyle/>
          <a:p>
            <a:r>
              <a:rPr lang="en-US" altLang="en-US" smtClean="0"/>
              <a:t>In a second experiment, advisors are paid for how high the guess of the person they advised is. </a:t>
            </a:r>
          </a:p>
          <a:p>
            <a:endParaRPr lang="en-US" altLang="en-US" smtClean="0"/>
          </a:p>
        </p:txBody>
      </p:sp>
      <p:pic>
        <p:nvPicPr>
          <p:cNvPr id="14341" name="Picture 2" descr="http://www.psdgraphics.com/file/bulls-eye.jpg"/>
          <p:cNvPicPr>
            <a:picLocks noChangeAspect="1" noChangeArrowheads="1"/>
          </p:cNvPicPr>
          <p:nvPr/>
        </p:nvPicPr>
        <p:blipFill>
          <a:blip r:embed="rId2">
            <a:extLst>
              <a:ext uri="{28A0092B-C50C-407E-A947-70E740481C1C}">
                <a14:useLocalDpi xmlns:a14="http://schemas.microsoft.com/office/drawing/2010/main" val="0"/>
              </a:ext>
            </a:extLst>
          </a:blip>
          <a:srcRect l="15594"/>
          <a:stretch>
            <a:fillRect/>
          </a:stretch>
        </p:blipFill>
        <p:spPr bwMode="auto">
          <a:xfrm>
            <a:off x="2438400" y="4267200"/>
            <a:ext cx="29162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http://1.bp.blogspot.com/_GmgPYtJzUCE/TB4rg8EBYmI/AAAAAAAAADI/qlbLJIzVoik/s320/bullse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867150"/>
            <a:ext cx="2857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1"/>
          <p:cNvSpPr txBox="1">
            <a:spLocks noChangeArrowheads="1"/>
          </p:cNvSpPr>
          <p:nvPr/>
        </p:nvSpPr>
        <p:spPr bwMode="auto">
          <a:xfrm>
            <a:off x="2819400" y="3962400"/>
            <a:ext cx="5467350" cy="9540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t>Will the subjects’ estimates be swayed by the advisors’ incentives?</a:t>
            </a:r>
          </a:p>
        </p:txBody>
      </p:sp>
      <p:sp>
        <p:nvSpPr>
          <p:cNvPr id="8" name="TextBox 7"/>
          <p:cNvSpPr txBox="1">
            <a:spLocks noChangeArrowheads="1"/>
          </p:cNvSpPr>
          <p:nvPr/>
        </p:nvSpPr>
        <p:spPr bwMode="auto">
          <a:xfrm>
            <a:off x="5048250" y="5397500"/>
            <a:ext cx="5467350" cy="13843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t>Or will the subjects adjust the advice they receive in light of the advisors’ incentives?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1591</Words>
  <Application>Microsoft Office PowerPoint</Application>
  <PresentationFormat>Widescreen</PresentationFormat>
  <Paragraphs>113</Paragraphs>
  <Slides>31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Arial</vt:lpstr>
      <vt:lpstr>Office Theme</vt:lpstr>
      <vt:lpstr>Persuasion and Social Pressure</vt:lpstr>
      <vt:lpstr>persuasion</vt:lpstr>
      <vt:lpstr>We can be gullible</vt:lpstr>
      <vt:lpstr>We can be gullible</vt:lpstr>
      <vt:lpstr>Experiment </vt:lpstr>
      <vt:lpstr>Experiment </vt:lpstr>
      <vt:lpstr>Experiment: advisors’ incentives</vt:lpstr>
      <vt:lpstr>Experiment: advisors’ incentives</vt:lpstr>
      <vt:lpstr>Experiment: advisors’ incentives</vt:lpstr>
      <vt:lpstr>Experiment: advisors’ incentives</vt:lpstr>
      <vt:lpstr>Experiment: advisors’ incentives</vt:lpstr>
      <vt:lpstr>Financial advice</vt:lpstr>
      <vt:lpstr>Financial advice</vt:lpstr>
      <vt:lpstr>Financial advice: large investors</vt:lpstr>
      <vt:lpstr>Financial advice: small investors</vt:lpstr>
      <vt:lpstr>Social pressure</vt:lpstr>
      <vt:lpstr>Solomon Asch and Stanley Milgram</vt:lpstr>
      <vt:lpstr>Solomon Asch’s experiment</vt:lpstr>
      <vt:lpstr>Solomon Asch’s experiment</vt:lpstr>
      <vt:lpstr>Solomon Asch’s experiment</vt:lpstr>
      <vt:lpstr>Stanley Milgram’s experiment</vt:lpstr>
      <vt:lpstr>Stanley Milgram’s experiment</vt:lpstr>
      <vt:lpstr>Stanley Milgram’s experiment</vt:lpstr>
      <vt:lpstr>Soccer referees: home team gets an advantage</vt:lpstr>
      <vt:lpstr>Soccer referees: home team gets an advantage</vt:lpstr>
      <vt:lpstr>Cashiers in a supermarket</vt:lpstr>
      <vt:lpstr>Cashiers in a supermarket</vt:lpstr>
      <vt:lpstr>Cashiers in a supermarket</vt:lpstr>
      <vt:lpstr>Cashiers in a supermarket</vt:lpstr>
      <vt:lpstr>Conclusion</vt:lpstr>
      <vt:lpstr>Video</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Persuasion</dc:title>
  <dc:creator>Udayan Roy</dc:creator>
  <cp:lastModifiedBy>Udayan Roy</cp:lastModifiedBy>
  <cp:revision>33</cp:revision>
  <dcterms:created xsi:type="dcterms:W3CDTF">2010-10-16T02:07:50Z</dcterms:created>
  <dcterms:modified xsi:type="dcterms:W3CDTF">2020-11-17T13:29:34Z</dcterms:modified>
</cp:coreProperties>
</file>