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0183" autoAdjust="0"/>
  </p:normalViewPr>
  <p:slideViewPr>
    <p:cSldViewPr snapToGrid="0">
      <p:cViewPr varScale="1">
        <p:scale>
          <a:sx n="62" d="100"/>
          <a:sy n="62" d="100"/>
        </p:scale>
        <p:origin x="828" y="4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2E70BE-FB85-425F-A85F-211A735CDDBF}" type="datetimeFigureOut">
              <a:rPr lang="en-US" smtClean="0"/>
              <a:t>12/10/2018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FD28B4-D15A-46BA-A906-FC50152387BD}" type="slidenum">
              <a:rPr lang="en-US" smtClean="0"/>
              <a:t>‹#›</a:t>
            </a:fld>
            <a:endParaRPr lang="en-US"/>
          </a:p>
        </p:txBody>
      </p:sp>
    </p:spTree>
    <p:extLst>
      <p:ext uri="{BB962C8B-B14F-4D97-AF65-F5344CB8AC3E}">
        <p14:creationId xmlns:p14="http://schemas.microsoft.com/office/powerpoint/2010/main" val="3204350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t>DellaVigna</a:t>
            </a:r>
            <a:r>
              <a:rPr lang="en-US" dirty="0" smtClean="0"/>
              <a:t>, Stefano, and Ulrike </a:t>
            </a:r>
            <a:r>
              <a:rPr lang="en-US" dirty="0" err="1" smtClean="0"/>
              <a:t>Malmendier</a:t>
            </a:r>
            <a:r>
              <a:rPr lang="en-US" dirty="0" smtClean="0"/>
              <a:t>. 2006. "Paying Not to Go to the Gym." American Economic Review, 96(3): 694-719. DOI: 10.1257/aer.96.3.694</a:t>
            </a:r>
          </a:p>
        </p:txBody>
      </p:sp>
      <p:sp>
        <p:nvSpPr>
          <p:cNvPr id="4" name="Slide Number Placeholder 3"/>
          <p:cNvSpPr>
            <a:spLocks noGrp="1"/>
          </p:cNvSpPr>
          <p:nvPr>
            <p:ph type="sldNum" sz="quarter" idx="10"/>
          </p:nvPr>
        </p:nvSpPr>
        <p:spPr/>
        <p:txBody>
          <a:bodyPr/>
          <a:lstStyle/>
          <a:p>
            <a:fld id="{33FD28B4-D15A-46BA-A906-FC50152387BD}" type="slidenum">
              <a:rPr lang="en-US" smtClean="0"/>
              <a:t>35</a:t>
            </a:fld>
            <a:endParaRPr lang="en-US"/>
          </a:p>
        </p:txBody>
      </p:sp>
    </p:spTree>
    <p:extLst>
      <p:ext uri="{BB962C8B-B14F-4D97-AF65-F5344CB8AC3E}">
        <p14:creationId xmlns:p14="http://schemas.microsoft.com/office/powerpoint/2010/main" val="63618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786400-620D-4008-8206-F9F05FE0B460}" type="datetimeFigureOut">
              <a:rPr lang="en-US" smtClean="0"/>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831A-845D-4AE8-A139-BA17E687F887}" type="slidenum">
              <a:rPr lang="en-US" smtClean="0"/>
              <a:t>‹#›</a:t>
            </a:fld>
            <a:endParaRPr lang="en-US"/>
          </a:p>
        </p:txBody>
      </p:sp>
    </p:spTree>
    <p:extLst>
      <p:ext uri="{BB962C8B-B14F-4D97-AF65-F5344CB8AC3E}">
        <p14:creationId xmlns:p14="http://schemas.microsoft.com/office/powerpoint/2010/main" val="2010624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786400-620D-4008-8206-F9F05FE0B460}" type="datetimeFigureOut">
              <a:rPr lang="en-US" smtClean="0"/>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831A-845D-4AE8-A139-BA17E687F887}" type="slidenum">
              <a:rPr lang="en-US" smtClean="0"/>
              <a:t>‹#›</a:t>
            </a:fld>
            <a:endParaRPr lang="en-US"/>
          </a:p>
        </p:txBody>
      </p:sp>
    </p:spTree>
    <p:extLst>
      <p:ext uri="{BB962C8B-B14F-4D97-AF65-F5344CB8AC3E}">
        <p14:creationId xmlns:p14="http://schemas.microsoft.com/office/powerpoint/2010/main" val="3238367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786400-620D-4008-8206-F9F05FE0B460}" type="datetimeFigureOut">
              <a:rPr lang="en-US" smtClean="0"/>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831A-845D-4AE8-A139-BA17E687F887}" type="slidenum">
              <a:rPr lang="en-US" smtClean="0"/>
              <a:t>‹#›</a:t>
            </a:fld>
            <a:endParaRPr lang="en-US"/>
          </a:p>
        </p:txBody>
      </p:sp>
    </p:spTree>
    <p:extLst>
      <p:ext uri="{BB962C8B-B14F-4D97-AF65-F5344CB8AC3E}">
        <p14:creationId xmlns:p14="http://schemas.microsoft.com/office/powerpoint/2010/main" val="3808514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786400-620D-4008-8206-F9F05FE0B460}" type="datetimeFigureOut">
              <a:rPr lang="en-US" smtClean="0"/>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831A-845D-4AE8-A139-BA17E687F887}" type="slidenum">
              <a:rPr lang="en-US" smtClean="0"/>
              <a:t>‹#›</a:t>
            </a:fld>
            <a:endParaRPr lang="en-US"/>
          </a:p>
        </p:txBody>
      </p:sp>
    </p:spTree>
    <p:extLst>
      <p:ext uri="{BB962C8B-B14F-4D97-AF65-F5344CB8AC3E}">
        <p14:creationId xmlns:p14="http://schemas.microsoft.com/office/powerpoint/2010/main" val="4247968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B786400-620D-4008-8206-F9F05FE0B460}" type="datetimeFigureOut">
              <a:rPr lang="en-US" smtClean="0"/>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831A-845D-4AE8-A139-BA17E687F887}" type="slidenum">
              <a:rPr lang="en-US" smtClean="0"/>
              <a:t>‹#›</a:t>
            </a:fld>
            <a:endParaRPr lang="en-US"/>
          </a:p>
        </p:txBody>
      </p:sp>
    </p:spTree>
    <p:extLst>
      <p:ext uri="{BB962C8B-B14F-4D97-AF65-F5344CB8AC3E}">
        <p14:creationId xmlns:p14="http://schemas.microsoft.com/office/powerpoint/2010/main" val="383154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786400-620D-4008-8206-F9F05FE0B460}" type="datetimeFigureOut">
              <a:rPr lang="en-US" smtClean="0"/>
              <a:t>12/10/2018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831A-845D-4AE8-A139-BA17E687F887}" type="slidenum">
              <a:rPr lang="en-US" smtClean="0"/>
              <a:t>‹#›</a:t>
            </a:fld>
            <a:endParaRPr lang="en-US"/>
          </a:p>
        </p:txBody>
      </p:sp>
    </p:spTree>
    <p:extLst>
      <p:ext uri="{BB962C8B-B14F-4D97-AF65-F5344CB8AC3E}">
        <p14:creationId xmlns:p14="http://schemas.microsoft.com/office/powerpoint/2010/main" val="4056605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786400-620D-4008-8206-F9F05FE0B460}" type="datetimeFigureOut">
              <a:rPr lang="en-US" smtClean="0"/>
              <a:t>12/10/2018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831A-845D-4AE8-A139-BA17E687F887}" type="slidenum">
              <a:rPr lang="en-US" smtClean="0"/>
              <a:t>‹#›</a:t>
            </a:fld>
            <a:endParaRPr lang="en-US"/>
          </a:p>
        </p:txBody>
      </p:sp>
    </p:spTree>
    <p:extLst>
      <p:ext uri="{BB962C8B-B14F-4D97-AF65-F5344CB8AC3E}">
        <p14:creationId xmlns:p14="http://schemas.microsoft.com/office/powerpoint/2010/main" val="3875429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786400-620D-4008-8206-F9F05FE0B460}" type="datetimeFigureOut">
              <a:rPr lang="en-US" smtClean="0"/>
              <a:t>12/10/2018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831A-845D-4AE8-A139-BA17E687F887}" type="slidenum">
              <a:rPr lang="en-US" smtClean="0"/>
              <a:t>‹#›</a:t>
            </a:fld>
            <a:endParaRPr lang="en-US"/>
          </a:p>
        </p:txBody>
      </p:sp>
    </p:spTree>
    <p:extLst>
      <p:ext uri="{BB962C8B-B14F-4D97-AF65-F5344CB8AC3E}">
        <p14:creationId xmlns:p14="http://schemas.microsoft.com/office/powerpoint/2010/main" val="4162457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786400-620D-4008-8206-F9F05FE0B460}" type="datetimeFigureOut">
              <a:rPr lang="en-US" smtClean="0"/>
              <a:t>12/10/2018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831A-845D-4AE8-A139-BA17E687F887}" type="slidenum">
              <a:rPr lang="en-US" smtClean="0"/>
              <a:t>‹#›</a:t>
            </a:fld>
            <a:endParaRPr lang="en-US"/>
          </a:p>
        </p:txBody>
      </p:sp>
    </p:spTree>
    <p:extLst>
      <p:ext uri="{BB962C8B-B14F-4D97-AF65-F5344CB8AC3E}">
        <p14:creationId xmlns:p14="http://schemas.microsoft.com/office/powerpoint/2010/main" val="479553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B786400-620D-4008-8206-F9F05FE0B460}" type="datetimeFigureOut">
              <a:rPr lang="en-US" smtClean="0"/>
              <a:t>12/10/2018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831A-845D-4AE8-A139-BA17E687F887}" type="slidenum">
              <a:rPr lang="en-US" smtClean="0"/>
              <a:t>‹#›</a:t>
            </a:fld>
            <a:endParaRPr lang="en-US"/>
          </a:p>
        </p:txBody>
      </p:sp>
    </p:spTree>
    <p:extLst>
      <p:ext uri="{BB962C8B-B14F-4D97-AF65-F5344CB8AC3E}">
        <p14:creationId xmlns:p14="http://schemas.microsoft.com/office/powerpoint/2010/main" val="3977350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B786400-620D-4008-8206-F9F05FE0B460}" type="datetimeFigureOut">
              <a:rPr lang="en-US" smtClean="0"/>
              <a:t>12/10/2018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831A-845D-4AE8-A139-BA17E687F887}" type="slidenum">
              <a:rPr lang="en-US" smtClean="0"/>
              <a:t>‹#›</a:t>
            </a:fld>
            <a:endParaRPr lang="en-US"/>
          </a:p>
        </p:txBody>
      </p:sp>
    </p:spTree>
    <p:extLst>
      <p:ext uri="{BB962C8B-B14F-4D97-AF65-F5344CB8AC3E}">
        <p14:creationId xmlns:p14="http://schemas.microsoft.com/office/powerpoint/2010/main" val="2054235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786400-620D-4008-8206-F9F05FE0B460}" type="datetimeFigureOut">
              <a:rPr lang="en-US" smtClean="0"/>
              <a:t>12/10/2018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831A-845D-4AE8-A139-BA17E687F887}" type="slidenum">
              <a:rPr lang="en-US" smtClean="0"/>
              <a:t>‹#›</a:t>
            </a:fld>
            <a:endParaRPr lang="en-US"/>
          </a:p>
        </p:txBody>
      </p:sp>
    </p:spTree>
    <p:extLst>
      <p:ext uri="{BB962C8B-B14F-4D97-AF65-F5344CB8AC3E}">
        <p14:creationId xmlns:p14="http://schemas.microsoft.com/office/powerpoint/2010/main" val="3035320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myweb.liu.edu/~uroy/resume/roypubs.html" TargetMode="External"/><Relationship Id="rId2" Type="http://schemas.openxmlformats.org/officeDocument/2006/relationships/hyperlink" Target="http://myweb.liu.edu/~uroy/resume/myPDF/phishing.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7499927" cy="2387600"/>
          </a:xfrm>
        </p:spPr>
        <p:txBody>
          <a:bodyPr/>
          <a:lstStyle/>
          <a:p>
            <a:r>
              <a:rPr lang="en-US" dirty="0" smtClean="0"/>
              <a:t>Phishing for </a:t>
            </a:r>
            <a:r>
              <a:rPr lang="en-US" dirty="0" err="1" smtClean="0"/>
              <a:t>Phools</a:t>
            </a:r>
            <a:endParaRPr lang="en-US" dirty="0"/>
          </a:p>
        </p:txBody>
      </p:sp>
      <p:sp>
        <p:nvSpPr>
          <p:cNvPr id="3" name="Subtitle 2"/>
          <p:cNvSpPr>
            <a:spLocks noGrp="1"/>
          </p:cNvSpPr>
          <p:nvPr>
            <p:ph type="subTitle" idx="1"/>
          </p:nvPr>
        </p:nvSpPr>
        <p:spPr>
          <a:xfrm>
            <a:off x="1524000" y="3602038"/>
            <a:ext cx="7499927" cy="1655762"/>
          </a:xfrm>
        </p:spPr>
        <p:txBody>
          <a:bodyPr/>
          <a:lstStyle/>
          <a:p>
            <a:r>
              <a:rPr lang="en-US" dirty="0" smtClean="0"/>
              <a:t>Presentation on “Phishing for </a:t>
            </a:r>
            <a:r>
              <a:rPr lang="en-US" dirty="0" err="1" smtClean="0"/>
              <a:t>Phools</a:t>
            </a:r>
            <a:r>
              <a:rPr lang="en-US" dirty="0" smtClean="0"/>
              <a:t>” by </a:t>
            </a:r>
            <a:r>
              <a:rPr lang="en-US" dirty="0"/>
              <a:t>George A. </a:t>
            </a:r>
            <a:r>
              <a:rPr lang="en-US" dirty="0" err="1"/>
              <a:t>Akerlof</a:t>
            </a:r>
            <a:r>
              <a:rPr lang="en-US" dirty="0"/>
              <a:t> and Robert J. Shiller, Princeton University Press, Princeton, New Jersey, USA, </a:t>
            </a:r>
            <a:r>
              <a:rPr lang="en-US" dirty="0" smtClean="0"/>
              <a:t>2015</a:t>
            </a:r>
          </a:p>
        </p:txBody>
      </p:sp>
      <p:pic>
        <p:nvPicPr>
          <p:cNvPr id="1026" name="Picture 2" descr="https://press.princeton.edu/sites/default/files/styles/large/public/covers/9780691168319.png?itok=ORmPviK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578" y="1137151"/>
            <a:ext cx="302895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79067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all have “monkeys on our shoulders”</a:t>
            </a:r>
            <a:endParaRPr lang="en-US" dirty="0"/>
          </a:p>
        </p:txBody>
      </p:sp>
      <p:sp>
        <p:nvSpPr>
          <p:cNvPr id="3" name="Content Placeholder 2"/>
          <p:cNvSpPr>
            <a:spLocks noGrp="1"/>
          </p:cNvSpPr>
          <p:nvPr>
            <p:ph idx="1"/>
          </p:nvPr>
        </p:nvSpPr>
        <p:spPr/>
        <p:txBody>
          <a:bodyPr/>
          <a:lstStyle/>
          <a:p>
            <a:r>
              <a:rPr lang="en-US" dirty="0" err="1" smtClean="0"/>
              <a:t>Akerlof</a:t>
            </a:r>
            <a:r>
              <a:rPr lang="en-US" dirty="0" smtClean="0"/>
              <a:t> and Shiller distinguish between</a:t>
            </a:r>
          </a:p>
          <a:p>
            <a:pPr lvl="1"/>
            <a:r>
              <a:rPr lang="en-US" dirty="0" smtClean="0"/>
              <a:t>Our rational preferences, and</a:t>
            </a:r>
          </a:p>
          <a:p>
            <a:pPr lvl="1"/>
            <a:r>
              <a:rPr lang="en-US" dirty="0" smtClean="0"/>
              <a:t>Our “monkey on the shoulder” preferences</a:t>
            </a:r>
          </a:p>
          <a:p>
            <a:endParaRPr lang="en-US" dirty="0"/>
          </a:p>
          <a:p>
            <a:r>
              <a:rPr lang="en-US" dirty="0" smtClean="0"/>
              <a:t>Our rational preferences are the preferences that we become aware of after a period of careful thought</a:t>
            </a:r>
          </a:p>
          <a:p>
            <a:r>
              <a:rPr lang="en-US" dirty="0" smtClean="0"/>
              <a:t>Our “monkey on the shoulder” preferences are the preferences that drive our hurried decisions</a:t>
            </a:r>
          </a:p>
          <a:p>
            <a:pPr lvl="1"/>
            <a:r>
              <a:rPr lang="en-US" dirty="0" smtClean="0"/>
              <a:t>This echoes the title of Daniel </a:t>
            </a:r>
            <a:r>
              <a:rPr lang="en-US" dirty="0" err="1" smtClean="0"/>
              <a:t>Kahneman’s</a:t>
            </a:r>
            <a:r>
              <a:rPr lang="en-US" dirty="0" smtClean="0"/>
              <a:t> book “Thinking, Fast and Slow”</a:t>
            </a:r>
          </a:p>
          <a:p>
            <a:endParaRPr lang="en-US" dirty="0" smtClean="0"/>
          </a:p>
          <a:p>
            <a:endParaRPr lang="en-US" dirty="0"/>
          </a:p>
        </p:txBody>
      </p:sp>
    </p:spTree>
    <p:extLst>
      <p:ext uri="{BB962C8B-B14F-4D97-AF65-F5344CB8AC3E}">
        <p14:creationId xmlns:p14="http://schemas.microsoft.com/office/powerpoint/2010/main" val="2876002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of P4P</a:t>
            </a:r>
            <a:endParaRPr lang="en-US" dirty="0"/>
          </a:p>
        </p:txBody>
      </p:sp>
      <p:sp>
        <p:nvSpPr>
          <p:cNvPr id="3" name="Content Placeholder 2"/>
          <p:cNvSpPr>
            <a:spLocks noGrp="1"/>
          </p:cNvSpPr>
          <p:nvPr>
            <p:ph idx="1"/>
          </p:nvPr>
        </p:nvSpPr>
        <p:spPr/>
        <p:txBody>
          <a:bodyPr/>
          <a:lstStyle/>
          <a:p>
            <a:r>
              <a:rPr lang="en-US" dirty="0" smtClean="0"/>
              <a:t>Phishing for </a:t>
            </a:r>
            <a:r>
              <a:rPr lang="en-US" dirty="0" err="1" smtClean="0"/>
              <a:t>phools</a:t>
            </a:r>
            <a:r>
              <a:rPr lang="en-US" dirty="0" smtClean="0"/>
              <a:t> can be a </a:t>
            </a:r>
            <a:r>
              <a:rPr lang="en-US" i="1" dirty="0" smtClean="0"/>
              <a:t>waste of scarce resources</a:t>
            </a:r>
            <a:r>
              <a:rPr lang="en-US" dirty="0" smtClean="0"/>
              <a:t>, because our ingenuity goes into addressing our monkey-on-the-shoulder needs rather than our true, rational needs</a:t>
            </a:r>
          </a:p>
          <a:p>
            <a:r>
              <a:rPr lang="en-US" dirty="0" smtClean="0"/>
              <a:t>P4P can also lead to </a:t>
            </a:r>
            <a:r>
              <a:rPr lang="en-US" i="1" dirty="0" smtClean="0"/>
              <a:t>greater inequality and unfairness</a:t>
            </a:r>
            <a:r>
              <a:rPr lang="en-US" dirty="0" smtClean="0"/>
              <a:t>.</a:t>
            </a:r>
          </a:p>
          <a:p>
            <a:pPr lvl="1"/>
            <a:r>
              <a:rPr lang="en-US" dirty="0" err="1" smtClean="0"/>
              <a:t>Sendhil</a:t>
            </a:r>
            <a:r>
              <a:rPr lang="en-US" dirty="0" smtClean="0"/>
              <a:t> Mullainathan and </a:t>
            </a:r>
            <a:r>
              <a:rPr lang="en-US" dirty="0" err="1" smtClean="0"/>
              <a:t>Eldar</a:t>
            </a:r>
            <a:r>
              <a:rPr lang="en-US" dirty="0" smtClean="0"/>
              <a:t> </a:t>
            </a:r>
            <a:r>
              <a:rPr lang="en-US" dirty="0" err="1" smtClean="0"/>
              <a:t>Shafir</a:t>
            </a:r>
            <a:r>
              <a:rPr lang="en-US" dirty="0" smtClean="0"/>
              <a:t> have argued that the stresses suffered by the poor make them victims of tunneling</a:t>
            </a:r>
          </a:p>
          <a:p>
            <a:pPr lvl="1"/>
            <a:r>
              <a:rPr lang="en-US" dirty="0" smtClean="0"/>
              <a:t>Consequently, the poor are more likely to be the victims of traps laid by phishers</a:t>
            </a:r>
          </a:p>
        </p:txBody>
      </p:sp>
    </p:spTree>
    <p:extLst>
      <p:ext uri="{BB962C8B-B14F-4D97-AF65-F5344CB8AC3E}">
        <p14:creationId xmlns:p14="http://schemas.microsoft.com/office/powerpoint/2010/main" val="3258799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Responses to P4P: No Easy Solutions</a:t>
            </a:r>
            <a:endParaRPr lang="en-US" dirty="0"/>
          </a:p>
        </p:txBody>
      </p:sp>
      <p:sp>
        <p:nvSpPr>
          <p:cNvPr id="3" name="Content Placeholder 2"/>
          <p:cNvSpPr>
            <a:spLocks noGrp="1"/>
          </p:cNvSpPr>
          <p:nvPr>
            <p:ph idx="1"/>
          </p:nvPr>
        </p:nvSpPr>
        <p:spPr/>
        <p:txBody>
          <a:bodyPr/>
          <a:lstStyle/>
          <a:p>
            <a:r>
              <a:rPr lang="en-US" dirty="0" smtClean="0"/>
              <a:t>As most P4P activities have perfectly benign consequences for rational people, it is hard to justify an outright ban</a:t>
            </a:r>
          </a:p>
          <a:p>
            <a:r>
              <a:rPr lang="en-US" dirty="0" smtClean="0"/>
              <a:t>One approach may be to restrict the activity to the non-profit sector or the public sector</a:t>
            </a:r>
          </a:p>
          <a:p>
            <a:pPr lvl="1"/>
            <a:r>
              <a:rPr lang="en-US" dirty="0" smtClean="0"/>
              <a:t>When the profit motive is removed from an activity, the chances of the activity being turned into phishing for </a:t>
            </a:r>
            <a:r>
              <a:rPr lang="en-US" dirty="0" err="1" smtClean="0"/>
              <a:t>phools</a:t>
            </a:r>
            <a:r>
              <a:rPr lang="en-US" dirty="0" smtClean="0"/>
              <a:t> becomes less likely</a:t>
            </a:r>
          </a:p>
          <a:p>
            <a:r>
              <a:rPr lang="en-US" dirty="0" smtClean="0"/>
              <a:t>But outright nationalization has well-known disadvantages too</a:t>
            </a:r>
          </a:p>
          <a:p>
            <a:endParaRPr lang="en-US" dirty="0"/>
          </a:p>
          <a:p>
            <a:r>
              <a:rPr lang="en-US" dirty="0" smtClean="0"/>
              <a:t>So, there are no easy solutions</a:t>
            </a:r>
            <a:endParaRPr lang="en-US" dirty="0"/>
          </a:p>
        </p:txBody>
      </p:sp>
    </p:spTree>
    <p:extLst>
      <p:ext uri="{BB962C8B-B14F-4D97-AF65-F5344CB8AC3E}">
        <p14:creationId xmlns:p14="http://schemas.microsoft.com/office/powerpoint/2010/main" val="1916315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Responses to P4P: Nationalization?</a:t>
            </a:r>
            <a:endParaRPr lang="en-US" dirty="0"/>
          </a:p>
        </p:txBody>
      </p:sp>
      <p:sp>
        <p:nvSpPr>
          <p:cNvPr id="3" name="Content Placeholder 2"/>
          <p:cNvSpPr>
            <a:spLocks noGrp="1"/>
          </p:cNvSpPr>
          <p:nvPr>
            <p:ph idx="1"/>
          </p:nvPr>
        </p:nvSpPr>
        <p:spPr/>
        <p:txBody>
          <a:bodyPr/>
          <a:lstStyle/>
          <a:p>
            <a:r>
              <a:rPr lang="en-US" dirty="0" smtClean="0"/>
              <a:t>As private-sector banks or financial companies are more profit minded, they are more likely to set traps for unwary people to do what is in the bank’s interest rather than in their own interest</a:t>
            </a:r>
          </a:p>
          <a:p>
            <a:r>
              <a:rPr lang="en-US" dirty="0" smtClean="0"/>
              <a:t>Government-run banks or financial companies are less likely to set traps for predictably irrational people</a:t>
            </a:r>
            <a:endParaRPr lang="en-US" dirty="0"/>
          </a:p>
          <a:p>
            <a:endParaRPr lang="en-US" dirty="0" smtClean="0"/>
          </a:p>
          <a:p>
            <a:r>
              <a:rPr lang="en-US" dirty="0" smtClean="0"/>
              <a:t>But, again, there are well-known managerial disadvantages to removing the profit motive through nationalization</a:t>
            </a:r>
            <a:endParaRPr lang="en-US" dirty="0"/>
          </a:p>
        </p:txBody>
      </p:sp>
    </p:spTree>
    <p:extLst>
      <p:ext uri="{BB962C8B-B14F-4D97-AF65-F5344CB8AC3E}">
        <p14:creationId xmlns:p14="http://schemas.microsoft.com/office/powerpoint/2010/main" val="3689895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Responses to P4P: Regulation?</a:t>
            </a:r>
            <a:endParaRPr lang="en-US" dirty="0"/>
          </a:p>
        </p:txBody>
      </p:sp>
      <p:sp>
        <p:nvSpPr>
          <p:cNvPr id="3" name="Content Placeholder 2"/>
          <p:cNvSpPr>
            <a:spLocks noGrp="1"/>
          </p:cNvSpPr>
          <p:nvPr>
            <p:ph idx="1"/>
          </p:nvPr>
        </p:nvSpPr>
        <p:spPr/>
        <p:txBody>
          <a:bodyPr/>
          <a:lstStyle/>
          <a:p>
            <a:r>
              <a:rPr lang="en-US" dirty="0"/>
              <a:t>The government could require businesses to provide </a:t>
            </a:r>
            <a:r>
              <a:rPr lang="en-US" i="1" dirty="0"/>
              <a:t>money-back guarantees</a:t>
            </a:r>
            <a:r>
              <a:rPr lang="en-US" dirty="0"/>
              <a:t> for any reason whatsoever (and not only for products that are clearly defective). </a:t>
            </a:r>
            <a:endParaRPr lang="en-US" dirty="0" smtClean="0"/>
          </a:p>
          <a:p>
            <a:r>
              <a:rPr lang="en-US" dirty="0" smtClean="0"/>
              <a:t>But </a:t>
            </a:r>
            <a:r>
              <a:rPr lang="en-US" dirty="0"/>
              <a:t>even here, careful situation-specific thinking will be necessary. </a:t>
            </a:r>
            <a:endParaRPr lang="en-US" dirty="0" smtClean="0"/>
          </a:p>
          <a:p>
            <a:r>
              <a:rPr lang="en-US" dirty="0" smtClean="0"/>
              <a:t>While </a:t>
            </a:r>
            <a:r>
              <a:rPr lang="en-US" dirty="0"/>
              <a:t>money-back guarantees would enable the </a:t>
            </a:r>
            <a:r>
              <a:rPr lang="en-US" dirty="0" err="1"/>
              <a:t>phools</a:t>
            </a:r>
            <a:r>
              <a:rPr lang="en-US" dirty="0"/>
              <a:t> to recover from a mistaken purchase, we need to impose some costs on the </a:t>
            </a:r>
            <a:r>
              <a:rPr lang="en-US" dirty="0" err="1"/>
              <a:t>phools</a:t>
            </a:r>
            <a:r>
              <a:rPr lang="en-US" dirty="0"/>
              <a:t> so they would make an effort to not make careless purchases in the first place. </a:t>
            </a:r>
          </a:p>
        </p:txBody>
      </p:sp>
    </p:spTree>
    <p:extLst>
      <p:ext uri="{BB962C8B-B14F-4D97-AF65-F5344CB8AC3E}">
        <p14:creationId xmlns:p14="http://schemas.microsoft.com/office/powerpoint/2010/main" val="1632351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Responses to P4P: Awareness Raising?</a:t>
            </a:r>
            <a:endParaRPr lang="en-US" dirty="0"/>
          </a:p>
        </p:txBody>
      </p:sp>
      <p:sp>
        <p:nvSpPr>
          <p:cNvPr id="3" name="Content Placeholder 2"/>
          <p:cNvSpPr>
            <a:spLocks noGrp="1"/>
          </p:cNvSpPr>
          <p:nvPr>
            <p:ph idx="1"/>
          </p:nvPr>
        </p:nvSpPr>
        <p:spPr/>
        <p:txBody>
          <a:bodyPr/>
          <a:lstStyle/>
          <a:p>
            <a:r>
              <a:rPr lang="en-US" dirty="0"/>
              <a:t>Another way to address phishing is to raise awareness about the tactics that phishers use to trap </a:t>
            </a:r>
            <a:r>
              <a:rPr lang="en-US" dirty="0" err="1"/>
              <a:t>phools</a:t>
            </a:r>
            <a:r>
              <a:rPr lang="en-US" dirty="0"/>
              <a:t>. </a:t>
            </a:r>
            <a:endParaRPr lang="en-US" dirty="0" smtClean="0"/>
          </a:p>
          <a:p>
            <a:r>
              <a:rPr lang="en-US" dirty="0" smtClean="0"/>
              <a:t>This </a:t>
            </a:r>
            <a:r>
              <a:rPr lang="en-US" dirty="0"/>
              <a:t>has no downside: sunshine, we all know, is the best disinfectant. </a:t>
            </a:r>
            <a:endParaRPr lang="en-US" dirty="0" smtClean="0"/>
          </a:p>
          <a:p>
            <a:r>
              <a:rPr lang="en-US" dirty="0" smtClean="0"/>
              <a:t>There are various </a:t>
            </a:r>
            <a:r>
              <a:rPr lang="en-US" dirty="0"/>
              <a:t>government and non-profit institutions that provide information about products, services, business practices—e.g., the Better Business Bureau, Consumer Reports magazine, and a veritable alphabet soup of government regulators and </a:t>
            </a:r>
            <a:r>
              <a:rPr lang="en-US" dirty="0" smtClean="0"/>
              <a:t>watchdogs.</a:t>
            </a:r>
            <a:endParaRPr lang="en-US" dirty="0"/>
          </a:p>
        </p:txBody>
      </p:sp>
    </p:spTree>
    <p:extLst>
      <p:ext uri="{BB962C8B-B14F-4D97-AF65-F5344CB8AC3E}">
        <p14:creationId xmlns:p14="http://schemas.microsoft.com/office/powerpoint/2010/main" val="3734730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Responses to P4P: Awareness Raising?</a:t>
            </a:r>
            <a:endParaRPr lang="en-US" dirty="0"/>
          </a:p>
        </p:txBody>
      </p:sp>
      <p:sp>
        <p:nvSpPr>
          <p:cNvPr id="3" name="Content Placeholder 2"/>
          <p:cNvSpPr>
            <a:spLocks noGrp="1"/>
          </p:cNvSpPr>
          <p:nvPr>
            <p:ph idx="1"/>
          </p:nvPr>
        </p:nvSpPr>
        <p:spPr/>
        <p:txBody>
          <a:bodyPr/>
          <a:lstStyle/>
          <a:p>
            <a:r>
              <a:rPr lang="en-US" dirty="0" smtClean="0"/>
              <a:t>The </a:t>
            </a:r>
            <a:r>
              <a:rPr lang="en-US" dirty="0"/>
              <a:t>Internet has made it possible for people to broadcast to the whole world their retrospective assessments—of both happiness and regret—of their shopping choices. </a:t>
            </a:r>
            <a:endParaRPr lang="en-US" dirty="0" smtClean="0"/>
          </a:p>
          <a:p>
            <a:r>
              <a:rPr lang="en-US" dirty="0" smtClean="0"/>
              <a:t>This </a:t>
            </a:r>
            <a:r>
              <a:rPr lang="en-US" dirty="0"/>
              <a:t>may no doubt help others avoid getting phished.</a:t>
            </a:r>
          </a:p>
          <a:p>
            <a:r>
              <a:rPr lang="en-US" dirty="0"/>
              <a:t>Moreover, public discussion on the Internet of a product, or service, or of firms’ business practices, may </a:t>
            </a:r>
            <a:r>
              <a:rPr lang="en-US" dirty="0" smtClean="0"/>
              <a:t>increase </a:t>
            </a:r>
            <a:r>
              <a:rPr lang="en-US" dirty="0"/>
              <a:t>businesses’ incentives to refrain from phishing.</a:t>
            </a:r>
          </a:p>
          <a:p>
            <a:endParaRPr lang="en-US" dirty="0"/>
          </a:p>
        </p:txBody>
      </p:sp>
    </p:spTree>
    <p:extLst>
      <p:ext uri="{BB962C8B-B14F-4D97-AF65-F5344CB8AC3E}">
        <p14:creationId xmlns:p14="http://schemas.microsoft.com/office/powerpoint/2010/main" val="31751273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Responses to P4P: Awareness Raising?</a:t>
            </a:r>
            <a:endParaRPr lang="en-US" dirty="0"/>
          </a:p>
        </p:txBody>
      </p:sp>
      <p:sp>
        <p:nvSpPr>
          <p:cNvPr id="3" name="Content Placeholder 2"/>
          <p:cNvSpPr>
            <a:spLocks noGrp="1"/>
          </p:cNvSpPr>
          <p:nvPr>
            <p:ph idx="1"/>
          </p:nvPr>
        </p:nvSpPr>
        <p:spPr/>
        <p:txBody>
          <a:bodyPr/>
          <a:lstStyle/>
          <a:p>
            <a:r>
              <a:rPr lang="en-US" dirty="0" smtClean="0"/>
              <a:t>But even raising awareness about P4P has potential downsides:</a:t>
            </a:r>
          </a:p>
          <a:p>
            <a:pPr lvl="1"/>
            <a:r>
              <a:rPr lang="en-US" dirty="0"/>
              <a:t>the public good nature of </a:t>
            </a:r>
            <a:r>
              <a:rPr lang="en-US" dirty="0" smtClean="0"/>
              <a:t>information, and</a:t>
            </a:r>
          </a:p>
          <a:p>
            <a:pPr lvl="1"/>
            <a:r>
              <a:rPr lang="en-US" dirty="0" smtClean="0"/>
              <a:t>reputation </a:t>
            </a:r>
            <a:r>
              <a:rPr lang="en-US" dirty="0"/>
              <a:t>mining</a:t>
            </a:r>
          </a:p>
        </p:txBody>
      </p:sp>
    </p:spTree>
    <p:extLst>
      <p:ext uri="{BB962C8B-B14F-4D97-AF65-F5344CB8AC3E}">
        <p14:creationId xmlns:p14="http://schemas.microsoft.com/office/powerpoint/2010/main" val="22644119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Awareness Raising Is a Public Good</a:t>
            </a:r>
            <a:endParaRPr lang="en-US" dirty="0"/>
          </a:p>
        </p:txBody>
      </p:sp>
      <p:sp>
        <p:nvSpPr>
          <p:cNvPr id="3" name="Content Placeholder 2"/>
          <p:cNvSpPr>
            <a:spLocks noGrp="1"/>
          </p:cNvSpPr>
          <p:nvPr>
            <p:ph idx="1"/>
          </p:nvPr>
        </p:nvSpPr>
        <p:spPr/>
        <p:txBody>
          <a:bodyPr>
            <a:normAutofit/>
          </a:bodyPr>
          <a:lstStyle/>
          <a:p>
            <a:r>
              <a:rPr lang="en-US" dirty="0"/>
              <a:t>If a newspaper spends substantial resources to uncover commercial chicanery, the whole world—even the people who do not buy copies of the newspaper—would get to know about it. </a:t>
            </a:r>
            <a:endParaRPr lang="en-US" dirty="0" smtClean="0"/>
          </a:p>
          <a:p>
            <a:r>
              <a:rPr lang="en-US" dirty="0" smtClean="0"/>
              <a:t>The </a:t>
            </a:r>
            <a:r>
              <a:rPr lang="en-US" dirty="0"/>
              <a:t>newspaper that publishes the exposé would not be able to appropriate the full commercial value of its investigative work; other news sources that publish second-hand accounts of the original investigative report would benefit without having done the hard work. </a:t>
            </a:r>
            <a:endParaRPr lang="en-US" dirty="0" smtClean="0"/>
          </a:p>
          <a:p>
            <a:endParaRPr lang="en-US" dirty="0"/>
          </a:p>
        </p:txBody>
      </p:sp>
    </p:spTree>
    <p:extLst>
      <p:ext uri="{BB962C8B-B14F-4D97-AF65-F5344CB8AC3E}">
        <p14:creationId xmlns:p14="http://schemas.microsoft.com/office/powerpoint/2010/main" val="38773258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Awareness Raising Is a Public Good</a:t>
            </a:r>
            <a:endParaRPr lang="en-US" dirty="0"/>
          </a:p>
        </p:txBody>
      </p:sp>
      <p:sp>
        <p:nvSpPr>
          <p:cNvPr id="3" name="Content Placeholder 2"/>
          <p:cNvSpPr>
            <a:spLocks noGrp="1"/>
          </p:cNvSpPr>
          <p:nvPr>
            <p:ph idx="1"/>
          </p:nvPr>
        </p:nvSpPr>
        <p:spPr/>
        <p:txBody>
          <a:bodyPr/>
          <a:lstStyle/>
          <a:p>
            <a:r>
              <a:rPr lang="en-US" dirty="0" smtClean="0"/>
              <a:t>In this way, the non-excludable and non-rival nature of information would make free-riding the norm. </a:t>
            </a:r>
          </a:p>
          <a:p>
            <a:r>
              <a:rPr lang="en-US" dirty="0" smtClean="0"/>
              <a:t>The only systemic remedy would be regulatory and investigative work done directly by the government.</a:t>
            </a:r>
          </a:p>
          <a:p>
            <a:endParaRPr lang="en-US" dirty="0"/>
          </a:p>
        </p:txBody>
      </p:sp>
    </p:spTree>
    <p:extLst>
      <p:ext uri="{BB962C8B-B14F-4D97-AF65-F5344CB8AC3E}">
        <p14:creationId xmlns:p14="http://schemas.microsoft.com/office/powerpoint/2010/main" val="2180960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Profit Motive and Predictable Irrationality</a:t>
            </a:r>
            <a:endParaRPr lang="en-US" dirty="0"/>
          </a:p>
        </p:txBody>
      </p:sp>
      <p:sp>
        <p:nvSpPr>
          <p:cNvPr id="3" name="Content Placeholder 2"/>
          <p:cNvSpPr>
            <a:spLocks noGrp="1"/>
          </p:cNvSpPr>
          <p:nvPr>
            <p:ph idx="1"/>
          </p:nvPr>
        </p:nvSpPr>
        <p:spPr/>
        <p:txBody>
          <a:bodyPr/>
          <a:lstStyle/>
          <a:p>
            <a:r>
              <a:rPr lang="en-US" dirty="0" smtClean="0"/>
              <a:t>This presentation is based on </a:t>
            </a:r>
            <a:r>
              <a:rPr lang="en-US" dirty="0">
                <a:hlinkClick r:id="rId2"/>
              </a:rPr>
              <a:t>Predators and Prey</a:t>
            </a:r>
            <a:r>
              <a:rPr lang="en-US" dirty="0" smtClean="0"/>
              <a:t>, by Udayan Roy,</a:t>
            </a:r>
            <a:r>
              <a:rPr lang="en-US" dirty="0"/>
              <a:t> </a:t>
            </a:r>
            <a:r>
              <a:rPr lang="en-US" i="1" dirty="0"/>
              <a:t>Victorian Journal of Arts</a:t>
            </a:r>
            <a:r>
              <a:rPr lang="en-US" dirty="0"/>
              <a:t>, Volume 10, Issue 1, January 2017, pp. </a:t>
            </a:r>
            <a:r>
              <a:rPr lang="en-US" dirty="0" smtClean="0"/>
              <a:t>130—142. </a:t>
            </a:r>
          </a:p>
          <a:p>
            <a:pPr lvl="1"/>
            <a:r>
              <a:rPr lang="en-US" dirty="0"/>
              <a:t>Available at </a:t>
            </a:r>
            <a:r>
              <a:rPr lang="en-US" dirty="0">
                <a:hlinkClick r:id="rId3"/>
              </a:rPr>
              <a:t>http://myweb.liu.edu/~</a:t>
            </a:r>
            <a:r>
              <a:rPr lang="en-US" dirty="0" smtClean="0">
                <a:hlinkClick r:id="rId3"/>
              </a:rPr>
              <a:t>uroy/resume/roypubs.html</a:t>
            </a:r>
            <a:r>
              <a:rPr lang="en-US" dirty="0" smtClean="0"/>
              <a:t> </a:t>
            </a:r>
          </a:p>
          <a:p>
            <a:pPr lvl="1"/>
            <a:r>
              <a:rPr lang="en-US" dirty="0" smtClean="0"/>
              <a:t>It is a review of “Phishing for </a:t>
            </a:r>
            <a:r>
              <a:rPr lang="en-US" dirty="0" err="1" smtClean="0"/>
              <a:t>Phools</a:t>
            </a:r>
            <a:r>
              <a:rPr lang="en-US" dirty="0" smtClean="0"/>
              <a:t>” by George A. </a:t>
            </a:r>
            <a:r>
              <a:rPr lang="en-US" dirty="0" err="1" smtClean="0"/>
              <a:t>Akerlof</a:t>
            </a:r>
            <a:r>
              <a:rPr lang="en-US" dirty="0" smtClean="0"/>
              <a:t> and Robert J. Shiller, Princeton University Press, Princeton, New Jersey, USA, 2015.</a:t>
            </a:r>
            <a:endParaRPr lang="en-US" dirty="0"/>
          </a:p>
        </p:txBody>
      </p:sp>
    </p:spTree>
    <p:extLst>
      <p:ext uri="{BB962C8B-B14F-4D97-AF65-F5344CB8AC3E}">
        <p14:creationId xmlns:p14="http://schemas.microsoft.com/office/powerpoint/2010/main" val="11566941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Awareness Raising Leads to Reputation Mining</a:t>
            </a:r>
            <a:endParaRPr lang="en-US" dirty="0"/>
          </a:p>
        </p:txBody>
      </p:sp>
      <p:sp>
        <p:nvSpPr>
          <p:cNvPr id="3" name="Content Placeholder 2"/>
          <p:cNvSpPr>
            <a:spLocks noGrp="1"/>
          </p:cNvSpPr>
          <p:nvPr>
            <p:ph idx="1"/>
          </p:nvPr>
        </p:nvSpPr>
        <p:spPr/>
        <p:txBody>
          <a:bodyPr>
            <a:normAutofit/>
          </a:bodyPr>
          <a:lstStyle/>
          <a:p>
            <a:r>
              <a:rPr lang="en-US" dirty="0" smtClean="0"/>
              <a:t>A </a:t>
            </a:r>
            <a:r>
              <a:rPr lang="en-US" dirty="0"/>
              <a:t>business that has patiently built up a reputation may eventually cash in on that reputation and phish its trusting clients for </a:t>
            </a:r>
            <a:r>
              <a:rPr lang="en-US" dirty="0" err="1"/>
              <a:t>phools</a:t>
            </a:r>
            <a:r>
              <a:rPr lang="en-US" dirty="0"/>
              <a:t>. </a:t>
            </a:r>
            <a:endParaRPr lang="en-US" dirty="0" smtClean="0"/>
          </a:p>
          <a:p>
            <a:r>
              <a:rPr lang="en-US" dirty="0" smtClean="0"/>
              <a:t>The </a:t>
            </a:r>
            <a:r>
              <a:rPr lang="en-US" dirty="0"/>
              <a:t>longer and more steadfast a firm’s commitment to excellence, the higher would its reputation be among its clients and potential clients. </a:t>
            </a:r>
            <a:endParaRPr lang="en-US" dirty="0" smtClean="0"/>
          </a:p>
          <a:p>
            <a:r>
              <a:rPr lang="en-US" dirty="0" smtClean="0"/>
              <a:t>And </a:t>
            </a:r>
            <a:r>
              <a:rPr lang="en-US" dirty="0"/>
              <a:t>at some point the temptation may become overwhelming to cash in on the hard-earned reputation by selling a cheaply produced and substandard product to customers lulled by the company’s sterling reputation. </a:t>
            </a:r>
          </a:p>
        </p:txBody>
      </p:sp>
    </p:spTree>
    <p:extLst>
      <p:ext uri="{BB962C8B-B14F-4D97-AF65-F5344CB8AC3E}">
        <p14:creationId xmlns:p14="http://schemas.microsoft.com/office/powerpoint/2010/main" val="33769148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Awareness Raising Leads to Reputation Mining</a:t>
            </a:r>
            <a:endParaRPr lang="en-US" dirty="0"/>
          </a:p>
        </p:txBody>
      </p:sp>
      <p:sp>
        <p:nvSpPr>
          <p:cNvPr id="3" name="Content Placeholder 2"/>
          <p:cNvSpPr>
            <a:spLocks noGrp="1"/>
          </p:cNvSpPr>
          <p:nvPr>
            <p:ph idx="1"/>
          </p:nvPr>
        </p:nvSpPr>
        <p:spPr/>
        <p:txBody>
          <a:bodyPr/>
          <a:lstStyle/>
          <a:p>
            <a:r>
              <a:rPr lang="en-US" dirty="0" smtClean="0"/>
              <a:t>In other words, the same valuable information dissemination and consumer education that helps consumers distinguish between good and bad businesses may carry within it the incentive that turns good businesses bad.</a:t>
            </a:r>
          </a:p>
          <a:p>
            <a:endParaRPr lang="en-US" dirty="0"/>
          </a:p>
        </p:txBody>
      </p:sp>
    </p:spTree>
    <p:extLst>
      <p:ext uri="{BB962C8B-B14F-4D97-AF65-F5344CB8AC3E}">
        <p14:creationId xmlns:p14="http://schemas.microsoft.com/office/powerpoint/2010/main" val="4057223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Responses to P4P: Be Careful</a:t>
            </a:r>
            <a:endParaRPr lang="en-US" dirty="0"/>
          </a:p>
        </p:txBody>
      </p:sp>
      <p:sp>
        <p:nvSpPr>
          <p:cNvPr id="3" name="Content Placeholder 2"/>
          <p:cNvSpPr>
            <a:spLocks noGrp="1"/>
          </p:cNvSpPr>
          <p:nvPr>
            <p:ph idx="1"/>
          </p:nvPr>
        </p:nvSpPr>
        <p:spPr/>
        <p:txBody>
          <a:bodyPr/>
          <a:lstStyle/>
          <a:p>
            <a:r>
              <a:rPr lang="en-US" dirty="0"/>
              <a:t>So, ultimately, the only option may be for government agencies to engage in a perpetual game of whack-a-mole against egregious cases of phishing. </a:t>
            </a:r>
            <a:endParaRPr lang="en-US" dirty="0" smtClean="0"/>
          </a:p>
          <a:p>
            <a:r>
              <a:rPr lang="en-US" dirty="0" smtClean="0"/>
              <a:t>Phishing </a:t>
            </a:r>
            <a:r>
              <a:rPr lang="en-US" dirty="0"/>
              <a:t>stays within the law; so you can’t send the </a:t>
            </a:r>
            <a:r>
              <a:rPr lang="en-US" dirty="0" err="1"/>
              <a:t>phishermen</a:t>
            </a:r>
            <a:r>
              <a:rPr lang="en-US" dirty="0"/>
              <a:t> to jail. </a:t>
            </a:r>
            <a:endParaRPr lang="en-US" dirty="0" smtClean="0"/>
          </a:p>
          <a:p>
            <a:r>
              <a:rPr lang="en-US" dirty="0" smtClean="0"/>
              <a:t>You </a:t>
            </a:r>
            <a:r>
              <a:rPr lang="en-US" dirty="0"/>
              <a:t>can only make new laws to stop the continued use of particular phishing strategies</a:t>
            </a:r>
            <a:r>
              <a:rPr lang="en-US" dirty="0" smtClean="0"/>
              <a:t>.</a:t>
            </a:r>
          </a:p>
          <a:p>
            <a:endParaRPr lang="en-US" dirty="0"/>
          </a:p>
          <a:p>
            <a:r>
              <a:rPr lang="en-US" dirty="0" smtClean="0"/>
              <a:t>And even here, the disadvantages of red tape should be remembered.</a:t>
            </a:r>
            <a:endParaRPr lang="en-US" dirty="0"/>
          </a:p>
          <a:p>
            <a:endParaRPr lang="en-US" dirty="0"/>
          </a:p>
        </p:txBody>
      </p:sp>
    </p:spTree>
    <p:extLst>
      <p:ext uri="{BB962C8B-B14F-4D97-AF65-F5344CB8AC3E}">
        <p14:creationId xmlns:p14="http://schemas.microsoft.com/office/powerpoint/2010/main" val="13370603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US Credit Card Industry</a:t>
            </a:r>
            <a:endParaRPr lang="en-US" dirty="0"/>
          </a:p>
        </p:txBody>
      </p:sp>
      <p:sp>
        <p:nvSpPr>
          <p:cNvPr id="3" name="Content Placeholder 2"/>
          <p:cNvSpPr>
            <a:spLocks noGrp="1"/>
          </p:cNvSpPr>
          <p:nvPr>
            <p:ph idx="1"/>
          </p:nvPr>
        </p:nvSpPr>
        <p:spPr/>
        <p:txBody>
          <a:bodyPr/>
          <a:lstStyle/>
          <a:p>
            <a:r>
              <a:rPr lang="en-US" dirty="0" smtClean="0"/>
              <a:t>Bank charges were initially passed on to credit card users</a:t>
            </a:r>
          </a:p>
          <a:p>
            <a:r>
              <a:rPr lang="en-US" dirty="0" smtClean="0"/>
              <a:t>This held back the use of credit cards</a:t>
            </a:r>
          </a:p>
          <a:p>
            <a:r>
              <a:rPr lang="en-US" dirty="0" smtClean="0"/>
              <a:t>“Truth in Lending” law introduced</a:t>
            </a:r>
          </a:p>
          <a:p>
            <a:r>
              <a:rPr lang="en-US" dirty="0" smtClean="0"/>
              <a:t>Credit card use expanded. Spending rose sharply</a:t>
            </a:r>
          </a:p>
          <a:p>
            <a:r>
              <a:rPr lang="en-US" dirty="0" smtClean="0"/>
              <a:t>“</a:t>
            </a:r>
            <a:r>
              <a:rPr lang="en-US" dirty="0"/>
              <a:t>Truth in Lending” </a:t>
            </a:r>
            <a:r>
              <a:rPr lang="en-US" dirty="0" smtClean="0"/>
              <a:t>law revoked</a:t>
            </a:r>
          </a:p>
          <a:p>
            <a:r>
              <a:rPr lang="en-US" dirty="0" smtClean="0"/>
              <a:t>But the old practice of passing on bank charges </a:t>
            </a:r>
            <a:r>
              <a:rPr lang="en-US" dirty="0"/>
              <a:t>to credit card </a:t>
            </a:r>
            <a:r>
              <a:rPr lang="en-US" dirty="0" smtClean="0"/>
              <a:t>users did not return</a:t>
            </a:r>
          </a:p>
          <a:p>
            <a:r>
              <a:rPr lang="en-US" dirty="0" smtClean="0"/>
              <a:t>Businesses continued cross-subsidization to encourage spending</a:t>
            </a:r>
            <a:endParaRPr lang="en-US" dirty="0"/>
          </a:p>
        </p:txBody>
      </p:sp>
    </p:spTree>
    <p:extLst>
      <p:ext uri="{BB962C8B-B14F-4D97-AF65-F5344CB8AC3E}">
        <p14:creationId xmlns:p14="http://schemas.microsoft.com/office/powerpoint/2010/main" val="38881795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Mass Media and Anti-Regulatory Bias</a:t>
            </a:r>
            <a:endParaRPr lang="en-US" dirty="0"/>
          </a:p>
        </p:txBody>
      </p:sp>
      <p:sp>
        <p:nvSpPr>
          <p:cNvPr id="3" name="Content Placeholder 2"/>
          <p:cNvSpPr>
            <a:spLocks noGrp="1"/>
          </p:cNvSpPr>
          <p:nvPr>
            <p:ph idx="1"/>
          </p:nvPr>
        </p:nvSpPr>
        <p:spPr/>
        <p:txBody>
          <a:bodyPr/>
          <a:lstStyle/>
          <a:p>
            <a:r>
              <a:rPr lang="en-US" dirty="0" smtClean="0"/>
              <a:t>To get viewers, conflict and bad news is emphasized</a:t>
            </a:r>
          </a:p>
          <a:p>
            <a:r>
              <a:rPr lang="en-US" dirty="0" smtClean="0"/>
              <a:t>Good news about government success is ignored</a:t>
            </a:r>
          </a:p>
          <a:p>
            <a:r>
              <a:rPr lang="en-US" dirty="0" smtClean="0"/>
              <a:t>Advertising works for private goods, not for government</a:t>
            </a:r>
            <a:endParaRPr lang="en-US" dirty="0"/>
          </a:p>
        </p:txBody>
      </p:sp>
    </p:spTree>
    <p:extLst>
      <p:ext uri="{BB962C8B-B14F-4D97-AF65-F5344CB8AC3E}">
        <p14:creationId xmlns:p14="http://schemas.microsoft.com/office/powerpoint/2010/main" val="15494571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US Pharmaceutical Industry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42546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US Tobacco Industry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549915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Phishing for </a:t>
            </a:r>
            <a:r>
              <a:rPr lang="en-US" dirty="0" err="1" smtClean="0"/>
              <a:t>Phools</a:t>
            </a:r>
            <a:r>
              <a:rPr lang="en-US" dirty="0" smtClean="0"/>
              <a:t>: Examples</a:t>
            </a:r>
            <a:endParaRPr lang="en-US" dirty="0"/>
          </a:p>
        </p:txBody>
      </p:sp>
      <p:sp>
        <p:nvSpPr>
          <p:cNvPr id="3" name="Content Placeholder 2"/>
          <p:cNvSpPr>
            <a:spLocks noGrp="1"/>
          </p:cNvSpPr>
          <p:nvPr>
            <p:ph idx="1"/>
          </p:nvPr>
        </p:nvSpPr>
        <p:spPr/>
        <p:txBody>
          <a:bodyPr>
            <a:normAutofit/>
          </a:bodyPr>
          <a:lstStyle/>
          <a:p>
            <a:r>
              <a:rPr lang="en-US" dirty="0"/>
              <a:t>To </a:t>
            </a:r>
            <a:r>
              <a:rPr lang="en-US" dirty="0" err="1"/>
              <a:t>Akerlof</a:t>
            </a:r>
            <a:r>
              <a:rPr lang="en-US" dirty="0"/>
              <a:t> and Shiller, it is the moral obligation of a business to figure out what its customers truly need, and not what its customers could be persuaded to buy. </a:t>
            </a:r>
            <a:endParaRPr lang="en-US" dirty="0" smtClean="0"/>
          </a:p>
          <a:p>
            <a:r>
              <a:rPr lang="en-US" dirty="0" smtClean="0"/>
              <a:t>Saying </a:t>
            </a:r>
            <a:r>
              <a:rPr lang="en-US" dirty="0"/>
              <a:t>that customers know best what’s good for them and then catering to their MOTS preferences is not good enough—it is phishing, plain and simple. </a:t>
            </a:r>
          </a:p>
        </p:txBody>
      </p:sp>
    </p:spTree>
    <p:extLst>
      <p:ext uri="{BB962C8B-B14F-4D97-AF65-F5344CB8AC3E}">
        <p14:creationId xmlns:p14="http://schemas.microsoft.com/office/powerpoint/2010/main" val="399570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Phishing for </a:t>
            </a:r>
            <a:r>
              <a:rPr lang="en-US" dirty="0" err="1" smtClean="0"/>
              <a:t>Phools</a:t>
            </a:r>
            <a:r>
              <a:rPr lang="en-US" dirty="0" smtClean="0"/>
              <a:t>: Examples</a:t>
            </a:r>
            <a:endParaRPr lang="en-US" dirty="0"/>
          </a:p>
        </p:txBody>
      </p:sp>
      <p:sp>
        <p:nvSpPr>
          <p:cNvPr id="3" name="Content Placeholder 2"/>
          <p:cNvSpPr>
            <a:spLocks noGrp="1"/>
          </p:cNvSpPr>
          <p:nvPr>
            <p:ph idx="1"/>
          </p:nvPr>
        </p:nvSpPr>
        <p:spPr/>
        <p:txBody>
          <a:bodyPr/>
          <a:lstStyle/>
          <a:p>
            <a:r>
              <a:rPr lang="en-US" dirty="0" smtClean="0"/>
              <a:t>Tempting people with advertisements that do not tell the whole unvarnished truth and instead appealing to people’s MOTS preferences is not acceptable—it is phishing. </a:t>
            </a:r>
          </a:p>
          <a:p>
            <a:r>
              <a:rPr lang="en-US" dirty="0" smtClean="0"/>
              <a:t>Doing something to your customers that you would not want done to you is not acceptable—it is phishing. </a:t>
            </a:r>
          </a:p>
          <a:p>
            <a:r>
              <a:rPr lang="en-US" dirty="0" smtClean="0"/>
              <a:t>Telling people not the whole truth but only what you want them to hear or telling them what </a:t>
            </a:r>
            <a:r>
              <a:rPr lang="en-US" i="1" dirty="0" smtClean="0"/>
              <a:t>they</a:t>
            </a:r>
            <a:r>
              <a:rPr lang="en-US" dirty="0" smtClean="0"/>
              <a:t> want to hear, is not acceptable—it is phishing.</a:t>
            </a:r>
          </a:p>
          <a:p>
            <a:endParaRPr lang="en-US" dirty="0"/>
          </a:p>
        </p:txBody>
      </p:sp>
    </p:spTree>
    <p:extLst>
      <p:ext uri="{BB962C8B-B14F-4D97-AF65-F5344CB8AC3E}">
        <p14:creationId xmlns:p14="http://schemas.microsoft.com/office/powerpoint/2010/main" val="26727812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Phishing for </a:t>
            </a:r>
            <a:r>
              <a:rPr lang="en-US" dirty="0" err="1" smtClean="0"/>
              <a:t>Phools</a:t>
            </a:r>
            <a:r>
              <a:rPr lang="en-US" dirty="0" smtClean="0"/>
              <a:t>: Examples</a:t>
            </a:r>
            <a:endParaRPr lang="en-US" dirty="0"/>
          </a:p>
        </p:txBody>
      </p:sp>
      <p:sp>
        <p:nvSpPr>
          <p:cNvPr id="3" name="Content Placeholder 2"/>
          <p:cNvSpPr>
            <a:spLocks noGrp="1"/>
          </p:cNvSpPr>
          <p:nvPr>
            <p:ph idx="1"/>
          </p:nvPr>
        </p:nvSpPr>
        <p:spPr/>
        <p:txBody>
          <a:bodyPr/>
          <a:lstStyle/>
          <a:p>
            <a:r>
              <a:rPr lang="en-US" dirty="0"/>
              <a:t>Selling people cigarettes is phishing, especially if all relevant information about smoking is not provided to customers in a maximally salient manner. </a:t>
            </a:r>
            <a:endParaRPr lang="en-US" dirty="0" smtClean="0"/>
          </a:p>
          <a:p>
            <a:r>
              <a:rPr lang="en-US" dirty="0" smtClean="0"/>
              <a:t>Selling </a:t>
            </a:r>
            <a:r>
              <a:rPr lang="en-US" dirty="0" err="1"/>
              <a:t>Cinnabons</a:t>
            </a:r>
            <a:r>
              <a:rPr lang="en-US" dirty="0"/>
              <a:t> that are fragrant and tasty but frighteningly laden with calories is phishing, especially in situations where potential customers could not reasonably be expected to carefully weigh the costs and benefits. </a:t>
            </a:r>
          </a:p>
        </p:txBody>
      </p:sp>
    </p:spTree>
    <p:extLst>
      <p:ext uri="{BB962C8B-B14F-4D97-AF65-F5344CB8AC3E}">
        <p14:creationId xmlns:p14="http://schemas.microsoft.com/office/powerpoint/2010/main" val="10714140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Profit Motive and Predictable Irrationality</a:t>
            </a:r>
            <a:endParaRPr lang="en-US" dirty="0"/>
          </a:p>
        </p:txBody>
      </p:sp>
      <p:sp>
        <p:nvSpPr>
          <p:cNvPr id="3" name="Content Placeholder 2"/>
          <p:cNvSpPr>
            <a:spLocks noGrp="1"/>
          </p:cNvSpPr>
          <p:nvPr>
            <p:ph idx="1"/>
          </p:nvPr>
        </p:nvSpPr>
        <p:spPr/>
        <p:txBody>
          <a:bodyPr/>
          <a:lstStyle/>
          <a:p>
            <a:r>
              <a:rPr lang="en-US" dirty="0" smtClean="0"/>
              <a:t>Economists celebrate the profit motive as the source of the vitality of free-market economies</a:t>
            </a:r>
          </a:p>
          <a:p>
            <a:r>
              <a:rPr lang="en-US" dirty="0" smtClean="0"/>
              <a:t>But when there are predictable irrationalities in people, that same profit motive can lead people into an unending search for ways to exploit the predictable irrationalities in others</a:t>
            </a:r>
          </a:p>
          <a:p>
            <a:r>
              <a:rPr lang="en-US" dirty="0" smtClean="0"/>
              <a:t>This relentless search for the weaknesses in others for one’s own gain can have serious negative consequences for the economy as a whole</a:t>
            </a:r>
            <a:endParaRPr lang="en-US" dirty="0"/>
          </a:p>
          <a:p>
            <a:endParaRPr lang="en-US" dirty="0" smtClean="0"/>
          </a:p>
        </p:txBody>
      </p:sp>
    </p:spTree>
    <p:extLst>
      <p:ext uri="{BB962C8B-B14F-4D97-AF65-F5344CB8AC3E}">
        <p14:creationId xmlns:p14="http://schemas.microsoft.com/office/powerpoint/2010/main" val="23198589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Phishing for </a:t>
            </a:r>
            <a:r>
              <a:rPr lang="en-US" dirty="0" err="1" smtClean="0"/>
              <a:t>Phools</a:t>
            </a:r>
            <a:r>
              <a:rPr lang="en-US" dirty="0" smtClean="0"/>
              <a:t>: Examples</a:t>
            </a:r>
            <a:endParaRPr lang="en-US" dirty="0"/>
          </a:p>
        </p:txBody>
      </p:sp>
      <p:sp>
        <p:nvSpPr>
          <p:cNvPr id="3" name="Content Placeholder 2"/>
          <p:cNvSpPr>
            <a:spLocks noGrp="1"/>
          </p:cNvSpPr>
          <p:nvPr>
            <p:ph idx="1"/>
          </p:nvPr>
        </p:nvSpPr>
        <p:spPr/>
        <p:txBody>
          <a:bodyPr/>
          <a:lstStyle/>
          <a:p>
            <a:r>
              <a:rPr lang="en-US" dirty="0" smtClean="0"/>
              <a:t>Selling a financial asset—or indeed pretty much anything: a used car, a new car, an insurance policy, a house, a diamond ring, whatever—without making sure that the customer fully understands the full implications of the purchase is phishing.</a:t>
            </a:r>
          </a:p>
          <a:p>
            <a:endParaRPr lang="en-US" dirty="0"/>
          </a:p>
        </p:txBody>
      </p:sp>
    </p:spTree>
    <p:extLst>
      <p:ext uri="{BB962C8B-B14F-4D97-AF65-F5344CB8AC3E}">
        <p14:creationId xmlns:p14="http://schemas.microsoft.com/office/powerpoint/2010/main" val="13968980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Phishing for </a:t>
            </a:r>
            <a:r>
              <a:rPr lang="en-US" dirty="0" err="1" smtClean="0"/>
              <a:t>Phools</a:t>
            </a:r>
            <a:r>
              <a:rPr lang="en-US" dirty="0" smtClean="0"/>
              <a:t>: Examples</a:t>
            </a:r>
            <a:endParaRPr lang="en-US" dirty="0"/>
          </a:p>
        </p:txBody>
      </p:sp>
      <p:sp>
        <p:nvSpPr>
          <p:cNvPr id="3" name="Content Placeholder 2"/>
          <p:cNvSpPr>
            <a:spLocks noGrp="1"/>
          </p:cNvSpPr>
          <p:nvPr>
            <p:ph idx="1"/>
          </p:nvPr>
        </p:nvSpPr>
        <p:spPr/>
        <p:txBody>
          <a:bodyPr/>
          <a:lstStyle/>
          <a:p>
            <a:r>
              <a:rPr lang="en-US" dirty="0" err="1"/>
              <a:t>Akerlof</a:t>
            </a:r>
            <a:r>
              <a:rPr lang="en-US" dirty="0"/>
              <a:t> and Shiller provide numerous other examples of what they consider phishing</a:t>
            </a:r>
            <a:r>
              <a:rPr lang="en-US" dirty="0" smtClean="0"/>
              <a:t>. Here’s </a:t>
            </a:r>
            <a:r>
              <a:rPr lang="en-US" dirty="0"/>
              <a:t>one: </a:t>
            </a:r>
          </a:p>
          <a:p>
            <a:pPr lvl="1"/>
            <a:r>
              <a:rPr lang="en-US" dirty="0"/>
              <a:t>“In one example [of marketers and advertisers exploiting the role of the subconscious in decision making, taken from </a:t>
            </a:r>
            <a:r>
              <a:rPr lang="en-US" i="1" dirty="0"/>
              <a:t>Hidden Persuaders</a:t>
            </a:r>
            <a:r>
              <a:rPr lang="en-US" dirty="0"/>
              <a:t> by Vance Packard], the makers of cake mixes appealed to housewives’ desire for creativity by unnecessarily requiring the addition of an egg.” (Page 7)</a:t>
            </a:r>
          </a:p>
          <a:p>
            <a:endParaRPr lang="en-US" dirty="0"/>
          </a:p>
        </p:txBody>
      </p:sp>
    </p:spTree>
    <p:extLst>
      <p:ext uri="{BB962C8B-B14F-4D97-AF65-F5344CB8AC3E}">
        <p14:creationId xmlns:p14="http://schemas.microsoft.com/office/powerpoint/2010/main" val="19060565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Phishing for </a:t>
            </a:r>
            <a:r>
              <a:rPr lang="en-US" dirty="0" err="1" smtClean="0"/>
              <a:t>Phools</a:t>
            </a:r>
            <a:r>
              <a:rPr lang="en-US" dirty="0" smtClean="0"/>
              <a:t>: Examples</a:t>
            </a:r>
            <a:endParaRPr lang="en-US" dirty="0"/>
          </a:p>
        </p:txBody>
      </p:sp>
      <p:sp>
        <p:nvSpPr>
          <p:cNvPr id="3" name="Content Placeholder 2"/>
          <p:cNvSpPr>
            <a:spLocks noGrp="1"/>
          </p:cNvSpPr>
          <p:nvPr>
            <p:ph idx="1"/>
          </p:nvPr>
        </p:nvSpPr>
        <p:spPr/>
        <p:txBody>
          <a:bodyPr/>
          <a:lstStyle/>
          <a:p>
            <a:r>
              <a:rPr lang="en-US" dirty="0" err="1" smtClean="0"/>
              <a:t>Akerlof</a:t>
            </a:r>
            <a:r>
              <a:rPr lang="en-US" dirty="0" smtClean="0"/>
              <a:t> and Shiller </a:t>
            </a:r>
            <a:r>
              <a:rPr lang="en-US" dirty="0"/>
              <a:t>retell a story told by Robert </a:t>
            </a:r>
            <a:r>
              <a:rPr lang="en-US" dirty="0" err="1"/>
              <a:t>Cialdini</a:t>
            </a:r>
            <a:r>
              <a:rPr lang="en-US" dirty="0"/>
              <a:t>, a psychologist, of a ploy once used by his brother Richard, who bought used cars, cleaned them up, and resold them: </a:t>
            </a:r>
          </a:p>
          <a:p>
            <a:pPr lvl="1"/>
            <a:r>
              <a:rPr lang="en-US" dirty="0"/>
              <a:t>“Richard did not, as most of us would do, schedule his prospective buyers to come at different times. Instead, intentionally, he scheduled them to overlap. Each buyer … was then apprehensive that he might lose out: that other guy might get </a:t>
            </a:r>
            <a:r>
              <a:rPr lang="en-US" i="1" dirty="0"/>
              <a:t>his</a:t>
            </a:r>
            <a:r>
              <a:rPr lang="en-US" dirty="0"/>
              <a:t> car.” (Page 7)</a:t>
            </a:r>
          </a:p>
          <a:p>
            <a:endParaRPr lang="en-US" dirty="0"/>
          </a:p>
        </p:txBody>
      </p:sp>
    </p:spTree>
    <p:extLst>
      <p:ext uri="{BB962C8B-B14F-4D97-AF65-F5344CB8AC3E}">
        <p14:creationId xmlns:p14="http://schemas.microsoft.com/office/powerpoint/2010/main" val="31914592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Phishing for </a:t>
            </a:r>
            <a:r>
              <a:rPr lang="en-US" dirty="0" err="1" smtClean="0"/>
              <a:t>Phools</a:t>
            </a:r>
            <a:r>
              <a:rPr lang="en-US" dirty="0" smtClean="0"/>
              <a:t>: Examples</a:t>
            </a:r>
            <a:endParaRPr lang="en-US" dirty="0"/>
          </a:p>
        </p:txBody>
      </p:sp>
      <p:sp>
        <p:nvSpPr>
          <p:cNvPr id="3" name="Content Placeholder 2"/>
          <p:cNvSpPr>
            <a:spLocks noGrp="1"/>
          </p:cNvSpPr>
          <p:nvPr>
            <p:ph idx="1"/>
          </p:nvPr>
        </p:nvSpPr>
        <p:spPr/>
        <p:txBody>
          <a:bodyPr/>
          <a:lstStyle/>
          <a:p>
            <a:r>
              <a:rPr lang="en-US" dirty="0" err="1"/>
              <a:t>Akerlof</a:t>
            </a:r>
            <a:r>
              <a:rPr lang="en-US" dirty="0"/>
              <a:t> and Shiller say that today’s computerized slot machines are “addictive by design”: </a:t>
            </a:r>
          </a:p>
          <a:p>
            <a:pPr lvl="1"/>
            <a:r>
              <a:rPr lang="en-US" dirty="0"/>
              <a:t>“Ten years ago deaths due to cardiac arrest were an especially serious problem in the casinos. The emergency crews could not get through. Finally, the casinos created their own specially trained defibrillation teams. One surveillance video shows why such special training was necessary. In the video, as a squad from the casino defibrillates the heart arrest of a fellow player, the surrounding players play on, their trance unperturbed, even though the victim is literally at their feet.” (Page ix)</a:t>
            </a:r>
          </a:p>
          <a:p>
            <a:endParaRPr lang="en-US" dirty="0"/>
          </a:p>
        </p:txBody>
      </p:sp>
    </p:spTree>
    <p:extLst>
      <p:ext uri="{BB962C8B-B14F-4D97-AF65-F5344CB8AC3E}">
        <p14:creationId xmlns:p14="http://schemas.microsoft.com/office/powerpoint/2010/main" val="36825877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Phishing for </a:t>
            </a:r>
            <a:r>
              <a:rPr lang="en-US" dirty="0" err="1" smtClean="0"/>
              <a:t>Phools</a:t>
            </a:r>
            <a:r>
              <a:rPr lang="en-US" dirty="0" smtClean="0"/>
              <a:t>: Examples</a:t>
            </a:r>
            <a:endParaRPr lang="en-US" dirty="0"/>
          </a:p>
        </p:txBody>
      </p:sp>
      <p:sp>
        <p:nvSpPr>
          <p:cNvPr id="3" name="Content Placeholder 2"/>
          <p:cNvSpPr>
            <a:spLocks noGrp="1"/>
          </p:cNvSpPr>
          <p:nvPr>
            <p:ph idx="1"/>
          </p:nvPr>
        </p:nvSpPr>
        <p:spPr/>
        <p:txBody>
          <a:bodyPr/>
          <a:lstStyle/>
          <a:p>
            <a:r>
              <a:rPr lang="en-US" dirty="0"/>
              <a:t>Processed food companies are also following the “addictive by design” formula: </a:t>
            </a:r>
          </a:p>
          <a:p>
            <a:pPr lvl="1"/>
            <a:r>
              <a:rPr lang="en-US" dirty="0"/>
              <a:t>“Big </a:t>
            </a:r>
            <a:r>
              <a:rPr lang="en-US" dirty="0" err="1"/>
              <a:t>Phood</a:t>
            </a:r>
            <a:r>
              <a:rPr lang="en-US" dirty="0"/>
              <a:t> commissions scientific laboratories to calculate consumers’ “bliss points” that maximize their craving for sugar, salt, and fat. Yet no one wants to be obese.” (Page xv</a:t>
            </a:r>
            <a:r>
              <a:rPr lang="en-US" dirty="0" smtClean="0"/>
              <a:t>)</a:t>
            </a:r>
            <a:endParaRPr lang="en-US" dirty="0"/>
          </a:p>
        </p:txBody>
      </p:sp>
    </p:spTree>
    <p:extLst>
      <p:ext uri="{BB962C8B-B14F-4D97-AF65-F5344CB8AC3E}">
        <p14:creationId xmlns:p14="http://schemas.microsoft.com/office/powerpoint/2010/main" val="19156427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Phishing for </a:t>
            </a:r>
            <a:r>
              <a:rPr lang="en-US" dirty="0" err="1" smtClean="0"/>
              <a:t>Phools</a:t>
            </a:r>
            <a:r>
              <a:rPr lang="en-US" dirty="0" smtClean="0"/>
              <a:t>: Gym Memberships</a:t>
            </a:r>
            <a:endParaRPr lang="en-US" dirty="0"/>
          </a:p>
        </p:txBody>
      </p:sp>
      <p:sp>
        <p:nvSpPr>
          <p:cNvPr id="3" name="Content Placeholder 2"/>
          <p:cNvSpPr>
            <a:spLocks noGrp="1"/>
          </p:cNvSpPr>
          <p:nvPr>
            <p:ph idx="1"/>
          </p:nvPr>
        </p:nvSpPr>
        <p:spPr/>
        <p:txBody>
          <a:bodyPr>
            <a:normAutofit/>
          </a:bodyPr>
          <a:lstStyle/>
          <a:p>
            <a:r>
              <a:rPr lang="en-US" dirty="0"/>
              <a:t>Health clubs or gyms in the US usually offer a choice of two pricing plans: a flat fee per visit plan and an unlimited-visit plan for a larger lump-sum fee. </a:t>
            </a:r>
            <a:endParaRPr lang="en-US" dirty="0" smtClean="0"/>
          </a:p>
          <a:p>
            <a:r>
              <a:rPr lang="en-US" dirty="0" smtClean="0"/>
              <a:t>Most </a:t>
            </a:r>
            <a:r>
              <a:rPr lang="en-US" dirty="0"/>
              <a:t>people opt for the unlimited-visit plan, convinced that they would be assiduous exercisers. </a:t>
            </a:r>
            <a:endParaRPr lang="en-US" dirty="0" smtClean="0"/>
          </a:p>
          <a:p>
            <a:r>
              <a:rPr lang="en-US" dirty="0" smtClean="0"/>
              <a:t>In </a:t>
            </a:r>
            <a:r>
              <a:rPr lang="en-US" dirty="0"/>
              <a:t>reality, as the economists Stefano </a:t>
            </a:r>
            <a:r>
              <a:rPr lang="en-US" dirty="0" err="1"/>
              <a:t>DellaVigna</a:t>
            </a:r>
            <a:r>
              <a:rPr lang="en-US" dirty="0"/>
              <a:t> and Ulrike </a:t>
            </a:r>
            <a:r>
              <a:rPr lang="en-US" dirty="0" err="1"/>
              <a:t>Malmendier</a:t>
            </a:r>
            <a:r>
              <a:rPr lang="en-US" dirty="0"/>
              <a:t> recounted in a famous paper, most people go to the gym so infrequently that they would have saved money with the per-visit fee plan. </a:t>
            </a:r>
          </a:p>
        </p:txBody>
      </p:sp>
    </p:spTree>
    <p:extLst>
      <p:ext uri="{BB962C8B-B14F-4D97-AF65-F5344CB8AC3E}">
        <p14:creationId xmlns:p14="http://schemas.microsoft.com/office/powerpoint/2010/main" val="179427815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Gym Memberships</a:t>
            </a:r>
            <a:endParaRPr lang="en-US" dirty="0"/>
          </a:p>
        </p:txBody>
      </p:sp>
      <p:sp>
        <p:nvSpPr>
          <p:cNvPr id="3" name="Content Placeholder 2"/>
          <p:cNvSpPr>
            <a:spLocks noGrp="1"/>
          </p:cNvSpPr>
          <p:nvPr>
            <p:ph idx="1"/>
          </p:nvPr>
        </p:nvSpPr>
        <p:spPr/>
        <p:txBody>
          <a:bodyPr>
            <a:normAutofit/>
          </a:bodyPr>
          <a:lstStyle/>
          <a:p>
            <a:r>
              <a:rPr lang="en-US" dirty="0" err="1" smtClean="0"/>
              <a:t>Akerlof</a:t>
            </a:r>
            <a:r>
              <a:rPr lang="en-US" dirty="0" smtClean="0"/>
              <a:t> and Shiller add: </a:t>
            </a:r>
          </a:p>
          <a:p>
            <a:pPr lvl="1"/>
            <a:r>
              <a:rPr lang="en-US" dirty="0" smtClean="0"/>
              <a:t>“Furthermore, the losses from this wrong choice were significant: $600 per year, out of average payments of $1,400. Additionally, to add insult to injury, the health clubs put roadblocks in the way of cancellation. Of the 83 clubs offering automatic monthly renewal in the </a:t>
            </a:r>
            <a:r>
              <a:rPr lang="en-US" dirty="0" err="1" smtClean="0"/>
              <a:t>DellaVigna-Malmendier</a:t>
            </a:r>
            <a:r>
              <a:rPr lang="en-US" dirty="0" smtClean="0"/>
              <a:t> sample, all accepted cancellation by personal appearance; but only 7 would accept cancellation by phone. Only 54 would accept a letter; and, of these, 25 required it to be notarized.”</a:t>
            </a:r>
          </a:p>
          <a:p>
            <a:r>
              <a:rPr lang="en-US" dirty="0" smtClean="0"/>
              <a:t>Clearly, health club managers were aware that their members were plagued by overconfidence. And yet they are preyed on this weakness. In other words, they were phishing for </a:t>
            </a:r>
            <a:r>
              <a:rPr lang="en-US" dirty="0" err="1" smtClean="0"/>
              <a:t>phools</a:t>
            </a:r>
            <a:r>
              <a:rPr lang="en-US" dirty="0" smtClean="0"/>
              <a:t>. </a:t>
            </a:r>
          </a:p>
          <a:p>
            <a:endParaRPr lang="en-US" dirty="0"/>
          </a:p>
        </p:txBody>
      </p:sp>
    </p:spTree>
    <p:extLst>
      <p:ext uri="{BB962C8B-B14F-4D97-AF65-F5344CB8AC3E}">
        <p14:creationId xmlns:p14="http://schemas.microsoft.com/office/powerpoint/2010/main" val="132890449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P4P and Behavioral Economics</a:t>
            </a:r>
            <a:endParaRPr lang="en-US" dirty="0"/>
          </a:p>
        </p:txBody>
      </p:sp>
      <p:sp>
        <p:nvSpPr>
          <p:cNvPr id="3" name="Content Placeholder 2"/>
          <p:cNvSpPr>
            <a:spLocks noGrp="1"/>
          </p:cNvSpPr>
          <p:nvPr>
            <p:ph idx="1"/>
          </p:nvPr>
        </p:nvSpPr>
        <p:spPr/>
        <p:txBody>
          <a:bodyPr>
            <a:normAutofit/>
          </a:bodyPr>
          <a:lstStyle/>
          <a:p>
            <a:r>
              <a:rPr lang="en-US" dirty="0" smtClean="0"/>
              <a:t>These examples underline </a:t>
            </a:r>
            <a:r>
              <a:rPr lang="en-US" dirty="0"/>
              <a:t>the deep link between phishing for </a:t>
            </a:r>
            <a:r>
              <a:rPr lang="en-US" dirty="0" err="1"/>
              <a:t>phools</a:t>
            </a:r>
            <a:r>
              <a:rPr lang="en-US" dirty="0"/>
              <a:t> and </a:t>
            </a:r>
            <a:r>
              <a:rPr lang="en-US" dirty="0" smtClean="0"/>
              <a:t>behavioral economics.</a:t>
            </a:r>
            <a:endParaRPr lang="en-US" dirty="0"/>
          </a:p>
          <a:p>
            <a:endParaRPr lang="en-US" dirty="0"/>
          </a:p>
        </p:txBody>
      </p:sp>
    </p:spTree>
    <p:extLst>
      <p:ext uri="{BB962C8B-B14F-4D97-AF65-F5344CB8AC3E}">
        <p14:creationId xmlns:p14="http://schemas.microsoft.com/office/powerpoint/2010/main" val="161416740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P4P and Behavioral Economics</a:t>
            </a:r>
            <a:endParaRPr lang="en-US" dirty="0"/>
          </a:p>
        </p:txBody>
      </p:sp>
      <p:sp>
        <p:nvSpPr>
          <p:cNvPr id="3" name="Content Placeholder 2"/>
          <p:cNvSpPr>
            <a:spLocks noGrp="1"/>
          </p:cNvSpPr>
          <p:nvPr>
            <p:ph idx="1"/>
          </p:nvPr>
        </p:nvSpPr>
        <p:spPr/>
        <p:txBody>
          <a:bodyPr/>
          <a:lstStyle/>
          <a:p>
            <a:r>
              <a:rPr lang="en-US" dirty="0" smtClean="0"/>
              <a:t>The cake mix example exploits the so-called </a:t>
            </a:r>
            <a:r>
              <a:rPr lang="en-US" i="1" dirty="0" smtClean="0"/>
              <a:t>endowment effect</a:t>
            </a:r>
            <a:r>
              <a:rPr lang="en-US" dirty="0" smtClean="0"/>
              <a:t> (or, a narrower version called the Ikea effect—people get attached to things they’ve had a hand in making). </a:t>
            </a:r>
          </a:p>
          <a:p>
            <a:r>
              <a:rPr lang="en-US" dirty="0" smtClean="0"/>
              <a:t>Robert </a:t>
            </a:r>
            <a:r>
              <a:rPr lang="en-US" dirty="0" err="1" smtClean="0"/>
              <a:t>Cialdini’s</a:t>
            </a:r>
            <a:r>
              <a:rPr lang="en-US" dirty="0" smtClean="0"/>
              <a:t> brother was exploiting people’s </a:t>
            </a:r>
            <a:r>
              <a:rPr lang="en-US" i="1" dirty="0" smtClean="0"/>
              <a:t>loss aversion</a:t>
            </a:r>
            <a:r>
              <a:rPr lang="en-US" dirty="0" smtClean="0"/>
              <a:t>. The health club story beautifully illustrates </a:t>
            </a:r>
            <a:r>
              <a:rPr lang="en-US" i="1" dirty="0" smtClean="0"/>
              <a:t>hyperbolic discounting</a:t>
            </a:r>
            <a:r>
              <a:rPr lang="en-US" dirty="0" smtClean="0"/>
              <a:t> (or patience for the long term and impatience for the short term). </a:t>
            </a:r>
          </a:p>
          <a:p>
            <a:r>
              <a:rPr lang="en-US" dirty="0" smtClean="0"/>
              <a:t>For every mental weakness cataloged and analyzed in a behavioral economics textbook, there is a phishing strategy that would tickle the profit motive of some entrepreneur. </a:t>
            </a:r>
          </a:p>
          <a:p>
            <a:endParaRPr lang="en-US" dirty="0"/>
          </a:p>
        </p:txBody>
      </p:sp>
    </p:spTree>
    <p:extLst>
      <p:ext uri="{BB962C8B-B14F-4D97-AF65-F5344CB8AC3E}">
        <p14:creationId xmlns:p14="http://schemas.microsoft.com/office/powerpoint/2010/main" val="7095769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a:t>It’s all very well to wax eloquent about the creative and regenerative aspects of the profit motive. </a:t>
            </a:r>
            <a:endParaRPr lang="en-US" dirty="0" smtClean="0"/>
          </a:p>
          <a:p>
            <a:r>
              <a:rPr lang="en-US" dirty="0" smtClean="0"/>
              <a:t>But </a:t>
            </a:r>
            <a:r>
              <a:rPr lang="en-US" dirty="0"/>
              <a:t>one cannot avoid the notion that the pursuit of profit may also lead people to exploit the mental weaknesses in people. </a:t>
            </a:r>
            <a:endParaRPr lang="en-US" dirty="0" smtClean="0"/>
          </a:p>
          <a:p>
            <a:r>
              <a:rPr lang="en-US" dirty="0" smtClean="0"/>
              <a:t>Phishing </a:t>
            </a:r>
            <a:r>
              <a:rPr lang="en-US" dirty="0"/>
              <a:t>is </a:t>
            </a:r>
            <a:r>
              <a:rPr lang="en-US" dirty="0" smtClean="0"/>
              <a:t>the </a:t>
            </a:r>
            <a:r>
              <a:rPr lang="en-US" dirty="0"/>
              <a:t>dark art of staying within the law and laying traps for the unwary to fall into. </a:t>
            </a:r>
          </a:p>
        </p:txBody>
      </p:sp>
    </p:spTree>
    <p:extLst>
      <p:ext uri="{BB962C8B-B14F-4D97-AF65-F5344CB8AC3E}">
        <p14:creationId xmlns:p14="http://schemas.microsoft.com/office/powerpoint/2010/main" val="9163049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a rational world, the profit motive is great</a:t>
            </a:r>
            <a:endParaRPr lang="en-US" dirty="0"/>
          </a:p>
        </p:txBody>
      </p:sp>
      <p:sp>
        <p:nvSpPr>
          <p:cNvPr id="3" name="Content Placeholder 2"/>
          <p:cNvSpPr>
            <a:spLocks noGrp="1"/>
          </p:cNvSpPr>
          <p:nvPr>
            <p:ph idx="1"/>
          </p:nvPr>
        </p:nvSpPr>
        <p:spPr/>
        <p:txBody>
          <a:bodyPr/>
          <a:lstStyle/>
          <a:p>
            <a:r>
              <a:rPr lang="en-US" dirty="0" smtClean="0"/>
              <a:t>When rational behavior is assumed, the creative pursuit of innovation can only be a good thing.</a:t>
            </a:r>
          </a:p>
          <a:p>
            <a:r>
              <a:rPr lang="en-US" dirty="0" smtClean="0"/>
              <a:t>Why?</a:t>
            </a:r>
          </a:p>
          <a:p>
            <a:r>
              <a:rPr lang="en-US" dirty="0" smtClean="0"/>
              <a:t>Innovation introduces new products and services, thereby expanding the choices available to people, without taking away the already-available choices</a:t>
            </a:r>
          </a:p>
          <a:p>
            <a:r>
              <a:rPr lang="en-US" dirty="0" smtClean="0"/>
              <a:t>Consequently, rational people would only be better off </a:t>
            </a:r>
            <a:endParaRPr lang="en-US" dirty="0"/>
          </a:p>
        </p:txBody>
      </p:sp>
    </p:spTree>
    <p:extLst>
      <p:ext uri="{BB962C8B-B14F-4D97-AF65-F5344CB8AC3E}">
        <p14:creationId xmlns:p14="http://schemas.microsoft.com/office/powerpoint/2010/main" val="40801547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a:t>Phishing leads to misallocation of resources and reduced economic efficiency. </a:t>
            </a:r>
            <a:endParaRPr lang="en-US" dirty="0" smtClean="0"/>
          </a:p>
          <a:p>
            <a:r>
              <a:rPr lang="en-US" dirty="0" smtClean="0"/>
              <a:t>It </a:t>
            </a:r>
            <a:r>
              <a:rPr lang="en-US" dirty="0"/>
              <a:t>might even contribute to unfairness and increased inequity. </a:t>
            </a:r>
            <a:endParaRPr lang="en-US" dirty="0" smtClean="0"/>
          </a:p>
          <a:p>
            <a:r>
              <a:rPr lang="en-US" dirty="0" smtClean="0"/>
              <a:t>It </a:t>
            </a:r>
            <a:r>
              <a:rPr lang="en-US" dirty="0"/>
              <a:t>pollutes the process of public dialog that democracy depends on. </a:t>
            </a:r>
            <a:endParaRPr lang="en-US" dirty="0" smtClean="0"/>
          </a:p>
          <a:p>
            <a:r>
              <a:rPr lang="en-US" dirty="0" smtClean="0"/>
              <a:t>It </a:t>
            </a:r>
            <a:r>
              <a:rPr lang="en-US" dirty="0"/>
              <a:t>is hard to fight phishing; there is no magic bullet that can kill it. </a:t>
            </a:r>
            <a:endParaRPr lang="en-US" dirty="0" smtClean="0"/>
          </a:p>
          <a:p>
            <a:r>
              <a:rPr lang="en-US" dirty="0" smtClean="0"/>
              <a:t>But </a:t>
            </a:r>
            <a:r>
              <a:rPr lang="en-US" dirty="0"/>
              <a:t>we must perpetually be awake to this beast that is a part of us.</a:t>
            </a:r>
          </a:p>
        </p:txBody>
      </p:sp>
    </p:spTree>
    <p:extLst>
      <p:ext uri="{BB962C8B-B14F-4D97-AF65-F5344CB8AC3E}">
        <p14:creationId xmlns:p14="http://schemas.microsoft.com/office/powerpoint/2010/main" val="828782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 real world, the profit motive means exploiting the irrationalities in others</a:t>
            </a:r>
            <a:endParaRPr lang="en-US" dirty="0"/>
          </a:p>
        </p:txBody>
      </p:sp>
      <p:sp>
        <p:nvSpPr>
          <p:cNvPr id="3" name="Content Placeholder 2"/>
          <p:cNvSpPr>
            <a:spLocks noGrp="1"/>
          </p:cNvSpPr>
          <p:nvPr>
            <p:ph idx="1"/>
          </p:nvPr>
        </p:nvSpPr>
        <p:spPr/>
        <p:txBody>
          <a:bodyPr/>
          <a:lstStyle/>
          <a:p>
            <a:r>
              <a:rPr lang="en-US" dirty="0" smtClean="0"/>
              <a:t>In the world of behavioral economics, people are predictably irrational. </a:t>
            </a:r>
          </a:p>
          <a:p>
            <a:r>
              <a:rPr lang="en-US" dirty="0" smtClean="0"/>
              <a:t>Knowing this, the profit motive may channel the creative and innovative abilities of people in an exploitative direction. </a:t>
            </a:r>
          </a:p>
          <a:p>
            <a:r>
              <a:rPr lang="en-US" dirty="0" smtClean="0"/>
              <a:t>If there is money to be made by exploiting the weaknesses of people, then that’s what people may end up doing.</a:t>
            </a:r>
          </a:p>
          <a:p>
            <a:r>
              <a:rPr lang="en-US" dirty="0" smtClean="0"/>
              <a:t>Society would suffer because there would be less of the innovation that is genuinely useful. </a:t>
            </a:r>
            <a:endParaRPr lang="en-US" dirty="0"/>
          </a:p>
        </p:txBody>
      </p:sp>
    </p:spTree>
    <p:extLst>
      <p:ext uri="{BB962C8B-B14F-4D97-AF65-F5344CB8AC3E}">
        <p14:creationId xmlns:p14="http://schemas.microsoft.com/office/powerpoint/2010/main" val="430994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Phishing and </a:t>
            </a:r>
            <a:r>
              <a:rPr lang="en-US" dirty="0" err="1" smtClean="0"/>
              <a:t>Phools</a:t>
            </a:r>
            <a:endParaRPr lang="en-US" dirty="0"/>
          </a:p>
        </p:txBody>
      </p:sp>
      <p:sp>
        <p:nvSpPr>
          <p:cNvPr id="3" name="Content Placeholder 2"/>
          <p:cNvSpPr>
            <a:spLocks noGrp="1"/>
          </p:cNvSpPr>
          <p:nvPr>
            <p:ph idx="1"/>
          </p:nvPr>
        </p:nvSpPr>
        <p:spPr/>
        <p:txBody>
          <a:bodyPr/>
          <a:lstStyle/>
          <a:p>
            <a:r>
              <a:rPr lang="en-US" dirty="0"/>
              <a:t>An online dictionary defines </a:t>
            </a:r>
            <a:r>
              <a:rPr lang="en-US" i="1" dirty="0"/>
              <a:t>phishing</a:t>
            </a:r>
            <a:r>
              <a:rPr lang="en-US" dirty="0"/>
              <a:t> as the act of trying to obtain financial or other confidential information from Internet users, typically by sending an email that looks as if it is from a legitimate organization, usually a financial institution, but contains a link to a fake website that replicates the real one.</a:t>
            </a:r>
          </a:p>
        </p:txBody>
      </p:sp>
    </p:spTree>
    <p:extLst>
      <p:ext uri="{BB962C8B-B14F-4D97-AF65-F5344CB8AC3E}">
        <p14:creationId xmlns:p14="http://schemas.microsoft.com/office/powerpoint/2010/main" val="3020492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Phishing and </a:t>
            </a:r>
            <a:r>
              <a:rPr lang="en-US" dirty="0" err="1" smtClean="0"/>
              <a:t>Phools</a:t>
            </a:r>
            <a:endParaRPr lang="en-US" dirty="0"/>
          </a:p>
        </p:txBody>
      </p:sp>
      <p:sp>
        <p:nvSpPr>
          <p:cNvPr id="3" name="Content Placeholder 2"/>
          <p:cNvSpPr>
            <a:spLocks noGrp="1"/>
          </p:cNvSpPr>
          <p:nvPr>
            <p:ph idx="1"/>
          </p:nvPr>
        </p:nvSpPr>
        <p:spPr/>
        <p:txBody>
          <a:bodyPr/>
          <a:lstStyle/>
          <a:p>
            <a:r>
              <a:rPr lang="en-US" dirty="0" err="1"/>
              <a:t>Akerlof</a:t>
            </a:r>
            <a:r>
              <a:rPr lang="en-US" dirty="0"/>
              <a:t> and Shiller, however, are using the word </a:t>
            </a:r>
            <a:r>
              <a:rPr lang="en-US" dirty="0" smtClean="0"/>
              <a:t>phishing in </a:t>
            </a:r>
            <a:r>
              <a:rPr lang="en-US" dirty="0"/>
              <a:t>a broader sense:</a:t>
            </a:r>
          </a:p>
          <a:p>
            <a:pPr lvl="1"/>
            <a:r>
              <a:rPr lang="en-US" dirty="0"/>
              <a:t>It is about getting people to do things that are in the interest of the </a:t>
            </a:r>
            <a:r>
              <a:rPr lang="en-US" dirty="0" err="1"/>
              <a:t>phisherman</a:t>
            </a:r>
            <a:r>
              <a:rPr lang="en-US" dirty="0"/>
              <a:t>, but not in the interest of the target. It is about angling, about dropping an artificial lure into the water and sitting and waiting as wary fish swim by, make an error, and get caught. (Page xi)</a:t>
            </a:r>
          </a:p>
          <a:p>
            <a:r>
              <a:rPr lang="en-US" dirty="0"/>
              <a:t>And the targets who succumb to the phishing are the </a:t>
            </a:r>
            <a:r>
              <a:rPr lang="en-US" i="1" dirty="0" err="1"/>
              <a:t>phools</a:t>
            </a:r>
            <a:r>
              <a:rPr lang="en-US" dirty="0"/>
              <a:t> in the book’s title.</a:t>
            </a:r>
          </a:p>
        </p:txBody>
      </p:sp>
    </p:spTree>
    <p:extLst>
      <p:ext uri="{BB962C8B-B14F-4D97-AF65-F5344CB8AC3E}">
        <p14:creationId xmlns:p14="http://schemas.microsoft.com/office/powerpoint/2010/main" val="3212621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Phishing for </a:t>
            </a:r>
            <a:r>
              <a:rPr lang="en-US" dirty="0" err="1" smtClean="0"/>
              <a:t>Phools</a:t>
            </a:r>
            <a:r>
              <a:rPr lang="en-US" dirty="0" smtClean="0"/>
              <a:t> is Perfectly Legal</a:t>
            </a:r>
            <a:endParaRPr lang="en-US" dirty="0"/>
          </a:p>
        </p:txBody>
      </p:sp>
      <p:sp>
        <p:nvSpPr>
          <p:cNvPr id="3" name="Content Placeholder 2"/>
          <p:cNvSpPr>
            <a:spLocks noGrp="1"/>
          </p:cNvSpPr>
          <p:nvPr>
            <p:ph idx="1"/>
          </p:nvPr>
        </p:nvSpPr>
        <p:spPr/>
        <p:txBody>
          <a:bodyPr/>
          <a:lstStyle/>
          <a:p>
            <a:r>
              <a:rPr lang="en-US" dirty="0"/>
              <a:t>The examples of phishing for </a:t>
            </a:r>
            <a:r>
              <a:rPr lang="en-US" dirty="0" err="1"/>
              <a:t>phools</a:t>
            </a:r>
            <a:r>
              <a:rPr lang="en-US" dirty="0"/>
              <a:t> that </a:t>
            </a:r>
            <a:r>
              <a:rPr lang="en-US" dirty="0" err="1"/>
              <a:t>Akerlof</a:t>
            </a:r>
            <a:r>
              <a:rPr lang="en-US" dirty="0"/>
              <a:t> and Shiller discuss are all perfectly legal activities. </a:t>
            </a:r>
            <a:endParaRPr lang="en-US" dirty="0" smtClean="0"/>
          </a:p>
          <a:p>
            <a:r>
              <a:rPr lang="en-US" dirty="0" smtClean="0"/>
              <a:t>If </a:t>
            </a:r>
            <a:r>
              <a:rPr lang="en-US" dirty="0"/>
              <a:t>people were rational, there would be nothing about these activities to complain about. </a:t>
            </a:r>
            <a:endParaRPr lang="en-US" dirty="0" smtClean="0"/>
          </a:p>
          <a:p>
            <a:pPr lvl="1"/>
            <a:r>
              <a:rPr lang="en-US" dirty="0" smtClean="0"/>
              <a:t>Phishing has negative consequences only for people who fall into traps, because of their predictable irrationalities.</a:t>
            </a:r>
          </a:p>
          <a:p>
            <a:endParaRPr lang="en-US" dirty="0"/>
          </a:p>
          <a:p>
            <a:r>
              <a:rPr lang="en-US" dirty="0"/>
              <a:t>And that’s why it is hard to end phishing by banning this or that economic activity.</a:t>
            </a:r>
          </a:p>
        </p:txBody>
      </p:sp>
    </p:spTree>
    <p:extLst>
      <p:ext uri="{BB962C8B-B14F-4D97-AF65-F5344CB8AC3E}">
        <p14:creationId xmlns:p14="http://schemas.microsoft.com/office/powerpoint/2010/main" val="2113495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Phishing for </a:t>
            </a:r>
            <a:r>
              <a:rPr lang="en-US" dirty="0" err="1" smtClean="0"/>
              <a:t>Phools</a:t>
            </a:r>
            <a:r>
              <a:rPr lang="en-US" dirty="0" smtClean="0"/>
              <a:t> is Perfectly Legal</a:t>
            </a:r>
            <a:endParaRPr lang="en-US" dirty="0"/>
          </a:p>
        </p:txBody>
      </p:sp>
      <p:sp>
        <p:nvSpPr>
          <p:cNvPr id="3" name="Content Placeholder 2"/>
          <p:cNvSpPr>
            <a:spLocks noGrp="1"/>
          </p:cNvSpPr>
          <p:nvPr>
            <p:ph idx="1"/>
          </p:nvPr>
        </p:nvSpPr>
        <p:spPr/>
        <p:txBody>
          <a:bodyPr/>
          <a:lstStyle/>
          <a:p>
            <a:r>
              <a:rPr lang="en-US" dirty="0"/>
              <a:t>Pretty much any economic activity—say, the sale of clothes—can have </a:t>
            </a:r>
            <a:endParaRPr lang="en-US" dirty="0" smtClean="0"/>
          </a:p>
          <a:p>
            <a:pPr lvl="1"/>
            <a:r>
              <a:rPr lang="en-US" dirty="0" smtClean="0"/>
              <a:t>a </a:t>
            </a:r>
            <a:r>
              <a:rPr lang="en-US" dirty="0"/>
              <a:t>benign form (when the buyer is rational) and </a:t>
            </a:r>
            <a:endParaRPr lang="en-US" dirty="0" smtClean="0"/>
          </a:p>
          <a:p>
            <a:pPr lvl="1"/>
            <a:r>
              <a:rPr lang="en-US" dirty="0" smtClean="0"/>
              <a:t>a </a:t>
            </a:r>
            <a:r>
              <a:rPr lang="en-US" dirty="0"/>
              <a:t>phishing form (when the buyer is a shopaholic who can be manipulated by salespeople into buying massive amounts of expensive clothing that he/she would hardly ever wear).</a:t>
            </a:r>
          </a:p>
          <a:p>
            <a:endParaRPr lang="en-US" dirty="0"/>
          </a:p>
        </p:txBody>
      </p:sp>
    </p:spTree>
    <p:extLst>
      <p:ext uri="{BB962C8B-B14F-4D97-AF65-F5344CB8AC3E}">
        <p14:creationId xmlns:p14="http://schemas.microsoft.com/office/powerpoint/2010/main" val="40056173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529</TotalTime>
  <Words>2643</Words>
  <Application>Microsoft Office PowerPoint</Application>
  <PresentationFormat>Widescreen</PresentationFormat>
  <Paragraphs>159</Paragraphs>
  <Slides>40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Calibri</vt:lpstr>
      <vt:lpstr>Calibri Light</vt:lpstr>
      <vt:lpstr>Office Theme</vt:lpstr>
      <vt:lpstr>Phishing for Phools</vt:lpstr>
      <vt:lpstr>The Profit Motive and Predictable Irrationality</vt:lpstr>
      <vt:lpstr>The Profit Motive and Predictable Irrationality</vt:lpstr>
      <vt:lpstr>In a rational world, the profit motive is great</vt:lpstr>
      <vt:lpstr>In the real world, the profit motive means exploiting the irrationalities in others</vt:lpstr>
      <vt:lpstr>Phishing and Phools</vt:lpstr>
      <vt:lpstr>Phishing and Phools</vt:lpstr>
      <vt:lpstr>Phishing for Phools is Perfectly Legal</vt:lpstr>
      <vt:lpstr>Phishing for Phools is Perfectly Legal</vt:lpstr>
      <vt:lpstr>We all have “monkeys on our shoulders”</vt:lpstr>
      <vt:lpstr>Consequences of P4P</vt:lpstr>
      <vt:lpstr>Policy Responses to P4P: No Easy Solutions</vt:lpstr>
      <vt:lpstr>Policy Responses to P4P: Nationalization?</vt:lpstr>
      <vt:lpstr>Policy Responses to P4P: Regulation?</vt:lpstr>
      <vt:lpstr>Policy Responses to P4P: Awareness Raising?</vt:lpstr>
      <vt:lpstr>Policy Responses to P4P: Awareness Raising?</vt:lpstr>
      <vt:lpstr>Policy Responses to P4P: Awareness Raising?</vt:lpstr>
      <vt:lpstr>Awareness Raising Is a Public Good</vt:lpstr>
      <vt:lpstr>Awareness Raising Is a Public Good</vt:lpstr>
      <vt:lpstr>Awareness Raising Leads to Reputation Mining</vt:lpstr>
      <vt:lpstr>Awareness Raising Leads to Reputation Mining</vt:lpstr>
      <vt:lpstr>Policy Responses to P4P: Be Careful</vt:lpstr>
      <vt:lpstr>The US Credit Card Industry</vt:lpstr>
      <vt:lpstr>The Mass Media and Anti-Regulatory Bias</vt:lpstr>
      <vt:lpstr>The US Pharmaceutical Industry</vt:lpstr>
      <vt:lpstr>The US Tobacco Industry</vt:lpstr>
      <vt:lpstr>Phishing for Phools: Examples</vt:lpstr>
      <vt:lpstr>Phishing for Phools: Examples</vt:lpstr>
      <vt:lpstr>Phishing for Phools: Examples</vt:lpstr>
      <vt:lpstr>Phishing for Phools: Examples</vt:lpstr>
      <vt:lpstr>Phishing for Phools: Examples</vt:lpstr>
      <vt:lpstr>Phishing for Phools: Examples</vt:lpstr>
      <vt:lpstr>Phishing for Phools: Examples</vt:lpstr>
      <vt:lpstr>Phishing for Phools: Examples</vt:lpstr>
      <vt:lpstr>Phishing for Phools: Gym Memberships</vt:lpstr>
      <vt:lpstr>Gym Memberships</vt:lpstr>
      <vt:lpstr>P4P and Behavioral Economics</vt:lpstr>
      <vt:lpstr>P4P and Behavioral Economics</vt:lpstr>
      <vt:lpstr>Conclusion</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Phishing for Phools</dc:title>
  <dc:creator>Udayan Roy</dc:creator>
  <cp:lastModifiedBy>Udayan Roy</cp:lastModifiedBy>
  <cp:revision>22</cp:revision>
  <dcterms:created xsi:type="dcterms:W3CDTF">2017-12-05T20:27:50Z</dcterms:created>
  <dcterms:modified xsi:type="dcterms:W3CDTF">2018-12-10T18:52:07Z</dcterms:modified>
</cp:coreProperties>
</file>