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3" r:id="rId2"/>
    <p:sldId id="296" r:id="rId3"/>
    <p:sldId id="297" r:id="rId4"/>
    <p:sldId id="298" r:id="rId5"/>
    <p:sldId id="293" r:id="rId6"/>
    <p:sldId id="359" r:id="rId7"/>
    <p:sldId id="294" r:id="rId8"/>
    <p:sldId id="360" r:id="rId9"/>
    <p:sldId id="327" r:id="rId10"/>
    <p:sldId id="291" r:id="rId11"/>
    <p:sldId id="304" r:id="rId12"/>
    <p:sldId id="302" r:id="rId13"/>
    <p:sldId id="292" r:id="rId14"/>
    <p:sldId id="303" r:id="rId15"/>
    <p:sldId id="305" r:id="rId16"/>
    <p:sldId id="277" r:id="rId17"/>
    <p:sldId id="278" r:id="rId18"/>
    <p:sldId id="280" r:id="rId19"/>
    <p:sldId id="364" r:id="rId20"/>
    <p:sldId id="351" r:id="rId21"/>
    <p:sldId id="358" r:id="rId22"/>
    <p:sldId id="311" r:id="rId23"/>
    <p:sldId id="282" r:id="rId24"/>
    <p:sldId id="356" r:id="rId25"/>
    <p:sldId id="308" r:id="rId26"/>
    <p:sldId id="366" r:id="rId27"/>
    <p:sldId id="312" r:id="rId28"/>
    <p:sldId id="368" r:id="rId29"/>
    <p:sldId id="369" r:id="rId30"/>
    <p:sldId id="353" r:id="rId31"/>
    <p:sldId id="370" r:id="rId32"/>
    <p:sldId id="352" r:id="rId33"/>
    <p:sldId id="371" r:id="rId34"/>
    <p:sldId id="373" r:id="rId35"/>
    <p:sldId id="343" r:id="rId36"/>
    <p:sldId id="367" r:id="rId37"/>
    <p:sldId id="318" r:id="rId38"/>
    <p:sldId id="321" r:id="rId39"/>
    <p:sldId id="375" r:id="rId40"/>
    <p:sldId id="377" r:id="rId41"/>
    <p:sldId id="376" r:id="rId42"/>
    <p:sldId id="378" r:id="rId43"/>
    <p:sldId id="379" r:id="rId44"/>
    <p:sldId id="380" r:id="rId45"/>
    <p:sldId id="381" r:id="rId46"/>
    <p:sldId id="319" r:id="rId47"/>
    <p:sldId id="313" r:id="rId48"/>
    <p:sldId id="323" r:id="rId49"/>
    <p:sldId id="324" r:id="rId50"/>
    <p:sldId id="325" r:id="rId51"/>
    <p:sldId id="314" r:id="rId52"/>
    <p:sldId id="326" r:id="rId53"/>
    <p:sldId id="37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0C0C0"/>
    <a:srgbClr val="996633"/>
    <a:srgbClr val="E1C36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5930" autoAdjust="0"/>
    <p:restoredTop sz="92782" autoAdjust="0"/>
  </p:normalViewPr>
  <p:slideViewPr>
    <p:cSldViewPr>
      <p:cViewPr varScale="1">
        <p:scale>
          <a:sx n="68" d="100"/>
          <a:sy n="68" d="100"/>
        </p:scale>
        <p:origin x="-1212"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6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Sheet3!$D$6</c:f>
              <c:strCache>
                <c:ptCount val="1"/>
                <c:pt idx="0">
                  <c:v>Cookies in unpartitioned box</c:v>
                </c:pt>
              </c:strCache>
            </c:strRef>
          </c:tx>
          <c:spPr>
            <a:solidFill>
              <a:schemeClr val="tx1"/>
            </a:solidFill>
          </c:spPr>
          <c:invertIfNegative val="0"/>
          <c:cat>
            <c:numRef>
              <c:f>Sheet3!$C$7:$C$12</c:f>
              <c:numCache>
                <c:formatCode>General</c:formatCode>
                <c:ptCount val="6"/>
                <c:pt idx="0">
                  <c:v>10</c:v>
                </c:pt>
                <c:pt idx="1">
                  <c:v>20</c:v>
                </c:pt>
                <c:pt idx="2">
                  <c:v>30</c:v>
                </c:pt>
                <c:pt idx="3">
                  <c:v>40</c:v>
                </c:pt>
                <c:pt idx="4">
                  <c:v>50</c:v>
                </c:pt>
                <c:pt idx="5">
                  <c:v>60</c:v>
                </c:pt>
              </c:numCache>
            </c:numRef>
          </c:cat>
          <c:val>
            <c:numRef>
              <c:f>Sheet3!$D$7:$D$12</c:f>
              <c:numCache>
                <c:formatCode>General</c:formatCode>
                <c:ptCount val="6"/>
                <c:pt idx="0">
                  <c:v>3</c:v>
                </c:pt>
                <c:pt idx="1">
                  <c:v>6</c:v>
                </c:pt>
                <c:pt idx="2">
                  <c:v>10</c:v>
                </c:pt>
                <c:pt idx="3">
                  <c:v>12</c:v>
                </c:pt>
                <c:pt idx="4">
                  <c:v>14</c:v>
                </c:pt>
                <c:pt idx="5">
                  <c:v>16</c:v>
                </c:pt>
              </c:numCache>
            </c:numRef>
          </c:val>
        </c:ser>
        <c:ser>
          <c:idx val="1"/>
          <c:order val="1"/>
          <c:tx>
            <c:strRef>
              <c:f>Sheet3!$E$6</c:f>
              <c:strCache>
                <c:ptCount val="1"/>
                <c:pt idx="0">
                  <c:v>Cookies with colored partitions</c:v>
                </c:pt>
              </c:strCache>
            </c:strRef>
          </c:tx>
          <c:spPr>
            <a:solidFill>
              <a:srgbClr val="C00000"/>
            </a:solidFill>
          </c:spPr>
          <c:invertIfNegative val="0"/>
          <c:cat>
            <c:numRef>
              <c:f>Sheet3!$C$7:$C$12</c:f>
              <c:numCache>
                <c:formatCode>General</c:formatCode>
                <c:ptCount val="6"/>
                <c:pt idx="0">
                  <c:v>10</c:v>
                </c:pt>
                <c:pt idx="1">
                  <c:v>20</c:v>
                </c:pt>
                <c:pt idx="2">
                  <c:v>30</c:v>
                </c:pt>
                <c:pt idx="3">
                  <c:v>40</c:v>
                </c:pt>
                <c:pt idx="4">
                  <c:v>50</c:v>
                </c:pt>
                <c:pt idx="5">
                  <c:v>60</c:v>
                </c:pt>
              </c:numCache>
            </c:numRef>
          </c:cat>
          <c:val>
            <c:numRef>
              <c:f>Sheet3!$E$7:$E$12</c:f>
              <c:numCache>
                <c:formatCode>General</c:formatCode>
                <c:ptCount val="6"/>
                <c:pt idx="0">
                  <c:v>1</c:v>
                </c:pt>
                <c:pt idx="1">
                  <c:v>2</c:v>
                </c:pt>
                <c:pt idx="2">
                  <c:v>3</c:v>
                </c:pt>
                <c:pt idx="3">
                  <c:v>4</c:v>
                </c:pt>
                <c:pt idx="4">
                  <c:v>6</c:v>
                </c:pt>
                <c:pt idx="5">
                  <c:v>7</c:v>
                </c:pt>
              </c:numCache>
            </c:numRef>
          </c:val>
        </c:ser>
        <c:dLbls>
          <c:showLegendKey val="0"/>
          <c:showVal val="0"/>
          <c:showCatName val="0"/>
          <c:showSerName val="0"/>
          <c:showPercent val="0"/>
          <c:showBubbleSize val="0"/>
        </c:dLbls>
        <c:gapWidth val="0"/>
        <c:axId val="35956992"/>
        <c:axId val="35967360"/>
      </c:barChart>
      <c:catAx>
        <c:axId val="35956992"/>
        <c:scaling>
          <c:orientation val="minMax"/>
        </c:scaling>
        <c:delete val="0"/>
        <c:axPos val="b"/>
        <c:title>
          <c:tx>
            <c:rich>
              <a:bodyPr/>
              <a:lstStyle/>
              <a:p>
                <a:pPr>
                  <a:defRPr sz="2400"/>
                </a:pPr>
                <a:r>
                  <a:rPr lang="en-US" sz="2400"/>
                  <a:t>Minutes Elapsed</a:t>
                </a:r>
              </a:p>
            </c:rich>
          </c:tx>
          <c:layout/>
          <c:overlay val="0"/>
        </c:title>
        <c:numFmt formatCode="General" sourceLinked="1"/>
        <c:majorTickMark val="out"/>
        <c:minorTickMark val="none"/>
        <c:tickLblPos val="nextTo"/>
        <c:txPr>
          <a:bodyPr/>
          <a:lstStyle/>
          <a:p>
            <a:pPr>
              <a:defRPr sz="2400"/>
            </a:pPr>
            <a:endParaRPr lang="en-US"/>
          </a:p>
        </c:txPr>
        <c:crossAx val="35967360"/>
        <c:crosses val="autoZero"/>
        <c:auto val="1"/>
        <c:lblAlgn val="ctr"/>
        <c:lblOffset val="100"/>
        <c:noMultiLvlLbl val="0"/>
      </c:catAx>
      <c:valAx>
        <c:axId val="35967360"/>
        <c:scaling>
          <c:orientation val="minMax"/>
          <c:max val="16"/>
          <c:min val="0"/>
        </c:scaling>
        <c:delete val="0"/>
        <c:axPos val="l"/>
        <c:majorGridlines/>
        <c:title>
          <c:tx>
            <c:rich>
              <a:bodyPr rot="-5400000" vert="horz"/>
              <a:lstStyle/>
              <a:p>
                <a:pPr>
                  <a:defRPr sz="2400"/>
                </a:pPr>
                <a:r>
                  <a:rPr lang="en-US" sz="2400"/>
                  <a:t>Avg. Cookies Eaten</a:t>
                </a:r>
              </a:p>
            </c:rich>
          </c:tx>
          <c:layout/>
          <c:overlay val="0"/>
        </c:title>
        <c:numFmt formatCode="General" sourceLinked="1"/>
        <c:majorTickMark val="out"/>
        <c:minorTickMark val="none"/>
        <c:tickLblPos val="nextTo"/>
        <c:txPr>
          <a:bodyPr/>
          <a:lstStyle/>
          <a:p>
            <a:pPr>
              <a:defRPr sz="2400"/>
            </a:pPr>
            <a:endParaRPr lang="en-US"/>
          </a:p>
        </c:txPr>
        <c:crossAx val="35956992"/>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Sheet2!$F$3</c:f>
              <c:strCache>
                <c:ptCount val="1"/>
                <c:pt idx="0">
                  <c:v>Unpartitioned (unwrapped)</c:v>
                </c:pt>
              </c:strCache>
            </c:strRef>
          </c:tx>
          <c:spPr>
            <a:solidFill>
              <a:schemeClr val="tx1"/>
            </a:solidFill>
          </c:spPr>
          <c:invertIfNegative val="0"/>
          <c:cat>
            <c:numRef>
              <c:f>Sheet2!$E$4:$E$8</c:f>
              <c:numCache>
                <c:formatCode>General</c:formatCode>
                <c:ptCount val="5"/>
                <c:pt idx="0">
                  <c:v>1</c:v>
                </c:pt>
                <c:pt idx="1">
                  <c:v>2</c:v>
                </c:pt>
                <c:pt idx="2">
                  <c:v>3</c:v>
                </c:pt>
                <c:pt idx="3">
                  <c:v>4</c:v>
                </c:pt>
                <c:pt idx="4">
                  <c:v>7</c:v>
                </c:pt>
              </c:numCache>
            </c:numRef>
          </c:cat>
          <c:val>
            <c:numRef>
              <c:f>Sheet2!$F$4:$F$8</c:f>
              <c:numCache>
                <c:formatCode>0.0</c:formatCode>
                <c:ptCount val="5"/>
                <c:pt idx="0">
                  <c:v>4.4545454545454399</c:v>
                </c:pt>
                <c:pt idx="1">
                  <c:v>5.4545454545454399</c:v>
                </c:pt>
                <c:pt idx="2">
                  <c:v>5.4545454545454399</c:v>
                </c:pt>
                <c:pt idx="3">
                  <c:v>5.4545454545454399</c:v>
                </c:pt>
                <c:pt idx="4">
                  <c:v>6</c:v>
                </c:pt>
              </c:numCache>
            </c:numRef>
          </c:val>
        </c:ser>
        <c:ser>
          <c:idx val="1"/>
          <c:order val="1"/>
          <c:tx>
            <c:strRef>
              <c:f>Sheet2!$G$3</c:f>
              <c:strCache>
                <c:ptCount val="1"/>
                <c:pt idx="0">
                  <c:v>Partitioned (wrapped)</c:v>
                </c:pt>
              </c:strCache>
            </c:strRef>
          </c:tx>
          <c:spPr>
            <a:solidFill>
              <a:srgbClr val="C00000"/>
            </a:solidFill>
          </c:spPr>
          <c:invertIfNegative val="0"/>
          <c:cat>
            <c:numRef>
              <c:f>Sheet2!$E$4:$E$8</c:f>
              <c:numCache>
                <c:formatCode>General</c:formatCode>
                <c:ptCount val="5"/>
                <c:pt idx="0">
                  <c:v>1</c:v>
                </c:pt>
                <c:pt idx="1">
                  <c:v>2</c:v>
                </c:pt>
                <c:pt idx="2">
                  <c:v>3</c:v>
                </c:pt>
                <c:pt idx="3">
                  <c:v>4</c:v>
                </c:pt>
                <c:pt idx="4">
                  <c:v>7</c:v>
                </c:pt>
              </c:numCache>
            </c:numRef>
          </c:cat>
          <c:val>
            <c:numRef>
              <c:f>Sheet2!$G$4:$G$8</c:f>
              <c:numCache>
                <c:formatCode>0.0</c:formatCode>
                <c:ptCount val="5"/>
                <c:pt idx="0">
                  <c:v>3.0909090909090908</c:v>
                </c:pt>
                <c:pt idx="1">
                  <c:v>4.0909090909090908</c:v>
                </c:pt>
                <c:pt idx="2">
                  <c:v>4.7272727272727284</c:v>
                </c:pt>
                <c:pt idx="3">
                  <c:v>5</c:v>
                </c:pt>
                <c:pt idx="4">
                  <c:v>6</c:v>
                </c:pt>
              </c:numCache>
            </c:numRef>
          </c:val>
        </c:ser>
        <c:dLbls>
          <c:showLegendKey val="0"/>
          <c:showVal val="0"/>
          <c:showCatName val="0"/>
          <c:showSerName val="0"/>
          <c:showPercent val="0"/>
          <c:showBubbleSize val="0"/>
        </c:dLbls>
        <c:gapWidth val="0"/>
        <c:axId val="35977856"/>
        <c:axId val="36000512"/>
      </c:barChart>
      <c:catAx>
        <c:axId val="35977856"/>
        <c:scaling>
          <c:orientation val="minMax"/>
        </c:scaling>
        <c:delete val="0"/>
        <c:axPos val="b"/>
        <c:title>
          <c:tx>
            <c:rich>
              <a:bodyPr/>
              <a:lstStyle/>
              <a:p>
                <a:pPr>
                  <a:defRPr sz="2400"/>
                </a:pPr>
                <a:r>
                  <a:rPr lang="en-US" sz="2400"/>
                  <a:t>Days from Receipt</a:t>
                </a:r>
              </a:p>
            </c:rich>
          </c:tx>
          <c:layout/>
          <c:overlay val="0"/>
        </c:title>
        <c:numFmt formatCode="General" sourceLinked="1"/>
        <c:majorTickMark val="out"/>
        <c:minorTickMark val="none"/>
        <c:tickLblPos val="nextTo"/>
        <c:txPr>
          <a:bodyPr/>
          <a:lstStyle/>
          <a:p>
            <a:pPr>
              <a:defRPr sz="2400"/>
            </a:pPr>
            <a:endParaRPr lang="en-US"/>
          </a:p>
        </c:txPr>
        <c:crossAx val="36000512"/>
        <c:crosses val="autoZero"/>
        <c:auto val="1"/>
        <c:lblAlgn val="ctr"/>
        <c:lblOffset val="100"/>
        <c:noMultiLvlLbl val="0"/>
      </c:catAx>
      <c:valAx>
        <c:axId val="36000512"/>
        <c:scaling>
          <c:orientation val="minMax"/>
          <c:max val="6"/>
          <c:min val="3"/>
        </c:scaling>
        <c:delete val="0"/>
        <c:axPos val="l"/>
        <c:majorGridlines/>
        <c:title>
          <c:tx>
            <c:rich>
              <a:bodyPr rot="-5400000" vert="horz"/>
              <a:lstStyle/>
              <a:p>
                <a:pPr>
                  <a:defRPr sz="2400"/>
                </a:pPr>
                <a:r>
                  <a:rPr lang="en-US" sz="2400"/>
                  <a:t>Avg. Chocolates Eaten</a:t>
                </a:r>
              </a:p>
            </c:rich>
          </c:tx>
          <c:layout/>
          <c:overlay val="0"/>
        </c:title>
        <c:numFmt formatCode="0.0" sourceLinked="1"/>
        <c:majorTickMark val="out"/>
        <c:minorTickMark val="none"/>
        <c:tickLblPos val="nextTo"/>
        <c:txPr>
          <a:bodyPr/>
          <a:lstStyle/>
          <a:p>
            <a:pPr>
              <a:defRPr sz="2400"/>
            </a:pPr>
            <a:endParaRPr lang="en-US"/>
          </a:p>
        </c:txPr>
        <c:crossAx val="35977856"/>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Sheet1!$D$3</c:f>
              <c:strCache>
                <c:ptCount val="1"/>
                <c:pt idx="0">
                  <c:v>Coupons gambled</c:v>
                </c:pt>
              </c:strCache>
            </c:strRef>
          </c:tx>
          <c:spPr>
            <a:solidFill>
              <a:srgbClr val="C00000"/>
            </a:solidFill>
          </c:spPr>
          <c:invertIfNegative val="0"/>
          <c:cat>
            <c:strRef>
              <c:f>Sheet1!$C$4:$C$6</c:f>
              <c:strCache>
                <c:ptCount val="3"/>
                <c:pt idx="0">
                  <c:v>1 envelope</c:v>
                </c:pt>
                <c:pt idx="1">
                  <c:v>4 envelopes</c:v>
                </c:pt>
                <c:pt idx="2">
                  <c:v>10 envelopes</c:v>
                </c:pt>
              </c:strCache>
            </c:strRef>
          </c:cat>
          <c:val>
            <c:numRef>
              <c:f>Sheet1!$D$4:$D$6</c:f>
              <c:numCache>
                <c:formatCode>General</c:formatCode>
                <c:ptCount val="3"/>
                <c:pt idx="0">
                  <c:v>42.620000000000012</c:v>
                </c:pt>
                <c:pt idx="1">
                  <c:v>25.5</c:v>
                </c:pt>
                <c:pt idx="2">
                  <c:v>16.439999999999987</c:v>
                </c:pt>
              </c:numCache>
            </c:numRef>
          </c:val>
        </c:ser>
        <c:dLbls>
          <c:showLegendKey val="0"/>
          <c:showVal val="0"/>
          <c:showCatName val="0"/>
          <c:showSerName val="0"/>
          <c:showPercent val="0"/>
          <c:showBubbleSize val="0"/>
        </c:dLbls>
        <c:gapWidth val="150"/>
        <c:axId val="36251904"/>
        <c:axId val="36261888"/>
      </c:barChart>
      <c:catAx>
        <c:axId val="36251904"/>
        <c:scaling>
          <c:orientation val="minMax"/>
        </c:scaling>
        <c:delete val="0"/>
        <c:axPos val="b"/>
        <c:majorTickMark val="out"/>
        <c:minorTickMark val="none"/>
        <c:tickLblPos val="nextTo"/>
        <c:txPr>
          <a:bodyPr/>
          <a:lstStyle/>
          <a:p>
            <a:pPr>
              <a:defRPr sz="2800"/>
            </a:pPr>
            <a:endParaRPr lang="en-US"/>
          </a:p>
        </c:txPr>
        <c:crossAx val="36261888"/>
        <c:crosses val="autoZero"/>
        <c:auto val="1"/>
        <c:lblAlgn val="ctr"/>
        <c:lblOffset val="100"/>
        <c:noMultiLvlLbl val="0"/>
      </c:catAx>
      <c:valAx>
        <c:axId val="36261888"/>
        <c:scaling>
          <c:orientation val="minMax"/>
        </c:scaling>
        <c:delete val="0"/>
        <c:axPos val="l"/>
        <c:majorGridlines/>
        <c:title>
          <c:tx>
            <c:rich>
              <a:bodyPr rot="-5400000" vert="horz"/>
              <a:lstStyle/>
              <a:p>
                <a:pPr>
                  <a:defRPr sz="2800"/>
                </a:pPr>
                <a:r>
                  <a:rPr lang="en-US" sz="2800"/>
                  <a:t>Coupons gambled</a:t>
                </a:r>
              </a:p>
            </c:rich>
          </c:tx>
          <c:layout/>
          <c:overlay val="0"/>
        </c:title>
        <c:numFmt formatCode="General" sourceLinked="1"/>
        <c:majorTickMark val="out"/>
        <c:minorTickMark val="none"/>
        <c:tickLblPos val="nextTo"/>
        <c:txPr>
          <a:bodyPr/>
          <a:lstStyle/>
          <a:p>
            <a:pPr>
              <a:defRPr sz="2800"/>
            </a:pPr>
            <a:endParaRPr lang="en-US"/>
          </a:p>
        </c:txPr>
        <c:crossAx val="3625190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Sheet5!$C$7</c:f>
              <c:strCache>
                <c:ptCount val="1"/>
                <c:pt idx="0">
                  <c:v>1 envelope</c:v>
                </c:pt>
              </c:strCache>
            </c:strRef>
          </c:tx>
          <c:spPr>
            <a:solidFill>
              <a:schemeClr val="tx1"/>
            </a:solidFill>
          </c:spPr>
          <c:invertIfNegative val="0"/>
          <c:cat>
            <c:strRef>
              <c:f>Sheet5!$D$6:$E$6</c:f>
              <c:strCache>
                <c:ptCount val="2"/>
                <c:pt idx="0">
                  <c:v>Students given positive information about gambling</c:v>
                </c:pt>
                <c:pt idx="1">
                  <c:v>Students given negative information about gambling</c:v>
                </c:pt>
              </c:strCache>
            </c:strRef>
          </c:cat>
          <c:val>
            <c:numRef>
              <c:f>Sheet5!$D$7:$E$7</c:f>
              <c:numCache>
                <c:formatCode>General</c:formatCode>
                <c:ptCount val="2"/>
                <c:pt idx="0">
                  <c:v>56.1</c:v>
                </c:pt>
                <c:pt idx="1">
                  <c:v>52.7</c:v>
                </c:pt>
              </c:numCache>
            </c:numRef>
          </c:val>
        </c:ser>
        <c:ser>
          <c:idx val="1"/>
          <c:order val="1"/>
          <c:tx>
            <c:strRef>
              <c:f>Sheet5!$C$8</c:f>
              <c:strCache>
                <c:ptCount val="1"/>
                <c:pt idx="0">
                  <c:v>5 envelopes</c:v>
                </c:pt>
              </c:strCache>
            </c:strRef>
          </c:tx>
          <c:spPr>
            <a:solidFill>
              <a:srgbClr val="C00000"/>
            </a:solidFill>
          </c:spPr>
          <c:invertIfNegative val="0"/>
          <c:cat>
            <c:strRef>
              <c:f>Sheet5!$D$6:$E$6</c:f>
              <c:strCache>
                <c:ptCount val="2"/>
                <c:pt idx="0">
                  <c:v>Students given positive information about gambling</c:v>
                </c:pt>
                <c:pt idx="1">
                  <c:v>Students given negative information about gambling</c:v>
                </c:pt>
              </c:strCache>
            </c:strRef>
          </c:cat>
          <c:val>
            <c:numRef>
              <c:f>Sheet5!$D$8:$E$8</c:f>
              <c:numCache>
                <c:formatCode>General</c:formatCode>
                <c:ptCount val="2"/>
                <c:pt idx="0">
                  <c:v>48.96</c:v>
                </c:pt>
                <c:pt idx="1">
                  <c:v>22.6</c:v>
                </c:pt>
              </c:numCache>
            </c:numRef>
          </c:val>
        </c:ser>
        <c:dLbls>
          <c:showLegendKey val="0"/>
          <c:showVal val="0"/>
          <c:showCatName val="0"/>
          <c:showSerName val="0"/>
          <c:showPercent val="0"/>
          <c:showBubbleSize val="0"/>
        </c:dLbls>
        <c:gapWidth val="150"/>
        <c:axId val="36280192"/>
        <c:axId val="36281728"/>
      </c:barChart>
      <c:catAx>
        <c:axId val="36280192"/>
        <c:scaling>
          <c:orientation val="minMax"/>
        </c:scaling>
        <c:delete val="0"/>
        <c:axPos val="b"/>
        <c:majorTickMark val="none"/>
        <c:minorTickMark val="none"/>
        <c:tickLblPos val="nextTo"/>
        <c:txPr>
          <a:bodyPr/>
          <a:lstStyle/>
          <a:p>
            <a:pPr>
              <a:defRPr sz="2400"/>
            </a:pPr>
            <a:endParaRPr lang="en-US"/>
          </a:p>
        </c:txPr>
        <c:crossAx val="36281728"/>
        <c:crosses val="autoZero"/>
        <c:auto val="1"/>
        <c:lblAlgn val="ctr"/>
        <c:lblOffset val="100"/>
        <c:noMultiLvlLbl val="0"/>
      </c:catAx>
      <c:valAx>
        <c:axId val="36281728"/>
        <c:scaling>
          <c:orientation val="minMax"/>
        </c:scaling>
        <c:delete val="0"/>
        <c:axPos val="l"/>
        <c:majorGridlines/>
        <c:title>
          <c:tx>
            <c:rich>
              <a:bodyPr/>
              <a:lstStyle/>
              <a:p>
                <a:pPr>
                  <a:defRPr sz="2400"/>
                </a:pPr>
                <a:r>
                  <a:rPr lang="en-US" sz="2400"/>
                  <a:t>Coupons Gambled</a:t>
                </a:r>
              </a:p>
            </c:rich>
          </c:tx>
          <c:layout/>
          <c:overlay val="0"/>
        </c:title>
        <c:numFmt formatCode="General" sourceLinked="1"/>
        <c:majorTickMark val="out"/>
        <c:minorTickMark val="none"/>
        <c:tickLblPos val="nextTo"/>
        <c:txPr>
          <a:bodyPr/>
          <a:lstStyle/>
          <a:p>
            <a:pPr>
              <a:defRPr sz="2400"/>
            </a:pPr>
            <a:endParaRPr lang="en-US"/>
          </a:p>
        </c:txPr>
        <c:crossAx val="36280192"/>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C5793-9EFF-46FF-BFAC-47BE38018DD4}" type="datetimeFigureOut">
              <a:rPr lang="en-US" smtClean="0"/>
              <a:pPr/>
              <a:t>11/28/2010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519D1-4ED4-4900-A7B9-F8EB44913429}" type="slidenum">
              <a:rPr lang="en-US" smtClean="0"/>
              <a:pPr/>
              <a:t>‹#›</a:t>
            </a:fld>
            <a:endParaRPr lang="en-US"/>
          </a:p>
        </p:txBody>
      </p:sp>
    </p:spTree>
    <p:extLst>
      <p:ext uri="{BB962C8B-B14F-4D97-AF65-F5344CB8AC3E}">
        <p14:creationId xmlns:p14="http://schemas.microsoft.com/office/powerpoint/2010/main" val="162373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3F544-2031-4F02-B002-AA6A2F28C12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A3F544-2031-4F02-B002-AA6A2F28C1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http://www.flickr.com/photos/deeptrivia/294206235/</a:t>
            </a:r>
            <a:endParaRPr lang="en-US" dirty="0"/>
          </a:p>
        </p:txBody>
      </p:sp>
      <p:sp>
        <p:nvSpPr>
          <p:cNvPr id="4" name="Slide Number Placeholder 3"/>
          <p:cNvSpPr>
            <a:spLocks noGrp="1"/>
          </p:cNvSpPr>
          <p:nvPr>
            <p:ph type="sldNum" sz="quarter" idx="10"/>
          </p:nvPr>
        </p:nvSpPr>
        <p:spPr/>
        <p:txBody>
          <a:bodyPr/>
          <a:lstStyle/>
          <a:p>
            <a:fld id="{CAB519D1-4ED4-4900-A7B9-F8EB44913429}"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4058F-04B6-41A7-90EE-2C312833BC3B}" type="datetimeFigureOut">
              <a:rPr lang="en-US" smtClean="0"/>
              <a:pPr/>
              <a:t>11/28/2010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28248-D974-4A07-9258-8518A3382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4058F-04B6-41A7-90EE-2C312833BC3B}" type="datetimeFigureOut">
              <a:rPr lang="en-US" smtClean="0"/>
              <a:pPr/>
              <a:t>11/28/2010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28248-D974-4A07-9258-8518A3382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qNIroV6Pas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andahome.com/products/tocky/index.php" TargetMode="External"/><Relationship Id="rId2" Type="http://schemas.openxmlformats.org/officeDocument/2006/relationships/hyperlink" Target="http://www.nandahome.com/products/chrome/index.php"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Stock_000009900122XSmall.jpg"/>
          <p:cNvPicPr>
            <a:picLocks noChangeAspect="1"/>
          </p:cNvPicPr>
          <p:nvPr/>
        </p:nvPicPr>
        <p:blipFill>
          <a:blip r:embed="rId2" cstate="print"/>
          <a:srcRect l="99270" t="4444" b="16667"/>
          <a:stretch>
            <a:fillRect/>
          </a:stretch>
        </p:blipFill>
        <p:spPr>
          <a:xfrm>
            <a:off x="6248400" y="0"/>
            <a:ext cx="2895599" cy="6858000"/>
          </a:xfrm>
          <a:prstGeom prst="rect">
            <a:avLst/>
          </a:prstGeom>
        </p:spPr>
      </p:pic>
      <p:pic>
        <p:nvPicPr>
          <p:cNvPr id="10" name="Picture 9" descr="iStock_000009900122XSmall.jpg"/>
          <p:cNvPicPr>
            <a:picLocks noChangeAspect="1"/>
          </p:cNvPicPr>
          <p:nvPr/>
        </p:nvPicPr>
        <p:blipFill>
          <a:blip r:embed="rId2" cstate="print"/>
          <a:srcRect t="4444" b="16667"/>
          <a:stretch>
            <a:fillRect/>
          </a:stretch>
        </p:blipFill>
        <p:spPr>
          <a:xfrm>
            <a:off x="0" y="0"/>
            <a:ext cx="6264246" cy="6858000"/>
          </a:xfrm>
          <a:prstGeom prst="rect">
            <a:avLst/>
          </a:prstGeom>
        </p:spPr>
      </p:pic>
      <p:sp>
        <p:nvSpPr>
          <p:cNvPr id="8" name="TextBox 7"/>
          <p:cNvSpPr txBox="1"/>
          <p:nvPr/>
        </p:nvSpPr>
        <p:spPr>
          <a:xfrm>
            <a:off x="3505200" y="0"/>
            <a:ext cx="5638800" cy="2308324"/>
          </a:xfrm>
          <a:prstGeom prst="rect">
            <a:avLst/>
          </a:prstGeom>
          <a:noFill/>
        </p:spPr>
        <p:txBody>
          <a:bodyPr wrap="square" rtlCol="0">
            <a:spAutoFit/>
          </a:bodyPr>
          <a:lstStyle/>
          <a:p>
            <a:pPr algn="r"/>
            <a:r>
              <a:rPr lang="en-US" sz="7200" b="1" dirty="0" smtClean="0">
                <a:solidFill>
                  <a:srgbClr val="C00000"/>
                </a:solidFill>
              </a:rPr>
              <a:t>P</a:t>
            </a:r>
            <a:r>
              <a:rPr lang="en-US" sz="5400" b="1" dirty="0" smtClean="0">
                <a:solidFill>
                  <a:srgbClr val="C00000"/>
                </a:solidFill>
              </a:rPr>
              <a:t>re-commitment </a:t>
            </a:r>
            <a:r>
              <a:rPr lang="en-US" sz="7200" b="1" dirty="0" smtClean="0">
                <a:solidFill>
                  <a:srgbClr val="C00000"/>
                </a:solidFill>
              </a:rPr>
              <a:t>S</a:t>
            </a:r>
            <a:r>
              <a:rPr lang="en-US" sz="5400" b="1" dirty="0" smtClean="0">
                <a:solidFill>
                  <a:srgbClr val="C00000"/>
                </a:solidFill>
              </a:rPr>
              <a:t>trategies</a:t>
            </a:r>
            <a:endParaRPr lang="en-US" sz="5400" dirty="0">
              <a:solidFill>
                <a:srgbClr val="C00000"/>
              </a:solidFill>
            </a:endParaRPr>
          </a:p>
        </p:txBody>
      </p:sp>
      <p:sp>
        <p:nvSpPr>
          <p:cNvPr id="9" name="TextBox 8"/>
          <p:cNvSpPr txBox="1"/>
          <p:nvPr/>
        </p:nvSpPr>
        <p:spPr>
          <a:xfrm>
            <a:off x="6553200" y="2209800"/>
            <a:ext cx="2438400" cy="1754326"/>
          </a:xfrm>
          <a:prstGeom prst="rect">
            <a:avLst/>
          </a:prstGeom>
          <a:noFill/>
        </p:spPr>
        <p:txBody>
          <a:bodyPr wrap="square" rtlCol="0">
            <a:spAutoFit/>
          </a:bodyPr>
          <a:lstStyle/>
          <a:p>
            <a:pPr algn="r"/>
            <a:r>
              <a:rPr lang="en-US" sz="3600" dirty="0" smtClean="0">
                <a:solidFill>
                  <a:schemeClr val="tx1">
                    <a:lumMod val="65000"/>
                    <a:lumOff val="35000"/>
                  </a:schemeClr>
                </a:solidFill>
              </a:rPr>
              <a:t>in behavioral economics</a:t>
            </a:r>
            <a:endParaRPr lang="en-US" sz="3600" dirty="0">
              <a:solidFill>
                <a:schemeClr val="tx1">
                  <a:lumMod val="65000"/>
                  <a:lumOff val="35000"/>
                </a:schemeClr>
              </a:solidFill>
            </a:endParaRPr>
          </a:p>
        </p:txBody>
      </p:sp>
      <p:sp>
        <p:nvSpPr>
          <p:cNvPr id="6" name="TextBox 5"/>
          <p:cNvSpPr txBox="1"/>
          <p:nvPr/>
        </p:nvSpPr>
        <p:spPr>
          <a:xfrm>
            <a:off x="5562600" y="4495800"/>
            <a:ext cx="3581400" cy="1323439"/>
          </a:xfrm>
          <a:prstGeom prst="rect">
            <a:avLst/>
          </a:prstGeom>
          <a:noFill/>
        </p:spPr>
        <p:txBody>
          <a:bodyPr wrap="square" rtlCol="0">
            <a:spAutoFit/>
          </a:bodyPr>
          <a:lstStyle/>
          <a:p>
            <a:r>
              <a:rPr lang="en-US" sz="4000" dirty="0" smtClean="0"/>
              <a:t>Part II: Changing Decision Points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2" name="Picture 8" descr="C:\Documents and Settings\rjames\Local Settings\Temporary Internet Files\Content.IE5\7XXAE5FQ\MPj03211870000[1].jpg"/>
          <p:cNvPicPr>
            <a:picLocks noChangeAspect="1" noChangeArrowheads="1"/>
          </p:cNvPicPr>
          <p:nvPr/>
        </p:nvPicPr>
        <p:blipFill>
          <a:blip r:embed="rId2" cstate="print"/>
          <a:srcRect/>
          <a:stretch>
            <a:fillRect/>
          </a:stretch>
        </p:blipFill>
        <p:spPr bwMode="auto">
          <a:xfrm>
            <a:off x="4686808" y="0"/>
            <a:ext cx="4457192" cy="6248400"/>
          </a:xfrm>
          <a:prstGeom prst="rect">
            <a:avLst/>
          </a:prstGeom>
          <a:noFill/>
        </p:spPr>
      </p:pic>
      <p:sp>
        <p:nvSpPr>
          <p:cNvPr id="2" name="Title 1"/>
          <p:cNvSpPr>
            <a:spLocks noGrp="1"/>
          </p:cNvSpPr>
          <p:nvPr>
            <p:ph type="title"/>
          </p:nvPr>
        </p:nvSpPr>
        <p:spPr>
          <a:xfrm>
            <a:off x="381000" y="76200"/>
            <a:ext cx="8229600" cy="914400"/>
          </a:xfrm>
        </p:spPr>
        <p:txBody>
          <a:bodyPr/>
          <a:lstStyle/>
          <a:p>
            <a:pPr algn="l"/>
            <a:r>
              <a:rPr lang="en-US" dirty="0" smtClean="0">
                <a:solidFill>
                  <a:schemeClr val="bg1"/>
                </a:solidFill>
              </a:rPr>
              <a:t>Partitions theory</a:t>
            </a:r>
            <a:endParaRPr lang="en-US" dirty="0">
              <a:solidFill>
                <a:schemeClr val="bg1"/>
              </a:solidFill>
            </a:endParaRPr>
          </a:p>
        </p:txBody>
      </p:sp>
      <p:sp>
        <p:nvSpPr>
          <p:cNvPr id="3" name="Content Placeholder 2"/>
          <p:cNvSpPr>
            <a:spLocks noGrp="1"/>
          </p:cNvSpPr>
          <p:nvPr>
            <p:ph idx="1"/>
          </p:nvPr>
        </p:nvSpPr>
        <p:spPr>
          <a:xfrm>
            <a:off x="304800" y="1066800"/>
            <a:ext cx="4343400" cy="5059363"/>
          </a:xfrm>
        </p:spPr>
        <p:txBody>
          <a:bodyPr>
            <a:normAutofit fontScale="92500" lnSpcReduction="20000"/>
          </a:bodyPr>
          <a:lstStyle/>
          <a:p>
            <a:pPr marL="0" indent="0">
              <a:buNone/>
            </a:pPr>
            <a:r>
              <a:rPr lang="en-US" dirty="0" smtClean="0">
                <a:solidFill>
                  <a:schemeClr val="bg1"/>
                </a:solidFill>
              </a:rPr>
              <a:t>“We propose that encountering a partition during consumption increases the amount of attention consumers pay to the decision, giving them a “decision point” at which to evaluate whether to continue, and thus shifts consumption decision from an automatic mode to a deliberative mode.”</a:t>
            </a:r>
            <a:endParaRPr lang="en-US" dirty="0">
              <a:solidFill>
                <a:schemeClr val="bg1"/>
              </a:solidFill>
            </a:endParaRPr>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A. </a:t>
            </a:r>
            <a:r>
              <a:rPr lang="en-US" dirty="0" err="1" smtClean="0">
                <a:solidFill>
                  <a:schemeClr val="bg1"/>
                </a:solidFill>
              </a:rPr>
              <a:t>Cheema</a:t>
            </a:r>
            <a:r>
              <a:rPr lang="en-US" dirty="0" smtClean="0">
                <a:solidFill>
                  <a:schemeClr val="bg1"/>
                </a:solidFill>
              </a:rPr>
              <a:t> (Washington U.) &amp; D. </a:t>
            </a:r>
            <a:r>
              <a:rPr lang="en-US" dirty="0" err="1" smtClean="0">
                <a:solidFill>
                  <a:schemeClr val="bg1"/>
                </a:solidFill>
              </a:rPr>
              <a:t>Soman</a:t>
            </a:r>
            <a:r>
              <a:rPr lang="en-US" dirty="0" smtClean="0">
                <a:solidFill>
                  <a:schemeClr val="bg1"/>
                </a:solidFill>
              </a:rPr>
              <a:t> (U. Toronto), 2008, The effect of partitions on controlling consumption. </a:t>
            </a:r>
            <a:r>
              <a:rPr lang="en-US" i="1" dirty="0" smtClean="0">
                <a:solidFill>
                  <a:schemeClr val="bg1"/>
                </a:solidFill>
              </a:rPr>
              <a:t>Journal of Marketing Research, 45, </a:t>
            </a:r>
            <a:r>
              <a:rPr lang="en-US" dirty="0" smtClean="0">
                <a:solidFill>
                  <a:schemeClr val="bg1"/>
                </a:solidFill>
              </a:rPr>
              <a:t>665-675.</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1143000"/>
          </a:xfrm>
        </p:spPr>
        <p:txBody>
          <a:bodyPr>
            <a:noAutofit/>
          </a:bodyPr>
          <a:lstStyle/>
          <a:p>
            <a:pPr marL="0" indent="0">
              <a:buNone/>
            </a:pPr>
            <a:r>
              <a:rPr lang="en-US" sz="2800" dirty="0" smtClean="0"/>
              <a:t>Students completing an unrelated assignment given 20 cookies in a box either separated by paper partitions or not</a:t>
            </a:r>
            <a:endParaRPr lang="en-US" sz="2800" dirty="0"/>
          </a:p>
        </p:txBody>
      </p:sp>
      <p:graphicFrame>
        <p:nvGraphicFramePr>
          <p:cNvPr id="4" name="Chart 3"/>
          <p:cNvGraphicFramePr/>
          <p:nvPr/>
        </p:nvGraphicFramePr>
        <p:xfrm>
          <a:off x="0" y="1371600"/>
          <a:ext cx="9144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A. </a:t>
            </a:r>
            <a:r>
              <a:rPr lang="en-US" dirty="0" err="1" smtClean="0">
                <a:solidFill>
                  <a:schemeClr val="bg1"/>
                </a:solidFill>
              </a:rPr>
              <a:t>Cheema</a:t>
            </a:r>
            <a:r>
              <a:rPr lang="en-US" dirty="0" smtClean="0">
                <a:solidFill>
                  <a:schemeClr val="bg1"/>
                </a:solidFill>
              </a:rPr>
              <a:t> (Washington U.) &amp; D. </a:t>
            </a:r>
            <a:r>
              <a:rPr lang="en-US" dirty="0" err="1" smtClean="0">
                <a:solidFill>
                  <a:schemeClr val="bg1"/>
                </a:solidFill>
              </a:rPr>
              <a:t>Soman</a:t>
            </a:r>
            <a:r>
              <a:rPr lang="en-US" dirty="0" smtClean="0">
                <a:solidFill>
                  <a:schemeClr val="bg1"/>
                </a:solidFill>
              </a:rPr>
              <a:t> (U. Toronto), 2008, The effect of partitions on controlling consumption. </a:t>
            </a:r>
            <a:r>
              <a:rPr lang="en-US" i="1" dirty="0" smtClean="0">
                <a:solidFill>
                  <a:schemeClr val="bg1"/>
                </a:solidFill>
              </a:rPr>
              <a:t>Journal of Marketing Research, 45, </a:t>
            </a:r>
            <a:r>
              <a:rPr lang="en-US" dirty="0" smtClean="0">
                <a:solidFill>
                  <a:schemeClr val="bg1"/>
                </a:solidFill>
              </a:rPr>
              <a:t>665-675.</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1"/>
            <a:ext cx="8229600" cy="1523999"/>
          </a:xfrm>
        </p:spPr>
        <p:txBody>
          <a:bodyPr>
            <a:normAutofit lnSpcReduction="10000"/>
          </a:bodyPr>
          <a:lstStyle/>
          <a:p>
            <a:pPr marL="0" indent="0">
              <a:buNone/>
            </a:pPr>
            <a:r>
              <a:rPr lang="en-US" dirty="0" smtClean="0"/>
              <a:t>Participants given box of six chocolates either individually wrapped in box or unwrapped in box and asked to eat within 7 days.</a:t>
            </a:r>
            <a:endParaRPr lang="en-US" dirty="0"/>
          </a:p>
        </p:txBody>
      </p:sp>
      <p:graphicFrame>
        <p:nvGraphicFramePr>
          <p:cNvPr id="4" name="Chart 3"/>
          <p:cNvGraphicFramePr/>
          <p:nvPr/>
        </p:nvGraphicFramePr>
        <p:xfrm>
          <a:off x="0" y="16002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A. </a:t>
            </a:r>
            <a:r>
              <a:rPr lang="en-US" dirty="0" err="1" smtClean="0">
                <a:solidFill>
                  <a:schemeClr val="bg1"/>
                </a:solidFill>
              </a:rPr>
              <a:t>Cheema</a:t>
            </a:r>
            <a:r>
              <a:rPr lang="en-US" dirty="0" smtClean="0">
                <a:solidFill>
                  <a:schemeClr val="bg1"/>
                </a:solidFill>
              </a:rPr>
              <a:t> (Washington U.) &amp; D. </a:t>
            </a:r>
            <a:r>
              <a:rPr lang="en-US" dirty="0" err="1" smtClean="0">
                <a:solidFill>
                  <a:schemeClr val="bg1"/>
                </a:solidFill>
              </a:rPr>
              <a:t>Soman</a:t>
            </a:r>
            <a:r>
              <a:rPr lang="en-US" dirty="0" smtClean="0">
                <a:solidFill>
                  <a:schemeClr val="bg1"/>
                </a:solidFill>
              </a:rPr>
              <a:t> (U. Toronto), 2008, The effect of partitions on controlling consumption. </a:t>
            </a:r>
            <a:r>
              <a:rPr lang="en-US" i="1" dirty="0" smtClean="0">
                <a:solidFill>
                  <a:schemeClr val="bg1"/>
                </a:solidFill>
              </a:rPr>
              <a:t>Journal of Marketing Research, 45, </a:t>
            </a:r>
            <a:r>
              <a:rPr lang="en-US" dirty="0" smtClean="0">
                <a:solidFill>
                  <a:schemeClr val="bg1"/>
                </a:solidFill>
              </a:rPr>
              <a:t>665-675.</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1828800"/>
          </a:xfrm>
        </p:spPr>
        <p:txBody>
          <a:bodyPr/>
          <a:lstStyle/>
          <a:p>
            <a:pPr marL="0" indent="0">
              <a:buNone/>
            </a:pPr>
            <a:r>
              <a:rPr lang="en-US" dirty="0" smtClean="0"/>
              <a:t>Students given 100 coupons divided into 1, 4, or 10 envelopes.  Each coupon could be exchanged for cash or gambled. </a:t>
            </a:r>
          </a:p>
        </p:txBody>
      </p:sp>
      <p:graphicFrame>
        <p:nvGraphicFramePr>
          <p:cNvPr id="5" name="Chart 4"/>
          <p:cNvGraphicFramePr/>
          <p:nvPr/>
        </p:nvGraphicFramePr>
        <p:xfrm>
          <a:off x="0" y="2057400"/>
          <a:ext cx="9144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A. </a:t>
            </a:r>
            <a:r>
              <a:rPr lang="en-US" dirty="0" err="1" smtClean="0">
                <a:solidFill>
                  <a:schemeClr val="bg1"/>
                </a:solidFill>
              </a:rPr>
              <a:t>Cheema</a:t>
            </a:r>
            <a:r>
              <a:rPr lang="en-US" dirty="0" smtClean="0">
                <a:solidFill>
                  <a:schemeClr val="bg1"/>
                </a:solidFill>
              </a:rPr>
              <a:t> (Washington U.) &amp; D. </a:t>
            </a:r>
            <a:r>
              <a:rPr lang="en-US" dirty="0" err="1" smtClean="0">
                <a:solidFill>
                  <a:schemeClr val="bg1"/>
                </a:solidFill>
              </a:rPr>
              <a:t>Soman</a:t>
            </a:r>
            <a:r>
              <a:rPr lang="en-US" dirty="0" smtClean="0">
                <a:solidFill>
                  <a:schemeClr val="bg1"/>
                </a:solidFill>
              </a:rPr>
              <a:t> (U. Toronto), 2008, The effect of partitions on controlling consumption. </a:t>
            </a:r>
            <a:r>
              <a:rPr lang="en-US" i="1" dirty="0" smtClean="0">
                <a:solidFill>
                  <a:schemeClr val="bg1"/>
                </a:solidFill>
              </a:rPr>
              <a:t>Journal of Marketing Research, 45, </a:t>
            </a:r>
            <a:r>
              <a:rPr lang="en-US" dirty="0" smtClean="0">
                <a:solidFill>
                  <a:schemeClr val="bg1"/>
                </a:solidFill>
              </a:rPr>
              <a:t>665-675.</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15000" cy="6705600"/>
          </a:xfrm>
        </p:spPr>
        <p:txBody>
          <a:bodyPr>
            <a:normAutofit/>
          </a:bodyPr>
          <a:lstStyle/>
          <a:p>
            <a:pPr marL="0" indent="0">
              <a:buNone/>
            </a:pPr>
            <a:r>
              <a:rPr lang="en-US" dirty="0" smtClean="0"/>
              <a:t>What if students were first told about the negative aspects of gambling (stress, poor health, debt, etc.)?  Did receiving this information in advance</a:t>
            </a:r>
          </a:p>
          <a:p>
            <a:pPr marL="514350" indent="-514350">
              <a:buAutoNum type="alphaLcParenR"/>
            </a:pPr>
            <a:r>
              <a:rPr lang="en-US" dirty="0" smtClean="0"/>
              <a:t>Reduce the impact of the partitions (multiple envelopes)</a:t>
            </a:r>
          </a:p>
          <a:p>
            <a:pPr marL="514350" indent="-514350">
              <a:buAutoNum type="alphaLcParenR"/>
            </a:pPr>
            <a:r>
              <a:rPr lang="en-US" dirty="0" smtClean="0"/>
              <a:t>Increase the impact of the partitions (multiple envelopes)</a:t>
            </a:r>
          </a:p>
          <a:p>
            <a:pPr marL="514350" indent="-514350">
              <a:buAutoNum type="alphaLcParenR"/>
            </a:pPr>
            <a:r>
              <a:rPr lang="en-US" dirty="0" smtClean="0"/>
              <a:t>Have no effect</a:t>
            </a:r>
            <a:endParaRPr lang="en-US" dirty="0"/>
          </a:p>
        </p:txBody>
      </p:sp>
      <p:pic>
        <p:nvPicPr>
          <p:cNvPr id="4" name="Picture 3" descr="iStock_000009214414XSmall.jpg"/>
          <p:cNvPicPr>
            <a:picLocks noChangeAspect="1"/>
          </p:cNvPicPr>
          <p:nvPr/>
        </p:nvPicPr>
        <p:blipFill>
          <a:blip r:embed="rId2" cstate="print"/>
          <a:stretch>
            <a:fillRect/>
          </a:stretch>
        </p:blipFill>
        <p:spPr>
          <a:xfrm>
            <a:off x="5549900" y="1473200"/>
            <a:ext cx="3594100" cy="5384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Partitions </a:t>
            </a:r>
            <a:r>
              <a:rPr lang="en-US" dirty="0" smtClean="0">
                <a:latin typeface="Times New Roman"/>
                <a:cs typeface="Times New Roman"/>
              </a:rPr>
              <a:t>→</a:t>
            </a:r>
            <a:r>
              <a:rPr lang="en-US" dirty="0" smtClean="0"/>
              <a:t> Rational Deliberation</a:t>
            </a:r>
            <a:endParaRPr lang="en-US" dirty="0"/>
          </a:p>
        </p:txBody>
      </p:sp>
      <p:graphicFrame>
        <p:nvGraphicFramePr>
          <p:cNvPr id="4" name="Content Placeholder 3"/>
          <p:cNvGraphicFramePr>
            <a:graphicFrameLocks noGrp="1"/>
          </p:cNvGraphicFramePr>
          <p:nvPr>
            <p:ph idx="1"/>
          </p:nvPr>
        </p:nvGraphicFramePr>
        <p:xfrm>
          <a:off x="0" y="1828800"/>
          <a:ext cx="9144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A. </a:t>
            </a:r>
            <a:r>
              <a:rPr lang="en-US" dirty="0" err="1" smtClean="0">
                <a:solidFill>
                  <a:schemeClr val="bg1"/>
                </a:solidFill>
              </a:rPr>
              <a:t>Cheema</a:t>
            </a:r>
            <a:r>
              <a:rPr lang="en-US" dirty="0" smtClean="0">
                <a:solidFill>
                  <a:schemeClr val="bg1"/>
                </a:solidFill>
              </a:rPr>
              <a:t> (Washington U.) &amp; D. </a:t>
            </a:r>
            <a:r>
              <a:rPr lang="en-US" dirty="0" err="1" smtClean="0">
                <a:solidFill>
                  <a:schemeClr val="bg1"/>
                </a:solidFill>
              </a:rPr>
              <a:t>Soman</a:t>
            </a:r>
            <a:r>
              <a:rPr lang="en-US" dirty="0" smtClean="0">
                <a:solidFill>
                  <a:schemeClr val="bg1"/>
                </a:solidFill>
              </a:rPr>
              <a:t> (U. Toronto), 2008, The effect of partitions on controlling consumption. </a:t>
            </a:r>
            <a:r>
              <a:rPr lang="en-US" i="1" dirty="0" smtClean="0">
                <a:solidFill>
                  <a:schemeClr val="bg1"/>
                </a:solidFill>
              </a:rPr>
              <a:t>Journal of Marketing Research, 45, </a:t>
            </a:r>
            <a:r>
              <a:rPr lang="en-US" dirty="0" smtClean="0">
                <a:solidFill>
                  <a:schemeClr val="bg1"/>
                </a:solidFill>
              </a:rPr>
              <a:t>665-675.</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_000002137707XSmall.jpg"/>
          <p:cNvPicPr>
            <a:picLocks noChangeAspect="1"/>
          </p:cNvPicPr>
          <p:nvPr/>
        </p:nvPicPr>
        <p:blipFill>
          <a:blip r:embed="rId2" cstate="print"/>
          <a:srcRect l="11529"/>
          <a:stretch>
            <a:fillRect/>
          </a:stretch>
        </p:blipFill>
        <p:spPr>
          <a:xfrm>
            <a:off x="0" y="0"/>
            <a:ext cx="9144000" cy="6858000"/>
          </a:xfrm>
          <a:prstGeom prst="rect">
            <a:avLst/>
          </a:prstGeom>
        </p:spPr>
      </p:pic>
      <p:sp>
        <p:nvSpPr>
          <p:cNvPr id="4" name="TextBox 3"/>
          <p:cNvSpPr txBox="1"/>
          <p:nvPr/>
        </p:nvSpPr>
        <p:spPr>
          <a:xfrm>
            <a:off x="5410200" y="4666428"/>
            <a:ext cx="2971800" cy="1581972"/>
          </a:xfrm>
          <a:prstGeom prst="rect">
            <a:avLst/>
          </a:prstGeom>
          <a:noFill/>
        </p:spPr>
        <p:txBody>
          <a:bodyPr wrap="square" rtlCol="0">
            <a:spAutoFit/>
          </a:bodyPr>
          <a:lstStyle/>
          <a:p>
            <a:pPr>
              <a:lnSpc>
                <a:spcPct val="80000"/>
              </a:lnSpc>
            </a:pPr>
            <a:r>
              <a:rPr lang="en-US" sz="4000" dirty="0" smtClean="0">
                <a:solidFill>
                  <a:schemeClr val="bg1"/>
                </a:solidFill>
                <a:effectLst>
                  <a:glow rad="101600">
                    <a:schemeClr val="tx1">
                      <a:alpha val="40000"/>
                    </a:schemeClr>
                  </a:glow>
                </a:effectLst>
              </a:rPr>
              <a:t>The power of imaginary partitions</a:t>
            </a:r>
            <a:endParaRPr lang="en-US" sz="4000" dirty="0">
              <a:solidFill>
                <a:schemeClr val="bg1"/>
              </a:solidFill>
              <a:effectLst>
                <a:glow rad="101600">
                  <a:schemeClr val="tx1">
                    <a:alpha val="40000"/>
                  </a:schemeClr>
                </a:glow>
              </a:effectLst>
            </a:endParaRPr>
          </a:p>
        </p:txBody>
      </p:sp>
      <p:sp>
        <p:nvSpPr>
          <p:cNvPr id="6" name="TextBox 5"/>
          <p:cNvSpPr txBox="1"/>
          <p:nvPr/>
        </p:nvSpPr>
        <p:spPr>
          <a:xfrm>
            <a:off x="0" y="0"/>
            <a:ext cx="4038600" cy="707886"/>
          </a:xfrm>
          <a:prstGeom prst="rect">
            <a:avLst/>
          </a:prstGeom>
          <a:noFill/>
        </p:spPr>
        <p:txBody>
          <a:bodyPr wrap="square" rtlCol="0">
            <a:spAutoFit/>
          </a:bodyPr>
          <a:lstStyle/>
          <a:p>
            <a:r>
              <a:rPr lang="en-US" sz="4000" dirty="0" smtClean="0">
                <a:solidFill>
                  <a:schemeClr val="bg1"/>
                </a:solidFill>
                <a:effectLst>
                  <a:glow rad="101600">
                    <a:schemeClr val="tx1">
                      <a:alpha val="40000"/>
                    </a:schemeClr>
                  </a:glow>
                </a:effectLst>
              </a:rPr>
              <a:t>Mental accounting</a:t>
            </a:r>
            <a:endParaRPr lang="en-US" sz="4000" dirty="0">
              <a:solidFill>
                <a:schemeClr val="bg1"/>
              </a:solidFill>
              <a:effectLst>
                <a:glow rad="101600">
                  <a:schemeClr val="tx1">
                    <a:alpha val="40000"/>
                  </a:schemeClr>
                </a:glo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james\Local Settings\Temporary Internet Files\Content.IE5\7XXAE5FQ\MPj04117940000[1].jpg"/>
          <p:cNvPicPr>
            <a:picLocks noChangeAspect="1" noChangeArrowheads="1"/>
          </p:cNvPicPr>
          <p:nvPr/>
        </p:nvPicPr>
        <p:blipFill>
          <a:blip r:embed="rId2" cstate="print"/>
          <a:srcRect/>
          <a:stretch>
            <a:fillRect/>
          </a:stretch>
        </p:blipFill>
        <p:spPr bwMode="auto">
          <a:xfrm>
            <a:off x="4659363" y="0"/>
            <a:ext cx="4560837" cy="6858000"/>
          </a:xfrm>
          <a:prstGeom prst="rect">
            <a:avLst/>
          </a:prstGeom>
          <a:noFill/>
        </p:spPr>
      </p:pic>
      <p:sp>
        <p:nvSpPr>
          <p:cNvPr id="4" name="Title 3"/>
          <p:cNvSpPr>
            <a:spLocks noGrp="1"/>
          </p:cNvSpPr>
          <p:nvPr>
            <p:ph type="title"/>
          </p:nvPr>
        </p:nvSpPr>
        <p:spPr>
          <a:xfrm>
            <a:off x="457200" y="274638"/>
            <a:ext cx="4038600" cy="1143000"/>
          </a:xfrm>
        </p:spPr>
        <p:txBody>
          <a:bodyPr>
            <a:normAutofit fontScale="90000"/>
          </a:bodyPr>
          <a:lstStyle/>
          <a:p>
            <a:r>
              <a:rPr lang="en-US" dirty="0" smtClean="0"/>
              <a:t>Mental accounts</a:t>
            </a:r>
            <a:br>
              <a:rPr lang="en-US" dirty="0" smtClean="0"/>
            </a:br>
            <a:r>
              <a:rPr lang="en-US" dirty="0" smtClean="0"/>
              <a:t>(partitions)</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marL="0" indent="0">
              <a:buNone/>
            </a:pPr>
            <a:r>
              <a:rPr lang="en-US" dirty="0" smtClean="0"/>
              <a:t>In standard economics a dollar is a dollar is a dollar.  Money is “fungible”</a:t>
            </a:r>
          </a:p>
          <a:p>
            <a:pPr marL="0" indent="0">
              <a:buNone/>
            </a:pPr>
            <a:endParaRPr lang="en-US" dirty="0" smtClean="0"/>
          </a:p>
          <a:p>
            <a:pPr marL="0" indent="0">
              <a:buNone/>
            </a:pPr>
            <a:r>
              <a:rPr lang="en-US" dirty="0" smtClean="0"/>
              <a:t>In behavioral economics, people put money into different mental categories and react differently to fluctuations in different categories</a:t>
            </a:r>
          </a:p>
          <a:p>
            <a:pPr marL="0" indent="0">
              <a:buNone/>
            </a:pPr>
            <a:endParaRPr lang="en-US" dirty="0" smtClean="0"/>
          </a:p>
          <a:p>
            <a:pPr>
              <a:buNone/>
            </a:pPr>
            <a:endParaRPr lang="en-US" dirty="0" smtClean="0"/>
          </a:p>
          <a:p>
            <a:pPr>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01437079XSmall.jpg"/>
          <p:cNvPicPr>
            <a:picLocks noChangeAspect="1"/>
          </p:cNvPicPr>
          <p:nvPr/>
        </p:nvPicPr>
        <p:blipFill>
          <a:blip r:embed="rId2" cstate="print"/>
          <a:stretch>
            <a:fillRect/>
          </a:stretch>
        </p:blipFill>
        <p:spPr>
          <a:xfrm>
            <a:off x="2743200" y="2667000"/>
            <a:ext cx="3734215" cy="4191000"/>
          </a:xfrm>
          <a:prstGeom prst="rect">
            <a:avLst/>
          </a:prstGeom>
        </p:spPr>
      </p:pic>
      <p:pic>
        <p:nvPicPr>
          <p:cNvPr id="15" name="Picture 14" descr="iStock_000009898778XSmall.jpg"/>
          <p:cNvPicPr>
            <a:picLocks noChangeAspect="1"/>
          </p:cNvPicPr>
          <p:nvPr/>
        </p:nvPicPr>
        <p:blipFill>
          <a:blip r:embed="rId3" cstate="print"/>
          <a:stretch>
            <a:fillRect/>
          </a:stretch>
        </p:blipFill>
        <p:spPr>
          <a:xfrm>
            <a:off x="6716456" y="3124200"/>
            <a:ext cx="2427544" cy="3485919"/>
          </a:xfrm>
          <a:prstGeom prst="rect">
            <a:avLst/>
          </a:prstGeom>
        </p:spPr>
      </p:pic>
      <p:pic>
        <p:nvPicPr>
          <p:cNvPr id="16" name="Picture 15" descr="iStock_000009954858XSmall.jpg"/>
          <p:cNvPicPr>
            <a:picLocks noChangeAspect="1"/>
          </p:cNvPicPr>
          <p:nvPr/>
        </p:nvPicPr>
        <p:blipFill>
          <a:blip r:embed="rId4" cstate="print"/>
          <a:srcRect l="16727" r="32394"/>
          <a:stretch>
            <a:fillRect/>
          </a:stretch>
        </p:blipFill>
        <p:spPr>
          <a:xfrm>
            <a:off x="0" y="2971800"/>
            <a:ext cx="2986932" cy="3886200"/>
          </a:xfrm>
          <a:prstGeom prst="rect">
            <a:avLst/>
          </a:prstGeom>
        </p:spPr>
      </p:pic>
      <p:sp>
        <p:nvSpPr>
          <p:cNvPr id="2" name="Title 1"/>
          <p:cNvSpPr>
            <a:spLocks noGrp="1"/>
          </p:cNvSpPr>
          <p:nvPr>
            <p:ph type="title"/>
          </p:nvPr>
        </p:nvSpPr>
        <p:spPr>
          <a:xfrm>
            <a:off x="0" y="-152400"/>
            <a:ext cx="9144000" cy="1143000"/>
          </a:xfrm>
        </p:spPr>
        <p:txBody>
          <a:bodyPr>
            <a:normAutofit/>
          </a:bodyPr>
          <a:lstStyle/>
          <a:p>
            <a:r>
              <a:rPr lang="en-US" sz="3600" dirty="0" smtClean="0">
                <a:latin typeface="Arial" pitchFamily="34" charset="0"/>
              </a:rPr>
              <a:t>Three broad mental accounts (partitions)</a:t>
            </a:r>
            <a:endParaRPr lang="en-US" sz="3600" dirty="0"/>
          </a:p>
        </p:txBody>
      </p:sp>
      <p:sp>
        <p:nvSpPr>
          <p:cNvPr id="10" name="TextBox 9"/>
          <p:cNvSpPr txBox="1"/>
          <p:nvPr/>
        </p:nvSpPr>
        <p:spPr>
          <a:xfrm>
            <a:off x="3200400" y="1089898"/>
            <a:ext cx="2895600" cy="3016210"/>
          </a:xfrm>
          <a:prstGeom prst="rect">
            <a:avLst/>
          </a:prstGeom>
          <a:noFill/>
        </p:spPr>
        <p:txBody>
          <a:bodyPr wrap="square" rtlCol="0">
            <a:spAutoFit/>
          </a:bodyPr>
          <a:lstStyle/>
          <a:p>
            <a:pPr algn="ctr">
              <a:buNone/>
            </a:pPr>
            <a:r>
              <a:rPr lang="en-US" sz="3200" b="1" dirty="0" smtClean="0">
                <a:latin typeface="Arial" pitchFamily="34" charset="0"/>
              </a:rPr>
              <a:t>Asset account</a:t>
            </a:r>
            <a:endParaRPr lang="en-US" sz="3200" dirty="0" smtClean="0">
              <a:latin typeface="Arial" pitchFamily="34" charset="0"/>
            </a:endParaRPr>
          </a:p>
          <a:p>
            <a:pPr marL="171450" indent="-171450">
              <a:buFont typeface="Arial" pitchFamily="34" charset="0"/>
              <a:buChar char="•"/>
            </a:pPr>
            <a:endParaRPr lang="en-US" sz="1000" dirty="0" smtClean="0">
              <a:latin typeface="Arial" pitchFamily="34" charset="0"/>
            </a:endParaRPr>
          </a:p>
          <a:p>
            <a:pPr marL="171450" indent="-171450">
              <a:buFont typeface="Arial" pitchFamily="34" charset="0"/>
              <a:buChar char="•"/>
            </a:pPr>
            <a:r>
              <a:rPr lang="en-US" sz="2000" dirty="0" smtClean="0">
                <a:latin typeface="Arial" pitchFamily="34" charset="0"/>
              </a:rPr>
              <a:t>Savings account, stocks &amp; bonds</a:t>
            </a:r>
          </a:p>
          <a:p>
            <a:pPr marL="171450" indent="-171450">
              <a:buFont typeface="Arial" pitchFamily="34" charset="0"/>
              <a:buChar char="•"/>
            </a:pPr>
            <a:r>
              <a:rPr lang="en-US" sz="2000" dirty="0" smtClean="0">
                <a:latin typeface="Arial" pitchFamily="34" charset="0"/>
              </a:rPr>
              <a:t>Designated for saving</a:t>
            </a:r>
          </a:p>
          <a:p>
            <a:pPr>
              <a:buNone/>
            </a:pPr>
            <a:endParaRPr lang="en-US" b="1" dirty="0" smtClean="0">
              <a:latin typeface="Arial" pitchFamily="34" charset="0"/>
            </a:endParaRPr>
          </a:p>
          <a:p>
            <a:pPr>
              <a:buNone/>
            </a:pPr>
            <a:r>
              <a:rPr lang="en-US" dirty="0" smtClean="0">
                <a:latin typeface="Arial" pitchFamily="34" charset="0"/>
              </a:rPr>
              <a:t>	</a:t>
            </a:r>
            <a:endParaRPr lang="en-US" dirty="0" smtClean="0"/>
          </a:p>
          <a:p>
            <a:endParaRPr lang="en-US" dirty="0"/>
          </a:p>
        </p:txBody>
      </p:sp>
      <p:sp>
        <p:nvSpPr>
          <p:cNvPr id="11" name="TextBox 10"/>
          <p:cNvSpPr txBox="1"/>
          <p:nvPr/>
        </p:nvSpPr>
        <p:spPr>
          <a:xfrm>
            <a:off x="0" y="1092875"/>
            <a:ext cx="3200400" cy="2185214"/>
          </a:xfrm>
          <a:prstGeom prst="rect">
            <a:avLst/>
          </a:prstGeom>
          <a:noFill/>
        </p:spPr>
        <p:txBody>
          <a:bodyPr wrap="square" rtlCol="0">
            <a:spAutoFit/>
          </a:bodyPr>
          <a:lstStyle/>
          <a:p>
            <a:pPr algn="ctr"/>
            <a:r>
              <a:rPr lang="en-US" sz="3200" b="1" dirty="0" smtClean="0">
                <a:latin typeface="Arial" pitchFamily="34" charset="0"/>
              </a:rPr>
              <a:t>Current income account</a:t>
            </a:r>
          </a:p>
          <a:p>
            <a:pPr marL="171450" indent="-171450">
              <a:buFont typeface="Arial" pitchFamily="34" charset="0"/>
              <a:buChar char="•"/>
            </a:pPr>
            <a:endParaRPr lang="en-US" sz="1000" dirty="0" smtClean="0">
              <a:latin typeface="Arial" pitchFamily="34" charset="0"/>
            </a:endParaRPr>
          </a:p>
          <a:p>
            <a:pPr marL="171450" indent="-171450">
              <a:buFont typeface="Arial" pitchFamily="34" charset="0"/>
              <a:buChar char="•"/>
            </a:pPr>
            <a:r>
              <a:rPr lang="en-US" sz="2000" dirty="0" smtClean="0">
                <a:latin typeface="Arial" pitchFamily="34" charset="0"/>
              </a:rPr>
              <a:t>Checking account, cash</a:t>
            </a:r>
            <a:endParaRPr lang="en-US" sz="3200" dirty="0" smtClean="0">
              <a:latin typeface="Arial" pitchFamily="34" charset="0"/>
            </a:endParaRPr>
          </a:p>
          <a:p>
            <a:pPr marL="171450" indent="-171450">
              <a:buFont typeface="Arial" pitchFamily="34" charset="0"/>
              <a:buChar char="•"/>
            </a:pPr>
            <a:r>
              <a:rPr lang="en-US" sz="2000" dirty="0" smtClean="0">
                <a:latin typeface="Arial" pitchFamily="34" charset="0"/>
              </a:rPr>
              <a:t>Routinely Spent</a:t>
            </a:r>
          </a:p>
          <a:p>
            <a:endParaRPr lang="en-US" dirty="0"/>
          </a:p>
        </p:txBody>
      </p:sp>
      <p:sp>
        <p:nvSpPr>
          <p:cNvPr id="13" name="TextBox 12"/>
          <p:cNvSpPr txBox="1"/>
          <p:nvPr/>
        </p:nvSpPr>
        <p:spPr>
          <a:xfrm>
            <a:off x="6096000" y="1066800"/>
            <a:ext cx="3048000" cy="1908215"/>
          </a:xfrm>
          <a:prstGeom prst="rect">
            <a:avLst/>
          </a:prstGeom>
          <a:noFill/>
        </p:spPr>
        <p:txBody>
          <a:bodyPr wrap="square" rtlCol="0">
            <a:spAutoFit/>
          </a:bodyPr>
          <a:lstStyle/>
          <a:p>
            <a:pPr algn="ctr"/>
            <a:r>
              <a:rPr lang="en-US" sz="3200" b="1" dirty="0" smtClean="0">
                <a:latin typeface="Arial" pitchFamily="34" charset="0"/>
              </a:rPr>
              <a:t>Future income account </a:t>
            </a:r>
          </a:p>
          <a:p>
            <a:pPr marL="228600" indent="-228600">
              <a:buFont typeface="Arial" pitchFamily="34" charset="0"/>
              <a:buChar char="•"/>
            </a:pPr>
            <a:endParaRPr lang="en-US" sz="1000" dirty="0" smtClean="0">
              <a:latin typeface="Arial" pitchFamily="34" charset="0"/>
            </a:endParaRPr>
          </a:p>
          <a:p>
            <a:pPr marL="228600" indent="-228600">
              <a:buFont typeface="Arial" pitchFamily="34" charset="0"/>
              <a:buChar char="•"/>
            </a:pPr>
            <a:r>
              <a:rPr lang="en-US" sz="2000" dirty="0" smtClean="0">
                <a:latin typeface="Arial" pitchFamily="34" charset="0"/>
              </a:rPr>
              <a:t>Retirement savings </a:t>
            </a:r>
          </a:p>
          <a:p>
            <a:pPr marL="228600" indent="-228600">
              <a:buFont typeface="Arial" pitchFamily="34" charset="0"/>
              <a:buChar char="•"/>
            </a:pPr>
            <a:r>
              <a:rPr lang="en-US" sz="2000" dirty="0" smtClean="0">
                <a:latin typeface="Arial" pitchFamily="34" charset="0"/>
              </a:rPr>
              <a:t>Rarely spent</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01437079XSmall.jpg"/>
          <p:cNvPicPr>
            <a:picLocks noChangeAspect="1"/>
          </p:cNvPicPr>
          <p:nvPr/>
        </p:nvPicPr>
        <p:blipFill>
          <a:blip r:embed="rId2" cstate="print"/>
          <a:stretch>
            <a:fillRect/>
          </a:stretch>
        </p:blipFill>
        <p:spPr>
          <a:xfrm>
            <a:off x="2743200" y="2667000"/>
            <a:ext cx="3734215" cy="4191000"/>
          </a:xfrm>
          <a:prstGeom prst="rect">
            <a:avLst/>
          </a:prstGeom>
        </p:spPr>
      </p:pic>
      <p:pic>
        <p:nvPicPr>
          <p:cNvPr id="15" name="Picture 14" descr="iStock_000009898778XSmall.jpg"/>
          <p:cNvPicPr>
            <a:picLocks noChangeAspect="1"/>
          </p:cNvPicPr>
          <p:nvPr/>
        </p:nvPicPr>
        <p:blipFill>
          <a:blip r:embed="rId3" cstate="print"/>
          <a:stretch>
            <a:fillRect/>
          </a:stretch>
        </p:blipFill>
        <p:spPr>
          <a:xfrm>
            <a:off x="6716456" y="3124200"/>
            <a:ext cx="2427544" cy="3485919"/>
          </a:xfrm>
          <a:prstGeom prst="rect">
            <a:avLst/>
          </a:prstGeom>
        </p:spPr>
      </p:pic>
      <p:pic>
        <p:nvPicPr>
          <p:cNvPr id="16" name="Picture 15" descr="iStock_000009954858XSmall.jpg"/>
          <p:cNvPicPr>
            <a:picLocks noChangeAspect="1"/>
          </p:cNvPicPr>
          <p:nvPr/>
        </p:nvPicPr>
        <p:blipFill>
          <a:blip r:embed="rId4" cstate="print"/>
          <a:srcRect l="16727" r="32394"/>
          <a:stretch>
            <a:fillRect/>
          </a:stretch>
        </p:blipFill>
        <p:spPr>
          <a:xfrm>
            <a:off x="0" y="2971800"/>
            <a:ext cx="2986932" cy="3886200"/>
          </a:xfrm>
          <a:prstGeom prst="rect">
            <a:avLst/>
          </a:prstGeom>
        </p:spPr>
      </p:pic>
      <p:sp>
        <p:nvSpPr>
          <p:cNvPr id="10" name="TextBox 9"/>
          <p:cNvSpPr txBox="1"/>
          <p:nvPr/>
        </p:nvSpPr>
        <p:spPr>
          <a:xfrm>
            <a:off x="3200400" y="2286000"/>
            <a:ext cx="2895600" cy="2062103"/>
          </a:xfrm>
          <a:prstGeom prst="rect">
            <a:avLst/>
          </a:prstGeom>
          <a:noFill/>
        </p:spPr>
        <p:txBody>
          <a:bodyPr wrap="square" rtlCol="0">
            <a:spAutoFit/>
          </a:bodyPr>
          <a:lstStyle/>
          <a:p>
            <a:pPr algn="ctr">
              <a:buNone/>
            </a:pPr>
            <a:r>
              <a:rPr lang="en-US" sz="3200" b="1" dirty="0" smtClean="0">
                <a:latin typeface="Arial" pitchFamily="34" charset="0"/>
              </a:rPr>
              <a:t>Asset account</a:t>
            </a:r>
            <a:endParaRPr lang="en-US" sz="3200" dirty="0" smtClean="0">
              <a:latin typeface="Arial" pitchFamily="34" charset="0"/>
            </a:endParaRPr>
          </a:p>
          <a:p>
            <a:pPr marL="171450" indent="-171450">
              <a:buFont typeface="Arial" pitchFamily="34" charset="0"/>
              <a:buChar char="•"/>
            </a:pPr>
            <a:endParaRPr lang="en-US" sz="1000" dirty="0" smtClean="0">
              <a:latin typeface="Arial" pitchFamily="34" charset="0"/>
            </a:endParaRPr>
          </a:p>
          <a:p>
            <a:pPr>
              <a:buNone/>
            </a:pPr>
            <a:endParaRPr lang="en-US" b="1" dirty="0" smtClean="0">
              <a:latin typeface="Arial" pitchFamily="34" charset="0"/>
            </a:endParaRPr>
          </a:p>
          <a:p>
            <a:pPr>
              <a:buNone/>
            </a:pPr>
            <a:r>
              <a:rPr lang="en-US" dirty="0" smtClean="0">
                <a:latin typeface="Arial" pitchFamily="34" charset="0"/>
              </a:rPr>
              <a:t>	</a:t>
            </a:r>
            <a:endParaRPr lang="en-US" dirty="0" smtClean="0"/>
          </a:p>
          <a:p>
            <a:endParaRPr lang="en-US" dirty="0"/>
          </a:p>
        </p:txBody>
      </p:sp>
      <p:sp>
        <p:nvSpPr>
          <p:cNvPr id="11" name="TextBox 10"/>
          <p:cNvSpPr txBox="1"/>
          <p:nvPr/>
        </p:nvSpPr>
        <p:spPr>
          <a:xfrm>
            <a:off x="0" y="2286000"/>
            <a:ext cx="3200400" cy="1508105"/>
          </a:xfrm>
          <a:prstGeom prst="rect">
            <a:avLst/>
          </a:prstGeom>
          <a:noFill/>
        </p:spPr>
        <p:txBody>
          <a:bodyPr wrap="square" rtlCol="0">
            <a:spAutoFit/>
          </a:bodyPr>
          <a:lstStyle/>
          <a:p>
            <a:pPr algn="ctr"/>
            <a:r>
              <a:rPr lang="en-US" sz="3200" b="1" dirty="0" smtClean="0">
                <a:latin typeface="Arial" pitchFamily="34" charset="0"/>
              </a:rPr>
              <a:t>Current income account</a:t>
            </a:r>
          </a:p>
          <a:p>
            <a:pPr marL="171450" indent="-171450">
              <a:buFont typeface="Arial" pitchFamily="34" charset="0"/>
              <a:buChar char="•"/>
            </a:pPr>
            <a:endParaRPr lang="en-US" sz="1000" dirty="0" smtClean="0">
              <a:latin typeface="Arial" pitchFamily="34" charset="0"/>
            </a:endParaRPr>
          </a:p>
          <a:p>
            <a:endParaRPr lang="en-US" dirty="0"/>
          </a:p>
        </p:txBody>
      </p:sp>
      <p:sp>
        <p:nvSpPr>
          <p:cNvPr id="13" name="TextBox 12"/>
          <p:cNvSpPr txBox="1"/>
          <p:nvPr/>
        </p:nvSpPr>
        <p:spPr>
          <a:xfrm>
            <a:off x="6096000" y="2286000"/>
            <a:ext cx="3048000" cy="1231106"/>
          </a:xfrm>
          <a:prstGeom prst="rect">
            <a:avLst/>
          </a:prstGeom>
          <a:noFill/>
        </p:spPr>
        <p:txBody>
          <a:bodyPr wrap="square" rtlCol="0">
            <a:spAutoFit/>
          </a:bodyPr>
          <a:lstStyle/>
          <a:p>
            <a:pPr algn="ctr"/>
            <a:r>
              <a:rPr lang="en-US" sz="3200" b="1" dirty="0" smtClean="0">
                <a:latin typeface="Arial" pitchFamily="34" charset="0"/>
              </a:rPr>
              <a:t>Future income account </a:t>
            </a:r>
          </a:p>
          <a:p>
            <a:pPr marL="228600" indent="-228600">
              <a:buFont typeface="Arial" pitchFamily="34" charset="0"/>
              <a:buChar char="•"/>
            </a:pPr>
            <a:endParaRPr lang="en-US" sz="1000" dirty="0" smtClean="0">
              <a:latin typeface="Arial" pitchFamily="34" charset="0"/>
            </a:endParaRPr>
          </a:p>
        </p:txBody>
      </p:sp>
      <p:sp>
        <p:nvSpPr>
          <p:cNvPr id="12" name="TextBox 11"/>
          <p:cNvSpPr txBox="1"/>
          <p:nvPr/>
        </p:nvSpPr>
        <p:spPr>
          <a:xfrm>
            <a:off x="0" y="0"/>
            <a:ext cx="9144000" cy="1938992"/>
          </a:xfrm>
          <a:prstGeom prst="rect">
            <a:avLst/>
          </a:prstGeom>
          <a:noFill/>
        </p:spPr>
        <p:txBody>
          <a:bodyPr wrap="square" rtlCol="0">
            <a:spAutoFit/>
          </a:bodyPr>
          <a:lstStyle/>
          <a:p>
            <a:r>
              <a:rPr lang="en-US" sz="3000" dirty="0" smtClean="0"/>
              <a:t>“People typically show different propensities to consume from their current income (where marginal propensity to consume is high), current assets (where it is intermediate), and future income (where it is low).” </a:t>
            </a:r>
          </a:p>
        </p:txBody>
      </p:sp>
      <p:sp>
        <p:nvSpPr>
          <p:cNvPr id="17" name="TextBox 16"/>
          <p:cNvSpPr txBox="1"/>
          <p:nvPr/>
        </p:nvSpPr>
        <p:spPr>
          <a:xfrm>
            <a:off x="0" y="6366840"/>
            <a:ext cx="9144000" cy="491160"/>
          </a:xfrm>
          <a:prstGeom prst="rect">
            <a:avLst/>
          </a:prstGeom>
          <a:solidFill>
            <a:srgbClr val="C00000"/>
          </a:solidFill>
        </p:spPr>
        <p:txBody>
          <a:bodyPr wrap="square" rtlCol="0">
            <a:spAutoFit/>
          </a:bodyPr>
          <a:lstStyle/>
          <a:p>
            <a:pPr>
              <a:lnSpc>
                <a:spcPct val="80000"/>
              </a:lnSpc>
            </a:pPr>
            <a:r>
              <a:rPr lang="en-US" sz="1600" dirty="0" smtClean="0">
                <a:solidFill>
                  <a:schemeClr val="bg1"/>
                </a:solidFill>
              </a:rPr>
              <a:t>M. Bertrand (U. Chicago), S. </a:t>
            </a:r>
            <a:r>
              <a:rPr lang="en-US" sz="1600" dirty="0" err="1" smtClean="0">
                <a:solidFill>
                  <a:schemeClr val="bg1"/>
                </a:solidFill>
              </a:rPr>
              <a:t>Mullainathan</a:t>
            </a:r>
            <a:r>
              <a:rPr lang="en-US" sz="1600" dirty="0" smtClean="0">
                <a:solidFill>
                  <a:schemeClr val="bg1"/>
                </a:solidFill>
              </a:rPr>
              <a:t> (MIT), &amp; E. </a:t>
            </a:r>
            <a:r>
              <a:rPr lang="en-US" sz="1600" dirty="0" err="1" smtClean="0">
                <a:solidFill>
                  <a:schemeClr val="bg1"/>
                </a:solidFill>
              </a:rPr>
              <a:t>Shafir</a:t>
            </a:r>
            <a:r>
              <a:rPr lang="en-US" sz="1600" dirty="0" smtClean="0">
                <a:solidFill>
                  <a:schemeClr val="bg1"/>
                </a:solidFill>
              </a:rPr>
              <a:t> (Princeton), 2004, A Behavioral-Economics View of Poverty. </a:t>
            </a:r>
            <a:r>
              <a:rPr lang="en-US" sz="1600" i="1" dirty="0" smtClean="0">
                <a:solidFill>
                  <a:schemeClr val="bg1"/>
                </a:solidFill>
              </a:rPr>
              <a:t>American Economic Review, 94</a:t>
            </a:r>
            <a:r>
              <a:rPr lang="en-US" sz="1600" dirty="0" smtClean="0">
                <a:solidFill>
                  <a:schemeClr val="bg1"/>
                </a:solidFill>
              </a:rPr>
              <a:t>, 419-423, 420</a:t>
            </a:r>
            <a:endParaRPr 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876800"/>
            <a:ext cx="2286000" cy="1752600"/>
          </a:xfrm>
          <a:gradFill flip="none" rotWithShape="1">
            <a:gsLst>
              <a:gs pos="0">
                <a:srgbClr val="FFF200"/>
              </a:gs>
              <a:gs pos="45000">
                <a:srgbClr val="FF7A00"/>
              </a:gs>
              <a:gs pos="70000">
                <a:srgbClr val="FF0300"/>
              </a:gs>
              <a:gs pos="100000">
                <a:srgbClr val="4D0808"/>
              </a:gs>
            </a:gsLst>
            <a:path path="circle">
              <a:fillToRect r="100000" b="100000"/>
            </a:path>
            <a:tileRect l="-100000" t="-100000"/>
          </a:gradFill>
        </p:spPr>
        <p:txBody>
          <a:bodyPr>
            <a:noAutofit/>
          </a:bodyPr>
          <a:lstStyle/>
          <a:p>
            <a:pPr marL="0" indent="0">
              <a:lnSpc>
                <a:spcPct val="90000"/>
              </a:lnSpc>
              <a:spcBef>
                <a:spcPts val="0"/>
              </a:spcBef>
              <a:buNone/>
            </a:pPr>
            <a:r>
              <a:rPr lang="en-US" sz="2000" b="1" dirty="0" smtClean="0">
                <a:solidFill>
                  <a:schemeClr val="accent2">
                    <a:lumMod val="50000"/>
                  </a:schemeClr>
                </a:solidFill>
              </a:rPr>
              <a:t>Short-term</a:t>
            </a:r>
          </a:p>
          <a:p>
            <a:pPr marL="0" indent="0">
              <a:lnSpc>
                <a:spcPct val="90000"/>
              </a:lnSpc>
              <a:spcBef>
                <a:spcPts val="0"/>
              </a:spcBef>
              <a:buNone/>
            </a:pPr>
            <a:r>
              <a:rPr lang="en-US" sz="2000" b="1" dirty="0" smtClean="0">
                <a:solidFill>
                  <a:schemeClr val="accent2">
                    <a:lumMod val="50000"/>
                  </a:schemeClr>
                </a:solidFill>
              </a:rPr>
              <a:t>Impulsive </a:t>
            </a:r>
          </a:p>
          <a:p>
            <a:pPr marL="0" indent="0">
              <a:lnSpc>
                <a:spcPct val="90000"/>
              </a:lnSpc>
              <a:spcBef>
                <a:spcPts val="0"/>
              </a:spcBef>
              <a:buNone/>
            </a:pPr>
            <a:r>
              <a:rPr lang="en-US" sz="2000" b="1" dirty="0" smtClean="0">
                <a:solidFill>
                  <a:schemeClr val="accent2">
                    <a:lumMod val="50000"/>
                  </a:schemeClr>
                </a:solidFill>
              </a:rPr>
              <a:t>Doer</a:t>
            </a:r>
          </a:p>
          <a:p>
            <a:pPr marL="0" indent="0">
              <a:lnSpc>
                <a:spcPct val="90000"/>
              </a:lnSpc>
              <a:spcBef>
                <a:spcPts val="0"/>
              </a:spcBef>
              <a:buNone/>
            </a:pPr>
            <a:r>
              <a:rPr lang="en-US" sz="2000" b="1" dirty="0" smtClean="0">
                <a:solidFill>
                  <a:schemeClr val="accent2">
                    <a:lumMod val="50000"/>
                  </a:schemeClr>
                </a:solidFill>
              </a:rPr>
              <a:t>Passions</a:t>
            </a:r>
          </a:p>
          <a:p>
            <a:pPr marL="0" indent="0">
              <a:lnSpc>
                <a:spcPct val="90000"/>
              </a:lnSpc>
              <a:spcBef>
                <a:spcPts val="0"/>
              </a:spcBef>
              <a:buNone/>
            </a:pPr>
            <a:r>
              <a:rPr lang="en-US" sz="2000" b="1" dirty="0" smtClean="0">
                <a:solidFill>
                  <a:schemeClr val="accent2">
                    <a:lumMod val="50000"/>
                  </a:schemeClr>
                </a:solidFill>
              </a:rPr>
              <a:t>Affective/Visceral</a:t>
            </a:r>
          </a:p>
          <a:p>
            <a:pPr marL="0" indent="0">
              <a:lnSpc>
                <a:spcPct val="90000"/>
              </a:lnSpc>
              <a:spcBef>
                <a:spcPts val="0"/>
              </a:spcBef>
              <a:buNone/>
            </a:pPr>
            <a:r>
              <a:rPr lang="en-US" sz="2000" b="1" dirty="0" smtClean="0">
                <a:solidFill>
                  <a:schemeClr val="accent2">
                    <a:lumMod val="50000"/>
                  </a:schemeClr>
                </a:solidFill>
              </a:rPr>
              <a:t>Hot state </a:t>
            </a:r>
            <a:endParaRPr lang="en-US" sz="2000" b="1" dirty="0">
              <a:solidFill>
                <a:schemeClr val="accent2">
                  <a:lumMod val="50000"/>
                </a:schemeClr>
              </a:solidFill>
            </a:endParaRPr>
          </a:p>
        </p:txBody>
      </p:sp>
      <p:sp>
        <p:nvSpPr>
          <p:cNvPr id="4" name="Content Placeholder 2"/>
          <p:cNvSpPr txBox="1">
            <a:spLocks/>
          </p:cNvSpPr>
          <p:nvPr/>
        </p:nvSpPr>
        <p:spPr>
          <a:xfrm>
            <a:off x="152400" y="1676400"/>
            <a:ext cx="2286000" cy="1752600"/>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vert="horz" lIns="91440" tIns="45720" rIns="91440" bIns="45720" rtlCol="0">
            <a:normAutofit lnSpcReduction="10000"/>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noProof="0" dirty="0" smtClean="0">
                <a:solidFill>
                  <a:srgbClr val="0070C0"/>
                </a:solidFill>
              </a:rPr>
              <a:t>Long</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-term</a:t>
            </a:r>
          </a:p>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P</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atient</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a:t>
            </a:r>
          </a:p>
          <a:p>
            <a:pPr lvl="0">
              <a:defRPr/>
            </a:pPr>
            <a:r>
              <a:rPr lang="en-US" sz="2000" b="1" dirty="0" smtClean="0">
                <a:solidFill>
                  <a:srgbClr val="0070C0"/>
                </a:solidFill>
              </a:rPr>
              <a:t>Planner</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Impartial spectator</a:t>
            </a:r>
          </a:p>
          <a:p>
            <a:pPr marR="0" lvl="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Deliberative </a:t>
            </a:r>
          </a:p>
          <a:p>
            <a:pPr marR="0" lvl="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Cold</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state </a:t>
            </a:r>
            <a:endParaRPr kumimoji="0" lang="en-US" sz="1400" b="0" i="0" u="none" strike="noStrike" kern="1200" cap="none" spc="0" normalizeH="0" baseline="0" noProof="0" dirty="0">
              <a:ln>
                <a:noFill/>
              </a:ln>
              <a:solidFill>
                <a:srgbClr val="0070C0"/>
              </a:solidFill>
              <a:effectLst/>
              <a:uLnTx/>
              <a:uFillTx/>
              <a:latin typeface="+mn-lt"/>
              <a:ea typeface="+mn-ea"/>
              <a:cs typeface="+mn-cs"/>
            </a:endParaRPr>
          </a:p>
        </p:txBody>
      </p:sp>
      <p:pic>
        <p:nvPicPr>
          <p:cNvPr id="25" name="Picture 7" descr="C:\Documents and Settings\rjames\Local Settings\Temporary Internet Files\Content.IE5\RGXC8X2J\MCBD09066_0000[1].wmf"/>
          <p:cNvPicPr>
            <a:picLocks noChangeAspect="1" noChangeArrowheads="1"/>
          </p:cNvPicPr>
          <p:nvPr/>
        </p:nvPicPr>
        <p:blipFill>
          <a:blip r:embed="rId3" cstate="print"/>
          <a:srcRect/>
          <a:stretch>
            <a:fillRect/>
          </a:stretch>
        </p:blipFill>
        <p:spPr bwMode="auto">
          <a:xfrm>
            <a:off x="3429000" y="2971800"/>
            <a:ext cx="3096285" cy="3420701"/>
          </a:xfrm>
          <a:prstGeom prst="rect">
            <a:avLst/>
          </a:prstGeom>
          <a:noFill/>
        </p:spPr>
      </p:pic>
      <p:cxnSp>
        <p:nvCxnSpPr>
          <p:cNvPr id="27" name="Straight Connector 26"/>
          <p:cNvCxnSpPr/>
          <p:nvPr/>
        </p:nvCxnSpPr>
        <p:spPr>
          <a:xfrm>
            <a:off x="2438400" y="1676400"/>
            <a:ext cx="19050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38400" y="3048000"/>
            <a:ext cx="1905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0480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2057400" y="4953000"/>
            <a:ext cx="2057400" cy="1295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2438400" y="4572000"/>
            <a:ext cx="1295400" cy="304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3733800" y="4419600"/>
            <a:ext cx="457200" cy="15240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886200" y="152400"/>
            <a:ext cx="5105400" cy="2554545"/>
          </a:xfrm>
          <a:prstGeom prst="rect">
            <a:avLst/>
          </a:prstGeom>
          <a:noFill/>
        </p:spPr>
        <p:txBody>
          <a:bodyPr wrap="square" rtlCol="0">
            <a:spAutoFit/>
          </a:bodyPr>
          <a:lstStyle/>
          <a:p>
            <a:r>
              <a:rPr lang="en-US" sz="3200" dirty="0" smtClean="0">
                <a:solidFill>
                  <a:schemeClr val="bg1"/>
                </a:solidFill>
              </a:rPr>
              <a:t>Many self-inflicted harmful decisions are the result of exchanging instant gratification for risk of future negative consequences.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l"/>
            <a:r>
              <a:rPr lang="en-US" dirty="0" smtClean="0"/>
              <a:t>Mental accounting </a:t>
            </a:r>
            <a:br>
              <a:rPr lang="en-US" dirty="0" smtClean="0"/>
            </a:br>
            <a:r>
              <a:rPr lang="en-US" dirty="0" smtClean="0"/>
              <a:t>as budget categories</a:t>
            </a:r>
            <a:endParaRPr lang="en-US" dirty="0"/>
          </a:p>
        </p:txBody>
      </p:sp>
      <p:sp>
        <p:nvSpPr>
          <p:cNvPr id="3" name="Content Placeholder 2"/>
          <p:cNvSpPr>
            <a:spLocks noGrp="1"/>
          </p:cNvSpPr>
          <p:nvPr>
            <p:ph sz="half" idx="1"/>
          </p:nvPr>
        </p:nvSpPr>
        <p:spPr>
          <a:xfrm>
            <a:off x="0" y="1295400"/>
            <a:ext cx="4572000" cy="5334000"/>
          </a:xfrm>
        </p:spPr>
        <p:txBody>
          <a:bodyPr>
            <a:normAutofit fontScale="40000" lnSpcReduction="20000"/>
          </a:bodyPr>
          <a:lstStyle/>
          <a:p>
            <a:pPr marL="0" indent="0">
              <a:buNone/>
            </a:pPr>
            <a:r>
              <a:rPr lang="en-US" sz="7400" b="1" dirty="0" smtClean="0"/>
              <a:t>“Also, contrary to standard </a:t>
            </a:r>
            <a:r>
              <a:rPr lang="en-US" sz="7400" b="1" dirty="0" err="1" smtClean="0"/>
              <a:t>fungibility</a:t>
            </a:r>
            <a:r>
              <a:rPr lang="en-US" sz="7400" b="1" dirty="0" smtClean="0"/>
              <a:t> assumptions, people compartmentalize wealth and spending into distinct budget categories, such as savings, rent, and entertainment, and into separate mental accounts, such as current income, assets, and future income.</a:t>
            </a:r>
          </a:p>
          <a:p>
            <a:pPr>
              <a:buNone/>
            </a:pPr>
            <a:endParaRPr lang="en-US" dirty="0" smtClean="0"/>
          </a:p>
          <a:p>
            <a:pPr>
              <a:buNone/>
            </a:pPr>
            <a:r>
              <a:rPr lang="en-US" sz="7000" dirty="0" smtClean="0">
                <a:hlinkClick r:id="rId3"/>
              </a:rPr>
              <a:t>http://www.youtube.com/watch?v=qNIroV6Pas4</a:t>
            </a:r>
            <a:endParaRPr lang="en-US" sz="7000" dirty="0"/>
          </a:p>
        </p:txBody>
      </p:sp>
      <p:pic>
        <p:nvPicPr>
          <p:cNvPr id="47105" name="Picture 1" descr="C:\Documents and Settings\rjames\Local Settings\Temporary Internet Files\Content.IE5\LXK1S8RD\MPj04226400000[1].jpg"/>
          <p:cNvPicPr>
            <a:picLocks noChangeAspect="1" noChangeArrowheads="1"/>
          </p:cNvPicPr>
          <p:nvPr/>
        </p:nvPicPr>
        <p:blipFill>
          <a:blip r:embed="rId4" cstate="print"/>
          <a:srcRect/>
          <a:stretch>
            <a:fillRect/>
          </a:stretch>
        </p:blipFill>
        <p:spPr bwMode="auto">
          <a:xfrm>
            <a:off x="4556373" y="0"/>
            <a:ext cx="4587627" cy="6858000"/>
          </a:xfrm>
          <a:prstGeom prst="rect">
            <a:avLst/>
          </a:prstGeom>
          <a:noFill/>
        </p:spPr>
      </p:pic>
      <p:sp>
        <p:nvSpPr>
          <p:cNvPr id="7" name="TextBox 6"/>
          <p:cNvSpPr txBox="1"/>
          <p:nvPr/>
        </p:nvSpPr>
        <p:spPr>
          <a:xfrm>
            <a:off x="0" y="6366840"/>
            <a:ext cx="9144000" cy="491160"/>
          </a:xfrm>
          <a:prstGeom prst="rect">
            <a:avLst/>
          </a:prstGeom>
          <a:solidFill>
            <a:srgbClr val="C00000"/>
          </a:solidFill>
        </p:spPr>
        <p:txBody>
          <a:bodyPr wrap="square" rtlCol="0">
            <a:spAutoFit/>
          </a:bodyPr>
          <a:lstStyle/>
          <a:p>
            <a:pPr>
              <a:lnSpc>
                <a:spcPct val="80000"/>
              </a:lnSpc>
            </a:pPr>
            <a:r>
              <a:rPr lang="en-US" sz="1600" dirty="0" smtClean="0">
                <a:solidFill>
                  <a:schemeClr val="bg1"/>
                </a:solidFill>
              </a:rPr>
              <a:t>M. Bertrand (U. Chicago), S. </a:t>
            </a:r>
            <a:r>
              <a:rPr lang="en-US" sz="1600" dirty="0" err="1" smtClean="0">
                <a:solidFill>
                  <a:schemeClr val="bg1"/>
                </a:solidFill>
              </a:rPr>
              <a:t>Mullainathan</a:t>
            </a:r>
            <a:r>
              <a:rPr lang="en-US" sz="1600" dirty="0" smtClean="0">
                <a:solidFill>
                  <a:schemeClr val="bg1"/>
                </a:solidFill>
              </a:rPr>
              <a:t> (MIT), &amp; E. </a:t>
            </a:r>
            <a:r>
              <a:rPr lang="en-US" sz="1600" dirty="0" err="1" smtClean="0">
                <a:solidFill>
                  <a:schemeClr val="bg1"/>
                </a:solidFill>
              </a:rPr>
              <a:t>Shafir</a:t>
            </a:r>
            <a:r>
              <a:rPr lang="en-US" sz="1600" dirty="0" smtClean="0">
                <a:solidFill>
                  <a:schemeClr val="bg1"/>
                </a:solidFill>
              </a:rPr>
              <a:t> (Princeton), 2004, A Behavioral-Economics View of Poverty. </a:t>
            </a:r>
            <a:r>
              <a:rPr lang="en-US" sz="1600" i="1" dirty="0" smtClean="0">
                <a:solidFill>
                  <a:schemeClr val="bg1"/>
                </a:solidFill>
              </a:rPr>
              <a:t>American Economic Review, 94</a:t>
            </a:r>
            <a:r>
              <a:rPr lang="en-US" sz="1600" dirty="0" smtClean="0">
                <a:solidFill>
                  <a:schemeClr val="bg1"/>
                </a:solidFill>
              </a:rPr>
              <a:t>, 419-423, 420</a:t>
            </a:r>
            <a:endParaRPr lang="en-US" sz="16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rjames\Local Settings\Temporary Internet Files\Content.IE5\LXK1S8RD\MPj04331310000[1].jpg"/>
          <p:cNvPicPr>
            <a:picLocks noChangeAspect="1" noChangeArrowheads="1"/>
          </p:cNvPicPr>
          <p:nvPr/>
        </p:nvPicPr>
        <p:blipFill>
          <a:blip r:embed="rId2" cstate="print"/>
          <a:srcRect r="64181"/>
          <a:stretch>
            <a:fillRect/>
          </a:stretch>
        </p:blipFill>
        <p:spPr bwMode="auto">
          <a:xfrm flipH="1">
            <a:off x="0" y="0"/>
            <a:ext cx="3200400" cy="6858000"/>
          </a:xfrm>
          <a:prstGeom prst="rect">
            <a:avLst/>
          </a:prstGeom>
          <a:noFill/>
        </p:spPr>
      </p:pic>
      <p:pic>
        <p:nvPicPr>
          <p:cNvPr id="1026" name="Picture 2" descr="C:\Documents and Settings\rjames\Local Settings\Temporary Internet Files\Content.IE5\LXK1S8RD\MPj04331310000[1].jpg"/>
          <p:cNvPicPr>
            <a:picLocks noChangeAspect="1" noChangeArrowheads="1"/>
          </p:cNvPicPr>
          <p:nvPr/>
        </p:nvPicPr>
        <p:blipFill>
          <a:blip r:embed="rId2" cstate="print"/>
          <a:srcRect/>
          <a:stretch>
            <a:fillRect/>
          </a:stretch>
        </p:blipFill>
        <p:spPr bwMode="auto">
          <a:xfrm>
            <a:off x="3187337" y="0"/>
            <a:ext cx="5956663" cy="6858000"/>
          </a:xfrm>
          <a:prstGeom prst="rect">
            <a:avLst/>
          </a:prstGeom>
          <a:noFill/>
        </p:spPr>
      </p:pic>
      <p:sp>
        <p:nvSpPr>
          <p:cNvPr id="2" name="Title 1"/>
          <p:cNvSpPr>
            <a:spLocks noGrp="1"/>
          </p:cNvSpPr>
          <p:nvPr>
            <p:ph type="title"/>
          </p:nvPr>
        </p:nvSpPr>
        <p:spPr>
          <a:xfrm>
            <a:off x="0" y="2286000"/>
            <a:ext cx="5486400" cy="1143000"/>
          </a:xfrm>
        </p:spPr>
        <p:txBody>
          <a:bodyPr>
            <a:normAutofit fontScale="90000"/>
          </a:bodyPr>
          <a:lstStyle/>
          <a:p>
            <a:r>
              <a:rPr lang="en-US" dirty="0" smtClean="0"/>
              <a:t>Financial partitioning device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Increasing decision points required to choose a negative option</a:t>
            </a:r>
            <a:endParaRPr lang="en-US" dirty="0"/>
          </a:p>
        </p:txBody>
      </p:sp>
      <p:sp>
        <p:nvSpPr>
          <p:cNvPr id="3" name="Content Placeholder 2"/>
          <p:cNvSpPr>
            <a:spLocks noGrp="1"/>
          </p:cNvSpPr>
          <p:nvPr>
            <p:ph idx="1"/>
          </p:nvPr>
        </p:nvSpPr>
        <p:spPr/>
        <p:txBody>
          <a:bodyPr/>
          <a:lstStyle/>
          <a:p>
            <a:r>
              <a:rPr lang="en-US" dirty="0" smtClean="0"/>
              <a:t>Partitions</a:t>
            </a:r>
          </a:p>
          <a:p>
            <a:r>
              <a:rPr lang="en-US" b="1" dirty="0" smtClean="0"/>
              <a:t>Waiting periods</a:t>
            </a:r>
          </a:p>
          <a:p>
            <a:r>
              <a:rPr lang="en-US" dirty="0" smtClean="0"/>
              <a:t>Availability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572000" cy="6858000"/>
          </a:xfrm>
        </p:spPr>
        <p:txBody>
          <a:bodyPr>
            <a:normAutofit/>
          </a:bodyPr>
          <a:lstStyle/>
          <a:p>
            <a:pPr marL="0" indent="0">
              <a:buNone/>
            </a:pPr>
            <a:r>
              <a:rPr lang="en-US" dirty="0" smtClean="0"/>
              <a:t>Mandatory cooling off periods can reduce problems from hyperbolic discounting and hot state decisions.</a:t>
            </a:r>
          </a:p>
          <a:p>
            <a:pPr marL="403225" indent="-403225"/>
            <a:r>
              <a:rPr lang="en-US" dirty="0" smtClean="0"/>
              <a:t>If I have to wait to get the result, then it is no longer a “now v. later” decision.</a:t>
            </a:r>
          </a:p>
          <a:p>
            <a:pPr marL="403225" indent="-403225"/>
            <a:r>
              <a:rPr lang="en-US" dirty="0" smtClean="0"/>
              <a:t>Choices requiring consistency over time reduce the likelihood of “hot state” decisions</a:t>
            </a:r>
            <a:endParaRPr lang="en-US" dirty="0"/>
          </a:p>
        </p:txBody>
      </p:sp>
      <p:pic>
        <p:nvPicPr>
          <p:cNvPr id="1034" name="Picture 10" descr="C:\Documents and Settings\rjames\Local Settings\Temporary Internet Files\Content.IE5\NA5J5WLH\MPj03167470000[1].jpg"/>
          <p:cNvPicPr>
            <a:picLocks noChangeAspect="1" noChangeArrowheads="1"/>
          </p:cNvPicPr>
          <p:nvPr/>
        </p:nvPicPr>
        <p:blipFill>
          <a:blip r:embed="rId2" cstate="print"/>
          <a:srcRect/>
          <a:stretch>
            <a:fillRect/>
          </a:stretch>
        </p:blipFill>
        <p:spPr bwMode="auto">
          <a:xfrm>
            <a:off x="4606290" y="0"/>
            <a:ext cx="453771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rjames\Local Settings\Temporary Internet Files\Content.IE5\J83YB858\MPj04284950000[1].jpg"/>
          <p:cNvPicPr>
            <a:picLocks noChangeAspect="1" noChangeArrowheads="1"/>
          </p:cNvPicPr>
          <p:nvPr/>
        </p:nvPicPr>
        <p:blipFill>
          <a:blip r:embed="rId2" cstate="print"/>
          <a:srcRect l="6898" r="1032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990600"/>
          </a:xfrm>
        </p:spPr>
        <p:txBody>
          <a:bodyPr>
            <a:normAutofit/>
          </a:bodyPr>
          <a:lstStyle/>
          <a:p>
            <a:pPr algn="l"/>
            <a:r>
              <a:rPr lang="en-US" dirty="0" smtClean="0"/>
              <a:t>Covenant marriage and waiting periods</a:t>
            </a:r>
            <a:endParaRPr lang="en-US" dirty="0"/>
          </a:p>
        </p:txBody>
      </p:sp>
      <p:sp>
        <p:nvSpPr>
          <p:cNvPr id="3" name="Content Placeholder 2"/>
          <p:cNvSpPr>
            <a:spLocks noGrp="1"/>
          </p:cNvSpPr>
          <p:nvPr>
            <p:ph idx="1"/>
          </p:nvPr>
        </p:nvSpPr>
        <p:spPr>
          <a:xfrm>
            <a:off x="2514600" y="1066800"/>
            <a:ext cx="6629400" cy="4525963"/>
          </a:xfrm>
        </p:spPr>
        <p:txBody>
          <a:bodyPr>
            <a:noAutofit/>
          </a:bodyPr>
          <a:lstStyle/>
          <a:p>
            <a:pPr>
              <a:lnSpc>
                <a:spcPct val="80000"/>
              </a:lnSpc>
            </a:pPr>
            <a:r>
              <a:rPr lang="en-US" sz="4000" dirty="0" smtClean="0"/>
              <a:t>Louisiana standard marriage: divorce granted if spouses have been living separate and apart continuously for a period of six months</a:t>
            </a:r>
          </a:p>
          <a:p>
            <a:pPr>
              <a:lnSpc>
                <a:spcPct val="80000"/>
              </a:lnSpc>
            </a:pPr>
            <a:r>
              <a:rPr lang="en-US" sz="4000" dirty="0" smtClean="0"/>
              <a:t>Louisiana covenant marriage: divorce granted if living apart for two years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james\Local Settings\Temporary Internet Files\Content.IE5\NA5J5WLH\MPj04308200000[1].jpg"/>
          <p:cNvPicPr>
            <a:picLocks noChangeAspect="1" noChangeArrowheads="1"/>
          </p:cNvPicPr>
          <p:nvPr/>
        </p:nvPicPr>
        <p:blipFill>
          <a:blip r:embed="rId2" cstate="print"/>
          <a:srcRect/>
          <a:stretch>
            <a:fillRect/>
          </a:stretch>
        </p:blipFill>
        <p:spPr bwMode="auto">
          <a:xfrm>
            <a:off x="9505" y="0"/>
            <a:ext cx="9124990" cy="6858000"/>
          </a:xfrm>
          <a:prstGeom prst="rect">
            <a:avLst/>
          </a:prstGeom>
          <a:noFill/>
        </p:spPr>
      </p:pic>
      <p:sp>
        <p:nvSpPr>
          <p:cNvPr id="3" name="Content Placeholder 2"/>
          <p:cNvSpPr>
            <a:spLocks noGrp="1"/>
          </p:cNvSpPr>
          <p:nvPr>
            <p:ph idx="1"/>
          </p:nvPr>
        </p:nvSpPr>
        <p:spPr>
          <a:xfrm>
            <a:off x="3352800" y="0"/>
            <a:ext cx="5791200" cy="4525963"/>
          </a:xfrm>
        </p:spPr>
        <p:txBody>
          <a:bodyPr>
            <a:normAutofit/>
          </a:bodyPr>
          <a:lstStyle/>
          <a:p>
            <a:pPr marL="0" indent="0">
              <a:lnSpc>
                <a:spcPct val="80000"/>
              </a:lnSpc>
              <a:buNone/>
            </a:pPr>
            <a:r>
              <a:rPr lang="en-US" sz="4000" dirty="0" smtClean="0"/>
              <a:t>A credit request freeze allows consumers to freeze their credit files.  No credit applications without going through the thaw request process.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james\Local Settings\Temporary Internet Files\Content.IE5\WYB4Q01C\MPj04028860000[1].jpg"/>
          <p:cNvPicPr>
            <a:picLocks noChangeAspect="1" noChangeArrowheads="1"/>
          </p:cNvPicPr>
          <p:nvPr/>
        </p:nvPicPr>
        <p:blipFill>
          <a:blip r:embed="rId2" cstate="print"/>
          <a:srcRect l="6641" t="17188" r="57031" b="29417"/>
          <a:stretch>
            <a:fillRect/>
          </a:stretch>
        </p:blipFill>
        <p:spPr bwMode="auto">
          <a:xfrm>
            <a:off x="3429000" y="557981"/>
            <a:ext cx="5715000" cy="6300019"/>
          </a:xfrm>
          <a:prstGeom prst="rect">
            <a:avLst/>
          </a:prstGeom>
          <a:noFill/>
        </p:spPr>
      </p:pic>
      <p:sp>
        <p:nvSpPr>
          <p:cNvPr id="2" name="Title 1"/>
          <p:cNvSpPr>
            <a:spLocks noGrp="1"/>
          </p:cNvSpPr>
          <p:nvPr>
            <p:ph type="title"/>
          </p:nvPr>
        </p:nvSpPr>
        <p:spPr>
          <a:xfrm>
            <a:off x="0" y="3048000"/>
            <a:ext cx="3429000" cy="1143000"/>
          </a:xfrm>
        </p:spPr>
        <p:txBody>
          <a:bodyPr>
            <a:normAutofit fontScale="90000"/>
          </a:bodyPr>
          <a:lstStyle/>
          <a:p>
            <a:pPr algn="l"/>
            <a:r>
              <a:rPr lang="en-US" dirty="0" smtClean="0"/>
              <a:t>Example:</a:t>
            </a:r>
            <a:br>
              <a:rPr lang="en-US" dirty="0" smtClean="0"/>
            </a:br>
            <a:r>
              <a:rPr lang="en-US" dirty="0" smtClean="0"/>
              <a:t>Putting your credit card in a block of ice</a:t>
            </a:r>
            <a:endParaRPr lang="en-US" dirty="0"/>
          </a:p>
        </p:txBody>
      </p:sp>
      <p:sp>
        <p:nvSpPr>
          <p:cNvPr id="7" name="Rounded Rectangle 6"/>
          <p:cNvSpPr/>
          <p:nvPr/>
        </p:nvSpPr>
        <p:spPr>
          <a:xfrm rot="919627">
            <a:off x="5029022" y="1960836"/>
            <a:ext cx="2349642" cy="1467915"/>
          </a:xfrm>
          <a:prstGeom prst="roundRect">
            <a:avLst/>
          </a:prstGeom>
          <a:solidFill>
            <a:srgbClr val="E1C361">
              <a:alpha val="50196"/>
            </a:srgbClr>
          </a:solidFill>
          <a:ln w="3175">
            <a:solidFill>
              <a:srgbClr val="99663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943823">
            <a:off x="5033863" y="2055986"/>
            <a:ext cx="2365653" cy="923330"/>
          </a:xfrm>
          <a:prstGeom prst="rect">
            <a:avLst/>
          </a:prstGeom>
          <a:noFill/>
        </p:spPr>
        <p:txBody>
          <a:bodyPr wrap="square" rtlCol="0">
            <a:spAutoFit/>
          </a:bodyPr>
          <a:lstStyle/>
          <a:p>
            <a:pPr algn="ctr"/>
            <a:r>
              <a:rPr lang="en-US" b="1" dirty="0" smtClean="0">
                <a:solidFill>
                  <a:srgbClr val="996633"/>
                </a:solidFill>
              </a:rPr>
              <a:t>Gold Credit Card</a:t>
            </a:r>
          </a:p>
          <a:p>
            <a:pPr algn="ctr"/>
            <a:endParaRPr lang="en-US" b="1" dirty="0" smtClean="0">
              <a:solidFill>
                <a:srgbClr val="996633"/>
              </a:solidFill>
            </a:endParaRPr>
          </a:p>
          <a:p>
            <a:pPr algn="ctr"/>
            <a:r>
              <a:rPr lang="en-US" b="1" dirty="0" smtClean="0">
                <a:solidFill>
                  <a:srgbClr val="996633"/>
                </a:solidFill>
              </a:rPr>
              <a:t>0000 2222 1001 0051</a:t>
            </a:r>
            <a:endParaRPr lang="en-US" b="1" dirty="0">
              <a:solidFill>
                <a:srgbClr val="996633"/>
              </a:solidFill>
            </a:endParaRPr>
          </a:p>
        </p:txBody>
      </p:sp>
      <p:sp>
        <p:nvSpPr>
          <p:cNvPr id="9" name="Oval 8"/>
          <p:cNvSpPr/>
          <p:nvPr/>
        </p:nvSpPr>
        <p:spPr>
          <a:xfrm rot="985531">
            <a:off x="6375247" y="3135632"/>
            <a:ext cx="685800" cy="457200"/>
          </a:xfrm>
          <a:prstGeom prst="ellipse">
            <a:avLst/>
          </a:prstGeom>
          <a:gradFill flip="none" rotWithShape="1">
            <a:gsLst>
              <a:gs pos="0">
                <a:srgbClr val="996633">
                  <a:shade val="30000"/>
                  <a:satMod val="115000"/>
                  <a:alpha val="50000"/>
                </a:srgbClr>
              </a:gs>
              <a:gs pos="50000">
                <a:srgbClr val="996633">
                  <a:shade val="67500"/>
                  <a:satMod val="115000"/>
                </a:srgbClr>
              </a:gs>
              <a:gs pos="100000">
                <a:srgbClr val="996633">
                  <a:shade val="100000"/>
                  <a:satMod val="115000"/>
                </a:srgbClr>
              </a:gs>
            </a:gsLst>
            <a:path path="circle">
              <a:fillToRect l="50000" t="50000" r="50000" b="50000"/>
            </a:path>
            <a:tileRect/>
          </a:gradFill>
          <a:ln w="63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0"/>
            <a:ext cx="9144000" cy="1295400"/>
          </a:xfrm>
          <a:prstGeom prst="rect">
            <a:avLst/>
          </a:prstGeom>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Can you implement your own mandatory cooling off periods?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0" y="6248400"/>
            <a:ext cx="4114800" cy="707886"/>
          </a:xfrm>
          <a:prstGeom prst="rect">
            <a:avLst/>
          </a:prstGeom>
          <a:noFill/>
        </p:spPr>
        <p:txBody>
          <a:bodyPr wrap="square" rtlCol="0">
            <a:spAutoFit/>
          </a:bodyPr>
          <a:lstStyle/>
          <a:p>
            <a:r>
              <a:rPr lang="en-US" sz="4000" dirty="0" smtClean="0"/>
              <a:t>Other ideas?</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Increasing decision points required to choose a negative option</a:t>
            </a:r>
            <a:endParaRPr lang="en-US" dirty="0"/>
          </a:p>
        </p:txBody>
      </p:sp>
      <p:sp>
        <p:nvSpPr>
          <p:cNvPr id="3" name="Content Placeholder 2"/>
          <p:cNvSpPr>
            <a:spLocks noGrp="1"/>
          </p:cNvSpPr>
          <p:nvPr>
            <p:ph idx="1"/>
          </p:nvPr>
        </p:nvSpPr>
        <p:spPr/>
        <p:txBody>
          <a:bodyPr/>
          <a:lstStyle/>
          <a:p>
            <a:r>
              <a:rPr lang="en-US" dirty="0" smtClean="0"/>
              <a:t>Partitions</a:t>
            </a:r>
          </a:p>
          <a:p>
            <a:r>
              <a:rPr lang="en-US" dirty="0" smtClean="0"/>
              <a:t>Waiting periods</a:t>
            </a:r>
          </a:p>
          <a:p>
            <a:r>
              <a:rPr lang="en-US" b="1" dirty="0" smtClean="0"/>
              <a:t>Availability</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7911328XSmall.jpg"/>
          <p:cNvPicPr>
            <a:picLocks noChangeAspect="1"/>
          </p:cNvPicPr>
          <p:nvPr/>
        </p:nvPicPr>
        <p:blipFill>
          <a:blip r:embed="rId2" cstate="print"/>
          <a:srcRect r="11009" b="3348"/>
          <a:stretch>
            <a:fillRect/>
          </a:stretch>
        </p:blipFill>
        <p:spPr>
          <a:xfrm>
            <a:off x="1752600" y="259319"/>
            <a:ext cx="7391400" cy="6598681"/>
          </a:xfrm>
          <a:prstGeom prst="rect">
            <a:avLst/>
          </a:prstGeom>
        </p:spPr>
      </p:pic>
      <p:sp>
        <p:nvSpPr>
          <p:cNvPr id="2" name="Title 1"/>
          <p:cNvSpPr>
            <a:spLocks noGrp="1"/>
          </p:cNvSpPr>
          <p:nvPr>
            <p:ph type="ctrTitle"/>
          </p:nvPr>
        </p:nvSpPr>
        <p:spPr>
          <a:xfrm>
            <a:off x="-76200" y="587375"/>
            <a:ext cx="7772400" cy="1470025"/>
          </a:xfrm>
        </p:spPr>
        <p:txBody>
          <a:bodyPr>
            <a:normAutofit fontScale="90000"/>
          </a:bodyPr>
          <a:lstStyle/>
          <a:p>
            <a:pPr algn="l">
              <a:lnSpc>
                <a:spcPct val="70000"/>
              </a:lnSpc>
            </a:pPr>
            <a:r>
              <a:rPr lang="en-US" sz="3100" dirty="0" smtClean="0"/>
              <a:t> (appealing)   </a:t>
            </a:r>
            <a:r>
              <a:rPr lang="en-US" sz="6600" b="1" dirty="0" smtClean="0">
                <a:solidFill>
                  <a:srgbClr val="C00000"/>
                </a:solidFill>
              </a:rPr>
              <a:t>A</a:t>
            </a:r>
            <a:r>
              <a:rPr lang="en-US" sz="6600" b="1" dirty="0" smtClean="0"/>
              <a:t>vailability</a:t>
            </a:r>
            <a:br>
              <a:rPr lang="en-US" sz="6600" b="1" dirty="0" smtClean="0"/>
            </a:br>
            <a:r>
              <a:rPr lang="en-US" sz="3100" dirty="0" smtClean="0"/>
              <a:t>(eventually)   </a:t>
            </a:r>
            <a:r>
              <a:rPr lang="en-US" sz="6600" b="1" dirty="0" smtClean="0">
                <a:solidFill>
                  <a:srgbClr val="C00000"/>
                </a:solidFill>
              </a:rPr>
              <a:t>B</a:t>
            </a:r>
            <a:r>
              <a:rPr lang="en-US" sz="6600" b="1" dirty="0" smtClean="0"/>
              <a:t>eats </a:t>
            </a:r>
            <a:br>
              <a:rPr lang="en-US" sz="6600" b="1" dirty="0" smtClean="0"/>
            </a:br>
            <a:r>
              <a:rPr lang="en-US" sz="3100" dirty="0" smtClean="0"/>
              <a:t>     (rational)   </a:t>
            </a:r>
            <a:r>
              <a:rPr lang="en-US" sz="6600" b="1" dirty="0" smtClean="0">
                <a:solidFill>
                  <a:srgbClr val="C00000"/>
                </a:solidFill>
              </a:rPr>
              <a:t>C</a:t>
            </a:r>
            <a:r>
              <a:rPr lang="en-US" sz="6600" b="1" dirty="0" smtClean="0"/>
              <a:t>ognition</a:t>
            </a:r>
            <a:br>
              <a:rPr lang="en-US" sz="6600" b="1" dirty="0" smtClean="0"/>
            </a:br>
            <a:endParaRPr lang="en-US" dirty="0" smtClean="0"/>
          </a:p>
        </p:txBody>
      </p:sp>
      <p:sp>
        <p:nvSpPr>
          <p:cNvPr id="4" name="TextBox 4"/>
          <p:cNvSpPr txBox="1"/>
          <p:nvPr/>
        </p:nvSpPr>
        <p:spPr>
          <a:xfrm>
            <a:off x="0" y="2286000"/>
            <a:ext cx="5105400" cy="30592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80000"/>
              </a:lnSpc>
              <a:defRPr/>
            </a:pPr>
            <a:r>
              <a:rPr lang="en-US" sz="4000" dirty="0" smtClean="0"/>
              <a:t>Immediate availability reduces the decision points needed to consume a </a:t>
            </a:r>
          </a:p>
          <a:p>
            <a:pPr lvl="0">
              <a:lnSpc>
                <a:spcPct val="80000"/>
              </a:lnSpc>
              <a:defRPr/>
            </a:pPr>
            <a:r>
              <a:rPr lang="en-US" sz="4000" dirty="0" smtClean="0"/>
              <a:t>tempting </a:t>
            </a:r>
          </a:p>
          <a:p>
            <a:pPr lvl="0">
              <a:lnSpc>
                <a:spcPct val="80000"/>
              </a:lnSpc>
              <a:defRPr/>
            </a:pPr>
            <a:r>
              <a:rPr lang="en-US" sz="4000" dirty="0" smtClean="0"/>
              <a:t>option.</a:t>
            </a: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rmAutofit/>
          </a:bodyPr>
          <a:lstStyle/>
          <a:p>
            <a:pPr marL="0" indent="0">
              <a:buNone/>
            </a:pPr>
            <a:r>
              <a:rPr lang="en-US" sz="4400" dirty="0" smtClean="0"/>
              <a:t>Limiting availability may involve physical separation or intentionally avoiding information about temptations</a:t>
            </a:r>
            <a:endParaRPr lang="en-US" sz="4400" dirty="0"/>
          </a:p>
        </p:txBody>
      </p:sp>
      <p:pic>
        <p:nvPicPr>
          <p:cNvPr id="2050" name="Picture 2" descr="C:\Documents and Settings\rjames\Local Settings\Temporary Internet Files\Content.IE5\J83YB858\MPj03143500000[1].jpg"/>
          <p:cNvPicPr>
            <a:picLocks noChangeAspect="1" noChangeArrowheads="1"/>
          </p:cNvPicPr>
          <p:nvPr/>
        </p:nvPicPr>
        <p:blipFill>
          <a:blip r:embed="rId2" cstate="print"/>
          <a:srcRect/>
          <a:stretch>
            <a:fillRect/>
          </a:stretch>
        </p:blipFill>
        <p:spPr bwMode="auto">
          <a:xfrm>
            <a:off x="0" y="3200400"/>
            <a:ext cx="2481072" cy="3657600"/>
          </a:xfrm>
          <a:prstGeom prst="rect">
            <a:avLst/>
          </a:prstGeom>
          <a:noFill/>
        </p:spPr>
      </p:pic>
      <p:pic>
        <p:nvPicPr>
          <p:cNvPr id="5" name="Picture 2" descr="C:\Documents and Settings\rjames\Local Settings\Temporary Internet Files\Content.IE5\J83YB858\MPj03143500000[1].jpg"/>
          <p:cNvPicPr>
            <a:picLocks noChangeAspect="1" noChangeArrowheads="1"/>
          </p:cNvPicPr>
          <p:nvPr/>
        </p:nvPicPr>
        <p:blipFill>
          <a:blip r:embed="rId2" cstate="print"/>
          <a:srcRect/>
          <a:stretch>
            <a:fillRect/>
          </a:stretch>
        </p:blipFill>
        <p:spPr bwMode="auto">
          <a:xfrm>
            <a:off x="2362200" y="3200400"/>
            <a:ext cx="2481072" cy="3657600"/>
          </a:xfrm>
          <a:prstGeom prst="rect">
            <a:avLst/>
          </a:prstGeom>
          <a:noFill/>
        </p:spPr>
      </p:pic>
      <p:pic>
        <p:nvPicPr>
          <p:cNvPr id="6" name="Picture 2" descr="C:\Documents and Settings\rjames\Local Settings\Temporary Internet Files\Content.IE5\J83YB858\MPj03143500000[1].jpg"/>
          <p:cNvPicPr>
            <a:picLocks noChangeAspect="1" noChangeArrowheads="1"/>
          </p:cNvPicPr>
          <p:nvPr/>
        </p:nvPicPr>
        <p:blipFill>
          <a:blip r:embed="rId2" cstate="print"/>
          <a:srcRect/>
          <a:stretch>
            <a:fillRect/>
          </a:stretch>
        </p:blipFill>
        <p:spPr bwMode="auto">
          <a:xfrm>
            <a:off x="4419600" y="3200400"/>
            <a:ext cx="2481072" cy="3657600"/>
          </a:xfrm>
          <a:prstGeom prst="rect">
            <a:avLst/>
          </a:prstGeom>
          <a:noFill/>
        </p:spPr>
      </p:pic>
      <p:pic>
        <p:nvPicPr>
          <p:cNvPr id="7" name="Picture 2" descr="C:\Documents and Settings\rjames\Local Settings\Temporary Internet Files\Content.IE5\J83YB858\MPj03143500000[1].jpg"/>
          <p:cNvPicPr>
            <a:picLocks noChangeAspect="1" noChangeArrowheads="1"/>
          </p:cNvPicPr>
          <p:nvPr/>
        </p:nvPicPr>
        <p:blipFill>
          <a:blip r:embed="rId2" cstate="print"/>
          <a:srcRect/>
          <a:stretch>
            <a:fillRect/>
          </a:stretch>
        </p:blipFill>
        <p:spPr bwMode="auto">
          <a:xfrm>
            <a:off x="6662928" y="3200400"/>
            <a:ext cx="2481072"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876800"/>
            <a:ext cx="2286000" cy="1752600"/>
          </a:xfrm>
          <a:gradFill flip="none" rotWithShape="1">
            <a:gsLst>
              <a:gs pos="0">
                <a:srgbClr val="FFF200"/>
              </a:gs>
              <a:gs pos="45000">
                <a:srgbClr val="FF7A00"/>
              </a:gs>
              <a:gs pos="70000">
                <a:srgbClr val="FF0300"/>
              </a:gs>
              <a:gs pos="100000">
                <a:srgbClr val="4D0808"/>
              </a:gs>
            </a:gsLst>
            <a:path path="circle">
              <a:fillToRect r="100000" b="100000"/>
            </a:path>
            <a:tileRect l="-100000" t="-100000"/>
          </a:gradFill>
        </p:spPr>
        <p:txBody>
          <a:bodyPr>
            <a:noAutofit/>
          </a:bodyPr>
          <a:lstStyle/>
          <a:p>
            <a:pPr marL="0" indent="0">
              <a:lnSpc>
                <a:spcPct val="90000"/>
              </a:lnSpc>
              <a:spcBef>
                <a:spcPts val="0"/>
              </a:spcBef>
              <a:buNone/>
            </a:pPr>
            <a:r>
              <a:rPr lang="en-US" sz="2000" b="1" dirty="0" smtClean="0">
                <a:solidFill>
                  <a:schemeClr val="accent2">
                    <a:lumMod val="50000"/>
                  </a:schemeClr>
                </a:solidFill>
              </a:rPr>
              <a:t>Short-term</a:t>
            </a:r>
          </a:p>
          <a:p>
            <a:pPr marL="0" indent="0">
              <a:lnSpc>
                <a:spcPct val="90000"/>
              </a:lnSpc>
              <a:spcBef>
                <a:spcPts val="0"/>
              </a:spcBef>
              <a:buNone/>
            </a:pPr>
            <a:r>
              <a:rPr lang="en-US" sz="2000" b="1" dirty="0" smtClean="0">
                <a:solidFill>
                  <a:schemeClr val="accent2">
                    <a:lumMod val="50000"/>
                  </a:schemeClr>
                </a:solidFill>
              </a:rPr>
              <a:t>Impulsive </a:t>
            </a:r>
          </a:p>
          <a:p>
            <a:pPr marL="0" indent="0">
              <a:lnSpc>
                <a:spcPct val="90000"/>
              </a:lnSpc>
              <a:spcBef>
                <a:spcPts val="0"/>
              </a:spcBef>
              <a:buNone/>
            </a:pPr>
            <a:r>
              <a:rPr lang="en-US" sz="2000" b="1" dirty="0" smtClean="0">
                <a:solidFill>
                  <a:schemeClr val="accent2">
                    <a:lumMod val="50000"/>
                  </a:schemeClr>
                </a:solidFill>
              </a:rPr>
              <a:t>Doer</a:t>
            </a:r>
          </a:p>
          <a:p>
            <a:pPr marL="0" indent="0">
              <a:lnSpc>
                <a:spcPct val="90000"/>
              </a:lnSpc>
              <a:spcBef>
                <a:spcPts val="0"/>
              </a:spcBef>
              <a:buNone/>
            </a:pPr>
            <a:r>
              <a:rPr lang="en-US" sz="2000" b="1" dirty="0" smtClean="0">
                <a:solidFill>
                  <a:schemeClr val="accent2">
                    <a:lumMod val="50000"/>
                  </a:schemeClr>
                </a:solidFill>
              </a:rPr>
              <a:t>Passions</a:t>
            </a:r>
          </a:p>
          <a:p>
            <a:pPr marL="0" indent="0">
              <a:lnSpc>
                <a:spcPct val="90000"/>
              </a:lnSpc>
              <a:spcBef>
                <a:spcPts val="0"/>
              </a:spcBef>
              <a:buNone/>
            </a:pPr>
            <a:r>
              <a:rPr lang="en-US" sz="2000" b="1" dirty="0" smtClean="0">
                <a:solidFill>
                  <a:schemeClr val="accent2">
                    <a:lumMod val="50000"/>
                  </a:schemeClr>
                </a:solidFill>
              </a:rPr>
              <a:t>Affective/Visceral</a:t>
            </a:r>
          </a:p>
          <a:p>
            <a:pPr marL="0" indent="0">
              <a:lnSpc>
                <a:spcPct val="90000"/>
              </a:lnSpc>
              <a:spcBef>
                <a:spcPts val="0"/>
              </a:spcBef>
              <a:buNone/>
            </a:pPr>
            <a:r>
              <a:rPr lang="en-US" sz="2000" b="1" dirty="0" smtClean="0">
                <a:solidFill>
                  <a:schemeClr val="accent2">
                    <a:lumMod val="50000"/>
                  </a:schemeClr>
                </a:solidFill>
              </a:rPr>
              <a:t>Hot state </a:t>
            </a:r>
            <a:endParaRPr lang="en-US" sz="2000" b="1" dirty="0">
              <a:solidFill>
                <a:schemeClr val="accent2">
                  <a:lumMod val="50000"/>
                </a:schemeClr>
              </a:solidFill>
            </a:endParaRPr>
          </a:p>
        </p:txBody>
      </p:sp>
      <p:sp>
        <p:nvSpPr>
          <p:cNvPr id="4" name="Content Placeholder 2"/>
          <p:cNvSpPr txBox="1">
            <a:spLocks/>
          </p:cNvSpPr>
          <p:nvPr/>
        </p:nvSpPr>
        <p:spPr>
          <a:xfrm>
            <a:off x="152400" y="1676400"/>
            <a:ext cx="2286000" cy="1752600"/>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p:spPr>
        <p:txBody>
          <a:bodyPr vert="horz" lIns="91440" tIns="45720" rIns="91440" bIns="45720" rtlCol="0">
            <a:normAutofit lnSpcReduction="10000"/>
          </a:bodyPr>
          <a:lstStyle/>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noProof="0" dirty="0" smtClean="0">
                <a:solidFill>
                  <a:srgbClr val="0070C0"/>
                </a:solidFill>
              </a:rPr>
              <a:t>Long</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-term</a:t>
            </a:r>
          </a:p>
          <a:p>
            <a:pPr marL="0" marR="0" lvl="0" indent="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P</a:t>
            </a:r>
            <a:r>
              <a:rPr kumimoji="0" lang="en-US" sz="2000" b="1" i="0" u="none" strike="noStrike" kern="1200" cap="none" spc="0" normalizeH="0" baseline="0" noProof="0" dirty="0" err="1" smtClean="0">
                <a:ln>
                  <a:noFill/>
                </a:ln>
                <a:solidFill>
                  <a:srgbClr val="0070C0"/>
                </a:solidFill>
                <a:effectLst/>
                <a:uLnTx/>
                <a:uFillTx/>
                <a:latin typeface="+mn-lt"/>
                <a:ea typeface="+mn-ea"/>
                <a:cs typeface="+mn-cs"/>
              </a:rPr>
              <a:t>atient</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a:t>
            </a:r>
          </a:p>
          <a:p>
            <a:pPr lvl="0">
              <a:defRPr/>
            </a:pPr>
            <a:r>
              <a:rPr lang="en-US" sz="2000" b="1" dirty="0" smtClean="0">
                <a:solidFill>
                  <a:srgbClr val="0070C0"/>
                </a:solidFill>
              </a:rPr>
              <a:t>Planner</a:t>
            </a:r>
          </a:p>
          <a:p>
            <a:pPr marL="0" marR="0" lvl="0" indent="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Impartial spectator</a:t>
            </a:r>
          </a:p>
          <a:p>
            <a:pPr marR="0" lvl="0" algn="l" defTabSz="914400" rtl="0" eaLnBrk="1" fontAlgn="auto" latinLnBrk="0" hangingPunct="1">
              <a:lnSpc>
                <a:spcPct val="100000"/>
              </a:lnSpc>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0070C0"/>
                </a:solidFill>
                <a:effectLst/>
                <a:uLnTx/>
                <a:uFillTx/>
                <a:latin typeface="+mn-lt"/>
                <a:ea typeface="+mn-ea"/>
                <a:cs typeface="+mn-cs"/>
              </a:rPr>
              <a:t>Deliberative </a:t>
            </a:r>
          </a:p>
          <a:p>
            <a:pPr marR="0" lvl="0" algn="l" defTabSz="914400" rtl="0" eaLnBrk="1" fontAlgn="auto" latinLnBrk="0" hangingPunct="1">
              <a:lnSpc>
                <a:spcPct val="100000"/>
              </a:lnSpc>
              <a:spcAft>
                <a:spcPts val="0"/>
              </a:spcAft>
              <a:buClrTx/>
              <a:buSzTx/>
              <a:buFont typeface="Arial" pitchFamily="34" charset="0"/>
              <a:buNone/>
              <a:tabLst/>
              <a:defRPr/>
            </a:pPr>
            <a:r>
              <a:rPr lang="en-US" sz="2000" b="1" dirty="0" smtClean="0">
                <a:solidFill>
                  <a:srgbClr val="0070C0"/>
                </a:solidFill>
              </a:rPr>
              <a:t>Cold</a:t>
            </a:r>
            <a:r>
              <a:rPr kumimoji="0" lang="en-US" sz="2000" b="1" i="0" u="none" strike="noStrike" kern="1200" cap="none" spc="0" normalizeH="0" baseline="0" noProof="0" dirty="0" smtClean="0">
                <a:ln>
                  <a:noFill/>
                </a:ln>
                <a:solidFill>
                  <a:srgbClr val="0070C0"/>
                </a:solidFill>
                <a:effectLst/>
                <a:uLnTx/>
                <a:uFillTx/>
                <a:latin typeface="+mn-lt"/>
                <a:ea typeface="+mn-ea"/>
                <a:cs typeface="+mn-cs"/>
              </a:rPr>
              <a:t> state </a:t>
            </a:r>
            <a:endParaRPr kumimoji="0" lang="en-US" sz="1400" b="0" i="0" u="none" strike="noStrike" kern="1200" cap="none" spc="0" normalizeH="0" baseline="0" noProof="0" dirty="0">
              <a:ln>
                <a:noFill/>
              </a:ln>
              <a:solidFill>
                <a:srgbClr val="0070C0"/>
              </a:solidFill>
              <a:effectLst/>
              <a:uLnTx/>
              <a:uFillTx/>
              <a:latin typeface="+mn-lt"/>
              <a:ea typeface="+mn-ea"/>
              <a:cs typeface="+mn-cs"/>
            </a:endParaRPr>
          </a:p>
        </p:txBody>
      </p:sp>
      <p:pic>
        <p:nvPicPr>
          <p:cNvPr id="25" name="Picture 7" descr="C:\Documents and Settings\rjames\Local Settings\Temporary Internet Files\Content.IE5\RGXC8X2J\MCBD09066_0000[1].wmf"/>
          <p:cNvPicPr>
            <a:picLocks noChangeAspect="1" noChangeArrowheads="1"/>
          </p:cNvPicPr>
          <p:nvPr/>
        </p:nvPicPr>
        <p:blipFill>
          <a:blip r:embed="rId3" cstate="print"/>
          <a:srcRect/>
          <a:stretch>
            <a:fillRect/>
          </a:stretch>
        </p:blipFill>
        <p:spPr bwMode="auto">
          <a:xfrm>
            <a:off x="3429000" y="2971800"/>
            <a:ext cx="3096285" cy="3420701"/>
          </a:xfrm>
          <a:prstGeom prst="rect">
            <a:avLst/>
          </a:prstGeom>
          <a:noFill/>
        </p:spPr>
      </p:pic>
      <p:cxnSp>
        <p:nvCxnSpPr>
          <p:cNvPr id="27" name="Straight Connector 26"/>
          <p:cNvCxnSpPr/>
          <p:nvPr/>
        </p:nvCxnSpPr>
        <p:spPr>
          <a:xfrm>
            <a:off x="2438400" y="1676400"/>
            <a:ext cx="19050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438400" y="3048000"/>
            <a:ext cx="1905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43400" y="3048000"/>
            <a:ext cx="22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2057400" y="4953000"/>
            <a:ext cx="2057400" cy="1295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2438400" y="4572000"/>
            <a:ext cx="1295400" cy="304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3733800" y="4419600"/>
            <a:ext cx="457200" cy="15240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886200" y="152400"/>
            <a:ext cx="5105400" cy="1569660"/>
          </a:xfrm>
          <a:prstGeom prst="rect">
            <a:avLst/>
          </a:prstGeom>
          <a:noFill/>
        </p:spPr>
        <p:txBody>
          <a:bodyPr wrap="square" rtlCol="0">
            <a:spAutoFit/>
          </a:bodyPr>
          <a:lstStyle/>
          <a:p>
            <a:r>
              <a:rPr lang="en-US" sz="3200" dirty="0" smtClean="0">
                <a:solidFill>
                  <a:schemeClr val="bg1"/>
                </a:solidFill>
              </a:rPr>
              <a:t>The temptation of instant gratification can thwart our long-term dreams and goals.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10786374XSmall.jpg"/>
          <p:cNvPicPr>
            <a:picLocks noChangeAspect="1"/>
          </p:cNvPicPr>
          <p:nvPr/>
        </p:nvPicPr>
        <p:blipFill>
          <a:blip r:embed="rId2" cstate="print"/>
          <a:srcRect l="5765" r="5765"/>
          <a:stretch>
            <a:fillRect/>
          </a:stretch>
        </p:blipFill>
        <p:spPr>
          <a:xfrm>
            <a:off x="0" y="0"/>
            <a:ext cx="9144000" cy="6858000"/>
          </a:xfrm>
          <a:prstGeom prst="rect">
            <a:avLst/>
          </a:prstGeom>
        </p:spPr>
      </p:pic>
      <p:sp>
        <p:nvSpPr>
          <p:cNvPr id="2" name="Title 1"/>
          <p:cNvSpPr>
            <a:spLocks noGrp="1"/>
          </p:cNvSpPr>
          <p:nvPr>
            <p:ph type="title"/>
          </p:nvPr>
        </p:nvSpPr>
        <p:spPr>
          <a:xfrm>
            <a:off x="-152400" y="0"/>
            <a:ext cx="9296400" cy="838200"/>
          </a:xfrm>
        </p:spPr>
        <p:txBody>
          <a:bodyPr>
            <a:normAutofit fontScale="90000"/>
          </a:bodyPr>
          <a:lstStyle/>
          <a:p>
            <a:pPr algn="r"/>
            <a:r>
              <a:rPr lang="en-US" dirty="0" smtClean="0"/>
              <a:t>Avoiding information about temptations</a:t>
            </a:r>
            <a:endParaRPr lang="en-US" dirty="0"/>
          </a:p>
        </p:txBody>
      </p:sp>
      <p:sp>
        <p:nvSpPr>
          <p:cNvPr id="3" name="Content Placeholder 2"/>
          <p:cNvSpPr>
            <a:spLocks noGrp="1"/>
          </p:cNvSpPr>
          <p:nvPr>
            <p:ph idx="1"/>
          </p:nvPr>
        </p:nvSpPr>
        <p:spPr>
          <a:xfrm>
            <a:off x="76200" y="990600"/>
            <a:ext cx="3124200" cy="5867400"/>
          </a:xfrm>
        </p:spPr>
        <p:txBody>
          <a:bodyPr>
            <a:normAutofit/>
          </a:bodyPr>
          <a:lstStyle/>
          <a:p>
            <a:pPr marL="0" indent="0">
              <a:lnSpc>
                <a:spcPct val="80000"/>
              </a:lnSpc>
              <a:spcBef>
                <a:spcPts val="0"/>
              </a:spcBef>
              <a:buNone/>
            </a:pPr>
            <a:r>
              <a:rPr lang="en-US" dirty="0" smtClean="0"/>
              <a:t>I need to work on an assignment…</a:t>
            </a:r>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endParaRPr lang="en-US" sz="1600" dirty="0" smtClean="0"/>
          </a:p>
          <a:p>
            <a:pPr marL="0" indent="0">
              <a:lnSpc>
                <a:spcPct val="80000"/>
              </a:lnSpc>
              <a:spcBef>
                <a:spcPts val="0"/>
              </a:spcBef>
              <a:buNone/>
            </a:pPr>
            <a:endParaRPr lang="en-US" dirty="0" smtClean="0"/>
          </a:p>
          <a:p>
            <a:pPr marL="0" indent="0">
              <a:lnSpc>
                <a:spcPct val="80000"/>
              </a:lnSpc>
              <a:spcBef>
                <a:spcPts val="0"/>
              </a:spcBef>
              <a:buNone/>
            </a:pPr>
            <a:endParaRPr lang="en-US" dirty="0" smtClean="0"/>
          </a:p>
          <a:p>
            <a:pPr marL="0" indent="0">
              <a:lnSpc>
                <a:spcPct val="80000"/>
              </a:lnSpc>
              <a:spcBef>
                <a:spcPts val="0"/>
              </a:spcBef>
              <a:buNone/>
            </a:pPr>
            <a:r>
              <a:rPr lang="en-US" dirty="0" smtClean="0"/>
              <a:t>if I check the TV </a:t>
            </a:r>
          </a:p>
          <a:p>
            <a:pPr marL="0" indent="0">
              <a:lnSpc>
                <a:spcPct val="80000"/>
              </a:lnSpc>
              <a:spcBef>
                <a:spcPts val="0"/>
              </a:spcBef>
              <a:buNone/>
            </a:pPr>
            <a:r>
              <a:rPr lang="en-US" dirty="0" smtClean="0"/>
              <a:t>Guide, I may find </a:t>
            </a:r>
          </a:p>
          <a:p>
            <a:pPr marL="0" indent="0">
              <a:lnSpc>
                <a:spcPct val="80000"/>
              </a:lnSpc>
              <a:spcBef>
                <a:spcPts val="0"/>
              </a:spcBef>
              <a:buNone/>
            </a:pPr>
            <a:r>
              <a:rPr lang="en-US" dirty="0" smtClean="0"/>
              <a:t>something that will tempt me</a:t>
            </a:r>
          </a:p>
        </p:txBody>
      </p:sp>
      <p:sp>
        <p:nvSpPr>
          <p:cNvPr id="7" name="TextBox 6"/>
          <p:cNvSpPr txBox="1"/>
          <p:nvPr/>
        </p:nvSpPr>
        <p:spPr>
          <a:xfrm>
            <a:off x="6477000" y="4643497"/>
            <a:ext cx="2667000" cy="2062103"/>
          </a:xfrm>
          <a:prstGeom prst="rect">
            <a:avLst/>
          </a:prstGeom>
          <a:noFill/>
        </p:spPr>
        <p:txBody>
          <a:bodyPr wrap="square" rtlCol="0">
            <a:spAutoFit/>
          </a:bodyPr>
          <a:lstStyle/>
          <a:p>
            <a:pPr>
              <a:lnSpc>
                <a:spcPct val="80000"/>
              </a:lnSpc>
            </a:pPr>
            <a:r>
              <a:rPr lang="en-US" sz="3200" dirty="0" smtClean="0"/>
              <a:t>if I don’t check </a:t>
            </a:r>
          </a:p>
          <a:p>
            <a:pPr>
              <a:lnSpc>
                <a:spcPct val="80000"/>
              </a:lnSpc>
            </a:pPr>
            <a:r>
              <a:rPr lang="en-US" sz="3200" dirty="0" smtClean="0"/>
              <a:t>I remain intentionally ignorant of the temptations </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3888997XSmall.jpg"/>
          <p:cNvPicPr>
            <a:picLocks noChangeAspect="1"/>
          </p:cNvPicPr>
          <p:nvPr/>
        </p:nvPicPr>
        <p:blipFill>
          <a:blip r:embed="rId2" cstate="print"/>
          <a:stretch>
            <a:fillRect/>
          </a:stretch>
        </p:blipFill>
        <p:spPr>
          <a:xfrm>
            <a:off x="0" y="45779"/>
            <a:ext cx="4343400" cy="6507421"/>
          </a:xfrm>
          <a:prstGeom prst="rect">
            <a:avLst/>
          </a:prstGeom>
        </p:spPr>
      </p:pic>
      <p:sp>
        <p:nvSpPr>
          <p:cNvPr id="2" name="Title 1"/>
          <p:cNvSpPr>
            <a:spLocks noGrp="1"/>
          </p:cNvSpPr>
          <p:nvPr>
            <p:ph type="title"/>
          </p:nvPr>
        </p:nvSpPr>
        <p:spPr>
          <a:xfrm>
            <a:off x="0" y="0"/>
            <a:ext cx="5486400" cy="1143000"/>
          </a:xfrm>
        </p:spPr>
        <p:txBody>
          <a:bodyPr>
            <a:normAutofit fontScale="90000"/>
          </a:bodyPr>
          <a:lstStyle/>
          <a:p>
            <a:pPr algn="l"/>
            <a:r>
              <a:rPr lang="en-US" dirty="0" smtClean="0"/>
              <a:t>Avoiding information about temptations</a:t>
            </a:r>
            <a:endParaRPr lang="en-US" dirty="0"/>
          </a:p>
        </p:txBody>
      </p:sp>
      <p:sp>
        <p:nvSpPr>
          <p:cNvPr id="7" name="Content Placeholder 2"/>
          <p:cNvSpPr>
            <a:spLocks noGrp="1"/>
          </p:cNvSpPr>
          <p:nvPr>
            <p:ph idx="1"/>
          </p:nvPr>
        </p:nvSpPr>
        <p:spPr>
          <a:xfrm>
            <a:off x="4648200" y="0"/>
            <a:ext cx="4495800" cy="6858000"/>
          </a:xfrm>
        </p:spPr>
        <p:txBody>
          <a:bodyPr>
            <a:normAutofit fontScale="92500" lnSpcReduction="10000"/>
          </a:bodyPr>
          <a:lstStyle/>
          <a:p>
            <a:pPr marL="0" indent="0">
              <a:buNone/>
            </a:pPr>
            <a:r>
              <a:rPr lang="en-US" dirty="0" smtClean="0"/>
              <a:t>“some years ago voices in the Norwegian government opposed exploratory oil drilling north of 62 degrees latitude.  To those who argued that it could do no harm and might be useful to know whether there was oil in the region, these critics replied that if one found oil there would be an irresistible pressure on politicians to begin exploitation immediately.  The critics lost, and were proven right.”</a:t>
            </a:r>
            <a:endParaRPr lang="en-US" dirty="0"/>
          </a:p>
        </p:txBody>
      </p:sp>
      <p:sp>
        <p:nvSpPr>
          <p:cNvPr id="8" name="TextBox 7"/>
          <p:cNvSpPr txBox="1"/>
          <p:nvPr/>
        </p:nvSpPr>
        <p:spPr>
          <a:xfrm>
            <a:off x="0" y="6553200"/>
            <a:ext cx="9144000" cy="369332"/>
          </a:xfrm>
          <a:prstGeom prst="rect">
            <a:avLst/>
          </a:prstGeom>
          <a:solidFill>
            <a:srgbClr val="C00000"/>
          </a:solidFill>
          <a:ln>
            <a:noFill/>
          </a:ln>
        </p:spPr>
        <p:txBody>
          <a:bodyPr wrap="square" rtlCol="0">
            <a:spAutoFit/>
          </a:bodyPr>
          <a:lstStyle/>
          <a:p>
            <a:r>
              <a:rPr lang="en-US" dirty="0" smtClean="0">
                <a:solidFill>
                  <a:schemeClr val="bg1"/>
                </a:solidFill>
              </a:rPr>
              <a:t>J. </a:t>
            </a:r>
            <a:r>
              <a:rPr lang="en-US" dirty="0" err="1" smtClean="0">
                <a:solidFill>
                  <a:schemeClr val="bg1"/>
                </a:solidFill>
              </a:rPr>
              <a:t>Elster</a:t>
            </a:r>
            <a:r>
              <a:rPr lang="en-US" dirty="0" smtClean="0">
                <a:solidFill>
                  <a:schemeClr val="bg1"/>
                </a:solidFill>
              </a:rPr>
              <a:t> (Columbia U.), 2000, Ulysses unbound. Cambridge University Press, Cambridge, UK</a:t>
            </a:r>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Reducing availability of temptations</a:t>
            </a:r>
            <a:endParaRPr lang="en-US" dirty="0"/>
          </a:p>
        </p:txBody>
      </p:sp>
      <p:sp>
        <p:nvSpPr>
          <p:cNvPr id="3" name="Content Placeholder 2"/>
          <p:cNvSpPr>
            <a:spLocks noGrp="1"/>
          </p:cNvSpPr>
          <p:nvPr>
            <p:ph idx="1"/>
          </p:nvPr>
        </p:nvSpPr>
        <p:spPr>
          <a:xfrm>
            <a:off x="4572000" y="914400"/>
            <a:ext cx="4572000" cy="5410200"/>
          </a:xfrm>
        </p:spPr>
        <p:txBody>
          <a:bodyPr>
            <a:normAutofit lnSpcReduction="10000"/>
          </a:bodyPr>
          <a:lstStyle/>
          <a:p>
            <a:pPr marL="0" indent="0">
              <a:buNone/>
            </a:pPr>
            <a:r>
              <a:rPr lang="en-US" dirty="0" smtClean="0"/>
              <a:t>“‘If you have an electric line coming in then you’d want a full line of appliances on it.  The Amish are human too, you know.’  Another person noted: ‘It’s not so much the electric that we’re against, it’s all the things that came with it – all the modern conveniences, television, computers.” </a:t>
            </a:r>
            <a:endParaRPr lang="en-US" dirty="0"/>
          </a:p>
        </p:txBody>
      </p:sp>
      <p:sp>
        <p:nvSpPr>
          <p:cNvPr id="4" name="TextBox 3"/>
          <p:cNvSpPr txBox="1"/>
          <p:nvPr/>
        </p:nvSpPr>
        <p:spPr>
          <a:xfrm>
            <a:off x="0" y="6488668"/>
            <a:ext cx="9144000" cy="369332"/>
          </a:xfrm>
          <a:prstGeom prst="rect">
            <a:avLst/>
          </a:prstGeom>
          <a:solidFill>
            <a:srgbClr val="C00000"/>
          </a:solidFill>
        </p:spPr>
        <p:txBody>
          <a:bodyPr wrap="square" rtlCol="0">
            <a:spAutoFit/>
          </a:bodyPr>
          <a:lstStyle/>
          <a:p>
            <a:r>
              <a:rPr lang="en-US" dirty="0" smtClean="0">
                <a:solidFill>
                  <a:schemeClr val="bg1"/>
                </a:solidFill>
              </a:rPr>
              <a:t>D. </a:t>
            </a:r>
            <a:r>
              <a:rPr lang="en-US" dirty="0" err="1" smtClean="0">
                <a:solidFill>
                  <a:schemeClr val="bg1"/>
                </a:solidFill>
              </a:rPr>
              <a:t>Kraybill</a:t>
            </a:r>
            <a:r>
              <a:rPr lang="en-US" dirty="0" smtClean="0">
                <a:solidFill>
                  <a:schemeClr val="bg1"/>
                </a:solidFill>
              </a:rPr>
              <a:t>, 1989,  </a:t>
            </a:r>
            <a:r>
              <a:rPr lang="en-US" i="1" dirty="0" smtClean="0">
                <a:solidFill>
                  <a:schemeClr val="bg1"/>
                </a:solidFill>
              </a:rPr>
              <a:t>The Riddle of Amish Culture, </a:t>
            </a:r>
            <a:r>
              <a:rPr lang="en-US" dirty="0" smtClean="0">
                <a:solidFill>
                  <a:schemeClr val="bg1"/>
                </a:solidFill>
              </a:rPr>
              <a:t>Baltimore: Johns Hopkins U. Press, p. 154-155</a:t>
            </a:r>
            <a:endParaRPr lang="en-US" dirty="0">
              <a:solidFill>
                <a:schemeClr val="bg1"/>
              </a:solidFill>
            </a:endParaRPr>
          </a:p>
        </p:txBody>
      </p:sp>
      <p:pic>
        <p:nvPicPr>
          <p:cNvPr id="35844" name="Picture 4" descr="amish 054_1 by deeptrivia."/>
          <p:cNvPicPr>
            <a:picLocks noChangeAspect="1" noChangeArrowheads="1"/>
          </p:cNvPicPr>
          <p:nvPr/>
        </p:nvPicPr>
        <p:blipFill>
          <a:blip r:embed="rId3" cstate="print"/>
          <a:srcRect/>
          <a:stretch>
            <a:fillRect/>
          </a:stretch>
        </p:blipFill>
        <p:spPr bwMode="auto">
          <a:xfrm>
            <a:off x="0" y="1181100"/>
            <a:ext cx="4572000" cy="47625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Documents and Settings\rjames\Local Settings\Temporary Internet Files\Content.IE5\NA5J5WLH\MPj03875360000[1].jpg"/>
          <p:cNvPicPr>
            <a:picLocks noChangeAspect="1" noChangeArrowheads="1"/>
          </p:cNvPicPr>
          <p:nvPr/>
        </p:nvPicPr>
        <p:blipFill>
          <a:blip r:embed="rId2" cstate="print">
            <a:grayscl/>
          </a:blip>
          <a:srcRect t="4348" r="96952"/>
          <a:stretch>
            <a:fillRect/>
          </a:stretch>
        </p:blipFill>
        <p:spPr bwMode="auto">
          <a:xfrm>
            <a:off x="0" y="3505200"/>
            <a:ext cx="6705600" cy="33528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marL="0" indent="0">
              <a:spcBef>
                <a:spcPts val="0"/>
              </a:spcBef>
              <a:buNone/>
            </a:pPr>
            <a:r>
              <a:rPr lang="en-US" sz="4200" b="1" dirty="0" smtClean="0"/>
              <a:t>Increasing decision points </a:t>
            </a:r>
          </a:p>
          <a:p>
            <a:pPr marL="0" indent="0">
              <a:spcBef>
                <a:spcPts val="0"/>
              </a:spcBef>
              <a:buNone/>
            </a:pPr>
            <a:r>
              <a:rPr lang="en-US" sz="4200" b="1" dirty="0" smtClean="0"/>
              <a:t>required for negative options</a:t>
            </a:r>
          </a:p>
          <a:p>
            <a:pPr lvl="1">
              <a:spcBef>
                <a:spcPts val="0"/>
              </a:spcBef>
              <a:buFont typeface="Arial" pitchFamily="34" charset="0"/>
              <a:buChar char="•"/>
            </a:pPr>
            <a:r>
              <a:rPr lang="en-US" sz="4000" b="1" dirty="0" smtClean="0"/>
              <a:t>Partitions</a:t>
            </a:r>
          </a:p>
          <a:p>
            <a:pPr lvl="1">
              <a:spcBef>
                <a:spcPts val="0"/>
              </a:spcBef>
              <a:buFont typeface="Arial" pitchFamily="34" charset="0"/>
              <a:buChar char="•"/>
            </a:pPr>
            <a:r>
              <a:rPr lang="en-US" sz="4000" b="1" dirty="0" smtClean="0"/>
              <a:t>Waiting periods</a:t>
            </a:r>
          </a:p>
          <a:p>
            <a:pPr lvl="1">
              <a:spcBef>
                <a:spcPts val="0"/>
              </a:spcBef>
              <a:buFont typeface="Arial" pitchFamily="34" charset="0"/>
              <a:buChar char="•"/>
            </a:pPr>
            <a:r>
              <a:rPr lang="en-US" sz="4000" b="1" dirty="0" smtClean="0"/>
              <a:t>Availability</a:t>
            </a:r>
          </a:p>
          <a:p>
            <a:pPr marL="514350" indent="-514350">
              <a:spcBef>
                <a:spcPts val="0"/>
              </a:spcBef>
              <a:buNone/>
            </a:pPr>
            <a:endParaRPr lang="en-US" sz="2800" b="1" dirty="0" smtClean="0">
              <a:solidFill>
                <a:schemeClr val="bg1"/>
              </a:solidFill>
            </a:endParaRPr>
          </a:p>
          <a:p>
            <a:pPr marL="514350" indent="-514350">
              <a:spcBef>
                <a:spcPts val="0"/>
              </a:spcBef>
              <a:buNone/>
            </a:pPr>
            <a:r>
              <a:rPr lang="en-US" sz="4200" b="1" dirty="0" smtClean="0">
                <a:solidFill>
                  <a:schemeClr val="bg1"/>
                </a:solidFill>
              </a:rPr>
              <a:t>Decreasing decision points </a:t>
            </a:r>
          </a:p>
          <a:p>
            <a:pPr marL="514350" indent="-514350">
              <a:spcBef>
                <a:spcPts val="0"/>
              </a:spcBef>
              <a:buNone/>
            </a:pPr>
            <a:r>
              <a:rPr lang="en-US" sz="4200" b="1" dirty="0" smtClean="0">
                <a:solidFill>
                  <a:schemeClr val="bg1"/>
                </a:solidFill>
              </a:rPr>
              <a:t>Required for positive options</a:t>
            </a:r>
          </a:p>
          <a:p>
            <a:pPr lvl="1">
              <a:spcBef>
                <a:spcPts val="0"/>
              </a:spcBef>
              <a:buFont typeface="Arial" pitchFamily="34" charset="0"/>
              <a:buChar char="•"/>
            </a:pPr>
            <a:r>
              <a:rPr lang="en-US" sz="4000" b="1" dirty="0" smtClean="0">
                <a:solidFill>
                  <a:schemeClr val="bg1"/>
                </a:solidFill>
              </a:rPr>
              <a:t>Habit</a:t>
            </a:r>
          </a:p>
          <a:p>
            <a:pPr lvl="1">
              <a:spcBef>
                <a:spcPts val="0"/>
              </a:spcBef>
              <a:buFont typeface="Arial" pitchFamily="34" charset="0"/>
              <a:buChar char="•"/>
            </a:pPr>
            <a:r>
              <a:rPr lang="en-US" sz="4000" b="1" dirty="0" smtClean="0">
                <a:solidFill>
                  <a:schemeClr val="bg1"/>
                </a:solidFill>
              </a:rPr>
              <a:t>Removing distractions</a:t>
            </a:r>
          </a:p>
          <a:p>
            <a:pPr lvl="1">
              <a:spcBef>
                <a:spcPts val="0"/>
              </a:spcBef>
              <a:buFont typeface="Arial" pitchFamily="34" charset="0"/>
              <a:buChar char="•"/>
            </a:pPr>
            <a:r>
              <a:rPr lang="en-US" sz="4000" b="1" dirty="0" smtClean="0">
                <a:solidFill>
                  <a:schemeClr val="bg1"/>
                </a:solidFill>
              </a:rPr>
              <a:t>Lifestyle commitments</a:t>
            </a:r>
          </a:p>
        </p:txBody>
      </p:sp>
      <p:pic>
        <p:nvPicPr>
          <p:cNvPr id="1030" name="Picture 6" descr="C:\Documents and Settings\rjames\Local Settings\Temporary Internet Files\Content.IE5\NA5J5WLH\MPj03875360000[1].jpg"/>
          <p:cNvPicPr>
            <a:picLocks noChangeAspect="1" noChangeArrowheads="1"/>
          </p:cNvPicPr>
          <p:nvPr/>
        </p:nvPicPr>
        <p:blipFill>
          <a:blip r:embed="rId2" cstate="print">
            <a:grayscl/>
          </a:blip>
          <a:srcRect/>
          <a:stretch>
            <a:fillRect/>
          </a:stretch>
        </p:blipFill>
        <p:spPr bwMode="auto">
          <a:xfrm>
            <a:off x="6643624" y="3352800"/>
            <a:ext cx="2500376" cy="3505200"/>
          </a:xfrm>
          <a:prstGeom prst="rect">
            <a:avLst/>
          </a:prstGeom>
          <a:noFill/>
        </p:spPr>
      </p:pic>
      <p:pic>
        <p:nvPicPr>
          <p:cNvPr id="9" name="Picture 8" descr="C:\Documents and Settings\rjames\Local Settings\Temporary Internet Files\Content.IE5\7XXAE5FQ\MPj03211870000[1].jpg"/>
          <p:cNvPicPr>
            <a:picLocks noChangeAspect="1" noChangeArrowheads="1"/>
          </p:cNvPicPr>
          <p:nvPr/>
        </p:nvPicPr>
        <p:blipFill>
          <a:blip r:embed="rId3" cstate="print"/>
          <a:srcRect/>
          <a:stretch>
            <a:fillRect/>
          </a:stretch>
        </p:blipFill>
        <p:spPr bwMode="auto">
          <a:xfrm>
            <a:off x="6629400" y="0"/>
            <a:ext cx="2514600" cy="352514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7" name="Picture 6" descr="iStock_000009520288XSmall.jpg"/>
          <p:cNvPicPr>
            <a:picLocks noChangeAspect="1"/>
          </p:cNvPicPr>
          <p:nvPr/>
        </p:nvPicPr>
        <p:blipFill>
          <a:blip r:embed="rId2" cstate="print"/>
          <a:srcRect l="66763"/>
          <a:stretch>
            <a:fillRect/>
          </a:stretch>
        </p:blipFill>
        <p:spPr>
          <a:xfrm flipH="1">
            <a:off x="6858000" y="0"/>
            <a:ext cx="2286000" cy="6858001"/>
          </a:xfrm>
          <a:prstGeom prst="rect">
            <a:avLst/>
          </a:prstGeom>
        </p:spPr>
      </p:pic>
      <p:pic>
        <p:nvPicPr>
          <p:cNvPr id="5" name="Picture 4" descr="iStock_000009520288XSmall.jpg"/>
          <p:cNvPicPr>
            <a:picLocks noChangeAspect="1"/>
          </p:cNvPicPr>
          <p:nvPr/>
        </p:nvPicPr>
        <p:blipFill>
          <a:blip r:embed="rId2" cstate="print"/>
          <a:stretch>
            <a:fillRect/>
          </a:stretch>
        </p:blipFill>
        <p:spPr>
          <a:xfrm>
            <a:off x="0" y="-1"/>
            <a:ext cx="6877822" cy="6858001"/>
          </a:xfrm>
          <a:prstGeom prst="rect">
            <a:avLst/>
          </a:prstGeom>
        </p:spPr>
      </p:pic>
      <p:sp>
        <p:nvSpPr>
          <p:cNvPr id="3" name="Content Placeholder 2"/>
          <p:cNvSpPr>
            <a:spLocks noGrp="1"/>
          </p:cNvSpPr>
          <p:nvPr>
            <p:ph idx="1"/>
          </p:nvPr>
        </p:nvSpPr>
        <p:spPr>
          <a:xfrm>
            <a:off x="4648200" y="0"/>
            <a:ext cx="4495800" cy="4724400"/>
          </a:xfrm>
          <a:noFill/>
        </p:spPr>
        <p:txBody>
          <a:bodyPr>
            <a:normAutofit fontScale="92500"/>
          </a:bodyPr>
          <a:lstStyle/>
          <a:p>
            <a:pPr marL="0" indent="0">
              <a:lnSpc>
                <a:spcPct val="80000"/>
              </a:lnSpc>
              <a:spcBef>
                <a:spcPts val="0"/>
              </a:spcBef>
              <a:buNone/>
            </a:pPr>
            <a:r>
              <a:rPr lang="en-US" sz="4400" dirty="0" smtClean="0">
                <a:solidFill>
                  <a:schemeClr val="bg1"/>
                </a:solidFill>
                <a:effectLst>
                  <a:glow rad="101600">
                    <a:schemeClr val="tx1">
                      <a:alpha val="40000"/>
                    </a:schemeClr>
                  </a:glow>
                </a:effectLst>
              </a:rPr>
              <a:t>“Creating a good habit requires much conscious effort, but once the groove has been produced the acts which make up a habitual pattern are not consciously willed.”</a:t>
            </a:r>
          </a:p>
          <a:p>
            <a:pPr>
              <a:lnSpc>
                <a:spcPct val="80000"/>
              </a:lnSpc>
              <a:spcBef>
                <a:spcPts val="0"/>
              </a:spcBef>
            </a:pPr>
            <a:endParaRPr lang="en-US" dirty="0">
              <a:solidFill>
                <a:schemeClr val="bg1"/>
              </a:solidFill>
              <a:effectLst>
                <a:glow rad="101600">
                  <a:schemeClr val="tx1">
                    <a:alpha val="40000"/>
                  </a:schemeClr>
                </a:glow>
              </a:effectLst>
            </a:endParaRPr>
          </a:p>
        </p:txBody>
      </p:sp>
      <p:sp>
        <p:nvSpPr>
          <p:cNvPr id="6" name="TextBox 5"/>
          <p:cNvSpPr txBox="1"/>
          <p:nvPr/>
        </p:nvSpPr>
        <p:spPr>
          <a:xfrm>
            <a:off x="0" y="6519446"/>
            <a:ext cx="9144000" cy="338554"/>
          </a:xfrm>
          <a:prstGeom prst="rect">
            <a:avLst/>
          </a:prstGeom>
          <a:solidFill>
            <a:srgbClr val="C00000"/>
          </a:solidFill>
        </p:spPr>
        <p:txBody>
          <a:bodyPr wrap="square" rtlCol="0">
            <a:spAutoFit/>
          </a:bodyPr>
          <a:lstStyle/>
          <a:p>
            <a:r>
              <a:rPr lang="en-US" sz="1600" dirty="0" smtClean="0">
                <a:solidFill>
                  <a:schemeClr val="bg1"/>
                </a:solidFill>
              </a:rPr>
              <a:t>H. Keane (Australian National U.), 2000, Setting yourself free: Techniques of recovery. </a:t>
            </a:r>
            <a:r>
              <a:rPr lang="en-US" sz="1600" i="1" dirty="0" smtClean="0">
                <a:solidFill>
                  <a:schemeClr val="bg1"/>
                </a:solidFill>
              </a:rPr>
              <a:t>Health</a:t>
            </a:r>
            <a:r>
              <a:rPr lang="en-US" sz="1600" dirty="0" smtClean="0">
                <a:solidFill>
                  <a:schemeClr val="bg1"/>
                </a:solidFill>
              </a:rPr>
              <a:t>, 4, 324-346.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994931XSmall.jpg"/>
          <p:cNvPicPr>
            <a:picLocks noChangeAspect="1"/>
          </p:cNvPicPr>
          <p:nvPr/>
        </p:nvPicPr>
        <p:blipFill>
          <a:blip r:embed="rId2" cstate="print"/>
          <a:srcRect l="2708"/>
          <a:stretch>
            <a:fillRect/>
          </a:stretch>
        </p:blipFill>
        <p:spPr>
          <a:xfrm>
            <a:off x="0" y="1"/>
            <a:ext cx="9144000" cy="6236208"/>
          </a:xfrm>
          <a:prstGeom prst="rect">
            <a:avLst/>
          </a:prstGeom>
        </p:spPr>
      </p:pic>
      <p:sp>
        <p:nvSpPr>
          <p:cNvPr id="3" name="Content Placeholder 2"/>
          <p:cNvSpPr>
            <a:spLocks noGrp="1"/>
          </p:cNvSpPr>
          <p:nvPr>
            <p:ph idx="1"/>
          </p:nvPr>
        </p:nvSpPr>
        <p:spPr>
          <a:xfrm>
            <a:off x="0" y="0"/>
            <a:ext cx="7162800" cy="2743200"/>
          </a:xfrm>
        </p:spPr>
        <p:txBody>
          <a:bodyPr>
            <a:noAutofit/>
          </a:bodyPr>
          <a:lstStyle/>
          <a:p>
            <a:pPr marL="0" indent="0">
              <a:lnSpc>
                <a:spcPct val="80000"/>
              </a:lnSpc>
              <a:buNone/>
            </a:pPr>
            <a:r>
              <a:rPr lang="en-US" sz="4000" dirty="0" smtClean="0"/>
              <a:t>“higher consumption of a particular good in the current period makes consumers, all other things equal, more willing to buy that good in the future through the force of habit.”</a:t>
            </a:r>
            <a:endParaRPr lang="en-US" sz="4000"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M. RAVN (European University Institute), S. SCHMITT-GROHÉ (Duke U.) &amp; M. URIBE (Duke U.), 2006,  Deep Habits, Review of Economic Studies, 73, 195–218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5493107XSmall.jpg"/>
          <p:cNvPicPr>
            <a:picLocks noChangeAspect="1"/>
          </p:cNvPicPr>
          <p:nvPr/>
        </p:nvPicPr>
        <p:blipFill>
          <a:blip r:embed="rId2" cstate="print"/>
          <a:stretch>
            <a:fillRect/>
          </a:stretch>
        </p:blipFill>
        <p:spPr>
          <a:xfrm>
            <a:off x="2503978" y="152400"/>
            <a:ext cx="6640022" cy="6019800"/>
          </a:xfrm>
          <a:prstGeom prst="rect">
            <a:avLst/>
          </a:prstGeom>
        </p:spPr>
      </p:pic>
      <p:sp>
        <p:nvSpPr>
          <p:cNvPr id="3" name="Content Placeholder 2"/>
          <p:cNvSpPr>
            <a:spLocks noGrp="1"/>
          </p:cNvSpPr>
          <p:nvPr>
            <p:ph idx="1"/>
          </p:nvPr>
        </p:nvSpPr>
        <p:spPr>
          <a:xfrm>
            <a:off x="0" y="0"/>
            <a:ext cx="3124200" cy="6096000"/>
          </a:xfrm>
        </p:spPr>
        <p:txBody>
          <a:bodyPr>
            <a:normAutofit lnSpcReduction="10000"/>
          </a:bodyPr>
          <a:lstStyle/>
          <a:p>
            <a:r>
              <a:rPr lang="en-US" dirty="0" smtClean="0"/>
              <a:t>Consumers’ choices over different brands of goods are affected by past brand choices</a:t>
            </a:r>
          </a:p>
          <a:p>
            <a:r>
              <a:rPr lang="en-US" dirty="0" smtClean="0"/>
              <a:t>“the estimates suggest that there exist large habit effects”</a:t>
            </a:r>
            <a:endParaRPr lang="en-US" dirty="0"/>
          </a:p>
        </p:txBody>
      </p:sp>
      <p:sp>
        <p:nvSpPr>
          <p:cNvPr id="4" name="TextBox 3"/>
          <p:cNvSpPr txBox="1"/>
          <p:nvPr/>
        </p:nvSpPr>
        <p:spPr>
          <a:xfrm>
            <a:off x="0" y="6211669"/>
            <a:ext cx="9144000" cy="646331"/>
          </a:xfrm>
          <a:prstGeom prst="rect">
            <a:avLst/>
          </a:prstGeom>
          <a:solidFill>
            <a:srgbClr val="C00000"/>
          </a:solidFill>
        </p:spPr>
        <p:txBody>
          <a:bodyPr wrap="square" rtlCol="0">
            <a:spAutoFit/>
          </a:bodyPr>
          <a:lstStyle/>
          <a:p>
            <a:r>
              <a:rPr lang="en-US" dirty="0" smtClean="0">
                <a:solidFill>
                  <a:schemeClr val="bg1"/>
                </a:solidFill>
              </a:rPr>
              <a:t>P. </a:t>
            </a:r>
            <a:r>
              <a:rPr lang="en-US" dirty="0" err="1" smtClean="0">
                <a:solidFill>
                  <a:schemeClr val="bg1"/>
                </a:solidFill>
              </a:rPr>
              <a:t>Chintagunta</a:t>
            </a:r>
            <a:r>
              <a:rPr lang="en-US" dirty="0" smtClean="0">
                <a:solidFill>
                  <a:schemeClr val="bg1"/>
                </a:solidFill>
              </a:rPr>
              <a:t> (U. Chicago), E. </a:t>
            </a:r>
            <a:r>
              <a:rPr lang="en-US" dirty="0" err="1" smtClean="0">
                <a:solidFill>
                  <a:schemeClr val="bg1"/>
                </a:solidFill>
              </a:rPr>
              <a:t>Kyriazidou</a:t>
            </a:r>
            <a:r>
              <a:rPr lang="en-US" dirty="0" smtClean="0">
                <a:solidFill>
                  <a:schemeClr val="bg1"/>
                </a:solidFill>
              </a:rPr>
              <a:t> (UCLA), &amp; J. </a:t>
            </a:r>
            <a:r>
              <a:rPr lang="en-US" dirty="0" err="1" smtClean="0">
                <a:solidFill>
                  <a:schemeClr val="bg1"/>
                </a:solidFill>
              </a:rPr>
              <a:t>Perktold</a:t>
            </a:r>
            <a:r>
              <a:rPr lang="en-US" dirty="0" smtClean="0">
                <a:solidFill>
                  <a:schemeClr val="bg1"/>
                </a:solidFill>
              </a:rPr>
              <a:t>, (U. Chicago) 2001,Panel data analysis of household brand choices, Journal of Econometrics, 103, 111-153</a:t>
            </a:r>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Decreasing decision points required to choose a positive option</a:t>
            </a:r>
            <a:endParaRPr lang="en-US" dirty="0"/>
          </a:p>
        </p:txBody>
      </p:sp>
      <p:sp>
        <p:nvSpPr>
          <p:cNvPr id="3" name="Content Placeholder 2"/>
          <p:cNvSpPr>
            <a:spLocks noGrp="1"/>
          </p:cNvSpPr>
          <p:nvPr>
            <p:ph idx="1"/>
          </p:nvPr>
        </p:nvSpPr>
        <p:spPr/>
        <p:txBody>
          <a:bodyPr/>
          <a:lstStyle/>
          <a:p>
            <a:r>
              <a:rPr lang="en-US" dirty="0" smtClean="0"/>
              <a:t>Habit</a:t>
            </a:r>
          </a:p>
          <a:p>
            <a:r>
              <a:rPr lang="en-US" b="1" dirty="0" smtClean="0"/>
              <a:t>Removing distractions</a:t>
            </a:r>
          </a:p>
          <a:p>
            <a:r>
              <a:rPr lang="en-US" dirty="0" smtClean="0"/>
              <a:t>Lifestyle commitments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3622913XSmall.jpg"/>
          <p:cNvPicPr>
            <a:picLocks noChangeAspect="1"/>
          </p:cNvPicPr>
          <p:nvPr/>
        </p:nvPicPr>
        <p:blipFill>
          <a:blip r:embed="rId2" cstate="print"/>
          <a:stretch>
            <a:fillRect/>
          </a:stretch>
        </p:blipFill>
        <p:spPr>
          <a:xfrm flipH="1">
            <a:off x="2266181" y="0"/>
            <a:ext cx="6877819" cy="6858000"/>
          </a:xfrm>
          <a:prstGeom prst="rect">
            <a:avLst/>
          </a:prstGeom>
        </p:spPr>
      </p:pic>
      <p:sp>
        <p:nvSpPr>
          <p:cNvPr id="2" name="Title 1"/>
          <p:cNvSpPr>
            <a:spLocks noGrp="1"/>
          </p:cNvSpPr>
          <p:nvPr>
            <p:ph type="title"/>
          </p:nvPr>
        </p:nvSpPr>
        <p:spPr>
          <a:xfrm>
            <a:off x="0" y="0"/>
            <a:ext cx="8229600" cy="762000"/>
          </a:xfrm>
        </p:spPr>
        <p:txBody>
          <a:bodyPr/>
          <a:lstStyle/>
          <a:p>
            <a:pPr algn="l"/>
            <a:r>
              <a:rPr lang="en-US" dirty="0" smtClean="0"/>
              <a:t>Removing distractions</a:t>
            </a:r>
            <a:endParaRPr lang="en-US" dirty="0"/>
          </a:p>
        </p:txBody>
      </p:sp>
      <p:sp>
        <p:nvSpPr>
          <p:cNvPr id="3" name="Content Placeholder 2"/>
          <p:cNvSpPr>
            <a:spLocks noGrp="1"/>
          </p:cNvSpPr>
          <p:nvPr>
            <p:ph idx="1"/>
          </p:nvPr>
        </p:nvSpPr>
        <p:spPr>
          <a:xfrm>
            <a:off x="0" y="1066800"/>
            <a:ext cx="3733800" cy="4953000"/>
          </a:xfrm>
        </p:spPr>
        <p:txBody>
          <a:bodyPr>
            <a:noAutofit/>
          </a:bodyPr>
          <a:lstStyle/>
          <a:p>
            <a:pPr marL="0" indent="0">
              <a:lnSpc>
                <a:spcPct val="80000"/>
              </a:lnSpc>
              <a:buNone/>
            </a:pPr>
            <a:r>
              <a:rPr lang="en-US" sz="3400" dirty="0" smtClean="0"/>
              <a:t>Each distraction requires a decision: continue pursuing my long-term goal or pursue the distraction.</a:t>
            </a:r>
          </a:p>
          <a:p>
            <a:pPr marL="0" indent="0">
              <a:lnSpc>
                <a:spcPct val="80000"/>
              </a:lnSpc>
              <a:buNone/>
            </a:pPr>
            <a:endParaRPr lang="en-US" sz="3400" dirty="0" smtClean="0"/>
          </a:p>
          <a:p>
            <a:pPr marL="0" indent="0">
              <a:lnSpc>
                <a:spcPct val="80000"/>
              </a:lnSpc>
              <a:buNone/>
            </a:pPr>
            <a:r>
              <a:rPr lang="en-US" sz="3400" dirty="0" smtClean="0"/>
              <a:t>As distractions increase, the likelihood of switching from the goal increases</a:t>
            </a:r>
            <a:endParaRPr lang="en-US" sz="3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Backpacker.jpg"/>
          <p:cNvPicPr>
            <a:picLocks noChangeAspect="1"/>
          </p:cNvPicPr>
          <p:nvPr/>
        </p:nvPicPr>
        <p:blipFill>
          <a:blip r:embed="rId2" cstate="print"/>
          <a:srcRect l="11111"/>
          <a:stretch>
            <a:fillRect/>
          </a:stretch>
        </p:blipFill>
        <p:spPr>
          <a:xfrm>
            <a:off x="0" y="0"/>
            <a:ext cx="9144000" cy="6858000"/>
          </a:xfrm>
          <a:prstGeom prst="rect">
            <a:avLst/>
          </a:prstGeom>
        </p:spPr>
      </p:pic>
      <p:sp>
        <p:nvSpPr>
          <p:cNvPr id="3" name="Content Placeholder 2"/>
          <p:cNvSpPr>
            <a:spLocks noGrp="1"/>
          </p:cNvSpPr>
          <p:nvPr>
            <p:ph idx="1"/>
          </p:nvPr>
        </p:nvSpPr>
        <p:spPr>
          <a:xfrm>
            <a:off x="304800" y="0"/>
            <a:ext cx="8839200" cy="2590800"/>
          </a:xfrm>
        </p:spPr>
        <p:txBody>
          <a:bodyPr>
            <a:normAutofit/>
          </a:bodyPr>
          <a:lstStyle/>
          <a:p>
            <a:pPr marL="0" indent="0">
              <a:lnSpc>
                <a:spcPct val="70000"/>
              </a:lnSpc>
              <a:spcBef>
                <a:spcPts val="0"/>
              </a:spcBef>
              <a:buNone/>
            </a:pPr>
            <a:r>
              <a:rPr lang="en-US" sz="2800" b="1" dirty="0" smtClean="0">
                <a:solidFill>
                  <a:schemeClr val="bg1"/>
                </a:solidFill>
              </a:rPr>
              <a:t>How am I going to live </a:t>
            </a:r>
            <a:r>
              <a:rPr lang="en-US" sz="8800" b="1" dirty="0" smtClean="0">
                <a:solidFill>
                  <a:schemeClr val="bg1"/>
                </a:solidFill>
              </a:rPr>
              <a:t>today</a:t>
            </a:r>
            <a:r>
              <a:rPr lang="en-US" sz="2800" b="1" dirty="0" smtClean="0">
                <a:solidFill>
                  <a:schemeClr val="bg1"/>
                </a:solidFill>
              </a:rPr>
              <a:t> in order to create the </a:t>
            </a:r>
            <a:r>
              <a:rPr lang="en-US" sz="8000" b="1" dirty="0" smtClean="0">
                <a:solidFill>
                  <a:schemeClr val="bg1"/>
                </a:solidFill>
              </a:rPr>
              <a:t>tomorrow</a:t>
            </a:r>
            <a:r>
              <a:rPr lang="en-US" sz="2800" b="1" dirty="0" smtClean="0">
                <a:solidFill>
                  <a:schemeClr val="bg1"/>
                </a:solidFill>
              </a:rPr>
              <a:t> I'm committed to?</a:t>
            </a:r>
            <a:r>
              <a:rPr lang="en-US" sz="2800" dirty="0" smtClean="0">
                <a:solidFill>
                  <a:schemeClr val="bg1"/>
                </a:solidFill>
              </a:rPr>
              <a:t>  </a:t>
            </a:r>
          </a:p>
          <a:p>
            <a:pPr marL="0" indent="0" algn="r">
              <a:lnSpc>
                <a:spcPct val="70000"/>
              </a:lnSpc>
              <a:spcBef>
                <a:spcPts val="1200"/>
              </a:spcBef>
              <a:buNone/>
            </a:pPr>
            <a:r>
              <a:rPr lang="en-US" sz="2400" dirty="0" smtClean="0">
                <a:solidFill>
                  <a:schemeClr val="bg1"/>
                </a:solidFill>
              </a:rPr>
              <a:t>-Anthony Robbins</a:t>
            </a:r>
          </a:p>
          <a:p>
            <a:pPr>
              <a:lnSpc>
                <a:spcPct val="70000"/>
              </a:lnSpc>
              <a:spcBef>
                <a:spcPts val="0"/>
              </a:spcBef>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0" y="0"/>
            <a:ext cx="9144000" cy="769441"/>
          </a:xfrm>
          <a:prstGeom prst="rect">
            <a:avLst/>
          </a:prstGeom>
          <a:noFill/>
        </p:spPr>
        <p:txBody>
          <a:bodyPr wrap="square" rtlCol="0">
            <a:spAutoFit/>
          </a:bodyPr>
          <a:lstStyle/>
          <a:p>
            <a:r>
              <a:rPr lang="en-US" sz="4400" dirty="0" smtClean="0"/>
              <a:t>Television?</a:t>
            </a:r>
            <a:endParaRPr lang="en-US" sz="4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0" y="0"/>
            <a:ext cx="9144000" cy="769441"/>
          </a:xfrm>
          <a:prstGeom prst="rect">
            <a:avLst/>
          </a:prstGeom>
          <a:noFill/>
        </p:spPr>
        <p:txBody>
          <a:bodyPr wrap="square" rtlCol="0">
            <a:spAutoFit/>
          </a:bodyPr>
          <a:lstStyle/>
          <a:p>
            <a:r>
              <a:rPr lang="en-US" sz="4400" dirty="0" smtClean="0"/>
              <a:t>Most text messages?</a:t>
            </a:r>
            <a:endParaRPr lang="en-US" sz="4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0" y="0"/>
            <a:ext cx="9144000" cy="769441"/>
          </a:xfrm>
          <a:prstGeom prst="rect">
            <a:avLst/>
          </a:prstGeom>
          <a:noFill/>
        </p:spPr>
        <p:txBody>
          <a:bodyPr wrap="square" rtlCol="0">
            <a:spAutoFit/>
          </a:bodyPr>
          <a:lstStyle/>
          <a:p>
            <a:r>
              <a:rPr lang="en-US" sz="4400" dirty="0" smtClean="0"/>
              <a:t>Games for a professional athlete?</a:t>
            </a:r>
            <a:endParaRPr lang="en-US"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0" y="0"/>
            <a:ext cx="9144000" cy="769441"/>
          </a:xfrm>
          <a:prstGeom prst="rect">
            <a:avLst/>
          </a:prstGeom>
          <a:noFill/>
        </p:spPr>
        <p:txBody>
          <a:bodyPr wrap="square" rtlCol="0">
            <a:spAutoFit/>
          </a:bodyPr>
          <a:lstStyle/>
          <a:p>
            <a:r>
              <a:rPr lang="en-US" sz="4400" dirty="0" smtClean="0"/>
              <a:t>Practice for a professional athlete?</a:t>
            </a:r>
            <a:endParaRPr lang="en-US"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76400" y="1219200"/>
            <a:ext cx="6019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00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52600" y="1295400"/>
            <a:ext cx="2819400" cy="23622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3886200"/>
            <a:ext cx="2819400" cy="2438400"/>
          </a:xfrm>
          <a:prstGeom prst="rect">
            <a:avLst/>
          </a:prstGeom>
          <a:solidFill>
            <a:srgbClr val="FF0000"/>
          </a:solidFill>
          <a:ln w="76200">
            <a:solidFill>
              <a:srgbClr val="FF3300"/>
            </a:solid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dirty="0"/>
          </a:p>
        </p:txBody>
      </p:sp>
      <p:sp>
        <p:nvSpPr>
          <p:cNvPr id="17" name="TextBox 16"/>
          <p:cNvSpPr txBox="1"/>
          <p:nvPr/>
        </p:nvSpPr>
        <p:spPr>
          <a:xfrm>
            <a:off x="228600" y="3429000"/>
            <a:ext cx="1371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TextBox 17"/>
          <p:cNvSpPr txBox="1"/>
          <p:nvPr/>
        </p:nvSpPr>
        <p:spPr>
          <a:xfrm>
            <a:off x="7772400" y="3377085"/>
            <a:ext cx="1371600" cy="89011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a:t>
            </a:r>
          </a:p>
          <a:p>
            <a:pPr algn="ctr">
              <a:lnSpc>
                <a:spcPct val="80000"/>
              </a:lnSpc>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Urgent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3733800" y="685800"/>
            <a:ext cx="1905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3200400" y="6349425"/>
            <a:ext cx="2971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Important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1752600" y="18288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Competence</a:t>
            </a:r>
            <a:endParaRPr lang="en-US" sz="3600" b="1" spc="150" dirty="0">
              <a:ln w="11430"/>
              <a:solidFill>
                <a:srgbClr val="F8F8F8"/>
              </a:solidFill>
              <a:effectLst>
                <a:outerShdw blurRad="25400" algn="tl" rotWithShape="0">
                  <a:srgbClr val="000000">
                    <a:alpha val="43000"/>
                  </a:srgbClr>
                </a:outerShdw>
              </a:effectLst>
            </a:endParaRPr>
          </a:p>
        </p:txBody>
      </p:sp>
      <p:sp>
        <p:nvSpPr>
          <p:cNvPr id="22" name="TextBox 21"/>
          <p:cNvSpPr txBox="1"/>
          <p:nvPr/>
        </p:nvSpPr>
        <p:spPr>
          <a:xfrm>
            <a:off x="4800600" y="19057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Zone of Greatness</a:t>
            </a:r>
            <a:endParaRPr lang="en-US" sz="3600" b="1" spc="150" dirty="0">
              <a:ln w="11430"/>
              <a:solidFill>
                <a:srgbClr val="F8F8F8"/>
              </a:solidFill>
              <a:effectLst>
                <a:outerShdw blurRad="25400" algn="tl" rotWithShape="0">
                  <a:srgbClr val="000000">
                    <a:alpha val="43000"/>
                  </a:srgbClr>
                </a:outerShdw>
              </a:effectLst>
            </a:endParaRPr>
          </a:p>
        </p:txBody>
      </p:sp>
      <p:sp>
        <p:nvSpPr>
          <p:cNvPr id="23" name="TextBox 22"/>
          <p:cNvSpPr txBox="1"/>
          <p:nvPr/>
        </p:nvSpPr>
        <p:spPr>
          <a:xfrm>
            <a:off x="1752600" y="4648977"/>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Active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24" name="TextBox 23"/>
          <p:cNvSpPr txBox="1"/>
          <p:nvPr/>
        </p:nvSpPr>
        <p:spPr>
          <a:xfrm>
            <a:off x="4800600" y="4648200"/>
            <a:ext cx="2819400" cy="98982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lnSpc>
                <a:spcPct val="80000"/>
              </a:lnSpc>
            </a:pPr>
            <a:r>
              <a:rPr lang="en-US" sz="3600" b="1" spc="150" dirty="0" smtClean="0">
                <a:ln w="11430"/>
                <a:solidFill>
                  <a:srgbClr val="F8F8F8"/>
                </a:solidFill>
                <a:effectLst>
                  <a:outerShdw blurRad="25400" algn="tl" rotWithShape="0">
                    <a:srgbClr val="000000">
                      <a:alpha val="43000"/>
                    </a:srgbClr>
                  </a:outerShdw>
                </a:effectLst>
              </a:rPr>
              <a:t>Passive Distractions</a:t>
            </a:r>
            <a:endParaRPr lang="en-US" sz="3600"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0" y="0"/>
            <a:ext cx="9144000" cy="769441"/>
          </a:xfrm>
          <a:prstGeom prst="rect">
            <a:avLst/>
          </a:prstGeom>
          <a:noFill/>
        </p:spPr>
        <p:txBody>
          <a:bodyPr wrap="square" rtlCol="0">
            <a:spAutoFit/>
          </a:bodyPr>
          <a:lstStyle/>
          <a:p>
            <a:r>
              <a:rPr lang="en-US" sz="4400" dirty="0" smtClean="0"/>
              <a:t>Practice for a musician?</a:t>
            </a:r>
            <a:endParaRPr 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technology to fight distractions!</a:t>
            </a:r>
            <a:endParaRPr lang="en-US" dirty="0"/>
          </a:p>
        </p:txBody>
      </p:sp>
      <p:sp>
        <p:nvSpPr>
          <p:cNvPr id="3" name="Content Placeholder 2"/>
          <p:cNvSpPr>
            <a:spLocks noGrp="1"/>
          </p:cNvSpPr>
          <p:nvPr>
            <p:ph idx="1"/>
          </p:nvPr>
        </p:nvSpPr>
        <p:spPr>
          <a:xfrm>
            <a:off x="457200" y="1600200"/>
            <a:ext cx="5791200" cy="4525963"/>
          </a:xfrm>
        </p:spPr>
        <p:txBody>
          <a:bodyPr>
            <a:normAutofit fontScale="92500"/>
          </a:bodyPr>
          <a:lstStyle/>
          <a:p>
            <a:r>
              <a:rPr lang="en-US" dirty="0" smtClean="0"/>
              <a:t>E-mail reminders and alerts</a:t>
            </a:r>
          </a:p>
          <a:p>
            <a:r>
              <a:rPr lang="en-US" dirty="0" smtClean="0"/>
              <a:t>The </a:t>
            </a:r>
            <a:r>
              <a:rPr lang="en-US" dirty="0" err="1" smtClean="0">
                <a:hlinkClick r:id="rId2"/>
              </a:rPr>
              <a:t>Clocky</a:t>
            </a:r>
            <a:r>
              <a:rPr lang="en-US" dirty="0" smtClean="0"/>
              <a:t>: alarm clock rolls off your nightstand and runs away if you try to hit the snooze button, to force you to get out of bed!</a:t>
            </a:r>
          </a:p>
          <a:p>
            <a:r>
              <a:rPr lang="en-US" dirty="0" smtClean="0"/>
              <a:t>The </a:t>
            </a:r>
            <a:r>
              <a:rPr lang="en-US" dirty="0" err="1" smtClean="0">
                <a:hlinkClick r:id="rId3"/>
              </a:rPr>
              <a:t>Tocky</a:t>
            </a:r>
            <a:r>
              <a:rPr lang="en-US" dirty="0" smtClean="0"/>
              <a:t>: like the </a:t>
            </a:r>
            <a:r>
              <a:rPr lang="en-US" dirty="0" err="1" smtClean="0"/>
              <a:t>Clocky</a:t>
            </a:r>
            <a:r>
              <a:rPr lang="en-US" dirty="0" smtClean="0"/>
              <a:t>, but makes noises that you can record to get you out of bed quicker</a:t>
            </a:r>
            <a:endParaRPr lang="en-US" dirty="0"/>
          </a:p>
        </p:txBody>
      </p:sp>
      <p:pic>
        <p:nvPicPr>
          <p:cNvPr id="1026" name="Picture 2" descr="http://www.nandahome.com/images/products/chrome/chromechro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244792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ndahome.com/images/products/tocky/orangetock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14800"/>
            <a:ext cx="23812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86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Decreasing decision points required to choose a positive option</a:t>
            </a:r>
            <a:endParaRPr lang="en-US" dirty="0"/>
          </a:p>
        </p:txBody>
      </p:sp>
      <p:sp>
        <p:nvSpPr>
          <p:cNvPr id="3" name="Content Placeholder 2"/>
          <p:cNvSpPr>
            <a:spLocks noGrp="1"/>
          </p:cNvSpPr>
          <p:nvPr>
            <p:ph idx="1"/>
          </p:nvPr>
        </p:nvSpPr>
        <p:spPr/>
        <p:txBody>
          <a:bodyPr/>
          <a:lstStyle/>
          <a:p>
            <a:r>
              <a:rPr lang="en-US" dirty="0" smtClean="0"/>
              <a:t>Habit</a:t>
            </a:r>
          </a:p>
          <a:p>
            <a:r>
              <a:rPr lang="en-US" dirty="0" smtClean="0"/>
              <a:t>Removing distractions</a:t>
            </a:r>
          </a:p>
          <a:p>
            <a:r>
              <a:rPr lang="en-US" b="1" dirty="0" smtClean="0"/>
              <a:t>Lifestyle commitments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4038600" cy="4525963"/>
          </a:xfrm>
        </p:spPr>
        <p:txBody>
          <a:bodyPr>
            <a:noAutofit/>
          </a:bodyPr>
          <a:lstStyle/>
          <a:p>
            <a:pPr marL="0" indent="0">
              <a:buNone/>
            </a:pPr>
            <a:r>
              <a:rPr lang="en-US" sz="4000" dirty="0" smtClean="0"/>
              <a:t>Some circumstances provide the opportunity to make a lifestyle commitment by adopting a highly developed pre-existing set of behavioral expectations</a:t>
            </a:r>
            <a:endParaRPr lang="en-US" sz="4000" dirty="0"/>
          </a:p>
        </p:txBody>
      </p:sp>
      <p:pic>
        <p:nvPicPr>
          <p:cNvPr id="1027" name="Picture 3" descr="C:\Documents and Settings\rjames\Local Settings\Temporary Internet Files\Content.IE5\7XXAE5FQ\MPj04222430000[1].jpg"/>
          <p:cNvPicPr>
            <a:picLocks noChangeAspect="1" noChangeArrowheads="1"/>
          </p:cNvPicPr>
          <p:nvPr/>
        </p:nvPicPr>
        <p:blipFill>
          <a:blip r:embed="rId2" cstate="print"/>
          <a:srcRect/>
          <a:stretch>
            <a:fillRect/>
          </a:stretch>
        </p:blipFill>
        <p:spPr bwMode="auto">
          <a:xfrm>
            <a:off x="4569768" y="0"/>
            <a:ext cx="4574232"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4038600" cy="4525963"/>
          </a:xfrm>
        </p:spPr>
        <p:txBody>
          <a:bodyPr>
            <a:noAutofit/>
          </a:bodyPr>
          <a:lstStyle/>
          <a:p>
            <a:pPr marL="0" indent="0">
              <a:buNone/>
            </a:pPr>
            <a:r>
              <a:rPr lang="en-US" sz="4000" dirty="0" smtClean="0"/>
              <a:t>Adherents are not faced with a  variety of decision points on individual items, because the lifestyle package must be taken as a whole or rejected as a whole</a:t>
            </a:r>
            <a:endParaRPr lang="en-US" sz="4000" dirty="0"/>
          </a:p>
        </p:txBody>
      </p:sp>
      <p:pic>
        <p:nvPicPr>
          <p:cNvPr id="74756" name="Picture 4" descr="C:\Documents and Settings\rjames\Local Settings\Temporary Internet Files\Content.IE5\U70OU36V\MPj04307520000[1].jpg"/>
          <p:cNvPicPr>
            <a:picLocks noChangeAspect="1" noChangeArrowheads="1"/>
          </p:cNvPicPr>
          <p:nvPr/>
        </p:nvPicPr>
        <p:blipFill>
          <a:blip r:embed="rId2" cstate="print"/>
          <a:srcRect l="15703" r="28832" b="17778"/>
          <a:stretch>
            <a:fillRect/>
          </a:stretch>
        </p:blipFill>
        <p:spPr bwMode="auto">
          <a:xfrm>
            <a:off x="4572000" y="0"/>
            <a:ext cx="4572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rmAutofit/>
          </a:bodyPr>
          <a:lstStyle/>
          <a:p>
            <a:pPr marL="0" indent="0">
              <a:buNone/>
            </a:pPr>
            <a:r>
              <a:rPr lang="en-US" sz="4000" dirty="0" smtClean="0"/>
              <a:t>This pre-existing “package” option may come from the history and tradition of a group… </a:t>
            </a:r>
            <a:endParaRPr lang="en-US" sz="4000" dirty="0"/>
          </a:p>
        </p:txBody>
      </p:sp>
      <p:pic>
        <p:nvPicPr>
          <p:cNvPr id="78850" name="Picture 2" descr="The Amish and the Orangutans by Scott Ableman."/>
          <p:cNvPicPr>
            <a:picLocks noChangeAspect="1" noChangeArrowheads="1"/>
          </p:cNvPicPr>
          <p:nvPr/>
        </p:nvPicPr>
        <p:blipFill>
          <a:blip r:embed="rId2" cstate="print"/>
          <a:srcRect l="51902" r="4307"/>
          <a:stretch>
            <a:fillRect/>
          </a:stretch>
        </p:blipFill>
        <p:spPr bwMode="auto">
          <a:xfrm>
            <a:off x="4648200" y="0"/>
            <a:ext cx="44958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81400" cy="4525963"/>
          </a:xfrm>
        </p:spPr>
        <p:txBody>
          <a:bodyPr>
            <a:normAutofit/>
          </a:bodyPr>
          <a:lstStyle/>
          <a:p>
            <a:pPr marL="0" indent="0">
              <a:buNone/>
            </a:pPr>
            <a:r>
              <a:rPr lang="en-US" sz="6000" dirty="0" smtClean="0">
                <a:solidFill>
                  <a:schemeClr val="bg1"/>
                </a:solidFill>
              </a:rPr>
              <a:t>How can we change?</a:t>
            </a:r>
            <a:endParaRPr lang="en-US" sz="6000" dirty="0">
              <a:solidFill>
                <a:schemeClr val="bg1"/>
              </a:solidFill>
            </a:endParaRPr>
          </a:p>
        </p:txBody>
      </p:sp>
      <p:pic>
        <p:nvPicPr>
          <p:cNvPr id="8195" name="Picture 3" descr="C:\Documents and Settings\rjames\Local Settings\Temporary Internet Files\Content.IE5\WYB4Q01C\MPj03029200000[1].jpg"/>
          <p:cNvPicPr>
            <a:picLocks noChangeAspect="1" noChangeArrowheads="1"/>
          </p:cNvPicPr>
          <p:nvPr/>
        </p:nvPicPr>
        <p:blipFill>
          <a:blip r:embed="rId2" cstate="print"/>
          <a:srcRect/>
          <a:stretch>
            <a:fillRect/>
          </a:stretch>
        </p:blipFill>
        <p:spPr bwMode="auto">
          <a:xfrm>
            <a:off x="4267200" y="21364"/>
            <a:ext cx="4876800" cy="683663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33800" cy="4525963"/>
          </a:xfrm>
        </p:spPr>
        <p:txBody>
          <a:bodyPr>
            <a:normAutofit/>
          </a:bodyPr>
          <a:lstStyle/>
          <a:p>
            <a:pPr marL="0" indent="0">
              <a:buNone/>
            </a:pPr>
            <a:r>
              <a:rPr lang="en-US" sz="4000" dirty="0" smtClean="0"/>
              <a:t>… from a text or set of texts…</a:t>
            </a:r>
            <a:endParaRPr lang="en-US" sz="4000" dirty="0"/>
          </a:p>
        </p:txBody>
      </p:sp>
      <p:pic>
        <p:nvPicPr>
          <p:cNvPr id="76802" name="Picture 2" descr="C:\Documents and Settings\rjames\Local Settings\Temporary Internet Files\Content.IE5\7XXAE5FQ\MPj04403000000[1].jpg"/>
          <p:cNvPicPr>
            <a:picLocks noChangeAspect="1" noChangeArrowheads="1"/>
          </p:cNvPicPr>
          <p:nvPr/>
        </p:nvPicPr>
        <p:blipFill>
          <a:blip r:embed="rId2" cstate="print"/>
          <a:srcRect l="1476" r="7244"/>
          <a:stretch>
            <a:fillRect/>
          </a:stretch>
        </p:blipFill>
        <p:spPr bwMode="auto">
          <a:xfrm>
            <a:off x="4343400" y="0"/>
            <a:ext cx="48006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114800" cy="4525963"/>
          </a:xfrm>
        </p:spPr>
        <p:txBody>
          <a:bodyPr>
            <a:normAutofit/>
          </a:bodyPr>
          <a:lstStyle/>
          <a:p>
            <a:pPr marL="0" indent="0">
              <a:buNone/>
            </a:pPr>
            <a:r>
              <a:rPr lang="en-US" sz="4000" dirty="0" smtClean="0"/>
              <a:t>Or even by the mutual understanding of only two people.</a:t>
            </a:r>
            <a:endParaRPr lang="en-US" sz="4000" dirty="0"/>
          </a:p>
        </p:txBody>
      </p:sp>
      <p:pic>
        <p:nvPicPr>
          <p:cNvPr id="10242" name="Picture 2" descr="C:\Documents and Settings\rjames\Local Settings\Temporary Internet Files\Content.IE5\U70OU36V\MPj04095660000[1].jpg"/>
          <p:cNvPicPr>
            <a:picLocks noChangeAspect="1" noChangeArrowheads="1"/>
          </p:cNvPicPr>
          <p:nvPr/>
        </p:nvPicPr>
        <p:blipFill>
          <a:blip r:embed="rId2" cstate="print"/>
          <a:srcRect/>
          <a:stretch>
            <a:fillRect/>
          </a:stretch>
        </p:blipFill>
        <p:spPr bwMode="auto">
          <a:xfrm>
            <a:off x="4563070" y="0"/>
            <a:ext cx="458093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1" name="Picture 7" descr="C:\Documents and Settings\rjames\Local Settings\Temporary Internet Files\Content.IE5\J83YB858\MPj04409950000[1].jpg"/>
          <p:cNvPicPr>
            <a:picLocks noChangeAspect="1" noChangeArrowheads="1"/>
          </p:cNvPicPr>
          <p:nvPr/>
        </p:nvPicPr>
        <p:blipFill>
          <a:blip r:embed="rId2" cstate="print"/>
          <a:srcRect l="6550" r="4450"/>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152400" y="228600"/>
            <a:ext cx="4114800" cy="5059363"/>
          </a:xfrm>
        </p:spPr>
        <p:txBody>
          <a:bodyPr>
            <a:normAutofit/>
          </a:bodyPr>
          <a:lstStyle/>
          <a:p>
            <a:pPr marL="0" indent="0">
              <a:buNone/>
            </a:pPr>
            <a:r>
              <a:rPr lang="en-US" dirty="0" smtClean="0"/>
              <a:t>The lifestyle option reduces future decision points by allowing for a single commitment to accept or reject the entire package, rather than an ongoing struggle of deciding for or against individual elements.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Documents and Settings\rjames\Local Settings\Temporary Internet Files\Content.IE5\NA5J5WLH\MPj03875360000[1].jpg"/>
          <p:cNvPicPr>
            <a:picLocks noChangeAspect="1" noChangeArrowheads="1"/>
          </p:cNvPicPr>
          <p:nvPr/>
        </p:nvPicPr>
        <p:blipFill>
          <a:blip r:embed="rId2" cstate="print">
            <a:grayscl/>
          </a:blip>
          <a:srcRect t="4348" r="96952"/>
          <a:stretch>
            <a:fillRect/>
          </a:stretch>
        </p:blipFill>
        <p:spPr bwMode="auto">
          <a:xfrm>
            <a:off x="0" y="3505200"/>
            <a:ext cx="6705600" cy="33528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marL="0" indent="0">
              <a:spcBef>
                <a:spcPts val="0"/>
              </a:spcBef>
              <a:buNone/>
            </a:pPr>
            <a:r>
              <a:rPr lang="en-US" sz="4200" b="1" dirty="0" smtClean="0"/>
              <a:t>Increasing decision points </a:t>
            </a:r>
          </a:p>
          <a:p>
            <a:pPr marL="0" indent="0">
              <a:spcBef>
                <a:spcPts val="0"/>
              </a:spcBef>
              <a:buNone/>
            </a:pPr>
            <a:r>
              <a:rPr lang="en-US" sz="4200" b="1" dirty="0" smtClean="0"/>
              <a:t>required for negative options</a:t>
            </a:r>
          </a:p>
          <a:p>
            <a:pPr lvl="1">
              <a:spcBef>
                <a:spcPts val="0"/>
              </a:spcBef>
              <a:buFont typeface="Arial" pitchFamily="34" charset="0"/>
              <a:buChar char="•"/>
            </a:pPr>
            <a:r>
              <a:rPr lang="en-US" sz="4000" b="1" dirty="0" smtClean="0"/>
              <a:t>Partitions</a:t>
            </a:r>
          </a:p>
          <a:p>
            <a:pPr lvl="1">
              <a:spcBef>
                <a:spcPts val="0"/>
              </a:spcBef>
              <a:buFont typeface="Arial" pitchFamily="34" charset="0"/>
              <a:buChar char="•"/>
            </a:pPr>
            <a:r>
              <a:rPr lang="en-US" sz="4000" b="1" dirty="0" smtClean="0"/>
              <a:t>Waiting periods</a:t>
            </a:r>
          </a:p>
          <a:p>
            <a:pPr lvl="1">
              <a:spcBef>
                <a:spcPts val="0"/>
              </a:spcBef>
              <a:buFont typeface="Arial" pitchFamily="34" charset="0"/>
              <a:buChar char="•"/>
            </a:pPr>
            <a:r>
              <a:rPr lang="en-US" sz="4000" b="1" dirty="0" smtClean="0"/>
              <a:t>Availability</a:t>
            </a:r>
          </a:p>
          <a:p>
            <a:pPr marL="514350" indent="-514350">
              <a:spcBef>
                <a:spcPts val="0"/>
              </a:spcBef>
              <a:buNone/>
            </a:pPr>
            <a:endParaRPr lang="en-US" sz="2800" b="1" dirty="0" smtClean="0">
              <a:solidFill>
                <a:schemeClr val="bg1"/>
              </a:solidFill>
            </a:endParaRPr>
          </a:p>
          <a:p>
            <a:pPr marL="514350" indent="-514350">
              <a:spcBef>
                <a:spcPts val="0"/>
              </a:spcBef>
              <a:buNone/>
            </a:pPr>
            <a:r>
              <a:rPr lang="en-US" sz="4200" b="1" dirty="0" smtClean="0">
                <a:solidFill>
                  <a:schemeClr val="bg1"/>
                </a:solidFill>
              </a:rPr>
              <a:t>Decreasing decision points </a:t>
            </a:r>
          </a:p>
          <a:p>
            <a:pPr marL="514350" indent="-514350">
              <a:spcBef>
                <a:spcPts val="0"/>
              </a:spcBef>
              <a:buNone/>
            </a:pPr>
            <a:r>
              <a:rPr lang="en-US" sz="4200" b="1" dirty="0" smtClean="0">
                <a:solidFill>
                  <a:schemeClr val="bg1"/>
                </a:solidFill>
              </a:rPr>
              <a:t>Required for positive options</a:t>
            </a:r>
          </a:p>
          <a:p>
            <a:pPr lvl="1">
              <a:spcBef>
                <a:spcPts val="0"/>
              </a:spcBef>
              <a:buFont typeface="Arial" pitchFamily="34" charset="0"/>
              <a:buChar char="•"/>
            </a:pPr>
            <a:r>
              <a:rPr lang="en-US" sz="4000" b="1" dirty="0" smtClean="0">
                <a:solidFill>
                  <a:schemeClr val="bg1"/>
                </a:solidFill>
              </a:rPr>
              <a:t>Habit</a:t>
            </a:r>
          </a:p>
          <a:p>
            <a:pPr lvl="1">
              <a:spcBef>
                <a:spcPts val="0"/>
              </a:spcBef>
              <a:buFont typeface="Arial" pitchFamily="34" charset="0"/>
              <a:buChar char="•"/>
            </a:pPr>
            <a:r>
              <a:rPr lang="en-US" sz="4000" b="1" dirty="0" smtClean="0">
                <a:solidFill>
                  <a:schemeClr val="bg1"/>
                </a:solidFill>
              </a:rPr>
              <a:t>Removing distractions</a:t>
            </a:r>
          </a:p>
          <a:p>
            <a:pPr lvl="1">
              <a:spcBef>
                <a:spcPts val="0"/>
              </a:spcBef>
              <a:buFont typeface="Arial" pitchFamily="34" charset="0"/>
              <a:buChar char="•"/>
            </a:pPr>
            <a:r>
              <a:rPr lang="en-US" sz="4000" b="1" dirty="0" smtClean="0">
                <a:solidFill>
                  <a:schemeClr val="bg1"/>
                </a:solidFill>
              </a:rPr>
              <a:t>Lifestyle commitments</a:t>
            </a:r>
          </a:p>
        </p:txBody>
      </p:sp>
      <p:pic>
        <p:nvPicPr>
          <p:cNvPr id="1030" name="Picture 6" descr="C:\Documents and Settings\rjames\Local Settings\Temporary Internet Files\Content.IE5\NA5J5WLH\MPj03875360000[1].jpg"/>
          <p:cNvPicPr>
            <a:picLocks noChangeAspect="1" noChangeArrowheads="1"/>
          </p:cNvPicPr>
          <p:nvPr/>
        </p:nvPicPr>
        <p:blipFill>
          <a:blip r:embed="rId2" cstate="print">
            <a:grayscl/>
          </a:blip>
          <a:srcRect/>
          <a:stretch>
            <a:fillRect/>
          </a:stretch>
        </p:blipFill>
        <p:spPr bwMode="auto">
          <a:xfrm>
            <a:off x="6643624" y="3352800"/>
            <a:ext cx="2500376" cy="3505200"/>
          </a:xfrm>
          <a:prstGeom prst="rect">
            <a:avLst/>
          </a:prstGeom>
          <a:noFill/>
        </p:spPr>
      </p:pic>
      <p:pic>
        <p:nvPicPr>
          <p:cNvPr id="9" name="Picture 8" descr="C:\Documents and Settings\rjames\Local Settings\Temporary Internet Files\Content.IE5\7XXAE5FQ\MPj03211870000[1].jpg"/>
          <p:cNvPicPr>
            <a:picLocks noChangeAspect="1" noChangeArrowheads="1"/>
          </p:cNvPicPr>
          <p:nvPr/>
        </p:nvPicPr>
        <p:blipFill>
          <a:blip r:embed="rId3" cstate="print"/>
          <a:srcRect/>
          <a:stretch>
            <a:fillRect/>
          </a:stretch>
        </p:blipFill>
        <p:spPr bwMode="auto">
          <a:xfrm>
            <a:off x="6629400" y="0"/>
            <a:ext cx="2514600" cy="35251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9332586XSmall.jpg"/>
          <p:cNvPicPr>
            <a:picLocks noChangeAspect="1"/>
          </p:cNvPicPr>
          <p:nvPr/>
        </p:nvPicPr>
        <p:blipFill>
          <a:blip r:embed="rId2" cstate="print"/>
          <a:stretch>
            <a:fillRect/>
          </a:stretch>
        </p:blipFill>
        <p:spPr>
          <a:xfrm>
            <a:off x="0" y="1676401"/>
            <a:ext cx="9112468" cy="5181600"/>
          </a:xfrm>
          <a:prstGeom prst="rect">
            <a:avLst/>
          </a:prstGeom>
        </p:spPr>
      </p:pic>
      <p:sp>
        <p:nvSpPr>
          <p:cNvPr id="3" name="Content Placeholder 2"/>
          <p:cNvSpPr>
            <a:spLocks noGrp="1"/>
          </p:cNvSpPr>
          <p:nvPr>
            <p:ph idx="1"/>
          </p:nvPr>
        </p:nvSpPr>
        <p:spPr>
          <a:xfrm>
            <a:off x="0" y="0"/>
            <a:ext cx="9144000" cy="4525963"/>
          </a:xfrm>
        </p:spPr>
        <p:txBody>
          <a:bodyPr>
            <a:normAutofit/>
          </a:bodyPr>
          <a:lstStyle/>
          <a:p>
            <a:pPr marL="0" indent="0" algn="ctr">
              <a:lnSpc>
                <a:spcPct val="80000"/>
              </a:lnSpc>
              <a:buNone/>
            </a:pPr>
            <a:r>
              <a:rPr lang="en-US" sz="4000" dirty="0" smtClean="0"/>
              <a:t>Pre-commitment gives the rider control over the elephant’s future environment.</a:t>
            </a:r>
            <a:endParaRPr lang="en-US" sz="4000" dirty="0"/>
          </a:p>
        </p:txBody>
      </p:sp>
      <p:sp>
        <p:nvSpPr>
          <p:cNvPr id="8" name="TextBox 7"/>
          <p:cNvSpPr txBox="1"/>
          <p:nvPr/>
        </p:nvSpPr>
        <p:spPr>
          <a:xfrm>
            <a:off x="2514600" y="1988403"/>
            <a:ext cx="2057400" cy="781752"/>
          </a:xfrm>
          <a:prstGeom prst="rect">
            <a:avLst/>
          </a:prstGeom>
          <a:noFill/>
        </p:spPr>
        <p:txBody>
          <a:bodyPr wrap="square" rtlCol="0">
            <a:spAutoFit/>
          </a:bodyPr>
          <a:lstStyle/>
          <a:p>
            <a:pPr algn="ctr">
              <a:lnSpc>
                <a:spcPct val="80000"/>
              </a:lnSpc>
            </a:pPr>
            <a:r>
              <a:rPr lang="en-US" sz="2800" b="1" dirty="0" smtClean="0">
                <a:solidFill>
                  <a:schemeClr val="bg1"/>
                </a:solidFill>
              </a:rPr>
              <a:t>Many Temptations</a:t>
            </a:r>
            <a:endParaRPr lang="en-US" sz="2800" b="1" dirty="0">
              <a:solidFill>
                <a:schemeClr val="bg1"/>
              </a:solidFill>
            </a:endParaRPr>
          </a:p>
        </p:txBody>
      </p:sp>
      <p:sp>
        <p:nvSpPr>
          <p:cNvPr id="9" name="TextBox 8"/>
          <p:cNvSpPr txBox="1"/>
          <p:nvPr/>
        </p:nvSpPr>
        <p:spPr>
          <a:xfrm>
            <a:off x="4572000" y="1981200"/>
            <a:ext cx="2057400" cy="781752"/>
          </a:xfrm>
          <a:prstGeom prst="rect">
            <a:avLst/>
          </a:prstGeom>
          <a:noFill/>
        </p:spPr>
        <p:txBody>
          <a:bodyPr wrap="square" rtlCol="0">
            <a:spAutoFit/>
          </a:bodyPr>
          <a:lstStyle/>
          <a:p>
            <a:pPr algn="ctr">
              <a:lnSpc>
                <a:spcPct val="80000"/>
              </a:lnSpc>
            </a:pPr>
            <a:r>
              <a:rPr lang="en-US" sz="2800" b="1" dirty="0" smtClean="0">
                <a:solidFill>
                  <a:schemeClr val="bg1"/>
                </a:solidFill>
              </a:rPr>
              <a:t>Few Temptations</a:t>
            </a:r>
            <a:endParaRPr lang="en-US" sz="28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1828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Content Placeholder 2"/>
          <p:cNvSpPr>
            <a:spLocks noGrp="1"/>
          </p:cNvSpPr>
          <p:nvPr>
            <p:ph sz="half" idx="1"/>
          </p:nvPr>
        </p:nvSpPr>
        <p:spPr>
          <a:xfrm>
            <a:off x="0" y="1905000"/>
            <a:ext cx="4495800" cy="3992563"/>
          </a:xfrm>
        </p:spPr>
        <p:txBody>
          <a:bodyPr>
            <a:noAutofit/>
          </a:bodyPr>
          <a:lstStyle/>
          <a:p>
            <a:pPr marL="514350" indent="-514350" algn="ctr">
              <a:lnSpc>
                <a:spcPct val="80000"/>
              </a:lnSpc>
              <a:spcBef>
                <a:spcPts val="0"/>
              </a:spcBef>
              <a:buNone/>
            </a:pPr>
            <a:r>
              <a:rPr lang="en-US" sz="6000" dirty="0" smtClean="0"/>
              <a:t>1.</a:t>
            </a:r>
          </a:p>
          <a:p>
            <a:pPr marL="514350" indent="-514350" algn="ctr">
              <a:lnSpc>
                <a:spcPct val="80000"/>
              </a:lnSpc>
              <a:spcBef>
                <a:spcPts val="0"/>
              </a:spcBef>
              <a:buNone/>
            </a:pPr>
            <a:r>
              <a:rPr lang="en-US" sz="6000" dirty="0" smtClean="0"/>
              <a:t>Change the rewards and penalties</a:t>
            </a:r>
          </a:p>
        </p:txBody>
      </p:sp>
      <p:sp>
        <p:nvSpPr>
          <p:cNvPr id="5" name="Content Placeholder 4"/>
          <p:cNvSpPr>
            <a:spLocks noGrp="1"/>
          </p:cNvSpPr>
          <p:nvPr>
            <p:ph sz="half" idx="2"/>
          </p:nvPr>
        </p:nvSpPr>
        <p:spPr>
          <a:xfrm>
            <a:off x="4572000" y="1951037"/>
            <a:ext cx="4572000" cy="3840163"/>
          </a:xfrm>
        </p:spPr>
        <p:txBody>
          <a:bodyPr>
            <a:noAutofit/>
          </a:bodyPr>
          <a:lstStyle/>
          <a:p>
            <a:pPr algn="ctr">
              <a:lnSpc>
                <a:spcPct val="80000"/>
              </a:lnSpc>
              <a:spcBef>
                <a:spcPts val="0"/>
              </a:spcBef>
              <a:buNone/>
            </a:pPr>
            <a:r>
              <a:rPr lang="en-US" sz="6000" dirty="0" smtClean="0">
                <a:solidFill>
                  <a:schemeClr val="bg1"/>
                </a:solidFill>
              </a:rPr>
              <a:t>2.</a:t>
            </a:r>
          </a:p>
          <a:p>
            <a:pPr algn="ctr">
              <a:lnSpc>
                <a:spcPct val="80000"/>
              </a:lnSpc>
              <a:spcBef>
                <a:spcPts val="0"/>
              </a:spcBef>
              <a:buNone/>
            </a:pPr>
            <a:r>
              <a:rPr lang="en-US" sz="6000" dirty="0" smtClean="0">
                <a:solidFill>
                  <a:schemeClr val="bg1"/>
                </a:solidFill>
              </a:rPr>
              <a:t>Change the number of decision points</a:t>
            </a:r>
          </a:p>
          <a:p>
            <a:pPr algn="ctr">
              <a:lnSpc>
                <a:spcPct val="80000"/>
              </a:lnSpc>
              <a:spcBef>
                <a:spcPts val="0"/>
              </a:spcBef>
              <a:buNone/>
            </a:pPr>
            <a:endParaRPr lang="en-US" sz="4800" dirty="0">
              <a:solidFill>
                <a:schemeClr val="bg1"/>
              </a:solidFill>
            </a:endParaRPr>
          </a:p>
        </p:txBody>
      </p:sp>
      <p:sp>
        <p:nvSpPr>
          <p:cNvPr id="7" name="TextBox 6"/>
          <p:cNvSpPr txBox="1"/>
          <p:nvPr/>
        </p:nvSpPr>
        <p:spPr>
          <a:xfrm>
            <a:off x="533400" y="0"/>
            <a:ext cx="8077200" cy="1938992"/>
          </a:xfrm>
          <a:prstGeom prst="rect">
            <a:avLst/>
          </a:prstGeom>
          <a:noFill/>
        </p:spPr>
        <p:txBody>
          <a:bodyPr wrap="square" rtlCol="0">
            <a:spAutoFit/>
          </a:bodyPr>
          <a:lstStyle/>
          <a:p>
            <a:pPr algn="ctr"/>
            <a:r>
              <a:rPr lang="en-US" sz="6000" dirty="0" smtClean="0">
                <a:solidFill>
                  <a:schemeClr val="bg1"/>
                </a:solidFill>
              </a:rPr>
              <a:t>Pre-commitment Strategies</a:t>
            </a:r>
            <a:endParaRPr lang="en-US" sz="6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rjames\Local Settings\Temporary Internet Files\Content.IE5\J83YB858\MPj03211970000[1].jpg"/>
          <p:cNvPicPr>
            <a:picLocks noChangeAspect="1" noChangeArrowheads="1"/>
          </p:cNvPicPr>
          <p:nvPr/>
        </p:nvPicPr>
        <p:blipFill>
          <a:blip r:embed="rId2" cstate="print"/>
          <a:srcRect l="95532"/>
          <a:stretch>
            <a:fillRect/>
          </a:stretch>
        </p:blipFill>
        <p:spPr bwMode="auto">
          <a:xfrm flipH="1">
            <a:off x="7162800" y="0"/>
            <a:ext cx="1981200" cy="6858000"/>
          </a:xfrm>
          <a:prstGeom prst="rect">
            <a:avLst/>
          </a:prstGeom>
          <a:noFill/>
        </p:spPr>
      </p:pic>
      <p:pic>
        <p:nvPicPr>
          <p:cNvPr id="7" name="Picture 3" descr="C:\Documents and Settings\rjames\Local Settings\Temporary Internet Files\Content.IE5\J83YB858\MPj03211970000[1].jpg"/>
          <p:cNvPicPr>
            <a:picLocks noChangeAspect="1" noChangeArrowheads="1"/>
          </p:cNvPicPr>
          <p:nvPr/>
        </p:nvPicPr>
        <p:blipFill>
          <a:blip r:embed="rId2" cstate="print"/>
          <a:srcRect r="96885"/>
          <a:stretch>
            <a:fillRect/>
          </a:stretch>
        </p:blipFill>
        <p:spPr bwMode="auto">
          <a:xfrm flipH="1">
            <a:off x="0" y="0"/>
            <a:ext cx="2362200" cy="6858000"/>
          </a:xfrm>
          <a:prstGeom prst="rect">
            <a:avLst/>
          </a:prstGeom>
          <a:noFill/>
        </p:spPr>
      </p:pic>
      <p:pic>
        <p:nvPicPr>
          <p:cNvPr id="1027" name="Picture 3" descr="C:\Documents and Settings\rjames\Local Settings\Temporary Internet Files\Content.IE5\J83YB858\MPj03211970000[1].jpg"/>
          <p:cNvPicPr>
            <a:picLocks noChangeAspect="1" noChangeArrowheads="1"/>
          </p:cNvPicPr>
          <p:nvPr/>
        </p:nvPicPr>
        <p:blipFill>
          <a:blip r:embed="rId2" cstate="print"/>
          <a:srcRect/>
          <a:stretch>
            <a:fillRect/>
          </a:stretch>
        </p:blipFill>
        <p:spPr bwMode="auto">
          <a:xfrm>
            <a:off x="2346960" y="0"/>
            <a:ext cx="4892040" cy="6858000"/>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pPr algn="r"/>
            <a:r>
              <a:rPr lang="en-US" b="1" dirty="0" smtClean="0">
                <a:effectLst>
                  <a:glow rad="63500">
                    <a:schemeClr val="bg1">
                      <a:alpha val="40000"/>
                    </a:schemeClr>
                  </a:glow>
                </a:effectLst>
              </a:rPr>
              <a:t>Each decision point is an opportunity </a:t>
            </a:r>
            <a:br>
              <a:rPr lang="en-US" b="1" dirty="0" smtClean="0">
                <a:effectLst>
                  <a:glow rad="63500">
                    <a:schemeClr val="bg1">
                      <a:alpha val="40000"/>
                    </a:schemeClr>
                  </a:glow>
                </a:effectLst>
              </a:rPr>
            </a:br>
            <a:r>
              <a:rPr lang="en-US" b="1" dirty="0" smtClean="0">
                <a:effectLst>
                  <a:glow rad="63500">
                    <a:schemeClr val="bg1">
                      <a:alpha val="40000"/>
                    </a:schemeClr>
                  </a:glow>
                </a:effectLst>
              </a:rPr>
              <a:t>to change direction</a:t>
            </a:r>
            <a:endParaRPr lang="en-US" b="1" dirty="0">
              <a:effectLst>
                <a:glow rad="63500">
                  <a:schemeClr val="bg1">
                    <a:alpha val="40000"/>
                  </a:schemeClr>
                </a:glow>
              </a:effectLst>
            </a:endParaRPr>
          </a:p>
        </p:txBody>
      </p:sp>
      <p:sp>
        <p:nvSpPr>
          <p:cNvPr id="3" name="Content Placeholder 2"/>
          <p:cNvSpPr>
            <a:spLocks noGrp="1"/>
          </p:cNvSpPr>
          <p:nvPr>
            <p:ph sz="half" idx="1"/>
          </p:nvPr>
        </p:nvSpPr>
        <p:spPr>
          <a:xfrm>
            <a:off x="0" y="1981200"/>
            <a:ext cx="2514600" cy="4800600"/>
          </a:xfrm>
        </p:spPr>
        <p:txBody>
          <a:bodyPr>
            <a:normAutofit/>
          </a:bodyPr>
          <a:lstStyle/>
          <a:p>
            <a:pPr marL="0" indent="0" algn="ctr">
              <a:buNone/>
            </a:pPr>
            <a:r>
              <a:rPr lang="en-US" sz="4000" b="1" dirty="0" smtClean="0"/>
              <a:t>Increase decision points required for negative options</a:t>
            </a:r>
            <a:endParaRPr lang="en-US" sz="4000" b="1" dirty="0"/>
          </a:p>
        </p:txBody>
      </p:sp>
      <p:sp>
        <p:nvSpPr>
          <p:cNvPr id="4" name="Content Placeholder 3"/>
          <p:cNvSpPr>
            <a:spLocks noGrp="1"/>
          </p:cNvSpPr>
          <p:nvPr>
            <p:ph sz="half" idx="2"/>
          </p:nvPr>
        </p:nvSpPr>
        <p:spPr>
          <a:xfrm>
            <a:off x="6934200" y="1981200"/>
            <a:ext cx="2209800" cy="4876800"/>
          </a:xfrm>
        </p:spPr>
        <p:txBody>
          <a:bodyPr>
            <a:normAutofit/>
          </a:bodyPr>
          <a:lstStyle/>
          <a:p>
            <a:pPr marL="0" indent="0" algn="ctr">
              <a:buNone/>
            </a:pPr>
            <a:r>
              <a:rPr lang="en-US" sz="4000" b="1" dirty="0" smtClean="0"/>
              <a:t>Decrease decision points required for positive options</a:t>
            </a:r>
            <a:endParaRPr lang="en-US"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Documents and Settings\rjames\Local Settings\Temporary Internet Files\Content.IE5\NA5J5WLH\MPj03875360000[1].jpg"/>
          <p:cNvPicPr>
            <a:picLocks noChangeAspect="1" noChangeArrowheads="1"/>
          </p:cNvPicPr>
          <p:nvPr/>
        </p:nvPicPr>
        <p:blipFill>
          <a:blip r:embed="rId2" cstate="print">
            <a:grayscl/>
          </a:blip>
          <a:srcRect t="4348" r="96952"/>
          <a:stretch>
            <a:fillRect/>
          </a:stretch>
        </p:blipFill>
        <p:spPr bwMode="auto">
          <a:xfrm>
            <a:off x="0" y="3505200"/>
            <a:ext cx="6705600" cy="33528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pPr marL="0" indent="0">
              <a:spcBef>
                <a:spcPts val="0"/>
              </a:spcBef>
              <a:buNone/>
            </a:pPr>
            <a:r>
              <a:rPr lang="en-US" sz="4200" b="1" dirty="0" smtClean="0"/>
              <a:t>Increasing decision points </a:t>
            </a:r>
          </a:p>
          <a:p>
            <a:pPr marL="0" indent="0">
              <a:spcBef>
                <a:spcPts val="0"/>
              </a:spcBef>
              <a:buNone/>
            </a:pPr>
            <a:r>
              <a:rPr lang="en-US" sz="4200" b="1" dirty="0" smtClean="0"/>
              <a:t>required for negative options</a:t>
            </a:r>
          </a:p>
          <a:p>
            <a:pPr lvl="1">
              <a:spcBef>
                <a:spcPts val="0"/>
              </a:spcBef>
              <a:buFont typeface="Arial" pitchFamily="34" charset="0"/>
              <a:buChar char="•"/>
            </a:pPr>
            <a:r>
              <a:rPr lang="en-US" sz="4000" b="1" dirty="0" smtClean="0"/>
              <a:t>Partitions</a:t>
            </a:r>
          </a:p>
          <a:p>
            <a:pPr lvl="1">
              <a:spcBef>
                <a:spcPts val="0"/>
              </a:spcBef>
              <a:buFont typeface="Arial" pitchFamily="34" charset="0"/>
              <a:buChar char="•"/>
            </a:pPr>
            <a:r>
              <a:rPr lang="en-US" sz="4000" b="1" dirty="0" smtClean="0"/>
              <a:t>Waiting periods</a:t>
            </a:r>
          </a:p>
          <a:p>
            <a:pPr lvl="1">
              <a:spcBef>
                <a:spcPts val="0"/>
              </a:spcBef>
              <a:buFont typeface="Arial" pitchFamily="34" charset="0"/>
              <a:buChar char="•"/>
            </a:pPr>
            <a:r>
              <a:rPr lang="en-US" sz="4000" b="1" dirty="0" smtClean="0"/>
              <a:t>Availability</a:t>
            </a:r>
          </a:p>
          <a:p>
            <a:pPr marL="514350" indent="-514350">
              <a:spcBef>
                <a:spcPts val="0"/>
              </a:spcBef>
              <a:buNone/>
            </a:pPr>
            <a:endParaRPr lang="en-US" sz="2800" b="1" dirty="0" smtClean="0">
              <a:solidFill>
                <a:schemeClr val="bg1"/>
              </a:solidFill>
            </a:endParaRPr>
          </a:p>
          <a:p>
            <a:pPr marL="514350" indent="-514350">
              <a:spcBef>
                <a:spcPts val="0"/>
              </a:spcBef>
              <a:buNone/>
            </a:pPr>
            <a:r>
              <a:rPr lang="en-US" sz="4200" b="1" dirty="0" smtClean="0">
                <a:solidFill>
                  <a:schemeClr val="bg1"/>
                </a:solidFill>
              </a:rPr>
              <a:t>Decreasing decision points </a:t>
            </a:r>
          </a:p>
          <a:p>
            <a:pPr marL="514350" indent="-514350">
              <a:spcBef>
                <a:spcPts val="0"/>
              </a:spcBef>
              <a:buNone/>
            </a:pPr>
            <a:r>
              <a:rPr lang="en-US" sz="4200" b="1" dirty="0" smtClean="0">
                <a:solidFill>
                  <a:schemeClr val="bg1"/>
                </a:solidFill>
              </a:rPr>
              <a:t>Required for positive options</a:t>
            </a:r>
          </a:p>
          <a:p>
            <a:pPr lvl="1">
              <a:spcBef>
                <a:spcPts val="0"/>
              </a:spcBef>
              <a:buFont typeface="Arial" pitchFamily="34" charset="0"/>
              <a:buChar char="•"/>
            </a:pPr>
            <a:r>
              <a:rPr lang="en-US" sz="4000" b="1" dirty="0" smtClean="0">
                <a:solidFill>
                  <a:schemeClr val="bg1"/>
                </a:solidFill>
              </a:rPr>
              <a:t>Habit</a:t>
            </a:r>
          </a:p>
          <a:p>
            <a:pPr lvl="1">
              <a:spcBef>
                <a:spcPts val="0"/>
              </a:spcBef>
              <a:buFont typeface="Arial" pitchFamily="34" charset="0"/>
              <a:buChar char="•"/>
            </a:pPr>
            <a:r>
              <a:rPr lang="en-US" sz="4000" b="1" dirty="0" smtClean="0">
                <a:solidFill>
                  <a:schemeClr val="bg1"/>
                </a:solidFill>
              </a:rPr>
              <a:t>Removing distractions</a:t>
            </a:r>
          </a:p>
          <a:p>
            <a:pPr lvl="1">
              <a:spcBef>
                <a:spcPts val="0"/>
              </a:spcBef>
              <a:buFont typeface="Arial" pitchFamily="34" charset="0"/>
              <a:buChar char="•"/>
            </a:pPr>
            <a:r>
              <a:rPr lang="en-US" sz="4000" b="1" dirty="0" smtClean="0">
                <a:solidFill>
                  <a:schemeClr val="bg1"/>
                </a:solidFill>
              </a:rPr>
              <a:t>Lifestyle commitments</a:t>
            </a:r>
          </a:p>
        </p:txBody>
      </p:sp>
      <p:pic>
        <p:nvPicPr>
          <p:cNvPr id="1030" name="Picture 6" descr="C:\Documents and Settings\rjames\Local Settings\Temporary Internet Files\Content.IE5\NA5J5WLH\MPj03875360000[1].jpg"/>
          <p:cNvPicPr>
            <a:picLocks noChangeAspect="1" noChangeArrowheads="1"/>
          </p:cNvPicPr>
          <p:nvPr/>
        </p:nvPicPr>
        <p:blipFill>
          <a:blip r:embed="rId2" cstate="print">
            <a:grayscl/>
          </a:blip>
          <a:srcRect/>
          <a:stretch>
            <a:fillRect/>
          </a:stretch>
        </p:blipFill>
        <p:spPr bwMode="auto">
          <a:xfrm>
            <a:off x="6643624" y="3352800"/>
            <a:ext cx="2500376" cy="3505200"/>
          </a:xfrm>
          <a:prstGeom prst="rect">
            <a:avLst/>
          </a:prstGeom>
          <a:noFill/>
        </p:spPr>
      </p:pic>
      <p:pic>
        <p:nvPicPr>
          <p:cNvPr id="9" name="Picture 8" descr="C:\Documents and Settings\rjames\Local Settings\Temporary Internet Files\Content.IE5\7XXAE5FQ\MPj03211870000[1].jpg"/>
          <p:cNvPicPr>
            <a:picLocks noChangeAspect="1" noChangeArrowheads="1"/>
          </p:cNvPicPr>
          <p:nvPr/>
        </p:nvPicPr>
        <p:blipFill>
          <a:blip r:embed="rId3" cstate="print"/>
          <a:srcRect/>
          <a:stretch>
            <a:fillRect/>
          </a:stretch>
        </p:blipFill>
        <p:spPr bwMode="auto">
          <a:xfrm>
            <a:off x="6629400" y="0"/>
            <a:ext cx="2514600" cy="352514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1890</TotalTime>
  <Words>1801</Words>
  <Application>Microsoft Office PowerPoint</Application>
  <PresentationFormat>On-screen Show (4:3)</PresentationFormat>
  <Paragraphs>273</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Each decision point is an opportunity  to change direction</vt:lpstr>
      <vt:lpstr>PowerPoint Presentation</vt:lpstr>
      <vt:lpstr>Partitions theory</vt:lpstr>
      <vt:lpstr>PowerPoint Presentation</vt:lpstr>
      <vt:lpstr>PowerPoint Presentation</vt:lpstr>
      <vt:lpstr>PowerPoint Presentation</vt:lpstr>
      <vt:lpstr>PowerPoint Presentation</vt:lpstr>
      <vt:lpstr>Partitions → Rational Deliberation</vt:lpstr>
      <vt:lpstr>PowerPoint Presentation</vt:lpstr>
      <vt:lpstr>Mental accounts (partitions)</vt:lpstr>
      <vt:lpstr>Three broad mental accounts (partitions)</vt:lpstr>
      <vt:lpstr>PowerPoint Presentation</vt:lpstr>
      <vt:lpstr>Mental accounting  as budget categories</vt:lpstr>
      <vt:lpstr>Financial partitioning device</vt:lpstr>
      <vt:lpstr>Increasing decision points required to choose a negative option</vt:lpstr>
      <vt:lpstr>PowerPoint Presentation</vt:lpstr>
      <vt:lpstr>Covenant marriage and waiting periods</vt:lpstr>
      <vt:lpstr>PowerPoint Presentation</vt:lpstr>
      <vt:lpstr>Example: Putting your credit card in a block of ice</vt:lpstr>
      <vt:lpstr>Increasing decision points required to choose a negative option</vt:lpstr>
      <vt:lpstr> (appealing)   Availability (eventually)   Beats       (rational)   Cognition </vt:lpstr>
      <vt:lpstr>PowerPoint Presentation</vt:lpstr>
      <vt:lpstr>Avoiding information about temptations</vt:lpstr>
      <vt:lpstr>Avoiding information about temptations</vt:lpstr>
      <vt:lpstr>Reducing availability of temptations</vt:lpstr>
      <vt:lpstr>PowerPoint Presentation</vt:lpstr>
      <vt:lpstr>PowerPoint Presentation</vt:lpstr>
      <vt:lpstr>PowerPoint Presentation</vt:lpstr>
      <vt:lpstr>PowerPoint Presentation</vt:lpstr>
      <vt:lpstr>Decreasing decision points required to choose a positive option</vt:lpstr>
      <vt:lpstr>Removing distractions</vt:lpstr>
      <vt:lpstr>PowerPoint Presentation</vt:lpstr>
      <vt:lpstr>PowerPoint Presentation</vt:lpstr>
      <vt:lpstr>PowerPoint Presentation</vt:lpstr>
      <vt:lpstr>PowerPoint Presentation</vt:lpstr>
      <vt:lpstr>PowerPoint Presentation</vt:lpstr>
      <vt:lpstr>PowerPoint Presentation</vt:lpstr>
      <vt:lpstr>Use technology to fight distractions!</vt:lpstr>
      <vt:lpstr>Decreasing decision points required to choose a positive 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change the decision environment</dc:title>
  <dc:creator/>
  <cp:lastModifiedBy>Udayan Roy</cp:lastModifiedBy>
  <cp:revision>185</cp:revision>
  <dcterms:created xsi:type="dcterms:W3CDTF">2009-09-19T16:08:02Z</dcterms:created>
  <dcterms:modified xsi:type="dcterms:W3CDTF">2010-11-29T02:14:50Z</dcterms:modified>
</cp:coreProperties>
</file>