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1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3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8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1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3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2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8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4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0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6C5F-A0EC-4595-BC7F-4B204619F05D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3C37-92B2-4C30-A180-FCCBD45A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41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1: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ECO41 International Economics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Udayan Roy</a:t>
            </a:r>
            <a:endParaRPr lang="en-US" dirty="0" smtClean="0"/>
          </a:p>
          <a:p>
            <a:r>
              <a:rPr lang="en-US" dirty="0" smtClean="0"/>
              <a:t>Based on </a:t>
            </a:r>
            <a:r>
              <a:rPr lang="en-US" i="1" dirty="0" smtClean="0"/>
              <a:t>International Economics: Theory and Policy</a:t>
            </a:r>
            <a:r>
              <a:rPr lang="en-US" dirty="0" smtClean="0"/>
              <a:t>, by Paul Krugman, Maurice Obstfeld, and Marc Melitz, Eleventh Edition,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ea typeface="Verdana" panose="020B0604030504040204" pitchFamily="34" charset="0"/>
              </a:rPr>
              <a:t>Gains from Trade </a:t>
            </a:r>
            <a:r>
              <a:rPr lang="en-US" altLang="en-US" sz="2000" dirty="0">
                <a:ea typeface="Verdana" panose="020B0604030504040204" pitchFamily="34" charset="0"/>
              </a:rPr>
              <a:t>(1 of 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001000" cy="3733800"/>
          </a:xfrm>
        </p:spPr>
        <p:txBody>
          <a:bodyPr/>
          <a:lstStyle/>
          <a:p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That there are gains from trade is probably the most important insight in international economics.</a:t>
            </a:r>
          </a:p>
          <a:p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Countries selling goods and services to each other almost always generates mutual benefits.</a:t>
            </a:r>
          </a:p>
          <a:p>
            <a:pPr marL="914400" lvl="1" indent="-429768">
              <a:buFont typeface="+mj-lt"/>
              <a:buAutoNum type="arabicPeriod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When a buyer and a seller engage in a voluntary transaction, 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they are both usually 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better 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off.</a:t>
            </a:r>
          </a:p>
          <a:p>
            <a:pPr lvl="2"/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Norwegian consumers import oranges that they would have a hard time </a:t>
            </a:r>
            <a:r>
              <a:rPr lang="en-US" alt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producing in Norway.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28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ea typeface="Verdana" panose="020B0604030504040204" pitchFamily="34" charset="0"/>
              </a:rPr>
              <a:t>Gains from Trade </a:t>
            </a:r>
            <a:r>
              <a:rPr lang="en-US" altLang="en-US" sz="2000" dirty="0">
                <a:ea typeface="Verdana" panose="020B0604030504040204" pitchFamily="34" charset="0"/>
              </a:rPr>
              <a:t>(2 of 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848600" cy="3733800"/>
          </a:xfrm>
        </p:spPr>
        <p:txBody>
          <a:bodyPr/>
          <a:lstStyle/>
          <a:p>
            <a:pPr marL="914400" lvl="1" indent="-429768">
              <a:buFont typeface="+mj-lt"/>
              <a:buAutoNum type="arabicPeriod" startAt="2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How could a country that is the most (least) efficient producer of everything gain from trade?</a:t>
            </a:r>
          </a:p>
          <a:p>
            <a:pPr lvl="2"/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Countries use finite resources to produce what </a:t>
            </a:r>
            <a:r>
              <a:rPr lang="en-US" alt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they are most </a:t>
            </a: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productive at (compared to their other production choices), </a:t>
            </a:r>
            <a:r>
              <a:rPr lang="en-US" alt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and then </a:t>
            </a: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trade those products for what they want to consume.</a:t>
            </a:r>
          </a:p>
          <a:p>
            <a:pPr lvl="2"/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Countries can specialize in production, while consuming </a:t>
            </a:r>
            <a:r>
              <a:rPr lang="en-US" alt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a great diversity of </a:t>
            </a: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goods and services through trade.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5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ea typeface="Verdana" panose="020B0604030504040204" pitchFamily="34" charset="0"/>
              </a:rPr>
              <a:t>Gains from Trade </a:t>
            </a:r>
            <a:r>
              <a:rPr lang="en-US" altLang="en-US" sz="2000" dirty="0">
                <a:ea typeface="Verdana" panose="020B0604030504040204" pitchFamily="34" charset="0"/>
              </a:rPr>
              <a:t>(3 of 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733800"/>
          </a:xfrm>
        </p:spPr>
        <p:txBody>
          <a:bodyPr/>
          <a:lstStyle/>
          <a:p>
            <a:pPr marL="914400" lvl="1" indent="-429768">
              <a:spcBef>
                <a:spcPct val="50000"/>
              </a:spcBef>
              <a:buFont typeface="+mj-lt"/>
              <a:buAutoNum type="arabicPeriod" startAt="3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Trade benefits countries by allowing them to export goods made with relatively abundant resources and 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import 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goods made with relatively scarce resources.</a:t>
            </a:r>
          </a:p>
          <a:p>
            <a:pPr marL="914400" lvl="1" indent="-429768">
              <a:spcBef>
                <a:spcPct val="50000"/>
              </a:spcBef>
              <a:buFont typeface="+mj-lt"/>
              <a:buAutoNum type="arabicPeriod" startAt="3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When countries specialize, they may be more efficient due to 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the larger scale of production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914400" lvl="1" indent="-429768">
              <a:spcBef>
                <a:spcPct val="50000"/>
              </a:spcBef>
              <a:buFont typeface="+mj-lt"/>
              <a:buAutoNum type="arabicPeriod" startAt="3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Countries may also gain by trading current resources for future resources (international borrowing and lending) and 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from 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international migration</a:t>
            </a:r>
            <a:r>
              <a:rPr lang="en-US" alt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ea typeface="Verdana" panose="020B0604030504040204" pitchFamily="34" charset="0"/>
              </a:rPr>
              <a:t>Gains from Trade </a:t>
            </a:r>
            <a:r>
              <a:rPr lang="en-US" altLang="en-US" sz="2000" dirty="0">
                <a:ea typeface="Verdana" panose="020B0604030504040204" pitchFamily="34" charset="0"/>
              </a:rPr>
              <a:t>(4 of 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001000" cy="3733800"/>
          </a:xfrm>
        </p:spPr>
        <p:txBody>
          <a:bodyPr/>
          <a:lstStyle/>
          <a:p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Trade is predicted to benefit </a:t>
            </a:r>
            <a:r>
              <a:rPr lang="en-US" altLang="en-US" sz="2400" b="1" dirty="0">
                <a:ea typeface="Verdana" panose="020B0604030504040204" pitchFamily="34" charset="0"/>
                <a:cs typeface="Verdana" panose="020B0604030504040204" pitchFamily="34" charset="0"/>
              </a:rPr>
              <a:t>countries as a whole</a:t>
            </a: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 in several ways, but trade may harm </a:t>
            </a:r>
            <a:r>
              <a:rPr lang="en-US" altLang="en-US" sz="2400" b="1" dirty="0">
                <a:ea typeface="Verdana" panose="020B0604030504040204" pitchFamily="34" charset="0"/>
                <a:cs typeface="Verdana" panose="020B0604030504040204" pitchFamily="34" charset="0"/>
              </a:rPr>
              <a:t>particular groups within a country.</a:t>
            </a:r>
          </a:p>
          <a:p>
            <a:pPr lvl="1"/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International trade can harm the owners of resources that are used relatively intensively in industries that compete with imports.</a:t>
            </a:r>
          </a:p>
          <a:p>
            <a:pPr lvl="1"/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Trade may therefore affect the distribution of income within a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Patterns of Trade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419599"/>
          </a:xfrm>
        </p:spPr>
        <p:txBody>
          <a:bodyPr/>
          <a:lstStyle/>
          <a:p>
            <a:r>
              <a:rPr lang="en-US" altLang="en-US" sz="2400" dirty="0"/>
              <a:t>The pattern of trade describes who sells what to whom.</a:t>
            </a:r>
          </a:p>
          <a:p>
            <a:r>
              <a:rPr lang="en-US" altLang="en-US" sz="2400" dirty="0"/>
              <a:t>Differences in </a:t>
            </a:r>
            <a:r>
              <a:rPr lang="en-US" altLang="en-US" sz="2400" b="1" dirty="0"/>
              <a:t>climate and resources</a:t>
            </a:r>
            <a:r>
              <a:rPr lang="en-US" altLang="en-US" sz="2400" dirty="0"/>
              <a:t> explain why Brazil exports coffee and Saudi Arabia exports oil.</a:t>
            </a:r>
          </a:p>
          <a:p>
            <a:r>
              <a:rPr lang="en-US" altLang="en-US" sz="2400" dirty="0"/>
              <a:t>But why does Japan export automobiles, while the U.S. exports aircraft?</a:t>
            </a:r>
          </a:p>
          <a:p>
            <a:r>
              <a:rPr lang="en-US" altLang="en-US" sz="2400" dirty="0"/>
              <a:t>Why some countries export certain products can stem from differences in:</a:t>
            </a:r>
          </a:p>
          <a:p>
            <a:pPr lvl="1"/>
            <a:r>
              <a:rPr lang="en-US" altLang="en-US" b="1" dirty="0"/>
              <a:t>Labor productivity</a:t>
            </a:r>
          </a:p>
          <a:p>
            <a:pPr lvl="1"/>
            <a:r>
              <a:rPr lang="en-US" altLang="en-US" b="1" dirty="0"/>
              <a:t>Relative supplies of capital, labor and land</a:t>
            </a:r>
            <a:r>
              <a:rPr lang="en-US" altLang="en-US" dirty="0"/>
              <a:t> and their use in the production of different goods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7543800" cy="1097280"/>
          </a:xfrm>
        </p:spPr>
        <p:txBody>
          <a:bodyPr/>
          <a:lstStyle/>
          <a:p>
            <a:r>
              <a:rPr lang="en-US" altLang="en-US" sz="3600" dirty="0"/>
              <a:t>Effects of Government Policies on Trade </a:t>
            </a:r>
            <a:r>
              <a:rPr lang="en-US" altLang="en-US" sz="2000" dirty="0"/>
              <a:t>(1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419599"/>
          </a:xfrm>
        </p:spPr>
        <p:txBody>
          <a:bodyPr/>
          <a:lstStyle/>
          <a:p>
            <a:r>
              <a:rPr lang="en-US" altLang="en-US" sz="2400" dirty="0"/>
              <a:t>Policy makers affect the amount of trade through</a:t>
            </a:r>
          </a:p>
          <a:p>
            <a:pPr lvl="1"/>
            <a:r>
              <a:rPr lang="en-US" altLang="en-US" b="1" dirty="0"/>
              <a:t>Tariffs:</a:t>
            </a:r>
            <a:r>
              <a:rPr lang="en-US" altLang="en-US" dirty="0"/>
              <a:t> a tax on imports or exports,</a:t>
            </a:r>
          </a:p>
          <a:p>
            <a:pPr lvl="1"/>
            <a:r>
              <a:rPr lang="en-US" altLang="en-US" b="1" dirty="0"/>
              <a:t>Quotas:</a:t>
            </a:r>
            <a:r>
              <a:rPr lang="en-US" altLang="en-US" dirty="0"/>
              <a:t> a quantity restriction on imports or exports,</a:t>
            </a:r>
          </a:p>
          <a:p>
            <a:pPr lvl="1"/>
            <a:r>
              <a:rPr lang="en-US" altLang="en-US" b="1" dirty="0"/>
              <a:t>Export subsidies:</a:t>
            </a:r>
            <a:r>
              <a:rPr lang="en-US" altLang="en-US" dirty="0"/>
              <a:t> a payment to producers that export, or</a:t>
            </a:r>
          </a:p>
          <a:p>
            <a:pPr lvl="1"/>
            <a:r>
              <a:rPr lang="en-US" altLang="en-US" dirty="0"/>
              <a:t>Through other regulations (ex., product specifications) </a:t>
            </a:r>
            <a:br>
              <a:rPr lang="en-US" altLang="en-US" dirty="0"/>
            </a:br>
            <a:r>
              <a:rPr lang="en-US" altLang="en-US" dirty="0"/>
              <a:t>that exclude foreign products from the market, but still allow domestic products.</a:t>
            </a:r>
          </a:p>
          <a:p>
            <a:r>
              <a:rPr lang="en-US" altLang="en-US" sz="2400" dirty="0"/>
              <a:t>What are the costs and benefits of these policies?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44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7391400" cy="1097280"/>
          </a:xfrm>
        </p:spPr>
        <p:txBody>
          <a:bodyPr/>
          <a:lstStyle/>
          <a:p>
            <a:r>
              <a:rPr lang="en-US" altLang="en-US" sz="3600" dirty="0"/>
              <a:t>Effects of Government Policies on Trade </a:t>
            </a:r>
            <a:r>
              <a:rPr lang="en-US" altLang="en-US" sz="2000" dirty="0"/>
              <a:t>(2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419599"/>
          </a:xfrm>
        </p:spPr>
        <p:txBody>
          <a:bodyPr/>
          <a:lstStyle/>
          <a:p>
            <a:r>
              <a:rPr lang="en-US" altLang="en-US" sz="2400" dirty="0"/>
              <a:t>If a government restricts trade, what are the costs if foreign governments respond likewise?</a:t>
            </a:r>
          </a:p>
          <a:p>
            <a:r>
              <a:rPr lang="en-US" altLang="en-US" sz="2400" dirty="0"/>
              <a:t>Trade policies are often chosen to cater to special interest groups, rather than to maximize national welfare.</a:t>
            </a:r>
          </a:p>
          <a:p>
            <a:r>
              <a:rPr lang="en-US" altLang="en-US" sz="2400" dirty="0"/>
              <a:t>Governments tend to adopt tariffs, then negotiate them down in exchange for reduction in trade barriers of other countries.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93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7391400" cy="1097280"/>
          </a:xfrm>
        </p:spPr>
        <p:txBody>
          <a:bodyPr/>
          <a:lstStyle/>
          <a:p>
            <a:r>
              <a:rPr lang="en-US" altLang="en-US" sz="3600" dirty="0"/>
              <a:t>International Finance Topics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419599"/>
          </a:xfrm>
        </p:spPr>
        <p:txBody>
          <a:bodyPr/>
          <a:lstStyle/>
          <a:p>
            <a:r>
              <a:rPr lang="en-US" altLang="en-US" sz="2400" dirty="0"/>
              <a:t>Exchanging risky assets such as stocks and bonds can benefit all countries by diversification that reduces the variability of income – another source of gains from trade.</a:t>
            </a:r>
          </a:p>
          <a:p>
            <a:r>
              <a:rPr lang="en-US" altLang="en-US" sz="2400" dirty="0"/>
              <a:t>Most international trade involves monetary transactions.</a:t>
            </a:r>
          </a:p>
          <a:p>
            <a:r>
              <a:rPr lang="en-US" altLang="en-US" sz="2400" dirty="0"/>
              <a:t>Many monetary events have important consequences for international trade.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0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7391400" cy="1097280"/>
          </a:xfrm>
        </p:spPr>
        <p:txBody>
          <a:bodyPr/>
          <a:lstStyle/>
          <a:p>
            <a:r>
              <a:rPr lang="en-US" altLang="en-US" sz="3600" dirty="0"/>
              <a:t>Balance of Payments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495800"/>
          </a:xfrm>
        </p:spPr>
        <p:txBody>
          <a:bodyPr/>
          <a:lstStyle/>
          <a:p>
            <a:r>
              <a:rPr lang="en-US" altLang="en-US" sz="2400" dirty="0"/>
              <a:t>Governments measure the value of exports and imports, as well as the value of financial assets that flow into and out of their countries.</a:t>
            </a:r>
          </a:p>
          <a:p>
            <a:pPr lvl="1"/>
            <a:r>
              <a:rPr lang="en-US" altLang="en-US" dirty="0"/>
              <a:t>Trade deficits, where countries import more than they export in value, </a:t>
            </a:r>
            <a:r>
              <a:rPr lang="en-US" altLang="en-US" dirty="0" smtClean="0"/>
              <a:t>are made possible by </a:t>
            </a:r>
            <a:r>
              <a:rPr lang="en-US" altLang="en-US" dirty="0"/>
              <a:t>net inflows of financial </a:t>
            </a:r>
            <a:r>
              <a:rPr lang="en-US" altLang="en-US" dirty="0" smtClean="0"/>
              <a:t>assets (borrowing).</a:t>
            </a:r>
            <a:endParaRPr lang="en-US" altLang="en-US" dirty="0"/>
          </a:p>
          <a:p>
            <a:r>
              <a:rPr lang="en-US" altLang="en-US" sz="2400" dirty="0"/>
              <a:t>The </a:t>
            </a:r>
            <a:r>
              <a:rPr lang="en-US" altLang="en-US" sz="2400" b="1" dirty="0"/>
              <a:t>official settlements balance,</a:t>
            </a:r>
            <a:r>
              <a:rPr lang="en-US" altLang="en-US" sz="2400" dirty="0"/>
              <a:t> or the balance of payments, measures the balance of funds that central banks use for official international payments.</a:t>
            </a:r>
          </a:p>
          <a:p>
            <a:r>
              <a:rPr lang="en-US" altLang="en-US" sz="2400" dirty="0"/>
              <a:t>All three values are measured in the government</a:t>
            </a:r>
            <a:r>
              <a:rPr lang="ja-JP" altLang="en-US" sz="2400" dirty="0"/>
              <a:t>’</a:t>
            </a:r>
            <a:r>
              <a:rPr lang="en-US" altLang="ja-JP" sz="2400" dirty="0"/>
              <a:t>s </a:t>
            </a:r>
            <a:r>
              <a:rPr lang="en-US" altLang="ja-JP" sz="2400" b="1" dirty="0"/>
              <a:t>national income accounts.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443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7391400" cy="1097280"/>
          </a:xfrm>
        </p:spPr>
        <p:txBody>
          <a:bodyPr/>
          <a:lstStyle/>
          <a:p>
            <a:r>
              <a:rPr lang="en-US" altLang="en-US" sz="3600" dirty="0"/>
              <a:t>Exchange Rate Determination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001000" cy="4572000"/>
          </a:xfrm>
        </p:spPr>
        <p:txBody>
          <a:bodyPr/>
          <a:lstStyle/>
          <a:p>
            <a:r>
              <a:rPr lang="en-US" altLang="en-US" sz="2400" b="1" dirty="0"/>
              <a:t>Exchange rates</a:t>
            </a:r>
            <a:r>
              <a:rPr lang="en-US" altLang="en-US" sz="2400" dirty="0"/>
              <a:t> are an important financial issue for most governments.</a:t>
            </a:r>
          </a:p>
          <a:p>
            <a:r>
              <a:rPr lang="en-US" altLang="en-US" sz="2400" dirty="0"/>
              <a:t>Exchange rates measure how much domestic currency can be exchanged for foreign currency and thus affect how much:</a:t>
            </a:r>
          </a:p>
          <a:p>
            <a:pPr lvl="1"/>
            <a:r>
              <a:rPr lang="en-US" altLang="en-US" dirty="0"/>
              <a:t>Goods denominated in foreign currency (imports) cost in the domestic country.</a:t>
            </a:r>
          </a:p>
          <a:p>
            <a:pPr lvl="1"/>
            <a:r>
              <a:rPr lang="en-US" altLang="en-US" dirty="0"/>
              <a:t>Goods denominated in domestic currency (exports) cost in foreign markets.</a:t>
            </a:r>
          </a:p>
          <a:p>
            <a:r>
              <a:rPr lang="en-US" altLang="en-US" sz="2400" dirty="0"/>
              <a:t>Some exchange rates change continually (float) while others are fixed for periods of time.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84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International Economics About?</a:t>
            </a:r>
          </a:p>
          <a:p>
            <a:pPr lvl="1"/>
            <a:r>
              <a:rPr lang="en-US" dirty="0" smtClean="0"/>
              <a:t>International Trade</a:t>
            </a:r>
          </a:p>
          <a:p>
            <a:pPr lvl="2"/>
            <a:r>
              <a:rPr lang="en-US" dirty="0" smtClean="0"/>
              <a:t>The Gains from Trade</a:t>
            </a:r>
          </a:p>
          <a:p>
            <a:pPr lvl="2"/>
            <a:r>
              <a:rPr lang="en-US" dirty="0" smtClean="0"/>
              <a:t>The Pattern of Trade</a:t>
            </a:r>
          </a:p>
          <a:p>
            <a:pPr lvl="2"/>
            <a:r>
              <a:rPr lang="en-US" dirty="0" smtClean="0"/>
              <a:t>How Much Trade?</a:t>
            </a:r>
          </a:p>
          <a:p>
            <a:pPr lvl="1"/>
            <a:r>
              <a:rPr lang="en-US" dirty="0" smtClean="0"/>
              <a:t>International Finance</a:t>
            </a:r>
          </a:p>
          <a:p>
            <a:pPr lvl="2"/>
            <a:r>
              <a:rPr lang="en-US" dirty="0" smtClean="0"/>
              <a:t>Balance of Payments</a:t>
            </a:r>
          </a:p>
          <a:p>
            <a:pPr lvl="2"/>
            <a:r>
              <a:rPr lang="en-US" dirty="0" smtClean="0"/>
              <a:t>Exchange Rate Determination</a:t>
            </a:r>
          </a:p>
          <a:p>
            <a:pPr lvl="2"/>
            <a:r>
              <a:rPr lang="en-US" dirty="0" smtClean="0"/>
              <a:t>International Policy Coordination</a:t>
            </a:r>
          </a:p>
          <a:p>
            <a:pPr lvl="2"/>
            <a:r>
              <a:rPr lang="en-US" dirty="0" smtClean="0"/>
              <a:t>The International Capital Market</a:t>
            </a:r>
            <a:endParaRPr lang="en-US" dirty="0"/>
          </a:p>
          <a:p>
            <a:r>
              <a:rPr lang="en-US" dirty="0" smtClean="0"/>
              <a:t>International Economics: Trade and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8001000" cy="1097280"/>
          </a:xfrm>
        </p:spPr>
        <p:txBody>
          <a:bodyPr/>
          <a:lstStyle/>
          <a:p>
            <a:r>
              <a:rPr lang="en-US" altLang="en-US" sz="3600" dirty="0"/>
              <a:t>International Policy Coordination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543800" cy="4572000"/>
          </a:xfrm>
        </p:spPr>
        <p:txBody>
          <a:bodyPr/>
          <a:lstStyle/>
          <a:p>
            <a:r>
              <a:rPr lang="en-US" altLang="en-US" sz="2400" dirty="0"/>
              <a:t>In an integrated economy, one country</a:t>
            </a:r>
            <a:r>
              <a:rPr lang="ja-JP" altLang="en-US" sz="2400" dirty="0"/>
              <a:t>’</a:t>
            </a:r>
            <a:r>
              <a:rPr lang="en-US" altLang="ja-JP" sz="2400" dirty="0"/>
              <a:t>s economic policies usually affect other countries as well, leading to the need for some degree of policy coordination.</a:t>
            </a:r>
          </a:p>
          <a:p>
            <a:pPr lvl="1"/>
            <a:r>
              <a:rPr lang="en-US" altLang="en-US" dirty="0"/>
              <a:t>Depends on type of exchange rate regime.</a:t>
            </a:r>
          </a:p>
          <a:p>
            <a:r>
              <a:rPr lang="en-US" altLang="en-US" sz="2400" dirty="0"/>
              <a:t>Capital markets, where money is </a:t>
            </a:r>
            <a:r>
              <a:rPr lang="en-US" altLang="en-US" sz="2400" dirty="0" smtClean="0"/>
              <a:t>exchanged (borrowed) </a:t>
            </a:r>
            <a:r>
              <a:rPr lang="en-US" altLang="en-US" sz="2400" dirty="0"/>
              <a:t>for promises to </a:t>
            </a:r>
            <a:r>
              <a:rPr lang="en-US" altLang="en-US" sz="2400" dirty="0" smtClean="0"/>
              <a:t>repay </a:t>
            </a:r>
            <a:r>
              <a:rPr lang="en-US" altLang="en-US" sz="2400" dirty="0"/>
              <a:t>in the future, have special concerns in an international setting:</a:t>
            </a:r>
          </a:p>
          <a:p>
            <a:pPr lvl="1"/>
            <a:r>
              <a:rPr lang="en-US" altLang="en-US" dirty="0"/>
              <a:t>Currency fluctuations can alter the value paid.</a:t>
            </a:r>
          </a:p>
          <a:p>
            <a:pPr lvl="1"/>
            <a:r>
              <a:rPr lang="en-US" altLang="en-US" dirty="0"/>
              <a:t>Countries, especially developing ones, might default on debt.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68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8001000" cy="1097280"/>
          </a:xfrm>
        </p:spPr>
        <p:txBody>
          <a:bodyPr/>
          <a:lstStyle/>
          <a:p>
            <a:r>
              <a:rPr lang="en-US" altLang="en-US" sz="3600" dirty="0"/>
              <a:t>The International Capital Market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001000" cy="3810000"/>
          </a:xfrm>
        </p:spPr>
        <p:txBody>
          <a:bodyPr/>
          <a:lstStyle/>
          <a:p>
            <a:r>
              <a:rPr lang="en-US" altLang="en-US" sz="2400" dirty="0"/>
              <a:t>Capital markets are arrangements by which individuals and firms exchange money now for promises to pay in the future.</a:t>
            </a:r>
          </a:p>
          <a:p>
            <a:r>
              <a:rPr lang="en-US" altLang="en-US" sz="2400" dirty="0"/>
              <a:t>International capital markets cope with special regulations that countries impose on foreign investments.</a:t>
            </a:r>
          </a:p>
          <a:p>
            <a:pPr lvl="1"/>
            <a:r>
              <a:rPr lang="en-US" altLang="en-US" dirty="0"/>
              <a:t>Special risks of currency fluctuations and national default;</a:t>
            </a:r>
          </a:p>
          <a:p>
            <a:pPr lvl="1"/>
            <a:r>
              <a:rPr lang="en-US" altLang="en-US" dirty="0"/>
              <a:t>Sometimes offer opportunities to evade regulations placed on domestic markets.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78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5372"/>
            <a:ext cx="8001000" cy="1097280"/>
          </a:xfrm>
        </p:spPr>
        <p:txBody>
          <a:bodyPr/>
          <a:lstStyle/>
          <a:p>
            <a:r>
              <a:rPr lang="en-US" altLang="en-US" sz="3600" dirty="0"/>
              <a:t>International Trade Versus Finance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001000" cy="3733800"/>
          </a:xfrm>
        </p:spPr>
        <p:txBody>
          <a:bodyPr/>
          <a:lstStyle/>
          <a:p>
            <a:r>
              <a:rPr lang="en-US" altLang="en-US" sz="2400" dirty="0"/>
              <a:t>International trade focuses on transactions involving movement of goods and services across nations.</a:t>
            </a:r>
          </a:p>
          <a:p>
            <a:pPr lvl="1"/>
            <a:r>
              <a:rPr lang="en-US" altLang="en-US" dirty="0"/>
              <a:t>International trade theory (Econ/Trade Chapters 2–8) and policy (Econ/Trade Chapters 9–12).</a:t>
            </a:r>
          </a:p>
          <a:p>
            <a:r>
              <a:rPr lang="en-US" altLang="en-US" sz="2400" dirty="0"/>
              <a:t>International finance focuses on financial or monetary transactions across nations.</a:t>
            </a:r>
          </a:p>
          <a:p>
            <a:pPr lvl="1"/>
            <a:r>
              <a:rPr lang="en-US" altLang="en-US" dirty="0"/>
              <a:t>International monetary theory (Econ Chapters 13–18/Finance Chapters 2-7) and policy (Econ Chapters 19–22/Finance Chapters 8-11).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76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1-1 </a:t>
            </a:r>
            <a:r>
              <a:rPr lang="en-US" altLang="en-US" dirty="0">
                <a:ea typeface="Verdana" panose="020B0604030504040204" pitchFamily="34" charset="0"/>
              </a:rPr>
              <a:t>Exports and Imports as a Percentage of U.S. National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40927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earn income by producing goods and services</a:t>
            </a:r>
          </a:p>
          <a:p>
            <a:r>
              <a:rPr lang="en-US" dirty="0" smtClean="0"/>
              <a:t>The share of our production that is exported has been increasing</a:t>
            </a:r>
          </a:p>
          <a:p>
            <a:r>
              <a:rPr lang="en-US" dirty="0" smtClean="0"/>
              <a:t>The share of our spending that is spent on imported goods and services has been increasing</a:t>
            </a:r>
          </a:p>
          <a:p>
            <a:r>
              <a:rPr lang="en-US" dirty="0" smtClean="0"/>
              <a:t>As our national income has been rising over time, the actual dollar amounts of exports and imports have been increasing even faster</a:t>
            </a:r>
            <a:endParaRPr lang="en-US" dirty="0"/>
          </a:p>
        </p:txBody>
      </p:sp>
      <p:pic>
        <p:nvPicPr>
          <p:cNvPr id="4" name="Picture 1" descr="The graph shows exports and imports as a percentage of U S national income versus year, from 1960 to 2015. 7 shaded areas indicate U S recessions. The plot for exports generally rises from (1960, 5.0) to (2015, 12.0). A significant drop occurs from (2007, 12.0) to (2009, 10.5), before a rise to (2011, 13.0). The plot for imports generally rises from (1960, 4.0) to (2015, 14.8). A significant drop in the imports plot occurs from (2007, 17.3), to (2009, 13.0), before a rise back to (2011, 17.0). The shaded areas for U S recessions, by years, are as follows: 1970 to 1972; 1974 to 1976; 1980 to 1981; 1982 to 1983; 1991 to 1992; 2003 to 2004; and 2008 to 2011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67" y="1825625"/>
            <a:ext cx="5577699" cy="348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1-1 </a:t>
            </a:r>
            <a:r>
              <a:rPr lang="en-US" altLang="en-US" dirty="0">
                <a:ea typeface="Verdana" panose="020B0604030504040204" pitchFamily="34" charset="0"/>
              </a:rPr>
              <a:t>Exports and Imports as a Percentage of U.S. National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4092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Exports and imports go up during business cycle recoveries and down during business cycle recessions</a:t>
            </a:r>
            <a:endParaRPr lang="en-US" dirty="0"/>
          </a:p>
        </p:txBody>
      </p:sp>
      <p:pic>
        <p:nvPicPr>
          <p:cNvPr id="4" name="Picture 1" descr="The graph shows exports and imports as a percentage of U S national income versus year, from 1960 to 2015. 7 shaded areas indicate U S recessions. The plot for exports generally rises from (1960, 5.0) to (2015, 12.0). A significant drop occurs from (2007, 12.0) to (2009, 10.5), before a rise to (2011, 13.0). The plot for imports generally rises from (1960, 4.0) to (2015, 14.8). A significant drop in the imports plot occurs from (2007, 17.3), to (2009, 13.0), before a rise back to (2011, 17.0). The shaded areas for U S recessions, by years, are as follows: 1970 to 1972; 1974 to 1976; 1980 to 1981; 1982 to 1983; 1991 to 1992; 2003 to 2004; and 2008 to 2011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67" y="1825625"/>
            <a:ext cx="5577699" cy="348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8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</a:rPr>
              <a:t>Figure 1.2 Average of Exports and Imports as Percentages of National Income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6309" cy="4351338"/>
          </a:xfrm>
        </p:spPr>
        <p:txBody>
          <a:bodyPr/>
          <a:lstStyle/>
          <a:p>
            <a:r>
              <a:rPr lang="en-US" dirty="0" smtClean="0"/>
              <a:t>Trade is more important in smaller countries</a:t>
            </a:r>
          </a:p>
          <a:p>
            <a:pPr lvl="1"/>
            <a:r>
              <a:rPr lang="en-US" dirty="0" smtClean="0"/>
              <a:t>Why?</a:t>
            </a:r>
          </a:p>
        </p:txBody>
      </p:sp>
      <p:pic>
        <p:nvPicPr>
          <p:cNvPr id="4" name="Picture 3" descr="The graph shows exports and imports as a percentage of national income for the following 6 countries. U S, 15%; Canada, 33%; Mexico 35%; Germany, 42%; South Korea, 42%; and Belgium, 87%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257" y="1826210"/>
            <a:ext cx="4418965" cy="3606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4257" y="5514109"/>
            <a:ext cx="4526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average of exports and imports as a percentage of national income, in 2015.</a:t>
            </a:r>
            <a:br>
              <a:rPr lang="en-US" dirty="0" smtClean="0"/>
            </a:br>
            <a:r>
              <a:rPr lang="en-US" dirty="0" smtClean="0"/>
              <a:t>Source: 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0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</a:rPr>
              <a:t>Figure 1.2 Average of Exports and Imports as Percentages of National Income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6309" cy="4351338"/>
          </a:xfrm>
        </p:spPr>
        <p:txBody>
          <a:bodyPr/>
          <a:lstStyle/>
          <a:p>
            <a:r>
              <a:rPr lang="en-US" dirty="0" smtClean="0"/>
              <a:t>Trade is more important in smaller countries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A small country will usually not be representative of the world as a whole. </a:t>
            </a:r>
          </a:p>
          <a:p>
            <a:pPr lvl="1"/>
            <a:r>
              <a:rPr lang="en-US" dirty="0" smtClean="0"/>
              <a:t>So it may have significant advantages in the  production of some goods/services and significant disadvantages in the production of other goods/services</a:t>
            </a:r>
          </a:p>
          <a:p>
            <a:pPr lvl="1"/>
            <a:r>
              <a:rPr lang="en-US" dirty="0" smtClean="0"/>
              <a:t>Such mismatches with the rest of the world usually lead to a lot of trade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The graph shows exports and imports as a percentage of national income for the following 6 countries. U S, 15%; Canada, 33%; Mexico 35%; Germany, 42%; South Korea, 42%; and Belgium, 87%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257" y="1826210"/>
            <a:ext cx="4418965" cy="3606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4257" y="5514109"/>
            <a:ext cx="4526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average of exports and imports as a percentage of national income, in 2015.</a:t>
            </a:r>
            <a:br>
              <a:rPr lang="en-US" dirty="0" smtClean="0"/>
            </a:br>
            <a:r>
              <a:rPr lang="en-US" dirty="0" smtClean="0"/>
              <a:t>Source: 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</a:rPr>
              <a:t>Figure 1.2 Average of Exports and Imports as Percentages of National Income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6309" cy="4351338"/>
          </a:xfrm>
        </p:spPr>
        <p:txBody>
          <a:bodyPr/>
          <a:lstStyle/>
          <a:p>
            <a:r>
              <a:rPr lang="en-US" dirty="0" smtClean="0"/>
              <a:t>Trade is more important in smaller countries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In some cases, production costs can be kept low only if the volume of production is high.</a:t>
            </a:r>
          </a:p>
          <a:p>
            <a:pPr lvl="1"/>
            <a:r>
              <a:rPr lang="en-US" dirty="0" smtClean="0"/>
              <a:t>In such cases, producers in small countries may not be competitive unless they export a lot of their output</a:t>
            </a:r>
          </a:p>
          <a:p>
            <a:pPr lvl="1"/>
            <a:r>
              <a:rPr lang="en-US" dirty="0" smtClean="0"/>
              <a:t>This is yet another reason why Belgium trades a lot more than the US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The graph shows exports and imports as a percentage of national income for the following 6 countries. U S, 15%; Canada, 33%; Mexico 35%; Germany, 42%; South Korea, 42%; and Belgium, 87%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257" y="1826210"/>
            <a:ext cx="4418965" cy="3606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4257" y="5514109"/>
            <a:ext cx="4526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average of exports and imports as a percentage of national income, in 2015.</a:t>
            </a:r>
            <a:br>
              <a:rPr lang="en-US" dirty="0" smtClean="0"/>
            </a:br>
            <a:r>
              <a:rPr lang="en-US" dirty="0" smtClean="0"/>
              <a:t>Source: 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19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</a:rPr>
              <a:t>Figure 1.2 Average of Exports and Imports as Percentages of National Income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630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Trade is more important in smaller countries</a:t>
            </a:r>
          </a:p>
          <a:p>
            <a:r>
              <a:rPr lang="en-US" dirty="0" smtClean="0"/>
              <a:t>Question: Rank the following places according to the likely extent of </a:t>
            </a:r>
            <a:r>
              <a:rPr lang="en-US" dirty="0" smtClean="0"/>
              <a:t>cross-border trade</a:t>
            </a:r>
            <a:r>
              <a:rPr lang="en-US" dirty="0" smtClean="0"/>
              <a:t>: USA, New York, Long Island, Nassau County</a:t>
            </a:r>
          </a:p>
        </p:txBody>
      </p:sp>
      <p:pic>
        <p:nvPicPr>
          <p:cNvPr id="4" name="Picture 3" descr="The graph shows exports and imports as a percentage of national income for the following 6 countries. U S, 15%; Canada, 33%; Mexico 35%; Germany, 42%; South Korea, 42%; and Belgium, 87%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257" y="1826210"/>
            <a:ext cx="4418965" cy="3606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4257" y="5514109"/>
            <a:ext cx="4526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average of exports and imports as a percentage of national income, in 2015.</a:t>
            </a:r>
            <a:br>
              <a:rPr lang="en-US" dirty="0" smtClean="0"/>
            </a:br>
            <a:r>
              <a:rPr lang="en-US" dirty="0" smtClean="0"/>
              <a:t>Source: 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International Economics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Goods and services flow across international borders. So do people. The effects of trade and migration are part of international economics.</a:t>
            </a:r>
          </a:p>
          <a:p>
            <a:r>
              <a:rPr lang="en-US" dirty="0" smtClean="0"/>
              <a:t>Residents of one country may borrow money from and lend money to residents of other countries. The effects of this is also part of international economics.</a:t>
            </a:r>
          </a:p>
          <a:p>
            <a:r>
              <a:rPr lang="en-US" dirty="0" smtClean="0"/>
              <a:t>Government policies of one country may affect other countries. This too is international economics.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1439</Words>
  <Application>Microsoft Office PowerPoint</Application>
  <PresentationFormat>Widescreen</PresentationFormat>
  <Paragraphs>115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游ゴシック</vt:lpstr>
      <vt:lpstr>Arial</vt:lpstr>
      <vt:lpstr>Calibri</vt:lpstr>
      <vt:lpstr>Calibri Light</vt:lpstr>
      <vt:lpstr>Verdana</vt:lpstr>
      <vt:lpstr>Office Theme</vt:lpstr>
      <vt:lpstr>Chapter 1: Introduction</vt:lpstr>
      <vt:lpstr>Contents</vt:lpstr>
      <vt:lpstr>Figure 1-1 Exports and Imports as a Percentage of U.S. National Income</vt:lpstr>
      <vt:lpstr>Figure 1-1 Exports and Imports as a Percentage of U.S. National Income</vt:lpstr>
      <vt:lpstr>Figure 1.2 Average of Exports and Imports as Percentages of National Income in 2015</vt:lpstr>
      <vt:lpstr>Figure 1.2 Average of Exports and Imports as Percentages of National Income in 2015</vt:lpstr>
      <vt:lpstr>Figure 1.2 Average of Exports and Imports as Percentages of National Income in 2015</vt:lpstr>
      <vt:lpstr>Figure 1.2 Average of Exports and Imports as Percentages of National Income in 2015</vt:lpstr>
      <vt:lpstr>What Is International Economics About?</vt:lpstr>
      <vt:lpstr>Gains from Trade (1 of 4)</vt:lpstr>
      <vt:lpstr>Gains from Trade (2 of 4)</vt:lpstr>
      <vt:lpstr>Gains from Trade (3 of 4)</vt:lpstr>
      <vt:lpstr>Gains from Trade (4 of 4)</vt:lpstr>
      <vt:lpstr>Patterns of Trade</vt:lpstr>
      <vt:lpstr>Effects of Government Policies on Trade (1 of 2)</vt:lpstr>
      <vt:lpstr>Effects of Government Policies on Trade (2 of 2)</vt:lpstr>
      <vt:lpstr>International Finance Topics</vt:lpstr>
      <vt:lpstr>Balance of Payments</vt:lpstr>
      <vt:lpstr>Exchange Rate Determination</vt:lpstr>
      <vt:lpstr>International Policy Coordination</vt:lpstr>
      <vt:lpstr>The International Capital Market</vt:lpstr>
      <vt:lpstr>International Trade Versus Finance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Introduction</dc:title>
  <dc:creator>Udayan Roy</dc:creator>
  <cp:lastModifiedBy>Udayan Roy</cp:lastModifiedBy>
  <cp:revision>18</cp:revision>
  <dcterms:created xsi:type="dcterms:W3CDTF">2017-08-03T00:43:07Z</dcterms:created>
  <dcterms:modified xsi:type="dcterms:W3CDTF">2017-08-12T22:58:05Z</dcterms:modified>
</cp:coreProperties>
</file>