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69"/>
  </p:notesMasterIdLst>
  <p:handoutMasterIdLst>
    <p:handoutMasterId r:id="rId70"/>
  </p:handoutMasterIdLst>
  <p:sldIdLst>
    <p:sldId id="261" r:id="rId2"/>
    <p:sldId id="262" r:id="rId3"/>
    <p:sldId id="263" r:id="rId4"/>
    <p:sldId id="264" r:id="rId5"/>
    <p:sldId id="277" r:id="rId6"/>
    <p:sldId id="333" r:id="rId7"/>
    <p:sldId id="385" r:id="rId8"/>
    <p:sldId id="335" r:id="rId9"/>
    <p:sldId id="267" r:id="rId10"/>
    <p:sldId id="386" r:id="rId11"/>
    <p:sldId id="370" r:id="rId12"/>
    <p:sldId id="279" r:id="rId13"/>
    <p:sldId id="336" r:id="rId14"/>
    <p:sldId id="390" r:id="rId15"/>
    <p:sldId id="281" r:id="rId16"/>
    <p:sldId id="337" r:id="rId17"/>
    <p:sldId id="372" r:id="rId18"/>
    <p:sldId id="387" r:id="rId19"/>
    <p:sldId id="388" r:id="rId20"/>
    <p:sldId id="375" r:id="rId21"/>
    <p:sldId id="286" r:id="rId22"/>
    <p:sldId id="391" r:id="rId23"/>
    <p:sldId id="392" r:id="rId24"/>
    <p:sldId id="393" r:id="rId25"/>
    <p:sldId id="394" r:id="rId26"/>
    <p:sldId id="364" r:id="rId27"/>
    <p:sldId id="289" r:id="rId28"/>
    <p:sldId id="341" r:id="rId29"/>
    <p:sldId id="389" r:id="rId30"/>
    <p:sldId id="371" r:id="rId31"/>
    <p:sldId id="376" r:id="rId32"/>
    <p:sldId id="377" r:id="rId33"/>
    <p:sldId id="378" r:id="rId34"/>
    <p:sldId id="379" r:id="rId35"/>
    <p:sldId id="381" r:id="rId36"/>
    <p:sldId id="382" r:id="rId37"/>
    <p:sldId id="383" r:id="rId38"/>
    <p:sldId id="290" r:id="rId39"/>
    <p:sldId id="291" r:id="rId40"/>
    <p:sldId id="293" r:id="rId41"/>
    <p:sldId id="361" r:id="rId42"/>
    <p:sldId id="294" r:id="rId43"/>
    <p:sldId id="302" r:id="rId44"/>
    <p:sldId id="303" r:id="rId45"/>
    <p:sldId id="348" r:id="rId46"/>
    <p:sldId id="384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45" r:id="rId55"/>
    <p:sldId id="346" r:id="rId56"/>
    <p:sldId id="314" r:id="rId57"/>
    <p:sldId id="315" r:id="rId58"/>
    <p:sldId id="347" r:id="rId59"/>
    <p:sldId id="365" r:id="rId60"/>
    <p:sldId id="356" r:id="rId61"/>
    <p:sldId id="366" r:id="rId62"/>
    <p:sldId id="357" r:id="rId63"/>
    <p:sldId id="358" r:id="rId64"/>
    <p:sldId id="316" r:id="rId65"/>
    <p:sldId id="317" r:id="rId66"/>
    <p:sldId id="318" r:id="rId67"/>
    <p:sldId id="319" r:id="rId68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7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5BEDAD-4340-45A4-8833-4B3AB2463548}" v="121" dt="2023-10-19T10:43:36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6" autoAdjust="0"/>
    <p:restoredTop sz="92578" autoAdjust="0"/>
  </p:normalViewPr>
  <p:slideViewPr>
    <p:cSldViewPr snapToGrid="0">
      <p:cViewPr varScale="1">
        <p:scale>
          <a:sx n="62" d="100"/>
          <a:sy n="62" d="100"/>
        </p:scale>
        <p:origin x="540" y="36"/>
      </p:cViewPr>
      <p:guideLst>
        <p:guide orient="horz" pos="937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97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75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microsoft.com/office/2015/10/relationships/revisionInfo" Target="revisionInfo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dayan Roy" userId="S::udayan.roy@liu.edu::b5387a02-142c-4af0-bee5-2683155e8383" providerId="AD" clId="Web-{C422BED5-B986-61A2-DA1D-B9860477D5D6}"/>
    <pc:docChg chg="modSld">
      <pc:chgData name="Udayan Roy" userId="S::udayan.roy@liu.edu::b5387a02-142c-4af0-bee5-2683155e8383" providerId="AD" clId="Web-{C422BED5-B986-61A2-DA1D-B9860477D5D6}" dt="2023-10-19T14:59:12.516" v="2" actId="20577"/>
      <pc:docMkLst>
        <pc:docMk/>
      </pc:docMkLst>
      <pc:sldChg chg="modSp">
        <pc:chgData name="Udayan Roy" userId="S::udayan.roy@liu.edu::b5387a02-142c-4af0-bee5-2683155e8383" providerId="AD" clId="Web-{C422BED5-B986-61A2-DA1D-B9860477D5D6}" dt="2023-10-19T14:59:12.516" v="2" actId="20577"/>
        <pc:sldMkLst>
          <pc:docMk/>
          <pc:sldMk cId="3527265478" sldId="391"/>
        </pc:sldMkLst>
        <pc:spChg chg="mod">
          <ac:chgData name="Udayan Roy" userId="S::udayan.roy@liu.edu::b5387a02-142c-4af0-bee5-2683155e8383" providerId="AD" clId="Web-{C422BED5-B986-61A2-DA1D-B9860477D5D6}" dt="2023-10-19T14:59:12.516" v="2" actId="20577"/>
          <ac:spMkLst>
            <pc:docMk/>
            <pc:sldMk cId="3527265478" sldId="391"/>
            <ac:spMk id="3" creationId="{E5A98CFF-7851-0944-5374-CDFE0EE3FF3E}"/>
          </ac:spMkLst>
        </pc:spChg>
      </pc:sldChg>
    </pc:docChg>
  </pc:docChgLst>
  <pc:docChgLst>
    <pc:chgData name="Udayan Roy" userId="b5387a02-142c-4af0-bee5-2683155e8383" providerId="ADAL" clId="{175BEDAD-4340-45A4-8833-4B3AB2463548}"/>
    <pc:docChg chg="undo custSel addSld modSld modMainMaster">
      <pc:chgData name="Udayan Roy" userId="b5387a02-142c-4af0-bee5-2683155e8383" providerId="ADAL" clId="{175BEDAD-4340-45A4-8833-4B3AB2463548}" dt="2023-10-25T01:47:14.570" v="2327" actId="20577"/>
      <pc:docMkLst>
        <pc:docMk/>
      </pc:docMkLst>
      <pc:sldChg chg="modSp">
        <pc:chgData name="Udayan Roy" userId="b5387a02-142c-4af0-bee5-2683155e8383" providerId="ADAL" clId="{175BEDAD-4340-45A4-8833-4B3AB2463548}" dt="2023-10-19T03:51:44.799" v="179" actId="20577"/>
        <pc:sldMkLst>
          <pc:docMk/>
          <pc:sldMk cId="0" sldId="279"/>
        </pc:sldMkLst>
        <pc:spChg chg="mod">
          <ac:chgData name="Udayan Roy" userId="b5387a02-142c-4af0-bee5-2683155e8383" providerId="ADAL" clId="{175BEDAD-4340-45A4-8833-4B3AB2463548}" dt="2023-10-19T03:51:44.799" v="179" actId="20577"/>
          <ac:spMkLst>
            <pc:docMk/>
            <pc:sldMk cId="0" sldId="279"/>
            <ac:spMk id="95235" creationId="{00000000-0000-0000-0000-000000000000}"/>
          </ac:spMkLst>
        </pc:spChg>
      </pc:sldChg>
      <pc:sldChg chg="modSp mod">
        <pc:chgData name="Udayan Roy" userId="b5387a02-142c-4af0-bee5-2683155e8383" providerId="ADAL" clId="{175BEDAD-4340-45A4-8833-4B3AB2463548}" dt="2023-10-19T03:52:37.304" v="234" actId="20577"/>
        <pc:sldMkLst>
          <pc:docMk/>
          <pc:sldMk cId="0" sldId="333"/>
        </pc:sldMkLst>
        <pc:spChg chg="mod">
          <ac:chgData name="Udayan Roy" userId="b5387a02-142c-4af0-bee5-2683155e8383" providerId="ADAL" clId="{175BEDAD-4340-45A4-8833-4B3AB2463548}" dt="2023-10-19T03:52:37.304" v="234" actId="20577"/>
          <ac:spMkLst>
            <pc:docMk/>
            <pc:sldMk cId="0" sldId="333"/>
            <ac:spMk id="10242" creationId="{00000000-0000-0000-0000-000000000000}"/>
          </ac:spMkLst>
        </pc:spChg>
      </pc:sldChg>
      <pc:sldChg chg="addSp modSp mod">
        <pc:chgData name="Udayan Roy" userId="b5387a02-142c-4af0-bee5-2683155e8383" providerId="ADAL" clId="{175BEDAD-4340-45A4-8833-4B3AB2463548}" dt="2023-10-19T03:52:27.592" v="223" actId="20577"/>
        <pc:sldMkLst>
          <pc:docMk/>
          <pc:sldMk cId="0" sldId="335"/>
        </pc:sldMkLst>
        <pc:spChg chg="add mod">
          <ac:chgData name="Udayan Roy" userId="b5387a02-142c-4af0-bee5-2683155e8383" providerId="ADAL" clId="{175BEDAD-4340-45A4-8833-4B3AB2463548}" dt="2023-10-19T03:47:37.098" v="144" actId="20577"/>
          <ac:spMkLst>
            <pc:docMk/>
            <pc:sldMk cId="0" sldId="335"/>
            <ac:spMk id="2" creationId="{D4D621D9-A6D7-753F-FBC3-C2E8978DA519}"/>
          </ac:spMkLst>
        </pc:spChg>
        <pc:spChg chg="mod">
          <ac:chgData name="Udayan Roy" userId="b5387a02-142c-4af0-bee5-2683155e8383" providerId="ADAL" clId="{175BEDAD-4340-45A4-8833-4B3AB2463548}" dt="2023-10-19T03:52:27.592" v="223" actId="20577"/>
          <ac:spMkLst>
            <pc:docMk/>
            <pc:sldMk cId="0" sldId="335"/>
            <ac:spMk id="12290" creationId="{00000000-0000-0000-0000-000000000000}"/>
          </ac:spMkLst>
        </pc:spChg>
        <pc:spChg chg="mod">
          <ac:chgData name="Udayan Roy" userId="b5387a02-142c-4af0-bee5-2683155e8383" providerId="ADAL" clId="{175BEDAD-4340-45A4-8833-4B3AB2463548}" dt="2023-10-19T03:45:33.190" v="18" actId="1038"/>
          <ac:spMkLst>
            <pc:docMk/>
            <pc:sldMk cId="0" sldId="335"/>
            <ac:spMk id="12292" creationId="{00000000-0000-0000-0000-000000000000}"/>
          </ac:spMkLst>
        </pc:spChg>
        <pc:spChg chg="mod">
          <ac:chgData name="Udayan Roy" userId="b5387a02-142c-4af0-bee5-2683155e8383" providerId="ADAL" clId="{175BEDAD-4340-45A4-8833-4B3AB2463548}" dt="2023-10-19T03:45:33.190" v="18" actId="1038"/>
          <ac:spMkLst>
            <pc:docMk/>
            <pc:sldMk cId="0" sldId="335"/>
            <ac:spMk id="12294" creationId="{00000000-0000-0000-0000-000000000000}"/>
          </ac:spMkLst>
        </pc:spChg>
      </pc:sldChg>
      <pc:sldChg chg="modSp mod">
        <pc:chgData name="Udayan Roy" userId="b5387a02-142c-4af0-bee5-2683155e8383" providerId="ADAL" clId="{175BEDAD-4340-45A4-8833-4B3AB2463548}" dt="2023-10-19T03:52:05.220" v="190" actId="20577"/>
        <pc:sldMkLst>
          <pc:docMk/>
          <pc:sldMk cId="0" sldId="336"/>
        </pc:sldMkLst>
        <pc:spChg chg="mod">
          <ac:chgData name="Udayan Roy" userId="b5387a02-142c-4af0-bee5-2683155e8383" providerId="ADAL" clId="{175BEDAD-4340-45A4-8833-4B3AB2463548}" dt="2023-10-19T03:52:05.220" v="190" actId="20577"/>
          <ac:spMkLst>
            <pc:docMk/>
            <pc:sldMk cId="0" sldId="336"/>
            <ac:spMk id="15362" creationId="{00000000-0000-0000-0000-000000000000}"/>
          </ac:spMkLst>
        </pc:spChg>
      </pc:sldChg>
      <pc:sldChg chg="modSp mod">
        <pc:chgData name="Udayan Roy" userId="b5387a02-142c-4af0-bee5-2683155e8383" providerId="ADAL" clId="{175BEDAD-4340-45A4-8833-4B3AB2463548}" dt="2023-10-19T04:10:12.068" v="878" actId="20577"/>
        <pc:sldMkLst>
          <pc:docMk/>
          <pc:sldMk cId="0" sldId="337"/>
        </pc:sldMkLst>
        <pc:spChg chg="mod">
          <ac:chgData name="Udayan Roy" userId="b5387a02-142c-4af0-bee5-2683155e8383" providerId="ADAL" clId="{175BEDAD-4340-45A4-8833-4B3AB2463548}" dt="2023-10-19T04:10:12.068" v="878" actId="20577"/>
          <ac:spMkLst>
            <pc:docMk/>
            <pc:sldMk cId="0" sldId="337"/>
            <ac:spMk id="17410" creationId="{00000000-0000-0000-0000-000000000000}"/>
          </ac:spMkLst>
        </pc:spChg>
      </pc:sldChg>
      <pc:sldChg chg="delSp modSp mod">
        <pc:chgData name="Udayan Roy" userId="b5387a02-142c-4af0-bee5-2683155e8383" providerId="ADAL" clId="{175BEDAD-4340-45A4-8833-4B3AB2463548}" dt="2023-10-19T03:52:11.710" v="201" actId="20577"/>
        <pc:sldMkLst>
          <pc:docMk/>
          <pc:sldMk cId="0" sldId="370"/>
        </pc:sldMkLst>
        <pc:spChg chg="mod">
          <ac:chgData name="Udayan Roy" userId="b5387a02-142c-4af0-bee5-2683155e8383" providerId="ADAL" clId="{175BEDAD-4340-45A4-8833-4B3AB2463548}" dt="2023-10-19T03:49:55.128" v="151" actId="20577"/>
          <ac:spMkLst>
            <pc:docMk/>
            <pc:sldMk cId="0" sldId="370"/>
            <ac:spMk id="8" creationId="{00000000-0000-0000-0000-000000000000}"/>
          </ac:spMkLst>
        </pc:spChg>
        <pc:spChg chg="del">
          <ac:chgData name="Udayan Roy" userId="b5387a02-142c-4af0-bee5-2683155e8383" providerId="ADAL" clId="{175BEDAD-4340-45A4-8833-4B3AB2463548}" dt="2023-10-19T03:48:53.128" v="145" actId="478"/>
          <ac:spMkLst>
            <pc:docMk/>
            <pc:sldMk cId="0" sldId="370"/>
            <ac:spMk id="9" creationId="{00000000-0000-0000-0000-000000000000}"/>
          </ac:spMkLst>
        </pc:spChg>
        <pc:spChg chg="mod">
          <ac:chgData name="Udayan Roy" userId="b5387a02-142c-4af0-bee5-2683155e8383" providerId="ADAL" clId="{175BEDAD-4340-45A4-8833-4B3AB2463548}" dt="2023-10-19T03:52:11.710" v="201" actId="20577"/>
          <ac:spMkLst>
            <pc:docMk/>
            <pc:sldMk cId="0" sldId="370"/>
            <ac:spMk id="13314" creationId="{00000000-0000-0000-0000-000000000000}"/>
          </ac:spMkLst>
        </pc:spChg>
      </pc:sldChg>
      <pc:sldChg chg="delSp modSp mod">
        <pc:chgData name="Udayan Roy" userId="b5387a02-142c-4af0-bee5-2683155e8383" providerId="ADAL" clId="{175BEDAD-4340-45A4-8833-4B3AB2463548}" dt="2023-10-19T03:52:20.604" v="212" actId="20577"/>
        <pc:sldMkLst>
          <pc:docMk/>
          <pc:sldMk cId="1823008177" sldId="386"/>
        </pc:sldMkLst>
        <pc:spChg chg="mod">
          <ac:chgData name="Udayan Roy" userId="b5387a02-142c-4af0-bee5-2683155e8383" providerId="ADAL" clId="{175BEDAD-4340-45A4-8833-4B3AB2463548}" dt="2023-10-19T03:52:20.604" v="212" actId="20577"/>
          <ac:spMkLst>
            <pc:docMk/>
            <pc:sldMk cId="1823008177" sldId="386"/>
            <ac:spMk id="12290" creationId="{00000000-0000-0000-0000-000000000000}"/>
          </ac:spMkLst>
        </pc:spChg>
        <pc:spChg chg="mod">
          <ac:chgData name="Udayan Roy" userId="b5387a02-142c-4af0-bee5-2683155e8383" providerId="ADAL" clId="{175BEDAD-4340-45A4-8833-4B3AB2463548}" dt="2023-10-19T03:49:32.383" v="149" actId="20577"/>
          <ac:spMkLst>
            <pc:docMk/>
            <pc:sldMk cId="1823008177" sldId="386"/>
            <ac:spMk id="12293" creationId="{00000000-0000-0000-0000-000000000000}"/>
          </ac:spMkLst>
        </pc:spChg>
        <pc:spChg chg="del mod">
          <ac:chgData name="Udayan Roy" userId="b5387a02-142c-4af0-bee5-2683155e8383" providerId="ADAL" clId="{175BEDAD-4340-45A4-8833-4B3AB2463548}" dt="2023-10-19T03:49:09.779" v="147" actId="478"/>
          <ac:spMkLst>
            <pc:docMk/>
            <pc:sldMk cId="1823008177" sldId="386"/>
            <ac:spMk id="12294" creationId="{00000000-0000-0000-0000-000000000000}"/>
          </ac:spMkLst>
        </pc:spChg>
      </pc:sldChg>
      <pc:sldChg chg="modSp mod">
        <pc:chgData name="Udayan Roy" userId="b5387a02-142c-4af0-bee5-2683155e8383" providerId="ADAL" clId="{175BEDAD-4340-45A4-8833-4B3AB2463548}" dt="2023-10-19T04:13:25.882" v="930" actId="20577"/>
        <pc:sldMkLst>
          <pc:docMk/>
          <pc:sldMk cId="1915321154" sldId="388"/>
        </pc:sldMkLst>
        <pc:spChg chg="mod">
          <ac:chgData name="Udayan Roy" userId="b5387a02-142c-4af0-bee5-2683155e8383" providerId="ADAL" clId="{175BEDAD-4340-45A4-8833-4B3AB2463548}" dt="2023-10-19T04:13:25.882" v="930" actId="20577"/>
          <ac:spMkLst>
            <pc:docMk/>
            <pc:sldMk cId="1915321154" sldId="388"/>
            <ac:spMk id="3" creationId="{CDBB3CFD-67F1-AE51-A278-DCD818F57F6A}"/>
          </ac:spMkLst>
        </pc:spChg>
      </pc:sldChg>
      <pc:sldChg chg="addSp delSp modSp add mod">
        <pc:chgData name="Udayan Roy" userId="b5387a02-142c-4af0-bee5-2683155e8383" providerId="ADAL" clId="{175BEDAD-4340-45A4-8833-4B3AB2463548}" dt="2023-10-19T04:09:39.343" v="867" actId="20577"/>
        <pc:sldMkLst>
          <pc:docMk/>
          <pc:sldMk cId="851332607" sldId="390"/>
        </pc:sldMkLst>
        <pc:spChg chg="add del mod">
          <ac:chgData name="Udayan Roy" userId="b5387a02-142c-4af0-bee5-2683155e8383" providerId="ADAL" clId="{175BEDAD-4340-45A4-8833-4B3AB2463548}" dt="2023-10-19T04:04:00.377" v="516" actId="478"/>
          <ac:spMkLst>
            <pc:docMk/>
            <pc:sldMk cId="851332607" sldId="390"/>
            <ac:spMk id="7" creationId="{7DF18229-42E3-35E1-84A5-7F28DCBF729D}"/>
          </ac:spMkLst>
        </pc:spChg>
        <pc:spChg chg="add mod">
          <ac:chgData name="Udayan Roy" userId="b5387a02-142c-4af0-bee5-2683155e8383" providerId="ADAL" clId="{175BEDAD-4340-45A4-8833-4B3AB2463548}" dt="2023-10-19T04:01:05.608" v="295" actId="1037"/>
          <ac:spMkLst>
            <pc:docMk/>
            <pc:sldMk cId="851332607" sldId="390"/>
            <ac:spMk id="8" creationId="{0D4EEC1A-89F9-F8C1-028C-3B8235689E58}"/>
          </ac:spMkLst>
        </pc:spChg>
        <pc:spChg chg="add mod">
          <ac:chgData name="Udayan Roy" userId="b5387a02-142c-4af0-bee5-2683155e8383" providerId="ADAL" clId="{175BEDAD-4340-45A4-8833-4B3AB2463548}" dt="2023-10-19T04:02:05.286" v="318" actId="20577"/>
          <ac:spMkLst>
            <pc:docMk/>
            <pc:sldMk cId="851332607" sldId="390"/>
            <ac:spMk id="9" creationId="{737CD2BC-C51F-A3D2-D025-9E3A66CEBD3B}"/>
          </ac:spMkLst>
        </pc:spChg>
        <pc:spChg chg="add mod">
          <ac:chgData name="Udayan Roy" userId="b5387a02-142c-4af0-bee5-2683155e8383" providerId="ADAL" clId="{175BEDAD-4340-45A4-8833-4B3AB2463548}" dt="2023-10-19T04:03:21.315" v="471" actId="20577"/>
          <ac:spMkLst>
            <pc:docMk/>
            <pc:sldMk cId="851332607" sldId="390"/>
            <ac:spMk id="10" creationId="{5E6D97BD-778B-012E-0A89-173C7B996BE0}"/>
          </ac:spMkLst>
        </pc:spChg>
        <pc:spChg chg="add mod">
          <ac:chgData name="Udayan Roy" userId="b5387a02-142c-4af0-bee5-2683155e8383" providerId="ADAL" clId="{175BEDAD-4340-45A4-8833-4B3AB2463548}" dt="2023-10-19T04:03:56.859" v="515" actId="20577"/>
          <ac:spMkLst>
            <pc:docMk/>
            <pc:sldMk cId="851332607" sldId="390"/>
            <ac:spMk id="11" creationId="{FC25C6F2-F04D-D162-D1A0-354C306D989A}"/>
          </ac:spMkLst>
        </pc:spChg>
        <pc:spChg chg="add mod">
          <ac:chgData name="Udayan Roy" userId="b5387a02-142c-4af0-bee5-2683155e8383" providerId="ADAL" clId="{175BEDAD-4340-45A4-8833-4B3AB2463548}" dt="2023-10-19T04:09:39.343" v="867" actId="20577"/>
          <ac:spMkLst>
            <pc:docMk/>
            <pc:sldMk cId="851332607" sldId="390"/>
            <ac:spMk id="12" creationId="{4ACB389F-2F26-ABDF-4CE4-AFDEAA8F3C46}"/>
          </ac:spMkLst>
        </pc:spChg>
        <pc:spChg chg="del">
          <ac:chgData name="Udayan Roy" userId="b5387a02-142c-4af0-bee5-2683155e8383" providerId="ADAL" clId="{175BEDAD-4340-45A4-8833-4B3AB2463548}" dt="2023-10-19T03:56:13.713" v="236" actId="478"/>
          <ac:spMkLst>
            <pc:docMk/>
            <pc:sldMk cId="851332607" sldId="390"/>
            <ac:spMk id="15364" creationId="{00000000-0000-0000-0000-000000000000}"/>
          </ac:spMkLst>
        </pc:spChg>
        <pc:picChg chg="mod">
          <ac:chgData name="Udayan Roy" userId="b5387a02-142c-4af0-bee5-2683155e8383" providerId="ADAL" clId="{175BEDAD-4340-45A4-8833-4B3AB2463548}" dt="2023-10-19T04:01:36.522" v="299" actId="167"/>
          <ac:picMkLst>
            <pc:docMk/>
            <pc:sldMk cId="851332607" sldId="390"/>
            <ac:picMk id="15363" creationId="{00000000-0000-0000-0000-000000000000}"/>
          </ac:picMkLst>
        </pc:picChg>
        <pc:cxnChg chg="add mod">
          <ac:chgData name="Udayan Roy" userId="b5387a02-142c-4af0-bee5-2683155e8383" providerId="ADAL" clId="{175BEDAD-4340-45A4-8833-4B3AB2463548}" dt="2023-10-19T03:56:39.197" v="238" actId="693"/>
          <ac:cxnSpMkLst>
            <pc:docMk/>
            <pc:sldMk cId="851332607" sldId="390"/>
            <ac:cxnSpMk id="3" creationId="{0B5DFD5B-411F-314E-4F5D-EE113B5C7E09}"/>
          </ac:cxnSpMkLst>
        </pc:cxnChg>
        <pc:cxnChg chg="add mod">
          <ac:chgData name="Udayan Roy" userId="b5387a02-142c-4af0-bee5-2683155e8383" providerId="ADAL" clId="{175BEDAD-4340-45A4-8833-4B3AB2463548}" dt="2023-10-19T03:57:08.350" v="250" actId="14100"/>
          <ac:cxnSpMkLst>
            <pc:docMk/>
            <pc:sldMk cId="851332607" sldId="390"/>
            <ac:cxnSpMk id="4" creationId="{766D3541-D5A7-7CAE-374E-997E75ED9317}"/>
          </ac:cxnSpMkLst>
        </pc:cxnChg>
        <pc:cxnChg chg="add mod">
          <ac:chgData name="Udayan Roy" userId="b5387a02-142c-4af0-bee5-2683155e8383" providerId="ADAL" clId="{175BEDAD-4340-45A4-8833-4B3AB2463548}" dt="2023-10-19T03:57:39.481" v="254" actId="14100"/>
          <ac:cxnSpMkLst>
            <pc:docMk/>
            <pc:sldMk cId="851332607" sldId="390"/>
            <ac:cxnSpMk id="5" creationId="{4B744CA3-5DD8-DFC3-5130-6E01C8BD3289}"/>
          </ac:cxnSpMkLst>
        </pc:cxnChg>
        <pc:cxnChg chg="add mod">
          <ac:chgData name="Udayan Roy" userId="b5387a02-142c-4af0-bee5-2683155e8383" providerId="ADAL" clId="{175BEDAD-4340-45A4-8833-4B3AB2463548}" dt="2023-10-19T03:58:23.912" v="262" actId="14100"/>
          <ac:cxnSpMkLst>
            <pc:docMk/>
            <pc:sldMk cId="851332607" sldId="390"/>
            <ac:cxnSpMk id="6" creationId="{906645EF-4F22-2951-5648-28F82B44C4F6}"/>
          </ac:cxnSpMkLst>
        </pc:cxnChg>
      </pc:sldChg>
      <pc:sldChg chg="addSp modSp new mod modClrScheme chgLayout">
        <pc:chgData name="Udayan Roy" userId="b5387a02-142c-4af0-bee5-2683155e8383" providerId="ADAL" clId="{175BEDAD-4340-45A4-8833-4B3AB2463548}" dt="2023-10-19T11:15:06.266" v="1468" actId="20577"/>
        <pc:sldMkLst>
          <pc:docMk/>
          <pc:sldMk cId="3527265478" sldId="391"/>
        </pc:sldMkLst>
        <pc:spChg chg="add mod">
          <ac:chgData name="Udayan Roy" userId="b5387a02-142c-4af0-bee5-2683155e8383" providerId="ADAL" clId="{175BEDAD-4340-45A4-8833-4B3AB2463548}" dt="2023-10-19T11:15:06.266" v="1468" actId="20577"/>
          <ac:spMkLst>
            <pc:docMk/>
            <pc:sldMk cId="3527265478" sldId="391"/>
            <ac:spMk id="2" creationId="{A364E5A3-612F-1042-E042-3B1ED128A5E5}"/>
          </ac:spMkLst>
        </pc:spChg>
        <pc:spChg chg="add mod">
          <ac:chgData name="Udayan Roy" userId="b5387a02-142c-4af0-bee5-2683155e8383" providerId="ADAL" clId="{175BEDAD-4340-45A4-8833-4B3AB2463548}" dt="2023-10-19T11:14:40.762" v="1459" actId="6549"/>
          <ac:spMkLst>
            <pc:docMk/>
            <pc:sldMk cId="3527265478" sldId="391"/>
            <ac:spMk id="3" creationId="{E5A98CFF-7851-0944-5374-CDFE0EE3FF3E}"/>
          </ac:spMkLst>
        </pc:spChg>
      </pc:sldChg>
      <pc:sldChg chg="modSp add mod">
        <pc:chgData name="Udayan Roy" userId="b5387a02-142c-4af0-bee5-2683155e8383" providerId="ADAL" clId="{175BEDAD-4340-45A4-8833-4B3AB2463548}" dt="2023-10-25T01:42:12.423" v="2192" actId="6549"/>
        <pc:sldMkLst>
          <pc:docMk/>
          <pc:sldMk cId="378971378" sldId="392"/>
        </pc:sldMkLst>
        <pc:spChg chg="mod">
          <ac:chgData name="Udayan Roy" userId="b5387a02-142c-4af0-bee5-2683155e8383" providerId="ADAL" clId="{175BEDAD-4340-45A4-8833-4B3AB2463548}" dt="2023-10-19T11:23:45.644" v="1913" actId="6549"/>
          <ac:spMkLst>
            <pc:docMk/>
            <pc:sldMk cId="378971378" sldId="392"/>
            <ac:spMk id="2" creationId="{A364E5A3-612F-1042-E042-3B1ED128A5E5}"/>
          </ac:spMkLst>
        </pc:spChg>
        <pc:spChg chg="mod">
          <ac:chgData name="Udayan Roy" userId="b5387a02-142c-4af0-bee5-2683155e8383" providerId="ADAL" clId="{175BEDAD-4340-45A4-8833-4B3AB2463548}" dt="2023-10-25T01:42:12.423" v="2192" actId="6549"/>
          <ac:spMkLst>
            <pc:docMk/>
            <pc:sldMk cId="378971378" sldId="392"/>
            <ac:spMk id="3" creationId="{E5A98CFF-7851-0944-5374-CDFE0EE3FF3E}"/>
          </ac:spMkLst>
        </pc:spChg>
      </pc:sldChg>
      <pc:sldChg chg="modSp add mod">
        <pc:chgData name="Udayan Roy" userId="b5387a02-142c-4af0-bee5-2683155e8383" providerId="ADAL" clId="{175BEDAD-4340-45A4-8833-4B3AB2463548}" dt="2023-10-25T01:44:02.338" v="2247" actId="207"/>
        <pc:sldMkLst>
          <pc:docMk/>
          <pc:sldMk cId="1917687701" sldId="393"/>
        </pc:sldMkLst>
        <pc:spChg chg="mod">
          <ac:chgData name="Udayan Roy" userId="b5387a02-142c-4af0-bee5-2683155e8383" providerId="ADAL" clId="{175BEDAD-4340-45A4-8833-4B3AB2463548}" dt="2023-10-19T11:23:27.575" v="1911" actId="20577"/>
          <ac:spMkLst>
            <pc:docMk/>
            <pc:sldMk cId="1917687701" sldId="393"/>
            <ac:spMk id="2" creationId="{A364E5A3-612F-1042-E042-3B1ED128A5E5}"/>
          </ac:spMkLst>
        </pc:spChg>
        <pc:spChg chg="mod">
          <ac:chgData name="Udayan Roy" userId="b5387a02-142c-4af0-bee5-2683155e8383" providerId="ADAL" clId="{175BEDAD-4340-45A4-8833-4B3AB2463548}" dt="2023-10-25T01:44:02.338" v="2247" actId="207"/>
          <ac:spMkLst>
            <pc:docMk/>
            <pc:sldMk cId="1917687701" sldId="393"/>
            <ac:spMk id="3" creationId="{E5A98CFF-7851-0944-5374-CDFE0EE3FF3E}"/>
          </ac:spMkLst>
        </pc:spChg>
      </pc:sldChg>
      <pc:sldChg chg="modSp add mod">
        <pc:chgData name="Udayan Roy" userId="b5387a02-142c-4af0-bee5-2683155e8383" providerId="ADAL" clId="{175BEDAD-4340-45A4-8833-4B3AB2463548}" dt="2023-10-25T01:47:14.570" v="2327" actId="20577"/>
        <pc:sldMkLst>
          <pc:docMk/>
          <pc:sldMk cId="4008538006" sldId="394"/>
        </pc:sldMkLst>
        <pc:spChg chg="mod">
          <ac:chgData name="Udayan Roy" userId="b5387a02-142c-4af0-bee5-2683155e8383" providerId="ADAL" clId="{175BEDAD-4340-45A4-8833-4B3AB2463548}" dt="2023-10-19T11:24:12.369" v="1936" actId="20577"/>
          <ac:spMkLst>
            <pc:docMk/>
            <pc:sldMk cId="4008538006" sldId="394"/>
            <ac:spMk id="2" creationId="{A364E5A3-612F-1042-E042-3B1ED128A5E5}"/>
          </ac:spMkLst>
        </pc:spChg>
        <pc:spChg chg="mod">
          <ac:chgData name="Udayan Roy" userId="b5387a02-142c-4af0-bee5-2683155e8383" providerId="ADAL" clId="{175BEDAD-4340-45A4-8833-4B3AB2463548}" dt="2023-10-25T01:47:14.570" v="2327" actId="20577"/>
          <ac:spMkLst>
            <pc:docMk/>
            <pc:sldMk cId="4008538006" sldId="394"/>
            <ac:spMk id="3" creationId="{E5A98CFF-7851-0944-5374-CDFE0EE3FF3E}"/>
          </ac:spMkLst>
        </pc:spChg>
      </pc:sldChg>
      <pc:sldMasterChg chg="modSldLayout">
        <pc:chgData name="Udayan Roy" userId="b5387a02-142c-4af0-bee5-2683155e8383" providerId="ADAL" clId="{175BEDAD-4340-45A4-8833-4B3AB2463548}" dt="2023-10-19T10:43:36.272" v="931" actId="478"/>
        <pc:sldMasterMkLst>
          <pc:docMk/>
          <pc:sldMasterMk cId="0" sldId="2147483680"/>
        </pc:sldMasterMkLst>
        <pc:sldLayoutChg chg="delSp">
          <pc:chgData name="Udayan Roy" userId="b5387a02-142c-4af0-bee5-2683155e8383" providerId="ADAL" clId="{175BEDAD-4340-45A4-8833-4B3AB2463548}" dt="2023-10-19T10:43:36.272" v="931" actId="478"/>
          <pc:sldLayoutMkLst>
            <pc:docMk/>
            <pc:sldMasterMk cId="0" sldId="2147483680"/>
            <pc:sldLayoutMk cId="1976913407" sldId="2147483739"/>
          </pc:sldLayoutMkLst>
          <pc:picChg chg="del">
            <ac:chgData name="Udayan Roy" userId="b5387a02-142c-4af0-bee5-2683155e8383" providerId="ADAL" clId="{175BEDAD-4340-45A4-8833-4B3AB2463548}" dt="2023-10-19T10:43:36.272" v="931" actId="478"/>
            <ac:picMkLst>
              <pc:docMk/>
              <pc:sldMasterMk cId="0" sldId="2147483680"/>
              <pc:sldLayoutMk cId="1976913407" sldId="2147483739"/>
              <ac:picMk id="2" creationId="{00000000-0000-0000-0000-000000000000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2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2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E49B075-2752-469E-BDED-23E178071D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EBCFD1E-977D-46FA-BC40-96ADE7A940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defTabSz="9667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r" defTabSz="9667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r" defTabSz="9667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r" defTabSz="9667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r" defTabSz="9667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A863B53-BE87-4BB6-8D60-DEAACD749D7C}" type="slidenum">
              <a:rPr lang="en-US" altLang="en-US" sz="1300">
                <a:latin typeface="Arial" panose="020B0604020202020204" pitchFamily="34" charset="0"/>
              </a:rPr>
              <a:pPr/>
              <a:t>16</a:t>
            </a:fld>
            <a:endParaRPr lang="en-US" altLang="en-US" sz="130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Suppose the price of cloth relative to the price of food is calculated as </a:t>
            </a:r>
            <a:r>
              <a:rPr lang="en-US" altLang="en-US" sz="1800" dirty="0">
                <a:latin typeface="Arial" panose="020B0604020202020204" pitchFamily="34" charset="0"/>
              </a:rPr>
              <a:t>(</a:t>
            </a:r>
            <a:r>
              <a:rPr lang="en-US" altLang="en-US" sz="1800" i="1" dirty="0">
                <a:latin typeface="Arial" panose="020B0604020202020204" pitchFamily="34" charset="0"/>
              </a:rPr>
              <a:t>P</a:t>
            </a:r>
            <a:r>
              <a:rPr lang="en-US" altLang="en-US" sz="1800" i="1" baseline="-25000" dirty="0">
                <a:latin typeface="Arial" panose="020B0604020202020204" pitchFamily="34" charset="0"/>
              </a:rPr>
              <a:t>C</a:t>
            </a:r>
            <a:r>
              <a:rPr lang="en-US" altLang="en-US" sz="1800" i="1" dirty="0">
                <a:latin typeface="Arial" panose="020B0604020202020204" pitchFamily="34" charset="0"/>
              </a:rPr>
              <a:t>/P</a:t>
            </a:r>
            <a:r>
              <a:rPr lang="en-US" altLang="en-US" sz="1800" i="1" baseline="-25000" dirty="0">
                <a:latin typeface="Arial" panose="020B0604020202020204" pitchFamily="34" charset="0"/>
              </a:rPr>
              <a:t>F</a:t>
            </a:r>
            <a:r>
              <a:rPr lang="en-US" altLang="en-US" sz="1800" dirty="0">
                <a:latin typeface="Arial" panose="020B0604020202020204" pitchFamily="34" charset="0"/>
              </a:rPr>
              <a:t>)</a:t>
            </a:r>
            <a:r>
              <a:rPr lang="en-US" altLang="en-US" sz="1800" baseline="-25000" dirty="0">
                <a:latin typeface="Arial" panose="020B0604020202020204" pitchFamily="34" charset="0"/>
              </a:rPr>
              <a:t>1</a:t>
            </a:r>
            <a:r>
              <a:rPr lang="en-US" altLang="en-US" sz="1800" dirty="0">
                <a:latin typeface="Arial" panose="020B0604020202020204" pitchFamily="34" charset="0"/>
              </a:rPr>
              <a:t>.  If we also know the direct relationship between relative goods prices and relative factor prices given (the </a:t>
            </a:r>
            <a:r>
              <a:rPr lang="en-US" altLang="en-US" sz="1800" i="1" dirty="0">
                <a:latin typeface="Arial" panose="020B0604020202020204" pitchFamily="34" charset="0"/>
              </a:rPr>
              <a:t>SS</a:t>
            </a:r>
            <a:r>
              <a:rPr lang="en-US" altLang="en-US" sz="1800" dirty="0">
                <a:latin typeface="Arial" panose="020B0604020202020204" pitchFamily="34" charset="0"/>
              </a:rPr>
              <a:t> curve), then we can determine relative factor prices--the wage/rental ratio.  Once we determine the wage/rental ratio and determine the </a:t>
            </a:r>
            <a:r>
              <a:rPr lang="en-US" altLang="en-US" sz="1800" i="1" dirty="0">
                <a:latin typeface="Arial" panose="020B0604020202020204" pitchFamily="34" charset="0"/>
              </a:rPr>
              <a:t>CC</a:t>
            </a:r>
            <a:r>
              <a:rPr lang="en-US" altLang="en-US" sz="1800" dirty="0">
                <a:latin typeface="Arial" panose="020B0604020202020204" pitchFamily="34" charset="0"/>
              </a:rPr>
              <a:t> and </a:t>
            </a:r>
            <a:r>
              <a:rPr lang="en-US" altLang="en-US" sz="1800" i="1" dirty="0">
                <a:latin typeface="Arial" panose="020B0604020202020204" pitchFamily="34" charset="0"/>
              </a:rPr>
              <a:t>FF</a:t>
            </a:r>
            <a:r>
              <a:rPr lang="en-US" altLang="en-US" sz="1800" dirty="0">
                <a:latin typeface="Arial" panose="020B0604020202020204" pitchFamily="34" charset="0"/>
              </a:rPr>
              <a:t> curves, we can determine the capital to labor ratio in both the cloth and food industries (from the relative factor demand curve). </a:t>
            </a:r>
            <a:r>
              <a:rPr lang="en-US" altLang="en-US" dirty="0">
                <a:latin typeface="Arial" panose="020B0604020202020204" pitchFamily="34" charset="0"/>
              </a:rPr>
              <a:t>In sum, given output prices, we can determine not only factor prices, but factor levels in the Heckscher-Ohlin model.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defTabSz="9667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r" defTabSz="9667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r" defTabSz="9667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r" defTabSz="9667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r" defTabSz="9667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7BD1B18-5CB8-4261-B89E-76950488524C}" type="slidenum">
              <a:rPr lang="en-US" altLang="en-US" sz="1300">
                <a:latin typeface="Arial" panose="020B0604020202020204" pitchFamily="34" charset="0"/>
              </a:rPr>
              <a:pPr/>
              <a:t>17</a:t>
            </a:fld>
            <a:endParaRPr lang="en-US" altLang="en-US" sz="130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Suppose the price of cloth relative to the price of food is calculated as </a:t>
            </a:r>
            <a:r>
              <a:rPr lang="en-US" altLang="en-US" sz="1800" dirty="0">
                <a:latin typeface="Arial" panose="020B0604020202020204" pitchFamily="34" charset="0"/>
              </a:rPr>
              <a:t>(</a:t>
            </a:r>
            <a:r>
              <a:rPr lang="en-US" altLang="en-US" sz="1800" i="1" dirty="0">
                <a:latin typeface="Arial" panose="020B0604020202020204" pitchFamily="34" charset="0"/>
              </a:rPr>
              <a:t>P</a:t>
            </a:r>
            <a:r>
              <a:rPr lang="en-US" altLang="en-US" sz="1800" i="1" baseline="-25000" dirty="0">
                <a:latin typeface="Arial" panose="020B0604020202020204" pitchFamily="34" charset="0"/>
              </a:rPr>
              <a:t>C</a:t>
            </a:r>
            <a:r>
              <a:rPr lang="en-US" altLang="en-US" sz="1800" i="1" dirty="0">
                <a:latin typeface="Arial" panose="020B0604020202020204" pitchFamily="34" charset="0"/>
              </a:rPr>
              <a:t>/P</a:t>
            </a:r>
            <a:r>
              <a:rPr lang="en-US" altLang="en-US" sz="1800" i="1" baseline="-25000" dirty="0">
                <a:latin typeface="Arial" panose="020B0604020202020204" pitchFamily="34" charset="0"/>
              </a:rPr>
              <a:t>F</a:t>
            </a:r>
            <a:r>
              <a:rPr lang="en-US" altLang="en-US" sz="1800" dirty="0">
                <a:latin typeface="Arial" panose="020B0604020202020204" pitchFamily="34" charset="0"/>
              </a:rPr>
              <a:t>)</a:t>
            </a:r>
            <a:r>
              <a:rPr lang="en-US" altLang="en-US" sz="1800" baseline="-25000" dirty="0">
                <a:latin typeface="Arial" panose="020B0604020202020204" pitchFamily="34" charset="0"/>
              </a:rPr>
              <a:t>1</a:t>
            </a:r>
            <a:r>
              <a:rPr lang="en-US" altLang="en-US" sz="1800" dirty="0">
                <a:latin typeface="Arial" panose="020B0604020202020204" pitchFamily="34" charset="0"/>
              </a:rPr>
              <a:t>.  If we also know the direct relationship between relative output prices and relative factor prices given by the </a:t>
            </a:r>
            <a:r>
              <a:rPr lang="en-US" altLang="en-US" sz="1800" i="1" dirty="0">
                <a:latin typeface="Arial" panose="020B0604020202020204" pitchFamily="34" charset="0"/>
              </a:rPr>
              <a:t>SS</a:t>
            </a:r>
            <a:r>
              <a:rPr lang="en-US" altLang="en-US" sz="1800" dirty="0">
                <a:latin typeface="Arial" panose="020B0604020202020204" pitchFamily="34" charset="0"/>
              </a:rPr>
              <a:t> curve, then we can determine relative factor prices--the wage/rental ratio.  Once we determine the wage/rental ratio and determine the </a:t>
            </a:r>
            <a:r>
              <a:rPr lang="en-US" altLang="en-US" sz="1800" i="1" dirty="0">
                <a:latin typeface="Arial" panose="020B0604020202020204" pitchFamily="34" charset="0"/>
              </a:rPr>
              <a:t>CC</a:t>
            </a:r>
            <a:r>
              <a:rPr lang="en-US" altLang="en-US" sz="1800" dirty="0">
                <a:latin typeface="Arial" panose="020B0604020202020204" pitchFamily="34" charset="0"/>
              </a:rPr>
              <a:t> and </a:t>
            </a:r>
            <a:r>
              <a:rPr lang="en-US" altLang="en-US" sz="1800" i="1" dirty="0">
                <a:latin typeface="Arial" panose="020B0604020202020204" pitchFamily="34" charset="0"/>
              </a:rPr>
              <a:t>FF</a:t>
            </a:r>
            <a:r>
              <a:rPr lang="en-US" altLang="en-US" sz="1800" dirty="0">
                <a:latin typeface="Arial" panose="020B0604020202020204" pitchFamily="34" charset="0"/>
              </a:rPr>
              <a:t> curves, we can determine the capital to labor ratio in both the cloth and food industries.</a:t>
            </a:r>
            <a:endParaRPr lang="en-US" altLang="en-US" sz="1800" i="1" baseline="-25000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In sum, given output prices, we can determine not only factor prices, but factor levels in the </a:t>
            </a:r>
            <a:r>
              <a:rPr lang="en-US" altLang="en-US" dirty="0" err="1">
                <a:latin typeface="Arial" panose="020B0604020202020204" pitchFamily="34" charset="0"/>
              </a:rPr>
              <a:t>Heckscher</a:t>
            </a:r>
            <a:r>
              <a:rPr lang="en-US" altLang="en-US" dirty="0">
                <a:latin typeface="Arial" panose="020B0604020202020204" pitchFamily="34" charset="0"/>
              </a:rPr>
              <a:t>-Ohlin model.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defTabSz="9667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r" defTabSz="9667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r" defTabSz="9667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r" defTabSz="9667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r" defTabSz="966788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3CFA565-6A98-4DC2-9F6E-12BCC5CDED68}" type="slidenum">
              <a:rPr lang="en-US" altLang="en-US" sz="1300">
                <a:latin typeface="Arial" panose="020B0604020202020204" pitchFamily="34" charset="0"/>
              </a:rPr>
              <a:pPr/>
              <a:t>37</a:t>
            </a:fld>
            <a:endParaRPr lang="en-US" altLang="en-US" sz="1300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691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508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7000" y="303214"/>
            <a:ext cx="287020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3214"/>
            <a:ext cx="840740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481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1682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654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427133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36733" y="1600200"/>
            <a:ext cx="5429251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285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602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184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021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532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636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303214"/>
            <a:ext cx="114808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600200"/>
            <a:ext cx="11059584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11"/>
          <p:cNvSpPr>
            <a:spLocks noChangeArrowheads="1"/>
          </p:cNvSpPr>
          <p:nvPr/>
        </p:nvSpPr>
        <p:spPr bwMode="auto">
          <a:xfrm flipH="1">
            <a:off x="10972800" y="6172200"/>
            <a:ext cx="1219200" cy="685800"/>
          </a:xfrm>
          <a:prstGeom prst="rect">
            <a:avLst/>
          </a:prstGeom>
          <a:solidFill>
            <a:srgbClr val="B7D7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Calibri" pitchFamily="34" charset="0"/>
            </a:endParaRP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0" y="0"/>
            <a:ext cx="12192000" cy="228600"/>
          </a:xfrm>
          <a:prstGeom prst="rect">
            <a:avLst/>
          </a:prstGeom>
          <a:solidFill>
            <a:srgbClr val="B7D7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r">
              <a:defRPr/>
            </a:pPr>
            <a:endParaRPr lang="en-US" altLang="en-US" sz="2400">
              <a:latin typeface="Calibri" pitchFamily="34" charset="0"/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11988800" y="0"/>
            <a:ext cx="203200" cy="6705600"/>
          </a:xfrm>
          <a:prstGeom prst="rect">
            <a:avLst/>
          </a:prstGeom>
          <a:solidFill>
            <a:srgbClr val="B7D7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r">
              <a:defRPr/>
            </a:pPr>
            <a:endParaRPr lang="en-US" altLang="en-US" sz="2400">
              <a:latin typeface="Calibri" pitchFamily="34" charset="0"/>
            </a:endParaRPr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10974917" y="6229350"/>
            <a:ext cx="101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b="1">
                <a:latin typeface="Calibri" panose="020F0502020204030204" pitchFamily="34" charset="0"/>
              </a:rPr>
              <a:t>5-</a:t>
            </a:r>
            <a:fld id="{4CACE3D2-48A3-4016-B800-CCDEA6B0B588}" type="slidenum">
              <a:rPr lang="en-US" altLang="en-US" sz="1400" b="1" smtClean="0">
                <a:latin typeface="Calibri" panose="020F0502020204030204" pitchFamily="34" charset="0"/>
              </a:rPr>
              <a:pPr algn="ctr" eaLnBrk="1" hangingPunct="1">
                <a:defRPr/>
              </a:pPr>
              <a:t>‹#›</a:t>
            </a:fld>
            <a:endParaRPr lang="en-US" altLang="en-US" sz="1400" b="1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3646491" y="420688"/>
            <a:ext cx="77724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800" dirty="0"/>
              <a:t>Chapter 5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3633791" y="2028825"/>
            <a:ext cx="8007606" cy="1752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b="1" dirty="0"/>
              <a:t>Resources and Trade: The </a:t>
            </a:r>
            <a:r>
              <a:rPr lang="en-US" altLang="en-US" b="1" dirty="0" err="1"/>
              <a:t>Heckscher</a:t>
            </a:r>
            <a:r>
              <a:rPr lang="en-US" altLang="en-US" b="1" dirty="0"/>
              <a:t>-Ohlin Model</a:t>
            </a:r>
          </a:p>
        </p:txBody>
      </p:sp>
      <p:pic>
        <p:nvPicPr>
          <p:cNvPr id="2" name="Picture 1" descr="A book cover with a globe and text&#10;&#10;Description automatically generated">
            <a:extLst>
              <a:ext uri="{FF2B5EF4-FFF2-40B4-BE49-F238E27FC236}">
                <a16:creationId xmlns:a16="http://schemas.microsoft.com/office/drawing/2014/main" id="{26A11CAA-9621-F000-E85A-91B6BBB36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2" y="1600201"/>
            <a:ext cx="3620770" cy="45259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 dirty="0"/>
              <a:t>Factor Price Ratios and Input Choice Ratios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3640138" y="1354138"/>
            <a:ext cx="4876800" cy="4895850"/>
            <a:chOff x="2116138" y="1354138"/>
            <a:chExt cx="4876800" cy="4895850"/>
          </a:xfrm>
        </p:grpSpPr>
        <p:pic>
          <p:nvPicPr>
            <p:cNvPr id="12295" name="Picture 6" descr="fig05_0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6138" y="1354138"/>
              <a:ext cx="4876800" cy="4895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6" name="Freeform 1"/>
            <p:cNvSpPr>
              <a:spLocks/>
            </p:cNvSpPr>
            <p:nvPr/>
          </p:nvSpPr>
          <p:spPr bwMode="auto">
            <a:xfrm>
              <a:off x="3993776" y="1842247"/>
              <a:ext cx="2711998" cy="3025866"/>
            </a:xfrm>
            <a:custGeom>
              <a:avLst/>
              <a:gdLst>
                <a:gd name="T0" fmla="*/ 0 w 2711998"/>
                <a:gd name="T1" fmla="*/ 0 h 3025866"/>
                <a:gd name="T2" fmla="*/ 309283 w 2711998"/>
                <a:gd name="T3" fmla="*/ 1411941 h 3025866"/>
                <a:gd name="T4" fmla="*/ 847165 w 2711998"/>
                <a:gd name="T5" fmla="*/ 2259106 h 3025866"/>
                <a:gd name="T6" fmla="*/ 1546412 w 2711998"/>
                <a:gd name="T7" fmla="*/ 2716306 h 3025866"/>
                <a:gd name="T8" fmla="*/ 2581836 w 2711998"/>
                <a:gd name="T9" fmla="*/ 2998694 h 3025866"/>
                <a:gd name="T10" fmla="*/ 2662518 w 2711998"/>
                <a:gd name="T11" fmla="*/ 2998694 h 30258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11998" h="3025866">
                  <a:moveTo>
                    <a:pt x="0" y="0"/>
                  </a:moveTo>
                  <a:cubicBezTo>
                    <a:pt x="84044" y="517711"/>
                    <a:pt x="168089" y="1035423"/>
                    <a:pt x="309283" y="1411941"/>
                  </a:cubicBezTo>
                  <a:cubicBezTo>
                    <a:pt x="450477" y="1788459"/>
                    <a:pt x="640977" y="2041712"/>
                    <a:pt x="847165" y="2259106"/>
                  </a:cubicBezTo>
                  <a:cubicBezTo>
                    <a:pt x="1053353" y="2476500"/>
                    <a:pt x="1257300" y="2593041"/>
                    <a:pt x="1546412" y="2716306"/>
                  </a:cubicBezTo>
                  <a:cubicBezTo>
                    <a:pt x="1835524" y="2839571"/>
                    <a:pt x="2395818" y="2951629"/>
                    <a:pt x="2581836" y="2998694"/>
                  </a:cubicBezTo>
                  <a:cubicBezTo>
                    <a:pt x="2767854" y="3045759"/>
                    <a:pt x="2715186" y="3022226"/>
                    <a:pt x="2662518" y="2998694"/>
                  </a:cubicBezTo>
                </a:path>
              </a:pathLst>
            </a:custGeom>
            <a:solidFill>
              <a:schemeClr val="bg1"/>
            </a:solidFill>
            <a:ln w="762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Rectangle 2"/>
            <p:cNvSpPr>
              <a:spLocks noChangeArrowheads="1"/>
            </p:cNvSpPr>
            <p:nvPr/>
          </p:nvSpPr>
          <p:spPr bwMode="auto">
            <a:xfrm>
              <a:off x="6293224" y="4437529"/>
              <a:ext cx="618564" cy="3899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" panose="02020603050405020304" pitchFamily="18" charset="0"/>
              </a:endParaRPr>
            </a:p>
          </p:txBody>
        </p:sp>
      </p:grpSp>
      <p:sp>
        <p:nvSpPr>
          <p:cNvPr id="12292" name="TextBox 6"/>
          <p:cNvSpPr txBox="1">
            <a:spLocks noChangeArrowheads="1"/>
          </p:cNvSpPr>
          <p:nvPr/>
        </p:nvSpPr>
        <p:spPr bwMode="auto">
          <a:xfrm>
            <a:off x="8301038" y="1384300"/>
            <a:ext cx="3607588" cy="83185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/>
              <a:t>This is the Relative Factor Demand Curve</a:t>
            </a: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8301038" y="2325689"/>
            <a:ext cx="3586162" cy="156966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/>
              <a:t>Remember our assumption: </a:t>
            </a:r>
            <a:br>
              <a:rPr lang="en-US" altLang="en-US" sz="2400" b="1" dirty="0"/>
            </a:br>
            <a:r>
              <a:rPr lang="en-US" altLang="en-US" sz="2400" b="1" dirty="0"/>
              <a:t>Cloth is labor intensive; </a:t>
            </a:r>
            <a:br>
              <a:rPr lang="en-US" altLang="en-US" sz="2400" b="1" dirty="0"/>
            </a:br>
            <a:r>
              <a:rPr lang="en-US" altLang="en-US" sz="2400" b="1" dirty="0"/>
              <a:t>Food is capital intensive</a:t>
            </a:r>
          </a:p>
        </p:txBody>
      </p:sp>
    </p:spTree>
    <p:extLst>
      <p:ext uri="{BB962C8B-B14F-4D97-AF65-F5344CB8AC3E}">
        <p14:creationId xmlns:p14="http://schemas.microsoft.com/office/powerpoint/2010/main" val="182300817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 dirty="0"/>
              <a:t>Factor Price Ratios and Input Choice Ratios</a:t>
            </a:r>
          </a:p>
        </p:txBody>
      </p:sp>
      <p:pic>
        <p:nvPicPr>
          <p:cNvPr id="13315" name="Picture 6" descr="fig05_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138" y="1354138"/>
            <a:ext cx="48768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01038" y="1384300"/>
            <a:ext cx="3607588" cy="83185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/>
              <a:t>This is the Relative Factor Demand Curve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8301038" y="2325689"/>
            <a:ext cx="3586162" cy="156966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/>
              <a:t>Remember our assumption: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/>
              <a:t>Cloth is labor intensive;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/>
              <a:t>Food is capital intensive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altLang="en-US" dirty="0"/>
              <a:t>Factor Price Ratios and Goods Price Ratios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In competitive markets, the price of a good should equal its cost of production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And the cost of production depends on the factor prices, </a:t>
            </a:r>
            <a:r>
              <a:rPr lang="en-US" altLang="en-US" i="1" dirty="0"/>
              <a:t>w</a:t>
            </a:r>
            <a:r>
              <a:rPr lang="en-US" altLang="en-US" dirty="0"/>
              <a:t> and </a:t>
            </a:r>
            <a:r>
              <a:rPr lang="en-US" altLang="en-US" i="1" dirty="0"/>
              <a:t>r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/>
              <a:t>How the cost of production depends on </a:t>
            </a:r>
            <a:r>
              <a:rPr lang="en-US" altLang="en-US" i="1" dirty="0"/>
              <a:t>w</a:t>
            </a:r>
            <a:r>
              <a:rPr lang="en-US" altLang="en-US" dirty="0"/>
              <a:t> and </a:t>
            </a:r>
            <a:r>
              <a:rPr lang="en-US" altLang="en-US" i="1" dirty="0"/>
              <a:t>r </a:t>
            </a:r>
            <a:r>
              <a:rPr lang="en-US" altLang="en-US" dirty="0"/>
              <a:t>depends, in turn, on the mix of labor and capital used in production.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An increase in the wage rate of labor should affect the price of cloth more than the price of food since cloth is the labor-intensive industry.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/>
              <a:t>Therefore, </a:t>
            </a:r>
            <a:r>
              <a:rPr lang="en-US" altLang="en-US" dirty="0">
                <a:solidFill>
                  <a:srgbClr val="FF0000"/>
                </a:solidFill>
              </a:rPr>
              <a:t>an increase in </a:t>
            </a:r>
            <a:r>
              <a:rPr lang="en-US" altLang="en-US" i="1" dirty="0">
                <a:solidFill>
                  <a:srgbClr val="FF0000"/>
                </a:solidFill>
              </a:rPr>
              <a:t>w/r </a:t>
            </a:r>
            <a:r>
              <a:rPr lang="en-US" altLang="en-US" dirty="0">
                <a:solidFill>
                  <a:srgbClr val="FF0000"/>
                </a:solidFill>
              </a:rPr>
              <a:t>causes an increase in </a:t>
            </a:r>
            <a:r>
              <a:rPr lang="en-US" altLang="en-US" i="1" dirty="0">
                <a:solidFill>
                  <a:srgbClr val="FF0000"/>
                </a:solidFill>
              </a:rPr>
              <a:t>P</a:t>
            </a:r>
            <a:r>
              <a:rPr lang="en-US" altLang="en-US" baseline="-25000" dirty="0">
                <a:solidFill>
                  <a:srgbClr val="FF0000"/>
                </a:solidFill>
              </a:rPr>
              <a:t>C</a:t>
            </a:r>
            <a:r>
              <a:rPr lang="en-US" altLang="en-US" dirty="0">
                <a:solidFill>
                  <a:srgbClr val="FF0000"/>
                </a:solidFill>
              </a:rPr>
              <a:t>/</a:t>
            </a:r>
            <a:r>
              <a:rPr lang="en-US" altLang="en-US" i="1" dirty="0">
                <a:solidFill>
                  <a:srgbClr val="FF0000"/>
                </a:solidFill>
              </a:rPr>
              <a:t>P</a:t>
            </a:r>
            <a:r>
              <a:rPr lang="en-US" altLang="en-US" baseline="-25000" dirty="0">
                <a:solidFill>
                  <a:srgbClr val="FF0000"/>
                </a:solidFill>
              </a:rPr>
              <a:t>F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/>
              <a:t>This idea gives us the </a:t>
            </a:r>
            <a:r>
              <a:rPr lang="en-US" altLang="en-US" b="1" dirty="0" err="1"/>
              <a:t>Stolper</a:t>
            </a:r>
            <a:r>
              <a:rPr lang="en-US" altLang="en-US" b="1" dirty="0"/>
              <a:t>-Samuelson curve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 dirty="0"/>
              <a:t>Factor Price Ratios and Goods Price Ratios</a:t>
            </a:r>
          </a:p>
        </p:txBody>
      </p:sp>
      <p:pic>
        <p:nvPicPr>
          <p:cNvPr id="15363" name="Picture 6" descr="fig05_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1" y="1389063"/>
            <a:ext cx="4581525" cy="46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406400" y="2104103"/>
            <a:ext cx="3367089" cy="452431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/>
              <a:t>The dependence of the relative price of cloth (P</a:t>
            </a:r>
            <a:r>
              <a:rPr lang="en-US" altLang="en-US" sz="2400" b="1" baseline="-25000" dirty="0"/>
              <a:t>C</a:t>
            </a:r>
            <a:r>
              <a:rPr lang="en-US" altLang="en-US" sz="2400" b="1" dirty="0"/>
              <a:t>/P</a:t>
            </a:r>
            <a:r>
              <a:rPr lang="en-US" altLang="en-US" sz="2400" b="1" baseline="-25000" dirty="0"/>
              <a:t>F</a:t>
            </a:r>
            <a:r>
              <a:rPr lang="en-US" altLang="en-US" sz="2400" b="1" dirty="0"/>
              <a:t>) on the wage-rental ratio (w/r) is called the </a:t>
            </a:r>
            <a:r>
              <a:rPr lang="en-US" altLang="en-US" sz="2400" b="1" dirty="0" err="1"/>
              <a:t>Stolper</a:t>
            </a:r>
            <a:r>
              <a:rPr lang="en-US" altLang="en-US" sz="2400" b="1" dirty="0"/>
              <a:t>-Samuelson (</a:t>
            </a:r>
            <a:r>
              <a:rPr lang="en-US" altLang="en-US" sz="2400" b="1" i="1" dirty="0"/>
              <a:t>SS</a:t>
            </a:r>
            <a:r>
              <a:rPr lang="en-US" altLang="en-US" sz="2400" b="1" dirty="0"/>
              <a:t>) curve.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/>
              <a:t>As both countries are assumed to use the same technology, the same </a:t>
            </a:r>
            <a:r>
              <a:rPr lang="en-US" altLang="en-US" sz="2400" b="1" i="1" dirty="0"/>
              <a:t>SS</a:t>
            </a:r>
            <a:r>
              <a:rPr lang="en-US" altLang="en-US" sz="2400" b="1" dirty="0"/>
              <a:t> curve is true in both countries.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6" descr="fig05_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1" y="1389063"/>
            <a:ext cx="4581525" cy="466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 dirty="0"/>
              <a:t>Factor Price Ratios and Goods Price Ratios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B5DFD5B-411F-314E-4F5D-EE113B5C7E09}"/>
              </a:ext>
            </a:extLst>
          </p:cNvPr>
          <p:cNvCxnSpPr/>
          <p:nvPr/>
        </p:nvCxnSpPr>
        <p:spPr bwMode="auto">
          <a:xfrm>
            <a:off x="4582274" y="4202130"/>
            <a:ext cx="95549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66D3541-D5A7-7CAE-374E-997E75ED9317}"/>
              </a:ext>
            </a:extLst>
          </p:cNvPr>
          <p:cNvCxnSpPr/>
          <p:nvPr/>
        </p:nvCxnSpPr>
        <p:spPr bwMode="auto">
          <a:xfrm>
            <a:off x="4582273" y="3429000"/>
            <a:ext cx="182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B744CA3-5DD8-DFC3-5130-6E01C8BD3289}"/>
              </a:ext>
            </a:extLst>
          </p:cNvPr>
          <p:cNvCxnSpPr/>
          <p:nvPr/>
        </p:nvCxnSpPr>
        <p:spPr bwMode="auto">
          <a:xfrm rot="5400000">
            <a:off x="5511204" y="4389120"/>
            <a:ext cx="19202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06645EF-4F22-2951-5648-28F82B44C4F6}"/>
              </a:ext>
            </a:extLst>
          </p:cNvPr>
          <p:cNvCxnSpPr/>
          <p:nvPr/>
        </p:nvCxnSpPr>
        <p:spPr bwMode="auto">
          <a:xfrm rot="5400000">
            <a:off x="4933135" y="4796490"/>
            <a:ext cx="11887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D4EEC1A-89F9-F8C1-028C-3B8235689E58}"/>
              </a:ext>
            </a:extLst>
          </p:cNvPr>
          <p:cNvSpPr txBox="1"/>
          <p:nvPr/>
        </p:nvSpPr>
        <p:spPr>
          <a:xfrm>
            <a:off x="6060561" y="5349240"/>
            <a:ext cx="83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7CD2BC-C51F-A3D2-D025-9E3A66CEBD3B}"/>
              </a:ext>
            </a:extLst>
          </p:cNvPr>
          <p:cNvSpPr txBox="1"/>
          <p:nvPr/>
        </p:nvSpPr>
        <p:spPr>
          <a:xfrm>
            <a:off x="5116729" y="5349462"/>
            <a:ext cx="83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6D97BD-778B-012E-0A89-173C7B996BE0}"/>
              </a:ext>
            </a:extLst>
          </p:cNvPr>
          <p:cNvSpPr txBox="1"/>
          <p:nvPr/>
        </p:nvSpPr>
        <p:spPr>
          <a:xfrm>
            <a:off x="3746212" y="3233354"/>
            <a:ext cx="83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C2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F2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25C6F2-F04D-D162-D1A0-354C306D989A}"/>
              </a:ext>
            </a:extLst>
          </p:cNvPr>
          <p:cNvSpPr txBox="1"/>
          <p:nvPr/>
        </p:nvSpPr>
        <p:spPr>
          <a:xfrm>
            <a:off x="3756846" y="4016616"/>
            <a:ext cx="83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C1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F1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CB389F-2F26-ABDF-4CE4-AFDEAA8F3C46}"/>
              </a:ext>
            </a:extLst>
          </p:cNvPr>
          <p:cNvSpPr txBox="1"/>
          <p:nvPr/>
        </p:nvSpPr>
        <p:spPr>
          <a:xfrm>
            <a:off x="8640568" y="1551398"/>
            <a:ext cx="34692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Trade equalizes the relative price of </a:t>
            </a: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goods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(such as cloth and food) across the trading countries.</a:t>
            </a:r>
          </a:p>
          <a:p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 implication of the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Stolper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-Samuelson theory is that trade also equalizes the relative price of </a:t>
            </a: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factors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(such as labor and capital).</a:t>
            </a:r>
          </a:p>
          <a:p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And if trade increases the relative price of the labor-intensive good (cloth), then it also increases the relative price of labor.</a:t>
            </a:r>
          </a:p>
        </p:txBody>
      </p:sp>
    </p:spTree>
    <p:extLst>
      <p:ext uri="{BB962C8B-B14F-4D97-AF65-F5344CB8AC3E}">
        <p14:creationId xmlns:p14="http://schemas.microsoft.com/office/powerpoint/2010/main" val="85133260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dirty="0"/>
              <a:t>Factor Price Ratios and Goods Price Ratios (cont.)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 err="1"/>
              <a:t>Stolper</a:t>
            </a:r>
            <a:r>
              <a:rPr lang="en-US" altLang="en-US" b="1" dirty="0"/>
              <a:t>-Samuelson theorem</a:t>
            </a:r>
            <a:r>
              <a:rPr lang="en-US" altLang="en-US" dirty="0"/>
              <a:t>: If the relative price of a good increases, then the relative price of the factor used intensively in the production of that good increases, while the relative price of the other factor decreases.</a:t>
            </a:r>
          </a:p>
          <a:p>
            <a:pPr eaLnBrk="1" hangingPunct="1"/>
            <a:r>
              <a:rPr lang="en-US" altLang="en-US" dirty="0"/>
              <a:t>As a result, any change in the relative price of goods alters the distribution of income between labor and capital.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 dirty="0"/>
              <a:t>From Goods Price Ratios to Input Choice Ratios</a:t>
            </a:r>
          </a:p>
        </p:txBody>
      </p:sp>
      <p:pic>
        <p:nvPicPr>
          <p:cNvPr id="17411" name="Picture 6" descr="fig05_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4" y="1430338"/>
            <a:ext cx="7507287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06401" y="3097214"/>
            <a:ext cx="2936567" cy="1323439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As both countries use the same technology, all three curves apply to both countries.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 dirty="0"/>
              <a:t>Fig. 5-7:  From Goods Price Ratios to Input Choice Ratios</a:t>
            </a:r>
          </a:p>
        </p:txBody>
      </p:sp>
      <p:pic>
        <p:nvPicPr>
          <p:cNvPr id="19459" name="Picture 6" descr="fig05_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4" y="1430338"/>
            <a:ext cx="7507287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44650" y="6118225"/>
            <a:ext cx="2393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/>
              <a:t>1. When </a:t>
            </a:r>
            <a:r>
              <a:rPr lang="en-US" altLang="en-US" sz="1600" b="1" i="1"/>
              <a:t>P</a:t>
            </a:r>
            <a:r>
              <a:rPr lang="en-US" altLang="en-US" sz="1600" b="1" baseline="-25000"/>
              <a:t>C</a:t>
            </a:r>
            <a:r>
              <a:rPr lang="en-US" altLang="en-US" sz="1600" b="1"/>
              <a:t>/</a:t>
            </a:r>
            <a:r>
              <a:rPr lang="en-US" altLang="en-US" sz="1600" b="1" i="1"/>
              <a:t>P</a:t>
            </a:r>
            <a:r>
              <a:rPr lang="en-US" altLang="en-US" sz="1600" b="1" baseline="-25000"/>
              <a:t>F</a:t>
            </a:r>
            <a:r>
              <a:rPr lang="en-US" altLang="en-US" sz="1600" b="1"/>
              <a:t> increases …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38600" y="3392489"/>
            <a:ext cx="1873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/>
              <a:t>2. … </a:t>
            </a:r>
            <a:r>
              <a:rPr lang="en-US" altLang="en-US" sz="1600" b="1" i="1"/>
              <a:t>w</a:t>
            </a:r>
            <a:r>
              <a:rPr lang="en-US" altLang="en-US" sz="1600" b="1"/>
              <a:t>/</a:t>
            </a:r>
            <a:r>
              <a:rPr lang="en-US" altLang="en-US" sz="1600" b="1" i="1"/>
              <a:t>r</a:t>
            </a:r>
            <a:r>
              <a:rPr lang="en-US" altLang="en-US" sz="1600" b="1"/>
              <a:t> increases.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13464" y="6297614"/>
            <a:ext cx="34115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/>
              <a:t>3. So, </a:t>
            </a:r>
            <a:r>
              <a:rPr lang="en-US" altLang="en-US" sz="1600" b="1" i="1"/>
              <a:t>L</a:t>
            </a:r>
            <a:r>
              <a:rPr lang="en-US" altLang="en-US" sz="1600" b="1"/>
              <a:t>/</a:t>
            </a:r>
            <a:r>
              <a:rPr lang="en-US" altLang="en-US" sz="1600" b="1" i="1"/>
              <a:t>K</a:t>
            </a:r>
            <a:r>
              <a:rPr lang="en-US" altLang="en-US" sz="1600" b="1"/>
              <a:t> decreases in both industries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937625" y="1155700"/>
            <a:ext cx="29495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/>
              <a:t>4. So, productivity of capital decreases in both industries, and productivity of labor increases in both industries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937625" y="2232025"/>
            <a:ext cx="29495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/>
              <a:t>5. So, </a:t>
            </a:r>
            <a:r>
              <a:rPr lang="en-US" altLang="en-US" sz="1600" b="1" i="1" dirty="0"/>
              <a:t>w</a:t>
            </a:r>
            <a:r>
              <a:rPr lang="en-US" altLang="en-US" sz="1600" b="1" dirty="0"/>
              <a:t>/</a:t>
            </a:r>
            <a:r>
              <a:rPr lang="en-US" altLang="en-US" sz="1600" b="1" i="1" dirty="0"/>
              <a:t>P</a:t>
            </a:r>
            <a:r>
              <a:rPr lang="en-US" altLang="en-US" sz="1600" b="1" baseline="-25000" dirty="0"/>
              <a:t>C</a:t>
            </a:r>
            <a:r>
              <a:rPr lang="en-US" altLang="en-US" sz="1600" b="1" dirty="0"/>
              <a:t> and </a:t>
            </a:r>
            <a:r>
              <a:rPr lang="en-US" altLang="en-US" sz="1600" b="1" i="1" dirty="0"/>
              <a:t>w</a:t>
            </a:r>
            <a:r>
              <a:rPr lang="en-US" altLang="en-US" sz="1600" b="1" dirty="0"/>
              <a:t>/</a:t>
            </a:r>
            <a:r>
              <a:rPr lang="en-US" altLang="en-US" sz="1600" b="1" i="1" dirty="0"/>
              <a:t>P</a:t>
            </a:r>
            <a:r>
              <a:rPr lang="en-US" altLang="en-US" sz="1600" b="1" baseline="-25000" dirty="0"/>
              <a:t>F</a:t>
            </a:r>
            <a:r>
              <a:rPr lang="en-US" altLang="en-US" sz="1600" b="1" dirty="0"/>
              <a:t> both increase, whereas </a:t>
            </a:r>
            <a:r>
              <a:rPr lang="en-US" altLang="en-US" sz="1600" b="1" i="1" dirty="0"/>
              <a:t>r</a:t>
            </a:r>
            <a:r>
              <a:rPr lang="en-US" altLang="en-US" sz="1600" b="1" dirty="0"/>
              <a:t>/</a:t>
            </a:r>
            <a:r>
              <a:rPr lang="en-US" altLang="en-US" sz="1600" b="1" i="1" dirty="0"/>
              <a:t>P</a:t>
            </a:r>
            <a:r>
              <a:rPr lang="en-US" altLang="en-US" sz="1600" b="1" baseline="-25000" dirty="0"/>
              <a:t>C</a:t>
            </a:r>
            <a:r>
              <a:rPr lang="en-US" altLang="en-US" sz="1600" b="1" dirty="0"/>
              <a:t> and </a:t>
            </a:r>
            <a:r>
              <a:rPr lang="en-US" altLang="en-US" sz="1600" b="1" i="1" dirty="0"/>
              <a:t>r</a:t>
            </a:r>
            <a:r>
              <a:rPr lang="en-US" altLang="en-US" sz="1600" b="1" dirty="0"/>
              <a:t>/</a:t>
            </a:r>
            <a:r>
              <a:rPr lang="en-US" altLang="en-US" sz="1600" b="1" i="1" dirty="0"/>
              <a:t>P</a:t>
            </a:r>
            <a:r>
              <a:rPr lang="en-US" altLang="en-US" sz="1600" b="1" baseline="-25000" dirty="0"/>
              <a:t>F</a:t>
            </a:r>
            <a:r>
              <a:rPr lang="en-US" altLang="en-US" sz="1600" b="1" dirty="0"/>
              <a:t> both decrease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6401" y="3097214"/>
            <a:ext cx="2936567" cy="1323439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As both countries use the same technology, all three curves apply to both countries.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83971-4EB4-07ED-1D28-A5429D319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Input Choice Ratios to Productivity to Input Prices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B3CFD-67F1-AE51-A278-DCD818F57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i="1" dirty="0"/>
              <a:t>L</a:t>
            </a:r>
            <a:r>
              <a:rPr lang="en-US" baseline="-25000" dirty="0"/>
              <a:t>C</a:t>
            </a:r>
            <a:r>
              <a:rPr lang="en-US" dirty="0"/>
              <a:t>/</a:t>
            </a:r>
            <a:r>
              <a:rPr lang="en-US" i="1" dirty="0"/>
              <a:t>K</a:t>
            </a:r>
            <a:r>
              <a:rPr lang="en-US" baseline="-25000" dirty="0"/>
              <a:t>C</a:t>
            </a:r>
            <a:r>
              <a:rPr lang="en-US" dirty="0"/>
              <a:t> increases, capital becomes more productive and labor becomes less productive (in the cloth sector)</a:t>
            </a:r>
          </a:p>
          <a:p>
            <a:pPr lvl="1"/>
            <a:r>
              <a:rPr lang="en-US" dirty="0"/>
              <a:t>Why? Imagine the number of workers per machine goes from 2 to 20.</a:t>
            </a:r>
          </a:p>
          <a:p>
            <a:pPr lvl="1"/>
            <a:r>
              <a:rPr lang="en-US" dirty="0"/>
              <a:t>Wouldn’t a worker be less productive when forced to share a machine with more workers? </a:t>
            </a:r>
          </a:p>
          <a:p>
            <a:pPr lvl="1"/>
            <a:r>
              <a:rPr lang="en-US" dirty="0"/>
              <a:t>Wouldn’t a machine produce more when used by 20 workers rather than 2?</a:t>
            </a:r>
          </a:p>
          <a:p>
            <a:r>
              <a:rPr lang="en-US" dirty="0"/>
              <a:t>Similarly, when </a:t>
            </a:r>
            <a:r>
              <a:rPr lang="en-US" i="1" dirty="0"/>
              <a:t>L</a:t>
            </a:r>
            <a:r>
              <a:rPr lang="en-US" baseline="-25000" dirty="0"/>
              <a:t>F</a:t>
            </a:r>
            <a:r>
              <a:rPr lang="en-US" dirty="0"/>
              <a:t>/</a:t>
            </a:r>
            <a:r>
              <a:rPr lang="en-US" i="1" dirty="0"/>
              <a:t>K</a:t>
            </a:r>
            <a:r>
              <a:rPr lang="en-US" baseline="-25000" dirty="0"/>
              <a:t>F</a:t>
            </a:r>
            <a:r>
              <a:rPr lang="en-US" dirty="0"/>
              <a:t> increases, capital becomes more productive and labor becomes less productive (in the food sector)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950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83971-4EB4-07ED-1D28-A5429D319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Input Choice Ratios to Productivity to Input Prices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B3CFD-67F1-AE51-A278-DCD818F57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i="1" dirty="0"/>
              <a:t>L</a:t>
            </a:r>
            <a:r>
              <a:rPr lang="en-US" baseline="-25000" dirty="0"/>
              <a:t>C</a:t>
            </a:r>
            <a:r>
              <a:rPr lang="en-US" dirty="0"/>
              <a:t>/</a:t>
            </a:r>
            <a:r>
              <a:rPr lang="en-US" i="1" dirty="0"/>
              <a:t>K</a:t>
            </a:r>
            <a:r>
              <a:rPr lang="en-US" baseline="-25000" dirty="0"/>
              <a:t>C</a:t>
            </a:r>
            <a:r>
              <a:rPr lang="en-US" dirty="0"/>
              <a:t> increases, capital becomes more productive and labor becomes less productive (in the cloth sector)</a:t>
            </a:r>
          </a:p>
          <a:p>
            <a:r>
              <a:rPr lang="en-US" dirty="0"/>
              <a:t>As a result, the reward to capital (</a:t>
            </a:r>
            <a:r>
              <a:rPr lang="en-US" i="1" dirty="0"/>
              <a:t>r</a:t>
            </a:r>
            <a:r>
              <a:rPr lang="en-US" dirty="0"/>
              <a:t>/</a:t>
            </a:r>
            <a:r>
              <a:rPr lang="en-US" i="1" dirty="0"/>
              <a:t>P</a:t>
            </a:r>
            <a:r>
              <a:rPr lang="en-US" baseline="-25000" dirty="0"/>
              <a:t>C</a:t>
            </a:r>
            <a:r>
              <a:rPr lang="en-US" dirty="0"/>
              <a:t>) increases and the reward to labor (</a:t>
            </a:r>
            <a:r>
              <a:rPr lang="en-US" i="1" dirty="0"/>
              <a:t>w</a:t>
            </a:r>
            <a:r>
              <a:rPr lang="en-US" dirty="0"/>
              <a:t>/</a:t>
            </a:r>
            <a:r>
              <a:rPr lang="en-US" i="1" dirty="0"/>
              <a:t>P</a:t>
            </a:r>
            <a:r>
              <a:rPr lang="en-US" baseline="-25000" dirty="0"/>
              <a:t>C</a:t>
            </a:r>
            <a:r>
              <a:rPr lang="en-US" dirty="0"/>
              <a:t>) decreases</a:t>
            </a:r>
          </a:p>
          <a:p>
            <a:endParaRPr lang="en-US" dirty="0"/>
          </a:p>
          <a:p>
            <a:r>
              <a:rPr lang="en-US" dirty="0"/>
              <a:t>Similarly, when </a:t>
            </a:r>
            <a:r>
              <a:rPr lang="en-US" i="1" dirty="0"/>
              <a:t>L</a:t>
            </a:r>
            <a:r>
              <a:rPr lang="en-US" baseline="-25000" dirty="0"/>
              <a:t>F</a:t>
            </a:r>
            <a:r>
              <a:rPr lang="en-US" dirty="0"/>
              <a:t>/</a:t>
            </a:r>
            <a:r>
              <a:rPr lang="en-US" i="1" dirty="0"/>
              <a:t>K</a:t>
            </a:r>
            <a:r>
              <a:rPr lang="en-US" baseline="-25000" dirty="0"/>
              <a:t>F</a:t>
            </a:r>
            <a:r>
              <a:rPr lang="en-US" dirty="0"/>
              <a:t> increases, capital becomes more productive and labor becomes less productive (in the food sector)</a:t>
            </a:r>
          </a:p>
          <a:p>
            <a:r>
              <a:rPr lang="en-US" dirty="0"/>
              <a:t>As a result, the reward to capital (</a:t>
            </a:r>
            <a:r>
              <a:rPr lang="en-US" i="1" dirty="0"/>
              <a:t>r</a:t>
            </a:r>
            <a:r>
              <a:rPr lang="en-US" dirty="0"/>
              <a:t>/</a:t>
            </a:r>
            <a:r>
              <a:rPr lang="en-US" i="1" dirty="0"/>
              <a:t>P</a:t>
            </a:r>
            <a:r>
              <a:rPr lang="en-US" baseline="-25000" dirty="0"/>
              <a:t>F</a:t>
            </a:r>
            <a:r>
              <a:rPr lang="en-US" dirty="0"/>
              <a:t>) increases and the reward to labor (</a:t>
            </a:r>
            <a:r>
              <a:rPr lang="en-US" i="1" dirty="0"/>
              <a:t>w</a:t>
            </a:r>
            <a:r>
              <a:rPr lang="en-US"/>
              <a:t>/</a:t>
            </a:r>
            <a:r>
              <a:rPr lang="en-US" i="1"/>
              <a:t>P</a:t>
            </a:r>
            <a:r>
              <a:rPr lang="en-US" baseline="-25000"/>
              <a:t>F</a:t>
            </a:r>
            <a:r>
              <a:rPr lang="en-US"/>
              <a:t>) </a:t>
            </a:r>
            <a:r>
              <a:rPr lang="en-US" dirty="0"/>
              <a:t>decreases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321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/>
              <a:t>Preview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Production possibilities</a:t>
            </a:r>
          </a:p>
          <a:p>
            <a:pPr eaLnBrk="1" hangingPunct="1"/>
            <a:r>
              <a:rPr lang="en-US" altLang="en-US"/>
              <a:t>Changing the mix of inputs</a:t>
            </a:r>
          </a:p>
          <a:p>
            <a:pPr eaLnBrk="1" hangingPunct="1"/>
            <a:r>
              <a:rPr lang="en-US" altLang="en-US"/>
              <a:t>Relationships among factor prices and goods prices, and resources and output</a:t>
            </a:r>
          </a:p>
          <a:p>
            <a:pPr eaLnBrk="1" hangingPunct="1"/>
            <a:r>
              <a:rPr lang="en-US" altLang="en-US"/>
              <a:t>Trade in the Heckscher-Ohlin model </a:t>
            </a:r>
          </a:p>
          <a:p>
            <a:pPr eaLnBrk="1" hangingPunct="1"/>
            <a:r>
              <a:rPr lang="en-US" altLang="en-US"/>
              <a:t>Factor price equalization</a:t>
            </a:r>
          </a:p>
          <a:p>
            <a:pPr eaLnBrk="1" hangingPunct="1"/>
            <a:r>
              <a:rPr lang="en-US" altLang="en-US"/>
              <a:t>Trade and income distribution</a:t>
            </a:r>
          </a:p>
          <a:p>
            <a:pPr eaLnBrk="1" hangingPunct="1"/>
            <a:r>
              <a:rPr lang="en-US" altLang="en-US"/>
              <a:t>Empirical evidence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Stolper-Samuelson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When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↑, </a:t>
            </a:r>
            <a:r>
              <a:rPr lang="en-US" i="1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 ↑.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So, </a:t>
            </a:r>
            <a:r>
              <a:rPr lang="en-US" i="1" dirty="0">
                <a:solidFill>
                  <a:srgbClr val="FF0000"/>
                </a:solidFill>
              </a:rPr>
              <a:t>L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 ↓ in both industries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So, productivity of capital ↓ in both industries, and 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productivity of labor ↑ in both industries.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So, </a:t>
            </a:r>
            <a:r>
              <a:rPr lang="en-US" i="1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i="1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both ↑, whereas </a:t>
            </a:r>
          </a:p>
          <a:p>
            <a:pPr>
              <a:defRPr/>
            </a:pPr>
            <a:r>
              <a:rPr lang="en-US" i="1" dirty="0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i="1" dirty="0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both ↓.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When 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baseline="-25000" dirty="0">
                <a:solidFill>
                  <a:srgbClr val="0070C0"/>
                </a:solidFill>
              </a:rPr>
              <a:t>C</a:t>
            </a:r>
            <a:r>
              <a:rPr lang="en-US" dirty="0">
                <a:solidFill>
                  <a:srgbClr val="0070C0"/>
                </a:solidFill>
              </a:rPr>
              <a:t>/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baseline="-25000" dirty="0">
                <a:solidFill>
                  <a:srgbClr val="0070C0"/>
                </a:solidFill>
              </a:rPr>
              <a:t>F</a:t>
            </a:r>
            <a:r>
              <a:rPr lang="en-US" dirty="0">
                <a:solidFill>
                  <a:srgbClr val="0070C0"/>
                </a:solidFill>
              </a:rPr>
              <a:t> ↓, </a:t>
            </a:r>
            <a:r>
              <a:rPr lang="en-US" i="1" dirty="0">
                <a:solidFill>
                  <a:srgbClr val="0070C0"/>
                </a:solidFill>
              </a:rPr>
              <a:t>w</a:t>
            </a:r>
            <a:r>
              <a:rPr lang="en-US" dirty="0">
                <a:solidFill>
                  <a:srgbClr val="0070C0"/>
                </a:solidFill>
              </a:rPr>
              <a:t>/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>
                <a:solidFill>
                  <a:srgbClr val="0070C0"/>
                </a:solidFill>
              </a:rPr>
              <a:t> ↓.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So, </a:t>
            </a:r>
            <a:r>
              <a:rPr lang="en-US" i="1" dirty="0">
                <a:solidFill>
                  <a:srgbClr val="0070C0"/>
                </a:solidFill>
              </a:rPr>
              <a:t>L</a:t>
            </a:r>
            <a:r>
              <a:rPr lang="en-US" dirty="0">
                <a:solidFill>
                  <a:srgbClr val="0070C0"/>
                </a:solidFill>
              </a:rPr>
              <a:t>/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>
                <a:solidFill>
                  <a:srgbClr val="0070C0"/>
                </a:solidFill>
              </a:rPr>
              <a:t> ↑ in both industries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So, productivity of capital ↑ in both industries, and 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productivity of labor ↓ in both industries.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So, </a:t>
            </a:r>
            <a:r>
              <a:rPr lang="en-US" i="1" dirty="0">
                <a:solidFill>
                  <a:srgbClr val="0070C0"/>
                </a:solidFill>
              </a:rPr>
              <a:t>w</a:t>
            </a:r>
            <a:r>
              <a:rPr lang="en-US" dirty="0">
                <a:solidFill>
                  <a:srgbClr val="0070C0"/>
                </a:solidFill>
              </a:rPr>
              <a:t>/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baseline="-25000" dirty="0">
                <a:solidFill>
                  <a:srgbClr val="0070C0"/>
                </a:solidFill>
              </a:rPr>
              <a:t>C</a:t>
            </a:r>
            <a:r>
              <a:rPr lang="en-US" dirty="0">
                <a:solidFill>
                  <a:srgbClr val="0070C0"/>
                </a:solidFill>
              </a:rPr>
              <a:t> and </a:t>
            </a:r>
            <a:r>
              <a:rPr lang="en-US" i="1" dirty="0">
                <a:solidFill>
                  <a:srgbClr val="0070C0"/>
                </a:solidFill>
              </a:rPr>
              <a:t>w</a:t>
            </a:r>
            <a:r>
              <a:rPr lang="en-US" dirty="0">
                <a:solidFill>
                  <a:srgbClr val="0070C0"/>
                </a:solidFill>
              </a:rPr>
              <a:t>/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baseline="-25000" dirty="0">
                <a:solidFill>
                  <a:srgbClr val="0070C0"/>
                </a:solidFill>
              </a:rPr>
              <a:t>F</a:t>
            </a:r>
            <a:r>
              <a:rPr lang="en-US" dirty="0">
                <a:solidFill>
                  <a:srgbClr val="0070C0"/>
                </a:solidFill>
              </a:rPr>
              <a:t> both ↓, whereas </a:t>
            </a:r>
          </a:p>
          <a:p>
            <a:pPr>
              <a:defRPr/>
            </a:pP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>
                <a:solidFill>
                  <a:srgbClr val="0070C0"/>
                </a:solidFill>
              </a:rPr>
              <a:t>/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baseline="-25000" dirty="0">
                <a:solidFill>
                  <a:srgbClr val="0070C0"/>
                </a:solidFill>
              </a:rPr>
              <a:t>C</a:t>
            </a:r>
            <a:r>
              <a:rPr lang="en-US" dirty="0">
                <a:solidFill>
                  <a:srgbClr val="0070C0"/>
                </a:solidFill>
              </a:rPr>
              <a:t> and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>
                <a:solidFill>
                  <a:srgbClr val="0070C0"/>
                </a:solidFill>
              </a:rPr>
              <a:t>/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baseline="-25000" dirty="0">
                <a:solidFill>
                  <a:srgbClr val="0070C0"/>
                </a:solidFill>
              </a:rPr>
              <a:t>F</a:t>
            </a:r>
            <a:r>
              <a:rPr lang="en-US" dirty="0">
                <a:solidFill>
                  <a:srgbClr val="0070C0"/>
                </a:solidFill>
              </a:rPr>
              <a:t> both ↑.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/>
              <a:t>Resources and Output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How do levels of output change when the economy’s resources change?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b="1" dirty="0" err="1"/>
              <a:t>Rybczynski</a:t>
            </a:r>
            <a:r>
              <a:rPr lang="en-US" altLang="en-US" b="1" dirty="0"/>
              <a:t> theorem</a:t>
            </a:r>
            <a:r>
              <a:rPr lang="en-US" altLang="en-US" dirty="0"/>
              <a:t>: If you hold output prices constant as the amount of a factor of production increases, then the supply of the good that uses this factor intensively increases and the supply of </a:t>
            </a:r>
            <a:r>
              <a:rPr lang="en-US" altLang="en-US" i="1" dirty="0"/>
              <a:t>the other good decreases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4E5A3-612F-1042-E042-3B1ED128A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/>
              <a:t>Rybczynski</a:t>
            </a:r>
            <a:r>
              <a:rPr lang="en-US" altLang="en-US" b="1" dirty="0"/>
              <a:t> Theorem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98CFF-7851-0944-5374-CDFE0EE3F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that the price of cloth in units of food (</a:t>
            </a:r>
            <a:r>
              <a:rPr lang="en-US" i="1" dirty="0"/>
              <a:t>P</a:t>
            </a:r>
            <a:r>
              <a:rPr lang="en-US" baseline="-25000" dirty="0"/>
              <a:t>C</a:t>
            </a:r>
            <a:r>
              <a:rPr lang="en-US" dirty="0"/>
              <a:t>/</a:t>
            </a:r>
            <a:r>
              <a:rPr lang="en-US" i="1" dirty="0"/>
              <a:t>P</a:t>
            </a:r>
            <a:r>
              <a:rPr lang="en-US" baseline="-25000" dirty="0"/>
              <a:t>F</a:t>
            </a:r>
            <a:r>
              <a:rPr lang="en-US" dirty="0"/>
              <a:t>) is the same in Home and Foreign</a:t>
            </a:r>
          </a:p>
          <a:p>
            <a:pPr lvl="1"/>
            <a:r>
              <a:rPr lang="en-US" dirty="0"/>
              <a:t>This will be the case under free trade, as we will soon see</a:t>
            </a:r>
          </a:p>
          <a:p>
            <a:r>
              <a:rPr lang="en-US" dirty="0">
                <a:latin typeface="Calibri"/>
                <a:cs typeface="Calibri"/>
              </a:rPr>
              <a:t>Then, by the Stolper-Samuelson theorem, the price of labor in units of capital (</a:t>
            </a:r>
            <a:r>
              <a:rPr lang="en-US" i="1" dirty="0">
                <a:latin typeface="Calibri"/>
                <a:cs typeface="Calibri"/>
              </a:rPr>
              <a:t>w</a:t>
            </a:r>
            <a:r>
              <a:rPr lang="en-US" dirty="0">
                <a:latin typeface="Calibri"/>
                <a:cs typeface="Calibri"/>
              </a:rPr>
              <a:t>/</a:t>
            </a:r>
            <a:r>
              <a:rPr lang="en-US" i="1" dirty="0">
                <a:latin typeface="Calibri"/>
                <a:cs typeface="Calibri"/>
              </a:rPr>
              <a:t>r</a:t>
            </a:r>
            <a:r>
              <a:rPr lang="en-US" dirty="0">
                <a:latin typeface="Calibri"/>
                <a:cs typeface="Calibri"/>
              </a:rPr>
              <a:t>) will also be the same in Home and Foreign</a:t>
            </a:r>
          </a:p>
          <a:p>
            <a:r>
              <a:rPr lang="en-US" dirty="0"/>
              <a:t>Then, as both Home and Foreign have the same technology and, therefore, the same relative factor demand, the amount of labor per unit of capital in food production (</a:t>
            </a:r>
            <a:r>
              <a:rPr lang="en-US" i="1" dirty="0"/>
              <a:t>L</a:t>
            </a:r>
            <a:r>
              <a:rPr lang="en-US" baseline="-25000" dirty="0"/>
              <a:t>F</a:t>
            </a:r>
            <a:r>
              <a:rPr lang="en-US" dirty="0"/>
              <a:t>/</a:t>
            </a:r>
            <a:r>
              <a:rPr lang="en-US" i="1" dirty="0"/>
              <a:t>K</a:t>
            </a:r>
            <a:r>
              <a:rPr lang="en-US" baseline="-25000" dirty="0"/>
              <a:t>F</a:t>
            </a:r>
            <a:r>
              <a:rPr lang="en-US" dirty="0"/>
              <a:t>) must be the same in both Home and Foreign</a:t>
            </a:r>
          </a:p>
          <a:p>
            <a:r>
              <a:rPr lang="en-US" dirty="0">
                <a:latin typeface="Calibri"/>
                <a:cs typeface="Calibri"/>
              </a:rPr>
              <a:t>This must also be true for </a:t>
            </a:r>
            <a:r>
              <a:rPr lang="en-US" i="1" dirty="0">
                <a:latin typeface="Calibri"/>
                <a:cs typeface="Calibri"/>
              </a:rPr>
              <a:t>L</a:t>
            </a:r>
            <a:r>
              <a:rPr lang="en-US" baseline="-25000" dirty="0">
                <a:latin typeface="Calibri"/>
                <a:cs typeface="Calibri"/>
              </a:rPr>
              <a:t>C</a:t>
            </a:r>
            <a:r>
              <a:rPr lang="en-US" dirty="0">
                <a:latin typeface="Calibri"/>
                <a:cs typeface="Calibri"/>
              </a:rPr>
              <a:t>/</a:t>
            </a:r>
            <a:r>
              <a:rPr lang="en-US" i="1" dirty="0">
                <a:latin typeface="Calibri"/>
                <a:cs typeface="Calibri"/>
              </a:rPr>
              <a:t>K</a:t>
            </a:r>
            <a:r>
              <a:rPr lang="en-US" baseline="-25000" dirty="0">
                <a:latin typeface="Calibri"/>
                <a:cs typeface="Calibri"/>
              </a:rPr>
              <a:t>C</a:t>
            </a:r>
            <a:r>
              <a:rPr lang="en-US" dirty="0">
                <a:latin typeface="Calibri"/>
                <a:cs typeface="Calibri"/>
              </a:rPr>
              <a:t> in cloth production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2654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4E5A3-612F-1042-E042-3B1ED128A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/>
              <a:t>Rybczynski</a:t>
            </a:r>
            <a:r>
              <a:rPr lang="en-US" altLang="en-US" b="1" dirty="0"/>
              <a:t> Theorem: Twinkies 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98CFF-7851-0944-5374-CDFE0EE3F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two goods: Regular Twinkies and Low-Fat Twinkies</a:t>
            </a:r>
          </a:p>
          <a:p>
            <a:r>
              <a:rPr lang="en-US" dirty="0"/>
              <a:t>Every Regular Twinkie has twice as much sugar as fat</a:t>
            </a:r>
          </a:p>
          <a:p>
            <a:r>
              <a:rPr lang="en-US" dirty="0"/>
              <a:t>Every Low-Fat Twinkie has five times as much sugar as fat</a:t>
            </a:r>
          </a:p>
          <a:p>
            <a:r>
              <a:rPr lang="en-US" dirty="0"/>
              <a:t>These ratios do not change</a:t>
            </a:r>
          </a:p>
          <a:p>
            <a:r>
              <a:rPr lang="en-US" i="1" dirty="0"/>
              <a:t>Q</a:t>
            </a:r>
            <a:r>
              <a:rPr lang="en-US" dirty="0"/>
              <a:t>: Now, if you hear that Twinkies America uses </a:t>
            </a:r>
            <a:r>
              <a:rPr lang="en-US" i="1" dirty="0"/>
              <a:t>three</a:t>
            </a:r>
            <a:r>
              <a:rPr lang="en-US" dirty="0"/>
              <a:t> times as much sugar as fat and Twinkies Brazil uses </a:t>
            </a:r>
            <a:r>
              <a:rPr lang="en-US" i="1" dirty="0"/>
              <a:t>four</a:t>
            </a:r>
            <a:r>
              <a:rPr lang="en-US" dirty="0"/>
              <a:t> times as much sugar as fat, what would you conclude?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1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4E5A3-612F-1042-E042-3B1ED128A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/>
              <a:t>Rybczynski</a:t>
            </a:r>
            <a:r>
              <a:rPr lang="en-US" altLang="en-US" b="1" dirty="0"/>
              <a:t> Theorem: Twinkies 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98CFF-7851-0944-5374-CDFE0EE3F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two goods: Regular Twinkies and Low-Fat Twinkies</a:t>
            </a:r>
          </a:p>
          <a:p>
            <a:r>
              <a:rPr lang="en-US" dirty="0"/>
              <a:t>Every Regular Twinkie has twice as much sugar as fat</a:t>
            </a:r>
          </a:p>
          <a:p>
            <a:r>
              <a:rPr lang="en-US" dirty="0"/>
              <a:t>Every Low-Fat Twinkie has five times as much sugar as fat</a:t>
            </a:r>
          </a:p>
          <a:p>
            <a:r>
              <a:rPr lang="en-US" dirty="0"/>
              <a:t>These ratios do not change</a:t>
            </a:r>
          </a:p>
          <a:p>
            <a:r>
              <a:rPr lang="en-US" i="1" dirty="0"/>
              <a:t>Q</a:t>
            </a:r>
            <a:r>
              <a:rPr lang="en-US" dirty="0"/>
              <a:t>: Now, if you hear that Twinkies America uses </a:t>
            </a:r>
            <a:r>
              <a:rPr lang="en-US" i="1" dirty="0"/>
              <a:t>three</a:t>
            </a:r>
            <a:r>
              <a:rPr lang="en-US" dirty="0"/>
              <a:t> times as much sugar as fat and Twinkies Brazil uses </a:t>
            </a:r>
            <a:r>
              <a:rPr lang="en-US" i="1" dirty="0"/>
              <a:t>four</a:t>
            </a:r>
            <a:r>
              <a:rPr lang="en-US" dirty="0"/>
              <a:t> times as much sugar as fat, what would you conclude?</a:t>
            </a:r>
          </a:p>
          <a:p>
            <a:r>
              <a:rPr lang="en-US" i="1" dirty="0">
                <a:solidFill>
                  <a:srgbClr val="C00000"/>
                </a:solidFill>
              </a:rPr>
              <a:t>A</a:t>
            </a:r>
            <a:r>
              <a:rPr lang="en-US" dirty="0">
                <a:solidFill>
                  <a:srgbClr val="C00000"/>
                </a:solidFill>
              </a:rPr>
              <a:t>: Twinkies Brazil produces more Low-Fat Twinkies (relative to Regular Twinkies) than does Twinkies America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687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4E5A3-612F-1042-E042-3B1ED128A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/>
              <a:t>Rybczynski</a:t>
            </a:r>
            <a:r>
              <a:rPr lang="en-US" altLang="en-US" b="1" dirty="0"/>
              <a:t> Theorem: Back to Cloth and Food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98CFF-7851-0944-5374-CDFE0EE3F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two goods: Cloth and Food</a:t>
            </a:r>
          </a:p>
          <a:p>
            <a:r>
              <a:rPr lang="en-US" dirty="0"/>
              <a:t>Every unit of </a:t>
            </a:r>
            <a:r>
              <a:rPr lang="en-US" i="1" dirty="0"/>
              <a:t>Food</a:t>
            </a:r>
            <a:r>
              <a:rPr lang="en-US" dirty="0"/>
              <a:t> uses </a:t>
            </a:r>
            <a:r>
              <a:rPr lang="en-US" i="1" dirty="0"/>
              <a:t>twice</a:t>
            </a:r>
            <a:r>
              <a:rPr lang="en-US" dirty="0"/>
              <a:t> as much Labor as Capital</a:t>
            </a:r>
          </a:p>
          <a:p>
            <a:r>
              <a:rPr lang="en-US" dirty="0"/>
              <a:t>Every unit of </a:t>
            </a:r>
            <a:r>
              <a:rPr lang="en-US" i="1" dirty="0"/>
              <a:t>Cloth</a:t>
            </a:r>
            <a:r>
              <a:rPr lang="en-US" dirty="0"/>
              <a:t> uses </a:t>
            </a:r>
            <a:r>
              <a:rPr lang="en-US" i="1" dirty="0"/>
              <a:t>five</a:t>
            </a:r>
            <a:r>
              <a:rPr lang="en-US" dirty="0"/>
              <a:t> times as much Labor as Capital</a:t>
            </a:r>
          </a:p>
          <a:p>
            <a:r>
              <a:rPr lang="en-US" dirty="0"/>
              <a:t>These ratios do not change</a:t>
            </a:r>
          </a:p>
          <a:p>
            <a:r>
              <a:rPr lang="en-US" i="1" dirty="0"/>
              <a:t>Q</a:t>
            </a:r>
            <a:r>
              <a:rPr lang="en-US" dirty="0"/>
              <a:t>: Now, if you hear that </a:t>
            </a:r>
            <a:r>
              <a:rPr lang="en-US" i="1" dirty="0"/>
              <a:t>America </a:t>
            </a:r>
            <a:r>
              <a:rPr lang="en-US" dirty="0"/>
              <a:t>employs </a:t>
            </a:r>
            <a:r>
              <a:rPr lang="en-US" i="1" dirty="0"/>
              <a:t>three</a:t>
            </a:r>
            <a:r>
              <a:rPr lang="en-US" dirty="0"/>
              <a:t> times as much Labor as Capital and </a:t>
            </a:r>
            <a:r>
              <a:rPr lang="en-US" i="1" dirty="0"/>
              <a:t>Brazil </a:t>
            </a:r>
            <a:r>
              <a:rPr lang="en-US" dirty="0"/>
              <a:t>employs </a:t>
            </a:r>
            <a:r>
              <a:rPr lang="en-US" i="1" dirty="0"/>
              <a:t>four</a:t>
            </a:r>
            <a:r>
              <a:rPr lang="en-US" dirty="0"/>
              <a:t> times as much Labor as Capital, what would you conclude?</a:t>
            </a:r>
          </a:p>
          <a:p>
            <a:r>
              <a:rPr lang="en-US" i="1" dirty="0"/>
              <a:t>A</a:t>
            </a:r>
            <a:r>
              <a:rPr lang="en-US" dirty="0"/>
              <a:t>: Brazil’s production of Cloth relative to Food is higher than America’s. </a:t>
            </a:r>
          </a:p>
          <a:p>
            <a:r>
              <a:rPr lang="en-US" dirty="0">
                <a:solidFill>
                  <a:srgbClr val="FF0000"/>
                </a:solidFill>
              </a:rPr>
              <a:t>As Brazil has higher </a:t>
            </a:r>
            <a:r>
              <a:rPr lang="en-US" i="1" dirty="0">
                <a:solidFill>
                  <a:srgbClr val="FF0000"/>
                </a:solidFill>
              </a:rPr>
              <a:t>L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, it must be </a:t>
            </a:r>
            <a:r>
              <a:rPr lang="en-US">
                <a:solidFill>
                  <a:srgbClr val="FF0000"/>
                </a:solidFill>
              </a:rPr>
              <a:t>that Brazil </a:t>
            </a:r>
            <a:r>
              <a:rPr lang="en-US" dirty="0">
                <a:solidFill>
                  <a:srgbClr val="FF0000"/>
                </a:solidFill>
              </a:rPr>
              <a:t>has higher </a:t>
            </a:r>
            <a:r>
              <a:rPr lang="en-US" i="1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5380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dirty="0"/>
              <a:t>Resource Availability Ratios and Output Ratios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dirty="0"/>
              <a:t>Assume an economy’s labor force grows, which implies that the ratio of labor to capital, </a:t>
            </a:r>
            <a:r>
              <a:rPr lang="en-US" altLang="en-US" sz="2400" i="1" dirty="0"/>
              <a:t>L/K</a:t>
            </a:r>
            <a:r>
              <a:rPr lang="en-US" altLang="en-US" sz="2400" dirty="0"/>
              <a:t>, increases. </a:t>
            </a:r>
          </a:p>
          <a:p>
            <a:pPr eaLnBrk="1" hangingPunct="1"/>
            <a:r>
              <a:rPr lang="en-US" altLang="en-US" sz="2400" dirty="0"/>
              <a:t>Expansion of production possibilities is biased toward cloth.</a:t>
            </a:r>
          </a:p>
          <a:p>
            <a:pPr eaLnBrk="1" hangingPunct="1"/>
            <a:r>
              <a:rPr lang="en-US" altLang="en-US" sz="2400" dirty="0"/>
              <a:t>At a given goods price ratio, the input choice ratio (of labor to capital) remains constant in both the cloth and food sectors.</a:t>
            </a:r>
          </a:p>
          <a:p>
            <a:pPr eaLnBrk="1" hangingPunct="1"/>
            <a:r>
              <a:rPr lang="en-US" altLang="en-US" sz="2400" dirty="0"/>
              <a:t>To employ the additional workers, the economy expands production of the relatively labor-intensive good cloth and contracts production of the relatively capital-intensive good food.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dirty="0"/>
              <a:t>Resource Availability Ratios and Output Ratios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dirty="0"/>
              <a:t>An economy with a </a:t>
            </a:r>
            <a:r>
              <a:rPr lang="en-US" altLang="en-US" sz="2400" i="1" dirty="0"/>
              <a:t>high ratio of labor to capital </a:t>
            </a:r>
            <a:r>
              <a:rPr lang="en-US" altLang="en-US" sz="2400" dirty="0"/>
              <a:t>produces a </a:t>
            </a:r>
            <a:r>
              <a:rPr lang="en-US" altLang="en-US" sz="2400" i="1" dirty="0"/>
              <a:t>high output of cloth relative to food</a:t>
            </a:r>
            <a:r>
              <a:rPr lang="en-US" altLang="en-US" sz="2400" dirty="0"/>
              <a:t>.</a:t>
            </a:r>
          </a:p>
          <a:p>
            <a:pPr eaLnBrk="1" hangingPunct="1"/>
            <a:r>
              <a:rPr lang="en-US" altLang="en-US" sz="2400" i="1" dirty="0"/>
              <a:t>Assumption</a:t>
            </a:r>
            <a:r>
              <a:rPr lang="en-US" altLang="en-US" sz="2400" dirty="0"/>
              <a:t>: </a:t>
            </a:r>
            <a:r>
              <a:rPr lang="en-US" altLang="en-US" sz="2400" dirty="0">
                <a:solidFill>
                  <a:srgbClr val="FF0000"/>
                </a:solidFill>
              </a:rPr>
              <a:t>Home is </a:t>
            </a:r>
            <a:r>
              <a:rPr lang="en-US" altLang="en-US" sz="2400" b="1" i="1" dirty="0">
                <a:solidFill>
                  <a:srgbClr val="FF0000"/>
                </a:solidFill>
              </a:rPr>
              <a:t>labor abundant</a:t>
            </a:r>
            <a:r>
              <a:rPr lang="en-US" altLang="en-US" sz="2400" dirty="0">
                <a:solidFill>
                  <a:srgbClr val="FF0000"/>
                </a:solidFill>
              </a:rPr>
              <a:t> and Foreign is </a:t>
            </a:r>
            <a:r>
              <a:rPr lang="en-US" altLang="en-US" sz="2400" b="1" i="1" dirty="0">
                <a:solidFill>
                  <a:srgbClr val="FF0000"/>
                </a:solidFill>
              </a:rPr>
              <a:t>capital abundant</a:t>
            </a:r>
            <a:r>
              <a:rPr lang="en-US" altLang="en-US" sz="2400" dirty="0"/>
              <a:t>:</a:t>
            </a:r>
          </a:p>
          <a:p>
            <a:pPr algn="ctr" eaLnBrk="1" hangingPunct="1">
              <a:buFontTx/>
              <a:buNone/>
            </a:pPr>
            <a:r>
              <a:rPr lang="en-US" altLang="en-US" sz="2400" dirty="0"/>
              <a:t> </a:t>
            </a:r>
            <a:r>
              <a:rPr lang="en-US" altLang="en-US" sz="2400" i="1" dirty="0"/>
              <a:t>L/K &gt; L*/ K*</a:t>
            </a:r>
          </a:p>
          <a:p>
            <a:pPr lvl="1" eaLnBrk="1" hangingPunct="1"/>
            <a:r>
              <a:rPr lang="en-US" altLang="en-US" sz="2000" dirty="0"/>
              <a:t>Likewise, Home is </a:t>
            </a:r>
            <a:r>
              <a:rPr lang="en-US" altLang="en-US" sz="2000" b="1" i="1" dirty="0"/>
              <a:t>capital scarce</a:t>
            </a:r>
            <a:r>
              <a:rPr lang="en-US" altLang="en-US" sz="2000" dirty="0"/>
              <a:t> and Foreign is </a:t>
            </a:r>
            <a:r>
              <a:rPr lang="en-US" altLang="en-US" sz="2000" b="1" i="1" dirty="0"/>
              <a:t>labor scarce</a:t>
            </a:r>
            <a:r>
              <a:rPr lang="en-US" altLang="en-US" sz="2000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Home, the labor-abundant country, will be relatively efficient at producing cloth because cloth is the</a:t>
            </a:r>
            <a:r>
              <a:rPr lang="en-US" altLang="en-US" sz="2400" i="1" dirty="0"/>
              <a:t> labor intensive </a:t>
            </a:r>
            <a:r>
              <a:rPr lang="en-US" altLang="en-US" sz="2400" dirty="0"/>
              <a:t>good.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 dirty="0"/>
              <a:t>Relative Supply Curves: Goods Price Ratios to Output Ratios</a:t>
            </a:r>
          </a:p>
        </p:txBody>
      </p:sp>
      <p:grpSp>
        <p:nvGrpSpPr>
          <p:cNvPr id="25603" name="Group 2"/>
          <p:cNvGrpSpPr>
            <a:grpSpLocks/>
          </p:cNvGrpSpPr>
          <p:nvPr/>
        </p:nvGrpSpPr>
        <p:grpSpPr bwMode="auto">
          <a:xfrm>
            <a:off x="3867151" y="1490664"/>
            <a:ext cx="4632325" cy="4738687"/>
            <a:chOff x="2343150" y="1490663"/>
            <a:chExt cx="4632325" cy="4738687"/>
          </a:xfrm>
        </p:grpSpPr>
        <p:pic>
          <p:nvPicPr>
            <p:cNvPr id="25611" name="Picture 6" descr="fig05_0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150" y="1490663"/>
              <a:ext cx="4632325" cy="4738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2" name="Rectangle 1"/>
            <p:cNvSpPr>
              <a:spLocks noChangeArrowheads="1"/>
            </p:cNvSpPr>
            <p:nvPr/>
          </p:nvSpPr>
          <p:spPr bwMode="auto">
            <a:xfrm>
              <a:off x="2873866" y="2151529"/>
              <a:ext cx="3738282" cy="3092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" panose="02020603050405020304" pitchFamily="18" charset="0"/>
              </a:endParaRP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554664" y="2608264"/>
            <a:ext cx="2719387" cy="2465387"/>
            <a:chOff x="4031311" y="2608728"/>
            <a:chExt cx="2719114" cy="2464204"/>
          </a:xfrm>
        </p:grpSpPr>
        <p:sp>
          <p:nvSpPr>
            <p:cNvPr id="25609" name="Freeform 5"/>
            <p:cNvSpPr>
              <a:spLocks/>
            </p:cNvSpPr>
            <p:nvPr/>
          </p:nvSpPr>
          <p:spPr bwMode="auto">
            <a:xfrm>
              <a:off x="4031311" y="2894275"/>
              <a:ext cx="2250219" cy="2178657"/>
            </a:xfrm>
            <a:custGeom>
              <a:avLst/>
              <a:gdLst>
                <a:gd name="T0" fmla="*/ 0 w 2250219"/>
                <a:gd name="T1" fmla="*/ 2178657 h 2178657"/>
                <a:gd name="T2" fmla="*/ 652007 w 2250219"/>
                <a:gd name="T3" fmla="*/ 1789043 h 2178657"/>
                <a:gd name="T4" fmla="*/ 1105232 w 2250219"/>
                <a:gd name="T5" fmla="*/ 1415332 h 2178657"/>
                <a:gd name="T6" fmla="*/ 1717482 w 2250219"/>
                <a:gd name="T7" fmla="*/ 771276 h 2178657"/>
                <a:gd name="T8" fmla="*/ 2083242 w 2250219"/>
                <a:gd name="T9" fmla="*/ 270344 h 2178657"/>
                <a:gd name="T10" fmla="*/ 2250219 w 2250219"/>
                <a:gd name="T11" fmla="*/ 0 h 21786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50219" h="2178657">
                  <a:moveTo>
                    <a:pt x="0" y="2178657"/>
                  </a:moveTo>
                  <a:cubicBezTo>
                    <a:pt x="233901" y="2047460"/>
                    <a:pt x="467802" y="1916264"/>
                    <a:pt x="652007" y="1789043"/>
                  </a:cubicBezTo>
                  <a:cubicBezTo>
                    <a:pt x="836212" y="1661822"/>
                    <a:pt x="927653" y="1584960"/>
                    <a:pt x="1105232" y="1415332"/>
                  </a:cubicBezTo>
                  <a:cubicBezTo>
                    <a:pt x="1282811" y="1245704"/>
                    <a:pt x="1554480" y="962107"/>
                    <a:pt x="1717482" y="771276"/>
                  </a:cubicBezTo>
                  <a:cubicBezTo>
                    <a:pt x="1880484" y="580445"/>
                    <a:pt x="1994453" y="398890"/>
                    <a:pt x="2083242" y="270344"/>
                  </a:cubicBezTo>
                  <a:cubicBezTo>
                    <a:pt x="2172032" y="141798"/>
                    <a:pt x="2211125" y="70899"/>
                    <a:pt x="2250219" y="0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TextBox 7"/>
            <p:cNvSpPr txBox="1">
              <a:spLocks noChangeArrowheads="1"/>
            </p:cNvSpPr>
            <p:nvPr/>
          </p:nvSpPr>
          <p:spPr bwMode="auto">
            <a:xfrm>
              <a:off x="6104966" y="2608728"/>
              <a:ext cx="64545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i="1"/>
                <a:t>RS</a:t>
              </a:r>
              <a:endParaRPr lang="en-US" altLang="en-US" sz="2400" b="1" i="1"/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737101" y="2317750"/>
            <a:ext cx="1990725" cy="1881188"/>
            <a:chOff x="3212327" y="2317375"/>
            <a:chExt cx="1991686" cy="1880914"/>
          </a:xfrm>
        </p:grpSpPr>
        <p:sp>
          <p:nvSpPr>
            <p:cNvPr id="25607" name="Freeform 4"/>
            <p:cNvSpPr>
              <a:spLocks/>
            </p:cNvSpPr>
            <p:nvPr/>
          </p:nvSpPr>
          <p:spPr bwMode="auto">
            <a:xfrm>
              <a:off x="3212327" y="2608028"/>
              <a:ext cx="1741336" cy="1590261"/>
            </a:xfrm>
            <a:custGeom>
              <a:avLst/>
              <a:gdLst>
                <a:gd name="T0" fmla="*/ 0 w 1741336"/>
                <a:gd name="T1" fmla="*/ 1590261 h 1590261"/>
                <a:gd name="T2" fmla="*/ 612250 w 1741336"/>
                <a:gd name="T3" fmla="*/ 1224501 h 1590261"/>
                <a:gd name="T4" fmla="*/ 1192696 w 1741336"/>
                <a:gd name="T5" fmla="*/ 723569 h 1590261"/>
                <a:gd name="T6" fmla="*/ 1574358 w 1741336"/>
                <a:gd name="T7" fmla="*/ 262393 h 1590261"/>
                <a:gd name="T8" fmla="*/ 1741336 w 1741336"/>
                <a:gd name="T9" fmla="*/ 0 h 15902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41336" h="1590261">
                  <a:moveTo>
                    <a:pt x="0" y="1590261"/>
                  </a:moveTo>
                  <a:cubicBezTo>
                    <a:pt x="206733" y="1479605"/>
                    <a:pt x="413467" y="1368950"/>
                    <a:pt x="612250" y="1224501"/>
                  </a:cubicBezTo>
                  <a:cubicBezTo>
                    <a:pt x="811033" y="1080052"/>
                    <a:pt x="1032345" y="883920"/>
                    <a:pt x="1192696" y="723569"/>
                  </a:cubicBezTo>
                  <a:cubicBezTo>
                    <a:pt x="1353047" y="563218"/>
                    <a:pt x="1482918" y="382988"/>
                    <a:pt x="1574358" y="262393"/>
                  </a:cubicBezTo>
                  <a:cubicBezTo>
                    <a:pt x="1665798" y="141798"/>
                    <a:pt x="1703567" y="70899"/>
                    <a:pt x="1741336" y="0"/>
                  </a:cubicBezTo>
                </a:path>
              </a:pathLst>
            </a:cu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TextBox 8"/>
            <p:cNvSpPr txBox="1">
              <a:spLocks noChangeArrowheads="1"/>
            </p:cNvSpPr>
            <p:nvPr/>
          </p:nvSpPr>
          <p:spPr bwMode="auto">
            <a:xfrm>
              <a:off x="4710955" y="2317375"/>
              <a:ext cx="49305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i="1"/>
                <a:t>RS</a:t>
              </a:r>
              <a:r>
                <a:rPr lang="en-US" altLang="en-US" sz="1800" b="1" baseline="30000"/>
                <a:t>*</a:t>
              </a:r>
              <a:endParaRPr lang="en-US" altLang="en-US" sz="2400" b="1" baseline="30000"/>
            </a:p>
          </p:txBody>
        </p: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6400" y="2622550"/>
            <a:ext cx="36195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Assumption: Home is labor abundant and Foreign is capital abundant</a:t>
            </a:r>
            <a:endParaRPr lang="en-US" altLang="en-US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CD2F-7343-A7A1-A424-FC0453FC5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Demand Curve: From Goods Price Ratios to Goods Consumption Ratios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DCD8A66-F0A8-48F7-D3FC-0D9DF1594695}"/>
              </a:ext>
            </a:extLst>
          </p:cNvPr>
          <p:cNvCxnSpPr/>
          <p:nvPr/>
        </p:nvCxnSpPr>
        <p:spPr bwMode="auto">
          <a:xfrm>
            <a:off x="3103636" y="6205072"/>
            <a:ext cx="428263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C2F9561-F071-1032-F23C-75E9C40F08BB}"/>
              </a:ext>
            </a:extLst>
          </p:cNvPr>
          <p:cNvCxnSpPr/>
          <p:nvPr/>
        </p:nvCxnSpPr>
        <p:spPr bwMode="auto">
          <a:xfrm rot="16200000">
            <a:off x="962321" y="4074403"/>
            <a:ext cx="428263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924E4FB-AC1B-58D4-7E99-018985A7777D}"/>
              </a:ext>
            </a:extLst>
          </p:cNvPr>
          <p:cNvSpPr/>
          <p:nvPr/>
        </p:nvSpPr>
        <p:spPr bwMode="auto">
          <a:xfrm>
            <a:off x="4187952" y="2414016"/>
            <a:ext cx="2606040" cy="2825496"/>
          </a:xfrm>
          <a:custGeom>
            <a:avLst/>
            <a:gdLst>
              <a:gd name="connsiteX0" fmla="*/ 0 w 2606040"/>
              <a:gd name="connsiteY0" fmla="*/ 0 h 2825496"/>
              <a:gd name="connsiteX1" fmla="*/ 539496 w 2606040"/>
              <a:gd name="connsiteY1" fmla="*/ 1901952 h 2825496"/>
              <a:gd name="connsiteX2" fmla="*/ 2606040 w 2606040"/>
              <a:gd name="connsiteY2" fmla="*/ 2825496 h 2825496"/>
              <a:gd name="connsiteX3" fmla="*/ 2606040 w 2606040"/>
              <a:gd name="connsiteY3" fmla="*/ 2825496 h 282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6040" h="2825496">
                <a:moveTo>
                  <a:pt x="0" y="0"/>
                </a:moveTo>
                <a:cubicBezTo>
                  <a:pt x="52578" y="715518"/>
                  <a:pt x="105156" y="1431036"/>
                  <a:pt x="539496" y="1901952"/>
                </a:cubicBezTo>
                <a:cubicBezTo>
                  <a:pt x="973836" y="2372868"/>
                  <a:pt x="2606040" y="2825496"/>
                  <a:pt x="2606040" y="2825496"/>
                </a:cubicBezTo>
                <a:lnTo>
                  <a:pt x="2606040" y="2825496"/>
                </a:lnTo>
              </a:path>
            </a:pathLst>
          </a:cu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BDA7980-CC2F-0F8C-D4D0-3384B01B852E}"/>
              </a:ext>
            </a:extLst>
          </p:cNvPr>
          <p:cNvCxnSpPr/>
          <p:nvPr/>
        </p:nvCxnSpPr>
        <p:spPr bwMode="auto">
          <a:xfrm>
            <a:off x="3103636" y="3127248"/>
            <a:ext cx="11483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36780E-C607-A7C9-9AB8-53F3D51662CD}"/>
              </a:ext>
            </a:extLst>
          </p:cNvPr>
          <p:cNvCxnSpPr/>
          <p:nvPr/>
        </p:nvCxnSpPr>
        <p:spPr bwMode="auto">
          <a:xfrm>
            <a:off x="3129930" y="4962144"/>
            <a:ext cx="28346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2D5FF6-142D-F98E-9329-552E8C97E24A}"/>
              </a:ext>
            </a:extLst>
          </p:cNvPr>
          <p:cNvCxnSpPr/>
          <p:nvPr/>
        </p:nvCxnSpPr>
        <p:spPr bwMode="auto">
          <a:xfrm rot="5400000">
            <a:off x="5346212" y="5597652"/>
            <a:ext cx="12344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3B31D3-B44D-6834-C3E2-469D9C829F2F}"/>
              </a:ext>
            </a:extLst>
          </p:cNvPr>
          <p:cNvCxnSpPr/>
          <p:nvPr/>
        </p:nvCxnSpPr>
        <p:spPr bwMode="auto">
          <a:xfrm rot="5400000">
            <a:off x="2697480" y="4681728"/>
            <a:ext cx="31089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A6E3FC8-F8C5-B110-1201-8DAB218809F0}"/>
              </a:ext>
            </a:extLst>
          </p:cNvPr>
          <p:cNvSpPr txBox="1"/>
          <p:nvPr/>
        </p:nvSpPr>
        <p:spPr>
          <a:xfrm>
            <a:off x="6958584" y="4980432"/>
            <a:ext cx="655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33C9E8-3F28-0DDF-E50C-FFFC25BD1BA7}"/>
              </a:ext>
            </a:extLst>
          </p:cNvPr>
          <p:cNvSpPr txBox="1"/>
          <p:nvPr/>
        </p:nvSpPr>
        <p:spPr>
          <a:xfrm>
            <a:off x="740664" y="1794302"/>
            <a:ext cx="2267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Relative Price of Cloth,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4D3EC9-8FE1-7A54-EB24-19940D6359EB}"/>
              </a:ext>
            </a:extLst>
          </p:cNvPr>
          <p:cNvSpPr txBox="1"/>
          <p:nvPr/>
        </p:nvSpPr>
        <p:spPr>
          <a:xfrm>
            <a:off x="7367016" y="5846900"/>
            <a:ext cx="2782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Relative Quantity of Cloth Consumed,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9DC303-D120-1CD8-6A9E-9E35C5D2B8E9}"/>
              </a:ext>
            </a:extLst>
          </p:cNvPr>
          <p:cNvSpPr txBox="1"/>
          <p:nvPr/>
        </p:nvSpPr>
        <p:spPr>
          <a:xfrm>
            <a:off x="6958584" y="1654139"/>
            <a:ext cx="4492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Heckscher-Ohlin assumes that people have identical preferences everywhere. So, the same Relative Demand curve is true in both Home and Foreign.</a:t>
            </a:r>
          </a:p>
        </p:txBody>
      </p:sp>
    </p:spTree>
    <p:extLst>
      <p:ext uri="{BB962C8B-B14F-4D97-AF65-F5344CB8AC3E}">
        <p14:creationId xmlns:p14="http://schemas.microsoft.com/office/powerpoint/2010/main" val="415140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/>
              <a:t>Introduction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/>
              <a:t>The Ricardian theory (Ch. 3) showed how trade can arise because of differences in labor productivity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/>
              <a:t>The Heckscher-Ohlin theory argues that, in addition, trade also occurs due to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/>
              <a:t>differences in the availability of labor, labor skills, physical capital, capital, or other </a:t>
            </a:r>
            <a:r>
              <a:rPr lang="en-US" altLang="en-US" sz="2000">
                <a:solidFill>
                  <a:srgbClr val="FF0000"/>
                </a:solidFill>
              </a:rPr>
              <a:t>factors of production </a:t>
            </a:r>
            <a:r>
              <a:rPr lang="en-US" altLang="en-US" sz="2000"/>
              <a:t>across countries, and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/>
              <a:t>differences in the needs for the various resources across industries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/>
              <a:t>Fig. 5-9:  Trade Leads to a Convergence of Relative Prices</a:t>
            </a:r>
          </a:p>
        </p:txBody>
      </p:sp>
      <p:pic>
        <p:nvPicPr>
          <p:cNvPr id="26627" name="Picture 6" descr="fig05_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1" y="1490664"/>
            <a:ext cx="4632325" cy="47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62764" y="4087814"/>
            <a:ext cx="1868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/>
              <a:t>1: Autarky: Home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26050" y="2627313"/>
            <a:ext cx="12334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/>
              <a:t>3: Autarky Foreign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81726" y="3163888"/>
            <a:ext cx="8413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/>
              <a:t>2: Free Trade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From Autarky to Free Trade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So, under our assumptions,</a:t>
            </a:r>
          </a:p>
          <a:p>
            <a:r>
              <a:rPr lang="en-US" altLang="en-US" dirty="0"/>
              <a:t>The autarky relative price of cloth </a:t>
            </a:r>
            <a:r>
              <a:rPr lang="en-US" altLang="en-US" i="1" dirty="0"/>
              <a:t>P</a:t>
            </a:r>
            <a:r>
              <a:rPr lang="en-US" altLang="en-US" baseline="-25000" dirty="0"/>
              <a:t>C</a:t>
            </a:r>
            <a:r>
              <a:rPr lang="en-US" altLang="en-US" dirty="0"/>
              <a:t>/</a:t>
            </a:r>
            <a:r>
              <a:rPr lang="en-US" altLang="en-US" i="1" dirty="0"/>
              <a:t>P</a:t>
            </a:r>
            <a:r>
              <a:rPr lang="en-US" altLang="en-US" baseline="-25000" dirty="0"/>
              <a:t>F</a:t>
            </a:r>
            <a:r>
              <a:rPr lang="en-US" altLang="en-US" dirty="0"/>
              <a:t> will be lower in Home and higher in Foreign.</a:t>
            </a:r>
          </a:p>
          <a:p>
            <a:r>
              <a:rPr lang="en-US" altLang="en-US" dirty="0"/>
              <a:t>Equivalently, the autarky relative price of food </a:t>
            </a:r>
            <a:r>
              <a:rPr lang="en-US" altLang="en-US" i="1" dirty="0"/>
              <a:t>P</a:t>
            </a:r>
            <a:r>
              <a:rPr lang="en-US" altLang="en-US" baseline="-25000" dirty="0"/>
              <a:t>F</a:t>
            </a:r>
            <a:r>
              <a:rPr lang="en-US" altLang="en-US" dirty="0"/>
              <a:t>/</a:t>
            </a:r>
            <a:r>
              <a:rPr lang="en-US" altLang="en-US" i="1" dirty="0"/>
              <a:t>P</a:t>
            </a:r>
            <a:r>
              <a:rPr lang="en-US" altLang="en-US" baseline="-25000" dirty="0"/>
              <a:t>C</a:t>
            </a:r>
            <a:r>
              <a:rPr lang="en-US" altLang="en-US" dirty="0"/>
              <a:t> will be higher in Home and lower in Foreign.</a:t>
            </a:r>
          </a:p>
          <a:p>
            <a:r>
              <a:rPr lang="en-US" altLang="en-US" dirty="0"/>
              <a:t>Therefore, under free trade, Home will export cloth to Foreign, and</a:t>
            </a:r>
          </a:p>
          <a:p>
            <a:r>
              <a:rPr lang="en-US" altLang="en-US" dirty="0"/>
              <a:t>Foreign will export food to Home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From Autarky to Free Trade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Recall that we assumed:</a:t>
            </a:r>
          </a:p>
          <a:p>
            <a:pPr lvl="1"/>
            <a:r>
              <a:rPr lang="en-US" altLang="en-US" dirty="0"/>
              <a:t>Cloth is labor intensive and food is capital intensive</a:t>
            </a:r>
          </a:p>
          <a:p>
            <a:pPr lvl="1"/>
            <a:r>
              <a:rPr lang="en-US" altLang="en-US" dirty="0"/>
              <a:t>Home is labor abundant and Foreign is capital abundant</a:t>
            </a:r>
          </a:p>
          <a:p>
            <a:r>
              <a:rPr lang="en-US" altLang="en-US" dirty="0"/>
              <a:t>So, we see that the labor abundant country (Home) exports the labor intensive good (Cloth), and</a:t>
            </a:r>
          </a:p>
          <a:p>
            <a:r>
              <a:rPr lang="en-US" altLang="en-US" dirty="0"/>
              <a:t>the capital abundant country (Foreign) exports the capital intensive good (Food)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From Autarky to Free Trade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0000"/>
                </a:solidFill>
              </a:rPr>
              <a:t>Heckscher-Ohlin Theorem: Each country exports the good that relatively intensively uses the factor of production relatively abundant in that country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/>
              <a:t>Fig. 5-9:  Trade Leads to a Convergence of Relative Prices</a:t>
            </a:r>
          </a:p>
        </p:txBody>
      </p:sp>
      <p:pic>
        <p:nvPicPr>
          <p:cNvPr id="30723" name="Picture 6" descr="fig05_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1" y="1490664"/>
            <a:ext cx="4632325" cy="47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6862764" y="4087814"/>
            <a:ext cx="1868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/>
              <a:t>1: Autarky: Home</a:t>
            </a:r>
          </a:p>
        </p:txBody>
      </p:sp>
      <p:sp>
        <p:nvSpPr>
          <p:cNvPr id="30725" name="TextBox 7"/>
          <p:cNvSpPr txBox="1">
            <a:spLocks noChangeArrowheads="1"/>
          </p:cNvSpPr>
          <p:nvPr/>
        </p:nvSpPr>
        <p:spPr bwMode="auto">
          <a:xfrm>
            <a:off x="5226050" y="2627313"/>
            <a:ext cx="12334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/>
              <a:t>3: Autarky Foreign</a:t>
            </a:r>
          </a:p>
        </p:txBody>
      </p:sp>
      <p:sp>
        <p:nvSpPr>
          <p:cNvPr id="30726" name="TextBox 8"/>
          <p:cNvSpPr txBox="1">
            <a:spLocks noChangeArrowheads="1"/>
          </p:cNvSpPr>
          <p:nvPr/>
        </p:nvSpPr>
        <p:spPr bwMode="auto">
          <a:xfrm>
            <a:off x="6181726" y="3163888"/>
            <a:ext cx="8413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/>
              <a:t>2: Free Trade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6400" y="2563813"/>
            <a:ext cx="3460751" cy="1200329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/>
              <a:t>So, when autarky gives way to free trade, </a:t>
            </a:r>
            <a:r>
              <a:rPr lang="en-US" altLang="en-US" sz="1800" b="1" i="1"/>
              <a:t>P</a:t>
            </a:r>
            <a:r>
              <a:rPr lang="en-US" altLang="en-US" sz="1800" b="1" baseline="-25000"/>
              <a:t>C</a:t>
            </a:r>
            <a:r>
              <a:rPr lang="en-US" altLang="en-US" sz="1800" b="1"/>
              <a:t>/</a:t>
            </a:r>
            <a:r>
              <a:rPr lang="en-US" altLang="en-US" sz="1800" b="1" i="1"/>
              <a:t>P</a:t>
            </a:r>
            <a:r>
              <a:rPr lang="en-US" altLang="en-US" sz="1800" b="1" baseline="-25000"/>
              <a:t>F</a:t>
            </a:r>
            <a:r>
              <a:rPr lang="en-US" altLang="en-US" sz="1800" b="1"/>
              <a:t> ↑ in Home and ↓ in Foreign, till </a:t>
            </a:r>
            <a:r>
              <a:rPr lang="en-US" altLang="en-US" sz="1800" b="1" i="1"/>
              <a:t>P</a:t>
            </a:r>
            <a:r>
              <a:rPr lang="en-US" altLang="en-US" sz="1800" b="1" baseline="-25000"/>
              <a:t>C</a:t>
            </a:r>
            <a:r>
              <a:rPr lang="en-US" altLang="en-US" sz="1800" b="1"/>
              <a:t>/</a:t>
            </a:r>
            <a:r>
              <a:rPr lang="en-US" altLang="en-US" sz="1800" b="1" i="1"/>
              <a:t>P</a:t>
            </a:r>
            <a:r>
              <a:rPr lang="en-US" altLang="en-US" sz="1800" b="1" baseline="-25000"/>
              <a:t>F</a:t>
            </a:r>
            <a:r>
              <a:rPr lang="en-US" altLang="en-US" sz="1800" b="1"/>
              <a:t> becomes the same in the two countries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Stolper-Samuelson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When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↑, </a:t>
            </a:r>
            <a:r>
              <a:rPr lang="en-US" i="1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 ↑.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So, </a:t>
            </a:r>
            <a:r>
              <a:rPr lang="en-US" i="1" dirty="0">
                <a:solidFill>
                  <a:srgbClr val="FF0000"/>
                </a:solidFill>
              </a:rPr>
              <a:t>L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 ↓ in both industries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So, productivity of capital ↓ in both industries, and 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productivity of labor ↑ in both industries.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So, </a:t>
            </a:r>
            <a:r>
              <a:rPr lang="en-US" i="1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i="1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both ↑, whereas </a:t>
            </a:r>
          </a:p>
          <a:p>
            <a:pPr>
              <a:defRPr/>
            </a:pPr>
            <a:r>
              <a:rPr lang="en-US" i="1" dirty="0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i="1" dirty="0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 both ↓.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When 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baseline="-25000" dirty="0">
                <a:solidFill>
                  <a:srgbClr val="0070C0"/>
                </a:solidFill>
              </a:rPr>
              <a:t>C</a:t>
            </a:r>
            <a:r>
              <a:rPr lang="en-US" dirty="0">
                <a:solidFill>
                  <a:srgbClr val="0070C0"/>
                </a:solidFill>
              </a:rPr>
              <a:t>/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baseline="-25000" dirty="0">
                <a:solidFill>
                  <a:srgbClr val="0070C0"/>
                </a:solidFill>
              </a:rPr>
              <a:t>F</a:t>
            </a:r>
            <a:r>
              <a:rPr lang="en-US" dirty="0">
                <a:solidFill>
                  <a:srgbClr val="0070C0"/>
                </a:solidFill>
              </a:rPr>
              <a:t> ↓, </a:t>
            </a:r>
            <a:r>
              <a:rPr lang="en-US" i="1" dirty="0">
                <a:solidFill>
                  <a:srgbClr val="0070C0"/>
                </a:solidFill>
              </a:rPr>
              <a:t>w</a:t>
            </a:r>
            <a:r>
              <a:rPr lang="en-US" dirty="0">
                <a:solidFill>
                  <a:srgbClr val="0070C0"/>
                </a:solidFill>
              </a:rPr>
              <a:t>/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>
                <a:solidFill>
                  <a:srgbClr val="0070C0"/>
                </a:solidFill>
              </a:rPr>
              <a:t> ↓.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So, </a:t>
            </a:r>
            <a:r>
              <a:rPr lang="en-US" i="1" dirty="0">
                <a:solidFill>
                  <a:srgbClr val="0070C0"/>
                </a:solidFill>
              </a:rPr>
              <a:t>L</a:t>
            </a:r>
            <a:r>
              <a:rPr lang="en-US" dirty="0">
                <a:solidFill>
                  <a:srgbClr val="0070C0"/>
                </a:solidFill>
              </a:rPr>
              <a:t>/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>
                <a:solidFill>
                  <a:srgbClr val="0070C0"/>
                </a:solidFill>
              </a:rPr>
              <a:t> ↑ in both industries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So, productivity of capital ↑ in both industries, and 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productivity of labor ↓ in both industries.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So, </a:t>
            </a:r>
            <a:r>
              <a:rPr lang="en-US" i="1" dirty="0">
                <a:solidFill>
                  <a:srgbClr val="0070C0"/>
                </a:solidFill>
              </a:rPr>
              <a:t>w</a:t>
            </a:r>
            <a:r>
              <a:rPr lang="en-US" dirty="0">
                <a:solidFill>
                  <a:srgbClr val="0070C0"/>
                </a:solidFill>
              </a:rPr>
              <a:t>/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baseline="-25000" dirty="0">
                <a:solidFill>
                  <a:srgbClr val="0070C0"/>
                </a:solidFill>
              </a:rPr>
              <a:t>C</a:t>
            </a:r>
            <a:r>
              <a:rPr lang="en-US" dirty="0">
                <a:solidFill>
                  <a:srgbClr val="0070C0"/>
                </a:solidFill>
              </a:rPr>
              <a:t> and </a:t>
            </a:r>
            <a:r>
              <a:rPr lang="en-US" i="1" dirty="0">
                <a:solidFill>
                  <a:srgbClr val="0070C0"/>
                </a:solidFill>
              </a:rPr>
              <a:t>w</a:t>
            </a:r>
            <a:r>
              <a:rPr lang="en-US" dirty="0">
                <a:solidFill>
                  <a:srgbClr val="0070C0"/>
                </a:solidFill>
              </a:rPr>
              <a:t>/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baseline="-25000" dirty="0">
                <a:solidFill>
                  <a:srgbClr val="0070C0"/>
                </a:solidFill>
              </a:rPr>
              <a:t>F</a:t>
            </a:r>
            <a:r>
              <a:rPr lang="en-US" dirty="0">
                <a:solidFill>
                  <a:srgbClr val="0070C0"/>
                </a:solidFill>
              </a:rPr>
              <a:t> both ↓, whereas </a:t>
            </a:r>
          </a:p>
          <a:p>
            <a:pPr>
              <a:defRPr/>
            </a:pP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>
                <a:solidFill>
                  <a:srgbClr val="0070C0"/>
                </a:solidFill>
              </a:rPr>
              <a:t>/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baseline="-25000" dirty="0">
                <a:solidFill>
                  <a:srgbClr val="0070C0"/>
                </a:solidFill>
              </a:rPr>
              <a:t>C</a:t>
            </a:r>
            <a:r>
              <a:rPr lang="en-US" dirty="0">
                <a:solidFill>
                  <a:srgbClr val="0070C0"/>
                </a:solidFill>
              </a:rPr>
              <a:t> and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>
                <a:solidFill>
                  <a:srgbClr val="0070C0"/>
                </a:solidFill>
              </a:rPr>
              <a:t>/</a:t>
            </a:r>
            <a:r>
              <a:rPr lang="en-US" i="1" dirty="0">
                <a:solidFill>
                  <a:srgbClr val="0070C0"/>
                </a:solidFill>
              </a:rPr>
              <a:t>P</a:t>
            </a:r>
            <a:r>
              <a:rPr lang="en-US" baseline="-25000" dirty="0">
                <a:solidFill>
                  <a:srgbClr val="0070C0"/>
                </a:solidFill>
              </a:rPr>
              <a:t>F</a:t>
            </a:r>
            <a:r>
              <a:rPr lang="en-US" dirty="0">
                <a:solidFill>
                  <a:srgbClr val="0070C0"/>
                </a:solidFill>
              </a:rPr>
              <a:t> both ↑.</a:t>
            </a:r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406400" y="6351587"/>
            <a:ext cx="3132137" cy="46196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HOME labor abundant</a:t>
            </a: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6284914" y="6351588"/>
            <a:ext cx="3603625" cy="46196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/>
              <a:t>FOREIGN capital abundant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From Autarky to Free Trade</a:t>
            </a:r>
          </a:p>
        </p:txBody>
      </p:sp>
      <p:sp>
        <p:nvSpPr>
          <p:cNvPr id="327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Therefore, we see that </a:t>
            </a:r>
            <a:r>
              <a:rPr lang="en-US" altLang="en-US" b="1">
                <a:solidFill>
                  <a:srgbClr val="FF0000"/>
                </a:solidFill>
              </a:rPr>
              <a:t>in each country, the relatively abundant factor of production gains – and the relatively scarce resource loses – from globalization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/>
              <a:t>The Factor Price Equalization Theorem</a:t>
            </a:r>
          </a:p>
        </p:txBody>
      </p:sp>
      <p:pic>
        <p:nvPicPr>
          <p:cNvPr id="33795" name="Picture 6" descr="fig05_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4" y="1430338"/>
            <a:ext cx="7507287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44649" y="6118225"/>
            <a:ext cx="32745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/>
              <a:t>1. Under free trade, </a:t>
            </a:r>
            <a:r>
              <a:rPr lang="en-US" altLang="en-US" sz="1600" b="1" i="1" dirty="0"/>
              <a:t>P</a:t>
            </a:r>
            <a:r>
              <a:rPr lang="en-US" altLang="en-US" sz="1600" b="1" baseline="-25000" dirty="0"/>
              <a:t>C</a:t>
            </a:r>
            <a:r>
              <a:rPr lang="en-US" altLang="en-US" sz="1600" b="1" dirty="0"/>
              <a:t>/</a:t>
            </a:r>
            <a:r>
              <a:rPr lang="en-US" altLang="en-US" sz="1600" b="1" i="1" dirty="0"/>
              <a:t>P</a:t>
            </a:r>
            <a:r>
              <a:rPr lang="en-US" altLang="en-US" sz="1600" b="1" baseline="-25000" dirty="0"/>
              <a:t>F</a:t>
            </a:r>
            <a:r>
              <a:rPr lang="en-US" altLang="en-US" sz="1600" b="1" dirty="0"/>
              <a:t> is equalized across the two countries.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64088" y="3392489"/>
            <a:ext cx="11477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/>
              <a:t>2. So </a:t>
            </a:r>
            <a:r>
              <a:rPr lang="en-US" altLang="en-US" sz="1600" b="1" i="1"/>
              <a:t>w</a:t>
            </a:r>
            <a:r>
              <a:rPr lang="en-US" altLang="en-US" sz="1600" b="1"/>
              <a:t>/</a:t>
            </a:r>
            <a:r>
              <a:rPr lang="en-US" altLang="en-US" sz="1600" b="1" i="1"/>
              <a:t>r</a:t>
            </a:r>
            <a:r>
              <a:rPr lang="en-US" altLang="en-US" sz="1600" b="1"/>
              <a:t> is equalized.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13464" y="6297613"/>
            <a:ext cx="3411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/>
              <a:t>3. So, </a:t>
            </a:r>
            <a:r>
              <a:rPr lang="en-US" altLang="en-US" sz="1600" b="1" i="1" dirty="0"/>
              <a:t>L</a:t>
            </a:r>
            <a:r>
              <a:rPr lang="en-US" altLang="en-US" sz="1600" b="1" dirty="0"/>
              <a:t>/</a:t>
            </a:r>
            <a:r>
              <a:rPr lang="en-US" altLang="en-US" sz="1600" b="1" i="1" dirty="0"/>
              <a:t>K</a:t>
            </a:r>
            <a:r>
              <a:rPr lang="en-US" altLang="en-US" sz="1600" b="1" dirty="0"/>
              <a:t> in any industry is equalized across the two countries.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937625" y="1155700"/>
            <a:ext cx="29495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/>
              <a:t>4. So, productivity of capital in any industry – and productivity of labor in any industry – is equalized across the two countries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937625" y="2488288"/>
            <a:ext cx="29495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/>
              <a:t>5. So, </a:t>
            </a:r>
            <a:r>
              <a:rPr lang="en-US" altLang="en-US" sz="1600" b="1" i="1" dirty="0"/>
              <a:t>w</a:t>
            </a:r>
            <a:r>
              <a:rPr lang="en-US" altLang="en-US" sz="1600" b="1" dirty="0"/>
              <a:t>/</a:t>
            </a:r>
            <a:r>
              <a:rPr lang="en-US" altLang="en-US" sz="1600" b="1" i="1" dirty="0"/>
              <a:t>P</a:t>
            </a:r>
            <a:r>
              <a:rPr lang="en-US" altLang="en-US" sz="1600" b="1" baseline="-25000" dirty="0"/>
              <a:t>C</a:t>
            </a:r>
            <a:r>
              <a:rPr lang="en-US" altLang="en-US" sz="1600" b="1" dirty="0"/>
              <a:t> is equalized across the two countries, as are </a:t>
            </a:r>
            <a:r>
              <a:rPr lang="en-US" altLang="en-US" sz="1600" b="1" i="1" dirty="0"/>
              <a:t>w</a:t>
            </a:r>
            <a:r>
              <a:rPr lang="en-US" altLang="en-US" sz="1600" b="1" dirty="0"/>
              <a:t>/</a:t>
            </a:r>
            <a:r>
              <a:rPr lang="en-US" altLang="en-US" sz="1600" b="1" i="1" dirty="0"/>
              <a:t>P</a:t>
            </a:r>
            <a:r>
              <a:rPr lang="en-US" altLang="en-US" sz="1600" b="1" baseline="-25000" dirty="0"/>
              <a:t>F</a:t>
            </a:r>
            <a:r>
              <a:rPr lang="en-US" altLang="en-US" sz="1600" b="1" dirty="0"/>
              <a:t>, </a:t>
            </a:r>
            <a:r>
              <a:rPr lang="en-US" altLang="en-US" sz="1600" b="1" i="1" dirty="0"/>
              <a:t>r</a:t>
            </a:r>
            <a:r>
              <a:rPr lang="en-US" altLang="en-US" sz="1600" b="1" dirty="0"/>
              <a:t>/</a:t>
            </a:r>
            <a:r>
              <a:rPr lang="en-US" altLang="en-US" sz="1600" b="1" i="1" dirty="0"/>
              <a:t>P</a:t>
            </a:r>
            <a:r>
              <a:rPr lang="en-US" altLang="en-US" sz="1600" b="1" baseline="-25000" dirty="0"/>
              <a:t>C</a:t>
            </a:r>
            <a:r>
              <a:rPr lang="en-US" altLang="en-US" sz="1600" b="1" dirty="0"/>
              <a:t> and </a:t>
            </a:r>
            <a:r>
              <a:rPr lang="en-US" altLang="en-US" sz="1600" b="1" i="1" dirty="0"/>
              <a:t>r</a:t>
            </a:r>
            <a:r>
              <a:rPr lang="en-US" altLang="en-US" sz="1600" b="1" dirty="0"/>
              <a:t>/</a:t>
            </a:r>
            <a:r>
              <a:rPr lang="en-US" altLang="en-US" sz="1600" b="1" i="1" dirty="0"/>
              <a:t>P</a:t>
            </a:r>
            <a:r>
              <a:rPr lang="en-US" altLang="en-US" sz="1600" b="1" baseline="-25000" dirty="0"/>
              <a:t>F</a:t>
            </a:r>
            <a:endParaRPr lang="en-US" altLang="en-US" sz="1600" b="1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6401" y="3097214"/>
            <a:ext cx="2936567" cy="1323439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/>
              <a:t>As both countries use the same technology, all three curves apply to both countries.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/>
              <a:t>Trade in the Heckscher-Ohlin Model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The countries are assumed to have the same technology and the same tastes.</a:t>
            </a:r>
          </a:p>
          <a:p>
            <a:pPr lvl="1" eaLnBrk="1" hangingPunct="1"/>
            <a:r>
              <a:rPr lang="en-US" altLang="en-US"/>
              <a:t>With the same technology, each economy has a comparative advantage in producing the good that relatively intensively uses the factors of production in which the country is relatively well endowed.</a:t>
            </a:r>
          </a:p>
          <a:p>
            <a:pPr lvl="1" eaLnBrk="1" hangingPunct="1"/>
            <a:r>
              <a:rPr lang="en-US" altLang="en-US"/>
              <a:t>With the same tastes, the two countries will consume cloth to food in the same ratio when faced with the same relative price of cloth under free trade.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55800" y="317500"/>
            <a:ext cx="8483600" cy="1143000"/>
          </a:xfrm>
        </p:spPr>
        <p:txBody>
          <a:bodyPr anchor="ctr"/>
          <a:lstStyle/>
          <a:p>
            <a:pPr eaLnBrk="1" hangingPunct="1"/>
            <a:r>
              <a:rPr lang="en-US" altLang="en-US" sz="2800"/>
              <a:t>Trade in the Heckscher-Ohlin Model (cont.)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Since cloth is relatively labor intensive, at each relative price of cloth to food, Home will produce a higher ratio of cloth to food than Foreign.</a:t>
            </a:r>
          </a:p>
          <a:p>
            <a:pPr lvl="1" eaLnBrk="1" hangingPunct="1"/>
            <a:r>
              <a:rPr lang="en-US" altLang="en-US"/>
              <a:t>Home will have a larger relative supply of cloth to food than Foreign.</a:t>
            </a:r>
          </a:p>
          <a:p>
            <a:pPr lvl="1" eaLnBrk="1" hangingPunct="1"/>
            <a:r>
              <a:rPr lang="en-US" altLang="en-US"/>
              <a:t>Home’s relative supply curve lies to the right of Foreign’s.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altLang="en-US" dirty="0"/>
              <a:t>2 × 2 × 2 </a:t>
            </a:r>
            <a:r>
              <a:rPr lang="en-US" altLang="en-US" dirty="0" err="1"/>
              <a:t>Heckscher</a:t>
            </a:r>
            <a:r>
              <a:rPr lang="en-US" altLang="en-US" dirty="0"/>
              <a:t>-Ohlin Model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/>
              <a:t>Two countries: home and foreign. </a:t>
            </a:r>
          </a:p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/>
              <a:t>Two goods: cloth and food.</a:t>
            </a:r>
          </a:p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/>
              <a:t>Two factors of production: labor and capital.</a:t>
            </a:r>
          </a:p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/>
              <a:t>Consumer preferences are identical for all individuals</a:t>
            </a:r>
          </a:p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/>
              <a:t>The same technological knowledge is available everywhere</a:t>
            </a:r>
          </a:p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/>
              <a:t>The mix of labor and capital used in production varies across goods.</a:t>
            </a:r>
          </a:p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/>
              <a:t>The supply of labor and capital in each country is constant and varies across countries.</a:t>
            </a:r>
          </a:p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/>
              <a:t>Both labor and capital can move across sectors.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/>
              <a:t>Trade in the Heckscher-Ohlin Model (cont.)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Like the </a:t>
            </a:r>
            <a:r>
              <a:rPr lang="en-US" altLang="en-US" dirty="0" err="1"/>
              <a:t>Ricardian</a:t>
            </a:r>
            <a:r>
              <a:rPr lang="en-US" altLang="en-US" dirty="0"/>
              <a:t> model, the </a:t>
            </a:r>
            <a:r>
              <a:rPr lang="en-US" altLang="en-US" dirty="0" err="1"/>
              <a:t>Heckscher</a:t>
            </a:r>
            <a:r>
              <a:rPr lang="en-US" altLang="en-US" dirty="0"/>
              <a:t>-Ohlin model predicts a convergence of relative prices under free trade.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Under free trade, the relative price of cloth rises in the relatively labor abundant (home) country and falls in the relatively labor scarce (foreign) country.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/>
              <a:t>Trade in the Heckscher-Ohlin Model (cont.)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Relative prices and the pattern of trade: In Home, the rise in the relative price of cloth leads to a rise in the relative production of cloth and a fall in relative consumption of cloth. </a:t>
            </a:r>
          </a:p>
          <a:p>
            <a:pPr lvl="1" eaLnBrk="1" hangingPunct="1"/>
            <a:r>
              <a:rPr lang="en-US" altLang="en-US"/>
              <a:t>Home becomes an exporter of cloth and an importer of food. </a:t>
            </a:r>
          </a:p>
          <a:p>
            <a:pPr eaLnBrk="1" hangingPunct="1"/>
            <a:r>
              <a:rPr lang="en-US" altLang="en-US"/>
              <a:t>The decline in the relative price of cloth in Foreign leads it to become an importer of cloth and an exporter of food.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/>
              <a:t>Trade in the Heckscher-Ohlin Model (cont.)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/>
              <a:t>Heckscher-Ohlin theorem</a:t>
            </a:r>
            <a:r>
              <a:rPr lang="en-US" altLang="en-US"/>
              <a:t>: An economy has a comparative advantage in producing, and thus will export, goods that are relatively intensive in using its relatively abundant factors of production,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/>
              <a:t>and will import goods that are relatively intensive in using its relatively scarce factors of production.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/>
              <a:t>Factor Price Equalization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/>
              <a:t>Unlike the Ricardian model, the Heckscher-Ohlin model predicts that factor prices will be equalized among countries that trade.</a:t>
            </a:r>
          </a:p>
          <a:p>
            <a:pPr eaLnBrk="1" hangingPunct="1"/>
            <a:r>
              <a:rPr lang="en-US" altLang="en-US" sz="2400"/>
              <a:t>Free trade equalizes relative output prices.</a:t>
            </a:r>
          </a:p>
          <a:p>
            <a:pPr eaLnBrk="1" hangingPunct="1"/>
            <a:r>
              <a:rPr lang="en-US" altLang="en-US" sz="2400"/>
              <a:t>Due to the connection between output prices and factor prices, factor prices are also equalized. </a:t>
            </a:r>
          </a:p>
          <a:p>
            <a:pPr eaLnBrk="1" hangingPunct="1"/>
            <a:r>
              <a:rPr lang="en-US" altLang="en-US" sz="2400"/>
              <a:t>Trade increases the demand of goods produced by relatively abundant factors, indirectly increasing the demand of these factors, raising the prices of the relatively abundant factors.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/>
              <a:t>Factor Price Equalization (cont.)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dirty="0"/>
              <a:t>In the real world, factor prices are </a:t>
            </a:r>
            <a:r>
              <a:rPr lang="en-US" altLang="en-US" sz="2400" i="1" dirty="0"/>
              <a:t>not</a:t>
            </a:r>
            <a:r>
              <a:rPr lang="en-US" altLang="en-US" sz="2400" dirty="0"/>
              <a:t> equal across all trading countries.</a:t>
            </a:r>
          </a:p>
          <a:p>
            <a:pPr eaLnBrk="1" hangingPunct="1"/>
            <a:r>
              <a:rPr lang="en-US" altLang="en-US" sz="2400" dirty="0"/>
              <a:t>The </a:t>
            </a:r>
            <a:r>
              <a:rPr lang="en-US" altLang="en-US" sz="2400" dirty="0" err="1"/>
              <a:t>Heckscher</a:t>
            </a:r>
            <a:r>
              <a:rPr lang="en-US" altLang="en-US" sz="2400" dirty="0"/>
              <a:t>-Ohlin model assumes that trading countries produce the same goods, but countries may produce different goods if their factor ratios radically differ.</a:t>
            </a:r>
          </a:p>
          <a:p>
            <a:pPr eaLnBrk="1" hangingPunct="1"/>
            <a:r>
              <a:rPr lang="en-US" altLang="en-US" sz="2400" dirty="0"/>
              <a:t>The model also assumes that trading countries have the same technology, but different technologies could affect the productivities of factors and therefore the wages/rates paid to these factors.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/>
              <a:t>Table 5-1:  Comparative International Wage Rates (United States = 100)</a:t>
            </a:r>
          </a:p>
        </p:txBody>
      </p:sp>
      <p:pic>
        <p:nvPicPr>
          <p:cNvPr id="43011" name="Picture 6" descr="tbl05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6" y="1563689"/>
            <a:ext cx="7218363" cy="372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ea typeface="ヒラギノ角ゴ Pro W3" pitchFamily="-84" charset="-128"/>
              </a:rPr>
              <a:t>Table 5.1 Comparative International Wage Rates</a:t>
            </a:r>
            <a:endParaRPr lang="en-IN" sz="3600" b="0" dirty="0"/>
          </a:p>
        </p:txBody>
      </p:sp>
      <p:graphicFrame>
        <p:nvGraphicFramePr>
          <p:cNvPr id="5" name="Tabl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84389687"/>
              </p:ext>
            </p:extLst>
          </p:nvPr>
        </p:nvGraphicFramePr>
        <p:xfrm>
          <a:off x="452284" y="1577975"/>
          <a:ext cx="8229600" cy="4206240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1696"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</a:p>
                  </a:txBody>
                  <a:tcPr marL="92295" marR="9229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Hourly Compensation of Manufacturing Workers 2015 (United States = 100)</a:t>
                      </a:r>
                    </a:p>
                  </a:txBody>
                  <a:tcPr marL="92295" marR="922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678">
                <a:tc>
                  <a:txBody>
                    <a:bodyPr/>
                    <a:lstStyle/>
                    <a:p>
                      <a:r>
                        <a:rPr lang="en-US" dirty="0"/>
                        <a:t>United States</a:t>
                      </a:r>
                    </a:p>
                  </a:txBody>
                  <a:tcPr marL="92295" marR="922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marL="92295" marR="9229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678">
                <a:tc>
                  <a:txBody>
                    <a:bodyPr/>
                    <a:lstStyle/>
                    <a:p>
                      <a:r>
                        <a:rPr lang="en-US" dirty="0"/>
                        <a:t>Germany</a:t>
                      </a:r>
                    </a:p>
                  </a:txBody>
                  <a:tcPr marL="92295" marR="922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112</a:t>
                      </a:r>
                    </a:p>
                  </a:txBody>
                  <a:tcPr marL="92295" marR="922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678">
                <a:tc>
                  <a:txBody>
                    <a:bodyPr/>
                    <a:lstStyle/>
                    <a:p>
                      <a:r>
                        <a:rPr lang="en-US" dirty="0"/>
                        <a:t>Japan</a:t>
                      </a:r>
                    </a:p>
                  </a:txBody>
                  <a:tcPr marL="92295" marR="922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</a:t>
                      </a:r>
                    </a:p>
                  </a:txBody>
                  <a:tcPr marL="92295" marR="922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678">
                <a:tc>
                  <a:txBody>
                    <a:bodyPr/>
                    <a:lstStyle/>
                    <a:p>
                      <a:r>
                        <a:rPr lang="en-US" dirty="0"/>
                        <a:t>Spain</a:t>
                      </a:r>
                    </a:p>
                  </a:txBody>
                  <a:tcPr marL="92295" marR="922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</a:t>
                      </a:r>
                    </a:p>
                  </a:txBody>
                  <a:tcPr marL="92295" marR="922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78">
                <a:tc>
                  <a:txBody>
                    <a:bodyPr/>
                    <a:lstStyle/>
                    <a:p>
                      <a:r>
                        <a:rPr lang="en-US" dirty="0"/>
                        <a:t>South Korea</a:t>
                      </a:r>
                    </a:p>
                  </a:txBody>
                  <a:tcPr marL="92295" marR="922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 marL="92295" marR="922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678">
                <a:tc>
                  <a:txBody>
                    <a:bodyPr/>
                    <a:lstStyle/>
                    <a:p>
                      <a:r>
                        <a:rPr lang="en-US" dirty="0"/>
                        <a:t>Brazil</a:t>
                      </a:r>
                    </a:p>
                  </a:txBody>
                  <a:tcPr marL="92295" marR="922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 marL="92295" marR="922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678">
                <a:tc>
                  <a:txBody>
                    <a:bodyPr/>
                    <a:lstStyle/>
                    <a:p>
                      <a:r>
                        <a:rPr lang="en-US" dirty="0"/>
                        <a:t>Mexico</a:t>
                      </a:r>
                    </a:p>
                  </a:txBody>
                  <a:tcPr marL="92295" marR="922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92295" marR="922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678">
                <a:tc>
                  <a:txBody>
                    <a:bodyPr/>
                    <a:lstStyle/>
                    <a:p>
                      <a:r>
                        <a:rPr lang="en-US" dirty="0"/>
                        <a:t>China</a:t>
                      </a:r>
                      <a:r>
                        <a:rPr lang="en-US" baseline="0" dirty="0"/>
                        <a:t> (2013)</a:t>
                      </a:r>
                      <a:endParaRPr lang="en-US" dirty="0"/>
                    </a:p>
                  </a:txBody>
                  <a:tcPr marL="92295" marR="922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11.3</a:t>
                      </a:r>
                    </a:p>
                  </a:txBody>
                  <a:tcPr marL="92295" marR="922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678">
                <a:tc>
                  <a:txBody>
                    <a:bodyPr/>
                    <a:lstStyle/>
                    <a:p>
                      <a:r>
                        <a:rPr lang="en-US" dirty="0"/>
                        <a:t>India</a:t>
                      </a:r>
                      <a:r>
                        <a:rPr lang="en-US" baseline="0" dirty="0"/>
                        <a:t> (2012)</a:t>
                      </a:r>
                      <a:endParaRPr lang="en-US" dirty="0"/>
                    </a:p>
                  </a:txBody>
                  <a:tcPr marL="92295" marR="922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 marL="92295" marR="922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2284" y="5845175"/>
            <a:ext cx="6858000" cy="304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Source: </a:t>
            </a:r>
            <a:r>
              <a:rPr lang="en-US" sz="1800" dirty="0"/>
              <a:t>The Conference Board, International Labor Comparisons.</a:t>
            </a:r>
          </a:p>
        </p:txBody>
      </p:sp>
    </p:spTree>
    <p:extLst>
      <p:ext uri="{BB962C8B-B14F-4D97-AF65-F5344CB8AC3E}">
        <p14:creationId xmlns:p14="http://schemas.microsoft.com/office/powerpoint/2010/main" val="42903644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/>
              <a:t>Factor Price Equalization (cont.)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60000"/>
              </a:spcBef>
            </a:pPr>
            <a:r>
              <a:rPr lang="en-US" altLang="en-US" sz="2400"/>
              <a:t>The model also ignores trade barriers and transportation costs, which may prevent output prices and thus factor prices from equalizing.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z="2400"/>
              <a:t>The model predicts outcomes for the long run, but after an economy liberalizes trade, factors of production may not quickly move to the industries that intensively use abundant factors.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z="2000"/>
              <a:t>In the short run, the productivity of factors will be determined by their use in their current industry, so that their wage/rental rate may vary across countries.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/>
              <a:t>Does Trade Increase Income Inequality?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/>
              <a:t>Over the last 40 years, countries like South Korea, Mexico, and China have exported to the U.S. goods intensive in unskilled labor (ex., clothing, shoes, toys, assembled goods).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At the same time, income inequality has increased in the U.S., as wages of unskilled workers have grown slowly compared to those of skilled workers.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Did the former trend cause the latter trend?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 dirty="0"/>
              <a:t>Does Trade Increase Income Inequality? (cont.)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spcBef>
                <a:spcPct val="50000"/>
              </a:spcBef>
            </a:pPr>
            <a:r>
              <a:rPr lang="en-US" altLang="en-US" sz="2400"/>
              <a:t>The Heckscher-Ohlin model predicts that owners of relatively abundant factors will gain from trade and owners of relatively scarce factors will lose from trade.</a:t>
            </a:r>
          </a:p>
          <a:p>
            <a:pPr marL="914400" lvl="1" indent="-457200" eaLnBrk="1" hangingPunct="1">
              <a:spcBef>
                <a:spcPct val="50000"/>
              </a:spcBef>
            </a:pPr>
            <a:r>
              <a:rPr lang="en-US" altLang="en-US" sz="2000"/>
              <a:t>Little evidence supporting this prediction exists.</a:t>
            </a:r>
          </a:p>
          <a:p>
            <a:pPr marL="533400" indent="-533400" eaLnBrk="1" hangingPunct="1">
              <a:spcBef>
                <a:spcPct val="50000"/>
              </a:spcBef>
              <a:buFont typeface="Times" panose="02020603050405020304" pitchFamily="18" charset="0"/>
              <a:buAutoNum type="arabicPeriod"/>
            </a:pPr>
            <a:r>
              <a:rPr lang="en-US" altLang="en-US" sz="2400"/>
              <a:t>According to the model, a change in the distribution of income occurs through changes in output prices, but there is no evidence of a change in the prices of skill-intensive goods relative to prices of unskilled-intensive goods.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/>
              <a:t>Choosing the Mix of Inputs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/>
              <a:t>To produce a given amount of cloth (or food), a firm may choose different amounts of labor and capital depending on the wage, </a:t>
            </a:r>
            <a:r>
              <a:rPr lang="en-US" altLang="en-US" i="1" dirty="0"/>
              <a:t>w</a:t>
            </a:r>
            <a:r>
              <a:rPr lang="en-US" altLang="en-US" dirty="0"/>
              <a:t>, paid to labor and the rental rate, </a:t>
            </a:r>
            <a:r>
              <a:rPr lang="en-US" altLang="en-US" i="1" dirty="0"/>
              <a:t>r</a:t>
            </a:r>
            <a:r>
              <a:rPr lang="en-US" altLang="en-US" dirty="0"/>
              <a:t>, paid when renting capital.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 dirty="0"/>
              <a:t>Does Trade Increase Income Inequality? (cont.)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buFont typeface="Times" panose="02020603050405020304" pitchFamily="18" charset="0"/>
              <a:buAutoNum type="arabicPeriod" startAt="2"/>
            </a:pPr>
            <a:r>
              <a:rPr lang="en-US" altLang="en-US" sz="2400"/>
              <a:t>According to the model, wages of unskilled workers should increase in unskilled labor abundant countries relative to wages of skilled labor, but in some cases the reverse has occurred: </a:t>
            </a:r>
          </a:p>
          <a:p>
            <a:pPr marL="914400" lvl="1" indent="-457200" eaLnBrk="1" hangingPunct="1"/>
            <a:r>
              <a:rPr lang="en-US" altLang="en-US" sz="2000"/>
              <a:t>Wages of skilled labor have increased more rapidly in Mexico than wages of unskilled labor.  </a:t>
            </a:r>
          </a:p>
          <a:p>
            <a:pPr marL="1295400" lvl="2" indent="-381000" eaLnBrk="1" hangingPunct="1"/>
            <a:r>
              <a:rPr lang="en-US" altLang="en-US" sz="1800"/>
              <a:t>But compared to the U.S. and Canada, Mexico is supposed to be abundant in unskilled workers.</a:t>
            </a:r>
          </a:p>
          <a:p>
            <a:pPr marL="533400" indent="-533400" eaLnBrk="1" hangingPunct="1">
              <a:spcBef>
                <a:spcPct val="60000"/>
              </a:spcBef>
              <a:buFont typeface="Times" panose="02020603050405020304" pitchFamily="18" charset="0"/>
              <a:buAutoNum type="arabicPeriod" startAt="3"/>
            </a:pPr>
            <a:r>
              <a:rPr lang="en-US" altLang="en-US" sz="2400"/>
              <a:t>Even if the model were exactly correct, trade is a small fraction of the U.S. economy, so its effects on U.S. prices and wages prices should be small.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/>
              <a:t>Trade and Income Distribution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Changes in income distribution occur with every economic change, not only international trade.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Changes in technology, changes in consumer preferences, exhaustion of resources and discovery of new ones all affect income distribution.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Economists put most of the blame on technological change and the resulting premium paid on education as the major cause of increasing income inequality in the US.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400"/>
              <a:t>It would be better to compensate the losers from trade (or any economic change) than prohibit trade.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The economy as a whole does benefit from trade.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/>
              <a:t>Trade and Income Distribution (cont.)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There is a political bias in trade politics: potential losers from trade are better politically organized than the winners from trade.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Losses are usually concentrated among a few, but gains are usually dispersed among many.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Each of you pays about $8/year to restrict imports of sugar, and the total cost of this policy is about $2 billion/year.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 benefits of this program total about $1 billion, but this amount goes to relatively few sugar producers.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 dirty="0"/>
              <a:t>Empirical Evidence on the </a:t>
            </a:r>
            <a:r>
              <a:rPr lang="en-US" altLang="en-US" sz="2800" dirty="0" err="1"/>
              <a:t>Heckscher</a:t>
            </a:r>
            <a:r>
              <a:rPr lang="en-US" altLang="en-US" sz="2800" dirty="0"/>
              <a:t>-Ohlin Model 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Tests on US data</a:t>
            </a:r>
          </a:p>
          <a:p>
            <a:pPr lvl="1" eaLnBrk="1" hangingPunct="1"/>
            <a:r>
              <a:rPr lang="en-US" altLang="en-US"/>
              <a:t>Wassily Leontief found that U.S. exports were less capital-intensive than U.S. imports, even though the U.S. is the most capital-abundant country in the world: </a:t>
            </a:r>
            <a:r>
              <a:rPr lang="en-US" altLang="en-US" b="1"/>
              <a:t>Leontief paradox</a:t>
            </a:r>
            <a:r>
              <a:rPr lang="en-US" altLang="en-US"/>
              <a:t>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/>
              <a:t>Tests on global data</a:t>
            </a:r>
          </a:p>
          <a:p>
            <a:pPr lvl="1" eaLnBrk="1" hangingPunct="1"/>
            <a:r>
              <a:rPr lang="en-US" altLang="en-US"/>
              <a:t>Bowen, Leamer, and Sveikauskas tested the Heckscher-Ohlin model on data from 27 countries and confirmed the Leontief paradox on an international level.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/>
              <a:t>Table 5-2:  Factor Content of U.S. Exports and Imports for 1962</a:t>
            </a:r>
          </a:p>
        </p:txBody>
      </p:sp>
      <p:pic>
        <p:nvPicPr>
          <p:cNvPr id="51203" name="Picture 6" descr="tbl05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895476"/>
            <a:ext cx="8115300" cy="306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/>
              <a:t>Table 5-3:  Testing the Heckscher-Ohlin Model</a:t>
            </a:r>
          </a:p>
        </p:txBody>
      </p:sp>
      <p:pic>
        <p:nvPicPr>
          <p:cNvPr id="52227" name="Picture 6" descr="tbl05_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788" y="1455738"/>
            <a:ext cx="722630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 dirty="0"/>
              <a:t>Empirical Evidence of the </a:t>
            </a:r>
            <a:r>
              <a:rPr lang="en-US" altLang="en-US" sz="2800" dirty="0" err="1"/>
              <a:t>Heckscher</a:t>
            </a:r>
            <a:r>
              <a:rPr lang="en-US" altLang="en-US" sz="2800" dirty="0"/>
              <a:t>-Ohlin Model (cont.)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/>
              <a:t>Because the Heckscher-Ohlin model predicts that factor prices will be equalized across trading countries, it also predicts that factors of production will produce and export a certain quantity goods until factor prices are equalized.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2000"/>
              <a:t>In other words, a predicted value of services from factors of production will be </a:t>
            </a:r>
            <a:r>
              <a:rPr lang="en-US" altLang="en-US" sz="2000" i="1"/>
              <a:t>embodied</a:t>
            </a:r>
            <a:r>
              <a:rPr lang="en-US" altLang="en-US" sz="2000"/>
              <a:t> in a predicted volume of trade between countries.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 dirty="0"/>
              <a:t>Empirical Evidence of the </a:t>
            </a:r>
            <a:r>
              <a:rPr lang="en-US" altLang="en-US" sz="2800" dirty="0" err="1"/>
              <a:t>Heckscher</a:t>
            </a:r>
            <a:r>
              <a:rPr lang="en-US" altLang="en-US" sz="2800" dirty="0"/>
              <a:t>-Ohlin Model (cont.)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But because factor prices are not equalized across countries, the predicted volume of trade is much larger than actually occurs.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 result of “missing trade” discovered by Daniel Trefler.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altLang="en-US" sz="2400"/>
              <a:t>The reason for this “missing trade” appears to be the assumption of identical technology among countries.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Technology affects the productivity of workers and therefore the value of labor services.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 country with high technology and a high value of labor services would not necessarily import a lot from a country with low technology and a low value of labor services.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/>
              <a:t>Table 5-4:  Estimated Technological Efficiency, 1983 (United States = 1)</a:t>
            </a:r>
          </a:p>
        </p:txBody>
      </p:sp>
      <p:pic>
        <p:nvPicPr>
          <p:cNvPr id="55299" name="Picture 6" descr="tbl05_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589" y="1931989"/>
            <a:ext cx="8123237" cy="299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 dirty="0"/>
              <a:t>Empirical Evidence of the </a:t>
            </a:r>
            <a:r>
              <a:rPr lang="en-US" altLang="en-US" sz="2800" dirty="0" err="1"/>
              <a:t>Heckscher</a:t>
            </a:r>
            <a:r>
              <a:rPr lang="en-US" altLang="en-US" sz="2800" dirty="0"/>
              <a:t>-Ohlin Model (cont.)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40000"/>
              </a:spcBef>
            </a:pPr>
            <a:r>
              <a:rPr lang="en-US" altLang="en-US"/>
              <a:t>Looking at changes in patterns of exports between developed (high income) and developing (low/middle income) countries supports the theory.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/>
              <a:t>US imports from Bangladesh are highest in low-skill-intensity industries, while US imports from Germany are highest in high- skill-intensity industries.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 dirty="0"/>
              <a:t>Input Possibilities in Food Production</a:t>
            </a:r>
          </a:p>
        </p:txBody>
      </p:sp>
      <p:pic>
        <p:nvPicPr>
          <p:cNvPr id="10243" name="Picture 6" descr="fig05_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711325"/>
            <a:ext cx="4249738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/>
              <a:t>Fig. 5-12:  Skill Intensity and the Pattern of U.S. Imports from Two Countries</a:t>
            </a:r>
          </a:p>
        </p:txBody>
      </p:sp>
      <p:sp>
        <p:nvSpPr>
          <p:cNvPr id="57347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828800" y="5849939"/>
            <a:ext cx="8294688" cy="611187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763" indent="-4763" eaLnBrk="1" hangingPunct="1">
              <a:buNone/>
            </a:pPr>
            <a:r>
              <a:rPr lang="en-US" altLang="en-US" sz="1600">
                <a:solidFill>
                  <a:srgbClr val="000000"/>
                </a:solidFill>
              </a:rPr>
              <a:t>Source: John Romalis, “Factor Proportions and the Structure of Commodity Trade,” American Economic Review 94 (March 2004), pp. 67–97.</a:t>
            </a:r>
          </a:p>
        </p:txBody>
      </p:sp>
      <p:pic>
        <p:nvPicPr>
          <p:cNvPr id="57348" name="Picture 6" descr="fig05_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1709738"/>
            <a:ext cx="6345238" cy="383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 dirty="0"/>
              <a:t>Empirical Evidence of the </a:t>
            </a:r>
            <a:r>
              <a:rPr lang="en-US" altLang="en-US" sz="2800" dirty="0" err="1"/>
              <a:t>Heckscher</a:t>
            </a:r>
            <a:r>
              <a:rPr lang="en-US" altLang="en-US" sz="2800" dirty="0"/>
              <a:t>-Ohlin Model (cont.)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40000"/>
              </a:spcBef>
            </a:pPr>
            <a:r>
              <a:rPr lang="en-US" altLang="en-US"/>
              <a:t>As Japan and the four Asian “miracle” countries became more skill-abundant, U.S. imports from these countries shifted from less skill-intensive industries toward more skill-intensive industries.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build="p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/>
              <a:t>Fig. 5-13:  Changing Patterns of Comparative Advantage</a:t>
            </a:r>
          </a:p>
        </p:txBody>
      </p:sp>
      <p:pic>
        <p:nvPicPr>
          <p:cNvPr id="59395" name="Picture 6" descr="fig05_1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1" y="1657350"/>
            <a:ext cx="7064375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/>
              <a:t>Fig. 5-13:  Changing Patterns of Comparative Advantage (cont.)</a:t>
            </a:r>
          </a:p>
        </p:txBody>
      </p:sp>
      <p:pic>
        <p:nvPicPr>
          <p:cNvPr id="60419" name="Picture 6" descr="fig05_1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563688"/>
            <a:ext cx="7131050" cy="477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buFont typeface="Times" panose="02020603050405020304" pitchFamily="18" charset="0"/>
              <a:buAutoNum type="arabicPeriod"/>
            </a:pPr>
            <a:r>
              <a:rPr lang="en-US" altLang="en-US" sz="2400"/>
              <a:t>Substitution of factors used in the production process generates a curved PPF.</a:t>
            </a:r>
          </a:p>
          <a:p>
            <a:pPr marL="914400" lvl="1" indent="-457200" eaLnBrk="1" hangingPunct="1"/>
            <a:r>
              <a:rPr lang="en-US" altLang="en-US" sz="2000"/>
              <a:t>When an economy produces a low quantity of a good, the opportunity cost of producing that good is low.</a:t>
            </a:r>
          </a:p>
          <a:p>
            <a:pPr marL="914400" lvl="1" indent="-457200" eaLnBrk="1" hangingPunct="1"/>
            <a:r>
              <a:rPr lang="en-US" altLang="en-US" sz="2000"/>
              <a:t>When an economy produces a high quantity of a good, the opportunity cost of producing that good is high.</a:t>
            </a:r>
          </a:p>
          <a:p>
            <a:pPr marL="533400" indent="-533400" eaLnBrk="1" hangingPunct="1">
              <a:spcBef>
                <a:spcPct val="50000"/>
              </a:spcBef>
              <a:buFont typeface="Times" panose="02020603050405020304" pitchFamily="18" charset="0"/>
              <a:buAutoNum type="arabicPeriod"/>
            </a:pPr>
            <a:r>
              <a:rPr lang="en-US" altLang="en-US" sz="2400"/>
              <a:t>When an economy produces the most value it can from its resources, the opportunity cost of producing a good equals the relative price of that good in markets.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/>
              <a:t>Summary (cont.)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buFont typeface="Times" panose="02020603050405020304" pitchFamily="18" charset="0"/>
              <a:buAutoNum type="arabicPeriod" startAt="3"/>
            </a:pPr>
            <a:r>
              <a:rPr lang="en-US" altLang="en-US" sz="2400"/>
              <a:t>An increase in the relative price of a good causes the real wage or real rental rate of the factor used intensively in the production of that good to increase, 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altLang="en-US" sz="2000"/>
              <a:t>while the real wage and real rental rates of other factors of production decrease.</a:t>
            </a:r>
            <a:br>
              <a:rPr lang="en-US" altLang="en-US"/>
            </a:br>
            <a:endParaRPr lang="en-US" altLang="en-US"/>
          </a:p>
          <a:p>
            <a:pPr marL="533400" indent="-533400" eaLnBrk="1" hangingPunct="1">
              <a:buFont typeface="Times" panose="02020603050405020304" pitchFamily="18" charset="0"/>
              <a:buAutoNum type="arabicPeriod" startAt="3"/>
            </a:pPr>
            <a:r>
              <a:rPr lang="en-US" altLang="en-US" sz="2400"/>
              <a:t>If output prices remain constant as the amount of a factor of production increases, then the supply of the good that uses this factor intensively increases, and the supply of the other good decreases.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/>
              <a:t>Summary (cont.)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spcBef>
                <a:spcPct val="50000"/>
              </a:spcBef>
              <a:buFont typeface="Times" panose="02020603050405020304" pitchFamily="18" charset="0"/>
              <a:buAutoNum type="arabicPeriod" startAt="5"/>
            </a:pPr>
            <a:r>
              <a:rPr lang="en-US" altLang="en-US" sz="2400">
                <a:cs typeface="Times New Roman" panose="02020603050405020304" pitchFamily="18" charset="0"/>
              </a:rPr>
              <a:t>An economy exports </a:t>
            </a:r>
            <a:r>
              <a:rPr lang="en-US" altLang="en-US" sz="2400"/>
              <a:t>goods that are relatively intensive in its relatively abundant factors of production and imports goods that are relatively intensive in its relatively scarce factors of production.</a:t>
            </a:r>
          </a:p>
          <a:p>
            <a:pPr marL="533400" indent="-533400" eaLnBrk="1" hangingPunct="1">
              <a:spcBef>
                <a:spcPct val="50000"/>
              </a:spcBef>
              <a:buFont typeface="Times" panose="02020603050405020304" pitchFamily="18" charset="0"/>
              <a:buAutoNum type="arabicPeriod" startAt="5"/>
            </a:pPr>
            <a:r>
              <a:rPr lang="en-US" altLang="en-US" sz="2400"/>
              <a:t>Owners of abundant factors gain, while owners of scarce factors lose with trade.</a:t>
            </a:r>
          </a:p>
          <a:p>
            <a:pPr marL="533400" indent="-533400" eaLnBrk="1" hangingPunct="1">
              <a:spcBef>
                <a:spcPct val="50000"/>
              </a:spcBef>
              <a:buFont typeface="Times" panose="02020603050405020304" pitchFamily="18" charset="0"/>
              <a:buAutoNum type="arabicPeriod" startAt="5"/>
            </a:pPr>
            <a:r>
              <a:rPr lang="en-US" altLang="en-US" sz="2400"/>
              <a:t>A country as a whole is predicted to be better off with trade, so winners could in theory compensate the losers within each country.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/>
              <a:t>Summary (cont.)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buFont typeface="Times" panose="02020603050405020304" pitchFamily="18" charset="0"/>
              <a:buAutoNum type="arabicPeriod" startAt="8"/>
            </a:pPr>
            <a:r>
              <a:rPr lang="en-US" altLang="en-US" sz="2400"/>
              <a:t>The Heckscher-Ohlin model predicts that relative output prices and factor prices will equalize, neither of which occurs in the real world. </a:t>
            </a:r>
          </a:p>
          <a:p>
            <a:pPr marL="609600" indent="-609600" eaLnBrk="1" hangingPunct="1">
              <a:buFont typeface="Times" panose="02020603050405020304" pitchFamily="18" charset="0"/>
              <a:buAutoNum type="arabicPeriod" startAt="8"/>
            </a:pPr>
            <a:r>
              <a:rPr lang="en-US" altLang="en-US" sz="2400"/>
              <a:t>Empirical support of the Heckscher-Ohlin model is weak except for cases involving trade between high-income countries and low/middle- income countries or when technology differences are included.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/>
              <a:t>Choosing the Mix of Inputs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/>
              <a:t>To produce a given amount of cloth (or food), a firm may choose different amounts of labor and capital depending on the wage, </a:t>
            </a:r>
            <a:r>
              <a:rPr lang="en-US" altLang="en-US" i="1" dirty="0"/>
              <a:t>w</a:t>
            </a:r>
            <a:r>
              <a:rPr lang="en-US" altLang="en-US" dirty="0"/>
              <a:t>, paid to labor and the rental rate, </a:t>
            </a:r>
            <a:r>
              <a:rPr lang="en-US" altLang="en-US" i="1" dirty="0"/>
              <a:t>r</a:t>
            </a:r>
            <a:r>
              <a:rPr lang="en-US" altLang="en-US" dirty="0"/>
              <a:t>, paid when renting capital.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When the wage </a:t>
            </a:r>
            <a:r>
              <a:rPr lang="en-US" altLang="en-US" i="1" dirty="0">
                <a:solidFill>
                  <a:srgbClr val="FF0000"/>
                </a:solidFill>
              </a:rPr>
              <a:t>w</a:t>
            </a:r>
            <a:r>
              <a:rPr lang="en-US" altLang="en-US" dirty="0">
                <a:solidFill>
                  <a:srgbClr val="FF0000"/>
                </a:solidFill>
              </a:rPr>
              <a:t> increases relative to the rental rate </a:t>
            </a:r>
            <a:r>
              <a:rPr lang="en-US" altLang="en-US" i="1" dirty="0">
                <a:solidFill>
                  <a:srgbClr val="FF0000"/>
                </a:solidFill>
              </a:rPr>
              <a:t>r,</a:t>
            </a:r>
            <a:r>
              <a:rPr lang="en-US" altLang="en-US" dirty="0">
                <a:solidFill>
                  <a:srgbClr val="FF0000"/>
                </a:solidFill>
              </a:rPr>
              <a:t> we say that the wage-rental ratio </a:t>
            </a:r>
            <a:r>
              <a:rPr lang="en-US" altLang="en-US" i="1" dirty="0">
                <a:solidFill>
                  <a:srgbClr val="FF0000"/>
                </a:solidFill>
              </a:rPr>
              <a:t>w</a:t>
            </a:r>
            <a:r>
              <a:rPr lang="en-US" altLang="en-US" dirty="0">
                <a:solidFill>
                  <a:srgbClr val="FF0000"/>
                </a:solidFill>
              </a:rPr>
              <a:t>/</a:t>
            </a:r>
            <a:r>
              <a:rPr lang="en-US" altLang="en-US" i="1" dirty="0">
                <a:solidFill>
                  <a:srgbClr val="FF0000"/>
                </a:solidFill>
              </a:rPr>
              <a:t>r</a:t>
            </a:r>
            <a:r>
              <a:rPr lang="en-US" altLang="en-US" dirty="0">
                <a:solidFill>
                  <a:srgbClr val="FF0000"/>
                </a:solidFill>
              </a:rPr>
              <a:t> increases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When the wage-rental ratio </a:t>
            </a:r>
            <a:r>
              <a:rPr lang="en-US" altLang="en-US" i="1" dirty="0">
                <a:solidFill>
                  <a:srgbClr val="FF0000"/>
                </a:solidFill>
              </a:rPr>
              <a:t>w</a:t>
            </a:r>
            <a:r>
              <a:rPr lang="en-US" altLang="en-US" dirty="0">
                <a:solidFill>
                  <a:srgbClr val="FF0000"/>
                </a:solidFill>
              </a:rPr>
              <a:t>/</a:t>
            </a:r>
            <a:r>
              <a:rPr lang="en-US" altLang="en-US" i="1" dirty="0">
                <a:solidFill>
                  <a:srgbClr val="FF0000"/>
                </a:solidFill>
              </a:rPr>
              <a:t>r</a:t>
            </a:r>
            <a:r>
              <a:rPr lang="en-US" altLang="en-US" dirty="0">
                <a:solidFill>
                  <a:srgbClr val="FF0000"/>
                </a:solidFill>
              </a:rPr>
              <a:t> increases, producers use less labor and more capital in the production of both food and cloth.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That is, when </a:t>
            </a:r>
            <a:r>
              <a:rPr lang="en-US" altLang="en-US" i="1" dirty="0">
                <a:solidFill>
                  <a:srgbClr val="FF0000"/>
                </a:solidFill>
              </a:rPr>
              <a:t>w</a:t>
            </a:r>
            <a:r>
              <a:rPr lang="en-US" altLang="en-US" dirty="0">
                <a:solidFill>
                  <a:srgbClr val="FF0000"/>
                </a:solidFill>
              </a:rPr>
              <a:t>/</a:t>
            </a:r>
            <a:r>
              <a:rPr lang="en-US" altLang="en-US" i="1" dirty="0">
                <a:solidFill>
                  <a:srgbClr val="FF0000"/>
                </a:solidFill>
              </a:rPr>
              <a:t>r</a:t>
            </a:r>
            <a:r>
              <a:rPr lang="en-US" altLang="en-US" dirty="0">
                <a:solidFill>
                  <a:srgbClr val="FF0000"/>
                </a:solidFill>
              </a:rPr>
              <a:t> increases, the labor-capital ratio </a:t>
            </a:r>
            <a:r>
              <a:rPr lang="en-US" altLang="en-US" i="1" dirty="0">
                <a:solidFill>
                  <a:srgbClr val="FF0000"/>
                </a:solidFill>
              </a:rPr>
              <a:t>L</a:t>
            </a:r>
            <a:r>
              <a:rPr lang="en-US" altLang="en-US" dirty="0">
                <a:solidFill>
                  <a:srgbClr val="FF0000"/>
                </a:solidFill>
              </a:rPr>
              <a:t>/</a:t>
            </a:r>
            <a:r>
              <a:rPr lang="en-US" altLang="en-US" i="1" dirty="0">
                <a:solidFill>
                  <a:srgbClr val="FF0000"/>
                </a:solidFill>
              </a:rPr>
              <a:t>K</a:t>
            </a:r>
            <a:r>
              <a:rPr lang="en-US" altLang="en-US" dirty="0">
                <a:solidFill>
                  <a:srgbClr val="FF0000"/>
                </a:solidFill>
              </a:rPr>
              <a:t> decreases in the cloth industry and in the food industry</a:t>
            </a:r>
          </a:p>
        </p:txBody>
      </p:sp>
    </p:spTree>
    <p:extLst>
      <p:ext uri="{BB962C8B-B14F-4D97-AF65-F5344CB8AC3E}">
        <p14:creationId xmlns:p14="http://schemas.microsoft.com/office/powerpoint/2010/main" val="41225689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2800" dirty="0"/>
              <a:t>Factor Price Ratios and Input Choice Ratios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3640138" y="1354138"/>
            <a:ext cx="4876800" cy="4895850"/>
            <a:chOff x="2116138" y="1354138"/>
            <a:chExt cx="4876800" cy="4895850"/>
          </a:xfrm>
        </p:grpSpPr>
        <p:pic>
          <p:nvPicPr>
            <p:cNvPr id="12295" name="Picture 6" descr="fig05_0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6138" y="1354138"/>
              <a:ext cx="4876800" cy="4895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6" name="Freeform 1"/>
            <p:cNvSpPr>
              <a:spLocks/>
            </p:cNvSpPr>
            <p:nvPr/>
          </p:nvSpPr>
          <p:spPr bwMode="auto">
            <a:xfrm>
              <a:off x="3993776" y="1842247"/>
              <a:ext cx="2711998" cy="3025866"/>
            </a:xfrm>
            <a:custGeom>
              <a:avLst/>
              <a:gdLst>
                <a:gd name="T0" fmla="*/ 0 w 2711998"/>
                <a:gd name="T1" fmla="*/ 0 h 3025866"/>
                <a:gd name="T2" fmla="*/ 309283 w 2711998"/>
                <a:gd name="T3" fmla="*/ 1411941 h 3025866"/>
                <a:gd name="T4" fmla="*/ 847165 w 2711998"/>
                <a:gd name="T5" fmla="*/ 2259106 h 3025866"/>
                <a:gd name="T6" fmla="*/ 1546412 w 2711998"/>
                <a:gd name="T7" fmla="*/ 2716306 h 3025866"/>
                <a:gd name="T8" fmla="*/ 2581836 w 2711998"/>
                <a:gd name="T9" fmla="*/ 2998694 h 3025866"/>
                <a:gd name="T10" fmla="*/ 2662518 w 2711998"/>
                <a:gd name="T11" fmla="*/ 2998694 h 30258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11998" h="3025866">
                  <a:moveTo>
                    <a:pt x="0" y="0"/>
                  </a:moveTo>
                  <a:cubicBezTo>
                    <a:pt x="84044" y="517711"/>
                    <a:pt x="168089" y="1035423"/>
                    <a:pt x="309283" y="1411941"/>
                  </a:cubicBezTo>
                  <a:cubicBezTo>
                    <a:pt x="450477" y="1788459"/>
                    <a:pt x="640977" y="2041712"/>
                    <a:pt x="847165" y="2259106"/>
                  </a:cubicBezTo>
                  <a:cubicBezTo>
                    <a:pt x="1053353" y="2476500"/>
                    <a:pt x="1257300" y="2593041"/>
                    <a:pt x="1546412" y="2716306"/>
                  </a:cubicBezTo>
                  <a:cubicBezTo>
                    <a:pt x="1835524" y="2839571"/>
                    <a:pt x="2395818" y="2951629"/>
                    <a:pt x="2581836" y="2998694"/>
                  </a:cubicBezTo>
                  <a:cubicBezTo>
                    <a:pt x="2767854" y="3045759"/>
                    <a:pt x="2715186" y="3022226"/>
                    <a:pt x="2662518" y="2998694"/>
                  </a:cubicBezTo>
                </a:path>
              </a:pathLst>
            </a:custGeom>
            <a:solidFill>
              <a:schemeClr val="bg1"/>
            </a:solidFill>
            <a:ln w="762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Rectangle 2"/>
            <p:cNvSpPr>
              <a:spLocks noChangeArrowheads="1"/>
            </p:cNvSpPr>
            <p:nvPr/>
          </p:nvSpPr>
          <p:spPr bwMode="auto">
            <a:xfrm>
              <a:off x="6293224" y="4437529"/>
              <a:ext cx="618564" cy="3899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" panose="02020603050405020304" pitchFamily="18" charset="0"/>
              </a:endParaRPr>
            </a:p>
          </p:txBody>
        </p:sp>
      </p:grpSp>
      <p:sp>
        <p:nvSpPr>
          <p:cNvPr id="12292" name="TextBox 6"/>
          <p:cNvSpPr txBox="1">
            <a:spLocks noChangeArrowheads="1"/>
          </p:cNvSpPr>
          <p:nvPr/>
        </p:nvSpPr>
        <p:spPr bwMode="auto">
          <a:xfrm>
            <a:off x="8516792" y="1384300"/>
            <a:ext cx="3586161" cy="83185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/>
              <a:t>This is the Relative Factor Demand Curve</a:t>
            </a:r>
          </a:p>
        </p:txBody>
      </p:sp>
      <p:sp>
        <p:nvSpPr>
          <p:cNvPr id="12294" name="TextBox 8"/>
          <p:cNvSpPr txBox="1">
            <a:spLocks noChangeArrowheads="1"/>
          </p:cNvSpPr>
          <p:nvPr/>
        </p:nvSpPr>
        <p:spPr bwMode="auto">
          <a:xfrm>
            <a:off x="8516792" y="2274887"/>
            <a:ext cx="3586162" cy="2308324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/>
              <a:t>As both countries are assumed to use the same technology, the same relative factor demand curve is true in both countries.</a:t>
            </a: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D4D621D9-A6D7-753F-FBC3-C2E8978DA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6791" y="4639446"/>
            <a:ext cx="3586162" cy="156966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/>
              <a:t>So, if two countries have the same w/r, then they will have the same L/K in food production.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dirty="0"/>
              <a:t>Input Choice Ratios Define Resource Intensity in Production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i="1" dirty="0">
                <a:solidFill>
                  <a:srgbClr val="FF0000"/>
                </a:solidFill>
              </a:rPr>
              <a:t>Assumption</a:t>
            </a:r>
            <a:r>
              <a:rPr lang="en-US" altLang="en-US" dirty="0"/>
              <a:t>: For any given values of </a:t>
            </a:r>
            <a:r>
              <a:rPr lang="en-US" altLang="en-US" i="1" dirty="0"/>
              <a:t>w</a:t>
            </a:r>
            <a:r>
              <a:rPr lang="en-US" altLang="en-US" dirty="0"/>
              <a:t> and </a:t>
            </a:r>
            <a:r>
              <a:rPr lang="en-US" altLang="en-US" i="1" dirty="0"/>
              <a:t>r</a:t>
            </a:r>
            <a:r>
              <a:rPr lang="en-US" altLang="en-US" dirty="0"/>
              <a:t>, cloth production uses more labor relative to capital than food production uses: </a:t>
            </a:r>
          </a:p>
          <a:p>
            <a:pPr lvl="1" eaLnBrk="1" hangingPunct="1">
              <a:buFontTx/>
              <a:buNone/>
            </a:pPr>
            <a:r>
              <a:rPr lang="en-US" altLang="en-US" i="1" dirty="0" err="1"/>
              <a:t>a</a:t>
            </a:r>
            <a:r>
              <a:rPr lang="en-US" altLang="en-US" i="1" baseline="-25000" dirty="0" err="1"/>
              <a:t>LC</a:t>
            </a:r>
            <a:r>
              <a:rPr lang="en-US" altLang="en-US" i="1" baseline="-25000" dirty="0"/>
              <a:t> </a:t>
            </a:r>
            <a:r>
              <a:rPr lang="en-US" altLang="en-US" i="1" dirty="0"/>
              <a:t>/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KC</a:t>
            </a:r>
            <a:r>
              <a:rPr lang="en-US" altLang="en-US" i="1" dirty="0"/>
              <a:t> &gt;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LF</a:t>
            </a:r>
            <a:r>
              <a:rPr lang="en-US" altLang="en-US" i="1" baseline="-25000" dirty="0"/>
              <a:t> </a:t>
            </a:r>
            <a:r>
              <a:rPr lang="en-US" altLang="en-US" i="1" dirty="0"/>
              <a:t>/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KF</a:t>
            </a:r>
            <a:r>
              <a:rPr lang="en-US" altLang="en-US" i="1" dirty="0"/>
              <a:t> or L</a:t>
            </a:r>
            <a:r>
              <a:rPr lang="en-US" altLang="en-US" i="1" baseline="-25000" dirty="0"/>
              <a:t>C </a:t>
            </a:r>
            <a:r>
              <a:rPr lang="en-US" altLang="en-US" i="1" dirty="0"/>
              <a:t>/K</a:t>
            </a:r>
            <a:r>
              <a:rPr lang="en-US" altLang="en-US" i="1" baseline="-25000" dirty="0"/>
              <a:t>C</a:t>
            </a:r>
            <a:r>
              <a:rPr lang="en-US" altLang="en-US" i="1" dirty="0"/>
              <a:t> &gt; L</a:t>
            </a:r>
            <a:r>
              <a:rPr lang="en-US" altLang="en-US" i="1" baseline="-25000" dirty="0"/>
              <a:t>F </a:t>
            </a:r>
            <a:r>
              <a:rPr lang="en-US" altLang="en-US" i="1" dirty="0"/>
              <a:t>/K</a:t>
            </a:r>
            <a:r>
              <a:rPr lang="en-US" altLang="en-US" i="1" baseline="-25000" dirty="0"/>
              <a:t>F</a:t>
            </a:r>
          </a:p>
          <a:p>
            <a:pPr eaLnBrk="1" hangingPunct="1"/>
            <a:r>
              <a:rPr lang="en-US" altLang="en-US" dirty="0"/>
              <a:t>In this case, we say that, 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</a:rPr>
              <a:t>production of cloth is relatively </a:t>
            </a:r>
            <a:r>
              <a:rPr lang="en-US" altLang="en-US" b="1" dirty="0">
                <a:solidFill>
                  <a:srgbClr val="FF0000"/>
                </a:solidFill>
              </a:rPr>
              <a:t>labor intensive</a:t>
            </a:r>
            <a:r>
              <a:rPr lang="en-US" altLang="en-US" dirty="0">
                <a:solidFill>
                  <a:srgbClr val="FF0000"/>
                </a:solidFill>
              </a:rPr>
              <a:t>, while 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</a:rPr>
              <a:t>production of food is relatively </a:t>
            </a:r>
            <a:r>
              <a:rPr lang="en-US" altLang="en-US" b="1" dirty="0">
                <a:solidFill>
                  <a:srgbClr val="FF0000"/>
                </a:solidFill>
              </a:rPr>
              <a:t>capital intensive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theme/theme1.xml><?xml version="1.0" encoding="utf-8"?>
<a:theme xmlns:a="http://schemas.openxmlformats.org/drawingml/2006/main" name="Krugman">
  <a:themeElements>
    <a:clrScheme name="Krugm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rugma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Krugm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gma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gma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gma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gma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gma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gma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gma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gma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gma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gma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gma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HD:Users:stephanielindsey:Documents:AW_Carlas_jobs:AW_Krugman_PPT:Template:Krugman.pot</Template>
  <TotalTime>4377</TotalTime>
  <Words>4687</Words>
  <Application>Microsoft Office PowerPoint</Application>
  <PresentationFormat>Widescreen</PresentationFormat>
  <Paragraphs>335</Paragraphs>
  <Slides>67</Slides>
  <Notes>4</Notes>
  <HiddenSlides>9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2" baseType="lpstr">
      <vt:lpstr>Arial</vt:lpstr>
      <vt:lpstr>Calibri</vt:lpstr>
      <vt:lpstr>Times</vt:lpstr>
      <vt:lpstr>Verdana</vt:lpstr>
      <vt:lpstr>Krugman</vt:lpstr>
      <vt:lpstr>Chapter 5</vt:lpstr>
      <vt:lpstr>Preview</vt:lpstr>
      <vt:lpstr>Introduction</vt:lpstr>
      <vt:lpstr>2 × 2 × 2 Heckscher-Ohlin Model </vt:lpstr>
      <vt:lpstr>Choosing the Mix of Inputs</vt:lpstr>
      <vt:lpstr>Input Possibilities in Food Production</vt:lpstr>
      <vt:lpstr>Choosing the Mix of Inputs</vt:lpstr>
      <vt:lpstr>Factor Price Ratios and Input Choice Ratios</vt:lpstr>
      <vt:lpstr>Input Choice Ratios Define Resource Intensity in Production</vt:lpstr>
      <vt:lpstr>Factor Price Ratios and Input Choice Ratios</vt:lpstr>
      <vt:lpstr>Factor Price Ratios and Input Choice Ratios</vt:lpstr>
      <vt:lpstr>Factor Price Ratios and Goods Price Ratios</vt:lpstr>
      <vt:lpstr>Factor Price Ratios and Goods Price Ratios</vt:lpstr>
      <vt:lpstr>Factor Price Ratios and Goods Price Ratios</vt:lpstr>
      <vt:lpstr>Factor Price Ratios and Goods Price Ratios (cont.)</vt:lpstr>
      <vt:lpstr>From Goods Price Ratios to Input Choice Ratios</vt:lpstr>
      <vt:lpstr>Fig. 5-7:  From Goods Price Ratios to Input Choice Ratios</vt:lpstr>
      <vt:lpstr>From Input Choice Ratios to Productivity to Input Prices</vt:lpstr>
      <vt:lpstr>From Input Choice Ratios to Productivity to Input Prices</vt:lpstr>
      <vt:lpstr>Stolper-Samuelson Theorem</vt:lpstr>
      <vt:lpstr>Resources and Output </vt:lpstr>
      <vt:lpstr>Rybczynski Theorem</vt:lpstr>
      <vt:lpstr>Rybczynski Theorem: Twinkies Example</vt:lpstr>
      <vt:lpstr>Rybczynski Theorem: Twinkies Example</vt:lpstr>
      <vt:lpstr>Rybczynski Theorem: Back to Cloth and Food</vt:lpstr>
      <vt:lpstr>Resource Availability Ratios and Output Ratios</vt:lpstr>
      <vt:lpstr>Resource Availability Ratios and Output Ratios</vt:lpstr>
      <vt:lpstr>Relative Supply Curves: Goods Price Ratios to Output Ratios</vt:lpstr>
      <vt:lpstr>Relative Demand Curve: From Goods Price Ratios to Goods Consumption Ratios</vt:lpstr>
      <vt:lpstr>Fig. 5-9:  Trade Leads to a Convergence of Relative Prices</vt:lpstr>
      <vt:lpstr>From Autarky to Free Trade</vt:lpstr>
      <vt:lpstr>From Autarky to Free Trade</vt:lpstr>
      <vt:lpstr>From Autarky to Free Trade</vt:lpstr>
      <vt:lpstr>Fig. 5-9:  Trade Leads to a Convergence of Relative Prices</vt:lpstr>
      <vt:lpstr>Stolper-Samuelson Theorem</vt:lpstr>
      <vt:lpstr>From Autarky to Free Trade</vt:lpstr>
      <vt:lpstr>The Factor Price Equalization Theorem</vt:lpstr>
      <vt:lpstr>Trade in the Heckscher-Ohlin Model </vt:lpstr>
      <vt:lpstr>Trade in the Heckscher-Ohlin Model (cont.)</vt:lpstr>
      <vt:lpstr>Trade in the Heckscher-Ohlin Model (cont.)</vt:lpstr>
      <vt:lpstr>Trade in the Heckscher-Ohlin Model (cont.)</vt:lpstr>
      <vt:lpstr>Trade in the Heckscher-Ohlin Model (cont.)</vt:lpstr>
      <vt:lpstr>Factor Price Equalization</vt:lpstr>
      <vt:lpstr>Factor Price Equalization (cont.)</vt:lpstr>
      <vt:lpstr>Table 5-1:  Comparative International Wage Rates (United States = 100)</vt:lpstr>
      <vt:lpstr>Table 5.1 Comparative International Wage Rates</vt:lpstr>
      <vt:lpstr>Factor Price Equalization (cont.)</vt:lpstr>
      <vt:lpstr>Does Trade Increase Income Inequality?</vt:lpstr>
      <vt:lpstr>Does Trade Increase Income Inequality? (cont.)</vt:lpstr>
      <vt:lpstr>Does Trade Increase Income Inequality? (cont.)</vt:lpstr>
      <vt:lpstr>Trade and Income Distribution</vt:lpstr>
      <vt:lpstr>Trade and Income Distribution (cont.)</vt:lpstr>
      <vt:lpstr>Empirical Evidence on the Heckscher-Ohlin Model </vt:lpstr>
      <vt:lpstr>Table 5-2:  Factor Content of U.S. Exports and Imports for 1962</vt:lpstr>
      <vt:lpstr>Table 5-3:  Testing the Heckscher-Ohlin Model</vt:lpstr>
      <vt:lpstr>Empirical Evidence of the Heckscher-Ohlin Model (cont.)</vt:lpstr>
      <vt:lpstr>Empirical Evidence of the Heckscher-Ohlin Model (cont.)</vt:lpstr>
      <vt:lpstr>Table 5-4:  Estimated Technological Efficiency, 1983 (United States = 1)</vt:lpstr>
      <vt:lpstr>Empirical Evidence of the Heckscher-Ohlin Model (cont.)</vt:lpstr>
      <vt:lpstr>Fig. 5-12:  Skill Intensity and the Pattern of U.S. Imports from Two Countries</vt:lpstr>
      <vt:lpstr>Empirical Evidence of the Heckscher-Ohlin Model (cont.)</vt:lpstr>
      <vt:lpstr>Fig. 5-13:  Changing Patterns of Comparative Advantage</vt:lpstr>
      <vt:lpstr>Fig. 5-13:  Changing Patterns of Comparative Advantage (cont.)</vt:lpstr>
      <vt:lpstr>Summary</vt:lpstr>
      <vt:lpstr>Summary (cont.)</vt:lpstr>
      <vt:lpstr>Summary (cont.)</vt:lpstr>
      <vt:lpstr>Summary (cont.)</vt:lpstr>
    </vt:vector>
  </TitlesOfParts>
  <Company>© 2012 Pearson Addison-Wesley. All rights reserved.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subject>Resources, Comparative Advantage, and Income Distriubtion</dc:subject>
  <dc:creator>Paul R. Krugman</dc:creator>
  <cp:lastModifiedBy>Udayan Roy</cp:lastModifiedBy>
  <cp:revision>421</cp:revision>
  <dcterms:created xsi:type="dcterms:W3CDTF">2005-06-13T16:33:01Z</dcterms:created>
  <dcterms:modified xsi:type="dcterms:W3CDTF">2023-10-25T01:47:15Z</dcterms:modified>
</cp:coreProperties>
</file>