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97" r:id="rId3"/>
    <p:sldId id="263" r:id="rId4"/>
    <p:sldId id="288" r:id="rId5"/>
    <p:sldId id="281" r:id="rId6"/>
    <p:sldId id="298" r:id="rId7"/>
    <p:sldId id="260" r:id="rId8"/>
    <p:sldId id="262" r:id="rId9"/>
    <p:sldId id="267" r:id="rId10"/>
    <p:sldId id="268" r:id="rId11"/>
    <p:sldId id="284" r:id="rId12"/>
    <p:sldId id="269" r:id="rId13"/>
    <p:sldId id="270" r:id="rId14"/>
    <p:sldId id="286" r:id="rId15"/>
    <p:sldId id="271" r:id="rId16"/>
    <p:sldId id="272" r:id="rId17"/>
    <p:sldId id="282" r:id="rId18"/>
    <p:sldId id="285" r:id="rId19"/>
    <p:sldId id="283" r:id="rId20"/>
    <p:sldId id="287" r:id="rId21"/>
    <p:sldId id="299" r:id="rId22"/>
    <p:sldId id="289" r:id="rId23"/>
    <p:sldId id="290" r:id="rId24"/>
    <p:sldId id="291" r:id="rId25"/>
    <p:sldId id="293" r:id="rId26"/>
    <p:sldId id="292" r:id="rId27"/>
    <p:sldId id="294" r:id="rId28"/>
    <p:sldId id="295" r:id="rId29"/>
    <p:sldId id="296" r:id="rId3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9048CE-1F56-49D4-A90A-5B928F43EB19}" v="4" dt="2023-10-19T03:36:23.5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snapToGrid="0">
      <p:cViewPr varScale="1">
        <p:scale>
          <a:sx n="62" d="100"/>
          <a:sy n="62" d="100"/>
        </p:scale>
        <p:origin x="804" y="5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dayan Roy" userId="b5387a02-142c-4af0-bee5-2683155e8383" providerId="ADAL" clId="{749048CE-1F56-49D4-A90A-5B928F43EB19}"/>
    <pc:docChg chg="custSel addSld modSld">
      <pc:chgData name="Udayan Roy" userId="b5387a02-142c-4af0-bee5-2683155e8383" providerId="ADAL" clId="{749048CE-1F56-49D4-A90A-5B928F43EB19}" dt="2023-10-19T03:36:28.373" v="264" actId="167"/>
      <pc:docMkLst>
        <pc:docMk/>
      </pc:docMkLst>
      <pc:sldChg chg="modSp mod">
        <pc:chgData name="Udayan Roy" userId="b5387a02-142c-4af0-bee5-2683155e8383" providerId="ADAL" clId="{749048CE-1F56-49D4-A90A-5B928F43EB19}" dt="2023-10-19T03:16:28.296" v="95" actId="20577"/>
        <pc:sldMkLst>
          <pc:docMk/>
          <pc:sldMk cId="0" sldId="269"/>
        </pc:sldMkLst>
        <pc:spChg chg="mod">
          <ac:chgData name="Udayan Roy" userId="b5387a02-142c-4af0-bee5-2683155e8383" providerId="ADAL" clId="{749048CE-1F56-49D4-A90A-5B928F43EB19}" dt="2023-10-19T03:16:28.296" v="95" actId="20577"/>
          <ac:spMkLst>
            <pc:docMk/>
            <pc:sldMk cId="0" sldId="269"/>
            <ac:spMk id="32771" creationId="{00000000-0000-0000-0000-000000000000}"/>
          </ac:spMkLst>
        </pc:spChg>
      </pc:sldChg>
      <pc:sldChg chg="modSp mod">
        <pc:chgData name="Udayan Roy" userId="b5387a02-142c-4af0-bee5-2683155e8383" providerId="ADAL" clId="{749048CE-1F56-49D4-A90A-5B928F43EB19}" dt="2023-10-19T03:22:50.812" v="140" actId="20577"/>
        <pc:sldMkLst>
          <pc:docMk/>
          <pc:sldMk cId="0" sldId="283"/>
        </pc:sldMkLst>
        <pc:spChg chg="mod">
          <ac:chgData name="Udayan Roy" userId="b5387a02-142c-4af0-bee5-2683155e8383" providerId="ADAL" clId="{749048CE-1F56-49D4-A90A-5B928F43EB19}" dt="2023-10-19T03:22:50.812" v="140" actId="20577"/>
          <ac:spMkLst>
            <pc:docMk/>
            <pc:sldMk cId="0" sldId="283"/>
            <ac:spMk id="39939" creationId="{00000000-0000-0000-0000-000000000000}"/>
          </ac:spMkLst>
        </pc:spChg>
      </pc:sldChg>
      <pc:sldChg chg="modSp mod">
        <pc:chgData name="Udayan Roy" userId="b5387a02-142c-4af0-bee5-2683155e8383" providerId="ADAL" clId="{749048CE-1F56-49D4-A90A-5B928F43EB19}" dt="2023-10-19T03:12:51.904" v="7"/>
        <pc:sldMkLst>
          <pc:docMk/>
          <pc:sldMk cId="0" sldId="284"/>
        </pc:sldMkLst>
        <pc:spChg chg="mod">
          <ac:chgData name="Udayan Roy" userId="b5387a02-142c-4af0-bee5-2683155e8383" providerId="ADAL" clId="{749048CE-1F56-49D4-A90A-5B928F43EB19}" dt="2023-10-19T03:12:51.904" v="7"/>
          <ac:spMkLst>
            <pc:docMk/>
            <pc:sldMk cId="0" sldId="284"/>
            <ac:spMk id="3" creationId="{00000000-0000-0000-0000-000000000000}"/>
          </ac:spMkLst>
        </pc:spChg>
      </pc:sldChg>
      <pc:sldChg chg="modSp mod">
        <pc:chgData name="Udayan Roy" userId="b5387a02-142c-4af0-bee5-2683155e8383" providerId="ADAL" clId="{749048CE-1F56-49D4-A90A-5B928F43EB19}" dt="2023-10-19T03:22:13.241" v="138" actId="20577"/>
        <pc:sldMkLst>
          <pc:docMk/>
          <pc:sldMk cId="0" sldId="285"/>
        </pc:sldMkLst>
        <pc:spChg chg="mod">
          <ac:chgData name="Udayan Roy" userId="b5387a02-142c-4af0-bee5-2683155e8383" providerId="ADAL" clId="{749048CE-1F56-49D4-A90A-5B928F43EB19}" dt="2023-10-19T03:22:13.241" v="138" actId="20577"/>
          <ac:spMkLst>
            <pc:docMk/>
            <pc:sldMk cId="0" sldId="285"/>
            <ac:spMk id="3" creationId="{00000000-0000-0000-0000-000000000000}"/>
          </ac:spMkLst>
        </pc:spChg>
      </pc:sldChg>
      <pc:sldChg chg="modSp mod">
        <pc:chgData name="Udayan Roy" userId="b5387a02-142c-4af0-bee5-2683155e8383" providerId="ADAL" clId="{749048CE-1F56-49D4-A90A-5B928F43EB19}" dt="2023-10-19T03:17:33.055" v="106" actId="20577"/>
        <pc:sldMkLst>
          <pc:docMk/>
          <pc:sldMk cId="0" sldId="286"/>
        </pc:sldMkLst>
        <pc:spChg chg="mod">
          <ac:chgData name="Udayan Roy" userId="b5387a02-142c-4af0-bee5-2683155e8383" providerId="ADAL" clId="{749048CE-1F56-49D4-A90A-5B928F43EB19}" dt="2023-10-19T03:17:33.055" v="106" actId="20577"/>
          <ac:spMkLst>
            <pc:docMk/>
            <pc:sldMk cId="0" sldId="286"/>
            <ac:spMk id="3" creationId="{00000000-0000-0000-0000-000000000000}"/>
          </ac:spMkLst>
        </pc:spChg>
        <pc:spChg chg="mod">
          <ac:chgData name="Udayan Roy" userId="b5387a02-142c-4af0-bee5-2683155e8383" providerId="ADAL" clId="{749048CE-1F56-49D4-A90A-5B928F43EB19}" dt="2023-10-19T03:17:04.869" v="97" actId="20577"/>
          <ac:spMkLst>
            <pc:docMk/>
            <pc:sldMk cId="0" sldId="286"/>
            <ac:spMk id="34818" creationId="{00000000-0000-0000-0000-000000000000}"/>
          </ac:spMkLst>
        </pc:spChg>
      </pc:sldChg>
      <pc:sldChg chg="modSp mod">
        <pc:chgData name="Udayan Roy" userId="b5387a02-142c-4af0-bee5-2683155e8383" providerId="ADAL" clId="{749048CE-1F56-49D4-A90A-5B928F43EB19}" dt="2023-10-19T03:35:11.097" v="256" actId="1038"/>
        <pc:sldMkLst>
          <pc:docMk/>
          <pc:sldMk cId="0" sldId="291"/>
        </pc:sldMkLst>
        <pc:picChg chg="mod">
          <ac:chgData name="Udayan Roy" userId="b5387a02-142c-4af0-bee5-2683155e8383" providerId="ADAL" clId="{749048CE-1F56-49D4-A90A-5B928F43EB19}" dt="2023-10-19T03:35:11.097" v="256" actId="1038"/>
          <ac:picMkLst>
            <pc:docMk/>
            <pc:sldMk cId="0" sldId="291"/>
            <ac:picMk id="4" creationId="{00000000-0000-0000-0000-000000000000}"/>
          </ac:picMkLst>
        </pc:picChg>
      </pc:sldChg>
      <pc:sldChg chg="addSp delSp modSp mod">
        <pc:chgData name="Udayan Roy" userId="b5387a02-142c-4af0-bee5-2683155e8383" providerId="ADAL" clId="{749048CE-1F56-49D4-A90A-5B928F43EB19}" dt="2023-10-19T03:35:21.968" v="258"/>
        <pc:sldMkLst>
          <pc:docMk/>
          <pc:sldMk cId="0" sldId="292"/>
        </pc:sldMkLst>
        <pc:picChg chg="add mod">
          <ac:chgData name="Udayan Roy" userId="b5387a02-142c-4af0-bee5-2683155e8383" providerId="ADAL" clId="{749048CE-1F56-49D4-A90A-5B928F43EB19}" dt="2023-10-19T03:35:21.968" v="258"/>
          <ac:picMkLst>
            <pc:docMk/>
            <pc:sldMk cId="0" sldId="292"/>
            <ac:picMk id="2" creationId="{C8651EE6-5EDB-7562-446C-9EC952ED10E0}"/>
          </ac:picMkLst>
        </pc:picChg>
        <pc:picChg chg="del">
          <ac:chgData name="Udayan Roy" userId="b5387a02-142c-4af0-bee5-2683155e8383" providerId="ADAL" clId="{749048CE-1F56-49D4-A90A-5B928F43EB19}" dt="2023-10-19T03:35:20.719" v="257" actId="478"/>
          <ac:picMkLst>
            <pc:docMk/>
            <pc:sldMk cId="0" sldId="292"/>
            <ac:picMk id="4" creationId="{00000000-0000-0000-0000-000000000000}"/>
          </ac:picMkLst>
        </pc:picChg>
      </pc:sldChg>
      <pc:sldChg chg="addSp delSp modSp mod">
        <pc:chgData name="Udayan Roy" userId="b5387a02-142c-4af0-bee5-2683155e8383" providerId="ADAL" clId="{749048CE-1F56-49D4-A90A-5B928F43EB19}" dt="2023-10-19T03:36:13.616" v="261" actId="167"/>
        <pc:sldMkLst>
          <pc:docMk/>
          <pc:sldMk cId="0" sldId="294"/>
        </pc:sldMkLst>
        <pc:picChg chg="add mod ord">
          <ac:chgData name="Udayan Roy" userId="b5387a02-142c-4af0-bee5-2683155e8383" providerId="ADAL" clId="{749048CE-1F56-49D4-A90A-5B928F43EB19}" dt="2023-10-19T03:36:13.616" v="261" actId="167"/>
          <ac:picMkLst>
            <pc:docMk/>
            <pc:sldMk cId="0" sldId="294"/>
            <ac:picMk id="2" creationId="{8C40A9A3-B473-F025-5E17-BEE96769C147}"/>
          </ac:picMkLst>
        </pc:picChg>
        <pc:picChg chg="del">
          <ac:chgData name="Udayan Roy" userId="b5387a02-142c-4af0-bee5-2683155e8383" providerId="ADAL" clId="{749048CE-1F56-49D4-A90A-5B928F43EB19}" dt="2023-10-19T03:35:48.724" v="259" actId="478"/>
          <ac:picMkLst>
            <pc:docMk/>
            <pc:sldMk cId="0" sldId="294"/>
            <ac:picMk id="4" creationId="{00000000-0000-0000-0000-000000000000}"/>
          </ac:picMkLst>
        </pc:picChg>
      </pc:sldChg>
      <pc:sldChg chg="addSp delSp modSp mod">
        <pc:chgData name="Udayan Roy" userId="b5387a02-142c-4af0-bee5-2683155e8383" providerId="ADAL" clId="{749048CE-1F56-49D4-A90A-5B928F43EB19}" dt="2023-10-19T03:36:28.373" v="264" actId="167"/>
        <pc:sldMkLst>
          <pc:docMk/>
          <pc:sldMk cId="0" sldId="295"/>
        </pc:sldMkLst>
        <pc:picChg chg="add mod ord">
          <ac:chgData name="Udayan Roy" userId="b5387a02-142c-4af0-bee5-2683155e8383" providerId="ADAL" clId="{749048CE-1F56-49D4-A90A-5B928F43EB19}" dt="2023-10-19T03:36:28.373" v="264" actId="167"/>
          <ac:picMkLst>
            <pc:docMk/>
            <pc:sldMk cId="0" sldId="295"/>
            <ac:picMk id="2" creationId="{82C85EAB-8A3A-038F-0D54-5F9107C00F71}"/>
          </ac:picMkLst>
        </pc:picChg>
        <pc:picChg chg="del">
          <ac:chgData name="Udayan Roy" userId="b5387a02-142c-4af0-bee5-2683155e8383" providerId="ADAL" clId="{749048CE-1F56-49D4-A90A-5B928F43EB19}" dt="2023-10-19T03:36:22.184" v="262" actId="478"/>
          <ac:picMkLst>
            <pc:docMk/>
            <pc:sldMk cId="0" sldId="295"/>
            <ac:picMk id="4" creationId="{00000000-0000-0000-0000-000000000000}"/>
          </ac:picMkLst>
        </pc:picChg>
      </pc:sldChg>
      <pc:sldChg chg="modSp mod">
        <pc:chgData name="Udayan Roy" userId="b5387a02-142c-4af0-bee5-2683155e8383" providerId="ADAL" clId="{749048CE-1F56-49D4-A90A-5B928F43EB19}" dt="2023-10-19T03:07:53.151" v="6" actId="20577"/>
        <pc:sldMkLst>
          <pc:docMk/>
          <pc:sldMk cId="0" sldId="297"/>
        </pc:sldMkLst>
        <pc:spChg chg="mod">
          <ac:chgData name="Udayan Roy" userId="b5387a02-142c-4af0-bee5-2683155e8383" providerId="ADAL" clId="{749048CE-1F56-49D4-A90A-5B928F43EB19}" dt="2023-10-19T03:07:53.151" v="6" actId="20577"/>
          <ac:spMkLst>
            <pc:docMk/>
            <pc:sldMk cId="0" sldId="297"/>
            <ac:spMk id="8195" creationId="{00000000-0000-0000-0000-000000000000}"/>
          </ac:spMkLst>
        </pc:spChg>
      </pc:sldChg>
      <pc:sldChg chg="addSp delSp modSp new mod modClrScheme chgLayout">
        <pc:chgData name="Udayan Roy" userId="b5387a02-142c-4af0-bee5-2683155e8383" providerId="ADAL" clId="{749048CE-1F56-49D4-A90A-5B928F43EB19}" dt="2023-10-19T03:34:35.605" v="216" actId="2711"/>
        <pc:sldMkLst>
          <pc:docMk/>
          <pc:sldMk cId="3555489390" sldId="299"/>
        </pc:sldMkLst>
        <pc:spChg chg="del mod ord">
          <ac:chgData name="Udayan Roy" userId="b5387a02-142c-4af0-bee5-2683155e8383" providerId="ADAL" clId="{749048CE-1F56-49D4-A90A-5B928F43EB19}" dt="2023-10-19T03:29:31.093" v="142" actId="700"/>
          <ac:spMkLst>
            <pc:docMk/>
            <pc:sldMk cId="3555489390" sldId="299"/>
            <ac:spMk id="2" creationId="{DFD48168-C854-9F6F-240E-379F9C816D75}"/>
          </ac:spMkLst>
        </pc:spChg>
        <pc:spChg chg="del mod ord">
          <ac:chgData name="Udayan Roy" userId="b5387a02-142c-4af0-bee5-2683155e8383" providerId="ADAL" clId="{749048CE-1F56-49D4-A90A-5B928F43EB19}" dt="2023-10-19T03:29:31.093" v="142" actId="700"/>
          <ac:spMkLst>
            <pc:docMk/>
            <pc:sldMk cId="3555489390" sldId="299"/>
            <ac:spMk id="3" creationId="{7903A50C-7B49-F94D-C1EA-8FACA837630A}"/>
          </ac:spMkLst>
        </pc:spChg>
        <pc:spChg chg="add mod ord">
          <ac:chgData name="Udayan Roy" userId="b5387a02-142c-4af0-bee5-2683155e8383" providerId="ADAL" clId="{749048CE-1F56-49D4-A90A-5B928F43EB19}" dt="2023-10-19T03:34:35.605" v="216" actId="2711"/>
          <ac:spMkLst>
            <pc:docMk/>
            <pc:sldMk cId="3555489390" sldId="299"/>
            <ac:spMk id="4" creationId="{E1EBCE5A-3E4A-4478-2F8A-F7795897615C}"/>
          </ac:spMkLst>
        </pc:spChg>
        <pc:spChg chg="add mod ord">
          <ac:chgData name="Udayan Roy" userId="b5387a02-142c-4af0-bee5-2683155e8383" providerId="ADAL" clId="{749048CE-1F56-49D4-A90A-5B928F43EB19}" dt="2023-10-19T03:34:35.605" v="216" actId="2711"/>
          <ac:spMkLst>
            <pc:docMk/>
            <pc:sldMk cId="3555489390" sldId="299"/>
            <ac:spMk id="5" creationId="{F3B261ED-A05E-EC0E-1054-8FE703ECF23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E4001618-C8A5-49ED-AD0D-F8DAA6B0286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30FFB1FC-EAF9-47A7-B871-B8328D37D11C}" type="slidenum">
              <a:rPr lang="en-US" altLang="en-US"/>
              <a:pPr eaLnBrk="1" hangingPunct="1">
                <a:spcBef>
                  <a:spcPct val="0"/>
                </a:spcBef>
              </a:pPr>
              <a:t>1</a:t>
            </a:fld>
            <a:endParaRPr lang="en-US" altLang="en-US"/>
          </a:p>
        </p:txBody>
      </p:sp>
      <p:sp>
        <p:nvSpPr>
          <p:cNvPr id="51203" name="Rectangle 2"/>
          <p:cNvSpPr>
            <a:spLocks noGrp="1" noRot="1" noChangeAspect="1" noChangeArrowheads="1" noTextEdit="1"/>
          </p:cNvSpPr>
          <p:nvPr>
            <p:ph type="sldImg"/>
          </p:nvPr>
        </p:nvSpPr>
        <p:spPr>
          <a:xfrm>
            <a:off x="381000" y="685800"/>
            <a:ext cx="6096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D4CBEFA2-29FA-43DA-AD71-A516BF334EE1}" type="slidenum">
              <a:rPr lang="en-US" altLang="en-US"/>
              <a:pPr eaLnBrk="1" hangingPunct="1">
                <a:spcBef>
                  <a:spcPct val="0"/>
                </a:spcBef>
              </a:pPr>
              <a:t>12</a:t>
            </a:fld>
            <a:endParaRPr lang="en-US" altLang="en-US"/>
          </a:p>
        </p:txBody>
      </p:sp>
      <p:sp>
        <p:nvSpPr>
          <p:cNvPr id="74755" name="Rectangle 2"/>
          <p:cNvSpPr>
            <a:spLocks noGrp="1" noRot="1" noChangeAspect="1" noChangeArrowheads="1" noTextEdit="1"/>
          </p:cNvSpPr>
          <p:nvPr>
            <p:ph type="sldImg"/>
          </p:nvPr>
        </p:nvSpPr>
        <p:spPr>
          <a:xfrm>
            <a:off x="381000" y="685800"/>
            <a:ext cx="6096000" cy="3429000"/>
          </a:xfrm>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3CE7888D-B377-43F3-9C4F-AE942DC50EA5}" type="slidenum">
              <a:rPr lang="en-US" altLang="en-US"/>
              <a:pPr eaLnBrk="1" hangingPunct="1">
                <a:spcBef>
                  <a:spcPct val="0"/>
                </a:spcBef>
              </a:pPr>
              <a:t>13</a:t>
            </a:fld>
            <a:endParaRPr lang="en-US" altLang="en-US"/>
          </a:p>
        </p:txBody>
      </p:sp>
      <p:sp>
        <p:nvSpPr>
          <p:cNvPr id="75779" name="Rectangle 2"/>
          <p:cNvSpPr>
            <a:spLocks noGrp="1" noRot="1" noChangeAspect="1" noChangeArrowheads="1" noTextEdit="1"/>
          </p:cNvSpPr>
          <p:nvPr>
            <p:ph type="sldImg"/>
          </p:nvPr>
        </p:nvSpPr>
        <p:spPr>
          <a:xfrm>
            <a:off x="381000" y="685800"/>
            <a:ext cx="6096000" cy="3429000"/>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4375F134-CBE5-482E-9C61-A3A8E5F6A8E3}" type="slidenum">
              <a:rPr lang="en-US" altLang="en-US"/>
              <a:pPr eaLnBrk="1" hangingPunct="1">
                <a:spcBef>
                  <a:spcPct val="0"/>
                </a:spcBef>
              </a:pPr>
              <a:t>15</a:t>
            </a:fld>
            <a:endParaRPr lang="en-US" altLang="en-US"/>
          </a:p>
        </p:txBody>
      </p:sp>
      <p:sp>
        <p:nvSpPr>
          <p:cNvPr id="76803" name="Rectangle 2"/>
          <p:cNvSpPr>
            <a:spLocks noGrp="1" noRot="1" noChangeAspect="1" noChangeArrowheads="1" noTextEdit="1"/>
          </p:cNvSpPr>
          <p:nvPr>
            <p:ph type="sldImg"/>
          </p:nvPr>
        </p:nvSpPr>
        <p:spPr>
          <a:xfrm>
            <a:off x="381000" y="685800"/>
            <a:ext cx="6096000" cy="3429000"/>
          </a:xfrm>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C803E75-B832-4951-B17A-B0BD7F26ADDC}" type="slidenum">
              <a:rPr lang="en-US" altLang="en-US"/>
              <a:pPr eaLnBrk="1" hangingPunct="1">
                <a:spcBef>
                  <a:spcPct val="0"/>
                </a:spcBef>
              </a:pPr>
              <a:t>16</a:t>
            </a:fld>
            <a:endParaRPr lang="en-US" altLang="en-US"/>
          </a:p>
        </p:txBody>
      </p:sp>
      <p:sp>
        <p:nvSpPr>
          <p:cNvPr id="77827" name="Rectangle 2"/>
          <p:cNvSpPr>
            <a:spLocks noGrp="1" noRot="1" noChangeAspect="1" noChangeArrowheads="1" noTextEdit="1"/>
          </p:cNvSpPr>
          <p:nvPr>
            <p:ph type="sldImg"/>
          </p:nvPr>
        </p:nvSpPr>
        <p:spPr>
          <a:xfrm>
            <a:off x="381000" y="685800"/>
            <a:ext cx="6096000" cy="3429000"/>
          </a:xfrm>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BA2F1AAF-5D3D-44CD-96A4-2BD5F73F5EFE}" type="slidenum">
              <a:rPr lang="en-US" altLang="en-US"/>
              <a:pPr eaLnBrk="1" hangingPunct="1">
                <a:spcBef>
                  <a:spcPct val="0"/>
                </a:spcBef>
              </a:pPr>
              <a:t>17</a:t>
            </a:fld>
            <a:endParaRPr lang="en-US" altLang="en-US"/>
          </a:p>
        </p:txBody>
      </p:sp>
      <p:sp>
        <p:nvSpPr>
          <p:cNvPr id="78851" name="Rectangle 2"/>
          <p:cNvSpPr>
            <a:spLocks noGrp="1" noRot="1" noChangeAspect="1" noChangeArrowheads="1" noTextEdit="1"/>
          </p:cNvSpPr>
          <p:nvPr>
            <p:ph type="sldImg"/>
          </p:nvPr>
        </p:nvSpPr>
        <p:spPr>
          <a:xfrm>
            <a:off x="381000" y="685800"/>
            <a:ext cx="6096000" cy="3429000"/>
          </a:xfrm>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381000" y="685800"/>
            <a:ext cx="6096000" cy="3429000"/>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“SS” is a reference to the Stolper-Samuelson theorem.</a:t>
            </a: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A00BB36-7BFD-4DB9-B08D-F18EDE7EF0F3}" type="slidenum">
              <a:rPr lang="en-US" altLang="en-US"/>
              <a:pPr eaLnBrk="1" hangingPunct="1">
                <a:spcBef>
                  <a:spcPct val="0"/>
                </a:spcBef>
              </a:pPr>
              <a:t>25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DE8BE8BD-C0BE-4401-9804-DCBC860D2799}" type="slidenum">
              <a:rPr lang="en-US" altLang="en-US"/>
              <a:pPr eaLnBrk="1" hangingPunct="1">
                <a:spcBef>
                  <a:spcPct val="0"/>
                </a:spcBef>
              </a:pPr>
              <a:t>3</a:t>
            </a:fld>
            <a:endParaRPr lang="en-US" altLang="en-US"/>
          </a:p>
        </p:txBody>
      </p:sp>
      <p:sp>
        <p:nvSpPr>
          <p:cNvPr id="67587" name="Rectangle 2"/>
          <p:cNvSpPr>
            <a:spLocks noGrp="1" noRot="1" noChangeAspect="1" noChangeArrowheads="1" noTextEdit="1"/>
          </p:cNvSpPr>
          <p:nvPr>
            <p:ph type="sldImg"/>
          </p:nvPr>
        </p:nvSpPr>
        <p:spPr>
          <a:xfrm>
            <a:off x="381000" y="685800"/>
            <a:ext cx="6096000" cy="3429000"/>
          </a:xfrm>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381000" y="685800"/>
            <a:ext cx="6096000" cy="3429000"/>
          </a:xfrm>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53834B0-B5CA-4F24-B421-8FAA2294BE0F}" type="slidenum">
              <a:rPr lang="en-US" altLang="en-US"/>
              <a:pPr>
                <a:spcBef>
                  <a:spcPct val="0"/>
                </a:spcBef>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FECDE19C-CCE4-459B-A568-B1E67882D63A}" type="slidenum">
              <a:rPr lang="en-US" altLang="en-US"/>
              <a:pPr eaLnBrk="1" hangingPunct="1">
                <a:spcBef>
                  <a:spcPct val="0"/>
                </a:spcBef>
              </a:pPr>
              <a:t>5</a:t>
            </a:fld>
            <a:endParaRPr lang="en-US" altLang="en-US"/>
          </a:p>
        </p:txBody>
      </p:sp>
      <p:sp>
        <p:nvSpPr>
          <p:cNvPr id="69635" name="Rectangle 2"/>
          <p:cNvSpPr>
            <a:spLocks noGrp="1" noRot="1" noChangeAspect="1" noChangeArrowheads="1" noTextEdit="1"/>
          </p:cNvSpPr>
          <p:nvPr>
            <p:ph type="sldImg"/>
          </p:nvPr>
        </p:nvSpPr>
        <p:spPr>
          <a:xfrm>
            <a:off x="381000" y="685800"/>
            <a:ext cx="6096000" cy="342900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FA3AA5A1-E5D1-4A2C-BCBB-6D7B6D03864A}" type="slidenum">
              <a:rPr lang="en-US" altLang="en-US"/>
              <a:pPr eaLnBrk="1" hangingPunct="1">
                <a:spcBef>
                  <a:spcPct val="0"/>
                </a:spcBef>
              </a:pPr>
              <a:t>6</a:t>
            </a:fld>
            <a:endParaRPr lang="en-US" altLang="en-US"/>
          </a:p>
        </p:txBody>
      </p:sp>
      <p:sp>
        <p:nvSpPr>
          <p:cNvPr id="58371" name="Rectangle 2"/>
          <p:cNvSpPr>
            <a:spLocks noGrp="1" noRot="1" noChangeAspect="1" noChangeArrowheads="1" noTextEdit="1"/>
          </p:cNvSpPr>
          <p:nvPr>
            <p:ph type="sldImg"/>
          </p:nvPr>
        </p:nvSpPr>
        <p:spPr>
          <a:xfrm>
            <a:off x="381000" y="685800"/>
            <a:ext cx="6096000" cy="3429000"/>
          </a:xfrm>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555171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E1A75C08-0DB9-4EAB-8323-A5367A0F784A}" type="slidenum">
              <a:rPr lang="en-US" altLang="en-US"/>
              <a:pPr eaLnBrk="1" hangingPunct="1">
                <a:spcBef>
                  <a:spcPct val="0"/>
                </a:spcBef>
              </a:pPr>
              <a:t>7</a:t>
            </a:fld>
            <a:endParaRPr lang="en-US" altLang="en-US"/>
          </a:p>
        </p:txBody>
      </p:sp>
      <p:sp>
        <p:nvSpPr>
          <p:cNvPr id="70659" name="Rectangle 2"/>
          <p:cNvSpPr>
            <a:spLocks noGrp="1" noRot="1" noChangeAspect="1" noChangeArrowheads="1" noTextEdit="1"/>
          </p:cNvSpPr>
          <p:nvPr>
            <p:ph type="sldImg"/>
          </p:nvPr>
        </p:nvSpPr>
        <p:spPr>
          <a:xfrm>
            <a:off x="381000" y="685800"/>
            <a:ext cx="6096000" cy="3429000"/>
          </a:xfrm>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05FDDCB2-D049-4F59-B814-EDDAF2AE3A0F}" type="slidenum">
              <a:rPr lang="en-US" altLang="en-US"/>
              <a:pPr eaLnBrk="1" hangingPunct="1">
                <a:spcBef>
                  <a:spcPct val="0"/>
                </a:spcBef>
              </a:pPr>
              <a:t>8</a:t>
            </a:fld>
            <a:endParaRPr lang="en-US" altLang="en-US"/>
          </a:p>
        </p:txBody>
      </p:sp>
      <p:sp>
        <p:nvSpPr>
          <p:cNvPr id="71683" name="Rectangle 2"/>
          <p:cNvSpPr>
            <a:spLocks noGrp="1" noRot="1" noChangeAspect="1" noChangeArrowheads="1" noTextEdit="1"/>
          </p:cNvSpPr>
          <p:nvPr>
            <p:ph type="sldImg"/>
          </p:nvPr>
        </p:nvSpPr>
        <p:spPr>
          <a:xfrm>
            <a:off x="381000" y="685800"/>
            <a:ext cx="6096000" cy="3429000"/>
          </a:xfrm>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84128B47-2BF4-4A6F-B791-CBA2FB66A197}" type="slidenum">
              <a:rPr lang="en-US" altLang="en-US"/>
              <a:pPr eaLnBrk="1" hangingPunct="1">
                <a:spcBef>
                  <a:spcPct val="0"/>
                </a:spcBef>
              </a:pPr>
              <a:t>9</a:t>
            </a:fld>
            <a:endParaRPr lang="en-US" altLang="en-US"/>
          </a:p>
        </p:txBody>
      </p:sp>
      <p:sp>
        <p:nvSpPr>
          <p:cNvPr id="72707" name="Rectangle 2"/>
          <p:cNvSpPr>
            <a:spLocks noGrp="1" noRot="1" noChangeAspect="1" noChangeArrowheads="1" noTextEdit="1"/>
          </p:cNvSpPr>
          <p:nvPr>
            <p:ph type="sldImg"/>
          </p:nvPr>
        </p:nvSpPr>
        <p:spPr>
          <a:xfrm>
            <a:off x="381000" y="685800"/>
            <a:ext cx="6096000" cy="3429000"/>
          </a:xfrm>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8D4F41F-A58F-4D96-80E8-A23BB7B75AA6}" type="slidenum">
              <a:rPr lang="en-US" altLang="en-US"/>
              <a:pPr eaLnBrk="1" hangingPunct="1">
                <a:spcBef>
                  <a:spcPct val="0"/>
                </a:spcBef>
              </a:pPr>
              <a:t>10</a:t>
            </a:fld>
            <a:endParaRPr lang="en-US" altLang="en-US"/>
          </a:p>
        </p:txBody>
      </p:sp>
      <p:sp>
        <p:nvSpPr>
          <p:cNvPr id="73731" name="Rectangle 2"/>
          <p:cNvSpPr>
            <a:spLocks noGrp="1" noRot="1" noChangeAspect="1" noChangeArrowheads="1" noTextEdit="1"/>
          </p:cNvSpPr>
          <p:nvPr>
            <p:ph type="sldImg"/>
          </p:nvPr>
        </p:nvSpPr>
        <p:spPr>
          <a:xfrm>
            <a:off x="381000" y="685800"/>
            <a:ext cx="6096000" cy="3429000"/>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Calibri" pitchFamily="34" charset="0"/>
                <a:cs typeface="Calibri"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atin typeface="Calibri" pitchFamily="34" charset="0"/>
                <a:cs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cs typeface="Calibri"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2F9C1C99-D715-4B90-99D9-64B26F14B1D5}" type="slidenum">
              <a:rPr lang="en-US" altLang="en-US"/>
              <a:pPr/>
              <a:t>‹#›</a:t>
            </a:fld>
            <a:endParaRPr lang="en-US" altLang="en-US"/>
          </a:p>
        </p:txBody>
      </p:sp>
    </p:spTree>
    <p:extLst>
      <p:ext uri="{BB962C8B-B14F-4D97-AF65-F5344CB8AC3E}">
        <p14:creationId xmlns:p14="http://schemas.microsoft.com/office/powerpoint/2010/main" val="1985511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ECB9C00-4500-40B5-827A-886E59B7D02C}" type="slidenum">
              <a:rPr lang="en-US" altLang="en-US"/>
              <a:pPr/>
              <a:t>‹#›</a:t>
            </a:fld>
            <a:endParaRPr lang="en-US" altLang="en-US"/>
          </a:p>
        </p:txBody>
      </p:sp>
    </p:spTree>
    <p:extLst>
      <p:ext uri="{BB962C8B-B14F-4D97-AF65-F5344CB8AC3E}">
        <p14:creationId xmlns:p14="http://schemas.microsoft.com/office/powerpoint/2010/main" val="3191577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51381A2-AF1A-436B-8C3F-75275B0A95BD}" type="slidenum">
              <a:rPr lang="en-US" altLang="en-US"/>
              <a:pPr/>
              <a:t>‹#›</a:t>
            </a:fld>
            <a:endParaRPr lang="en-US" altLang="en-US"/>
          </a:p>
        </p:txBody>
      </p:sp>
    </p:spTree>
    <p:extLst>
      <p:ext uri="{BB962C8B-B14F-4D97-AF65-F5344CB8AC3E}">
        <p14:creationId xmlns:p14="http://schemas.microsoft.com/office/powerpoint/2010/main" val="40915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lvl1pPr>
              <a:defRPr>
                <a:latin typeface="Calibri" pitchFamily="34" charset="0"/>
                <a:cs typeface="Calibri" pitchFamily="34" charset="0"/>
              </a:defRPr>
            </a:lvl1p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080000" cy="19812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114800"/>
            <a:ext cx="5080000" cy="19812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p:txBody>
          <a:bodyPr/>
          <a:lstStyle>
            <a:lvl1pPr>
              <a:defRPr>
                <a:latin typeface="Calibri" pitchFamily="34" charset="0"/>
                <a:cs typeface="Calibri" pitchFamily="34" charset="0"/>
              </a:defRPr>
            </a:lvl1pPr>
          </a:lstStyle>
          <a:p>
            <a:pPr>
              <a:defRPr/>
            </a:pPr>
            <a:endParaRPr lang="en-US"/>
          </a:p>
        </p:txBody>
      </p:sp>
      <p:sp>
        <p:nvSpPr>
          <p:cNvPr id="7" name="Rectangle 5"/>
          <p:cNvSpPr>
            <a:spLocks noGrp="1" noChangeArrowheads="1"/>
          </p:cNvSpPr>
          <p:nvPr>
            <p:ph type="ftr" sz="quarter" idx="11"/>
          </p:nvPr>
        </p:nvSpPr>
        <p:spPr/>
        <p:txBody>
          <a:bodyPr/>
          <a:lstStyle>
            <a:lvl1pPr>
              <a:defRPr>
                <a:latin typeface="Calibri" pitchFamily="34" charset="0"/>
                <a:cs typeface="Calibri" pitchFamily="34" charset="0"/>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7B390705-BF63-4BC9-BB87-1BBC534F2092}" type="slidenum">
              <a:rPr lang="en-US" altLang="en-US"/>
              <a:pPr/>
              <a:t>‹#›</a:t>
            </a:fld>
            <a:endParaRPr lang="en-US" altLang="en-US"/>
          </a:p>
        </p:txBody>
      </p:sp>
    </p:spTree>
    <p:extLst>
      <p:ext uri="{BB962C8B-B14F-4D97-AF65-F5344CB8AC3E}">
        <p14:creationId xmlns:p14="http://schemas.microsoft.com/office/powerpoint/2010/main" val="3042204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lvl1pPr>
              <a:defRPr>
                <a:latin typeface="Calibri" pitchFamily="34" charset="0"/>
                <a:cs typeface="Calibri" pitchFamily="34" charset="0"/>
              </a:defRPr>
            </a:lvl1p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lvl1pPr>
              <a:defRPr>
                <a:latin typeface="Calibri" pitchFamily="34" charset="0"/>
                <a:cs typeface="Calibri" pitchFamily="34" charset="0"/>
              </a:defRPr>
            </a:lvl1pPr>
          </a:lstStyle>
          <a:p>
            <a:pPr lvl="0"/>
            <a:endParaRPr lang="en-US" noProof="0"/>
          </a:p>
        </p:txBody>
      </p:sp>
      <p:sp>
        <p:nvSpPr>
          <p:cNvPr id="4" name="Rectangle 4"/>
          <p:cNvSpPr>
            <a:spLocks noGrp="1" noChangeArrowheads="1"/>
          </p:cNvSpPr>
          <p:nvPr>
            <p:ph type="dt" sz="half" idx="10"/>
          </p:nvPr>
        </p:nvSpPr>
        <p:spPr/>
        <p:txBody>
          <a:bodyPr/>
          <a:lstStyle>
            <a:lvl1pPr>
              <a:defRPr>
                <a:latin typeface="Calibri" pitchFamily="34" charset="0"/>
                <a:cs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cs typeface="Calibri"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3FBA2B99-358C-4DBD-BBF8-ABB2A2E0998E}" type="slidenum">
              <a:rPr lang="en-US" altLang="en-US"/>
              <a:pPr/>
              <a:t>‹#›</a:t>
            </a:fld>
            <a:endParaRPr lang="en-US" altLang="en-US"/>
          </a:p>
        </p:txBody>
      </p:sp>
    </p:spTree>
    <p:extLst>
      <p:ext uri="{BB962C8B-B14F-4D97-AF65-F5344CB8AC3E}">
        <p14:creationId xmlns:p14="http://schemas.microsoft.com/office/powerpoint/2010/main" val="2300786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atin typeface="Calibri" pitchFamily="34" charset="0"/>
                <a:cs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cs typeface="Calibri"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E738A8CA-A191-4221-9BB9-0DBDB509EDC3}" type="slidenum">
              <a:rPr lang="en-US" altLang="en-US"/>
              <a:pPr/>
              <a:t>‹#›</a:t>
            </a:fld>
            <a:endParaRPr lang="en-US" altLang="en-US"/>
          </a:p>
        </p:txBody>
      </p:sp>
    </p:spTree>
    <p:extLst>
      <p:ext uri="{BB962C8B-B14F-4D97-AF65-F5344CB8AC3E}">
        <p14:creationId xmlns:p14="http://schemas.microsoft.com/office/powerpoint/2010/main" val="75423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8766281-2018-4261-8F83-B8BF2EE0E42E}" type="slidenum">
              <a:rPr lang="en-US" altLang="en-US"/>
              <a:pPr/>
              <a:t>‹#›</a:t>
            </a:fld>
            <a:endParaRPr lang="en-US" altLang="en-US"/>
          </a:p>
        </p:txBody>
      </p:sp>
    </p:spTree>
    <p:extLst>
      <p:ext uri="{BB962C8B-B14F-4D97-AF65-F5344CB8AC3E}">
        <p14:creationId xmlns:p14="http://schemas.microsoft.com/office/powerpoint/2010/main" val="2831839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382714F-F96F-494B-8942-480A28927A6F}" type="slidenum">
              <a:rPr lang="en-US" altLang="en-US"/>
              <a:pPr/>
              <a:t>‹#›</a:t>
            </a:fld>
            <a:endParaRPr lang="en-US" altLang="en-US"/>
          </a:p>
        </p:txBody>
      </p:sp>
    </p:spTree>
    <p:extLst>
      <p:ext uri="{BB962C8B-B14F-4D97-AF65-F5344CB8AC3E}">
        <p14:creationId xmlns:p14="http://schemas.microsoft.com/office/powerpoint/2010/main" val="2293602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CBA8EC3B-5CD9-478C-8AAB-6D4F0F9E0467}" type="slidenum">
              <a:rPr lang="en-US" altLang="en-US"/>
              <a:pPr/>
              <a:t>‹#›</a:t>
            </a:fld>
            <a:endParaRPr lang="en-US" altLang="en-US"/>
          </a:p>
        </p:txBody>
      </p:sp>
    </p:spTree>
    <p:extLst>
      <p:ext uri="{BB962C8B-B14F-4D97-AF65-F5344CB8AC3E}">
        <p14:creationId xmlns:p14="http://schemas.microsoft.com/office/powerpoint/2010/main" val="397933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Click to edit Master title style</a:t>
            </a:r>
          </a:p>
        </p:txBody>
      </p:sp>
      <p:sp>
        <p:nvSpPr>
          <p:cNvPr id="3" name="Rectangle 4"/>
          <p:cNvSpPr>
            <a:spLocks noGrp="1" noChangeArrowheads="1"/>
          </p:cNvSpPr>
          <p:nvPr>
            <p:ph type="dt" sz="half" idx="10"/>
          </p:nvPr>
        </p:nvSpPr>
        <p:spPr/>
        <p:txBody>
          <a:bodyPr/>
          <a:lstStyle>
            <a:lvl1pPr>
              <a:defRPr>
                <a:latin typeface="Calibri" pitchFamily="34" charset="0"/>
                <a:cs typeface="Calibri" pitchFamily="34"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Calibri" pitchFamily="34" charset="0"/>
                <a:cs typeface="Calibri" pitchFamily="34"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DD34AC82-1419-474C-9B84-694D5ADA5A6A}" type="slidenum">
              <a:rPr lang="en-US" altLang="en-US"/>
              <a:pPr/>
              <a:t>‹#›</a:t>
            </a:fld>
            <a:endParaRPr lang="en-US" altLang="en-US"/>
          </a:p>
        </p:txBody>
      </p:sp>
    </p:spTree>
    <p:extLst>
      <p:ext uri="{BB962C8B-B14F-4D97-AF65-F5344CB8AC3E}">
        <p14:creationId xmlns:p14="http://schemas.microsoft.com/office/powerpoint/2010/main" val="3657695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4A57956-371B-4A7B-A79C-99695EA88990}" type="slidenum">
              <a:rPr lang="en-US" altLang="en-US"/>
              <a:pPr/>
              <a:t>‹#›</a:t>
            </a:fld>
            <a:endParaRPr lang="en-US" altLang="en-US"/>
          </a:p>
        </p:txBody>
      </p:sp>
    </p:spTree>
    <p:extLst>
      <p:ext uri="{BB962C8B-B14F-4D97-AF65-F5344CB8AC3E}">
        <p14:creationId xmlns:p14="http://schemas.microsoft.com/office/powerpoint/2010/main" val="414622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FA18141-3D36-4D15-9DB5-AB066DFAECE7}" type="slidenum">
              <a:rPr lang="en-US" altLang="en-US"/>
              <a:pPr/>
              <a:t>‹#›</a:t>
            </a:fld>
            <a:endParaRPr lang="en-US" altLang="en-US"/>
          </a:p>
        </p:txBody>
      </p:sp>
    </p:spTree>
    <p:extLst>
      <p:ext uri="{BB962C8B-B14F-4D97-AF65-F5344CB8AC3E}">
        <p14:creationId xmlns:p14="http://schemas.microsoft.com/office/powerpoint/2010/main" val="4111365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0F4E99D-D8DA-4F67-AEE6-5001EE60B423}" type="slidenum">
              <a:rPr lang="en-US" altLang="en-US"/>
              <a:pPr/>
              <a:t>‹#›</a:t>
            </a:fld>
            <a:endParaRPr lang="en-US" altLang="en-US"/>
          </a:p>
        </p:txBody>
      </p:sp>
    </p:spTree>
    <p:extLst>
      <p:ext uri="{BB962C8B-B14F-4D97-AF65-F5344CB8AC3E}">
        <p14:creationId xmlns:p14="http://schemas.microsoft.com/office/powerpoint/2010/main" val="200465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2BF3F26-F52A-4014-B3D2-5A10D85F9CE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75" r:id="rId3"/>
    <p:sldLayoutId id="2147483776" r:id="rId4"/>
    <p:sldLayoutId id="2147483777" r:id="rId5"/>
    <p:sldLayoutId id="2147483785" r:id="rId6"/>
    <p:sldLayoutId id="2147483778" r:id="rId7"/>
    <p:sldLayoutId id="2147483779" r:id="rId8"/>
    <p:sldLayoutId id="2147483780" r:id="rId9"/>
    <p:sldLayoutId id="2147483781" r:id="rId10"/>
    <p:sldLayoutId id="2147483782" r:id="rId11"/>
    <p:sldLayoutId id="2147483786" r:id="rId12"/>
    <p:sldLayoutId id="2147483787" r:id="rId13"/>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index.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myweb.liu.edu/~uroy/eco41"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209800" y="2286000"/>
            <a:ext cx="7772400" cy="1143000"/>
          </a:xfrm>
        </p:spPr>
        <p:txBody>
          <a:bodyPr/>
          <a:lstStyle/>
          <a:p>
            <a:pPr eaLnBrk="1" hangingPunct="1"/>
            <a:r>
              <a:rPr lang="en-US" altLang="en-US"/>
              <a:t>Labor Migration</a:t>
            </a:r>
          </a:p>
        </p:txBody>
      </p:sp>
      <p:sp>
        <p:nvSpPr>
          <p:cNvPr id="7171" name="Rectangle 3"/>
          <p:cNvSpPr>
            <a:spLocks noGrp="1" noChangeArrowheads="1"/>
          </p:cNvSpPr>
          <p:nvPr>
            <p:ph type="subTitle" idx="1"/>
          </p:nvPr>
        </p:nvSpPr>
        <p:spPr/>
        <p:txBody>
          <a:bodyPr/>
          <a:lstStyle/>
          <a:p>
            <a:pPr eaLnBrk="1" hangingPunct="1"/>
            <a:r>
              <a:rPr lang="en-US" altLang="en-US">
                <a:hlinkClick r:id="rId3"/>
              </a:rPr>
              <a:t>Udayan Roy</a:t>
            </a:r>
            <a:endParaRPr lang="en-US" altLang="en-US"/>
          </a:p>
          <a:p>
            <a:pPr eaLnBrk="1" hangingPunct="1"/>
            <a:r>
              <a:rPr lang="en-US" altLang="en-US">
                <a:hlinkClick r:id="rId4"/>
              </a:rPr>
              <a:t>http://myweb.liu.edu/~uroy/eco41</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z="4000"/>
              <a:t>Effect on Complementary Resources</a:t>
            </a:r>
          </a:p>
        </p:txBody>
      </p:sp>
      <p:sp>
        <p:nvSpPr>
          <p:cNvPr id="30723" name="Rectangle 3"/>
          <p:cNvSpPr>
            <a:spLocks noGrp="1" noChangeArrowheads="1"/>
          </p:cNvSpPr>
          <p:nvPr>
            <p:ph idx="1"/>
          </p:nvPr>
        </p:nvSpPr>
        <p:spPr/>
        <p:txBody>
          <a:bodyPr/>
          <a:lstStyle/>
          <a:p>
            <a:pPr eaLnBrk="1" hangingPunct="1"/>
            <a:r>
              <a:rPr lang="en-US" altLang="en-US"/>
              <a:t>The relative reward to any resource that is a complement to the migrating resource</a:t>
            </a:r>
          </a:p>
          <a:p>
            <a:pPr lvl="1" eaLnBrk="1" hangingPunct="1"/>
            <a:r>
              <a:rPr lang="en-US" altLang="en-US"/>
              <a:t>increases in the host country and </a:t>
            </a:r>
          </a:p>
          <a:p>
            <a:pPr lvl="1" eaLnBrk="1" hangingPunct="1"/>
            <a:r>
              <a:rPr lang="en-US" altLang="en-US"/>
              <a:t>decreases in the guest country. </a:t>
            </a:r>
          </a:p>
          <a:p>
            <a:pPr eaLnBrk="1" hangingPunct="1"/>
            <a:r>
              <a:rPr lang="en-US" altLang="en-US"/>
              <a:t>For example, if labor migrates from Mexico to the U.S., </a:t>
            </a:r>
          </a:p>
          <a:p>
            <a:pPr lvl="1" eaLnBrk="1" hangingPunct="1"/>
            <a:r>
              <a:rPr lang="en-US" altLang="en-US"/>
              <a:t>U.S. owners of capital will gain and</a:t>
            </a:r>
          </a:p>
          <a:p>
            <a:pPr lvl="1" eaLnBrk="1" hangingPunct="1"/>
            <a:r>
              <a:rPr lang="en-US" altLang="en-US"/>
              <a:t>Mexican owners of capital will lose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a:t>Effect of Mexican Immigration on US Wages</a:t>
            </a:r>
          </a:p>
        </p:txBody>
      </p:sp>
      <p:sp>
        <p:nvSpPr>
          <p:cNvPr id="3" name="Content Placeholder 2"/>
          <p:cNvSpPr>
            <a:spLocks noGrp="1"/>
          </p:cNvSpPr>
          <p:nvPr>
            <p:ph idx="1"/>
          </p:nvPr>
        </p:nvSpPr>
        <p:spPr/>
        <p:txBody>
          <a:bodyPr>
            <a:normAutofit fontScale="92500"/>
          </a:bodyPr>
          <a:lstStyle/>
          <a:p>
            <a:pPr eaLnBrk="1" hangingPunct="1">
              <a:defRPr/>
            </a:pPr>
            <a:r>
              <a:rPr lang="en-US" dirty="0"/>
              <a:t>Recall that the host country’s complementary resource benefits from immigration</a:t>
            </a:r>
          </a:p>
          <a:p>
            <a:pPr eaLnBrk="1" hangingPunct="1">
              <a:defRPr/>
            </a:pPr>
            <a:r>
              <a:rPr lang="en-US" dirty="0"/>
              <a:t>Capital may not be the only complementary resource that benefits from immigration</a:t>
            </a:r>
          </a:p>
          <a:p>
            <a:pPr eaLnBrk="1" hangingPunct="1">
              <a:defRPr/>
            </a:pPr>
            <a:r>
              <a:rPr lang="en-US" dirty="0"/>
              <a:t>Landowners may benefit</a:t>
            </a:r>
          </a:p>
          <a:p>
            <a:pPr eaLnBrk="1" hangingPunct="1">
              <a:defRPr/>
            </a:pPr>
            <a:r>
              <a:rPr lang="en-US" dirty="0"/>
              <a:t>Complementary labor may benefit</a:t>
            </a:r>
          </a:p>
          <a:p>
            <a:pPr eaLnBrk="1" hangingPunct="1">
              <a:defRPr/>
            </a:pPr>
            <a:r>
              <a:rPr lang="en-US" dirty="0"/>
              <a:t>The biggest hit is taken by previous cohorts of immigrants, who are in direct competition with the current cohort of immigrants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a:t>Overall Effect</a:t>
            </a:r>
          </a:p>
        </p:txBody>
      </p:sp>
      <p:sp>
        <p:nvSpPr>
          <p:cNvPr id="32771" name="Rectangle 3"/>
          <p:cNvSpPr>
            <a:spLocks noGrp="1" noChangeArrowheads="1"/>
          </p:cNvSpPr>
          <p:nvPr>
            <p:ph idx="1"/>
          </p:nvPr>
        </p:nvSpPr>
        <p:spPr/>
        <p:txBody>
          <a:bodyPr/>
          <a:lstStyle/>
          <a:p>
            <a:pPr eaLnBrk="1" hangingPunct="1">
              <a:lnSpc>
                <a:spcPct val="90000"/>
              </a:lnSpc>
            </a:pPr>
            <a:r>
              <a:rPr lang="en-US" altLang="en-US" sz="2600" dirty="0"/>
              <a:t>Both the host and the guest countries benefit from the migration of resources in the sense that, in each country, the gains (to the nation’s pre-migration resources) exceed the losses. </a:t>
            </a:r>
          </a:p>
          <a:p>
            <a:pPr eaLnBrk="1" hangingPunct="1">
              <a:lnSpc>
                <a:spcPct val="90000"/>
              </a:lnSpc>
            </a:pPr>
            <a:r>
              <a:rPr lang="en-US" altLang="en-US" sz="2600" dirty="0"/>
              <a:t>For example, if labor migrates from Mexico to the U.S.,</a:t>
            </a:r>
          </a:p>
          <a:p>
            <a:pPr lvl="1" eaLnBrk="1" hangingPunct="1">
              <a:lnSpc>
                <a:spcPct val="90000"/>
              </a:lnSpc>
            </a:pPr>
            <a:r>
              <a:rPr lang="en-US" altLang="en-US" sz="2400" dirty="0"/>
              <a:t>the native (or, pre-migration) U.S. workers will lose,</a:t>
            </a:r>
          </a:p>
          <a:p>
            <a:pPr lvl="1" eaLnBrk="1" hangingPunct="1">
              <a:lnSpc>
                <a:spcPct val="90000"/>
              </a:lnSpc>
            </a:pPr>
            <a:r>
              <a:rPr lang="en-US" altLang="en-US" sz="2400" dirty="0"/>
              <a:t>the U.S. owners of capital will gain, and </a:t>
            </a:r>
          </a:p>
          <a:p>
            <a:pPr lvl="1" eaLnBrk="1" hangingPunct="1">
              <a:lnSpc>
                <a:spcPct val="90000"/>
              </a:lnSpc>
            </a:pPr>
            <a:r>
              <a:rPr lang="en-US" altLang="en-US" sz="2400" dirty="0"/>
              <a:t>capital’s gains will exceed the losses of native US workers. Conversely,</a:t>
            </a:r>
          </a:p>
          <a:p>
            <a:pPr lvl="1" eaLnBrk="1" hangingPunct="1">
              <a:lnSpc>
                <a:spcPct val="90000"/>
              </a:lnSpc>
            </a:pPr>
            <a:r>
              <a:rPr lang="en-US" altLang="en-US" sz="2400" dirty="0"/>
              <a:t>Mexican workers—those that left </a:t>
            </a:r>
            <a:r>
              <a:rPr lang="en-US" altLang="en-US" sz="2400" i="1" dirty="0"/>
              <a:t>and</a:t>
            </a:r>
            <a:r>
              <a:rPr lang="en-US" altLang="en-US" sz="2400" dirty="0"/>
              <a:t> those that stayed—will gain, </a:t>
            </a:r>
          </a:p>
          <a:p>
            <a:pPr lvl="1" eaLnBrk="1" hangingPunct="1">
              <a:lnSpc>
                <a:spcPct val="90000"/>
              </a:lnSpc>
            </a:pPr>
            <a:r>
              <a:rPr lang="en-US" altLang="en-US" sz="2400" dirty="0"/>
              <a:t>Mexican owners of capital will lose, </a:t>
            </a:r>
          </a:p>
          <a:p>
            <a:pPr lvl="1" eaLnBrk="1" hangingPunct="1">
              <a:lnSpc>
                <a:spcPct val="90000"/>
              </a:lnSpc>
            </a:pPr>
            <a:r>
              <a:rPr lang="en-US" altLang="en-US" sz="2400" dirty="0"/>
              <a:t>Gains of Mexican labor that stayed will exceed Mexican capital’s losses.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Overall Effect on the World</a:t>
            </a:r>
          </a:p>
        </p:txBody>
      </p:sp>
      <p:sp>
        <p:nvSpPr>
          <p:cNvPr id="33795" name="Rectangle 3"/>
          <p:cNvSpPr>
            <a:spLocks noGrp="1" noChangeArrowheads="1"/>
          </p:cNvSpPr>
          <p:nvPr>
            <p:ph type="body" idx="1"/>
          </p:nvPr>
        </p:nvSpPr>
        <p:spPr/>
        <p:txBody>
          <a:bodyPr/>
          <a:lstStyle/>
          <a:p>
            <a:pPr eaLnBrk="1" hangingPunct="1"/>
            <a:r>
              <a:rPr lang="en-US" altLang="en-US"/>
              <a:t>Since each country experiences a net gain, the world as a whole gains from the migration of resources. </a:t>
            </a:r>
          </a:p>
          <a:p>
            <a:pPr lvl="1" eaLnBrk="1" hangingPunct="1"/>
            <a:r>
              <a:rPr lang="en-US" altLang="en-US" sz="2400"/>
              <a:t>See chapter 4 of the textbook, especially the section on “International Labor Mobility”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dirty="0"/>
              <a:t>Complication: Inequality</a:t>
            </a:r>
          </a:p>
        </p:txBody>
      </p:sp>
      <p:sp>
        <p:nvSpPr>
          <p:cNvPr id="3" name="Content Placeholder 2"/>
          <p:cNvSpPr>
            <a:spLocks noGrp="1"/>
          </p:cNvSpPr>
          <p:nvPr>
            <p:ph idx="1"/>
          </p:nvPr>
        </p:nvSpPr>
        <p:spPr/>
        <p:txBody>
          <a:bodyPr>
            <a:normAutofit lnSpcReduction="10000"/>
          </a:bodyPr>
          <a:lstStyle/>
          <a:p>
            <a:pPr eaLnBrk="1" hangingPunct="1">
              <a:defRPr/>
            </a:pPr>
            <a:r>
              <a:rPr lang="en-US" dirty="0"/>
              <a:t>Looking only at the total surplus-based analysis we have used so far is not always enough</a:t>
            </a:r>
          </a:p>
          <a:p>
            <a:pPr eaLnBrk="1" hangingPunct="1">
              <a:defRPr/>
            </a:pPr>
            <a:r>
              <a:rPr lang="en-US" dirty="0"/>
              <a:t>Inequality is important too</a:t>
            </a:r>
          </a:p>
          <a:p>
            <a:pPr eaLnBrk="1" hangingPunct="1">
              <a:defRPr/>
            </a:pPr>
            <a:r>
              <a:rPr lang="en-US" dirty="0"/>
              <a:t>Immigration worsens inequality in the host country when the immigrants are less well-educated than the average native</a:t>
            </a:r>
          </a:p>
          <a:p>
            <a:pPr eaLnBrk="1" hangingPunct="1">
              <a:defRPr/>
            </a:pPr>
            <a:r>
              <a:rPr lang="en-US" dirty="0"/>
              <a:t>Restricting immigration to highly-educated foreigners reduces inequality</a:t>
            </a:r>
          </a:p>
          <a:p>
            <a:pPr eaLnBrk="1" hangingPunct="1">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Complication: Social Safety Net</a:t>
            </a:r>
          </a:p>
        </p:txBody>
      </p:sp>
      <p:sp>
        <p:nvSpPr>
          <p:cNvPr id="35843" name="Rectangle 3"/>
          <p:cNvSpPr>
            <a:spLocks noGrp="1" noChangeArrowheads="1"/>
          </p:cNvSpPr>
          <p:nvPr>
            <p:ph type="body" idx="1"/>
          </p:nvPr>
        </p:nvSpPr>
        <p:spPr/>
        <p:txBody>
          <a:bodyPr/>
          <a:lstStyle/>
          <a:p>
            <a:pPr eaLnBrk="1" hangingPunct="1"/>
            <a:r>
              <a:rPr lang="en-US" altLang="en-US"/>
              <a:t>If immigrants pay less in taxes to the host nation’s government than the host nation’s government spends on them, then citizens of the host nation may be worse off after immigration</a:t>
            </a:r>
          </a:p>
          <a:p>
            <a:pPr eaLnBrk="1" hangingPunct="1"/>
            <a:r>
              <a:rPr lang="en-US" altLang="en-US"/>
              <a:t>If net government spending on immigrants </a:t>
            </a:r>
            <a:r>
              <a:rPr lang="en-US" altLang="en-US" i="1"/>
              <a:t>exceeds</a:t>
            </a:r>
            <a:r>
              <a:rPr lang="en-US" altLang="en-US"/>
              <a:t> D—see </a:t>
            </a:r>
            <a:r>
              <a:rPr lang="en-US" altLang="en-US">
                <a:hlinkClick r:id="rId3" action="ppaction://hlinksldjump"/>
              </a:rPr>
              <a:t>figure</a:t>
            </a:r>
            <a:r>
              <a:rPr lang="en-US" altLang="en-US"/>
              <a:t> and </a:t>
            </a:r>
            <a:r>
              <a:rPr lang="en-US" altLang="en-US">
                <a:hlinkClick r:id="rId4" action="ppaction://hlinksldjump"/>
              </a:rPr>
              <a:t>table</a:t>
            </a:r>
            <a:r>
              <a:rPr lang="en-US" altLang="en-US"/>
              <a:t>—immigration </a:t>
            </a:r>
            <a:r>
              <a:rPr lang="en-US" altLang="en-US" i="1"/>
              <a:t>hurts</a:t>
            </a:r>
            <a:r>
              <a:rPr lang="en-US" altLang="en-US"/>
              <a:t> the host nation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a:t>Complication: Social Safety Net</a:t>
            </a:r>
          </a:p>
        </p:txBody>
      </p:sp>
      <p:sp>
        <p:nvSpPr>
          <p:cNvPr id="36867" name="Rectangle 3"/>
          <p:cNvSpPr>
            <a:spLocks noGrp="1" noChangeArrowheads="1"/>
          </p:cNvSpPr>
          <p:nvPr>
            <p:ph idx="1"/>
          </p:nvPr>
        </p:nvSpPr>
        <p:spPr/>
        <p:txBody>
          <a:bodyPr/>
          <a:lstStyle/>
          <a:p>
            <a:pPr eaLnBrk="1" hangingPunct="1"/>
            <a:r>
              <a:rPr lang="en-US" altLang="en-US"/>
              <a:t>Nordic countries—such as Sweden, Norway, and Denmark—and other countries that are small, rich, and have generous social safety nets, may be unable to sustain their way of life without restricting the entry of poor immigrants.</a:t>
            </a:r>
          </a:p>
          <a:p>
            <a:pPr eaLnBrk="1" hangingPunct="1"/>
            <a:r>
              <a:rPr lang="en-US" altLang="en-US"/>
              <a:t>Allowing only the entry of highly-skilled immigrants makes sense on this point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a:t>Complication: Culture</a:t>
            </a:r>
          </a:p>
        </p:txBody>
      </p:sp>
      <p:sp>
        <p:nvSpPr>
          <p:cNvPr id="114691" name="Rectangle 3"/>
          <p:cNvSpPr>
            <a:spLocks noGrp="1" noChangeArrowheads="1"/>
          </p:cNvSpPr>
          <p:nvPr>
            <p:ph idx="1"/>
          </p:nvPr>
        </p:nvSpPr>
        <p:spPr/>
        <p:txBody>
          <a:bodyPr>
            <a:normAutofit lnSpcReduction="10000"/>
          </a:bodyPr>
          <a:lstStyle/>
          <a:p>
            <a:pPr eaLnBrk="1" hangingPunct="1">
              <a:defRPr/>
            </a:pPr>
            <a:r>
              <a:rPr lang="en-US" dirty="0"/>
              <a:t>Immigrants who do not share the host country’s cultural values may</a:t>
            </a:r>
          </a:p>
          <a:p>
            <a:pPr lvl="1" eaLnBrk="1" hangingPunct="1">
              <a:defRPr/>
            </a:pPr>
            <a:r>
              <a:rPr lang="en-US" dirty="0"/>
              <a:t>Find it hard to blend in</a:t>
            </a:r>
          </a:p>
          <a:p>
            <a:pPr lvl="1" eaLnBrk="1" hangingPunct="1">
              <a:defRPr/>
            </a:pPr>
            <a:r>
              <a:rPr lang="en-US" dirty="0"/>
              <a:t>Face rejection and joblessness</a:t>
            </a:r>
          </a:p>
          <a:p>
            <a:pPr lvl="1" eaLnBrk="1" hangingPunct="1">
              <a:defRPr/>
            </a:pPr>
            <a:r>
              <a:rPr lang="en-US" dirty="0"/>
              <a:t>Turn to violence </a:t>
            </a:r>
          </a:p>
          <a:p>
            <a:pPr lvl="1" eaLnBrk="1" hangingPunct="1">
              <a:defRPr/>
            </a:pPr>
            <a:r>
              <a:rPr lang="en-US" dirty="0"/>
              <a:t>Force the host country to accept hitherto unacceptable norms</a:t>
            </a:r>
          </a:p>
          <a:p>
            <a:pPr eaLnBrk="1" hangingPunct="1">
              <a:defRPr/>
            </a:pPr>
            <a:r>
              <a:rPr lang="en-US" dirty="0"/>
              <a:t>Again, allowing only the entry of highly-skilled immigrants makes sense on this point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a:t>Outsourcing</a:t>
            </a:r>
          </a:p>
        </p:txBody>
      </p:sp>
      <p:sp>
        <p:nvSpPr>
          <p:cNvPr id="3" name="Content Placeholder 2"/>
          <p:cNvSpPr>
            <a:spLocks noGrp="1"/>
          </p:cNvSpPr>
          <p:nvPr>
            <p:ph idx="1"/>
          </p:nvPr>
        </p:nvSpPr>
        <p:spPr/>
        <p:txBody>
          <a:bodyPr>
            <a:normAutofit lnSpcReduction="10000"/>
          </a:bodyPr>
          <a:lstStyle/>
          <a:p>
            <a:pPr eaLnBrk="1" hangingPunct="1">
              <a:defRPr/>
            </a:pPr>
            <a:r>
              <a:rPr lang="en-US" dirty="0"/>
              <a:t>Outsourcing refers to electronically delivered service work done by workers located elsewhere</a:t>
            </a:r>
          </a:p>
          <a:p>
            <a:pPr eaLnBrk="1" hangingPunct="1">
              <a:defRPr/>
            </a:pPr>
            <a:r>
              <a:rPr lang="en-US" dirty="0"/>
              <a:t>This phenomenon can be analyzed exactly as we have analyzed immigration</a:t>
            </a:r>
          </a:p>
          <a:p>
            <a:pPr eaLnBrk="1" hangingPunct="1">
              <a:defRPr/>
            </a:pPr>
            <a:r>
              <a:rPr lang="en-US" dirty="0"/>
              <a:t>However, the added pluses are that </a:t>
            </a:r>
          </a:p>
          <a:p>
            <a:pPr lvl="1" eaLnBrk="1" hangingPunct="1">
              <a:defRPr/>
            </a:pPr>
            <a:r>
              <a:rPr lang="en-US" dirty="0"/>
              <a:t>These foreign workers will not drain the social safety net</a:t>
            </a:r>
          </a:p>
          <a:p>
            <a:pPr lvl="1" eaLnBrk="1" hangingPunct="1">
              <a:defRPr/>
            </a:pPr>
            <a:r>
              <a:rPr lang="en-US" dirty="0"/>
              <a:t>And will not impose costs of cultural conflict</a:t>
            </a:r>
          </a:p>
          <a:p>
            <a:pPr lvl="1" eaLnBrk="1" hangingPunct="1">
              <a:defRPr/>
            </a:pPr>
            <a:r>
              <a:rPr lang="en-US" dirty="0"/>
              <a:t>If they do skilled work, they will reduce inequality too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a:t>Policy: Immigration by Auction</a:t>
            </a:r>
          </a:p>
        </p:txBody>
      </p:sp>
      <p:sp>
        <p:nvSpPr>
          <p:cNvPr id="39939" name="Rectangle 3"/>
          <p:cNvSpPr>
            <a:spLocks noGrp="1" noChangeArrowheads="1"/>
          </p:cNvSpPr>
          <p:nvPr>
            <p:ph idx="1"/>
          </p:nvPr>
        </p:nvSpPr>
        <p:spPr/>
        <p:txBody>
          <a:bodyPr/>
          <a:lstStyle/>
          <a:p>
            <a:pPr eaLnBrk="1" hangingPunct="1"/>
            <a:r>
              <a:rPr lang="en-US" altLang="en-US" dirty="0"/>
              <a:t>Most countries restrict immigration</a:t>
            </a:r>
          </a:p>
          <a:p>
            <a:pPr eaLnBrk="1" hangingPunct="1"/>
            <a:r>
              <a:rPr lang="en-US" altLang="en-US" dirty="0"/>
              <a:t>In such cases an economically efficient rationing mechanism is to auction off the limited number of immigration permits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International Labor Mobility</a:t>
            </a:r>
          </a:p>
        </p:txBody>
      </p:sp>
      <p:sp>
        <p:nvSpPr>
          <p:cNvPr id="8195" name="Content Placeholder 2"/>
          <p:cNvSpPr>
            <a:spLocks noGrp="1"/>
          </p:cNvSpPr>
          <p:nvPr>
            <p:ph idx="1"/>
          </p:nvPr>
        </p:nvSpPr>
        <p:spPr/>
        <p:txBody>
          <a:bodyPr/>
          <a:lstStyle/>
          <a:p>
            <a:r>
              <a:rPr lang="en-US" altLang="en-US" dirty="0"/>
              <a:t>This discussion of migration of labor across countries is based on:</a:t>
            </a:r>
          </a:p>
          <a:p>
            <a:pPr lvl="1"/>
            <a:r>
              <a:rPr lang="en-US" altLang="en-US" dirty="0"/>
              <a:t>Chapter 4 (Specific Factors and Income Distribution) of </a:t>
            </a:r>
            <a:r>
              <a:rPr lang="en-US" altLang="en-US" i="1" dirty="0"/>
              <a:t>International Economics: Theory and Policy</a:t>
            </a:r>
            <a:r>
              <a:rPr lang="en-US" altLang="en-US" dirty="0"/>
              <a:t>, Twelfth Edition, by Paul Krugman, Maurice Obstfeld, and Marc Melitz. </a:t>
            </a:r>
          </a:p>
          <a:p>
            <a:pPr lvl="1"/>
            <a:r>
              <a:rPr lang="en-US" altLang="en-US" dirty="0"/>
              <a:t>See especially the section on “International Labor Mobility”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a:t>Policy: educational standards</a:t>
            </a:r>
          </a:p>
        </p:txBody>
      </p:sp>
      <p:sp>
        <p:nvSpPr>
          <p:cNvPr id="40963" name="Content Placeholder 2"/>
          <p:cNvSpPr>
            <a:spLocks noGrp="1"/>
          </p:cNvSpPr>
          <p:nvPr>
            <p:ph idx="1"/>
          </p:nvPr>
        </p:nvSpPr>
        <p:spPr/>
        <p:txBody>
          <a:bodyPr/>
          <a:lstStyle/>
          <a:p>
            <a:pPr eaLnBrk="1" hangingPunct="1"/>
            <a:r>
              <a:rPr lang="en-US" altLang="en-US"/>
              <a:t>Countries such as Australia and Canada select migrants according to educational and other qualifications</a:t>
            </a:r>
          </a:p>
          <a:p>
            <a:pPr eaLnBrk="1" hangingPunct="1"/>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EBCE5A-3E4A-4478-2F8A-F7795897615C}"/>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Bonus: Migration and factor price equalization</a:t>
            </a:r>
          </a:p>
        </p:txBody>
      </p:sp>
      <p:sp>
        <p:nvSpPr>
          <p:cNvPr id="5" name="Text Placeholder 4">
            <a:extLst>
              <a:ext uri="{FF2B5EF4-FFF2-40B4-BE49-F238E27FC236}">
                <a16:creationId xmlns:a16="http://schemas.microsoft.com/office/drawing/2014/main" id="{F3B261ED-A05E-EC0E-1054-8FE703ECF236}"/>
              </a:ext>
            </a:extLst>
          </p:cNvPr>
          <p:cNvSpPr>
            <a:spLocks noGrp="1"/>
          </p:cNvSpPr>
          <p:nvPr>
            <p:ph type="body" idx="1"/>
          </p:nvPr>
        </p:nvSpPr>
        <p:spPr/>
        <p:txBody>
          <a:bodyPr/>
          <a:lstStyle/>
          <a:p>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5489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a:t>Movement of Goods and Labor</a:t>
            </a:r>
          </a:p>
        </p:txBody>
      </p:sp>
      <p:sp>
        <p:nvSpPr>
          <p:cNvPr id="41987" name="Content Placeholder 2"/>
          <p:cNvSpPr>
            <a:spLocks noGrp="1"/>
          </p:cNvSpPr>
          <p:nvPr>
            <p:ph idx="1"/>
          </p:nvPr>
        </p:nvSpPr>
        <p:spPr/>
        <p:txBody>
          <a:bodyPr/>
          <a:lstStyle/>
          <a:p>
            <a:r>
              <a:rPr lang="en-US" altLang="en-US"/>
              <a:t>If the conditions of the factor price equalization theorem are satisfied, there should be no migration among countries that are trade partners</a:t>
            </a:r>
          </a:p>
          <a:p>
            <a:r>
              <a:rPr lang="en-US" altLang="en-US"/>
              <a:t>However, there could be migration among countries that are </a:t>
            </a:r>
            <a:r>
              <a:rPr lang="en-US" altLang="en-US" i="1"/>
              <a:t>not</a:t>
            </a:r>
            <a:r>
              <a:rPr lang="en-US" altLang="en-US"/>
              <a:t> trade partners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a:t>Movement of Goods and Labor</a:t>
            </a:r>
          </a:p>
        </p:txBody>
      </p:sp>
      <p:sp>
        <p:nvSpPr>
          <p:cNvPr id="43011" name="Content Placeholder 2"/>
          <p:cNvSpPr>
            <a:spLocks noGrp="1"/>
          </p:cNvSpPr>
          <p:nvPr>
            <p:ph idx="1"/>
          </p:nvPr>
        </p:nvSpPr>
        <p:spPr/>
        <p:txBody>
          <a:bodyPr/>
          <a:lstStyle/>
          <a:p>
            <a:r>
              <a:rPr lang="en-US" altLang="en-US"/>
              <a:t>Suppose Country </a:t>
            </a:r>
            <a:r>
              <a:rPr lang="en-US" altLang="en-US" i="1"/>
              <a:t>A</a:t>
            </a:r>
            <a:r>
              <a:rPr lang="en-US" altLang="en-US"/>
              <a:t>, a “small” country, allows free trade in goods</a:t>
            </a:r>
          </a:p>
          <a:p>
            <a:r>
              <a:rPr lang="en-US" altLang="en-US"/>
              <a:t>Suppose migrants from </a:t>
            </a:r>
            <a:r>
              <a:rPr lang="en-US" altLang="en-US" i="1"/>
              <a:t>B</a:t>
            </a:r>
            <a:r>
              <a:rPr lang="en-US" altLang="en-US"/>
              <a:t> move to </a:t>
            </a:r>
            <a:r>
              <a:rPr lang="en-US" altLang="en-US" i="1"/>
              <a:t>A</a:t>
            </a:r>
          </a:p>
          <a:p>
            <a:r>
              <a:rPr lang="en-US" altLang="en-US"/>
              <a:t>In the long run, this should have </a:t>
            </a:r>
            <a:r>
              <a:rPr lang="en-US" altLang="en-US">
                <a:solidFill>
                  <a:srgbClr val="FF0000"/>
                </a:solidFill>
              </a:rPr>
              <a:t>no effect </a:t>
            </a:r>
            <a:r>
              <a:rPr lang="en-US" altLang="en-US"/>
              <a:t>on Country </a:t>
            </a:r>
            <a:r>
              <a:rPr lang="en-US" altLang="en-US" i="1"/>
              <a:t>A</a:t>
            </a:r>
          </a:p>
          <a:p>
            <a:r>
              <a:rPr lang="en-US" altLang="en-US"/>
              <a:t>Why?</a:t>
            </a:r>
          </a:p>
          <a:p>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Movement of Goods and Labor</a:t>
            </a:r>
          </a:p>
        </p:txBody>
      </p:sp>
      <p:sp>
        <p:nvSpPr>
          <p:cNvPr id="44035" name="Content Placeholder 2"/>
          <p:cNvSpPr>
            <a:spLocks noGrp="1"/>
          </p:cNvSpPr>
          <p:nvPr>
            <p:ph idx="1"/>
          </p:nvPr>
        </p:nvSpPr>
        <p:spPr/>
        <p:txBody>
          <a:bodyPr/>
          <a:lstStyle/>
          <a:p>
            <a:r>
              <a:rPr lang="en-US" altLang="en-US"/>
              <a:t>The arrival of migrants will not affect relative goods prices in Country </a:t>
            </a:r>
            <a:r>
              <a:rPr lang="en-US" altLang="en-US" i="1"/>
              <a:t>A</a:t>
            </a:r>
            <a:r>
              <a:rPr lang="en-US" altLang="en-US"/>
              <a:t> </a:t>
            </a:r>
          </a:p>
          <a:p>
            <a:pPr lvl="1"/>
            <a:r>
              <a:rPr lang="en-US" altLang="en-US"/>
              <a:t>(because it is a “small” country)</a:t>
            </a:r>
          </a:p>
          <a:p>
            <a:r>
              <a:rPr lang="en-US" altLang="en-US"/>
              <a:t>Therefore, as goods and resource prices are tightly linked, resource prices will not be affected either </a:t>
            </a:r>
          </a:p>
          <a:p>
            <a:r>
              <a:rPr lang="en-US" altLang="en-US"/>
              <a:t>Let’s see this step by step</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82398" y="4606613"/>
            <a:ext cx="2742857" cy="20571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defRPr/>
            </a:pPr>
            <a:r>
              <a:rPr lang="en-US" dirty="0"/>
              <a:t>Figure 5-6: Factor Prices and Goods Prices</a:t>
            </a:r>
          </a:p>
        </p:txBody>
      </p:sp>
      <p:grpSp>
        <p:nvGrpSpPr>
          <p:cNvPr id="45059" name="Group 21"/>
          <p:cNvGrpSpPr>
            <a:grpSpLocks/>
          </p:cNvGrpSpPr>
          <p:nvPr/>
        </p:nvGrpSpPr>
        <p:grpSpPr bwMode="auto">
          <a:xfrm>
            <a:off x="3124200" y="5715001"/>
            <a:ext cx="4343400" cy="581025"/>
            <a:chOff x="1008" y="3600"/>
            <a:chExt cx="2736" cy="366"/>
          </a:xfrm>
        </p:grpSpPr>
        <p:sp>
          <p:nvSpPr>
            <p:cNvPr id="45074" name="Text Box 5"/>
            <p:cNvSpPr txBox="1">
              <a:spLocks noChangeArrowheads="1"/>
            </p:cNvSpPr>
            <p:nvPr/>
          </p:nvSpPr>
          <p:spPr bwMode="auto">
            <a:xfrm>
              <a:off x="2928" y="3600"/>
              <a:ext cx="81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Wage-rent ratio, </a:t>
              </a:r>
              <a:r>
                <a:rPr lang="en-US" altLang="en-US" sz="1600" b="1" i="1">
                  <a:latin typeface="Calibri" panose="020F0502020204030204" pitchFamily="34" charset="0"/>
                </a:rPr>
                <a:t>w/r</a:t>
              </a:r>
              <a:endParaRPr lang="en-US" altLang="en-US" sz="1600" b="1">
                <a:latin typeface="Calibri" panose="020F0502020204030204" pitchFamily="34" charset="0"/>
              </a:endParaRPr>
            </a:p>
          </p:txBody>
        </p:sp>
        <p:sp>
          <p:nvSpPr>
            <p:cNvPr id="45075" name="Line 7"/>
            <p:cNvSpPr>
              <a:spLocks noChangeShapeType="1"/>
            </p:cNvSpPr>
            <p:nvPr/>
          </p:nvSpPr>
          <p:spPr bwMode="auto">
            <a:xfrm>
              <a:off x="1008" y="3600"/>
              <a:ext cx="259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5060" name="Group 20"/>
          <p:cNvGrpSpPr>
            <a:grpSpLocks/>
          </p:cNvGrpSpPr>
          <p:nvPr/>
        </p:nvGrpSpPr>
        <p:grpSpPr bwMode="auto">
          <a:xfrm>
            <a:off x="2286000" y="1981200"/>
            <a:ext cx="1066800" cy="3733800"/>
            <a:chOff x="480" y="1248"/>
            <a:chExt cx="672" cy="2352"/>
          </a:xfrm>
        </p:grpSpPr>
        <p:sp>
          <p:nvSpPr>
            <p:cNvPr id="45072" name="Line 4"/>
            <p:cNvSpPr>
              <a:spLocks noChangeShapeType="1"/>
            </p:cNvSpPr>
            <p:nvPr/>
          </p:nvSpPr>
          <p:spPr bwMode="auto">
            <a:xfrm flipV="1">
              <a:off x="1008" y="1632"/>
              <a:ext cx="0" cy="196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3" name="Text Box 8"/>
            <p:cNvSpPr txBox="1">
              <a:spLocks noChangeArrowheads="1"/>
            </p:cNvSpPr>
            <p:nvPr/>
          </p:nvSpPr>
          <p:spPr bwMode="auto">
            <a:xfrm>
              <a:off x="480" y="1248"/>
              <a:ext cx="672" cy="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Relative price of cloth, </a:t>
              </a:r>
              <a:r>
                <a:rPr lang="en-US" altLang="en-US" sz="1600" b="1" i="1">
                  <a:latin typeface="Calibri" panose="020F0502020204030204" pitchFamily="34" charset="0"/>
                </a:rPr>
                <a:t>P</a:t>
              </a:r>
              <a:r>
                <a:rPr lang="en-US" altLang="en-US" sz="1600" b="1" i="1" baseline="-25000">
                  <a:latin typeface="Calibri" panose="020F0502020204030204" pitchFamily="34" charset="0"/>
                </a:rPr>
                <a:t>C</a:t>
              </a:r>
              <a:r>
                <a:rPr lang="en-US" altLang="en-US" sz="1600" b="1" i="1">
                  <a:latin typeface="Calibri" panose="020F0502020204030204" pitchFamily="34" charset="0"/>
                </a:rPr>
                <a:t>/P</a:t>
              </a:r>
              <a:r>
                <a:rPr lang="en-US" altLang="en-US" sz="1600" b="1" i="1" baseline="-25000">
                  <a:latin typeface="Calibri" panose="020F0502020204030204" pitchFamily="34" charset="0"/>
                </a:rPr>
                <a:t>F</a:t>
              </a:r>
            </a:p>
          </p:txBody>
        </p:sp>
      </p:grpSp>
      <p:sp>
        <p:nvSpPr>
          <p:cNvPr id="45061" name="Text Box 15"/>
          <p:cNvSpPr txBox="1">
            <a:spLocks noChangeArrowheads="1"/>
          </p:cNvSpPr>
          <p:nvPr/>
        </p:nvSpPr>
        <p:spPr bwMode="auto">
          <a:xfrm>
            <a:off x="8077200" y="1752600"/>
            <a:ext cx="2514600" cy="2586038"/>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latin typeface="Calibri" panose="020F0502020204030204" pitchFamily="34" charset="0"/>
              </a:rPr>
              <a:t>As labor becomes more expensive relative to capital, cloth, which is labor-intensive in production, finds itself at a disadvantage and becomes relatively more expensive compared to food</a:t>
            </a:r>
          </a:p>
        </p:txBody>
      </p:sp>
      <p:grpSp>
        <p:nvGrpSpPr>
          <p:cNvPr id="45062" name="Group 22"/>
          <p:cNvGrpSpPr>
            <a:grpSpLocks/>
          </p:cNvGrpSpPr>
          <p:nvPr/>
        </p:nvGrpSpPr>
        <p:grpSpPr bwMode="auto">
          <a:xfrm>
            <a:off x="3657600" y="2743200"/>
            <a:ext cx="2895600" cy="2438400"/>
            <a:chOff x="1344" y="1728"/>
            <a:chExt cx="1824" cy="1536"/>
          </a:xfrm>
        </p:grpSpPr>
        <p:sp>
          <p:nvSpPr>
            <p:cNvPr id="45070" name="Arc 18"/>
            <p:cNvSpPr>
              <a:spLocks/>
            </p:cNvSpPr>
            <p:nvPr/>
          </p:nvSpPr>
          <p:spPr bwMode="auto">
            <a:xfrm flipH="1">
              <a:off x="1344" y="1968"/>
              <a:ext cx="1680" cy="12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071" name="Text Box 19"/>
            <p:cNvSpPr txBox="1">
              <a:spLocks noChangeArrowheads="1"/>
            </p:cNvSpPr>
            <p:nvPr/>
          </p:nvSpPr>
          <p:spPr bwMode="auto">
            <a:xfrm>
              <a:off x="2688" y="1728"/>
              <a:ext cx="4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SS</a:t>
              </a:r>
            </a:p>
          </p:txBody>
        </p:sp>
      </p:grpSp>
      <p:sp>
        <p:nvSpPr>
          <p:cNvPr id="45063" name="Text Box 23"/>
          <p:cNvSpPr txBox="1">
            <a:spLocks noChangeArrowheads="1"/>
          </p:cNvSpPr>
          <p:nvPr/>
        </p:nvSpPr>
        <p:spPr bwMode="auto">
          <a:xfrm>
            <a:off x="8077200" y="4876801"/>
            <a:ext cx="2514600" cy="1477963"/>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latin typeface="Calibri" panose="020F0502020204030204" pitchFamily="34" charset="0"/>
              </a:rPr>
              <a:t>As both Home and Foreign use the same technologies, the same SS curve is applicable in both countries</a:t>
            </a:r>
          </a:p>
        </p:txBody>
      </p:sp>
      <p:grpSp>
        <p:nvGrpSpPr>
          <p:cNvPr id="45064" name="Group 28"/>
          <p:cNvGrpSpPr>
            <a:grpSpLocks/>
          </p:cNvGrpSpPr>
          <p:nvPr/>
        </p:nvGrpSpPr>
        <p:grpSpPr bwMode="auto">
          <a:xfrm>
            <a:off x="2705100" y="3581400"/>
            <a:ext cx="2209800" cy="2508250"/>
            <a:chOff x="744" y="2256"/>
            <a:chExt cx="1392" cy="1580"/>
          </a:xfrm>
        </p:grpSpPr>
        <p:sp>
          <p:nvSpPr>
            <p:cNvPr id="45066" name="Line 24"/>
            <p:cNvSpPr>
              <a:spLocks noChangeShapeType="1"/>
            </p:cNvSpPr>
            <p:nvPr/>
          </p:nvSpPr>
          <p:spPr bwMode="auto">
            <a:xfrm flipV="1">
              <a:off x="1884" y="2316"/>
              <a:ext cx="0" cy="1284"/>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5067" name="Line 25"/>
            <p:cNvSpPr>
              <a:spLocks noChangeShapeType="1"/>
            </p:cNvSpPr>
            <p:nvPr/>
          </p:nvSpPr>
          <p:spPr bwMode="auto">
            <a:xfrm flipH="1">
              <a:off x="1008" y="2316"/>
              <a:ext cx="876" cy="0"/>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5068" name="Text Box 26"/>
            <p:cNvSpPr txBox="1">
              <a:spLocks noChangeArrowheads="1"/>
            </p:cNvSpPr>
            <p:nvPr/>
          </p:nvSpPr>
          <p:spPr bwMode="auto">
            <a:xfrm>
              <a:off x="1824" y="3624"/>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a:latin typeface="Calibri" panose="020F0502020204030204" pitchFamily="34" charset="0"/>
                </a:rPr>
                <a:t>5</a:t>
              </a:r>
            </a:p>
          </p:txBody>
        </p:sp>
        <p:sp>
          <p:nvSpPr>
            <p:cNvPr id="45069" name="Text Box 27"/>
            <p:cNvSpPr txBox="1">
              <a:spLocks noChangeArrowheads="1"/>
            </p:cNvSpPr>
            <p:nvPr/>
          </p:nvSpPr>
          <p:spPr bwMode="auto">
            <a:xfrm>
              <a:off x="744" y="2256"/>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a:latin typeface="Calibri" panose="020F0502020204030204" pitchFamily="34" charset="0"/>
                </a:rPr>
                <a:t>17</a:t>
              </a:r>
            </a:p>
          </p:txBody>
        </p:sp>
      </p:grpSp>
      <p:sp>
        <p:nvSpPr>
          <p:cNvPr id="45065" name="TextBox 5"/>
          <p:cNvSpPr txBox="1">
            <a:spLocks noChangeArrowheads="1"/>
          </p:cNvSpPr>
          <p:nvPr/>
        </p:nvSpPr>
        <p:spPr bwMode="auto">
          <a:xfrm rot="19959272">
            <a:off x="1600200" y="436564"/>
            <a:ext cx="1803400" cy="4603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a:latin typeface="Calibri" panose="020F0502020204030204" pitchFamily="34" charset="0"/>
              </a:rPr>
              <a:t>Recap Slide</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itle 1"/>
          <p:cNvSpPr>
            <a:spLocks noGrp="1"/>
          </p:cNvSpPr>
          <p:nvPr>
            <p:ph type="title"/>
          </p:nvPr>
        </p:nvSpPr>
        <p:spPr/>
        <p:txBody>
          <a:bodyPr/>
          <a:lstStyle/>
          <a:p>
            <a:r>
              <a:rPr lang="en-US" altLang="en-US"/>
              <a:t>Movement of Goods and Labor</a:t>
            </a:r>
          </a:p>
        </p:txBody>
      </p:sp>
      <p:sp>
        <p:nvSpPr>
          <p:cNvPr id="46084" name="Content Placeholder 2"/>
          <p:cNvSpPr>
            <a:spLocks noGrp="1"/>
          </p:cNvSpPr>
          <p:nvPr>
            <p:ph idx="1"/>
          </p:nvPr>
        </p:nvSpPr>
        <p:spPr/>
        <p:txBody>
          <a:bodyPr/>
          <a:lstStyle/>
          <a:p>
            <a:r>
              <a:rPr lang="en-US" altLang="en-US"/>
              <a:t>The effects of immigration we saw earlier are true in the short run</a:t>
            </a:r>
          </a:p>
          <a:p>
            <a:r>
              <a:rPr lang="en-US" altLang="en-US"/>
              <a:t>Immigration will, in the short run, lead to a fall in the relative wage (w/P) and a rise in the relative rent (r/P)</a:t>
            </a:r>
          </a:p>
          <a:p>
            <a:r>
              <a:rPr lang="en-US" altLang="en-US"/>
              <a:t>Therefore, w/r = (w/P)/ (r/P) will fall in the short run</a:t>
            </a:r>
          </a:p>
          <a:p>
            <a:r>
              <a:rPr lang="en-US" altLang="en-US"/>
              <a:t>Therefore, P</a:t>
            </a:r>
            <a:r>
              <a:rPr lang="en-US" altLang="en-US" baseline="-25000"/>
              <a:t>C</a:t>
            </a:r>
            <a:r>
              <a:rPr lang="en-US" altLang="en-US"/>
              <a:t>/P</a:t>
            </a:r>
            <a:r>
              <a:rPr lang="en-US" altLang="en-US" baseline="-25000"/>
              <a:t>F</a:t>
            </a:r>
            <a:r>
              <a:rPr lang="en-US" altLang="en-US"/>
              <a:t> will also fall in the short run</a:t>
            </a:r>
          </a:p>
        </p:txBody>
      </p:sp>
      <p:pic>
        <p:nvPicPr>
          <p:cNvPr id="2" name="Picture 1">
            <a:extLst>
              <a:ext uri="{FF2B5EF4-FFF2-40B4-BE49-F238E27FC236}">
                <a16:creationId xmlns:a16="http://schemas.microsoft.com/office/drawing/2014/main" id="{C8651EE6-5EDB-7562-446C-9EC952ED10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82398" y="4606613"/>
            <a:ext cx="2742857" cy="20571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C40A9A3-B473-F025-5E17-BEE96769C1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82398" y="4606613"/>
            <a:ext cx="2742857" cy="20571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7107" name="Title 1"/>
          <p:cNvSpPr>
            <a:spLocks noGrp="1"/>
          </p:cNvSpPr>
          <p:nvPr>
            <p:ph type="title"/>
          </p:nvPr>
        </p:nvSpPr>
        <p:spPr/>
        <p:txBody>
          <a:bodyPr/>
          <a:lstStyle/>
          <a:p>
            <a:r>
              <a:rPr lang="en-US" altLang="en-US"/>
              <a:t>Movement of Goods and Labor</a:t>
            </a:r>
          </a:p>
        </p:txBody>
      </p:sp>
      <p:sp>
        <p:nvSpPr>
          <p:cNvPr id="47108" name="Content Placeholder 2"/>
          <p:cNvSpPr>
            <a:spLocks noGrp="1"/>
          </p:cNvSpPr>
          <p:nvPr>
            <p:ph idx="1"/>
          </p:nvPr>
        </p:nvSpPr>
        <p:spPr/>
        <p:txBody>
          <a:bodyPr/>
          <a:lstStyle/>
          <a:p>
            <a:r>
              <a:rPr lang="en-US" altLang="en-US"/>
              <a:t>When domestic relative price of cloth, the labor-intensive good, falls below the worldwide relative price of cloth, the country faces increased foreign demand for cloth</a:t>
            </a:r>
          </a:p>
          <a:p>
            <a:r>
              <a:rPr lang="en-US" altLang="en-US"/>
              <a:t>This pulls domestic P</a:t>
            </a:r>
            <a:r>
              <a:rPr lang="en-US" altLang="en-US" baseline="-25000"/>
              <a:t>C</a:t>
            </a:r>
            <a:r>
              <a:rPr lang="en-US" altLang="en-US"/>
              <a:t>/P</a:t>
            </a:r>
            <a:r>
              <a:rPr lang="en-US" altLang="en-US" baseline="-25000"/>
              <a:t>F</a:t>
            </a:r>
            <a:r>
              <a:rPr lang="en-US" altLang="en-US"/>
              <a:t> back to the worldwide P</a:t>
            </a:r>
            <a:r>
              <a:rPr lang="en-US" altLang="en-US" baseline="-25000"/>
              <a:t>C</a:t>
            </a:r>
            <a:r>
              <a:rPr lang="en-US" altLang="en-US"/>
              <a:t>/P</a:t>
            </a:r>
            <a:r>
              <a:rPr lang="en-US" altLang="en-US" baseline="-25000"/>
              <a:t>F</a:t>
            </a:r>
            <a:r>
              <a:rPr lang="en-US" altLang="en-US"/>
              <a:t>, in the long run</a:t>
            </a:r>
          </a:p>
          <a:p>
            <a:r>
              <a:rPr lang="en-US" altLang="en-US"/>
              <a:t>As a result, w/r also returns to the global level in the long run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2C85EAB-8A3A-038F-0D54-5F9107C00F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82398" y="4606613"/>
            <a:ext cx="2742857" cy="20571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8131" name="Title 1"/>
          <p:cNvSpPr>
            <a:spLocks noGrp="1"/>
          </p:cNvSpPr>
          <p:nvPr>
            <p:ph type="title"/>
          </p:nvPr>
        </p:nvSpPr>
        <p:spPr/>
        <p:txBody>
          <a:bodyPr/>
          <a:lstStyle/>
          <a:p>
            <a:r>
              <a:rPr lang="en-US" altLang="en-US"/>
              <a:t>Movement of Goods and Labor</a:t>
            </a:r>
          </a:p>
        </p:txBody>
      </p:sp>
      <p:sp>
        <p:nvSpPr>
          <p:cNvPr id="48132" name="Content Placeholder 2"/>
          <p:cNvSpPr>
            <a:spLocks noGrp="1"/>
          </p:cNvSpPr>
          <p:nvPr>
            <p:ph idx="1"/>
          </p:nvPr>
        </p:nvSpPr>
        <p:spPr/>
        <p:txBody>
          <a:bodyPr/>
          <a:lstStyle/>
          <a:p>
            <a:r>
              <a:rPr lang="en-US" altLang="en-US" dirty="0"/>
              <a:t>As w/r returns to the global level in the long run, the relative wage (w/P) and relative rent (r/P) also return to their global levels</a:t>
            </a:r>
          </a:p>
          <a:p>
            <a:r>
              <a:rPr lang="en-US" altLang="en-US" dirty="0"/>
              <a:t>In short, factor price equalization is re-established in the long run</a:t>
            </a:r>
          </a:p>
          <a:p>
            <a:r>
              <a:rPr lang="en-US" altLang="en-US" dirty="0"/>
              <a:t>Immigration increases the relative output of the labor-intensive good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a:t>Cross-Border Capital Flows</a:t>
            </a:r>
          </a:p>
        </p:txBody>
      </p:sp>
      <p:sp>
        <p:nvSpPr>
          <p:cNvPr id="49155" name="Content Placeholder 2"/>
          <p:cNvSpPr>
            <a:spLocks noGrp="1"/>
          </p:cNvSpPr>
          <p:nvPr>
            <p:ph idx="1"/>
          </p:nvPr>
        </p:nvSpPr>
        <p:spPr/>
        <p:txBody>
          <a:bodyPr/>
          <a:lstStyle/>
          <a:p>
            <a:r>
              <a:rPr lang="en-US" altLang="en-US"/>
              <a:t>The analysis of cross-border labor movements that we have seen so far can be used to study cross-border labor movements (or </a:t>
            </a:r>
            <a:r>
              <a:rPr lang="en-US" altLang="en-US">
                <a:solidFill>
                  <a:srgbClr val="FF0000"/>
                </a:solidFill>
              </a:rPr>
              <a:t>foreign direct investment</a:t>
            </a:r>
            <a:r>
              <a:rPr lang="en-US" altLang="en-US"/>
              <a:t>)</a:t>
            </a:r>
          </a:p>
          <a:p>
            <a:r>
              <a:rPr lang="en-US" altLang="en-US"/>
              <a:t>Just switch ‘labor’ and ‘capital’ in all  previous slides!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a:t>Why Resources Migrate</a:t>
            </a:r>
          </a:p>
        </p:txBody>
      </p:sp>
      <p:sp>
        <p:nvSpPr>
          <p:cNvPr id="69635" name="Rectangle 3"/>
          <p:cNvSpPr>
            <a:spLocks noGrp="1" noChangeArrowheads="1"/>
          </p:cNvSpPr>
          <p:nvPr>
            <p:ph type="body" idx="1"/>
          </p:nvPr>
        </p:nvSpPr>
        <p:spPr/>
        <p:txBody>
          <a:bodyPr>
            <a:normAutofit fontScale="92500" lnSpcReduction="10000"/>
          </a:bodyPr>
          <a:lstStyle/>
          <a:p>
            <a:pPr eaLnBrk="1" hangingPunct="1">
              <a:defRPr/>
            </a:pPr>
            <a:r>
              <a:rPr lang="en-US" dirty="0"/>
              <a:t>Recall that </a:t>
            </a:r>
            <a:r>
              <a:rPr lang="en-US" dirty="0" err="1"/>
              <a:t>Heckscher</a:t>
            </a:r>
            <a:r>
              <a:rPr lang="en-US" dirty="0"/>
              <a:t>-Ohlin theory implies factor-price equalization</a:t>
            </a:r>
          </a:p>
          <a:p>
            <a:pPr eaLnBrk="1" hangingPunct="1">
              <a:defRPr/>
            </a:pPr>
            <a:r>
              <a:rPr lang="en-US" dirty="0"/>
              <a:t>However, if the assumptions of </a:t>
            </a:r>
            <a:r>
              <a:rPr lang="en-US" dirty="0" err="1"/>
              <a:t>Heckscher</a:t>
            </a:r>
            <a:r>
              <a:rPr lang="en-US" dirty="0"/>
              <a:t>-Ohlin theory are </a:t>
            </a:r>
            <a:r>
              <a:rPr lang="en-US" i="1" dirty="0"/>
              <a:t>not</a:t>
            </a:r>
            <a:r>
              <a:rPr lang="en-US" dirty="0"/>
              <a:t> satisfied, the re</a:t>
            </a:r>
            <a:r>
              <a:rPr lang="en-US" altLang="en-US" dirty="0">
                <a:ea typeface="Calibri" pitchFamily="34" charset="0"/>
              </a:rPr>
              <a:t>lative</a:t>
            </a:r>
            <a:r>
              <a:rPr lang="en-US" dirty="0"/>
              <a:t> price of a resource may </a:t>
            </a:r>
            <a:r>
              <a:rPr lang="en-US" i="1" dirty="0"/>
              <a:t>not</a:t>
            </a:r>
            <a:r>
              <a:rPr lang="en-US" dirty="0"/>
              <a:t> be equal everywhere</a:t>
            </a:r>
          </a:p>
          <a:p>
            <a:pPr eaLnBrk="1" hangingPunct="1">
              <a:defRPr/>
            </a:pPr>
            <a:r>
              <a:rPr lang="en-US" dirty="0"/>
              <a:t>When the </a:t>
            </a:r>
            <a:r>
              <a:rPr lang="en-US" dirty="0">
                <a:hlinkClick r:id="rId3" action="ppaction://hlinksldjump"/>
              </a:rPr>
              <a:t>relative price</a:t>
            </a:r>
            <a:r>
              <a:rPr lang="en-US" dirty="0"/>
              <a:t> of a resource varies from country to country, there will be a strong economic incentive for the resource to migrate</a:t>
            </a:r>
          </a:p>
          <a:p>
            <a:pPr lvl="1" eaLnBrk="1" hangingPunct="1">
              <a:defRPr/>
            </a:pPr>
            <a:r>
              <a:rPr lang="en-US" dirty="0"/>
              <a:t>from the low-price country to the high-price country.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reeform 15"/>
          <p:cNvSpPr>
            <a:spLocks/>
          </p:cNvSpPr>
          <p:nvPr/>
        </p:nvSpPr>
        <p:spPr bwMode="auto">
          <a:xfrm>
            <a:off x="3367088" y="1962150"/>
            <a:ext cx="2070100" cy="1963738"/>
          </a:xfrm>
          <a:custGeom>
            <a:avLst/>
            <a:gdLst>
              <a:gd name="T0" fmla="*/ 0 w 1304"/>
              <a:gd name="T1" fmla="*/ 0 h 1237"/>
              <a:gd name="T2" fmla="*/ 0 w 1304"/>
              <a:gd name="T3" fmla="*/ 2147483647 h 1237"/>
              <a:gd name="T4" fmla="*/ 2147483647 w 1304"/>
              <a:gd name="T5" fmla="*/ 2147483647 h 1237"/>
              <a:gd name="T6" fmla="*/ 0 w 1304"/>
              <a:gd name="T7" fmla="*/ 0 h 1237"/>
              <a:gd name="T8" fmla="*/ 0 60000 65536"/>
              <a:gd name="T9" fmla="*/ 0 60000 65536"/>
              <a:gd name="T10" fmla="*/ 0 60000 65536"/>
              <a:gd name="T11" fmla="*/ 0 60000 65536"/>
              <a:gd name="T12" fmla="*/ 0 w 1304"/>
              <a:gd name="T13" fmla="*/ 0 h 1237"/>
              <a:gd name="T14" fmla="*/ 1304 w 1304"/>
              <a:gd name="T15" fmla="*/ 1237 h 1237"/>
            </a:gdLst>
            <a:ahLst/>
            <a:cxnLst>
              <a:cxn ang="T8">
                <a:pos x="T0" y="T1"/>
              </a:cxn>
              <a:cxn ang="T9">
                <a:pos x="T2" y="T3"/>
              </a:cxn>
              <a:cxn ang="T10">
                <a:pos x="T4" y="T5"/>
              </a:cxn>
              <a:cxn ang="T11">
                <a:pos x="T6" y="T7"/>
              </a:cxn>
            </a:cxnLst>
            <a:rect l="T12" t="T13" r="T14" b="T15"/>
            <a:pathLst>
              <a:path w="1304" h="1237">
                <a:moveTo>
                  <a:pt x="0" y="0"/>
                </a:moveTo>
                <a:lnTo>
                  <a:pt x="0" y="1237"/>
                </a:lnTo>
                <a:lnTo>
                  <a:pt x="1304" y="1237"/>
                </a:lnTo>
                <a:lnTo>
                  <a:pt x="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03" name="Rectangle 46"/>
          <p:cNvSpPr>
            <a:spLocks noChangeArrowheads="1"/>
          </p:cNvSpPr>
          <p:nvPr/>
        </p:nvSpPr>
        <p:spPr bwMode="auto">
          <a:xfrm>
            <a:off x="3352800" y="3932239"/>
            <a:ext cx="2090738" cy="1946275"/>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p>
        </p:txBody>
      </p:sp>
      <p:sp>
        <p:nvSpPr>
          <p:cNvPr id="25604" name="Rectangle 3"/>
          <p:cNvSpPr>
            <a:spLocks noGrp="1" noChangeArrowheads="1"/>
          </p:cNvSpPr>
          <p:nvPr>
            <p:ph type="title"/>
          </p:nvPr>
        </p:nvSpPr>
        <p:spPr/>
        <p:txBody>
          <a:bodyPr/>
          <a:lstStyle/>
          <a:p>
            <a:pPr eaLnBrk="1" hangingPunct="1">
              <a:lnSpc>
                <a:spcPct val="80000"/>
              </a:lnSpc>
            </a:pPr>
            <a:r>
              <a:rPr lang="en-US" altLang="en-US" sz="3200">
                <a:solidFill>
                  <a:srgbClr val="000000"/>
                </a:solidFill>
              </a:rPr>
              <a:t>Recap of Welfare Economics: Willingness to Pay</a:t>
            </a:r>
            <a:r>
              <a:rPr lang="en-US" altLang="en-US" sz="3200"/>
              <a:t> and the Demand Curve</a:t>
            </a:r>
          </a:p>
        </p:txBody>
      </p:sp>
      <p:sp>
        <p:nvSpPr>
          <p:cNvPr id="2560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D4B25FC5-C66E-40A0-B380-7376CA6C2CBC}" type="slidenum">
              <a:rPr lang="en-US" altLang="en-US" sz="1400">
                <a:latin typeface="Calibri" panose="020F0502020204030204" pitchFamily="34" charset="0"/>
              </a:rPr>
              <a:pPr eaLnBrk="1" hangingPunct="1">
                <a:spcBef>
                  <a:spcPct val="0"/>
                </a:spcBef>
                <a:buFontTx/>
                <a:buNone/>
              </a:pPr>
              <a:t>4</a:t>
            </a:fld>
            <a:endParaRPr lang="en-US" altLang="en-US" sz="1400">
              <a:latin typeface="Calibri" panose="020F0502020204030204" pitchFamily="34" charset="0"/>
            </a:endParaRPr>
          </a:p>
        </p:txBody>
      </p:sp>
      <p:sp>
        <p:nvSpPr>
          <p:cNvPr id="25606" name="Freeform 18"/>
          <p:cNvSpPr>
            <a:spLocks/>
          </p:cNvSpPr>
          <p:nvPr/>
        </p:nvSpPr>
        <p:spPr bwMode="auto">
          <a:xfrm>
            <a:off x="3367089" y="1533525"/>
            <a:ext cx="4994275" cy="4356100"/>
          </a:xfrm>
          <a:custGeom>
            <a:avLst/>
            <a:gdLst>
              <a:gd name="T0" fmla="*/ 0 w 3146"/>
              <a:gd name="T1" fmla="*/ 0 h 2744"/>
              <a:gd name="T2" fmla="*/ 0 w 3146"/>
              <a:gd name="T3" fmla="*/ 2147483647 h 2744"/>
              <a:gd name="T4" fmla="*/ 2147483647 w 3146"/>
              <a:gd name="T5" fmla="*/ 2147483647 h 2744"/>
              <a:gd name="T6" fmla="*/ 0 60000 65536"/>
              <a:gd name="T7" fmla="*/ 0 60000 65536"/>
              <a:gd name="T8" fmla="*/ 0 60000 65536"/>
              <a:gd name="T9" fmla="*/ 0 w 3146"/>
              <a:gd name="T10" fmla="*/ 0 h 2744"/>
              <a:gd name="T11" fmla="*/ 3146 w 3146"/>
              <a:gd name="T12" fmla="*/ 2744 h 2744"/>
            </a:gdLst>
            <a:ahLst/>
            <a:cxnLst>
              <a:cxn ang="T6">
                <a:pos x="T0" y="T1"/>
              </a:cxn>
              <a:cxn ang="T7">
                <a:pos x="T2" y="T3"/>
              </a:cxn>
              <a:cxn ang="T8">
                <a:pos x="T4" y="T5"/>
              </a:cxn>
            </a:cxnLst>
            <a:rect l="T9" t="T10" r="T11" b="T12"/>
            <a:pathLst>
              <a:path w="3146" h="2744">
                <a:moveTo>
                  <a:pt x="0" y="0"/>
                </a:moveTo>
                <a:lnTo>
                  <a:pt x="0" y="2744"/>
                </a:lnTo>
                <a:lnTo>
                  <a:pt x="3146" y="2744"/>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07" name="Rectangle 19"/>
          <p:cNvSpPr>
            <a:spLocks noChangeArrowheads="1"/>
          </p:cNvSpPr>
          <p:nvPr/>
        </p:nvSpPr>
        <p:spPr bwMode="auto">
          <a:xfrm>
            <a:off x="7539038" y="5962651"/>
            <a:ext cx="8335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b="1">
                <a:solidFill>
                  <a:srgbClr val="000000"/>
                </a:solidFill>
              </a:rPr>
              <a:t>Quantity</a:t>
            </a:r>
            <a:endParaRPr lang="en-US" altLang="en-US" sz="2400">
              <a:latin typeface="Times New Roman" panose="02020603050405020304" pitchFamily="18" charset="0"/>
            </a:endParaRPr>
          </a:p>
        </p:txBody>
      </p:sp>
      <p:sp>
        <p:nvSpPr>
          <p:cNvPr id="25608" name="Rectangle 23"/>
          <p:cNvSpPr>
            <a:spLocks noChangeArrowheads="1"/>
          </p:cNvSpPr>
          <p:nvPr/>
        </p:nvSpPr>
        <p:spPr bwMode="auto">
          <a:xfrm>
            <a:off x="2771775" y="1550989"/>
            <a:ext cx="50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b="1">
                <a:solidFill>
                  <a:srgbClr val="000000"/>
                </a:solidFill>
              </a:rPr>
              <a:t>Price</a:t>
            </a:r>
            <a:endParaRPr lang="en-US" altLang="en-US" sz="2400">
              <a:latin typeface="Times New Roman" panose="02020603050405020304" pitchFamily="18" charset="0"/>
            </a:endParaRPr>
          </a:p>
        </p:txBody>
      </p:sp>
      <p:sp>
        <p:nvSpPr>
          <p:cNvPr id="25609" name="Rectangle 24"/>
          <p:cNvSpPr>
            <a:spLocks noChangeArrowheads="1"/>
          </p:cNvSpPr>
          <p:nvPr/>
        </p:nvSpPr>
        <p:spPr bwMode="auto">
          <a:xfrm>
            <a:off x="3159125" y="5969001"/>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a:solidFill>
                  <a:srgbClr val="000000"/>
                </a:solidFill>
              </a:rPr>
              <a:t>0</a:t>
            </a:r>
            <a:endParaRPr lang="en-US" altLang="en-US" sz="2400">
              <a:latin typeface="Times New Roman" panose="02020603050405020304" pitchFamily="18" charset="0"/>
            </a:endParaRPr>
          </a:p>
        </p:txBody>
      </p:sp>
      <p:grpSp>
        <p:nvGrpSpPr>
          <p:cNvPr id="25610" name="Group 25"/>
          <p:cNvGrpSpPr>
            <a:grpSpLocks/>
          </p:cNvGrpSpPr>
          <p:nvPr/>
        </p:nvGrpSpPr>
        <p:grpSpPr bwMode="auto">
          <a:xfrm>
            <a:off x="3367089" y="1981201"/>
            <a:ext cx="4456113" cy="3908425"/>
            <a:chOff x="1161" y="1248"/>
            <a:chExt cx="2807" cy="2462"/>
          </a:xfrm>
        </p:grpSpPr>
        <p:sp>
          <p:nvSpPr>
            <p:cNvPr id="25626" name="Line 26"/>
            <p:cNvSpPr>
              <a:spLocks noChangeShapeType="1"/>
            </p:cNvSpPr>
            <p:nvPr/>
          </p:nvSpPr>
          <p:spPr bwMode="auto">
            <a:xfrm>
              <a:off x="1161" y="1248"/>
              <a:ext cx="2634" cy="2462"/>
            </a:xfrm>
            <a:prstGeom prst="line">
              <a:avLst/>
            </a:prstGeom>
            <a:noFill/>
            <a:ln w="58738">
              <a:solidFill>
                <a:srgbClr val="004C9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7" name="Rectangle 27"/>
            <p:cNvSpPr>
              <a:spLocks noChangeArrowheads="1"/>
            </p:cNvSpPr>
            <p:nvPr/>
          </p:nvSpPr>
          <p:spPr bwMode="auto">
            <a:xfrm>
              <a:off x="3480" y="3171"/>
              <a:ext cx="48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a:solidFill>
                    <a:srgbClr val="000000"/>
                  </a:solidFill>
                </a:rPr>
                <a:t>Demand</a:t>
              </a:r>
              <a:endParaRPr lang="en-US" altLang="en-US" sz="2400">
                <a:latin typeface="Times New Roman" panose="02020603050405020304" pitchFamily="18" charset="0"/>
              </a:endParaRPr>
            </a:p>
          </p:txBody>
        </p:sp>
      </p:grpSp>
      <p:grpSp>
        <p:nvGrpSpPr>
          <p:cNvPr id="25611" name="Group 28"/>
          <p:cNvGrpSpPr>
            <a:grpSpLocks/>
          </p:cNvGrpSpPr>
          <p:nvPr/>
        </p:nvGrpSpPr>
        <p:grpSpPr bwMode="auto">
          <a:xfrm>
            <a:off x="3049588" y="3833813"/>
            <a:ext cx="2513012" cy="2379662"/>
            <a:chOff x="961" y="2415"/>
            <a:chExt cx="1583" cy="1499"/>
          </a:xfrm>
        </p:grpSpPr>
        <p:sp>
          <p:nvSpPr>
            <p:cNvPr id="25623" name="Freeform 29"/>
            <p:cNvSpPr>
              <a:spLocks/>
            </p:cNvSpPr>
            <p:nvPr/>
          </p:nvSpPr>
          <p:spPr bwMode="auto">
            <a:xfrm>
              <a:off x="1161" y="2473"/>
              <a:ext cx="1304" cy="1237"/>
            </a:xfrm>
            <a:custGeom>
              <a:avLst/>
              <a:gdLst>
                <a:gd name="T0" fmla="*/ 0 w 1304"/>
                <a:gd name="T1" fmla="*/ 0 h 1237"/>
                <a:gd name="T2" fmla="*/ 1304 w 1304"/>
                <a:gd name="T3" fmla="*/ 0 h 1237"/>
                <a:gd name="T4" fmla="*/ 1304 w 1304"/>
                <a:gd name="T5" fmla="*/ 1237 h 1237"/>
                <a:gd name="T6" fmla="*/ 0 60000 65536"/>
                <a:gd name="T7" fmla="*/ 0 60000 65536"/>
                <a:gd name="T8" fmla="*/ 0 60000 65536"/>
                <a:gd name="T9" fmla="*/ 0 w 1304"/>
                <a:gd name="T10" fmla="*/ 0 h 1237"/>
                <a:gd name="T11" fmla="*/ 1304 w 1304"/>
                <a:gd name="T12" fmla="*/ 1237 h 1237"/>
              </a:gdLst>
              <a:ahLst/>
              <a:cxnLst>
                <a:cxn ang="T6">
                  <a:pos x="T0" y="T1"/>
                </a:cxn>
                <a:cxn ang="T7">
                  <a:pos x="T2" y="T3"/>
                </a:cxn>
                <a:cxn ang="T8">
                  <a:pos x="T4" y="T5"/>
                </a:cxn>
              </a:cxnLst>
              <a:rect l="T9" t="T10" r="T11" b="T12"/>
              <a:pathLst>
                <a:path w="1304" h="1237">
                  <a:moveTo>
                    <a:pt x="0" y="0"/>
                  </a:moveTo>
                  <a:lnTo>
                    <a:pt x="1304" y="0"/>
                  </a:lnTo>
                  <a:lnTo>
                    <a:pt x="1304" y="1237"/>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4" name="Rectangle 30"/>
            <p:cNvSpPr>
              <a:spLocks noChangeArrowheads="1"/>
            </p:cNvSpPr>
            <p:nvPr/>
          </p:nvSpPr>
          <p:spPr bwMode="auto">
            <a:xfrm>
              <a:off x="961" y="2415"/>
              <a:ext cx="13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i="1">
                  <a:solidFill>
                    <a:srgbClr val="000000"/>
                  </a:solidFill>
                </a:rPr>
                <a:t>P</a:t>
              </a:r>
              <a:r>
                <a:rPr lang="en-US" altLang="en-US" sz="1600" baseline="-25000">
                  <a:solidFill>
                    <a:srgbClr val="000000"/>
                  </a:solidFill>
                </a:rPr>
                <a:t>1</a:t>
              </a:r>
              <a:endParaRPr lang="en-US" altLang="en-US" sz="2400">
                <a:latin typeface="Times New Roman" panose="02020603050405020304" pitchFamily="18" charset="0"/>
              </a:endParaRPr>
            </a:p>
          </p:txBody>
        </p:sp>
        <p:sp>
          <p:nvSpPr>
            <p:cNvPr id="25625" name="Rectangle 31"/>
            <p:cNvSpPr>
              <a:spLocks noChangeArrowheads="1"/>
            </p:cNvSpPr>
            <p:nvPr/>
          </p:nvSpPr>
          <p:spPr bwMode="auto">
            <a:xfrm>
              <a:off x="2395" y="3760"/>
              <a:ext cx="14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i="1">
                  <a:solidFill>
                    <a:srgbClr val="000000"/>
                  </a:solidFill>
                </a:rPr>
                <a:t>Q</a:t>
              </a:r>
              <a:r>
                <a:rPr lang="en-US" altLang="en-US" sz="1600" baseline="-25000">
                  <a:solidFill>
                    <a:srgbClr val="000000"/>
                  </a:solidFill>
                </a:rPr>
                <a:t>1</a:t>
              </a:r>
              <a:endParaRPr lang="en-US" altLang="en-US" sz="2400">
                <a:latin typeface="Times New Roman" panose="02020603050405020304" pitchFamily="18" charset="0"/>
              </a:endParaRPr>
            </a:p>
          </p:txBody>
        </p:sp>
      </p:grpSp>
      <p:grpSp>
        <p:nvGrpSpPr>
          <p:cNvPr id="25612" name="Group 32"/>
          <p:cNvGrpSpPr>
            <a:grpSpLocks/>
          </p:cNvGrpSpPr>
          <p:nvPr/>
        </p:nvGrpSpPr>
        <p:grpSpPr bwMode="auto">
          <a:xfrm>
            <a:off x="3308352" y="3867150"/>
            <a:ext cx="303213" cy="342900"/>
            <a:chOff x="1124" y="2436"/>
            <a:chExt cx="191" cy="216"/>
          </a:xfrm>
        </p:grpSpPr>
        <p:sp>
          <p:nvSpPr>
            <p:cNvPr id="25621" name="Rectangle 33"/>
            <p:cNvSpPr>
              <a:spLocks noChangeArrowheads="1"/>
            </p:cNvSpPr>
            <p:nvPr/>
          </p:nvSpPr>
          <p:spPr bwMode="auto">
            <a:xfrm>
              <a:off x="1229" y="2497"/>
              <a:ext cx="8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a:solidFill>
                    <a:srgbClr val="000000"/>
                  </a:solidFill>
                </a:rPr>
                <a:t>B</a:t>
              </a:r>
              <a:endParaRPr lang="en-US" altLang="en-US" sz="2400">
                <a:latin typeface="Times New Roman" panose="02020603050405020304" pitchFamily="18" charset="0"/>
              </a:endParaRPr>
            </a:p>
          </p:txBody>
        </p:sp>
        <p:sp>
          <p:nvSpPr>
            <p:cNvPr id="25622" name="Oval 34"/>
            <p:cNvSpPr>
              <a:spLocks noChangeArrowheads="1"/>
            </p:cNvSpPr>
            <p:nvPr/>
          </p:nvSpPr>
          <p:spPr bwMode="auto">
            <a:xfrm>
              <a:off x="1124" y="2436"/>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p>
          </p:txBody>
        </p:sp>
      </p:grpSp>
      <p:grpSp>
        <p:nvGrpSpPr>
          <p:cNvPr id="25613" name="Group 35"/>
          <p:cNvGrpSpPr>
            <a:grpSpLocks/>
          </p:cNvGrpSpPr>
          <p:nvPr/>
        </p:nvGrpSpPr>
        <p:grpSpPr bwMode="auto">
          <a:xfrm>
            <a:off x="3308352" y="1757367"/>
            <a:ext cx="290513" cy="282575"/>
            <a:chOff x="1124" y="1107"/>
            <a:chExt cx="183" cy="178"/>
          </a:xfrm>
        </p:grpSpPr>
        <p:sp>
          <p:nvSpPr>
            <p:cNvPr id="25619" name="Rectangle 36"/>
            <p:cNvSpPr>
              <a:spLocks noChangeArrowheads="1"/>
            </p:cNvSpPr>
            <p:nvPr/>
          </p:nvSpPr>
          <p:spPr bwMode="auto">
            <a:xfrm>
              <a:off x="1221" y="1107"/>
              <a:ext cx="8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a:solidFill>
                    <a:srgbClr val="000000"/>
                  </a:solidFill>
                </a:rPr>
                <a:t>A</a:t>
              </a:r>
              <a:endParaRPr lang="en-US" altLang="en-US" sz="2400">
                <a:latin typeface="Times New Roman" panose="02020603050405020304" pitchFamily="18" charset="0"/>
              </a:endParaRPr>
            </a:p>
          </p:txBody>
        </p:sp>
        <p:sp>
          <p:nvSpPr>
            <p:cNvPr id="25620" name="Oval 37"/>
            <p:cNvSpPr>
              <a:spLocks noChangeArrowheads="1"/>
            </p:cNvSpPr>
            <p:nvPr/>
          </p:nvSpPr>
          <p:spPr bwMode="auto">
            <a:xfrm>
              <a:off x="1124" y="1199"/>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p>
          </p:txBody>
        </p:sp>
      </p:grpSp>
      <p:grpSp>
        <p:nvGrpSpPr>
          <p:cNvPr id="25614" name="Group 38"/>
          <p:cNvGrpSpPr>
            <a:grpSpLocks/>
          </p:cNvGrpSpPr>
          <p:nvPr/>
        </p:nvGrpSpPr>
        <p:grpSpPr bwMode="auto">
          <a:xfrm>
            <a:off x="5229225" y="3867150"/>
            <a:ext cx="287338" cy="342900"/>
            <a:chOff x="2334" y="2436"/>
            <a:chExt cx="181" cy="216"/>
          </a:xfrm>
        </p:grpSpPr>
        <p:sp>
          <p:nvSpPr>
            <p:cNvPr id="25617" name="Rectangle 39"/>
            <p:cNvSpPr>
              <a:spLocks noChangeArrowheads="1"/>
            </p:cNvSpPr>
            <p:nvPr/>
          </p:nvSpPr>
          <p:spPr bwMode="auto">
            <a:xfrm>
              <a:off x="2334" y="2497"/>
              <a:ext cx="9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a:solidFill>
                    <a:srgbClr val="000000"/>
                  </a:solidFill>
                </a:rPr>
                <a:t>C</a:t>
              </a:r>
              <a:endParaRPr lang="en-US" altLang="en-US" sz="2400">
                <a:latin typeface="Times New Roman" panose="02020603050405020304" pitchFamily="18" charset="0"/>
              </a:endParaRPr>
            </a:p>
          </p:txBody>
        </p:sp>
        <p:sp>
          <p:nvSpPr>
            <p:cNvPr id="25618" name="Oval 40"/>
            <p:cNvSpPr>
              <a:spLocks noChangeArrowheads="1"/>
            </p:cNvSpPr>
            <p:nvPr/>
          </p:nvSpPr>
          <p:spPr bwMode="auto">
            <a:xfrm>
              <a:off x="2429" y="2436"/>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p>
          </p:txBody>
        </p:sp>
      </p:grpSp>
      <p:sp>
        <p:nvSpPr>
          <p:cNvPr id="78895" name="Text Box 47"/>
          <p:cNvSpPr txBox="1">
            <a:spLocks noChangeArrowheads="1"/>
          </p:cNvSpPr>
          <p:nvPr/>
        </p:nvSpPr>
        <p:spPr bwMode="auto">
          <a:xfrm>
            <a:off x="7599363" y="1844675"/>
            <a:ext cx="2946400" cy="1816100"/>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cs typeface="Calibri" panose="020F0502020204030204" pitchFamily="34" charset="0"/>
              </a:rPr>
              <a:t>The area under the demand curve measures the total willingness to pay of the buyers who bought </a:t>
            </a:r>
            <a:r>
              <a:rPr lang="en-US" altLang="en-US" sz="1600" b="1" i="1">
                <a:latin typeface="Calibri" panose="020F0502020204030204" pitchFamily="34" charset="0"/>
                <a:cs typeface="Calibri" panose="020F0502020204030204" pitchFamily="34" charset="0"/>
              </a:rPr>
              <a:t>Q</a:t>
            </a:r>
            <a:r>
              <a:rPr lang="en-US" altLang="en-US" sz="1600" b="1" baseline="-25000">
                <a:latin typeface="Calibri" panose="020F0502020204030204" pitchFamily="34" charset="0"/>
                <a:cs typeface="Calibri" panose="020F0502020204030204" pitchFamily="34" charset="0"/>
              </a:rPr>
              <a:t>1</a:t>
            </a:r>
            <a:r>
              <a:rPr lang="en-US" altLang="en-US" sz="1600" b="1">
                <a:latin typeface="Calibri" panose="020F0502020204030204" pitchFamily="34" charset="0"/>
                <a:cs typeface="Calibri" panose="020F0502020204030204" pitchFamily="34" charset="0"/>
              </a:rPr>
              <a:t> units. It also measures the </a:t>
            </a:r>
            <a:r>
              <a:rPr lang="en-US" altLang="en-US" sz="1600" b="1" i="1">
                <a:latin typeface="Calibri" panose="020F0502020204030204" pitchFamily="34" charset="0"/>
                <a:cs typeface="Calibri" panose="020F0502020204030204" pitchFamily="34" charset="0"/>
              </a:rPr>
              <a:t>maximum</a:t>
            </a:r>
            <a:r>
              <a:rPr lang="en-US" altLang="en-US" sz="1600" b="1">
                <a:latin typeface="Calibri" panose="020F0502020204030204" pitchFamily="34" charset="0"/>
                <a:cs typeface="Calibri" panose="020F0502020204030204" pitchFamily="34" charset="0"/>
              </a:rPr>
              <a:t> willingness to pay that could be obtained from </a:t>
            </a:r>
            <a:r>
              <a:rPr lang="en-US" altLang="en-US" sz="1600" b="1" i="1">
                <a:latin typeface="Calibri" panose="020F0502020204030204" pitchFamily="34" charset="0"/>
                <a:cs typeface="Calibri" panose="020F0502020204030204" pitchFamily="34" charset="0"/>
              </a:rPr>
              <a:t>Q</a:t>
            </a:r>
            <a:r>
              <a:rPr lang="en-US" altLang="en-US" sz="1600" b="1" baseline="-25000">
                <a:latin typeface="Calibri" panose="020F0502020204030204" pitchFamily="34" charset="0"/>
                <a:cs typeface="Calibri" panose="020F0502020204030204" pitchFamily="34" charset="0"/>
              </a:rPr>
              <a:t>1</a:t>
            </a:r>
            <a:r>
              <a:rPr lang="en-US" altLang="en-US" sz="1600" b="1">
                <a:latin typeface="Calibri" panose="020F0502020204030204" pitchFamily="34" charset="0"/>
                <a:cs typeface="Calibri" panose="020F0502020204030204" pitchFamily="34" charset="0"/>
              </a:rPr>
              <a:t> units</a:t>
            </a:r>
          </a:p>
        </p:txBody>
      </p:sp>
      <p:sp>
        <p:nvSpPr>
          <p:cNvPr id="27" name="Text Box 47"/>
          <p:cNvSpPr txBox="1">
            <a:spLocks noChangeArrowheads="1"/>
          </p:cNvSpPr>
          <p:nvPr/>
        </p:nvSpPr>
        <p:spPr bwMode="auto">
          <a:xfrm>
            <a:off x="7615238" y="3771901"/>
            <a:ext cx="2946400" cy="1076325"/>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cs typeface="Calibri" panose="020F0502020204030204" pitchFamily="34" charset="0"/>
              </a:rPr>
              <a:t>Earlier, we saw this concept applied to consumer goods, such as ice cream. But it is also true for resources, such as labor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8895"/>
                                        </p:tgtEl>
                                        <p:attrNameLst>
                                          <p:attrName>style.visibility</p:attrName>
                                        </p:attrNameLst>
                                      </p:cBhvr>
                                      <p:to>
                                        <p:strVal val="visible"/>
                                      </p:to>
                                    </p:set>
                                    <p:animEffect transition="in" filter="dissolve">
                                      <p:cBhvr>
                                        <p:cTn id="7" dur="500"/>
                                        <p:tgtEl>
                                          <p:spTgt spid="788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ssolve">
                                      <p:cBhvr>
                                        <p:cTn id="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95"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p:cNvGrpSpPr>
            <a:grpSpLocks/>
          </p:cNvGrpSpPr>
          <p:nvPr/>
        </p:nvGrpSpPr>
        <p:grpSpPr bwMode="auto">
          <a:xfrm>
            <a:off x="3962401" y="5703888"/>
            <a:ext cx="6488113" cy="336550"/>
            <a:chOff x="1536" y="3593"/>
            <a:chExt cx="4087" cy="212"/>
          </a:xfrm>
        </p:grpSpPr>
        <p:sp>
          <p:nvSpPr>
            <p:cNvPr id="26646" name="Line 5"/>
            <p:cNvSpPr>
              <a:spLocks noChangeShapeType="1"/>
            </p:cNvSpPr>
            <p:nvPr/>
          </p:nvSpPr>
          <p:spPr bwMode="auto">
            <a:xfrm>
              <a:off x="1536" y="3593"/>
              <a:ext cx="295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7" name="Text Box 9"/>
            <p:cNvSpPr txBox="1">
              <a:spLocks noChangeArrowheads="1"/>
            </p:cNvSpPr>
            <p:nvPr/>
          </p:nvSpPr>
          <p:spPr bwMode="auto">
            <a:xfrm>
              <a:off x="4270" y="3593"/>
              <a:ext cx="135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cs typeface="Calibri" panose="020F0502020204030204" pitchFamily="34" charset="0"/>
                </a:rPr>
                <a:t>Quantity of Labor, </a:t>
              </a:r>
              <a:r>
                <a:rPr lang="en-US" altLang="en-US" sz="1600" b="1" i="1">
                  <a:latin typeface="Calibri" panose="020F0502020204030204" pitchFamily="34" charset="0"/>
                  <a:cs typeface="Calibri" panose="020F0502020204030204" pitchFamily="34" charset="0"/>
                </a:rPr>
                <a:t>L</a:t>
              </a:r>
            </a:p>
          </p:txBody>
        </p:sp>
      </p:grpSp>
      <p:grpSp>
        <p:nvGrpSpPr>
          <p:cNvPr id="3" name="Group 16"/>
          <p:cNvGrpSpPr>
            <a:grpSpLocks/>
          </p:cNvGrpSpPr>
          <p:nvPr/>
        </p:nvGrpSpPr>
        <p:grpSpPr bwMode="auto">
          <a:xfrm>
            <a:off x="2492376" y="1184276"/>
            <a:ext cx="1470025" cy="4505325"/>
            <a:chOff x="610" y="746"/>
            <a:chExt cx="926" cy="2838"/>
          </a:xfrm>
        </p:grpSpPr>
        <p:sp>
          <p:nvSpPr>
            <p:cNvPr id="26644" name="Line 4"/>
            <p:cNvSpPr>
              <a:spLocks noChangeShapeType="1"/>
            </p:cNvSpPr>
            <p:nvPr/>
          </p:nvSpPr>
          <p:spPr bwMode="auto">
            <a:xfrm flipV="1">
              <a:off x="1536" y="987"/>
              <a:ext cx="0" cy="259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5" name="Text Box 10"/>
            <p:cNvSpPr txBox="1">
              <a:spLocks noChangeArrowheads="1"/>
            </p:cNvSpPr>
            <p:nvPr/>
          </p:nvSpPr>
          <p:spPr bwMode="auto">
            <a:xfrm>
              <a:off x="610" y="746"/>
              <a:ext cx="912"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cs typeface="Calibri" panose="020F0502020204030204" pitchFamily="34" charset="0"/>
                </a:rPr>
                <a:t>Price of Labor, </a:t>
              </a:r>
              <a:r>
                <a:rPr lang="en-US" altLang="en-US" sz="1600" b="1" i="1">
                  <a:latin typeface="Calibri" panose="020F0502020204030204" pitchFamily="34" charset="0"/>
                  <a:cs typeface="Calibri" panose="020F0502020204030204" pitchFamily="34" charset="0"/>
                </a:rPr>
                <a:t>w/p</a:t>
              </a:r>
            </a:p>
          </p:txBody>
        </p:sp>
      </p:grpSp>
      <p:grpSp>
        <p:nvGrpSpPr>
          <p:cNvPr id="4" name="Group 27"/>
          <p:cNvGrpSpPr>
            <a:grpSpLocks/>
          </p:cNvGrpSpPr>
          <p:nvPr/>
        </p:nvGrpSpPr>
        <p:grpSpPr bwMode="auto">
          <a:xfrm>
            <a:off x="3962401" y="2438401"/>
            <a:ext cx="6488113" cy="2454275"/>
            <a:chOff x="1536" y="1536"/>
            <a:chExt cx="4087" cy="1546"/>
          </a:xfrm>
        </p:grpSpPr>
        <p:sp>
          <p:nvSpPr>
            <p:cNvPr id="26642" name="Line 6"/>
            <p:cNvSpPr>
              <a:spLocks noChangeShapeType="1"/>
            </p:cNvSpPr>
            <p:nvPr/>
          </p:nvSpPr>
          <p:spPr bwMode="auto">
            <a:xfrm>
              <a:off x="1536" y="1536"/>
              <a:ext cx="2030" cy="1298"/>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3" name="Text Box 11"/>
            <p:cNvSpPr txBox="1">
              <a:spLocks noChangeArrowheads="1"/>
            </p:cNvSpPr>
            <p:nvPr/>
          </p:nvSpPr>
          <p:spPr bwMode="auto">
            <a:xfrm>
              <a:off x="3593" y="2716"/>
              <a:ext cx="203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cs typeface="Calibri" panose="020F0502020204030204" pitchFamily="34" charset="0"/>
                </a:rPr>
                <a:t>Demand, which is the firms’ willingness to pay for labor</a:t>
              </a:r>
            </a:p>
          </p:txBody>
        </p:sp>
      </p:grpSp>
      <p:grpSp>
        <p:nvGrpSpPr>
          <p:cNvPr id="5" name="Group 19"/>
          <p:cNvGrpSpPr>
            <a:grpSpLocks/>
          </p:cNvGrpSpPr>
          <p:nvPr/>
        </p:nvGrpSpPr>
        <p:grpSpPr bwMode="auto">
          <a:xfrm>
            <a:off x="3532188" y="3917950"/>
            <a:ext cx="2984500" cy="336550"/>
            <a:chOff x="1265" y="2468"/>
            <a:chExt cx="1880" cy="212"/>
          </a:xfrm>
        </p:grpSpPr>
        <p:sp>
          <p:nvSpPr>
            <p:cNvPr id="26640" name="Line 7"/>
            <p:cNvSpPr>
              <a:spLocks noChangeShapeType="1"/>
            </p:cNvSpPr>
            <p:nvPr/>
          </p:nvSpPr>
          <p:spPr bwMode="auto">
            <a:xfrm>
              <a:off x="1536" y="2569"/>
              <a:ext cx="1609"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641" name="Text Box 12"/>
            <p:cNvSpPr txBox="1">
              <a:spLocks noChangeArrowheads="1"/>
            </p:cNvSpPr>
            <p:nvPr/>
          </p:nvSpPr>
          <p:spPr bwMode="auto">
            <a:xfrm>
              <a:off x="1265" y="2468"/>
              <a:ext cx="27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n-US" altLang="en-US" sz="1600" b="1">
                  <a:latin typeface="Calibri" panose="020F0502020204030204" pitchFamily="34" charset="0"/>
                  <a:cs typeface="Calibri" panose="020F0502020204030204" pitchFamily="34" charset="0"/>
                </a:rPr>
                <a:t>10</a:t>
              </a:r>
              <a:endParaRPr lang="en-US" altLang="en-US" sz="1600" b="1" baseline="-25000">
                <a:latin typeface="Calibri" panose="020F0502020204030204" pitchFamily="34" charset="0"/>
                <a:cs typeface="Calibri" panose="020F0502020204030204" pitchFamily="34" charset="0"/>
              </a:endParaRPr>
            </a:p>
          </p:txBody>
        </p:sp>
      </p:grpSp>
      <p:grpSp>
        <p:nvGrpSpPr>
          <p:cNvPr id="6" name="Group 20"/>
          <p:cNvGrpSpPr>
            <a:grpSpLocks/>
          </p:cNvGrpSpPr>
          <p:nvPr/>
        </p:nvGrpSpPr>
        <p:grpSpPr bwMode="auto">
          <a:xfrm>
            <a:off x="6291264" y="4064001"/>
            <a:ext cx="492125" cy="1954213"/>
            <a:chOff x="3003" y="2560"/>
            <a:chExt cx="310" cy="1231"/>
          </a:xfrm>
        </p:grpSpPr>
        <p:sp>
          <p:nvSpPr>
            <p:cNvPr id="26638" name="Line 8"/>
            <p:cNvSpPr>
              <a:spLocks noChangeShapeType="1"/>
            </p:cNvSpPr>
            <p:nvPr/>
          </p:nvSpPr>
          <p:spPr bwMode="auto">
            <a:xfrm>
              <a:off x="3127" y="2560"/>
              <a:ext cx="0" cy="1024"/>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639" name="Text Box 13"/>
            <p:cNvSpPr txBox="1">
              <a:spLocks noChangeArrowheads="1"/>
            </p:cNvSpPr>
            <p:nvPr/>
          </p:nvSpPr>
          <p:spPr bwMode="auto">
            <a:xfrm>
              <a:off x="3003" y="3579"/>
              <a:ext cx="31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cs typeface="Calibri" panose="020F0502020204030204" pitchFamily="34" charset="0"/>
                </a:rPr>
                <a:t>50</a:t>
              </a:r>
              <a:endParaRPr lang="en-US" altLang="en-US" sz="1600" b="1" baseline="-25000">
                <a:latin typeface="Calibri" panose="020F0502020204030204" pitchFamily="34" charset="0"/>
                <a:cs typeface="Calibri" panose="020F0502020204030204" pitchFamily="34" charset="0"/>
              </a:endParaRPr>
            </a:p>
          </p:txBody>
        </p:sp>
      </p:grpSp>
      <p:grpSp>
        <p:nvGrpSpPr>
          <p:cNvPr id="7" name="Group 21"/>
          <p:cNvGrpSpPr>
            <a:grpSpLocks/>
          </p:cNvGrpSpPr>
          <p:nvPr/>
        </p:nvGrpSpPr>
        <p:grpSpPr bwMode="auto">
          <a:xfrm>
            <a:off x="4491038" y="3432176"/>
            <a:ext cx="558800" cy="1622425"/>
            <a:chOff x="1869" y="2162"/>
            <a:chExt cx="352" cy="1022"/>
          </a:xfrm>
        </p:grpSpPr>
        <p:sp>
          <p:nvSpPr>
            <p:cNvPr id="26636" name="Text Box 14"/>
            <p:cNvSpPr txBox="1">
              <a:spLocks noChangeArrowheads="1"/>
            </p:cNvSpPr>
            <p:nvPr/>
          </p:nvSpPr>
          <p:spPr bwMode="auto">
            <a:xfrm>
              <a:off x="1869" y="2162"/>
              <a:ext cx="31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latin typeface="Calibri" panose="020F0502020204030204" pitchFamily="34" charset="0"/>
                  <a:cs typeface="Calibri" panose="020F0502020204030204" pitchFamily="34" charset="0"/>
                </a:rPr>
                <a:t>A</a:t>
              </a:r>
              <a:endParaRPr lang="en-US" altLang="en-US" sz="1800" b="1" baseline="-25000">
                <a:latin typeface="Calibri" panose="020F0502020204030204" pitchFamily="34" charset="0"/>
                <a:cs typeface="Calibri" panose="020F0502020204030204" pitchFamily="34" charset="0"/>
              </a:endParaRPr>
            </a:p>
          </p:txBody>
        </p:sp>
        <p:sp>
          <p:nvSpPr>
            <p:cNvPr id="26637" name="Text Box 15"/>
            <p:cNvSpPr txBox="1">
              <a:spLocks noChangeArrowheads="1"/>
            </p:cNvSpPr>
            <p:nvPr/>
          </p:nvSpPr>
          <p:spPr bwMode="auto">
            <a:xfrm>
              <a:off x="1911" y="2953"/>
              <a:ext cx="31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latin typeface="Calibri" panose="020F0502020204030204" pitchFamily="34" charset="0"/>
                  <a:cs typeface="Calibri" panose="020F0502020204030204" pitchFamily="34" charset="0"/>
                </a:rPr>
                <a:t>B</a:t>
              </a:r>
              <a:endParaRPr lang="en-US" altLang="en-US" sz="1800" b="1" baseline="-25000">
                <a:latin typeface="Calibri" panose="020F0502020204030204" pitchFamily="34" charset="0"/>
                <a:cs typeface="Calibri" panose="020F0502020204030204" pitchFamily="34" charset="0"/>
              </a:endParaRPr>
            </a:p>
          </p:txBody>
        </p:sp>
      </p:grpSp>
      <p:sp>
        <p:nvSpPr>
          <p:cNvPr id="91158" name="Text Box 22"/>
          <p:cNvSpPr txBox="1">
            <a:spLocks noChangeArrowheads="1"/>
          </p:cNvSpPr>
          <p:nvPr/>
        </p:nvSpPr>
        <p:spPr bwMode="auto">
          <a:xfrm>
            <a:off x="6291263" y="231776"/>
            <a:ext cx="5822082" cy="5847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dirty="0">
                <a:latin typeface="Calibri" panose="020F0502020204030204" pitchFamily="34" charset="0"/>
                <a:cs typeface="Calibri" panose="020F0502020204030204" pitchFamily="34" charset="0"/>
              </a:rPr>
              <a:t>We can see that </a:t>
            </a:r>
            <a:r>
              <a:rPr lang="en-US" altLang="en-US" sz="1600" b="1" i="1" dirty="0">
                <a:latin typeface="Calibri" panose="020F0502020204030204" pitchFamily="34" charset="0"/>
                <a:cs typeface="Calibri" panose="020F0502020204030204" pitchFamily="34" charset="0"/>
              </a:rPr>
              <a:t>A</a:t>
            </a:r>
            <a:r>
              <a:rPr lang="en-US" altLang="en-US" sz="1600" b="1" dirty="0">
                <a:latin typeface="Calibri" panose="020F0502020204030204" pitchFamily="34" charset="0"/>
                <a:cs typeface="Calibri" panose="020F0502020204030204" pitchFamily="34" charset="0"/>
              </a:rPr>
              <a:t> + </a:t>
            </a:r>
            <a:r>
              <a:rPr lang="en-US" altLang="en-US" sz="1600" b="1" i="1" dirty="0">
                <a:latin typeface="Calibri" panose="020F0502020204030204" pitchFamily="34" charset="0"/>
                <a:cs typeface="Calibri" panose="020F0502020204030204" pitchFamily="34" charset="0"/>
              </a:rPr>
              <a:t>B</a:t>
            </a:r>
            <a:r>
              <a:rPr lang="en-US" altLang="en-US" sz="1600" b="1" dirty="0">
                <a:latin typeface="Calibri" panose="020F0502020204030204" pitchFamily="34" charset="0"/>
                <a:cs typeface="Calibri" panose="020F0502020204030204" pitchFamily="34" charset="0"/>
              </a:rPr>
              <a:t> represents the total value of labor (or, businesses’ willingness to pay for labor)</a:t>
            </a:r>
          </a:p>
        </p:txBody>
      </p:sp>
      <p:sp>
        <p:nvSpPr>
          <p:cNvPr id="91159" name="Text Box 23"/>
          <p:cNvSpPr txBox="1">
            <a:spLocks noChangeArrowheads="1"/>
          </p:cNvSpPr>
          <p:nvPr/>
        </p:nvSpPr>
        <p:spPr bwMode="auto">
          <a:xfrm>
            <a:off x="6291263" y="919576"/>
            <a:ext cx="5815731" cy="33855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dirty="0">
                <a:latin typeface="Calibri" panose="020F0502020204030204" pitchFamily="34" charset="0"/>
                <a:cs typeface="Calibri" panose="020F0502020204030204" pitchFamily="34" charset="0"/>
              </a:rPr>
              <a:t>But </a:t>
            </a:r>
            <a:r>
              <a:rPr lang="en-US" altLang="en-US" sz="1600" b="1" i="1" dirty="0">
                <a:latin typeface="Calibri" panose="020F0502020204030204" pitchFamily="34" charset="0"/>
                <a:cs typeface="Calibri" panose="020F0502020204030204" pitchFamily="34" charset="0"/>
              </a:rPr>
              <a:t>B</a:t>
            </a:r>
            <a:r>
              <a:rPr lang="en-US" altLang="en-US" sz="1600" b="1" dirty="0">
                <a:latin typeface="Calibri" panose="020F0502020204030204" pitchFamily="34" charset="0"/>
                <a:cs typeface="Calibri" panose="020F0502020204030204" pitchFamily="34" charset="0"/>
              </a:rPr>
              <a:t> represents the wages earned by the workers. This is 10 × 50.</a:t>
            </a:r>
          </a:p>
        </p:txBody>
      </p:sp>
      <p:sp>
        <p:nvSpPr>
          <p:cNvPr id="91161" name="Text Box 25"/>
          <p:cNvSpPr txBox="1">
            <a:spLocks noChangeArrowheads="1"/>
          </p:cNvSpPr>
          <p:nvPr/>
        </p:nvSpPr>
        <p:spPr bwMode="auto">
          <a:xfrm>
            <a:off x="6291263" y="1384507"/>
            <a:ext cx="5822082" cy="83099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dirty="0">
                <a:latin typeface="Calibri" panose="020F0502020204030204" pitchFamily="34" charset="0"/>
                <a:cs typeface="Calibri" panose="020F0502020204030204" pitchFamily="34" charset="0"/>
              </a:rPr>
              <a:t>Therefore, </a:t>
            </a:r>
            <a:r>
              <a:rPr lang="en-US" altLang="en-US" sz="1600" b="1" i="1" dirty="0">
                <a:latin typeface="Calibri" panose="020F0502020204030204" pitchFamily="34" charset="0"/>
                <a:cs typeface="Calibri" panose="020F0502020204030204" pitchFamily="34" charset="0"/>
              </a:rPr>
              <a:t>A</a:t>
            </a:r>
            <a:r>
              <a:rPr lang="en-US" altLang="en-US" sz="1600" b="1" dirty="0">
                <a:latin typeface="Calibri" panose="020F0502020204030204" pitchFamily="34" charset="0"/>
                <a:cs typeface="Calibri" panose="020F0502020204030204" pitchFamily="34" charset="0"/>
              </a:rPr>
              <a:t> represents the surplus earned by firms. As capital is the only other resource, the surplus (</a:t>
            </a:r>
            <a:r>
              <a:rPr lang="en-US" altLang="en-US" sz="1600" b="1" i="1" dirty="0">
                <a:latin typeface="Calibri" panose="020F0502020204030204" pitchFamily="34" charset="0"/>
                <a:cs typeface="Calibri" panose="020F0502020204030204" pitchFamily="34" charset="0"/>
              </a:rPr>
              <a:t>A</a:t>
            </a:r>
            <a:r>
              <a:rPr lang="en-US" altLang="en-US" sz="1600" b="1" dirty="0">
                <a:latin typeface="Calibri" panose="020F0502020204030204" pitchFamily="34" charset="0"/>
                <a:cs typeface="Calibri" panose="020F0502020204030204" pitchFamily="34" charset="0"/>
              </a:rPr>
              <a:t>) goes to the owners of capital.</a:t>
            </a:r>
          </a:p>
        </p:txBody>
      </p:sp>
      <p:sp>
        <p:nvSpPr>
          <p:cNvPr id="91162" name="Text Box 26"/>
          <p:cNvSpPr txBox="1">
            <a:spLocks noChangeArrowheads="1"/>
          </p:cNvSpPr>
          <p:nvPr/>
        </p:nvSpPr>
        <p:spPr bwMode="auto">
          <a:xfrm>
            <a:off x="9094839" y="2327481"/>
            <a:ext cx="3001866" cy="8255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dirty="0">
                <a:latin typeface="Calibri" panose="020F0502020204030204" pitchFamily="34" charset="0"/>
                <a:cs typeface="Calibri" panose="020F0502020204030204" pitchFamily="34" charset="0"/>
              </a:rPr>
              <a:t>In short, </a:t>
            </a:r>
            <a:r>
              <a:rPr lang="en-US" altLang="en-US" sz="1600" b="1" i="1" dirty="0">
                <a:latin typeface="Calibri" panose="020F0502020204030204" pitchFamily="34" charset="0"/>
                <a:cs typeface="Calibri" panose="020F0502020204030204" pitchFamily="34" charset="0"/>
              </a:rPr>
              <a:t>A</a:t>
            </a:r>
            <a:r>
              <a:rPr lang="en-US" altLang="en-US" sz="1600" b="1" dirty="0">
                <a:latin typeface="Calibri" panose="020F0502020204030204" pitchFamily="34" charset="0"/>
                <a:cs typeface="Calibri" panose="020F0502020204030204" pitchFamily="34" charset="0"/>
              </a:rPr>
              <a:t> + </a:t>
            </a:r>
            <a:r>
              <a:rPr lang="en-US" altLang="en-US" sz="1600" b="1" i="1" dirty="0">
                <a:latin typeface="Calibri" panose="020F0502020204030204" pitchFamily="34" charset="0"/>
                <a:cs typeface="Calibri" panose="020F0502020204030204" pitchFamily="34" charset="0"/>
              </a:rPr>
              <a:t>B</a:t>
            </a:r>
            <a:r>
              <a:rPr lang="en-US" altLang="en-US" sz="1600" b="1" dirty="0">
                <a:latin typeface="Calibri" panose="020F0502020204030204" pitchFamily="34" charset="0"/>
                <a:cs typeface="Calibri" panose="020F0502020204030204" pitchFamily="34" charset="0"/>
              </a:rPr>
              <a:t> is the total output. </a:t>
            </a:r>
            <a:br>
              <a:rPr lang="en-US" altLang="en-US" sz="1600" b="1" dirty="0">
                <a:latin typeface="Calibri" panose="020F0502020204030204" pitchFamily="34" charset="0"/>
                <a:cs typeface="Calibri" panose="020F0502020204030204" pitchFamily="34" charset="0"/>
              </a:rPr>
            </a:br>
            <a:r>
              <a:rPr lang="en-US" altLang="en-US" sz="1600" b="1" i="1" dirty="0">
                <a:latin typeface="Calibri" panose="020F0502020204030204" pitchFamily="34" charset="0"/>
                <a:cs typeface="Calibri" panose="020F0502020204030204" pitchFamily="34" charset="0"/>
              </a:rPr>
              <a:t>B</a:t>
            </a:r>
            <a:r>
              <a:rPr lang="en-US" altLang="en-US" sz="1600" b="1" dirty="0">
                <a:latin typeface="Calibri" panose="020F0502020204030204" pitchFamily="34" charset="0"/>
                <a:cs typeface="Calibri" panose="020F0502020204030204" pitchFamily="34" charset="0"/>
              </a:rPr>
              <a:t> goes to labor as wages, and </a:t>
            </a:r>
            <a:br>
              <a:rPr lang="en-US" altLang="en-US" sz="1600" b="1" dirty="0">
                <a:latin typeface="Calibri" panose="020F0502020204030204" pitchFamily="34" charset="0"/>
                <a:cs typeface="Calibri" panose="020F0502020204030204" pitchFamily="34" charset="0"/>
              </a:rPr>
            </a:br>
            <a:r>
              <a:rPr lang="en-US" altLang="en-US" sz="1600" b="1" i="1" dirty="0">
                <a:latin typeface="Calibri" panose="020F0502020204030204" pitchFamily="34" charset="0"/>
                <a:cs typeface="Calibri" panose="020F0502020204030204" pitchFamily="34" charset="0"/>
              </a:rPr>
              <a:t>A</a:t>
            </a:r>
            <a:r>
              <a:rPr lang="en-US" altLang="en-US" sz="1600" b="1" dirty="0">
                <a:latin typeface="Calibri" panose="020F0502020204030204" pitchFamily="34" charset="0"/>
                <a:cs typeface="Calibri" panose="020F0502020204030204" pitchFamily="34" charset="0"/>
              </a:rPr>
              <a:t> goes to capital as profits.</a:t>
            </a:r>
          </a:p>
        </p:txBody>
      </p:sp>
      <p:sp>
        <p:nvSpPr>
          <p:cNvPr id="8" name="TextBox 7"/>
          <p:cNvSpPr txBox="1"/>
          <p:nvPr/>
        </p:nvSpPr>
        <p:spPr>
          <a:xfrm>
            <a:off x="78662" y="452284"/>
            <a:ext cx="2236737" cy="2308324"/>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The nominal (or, dollar) wage is </a:t>
            </a:r>
            <a:r>
              <a:rPr lang="en-US" sz="1800" i="1" dirty="0">
                <a:latin typeface="Calibri" panose="020F0502020204030204" pitchFamily="34" charset="0"/>
                <a:cs typeface="Calibri" panose="020F0502020204030204" pitchFamily="34" charset="0"/>
              </a:rPr>
              <a:t>w</a:t>
            </a:r>
            <a:r>
              <a:rPr lang="en-US" sz="1800" dirty="0">
                <a:latin typeface="Calibri" panose="020F0502020204030204" pitchFamily="34" charset="0"/>
                <a:cs typeface="Calibri" panose="020F0502020204030204" pitchFamily="34" charset="0"/>
              </a:rPr>
              <a:t>. </a:t>
            </a:r>
          </a:p>
          <a:p>
            <a:r>
              <a:rPr lang="en-US" sz="1800" dirty="0">
                <a:latin typeface="Calibri" panose="020F0502020204030204" pitchFamily="34" charset="0"/>
                <a:cs typeface="Calibri" panose="020F0502020204030204" pitchFamily="34" charset="0"/>
              </a:rPr>
              <a:t>The nominal (or, dollar) price of a relevant good is </a:t>
            </a:r>
            <a:r>
              <a:rPr lang="en-US" sz="1800" i="1" dirty="0">
                <a:latin typeface="Calibri" panose="020F0502020204030204" pitchFamily="34" charset="0"/>
                <a:cs typeface="Calibri" panose="020F0502020204030204" pitchFamily="34" charset="0"/>
              </a:rPr>
              <a:t>p</a:t>
            </a:r>
            <a:r>
              <a:rPr lang="en-US" sz="1800" dirty="0">
                <a:latin typeface="Calibri" panose="020F0502020204030204" pitchFamily="34" charset="0"/>
                <a:cs typeface="Calibri" panose="020F0502020204030204" pitchFamily="34" charset="0"/>
              </a:rPr>
              <a:t>. Therefore, the real wage (in units of the good) is </a:t>
            </a:r>
            <a:r>
              <a:rPr lang="en-US" sz="1800" i="1" dirty="0">
                <a:latin typeface="Calibri" panose="020F0502020204030204" pitchFamily="34" charset="0"/>
                <a:cs typeface="Calibri" panose="020F0502020204030204" pitchFamily="34" charset="0"/>
              </a:rPr>
              <a:t>w</a:t>
            </a:r>
            <a:r>
              <a:rPr lang="en-US" sz="1800" dirty="0">
                <a:latin typeface="Calibri" panose="020F0502020204030204" pitchFamily="34" charset="0"/>
                <a:cs typeface="Calibri" panose="020F0502020204030204" pitchFamily="34" charset="0"/>
              </a:rPr>
              <a:t>/</a:t>
            </a:r>
            <a:r>
              <a:rPr lang="en-US" sz="1800" i="1" dirty="0">
                <a:latin typeface="Calibri" panose="020F0502020204030204" pitchFamily="34" charset="0"/>
                <a:cs typeface="Calibri" panose="020F0502020204030204" pitchFamily="34" charset="0"/>
              </a:rPr>
              <a:t>p</a:t>
            </a:r>
            <a:r>
              <a:rPr lang="en-US" sz="18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up)">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115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115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1161"/>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91162"/>
                                        </p:tgtEl>
                                        <p:attrNameLst>
                                          <p:attrName>style.visibility</p:attrName>
                                        </p:attrNameLst>
                                      </p:cBhvr>
                                      <p:to>
                                        <p:strVal val="visible"/>
                                      </p:to>
                                    </p:set>
                                    <p:animEffect transition="in" filter="dissolve">
                                      <p:cBhvr>
                                        <p:cTn id="49" dur="500"/>
                                        <p:tgtEl>
                                          <p:spTgt spid="91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8" grpId="0" animBg="1"/>
      <p:bldP spid="91159" grpId="0" animBg="1"/>
      <p:bldP spid="91161" grpId="0" animBg="1"/>
      <p:bldP spid="9116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The Relative Wage</a:t>
            </a:r>
          </a:p>
        </p:txBody>
      </p:sp>
      <p:sp>
        <p:nvSpPr>
          <p:cNvPr id="15363" name="Rectangle 3"/>
          <p:cNvSpPr>
            <a:spLocks noGrp="1" noChangeArrowheads="1"/>
          </p:cNvSpPr>
          <p:nvPr>
            <p:ph idx="1"/>
          </p:nvPr>
        </p:nvSpPr>
        <p:spPr/>
        <p:txBody>
          <a:bodyPr/>
          <a:lstStyle/>
          <a:p>
            <a:pPr eaLnBrk="1" hangingPunct="1">
              <a:lnSpc>
                <a:spcPct val="90000"/>
              </a:lnSpc>
            </a:pPr>
            <a:r>
              <a:rPr lang="en-US" altLang="en-US" sz="2800" dirty="0"/>
              <a:t>The nominal wage (or, dollar wage) is </a:t>
            </a:r>
            <a:r>
              <a:rPr lang="en-US" altLang="en-US" sz="2800" i="1" dirty="0"/>
              <a:t>w</a:t>
            </a:r>
            <a:r>
              <a:rPr lang="en-US" altLang="en-US" sz="2800" dirty="0"/>
              <a:t>.</a:t>
            </a:r>
          </a:p>
          <a:p>
            <a:pPr lvl="1" eaLnBrk="1" hangingPunct="1">
              <a:lnSpc>
                <a:spcPct val="90000"/>
              </a:lnSpc>
            </a:pPr>
            <a:r>
              <a:rPr lang="en-US" altLang="en-US" sz="2400" dirty="0"/>
              <a:t>Example: </a:t>
            </a:r>
            <a:r>
              <a:rPr lang="en-US" altLang="en-US" sz="2400" i="1" dirty="0"/>
              <a:t>w</a:t>
            </a:r>
            <a:r>
              <a:rPr lang="en-US" altLang="en-US" sz="2400" dirty="0"/>
              <a:t> = $10 per hour</a:t>
            </a:r>
          </a:p>
          <a:p>
            <a:pPr eaLnBrk="1" hangingPunct="1">
              <a:lnSpc>
                <a:spcPct val="90000"/>
              </a:lnSpc>
            </a:pPr>
            <a:r>
              <a:rPr lang="en-US" altLang="en-US" sz="2800" dirty="0"/>
              <a:t>The nominal price (or, dollar price) of a representative good is </a:t>
            </a:r>
            <a:r>
              <a:rPr lang="en-US" altLang="en-US" sz="2800" i="1" dirty="0"/>
              <a:t>p</a:t>
            </a:r>
            <a:r>
              <a:rPr lang="en-US" altLang="en-US" sz="2800" dirty="0"/>
              <a:t>.</a:t>
            </a:r>
          </a:p>
          <a:p>
            <a:pPr lvl="1" eaLnBrk="1" hangingPunct="1">
              <a:lnSpc>
                <a:spcPct val="90000"/>
              </a:lnSpc>
            </a:pPr>
            <a:r>
              <a:rPr lang="en-US" altLang="en-US" sz="2400" dirty="0"/>
              <a:t>Example: </a:t>
            </a:r>
            <a:r>
              <a:rPr lang="en-US" altLang="en-US" sz="2400" i="1" dirty="0"/>
              <a:t>p</a:t>
            </a:r>
            <a:r>
              <a:rPr lang="en-US" altLang="en-US" sz="2400" dirty="0"/>
              <a:t> = $5 is the price of a quart of ice cream</a:t>
            </a:r>
          </a:p>
          <a:p>
            <a:pPr eaLnBrk="1" hangingPunct="1">
              <a:lnSpc>
                <a:spcPct val="90000"/>
              </a:lnSpc>
            </a:pPr>
            <a:r>
              <a:rPr lang="en-US" altLang="en-US" sz="2800" dirty="0"/>
              <a:t>Then the </a:t>
            </a:r>
            <a:r>
              <a:rPr lang="en-US" altLang="en-US" sz="2800" dirty="0">
                <a:solidFill>
                  <a:srgbClr val="0070C0"/>
                </a:solidFill>
              </a:rPr>
              <a:t>purchasing power of the (nominal) wage</a:t>
            </a:r>
            <a:r>
              <a:rPr lang="en-US" altLang="en-US" sz="2800" dirty="0"/>
              <a:t>, in units of the representative good, is called the relative wage</a:t>
            </a:r>
          </a:p>
          <a:p>
            <a:pPr eaLnBrk="1" hangingPunct="1">
              <a:lnSpc>
                <a:spcPct val="90000"/>
              </a:lnSpc>
            </a:pPr>
            <a:r>
              <a:rPr lang="en-US" altLang="en-US" sz="2800" dirty="0"/>
              <a:t>It is measured as </a:t>
            </a:r>
            <a:r>
              <a:rPr lang="en-US" altLang="en-US" sz="2800" i="1" dirty="0"/>
              <a:t>w/p</a:t>
            </a:r>
            <a:r>
              <a:rPr lang="en-US" altLang="en-US" sz="2800" dirty="0"/>
              <a:t>.</a:t>
            </a:r>
          </a:p>
          <a:p>
            <a:pPr lvl="1" eaLnBrk="1" hangingPunct="1">
              <a:lnSpc>
                <a:spcPct val="90000"/>
              </a:lnSpc>
            </a:pPr>
            <a:r>
              <a:rPr lang="en-US" altLang="en-US" sz="2400" dirty="0"/>
              <a:t>Example: </a:t>
            </a:r>
            <a:r>
              <a:rPr lang="en-US" altLang="en-US" sz="2400" i="1" dirty="0"/>
              <a:t>w/p</a:t>
            </a:r>
            <a:r>
              <a:rPr lang="en-US" altLang="en-US" sz="2400" dirty="0"/>
              <a:t> = 2 quarts of ice cream is the relative wage for one hour’s work</a:t>
            </a:r>
          </a:p>
          <a:p>
            <a:pPr eaLnBrk="1" hangingPunct="1">
              <a:lnSpc>
                <a:spcPct val="90000"/>
              </a:lnSpc>
            </a:pPr>
            <a:endParaRPr lang="en-US" altLang="en-US" sz="2800" dirty="0"/>
          </a:p>
        </p:txBody>
      </p:sp>
    </p:spTree>
    <p:extLst>
      <p:ext uri="{BB962C8B-B14F-4D97-AF65-F5344CB8AC3E}">
        <p14:creationId xmlns:p14="http://schemas.microsoft.com/office/powerpoint/2010/main" val="311611132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09800" y="247650"/>
            <a:ext cx="7772400" cy="1143000"/>
          </a:xfrm>
        </p:spPr>
        <p:txBody>
          <a:bodyPr/>
          <a:lstStyle/>
          <a:p>
            <a:pPr eaLnBrk="1" hangingPunct="1"/>
            <a:r>
              <a:rPr lang="en-US" altLang="en-US"/>
              <a:t>Before and After Immigration</a:t>
            </a:r>
          </a:p>
        </p:txBody>
      </p:sp>
      <p:sp>
        <p:nvSpPr>
          <p:cNvPr id="64516" name="Line 4"/>
          <p:cNvSpPr>
            <a:spLocks noChangeShapeType="1"/>
          </p:cNvSpPr>
          <p:nvPr/>
        </p:nvSpPr>
        <p:spPr bwMode="auto">
          <a:xfrm>
            <a:off x="2743200" y="5219700"/>
            <a:ext cx="60960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518" name="Line 6"/>
          <p:cNvSpPr>
            <a:spLocks noChangeShapeType="1"/>
          </p:cNvSpPr>
          <p:nvPr/>
        </p:nvSpPr>
        <p:spPr bwMode="auto">
          <a:xfrm>
            <a:off x="3810000" y="2171700"/>
            <a:ext cx="2895600" cy="144780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19" name="Line 7"/>
          <p:cNvSpPr>
            <a:spLocks noChangeShapeType="1"/>
          </p:cNvSpPr>
          <p:nvPr/>
        </p:nvSpPr>
        <p:spPr bwMode="auto">
          <a:xfrm flipH="1">
            <a:off x="4724400" y="2628900"/>
            <a:ext cx="3048000" cy="182880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21" name="Line 9"/>
          <p:cNvSpPr>
            <a:spLocks noChangeShapeType="1"/>
          </p:cNvSpPr>
          <p:nvPr/>
        </p:nvSpPr>
        <p:spPr bwMode="auto">
          <a:xfrm>
            <a:off x="6400800" y="3467100"/>
            <a:ext cx="0" cy="1752600"/>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4522" name="Line 10"/>
          <p:cNvSpPr>
            <a:spLocks noChangeShapeType="1"/>
          </p:cNvSpPr>
          <p:nvPr/>
        </p:nvSpPr>
        <p:spPr bwMode="auto">
          <a:xfrm>
            <a:off x="3810000" y="3467100"/>
            <a:ext cx="3962400" cy="0"/>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39"/>
          <p:cNvGrpSpPr>
            <a:grpSpLocks/>
          </p:cNvGrpSpPr>
          <p:nvPr/>
        </p:nvGrpSpPr>
        <p:grpSpPr bwMode="auto">
          <a:xfrm>
            <a:off x="3810000" y="2781300"/>
            <a:ext cx="1219200" cy="2438400"/>
            <a:chOff x="1440" y="1752"/>
            <a:chExt cx="768" cy="1536"/>
          </a:xfrm>
        </p:grpSpPr>
        <p:sp>
          <p:nvSpPr>
            <p:cNvPr id="27693" name="Line 8"/>
            <p:cNvSpPr>
              <a:spLocks noChangeShapeType="1"/>
            </p:cNvSpPr>
            <p:nvPr/>
          </p:nvSpPr>
          <p:spPr bwMode="auto">
            <a:xfrm flipV="1">
              <a:off x="2208" y="1752"/>
              <a:ext cx="0" cy="1536"/>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7694" name="Line 11"/>
            <p:cNvSpPr>
              <a:spLocks noChangeShapeType="1"/>
            </p:cNvSpPr>
            <p:nvPr/>
          </p:nvSpPr>
          <p:spPr bwMode="auto">
            <a:xfrm flipH="1">
              <a:off x="1440" y="1752"/>
              <a:ext cx="768" cy="0"/>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4524" name="Line 12"/>
          <p:cNvSpPr>
            <a:spLocks noChangeShapeType="1"/>
          </p:cNvSpPr>
          <p:nvPr/>
        </p:nvSpPr>
        <p:spPr bwMode="auto">
          <a:xfrm>
            <a:off x="5048250" y="4286250"/>
            <a:ext cx="2743200" cy="0"/>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13"/>
          <p:cNvGrpSpPr>
            <a:grpSpLocks/>
          </p:cNvGrpSpPr>
          <p:nvPr/>
        </p:nvGrpSpPr>
        <p:grpSpPr bwMode="auto">
          <a:xfrm>
            <a:off x="3613150" y="5208588"/>
            <a:ext cx="2482850" cy="641350"/>
            <a:chOff x="980" y="3149"/>
            <a:chExt cx="1564" cy="404"/>
          </a:xfrm>
        </p:grpSpPr>
        <p:sp>
          <p:nvSpPr>
            <p:cNvPr id="27689" name="Line 14"/>
            <p:cNvSpPr>
              <a:spLocks noChangeShapeType="1"/>
            </p:cNvSpPr>
            <p:nvPr/>
          </p:nvSpPr>
          <p:spPr bwMode="auto">
            <a:xfrm>
              <a:off x="1824" y="3553"/>
              <a:ext cx="240" cy="0"/>
            </a:xfrm>
            <a:prstGeom prst="line">
              <a:avLst/>
            </a:prstGeom>
            <a:noFill/>
            <a:ln w="25400">
              <a:solidFill>
                <a:schemeClr val="tx1"/>
              </a:solidFill>
              <a:round/>
              <a:headEnd type="none" w="sm" len="sm"/>
              <a:tailEnd type="arrow" w="sm" len="sm"/>
            </a:ln>
            <a:extLst>
              <a:ext uri="{909E8E84-426E-40DD-AFC4-6F175D3DCCD1}">
                <a14:hiddenFill xmlns:a14="http://schemas.microsoft.com/office/drawing/2010/main">
                  <a:noFill/>
                </a14:hiddenFill>
              </a:ext>
            </a:extLst>
          </p:spPr>
          <p:txBody>
            <a:bodyPr/>
            <a:lstStyle/>
            <a:p>
              <a:endParaRPr lang="en-US"/>
            </a:p>
          </p:txBody>
        </p:sp>
        <p:grpSp>
          <p:nvGrpSpPr>
            <p:cNvPr id="27690" name="Group 15"/>
            <p:cNvGrpSpPr>
              <a:grpSpLocks/>
            </p:cNvGrpSpPr>
            <p:nvPr/>
          </p:nvGrpSpPr>
          <p:grpSpPr bwMode="auto">
            <a:xfrm>
              <a:off x="980" y="3149"/>
              <a:ext cx="1564" cy="366"/>
              <a:chOff x="980" y="3149"/>
              <a:chExt cx="1564" cy="366"/>
            </a:xfrm>
          </p:grpSpPr>
          <p:sp>
            <p:nvSpPr>
              <p:cNvPr id="27691" name="Text Box 16"/>
              <p:cNvSpPr txBox="1">
                <a:spLocks noChangeArrowheads="1"/>
              </p:cNvSpPr>
              <p:nvPr/>
            </p:nvSpPr>
            <p:spPr bwMode="auto">
              <a:xfrm>
                <a:off x="1296" y="3149"/>
                <a:ext cx="1248"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b="1">
                    <a:latin typeface="Calibri" panose="020F0502020204030204" pitchFamily="34" charset="0"/>
                  </a:rPr>
                  <a:t>Home</a:t>
                </a:r>
              </a:p>
              <a:p>
                <a:pPr>
                  <a:spcBef>
                    <a:spcPct val="0"/>
                  </a:spcBef>
                  <a:buFontTx/>
                  <a:buNone/>
                </a:pPr>
                <a:r>
                  <a:rPr lang="en-US" altLang="en-US" sz="1600" b="1">
                    <a:latin typeface="Calibri" panose="020F0502020204030204" pitchFamily="34" charset="0"/>
                  </a:rPr>
                  <a:t>employment</a:t>
                </a:r>
              </a:p>
            </p:txBody>
          </p:sp>
          <p:sp>
            <p:nvSpPr>
              <p:cNvPr id="27692" name="Text Box 17"/>
              <p:cNvSpPr txBox="1">
                <a:spLocks noChangeArrowheads="1"/>
              </p:cNvSpPr>
              <p:nvPr/>
            </p:nvSpPr>
            <p:spPr bwMode="auto">
              <a:xfrm>
                <a:off x="980" y="3178"/>
                <a:ext cx="21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1" i="1">
                    <a:latin typeface="Calibri" panose="020F0502020204030204" pitchFamily="34" charset="0"/>
                  </a:rPr>
                  <a:t>O</a:t>
                </a:r>
              </a:p>
            </p:txBody>
          </p:sp>
        </p:grpSp>
      </p:grpSp>
      <p:grpSp>
        <p:nvGrpSpPr>
          <p:cNvPr id="5" name="Group 18"/>
          <p:cNvGrpSpPr>
            <a:grpSpLocks/>
          </p:cNvGrpSpPr>
          <p:nvPr/>
        </p:nvGrpSpPr>
        <p:grpSpPr bwMode="auto">
          <a:xfrm>
            <a:off x="6381750" y="5221288"/>
            <a:ext cx="2255838" cy="685800"/>
            <a:chOff x="3744" y="3169"/>
            <a:chExt cx="1421" cy="432"/>
          </a:xfrm>
        </p:grpSpPr>
        <p:grpSp>
          <p:nvGrpSpPr>
            <p:cNvPr id="27685" name="Group 19"/>
            <p:cNvGrpSpPr>
              <a:grpSpLocks/>
            </p:cNvGrpSpPr>
            <p:nvPr/>
          </p:nvGrpSpPr>
          <p:grpSpPr bwMode="auto">
            <a:xfrm>
              <a:off x="3744" y="3169"/>
              <a:ext cx="1421" cy="432"/>
              <a:chOff x="3744" y="3169"/>
              <a:chExt cx="1421" cy="432"/>
            </a:xfrm>
          </p:grpSpPr>
          <p:sp>
            <p:nvSpPr>
              <p:cNvPr id="27687" name="Text Box 20"/>
              <p:cNvSpPr txBox="1">
                <a:spLocks noChangeArrowheads="1"/>
              </p:cNvSpPr>
              <p:nvPr/>
            </p:nvSpPr>
            <p:spPr bwMode="auto">
              <a:xfrm>
                <a:off x="3744" y="3169"/>
                <a:ext cx="142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b="1">
                    <a:latin typeface="Calibri" panose="020F0502020204030204" pitchFamily="34" charset="0"/>
                  </a:rPr>
                  <a:t>Foreign</a:t>
                </a:r>
              </a:p>
              <a:p>
                <a:pPr>
                  <a:spcBef>
                    <a:spcPct val="0"/>
                  </a:spcBef>
                  <a:buFontTx/>
                  <a:buNone/>
                </a:pPr>
                <a:r>
                  <a:rPr lang="en-US" altLang="en-US" sz="1600" b="1">
                    <a:latin typeface="Calibri" panose="020F0502020204030204" pitchFamily="34" charset="0"/>
                  </a:rPr>
                  <a:t>employment</a:t>
                </a:r>
              </a:p>
            </p:txBody>
          </p:sp>
          <p:sp>
            <p:nvSpPr>
              <p:cNvPr id="27688" name="Line 21"/>
              <p:cNvSpPr>
                <a:spLocks noChangeShapeType="1"/>
              </p:cNvSpPr>
              <p:nvPr/>
            </p:nvSpPr>
            <p:spPr bwMode="auto">
              <a:xfrm flipH="1">
                <a:off x="3792" y="3601"/>
                <a:ext cx="288" cy="0"/>
              </a:xfrm>
              <a:prstGeom prst="line">
                <a:avLst/>
              </a:prstGeom>
              <a:noFill/>
              <a:ln w="25400">
                <a:solidFill>
                  <a:schemeClr val="tx1"/>
                </a:solidFill>
                <a:round/>
                <a:headEnd type="none" w="sm" len="sm"/>
                <a:tailEnd type="arrow" w="sm" len="sm"/>
              </a:ln>
              <a:extLst>
                <a:ext uri="{909E8E84-426E-40DD-AFC4-6F175D3DCCD1}">
                  <a14:hiddenFill xmlns:a14="http://schemas.microsoft.com/office/drawing/2010/main">
                    <a:noFill/>
                  </a14:hiddenFill>
                </a:ext>
              </a:extLst>
            </p:spPr>
            <p:txBody>
              <a:bodyPr/>
              <a:lstStyle/>
              <a:p>
                <a:endParaRPr lang="en-US"/>
              </a:p>
            </p:txBody>
          </p:sp>
        </p:grpSp>
        <p:sp>
          <p:nvSpPr>
            <p:cNvPr id="27686" name="Text Box 22"/>
            <p:cNvSpPr txBox="1">
              <a:spLocks noChangeArrowheads="1"/>
            </p:cNvSpPr>
            <p:nvPr/>
          </p:nvSpPr>
          <p:spPr bwMode="auto">
            <a:xfrm>
              <a:off x="4560" y="3177"/>
              <a:ext cx="26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1" i="1">
                  <a:latin typeface="Calibri" panose="020F0502020204030204" pitchFamily="34" charset="0"/>
                </a:rPr>
                <a:t>O</a:t>
              </a:r>
              <a:r>
                <a:rPr lang="en-US" altLang="en-US" sz="1800" b="1" i="1" baseline="30000">
                  <a:latin typeface="Calibri" panose="020F0502020204030204" pitchFamily="34" charset="0"/>
                </a:rPr>
                <a:t>*</a:t>
              </a:r>
              <a:endParaRPr lang="en-US" altLang="en-US" sz="1800" b="1" i="1">
                <a:latin typeface="Calibri" panose="020F0502020204030204" pitchFamily="34" charset="0"/>
              </a:endParaRPr>
            </a:p>
          </p:txBody>
        </p:sp>
      </p:grpSp>
      <p:sp>
        <p:nvSpPr>
          <p:cNvPr id="64536" name="AutoShape 24"/>
          <p:cNvSpPr>
            <a:spLocks/>
          </p:cNvSpPr>
          <p:nvPr/>
        </p:nvSpPr>
        <p:spPr bwMode="auto">
          <a:xfrm rot="16200000" flipV="1">
            <a:off x="5762625" y="4387850"/>
            <a:ext cx="152400" cy="3867150"/>
          </a:xfrm>
          <a:prstGeom prst="leftBrace">
            <a:avLst>
              <a:gd name="adj1" fmla="val 211458"/>
              <a:gd name="adj2" fmla="val 50000"/>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US" altLang="en-US" sz="1800" b="1">
              <a:latin typeface="Calibri" panose="020F0502020204030204" pitchFamily="34" charset="0"/>
            </a:endParaRPr>
          </a:p>
        </p:txBody>
      </p:sp>
      <p:sp>
        <p:nvSpPr>
          <p:cNvPr id="64537" name="Text Box 25"/>
          <p:cNvSpPr txBox="1">
            <a:spLocks noChangeArrowheads="1"/>
          </p:cNvSpPr>
          <p:nvPr/>
        </p:nvSpPr>
        <p:spPr bwMode="auto">
          <a:xfrm>
            <a:off x="4772025" y="6491289"/>
            <a:ext cx="2344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1">
                <a:latin typeface="Calibri" panose="020F0502020204030204" pitchFamily="34" charset="0"/>
              </a:rPr>
              <a:t>Total world labor force</a:t>
            </a:r>
          </a:p>
        </p:txBody>
      </p:sp>
      <p:grpSp>
        <p:nvGrpSpPr>
          <p:cNvPr id="7" name="Group 38"/>
          <p:cNvGrpSpPr>
            <a:grpSpLocks/>
          </p:cNvGrpSpPr>
          <p:nvPr/>
        </p:nvGrpSpPr>
        <p:grpSpPr bwMode="auto">
          <a:xfrm>
            <a:off x="3829050" y="2381250"/>
            <a:ext cx="3924300" cy="2565400"/>
            <a:chOff x="1452" y="1500"/>
            <a:chExt cx="2472" cy="1616"/>
          </a:xfrm>
        </p:grpSpPr>
        <p:sp>
          <p:nvSpPr>
            <p:cNvPr id="27675" name="Text Box 28"/>
            <p:cNvSpPr txBox="1">
              <a:spLocks noChangeArrowheads="1"/>
            </p:cNvSpPr>
            <p:nvPr/>
          </p:nvSpPr>
          <p:spPr bwMode="auto">
            <a:xfrm>
              <a:off x="1452" y="1500"/>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A</a:t>
              </a:r>
            </a:p>
          </p:txBody>
        </p:sp>
        <p:sp>
          <p:nvSpPr>
            <p:cNvPr id="27676" name="Text Box 29"/>
            <p:cNvSpPr txBox="1">
              <a:spLocks noChangeArrowheads="1"/>
            </p:cNvSpPr>
            <p:nvPr/>
          </p:nvSpPr>
          <p:spPr bwMode="auto">
            <a:xfrm>
              <a:off x="1488" y="1948"/>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B</a:t>
              </a:r>
            </a:p>
          </p:txBody>
        </p:sp>
        <p:sp>
          <p:nvSpPr>
            <p:cNvPr id="27677" name="Text Box 30"/>
            <p:cNvSpPr txBox="1">
              <a:spLocks noChangeArrowheads="1"/>
            </p:cNvSpPr>
            <p:nvPr/>
          </p:nvSpPr>
          <p:spPr bwMode="auto">
            <a:xfrm>
              <a:off x="1452" y="2532"/>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C</a:t>
              </a:r>
            </a:p>
          </p:txBody>
        </p:sp>
        <p:sp>
          <p:nvSpPr>
            <p:cNvPr id="27678" name="Text Box 31"/>
            <p:cNvSpPr txBox="1">
              <a:spLocks noChangeArrowheads="1"/>
            </p:cNvSpPr>
            <p:nvPr/>
          </p:nvSpPr>
          <p:spPr bwMode="auto">
            <a:xfrm>
              <a:off x="2208" y="1948"/>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D</a:t>
              </a:r>
            </a:p>
          </p:txBody>
        </p:sp>
        <p:sp>
          <p:nvSpPr>
            <p:cNvPr id="27679" name="Text Box 32"/>
            <p:cNvSpPr txBox="1">
              <a:spLocks noChangeArrowheads="1"/>
            </p:cNvSpPr>
            <p:nvPr/>
          </p:nvSpPr>
          <p:spPr bwMode="auto">
            <a:xfrm>
              <a:off x="2220" y="2304"/>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E</a:t>
              </a:r>
            </a:p>
          </p:txBody>
        </p:sp>
        <p:sp>
          <p:nvSpPr>
            <p:cNvPr id="27680" name="Text Box 33"/>
            <p:cNvSpPr txBox="1">
              <a:spLocks noChangeArrowheads="1"/>
            </p:cNvSpPr>
            <p:nvPr/>
          </p:nvSpPr>
          <p:spPr bwMode="auto">
            <a:xfrm>
              <a:off x="2568" y="2436"/>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F</a:t>
              </a:r>
            </a:p>
          </p:txBody>
        </p:sp>
        <p:sp>
          <p:nvSpPr>
            <p:cNvPr id="27681" name="Text Box 34"/>
            <p:cNvSpPr txBox="1">
              <a:spLocks noChangeArrowheads="1"/>
            </p:cNvSpPr>
            <p:nvPr/>
          </p:nvSpPr>
          <p:spPr bwMode="auto">
            <a:xfrm>
              <a:off x="2568" y="2904"/>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G</a:t>
              </a:r>
            </a:p>
          </p:txBody>
        </p:sp>
        <p:sp>
          <p:nvSpPr>
            <p:cNvPr id="27682" name="Text Box 35"/>
            <p:cNvSpPr txBox="1">
              <a:spLocks noChangeArrowheads="1"/>
            </p:cNvSpPr>
            <p:nvPr/>
          </p:nvSpPr>
          <p:spPr bwMode="auto">
            <a:xfrm>
              <a:off x="3612" y="1948"/>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H</a:t>
              </a:r>
            </a:p>
          </p:txBody>
        </p:sp>
        <p:sp>
          <p:nvSpPr>
            <p:cNvPr id="27683" name="Text Box 36"/>
            <p:cNvSpPr txBox="1">
              <a:spLocks noChangeArrowheads="1"/>
            </p:cNvSpPr>
            <p:nvPr/>
          </p:nvSpPr>
          <p:spPr bwMode="auto">
            <a:xfrm>
              <a:off x="3612" y="2364"/>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I</a:t>
              </a:r>
            </a:p>
          </p:txBody>
        </p:sp>
        <p:sp>
          <p:nvSpPr>
            <p:cNvPr id="27684" name="Text Box 37"/>
            <p:cNvSpPr txBox="1">
              <a:spLocks noChangeArrowheads="1"/>
            </p:cNvSpPr>
            <p:nvPr/>
          </p:nvSpPr>
          <p:spPr bwMode="auto">
            <a:xfrm>
              <a:off x="3612" y="2904"/>
              <a:ext cx="31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J</a:t>
              </a:r>
            </a:p>
          </p:txBody>
        </p:sp>
      </p:grpSp>
      <p:grpSp>
        <p:nvGrpSpPr>
          <p:cNvPr id="8" name="Group 44"/>
          <p:cNvGrpSpPr>
            <a:grpSpLocks/>
          </p:cNvGrpSpPr>
          <p:nvPr/>
        </p:nvGrpSpPr>
        <p:grpSpPr bwMode="auto">
          <a:xfrm>
            <a:off x="1797050" y="3981450"/>
            <a:ext cx="3194050" cy="1181100"/>
            <a:chOff x="172" y="2508"/>
            <a:chExt cx="2012" cy="744"/>
          </a:xfrm>
        </p:grpSpPr>
        <p:sp>
          <p:nvSpPr>
            <p:cNvPr id="27673" name="Text Box 40"/>
            <p:cNvSpPr txBox="1">
              <a:spLocks noChangeArrowheads="1"/>
            </p:cNvSpPr>
            <p:nvPr/>
          </p:nvSpPr>
          <p:spPr bwMode="auto">
            <a:xfrm>
              <a:off x="172" y="2508"/>
              <a:ext cx="1052" cy="37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n-US" altLang="en-US" sz="1600" b="1">
                  <a:latin typeface="Calibri" panose="020F0502020204030204" pitchFamily="34" charset="0"/>
                </a:rPr>
                <a:t>Populations before migration</a:t>
              </a:r>
            </a:p>
          </p:txBody>
        </p:sp>
        <p:sp>
          <p:nvSpPr>
            <p:cNvPr id="27674" name="Line 41"/>
            <p:cNvSpPr>
              <a:spLocks noChangeShapeType="1"/>
            </p:cNvSpPr>
            <p:nvPr/>
          </p:nvSpPr>
          <p:spPr bwMode="auto">
            <a:xfrm>
              <a:off x="1224" y="2760"/>
              <a:ext cx="960" cy="49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9" name="Group 45"/>
          <p:cNvGrpSpPr>
            <a:grpSpLocks/>
          </p:cNvGrpSpPr>
          <p:nvPr/>
        </p:nvGrpSpPr>
        <p:grpSpPr bwMode="auto">
          <a:xfrm>
            <a:off x="6457951" y="4662489"/>
            <a:ext cx="3954463" cy="590550"/>
            <a:chOff x="3108" y="2937"/>
            <a:chExt cx="2491" cy="372"/>
          </a:xfrm>
        </p:grpSpPr>
        <p:sp>
          <p:nvSpPr>
            <p:cNvPr id="27671" name="Text Box 42"/>
            <p:cNvSpPr txBox="1">
              <a:spLocks noChangeArrowheads="1"/>
            </p:cNvSpPr>
            <p:nvPr/>
          </p:nvSpPr>
          <p:spPr bwMode="auto">
            <a:xfrm>
              <a:off x="4524" y="2937"/>
              <a:ext cx="1075" cy="37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Populations after migration</a:t>
              </a:r>
            </a:p>
          </p:txBody>
        </p:sp>
        <p:sp>
          <p:nvSpPr>
            <p:cNvPr id="27672" name="Line 43"/>
            <p:cNvSpPr>
              <a:spLocks noChangeShapeType="1"/>
            </p:cNvSpPr>
            <p:nvPr/>
          </p:nvSpPr>
          <p:spPr bwMode="auto">
            <a:xfrm flipH="1">
              <a:off x="3108" y="3116"/>
              <a:ext cx="1416" cy="12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0" name="Group 48"/>
          <p:cNvGrpSpPr>
            <a:grpSpLocks/>
          </p:cNvGrpSpPr>
          <p:nvPr/>
        </p:nvGrpSpPr>
        <p:grpSpPr bwMode="auto">
          <a:xfrm>
            <a:off x="2840039" y="1543050"/>
            <a:ext cx="1031875" cy="3676650"/>
            <a:chOff x="829" y="972"/>
            <a:chExt cx="650" cy="2316"/>
          </a:xfrm>
        </p:grpSpPr>
        <p:sp>
          <p:nvSpPr>
            <p:cNvPr id="27669" name="Line 3"/>
            <p:cNvSpPr>
              <a:spLocks noChangeShapeType="1"/>
            </p:cNvSpPr>
            <p:nvPr/>
          </p:nvSpPr>
          <p:spPr bwMode="auto">
            <a:xfrm flipV="1">
              <a:off x="1440" y="1032"/>
              <a:ext cx="0" cy="225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0" name="Text Box 46"/>
            <p:cNvSpPr txBox="1">
              <a:spLocks noChangeArrowheads="1"/>
            </p:cNvSpPr>
            <p:nvPr/>
          </p:nvSpPr>
          <p:spPr bwMode="auto">
            <a:xfrm>
              <a:off x="829" y="972"/>
              <a:ext cx="65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dirty="0">
                  <a:latin typeface="Calibri" panose="020F0502020204030204" pitchFamily="34" charset="0"/>
                </a:rPr>
                <a:t>(</a:t>
              </a:r>
              <a:r>
                <a:rPr lang="en-US" altLang="en-US" sz="1600" b="1" i="1" dirty="0">
                  <a:latin typeface="Calibri" panose="020F0502020204030204" pitchFamily="34" charset="0"/>
                </a:rPr>
                <a:t>w/p</a:t>
              </a:r>
              <a:r>
                <a:rPr lang="en-US" altLang="en-US" sz="1600" b="1" dirty="0">
                  <a:latin typeface="Calibri" panose="020F0502020204030204" pitchFamily="34" charset="0"/>
                </a:rPr>
                <a:t>)</a:t>
              </a:r>
              <a:r>
                <a:rPr lang="en-US" altLang="en-US" sz="1600" b="1" baseline="-25000" dirty="0">
                  <a:latin typeface="Calibri" panose="020F0502020204030204" pitchFamily="34" charset="0"/>
                </a:rPr>
                <a:t>home</a:t>
              </a:r>
            </a:p>
          </p:txBody>
        </p:sp>
      </p:grpSp>
      <p:grpSp>
        <p:nvGrpSpPr>
          <p:cNvPr id="11" name="Group 49"/>
          <p:cNvGrpSpPr>
            <a:grpSpLocks/>
          </p:cNvGrpSpPr>
          <p:nvPr/>
        </p:nvGrpSpPr>
        <p:grpSpPr bwMode="auto">
          <a:xfrm>
            <a:off x="7743826" y="1638300"/>
            <a:ext cx="1069975" cy="3581400"/>
            <a:chOff x="3918" y="1032"/>
            <a:chExt cx="674" cy="2256"/>
          </a:xfrm>
        </p:grpSpPr>
        <p:sp>
          <p:nvSpPr>
            <p:cNvPr id="27667" name="Line 5"/>
            <p:cNvSpPr>
              <a:spLocks noChangeShapeType="1"/>
            </p:cNvSpPr>
            <p:nvPr/>
          </p:nvSpPr>
          <p:spPr bwMode="auto">
            <a:xfrm flipV="1">
              <a:off x="3936" y="1032"/>
              <a:ext cx="0" cy="225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8" name="Text Box 47"/>
            <p:cNvSpPr txBox="1">
              <a:spLocks noChangeArrowheads="1"/>
            </p:cNvSpPr>
            <p:nvPr/>
          </p:nvSpPr>
          <p:spPr bwMode="auto">
            <a:xfrm>
              <a:off x="3918" y="1044"/>
              <a:ext cx="67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a:t>
              </a:r>
              <a:r>
                <a:rPr lang="en-US" altLang="en-US" sz="1600" b="1" i="1">
                  <a:latin typeface="Calibri" panose="020F0502020204030204" pitchFamily="34" charset="0"/>
                </a:rPr>
                <a:t>w</a:t>
              </a:r>
              <a:r>
                <a:rPr lang="en-US" altLang="en-US" sz="1600" b="1">
                  <a:latin typeface="Calibri" panose="020F0502020204030204" pitchFamily="34" charset="0"/>
                </a:rPr>
                <a:t>/</a:t>
              </a:r>
              <a:r>
                <a:rPr lang="en-US" altLang="en-US" sz="1600" b="1" i="1">
                  <a:latin typeface="Calibri" panose="020F0502020204030204" pitchFamily="34" charset="0"/>
                </a:rPr>
                <a:t>p</a:t>
              </a:r>
              <a:r>
                <a:rPr lang="en-US" altLang="en-US" sz="1600" b="1">
                  <a:latin typeface="Calibri" panose="020F0502020204030204" pitchFamily="34" charset="0"/>
                </a:rPr>
                <a:t>)</a:t>
              </a:r>
              <a:r>
                <a:rPr lang="en-US" altLang="en-US" sz="1600" b="1" baseline="-25000">
                  <a:latin typeface="Calibri" panose="020F0502020204030204" pitchFamily="34" charset="0"/>
                </a:rPr>
                <a:t>foreign</a:t>
              </a:r>
            </a:p>
          </p:txBody>
        </p:sp>
      </p:grpSp>
      <p:sp>
        <p:nvSpPr>
          <p:cNvPr id="4" name="TextBox 3"/>
          <p:cNvSpPr txBox="1"/>
          <p:nvPr/>
        </p:nvSpPr>
        <p:spPr>
          <a:xfrm>
            <a:off x="894735" y="2618348"/>
            <a:ext cx="2854531" cy="338554"/>
          </a:xfrm>
          <a:prstGeom prst="rect">
            <a:avLst/>
          </a:prstGeom>
          <a:noFill/>
        </p:spPr>
        <p:txBody>
          <a:bodyPr wrap="square" rtlCol="0">
            <a:spAutoFit/>
          </a:bodyPr>
          <a:lstStyle/>
          <a:p>
            <a:pPr algn="r"/>
            <a:r>
              <a:rPr lang="en-US" sz="1600" b="1" dirty="0">
                <a:latin typeface="Calibri" panose="020F0502020204030204" pitchFamily="34" charset="0"/>
                <a:cs typeface="Calibri" panose="020F0502020204030204" pitchFamily="34" charset="0"/>
              </a:rPr>
              <a:t>Pre-migration wage in Home</a:t>
            </a:r>
          </a:p>
        </p:txBody>
      </p:sp>
      <p:sp>
        <p:nvSpPr>
          <p:cNvPr id="48" name="TextBox 47"/>
          <p:cNvSpPr txBox="1"/>
          <p:nvPr/>
        </p:nvSpPr>
        <p:spPr>
          <a:xfrm>
            <a:off x="7860913" y="4137433"/>
            <a:ext cx="2825034" cy="341159"/>
          </a:xfrm>
          <a:prstGeom prst="rect">
            <a:avLst/>
          </a:prstGeom>
          <a:noFill/>
        </p:spPr>
        <p:txBody>
          <a:bodyPr wrap="square" rtlCol="0">
            <a:spAutoFit/>
          </a:bodyPr>
          <a:lstStyle/>
          <a:p>
            <a:r>
              <a:rPr lang="en-US" sz="1600" b="1" dirty="0">
                <a:latin typeface="Calibri" panose="020F0502020204030204" pitchFamily="34" charset="0"/>
                <a:cs typeface="Calibri" panose="020F0502020204030204" pitchFamily="34" charset="0"/>
              </a:rPr>
              <a:t>Pre-migration wage in Foreign</a:t>
            </a:r>
          </a:p>
        </p:txBody>
      </p:sp>
      <p:sp>
        <p:nvSpPr>
          <p:cNvPr id="49" name="TextBox 48"/>
          <p:cNvSpPr txBox="1"/>
          <p:nvPr/>
        </p:nvSpPr>
        <p:spPr>
          <a:xfrm>
            <a:off x="7872518" y="3184626"/>
            <a:ext cx="2825034" cy="584775"/>
          </a:xfrm>
          <a:prstGeom prst="rect">
            <a:avLst/>
          </a:prstGeom>
          <a:noFill/>
        </p:spPr>
        <p:txBody>
          <a:bodyPr wrap="square" rtlCol="0">
            <a:spAutoFit/>
          </a:bodyPr>
          <a:lstStyle/>
          <a:p>
            <a:r>
              <a:rPr lang="en-US" sz="1600" b="1" dirty="0">
                <a:latin typeface="Calibri" panose="020F0502020204030204" pitchFamily="34" charset="0"/>
                <a:cs typeface="Calibri" panose="020F0502020204030204" pitchFamily="34" charset="0"/>
              </a:rPr>
              <a:t>Wage in both countries when migration is complete</a:t>
            </a:r>
          </a:p>
        </p:txBody>
      </p:sp>
      <p:sp>
        <p:nvSpPr>
          <p:cNvPr id="50" name="TextBox 49"/>
          <p:cNvSpPr txBox="1"/>
          <p:nvPr/>
        </p:nvSpPr>
        <p:spPr>
          <a:xfrm>
            <a:off x="4157712" y="2052738"/>
            <a:ext cx="1338522" cy="523220"/>
          </a:xfrm>
          <a:prstGeom prst="rect">
            <a:avLst/>
          </a:prstGeom>
          <a:noFill/>
        </p:spPr>
        <p:txBody>
          <a:bodyPr wrap="square" rtlCol="0">
            <a:spAutoFit/>
          </a:bodyPr>
          <a:lstStyle/>
          <a:p>
            <a:pPr algn="ctr"/>
            <a:r>
              <a:rPr lang="en-US" sz="1400" b="1" dirty="0">
                <a:latin typeface="Calibri" panose="020F0502020204030204" pitchFamily="34" charset="0"/>
                <a:cs typeface="Calibri" panose="020F0502020204030204" pitchFamily="34" charset="0"/>
              </a:rPr>
              <a:t>Labor Demand in Home</a:t>
            </a:r>
          </a:p>
        </p:txBody>
      </p:sp>
      <p:sp>
        <p:nvSpPr>
          <p:cNvPr id="51" name="TextBox 50"/>
          <p:cNvSpPr txBox="1"/>
          <p:nvPr/>
        </p:nvSpPr>
        <p:spPr>
          <a:xfrm>
            <a:off x="6168408" y="2509939"/>
            <a:ext cx="1338522" cy="523220"/>
          </a:xfrm>
          <a:prstGeom prst="rect">
            <a:avLst/>
          </a:prstGeom>
          <a:noFill/>
        </p:spPr>
        <p:txBody>
          <a:bodyPr wrap="square" rtlCol="0">
            <a:spAutoFit/>
          </a:bodyPr>
          <a:lstStyle/>
          <a:p>
            <a:pPr algn="ctr"/>
            <a:r>
              <a:rPr lang="en-US" sz="1400" b="1" dirty="0">
                <a:latin typeface="Calibri" panose="020F0502020204030204" pitchFamily="34" charset="0"/>
                <a:cs typeface="Calibri" panose="020F0502020204030204" pitchFamily="34" charset="0"/>
              </a:rPr>
              <a:t>Labor Demand in Foreign</a:t>
            </a:r>
          </a:p>
        </p:txBody>
      </p:sp>
      <p:sp>
        <p:nvSpPr>
          <p:cNvPr id="6" name="Oval 5"/>
          <p:cNvSpPr/>
          <p:nvPr/>
        </p:nvSpPr>
        <p:spPr>
          <a:xfrm>
            <a:off x="4994768" y="5161950"/>
            <a:ext cx="108155" cy="1081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6356542" y="5166866"/>
            <a:ext cx="108155" cy="1081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4516"/>
                                        </p:tgtEl>
                                        <p:attrNameLst>
                                          <p:attrName>style.visibility</p:attrName>
                                        </p:attrNameLst>
                                      </p:cBhvr>
                                      <p:to>
                                        <p:strVal val="visible"/>
                                      </p:to>
                                    </p:set>
                                    <p:animEffect transition="in" filter="dissolve">
                                      <p:cBhvr>
                                        <p:cTn id="7" dur="500"/>
                                        <p:tgtEl>
                                          <p:spTgt spid="645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4518"/>
                                        </p:tgtEl>
                                        <p:attrNameLst>
                                          <p:attrName>style.visibility</p:attrName>
                                        </p:attrNameLst>
                                      </p:cBhvr>
                                      <p:to>
                                        <p:strVal val="visible"/>
                                      </p:to>
                                    </p:set>
                                    <p:animEffect transition="in" filter="wipe(up)">
                                      <p:cBhvr>
                                        <p:cTn id="22" dur="500"/>
                                        <p:tgtEl>
                                          <p:spTgt spid="6451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dissolve">
                                      <p:cBhvr>
                                        <p:cTn id="36" dur="500"/>
                                        <p:tgtEl>
                                          <p:spTgt spid="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2" fill="hold" nodeType="clickEffect">
                                  <p:stCondLst>
                                    <p:cond delay="0"/>
                                  </p:stCondLst>
                                  <p:childTnLst>
                                    <p:set>
                                      <p:cBhvr>
                                        <p:cTn id="40" dur="1" fill="hold">
                                          <p:stCondLst>
                                            <p:cond delay="0"/>
                                          </p:stCondLst>
                                        </p:cTn>
                                        <p:tgtEl>
                                          <p:spTgt spid="64519"/>
                                        </p:tgtEl>
                                        <p:attrNameLst>
                                          <p:attrName>style.visibility</p:attrName>
                                        </p:attrNameLst>
                                      </p:cBhvr>
                                      <p:to>
                                        <p:strVal val="visible"/>
                                      </p:to>
                                    </p:set>
                                    <p:animEffect transition="in" filter="wipe(right)">
                                      <p:cBhvr>
                                        <p:cTn id="41" dur="500"/>
                                        <p:tgtEl>
                                          <p:spTgt spid="6451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64536"/>
                                        </p:tgtEl>
                                        <p:attrNameLst>
                                          <p:attrName>style.visibility</p:attrName>
                                        </p:attrNameLst>
                                      </p:cBhvr>
                                      <p:to>
                                        <p:strVal val="visible"/>
                                      </p:to>
                                    </p:set>
                                    <p:animEffect transition="in" filter="dissolve">
                                      <p:cBhvr>
                                        <p:cTn id="50" dur="500"/>
                                        <p:tgtEl>
                                          <p:spTgt spid="6453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64537"/>
                                        </p:tgtEl>
                                        <p:attrNameLst>
                                          <p:attrName>style.visibility</p:attrName>
                                        </p:attrNameLst>
                                      </p:cBhvr>
                                      <p:to>
                                        <p:strVal val="visible"/>
                                      </p:to>
                                    </p:set>
                                    <p:animEffect transition="in" filter="dissolve">
                                      <p:cBhvr>
                                        <p:cTn id="55" dur="500"/>
                                        <p:tgtEl>
                                          <p:spTgt spid="6453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6"/>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wipe(left)">
                                      <p:cBhvr>
                                        <p:cTn id="64" dur="500"/>
                                        <p:tgtEl>
                                          <p:spTgt spid="8"/>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4" fill="hold" nodeType="click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wipe(down)">
                                      <p:cBhvr>
                                        <p:cTn id="69" dur="500"/>
                                        <p:tgtEl>
                                          <p:spTgt spid="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4"/>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64524"/>
                                        </p:tgtEl>
                                        <p:attrNameLst>
                                          <p:attrName>style.visibility</p:attrName>
                                        </p:attrNameLst>
                                      </p:cBhvr>
                                      <p:to>
                                        <p:strVal val="visible"/>
                                      </p:to>
                                    </p:set>
                                    <p:animEffect transition="in" filter="wipe(left)">
                                      <p:cBhvr>
                                        <p:cTn id="78" dur="500"/>
                                        <p:tgtEl>
                                          <p:spTgt spid="64524"/>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2" fill="hold" nodeType="click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wipe(right)">
                                      <p:cBhvr>
                                        <p:cTn id="91" dur="500"/>
                                        <p:tgtEl>
                                          <p:spTgt spid="9"/>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4" fill="hold" nodeType="clickEffect">
                                  <p:stCondLst>
                                    <p:cond delay="0"/>
                                  </p:stCondLst>
                                  <p:childTnLst>
                                    <p:set>
                                      <p:cBhvr>
                                        <p:cTn id="95" dur="1" fill="hold">
                                          <p:stCondLst>
                                            <p:cond delay="0"/>
                                          </p:stCondLst>
                                        </p:cTn>
                                        <p:tgtEl>
                                          <p:spTgt spid="64521"/>
                                        </p:tgtEl>
                                        <p:attrNameLst>
                                          <p:attrName>style.visibility</p:attrName>
                                        </p:attrNameLst>
                                      </p:cBhvr>
                                      <p:to>
                                        <p:strVal val="visible"/>
                                      </p:to>
                                    </p:set>
                                    <p:animEffect transition="in" filter="wipe(down)">
                                      <p:cBhvr>
                                        <p:cTn id="96" dur="500"/>
                                        <p:tgtEl>
                                          <p:spTgt spid="64521"/>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9" presetClass="entr" presetSubtype="0" fill="hold" nodeType="clickEffect">
                                  <p:stCondLst>
                                    <p:cond delay="0"/>
                                  </p:stCondLst>
                                  <p:childTnLst>
                                    <p:set>
                                      <p:cBhvr>
                                        <p:cTn id="100" dur="1" fill="hold">
                                          <p:stCondLst>
                                            <p:cond delay="0"/>
                                          </p:stCondLst>
                                        </p:cTn>
                                        <p:tgtEl>
                                          <p:spTgt spid="64522"/>
                                        </p:tgtEl>
                                        <p:attrNameLst>
                                          <p:attrName>style.visibility</p:attrName>
                                        </p:attrNameLst>
                                      </p:cBhvr>
                                      <p:to>
                                        <p:strVal val="visible"/>
                                      </p:to>
                                    </p:set>
                                    <p:animEffect transition="in" filter="dissolve">
                                      <p:cBhvr>
                                        <p:cTn id="101" dur="500"/>
                                        <p:tgtEl>
                                          <p:spTgt spid="64522"/>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49"/>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9" presetClass="entr" presetSubtype="0" fill="hold" nodeType="clickEffect">
                                  <p:stCondLst>
                                    <p:cond delay="0"/>
                                  </p:stCondLst>
                                  <p:childTnLst>
                                    <p:set>
                                      <p:cBhvr>
                                        <p:cTn id="109" dur="1" fill="hold">
                                          <p:stCondLst>
                                            <p:cond delay="0"/>
                                          </p:stCondLst>
                                        </p:cTn>
                                        <p:tgtEl>
                                          <p:spTgt spid="7"/>
                                        </p:tgtEl>
                                        <p:attrNameLst>
                                          <p:attrName>style.visibility</p:attrName>
                                        </p:attrNameLst>
                                      </p:cBhvr>
                                      <p:to>
                                        <p:strVal val="visible"/>
                                      </p:to>
                                    </p:set>
                                    <p:animEffect transition="in" filter="dissolve">
                                      <p:cBhvr>
                                        <p:cTn id="1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6" grpId="0" animBg="1" autoUpdateAnimBg="0"/>
      <p:bldP spid="64537" grpId="0" autoUpdateAnimBg="0"/>
      <p:bldP spid="4" grpId="0"/>
      <p:bldP spid="48" grpId="0"/>
      <p:bldP spid="49" grpId="0"/>
      <p:bldP spid="50" grpId="0"/>
      <p:bldP spid="51" grpId="0"/>
      <p:bldP spid="6" grpId="0" animBg="1"/>
      <p:bldP spid="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09800" y="412750"/>
            <a:ext cx="7772400" cy="1143000"/>
          </a:xfrm>
        </p:spPr>
        <p:txBody>
          <a:bodyPr/>
          <a:lstStyle/>
          <a:p>
            <a:pPr eaLnBrk="1" hangingPunct="1"/>
            <a:r>
              <a:rPr lang="en-US" altLang="en-US"/>
              <a:t>Who Gains? Who Loses?</a:t>
            </a:r>
          </a:p>
        </p:txBody>
      </p:sp>
      <p:graphicFrame>
        <p:nvGraphicFramePr>
          <p:cNvPr id="68675" name="Group 67"/>
          <p:cNvGraphicFramePr>
            <a:graphicFrameLocks noGrp="1"/>
          </p:cNvGraphicFramePr>
          <p:nvPr>
            <p:ph type="tbl" idx="1"/>
          </p:nvPr>
        </p:nvGraphicFramePr>
        <p:xfrm>
          <a:off x="2130425" y="1701800"/>
          <a:ext cx="8020051" cy="1981200"/>
        </p:xfrm>
        <a:graphic>
          <a:graphicData uri="http://schemas.openxmlformats.org/drawingml/2006/table">
            <a:tbl>
              <a:tblPr/>
              <a:tblGrid>
                <a:gridCol w="1062591">
                  <a:extLst>
                    <a:ext uri="{9D8B030D-6E8A-4147-A177-3AD203B41FA5}">
                      <a16:colId xmlns:a16="http://schemas.microsoft.com/office/drawing/2014/main" val="20000"/>
                    </a:ext>
                  </a:extLst>
                </a:gridCol>
                <a:gridCol w="959266">
                  <a:extLst>
                    <a:ext uri="{9D8B030D-6E8A-4147-A177-3AD203B41FA5}">
                      <a16:colId xmlns:a16="http://schemas.microsoft.com/office/drawing/2014/main" val="20001"/>
                    </a:ext>
                  </a:extLst>
                </a:gridCol>
                <a:gridCol w="1184715">
                  <a:extLst>
                    <a:ext uri="{9D8B030D-6E8A-4147-A177-3AD203B41FA5}">
                      <a16:colId xmlns:a16="http://schemas.microsoft.com/office/drawing/2014/main" val="20002"/>
                    </a:ext>
                  </a:extLst>
                </a:gridCol>
                <a:gridCol w="1483195">
                  <a:extLst>
                    <a:ext uri="{9D8B030D-6E8A-4147-A177-3AD203B41FA5}">
                      <a16:colId xmlns:a16="http://schemas.microsoft.com/office/drawing/2014/main" val="20003"/>
                    </a:ext>
                  </a:extLst>
                </a:gridCol>
                <a:gridCol w="1184715">
                  <a:extLst>
                    <a:ext uri="{9D8B030D-6E8A-4147-A177-3AD203B41FA5}">
                      <a16:colId xmlns:a16="http://schemas.microsoft.com/office/drawing/2014/main" val="20004"/>
                    </a:ext>
                  </a:extLst>
                </a:gridCol>
                <a:gridCol w="960854">
                  <a:extLst>
                    <a:ext uri="{9D8B030D-6E8A-4147-A177-3AD203B41FA5}">
                      <a16:colId xmlns:a16="http://schemas.microsoft.com/office/drawing/2014/main" val="20005"/>
                    </a:ext>
                  </a:extLst>
                </a:gridCol>
                <a:gridCol w="1184715">
                  <a:extLst>
                    <a:ext uri="{9D8B030D-6E8A-4147-A177-3AD203B41FA5}">
                      <a16:colId xmlns:a16="http://schemas.microsoft.com/office/drawing/2014/main" val="20006"/>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Calibri" pitchFamily="34" charset="0"/>
                        <a:cs typeface="Calibri" pitchFamily="34" charset="0"/>
                      </a:endParaRPr>
                    </a:p>
                  </a:txBody>
                  <a:tcPr marL="91449" marR="91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alibri" pitchFamily="34" charset="0"/>
                          <a:cs typeface="Calibri" pitchFamily="34" charset="0"/>
                        </a:rPr>
                        <a:t>Before</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alibri" pitchFamily="34" charset="0"/>
                          <a:cs typeface="Calibri" pitchFamily="34" charset="0"/>
                        </a:rPr>
                        <a:t>After (Residents)</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alibri" pitchFamily="34" charset="0"/>
                          <a:cs typeface="Calibri" pitchFamily="34" charset="0"/>
                        </a:rPr>
                        <a:t>After (Citizens)</a:t>
                      </a:r>
                    </a:p>
                  </a:txBody>
                  <a:tcPr marL="91449" marR="91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Calibri" pitchFamily="34" charset="0"/>
                        <a:cs typeface="Calibri" pitchFamily="34" charset="0"/>
                      </a:endParaRPr>
                    </a:p>
                  </a:txBody>
                  <a:tcPr marL="91449" marR="91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alibri" pitchFamily="34" charset="0"/>
                          <a:cs typeface="Calibri" pitchFamily="34" charset="0"/>
                        </a:rPr>
                        <a:t>Home</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alibri" pitchFamily="34" charset="0"/>
                          <a:cs typeface="Calibri" pitchFamily="34" charset="0"/>
                        </a:rPr>
                        <a:t>Foreign</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alibri" pitchFamily="34" charset="0"/>
                          <a:cs typeface="Calibri" pitchFamily="34" charset="0"/>
                        </a:rPr>
                        <a:t>Home</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alibri" pitchFamily="34" charset="0"/>
                          <a:cs typeface="Calibri" pitchFamily="34" charset="0"/>
                        </a:rPr>
                        <a:t>Foreign</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alibri" pitchFamily="34" charset="0"/>
                          <a:cs typeface="Calibri" pitchFamily="34" charset="0"/>
                        </a:rPr>
                        <a:t>Home</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alibri" pitchFamily="34" charset="0"/>
                          <a:cs typeface="Calibri" pitchFamily="34" charset="0"/>
                        </a:rPr>
                        <a:t>Foreign</a:t>
                      </a:r>
                    </a:p>
                  </a:txBody>
                  <a:tcPr marL="91449" marR="91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alibri" pitchFamily="34" charset="0"/>
                          <a:cs typeface="Calibri" pitchFamily="34" charset="0"/>
                        </a:rPr>
                        <a:t>Wages</a:t>
                      </a:r>
                    </a:p>
                  </a:txBody>
                  <a:tcPr marL="91449" marR="91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BC</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GJ</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CEFG</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IJ</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C</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cs typeface="Calibri" pitchFamily="34" charset="0"/>
                        </a:rPr>
                        <a:t>EFGIJ</a:t>
                      </a:r>
                    </a:p>
                  </a:txBody>
                  <a:tcPr marL="91449" marR="91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Calibri" pitchFamily="34" charset="0"/>
                          <a:cs typeface="Calibri" pitchFamily="34" charset="0"/>
                        </a:rPr>
                        <a:t>Profits</a:t>
                      </a:r>
                    </a:p>
                  </a:txBody>
                  <a:tcPr marL="91449" marR="91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A</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FHI</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ABD</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H</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ABD</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H</a:t>
                      </a:r>
                    </a:p>
                  </a:txBody>
                  <a:tcPr marL="91449" marR="91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alibri" pitchFamily="34" charset="0"/>
                          <a:cs typeface="Calibri" pitchFamily="34" charset="0"/>
                        </a:rPr>
                        <a:t>Total</a:t>
                      </a:r>
                    </a:p>
                  </a:txBody>
                  <a:tcPr marL="91449" marR="91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ABC</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FGHIJ</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ABCDEFG</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HIJ</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cs typeface="Calibri" pitchFamily="34" charset="0"/>
                        </a:rPr>
                        <a:t>ABC</a:t>
                      </a:r>
                      <a:r>
                        <a:rPr kumimoji="0" lang="en-US" sz="2000" b="0" i="0" u="none" strike="noStrike" cap="none" normalizeH="0" baseline="0">
                          <a:ln>
                            <a:noFill/>
                          </a:ln>
                          <a:solidFill>
                            <a:srgbClr val="0000FF"/>
                          </a:solidFill>
                          <a:effectLst/>
                          <a:latin typeface="Calibri" pitchFamily="34" charset="0"/>
                          <a:cs typeface="Calibri" pitchFamily="34" charset="0"/>
                        </a:rPr>
                        <a:t>D</a:t>
                      </a:r>
                    </a:p>
                  </a:txBody>
                  <a:tcPr marL="91449" marR="91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0000FF"/>
                          </a:solidFill>
                          <a:effectLst/>
                          <a:latin typeface="Calibri" pitchFamily="34" charset="0"/>
                          <a:cs typeface="Calibri" pitchFamily="34" charset="0"/>
                        </a:rPr>
                        <a:t>E</a:t>
                      </a:r>
                      <a:r>
                        <a:rPr kumimoji="0" lang="en-US" sz="2000" b="0" i="0" u="none" strike="noStrike" cap="none" normalizeH="0" baseline="0" dirty="0">
                          <a:ln>
                            <a:noFill/>
                          </a:ln>
                          <a:solidFill>
                            <a:schemeClr val="tx1"/>
                          </a:solidFill>
                          <a:effectLst/>
                          <a:latin typeface="Calibri" pitchFamily="34" charset="0"/>
                          <a:cs typeface="Calibri" pitchFamily="34" charset="0"/>
                        </a:rPr>
                        <a:t>FGHIJ</a:t>
                      </a:r>
                    </a:p>
                  </a:txBody>
                  <a:tcPr marL="91449" marR="91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2" name="Picture 1"/>
          <p:cNvPicPr>
            <a:picLocks noChangeAspect="1"/>
          </p:cNvPicPr>
          <p:nvPr/>
        </p:nvPicPr>
        <p:blipFill>
          <a:blip r:embed="rId3"/>
          <a:stretch>
            <a:fillRect/>
          </a:stretch>
        </p:blipFill>
        <p:spPr>
          <a:xfrm>
            <a:off x="2122489" y="3751263"/>
            <a:ext cx="3952875" cy="2965450"/>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a:t>Effect on Resource Prices</a:t>
            </a:r>
          </a:p>
        </p:txBody>
      </p:sp>
      <p:sp>
        <p:nvSpPr>
          <p:cNvPr id="29699" name="Rectangle 3"/>
          <p:cNvSpPr>
            <a:spLocks noGrp="1" noChangeArrowheads="1"/>
          </p:cNvSpPr>
          <p:nvPr>
            <p:ph idx="1"/>
          </p:nvPr>
        </p:nvSpPr>
        <p:spPr/>
        <p:txBody>
          <a:bodyPr/>
          <a:lstStyle/>
          <a:p>
            <a:pPr eaLnBrk="1" hangingPunct="1"/>
            <a:r>
              <a:rPr lang="en-US" altLang="en-US" sz="2800"/>
              <a:t>When a resource moves from one country (the guest country) to another (the host country), the relative price of that resource</a:t>
            </a:r>
          </a:p>
          <a:p>
            <a:pPr lvl="1" eaLnBrk="1" hangingPunct="1"/>
            <a:r>
              <a:rPr lang="en-US" altLang="en-US" sz="2400"/>
              <a:t>increases in the guest country, and</a:t>
            </a:r>
          </a:p>
          <a:p>
            <a:pPr lvl="1" eaLnBrk="1" hangingPunct="1"/>
            <a:r>
              <a:rPr lang="en-US" altLang="en-US" sz="2400"/>
              <a:t>decreases in the host country. </a:t>
            </a:r>
          </a:p>
          <a:p>
            <a:pPr eaLnBrk="1" hangingPunct="1"/>
            <a:r>
              <a:rPr lang="en-US" altLang="en-US" sz="2800"/>
              <a:t>For example, if labor migrates from Mexico to the U.S., </a:t>
            </a:r>
          </a:p>
          <a:p>
            <a:pPr lvl="1" eaLnBrk="1" hangingPunct="1"/>
            <a:r>
              <a:rPr lang="en-US" altLang="en-US" sz="2400"/>
              <a:t>the native (or, pre-migration) workers in the U.S. will lose, and </a:t>
            </a:r>
          </a:p>
          <a:p>
            <a:pPr lvl="1" eaLnBrk="1" hangingPunct="1"/>
            <a:r>
              <a:rPr lang="en-US" altLang="en-US" sz="2400"/>
              <a:t>Mexican workers, both those who left Mexico and those who stayed, will gain</a:t>
            </a:r>
          </a:p>
        </p:txBody>
      </p:sp>
    </p:spTree>
  </p:cSld>
  <p:clrMapOvr>
    <a:masterClrMapping/>
  </p:clrMapOvr>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66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TotalTime>
  <Words>1799</Words>
  <Application>Microsoft Office PowerPoint</Application>
  <PresentationFormat>Widescreen</PresentationFormat>
  <Paragraphs>221</Paragraphs>
  <Slides>29</Slides>
  <Notes>15</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Default Design</vt:lpstr>
      <vt:lpstr>Labor Migration</vt:lpstr>
      <vt:lpstr>International Labor Mobility</vt:lpstr>
      <vt:lpstr>Why Resources Migrate</vt:lpstr>
      <vt:lpstr>Recap of Welfare Economics: Willingness to Pay and the Demand Curve</vt:lpstr>
      <vt:lpstr>PowerPoint Presentation</vt:lpstr>
      <vt:lpstr>The Relative Wage</vt:lpstr>
      <vt:lpstr>Before and After Immigration</vt:lpstr>
      <vt:lpstr>Who Gains? Who Loses?</vt:lpstr>
      <vt:lpstr>Effect on Resource Prices</vt:lpstr>
      <vt:lpstr>Effect on Complementary Resources</vt:lpstr>
      <vt:lpstr>Effect of Mexican Immigration on US Wages</vt:lpstr>
      <vt:lpstr>Overall Effect</vt:lpstr>
      <vt:lpstr>Overall Effect on the World</vt:lpstr>
      <vt:lpstr>Complication: Inequality</vt:lpstr>
      <vt:lpstr>Complication: Social Safety Net</vt:lpstr>
      <vt:lpstr>Complication: Social Safety Net</vt:lpstr>
      <vt:lpstr>Complication: Culture</vt:lpstr>
      <vt:lpstr>Outsourcing</vt:lpstr>
      <vt:lpstr>Policy: Immigration by Auction</vt:lpstr>
      <vt:lpstr>Policy: educational standards</vt:lpstr>
      <vt:lpstr>Bonus: Migration and factor price equalization</vt:lpstr>
      <vt:lpstr>Movement of Goods and Labor</vt:lpstr>
      <vt:lpstr>Movement of Goods and Labor</vt:lpstr>
      <vt:lpstr>Movement of Goods and Labor</vt:lpstr>
      <vt:lpstr>Figure 5-6: Factor Prices and Goods Prices</vt:lpstr>
      <vt:lpstr>Movement of Goods and Labor</vt:lpstr>
      <vt:lpstr>Movement of Goods and Labor</vt:lpstr>
      <vt:lpstr>Movement of Goods and Labor</vt:lpstr>
      <vt:lpstr>Cross-Border Capital Flows</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dc:title>
  <dc:creator>Udayan Roy</dc:creator>
  <cp:lastModifiedBy>Udayan Roy</cp:lastModifiedBy>
  <cp:revision>79</cp:revision>
  <dcterms:created xsi:type="dcterms:W3CDTF">2003-11-04T13:05:37Z</dcterms:created>
  <dcterms:modified xsi:type="dcterms:W3CDTF">2023-10-19T03:36:37Z</dcterms:modified>
</cp:coreProperties>
</file>