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77"/>
  </p:notesMasterIdLst>
  <p:sldIdLst>
    <p:sldId id="256" r:id="rId5"/>
    <p:sldId id="430" r:id="rId6"/>
    <p:sldId id="478" r:id="rId7"/>
    <p:sldId id="261" r:id="rId8"/>
    <p:sldId id="257" r:id="rId9"/>
    <p:sldId id="504" r:id="rId10"/>
    <p:sldId id="259" r:id="rId11"/>
    <p:sldId id="260" r:id="rId12"/>
    <p:sldId id="459" r:id="rId13"/>
    <p:sldId id="460" r:id="rId14"/>
    <p:sldId id="495" r:id="rId15"/>
    <p:sldId id="258" r:id="rId16"/>
    <p:sldId id="262" r:id="rId17"/>
    <p:sldId id="496" r:id="rId18"/>
    <p:sldId id="525" r:id="rId19"/>
    <p:sldId id="572" r:id="rId20"/>
    <p:sldId id="573" r:id="rId21"/>
    <p:sldId id="575" r:id="rId22"/>
    <p:sldId id="576" r:id="rId23"/>
    <p:sldId id="557" r:id="rId24"/>
    <p:sldId id="577" r:id="rId25"/>
    <p:sldId id="578" r:id="rId26"/>
    <p:sldId id="579" r:id="rId27"/>
    <p:sldId id="580" r:id="rId28"/>
    <p:sldId id="581" r:id="rId29"/>
    <p:sldId id="582" r:id="rId30"/>
    <p:sldId id="583" r:id="rId31"/>
    <p:sldId id="584" r:id="rId32"/>
    <p:sldId id="586" r:id="rId33"/>
    <p:sldId id="517" r:id="rId34"/>
    <p:sldId id="516" r:id="rId35"/>
    <p:sldId id="518" r:id="rId36"/>
    <p:sldId id="528" r:id="rId37"/>
    <p:sldId id="492" r:id="rId38"/>
    <p:sldId id="526" r:id="rId39"/>
    <p:sldId id="587" r:id="rId40"/>
    <p:sldId id="588" r:id="rId41"/>
    <p:sldId id="559" r:id="rId42"/>
    <p:sldId id="533" r:id="rId43"/>
    <p:sldId id="589" r:id="rId44"/>
    <p:sldId id="590" r:id="rId45"/>
    <p:sldId id="571" r:id="rId46"/>
    <p:sldId id="548" r:id="rId47"/>
    <p:sldId id="550" r:id="rId48"/>
    <p:sldId id="288" r:id="rId49"/>
    <p:sldId id="556" r:id="rId50"/>
    <p:sldId id="313" r:id="rId51"/>
    <p:sldId id="314" r:id="rId52"/>
    <p:sldId id="315" r:id="rId53"/>
    <p:sldId id="316" r:id="rId54"/>
    <p:sldId id="317" r:id="rId55"/>
    <p:sldId id="318" r:id="rId56"/>
    <p:sldId id="319" r:id="rId57"/>
    <p:sldId id="594" r:id="rId58"/>
    <p:sldId id="320" r:id="rId59"/>
    <p:sldId id="321" r:id="rId60"/>
    <p:sldId id="322" r:id="rId61"/>
    <p:sldId id="323" r:id="rId62"/>
    <p:sldId id="324" r:id="rId63"/>
    <p:sldId id="444" r:id="rId64"/>
    <p:sldId id="439" r:id="rId65"/>
    <p:sldId id="440" r:id="rId66"/>
    <p:sldId id="441" r:id="rId67"/>
    <p:sldId id="442" r:id="rId68"/>
    <p:sldId id="443" r:id="rId69"/>
    <p:sldId id="592" r:id="rId70"/>
    <p:sldId id="593" r:id="rId71"/>
    <p:sldId id="445" r:id="rId72"/>
    <p:sldId id="555" r:id="rId73"/>
    <p:sldId id="484" r:id="rId74"/>
    <p:sldId id="591" r:id="rId75"/>
    <p:sldId id="448" r:id="rId76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92" userDrawn="1">
          <p15:clr>
            <a:srgbClr val="A4A3A4"/>
          </p15:clr>
        </p15:guide>
        <p15:guide id="2" pos="499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5C8057C-CD1D-40FA-B766-6C09E7B3838A}" v="84" dt="2023-10-12T11:44:59.54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8443" autoAdjust="0"/>
    <p:restoredTop sz="90200" autoAdjust="0"/>
  </p:normalViewPr>
  <p:slideViewPr>
    <p:cSldViewPr snapToGrid="0">
      <p:cViewPr varScale="1">
        <p:scale>
          <a:sx n="60" d="100"/>
          <a:sy n="60" d="100"/>
        </p:scale>
        <p:origin x="776" y="48"/>
      </p:cViewPr>
      <p:guideLst>
        <p:guide orient="horz" pos="2592"/>
        <p:guide pos="499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16" Type="http://schemas.openxmlformats.org/officeDocument/2006/relationships/slide" Target="slides/slide12.xml"/><Relationship Id="rId11" Type="http://schemas.openxmlformats.org/officeDocument/2006/relationships/slide" Target="slides/slide7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74" Type="http://schemas.openxmlformats.org/officeDocument/2006/relationships/slide" Target="slides/slide70.xml"/><Relationship Id="rId79" Type="http://schemas.openxmlformats.org/officeDocument/2006/relationships/viewProps" Target="viewProps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82" Type="http://schemas.microsoft.com/office/2016/11/relationships/changesInfo" Target="changesInfos/changesInfo1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80" Type="http://schemas.openxmlformats.org/officeDocument/2006/relationships/theme" Target="theme/theme1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83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slide" Target="slides/slide72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2" Type="http://schemas.openxmlformats.org/officeDocument/2006/relationships/customXml" Target="../customXml/item2.xml"/><Relationship Id="rId29" Type="http://schemas.openxmlformats.org/officeDocument/2006/relationships/slide" Target="slides/slide25.xml"/><Relationship Id="rId24" Type="http://schemas.openxmlformats.org/officeDocument/2006/relationships/slide" Target="slides/slide20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66" Type="http://schemas.openxmlformats.org/officeDocument/2006/relationships/slide" Target="slides/slide6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Udayan Roy" userId="b5387a02-142c-4af0-bee5-2683155e8383" providerId="ADAL" clId="{85C8057C-CD1D-40FA-B766-6C09E7B3838A}"/>
    <pc:docChg chg="custSel addSld delSld modSld">
      <pc:chgData name="Udayan Roy" userId="b5387a02-142c-4af0-bee5-2683155e8383" providerId="ADAL" clId="{85C8057C-CD1D-40FA-B766-6C09E7B3838A}" dt="2023-10-12T11:45:30.020" v="640" actId="207"/>
      <pc:docMkLst>
        <pc:docMk/>
      </pc:docMkLst>
      <pc:sldChg chg="modNotesTx">
        <pc:chgData name="Udayan Roy" userId="b5387a02-142c-4af0-bee5-2683155e8383" providerId="ADAL" clId="{85C8057C-CD1D-40FA-B766-6C09E7B3838A}" dt="2023-10-12T11:05:23.472" v="9" actId="20577"/>
        <pc:sldMkLst>
          <pc:docMk/>
          <pc:sldMk cId="0" sldId="256"/>
        </pc:sldMkLst>
      </pc:sldChg>
      <pc:sldChg chg="add del">
        <pc:chgData name="Udayan Roy" userId="b5387a02-142c-4af0-bee5-2683155e8383" providerId="ADAL" clId="{85C8057C-CD1D-40FA-B766-6C09E7B3838A}" dt="2023-10-12T11:14:54.257" v="249"/>
        <pc:sldMkLst>
          <pc:docMk/>
          <pc:sldMk cId="0" sldId="257"/>
        </pc:sldMkLst>
      </pc:sldChg>
      <pc:sldChg chg="add del">
        <pc:chgData name="Udayan Roy" userId="b5387a02-142c-4af0-bee5-2683155e8383" providerId="ADAL" clId="{85C8057C-CD1D-40FA-B766-6C09E7B3838A}" dt="2023-10-12T11:14:54.257" v="249"/>
        <pc:sldMkLst>
          <pc:docMk/>
          <pc:sldMk cId="0" sldId="258"/>
        </pc:sldMkLst>
      </pc:sldChg>
      <pc:sldChg chg="add del">
        <pc:chgData name="Udayan Roy" userId="b5387a02-142c-4af0-bee5-2683155e8383" providerId="ADAL" clId="{85C8057C-CD1D-40FA-B766-6C09E7B3838A}" dt="2023-10-12T11:14:54.257" v="249"/>
        <pc:sldMkLst>
          <pc:docMk/>
          <pc:sldMk cId="0" sldId="259"/>
        </pc:sldMkLst>
      </pc:sldChg>
      <pc:sldChg chg="add del">
        <pc:chgData name="Udayan Roy" userId="b5387a02-142c-4af0-bee5-2683155e8383" providerId="ADAL" clId="{85C8057C-CD1D-40FA-B766-6C09E7B3838A}" dt="2023-10-12T11:14:54.257" v="249"/>
        <pc:sldMkLst>
          <pc:docMk/>
          <pc:sldMk cId="0" sldId="260"/>
        </pc:sldMkLst>
      </pc:sldChg>
      <pc:sldChg chg="add del">
        <pc:chgData name="Udayan Roy" userId="b5387a02-142c-4af0-bee5-2683155e8383" providerId="ADAL" clId="{85C8057C-CD1D-40FA-B766-6C09E7B3838A}" dt="2023-10-12T11:14:54.257" v="249"/>
        <pc:sldMkLst>
          <pc:docMk/>
          <pc:sldMk cId="0" sldId="261"/>
        </pc:sldMkLst>
      </pc:sldChg>
      <pc:sldChg chg="add del">
        <pc:chgData name="Udayan Roy" userId="b5387a02-142c-4af0-bee5-2683155e8383" providerId="ADAL" clId="{85C8057C-CD1D-40FA-B766-6C09E7B3838A}" dt="2023-10-12T11:14:54.257" v="249"/>
        <pc:sldMkLst>
          <pc:docMk/>
          <pc:sldMk cId="0" sldId="262"/>
        </pc:sldMkLst>
      </pc:sldChg>
      <pc:sldChg chg="add del">
        <pc:chgData name="Udayan Roy" userId="b5387a02-142c-4af0-bee5-2683155e8383" providerId="ADAL" clId="{85C8057C-CD1D-40FA-B766-6C09E7B3838A}" dt="2023-10-12T11:14:54.257" v="249"/>
        <pc:sldMkLst>
          <pc:docMk/>
          <pc:sldMk cId="732520683" sldId="269"/>
        </pc:sldMkLst>
      </pc:sldChg>
      <pc:sldChg chg="add del">
        <pc:chgData name="Udayan Roy" userId="b5387a02-142c-4af0-bee5-2683155e8383" providerId="ADAL" clId="{85C8057C-CD1D-40FA-B766-6C09E7B3838A}" dt="2023-10-12T11:14:54.257" v="249"/>
        <pc:sldMkLst>
          <pc:docMk/>
          <pc:sldMk cId="1682830665" sldId="284"/>
        </pc:sldMkLst>
      </pc:sldChg>
      <pc:sldChg chg="modSp add del mod">
        <pc:chgData name="Udayan Roy" userId="b5387a02-142c-4af0-bee5-2683155e8383" providerId="ADAL" clId="{85C8057C-CD1D-40FA-B766-6C09E7B3838A}" dt="2023-10-12T11:42:26.262" v="632" actId="207"/>
        <pc:sldMkLst>
          <pc:docMk/>
          <pc:sldMk cId="0" sldId="285"/>
        </pc:sldMkLst>
        <pc:graphicFrameChg chg="modGraphic">
          <ac:chgData name="Udayan Roy" userId="b5387a02-142c-4af0-bee5-2683155e8383" providerId="ADAL" clId="{85C8057C-CD1D-40FA-B766-6C09E7B3838A}" dt="2023-10-12T11:42:26.262" v="632" actId="207"/>
          <ac:graphicFrameMkLst>
            <pc:docMk/>
            <pc:sldMk cId="0" sldId="285"/>
            <ac:graphicFrameMk id="2" creationId="{753B3AB5-C2F7-B490-F654-2C3471FB771D}"/>
          </ac:graphicFrameMkLst>
        </pc:graphicFrameChg>
      </pc:sldChg>
      <pc:sldChg chg="add del">
        <pc:chgData name="Udayan Roy" userId="b5387a02-142c-4af0-bee5-2683155e8383" providerId="ADAL" clId="{85C8057C-CD1D-40FA-B766-6C09E7B3838A}" dt="2023-10-12T11:14:54.257" v="249"/>
        <pc:sldMkLst>
          <pc:docMk/>
          <pc:sldMk cId="0" sldId="287"/>
        </pc:sldMkLst>
      </pc:sldChg>
      <pc:sldChg chg="add del">
        <pc:chgData name="Udayan Roy" userId="b5387a02-142c-4af0-bee5-2683155e8383" providerId="ADAL" clId="{85C8057C-CD1D-40FA-B766-6C09E7B3838A}" dt="2023-10-12T11:14:54.257" v="249"/>
        <pc:sldMkLst>
          <pc:docMk/>
          <pc:sldMk cId="3243984195" sldId="288"/>
        </pc:sldMkLst>
      </pc:sldChg>
      <pc:sldChg chg="add del">
        <pc:chgData name="Udayan Roy" userId="b5387a02-142c-4af0-bee5-2683155e8383" providerId="ADAL" clId="{85C8057C-CD1D-40FA-B766-6C09E7B3838A}" dt="2023-10-12T11:39:49.094" v="614" actId="47"/>
        <pc:sldMkLst>
          <pc:docMk/>
          <pc:sldMk cId="0" sldId="304"/>
        </pc:sldMkLst>
      </pc:sldChg>
      <pc:sldChg chg="add del">
        <pc:chgData name="Udayan Roy" userId="b5387a02-142c-4af0-bee5-2683155e8383" providerId="ADAL" clId="{85C8057C-CD1D-40FA-B766-6C09E7B3838A}" dt="2023-10-12T11:39:49.094" v="614" actId="47"/>
        <pc:sldMkLst>
          <pc:docMk/>
          <pc:sldMk cId="0" sldId="311"/>
        </pc:sldMkLst>
      </pc:sldChg>
      <pc:sldChg chg="add del">
        <pc:chgData name="Udayan Roy" userId="b5387a02-142c-4af0-bee5-2683155e8383" providerId="ADAL" clId="{85C8057C-CD1D-40FA-B766-6C09E7B3838A}" dt="2023-10-12T11:39:49.094" v="614" actId="47"/>
        <pc:sldMkLst>
          <pc:docMk/>
          <pc:sldMk cId="0" sldId="312"/>
        </pc:sldMkLst>
      </pc:sldChg>
      <pc:sldChg chg="add del">
        <pc:chgData name="Udayan Roy" userId="b5387a02-142c-4af0-bee5-2683155e8383" providerId="ADAL" clId="{85C8057C-CD1D-40FA-B766-6C09E7B3838A}" dt="2023-10-12T11:14:54.257" v="249"/>
        <pc:sldMkLst>
          <pc:docMk/>
          <pc:sldMk cId="0" sldId="313"/>
        </pc:sldMkLst>
      </pc:sldChg>
      <pc:sldChg chg="add del">
        <pc:chgData name="Udayan Roy" userId="b5387a02-142c-4af0-bee5-2683155e8383" providerId="ADAL" clId="{85C8057C-CD1D-40FA-B766-6C09E7B3838A}" dt="2023-10-12T11:14:54.257" v="249"/>
        <pc:sldMkLst>
          <pc:docMk/>
          <pc:sldMk cId="0" sldId="314"/>
        </pc:sldMkLst>
      </pc:sldChg>
      <pc:sldChg chg="add del">
        <pc:chgData name="Udayan Roy" userId="b5387a02-142c-4af0-bee5-2683155e8383" providerId="ADAL" clId="{85C8057C-CD1D-40FA-B766-6C09E7B3838A}" dt="2023-10-12T11:14:54.257" v="249"/>
        <pc:sldMkLst>
          <pc:docMk/>
          <pc:sldMk cId="0" sldId="315"/>
        </pc:sldMkLst>
      </pc:sldChg>
      <pc:sldChg chg="add del">
        <pc:chgData name="Udayan Roy" userId="b5387a02-142c-4af0-bee5-2683155e8383" providerId="ADAL" clId="{85C8057C-CD1D-40FA-B766-6C09E7B3838A}" dt="2023-10-12T11:14:54.257" v="249"/>
        <pc:sldMkLst>
          <pc:docMk/>
          <pc:sldMk cId="0" sldId="316"/>
        </pc:sldMkLst>
      </pc:sldChg>
      <pc:sldChg chg="add del">
        <pc:chgData name="Udayan Roy" userId="b5387a02-142c-4af0-bee5-2683155e8383" providerId="ADAL" clId="{85C8057C-CD1D-40FA-B766-6C09E7B3838A}" dt="2023-10-12T11:14:54.257" v="249"/>
        <pc:sldMkLst>
          <pc:docMk/>
          <pc:sldMk cId="0" sldId="317"/>
        </pc:sldMkLst>
      </pc:sldChg>
      <pc:sldChg chg="add del">
        <pc:chgData name="Udayan Roy" userId="b5387a02-142c-4af0-bee5-2683155e8383" providerId="ADAL" clId="{85C8057C-CD1D-40FA-B766-6C09E7B3838A}" dt="2023-10-12T11:14:54.257" v="249"/>
        <pc:sldMkLst>
          <pc:docMk/>
          <pc:sldMk cId="0" sldId="318"/>
        </pc:sldMkLst>
      </pc:sldChg>
      <pc:sldChg chg="add del">
        <pc:chgData name="Udayan Roy" userId="b5387a02-142c-4af0-bee5-2683155e8383" providerId="ADAL" clId="{85C8057C-CD1D-40FA-B766-6C09E7B3838A}" dt="2023-10-12T11:14:54.257" v="249"/>
        <pc:sldMkLst>
          <pc:docMk/>
          <pc:sldMk cId="0" sldId="319"/>
        </pc:sldMkLst>
      </pc:sldChg>
      <pc:sldChg chg="add del">
        <pc:chgData name="Udayan Roy" userId="b5387a02-142c-4af0-bee5-2683155e8383" providerId="ADAL" clId="{85C8057C-CD1D-40FA-B766-6C09E7B3838A}" dt="2023-10-12T11:14:54.257" v="249"/>
        <pc:sldMkLst>
          <pc:docMk/>
          <pc:sldMk cId="0" sldId="320"/>
        </pc:sldMkLst>
      </pc:sldChg>
      <pc:sldChg chg="add del">
        <pc:chgData name="Udayan Roy" userId="b5387a02-142c-4af0-bee5-2683155e8383" providerId="ADAL" clId="{85C8057C-CD1D-40FA-B766-6C09E7B3838A}" dt="2023-10-12T11:14:54.257" v="249"/>
        <pc:sldMkLst>
          <pc:docMk/>
          <pc:sldMk cId="0" sldId="321"/>
        </pc:sldMkLst>
      </pc:sldChg>
      <pc:sldChg chg="add del">
        <pc:chgData name="Udayan Roy" userId="b5387a02-142c-4af0-bee5-2683155e8383" providerId="ADAL" clId="{85C8057C-CD1D-40FA-B766-6C09E7B3838A}" dt="2023-10-12T11:14:54.257" v="249"/>
        <pc:sldMkLst>
          <pc:docMk/>
          <pc:sldMk cId="0" sldId="322"/>
        </pc:sldMkLst>
      </pc:sldChg>
      <pc:sldChg chg="add del">
        <pc:chgData name="Udayan Roy" userId="b5387a02-142c-4af0-bee5-2683155e8383" providerId="ADAL" clId="{85C8057C-CD1D-40FA-B766-6C09E7B3838A}" dt="2023-10-12T11:14:54.257" v="249"/>
        <pc:sldMkLst>
          <pc:docMk/>
          <pc:sldMk cId="0" sldId="323"/>
        </pc:sldMkLst>
      </pc:sldChg>
      <pc:sldChg chg="add del">
        <pc:chgData name="Udayan Roy" userId="b5387a02-142c-4af0-bee5-2683155e8383" providerId="ADAL" clId="{85C8057C-CD1D-40FA-B766-6C09E7B3838A}" dt="2023-10-12T11:14:54.257" v="249"/>
        <pc:sldMkLst>
          <pc:docMk/>
          <pc:sldMk cId="0" sldId="324"/>
        </pc:sldMkLst>
      </pc:sldChg>
      <pc:sldChg chg="add del">
        <pc:chgData name="Udayan Roy" userId="b5387a02-142c-4af0-bee5-2683155e8383" providerId="ADAL" clId="{85C8057C-CD1D-40FA-B766-6C09E7B3838A}" dt="2023-10-12T11:39:49.094" v="614" actId="47"/>
        <pc:sldMkLst>
          <pc:docMk/>
          <pc:sldMk cId="0" sldId="416"/>
        </pc:sldMkLst>
      </pc:sldChg>
      <pc:sldChg chg="add del">
        <pc:chgData name="Udayan Roy" userId="b5387a02-142c-4af0-bee5-2683155e8383" providerId="ADAL" clId="{85C8057C-CD1D-40FA-B766-6C09E7B3838A}" dt="2023-10-12T11:14:54.257" v="249"/>
        <pc:sldMkLst>
          <pc:docMk/>
          <pc:sldMk cId="0" sldId="419"/>
        </pc:sldMkLst>
      </pc:sldChg>
      <pc:sldChg chg="modSp add del mod">
        <pc:chgData name="Udayan Roy" userId="b5387a02-142c-4af0-bee5-2683155e8383" providerId="ADAL" clId="{85C8057C-CD1D-40FA-B766-6C09E7B3838A}" dt="2023-10-12T11:45:30.020" v="640" actId="207"/>
        <pc:sldMkLst>
          <pc:docMk/>
          <pc:sldMk cId="0" sldId="420"/>
        </pc:sldMkLst>
        <pc:graphicFrameChg chg="modGraphic">
          <ac:chgData name="Udayan Roy" userId="b5387a02-142c-4af0-bee5-2683155e8383" providerId="ADAL" clId="{85C8057C-CD1D-40FA-B766-6C09E7B3838A}" dt="2023-10-12T11:45:30.020" v="640" actId="207"/>
          <ac:graphicFrameMkLst>
            <pc:docMk/>
            <pc:sldMk cId="0" sldId="420"/>
            <ac:graphicFrameMk id="3" creationId="{23867A7C-75DC-53B8-31DD-4290625B0E2E}"/>
          </ac:graphicFrameMkLst>
        </pc:graphicFrameChg>
      </pc:sldChg>
      <pc:sldChg chg="add del">
        <pc:chgData name="Udayan Roy" userId="b5387a02-142c-4af0-bee5-2683155e8383" providerId="ADAL" clId="{85C8057C-CD1D-40FA-B766-6C09E7B3838A}" dt="2023-10-12T11:14:54.257" v="249"/>
        <pc:sldMkLst>
          <pc:docMk/>
          <pc:sldMk cId="0" sldId="421"/>
        </pc:sldMkLst>
      </pc:sldChg>
      <pc:sldChg chg="add del">
        <pc:chgData name="Udayan Roy" userId="b5387a02-142c-4af0-bee5-2683155e8383" providerId="ADAL" clId="{85C8057C-CD1D-40FA-B766-6C09E7B3838A}" dt="2023-10-12T11:39:49.094" v="614" actId="47"/>
        <pc:sldMkLst>
          <pc:docMk/>
          <pc:sldMk cId="0" sldId="426"/>
        </pc:sldMkLst>
      </pc:sldChg>
      <pc:sldChg chg="modSp add del mod">
        <pc:chgData name="Udayan Roy" userId="b5387a02-142c-4af0-bee5-2683155e8383" providerId="ADAL" clId="{85C8057C-CD1D-40FA-B766-6C09E7B3838A}" dt="2023-10-12T11:40:40.903" v="631" actId="6549"/>
        <pc:sldMkLst>
          <pc:docMk/>
          <pc:sldMk cId="0" sldId="438"/>
        </pc:sldMkLst>
        <pc:spChg chg="mod">
          <ac:chgData name="Udayan Roy" userId="b5387a02-142c-4af0-bee5-2683155e8383" providerId="ADAL" clId="{85C8057C-CD1D-40FA-B766-6C09E7B3838A}" dt="2023-10-12T11:40:40.903" v="631" actId="6549"/>
          <ac:spMkLst>
            <pc:docMk/>
            <pc:sldMk cId="0" sldId="438"/>
            <ac:spMk id="43011" creationId="{00000000-0000-0000-0000-000000000000}"/>
          </ac:spMkLst>
        </pc:spChg>
      </pc:sldChg>
      <pc:sldChg chg="add del">
        <pc:chgData name="Udayan Roy" userId="b5387a02-142c-4af0-bee5-2683155e8383" providerId="ADAL" clId="{85C8057C-CD1D-40FA-B766-6C09E7B3838A}" dt="2023-10-12T11:14:54.257" v="249"/>
        <pc:sldMkLst>
          <pc:docMk/>
          <pc:sldMk cId="0" sldId="439"/>
        </pc:sldMkLst>
      </pc:sldChg>
      <pc:sldChg chg="add del">
        <pc:chgData name="Udayan Roy" userId="b5387a02-142c-4af0-bee5-2683155e8383" providerId="ADAL" clId="{85C8057C-CD1D-40FA-B766-6C09E7B3838A}" dt="2023-10-12T11:14:54.257" v="249"/>
        <pc:sldMkLst>
          <pc:docMk/>
          <pc:sldMk cId="0" sldId="440"/>
        </pc:sldMkLst>
      </pc:sldChg>
      <pc:sldChg chg="add del">
        <pc:chgData name="Udayan Roy" userId="b5387a02-142c-4af0-bee5-2683155e8383" providerId="ADAL" clId="{85C8057C-CD1D-40FA-B766-6C09E7B3838A}" dt="2023-10-12T11:14:54.257" v="249"/>
        <pc:sldMkLst>
          <pc:docMk/>
          <pc:sldMk cId="0" sldId="441"/>
        </pc:sldMkLst>
      </pc:sldChg>
      <pc:sldChg chg="add del">
        <pc:chgData name="Udayan Roy" userId="b5387a02-142c-4af0-bee5-2683155e8383" providerId="ADAL" clId="{85C8057C-CD1D-40FA-B766-6C09E7B3838A}" dt="2023-10-12T11:14:54.257" v="249"/>
        <pc:sldMkLst>
          <pc:docMk/>
          <pc:sldMk cId="0" sldId="442"/>
        </pc:sldMkLst>
      </pc:sldChg>
      <pc:sldChg chg="add del">
        <pc:chgData name="Udayan Roy" userId="b5387a02-142c-4af0-bee5-2683155e8383" providerId="ADAL" clId="{85C8057C-CD1D-40FA-B766-6C09E7B3838A}" dt="2023-10-12T11:14:54.257" v="249"/>
        <pc:sldMkLst>
          <pc:docMk/>
          <pc:sldMk cId="0" sldId="443"/>
        </pc:sldMkLst>
      </pc:sldChg>
      <pc:sldChg chg="add del">
        <pc:chgData name="Udayan Roy" userId="b5387a02-142c-4af0-bee5-2683155e8383" providerId="ADAL" clId="{85C8057C-CD1D-40FA-B766-6C09E7B3838A}" dt="2023-10-12T11:14:54.257" v="249"/>
        <pc:sldMkLst>
          <pc:docMk/>
          <pc:sldMk cId="0" sldId="444"/>
        </pc:sldMkLst>
      </pc:sldChg>
      <pc:sldChg chg="add del">
        <pc:chgData name="Udayan Roy" userId="b5387a02-142c-4af0-bee5-2683155e8383" providerId="ADAL" clId="{85C8057C-CD1D-40FA-B766-6C09E7B3838A}" dt="2023-10-12T11:14:54.257" v="249"/>
        <pc:sldMkLst>
          <pc:docMk/>
          <pc:sldMk cId="0" sldId="445"/>
        </pc:sldMkLst>
      </pc:sldChg>
      <pc:sldChg chg="add del">
        <pc:chgData name="Udayan Roy" userId="b5387a02-142c-4af0-bee5-2683155e8383" providerId="ADAL" clId="{85C8057C-CD1D-40FA-B766-6C09E7B3838A}" dt="2023-10-12T11:14:54.257" v="249"/>
        <pc:sldMkLst>
          <pc:docMk/>
          <pc:sldMk cId="0" sldId="446"/>
        </pc:sldMkLst>
      </pc:sldChg>
      <pc:sldChg chg="add del">
        <pc:chgData name="Udayan Roy" userId="b5387a02-142c-4af0-bee5-2683155e8383" providerId="ADAL" clId="{85C8057C-CD1D-40FA-B766-6C09E7B3838A}" dt="2023-10-12T11:14:54.257" v="249"/>
        <pc:sldMkLst>
          <pc:docMk/>
          <pc:sldMk cId="0" sldId="447"/>
        </pc:sldMkLst>
      </pc:sldChg>
      <pc:sldChg chg="add del">
        <pc:chgData name="Udayan Roy" userId="b5387a02-142c-4af0-bee5-2683155e8383" providerId="ADAL" clId="{85C8057C-CD1D-40FA-B766-6C09E7B3838A}" dt="2023-10-12T11:15:54.890" v="250"/>
        <pc:sldMkLst>
          <pc:docMk/>
          <pc:sldMk cId="0" sldId="448"/>
        </pc:sldMkLst>
      </pc:sldChg>
      <pc:sldChg chg="add del">
        <pc:chgData name="Udayan Roy" userId="b5387a02-142c-4af0-bee5-2683155e8383" providerId="ADAL" clId="{85C8057C-CD1D-40FA-B766-6C09E7B3838A}" dt="2023-10-12T11:39:49.094" v="614" actId="47"/>
        <pc:sldMkLst>
          <pc:docMk/>
          <pc:sldMk cId="2525550844" sldId="454"/>
        </pc:sldMkLst>
      </pc:sldChg>
      <pc:sldChg chg="add del">
        <pc:chgData name="Udayan Roy" userId="b5387a02-142c-4af0-bee5-2683155e8383" providerId="ADAL" clId="{85C8057C-CD1D-40FA-B766-6C09E7B3838A}" dt="2023-10-12T11:39:49.094" v="614" actId="47"/>
        <pc:sldMkLst>
          <pc:docMk/>
          <pc:sldMk cId="1171851827" sldId="455"/>
        </pc:sldMkLst>
      </pc:sldChg>
      <pc:sldChg chg="add del">
        <pc:chgData name="Udayan Roy" userId="b5387a02-142c-4af0-bee5-2683155e8383" providerId="ADAL" clId="{85C8057C-CD1D-40FA-B766-6C09E7B3838A}" dt="2023-10-12T11:14:54.257" v="249"/>
        <pc:sldMkLst>
          <pc:docMk/>
          <pc:sldMk cId="1770748705" sldId="459"/>
        </pc:sldMkLst>
      </pc:sldChg>
      <pc:sldChg chg="modSp add del mod">
        <pc:chgData name="Udayan Roy" userId="b5387a02-142c-4af0-bee5-2683155e8383" providerId="ADAL" clId="{85C8057C-CD1D-40FA-B766-6C09E7B3838A}" dt="2023-10-12T11:16:30.807" v="251" actId="6549"/>
        <pc:sldMkLst>
          <pc:docMk/>
          <pc:sldMk cId="1715145670" sldId="460"/>
        </pc:sldMkLst>
        <pc:spChg chg="mod">
          <ac:chgData name="Udayan Roy" userId="b5387a02-142c-4af0-bee5-2683155e8383" providerId="ADAL" clId="{85C8057C-CD1D-40FA-B766-6C09E7B3838A}" dt="2023-10-12T11:16:30.807" v="251" actId="6549"/>
          <ac:spMkLst>
            <pc:docMk/>
            <pc:sldMk cId="1715145670" sldId="460"/>
            <ac:spMk id="2" creationId="{B61E88F7-B050-CEAA-EF6F-821AB41B816B}"/>
          </ac:spMkLst>
        </pc:spChg>
      </pc:sldChg>
      <pc:sldChg chg="del">
        <pc:chgData name="Udayan Roy" userId="b5387a02-142c-4af0-bee5-2683155e8383" providerId="ADAL" clId="{85C8057C-CD1D-40FA-B766-6C09E7B3838A}" dt="2023-10-12T11:14:49.533" v="248" actId="47"/>
        <pc:sldMkLst>
          <pc:docMk/>
          <pc:sldMk cId="2131383403" sldId="462"/>
        </pc:sldMkLst>
      </pc:sldChg>
      <pc:sldChg chg="del">
        <pc:chgData name="Udayan Roy" userId="b5387a02-142c-4af0-bee5-2683155e8383" providerId="ADAL" clId="{85C8057C-CD1D-40FA-B766-6C09E7B3838A}" dt="2023-10-12T11:14:49.533" v="248" actId="47"/>
        <pc:sldMkLst>
          <pc:docMk/>
          <pc:sldMk cId="1823871716" sldId="463"/>
        </pc:sldMkLst>
      </pc:sldChg>
      <pc:sldChg chg="del">
        <pc:chgData name="Udayan Roy" userId="b5387a02-142c-4af0-bee5-2683155e8383" providerId="ADAL" clId="{85C8057C-CD1D-40FA-B766-6C09E7B3838A}" dt="2023-10-12T11:14:49.533" v="248" actId="47"/>
        <pc:sldMkLst>
          <pc:docMk/>
          <pc:sldMk cId="1675990484" sldId="464"/>
        </pc:sldMkLst>
      </pc:sldChg>
      <pc:sldChg chg="del">
        <pc:chgData name="Udayan Roy" userId="b5387a02-142c-4af0-bee5-2683155e8383" providerId="ADAL" clId="{85C8057C-CD1D-40FA-B766-6C09E7B3838A}" dt="2023-10-12T11:14:49.533" v="248" actId="47"/>
        <pc:sldMkLst>
          <pc:docMk/>
          <pc:sldMk cId="245775383" sldId="465"/>
        </pc:sldMkLst>
      </pc:sldChg>
      <pc:sldChg chg="del">
        <pc:chgData name="Udayan Roy" userId="b5387a02-142c-4af0-bee5-2683155e8383" providerId="ADAL" clId="{85C8057C-CD1D-40FA-B766-6C09E7B3838A}" dt="2023-10-12T11:14:49.533" v="248" actId="47"/>
        <pc:sldMkLst>
          <pc:docMk/>
          <pc:sldMk cId="2757844780" sldId="467"/>
        </pc:sldMkLst>
      </pc:sldChg>
      <pc:sldChg chg="del">
        <pc:chgData name="Udayan Roy" userId="b5387a02-142c-4af0-bee5-2683155e8383" providerId="ADAL" clId="{85C8057C-CD1D-40FA-B766-6C09E7B3838A}" dt="2023-10-12T11:14:49.533" v="248" actId="47"/>
        <pc:sldMkLst>
          <pc:docMk/>
          <pc:sldMk cId="861218905" sldId="468"/>
        </pc:sldMkLst>
      </pc:sldChg>
      <pc:sldChg chg="del">
        <pc:chgData name="Udayan Roy" userId="b5387a02-142c-4af0-bee5-2683155e8383" providerId="ADAL" clId="{85C8057C-CD1D-40FA-B766-6C09E7B3838A}" dt="2023-10-12T11:14:49.533" v="248" actId="47"/>
        <pc:sldMkLst>
          <pc:docMk/>
          <pc:sldMk cId="2106109966" sldId="469"/>
        </pc:sldMkLst>
      </pc:sldChg>
      <pc:sldChg chg="add del">
        <pc:chgData name="Udayan Roy" userId="b5387a02-142c-4af0-bee5-2683155e8383" providerId="ADAL" clId="{85C8057C-CD1D-40FA-B766-6C09E7B3838A}" dt="2023-10-12T11:14:54.257" v="249"/>
        <pc:sldMkLst>
          <pc:docMk/>
          <pc:sldMk cId="690899249" sldId="470"/>
        </pc:sldMkLst>
      </pc:sldChg>
      <pc:sldChg chg="add del">
        <pc:chgData name="Udayan Roy" userId="b5387a02-142c-4af0-bee5-2683155e8383" providerId="ADAL" clId="{85C8057C-CD1D-40FA-B766-6C09E7B3838A}" dt="2023-10-12T11:14:54.257" v="249"/>
        <pc:sldMkLst>
          <pc:docMk/>
          <pc:sldMk cId="3561483504" sldId="471"/>
        </pc:sldMkLst>
      </pc:sldChg>
      <pc:sldChg chg="add del">
        <pc:chgData name="Udayan Roy" userId="b5387a02-142c-4af0-bee5-2683155e8383" providerId="ADAL" clId="{85C8057C-CD1D-40FA-B766-6C09E7B3838A}" dt="2023-10-12T11:14:54.257" v="249"/>
        <pc:sldMkLst>
          <pc:docMk/>
          <pc:sldMk cId="3399439654" sldId="472"/>
        </pc:sldMkLst>
      </pc:sldChg>
      <pc:sldChg chg="add del">
        <pc:chgData name="Udayan Roy" userId="b5387a02-142c-4af0-bee5-2683155e8383" providerId="ADAL" clId="{85C8057C-CD1D-40FA-B766-6C09E7B3838A}" dt="2023-10-12T11:14:54.257" v="249"/>
        <pc:sldMkLst>
          <pc:docMk/>
          <pc:sldMk cId="3629578760" sldId="473"/>
        </pc:sldMkLst>
      </pc:sldChg>
      <pc:sldChg chg="del">
        <pc:chgData name="Udayan Roy" userId="b5387a02-142c-4af0-bee5-2683155e8383" providerId="ADAL" clId="{85C8057C-CD1D-40FA-B766-6C09E7B3838A}" dt="2023-10-12T11:14:49.533" v="248" actId="47"/>
        <pc:sldMkLst>
          <pc:docMk/>
          <pc:sldMk cId="3845946792" sldId="474"/>
        </pc:sldMkLst>
      </pc:sldChg>
      <pc:sldChg chg="del">
        <pc:chgData name="Udayan Roy" userId="b5387a02-142c-4af0-bee5-2683155e8383" providerId="ADAL" clId="{85C8057C-CD1D-40FA-B766-6C09E7B3838A}" dt="2023-10-12T11:14:49.533" v="248" actId="47"/>
        <pc:sldMkLst>
          <pc:docMk/>
          <pc:sldMk cId="1114726951" sldId="475"/>
        </pc:sldMkLst>
      </pc:sldChg>
      <pc:sldChg chg="add del">
        <pc:chgData name="Udayan Roy" userId="b5387a02-142c-4af0-bee5-2683155e8383" providerId="ADAL" clId="{85C8057C-CD1D-40FA-B766-6C09E7B3838A}" dt="2023-10-12T11:14:54.257" v="249"/>
        <pc:sldMkLst>
          <pc:docMk/>
          <pc:sldMk cId="1669768119" sldId="476"/>
        </pc:sldMkLst>
      </pc:sldChg>
      <pc:sldChg chg="add del">
        <pc:chgData name="Udayan Roy" userId="b5387a02-142c-4af0-bee5-2683155e8383" providerId="ADAL" clId="{85C8057C-CD1D-40FA-B766-6C09E7B3838A}" dt="2023-10-12T11:14:54.257" v="249"/>
        <pc:sldMkLst>
          <pc:docMk/>
          <pc:sldMk cId="4227563373" sldId="477"/>
        </pc:sldMkLst>
      </pc:sldChg>
      <pc:sldChg chg="add del">
        <pc:chgData name="Udayan Roy" userId="b5387a02-142c-4af0-bee5-2683155e8383" providerId="ADAL" clId="{85C8057C-CD1D-40FA-B766-6C09E7B3838A}" dt="2023-10-12T11:14:54.257" v="249"/>
        <pc:sldMkLst>
          <pc:docMk/>
          <pc:sldMk cId="705984796" sldId="478"/>
        </pc:sldMkLst>
      </pc:sldChg>
      <pc:sldChg chg="modSp add del mod">
        <pc:chgData name="Udayan Roy" userId="b5387a02-142c-4af0-bee5-2683155e8383" providerId="ADAL" clId="{85C8057C-CD1D-40FA-B766-6C09E7B3838A}" dt="2023-10-12T11:24:47.546" v="344" actId="20577"/>
        <pc:sldMkLst>
          <pc:docMk/>
          <pc:sldMk cId="1588965526" sldId="479"/>
        </pc:sldMkLst>
        <pc:spChg chg="mod">
          <ac:chgData name="Udayan Roy" userId="b5387a02-142c-4af0-bee5-2683155e8383" providerId="ADAL" clId="{85C8057C-CD1D-40FA-B766-6C09E7B3838A}" dt="2023-10-12T11:24:47.546" v="344" actId="20577"/>
          <ac:spMkLst>
            <pc:docMk/>
            <pc:sldMk cId="1588965526" sldId="479"/>
            <ac:spMk id="2" creationId="{8964C8DB-3A63-492D-89BD-0A3C8C4A55D0}"/>
          </ac:spMkLst>
        </pc:spChg>
      </pc:sldChg>
      <pc:sldChg chg="add del">
        <pc:chgData name="Udayan Roy" userId="b5387a02-142c-4af0-bee5-2683155e8383" providerId="ADAL" clId="{85C8057C-CD1D-40FA-B766-6C09E7B3838A}" dt="2023-10-12T11:14:54.257" v="249"/>
        <pc:sldMkLst>
          <pc:docMk/>
          <pc:sldMk cId="1185094421" sldId="480"/>
        </pc:sldMkLst>
      </pc:sldChg>
      <pc:sldChg chg="addSp modSp add del mod">
        <pc:chgData name="Udayan Roy" userId="b5387a02-142c-4af0-bee5-2683155e8383" providerId="ADAL" clId="{85C8057C-CD1D-40FA-B766-6C09E7B3838A}" dt="2023-10-12T11:45:04.321" v="639" actId="27636"/>
        <pc:sldMkLst>
          <pc:docMk/>
          <pc:sldMk cId="475804373" sldId="481"/>
        </pc:sldMkLst>
        <pc:spChg chg="mod">
          <ac:chgData name="Udayan Roy" userId="b5387a02-142c-4af0-bee5-2683155e8383" providerId="ADAL" clId="{85C8057C-CD1D-40FA-B766-6C09E7B3838A}" dt="2023-10-12T11:45:04.321" v="639" actId="27636"/>
          <ac:spMkLst>
            <pc:docMk/>
            <pc:sldMk cId="475804373" sldId="481"/>
            <ac:spMk id="53251" creationId="{00000000-0000-0000-0000-000000000000}"/>
          </ac:spMkLst>
        </pc:spChg>
        <pc:graphicFrameChg chg="add mod modGraphic">
          <ac:chgData name="Udayan Roy" userId="b5387a02-142c-4af0-bee5-2683155e8383" providerId="ADAL" clId="{85C8057C-CD1D-40FA-B766-6C09E7B3838A}" dt="2023-10-12T11:44:32.861" v="637" actId="207"/>
          <ac:graphicFrameMkLst>
            <pc:docMk/>
            <pc:sldMk cId="475804373" sldId="481"/>
            <ac:graphicFrameMk id="2" creationId="{7F8E9706-51F9-C90F-CF0C-14AE77B136D3}"/>
          </ac:graphicFrameMkLst>
        </pc:graphicFrameChg>
      </pc:sldChg>
      <pc:sldChg chg="add del">
        <pc:chgData name="Udayan Roy" userId="b5387a02-142c-4af0-bee5-2683155e8383" providerId="ADAL" clId="{85C8057C-CD1D-40FA-B766-6C09E7B3838A}" dt="2023-10-12T11:14:54.257" v="249"/>
        <pc:sldMkLst>
          <pc:docMk/>
          <pc:sldMk cId="3505244919" sldId="482"/>
        </pc:sldMkLst>
      </pc:sldChg>
      <pc:sldChg chg="add del">
        <pc:chgData name="Udayan Roy" userId="b5387a02-142c-4af0-bee5-2683155e8383" providerId="ADAL" clId="{85C8057C-CD1D-40FA-B766-6C09E7B3838A}" dt="2023-10-12T11:14:54.257" v="249"/>
        <pc:sldMkLst>
          <pc:docMk/>
          <pc:sldMk cId="2056573198" sldId="483"/>
        </pc:sldMkLst>
      </pc:sldChg>
      <pc:sldChg chg="add del">
        <pc:chgData name="Udayan Roy" userId="b5387a02-142c-4af0-bee5-2683155e8383" providerId="ADAL" clId="{85C8057C-CD1D-40FA-B766-6C09E7B3838A}" dt="2023-10-12T11:14:54.257" v="249"/>
        <pc:sldMkLst>
          <pc:docMk/>
          <pc:sldMk cId="2376316760" sldId="484"/>
        </pc:sldMkLst>
      </pc:sldChg>
      <pc:sldChg chg="add del">
        <pc:chgData name="Udayan Roy" userId="b5387a02-142c-4af0-bee5-2683155e8383" providerId="ADAL" clId="{85C8057C-CD1D-40FA-B766-6C09E7B3838A}" dt="2023-10-12T11:14:54.257" v="249"/>
        <pc:sldMkLst>
          <pc:docMk/>
          <pc:sldMk cId="4198161868" sldId="485"/>
        </pc:sldMkLst>
      </pc:sldChg>
      <pc:sldChg chg="modSp new del mod">
        <pc:chgData name="Udayan Roy" userId="b5387a02-142c-4af0-bee5-2683155e8383" providerId="ADAL" clId="{85C8057C-CD1D-40FA-B766-6C09E7B3838A}" dt="2023-10-12T11:14:49.533" v="248" actId="47"/>
        <pc:sldMkLst>
          <pc:docMk/>
          <pc:sldMk cId="1921843127" sldId="486"/>
        </pc:sldMkLst>
        <pc:spChg chg="mod">
          <ac:chgData name="Udayan Roy" userId="b5387a02-142c-4af0-bee5-2683155e8383" providerId="ADAL" clId="{85C8057C-CD1D-40FA-B766-6C09E7B3838A}" dt="2023-10-12T11:07:03.389" v="17" actId="20577"/>
          <ac:spMkLst>
            <pc:docMk/>
            <pc:sldMk cId="1921843127" sldId="486"/>
            <ac:spMk id="2" creationId="{11A2AC5A-EA13-3069-8549-D9BC0FA540D4}"/>
          </ac:spMkLst>
        </pc:spChg>
        <pc:spChg chg="mod">
          <ac:chgData name="Udayan Roy" userId="b5387a02-142c-4af0-bee5-2683155e8383" providerId="ADAL" clId="{85C8057C-CD1D-40FA-B766-6C09E7B3838A}" dt="2023-10-12T11:10:33.935" v="247" actId="20577"/>
          <ac:spMkLst>
            <pc:docMk/>
            <pc:sldMk cId="1921843127" sldId="486"/>
            <ac:spMk id="3" creationId="{08B0AC98-051F-A72A-E2C5-ED3FE0700CE6}"/>
          </ac:spMkLst>
        </pc:spChg>
      </pc:sldChg>
      <pc:sldChg chg="add">
        <pc:chgData name="Udayan Roy" userId="b5387a02-142c-4af0-bee5-2683155e8383" providerId="ADAL" clId="{85C8057C-CD1D-40FA-B766-6C09E7B3838A}" dt="2023-10-12T11:14:54.257" v="249"/>
        <pc:sldMkLst>
          <pc:docMk/>
          <pc:sldMk cId="3736519756" sldId="487"/>
        </pc:sldMkLst>
      </pc:sldChg>
      <pc:sldChg chg="add">
        <pc:chgData name="Udayan Roy" userId="b5387a02-142c-4af0-bee5-2683155e8383" providerId="ADAL" clId="{85C8057C-CD1D-40FA-B766-6C09E7B3838A}" dt="2023-10-12T11:14:54.257" v="249"/>
        <pc:sldMkLst>
          <pc:docMk/>
          <pc:sldMk cId="518964190" sldId="488"/>
        </pc:sldMkLst>
      </pc:sldChg>
      <pc:sldChg chg="add">
        <pc:chgData name="Udayan Roy" userId="b5387a02-142c-4af0-bee5-2683155e8383" providerId="ADAL" clId="{85C8057C-CD1D-40FA-B766-6C09E7B3838A}" dt="2023-10-12T11:14:54.257" v="249"/>
        <pc:sldMkLst>
          <pc:docMk/>
          <pc:sldMk cId="3815056116" sldId="490"/>
        </pc:sldMkLst>
      </pc:sldChg>
      <pc:sldChg chg="add">
        <pc:chgData name="Udayan Roy" userId="b5387a02-142c-4af0-bee5-2683155e8383" providerId="ADAL" clId="{85C8057C-CD1D-40FA-B766-6C09E7B3838A}" dt="2023-10-12T11:14:54.257" v="249"/>
        <pc:sldMkLst>
          <pc:docMk/>
          <pc:sldMk cId="3411746590" sldId="491"/>
        </pc:sldMkLst>
      </pc:sldChg>
      <pc:sldChg chg="add">
        <pc:chgData name="Udayan Roy" userId="b5387a02-142c-4af0-bee5-2683155e8383" providerId="ADAL" clId="{85C8057C-CD1D-40FA-B766-6C09E7B3838A}" dt="2023-10-12T11:14:54.257" v="249"/>
        <pc:sldMkLst>
          <pc:docMk/>
          <pc:sldMk cId="2663837960" sldId="492"/>
        </pc:sldMkLst>
      </pc:sldChg>
      <pc:sldChg chg="add">
        <pc:chgData name="Udayan Roy" userId="b5387a02-142c-4af0-bee5-2683155e8383" providerId="ADAL" clId="{85C8057C-CD1D-40FA-B766-6C09E7B3838A}" dt="2023-10-12T11:14:54.257" v="249"/>
        <pc:sldMkLst>
          <pc:docMk/>
          <pc:sldMk cId="2583138077" sldId="493"/>
        </pc:sldMkLst>
      </pc:sldChg>
      <pc:sldChg chg="add">
        <pc:chgData name="Udayan Roy" userId="b5387a02-142c-4af0-bee5-2683155e8383" providerId="ADAL" clId="{85C8057C-CD1D-40FA-B766-6C09E7B3838A}" dt="2023-10-12T11:14:54.257" v="249"/>
        <pc:sldMkLst>
          <pc:docMk/>
          <pc:sldMk cId="512713934" sldId="494"/>
        </pc:sldMkLst>
      </pc:sldChg>
      <pc:sldChg chg="modSp add mod">
        <pc:chgData name="Udayan Roy" userId="b5387a02-142c-4af0-bee5-2683155e8383" providerId="ADAL" clId="{85C8057C-CD1D-40FA-B766-6C09E7B3838A}" dt="2023-10-12T11:22:06.079" v="338"/>
        <pc:sldMkLst>
          <pc:docMk/>
          <pc:sldMk cId="378856485" sldId="495"/>
        </pc:sldMkLst>
        <pc:spChg chg="mod">
          <ac:chgData name="Udayan Roy" userId="b5387a02-142c-4af0-bee5-2683155e8383" providerId="ADAL" clId="{85C8057C-CD1D-40FA-B766-6C09E7B3838A}" dt="2023-10-12T11:16:51.720" v="263" actId="20577"/>
          <ac:spMkLst>
            <pc:docMk/>
            <pc:sldMk cId="378856485" sldId="495"/>
            <ac:spMk id="2" creationId="{B61E88F7-B050-CEAA-EF6F-821AB41B816B}"/>
          </ac:spMkLst>
        </pc:spChg>
        <pc:spChg chg="mod">
          <ac:chgData name="Udayan Roy" userId="b5387a02-142c-4af0-bee5-2683155e8383" providerId="ADAL" clId="{85C8057C-CD1D-40FA-B766-6C09E7B3838A}" dt="2023-10-12T11:22:06.079" v="338"/>
          <ac:spMkLst>
            <pc:docMk/>
            <pc:sldMk cId="378856485" sldId="495"/>
            <ac:spMk id="3" creationId="{F0A4651E-44B7-C83F-7BFA-826A53FEF2C8}"/>
          </ac:spMkLst>
        </pc:spChg>
      </pc:sldChg>
      <pc:sldChg chg="add">
        <pc:chgData name="Udayan Roy" userId="b5387a02-142c-4af0-bee5-2683155e8383" providerId="ADAL" clId="{85C8057C-CD1D-40FA-B766-6C09E7B3838A}" dt="2023-10-12T11:24:41.452" v="339" actId="2890"/>
        <pc:sldMkLst>
          <pc:docMk/>
          <pc:sldMk cId="4257974576" sldId="496"/>
        </pc:sldMkLst>
      </pc:sldChg>
      <pc:sldChg chg="add">
        <pc:chgData name="Udayan Roy" userId="b5387a02-142c-4af0-bee5-2683155e8383" providerId="ADAL" clId="{85C8057C-CD1D-40FA-B766-6C09E7B3838A}" dt="2023-10-12T11:24:56.845" v="345"/>
        <pc:sldMkLst>
          <pc:docMk/>
          <pc:sldMk cId="1042466121" sldId="497"/>
        </pc:sldMkLst>
      </pc:sldChg>
      <pc:sldChg chg="add">
        <pc:chgData name="Udayan Roy" userId="b5387a02-142c-4af0-bee5-2683155e8383" providerId="ADAL" clId="{85C8057C-CD1D-40FA-B766-6C09E7B3838A}" dt="2023-10-12T11:24:56.845" v="345"/>
        <pc:sldMkLst>
          <pc:docMk/>
          <pc:sldMk cId="3797130545" sldId="498"/>
        </pc:sldMkLst>
      </pc:sldChg>
      <pc:sldChg chg="add">
        <pc:chgData name="Udayan Roy" userId="b5387a02-142c-4af0-bee5-2683155e8383" providerId="ADAL" clId="{85C8057C-CD1D-40FA-B766-6C09E7B3838A}" dt="2023-10-12T11:24:56.845" v="345"/>
        <pc:sldMkLst>
          <pc:docMk/>
          <pc:sldMk cId="3497724413" sldId="499"/>
        </pc:sldMkLst>
      </pc:sldChg>
      <pc:sldChg chg="modSp add mod">
        <pc:chgData name="Udayan Roy" userId="b5387a02-142c-4af0-bee5-2683155e8383" providerId="ADAL" clId="{85C8057C-CD1D-40FA-B766-6C09E7B3838A}" dt="2023-10-12T11:31:07.330" v="378" actId="20577"/>
        <pc:sldMkLst>
          <pc:docMk/>
          <pc:sldMk cId="3401487033" sldId="500"/>
        </pc:sldMkLst>
        <pc:spChg chg="mod">
          <ac:chgData name="Udayan Roy" userId="b5387a02-142c-4af0-bee5-2683155e8383" providerId="ADAL" clId="{85C8057C-CD1D-40FA-B766-6C09E7B3838A}" dt="2023-10-12T11:29:33.289" v="363" actId="20577"/>
          <ac:spMkLst>
            <pc:docMk/>
            <pc:sldMk cId="3401487033" sldId="500"/>
            <ac:spMk id="48131" creationId="{00000000-0000-0000-0000-000000000000}"/>
          </ac:spMkLst>
        </pc:spChg>
        <pc:graphicFrameChg chg="mod modGraphic">
          <ac:chgData name="Udayan Roy" userId="b5387a02-142c-4af0-bee5-2683155e8383" providerId="ADAL" clId="{85C8057C-CD1D-40FA-B766-6C09E7B3838A}" dt="2023-10-12T11:31:07.330" v="378" actId="20577"/>
          <ac:graphicFrameMkLst>
            <pc:docMk/>
            <pc:sldMk cId="3401487033" sldId="500"/>
            <ac:graphicFrameMk id="3" creationId="{30415459-897B-E403-958C-3B9B6A031180}"/>
          </ac:graphicFrameMkLst>
        </pc:graphicFrameChg>
      </pc:sldChg>
      <pc:sldChg chg="delSp modSp add mod modAnim">
        <pc:chgData name="Udayan Roy" userId="b5387a02-142c-4af0-bee5-2683155e8383" providerId="ADAL" clId="{85C8057C-CD1D-40FA-B766-6C09E7B3838A}" dt="2023-10-12T11:38:35.097" v="613" actId="114"/>
        <pc:sldMkLst>
          <pc:docMk/>
          <pc:sldMk cId="1560988124" sldId="501"/>
        </pc:sldMkLst>
        <pc:spChg chg="mod">
          <ac:chgData name="Udayan Roy" userId="b5387a02-142c-4af0-bee5-2683155e8383" providerId="ADAL" clId="{85C8057C-CD1D-40FA-B766-6C09E7B3838A}" dt="2023-10-12T11:38:35.097" v="613" actId="114"/>
          <ac:spMkLst>
            <pc:docMk/>
            <pc:sldMk cId="1560988124" sldId="501"/>
            <ac:spMk id="78938" creationId="{00000000-0000-0000-0000-000000000000}"/>
          </ac:spMkLst>
        </pc:spChg>
        <pc:spChg chg="del mod">
          <ac:chgData name="Udayan Roy" userId="b5387a02-142c-4af0-bee5-2683155e8383" providerId="ADAL" clId="{85C8057C-CD1D-40FA-B766-6C09E7B3838A}" dt="2023-10-12T11:37:39.594" v="606" actId="478"/>
          <ac:spMkLst>
            <pc:docMk/>
            <pc:sldMk cId="1560988124" sldId="501"/>
            <ac:spMk id="78939" creationId="{00000000-0000-0000-0000-000000000000}"/>
          </ac:spMkLst>
        </pc:spChg>
        <pc:graphicFrameChg chg="mod modGraphic">
          <ac:chgData name="Udayan Roy" userId="b5387a02-142c-4af0-bee5-2683155e8383" providerId="ADAL" clId="{85C8057C-CD1D-40FA-B766-6C09E7B3838A}" dt="2023-10-12T11:35:05.063" v="492" actId="14100"/>
          <ac:graphicFrameMkLst>
            <pc:docMk/>
            <pc:sldMk cId="1560988124" sldId="501"/>
            <ac:graphicFrameMk id="78851" creationId="{00000000-0000-0000-0000-000000000000}"/>
          </ac:graphicFrameMkLst>
        </pc:graphicFrameChg>
        <pc:graphicFrameChg chg="mod modGraphic">
          <ac:chgData name="Udayan Roy" userId="b5387a02-142c-4af0-bee5-2683155e8383" providerId="ADAL" clId="{85C8057C-CD1D-40FA-B766-6C09E7B3838A}" dt="2023-10-12T11:34:55.936" v="491" actId="1037"/>
          <ac:graphicFrameMkLst>
            <pc:docMk/>
            <pc:sldMk cId="1560988124" sldId="501"/>
            <ac:graphicFrameMk id="78915" creationId="{00000000-0000-0000-0000-000000000000}"/>
          </ac:graphicFrameMkLst>
        </pc:graphicFrameChg>
        <pc:graphicFrameChg chg="mod modGraphic">
          <ac:chgData name="Udayan Roy" userId="b5387a02-142c-4af0-bee5-2683155e8383" providerId="ADAL" clId="{85C8057C-CD1D-40FA-B766-6C09E7B3838A}" dt="2023-10-12T11:38:23.443" v="612" actId="14734"/>
          <ac:graphicFrameMkLst>
            <pc:docMk/>
            <pc:sldMk cId="1560988124" sldId="501"/>
            <ac:graphicFrameMk id="78937" creationId="{00000000-0000-0000-0000-000000000000}"/>
          </ac:graphicFrameMkLst>
        </pc:graphicFrameChg>
      </pc:sldChg>
      <pc:sldChg chg="add">
        <pc:chgData name="Udayan Roy" userId="b5387a02-142c-4af0-bee5-2683155e8383" providerId="ADAL" clId="{85C8057C-CD1D-40FA-B766-6C09E7B3838A}" dt="2023-10-12T11:24:56.845" v="345"/>
        <pc:sldMkLst>
          <pc:docMk/>
          <pc:sldMk cId="1151191082" sldId="502"/>
        </pc:sldMkLst>
      </pc:sldChg>
      <pc:sldChg chg="add">
        <pc:chgData name="Udayan Roy" userId="b5387a02-142c-4af0-bee5-2683155e8383" providerId="ADAL" clId="{85C8057C-CD1D-40FA-B766-6C09E7B3838A}" dt="2023-10-12T11:24:56.845" v="345"/>
        <pc:sldMkLst>
          <pc:docMk/>
          <pc:sldMk cId="3213547243" sldId="503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49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24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24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A1CE30A-3F51-4F23-A2BA-326285C9C91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10/23/2023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1CE30A-3F51-4F23-A2BA-326285C9C91B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44616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F51361-73F6-4DDD-8CEE-9B3C278CBB3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36385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001B0F-0767-4AF7-B26A-314CB2F2D5C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56699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301343-E737-4BD3-8293-C34CFFD7841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28142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37FFF6-E061-4DFD-8FE7-07EC5C1E19B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63575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E4A91B-500B-466E-AA4A-B6AA73F0FB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02286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6B5368-3A78-4FC8-8DEF-06D9B7C72FF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16515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10972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3938589"/>
            <a:ext cx="10972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1FDFCD-0B93-4E67-8C44-10BA7F4A891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01778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507F8D-C73A-4FC2-AA96-612093ABD43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52634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188ED9-309B-48FD-928B-0B4D7277F94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5914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BBE9BE-087D-47E4-BDF4-15154A7E7C1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3068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1C4F76-6FDE-447C-85A9-005BA793BC4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76601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06AD1E-919E-4B5F-8035-0D1B64AB07B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56421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42878E-7FD6-4500-B337-2EBF240DEAA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3389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55D8A3-C624-41CE-968C-74CF245F12D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5957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5548FA-0D93-4BBB-95F4-D7307A8C199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406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71923F-3D74-4074-A930-3228E8DBBDC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84048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509672-72A6-432D-A575-8577E309682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001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547DF47D-7920-418E-B1BE-63CF45D3D62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  <a:ea typeface="Calibri" pitchFamily="34" charset="0"/>
          <a:cs typeface="Calibri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  <a:ea typeface="Calibri" pitchFamily="34" charset="0"/>
          <a:cs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  <a:ea typeface="Calibri" pitchFamily="34" charset="0"/>
          <a:cs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  <a:ea typeface="Calibri" pitchFamily="34" charset="0"/>
          <a:cs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  <a:ea typeface="Calibri" pitchFamily="34" charset="0"/>
          <a:cs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Calibri" pitchFamily="34" charset="0"/>
          <a:ea typeface="Calibri" pitchFamily="34" charset="0"/>
          <a:cs typeface="Calibri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Calibri" pitchFamily="34" charset="0"/>
          <a:ea typeface="Calibri" pitchFamily="34" charset="0"/>
          <a:cs typeface="Calibri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Calibri" pitchFamily="34" charset="0"/>
          <a:ea typeface="Calibri" pitchFamily="34" charset="0"/>
          <a:cs typeface="Calibri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  <a:ea typeface="Calibri" pitchFamily="34" charset="0"/>
          <a:cs typeface="Calibri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  <a:ea typeface="Calibri" pitchFamily="34" charset="0"/>
          <a:cs typeface="Calibri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myweb.liu.edu/~uroy/index.htm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myweb.liu.edu/~uroy/eco41/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David_Ricardo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" Target="slide44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The Ricardian Theory of Trade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ECO 41 International Economics</a:t>
            </a:r>
          </a:p>
          <a:p>
            <a:pPr eaLnBrk="1" hangingPunct="1"/>
            <a:r>
              <a:rPr lang="en-US" altLang="en-US">
                <a:cs typeface="Arial" panose="020B0604020202020204" pitchFamily="34" charset="0"/>
                <a:hlinkClick r:id="rId3"/>
              </a:rPr>
              <a:t>Udayan Roy</a:t>
            </a:r>
            <a:endParaRPr lang="en-US" altLang="en-US">
              <a:cs typeface="Arial" panose="020B0604020202020204" pitchFamily="34" charset="0"/>
            </a:endParaRPr>
          </a:p>
          <a:p>
            <a:pPr eaLnBrk="1" hangingPunct="1"/>
            <a:r>
              <a:rPr lang="en-US" altLang="en-US">
                <a:cs typeface="Arial" panose="020B0604020202020204" pitchFamily="34" charset="0"/>
                <a:hlinkClick r:id="rId4"/>
              </a:rPr>
              <a:t>http://myweb.liu.edu/~uroy/eco41/</a:t>
            </a:r>
            <a:r>
              <a:rPr lang="en-US" altLang="en-US">
                <a:cs typeface="Arial" panose="020B0604020202020204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1E88F7-B050-CEAA-EF6F-821AB41B81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400" dirty="0"/>
              <a:t>The Ricardian Assumptions—Prices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A4651E-44B7-C83F-7BFA-826A53FEF2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Example: </a:t>
            </a:r>
          </a:p>
          <a:p>
            <a:pPr lvl="1"/>
            <a:r>
              <a:rPr lang="en-US" dirty="0"/>
              <a:t>the </a:t>
            </a:r>
            <a:r>
              <a:rPr lang="en-US" i="1" dirty="0"/>
              <a:t>price</a:t>
            </a:r>
            <a:r>
              <a:rPr lang="en-US" dirty="0"/>
              <a:t> of a gallon of wine is </a:t>
            </a:r>
            <a:r>
              <a:rPr lang="en-US" i="1" dirty="0" err="1"/>
              <a:t>p</a:t>
            </a:r>
            <a:r>
              <a:rPr lang="en-US" baseline="-25000" dirty="0" err="1"/>
              <a:t>W</a:t>
            </a:r>
            <a:r>
              <a:rPr lang="en-US" dirty="0"/>
              <a:t> = 5 pounds of cheese. Therefore,</a:t>
            </a:r>
          </a:p>
          <a:p>
            <a:pPr lvl="1"/>
            <a:r>
              <a:rPr lang="en-US" dirty="0"/>
              <a:t>the </a:t>
            </a:r>
            <a:r>
              <a:rPr lang="en-US" i="1" dirty="0"/>
              <a:t>price</a:t>
            </a:r>
            <a:r>
              <a:rPr lang="en-US" dirty="0"/>
              <a:t> of a pound of cheese is </a:t>
            </a:r>
            <a:r>
              <a:rPr lang="en-US" i="1" dirty="0" err="1"/>
              <a:t>p</a:t>
            </a:r>
            <a:r>
              <a:rPr lang="en-US" baseline="-25000" dirty="0" err="1"/>
              <a:t>C</a:t>
            </a:r>
            <a:r>
              <a:rPr lang="en-US" dirty="0"/>
              <a:t> = 1/5 gallons of wine</a:t>
            </a:r>
          </a:p>
          <a:p>
            <a:pPr lvl="1"/>
            <a:r>
              <a:rPr lang="en-US" dirty="0"/>
              <a:t>Conversely, if the </a:t>
            </a:r>
            <a:r>
              <a:rPr lang="en-US" i="1" dirty="0"/>
              <a:t>price</a:t>
            </a:r>
            <a:r>
              <a:rPr lang="en-US" dirty="0"/>
              <a:t> of a pound of cheese is </a:t>
            </a:r>
            <a:r>
              <a:rPr lang="en-US" i="1" dirty="0" err="1"/>
              <a:t>p</a:t>
            </a:r>
            <a:r>
              <a:rPr lang="en-US" baseline="-25000" dirty="0" err="1"/>
              <a:t>C</a:t>
            </a:r>
            <a:r>
              <a:rPr lang="en-US" dirty="0"/>
              <a:t> = 3 gallons of wine, then</a:t>
            </a:r>
          </a:p>
          <a:p>
            <a:pPr lvl="1"/>
            <a:r>
              <a:rPr lang="en-US" dirty="0"/>
              <a:t>the </a:t>
            </a:r>
            <a:r>
              <a:rPr lang="en-US" i="1" dirty="0"/>
              <a:t>price</a:t>
            </a:r>
            <a:r>
              <a:rPr lang="en-US" dirty="0"/>
              <a:t> of a gallon of wine is </a:t>
            </a:r>
            <a:r>
              <a:rPr lang="en-US" i="1" dirty="0" err="1"/>
              <a:t>p</a:t>
            </a:r>
            <a:r>
              <a:rPr lang="en-US" baseline="-25000" dirty="0" err="1"/>
              <a:t>W</a:t>
            </a:r>
            <a:r>
              <a:rPr lang="en-US" dirty="0"/>
              <a:t> = 1/3 pounds of cheese.</a:t>
            </a:r>
          </a:p>
          <a:p>
            <a:r>
              <a:rPr lang="en-US" dirty="0"/>
              <a:t>Note that the prices are </a:t>
            </a:r>
            <a:r>
              <a:rPr lang="en-US" i="1" dirty="0"/>
              <a:t>reciprocals</a:t>
            </a:r>
            <a:r>
              <a:rPr lang="en-US" dirty="0"/>
              <a:t>: </a:t>
            </a:r>
            <a:r>
              <a:rPr lang="en-US" b="1" i="1" dirty="0" err="1">
                <a:solidFill>
                  <a:srgbClr val="C00000"/>
                </a:solidFill>
              </a:rPr>
              <a:t>p</a:t>
            </a:r>
            <a:r>
              <a:rPr lang="en-US" b="1" baseline="-25000" dirty="0" err="1">
                <a:solidFill>
                  <a:srgbClr val="C00000"/>
                </a:solidFill>
              </a:rPr>
              <a:t>W</a:t>
            </a:r>
            <a:r>
              <a:rPr lang="en-US" b="1" dirty="0">
                <a:solidFill>
                  <a:srgbClr val="C00000"/>
                </a:solidFill>
                <a:sym typeface="Symbol" panose="05050102010706020507" pitchFamily="18" charset="2"/>
              </a:rPr>
              <a:t>  </a:t>
            </a:r>
            <a:r>
              <a:rPr lang="en-US" b="1" i="1" dirty="0" err="1">
                <a:solidFill>
                  <a:srgbClr val="C00000"/>
                </a:solidFill>
              </a:rPr>
              <a:t>p</a:t>
            </a:r>
            <a:r>
              <a:rPr lang="en-US" b="1" baseline="-25000" dirty="0" err="1">
                <a:solidFill>
                  <a:srgbClr val="C00000"/>
                </a:solidFill>
              </a:rPr>
              <a:t>C</a:t>
            </a:r>
            <a:r>
              <a:rPr lang="en-US" b="1" baseline="-25000" dirty="0">
                <a:solidFill>
                  <a:srgbClr val="C00000"/>
                </a:solidFill>
              </a:rPr>
              <a:t> </a:t>
            </a:r>
            <a:r>
              <a:rPr lang="en-US" b="1" dirty="0">
                <a:solidFill>
                  <a:srgbClr val="C00000"/>
                </a:solidFill>
              </a:rPr>
              <a:t>= 1</a:t>
            </a:r>
          </a:p>
          <a:p>
            <a:r>
              <a:rPr lang="en-US" dirty="0"/>
              <a:t>So, </a:t>
            </a:r>
            <a:r>
              <a:rPr lang="en-US" dirty="0">
                <a:solidFill>
                  <a:srgbClr val="C00000"/>
                </a:solidFill>
              </a:rPr>
              <a:t>if you know either </a:t>
            </a:r>
            <a:r>
              <a:rPr lang="en-US" i="1" dirty="0" err="1">
                <a:solidFill>
                  <a:srgbClr val="C00000"/>
                </a:solidFill>
              </a:rPr>
              <a:t>p</a:t>
            </a:r>
            <a:r>
              <a:rPr lang="en-US" baseline="-25000" dirty="0" err="1">
                <a:solidFill>
                  <a:srgbClr val="C00000"/>
                </a:solidFill>
              </a:rPr>
              <a:t>W</a:t>
            </a:r>
            <a:r>
              <a:rPr lang="en-US" dirty="0">
                <a:solidFill>
                  <a:srgbClr val="C00000"/>
                </a:solidFill>
              </a:rPr>
              <a:t> or </a:t>
            </a:r>
            <a:r>
              <a:rPr lang="en-US" i="1" dirty="0" err="1">
                <a:solidFill>
                  <a:srgbClr val="C00000"/>
                </a:solidFill>
              </a:rPr>
              <a:t>p</a:t>
            </a:r>
            <a:r>
              <a:rPr lang="en-US" baseline="-25000" dirty="0" err="1">
                <a:solidFill>
                  <a:srgbClr val="C00000"/>
                </a:solidFill>
              </a:rPr>
              <a:t>C</a:t>
            </a:r>
            <a:r>
              <a:rPr lang="en-US" dirty="0">
                <a:solidFill>
                  <a:srgbClr val="C00000"/>
                </a:solidFill>
              </a:rPr>
              <a:t>, you can calculate the other</a:t>
            </a:r>
          </a:p>
          <a:p>
            <a:r>
              <a:rPr lang="en-US" altLang="en-US" dirty="0"/>
              <a:t>Also, </a:t>
            </a:r>
            <a:r>
              <a:rPr lang="en-US" altLang="en-US" dirty="0">
                <a:solidFill>
                  <a:srgbClr val="C00000"/>
                </a:solidFill>
              </a:rPr>
              <a:t>if one relative price increases, the other necessarily decreases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51456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1E88F7-B050-CEAA-EF6F-821AB41B81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400" dirty="0"/>
              <a:t>The Ricardian Assumptions—Wages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A4651E-44B7-C83F-7BFA-826A53FEF2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 worker’s wage </a:t>
            </a:r>
            <a:r>
              <a:rPr lang="en-US" altLang="en-US" dirty="0"/>
              <a:t>could be measured in cheese or wine:</a:t>
            </a:r>
          </a:p>
          <a:p>
            <a:pPr lvl="1"/>
            <a:r>
              <a:rPr lang="en-US" altLang="en-US" dirty="0"/>
              <a:t>The </a:t>
            </a:r>
            <a:r>
              <a:rPr lang="en-US" altLang="en-US" i="1" dirty="0"/>
              <a:t>cheese-wage</a:t>
            </a:r>
            <a:r>
              <a:rPr lang="en-US" altLang="en-US" dirty="0"/>
              <a:t> (</a:t>
            </a:r>
            <a:r>
              <a:rPr lang="en-US" altLang="en-US" i="1" dirty="0" err="1"/>
              <a:t>w</a:t>
            </a:r>
            <a:r>
              <a:rPr lang="en-US" altLang="en-US" baseline="-25000" dirty="0" err="1"/>
              <a:t>C</a:t>
            </a:r>
            <a:r>
              <a:rPr lang="en-US" altLang="en-US" dirty="0"/>
              <a:t>) is the amount of cheese that can be obtained (through production or trade) from an hour’s work</a:t>
            </a:r>
          </a:p>
          <a:p>
            <a:pPr lvl="1"/>
            <a:r>
              <a:rPr lang="en-US" altLang="en-US" dirty="0"/>
              <a:t>The </a:t>
            </a:r>
            <a:r>
              <a:rPr lang="en-US" altLang="en-US" i="1" dirty="0"/>
              <a:t>wine-wage</a:t>
            </a:r>
            <a:r>
              <a:rPr lang="en-US" altLang="en-US" dirty="0"/>
              <a:t> (</a:t>
            </a:r>
            <a:r>
              <a:rPr lang="en-US" altLang="en-US" i="1" dirty="0" err="1"/>
              <a:t>w</a:t>
            </a:r>
            <a:r>
              <a:rPr lang="en-US" altLang="en-US" baseline="-25000" dirty="0" err="1"/>
              <a:t>W</a:t>
            </a:r>
            <a:r>
              <a:rPr lang="en-US" altLang="en-US" dirty="0"/>
              <a:t>) is the amount of wine that can be obtained (through production or trade) from an hour’s work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8564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/>
              <a:t>The Ricardian Assumptions—Technology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Cheese and wine are produced by </a:t>
            </a:r>
            <a:r>
              <a:rPr lang="en-US" altLang="en-US" i="1" dirty="0"/>
              <a:t>labor</a:t>
            </a:r>
            <a:endParaRPr lang="en-US" altLang="en-US" dirty="0"/>
          </a:p>
          <a:p>
            <a:pPr lvl="1" eaLnBrk="1" hangingPunct="1"/>
            <a:r>
              <a:rPr lang="en-US" altLang="en-US" dirty="0"/>
              <a:t>The amount of labor needed to make a gallon of wine (respectively, cheese) is </a:t>
            </a:r>
            <a:r>
              <a:rPr lang="en-US" altLang="en-US" i="1" dirty="0" err="1"/>
              <a:t>a</a:t>
            </a:r>
            <a:r>
              <a:rPr lang="en-US" altLang="en-US" baseline="-25000" dirty="0" err="1"/>
              <a:t>W</a:t>
            </a:r>
            <a:r>
              <a:rPr lang="en-US" altLang="en-US" dirty="0"/>
              <a:t> (respectively </a:t>
            </a:r>
            <a:r>
              <a:rPr lang="en-US" altLang="en-US" i="1" dirty="0" err="1"/>
              <a:t>a</a:t>
            </a:r>
            <a:r>
              <a:rPr lang="en-US" altLang="en-US" baseline="-25000" dirty="0" err="1"/>
              <a:t>C</a:t>
            </a:r>
            <a:r>
              <a:rPr lang="en-US" altLang="en-US" dirty="0"/>
              <a:t>), a constant. </a:t>
            </a:r>
          </a:p>
          <a:p>
            <a:pPr lvl="1" eaLnBrk="1" hangingPunct="1"/>
            <a:r>
              <a:rPr lang="en-US" altLang="en-US" dirty="0"/>
              <a:t>This fixed amount of labor is called the </a:t>
            </a:r>
            <a:r>
              <a:rPr lang="en-US" altLang="en-US" b="1" dirty="0">
                <a:solidFill>
                  <a:srgbClr val="C00000"/>
                </a:solidFill>
              </a:rPr>
              <a:t>unit labor requirement </a:t>
            </a:r>
            <a:r>
              <a:rPr lang="en-US" altLang="en-US" dirty="0"/>
              <a:t>in wine (respectively, cheese) production</a:t>
            </a:r>
          </a:p>
          <a:p>
            <a:pPr eaLnBrk="1" hangingPunct="1"/>
            <a:endParaRPr lang="en-US" alt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Technology—Our Example</a:t>
            </a:r>
          </a:p>
        </p:txBody>
      </p:sp>
      <p:graphicFrame>
        <p:nvGraphicFramePr>
          <p:cNvPr id="8222" name="Group 30"/>
          <p:cNvGraphicFramePr>
            <a:graphicFrameLocks noGrp="1"/>
          </p:cNvGraphicFramePr>
          <p:nvPr>
            <p:ph type="tbl" idx="1"/>
          </p:nvPr>
        </p:nvGraphicFramePr>
        <p:xfrm>
          <a:off x="2632075" y="1965325"/>
          <a:ext cx="7132637" cy="3665538"/>
        </p:xfrm>
        <a:graphic>
          <a:graphicData uri="http://schemas.openxmlformats.org/drawingml/2006/table">
            <a:tbl>
              <a:tblPr/>
              <a:tblGrid>
                <a:gridCol w="13401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312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611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84226">
                <a:tc gridSpan="3">
                  <a:txBody>
                    <a:bodyPr/>
                    <a:lstStyle/>
                    <a:p>
                      <a:pPr marL="0" marR="0" lvl="0" indent="0" algn="ctr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Unit Labor requirements</a:t>
                      </a:r>
                      <a:br>
                        <a:rPr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</a:br>
                      <a:r>
                        <a:rPr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(hours needed to make one unit of ...)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91446" marR="91446" marT="45736" marB="4573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3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46" marR="91446" marT="45736" marB="4573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Cheese</a:t>
                      </a:r>
                    </a:p>
                  </a:txBody>
                  <a:tcPr marL="91446" marR="91446" marT="45736" marB="457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Wine</a:t>
                      </a:r>
                    </a:p>
                  </a:txBody>
                  <a:tcPr marL="91446" marR="91446" marT="45736" marB="457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306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Home</a:t>
                      </a:r>
                    </a:p>
                  </a:txBody>
                  <a:tcPr marL="91446" marR="91446" marT="45736" marB="4573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 hour per pound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a</a:t>
                      </a:r>
                      <a:r>
                        <a:rPr kumimoji="0" lang="en-US" sz="2800" b="0" i="0" u="none" strike="noStrike" cap="none" normalizeH="0" baseline="-250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C,H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= 1</a:t>
                      </a:r>
                    </a:p>
                  </a:txBody>
                  <a:tcPr marL="91446" marR="91446" marT="45736" marB="457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 hours per gallon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a</a:t>
                      </a:r>
                      <a:r>
                        <a:rPr kumimoji="0" lang="en-US" sz="2800" b="0" i="0" u="none" strike="noStrike" cap="none" normalizeH="0" baseline="-250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W,H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= 2</a:t>
                      </a:r>
                    </a:p>
                  </a:txBody>
                  <a:tcPr marL="91446" marR="91446" marT="45736" marB="457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322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Foreign</a:t>
                      </a:r>
                    </a:p>
                  </a:txBody>
                  <a:tcPr marL="91446" marR="91446" marT="45736" marB="4573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6 hours per pound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a</a:t>
                      </a:r>
                      <a:r>
                        <a:rPr kumimoji="0" lang="en-US" sz="2800" b="0" i="0" u="none" strike="noStrike" cap="none" normalizeH="0" baseline="-250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C,F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= 6</a:t>
                      </a:r>
                    </a:p>
                  </a:txBody>
                  <a:tcPr marL="91446" marR="91446" marT="45736" marB="457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3 hours per gallon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a</a:t>
                      </a:r>
                      <a:r>
                        <a:rPr kumimoji="0" lang="en-US" sz="2800" b="0" i="0" u="none" strike="noStrike" cap="none" normalizeH="0" baseline="-250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W,F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= 3</a:t>
                      </a:r>
                    </a:p>
                  </a:txBody>
                  <a:tcPr marL="91446" marR="91446" marT="45736" marB="457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1287" name="TextBox 1"/>
          <p:cNvSpPr txBox="1">
            <a:spLocks noChangeArrowheads="1"/>
          </p:cNvSpPr>
          <p:nvPr/>
        </p:nvSpPr>
        <p:spPr bwMode="auto">
          <a:xfrm>
            <a:off x="2335213" y="5957889"/>
            <a:ext cx="76835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We will be using this specific example throughout this lecture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0B00A8F-850D-DC01-C048-F97BC0DE14BA}"/>
              </a:ext>
            </a:extLst>
          </p:cNvPr>
          <p:cNvSpPr txBox="1"/>
          <p:nvPr/>
        </p:nvSpPr>
        <p:spPr>
          <a:xfrm>
            <a:off x="10018713" y="1965325"/>
            <a:ext cx="1900385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Unit labor requirements are the only difference between Home and Foreign. The two countries are identical in every other way.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64C8DB-3A63-492D-89BD-0A3C8C4A55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Autarky prices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77D7FA-5602-33BF-2D54-C943F426D2D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9745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11EBD5F-9144-88A7-6A59-50647A4E6A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Autarky: Home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C662D0A-409F-0F21-A35D-08F5E25C2D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6140807" cy="4525963"/>
          </a:xfrm>
        </p:spPr>
        <p:txBody>
          <a:bodyPr>
            <a:normAutofit/>
          </a:bodyPr>
          <a:lstStyle/>
          <a:p>
            <a:r>
              <a:rPr lang="en-US" dirty="0"/>
              <a:t>In </a:t>
            </a:r>
            <a:r>
              <a:rPr lang="en-US" i="1" dirty="0"/>
              <a:t>Home</a:t>
            </a:r>
            <a:r>
              <a:rPr lang="en-US" dirty="0"/>
              <a:t>, it takes a worker the same 50 hours of effort to make 1 gallon of wine or 5 pounds of cheese</a:t>
            </a:r>
          </a:p>
          <a:p>
            <a:r>
              <a:rPr lang="en-US" dirty="0"/>
              <a:t>Therefore, one can guess that, in Home, the price of a gallon of wine will be 5 pounds of cheese</a:t>
            </a:r>
          </a:p>
          <a:p>
            <a:r>
              <a:rPr lang="en-US" dirty="0"/>
              <a:t>But let’s take a closer look</a:t>
            </a:r>
          </a:p>
        </p:txBody>
      </p:sp>
      <p:graphicFrame>
        <p:nvGraphicFramePr>
          <p:cNvPr id="6" name="Group 30">
            <a:extLst>
              <a:ext uri="{FF2B5EF4-FFF2-40B4-BE49-F238E27FC236}">
                <a16:creationId xmlns:a16="http://schemas.microsoft.com/office/drawing/2014/main" id="{0DE0C952-568C-6B64-7008-E1C6D91EB16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47025096"/>
              </p:ext>
            </p:extLst>
          </p:nvPr>
        </p:nvGraphicFramePr>
        <p:xfrm>
          <a:off x="8331133" y="1600201"/>
          <a:ext cx="3757116" cy="1859408"/>
        </p:xfrm>
        <a:graphic>
          <a:graphicData uri="http://schemas.openxmlformats.org/drawingml/2006/table">
            <a:tbl>
              <a:tblPr/>
              <a:tblGrid>
                <a:gridCol w="9617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47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06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 gridSpan="3">
                  <a:txBody>
                    <a:bodyPr/>
                    <a:lstStyle/>
                    <a:p>
                      <a:pPr marL="0" marR="0" lvl="0" indent="0" algn="ctr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Unit Labor requirements</a:t>
                      </a:r>
                      <a:br>
                        <a:rPr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</a:br>
                      <a:r>
                        <a:rPr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(hours needed to make one unit of ...)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91446" marR="91446" marT="45736" marB="4573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46" marR="91446" marT="45736" marB="4573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Cheese</a:t>
                      </a:r>
                    </a:p>
                  </a:txBody>
                  <a:tcPr marL="91446" marR="91446" marT="45736" marB="457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Wine</a:t>
                      </a:r>
                    </a:p>
                  </a:txBody>
                  <a:tcPr marL="91446" marR="91446" marT="45736" marB="457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Home</a:t>
                      </a:r>
                    </a:p>
                  </a:txBody>
                  <a:tcPr marL="91446" marR="91446" marT="45736" marB="4573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a</a:t>
                      </a:r>
                      <a:r>
                        <a:rPr kumimoji="0" lang="en-US" sz="2000" b="0" i="0" u="none" strike="noStrike" cap="none" normalizeH="0" baseline="-250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CH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= 10</a:t>
                      </a:r>
                    </a:p>
                  </a:txBody>
                  <a:tcPr marL="91446" marR="91446" marT="45736" marB="457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a</a:t>
                      </a:r>
                      <a:r>
                        <a:rPr kumimoji="0" lang="en-US" sz="2000" b="0" i="0" u="none" strike="noStrike" cap="none" normalizeH="0" baseline="-250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WH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= 50</a:t>
                      </a:r>
                    </a:p>
                  </a:txBody>
                  <a:tcPr marL="91446" marR="91446" marT="45736" marB="457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Foreign</a:t>
                      </a:r>
                    </a:p>
                  </a:txBody>
                  <a:tcPr marL="91446" marR="91446" marT="45736" marB="4573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a</a:t>
                      </a:r>
                      <a:r>
                        <a:rPr kumimoji="0" lang="en-US" sz="2000" b="0" i="0" u="none" strike="noStrike" cap="none" normalizeH="0" baseline="-250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CF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= 4</a:t>
                      </a:r>
                    </a:p>
                  </a:txBody>
                  <a:tcPr marL="91446" marR="91446" marT="45736" marB="457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a</a:t>
                      </a:r>
                      <a:r>
                        <a:rPr kumimoji="0" lang="en-US" sz="2000" b="0" i="0" u="none" strike="noStrike" cap="none" normalizeH="0" baseline="-250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WF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= 2</a:t>
                      </a:r>
                    </a:p>
                  </a:txBody>
                  <a:tcPr marL="91446" marR="91446" marT="45736" marB="457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Arrow: Down 7">
            <a:extLst>
              <a:ext uri="{FF2B5EF4-FFF2-40B4-BE49-F238E27FC236}">
                <a16:creationId xmlns:a16="http://schemas.microsoft.com/office/drawing/2014/main" id="{9902B857-3D56-9FBB-23C3-E8845FBBB124}"/>
              </a:ext>
            </a:extLst>
          </p:cNvPr>
          <p:cNvSpPr/>
          <p:nvPr/>
        </p:nvSpPr>
        <p:spPr>
          <a:xfrm>
            <a:off x="10143460" y="3625702"/>
            <a:ext cx="212652" cy="347298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Group 30">
            <a:extLst>
              <a:ext uri="{FF2B5EF4-FFF2-40B4-BE49-F238E27FC236}">
                <a16:creationId xmlns:a16="http://schemas.microsoft.com/office/drawing/2014/main" id="{0AF87BCD-CE66-3534-5033-E8E1D2663B1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19914613"/>
              </p:ext>
            </p:extLst>
          </p:nvPr>
        </p:nvGraphicFramePr>
        <p:xfrm>
          <a:off x="6750407" y="4155563"/>
          <a:ext cx="5362301" cy="1585088"/>
        </p:xfrm>
        <a:graphic>
          <a:graphicData uri="http://schemas.openxmlformats.org/drawingml/2006/table">
            <a:tbl>
              <a:tblPr/>
              <a:tblGrid>
                <a:gridCol w="9617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133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872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 gridSpan="3">
                  <a:txBody>
                    <a:bodyPr/>
                    <a:lstStyle/>
                    <a:p>
                      <a:pPr marL="0" marR="0" lvl="0" indent="0" algn="ctr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Autarky Prices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91446" marR="91446" marT="45736" marB="4573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46" marR="91446" marT="45736" marB="4573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Cheese</a:t>
                      </a:r>
                    </a:p>
                  </a:txBody>
                  <a:tcPr marL="91446" marR="91446" marT="45736" marB="457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Wine</a:t>
                      </a:r>
                    </a:p>
                  </a:txBody>
                  <a:tcPr marL="91446" marR="91446" marT="45736" marB="457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Home</a:t>
                      </a:r>
                    </a:p>
                  </a:txBody>
                  <a:tcPr marL="91446" marR="91446" marT="45736" marB="4573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46" marR="91446" marT="45736" marB="457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</a:t>
                      </a:r>
                      <a:r>
                        <a:rPr kumimoji="0" lang="en-US" sz="2000" b="0" i="0" u="none" strike="noStrike" cap="none" normalizeH="0" baseline="-250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WH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= </a:t>
                      </a:r>
                      <a:r>
                        <a:rPr kumimoji="0" lang="en-US" sz="20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a</a:t>
                      </a:r>
                      <a:r>
                        <a:rPr kumimoji="0" lang="en-US" sz="2000" b="0" i="0" u="none" strike="noStrike" cap="none" normalizeH="0" baseline="-250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WH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/</a:t>
                      </a:r>
                      <a:r>
                        <a:rPr kumimoji="0" lang="en-US" sz="20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a</a:t>
                      </a:r>
                      <a:r>
                        <a:rPr kumimoji="0" lang="en-US" sz="2000" b="0" i="0" u="none" strike="noStrike" cap="none" normalizeH="0" baseline="-250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CH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= 5</a:t>
                      </a:r>
                    </a:p>
                  </a:txBody>
                  <a:tcPr marL="91446" marR="91446" marT="45736" marB="457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Foreign</a:t>
                      </a:r>
                    </a:p>
                  </a:txBody>
                  <a:tcPr marL="91446" marR="91446" marT="45736" marB="4573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46" marR="91446" marT="45736" marB="457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46" marR="91446" marT="45736" marB="457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54621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11EBD5F-9144-88A7-6A59-50647A4E6A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Autarky: Home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C662D0A-409F-0F21-A35D-08F5E25C2D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7721533" cy="4525963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Assume the price of 1 gallon of wine is 6 pounds of cheese in Home (</a:t>
            </a:r>
            <a:r>
              <a:rPr lang="en-US" i="1" dirty="0" err="1"/>
              <a:t>p</a:t>
            </a:r>
            <a:r>
              <a:rPr lang="en-US" baseline="-25000" dirty="0" err="1"/>
              <a:t>WH</a:t>
            </a:r>
            <a:r>
              <a:rPr lang="en-US" dirty="0"/>
              <a:t> = 6).</a:t>
            </a:r>
          </a:p>
          <a:p>
            <a:r>
              <a:rPr lang="en-US" dirty="0"/>
              <a:t>If a worker in Home spent 1 hour making cheese, he/she would have 1/10 pounds of cheese</a:t>
            </a:r>
          </a:p>
          <a:p>
            <a:pPr lvl="1"/>
            <a:r>
              <a:rPr lang="en-US" dirty="0"/>
              <a:t>This is the Home worker’s productivity in cheese making</a:t>
            </a:r>
          </a:p>
          <a:p>
            <a:r>
              <a:rPr lang="en-US" dirty="0"/>
              <a:t>If the worker spent 1 hour making wine, he/she would have 1/50 gallons of wine</a:t>
            </a:r>
          </a:p>
          <a:p>
            <a:pPr lvl="1"/>
            <a:r>
              <a:rPr lang="en-US" dirty="0"/>
              <a:t>This is the Home worker’s productivity in cheese making</a:t>
            </a:r>
          </a:p>
          <a:p>
            <a:r>
              <a:rPr lang="en-US" dirty="0"/>
              <a:t>But 1/50 gallons of wine could be sold for 1/50 </a:t>
            </a:r>
            <a:r>
              <a:rPr lang="en-US" dirty="0">
                <a:sym typeface="Symbol" panose="05050102010706020507" pitchFamily="18" charset="2"/>
              </a:rPr>
              <a:t> 6 &gt; </a:t>
            </a:r>
            <a:r>
              <a:rPr lang="en-US" dirty="0"/>
              <a:t>1/10 pounds of cheese</a:t>
            </a:r>
          </a:p>
          <a:p>
            <a:r>
              <a:rPr lang="en-US" dirty="0"/>
              <a:t>That is, if </a:t>
            </a:r>
            <a:r>
              <a:rPr lang="en-US" i="1" dirty="0" err="1"/>
              <a:t>p</a:t>
            </a:r>
            <a:r>
              <a:rPr lang="en-US" baseline="-25000" dirty="0" err="1"/>
              <a:t>WH</a:t>
            </a:r>
            <a:r>
              <a:rPr lang="en-US" dirty="0"/>
              <a:t> &gt; 5, then a worker in Home would get more cheese from 1 hour’s work by making wine and selling it for cheese than by making cheese</a:t>
            </a:r>
          </a:p>
        </p:txBody>
      </p:sp>
      <p:graphicFrame>
        <p:nvGraphicFramePr>
          <p:cNvPr id="6" name="Group 30">
            <a:extLst>
              <a:ext uri="{FF2B5EF4-FFF2-40B4-BE49-F238E27FC236}">
                <a16:creationId xmlns:a16="http://schemas.microsoft.com/office/drawing/2014/main" id="{0DE0C952-568C-6B64-7008-E1C6D91EB166}"/>
              </a:ext>
            </a:extLst>
          </p:cNvPr>
          <p:cNvGraphicFramePr>
            <a:graphicFrameLocks/>
          </p:cNvGraphicFramePr>
          <p:nvPr/>
        </p:nvGraphicFramePr>
        <p:xfrm>
          <a:off x="8331133" y="1600201"/>
          <a:ext cx="3757116" cy="1859408"/>
        </p:xfrm>
        <a:graphic>
          <a:graphicData uri="http://schemas.openxmlformats.org/drawingml/2006/table">
            <a:tbl>
              <a:tblPr/>
              <a:tblGrid>
                <a:gridCol w="9617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47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06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 gridSpan="3">
                  <a:txBody>
                    <a:bodyPr/>
                    <a:lstStyle/>
                    <a:p>
                      <a:pPr marL="0" marR="0" lvl="0" indent="0" algn="ctr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Unit Labor requirements</a:t>
                      </a:r>
                      <a:br>
                        <a:rPr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</a:br>
                      <a:r>
                        <a:rPr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(hours needed to make one unit of ...)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91446" marR="91446" marT="45736" marB="4573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46" marR="91446" marT="45736" marB="4573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Cheese</a:t>
                      </a:r>
                    </a:p>
                  </a:txBody>
                  <a:tcPr marL="91446" marR="91446" marT="45736" marB="457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Wine</a:t>
                      </a:r>
                    </a:p>
                  </a:txBody>
                  <a:tcPr marL="91446" marR="91446" marT="45736" marB="457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Home</a:t>
                      </a:r>
                    </a:p>
                  </a:txBody>
                  <a:tcPr marL="91446" marR="91446" marT="45736" marB="4573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a</a:t>
                      </a:r>
                      <a:r>
                        <a:rPr kumimoji="0" lang="en-US" sz="2000" b="0" i="0" u="none" strike="noStrike" cap="none" normalizeH="0" baseline="-250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CH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= 10</a:t>
                      </a:r>
                    </a:p>
                  </a:txBody>
                  <a:tcPr marL="91446" marR="91446" marT="45736" marB="457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a</a:t>
                      </a:r>
                      <a:r>
                        <a:rPr kumimoji="0" lang="en-US" sz="2000" b="0" i="0" u="none" strike="noStrike" cap="none" normalizeH="0" baseline="-250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WH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= 50</a:t>
                      </a:r>
                    </a:p>
                  </a:txBody>
                  <a:tcPr marL="91446" marR="91446" marT="45736" marB="457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Foreign</a:t>
                      </a:r>
                    </a:p>
                  </a:txBody>
                  <a:tcPr marL="91446" marR="91446" marT="45736" marB="4573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a</a:t>
                      </a:r>
                      <a:r>
                        <a:rPr kumimoji="0" lang="en-US" sz="2000" b="0" i="0" u="none" strike="noStrike" cap="none" normalizeH="0" baseline="-250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CF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= 4</a:t>
                      </a:r>
                    </a:p>
                  </a:txBody>
                  <a:tcPr marL="91446" marR="91446" marT="45736" marB="457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a</a:t>
                      </a:r>
                      <a:r>
                        <a:rPr kumimoji="0" lang="en-US" sz="2000" b="0" i="0" u="none" strike="noStrike" cap="none" normalizeH="0" baseline="-250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WF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= 2</a:t>
                      </a:r>
                    </a:p>
                  </a:txBody>
                  <a:tcPr marL="91446" marR="91446" marT="45736" marB="457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70838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11EBD5F-9144-88A7-6A59-50647A4E6A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Autarky: Home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C662D0A-409F-0F21-A35D-08F5E25C2D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7721533" cy="452596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Therefore, if </a:t>
            </a:r>
            <a:r>
              <a:rPr lang="en-US" i="1" dirty="0" err="1"/>
              <a:t>p</a:t>
            </a:r>
            <a:r>
              <a:rPr lang="en-US" baseline="-25000" dirty="0" err="1"/>
              <a:t>WH</a:t>
            </a:r>
            <a:r>
              <a:rPr lang="en-US" dirty="0"/>
              <a:t> &gt; 5, then: </a:t>
            </a:r>
          </a:p>
          <a:p>
            <a:pPr lvl="1"/>
            <a:r>
              <a:rPr lang="en-US" dirty="0"/>
              <a:t>Home makes no cheese. </a:t>
            </a:r>
          </a:p>
          <a:p>
            <a:pPr lvl="1"/>
            <a:r>
              <a:rPr lang="en-US" dirty="0"/>
              <a:t>Home makes only wine.</a:t>
            </a:r>
          </a:p>
          <a:p>
            <a:r>
              <a:rPr lang="en-US" dirty="0"/>
              <a:t>The Home worker’s income in wine from 1 hour of work is </a:t>
            </a:r>
            <a:r>
              <a:rPr lang="en-US" i="1" dirty="0"/>
              <a:t>equal to the worker’s productivity</a:t>
            </a:r>
            <a:r>
              <a:rPr lang="en-US" dirty="0"/>
              <a:t> in wine making</a:t>
            </a:r>
          </a:p>
          <a:p>
            <a:r>
              <a:rPr lang="en-US" dirty="0"/>
              <a:t>The Home worker’s income in cheese from 1 hour of work is </a:t>
            </a:r>
            <a:r>
              <a:rPr lang="en-US" i="1" dirty="0"/>
              <a:t>more than the worker’s productivity</a:t>
            </a:r>
            <a:r>
              <a:rPr lang="en-US" dirty="0"/>
              <a:t> in cheese making</a:t>
            </a:r>
          </a:p>
          <a:p>
            <a:endParaRPr lang="en-US" dirty="0"/>
          </a:p>
        </p:txBody>
      </p:sp>
      <p:graphicFrame>
        <p:nvGraphicFramePr>
          <p:cNvPr id="6" name="Group 30">
            <a:extLst>
              <a:ext uri="{FF2B5EF4-FFF2-40B4-BE49-F238E27FC236}">
                <a16:creationId xmlns:a16="http://schemas.microsoft.com/office/drawing/2014/main" id="{0DE0C952-568C-6B64-7008-E1C6D91EB166}"/>
              </a:ext>
            </a:extLst>
          </p:cNvPr>
          <p:cNvGraphicFramePr>
            <a:graphicFrameLocks/>
          </p:cNvGraphicFramePr>
          <p:nvPr/>
        </p:nvGraphicFramePr>
        <p:xfrm>
          <a:off x="8331133" y="1600201"/>
          <a:ext cx="3757116" cy="1859408"/>
        </p:xfrm>
        <a:graphic>
          <a:graphicData uri="http://schemas.openxmlformats.org/drawingml/2006/table">
            <a:tbl>
              <a:tblPr/>
              <a:tblGrid>
                <a:gridCol w="9617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47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06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 gridSpan="3">
                  <a:txBody>
                    <a:bodyPr/>
                    <a:lstStyle/>
                    <a:p>
                      <a:pPr marL="0" marR="0" lvl="0" indent="0" algn="ctr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Unit Labor requirements</a:t>
                      </a:r>
                      <a:br>
                        <a:rPr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</a:br>
                      <a:r>
                        <a:rPr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(hours needed to make one unit of ...)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91446" marR="91446" marT="45736" marB="4573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46" marR="91446" marT="45736" marB="4573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Cheese</a:t>
                      </a:r>
                    </a:p>
                  </a:txBody>
                  <a:tcPr marL="91446" marR="91446" marT="45736" marB="457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Wine</a:t>
                      </a:r>
                    </a:p>
                  </a:txBody>
                  <a:tcPr marL="91446" marR="91446" marT="45736" marB="457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Home</a:t>
                      </a:r>
                    </a:p>
                  </a:txBody>
                  <a:tcPr marL="91446" marR="91446" marT="45736" marB="4573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a</a:t>
                      </a:r>
                      <a:r>
                        <a:rPr kumimoji="0" lang="en-US" sz="2000" b="0" i="0" u="none" strike="noStrike" cap="none" normalizeH="0" baseline="-250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CH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= 10</a:t>
                      </a:r>
                    </a:p>
                  </a:txBody>
                  <a:tcPr marL="91446" marR="91446" marT="45736" marB="457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a</a:t>
                      </a:r>
                      <a:r>
                        <a:rPr kumimoji="0" lang="en-US" sz="2000" b="0" i="0" u="none" strike="noStrike" cap="none" normalizeH="0" baseline="-250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WH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= 50</a:t>
                      </a:r>
                    </a:p>
                  </a:txBody>
                  <a:tcPr marL="91446" marR="91446" marT="45736" marB="457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Foreign</a:t>
                      </a:r>
                    </a:p>
                  </a:txBody>
                  <a:tcPr marL="91446" marR="91446" marT="45736" marB="4573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a</a:t>
                      </a:r>
                      <a:r>
                        <a:rPr kumimoji="0" lang="en-US" sz="2000" b="0" i="0" u="none" strike="noStrike" cap="none" normalizeH="0" baseline="-250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CF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= 4</a:t>
                      </a:r>
                    </a:p>
                  </a:txBody>
                  <a:tcPr marL="91446" marR="91446" marT="45736" marB="457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a</a:t>
                      </a:r>
                      <a:r>
                        <a:rPr kumimoji="0" lang="en-US" sz="2000" b="0" i="0" u="none" strike="noStrike" cap="none" normalizeH="0" baseline="-250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WF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= 2</a:t>
                      </a:r>
                    </a:p>
                  </a:txBody>
                  <a:tcPr marL="91446" marR="91446" marT="45736" marB="457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9A06F35E-1FA5-6C7E-1180-113E99E0E7F2}"/>
              </a:ext>
            </a:extLst>
          </p:cNvPr>
          <p:cNvSpPr txBox="1"/>
          <p:nvPr/>
        </p:nvSpPr>
        <p:spPr>
          <a:xfrm>
            <a:off x="8331133" y="3923414"/>
            <a:ext cx="37571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Recall that the prices of cheese and wine are reciprocals. Therefore, </a:t>
            </a:r>
            <a:r>
              <a:rPr lang="en-US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b="1" baseline="-25000" dirty="0" err="1">
                <a:latin typeface="Calibri" panose="020F0502020204030204" pitchFamily="34" charset="0"/>
                <a:cs typeface="Calibri" panose="020F0502020204030204" pitchFamily="34" charset="0"/>
              </a:rPr>
              <a:t>WH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&gt; 5 and</a:t>
            </a:r>
            <a:r>
              <a:rPr lang="en-US" b="1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b="1" baseline="-25000" dirty="0" err="1">
                <a:latin typeface="Calibri" panose="020F0502020204030204" pitchFamily="34" charset="0"/>
                <a:cs typeface="Calibri" panose="020F0502020204030204" pitchFamily="34" charset="0"/>
              </a:rPr>
              <a:t>CH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&lt; 1/5 are equivalent.</a:t>
            </a:r>
          </a:p>
        </p:txBody>
      </p:sp>
    </p:spTree>
    <p:extLst>
      <p:ext uri="{BB962C8B-B14F-4D97-AF65-F5344CB8AC3E}">
        <p14:creationId xmlns:p14="http://schemas.microsoft.com/office/powerpoint/2010/main" val="2817478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11EBD5F-9144-88A7-6A59-50647A4E6A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Autarky: Home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C662D0A-409F-0F21-A35D-08F5E25C2D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7721533" cy="4525963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Assume the price of 1 gallon of wine is 4 pounds of cheese in Home (</a:t>
            </a:r>
            <a:r>
              <a:rPr lang="en-US" i="1" dirty="0" err="1"/>
              <a:t>p</a:t>
            </a:r>
            <a:r>
              <a:rPr lang="en-US" baseline="-25000" dirty="0" err="1"/>
              <a:t>WH</a:t>
            </a:r>
            <a:r>
              <a:rPr lang="en-US" dirty="0"/>
              <a:t> = 4).</a:t>
            </a:r>
          </a:p>
          <a:p>
            <a:pPr lvl="1"/>
            <a:r>
              <a:rPr lang="en-US" dirty="0"/>
              <a:t>Therefore, the price of 1 pound of cheese is ¼ gallons of wine (</a:t>
            </a:r>
            <a:r>
              <a:rPr lang="en-US" i="1" dirty="0" err="1"/>
              <a:t>p</a:t>
            </a:r>
            <a:r>
              <a:rPr lang="en-US" baseline="-25000" dirty="0" err="1"/>
              <a:t>CH</a:t>
            </a:r>
            <a:r>
              <a:rPr lang="en-US" dirty="0"/>
              <a:t> = ¼).</a:t>
            </a:r>
          </a:p>
          <a:p>
            <a:r>
              <a:rPr lang="en-US" dirty="0"/>
              <a:t>If the worker spent 1 hour making wine, he/she would have 1/50 gallons of wine</a:t>
            </a:r>
          </a:p>
          <a:p>
            <a:pPr lvl="1"/>
            <a:r>
              <a:rPr lang="en-US" dirty="0"/>
              <a:t>This is the Home worker’s productivity in cheese making</a:t>
            </a:r>
          </a:p>
          <a:p>
            <a:r>
              <a:rPr lang="en-US" dirty="0"/>
              <a:t>If a worker in Home spent 1 hour making cheese, he/she would have 1/10 pounds of cheese</a:t>
            </a:r>
          </a:p>
          <a:p>
            <a:pPr lvl="1"/>
            <a:r>
              <a:rPr lang="en-US" dirty="0"/>
              <a:t>This is the Home worker’s productivity in cheese making</a:t>
            </a:r>
          </a:p>
          <a:p>
            <a:r>
              <a:rPr lang="en-US" dirty="0"/>
              <a:t>But 1/10 pounds of cheese could be sold for 1/10 </a:t>
            </a:r>
            <a:r>
              <a:rPr lang="en-US" dirty="0">
                <a:sym typeface="Symbol" panose="05050102010706020507" pitchFamily="18" charset="2"/>
              </a:rPr>
              <a:t> ¼ = 1/40 &gt; </a:t>
            </a:r>
            <a:r>
              <a:rPr lang="en-US" dirty="0"/>
              <a:t>1/50 gallons of wine</a:t>
            </a:r>
          </a:p>
          <a:p>
            <a:r>
              <a:rPr lang="en-US" dirty="0"/>
              <a:t>That is, if </a:t>
            </a:r>
            <a:r>
              <a:rPr lang="en-US" i="1" dirty="0" err="1"/>
              <a:t>p</a:t>
            </a:r>
            <a:r>
              <a:rPr lang="en-US" baseline="-25000" dirty="0" err="1"/>
              <a:t>WH</a:t>
            </a:r>
            <a:r>
              <a:rPr lang="en-US" dirty="0"/>
              <a:t> &lt; 5, then a worker in Home would get more wine from 1 hour’s work by making cheese and selling it for wine than by making wine</a:t>
            </a:r>
          </a:p>
        </p:txBody>
      </p:sp>
      <p:graphicFrame>
        <p:nvGraphicFramePr>
          <p:cNvPr id="6" name="Group 30">
            <a:extLst>
              <a:ext uri="{FF2B5EF4-FFF2-40B4-BE49-F238E27FC236}">
                <a16:creationId xmlns:a16="http://schemas.microsoft.com/office/drawing/2014/main" id="{0DE0C952-568C-6B64-7008-E1C6D91EB166}"/>
              </a:ext>
            </a:extLst>
          </p:cNvPr>
          <p:cNvGraphicFramePr>
            <a:graphicFrameLocks/>
          </p:cNvGraphicFramePr>
          <p:nvPr/>
        </p:nvGraphicFramePr>
        <p:xfrm>
          <a:off x="8331133" y="1600201"/>
          <a:ext cx="3757116" cy="1859408"/>
        </p:xfrm>
        <a:graphic>
          <a:graphicData uri="http://schemas.openxmlformats.org/drawingml/2006/table">
            <a:tbl>
              <a:tblPr/>
              <a:tblGrid>
                <a:gridCol w="9617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47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06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 gridSpan="3">
                  <a:txBody>
                    <a:bodyPr/>
                    <a:lstStyle/>
                    <a:p>
                      <a:pPr marL="0" marR="0" lvl="0" indent="0" algn="ctr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Unit Labor requirements</a:t>
                      </a:r>
                      <a:br>
                        <a:rPr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</a:br>
                      <a:r>
                        <a:rPr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(hours needed to make one unit of ...)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91446" marR="91446" marT="45736" marB="4573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46" marR="91446" marT="45736" marB="4573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Cheese</a:t>
                      </a:r>
                    </a:p>
                  </a:txBody>
                  <a:tcPr marL="91446" marR="91446" marT="45736" marB="457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Wine</a:t>
                      </a:r>
                    </a:p>
                  </a:txBody>
                  <a:tcPr marL="91446" marR="91446" marT="45736" marB="457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Home</a:t>
                      </a:r>
                    </a:p>
                  </a:txBody>
                  <a:tcPr marL="91446" marR="91446" marT="45736" marB="4573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a</a:t>
                      </a:r>
                      <a:r>
                        <a:rPr kumimoji="0" lang="en-US" sz="2000" b="0" i="0" u="none" strike="noStrike" cap="none" normalizeH="0" baseline="-250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CH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= 10</a:t>
                      </a:r>
                    </a:p>
                  </a:txBody>
                  <a:tcPr marL="91446" marR="91446" marT="45736" marB="457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a</a:t>
                      </a:r>
                      <a:r>
                        <a:rPr kumimoji="0" lang="en-US" sz="2000" b="0" i="0" u="none" strike="noStrike" cap="none" normalizeH="0" baseline="-250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WH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= 50</a:t>
                      </a:r>
                    </a:p>
                  </a:txBody>
                  <a:tcPr marL="91446" marR="91446" marT="45736" marB="457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Foreign</a:t>
                      </a:r>
                    </a:p>
                  </a:txBody>
                  <a:tcPr marL="91446" marR="91446" marT="45736" marB="4573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a</a:t>
                      </a:r>
                      <a:r>
                        <a:rPr kumimoji="0" lang="en-US" sz="2000" b="0" i="0" u="none" strike="noStrike" cap="none" normalizeH="0" baseline="-250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CF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= 4</a:t>
                      </a:r>
                    </a:p>
                  </a:txBody>
                  <a:tcPr marL="91446" marR="91446" marT="45736" marB="457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a</a:t>
                      </a:r>
                      <a:r>
                        <a:rPr kumimoji="0" lang="en-US" sz="2000" b="0" i="0" u="none" strike="noStrike" cap="none" normalizeH="0" baseline="-250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WF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= 2</a:t>
                      </a:r>
                    </a:p>
                  </a:txBody>
                  <a:tcPr marL="91446" marR="91446" marT="45736" marB="457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36581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11EBD5F-9144-88A7-6A59-50647A4E6A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Autarky: Home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C662D0A-409F-0F21-A35D-08F5E25C2D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7721533" cy="452596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Therefore, if </a:t>
            </a:r>
            <a:r>
              <a:rPr lang="en-US" i="1" dirty="0" err="1"/>
              <a:t>p</a:t>
            </a:r>
            <a:r>
              <a:rPr lang="en-US" baseline="-25000" dirty="0" err="1"/>
              <a:t>WH</a:t>
            </a:r>
            <a:r>
              <a:rPr lang="en-US" dirty="0"/>
              <a:t> &lt; 5, then: </a:t>
            </a:r>
          </a:p>
          <a:p>
            <a:pPr lvl="1"/>
            <a:r>
              <a:rPr lang="en-US" dirty="0"/>
              <a:t>Home makes no wine. </a:t>
            </a:r>
          </a:p>
          <a:p>
            <a:pPr lvl="1"/>
            <a:r>
              <a:rPr lang="en-US" dirty="0"/>
              <a:t>Home makes only cheese.</a:t>
            </a:r>
          </a:p>
          <a:p>
            <a:r>
              <a:rPr lang="en-US" dirty="0"/>
              <a:t>The Home worker’s income in cheese from 1 hour of work is </a:t>
            </a:r>
            <a:r>
              <a:rPr lang="en-US" i="1" dirty="0"/>
              <a:t>equal to the worker’s productivity</a:t>
            </a:r>
            <a:r>
              <a:rPr lang="en-US" dirty="0"/>
              <a:t> in cheese making</a:t>
            </a:r>
          </a:p>
          <a:p>
            <a:r>
              <a:rPr lang="en-US" dirty="0"/>
              <a:t>The Home worker’s income in wine from 1 hour of work is </a:t>
            </a:r>
            <a:r>
              <a:rPr lang="en-US" i="1" dirty="0"/>
              <a:t>more than the worker’s productivity</a:t>
            </a:r>
            <a:r>
              <a:rPr lang="en-US" dirty="0"/>
              <a:t> in wine making</a:t>
            </a:r>
          </a:p>
          <a:p>
            <a:endParaRPr lang="en-US" dirty="0"/>
          </a:p>
        </p:txBody>
      </p:sp>
      <p:graphicFrame>
        <p:nvGraphicFramePr>
          <p:cNvPr id="6" name="Group 30">
            <a:extLst>
              <a:ext uri="{FF2B5EF4-FFF2-40B4-BE49-F238E27FC236}">
                <a16:creationId xmlns:a16="http://schemas.microsoft.com/office/drawing/2014/main" id="{0DE0C952-568C-6B64-7008-E1C6D91EB166}"/>
              </a:ext>
            </a:extLst>
          </p:cNvPr>
          <p:cNvGraphicFramePr>
            <a:graphicFrameLocks/>
          </p:cNvGraphicFramePr>
          <p:nvPr/>
        </p:nvGraphicFramePr>
        <p:xfrm>
          <a:off x="8331133" y="1600201"/>
          <a:ext cx="3757116" cy="1859408"/>
        </p:xfrm>
        <a:graphic>
          <a:graphicData uri="http://schemas.openxmlformats.org/drawingml/2006/table">
            <a:tbl>
              <a:tblPr/>
              <a:tblGrid>
                <a:gridCol w="9617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47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06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 gridSpan="3">
                  <a:txBody>
                    <a:bodyPr/>
                    <a:lstStyle/>
                    <a:p>
                      <a:pPr marL="0" marR="0" lvl="0" indent="0" algn="ctr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Unit Labor requirements</a:t>
                      </a:r>
                      <a:br>
                        <a:rPr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</a:br>
                      <a:r>
                        <a:rPr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(hours needed to make one unit of ...)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91446" marR="91446" marT="45736" marB="4573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46" marR="91446" marT="45736" marB="4573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Cheese</a:t>
                      </a:r>
                    </a:p>
                  </a:txBody>
                  <a:tcPr marL="91446" marR="91446" marT="45736" marB="457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Wine</a:t>
                      </a:r>
                    </a:p>
                  </a:txBody>
                  <a:tcPr marL="91446" marR="91446" marT="45736" marB="457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Home</a:t>
                      </a:r>
                    </a:p>
                  </a:txBody>
                  <a:tcPr marL="91446" marR="91446" marT="45736" marB="4573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a</a:t>
                      </a:r>
                      <a:r>
                        <a:rPr kumimoji="0" lang="en-US" sz="2000" b="0" i="0" u="none" strike="noStrike" cap="none" normalizeH="0" baseline="-250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CH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= 10</a:t>
                      </a:r>
                    </a:p>
                  </a:txBody>
                  <a:tcPr marL="91446" marR="91446" marT="45736" marB="457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a</a:t>
                      </a:r>
                      <a:r>
                        <a:rPr kumimoji="0" lang="en-US" sz="2000" b="0" i="0" u="none" strike="noStrike" cap="none" normalizeH="0" baseline="-250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WH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= 50</a:t>
                      </a:r>
                    </a:p>
                  </a:txBody>
                  <a:tcPr marL="91446" marR="91446" marT="45736" marB="457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Foreign</a:t>
                      </a:r>
                    </a:p>
                  </a:txBody>
                  <a:tcPr marL="91446" marR="91446" marT="45736" marB="4573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a</a:t>
                      </a:r>
                      <a:r>
                        <a:rPr kumimoji="0" lang="en-US" sz="2000" b="0" i="0" u="none" strike="noStrike" cap="none" normalizeH="0" baseline="-250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CF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= 4</a:t>
                      </a:r>
                    </a:p>
                  </a:txBody>
                  <a:tcPr marL="91446" marR="91446" marT="45736" marB="457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a</a:t>
                      </a:r>
                      <a:r>
                        <a:rPr kumimoji="0" lang="en-US" sz="2000" b="0" i="0" u="none" strike="noStrike" cap="none" normalizeH="0" baseline="-250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WF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= 2</a:t>
                      </a:r>
                    </a:p>
                  </a:txBody>
                  <a:tcPr marL="91446" marR="91446" marT="45736" marB="457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9A06F35E-1FA5-6C7E-1180-113E99E0E7F2}"/>
              </a:ext>
            </a:extLst>
          </p:cNvPr>
          <p:cNvSpPr txBox="1"/>
          <p:nvPr/>
        </p:nvSpPr>
        <p:spPr>
          <a:xfrm>
            <a:off x="8331133" y="3923414"/>
            <a:ext cx="37571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Recall that the prices of cheese and wine are reciprocals. Therefore, </a:t>
            </a:r>
            <a:r>
              <a:rPr lang="en-US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b="1" baseline="-25000" dirty="0" err="1">
                <a:latin typeface="Calibri" panose="020F0502020204030204" pitchFamily="34" charset="0"/>
                <a:cs typeface="Calibri" panose="020F0502020204030204" pitchFamily="34" charset="0"/>
              </a:rPr>
              <a:t>WH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&lt; 5 and</a:t>
            </a:r>
            <a:r>
              <a:rPr lang="en-US" b="1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b="1" baseline="-25000" dirty="0" err="1">
                <a:latin typeface="Calibri" panose="020F0502020204030204" pitchFamily="34" charset="0"/>
                <a:cs typeface="Calibri" panose="020F0502020204030204" pitchFamily="34" charset="0"/>
              </a:rPr>
              <a:t>CH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&gt; 1/5 are equivalent.</a:t>
            </a:r>
          </a:p>
        </p:txBody>
      </p:sp>
    </p:spTree>
    <p:extLst>
      <p:ext uri="{BB962C8B-B14F-4D97-AF65-F5344CB8AC3E}">
        <p14:creationId xmlns:p14="http://schemas.microsoft.com/office/powerpoint/2010/main" val="4226501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 wrap="square" anchor="ctr">
            <a:normAutofit/>
          </a:bodyPr>
          <a:lstStyle/>
          <a:p>
            <a:r>
              <a:rPr lang="en-US" altLang="en-US"/>
              <a:t>The Ricardian Model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 wrap="square" anchor="t">
            <a:normAutofit/>
          </a:bodyPr>
          <a:lstStyle/>
          <a:p>
            <a:r>
              <a:rPr lang="en-US" altLang="en-US" dirty="0"/>
              <a:t>Source:</a:t>
            </a:r>
          </a:p>
          <a:p>
            <a:pPr lvl="1"/>
            <a:r>
              <a:rPr lang="en-US" altLang="en-US" sz="2800" dirty="0"/>
              <a:t>Chapter 3 Labor Productivity and Comparative Advantage: The Ricardian Model</a:t>
            </a:r>
          </a:p>
          <a:p>
            <a:pPr lvl="2"/>
            <a:r>
              <a:rPr lang="en-US" altLang="en-US" sz="2400" i="1" dirty="0"/>
              <a:t>International Economics</a:t>
            </a:r>
            <a:r>
              <a:rPr lang="en-US" altLang="en-US" sz="2400" dirty="0"/>
              <a:t>, twelfth edition,</a:t>
            </a:r>
            <a:r>
              <a:rPr lang="en-US" altLang="en-US" sz="2400" i="1" dirty="0"/>
              <a:t> </a:t>
            </a:r>
            <a:r>
              <a:rPr lang="en-US" altLang="en-US" sz="2400" dirty="0"/>
              <a:t>by Paul Krugman, Maurice Obstfeld, and Marc Melitz.</a:t>
            </a:r>
          </a:p>
        </p:txBody>
      </p:sp>
      <p:pic>
        <p:nvPicPr>
          <p:cNvPr id="5" name="Picture 4" descr="A book cover with a globe and text&#10;&#10;Description automatically generated">
            <a:extLst>
              <a:ext uri="{FF2B5EF4-FFF2-40B4-BE49-F238E27FC236}">
                <a16:creationId xmlns:a16="http://schemas.microsoft.com/office/drawing/2014/main" id="{80BBBE59-1B02-A230-33A2-0F974AC1C0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9615" y="1600201"/>
            <a:ext cx="3620770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11EBD5F-9144-88A7-6A59-50647A4E6A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Autarky: Home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C662D0A-409F-0F21-A35D-08F5E25C2D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6140807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In autarky, Home must consume some Wine and some Cheese </a:t>
            </a:r>
          </a:p>
          <a:p>
            <a:r>
              <a:rPr lang="en-US" dirty="0"/>
              <a:t>And the Cheese and Wine </a:t>
            </a:r>
            <a:r>
              <a:rPr lang="en-US" i="1" dirty="0"/>
              <a:t>consumed</a:t>
            </a:r>
            <a:r>
              <a:rPr lang="en-US" dirty="0"/>
              <a:t> in Home must be </a:t>
            </a:r>
            <a:r>
              <a:rPr lang="en-US" i="1" dirty="0"/>
              <a:t>produced</a:t>
            </a:r>
            <a:r>
              <a:rPr lang="en-US" dirty="0"/>
              <a:t> in Home</a:t>
            </a:r>
          </a:p>
          <a:p>
            <a:r>
              <a:rPr lang="en-US" dirty="0"/>
              <a:t>Therefore, </a:t>
            </a:r>
            <a:r>
              <a:rPr lang="en-US" i="1" dirty="0" err="1"/>
              <a:t>p</a:t>
            </a:r>
            <a:r>
              <a:rPr lang="en-US" baseline="-25000" dirty="0" err="1"/>
              <a:t>WH</a:t>
            </a:r>
            <a:r>
              <a:rPr lang="en-US" dirty="0"/>
              <a:t> &gt; 5 and </a:t>
            </a:r>
            <a:r>
              <a:rPr lang="en-US" i="1" dirty="0" err="1"/>
              <a:t>p</a:t>
            </a:r>
            <a:r>
              <a:rPr lang="en-US" baseline="-25000" dirty="0" err="1"/>
              <a:t>WH</a:t>
            </a:r>
            <a:r>
              <a:rPr lang="en-US" dirty="0"/>
              <a:t> &lt; 5 are not possible. </a:t>
            </a:r>
          </a:p>
          <a:p>
            <a:r>
              <a:rPr lang="en-US" dirty="0">
                <a:solidFill>
                  <a:srgbClr val="FF0000"/>
                </a:solidFill>
              </a:rPr>
              <a:t>So, in autarky in Home, </a:t>
            </a:r>
            <a:r>
              <a:rPr lang="en-US" i="1" dirty="0" err="1">
                <a:solidFill>
                  <a:srgbClr val="FF0000"/>
                </a:solidFill>
              </a:rPr>
              <a:t>p</a:t>
            </a:r>
            <a:r>
              <a:rPr lang="en-US" baseline="-25000" dirty="0" err="1">
                <a:solidFill>
                  <a:srgbClr val="FF0000"/>
                </a:solidFill>
              </a:rPr>
              <a:t>WH</a:t>
            </a:r>
            <a:r>
              <a:rPr lang="en-US" dirty="0">
                <a:solidFill>
                  <a:srgbClr val="FF0000"/>
                </a:solidFill>
              </a:rPr>
              <a:t> = 5.</a:t>
            </a:r>
          </a:p>
          <a:p>
            <a:r>
              <a:rPr lang="en-US" dirty="0"/>
              <a:t>And, as prices are reciprocals, </a:t>
            </a:r>
            <a:r>
              <a:rPr lang="en-US" i="1" dirty="0" err="1">
                <a:solidFill>
                  <a:srgbClr val="FF0000"/>
                </a:solidFill>
              </a:rPr>
              <a:t>p</a:t>
            </a:r>
            <a:r>
              <a:rPr lang="en-US" baseline="-25000" dirty="0" err="1">
                <a:solidFill>
                  <a:srgbClr val="FF0000"/>
                </a:solidFill>
              </a:rPr>
              <a:t>CH</a:t>
            </a:r>
            <a:r>
              <a:rPr lang="en-US" dirty="0">
                <a:solidFill>
                  <a:srgbClr val="FF0000"/>
                </a:solidFill>
              </a:rPr>
              <a:t> = 1/5</a:t>
            </a:r>
            <a:r>
              <a:rPr lang="en-US" dirty="0"/>
              <a:t>.</a:t>
            </a:r>
          </a:p>
        </p:txBody>
      </p:sp>
      <p:graphicFrame>
        <p:nvGraphicFramePr>
          <p:cNvPr id="6" name="Group 30">
            <a:extLst>
              <a:ext uri="{FF2B5EF4-FFF2-40B4-BE49-F238E27FC236}">
                <a16:creationId xmlns:a16="http://schemas.microsoft.com/office/drawing/2014/main" id="{0DE0C952-568C-6B64-7008-E1C6D91EB166}"/>
              </a:ext>
            </a:extLst>
          </p:cNvPr>
          <p:cNvGraphicFramePr>
            <a:graphicFrameLocks/>
          </p:cNvGraphicFramePr>
          <p:nvPr/>
        </p:nvGraphicFramePr>
        <p:xfrm>
          <a:off x="8331133" y="1600201"/>
          <a:ext cx="3757116" cy="1859408"/>
        </p:xfrm>
        <a:graphic>
          <a:graphicData uri="http://schemas.openxmlformats.org/drawingml/2006/table">
            <a:tbl>
              <a:tblPr/>
              <a:tblGrid>
                <a:gridCol w="9617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47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06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 gridSpan="3">
                  <a:txBody>
                    <a:bodyPr/>
                    <a:lstStyle/>
                    <a:p>
                      <a:pPr marL="0" marR="0" lvl="0" indent="0" algn="ctr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Unit Labor requirements</a:t>
                      </a:r>
                      <a:br>
                        <a:rPr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</a:br>
                      <a:r>
                        <a:rPr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(hours needed to make one unit of ...)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91446" marR="91446" marT="45736" marB="4573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46" marR="91446" marT="45736" marB="4573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Cheese</a:t>
                      </a:r>
                    </a:p>
                  </a:txBody>
                  <a:tcPr marL="91446" marR="91446" marT="45736" marB="457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Wine</a:t>
                      </a:r>
                    </a:p>
                  </a:txBody>
                  <a:tcPr marL="91446" marR="91446" marT="45736" marB="457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Home</a:t>
                      </a:r>
                    </a:p>
                  </a:txBody>
                  <a:tcPr marL="91446" marR="91446" marT="45736" marB="4573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a</a:t>
                      </a:r>
                      <a:r>
                        <a:rPr kumimoji="0" lang="en-US" sz="2000" b="0" i="0" u="none" strike="noStrike" cap="none" normalizeH="0" baseline="-250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CH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= 10</a:t>
                      </a:r>
                    </a:p>
                  </a:txBody>
                  <a:tcPr marL="91446" marR="91446" marT="45736" marB="457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a</a:t>
                      </a:r>
                      <a:r>
                        <a:rPr kumimoji="0" lang="en-US" sz="2000" b="0" i="0" u="none" strike="noStrike" cap="none" normalizeH="0" baseline="-250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WH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= 50</a:t>
                      </a:r>
                    </a:p>
                  </a:txBody>
                  <a:tcPr marL="91446" marR="91446" marT="45736" marB="457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Foreign</a:t>
                      </a:r>
                    </a:p>
                  </a:txBody>
                  <a:tcPr marL="91446" marR="91446" marT="45736" marB="4573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a</a:t>
                      </a:r>
                      <a:r>
                        <a:rPr kumimoji="0" lang="en-US" sz="2000" b="0" i="0" u="none" strike="noStrike" cap="none" normalizeH="0" baseline="-250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CF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= 4</a:t>
                      </a:r>
                    </a:p>
                  </a:txBody>
                  <a:tcPr marL="91446" marR="91446" marT="45736" marB="457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a</a:t>
                      </a:r>
                      <a:r>
                        <a:rPr kumimoji="0" lang="en-US" sz="2000" b="0" i="0" u="none" strike="noStrike" cap="none" normalizeH="0" baseline="-250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WF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= 2</a:t>
                      </a:r>
                    </a:p>
                  </a:txBody>
                  <a:tcPr marL="91446" marR="91446" marT="45736" marB="457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7" name="Group 30">
            <a:extLst>
              <a:ext uri="{FF2B5EF4-FFF2-40B4-BE49-F238E27FC236}">
                <a16:creationId xmlns:a16="http://schemas.microsoft.com/office/drawing/2014/main" id="{4575F89F-2345-86D8-0291-5D50F6A6CCE3}"/>
              </a:ext>
            </a:extLst>
          </p:cNvPr>
          <p:cNvGraphicFramePr>
            <a:graphicFrameLocks/>
          </p:cNvGraphicFramePr>
          <p:nvPr/>
        </p:nvGraphicFramePr>
        <p:xfrm>
          <a:off x="6750407" y="4155563"/>
          <a:ext cx="5362301" cy="1585088"/>
        </p:xfrm>
        <a:graphic>
          <a:graphicData uri="http://schemas.openxmlformats.org/drawingml/2006/table">
            <a:tbl>
              <a:tblPr/>
              <a:tblGrid>
                <a:gridCol w="9617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133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872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 gridSpan="3">
                  <a:txBody>
                    <a:bodyPr/>
                    <a:lstStyle/>
                    <a:p>
                      <a:pPr marL="0" marR="0" lvl="0" indent="0" algn="ctr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Autarky Prices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91446" marR="91446" marT="45736" marB="4573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46" marR="91446" marT="45736" marB="4573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Cheese</a:t>
                      </a:r>
                    </a:p>
                  </a:txBody>
                  <a:tcPr marL="91446" marR="91446" marT="45736" marB="457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Wine</a:t>
                      </a:r>
                    </a:p>
                  </a:txBody>
                  <a:tcPr marL="91446" marR="91446" marT="45736" marB="457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Home</a:t>
                      </a:r>
                    </a:p>
                  </a:txBody>
                  <a:tcPr marL="91446" marR="91446" marT="45736" marB="4573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</a:t>
                      </a:r>
                      <a:r>
                        <a:rPr kumimoji="0" lang="en-US" sz="2000" b="0" i="0" u="none" strike="noStrike" cap="none" normalizeH="0" baseline="-250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CH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= </a:t>
                      </a:r>
                      <a:r>
                        <a:rPr kumimoji="0" lang="en-US" sz="20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a</a:t>
                      </a:r>
                      <a:r>
                        <a:rPr kumimoji="0" lang="en-US" sz="2000" b="0" i="0" u="none" strike="noStrike" cap="none" normalizeH="0" baseline="-250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CH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/</a:t>
                      </a:r>
                      <a:r>
                        <a:rPr kumimoji="0" lang="en-US" sz="20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a</a:t>
                      </a:r>
                      <a:r>
                        <a:rPr kumimoji="0" lang="en-US" sz="2000" b="0" i="0" u="none" strike="noStrike" cap="none" normalizeH="0" baseline="-250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WH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= 1/5</a:t>
                      </a:r>
                    </a:p>
                  </a:txBody>
                  <a:tcPr marL="91446" marR="91446" marT="45736" marB="457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</a:t>
                      </a:r>
                      <a:r>
                        <a:rPr kumimoji="0" lang="en-US" sz="2000" b="0" i="0" u="none" strike="noStrike" cap="none" normalizeH="0" baseline="-250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WH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= </a:t>
                      </a:r>
                      <a:r>
                        <a:rPr kumimoji="0" lang="en-US" sz="20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a</a:t>
                      </a:r>
                      <a:r>
                        <a:rPr kumimoji="0" lang="en-US" sz="2000" b="0" i="0" u="none" strike="noStrike" cap="none" normalizeH="0" baseline="-250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WH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/</a:t>
                      </a:r>
                      <a:r>
                        <a:rPr kumimoji="0" lang="en-US" sz="20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a</a:t>
                      </a:r>
                      <a:r>
                        <a:rPr kumimoji="0" lang="en-US" sz="2000" b="0" i="0" u="none" strike="noStrike" cap="none" normalizeH="0" baseline="-250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CH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= 5</a:t>
                      </a:r>
                    </a:p>
                  </a:txBody>
                  <a:tcPr marL="91446" marR="91446" marT="45736" marB="457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Foreign</a:t>
                      </a:r>
                    </a:p>
                  </a:txBody>
                  <a:tcPr marL="91446" marR="91446" marT="45736" marB="4573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46" marR="91446" marT="45736" marB="457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46" marR="91446" marT="45736" marB="457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Arrow: Down 7">
            <a:extLst>
              <a:ext uri="{FF2B5EF4-FFF2-40B4-BE49-F238E27FC236}">
                <a16:creationId xmlns:a16="http://schemas.microsoft.com/office/drawing/2014/main" id="{9902B857-3D56-9FBB-23C3-E8845FBBB124}"/>
              </a:ext>
            </a:extLst>
          </p:cNvPr>
          <p:cNvSpPr/>
          <p:nvPr/>
        </p:nvSpPr>
        <p:spPr>
          <a:xfrm>
            <a:off x="10143460" y="3625702"/>
            <a:ext cx="212652" cy="347298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8082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11EBD5F-9144-88A7-6A59-50647A4E6A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Autarky: Home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C662D0A-409F-0F21-A35D-08F5E25C2D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7721533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We just saw that the price of 1 gallon of wine is 5 pounds of cheese in Home in autarky (</a:t>
            </a:r>
            <a:r>
              <a:rPr lang="en-US" i="1" dirty="0" err="1"/>
              <a:t>p</a:t>
            </a:r>
            <a:r>
              <a:rPr lang="en-US" baseline="-25000" dirty="0" err="1"/>
              <a:t>WH</a:t>
            </a:r>
            <a:r>
              <a:rPr lang="en-US" dirty="0"/>
              <a:t> = 5).</a:t>
            </a:r>
          </a:p>
          <a:p>
            <a:pPr lvl="1"/>
            <a:r>
              <a:rPr lang="en-US" dirty="0"/>
              <a:t>Therefore, the price of 1 pound of cheese is 1/5 gallons of wine (</a:t>
            </a:r>
            <a:r>
              <a:rPr lang="en-US" i="1" dirty="0" err="1"/>
              <a:t>p</a:t>
            </a:r>
            <a:r>
              <a:rPr lang="en-US" baseline="-25000" dirty="0" err="1"/>
              <a:t>CH</a:t>
            </a:r>
            <a:r>
              <a:rPr lang="en-US" dirty="0"/>
              <a:t> = 1/5).</a:t>
            </a:r>
          </a:p>
          <a:p>
            <a:r>
              <a:rPr lang="en-US" dirty="0"/>
              <a:t>If the worker spent 1 hour making wine, he/she would have 1/50 gallons of wine</a:t>
            </a:r>
          </a:p>
          <a:p>
            <a:pPr lvl="1"/>
            <a:r>
              <a:rPr lang="en-US" dirty="0"/>
              <a:t>This is the Home worker’s productivity in cheese making</a:t>
            </a:r>
          </a:p>
          <a:p>
            <a:r>
              <a:rPr lang="en-US" dirty="0"/>
              <a:t>If a worker spent 1 hour making cheese, he/she would have 1/10 pounds of cheese</a:t>
            </a:r>
          </a:p>
          <a:p>
            <a:pPr lvl="1"/>
            <a:r>
              <a:rPr lang="en-US" dirty="0"/>
              <a:t>This is the Home worker’s productivity in cheese making</a:t>
            </a:r>
          </a:p>
        </p:txBody>
      </p:sp>
      <p:graphicFrame>
        <p:nvGraphicFramePr>
          <p:cNvPr id="6" name="Group 30">
            <a:extLst>
              <a:ext uri="{FF2B5EF4-FFF2-40B4-BE49-F238E27FC236}">
                <a16:creationId xmlns:a16="http://schemas.microsoft.com/office/drawing/2014/main" id="{0DE0C952-568C-6B64-7008-E1C6D91EB166}"/>
              </a:ext>
            </a:extLst>
          </p:cNvPr>
          <p:cNvGraphicFramePr>
            <a:graphicFrameLocks/>
          </p:cNvGraphicFramePr>
          <p:nvPr/>
        </p:nvGraphicFramePr>
        <p:xfrm>
          <a:off x="8331133" y="1600201"/>
          <a:ext cx="3757116" cy="1859408"/>
        </p:xfrm>
        <a:graphic>
          <a:graphicData uri="http://schemas.openxmlformats.org/drawingml/2006/table">
            <a:tbl>
              <a:tblPr/>
              <a:tblGrid>
                <a:gridCol w="9617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47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06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 gridSpan="3">
                  <a:txBody>
                    <a:bodyPr/>
                    <a:lstStyle/>
                    <a:p>
                      <a:pPr marL="0" marR="0" lvl="0" indent="0" algn="ctr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Unit Labor requirements</a:t>
                      </a:r>
                      <a:br>
                        <a:rPr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</a:br>
                      <a:r>
                        <a:rPr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(hours needed to make one unit of ...)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91446" marR="91446" marT="45736" marB="4573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46" marR="91446" marT="45736" marB="4573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Cheese</a:t>
                      </a:r>
                    </a:p>
                  </a:txBody>
                  <a:tcPr marL="91446" marR="91446" marT="45736" marB="457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Wine</a:t>
                      </a:r>
                    </a:p>
                  </a:txBody>
                  <a:tcPr marL="91446" marR="91446" marT="45736" marB="457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Home</a:t>
                      </a:r>
                    </a:p>
                  </a:txBody>
                  <a:tcPr marL="91446" marR="91446" marT="45736" marB="4573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a</a:t>
                      </a:r>
                      <a:r>
                        <a:rPr kumimoji="0" lang="en-US" sz="2000" b="0" i="0" u="none" strike="noStrike" cap="none" normalizeH="0" baseline="-250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CH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= 10</a:t>
                      </a:r>
                    </a:p>
                  </a:txBody>
                  <a:tcPr marL="91446" marR="91446" marT="45736" marB="457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a</a:t>
                      </a:r>
                      <a:r>
                        <a:rPr kumimoji="0" lang="en-US" sz="2000" b="0" i="0" u="none" strike="noStrike" cap="none" normalizeH="0" baseline="-250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WH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= 50</a:t>
                      </a:r>
                    </a:p>
                  </a:txBody>
                  <a:tcPr marL="91446" marR="91446" marT="45736" marB="457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Foreign</a:t>
                      </a:r>
                    </a:p>
                  </a:txBody>
                  <a:tcPr marL="91446" marR="91446" marT="45736" marB="4573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a</a:t>
                      </a:r>
                      <a:r>
                        <a:rPr kumimoji="0" lang="en-US" sz="2000" b="0" i="0" u="none" strike="noStrike" cap="none" normalizeH="0" baseline="-250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CF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= 4</a:t>
                      </a:r>
                    </a:p>
                  </a:txBody>
                  <a:tcPr marL="91446" marR="91446" marT="45736" marB="457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a</a:t>
                      </a:r>
                      <a:r>
                        <a:rPr kumimoji="0" lang="en-US" sz="2000" b="0" i="0" u="none" strike="noStrike" cap="none" normalizeH="0" baseline="-250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WF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= 2</a:t>
                      </a:r>
                    </a:p>
                  </a:txBody>
                  <a:tcPr marL="91446" marR="91446" marT="45736" marB="457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2" name="Group 30">
            <a:extLst>
              <a:ext uri="{FF2B5EF4-FFF2-40B4-BE49-F238E27FC236}">
                <a16:creationId xmlns:a16="http://schemas.microsoft.com/office/drawing/2014/main" id="{84187A85-4FB2-FBD9-7014-D357951E51E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05419585"/>
              </p:ext>
            </p:extLst>
          </p:nvPr>
        </p:nvGraphicFramePr>
        <p:xfrm>
          <a:off x="8961979" y="4155563"/>
          <a:ext cx="3119798" cy="1585088"/>
        </p:xfrm>
        <a:graphic>
          <a:graphicData uri="http://schemas.openxmlformats.org/drawingml/2006/table">
            <a:tbl>
              <a:tblPr/>
              <a:tblGrid>
                <a:gridCol w="9617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23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56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 gridSpan="3">
                  <a:txBody>
                    <a:bodyPr/>
                    <a:lstStyle/>
                    <a:p>
                      <a:pPr marL="0" marR="0" lvl="0" indent="0" algn="ctr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Autarky Prices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91446" marR="91446" marT="45736" marB="4573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46" marR="91446" marT="45736" marB="4573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Cheese</a:t>
                      </a:r>
                    </a:p>
                  </a:txBody>
                  <a:tcPr marL="91446" marR="91446" marT="45736" marB="457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Wine</a:t>
                      </a:r>
                    </a:p>
                  </a:txBody>
                  <a:tcPr marL="91446" marR="91446" marT="45736" marB="457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Home</a:t>
                      </a:r>
                    </a:p>
                  </a:txBody>
                  <a:tcPr marL="91446" marR="91446" marT="45736" marB="4573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</a:t>
                      </a:r>
                      <a:r>
                        <a:rPr kumimoji="0" lang="en-US" sz="2000" b="0" i="0" u="none" strike="noStrike" cap="none" normalizeH="0" baseline="-250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CH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= 1/5</a:t>
                      </a:r>
                    </a:p>
                  </a:txBody>
                  <a:tcPr marL="91446" marR="91446" marT="45736" marB="457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</a:t>
                      </a:r>
                      <a:r>
                        <a:rPr kumimoji="0" lang="en-US" sz="2000" b="0" i="0" u="none" strike="noStrike" cap="none" normalizeH="0" baseline="-250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WH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= 5</a:t>
                      </a:r>
                    </a:p>
                  </a:txBody>
                  <a:tcPr marL="91446" marR="91446" marT="45736" marB="457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Foreign</a:t>
                      </a:r>
                    </a:p>
                  </a:txBody>
                  <a:tcPr marL="91446" marR="91446" marT="45736" marB="4573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46" marR="91446" marT="45736" marB="457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46" marR="91446" marT="45736" marB="457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Arrow: Down 2">
            <a:extLst>
              <a:ext uri="{FF2B5EF4-FFF2-40B4-BE49-F238E27FC236}">
                <a16:creationId xmlns:a16="http://schemas.microsoft.com/office/drawing/2014/main" id="{F8663C9A-06FF-C56B-E3EE-C4F5BA9CF975}"/>
              </a:ext>
            </a:extLst>
          </p:cNvPr>
          <p:cNvSpPr/>
          <p:nvPr/>
        </p:nvSpPr>
        <p:spPr>
          <a:xfrm>
            <a:off x="10143460" y="3625702"/>
            <a:ext cx="212652" cy="347298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6630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11EBD5F-9144-88A7-6A59-50647A4E6A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Autarky: Home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C662D0A-409F-0F21-A35D-08F5E25C2D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7721533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We just saw that the autarky price of 1 gallon of wine is 5 pounds of cheese in Home (</a:t>
            </a:r>
            <a:r>
              <a:rPr lang="en-US" i="1" dirty="0" err="1"/>
              <a:t>p</a:t>
            </a:r>
            <a:r>
              <a:rPr lang="en-US" baseline="-25000" dirty="0" err="1"/>
              <a:t>WH</a:t>
            </a:r>
            <a:r>
              <a:rPr lang="en-US" dirty="0"/>
              <a:t> = 5).</a:t>
            </a:r>
          </a:p>
          <a:p>
            <a:pPr lvl="1"/>
            <a:r>
              <a:rPr lang="en-US" dirty="0"/>
              <a:t>Therefore, the price of 1 pound of cheese is 1/5 gallons of wine (</a:t>
            </a:r>
            <a:r>
              <a:rPr lang="en-US" i="1" dirty="0" err="1"/>
              <a:t>p</a:t>
            </a:r>
            <a:r>
              <a:rPr lang="en-US" baseline="-25000" dirty="0" err="1"/>
              <a:t>CH</a:t>
            </a:r>
            <a:r>
              <a:rPr lang="en-US" dirty="0"/>
              <a:t> = 1/5).</a:t>
            </a:r>
          </a:p>
          <a:p>
            <a:r>
              <a:rPr lang="en-US" dirty="0"/>
              <a:t>If the worker spent 1 hour making wine, he/she would have 1/50 gallons of wine</a:t>
            </a:r>
          </a:p>
          <a:p>
            <a:r>
              <a:rPr lang="en-US" dirty="0"/>
              <a:t>The 1/50 gallons of wine could be sold for 1/50 </a:t>
            </a:r>
            <a:r>
              <a:rPr lang="en-US" dirty="0">
                <a:sym typeface="Symbol" panose="05050102010706020507" pitchFamily="18" charset="2"/>
              </a:rPr>
              <a:t> 5 = </a:t>
            </a:r>
            <a:r>
              <a:rPr lang="en-US" dirty="0"/>
              <a:t>1/10 pounds of cheese</a:t>
            </a:r>
          </a:p>
          <a:p>
            <a:r>
              <a:rPr lang="en-US" dirty="0"/>
              <a:t>If a worker spent 1 hour making cheese, he/she would have 1/10 pounds of cheese</a:t>
            </a:r>
          </a:p>
          <a:p>
            <a:r>
              <a:rPr lang="en-US" dirty="0"/>
              <a:t>The 1/10 pounds of cheese could be sold for 1/10 </a:t>
            </a:r>
            <a:r>
              <a:rPr lang="en-US" dirty="0">
                <a:sym typeface="Symbol" panose="05050102010706020507" pitchFamily="18" charset="2"/>
              </a:rPr>
              <a:t> 1/5 = </a:t>
            </a:r>
            <a:r>
              <a:rPr lang="en-US" dirty="0"/>
              <a:t>1/50 gallons of wine</a:t>
            </a:r>
          </a:p>
        </p:txBody>
      </p:sp>
      <p:graphicFrame>
        <p:nvGraphicFramePr>
          <p:cNvPr id="6" name="Group 30">
            <a:extLst>
              <a:ext uri="{FF2B5EF4-FFF2-40B4-BE49-F238E27FC236}">
                <a16:creationId xmlns:a16="http://schemas.microsoft.com/office/drawing/2014/main" id="{0DE0C952-568C-6B64-7008-E1C6D91EB166}"/>
              </a:ext>
            </a:extLst>
          </p:cNvPr>
          <p:cNvGraphicFramePr>
            <a:graphicFrameLocks/>
          </p:cNvGraphicFramePr>
          <p:nvPr/>
        </p:nvGraphicFramePr>
        <p:xfrm>
          <a:off x="8331133" y="1600201"/>
          <a:ext cx="3757116" cy="1859408"/>
        </p:xfrm>
        <a:graphic>
          <a:graphicData uri="http://schemas.openxmlformats.org/drawingml/2006/table">
            <a:tbl>
              <a:tblPr/>
              <a:tblGrid>
                <a:gridCol w="9617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47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06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 gridSpan="3">
                  <a:txBody>
                    <a:bodyPr/>
                    <a:lstStyle/>
                    <a:p>
                      <a:pPr marL="0" marR="0" lvl="0" indent="0" algn="ctr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Unit Labor requirements</a:t>
                      </a:r>
                      <a:br>
                        <a:rPr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</a:br>
                      <a:r>
                        <a:rPr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(hours needed to make one unit of ...)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91446" marR="91446" marT="45736" marB="4573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46" marR="91446" marT="45736" marB="4573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Cheese</a:t>
                      </a:r>
                    </a:p>
                  </a:txBody>
                  <a:tcPr marL="91446" marR="91446" marT="45736" marB="457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Wine</a:t>
                      </a:r>
                    </a:p>
                  </a:txBody>
                  <a:tcPr marL="91446" marR="91446" marT="45736" marB="457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Home</a:t>
                      </a:r>
                    </a:p>
                  </a:txBody>
                  <a:tcPr marL="91446" marR="91446" marT="45736" marB="4573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a</a:t>
                      </a:r>
                      <a:r>
                        <a:rPr kumimoji="0" lang="en-US" sz="2000" b="0" i="0" u="none" strike="noStrike" cap="none" normalizeH="0" baseline="-250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CH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= 10</a:t>
                      </a:r>
                    </a:p>
                  </a:txBody>
                  <a:tcPr marL="91446" marR="91446" marT="45736" marB="457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a</a:t>
                      </a:r>
                      <a:r>
                        <a:rPr kumimoji="0" lang="en-US" sz="2000" b="0" i="0" u="none" strike="noStrike" cap="none" normalizeH="0" baseline="-250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WH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= 50</a:t>
                      </a:r>
                    </a:p>
                  </a:txBody>
                  <a:tcPr marL="91446" marR="91446" marT="45736" marB="457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Foreign</a:t>
                      </a:r>
                    </a:p>
                  </a:txBody>
                  <a:tcPr marL="91446" marR="91446" marT="45736" marB="4573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a</a:t>
                      </a:r>
                      <a:r>
                        <a:rPr kumimoji="0" lang="en-US" sz="2000" b="0" i="0" u="none" strike="noStrike" cap="none" normalizeH="0" baseline="-250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CF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= 4</a:t>
                      </a:r>
                    </a:p>
                  </a:txBody>
                  <a:tcPr marL="91446" marR="91446" marT="45736" marB="457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a</a:t>
                      </a:r>
                      <a:r>
                        <a:rPr kumimoji="0" lang="en-US" sz="2000" b="0" i="0" u="none" strike="noStrike" cap="none" normalizeH="0" baseline="-250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WF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= 2</a:t>
                      </a:r>
                    </a:p>
                  </a:txBody>
                  <a:tcPr marL="91446" marR="91446" marT="45736" marB="457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94E11081-7459-3EB9-B9A2-9C32B08587F7}"/>
              </a:ext>
            </a:extLst>
          </p:cNvPr>
          <p:cNvSpPr txBox="1"/>
          <p:nvPr/>
        </p:nvSpPr>
        <p:spPr>
          <a:xfrm>
            <a:off x="8331133" y="3838353"/>
            <a:ext cx="37571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Note that whether you make cheese for 1 hour or make wine for 1 hour and then sell that wine for cheese, you get the same amount of cheese. And that amount is the worker’s productivity in cheese making.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EC0B9D8-AA61-2DBC-5E2B-BA9744021DA5}"/>
              </a:ext>
            </a:extLst>
          </p:cNvPr>
          <p:cNvSpPr txBox="1"/>
          <p:nvPr/>
        </p:nvSpPr>
        <p:spPr>
          <a:xfrm>
            <a:off x="5826642" y="5543110"/>
            <a:ext cx="62757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Similarly, whether you make wine for 1 hour or make cheese for 1 hour and then sell that cheese for wine, you get the same amount of wine. And that amount is the worker’s productivity in wine making.</a:t>
            </a:r>
          </a:p>
        </p:txBody>
      </p:sp>
    </p:spTree>
    <p:extLst>
      <p:ext uri="{BB962C8B-B14F-4D97-AF65-F5344CB8AC3E}">
        <p14:creationId xmlns:p14="http://schemas.microsoft.com/office/powerpoint/2010/main" val="2583409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11EBD5F-9144-88A7-6A59-50647A4E6A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Autarky: Home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C662D0A-409F-0F21-A35D-08F5E25C2D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7721533" cy="452596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In autarky, </a:t>
            </a:r>
          </a:p>
          <a:p>
            <a:pPr lvl="1"/>
            <a:r>
              <a:rPr lang="en-US" i="1" dirty="0" err="1"/>
              <a:t>p</a:t>
            </a:r>
            <a:r>
              <a:rPr lang="en-US" baseline="-25000" dirty="0" err="1"/>
              <a:t>WH</a:t>
            </a:r>
            <a:r>
              <a:rPr lang="en-US" dirty="0"/>
              <a:t> = 5 and </a:t>
            </a:r>
            <a:r>
              <a:rPr lang="en-US" i="1" dirty="0" err="1"/>
              <a:t>p</a:t>
            </a:r>
            <a:r>
              <a:rPr lang="en-US" baseline="-25000" dirty="0" err="1"/>
              <a:t>CH</a:t>
            </a:r>
            <a:r>
              <a:rPr lang="en-US" dirty="0"/>
              <a:t> = 1/5</a:t>
            </a:r>
          </a:p>
          <a:p>
            <a:pPr lvl="1"/>
            <a:r>
              <a:rPr lang="en-US" dirty="0"/>
              <a:t>Home makes both wine and cheese.</a:t>
            </a:r>
          </a:p>
          <a:p>
            <a:r>
              <a:rPr lang="en-US" dirty="0"/>
              <a:t>The Home worker’s wage income in cheese from 1 hour of work (</a:t>
            </a:r>
            <a:r>
              <a:rPr lang="en-US" i="1" dirty="0" err="1"/>
              <a:t>w</a:t>
            </a:r>
            <a:r>
              <a:rPr lang="en-US" baseline="-25000" dirty="0" err="1"/>
              <a:t>CH</a:t>
            </a:r>
            <a:r>
              <a:rPr lang="en-US" dirty="0"/>
              <a:t>) is </a:t>
            </a:r>
            <a:r>
              <a:rPr lang="en-US" i="1" dirty="0"/>
              <a:t>equal to the worker’s productivity</a:t>
            </a:r>
            <a:r>
              <a:rPr lang="en-US" dirty="0"/>
              <a:t> in cheese making</a:t>
            </a:r>
          </a:p>
          <a:p>
            <a:r>
              <a:rPr lang="en-US" dirty="0"/>
              <a:t>The Home worker’s income in wine from 1 hour of work (</a:t>
            </a:r>
            <a:r>
              <a:rPr lang="en-US" i="1" dirty="0" err="1"/>
              <a:t>w</a:t>
            </a:r>
            <a:r>
              <a:rPr lang="en-US" baseline="-25000" dirty="0" err="1"/>
              <a:t>WH</a:t>
            </a:r>
            <a:r>
              <a:rPr lang="en-US" dirty="0"/>
              <a:t>) is </a:t>
            </a:r>
            <a:r>
              <a:rPr lang="en-US" i="1" dirty="0"/>
              <a:t>equal to the worker’s productivity</a:t>
            </a:r>
            <a:r>
              <a:rPr lang="en-US" dirty="0"/>
              <a:t> in wine making</a:t>
            </a:r>
          </a:p>
          <a:p>
            <a:endParaRPr lang="en-US" dirty="0"/>
          </a:p>
        </p:txBody>
      </p:sp>
      <p:graphicFrame>
        <p:nvGraphicFramePr>
          <p:cNvPr id="6" name="Group 30">
            <a:extLst>
              <a:ext uri="{FF2B5EF4-FFF2-40B4-BE49-F238E27FC236}">
                <a16:creationId xmlns:a16="http://schemas.microsoft.com/office/drawing/2014/main" id="{0DE0C952-568C-6B64-7008-E1C6D91EB166}"/>
              </a:ext>
            </a:extLst>
          </p:cNvPr>
          <p:cNvGraphicFramePr>
            <a:graphicFrameLocks/>
          </p:cNvGraphicFramePr>
          <p:nvPr/>
        </p:nvGraphicFramePr>
        <p:xfrm>
          <a:off x="8331133" y="1600201"/>
          <a:ext cx="3757116" cy="1859408"/>
        </p:xfrm>
        <a:graphic>
          <a:graphicData uri="http://schemas.openxmlformats.org/drawingml/2006/table">
            <a:tbl>
              <a:tblPr/>
              <a:tblGrid>
                <a:gridCol w="9617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47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06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 gridSpan="3">
                  <a:txBody>
                    <a:bodyPr/>
                    <a:lstStyle/>
                    <a:p>
                      <a:pPr marL="0" marR="0" lvl="0" indent="0" algn="ctr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Unit Labor requirements</a:t>
                      </a:r>
                      <a:br>
                        <a:rPr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</a:br>
                      <a:r>
                        <a:rPr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(hours needed to make one unit of ...)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91446" marR="91446" marT="45736" marB="4573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46" marR="91446" marT="45736" marB="4573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Cheese</a:t>
                      </a:r>
                    </a:p>
                  </a:txBody>
                  <a:tcPr marL="91446" marR="91446" marT="45736" marB="457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Wine</a:t>
                      </a:r>
                    </a:p>
                  </a:txBody>
                  <a:tcPr marL="91446" marR="91446" marT="45736" marB="457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Home</a:t>
                      </a:r>
                    </a:p>
                  </a:txBody>
                  <a:tcPr marL="91446" marR="91446" marT="45736" marB="4573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a</a:t>
                      </a:r>
                      <a:r>
                        <a:rPr kumimoji="0" lang="en-US" sz="2000" b="0" i="0" u="none" strike="noStrike" cap="none" normalizeH="0" baseline="-250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CH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= 10</a:t>
                      </a:r>
                    </a:p>
                  </a:txBody>
                  <a:tcPr marL="91446" marR="91446" marT="45736" marB="457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a</a:t>
                      </a:r>
                      <a:r>
                        <a:rPr kumimoji="0" lang="en-US" sz="2000" b="0" i="0" u="none" strike="noStrike" cap="none" normalizeH="0" baseline="-250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WH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= 50</a:t>
                      </a:r>
                    </a:p>
                  </a:txBody>
                  <a:tcPr marL="91446" marR="91446" marT="45736" marB="457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Foreign</a:t>
                      </a:r>
                    </a:p>
                  </a:txBody>
                  <a:tcPr marL="91446" marR="91446" marT="45736" marB="4573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a</a:t>
                      </a:r>
                      <a:r>
                        <a:rPr kumimoji="0" lang="en-US" sz="2000" b="0" i="0" u="none" strike="noStrike" cap="none" normalizeH="0" baseline="-250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CF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= 4</a:t>
                      </a:r>
                    </a:p>
                  </a:txBody>
                  <a:tcPr marL="91446" marR="91446" marT="45736" marB="457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a</a:t>
                      </a:r>
                      <a:r>
                        <a:rPr kumimoji="0" lang="en-US" sz="2000" b="0" i="0" u="none" strike="noStrike" cap="none" normalizeH="0" baseline="-250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WF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= 2</a:t>
                      </a:r>
                    </a:p>
                  </a:txBody>
                  <a:tcPr marL="91446" marR="91446" marT="45736" marB="457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2" name="Group 30">
            <a:extLst>
              <a:ext uri="{FF2B5EF4-FFF2-40B4-BE49-F238E27FC236}">
                <a16:creationId xmlns:a16="http://schemas.microsoft.com/office/drawing/2014/main" id="{669496C8-7286-09BD-B103-642268C420C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36576236"/>
              </p:ext>
            </p:extLst>
          </p:nvPr>
        </p:nvGraphicFramePr>
        <p:xfrm>
          <a:off x="8961979" y="3538873"/>
          <a:ext cx="3119798" cy="1585088"/>
        </p:xfrm>
        <a:graphic>
          <a:graphicData uri="http://schemas.openxmlformats.org/drawingml/2006/table">
            <a:tbl>
              <a:tblPr/>
              <a:tblGrid>
                <a:gridCol w="9617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23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56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 gridSpan="3">
                  <a:txBody>
                    <a:bodyPr/>
                    <a:lstStyle/>
                    <a:p>
                      <a:pPr marL="0" marR="0" lvl="0" indent="0" algn="ctr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Autarky Prices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91446" marR="91446" marT="45736" marB="4573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46" marR="91446" marT="45736" marB="4573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Cheese</a:t>
                      </a:r>
                    </a:p>
                  </a:txBody>
                  <a:tcPr marL="91446" marR="91446" marT="45736" marB="457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Wine</a:t>
                      </a:r>
                    </a:p>
                  </a:txBody>
                  <a:tcPr marL="91446" marR="91446" marT="45736" marB="457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Home</a:t>
                      </a:r>
                    </a:p>
                  </a:txBody>
                  <a:tcPr marL="91446" marR="91446" marT="45736" marB="4573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</a:t>
                      </a:r>
                      <a:r>
                        <a:rPr kumimoji="0" lang="en-US" sz="2000" b="0" i="0" u="none" strike="noStrike" cap="none" normalizeH="0" baseline="-250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CH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= 1/5</a:t>
                      </a:r>
                    </a:p>
                  </a:txBody>
                  <a:tcPr marL="91446" marR="91446" marT="45736" marB="457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</a:t>
                      </a:r>
                      <a:r>
                        <a:rPr kumimoji="0" lang="en-US" sz="2000" b="0" i="0" u="none" strike="noStrike" cap="none" normalizeH="0" baseline="-250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WH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= 5</a:t>
                      </a:r>
                    </a:p>
                  </a:txBody>
                  <a:tcPr marL="91446" marR="91446" marT="45736" marB="457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Foreign</a:t>
                      </a:r>
                    </a:p>
                  </a:txBody>
                  <a:tcPr marL="91446" marR="91446" marT="45736" marB="4573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46" marR="91446" marT="45736" marB="457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46" marR="91446" marT="45736" marB="457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3" name="Group 30">
            <a:extLst>
              <a:ext uri="{FF2B5EF4-FFF2-40B4-BE49-F238E27FC236}">
                <a16:creationId xmlns:a16="http://schemas.microsoft.com/office/drawing/2014/main" id="{A59D5694-5C93-0528-6A44-C021A4363F6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94926477"/>
              </p:ext>
            </p:extLst>
          </p:nvPr>
        </p:nvGraphicFramePr>
        <p:xfrm>
          <a:off x="8380728" y="5201099"/>
          <a:ext cx="3705586" cy="1585088"/>
        </p:xfrm>
        <a:graphic>
          <a:graphicData uri="http://schemas.openxmlformats.org/drawingml/2006/table">
            <a:tbl>
              <a:tblPr/>
              <a:tblGrid>
                <a:gridCol w="9617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17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020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 gridSpan="3">
                  <a:txBody>
                    <a:bodyPr/>
                    <a:lstStyle/>
                    <a:p>
                      <a:pPr marL="0" marR="0" lvl="0" indent="0" algn="ctr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Autarky Wages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91446" marR="91446" marT="45736" marB="4573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46" marR="91446" marT="45736" marB="4573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Cheese</a:t>
                      </a:r>
                    </a:p>
                  </a:txBody>
                  <a:tcPr marL="91446" marR="91446" marT="45736" marB="457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Wine</a:t>
                      </a:r>
                    </a:p>
                  </a:txBody>
                  <a:tcPr marL="91446" marR="91446" marT="45736" marB="457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Home</a:t>
                      </a:r>
                    </a:p>
                  </a:txBody>
                  <a:tcPr marL="91446" marR="91446" marT="45736" marB="4573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</a:t>
                      </a:r>
                      <a:r>
                        <a:rPr kumimoji="0" lang="en-US" sz="2000" b="0" i="0" u="none" strike="noStrike" cap="none" normalizeH="0" baseline="-250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CH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= 1/10</a:t>
                      </a:r>
                    </a:p>
                  </a:txBody>
                  <a:tcPr marL="91446" marR="91446" marT="45736" marB="457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</a:t>
                      </a:r>
                      <a:r>
                        <a:rPr kumimoji="0" lang="en-US" sz="2000" b="0" i="0" u="none" strike="noStrike" cap="none" normalizeH="0" baseline="-250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WH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= 1/50</a:t>
                      </a:r>
                    </a:p>
                  </a:txBody>
                  <a:tcPr marL="91446" marR="91446" marT="45736" marB="457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Foreign</a:t>
                      </a:r>
                    </a:p>
                  </a:txBody>
                  <a:tcPr marL="91446" marR="91446" marT="45736" marB="4573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46" marR="91446" marT="45736" marB="457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46" marR="91446" marT="45736" marB="457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108802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2AA9C2-2FAB-8387-2995-6BF864D54A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Autarky: Foreign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78F1F7-4D6D-F4F3-AA95-1A47DF1695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7721533" cy="4525963"/>
          </a:xfrm>
        </p:spPr>
        <p:txBody>
          <a:bodyPr/>
          <a:lstStyle/>
          <a:p>
            <a:r>
              <a:rPr lang="en-US" dirty="0"/>
              <a:t>Let us now repeat the analysis we just did for autarky in Home, but now for Foreign</a:t>
            </a:r>
          </a:p>
          <a:p>
            <a:r>
              <a:rPr lang="en-US" dirty="0"/>
              <a:t>In </a:t>
            </a:r>
            <a:r>
              <a:rPr lang="en-US" i="1" dirty="0"/>
              <a:t>Foreign</a:t>
            </a:r>
            <a:r>
              <a:rPr lang="en-US" dirty="0"/>
              <a:t>, it takes a worker the same 4 hours of effort to make 1 pound of cheese or 2 gallons of wine</a:t>
            </a:r>
          </a:p>
          <a:p>
            <a:r>
              <a:rPr lang="en-US" dirty="0"/>
              <a:t>So, what are the conclusions we can draw?</a:t>
            </a:r>
          </a:p>
        </p:txBody>
      </p:sp>
      <p:graphicFrame>
        <p:nvGraphicFramePr>
          <p:cNvPr id="4" name="Group 30">
            <a:extLst>
              <a:ext uri="{FF2B5EF4-FFF2-40B4-BE49-F238E27FC236}">
                <a16:creationId xmlns:a16="http://schemas.microsoft.com/office/drawing/2014/main" id="{97959310-B6B9-326C-E789-D30E263E107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41694518"/>
              </p:ext>
            </p:extLst>
          </p:nvPr>
        </p:nvGraphicFramePr>
        <p:xfrm>
          <a:off x="8331133" y="1600201"/>
          <a:ext cx="3757116" cy="1859408"/>
        </p:xfrm>
        <a:graphic>
          <a:graphicData uri="http://schemas.openxmlformats.org/drawingml/2006/table">
            <a:tbl>
              <a:tblPr/>
              <a:tblGrid>
                <a:gridCol w="10246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18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06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 gridSpan="3">
                  <a:txBody>
                    <a:bodyPr/>
                    <a:lstStyle/>
                    <a:p>
                      <a:pPr marL="0" marR="0" lvl="0" indent="0" algn="ctr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Unit Labor requirements</a:t>
                      </a:r>
                      <a:br>
                        <a:rPr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</a:br>
                      <a:r>
                        <a:rPr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(hours needed to make one unit of ...)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91446" marR="91446" marT="45736" marB="4573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46" marR="91446" marT="45736" marB="4573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Cheese</a:t>
                      </a:r>
                    </a:p>
                  </a:txBody>
                  <a:tcPr marL="91446" marR="91446" marT="45736" marB="457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Wine</a:t>
                      </a:r>
                    </a:p>
                  </a:txBody>
                  <a:tcPr marL="91446" marR="91446" marT="45736" marB="457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Home</a:t>
                      </a:r>
                    </a:p>
                  </a:txBody>
                  <a:tcPr marL="91446" marR="91446" marT="45736" marB="4573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a</a:t>
                      </a:r>
                      <a:r>
                        <a:rPr kumimoji="0" lang="en-US" sz="2000" b="0" i="0" u="none" strike="noStrike" cap="none" normalizeH="0" baseline="-250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CH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= 10</a:t>
                      </a:r>
                    </a:p>
                  </a:txBody>
                  <a:tcPr marL="91446" marR="91446" marT="45736" marB="457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a</a:t>
                      </a:r>
                      <a:r>
                        <a:rPr kumimoji="0" lang="en-US" sz="2000" b="0" i="0" u="none" strike="noStrike" cap="none" normalizeH="0" baseline="-250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WH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= 50</a:t>
                      </a:r>
                    </a:p>
                  </a:txBody>
                  <a:tcPr marL="91446" marR="91446" marT="45736" marB="457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Foreign</a:t>
                      </a:r>
                    </a:p>
                  </a:txBody>
                  <a:tcPr marL="91446" marR="91446" marT="45736" marB="4573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a</a:t>
                      </a:r>
                      <a:r>
                        <a:rPr kumimoji="0" lang="en-US" sz="2000" b="1" i="0" u="none" strike="noStrike" cap="none" normalizeH="0" baseline="-250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CF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= 4</a:t>
                      </a:r>
                    </a:p>
                  </a:txBody>
                  <a:tcPr marL="91446" marR="91446" marT="45736" marB="457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a</a:t>
                      </a:r>
                      <a:r>
                        <a:rPr kumimoji="0" lang="en-US" sz="2000" b="1" i="0" u="none" strike="noStrike" cap="none" normalizeH="0" baseline="-250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WF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= 2</a:t>
                      </a:r>
                    </a:p>
                  </a:txBody>
                  <a:tcPr marL="91446" marR="91446" marT="45736" marB="457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42614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11EBD5F-9144-88A7-6A59-50647A4E6A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Autarky: Foreign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C662D0A-409F-0F21-A35D-08F5E25C2D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7721533" cy="452596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If </a:t>
            </a:r>
            <a:r>
              <a:rPr lang="en-US" i="1" dirty="0" err="1"/>
              <a:t>p</a:t>
            </a:r>
            <a:r>
              <a:rPr lang="en-US" baseline="-25000" dirty="0" err="1"/>
              <a:t>CF</a:t>
            </a:r>
            <a:r>
              <a:rPr lang="en-US" dirty="0"/>
              <a:t> &gt; 2, then: </a:t>
            </a:r>
          </a:p>
          <a:p>
            <a:pPr lvl="1"/>
            <a:r>
              <a:rPr lang="en-US" dirty="0"/>
              <a:t>Foreign makes no wine. </a:t>
            </a:r>
          </a:p>
          <a:p>
            <a:pPr lvl="1"/>
            <a:r>
              <a:rPr lang="en-US" dirty="0"/>
              <a:t>Foreign makes only cheese.</a:t>
            </a:r>
          </a:p>
          <a:p>
            <a:r>
              <a:rPr lang="en-US" dirty="0"/>
              <a:t>The Foreign worker’s income in cheese from 1 hour of work is </a:t>
            </a:r>
            <a:r>
              <a:rPr lang="en-US" i="1" dirty="0"/>
              <a:t>equal to the worker’s productivity</a:t>
            </a:r>
            <a:r>
              <a:rPr lang="en-US" dirty="0"/>
              <a:t> in cheese making</a:t>
            </a:r>
          </a:p>
          <a:p>
            <a:r>
              <a:rPr lang="en-US" dirty="0"/>
              <a:t>The Foreign worker’s income in wine from 1 hour of work is </a:t>
            </a:r>
            <a:r>
              <a:rPr lang="en-US" i="1" dirty="0"/>
              <a:t>more than the worker’s productivity</a:t>
            </a:r>
            <a:r>
              <a:rPr lang="en-US" dirty="0"/>
              <a:t> in wine making</a:t>
            </a:r>
          </a:p>
          <a:p>
            <a:endParaRPr lang="en-US" dirty="0"/>
          </a:p>
        </p:txBody>
      </p:sp>
      <p:graphicFrame>
        <p:nvGraphicFramePr>
          <p:cNvPr id="6" name="Group 30">
            <a:extLst>
              <a:ext uri="{FF2B5EF4-FFF2-40B4-BE49-F238E27FC236}">
                <a16:creationId xmlns:a16="http://schemas.microsoft.com/office/drawing/2014/main" id="{0DE0C952-568C-6B64-7008-E1C6D91EB166}"/>
              </a:ext>
            </a:extLst>
          </p:cNvPr>
          <p:cNvGraphicFramePr>
            <a:graphicFrameLocks/>
          </p:cNvGraphicFramePr>
          <p:nvPr/>
        </p:nvGraphicFramePr>
        <p:xfrm>
          <a:off x="8331133" y="1600201"/>
          <a:ext cx="3757116" cy="1859408"/>
        </p:xfrm>
        <a:graphic>
          <a:graphicData uri="http://schemas.openxmlformats.org/drawingml/2006/table">
            <a:tbl>
              <a:tblPr/>
              <a:tblGrid>
                <a:gridCol w="9617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47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06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 gridSpan="3">
                  <a:txBody>
                    <a:bodyPr/>
                    <a:lstStyle/>
                    <a:p>
                      <a:pPr marL="0" marR="0" lvl="0" indent="0" algn="ctr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Unit Labor requirements</a:t>
                      </a:r>
                      <a:br>
                        <a:rPr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</a:br>
                      <a:r>
                        <a:rPr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(hours needed to make one unit of ...)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91446" marR="91446" marT="45736" marB="4573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46" marR="91446" marT="45736" marB="4573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Cheese</a:t>
                      </a:r>
                    </a:p>
                  </a:txBody>
                  <a:tcPr marL="91446" marR="91446" marT="45736" marB="457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Wine</a:t>
                      </a:r>
                    </a:p>
                  </a:txBody>
                  <a:tcPr marL="91446" marR="91446" marT="45736" marB="457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Home</a:t>
                      </a:r>
                    </a:p>
                  </a:txBody>
                  <a:tcPr marL="91446" marR="91446" marT="45736" marB="4573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a</a:t>
                      </a:r>
                      <a:r>
                        <a:rPr kumimoji="0" lang="en-US" sz="2000" b="0" i="0" u="none" strike="noStrike" cap="none" normalizeH="0" baseline="-250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CH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= 10</a:t>
                      </a:r>
                    </a:p>
                  </a:txBody>
                  <a:tcPr marL="91446" marR="91446" marT="45736" marB="457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a</a:t>
                      </a:r>
                      <a:r>
                        <a:rPr kumimoji="0" lang="en-US" sz="2000" b="0" i="0" u="none" strike="noStrike" cap="none" normalizeH="0" baseline="-250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WH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= 50</a:t>
                      </a:r>
                    </a:p>
                  </a:txBody>
                  <a:tcPr marL="91446" marR="91446" marT="45736" marB="457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Foreign</a:t>
                      </a:r>
                    </a:p>
                  </a:txBody>
                  <a:tcPr marL="91446" marR="91446" marT="45736" marB="4573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a</a:t>
                      </a:r>
                      <a:r>
                        <a:rPr kumimoji="0" lang="en-US" sz="2000" b="0" i="0" u="none" strike="noStrike" cap="none" normalizeH="0" baseline="-250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CF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= 4</a:t>
                      </a:r>
                    </a:p>
                  </a:txBody>
                  <a:tcPr marL="91446" marR="91446" marT="45736" marB="457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a</a:t>
                      </a:r>
                      <a:r>
                        <a:rPr kumimoji="0" lang="en-US" sz="2000" b="0" i="0" u="none" strike="noStrike" cap="none" normalizeH="0" baseline="-250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WF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= 2</a:t>
                      </a:r>
                    </a:p>
                  </a:txBody>
                  <a:tcPr marL="91446" marR="91446" marT="45736" marB="457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9A06F35E-1FA5-6C7E-1180-113E99E0E7F2}"/>
              </a:ext>
            </a:extLst>
          </p:cNvPr>
          <p:cNvSpPr txBox="1"/>
          <p:nvPr/>
        </p:nvSpPr>
        <p:spPr>
          <a:xfrm>
            <a:off x="8331133" y="3923414"/>
            <a:ext cx="37571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Recall that the prices of cheese and wine are reciprocals. Therefore, </a:t>
            </a:r>
            <a:r>
              <a:rPr lang="en-US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b="1" baseline="-25000" dirty="0" err="1">
                <a:latin typeface="Calibri" panose="020F0502020204030204" pitchFamily="34" charset="0"/>
                <a:cs typeface="Calibri" panose="020F0502020204030204" pitchFamily="34" charset="0"/>
              </a:rPr>
              <a:t>CF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&gt; 2 and</a:t>
            </a:r>
            <a:r>
              <a:rPr lang="en-US" b="1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b="1" baseline="-25000" dirty="0" err="1">
                <a:latin typeface="Calibri" panose="020F0502020204030204" pitchFamily="34" charset="0"/>
                <a:cs typeface="Calibri" panose="020F0502020204030204" pitchFamily="34" charset="0"/>
              </a:rPr>
              <a:t>WF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&lt; ½ are equivalent.</a:t>
            </a:r>
          </a:p>
        </p:txBody>
      </p:sp>
    </p:spTree>
    <p:extLst>
      <p:ext uri="{BB962C8B-B14F-4D97-AF65-F5344CB8AC3E}">
        <p14:creationId xmlns:p14="http://schemas.microsoft.com/office/powerpoint/2010/main" val="1183193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11EBD5F-9144-88A7-6A59-50647A4E6A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Autarky: Foreign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C662D0A-409F-0F21-A35D-08F5E25C2D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7721533" cy="452596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If </a:t>
            </a:r>
            <a:r>
              <a:rPr lang="en-US" i="1" dirty="0" err="1"/>
              <a:t>p</a:t>
            </a:r>
            <a:r>
              <a:rPr lang="en-US" baseline="-25000" dirty="0" err="1"/>
              <a:t>CF</a:t>
            </a:r>
            <a:r>
              <a:rPr lang="en-US" dirty="0"/>
              <a:t> &lt; 2, then: </a:t>
            </a:r>
          </a:p>
          <a:p>
            <a:pPr lvl="1"/>
            <a:r>
              <a:rPr lang="en-US" dirty="0"/>
              <a:t>Foreign makes no cheese. </a:t>
            </a:r>
          </a:p>
          <a:p>
            <a:pPr lvl="1"/>
            <a:r>
              <a:rPr lang="en-US" dirty="0"/>
              <a:t>Foreign makes only wine.</a:t>
            </a:r>
          </a:p>
          <a:p>
            <a:r>
              <a:rPr lang="en-US" dirty="0"/>
              <a:t>The Foreign worker’s income in wine from 1 hour of work is </a:t>
            </a:r>
            <a:r>
              <a:rPr lang="en-US" i="1" dirty="0"/>
              <a:t>equal to the worker’s productivity</a:t>
            </a:r>
            <a:r>
              <a:rPr lang="en-US" dirty="0"/>
              <a:t> in wine making</a:t>
            </a:r>
          </a:p>
          <a:p>
            <a:r>
              <a:rPr lang="en-US" dirty="0"/>
              <a:t>The Foreign worker’s income in cheese from 1 hour of work is </a:t>
            </a:r>
            <a:r>
              <a:rPr lang="en-US" i="1" dirty="0"/>
              <a:t>more than the worker’s productivity</a:t>
            </a:r>
            <a:r>
              <a:rPr lang="en-US" dirty="0"/>
              <a:t> in cheese making</a:t>
            </a:r>
          </a:p>
          <a:p>
            <a:endParaRPr lang="en-US" dirty="0"/>
          </a:p>
        </p:txBody>
      </p:sp>
      <p:graphicFrame>
        <p:nvGraphicFramePr>
          <p:cNvPr id="6" name="Group 30">
            <a:extLst>
              <a:ext uri="{FF2B5EF4-FFF2-40B4-BE49-F238E27FC236}">
                <a16:creationId xmlns:a16="http://schemas.microsoft.com/office/drawing/2014/main" id="{0DE0C952-568C-6B64-7008-E1C6D91EB166}"/>
              </a:ext>
            </a:extLst>
          </p:cNvPr>
          <p:cNvGraphicFramePr>
            <a:graphicFrameLocks/>
          </p:cNvGraphicFramePr>
          <p:nvPr/>
        </p:nvGraphicFramePr>
        <p:xfrm>
          <a:off x="8331133" y="1600201"/>
          <a:ext cx="3757116" cy="1859408"/>
        </p:xfrm>
        <a:graphic>
          <a:graphicData uri="http://schemas.openxmlformats.org/drawingml/2006/table">
            <a:tbl>
              <a:tblPr/>
              <a:tblGrid>
                <a:gridCol w="9617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47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06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 gridSpan="3">
                  <a:txBody>
                    <a:bodyPr/>
                    <a:lstStyle/>
                    <a:p>
                      <a:pPr marL="0" marR="0" lvl="0" indent="0" algn="ctr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Unit Labor requirements</a:t>
                      </a:r>
                      <a:br>
                        <a:rPr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</a:br>
                      <a:r>
                        <a:rPr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(hours needed to make one unit of ...)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91446" marR="91446" marT="45736" marB="4573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46" marR="91446" marT="45736" marB="4573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Cheese</a:t>
                      </a:r>
                    </a:p>
                  </a:txBody>
                  <a:tcPr marL="91446" marR="91446" marT="45736" marB="457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Wine</a:t>
                      </a:r>
                    </a:p>
                  </a:txBody>
                  <a:tcPr marL="91446" marR="91446" marT="45736" marB="457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Home</a:t>
                      </a:r>
                    </a:p>
                  </a:txBody>
                  <a:tcPr marL="91446" marR="91446" marT="45736" marB="4573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a</a:t>
                      </a:r>
                      <a:r>
                        <a:rPr kumimoji="0" lang="en-US" sz="2000" b="0" i="0" u="none" strike="noStrike" cap="none" normalizeH="0" baseline="-250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CH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= 10</a:t>
                      </a:r>
                    </a:p>
                  </a:txBody>
                  <a:tcPr marL="91446" marR="91446" marT="45736" marB="457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a</a:t>
                      </a:r>
                      <a:r>
                        <a:rPr kumimoji="0" lang="en-US" sz="2000" b="0" i="0" u="none" strike="noStrike" cap="none" normalizeH="0" baseline="-250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WH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= 50</a:t>
                      </a:r>
                    </a:p>
                  </a:txBody>
                  <a:tcPr marL="91446" marR="91446" marT="45736" marB="457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Foreign</a:t>
                      </a:r>
                    </a:p>
                  </a:txBody>
                  <a:tcPr marL="91446" marR="91446" marT="45736" marB="4573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a</a:t>
                      </a:r>
                      <a:r>
                        <a:rPr kumimoji="0" lang="en-US" sz="2000" b="0" i="0" u="none" strike="noStrike" cap="none" normalizeH="0" baseline="-250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CF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= 4</a:t>
                      </a:r>
                    </a:p>
                  </a:txBody>
                  <a:tcPr marL="91446" marR="91446" marT="45736" marB="457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a</a:t>
                      </a:r>
                      <a:r>
                        <a:rPr kumimoji="0" lang="en-US" sz="2000" b="0" i="0" u="none" strike="noStrike" cap="none" normalizeH="0" baseline="-250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WF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= 2</a:t>
                      </a:r>
                    </a:p>
                  </a:txBody>
                  <a:tcPr marL="91446" marR="91446" marT="45736" marB="457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9A06F35E-1FA5-6C7E-1180-113E99E0E7F2}"/>
              </a:ext>
            </a:extLst>
          </p:cNvPr>
          <p:cNvSpPr txBox="1"/>
          <p:nvPr/>
        </p:nvSpPr>
        <p:spPr>
          <a:xfrm>
            <a:off x="8331133" y="3923414"/>
            <a:ext cx="37571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Recall that the prices of cheese and wine are reciprocals. Therefore, </a:t>
            </a:r>
            <a:r>
              <a:rPr lang="en-US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b="1" baseline="-25000" dirty="0" err="1">
                <a:latin typeface="Calibri" panose="020F0502020204030204" pitchFamily="34" charset="0"/>
                <a:cs typeface="Calibri" panose="020F0502020204030204" pitchFamily="34" charset="0"/>
              </a:rPr>
              <a:t>CF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&lt; 2 and</a:t>
            </a:r>
            <a:r>
              <a:rPr lang="en-US" b="1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b="1" baseline="-25000" dirty="0" err="1">
                <a:latin typeface="Calibri" panose="020F0502020204030204" pitchFamily="34" charset="0"/>
                <a:cs typeface="Calibri" panose="020F0502020204030204" pitchFamily="34" charset="0"/>
              </a:rPr>
              <a:t>WF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&gt; ½ are equivalent.</a:t>
            </a:r>
          </a:p>
        </p:txBody>
      </p:sp>
    </p:spTree>
    <p:extLst>
      <p:ext uri="{BB962C8B-B14F-4D97-AF65-F5344CB8AC3E}">
        <p14:creationId xmlns:p14="http://schemas.microsoft.com/office/powerpoint/2010/main" val="3380263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11EBD5F-9144-88A7-6A59-50647A4E6A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Autarky: Foreign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C662D0A-409F-0F21-A35D-08F5E25C2D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6140807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In autarky, Foreign must consume some Wine and some Cheese </a:t>
            </a:r>
          </a:p>
          <a:p>
            <a:r>
              <a:rPr lang="en-US" dirty="0"/>
              <a:t>And the Cheese and Wine </a:t>
            </a:r>
            <a:r>
              <a:rPr lang="en-US" i="1" dirty="0"/>
              <a:t>consumed</a:t>
            </a:r>
            <a:r>
              <a:rPr lang="en-US" dirty="0"/>
              <a:t> in Foreign must be </a:t>
            </a:r>
            <a:r>
              <a:rPr lang="en-US" i="1" dirty="0"/>
              <a:t>produced</a:t>
            </a:r>
            <a:r>
              <a:rPr lang="en-US" dirty="0"/>
              <a:t> in Foreign</a:t>
            </a:r>
          </a:p>
          <a:p>
            <a:r>
              <a:rPr lang="en-US" dirty="0"/>
              <a:t>Therefore, </a:t>
            </a:r>
            <a:r>
              <a:rPr lang="en-US" i="1" dirty="0" err="1"/>
              <a:t>p</a:t>
            </a:r>
            <a:r>
              <a:rPr lang="en-US" baseline="-25000" dirty="0" err="1"/>
              <a:t>CF</a:t>
            </a:r>
            <a:r>
              <a:rPr lang="en-US" dirty="0"/>
              <a:t> &gt; 2 and </a:t>
            </a:r>
            <a:r>
              <a:rPr lang="en-US" i="1" dirty="0" err="1"/>
              <a:t>p</a:t>
            </a:r>
            <a:r>
              <a:rPr lang="en-US" baseline="-25000" dirty="0" err="1"/>
              <a:t>CF</a:t>
            </a:r>
            <a:r>
              <a:rPr lang="en-US" dirty="0"/>
              <a:t> &lt; 2 are not possible. </a:t>
            </a:r>
          </a:p>
          <a:p>
            <a:r>
              <a:rPr lang="en-US" dirty="0"/>
              <a:t>So, in autarky in Foreign, </a:t>
            </a:r>
            <a:r>
              <a:rPr lang="en-US" i="1" dirty="0" err="1">
                <a:solidFill>
                  <a:srgbClr val="FF0000"/>
                </a:solidFill>
              </a:rPr>
              <a:t>p</a:t>
            </a:r>
            <a:r>
              <a:rPr lang="en-US" baseline="-25000" dirty="0" err="1">
                <a:solidFill>
                  <a:srgbClr val="FF0000"/>
                </a:solidFill>
              </a:rPr>
              <a:t>CF</a:t>
            </a:r>
            <a:r>
              <a:rPr lang="en-US" dirty="0">
                <a:solidFill>
                  <a:srgbClr val="FF0000"/>
                </a:solidFill>
              </a:rPr>
              <a:t> = 2</a:t>
            </a:r>
            <a:r>
              <a:rPr lang="en-US" dirty="0"/>
              <a:t>.</a:t>
            </a:r>
          </a:p>
          <a:p>
            <a:r>
              <a:rPr lang="en-US" dirty="0"/>
              <a:t>And, as prices are reciprocals, </a:t>
            </a:r>
            <a:r>
              <a:rPr lang="en-US" i="1" dirty="0" err="1">
                <a:solidFill>
                  <a:srgbClr val="FF0000"/>
                </a:solidFill>
              </a:rPr>
              <a:t>p</a:t>
            </a:r>
            <a:r>
              <a:rPr lang="en-US" baseline="-25000" dirty="0" err="1">
                <a:solidFill>
                  <a:srgbClr val="FF0000"/>
                </a:solidFill>
              </a:rPr>
              <a:t>WF</a:t>
            </a:r>
            <a:r>
              <a:rPr lang="en-US" dirty="0">
                <a:solidFill>
                  <a:srgbClr val="FF0000"/>
                </a:solidFill>
              </a:rPr>
              <a:t> = ½ </a:t>
            </a:r>
          </a:p>
        </p:txBody>
      </p:sp>
      <p:graphicFrame>
        <p:nvGraphicFramePr>
          <p:cNvPr id="6" name="Group 30">
            <a:extLst>
              <a:ext uri="{FF2B5EF4-FFF2-40B4-BE49-F238E27FC236}">
                <a16:creationId xmlns:a16="http://schemas.microsoft.com/office/drawing/2014/main" id="{0DE0C952-568C-6B64-7008-E1C6D91EB166}"/>
              </a:ext>
            </a:extLst>
          </p:cNvPr>
          <p:cNvGraphicFramePr>
            <a:graphicFrameLocks/>
          </p:cNvGraphicFramePr>
          <p:nvPr/>
        </p:nvGraphicFramePr>
        <p:xfrm>
          <a:off x="8331133" y="1600201"/>
          <a:ext cx="3757116" cy="1859408"/>
        </p:xfrm>
        <a:graphic>
          <a:graphicData uri="http://schemas.openxmlformats.org/drawingml/2006/table">
            <a:tbl>
              <a:tblPr/>
              <a:tblGrid>
                <a:gridCol w="9617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47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06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 gridSpan="3">
                  <a:txBody>
                    <a:bodyPr/>
                    <a:lstStyle/>
                    <a:p>
                      <a:pPr marL="0" marR="0" lvl="0" indent="0" algn="ctr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Unit Labor requirements</a:t>
                      </a:r>
                      <a:br>
                        <a:rPr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</a:br>
                      <a:r>
                        <a:rPr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(hours needed to make one unit of ...)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91446" marR="91446" marT="45736" marB="4573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46" marR="91446" marT="45736" marB="4573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Cheese</a:t>
                      </a:r>
                    </a:p>
                  </a:txBody>
                  <a:tcPr marL="91446" marR="91446" marT="45736" marB="457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Wine</a:t>
                      </a:r>
                    </a:p>
                  </a:txBody>
                  <a:tcPr marL="91446" marR="91446" marT="45736" marB="457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Home</a:t>
                      </a:r>
                    </a:p>
                  </a:txBody>
                  <a:tcPr marL="91446" marR="91446" marT="45736" marB="4573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a</a:t>
                      </a:r>
                      <a:r>
                        <a:rPr kumimoji="0" lang="en-US" sz="2000" b="0" i="0" u="none" strike="noStrike" cap="none" normalizeH="0" baseline="-250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CH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= 10</a:t>
                      </a:r>
                    </a:p>
                  </a:txBody>
                  <a:tcPr marL="91446" marR="91446" marT="45736" marB="457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a</a:t>
                      </a:r>
                      <a:r>
                        <a:rPr kumimoji="0" lang="en-US" sz="2000" b="0" i="0" u="none" strike="noStrike" cap="none" normalizeH="0" baseline="-250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WH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= 50</a:t>
                      </a:r>
                    </a:p>
                  </a:txBody>
                  <a:tcPr marL="91446" marR="91446" marT="45736" marB="457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Foreign</a:t>
                      </a:r>
                    </a:p>
                  </a:txBody>
                  <a:tcPr marL="91446" marR="91446" marT="45736" marB="4573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a</a:t>
                      </a:r>
                      <a:r>
                        <a:rPr kumimoji="0" lang="en-US" sz="2000" b="0" i="0" u="none" strike="noStrike" cap="none" normalizeH="0" baseline="-250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CF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= 4</a:t>
                      </a:r>
                    </a:p>
                  </a:txBody>
                  <a:tcPr marL="91446" marR="91446" marT="45736" marB="457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a</a:t>
                      </a:r>
                      <a:r>
                        <a:rPr kumimoji="0" lang="en-US" sz="2000" b="0" i="0" u="none" strike="noStrike" cap="none" normalizeH="0" baseline="-250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WF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= 2</a:t>
                      </a:r>
                    </a:p>
                  </a:txBody>
                  <a:tcPr marL="91446" marR="91446" marT="45736" marB="457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7" name="Group 30">
            <a:extLst>
              <a:ext uri="{FF2B5EF4-FFF2-40B4-BE49-F238E27FC236}">
                <a16:creationId xmlns:a16="http://schemas.microsoft.com/office/drawing/2014/main" id="{4575F89F-2345-86D8-0291-5D50F6A6CCE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94450575"/>
              </p:ext>
            </p:extLst>
          </p:nvPr>
        </p:nvGraphicFramePr>
        <p:xfrm>
          <a:off x="6750407" y="4155563"/>
          <a:ext cx="5362301" cy="1585088"/>
        </p:xfrm>
        <a:graphic>
          <a:graphicData uri="http://schemas.openxmlformats.org/drawingml/2006/table">
            <a:tbl>
              <a:tblPr/>
              <a:tblGrid>
                <a:gridCol w="9617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133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872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 gridSpan="3">
                  <a:txBody>
                    <a:bodyPr/>
                    <a:lstStyle/>
                    <a:p>
                      <a:pPr marL="0" marR="0" lvl="0" indent="0" algn="ctr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Autarky Prices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91446" marR="91446" marT="45736" marB="4573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46" marR="91446" marT="45736" marB="4573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Cheese</a:t>
                      </a:r>
                    </a:p>
                  </a:txBody>
                  <a:tcPr marL="91446" marR="91446" marT="45736" marB="457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Wine</a:t>
                      </a:r>
                    </a:p>
                  </a:txBody>
                  <a:tcPr marL="91446" marR="91446" marT="45736" marB="457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Home</a:t>
                      </a:r>
                    </a:p>
                  </a:txBody>
                  <a:tcPr marL="91446" marR="91446" marT="45736" marB="4573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</a:t>
                      </a:r>
                      <a:r>
                        <a:rPr kumimoji="0" lang="en-US" sz="2000" b="0" i="0" u="none" strike="noStrike" cap="none" normalizeH="0" baseline="-250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CH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= </a:t>
                      </a:r>
                      <a:r>
                        <a:rPr kumimoji="0" lang="en-US" sz="20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a</a:t>
                      </a:r>
                      <a:r>
                        <a:rPr kumimoji="0" lang="en-US" sz="2000" b="0" i="0" u="none" strike="noStrike" cap="none" normalizeH="0" baseline="-250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CH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/</a:t>
                      </a:r>
                      <a:r>
                        <a:rPr kumimoji="0" lang="en-US" sz="20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a</a:t>
                      </a:r>
                      <a:r>
                        <a:rPr kumimoji="0" lang="en-US" sz="2000" b="0" i="0" u="none" strike="noStrike" cap="none" normalizeH="0" baseline="-250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WH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= 1/5</a:t>
                      </a:r>
                    </a:p>
                  </a:txBody>
                  <a:tcPr marL="91446" marR="91446" marT="45736" marB="457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</a:t>
                      </a:r>
                      <a:r>
                        <a:rPr kumimoji="0" lang="en-US" sz="2000" b="0" i="0" u="none" strike="noStrike" cap="none" normalizeH="0" baseline="-250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WH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= </a:t>
                      </a:r>
                      <a:r>
                        <a:rPr kumimoji="0" lang="en-US" sz="20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a</a:t>
                      </a:r>
                      <a:r>
                        <a:rPr kumimoji="0" lang="en-US" sz="2000" b="0" i="0" u="none" strike="noStrike" cap="none" normalizeH="0" baseline="-250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WH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/</a:t>
                      </a:r>
                      <a:r>
                        <a:rPr kumimoji="0" lang="en-US" sz="20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a</a:t>
                      </a:r>
                      <a:r>
                        <a:rPr kumimoji="0" lang="en-US" sz="2000" b="0" i="0" u="none" strike="noStrike" cap="none" normalizeH="0" baseline="-250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CH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= 5</a:t>
                      </a:r>
                    </a:p>
                  </a:txBody>
                  <a:tcPr marL="91446" marR="91446" marT="45736" marB="457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Foreign</a:t>
                      </a:r>
                    </a:p>
                  </a:txBody>
                  <a:tcPr marL="91446" marR="91446" marT="45736" marB="4573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</a:t>
                      </a:r>
                      <a:r>
                        <a:rPr kumimoji="0" lang="en-US" sz="2000" b="0" i="0" u="none" strike="noStrike" cap="none" normalizeH="0" baseline="-250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CF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= </a:t>
                      </a:r>
                      <a:r>
                        <a:rPr kumimoji="0" lang="en-US" sz="20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a</a:t>
                      </a:r>
                      <a:r>
                        <a:rPr kumimoji="0" lang="en-US" sz="2000" b="0" i="0" u="none" strike="noStrike" cap="none" normalizeH="0" baseline="-250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CF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/</a:t>
                      </a:r>
                      <a:r>
                        <a:rPr kumimoji="0" lang="en-US" sz="20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a</a:t>
                      </a:r>
                      <a:r>
                        <a:rPr kumimoji="0" lang="en-US" sz="2000" b="0" i="0" u="none" strike="noStrike" cap="none" normalizeH="0" baseline="-250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WF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= 2</a:t>
                      </a:r>
                    </a:p>
                  </a:txBody>
                  <a:tcPr marL="91446" marR="91446" marT="45736" marB="457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</a:t>
                      </a:r>
                      <a:r>
                        <a:rPr kumimoji="0" lang="en-US" sz="2000" b="0" i="0" u="none" strike="noStrike" cap="none" normalizeH="0" baseline="-250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Wf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= </a:t>
                      </a:r>
                      <a:r>
                        <a:rPr kumimoji="0" lang="en-US" sz="20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a</a:t>
                      </a:r>
                      <a:r>
                        <a:rPr kumimoji="0" lang="en-US" sz="2000" b="0" i="0" u="none" strike="noStrike" cap="none" normalizeH="0" baseline="-250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WF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/</a:t>
                      </a:r>
                      <a:r>
                        <a:rPr kumimoji="0" lang="en-US" sz="20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a</a:t>
                      </a:r>
                      <a:r>
                        <a:rPr kumimoji="0" lang="en-US" sz="2000" b="0" i="0" u="none" strike="noStrike" cap="none" normalizeH="0" baseline="-250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CF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= ½ </a:t>
                      </a:r>
                    </a:p>
                  </a:txBody>
                  <a:tcPr marL="91446" marR="91446" marT="45736" marB="457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Arrow: Down 7">
            <a:extLst>
              <a:ext uri="{FF2B5EF4-FFF2-40B4-BE49-F238E27FC236}">
                <a16:creationId xmlns:a16="http://schemas.microsoft.com/office/drawing/2014/main" id="{9902B857-3D56-9FBB-23C3-E8845FBBB124}"/>
              </a:ext>
            </a:extLst>
          </p:cNvPr>
          <p:cNvSpPr/>
          <p:nvPr/>
        </p:nvSpPr>
        <p:spPr>
          <a:xfrm>
            <a:off x="10143460" y="3625702"/>
            <a:ext cx="212652" cy="347298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9975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11EBD5F-9144-88A7-6A59-50647A4E6A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Autarky: Foreign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C662D0A-409F-0F21-A35D-08F5E25C2D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1" y="1600201"/>
            <a:ext cx="6257762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In autarky, </a:t>
            </a:r>
          </a:p>
          <a:p>
            <a:pPr lvl="1"/>
            <a:r>
              <a:rPr lang="en-US" i="1" dirty="0" err="1"/>
              <a:t>p</a:t>
            </a:r>
            <a:r>
              <a:rPr lang="en-US" baseline="-25000" dirty="0" err="1"/>
              <a:t>CF</a:t>
            </a:r>
            <a:r>
              <a:rPr lang="en-US" dirty="0"/>
              <a:t> = 2 and </a:t>
            </a:r>
            <a:r>
              <a:rPr lang="en-US" i="1" dirty="0" err="1"/>
              <a:t>p</a:t>
            </a:r>
            <a:r>
              <a:rPr lang="en-US" baseline="-25000" dirty="0" err="1"/>
              <a:t>WF</a:t>
            </a:r>
            <a:r>
              <a:rPr lang="en-US" dirty="0"/>
              <a:t> = ½ </a:t>
            </a:r>
          </a:p>
          <a:p>
            <a:pPr lvl="1"/>
            <a:r>
              <a:rPr lang="en-US" dirty="0"/>
              <a:t>Foreign makes both wine and cheese.</a:t>
            </a:r>
          </a:p>
          <a:p>
            <a:r>
              <a:rPr lang="en-US" dirty="0"/>
              <a:t>The Foreign worker’s income in cheese from 1 hour of work is </a:t>
            </a:r>
            <a:r>
              <a:rPr lang="en-US" i="1" dirty="0"/>
              <a:t>equal to the worker’s productivity</a:t>
            </a:r>
            <a:r>
              <a:rPr lang="en-US" dirty="0"/>
              <a:t> in cheese making</a:t>
            </a:r>
          </a:p>
          <a:p>
            <a:r>
              <a:rPr lang="en-US" dirty="0"/>
              <a:t>The Foreign worker’s income in wine from 1 hour of work is </a:t>
            </a:r>
            <a:r>
              <a:rPr lang="en-US" i="1" dirty="0"/>
              <a:t>equal to the worker’s productivity</a:t>
            </a:r>
            <a:r>
              <a:rPr lang="en-US" dirty="0"/>
              <a:t> in wine making</a:t>
            </a:r>
          </a:p>
          <a:p>
            <a:endParaRPr lang="en-US" dirty="0"/>
          </a:p>
        </p:txBody>
      </p:sp>
      <p:graphicFrame>
        <p:nvGraphicFramePr>
          <p:cNvPr id="6" name="Group 30">
            <a:extLst>
              <a:ext uri="{FF2B5EF4-FFF2-40B4-BE49-F238E27FC236}">
                <a16:creationId xmlns:a16="http://schemas.microsoft.com/office/drawing/2014/main" id="{0DE0C952-568C-6B64-7008-E1C6D91EB166}"/>
              </a:ext>
            </a:extLst>
          </p:cNvPr>
          <p:cNvGraphicFramePr>
            <a:graphicFrameLocks/>
          </p:cNvGraphicFramePr>
          <p:nvPr/>
        </p:nvGraphicFramePr>
        <p:xfrm>
          <a:off x="8331133" y="1600201"/>
          <a:ext cx="3757116" cy="1859408"/>
        </p:xfrm>
        <a:graphic>
          <a:graphicData uri="http://schemas.openxmlformats.org/drawingml/2006/table">
            <a:tbl>
              <a:tblPr/>
              <a:tblGrid>
                <a:gridCol w="9617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47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06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 gridSpan="3">
                  <a:txBody>
                    <a:bodyPr/>
                    <a:lstStyle/>
                    <a:p>
                      <a:pPr marL="0" marR="0" lvl="0" indent="0" algn="ctr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Unit Labor requirements</a:t>
                      </a:r>
                      <a:br>
                        <a:rPr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</a:br>
                      <a:r>
                        <a:rPr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(hours needed to make one unit of ...)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91446" marR="91446" marT="45736" marB="4573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46" marR="91446" marT="45736" marB="4573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Cheese</a:t>
                      </a:r>
                    </a:p>
                  </a:txBody>
                  <a:tcPr marL="91446" marR="91446" marT="45736" marB="457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Wine</a:t>
                      </a:r>
                    </a:p>
                  </a:txBody>
                  <a:tcPr marL="91446" marR="91446" marT="45736" marB="457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Home</a:t>
                      </a:r>
                    </a:p>
                  </a:txBody>
                  <a:tcPr marL="91446" marR="91446" marT="45736" marB="4573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a</a:t>
                      </a:r>
                      <a:r>
                        <a:rPr kumimoji="0" lang="en-US" sz="2000" b="0" i="0" u="none" strike="noStrike" cap="none" normalizeH="0" baseline="-250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CH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= 10</a:t>
                      </a:r>
                    </a:p>
                  </a:txBody>
                  <a:tcPr marL="91446" marR="91446" marT="45736" marB="457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a</a:t>
                      </a:r>
                      <a:r>
                        <a:rPr kumimoji="0" lang="en-US" sz="2000" b="0" i="0" u="none" strike="noStrike" cap="none" normalizeH="0" baseline="-250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WH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= 50</a:t>
                      </a:r>
                    </a:p>
                  </a:txBody>
                  <a:tcPr marL="91446" marR="91446" marT="45736" marB="457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Foreign</a:t>
                      </a:r>
                    </a:p>
                  </a:txBody>
                  <a:tcPr marL="91446" marR="91446" marT="45736" marB="4573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a</a:t>
                      </a:r>
                      <a:r>
                        <a:rPr kumimoji="0" lang="en-US" sz="2000" b="0" i="0" u="none" strike="noStrike" cap="none" normalizeH="0" baseline="-250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CF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= 4</a:t>
                      </a:r>
                    </a:p>
                  </a:txBody>
                  <a:tcPr marL="91446" marR="91446" marT="45736" marB="457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a</a:t>
                      </a:r>
                      <a:r>
                        <a:rPr kumimoji="0" lang="en-US" sz="2000" b="0" i="0" u="none" strike="noStrike" cap="none" normalizeH="0" baseline="-250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WF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= 2</a:t>
                      </a:r>
                    </a:p>
                  </a:txBody>
                  <a:tcPr marL="91446" marR="91446" marT="45736" marB="457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2" name="Group 30">
            <a:extLst>
              <a:ext uri="{FF2B5EF4-FFF2-40B4-BE49-F238E27FC236}">
                <a16:creationId xmlns:a16="http://schemas.microsoft.com/office/drawing/2014/main" id="{75D9AC3B-56E2-B9DE-02FD-86DC1865059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38901382"/>
              </p:ext>
            </p:extLst>
          </p:nvPr>
        </p:nvGraphicFramePr>
        <p:xfrm>
          <a:off x="6867362" y="3538873"/>
          <a:ext cx="5221649" cy="1585088"/>
        </p:xfrm>
        <a:graphic>
          <a:graphicData uri="http://schemas.openxmlformats.org/drawingml/2006/table">
            <a:tbl>
              <a:tblPr/>
              <a:tblGrid>
                <a:gridCol w="9617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133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466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 gridSpan="3">
                  <a:txBody>
                    <a:bodyPr/>
                    <a:lstStyle/>
                    <a:p>
                      <a:pPr marL="0" marR="0" lvl="0" indent="0" algn="ctr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Autarky Prices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91446" marR="91446" marT="45736" marB="4573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46" marR="91446" marT="45736" marB="4573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Cheese</a:t>
                      </a:r>
                    </a:p>
                  </a:txBody>
                  <a:tcPr marL="91446" marR="91446" marT="45736" marB="457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Wine</a:t>
                      </a:r>
                    </a:p>
                  </a:txBody>
                  <a:tcPr marL="91446" marR="91446" marT="45736" marB="457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Home</a:t>
                      </a:r>
                    </a:p>
                  </a:txBody>
                  <a:tcPr marL="91446" marR="91446" marT="45736" marB="4573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</a:t>
                      </a:r>
                      <a:r>
                        <a:rPr kumimoji="0" lang="en-US" sz="2000" b="0" i="0" u="none" strike="noStrike" cap="none" normalizeH="0" baseline="-250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CH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= </a:t>
                      </a:r>
                      <a:r>
                        <a:rPr kumimoji="0" lang="en-US" sz="20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a</a:t>
                      </a:r>
                      <a:r>
                        <a:rPr kumimoji="0" lang="en-US" sz="2000" b="0" i="0" u="none" strike="noStrike" cap="none" normalizeH="0" baseline="-250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CH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/</a:t>
                      </a:r>
                      <a:r>
                        <a:rPr kumimoji="0" lang="en-US" sz="20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a</a:t>
                      </a:r>
                      <a:r>
                        <a:rPr kumimoji="0" lang="en-US" sz="2000" b="0" i="0" u="none" strike="noStrike" cap="none" normalizeH="0" baseline="-250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WH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= 1/5</a:t>
                      </a:r>
                    </a:p>
                  </a:txBody>
                  <a:tcPr marL="91446" marR="91446" marT="45736" marB="457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</a:t>
                      </a:r>
                      <a:r>
                        <a:rPr kumimoji="0" lang="en-US" sz="2000" b="0" i="0" u="none" strike="noStrike" cap="none" normalizeH="0" baseline="-250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WH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= </a:t>
                      </a:r>
                      <a:r>
                        <a:rPr kumimoji="0" lang="en-US" sz="20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a</a:t>
                      </a:r>
                      <a:r>
                        <a:rPr kumimoji="0" lang="en-US" sz="2000" b="0" i="0" u="none" strike="noStrike" cap="none" normalizeH="0" baseline="-250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WH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/</a:t>
                      </a:r>
                      <a:r>
                        <a:rPr kumimoji="0" lang="en-US" sz="20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a</a:t>
                      </a:r>
                      <a:r>
                        <a:rPr kumimoji="0" lang="en-US" sz="2000" b="0" i="0" u="none" strike="noStrike" cap="none" normalizeH="0" baseline="-250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CH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= 5</a:t>
                      </a:r>
                    </a:p>
                  </a:txBody>
                  <a:tcPr marL="91446" marR="91446" marT="45736" marB="457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Foreign</a:t>
                      </a:r>
                    </a:p>
                  </a:txBody>
                  <a:tcPr marL="91446" marR="91446" marT="45736" marB="4573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</a:t>
                      </a:r>
                      <a:r>
                        <a:rPr kumimoji="0" lang="en-US" sz="2000" b="0" i="0" u="none" strike="noStrike" cap="none" normalizeH="0" baseline="-2500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CF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= </a:t>
                      </a:r>
                      <a:r>
                        <a:rPr kumimoji="0" lang="en-US" sz="20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a</a:t>
                      </a:r>
                      <a:r>
                        <a:rPr kumimoji="0" lang="en-US" sz="2000" b="0" i="0" u="none" strike="noStrike" cap="none" normalizeH="0" baseline="-2500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CF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/</a:t>
                      </a:r>
                      <a:r>
                        <a:rPr kumimoji="0" lang="en-US" sz="20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a</a:t>
                      </a:r>
                      <a:r>
                        <a:rPr kumimoji="0" lang="en-US" sz="2000" b="0" i="0" u="none" strike="noStrike" cap="none" normalizeH="0" baseline="-2500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WF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= 2 </a:t>
                      </a:r>
                    </a:p>
                  </a:txBody>
                  <a:tcPr marL="91446" marR="91446" marT="45736" marB="457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</a:t>
                      </a:r>
                      <a:r>
                        <a:rPr kumimoji="0" lang="en-US" sz="2000" b="0" i="0" u="none" strike="noStrike" cap="none" normalizeH="0" baseline="-2500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WF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= </a:t>
                      </a:r>
                      <a:r>
                        <a:rPr kumimoji="0" lang="en-US" sz="20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a</a:t>
                      </a:r>
                      <a:r>
                        <a:rPr kumimoji="0" lang="en-US" sz="2000" b="0" i="0" u="none" strike="noStrike" cap="none" normalizeH="0" baseline="-2500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WF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/</a:t>
                      </a:r>
                      <a:r>
                        <a:rPr kumimoji="0" lang="en-US" sz="20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a</a:t>
                      </a:r>
                      <a:r>
                        <a:rPr kumimoji="0" lang="en-US" sz="2000" b="0" i="0" u="none" strike="noStrike" cap="none" normalizeH="0" baseline="-2500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CF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= ½ </a:t>
                      </a:r>
                    </a:p>
                  </a:txBody>
                  <a:tcPr marL="91446" marR="91446" marT="45736" marB="457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3" name="Group 30">
            <a:extLst>
              <a:ext uri="{FF2B5EF4-FFF2-40B4-BE49-F238E27FC236}">
                <a16:creationId xmlns:a16="http://schemas.microsoft.com/office/drawing/2014/main" id="{E4EEF868-3603-F6E8-5613-F964453E10F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02994000"/>
              </p:ext>
            </p:extLst>
          </p:nvPr>
        </p:nvGraphicFramePr>
        <p:xfrm>
          <a:off x="6732685" y="5201099"/>
          <a:ext cx="5353411" cy="1585088"/>
        </p:xfrm>
        <a:graphic>
          <a:graphicData uri="http://schemas.openxmlformats.org/drawingml/2006/table">
            <a:tbl>
              <a:tblPr/>
              <a:tblGrid>
                <a:gridCol w="9617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55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561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 gridSpan="3">
                  <a:txBody>
                    <a:bodyPr/>
                    <a:lstStyle/>
                    <a:p>
                      <a:pPr marL="0" marR="0" lvl="0" indent="0" algn="ctr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Autarky Wages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91446" marR="91446" marT="45736" marB="4573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46" marR="91446" marT="45736" marB="4573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Cheese</a:t>
                      </a:r>
                    </a:p>
                  </a:txBody>
                  <a:tcPr marL="91446" marR="91446" marT="45736" marB="457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Wine</a:t>
                      </a:r>
                    </a:p>
                  </a:txBody>
                  <a:tcPr marL="91446" marR="91446" marT="45736" marB="457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Home</a:t>
                      </a:r>
                    </a:p>
                  </a:txBody>
                  <a:tcPr marL="91446" marR="91446" marT="45736" marB="4573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</a:t>
                      </a:r>
                      <a:r>
                        <a:rPr kumimoji="0" lang="en-US" sz="2000" b="0" i="0" u="none" strike="noStrike" cap="none" normalizeH="0" baseline="-250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CH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= 1/</a:t>
                      </a:r>
                      <a:r>
                        <a:rPr kumimoji="0" lang="en-US" sz="20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a</a:t>
                      </a:r>
                      <a:r>
                        <a:rPr kumimoji="0" lang="en-US" sz="2000" b="0" i="0" u="none" strike="noStrike" cap="none" normalizeH="0" baseline="-250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CH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= 1/10</a:t>
                      </a:r>
                    </a:p>
                  </a:txBody>
                  <a:tcPr marL="91446" marR="91446" marT="45736" marB="457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</a:t>
                      </a:r>
                      <a:r>
                        <a:rPr kumimoji="0" lang="en-US" sz="2000" b="0" i="0" u="none" strike="noStrike" cap="none" normalizeH="0" baseline="-250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WH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= 1/</a:t>
                      </a:r>
                      <a:r>
                        <a:rPr kumimoji="0" lang="en-US" sz="20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a</a:t>
                      </a:r>
                      <a:r>
                        <a:rPr kumimoji="0" lang="en-US" sz="2000" b="0" i="0" u="none" strike="noStrike" cap="none" normalizeH="0" baseline="-250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WH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= 1/50</a:t>
                      </a:r>
                    </a:p>
                  </a:txBody>
                  <a:tcPr marL="91446" marR="91446" marT="45736" marB="457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Foreign</a:t>
                      </a:r>
                    </a:p>
                  </a:txBody>
                  <a:tcPr marL="91446" marR="91446" marT="45736" marB="4573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</a:t>
                      </a:r>
                      <a:r>
                        <a:rPr kumimoji="0" lang="en-US" sz="2000" b="0" i="0" u="none" strike="noStrike" cap="none" normalizeH="0" baseline="-2500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CF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= 1/</a:t>
                      </a:r>
                      <a:r>
                        <a:rPr kumimoji="0" lang="en-US" sz="20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a</a:t>
                      </a:r>
                      <a:r>
                        <a:rPr kumimoji="0" lang="en-US" sz="2000" b="0" i="0" u="none" strike="noStrike" cap="none" normalizeH="0" baseline="-2500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CF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= ¼ </a:t>
                      </a:r>
                    </a:p>
                  </a:txBody>
                  <a:tcPr marL="91446" marR="91446" marT="45736" marB="457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</a:t>
                      </a:r>
                      <a:r>
                        <a:rPr kumimoji="0" lang="en-US" sz="2000" b="0" i="0" u="none" strike="noStrike" cap="none" normalizeH="0" baseline="-2500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WF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= 1/</a:t>
                      </a:r>
                      <a:r>
                        <a:rPr kumimoji="0" lang="en-US" sz="20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a</a:t>
                      </a:r>
                      <a:r>
                        <a:rPr kumimoji="0" lang="en-US" sz="2000" b="0" i="0" u="none" strike="noStrike" cap="none" normalizeH="0" baseline="-2500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WF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= ½ </a:t>
                      </a:r>
                    </a:p>
                  </a:txBody>
                  <a:tcPr marL="91446" marR="91446" marT="45736" marB="457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06008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05A9F115-2D9E-C816-2AC2-22C7BCD0D8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9600765"/>
              </p:ext>
            </p:extLst>
          </p:nvPr>
        </p:nvGraphicFramePr>
        <p:xfrm>
          <a:off x="118134" y="1474584"/>
          <a:ext cx="11282998" cy="3134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35380">
                  <a:extLst>
                    <a:ext uri="{9D8B030D-6E8A-4147-A177-3AD203B41FA5}">
                      <a16:colId xmlns:a16="http://schemas.microsoft.com/office/drawing/2014/main" val="3488222345"/>
                    </a:ext>
                  </a:extLst>
                </a:gridCol>
                <a:gridCol w="1189355">
                  <a:extLst>
                    <a:ext uri="{9D8B030D-6E8A-4147-A177-3AD203B41FA5}">
                      <a16:colId xmlns:a16="http://schemas.microsoft.com/office/drawing/2014/main" val="1627848742"/>
                    </a:ext>
                  </a:extLst>
                </a:gridCol>
                <a:gridCol w="973455">
                  <a:extLst>
                    <a:ext uri="{9D8B030D-6E8A-4147-A177-3AD203B41FA5}">
                      <a16:colId xmlns:a16="http://schemas.microsoft.com/office/drawing/2014/main" val="2293923142"/>
                    </a:ext>
                  </a:extLst>
                </a:gridCol>
                <a:gridCol w="875030">
                  <a:extLst>
                    <a:ext uri="{9D8B030D-6E8A-4147-A177-3AD203B41FA5}">
                      <a16:colId xmlns:a16="http://schemas.microsoft.com/office/drawing/2014/main" val="2703763191"/>
                    </a:ext>
                  </a:extLst>
                </a:gridCol>
                <a:gridCol w="1856105">
                  <a:extLst>
                    <a:ext uri="{9D8B030D-6E8A-4147-A177-3AD203B41FA5}">
                      <a16:colId xmlns:a16="http://schemas.microsoft.com/office/drawing/2014/main" val="3727211566"/>
                    </a:ext>
                  </a:extLst>
                </a:gridCol>
                <a:gridCol w="1856105">
                  <a:extLst>
                    <a:ext uri="{9D8B030D-6E8A-4147-A177-3AD203B41FA5}">
                      <a16:colId xmlns:a16="http://schemas.microsoft.com/office/drawing/2014/main" val="1681168439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599816638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84251847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4179825108"/>
                    </a:ext>
                  </a:extLst>
                </a:gridCol>
                <a:gridCol w="959168">
                  <a:extLst>
                    <a:ext uri="{9D8B030D-6E8A-4147-A177-3AD203B41FA5}">
                      <a16:colId xmlns:a16="http://schemas.microsoft.com/office/drawing/2014/main" val="620739310"/>
                    </a:ext>
                  </a:extLst>
                </a:gridCol>
              </a:tblGrid>
              <a:tr h="370840">
                <a:tc gridSpan="5"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Home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Foreign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84003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</a:t>
                      </a:r>
                      <a:r>
                        <a:rPr kumimoji="0" lang="en-US" sz="1800" b="1" i="0" u="none" strike="noStrike" cap="none" normalizeH="0" baseline="-250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</a:t>
                      </a:r>
                      <a:endParaRPr lang="en-US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</a:t>
                      </a:r>
                      <a:r>
                        <a:rPr kumimoji="0" lang="en-US" sz="1800" b="1" i="0" u="none" strike="noStrike" cap="none" normalizeH="0" baseline="-250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</a:t>
                      </a:r>
                      <a:endParaRPr lang="en-US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</a:t>
                      </a:r>
                      <a:r>
                        <a:rPr kumimoji="0" lang="en-US" sz="1800" b="1" i="0" u="none" strike="noStrike" cap="none" normalizeH="0" baseline="-250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</a:t>
                      </a:r>
                      <a:endParaRPr lang="en-US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</a:t>
                      </a:r>
                      <a:r>
                        <a:rPr kumimoji="0" lang="en-US" sz="1800" b="1" i="0" u="none" strike="noStrike" cap="none" normalizeH="0" baseline="-250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</a:t>
                      </a:r>
                      <a:endParaRPr lang="en-US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Production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Production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</a:t>
                      </a:r>
                      <a:r>
                        <a:rPr kumimoji="0" lang="en-US" sz="1800" b="1" i="0" u="none" strike="noStrike" cap="none" normalizeH="0" baseline="-250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</a:t>
                      </a:r>
                      <a:endParaRPr lang="en-US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</a:t>
                      </a:r>
                      <a:r>
                        <a:rPr kumimoji="0" lang="en-US" sz="1800" b="1" i="0" u="none" strike="noStrike" cap="none" normalizeH="0" baseline="-250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</a:t>
                      </a:r>
                      <a:endParaRPr lang="en-US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</a:t>
                      </a:r>
                      <a:r>
                        <a:rPr kumimoji="0" lang="en-US" sz="1800" b="1" i="0" u="none" strike="noStrike" cap="none" normalizeH="0" baseline="-250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</a:t>
                      </a:r>
                      <a:endParaRPr lang="en-US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</a:t>
                      </a:r>
                      <a:r>
                        <a:rPr kumimoji="0" lang="en-US" sz="1800" b="1" i="0" u="none" strike="noStrike" cap="none" normalizeH="0" baseline="-250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</a:t>
                      </a:r>
                      <a:endParaRPr lang="en-US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703707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</a:t>
                      </a:r>
                      <a:r>
                        <a:rPr kumimoji="0" lang="en-US" sz="1800" b="0" i="0" u="none" strike="noStrike" cap="none" normalizeH="0" baseline="-250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&gt; 1/10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</a:t>
                      </a:r>
                      <a:r>
                        <a:rPr kumimoji="0" lang="en-US" sz="1800" b="0" i="0" u="none" strike="noStrike" cap="none" normalizeH="0" baseline="-250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= 1/50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</a:t>
                      </a:r>
                      <a:r>
                        <a:rPr kumimoji="0" lang="en-US" sz="1800" b="0" i="0" u="none" strike="noStrike" cap="none" normalizeH="0" baseline="-250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&lt; 1/5</a:t>
                      </a:r>
                      <a:endParaRPr lang="en-US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</a:t>
                      </a:r>
                      <a:r>
                        <a:rPr kumimoji="0" lang="en-US" sz="1800" b="0" i="0" u="none" strike="noStrike" cap="none" normalizeH="0" baseline="-250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&gt; 5</a:t>
                      </a:r>
                      <a:endParaRPr lang="en-US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Only Wine</a:t>
                      </a:r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Only Wine</a:t>
                      </a:r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i="1" dirty="0" err="1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</a:t>
                      </a:r>
                      <a:r>
                        <a:rPr lang="en-US" baseline="-25000" dirty="0" err="1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</a:t>
                      </a:r>
                      <a:r>
                        <a:rPr lang="en-US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&lt; 2</a:t>
                      </a:r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 err="1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</a:t>
                      </a:r>
                      <a:r>
                        <a:rPr lang="en-US" baseline="-25000" dirty="0" err="1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</a:t>
                      </a:r>
                      <a:r>
                        <a:rPr lang="en-US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&gt; ½ </a:t>
                      </a:r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kumimoji="0" lang="en-US" sz="18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</a:t>
                      </a:r>
                      <a:r>
                        <a:rPr kumimoji="0" lang="en-US" sz="1800" b="0" i="0" u="none" strike="noStrike" cap="none" normalizeH="0" baseline="-2500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&gt; ¼ </a:t>
                      </a:r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kumimoji="0" lang="en-US" sz="18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</a:t>
                      </a:r>
                      <a:r>
                        <a:rPr kumimoji="0" lang="en-US" sz="1800" b="0" i="0" u="none" strike="noStrike" cap="none" normalizeH="0" baseline="-2500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= ½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106420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</a:t>
                      </a:r>
                      <a:r>
                        <a:rPr kumimoji="0" lang="en-US" sz="1800" b="0" i="0" u="none" strike="noStrike" cap="none" normalizeH="0" baseline="-2500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= 1/10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</a:t>
                      </a:r>
                      <a:r>
                        <a:rPr kumimoji="0" lang="en-US" sz="1800" b="0" i="0" u="none" strike="noStrike" cap="none" normalizeH="0" baseline="-2500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= 1/50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</a:t>
                      </a:r>
                      <a:r>
                        <a:rPr kumimoji="0" lang="en-US" sz="1800" b="0" i="0" u="none" strike="noStrike" cap="none" normalizeH="0" baseline="-2500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= 1/5</a:t>
                      </a:r>
                      <a:endParaRPr lang="en-US" dirty="0">
                        <a:solidFill>
                          <a:srgbClr val="FF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</a:t>
                      </a:r>
                      <a:r>
                        <a:rPr kumimoji="0" lang="en-US" sz="1800" b="0" i="0" u="none" strike="noStrike" cap="none" normalizeH="0" baseline="-2500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= 5</a:t>
                      </a:r>
                      <a:endParaRPr lang="en-US" dirty="0">
                        <a:solidFill>
                          <a:srgbClr val="FF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Wine and Cheese</a:t>
                      </a:r>
                      <a:br>
                        <a:rPr lang="en-US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(Autarky)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4000961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</a:t>
                      </a:r>
                      <a:r>
                        <a:rPr kumimoji="0" lang="en-US" sz="1800" b="0" i="0" u="none" strike="noStrike" cap="none" normalizeH="0" baseline="-2500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= 1/10</a:t>
                      </a:r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</a:t>
                      </a:r>
                      <a:r>
                        <a:rPr kumimoji="0" lang="en-US" sz="1800" b="0" i="0" u="none" strike="noStrike" cap="none" normalizeH="0" baseline="-2500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&gt; 1/50</a:t>
                      </a:r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</a:t>
                      </a:r>
                      <a:r>
                        <a:rPr kumimoji="0" lang="en-US" sz="1800" b="0" i="0" u="none" strike="noStrike" cap="none" normalizeH="0" baseline="-2500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&gt; 1/5</a:t>
                      </a:r>
                      <a:endParaRPr lang="en-US" dirty="0">
                        <a:solidFill>
                          <a:srgbClr val="0070C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</a:t>
                      </a:r>
                      <a:r>
                        <a:rPr kumimoji="0" lang="en-US" sz="1800" b="0" i="0" u="none" strike="noStrike" cap="none" normalizeH="0" baseline="-2500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&lt; 5 </a:t>
                      </a:r>
                      <a:endParaRPr lang="en-US" dirty="0">
                        <a:solidFill>
                          <a:srgbClr val="0070C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Only Cheese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730999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Wine and Cheese</a:t>
                      </a:r>
                      <a:br>
                        <a:rPr lang="en-US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(Autarky)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</a:t>
                      </a:r>
                      <a:r>
                        <a:rPr kumimoji="0" lang="en-US" sz="1800" b="0" i="0" u="none" strike="noStrike" cap="none" normalizeH="0" baseline="-2500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= 2</a:t>
                      </a:r>
                      <a:endParaRPr lang="en-US" dirty="0">
                        <a:solidFill>
                          <a:srgbClr val="FF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</a:t>
                      </a:r>
                      <a:r>
                        <a:rPr kumimoji="0" lang="en-US" sz="1800" b="0" i="0" u="none" strike="noStrike" cap="none" normalizeH="0" baseline="-2500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= ½ </a:t>
                      </a:r>
                      <a:endParaRPr lang="en-US" dirty="0">
                        <a:solidFill>
                          <a:srgbClr val="FF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</a:t>
                      </a:r>
                      <a:r>
                        <a:rPr kumimoji="0" lang="en-US" sz="1800" b="0" i="0" u="none" strike="noStrike" cap="none" normalizeH="0" baseline="-2500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= ¼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</a:t>
                      </a:r>
                      <a:r>
                        <a:rPr kumimoji="0" lang="en-US" sz="1800" b="0" i="0" u="none" strike="noStrike" cap="none" normalizeH="0" baseline="-2500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= ½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34346049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Only Cheese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</a:t>
                      </a:r>
                      <a:r>
                        <a:rPr kumimoji="0" lang="en-US" sz="1800" b="0" i="0" u="none" strike="noStrike" cap="none" normalizeH="0" baseline="-250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&gt; 2</a:t>
                      </a:r>
                      <a:endParaRPr lang="en-US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</a:t>
                      </a:r>
                      <a:r>
                        <a:rPr kumimoji="0" lang="en-US" sz="1800" b="0" i="0" u="none" strike="noStrike" cap="none" normalizeH="0" baseline="-250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&lt; ½ 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</a:t>
                      </a:r>
                      <a:r>
                        <a:rPr kumimoji="0" lang="en-US" sz="1800" b="0" i="0" u="none" strike="noStrike" cap="none" normalizeH="0" baseline="-250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= ¼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</a:t>
                      </a:r>
                      <a:r>
                        <a:rPr kumimoji="0" lang="en-US" sz="1800" b="0" i="0" u="none" strike="noStrike" cap="none" normalizeH="0" baseline="-250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&gt; ½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41851036"/>
                  </a:ext>
                </a:extLst>
              </a:tr>
            </a:tbl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A11EBD5F-9144-88A7-6A59-50647A4E6A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Autarky: Summary</a:t>
            </a:r>
          </a:p>
        </p:txBody>
      </p:sp>
      <p:graphicFrame>
        <p:nvGraphicFramePr>
          <p:cNvPr id="6" name="Group 30">
            <a:extLst>
              <a:ext uri="{FF2B5EF4-FFF2-40B4-BE49-F238E27FC236}">
                <a16:creationId xmlns:a16="http://schemas.microsoft.com/office/drawing/2014/main" id="{0DE0C952-568C-6B64-7008-E1C6D91EB16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61920044"/>
              </p:ext>
            </p:extLst>
          </p:nvPr>
        </p:nvGraphicFramePr>
        <p:xfrm>
          <a:off x="122773" y="4875049"/>
          <a:ext cx="3757116" cy="1859408"/>
        </p:xfrm>
        <a:graphic>
          <a:graphicData uri="http://schemas.openxmlformats.org/drawingml/2006/table">
            <a:tbl>
              <a:tblPr/>
              <a:tblGrid>
                <a:gridCol w="9617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47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06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 gridSpan="3">
                  <a:txBody>
                    <a:bodyPr/>
                    <a:lstStyle/>
                    <a:p>
                      <a:pPr marL="0" marR="0" lvl="0" indent="0" algn="ctr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Unit Labor requirements</a:t>
                      </a:r>
                      <a:br>
                        <a:rPr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</a:br>
                      <a:r>
                        <a:rPr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(hours needed to make one unit of ...)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91446" marR="91446" marT="45736" marB="4573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46" marR="91446" marT="45736" marB="4573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Cheese</a:t>
                      </a:r>
                    </a:p>
                  </a:txBody>
                  <a:tcPr marL="91446" marR="91446" marT="45736" marB="457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Wine</a:t>
                      </a:r>
                    </a:p>
                  </a:txBody>
                  <a:tcPr marL="91446" marR="91446" marT="45736" marB="457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Home</a:t>
                      </a:r>
                    </a:p>
                  </a:txBody>
                  <a:tcPr marL="91446" marR="91446" marT="45736" marB="4573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a</a:t>
                      </a:r>
                      <a:r>
                        <a:rPr kumimoji="0" lang="en-US" sz="2000" b="0" i="0" u="none" strike="noStrike" cap="none" normalizeH="0" baseline="-250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CH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= 10</a:t>
                      </a:r>
                    </a:p>
                  </a:txBody>
                  <a:tcPr marL="91446" marR="91446" marT="45736" marB="457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a</a:t>
                      </a:r>
                      <a:r>
                        <a:rPr kumimoji="0" lang="en-US" sz="2000" b="0" i="0" u="none" strike="noStrike" cap="none" normalizeH="0" baseline="-250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WH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= 50</a:t>
                      </a:r>
                    </a:p>
                  </a:txBody>
                  <a:tcPr marL="91446" marR="91446" marT="45736" marB="457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Foreign</a:t>
                      </a:r>
                    </a:p>
                  </a:txBody>
                  <a:tcPr marL="91446" marR="91446" marT="45736" marB="4573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a</a:t>
                      </a:r>
                      <a:r>
                        <a:rPr kumimoji="0" lang="en-US" sz="2000" b="0" i="0" u="none" strike="noStrike" cap="none" normalizeH="0" baseline="-250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CF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= 4</a:t>
                      </a:r>
                    </a:p>
                  </a:txBody>
                  <a:tcPr marL="91446" marR="91446" marT="45736" marB="457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a</a:t>
                      </a:r>
                      <a:r>
                        <a:rPr kumimoji="0" lang="en-US" sz="2000" b="0" i="0" u="none" strike="noStrike" cap="none" normalizeH="0" baseline="-250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WF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= 2</a:t>
                      </a:r>
                    </a:p>
                  </a:txBody>
                  <a:tcPr marL="91446" marR="91446" marT="45736" marB="457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8885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39457BA-5BB5-3617-285B-3B46A54699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assumptions of the Ricardian theory of trade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B741F96-7626-FC9D-8FEC-E16481B0681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98479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2A322D-21D9-1C44-AF1D-FE493F67CE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Opportunity Cost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0D4162-2B6A-4C23-C7DF-F5B2A60AB4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err="1"/>
              <a:t>a</a:t>
            </a:r>
            <a:r>
              <a:rPr lang="en-US" baseline="-25000" dirty="0" err="1"/>
              <a:t>W</a:t>
            </a:r>
            <a:r>
              <a:rPr lang="en-US" dirty="0"/>
              <a:t> hours of labor are needed to make 1 gallon of Wine</a:t>
            </a:r>
          </a:p>
          <a:p>
            <a:r>
              <a:rPr lang="en-US" dirty="0"/>
              <a:t>Therefore, 1 hour of labor makes 1/</a:t>
            </a:r>
            <a:r>
              <a:rPr lang="en-US" i="1" dirty="0" err="1"/>
              <a:t>a</a:t>
            </a:r>
            <a:r>
              <a:rPr lang="en-US" baseline="-25000" dirty="0" err="1"/>
              <a:t>W</a:t>
            </a:r>
            <a:r>
              <a:rPr lang="en-US" dirty="0"/>
              <a:t> gallons of Wine</a:t>
            </a:r>
          </a:p>
          <a:p>
            <a:pPr lvl="1"/>
            <a:r>
              <a:rPr lang="en-US" dirty="0"/>
              <a:t>This is the </a:t>
            </a:r>
            <a:r>
              <a:rPr lang="en-US" i="1" dirty="0">
                <a:solidFill>
                  <a:srgbClr val="C00000"/>
                </a:solidFill>
              </a:rPr>
              <a:t>productivity of labor </a:t>
            </a:r>
            <a:r>
              <a:rPr lang="en-US" dirty="0"/>
              <a:t>in Wine production</a:t>
            </a:r>
          </a:p>
          <a:p>
            <a:r>
              <a:rPr lang="en-US" i="1" dirty="0" err="1"/>
              <a:t>a</a:t>
            </a:r>
            <a:r>
              <a:rPr lang="en-US" baseline="-25000" dirty="0" err="1"/>
              <a:t>C</a:t>
            </a:r>
            <a:r>
              <a:rPr lang="en-US" dirty="0"/>
              <a:t> hours of labor are needed to make 1 pound of Cheese</a:t>
            </a:r>
          </a:p>
          <a:p>
            <a:r>
              <a:rPr lang="en-US" i="1" dirty="0" err="1"/>
              <a:t>a</a:t>
            </a:r>
            <a:r>
              <a:rPr lang="en-US" baseline="-25000" dirty="0" err="1"/>
              <a:t>C</a:t>
            </a:r>
            <a:r>
              <a:rPr lang="en-US" dirty="0"/>
              <a:t> hours of labor make </a:t>
            </a:r>
            <a:r>
              <a:rPr lang="en-US" i="1" dirty="0" err="1"/>
              <a:t>a</a:t>
            </a:r>
            <a:r>
              <a:rPr lang="en-US" baseline="-25000" dirty="0" err="1"/>
              <a:t>C</a:t>
            </a:r>
            <a:r>
              <a:rPr lang="en-US" dirty="0"/>
              <a:t>/</a:t>
            </a:r>
            <a:r>
              <a:rPr lang="en-US" i="1" dirty="0" err="1"/>
              <a:t>a</a:t>
            </a:r>
            <a:r>
              <a:rPr lang="en-US" baseline="-25000" dirty="0" err="1"/>
              <a:t>W</a:t>
            </a:r>
            <a:r>
              <a:rPr lang="en-US" dirty="0"/>
              <a:t> gallons of Wine</a:t>
            </a:r>
          </a:p>
          <a:p>
            <a:r>
              <a:rPr lang="en-US" dirty="0"/>
              <a:t>Therefore, in the time it takes to make 1 pound of Cheese, </a:t>
            </a:r>
            <a:r>
              <a:rPr lang="en-US" i="1" dirty="0" err="1"/>
              <a:t>a</a:t>
            </a:r>
            <a:r>
              <a:rPr lang="en-US" baseline="-25000" dirty="0" err="1"/>
              <a:t>C</a:t>
            </a:r>
            <a:r>
              <a:rPr lang="en-US" dirty="0"/>
              <a:t>/</a:t>
            </a:r>
            <a:r>
              <a:rPr lang="en-US" i="1" dirty="0" err="1"/>
              <a:t>a</a:t>
            </a:r>
            <a:r>
              <a:rPr lang="en-US" baseline="-25000" dirty="0" err="1"/>
              <a:t>W</a:t>
            </a:r>
            <a:r>
              <a:rPr lang="en-US" dirty="0"/>
              <a:t> gallons of Wine could have been made instead.</a:t>
            </a:r>
          </a:p>
          <a:p>
            <a:r>
              <a:rPr lang="en-US" i="1" dirty="0" err="1"/>
              <a:t>a</a:t>
            </a:r>
            <a:r>
              <a:rPr lang="en-US" baseline="-25000" dirty="0" err="1"/>
              <a:t>C</a:t>
            </a:r>
            <a:r>
              <a:rPr lang="en-US" dirty="0"/>
              <a:t>/</a:t>
            </a:r>
            <a:r>
              <a:rPr lang="en-US" i="1" dirty="0" err="1"/>
              <a:t>a</a:t>
            </a:r>
            <a:r>
              <a:rPr lang="en-US" baseline="-25000" dirty="0" err="1"/>
              <a:t>W</a:t>
            </a:r>
            <a:r>
              <a:rPr lang="en-US" dirty="0"/>
              <a:t> is the </a:t>
            </a:r>
            <a:r>
              <a:rPr lang="en-US" i="1" dirty="0">
                <a:solidFill>
                  <a:srgbClr val="C00000"/>
                </a:solidFill>
              </a:rPr>
              <a:t>opportunity cost of Cheese in units of Wine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1674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2A322D-21D9-1C44-AF1D-FE493F67CE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Opportunity Cost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0D4162-2B6A-4C23-C7DF-F5B2A60AB4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err="1"/>
              <a:t>a</a:t>
            </a:r>
            <a:r>
              <a:rPr lang="en-US" baseline="-25000" dirty="0" err="1"/>
              <a:t>C</a:t>
            </a:r>
            <a:r>
              <a:rPr lang="en-US" dirty="0"/>
              <a:t> hours of labor are needed to make 1 pound of Cheese</a:t>
            </a:r>
          </a:p>
          <a:p>
            <a:r>
              <a:rPr lang="en-US" dirty="0"/>
              <a:t>Therefore, 1 hour of labor makes 1/</a:t>
            </a:r>
            <a:r>
              <a:rPr lang="en-US" i="1" dirty="0" err="1"/>
              <a:t>a</a:t>
            </a:r>
            <a:r>
              <a:rPr lang="en-US" baseline="-25000" dirty="0" err="1"/>
              <a:t>C</a:t>
            </a:r>
            <a:r>
              <a:rPr lang="en-US" dirty="0"/>
              <a:t> pounds of Cheese</a:t>
            </a:r>
          </a:p>
          <a:p>
            <a:pPr lvl="1"/>
            <a:r>
              <a:rPr lang="en-US" dirty="0"/>
              <a:t>This is the </a:t>
            </a:r>
            <a:r>
              <a:rPr lang="en-US" i="1" dirty="0">
                <a:solidFill>
                  <a:srgbClr val="C00000"/>
                </a:solidFill>
              </a:rPr>
              <a:t>productivity of labor </a:t>
            </a:r>
            <a:r>
              <a:rPr lang="en-US" dirty="0"/>
              <a:t>in Cheese production</a:t>
            </a:r>
          </a:p>
          <a:p>
            <a:r>
              <a:rPr lang="en-US" i="1" dirty="0" err="1"/>
              <a:t>a</a:t>
            </a:r>
            <a:r>
              <a:rPr lang="en-US" baseline="-25000" dirty="0" err="1"/>
              <a:t>W</a:t>
            </a:r>
            <a:r>
              <a:rPr lang="en-US" dirty="0"/>
              <a:t> hours of labor are needed to make one gallon of Wine</a:t>
            </a:r>
          </a:p>
          <a:p>
            <a:r>
              <a:rPr lang="en-US" i="1" dirty="0" err="1"/>
              <a:t>a</a:t>
            </a:r>
            <a:r>
              <a:rPr lang="en-US" baseline="-25000" dirty="0" err="1"/>
              <a:t>W</a:t>
            </a:r>
            <a:r>
              <a:rPr lang="en-US" dirty="0"/>
              <a:t> hours of labor make </a:t>
            </a:r>
            <a:r>
              <a:rPr lang="en-US" i="1" dirty="0" err="1"/>
              <a:t>a</a:t>
            </a:r>
            <a:r>
              <a:rPr lang="en-US" baseline="-25000" dirty="0" err="1"/>
              <a:t>W</a:t>
            </a:r>
            <a:r>
              <a:rPr lang="en-US" dirty="0"/>
              <a:t>/</a:t>
            </a:r>
            <a:r>
              <a:rPr lang="en-US" i="1" dirty="0" err="1"/>
              <a:t>a</a:t>
            </a:r>
            <a:r>
              <a:rPr lang="en-US" baseline="-25000" dirty="0" err="1"/>
              <a:t>C</a:t>
            </a:r>
            <a:r>
              <a:rPr lang="en-US" dirty="0"/>
              <a:t> pounds of Cheese</a:t>
            </a:r>
          </a:p>
          <a:p>
            <a:r>
              <a:rPr lang="en-US" dirty="0"/>
              <a:t>Therefore, in the time it takes to make 1 gallon of Wine, </a:t>
            </a:r>
            <a:r>
              <a:rPr lang="en-US" i="1" dirty="0" err="1"/>
              <a:t>a</a:t>
            </a:r>
            <a:r>
              <a:rPr lang="en-US" baseline="-25000" dirty="0" err="1"/>
              <a:t>W</a:t>
            </a:r>
            <a:r>
              <a:rPr lang="en-US" dirty="0"/>
              <a:t>/</a:t>
            </a:r>
            <a:r>
              <a:rPr lang="en-US" i="1" dirty="0" err="1"/>
              <a:t>a</a:t>
            </a:r>
            <a:r>
              <a:rPr lang="en-US" baseline="-25000" dirty="0" err="1"/>
              <a:t>C</a:t>
            </a:r>
            <a:r>
              <a:rPr lang="en-US" dirty="0"/>
              <a:t> pounds of Cheese could have been made instead.</a:t>
            </a:r>
          </a:p>
          <a:p>
            <a:r>
              <a:rPr lang="en-US" i="1" dirty="0" err="1"/>
              <a:t>a</a:t>
            </a:r>
            <a:r>
              <a:rPr lang="en-US" baseline="-25000" dirty="0" err="1"/>
              <a:t>W</a:t>
            </a:r>
            <a:r>
              <a:rPr lang="en-US" dirty="0"/>
              <a:t>/</a:t>
            </a:r>
            <a:r>
              <a:rPr lang="en-US" i="1" dirty="0" err="1"/>
              <a:t>a</a:t>
            </a:r>
            <a:r>
              <a:rPr lang="en-US" baseline="-25000" dirty="0" err="1"/>
              <a:t>C</a:t>
            </a:r>
            <a:r>
              <a:rPr lang="en-US" dirty="0"/>
              <a:t> is the </a:t>
            </a:r>
            <a:r>
              <a:rPr lang="en-US" i="1" dirty="0">
                <a:solidFill>
                  <a:srgbClr val="C00000"/>
                </a:solidFill>
              </a:rPr>
              <a:t>opportunity cost of Wine in units of Cheese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489486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4B10B0-2F36-BBC4-37A0-53DE42D703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Autarky Prices = Opportunity Costs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988F3B4-99F7-43BD-9770-39C26E7ECBA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 have shown that, </a:t>
                </a:r>
                <a:r>
                  <a:rPr lang="en-US" dirty="0">
                    <a:solidFill>
                      <a:srgbClr val="FF0000"/>
                    </a:solidFill>
                  </a:rPr>
                  <a:t>in autarky, the prices of cheese and wine must be their opportunity costs: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𝒑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𝑪</m:t>
                        </m:r>
                      </m:sub>
                    </m:sSub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𝑪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𝑾</m:t>
                            </m:r>
                          </m:sub>
                        </m:sSub>
                      </m:den>
                    </m:f>
                  </m:oMath>
                </a14:m>
                <a:endParaRPr lang="en-US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𝒑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𝑾</m:t>
                        </m:r>
                      </m:sub>
                    </m:sSub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𝑾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𝑪</m:t>
                            </m:r>
                          </m:sub>
                        </m:sSub>
                      </m:den>
                    </m:f>
                  </m:oMath>
                </a14:m>
                <a:endParaRPr lang="en-US" dirty="0">
                  <a:solidFill>
                    <a:srgbClr val="FF0000"/>
                  </a:solidFill>
                </a:endParaRPr>
              </a:p>
              <a:p>
                <a:r>
                  <a:rPr lang="en-US" dirty="0"/>
                  <a:t>In autarky, the price of Cheese in units of Wine (</a:t>
                </a:r>
                <a:r>
                  <a:rPr lang="en-US" i="1" dirty="0" err="1"/>
                  <a:t>p</a:t>
                </a:r>
                <a:r>
                  <a:rPr lang="en-US" baseline="-25000" dirty="0" err="1"/>
                  <a:t>C</a:t>
                </a:r>
                <a:r>
                  <a:rPr lang="en-US" dirty="0"/>
                  <a:t>) is the opportunity cost of Cheese in units of Wine (</a:t>
                </a:r>
                <a:r>
                  <a:rPr lang="en-US" i="1" dirty="0" err="1"/>
                  <a:t>a</a:t>
                </a:r>
                <a:r>
                  <a:rPr lang="en-US" baseline="-25000" dirty="0" err="1"/>
                  <a:t>C</a:t>
                </a:r>
                <a:r>
                  <a:rPr lang="en-US" dirty="0"/>
                  <a:t>/</a:t>
                </a:r>
                <a:r>
                  <a:rPr lang="en-US" i="1" dirty="0" err="1"/>
                  <a:t>a</a:t>
                </a:r>
                <a:r>
                  <a:rPr lang="en-US" baseline="-25000" dirty="0" err="1"/>
                  <a:t>W</a:t>
                </a:r>
                <a:r>
                  <a:rPr lang="en-US" dirty="0"/>
                  <a:t>)</a:t>
                </a:r>
              </a:p>
              <a:p>
                <a:r>
                  <a:rPr lang="en-US" dirty="0"/>
                  <a:t>And the price of Wine (</a:t>
                </a:r>
                <a:r>
                  <a:rPr lang="en-US" i="1" dirty="0" err="1"/>
                  <a:t>p</a:t>
                </a:r>
                <a:r>
                  <a:rPr lang="en-US" baseline="-25000" dirty="0" err="1"/>
                  <a:t>W</a:t>
                </a:r>
                <a:r>
                  <a:rPr lang="en-US" dirty="0"/>
                  <a:t>) in units of Cheese is the opportunity cost of Wine in units of Cheese (</a:t>
                </a:r>
                <a:r>
                  <a:rPr lang="en-US" i="1" dirty="0" err="1"/>
                  <a:t>a</a:t>
                </a:r>
                <a:r>
                  <a:rPr lang="en-US" baseline="-25000" dirty="0" err="1"/>
                  <a:t>W</a:t>
                </a:r>
                <a:r>
                  <a:rPr lang="en-US" dirty="0"/>
                  <a:t>/</a:t>
                </a:r>
                <a:r>
                  <a:rPr lang="en-US" i="1" dirty="0" err="1"/>
                  <a:t>a</a:t>
                </a:r>
                <a:r>
                  <a:rPr lang="en-US" baseline="-25000" dirty="0" err="1"/>
                  <a:t>C</a:t>
                </a:r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988F3B4-99F7-43BD-9770-39C26E7ECBA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44" t="-2156" r="-1389" b="-83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8120902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64C8DB-3A63-492D-89BD-0A3C8C4A55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Free trade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77D7FA-5602-33BF-2D54-C943F426D2D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7695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7A0563-364E-8AC8-76BB-0ACAE8263D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6429153" cy="1143000"/>
          </a:xfrm>
        </p:spPr>
        <p:txBody>
          <a:bodyPr/>
          <a:lstStyle/>
          <a:p>
            <a:r>
              <a:rPr lang="en-US" dirty="0"/>
              <a:t>Tech Differences Cause Trade!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79057C-CEB1-84CD-6219-40303E95B5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6429153" cy="4525963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Let </a:t>
            </a:r>
            <a:r>
              <a:rPr lang="en-US" sz="3200" i="1" dirty="0" err="1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3200" baseline="-25000" dirty="0" err="1"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US" sz="3200" i="1" dirty="0" err="1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3200" baseline="-25000" dirty="0" err="1">
                <a:latin typeface="Calibri" panose="020F0502020204030204" pitchFamily="34" charset="0"/>
                <a:cs typeface="Calibri" panose="020F0502020204030204" pitchFamily="34" charset="0"/>
              </a:rPr>
              <a:t>W</a:t>
            </a:r>
            <a:r>
              <a:rPr lang="en-US" dirty="0"/>
              <a:t>, the opportunity cost of Cheese, be </a:t>
            </a:r>
            <a:r>
              <a:rPr lang="en-US" i="1" dirty="0"/>
              <a:t>different</a:t>
            </a:r>
            <a:r>
              <a:rPr lang="en-US" dirty="0"/>
              <a:t> in the two countries</a:t>
            </a:r>
          </a:p>
          <a:p>
            <a:pPr lvl="1"/>
            <a:r>
              <a:rPr lang="en-US" dirty="0"/>
              <a:t>This is the same as assuming that </a:t>
            </a:r>
            <a:r>
              <a:rPr lang="en-US" sz="2800" i="1" dirty="0" err="1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2800" baseline="-25000" dirty="0" err="1">
                <a:latin typeface="Calibri" panose="020F0502020204030204" pitchFamily="34" charset="0"/>
                <a:cs typeface="Calibri" panose="020F0502020204030204" pitchFamily="34" charset="0"/>
              </a:rPr>
              <a:t>W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US" sz="2800" i="1" dirty="0" err="1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2800" baseline="-25000" dirty="0" err="1"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US" dirty="0"/>
              <a:t>, the opportunity cost of Wine, is </a:t>
            </a:r>
            <a:r>
              <a:rPr lang="en-US" i="1" dirty="0"/>
              <a:t>different</a:t>
            </a:r>
            <a:r>
              <a:rPr lang="en-US" dirty="0"/>
              <a:t> in the two countries</a:t>
            </a:r>
          </a:p>
          <a:p>
            <a:r>
              <a:rPr lang="en-US" dirty="0"/>
              <a:t>Then, the autarky price of cheese—as well as that of wine—will be </a:t>
            </a:r>
            <a:r>
              <a:rPr lang="en-US" i="1" dirty="0"/>
              <a:t>different</a:t>
            </a:r>
            <a:r>
              <a:rPr lang="en-US" dirty="0"/>
              <a:t> in the two countries. </a:t>
            </a:r>
          </a:p>
          <a:p>
            <a:r>
              <a:rPr lang="en-US" dirty="0"/>
              <a:t>And this cross-country difference in autarky prices guarantees international trade</a:t>
            </a:r>
          </a:p>
          <a:p>
            <a:r>
              <a:rPr lang="en-US" dirty="0"/>
              <a:t>In this way, David Ricardo’s </a:t>
            </a:r>
            <a:r>
              <a:rPr lang="en-US" i="1" dirty="0"/>
              <a:t>Theory of Comparative Advantage </a:t>
            </a:r>
            <a:r>
              <a:rPr lang="en-US" dirty="0"/>
              <a:t>explains how </a:t>
            </a:r>
            <a:r>
              <a:rPr lang="en-US" dirty="0">
                <a:solidFill>
                  <a:srgbClr val="0070C0"/>
                </a:solidFill>
              </a:rPr>
              <a:t>technology differences cause trade</a:t>
            </a:r>
            <a:r>
              <a:rPr lang="en-US" dirty="0"/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603F765-15E7-9FA5-CD30-432F7CD5DA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4980" y="85064"/>
            <a:ext cx="4946333" cy="585216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208126E-30C1-D2BA-E09A-A1E5FB2EBC2F}"/>
              </a:ext>
            </a:extLst>
          </p:cNvPr>
          <p:cNvSpPr txBox="1"/>
          <p:nvPr/>
        </p:nvSpPr>
        <p:spPr>
          <a:xfrm>
            <a:off x="7184980" y="6126164"/>
            <a:ext cx="49463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David Ricardo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(1772 – 1823)</a:t>
            </a:r>
          </a:p>
        </p:txBody>
      </p:sp>
    </p:spTree>
    <p:extLst>
      <p:ext uri="{BB962C8B-B14F-4D97-AF65-F5344CB8AC3E}">
        <p14:creationId xmlns:p14="http://schemas.microsoft.com/office/powerpoint/2010/main" val="118997488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dirty="0">
                <a:ea typeface="ヒラギノ角ゴ Pro W3" pitchFamily="-84" charset="-128"/>
              </a:rPr>
              <a:t>Free-Trade Equilibrium: Example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83638A6-0692-F7DD-5E1B-9DD4EEEF5A24}"/>
              </a:ext>
            </a:extLst>
          </p:cNvPr>
          <p:cNvSpPr txBox="1"/>
          <p:nvPr/>
        </p:nvSpPr>
        <p:spPr>
          <a:xfrm>
            <a:off x="0" y="3795895"/>
            <a:ext cx="283431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Autarky in Home </a:t>
            </a:r>
            <a:r>
              <a:rPr lang="en-US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b="1" baseline="-25000" dirty="0" err="1">
                <a:latin typeface="Calibri" panose="020F0502020204030204" pitchFamily="34" charset="0"/>
                <a:cs typeface="Calibri" panose="020F0502020204030204" pitchFamily="34" charset="0"/>
              </a:rPr>
              <a:t>CH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= 1/5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5EB3C99-1EC9-8218-593B-632B5F1601FB}"/>
              </a:ext>
            </a:extLst>
          </p:cNvPr>
          <p:cNvSpPr txBox="1"/>
          <p:nvPr/>
        </p:nvSpPr>
        <p:spPr>
          <a:xfrm>
            <a:off x="297713" y="2883040"/>
            <a:ext cx="247281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Free Trade 1/5 &lt; </a:t>
            </a:r>
            <a:r>
              <a:rPr lang="en-US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b="1" baseline="-25000" dirty="0" err="1">
                <a:latin typeface="Calibri" panose="020F0502020204030204" pitchFamily="34" charset="0"/>
                <a:cs typeface="Calibri" panose="020F0502020204030204" pitchFamily="34" charset="0"/>
              </a:rPr>
              <a:t>CFT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&lt; 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8D63AA0-B8AD-20F6-6583-A248317E2F53}"/>
              </a:ext>
            </a:extLst>
          </p:cNvPr>
          <p:cNvSpPr txBox="1"/>
          <p:nvPr/>
        </p:nvSpPr>
        <p:spPr>
          <a:xfrm>
            <a:off x="184667" y="1979271"/>
            <a:ext cx="264965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Autarky in Foreign </a:t>
            </a:r>
            <a:r>
              <a:rPr lang="en-US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b="1" baseline="-25000" dirty="0" err="1">
                <a:latin typeface="Calibri" panose="020F0502020204030204" pitchFamily="34" charset="0"/>
                <a:cs typeface="Calibri" panose="020F0502020204030204" pitchFamily="34" charset="0"/>
              </a:rPr>
              <a:t>CF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= 2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1537A59-A8CF-79A2-3571-DC6ADF78D286}"/>
              </a:ext>
            </a:extLst>
          </p:cNvPr>
          <p:cNvCxnSpPr/>
          <p:nvPr/>
        </p:nvCxnSpPr>
        <p:spPr>
          <a:xfrm flipV="1">
            <a:off x="3062173" y="1754372"/>
            <a:ext cx="0" cy="308344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C67EDF9A-E3F8-FFDC-251A-FA8F60B02FB8}"/>
              </a:ext>
            </a:extLst>
          </p:cNvPr>
          <p:cNvSpPr txBox="1"/>
          <p:nvPr/>
        </p:nvSpPr>
        <p:spPr>
          <a:xfrm>
            <a:off x="2742133" y="1316277"/>
            <a:ext cx="64008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sz="2400" b="1" baseline="-25000" dirty="0" err="1"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55B86140-8C11-A388-9673-83F103A8C9D3}"/>
              </a:ext>
            </a:extLst>
          </p:cNvPr>
          <p:cNvSpPr/>
          <p:nvPr/>
        </p:nvSpPr>
        <p:spPr>
          <a:xfrm>
            <a:off x="2966465" y="3918310"/>
            <a:ext cx="184666" cy="184666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77F21F2-102E-C6BC-7303-3934F0FA5339}"/>
              </a:ext>
            </a:extLst>
          </p:cNvPr>
          <p:cNvSpPr/>
          <p:nvPr/>
        </p:nvSpPr>
        <p:spPr>
          <a:xfrm>
            <a:off x="2970019" y="2114313"/>
            <a:ext cx="184666" cy="184666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640CCC9-0F95-B478-63A7-BB0FF6D61478}"/>
              </a:ext>
            </a:extLst>
          </p:cNvPr>
          <p:cNvSpPr/>
          <p:nvPr/>
        </p:nvSpPr>
        <p:spPr>
          <a:xfrm>
            <a:off x="2970013" y="3007455"/>
            <a:ext cx="184666" cy="184666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6149911B-F7E7-DC61-412E-C14DBE9A9717}"/>
              </a:ext>
            </a:extLst>
          </p:cNvPr>
          <p:cNvCxnSpPr/>
          <p:nvPr/>
        </p:nvCxnSpPr>
        <p:spPr>
          <a:xfrm>
            <a:off x="3296089" y="2348603"/>
            <a:ext cx="0" cy="658852"/>
          </a:xfrm>
          <a:prstGeom prst="straightConnector1">
            <a:avLst/>
          </a:prstGeom>
          <a:ln w="190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84F0A7A8-7BA9-E5B2-4E31-249191D5E475}"/>
              </a:ext>
            </a:extLst>
          </p:cNvPr>
          <p:cNvCxnSpPr>
            <a:cxnSpLocks/>
          </p:cNvCxnSpPr>
          <p:nvPr/>
        </p:nvCxnSpPr>
        <p:spPr>
          <a:xfrm flipV="1">
            <a:off x="3299633" y="3255919"/>
            <a:ext cx="0" cy="658852"/>
          </a:xfrm>
          <a:prstGeom prst="straightConnector1">
            <a:avLst/>
          </a:prstGeom>
          <a:ln w="190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D947966F-752D-7459-7D8D-0BCC14519EC0}"/>
              </a:ext>
            </a:extLst>
          </p:cNvPr>
          <p:cNvSpPr txBox="1"/>
          <p:nvPr/>
        </p:nvSpPr>
        <p:spPr>
          <a:xfrm>
            <a:off x="9335416" y="3795895"/>
            <a:ext cx="2771149" cy="36933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Autarky in Foreign </a:t>
            </a:r>
            <a:r>
              <a:rPr lang="en-US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b="1" baseline="-25000" dirty="0" err="1">
                <a:latin typeface="Calibri" panose="020F0502020204030204" pitchFamily="34" charset="0"/>
                <a:cs typeface="Calibri" panose="020F0502020204030204" pitchFamily="34" charset="0"/>
              </a:rPr>
              <a:t>WF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= ½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8A267E4-DADD-1784-6925-43495BA48B0C}"/>
              </a:ext>
            </a:extLst>
          </p:cNvPr>
          <p:cNvSpPr txBox="1"/>
          <p:nvPr/>
        </p:nvSpPr>
        <p:spPr>
          <a:xfrm>
            <a:off x="9314139" y="2910236"/>
            <a:ext cx="251206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Free Trade ½ &lt; </a:t>
            </a:r>
            <a:r>
              <a:rPr lang="en-US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b="1" baseline="-25000" dirty="0" err="1">
                <a:latin typeface="Calibri" panose="020F0502020204030204" pitchFamily="34" charset="0"/>
                <a:cs typeface="Calibri" panose="020F0502020204030204" pitchFamily="34" charset="0"/>
              </a:rPr>
              <a:t>WFT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&lt; 5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B4D13BB-EA98-E617-8E8E-D4957947C276}"/>
              </a:ext>
            </a:extLst>
          </p:cNvPr>
          <p:cNvSpPr txBox="1"/>
          <p:nvPr/>
        </p:nvSpPr>
        <p:spPr>
          <a:xfrm>
            <a:off x="9324771" y="2114313"/>
            <a:ext cx="257977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Autarky in Home </a:t>
            </a:r>
            <a:r>
              <a:rPr lang="en-US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b="1" baseline="-25000" dirty="0" err="1">
                <a:latin typeface="Calibri" panose="020F0502020204030204" pitchFamily="34" charset="0"/>
                <a:cs typeface="Calibri" panose="020F0502020204030204" pitchFamily="34" charset="0"/>
              </a:rPr>
              <a:t>WH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= 5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7E20C50-FDFD-4C43-FD58-7BFFF0CFDE34}"/>
              </a:ext>
            </a:extLst>
          </p:cNvPr>
          <p:cNvCxnSpPr/>
          <p:nvPr/>
        </p:nvCxnSpPr>
        <p:spPr>
          <a:xfrm flipV="1">
            <a:off x="8995156" y="1754372"/>
            <a:ext cx="0" cy="308344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013CEC2F-AC98-3766-50BC-45D6BD649A20}"/>
              </a:ext>
            </a:extLst>
          </p:cNvPr>
          <p:cNvSpPr txBox="1"/>
          <p:nvPr/>
        </p:nvSpPr>
        <p:spPr>
          <a:xfrm>
            <a:off x="8675116" y="1316277"/>
            <a:ext cx="64008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sz="2400" b="1" baseline="-25000" dirty="0" err="1">
                <a:latin typeface="Calibri" panose="020F0502020204030204" pitchFamily="34" charset="0"/>
                <a:cs typeface="Calibri" panose="020F0502020204030204" pitchFamily="34" charset="0"/>
              </a:rPr>
              <a:t>W</a:t>
            </a:r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DC2D6803-1854-46B7-4C0F-985CE9F5E8E0}"/>
              </a:ext>
            </a:extLst>
          </p:cNvPr>
          <p:cNvSpPr/>
          <p:nvPr/>
        </p:nvSpPr>
        <p:spPr>
          <a:xfrm>
            <a:off x="8899448" y="3918310"/>
            <a:ext cx="184666" cy="184666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656D8FAD-66C0-E81F-0DB9-B9E6EC2C138C}"/>
              </a:ext>
            </a:extLst>
          </p:cNvPr>
          <p:cNvSpPr/>
          <p:nvPr/>
        </p:nvSpPr>
        <p:spPr>
          <a:xfrm>
            <a:off x="8903002" y="2114313"/>
            <a:ext cx="184666" cy="184666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B7DDF370-6F9A-B241-86D6-A166BAC3D605}"/>
              </a:ext>
            </a:extLst>
          </p:cNvPr>
          <p:cNvSpPr/>
          <p:nvPr/>
        </p:nvSpPr>
        <p:spPr>
          <a:xfrm>
            <a:off x="8902996" y="3007455"/>
            <a:ext cx="184666" cy="184666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52CB8488-9179-0B67-BF3C-F94A04E76BB5}"/>
              </a:ext>
            </a:extLst>
          </p:cNvPr>
          <p:cNvCxnSpPr/>
          <p:nvPr/>
        </p:nvCxnSpPr>
        <p:spPr>
          <a:xfrm>
            <a:off x="9229072" y="2348603"/>
            <a:ext cx="0" cy="658852"/>
          </a:xfrm>
          <a:prstGeom prst="straightConnector1">
            <a:avLst/>
          </a:prstGeom>
          <a:ln w="190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9CF2C1EC-0BF1-9CCA-E08D-84B4435A7560}"/>
              </a:ext>
            </a:extLst>
          </p:cNvPr>
          <p:cNvCxnSpPr>
            <a:cxnSpLocks/>
          </p:cNvCxnSpPr>
          <p:nvPr/>
        </p:nvCxnSpPr>
        <p:spPr>
          <a:xfrm flipV="1">
            <a:off x="9232616" y="3255919"/>
            <a:ext cx="0" cy="658852"/>
          </a:xfrm>
          <a:prstGeom prst="straightConnector1">
            <a:avLst/>
          </a:prstGeom>
          <a:ln w="190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3" name="Group 30">
            <a:extLst>
              <a:ext uri="{FF2B5EF4-FFF2-40B4-BE49-F238E27FC236}">
                <a16:creationId xmlns:a16="http://schemas.microsoft.com/office/drawing/2014/main" id="{3BC53290-F4DF-6372-9B3C-3E9DC079943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74767096"/>
              </p:ext>
            </p:extLst>
          </p:nvPr>
        </p:nvGraphicFramePr>
        <p:xfrm>
          <a:off x="4422725" y="1607033"/>
          <a:ext cx="2735624" cy="1585088"/>
        </p:xfrm>
        <a:graphic>
          <a:graphicData uri="http://schemas.openxmlformats.org/drawingml/2006/table">
            <a:tbl>
              <a:tblPr/>
              <a:tblGrid>
                <a:gridCol w="9617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93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45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 gridSpan="3">
                  <a:txBody>
                    <a:bodyPr/>
                    <a:lstStyle/>
                    <a:p>
                      <a:pPr marL="0" marR="0" lvl="0" indent="0" algn="ctr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Autarky Prices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91446" marR="91446" marT="45736" marB="4573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46" marR="91446" marT="45736" marB="4573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Cheese</a:t>
                      </a:r>
                    </a:p>
                  </a:txBody>
                  <a:tcPr marL="91446" marR="91446" marT="45736" marB="457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Wine</a:t>
                      </a:r>
                    </a:p>
                  </a:txBody>
                  <a:tcPr marL="91446" marR="91446" marT="45736" marB="457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Home</a:t>
                      </a:r>
                    </a:p>
                  </a:txBody>
                  <a:tcPr marL="91446" marR="91446" marT="45736" marB="4573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1/5</a:t>
                      </a:r>
                    </a:p>
                  </a:txBody>
                  <a:tcPr marL="91446" marR="91446" marT="45736" marB="457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5</a:t>
                      </a:r>
                    </a:p>
                  </a:txBody>
                  <a:tcPr marL="91446" marR="91446" marT="45736" marB="457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Foreign</a:t>
                      </a:r>
                    </a:p>
                  </a:txBody>
                  <a:tcPr marL="91446" marR="91446" marT="45736" marB="4573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</a:t>
                      </a:r>
                    </a:p>
                  </a:txBody>
                  <a:tcPr marL="91446" marR="91446" marT="45736" marB="457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1/2</a:t>
                      </a:r>
                    </a:p>
                  </a:txBody>
                  <a:tcPr marL="91446" marR="91446" marT="45736" marB="457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4" name="TextBox 23">
            <a:extLst>
              <a:ext uri="{FF2B5EF4-FFF2-40B4-BE49-F238E27FC236}">
                <a16:creationId xmlns:a16="http://schemas.microsoft.com/office/drawing/2014/main" id="{C3CAF34E-F164-0978-62B7-D682F1CDC928}"/>
              </a:ext>
            </a:extLst>
          </p:cNvPr>
          <p:cNvSpPr txBox="1"/>
          <p:nvPr/>
        </p:nvSpPr>
        <p:spPr>
          <a:xfrm>
            <a:off x="9084114" y="4986670"/>
            <a:ext cx="296564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3. The price of Wine (</a:t>
            </a:r>
            <a:r>
              <a:rPr lang="en-US" i="1" dirty="0" err="1"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baseline="-25000" dirty="0" err="1">
                <a:latin typeface="Calibri" panose="020F0502020204030204" pitchFamily="34" charset="0"/>
                <a:cs typeface="Calibri" panose="020F0502020204030204" pitchFamily="34" charset="0"/>
              </a:rPr>
              <a:t>W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 will: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rise in Foreign,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fall in Home, and 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eventually the same free trade price (</a:t>
            </a:r>
            <a:r>
              <a:rPr lang="en-US" i="1" dirty="0" err="1"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baseline="-25000" dirty="0" err="1">
                <a:latin typeface="Calibri" panose="020F0502020204030204" pitchFamily="34" charset="0"/>
                <a:cs typeface="Calibri" panose="020F0502020204030204" pitchFamily="34" charset="0"/>
              </a:rPr>
              <a:t>WFT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 will prevail everywhere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66A5BCA-975A-77C3-F47C-CDAD38541333}"/>
              </a:ext>
            </a:extLst>
          </p:cNvPr>
          <p:cNvSpPr txBox="1"/>
          <p:nvPr/>
        </p:nvSpPr>
        <p:spPr>
          <a:xfrm>
            <a:off x="202003" y="4976037"/>
            <a:ext cx="318021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2. The price of Cheese (</a:t>
            </a:r>
            <a:r>
              <a:rPr lang="en-US" i="1" dirty="0" err="1"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baseline="-25000" dirty="0" err="1"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 will: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rise in Home,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fall in Foreign, and 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eventually the same free trade price (</a:t>
            </a:r>
            <a:r>
              <a:rPr lang="en-US" i="1" dirty="0" err="1"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baseline="-25000" dirty="0" err="1">
                <a:latin typeface="Calibri" panose="020F0502020204030204" pitchFamily="34" charset="0"/>
                <a:cs typeface="Calibri" panose="020F0502020204030204" pitchFamily="34" charset="0"/>
              </a:rPr>
              <a:t>CFT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 will prevail everywhere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78C4F6E-A843-D0FB-0FD7-D138EFB93750}"/>
              </a:ext>
            </a:extLst>
          </p:cNvPr>
          <p:cNvSpPr txBox="1"/>
          <p:nvPr/>
        </p:nvSpPr>
        <p:spPr>
          <a:xfrm>
            <a:off x="4379333" y="3641311"/>
            <a:ext cx="27356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1. Home will export Cheese to—and import Wine from—Foreign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474D34B-7BC1-E737-EC03-0F936425DAA4}"/>
              </a:ext>
            </a:extLst>
          </p:cNvPr>
          <p:cNvSpPr txBox="1"/>
          <p:nvPr/>
        </p:nvSpPr>
        <p:spPr>
          <a:xfrm>
            <a:off x="4379332" y="4871256"/>
            <a:ext cx="3657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4. The exact values of the free trade prices (</a:t>
            </a:r>
            <a:r>
              <a:rPr lang="en-US" i="1" dirty="0" err="1"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baseline="-25000" dirty="0" err="1">
                <a:latin typeface="Calibri" panose="020F0502020204030204" pitchFamily="34" charset="0"/>
                <a:cs typeface="Calibri" panose="020F0502020204030204" pitchFamily="34" charset="0"/>
              </a:rPr>
              <a:t>CFT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n-US" i="1" dirty="0" err="1"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baseline="-25000" dirty="0" err="1">
                <a:latin typeface="Calibri" panose="020F0502020204030204" pitchFamily="34" charset="0"/>
                <a:cs typeface="Calibri" panose="020F0502020204030204" pitchFamily="34" charset="0"/>
              </a:rPr>
              <a:t>WFT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 will depend on consumer 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demand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for Cheese and Wine, which I am ignoring here. Note, however, that </a:t>
            </a:r>
            <a:r>
              <a:rPr lang="en-US" i="1" dirty="0" err="1"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baseline="-25000" dirty="0" err="1">
                <a:latin typeface="Calibri" panose="020F0502020204030204" pitchFamily="34" charset="0"/>
                <a:cs typeface="Calibri" panose="020F0502020204030204" pitchFamily="34" charset="0"/>
              </a:rPr>
              <a:t>CFT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n-US" i="1" dirty="0" err="1"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baseline="-25000" dirty="0" err="1">
                <a:latin typeface="Calibri" panose="020F0502020204030204" pitchFamily="34" charset="0"/>
                <a:cs typeface="Calibri" panose="020F0502020204030204" pitchFamily="34" charset="0"/>
              </a:rPr>
              <a:t>WFT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are reciprocals of each other.</a:t>
            </a:r>
          </a:p>
        </p:txBody>
      </p:sp>
    </p:spTree>
    <p:extLst>
      <p:ext uri="{BB962C8B-B14F-4D97-AF65-F5344CB8AC3E}">
        <p14:creationId xmlns:p14="http://schemas.microsoft.com/office/powerpoint/2010/main" val="80360222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6BD73D49-5AE4-4B8E-A7F0-C9BD922220A4}"/>
              </a:ext>
            </a:extLst>
          </p:cNvPr>
          <p:cNvGrpSpPr/>
          <p:nvPr/>
        </p:nvGrpSpPr>
        <p:grpSpPr>
          <a:xfrm>
            <a:off x="118134" y="3221671"/>
            <a:ext cx="11430000" cy="369332"/>
            <a:chOff x="118134" y="127584"/>
            <a:chExt cx="11430000" cy="369332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067C98D4-2F5D-95E7-4CC5-1BBFF83E5A8C}"/>
                </a:ext>
              </a:extLst>
            </p:cNvPr>
            <p:cNvSpPr/>
            <p:nvPr/>
          </p:nvSpPr>
          <p:spPr>
            <a:xfrm>
              <a:off x="118134" y="127585"/>
              <a:ext cx="11430000" cy="361507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ED1965E8-E14C-F1B1-AA02-AC92E70E6D4A}"/>
                </a:ext>
              </a:extLst>
            </p:cNvPr>
            <p:cNvSpPr txBox="1"/>
            <p:nvPr/>
          </p:nvSpPr>
          <p:spPr>
            <a:xfrm>
              <a:off x="428332" y="127584"/>
              <a:ext cx="10972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Free Trade     Free Trade     Free Trade     Free Trade     Free Trade     Free Trade     Free Trade     Free Trade </a:t>
              </a:r>
            </a:p>
          </p:txBody>
        </p:sp>
      </p:grp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05A9F115-2D9E-C816-2AC2-22C7BCD0D858}"/>
              </a:ext>
            </a:extLst>
          </p:cNvPr>
          <p:cNvGraphicFramePr>
            <a:graphicFrameLocks noGrp="1"/>
          </p:cNvGraphicFramePr>
          <p:nvPr/>
        </p:nvGraphicFramePr>
        <p:xfrm>
          <a:off x="118134" y="1474584"/>
          <a:ext cx="11282998" cy="3134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35380">
                  <a:extLst>
                    <a:ext uri="{9D8B030D-6E8A-4147-A177-3AD203B41FA5}">
                      <a16:colId xmlns:a16="http://schemas.microsoft.com/office/drawing/2014/main" val="3488222345"/>
                    </a:ext>
                  </a:extLst>
                </a:gridCol>
                <a:gridCol w="1189355">
                  <a:extLst>
                    <a:ext uri="{9D8B030D-6E8A-4147-A177-3AD203B41FA5}">
                      <a16:colId xmlns:a16="http://schemas.microsoft.com/office/drawing/2014/main" val="1627848742"/>
                    </a:ext>
                  </a:extLst>
                </a:gridCol>
                <a:gridCol w="973455">
                  <a:extLst>
                    <a:ext uri="{9D8B030D-6E8A-4147-A177-3AD203B41FA5}">
                      <a16:colId xmlns:a16="http://schemas.microsoft.com/office/drawing/2014/main" val="2293923142"/>
                    </a:ext>
                  </a:extLst>
                </a:gridCol>
                <a:gridCol w="875030">
                  <a:extLst>
                    <a:ext uri="{9D8B030D-6E8A-4147-A177-3AD203B41FA5}">
                      <a16:colId xmlns:a16="http://schemas.microsoft.com/office/drawing/2014/main" val="2703763191"/>
                    </a:ext>
                  </a:extLst>
                </a:gridCol>
                <a:gridCol w="1856105">
                  <a:extLst>
                    <a:ext uri="{9D8B030D-6E8A-4147-A177-3AD203B41FA5}">
                      <a16:colId xmlns:a16="http://schemas.microsoft.com/office/drawing/2014/main" val="3727211566"/>
                    </a:ext>
                  </a:extLst>
                </a:gridCol>
                <a:gridCol w="1856105">
                  <a:extLst>
                    <a:ext uri="{9D8B030D-6E8A-4147-A177-3AD203B41FA5}">
                      <a16:colId xmlns:a16="http://schemas.microsoft.com/office/drawing/2014/main" val="1681168439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599816638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84251847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4179825108"/>
                    </a:ext>
                  </a:extLst>
                </a:gridCol>
                <a:gridCol w="959168">
                  <a:extLst>
                    <a:ext uri="{9D8B030D-6E8A-4147-A177-3AD203B41FA5}">
                      <a16:colId xmlns:a16="http://schemas.microsoft.com/office/drawing/2014/main" val="620739310"/>
                    </a:ext>
                  </a:extLst>
                </a:gridCol>
              </a:tblGrid>
              <a:tr h="370840">
                <a:tc gridSpan="5"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Home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Foreign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84003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</a:t>
                      </a:r>
                      <a:r>
                        <a:rPr kumimoji="0" lang="en-US" sz="1800" b="1" i="0" u="none" strike="noStrike" cap="none" normalizeH="0" baseline="-250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</a:t>
                      </a:r>
                      <a:endParaRPr lang="en-US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</a:t>
                      </a:r>
                      <a:r>
                        <a:rPr kumimoji="0" lang="en-US" sz="1800" b="1" i="0" u="none" strike="noStrike" cap="none" normalizeH="0" baseline="-250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</a:t>
                      </a:r>
                      <a:endParaRPr lang="en-US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</a:t>
                      </a:r>
                      <a:r>
                        <a:rPr kumimoji="0" lang="en-US" sz="1800" b="1" i="0" u="none" strike="noStrike" cap="none" normalizeH="0" baseline="-250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</a:t>
                      </a:r>
                      <a:endParaRPr lang="en-US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</a:t>
                      </a:r>
                      <a:r>
                        <a:rPr kumimoji="0" lang="en-US" sz="1800" b="1" i="0" u="none" strike="noStrike" cap="none" normalizeH="0" baseline="-250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</a:t>
                      </a:r>
                      <a:endParaRPr lang="en-US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Production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Production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</a:t>
                      </a:r>
                      <a:r>
                        <a:rPr kumimoji="0" lang="en-US" sz="1800" b="1" i="0" u="none" strike="noStrike" cap="none" normalizeH="0" baseline="-250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</a:t>
                      </a:r>
                      <a:endParaRPr lang="en-US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</a:t>
                      </a:r>
                      <a:r>
                        <a:rPr kumimoji="0" lang="en-US" sz="1800" b="1" i="0" u="none" strike="noStrike" cap="none" normalizeH="0" baseline="-250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</a:t>
                      </a:r>
                      <a:endParaRPr lang="en-US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</a:t>
                      </a:r>
                      <a:r>
                        <a:rPr kumimoji="0" lang="en-US" sz="1800" b="1" i="0" u="none" strike="noStrike" cap="none" normalizeH="0" baseline="-250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</a:t>
                      </a:r>
                      <a:endParaRPr lang="en-US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</a:t>
                      </a:r>
                      <a:r>
                        <a:rPr kumimoji="0" lang="en-US" sz="1800" b="1" i="0" u="none" strike="noStrike" cap="none" normalizeH="0" baseline="-250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</a:t>
                      </a:r>
                      <a:endParaRPr lang="en-US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703707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</a:t>
                      </a:r>
                      <a:r>
                        <a:rPr kumimoji="0" lang="en-US" sz="1800" b="0" i="0" u="none" strike="noStrike" cap="none" normalizeH="0" baseline="-250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&gt; 1/10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</a:t>
                      </a:r>
                      <a:r>
                        <a:rPr kumimoji="0" lang="en-US" sz="1800" b="0" i="0" u="none" strike="noStrike" cap="none" normalizeH="0" baseline="-250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= 1/50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</a:t>
                      </a:r>
                      <a:r>
                        <a:rPr kumimoji="0" lang="en-US" sz="1800" b="0" i="0" u="none" strike="noStrike" cap="none" normalizeH="0" baseline="-250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&lt; 1/5</a:t>
                      </a:r>
                      <a:endParaRPr lang="en-US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</a:t>
                      </a:r>
                      <a:r>
                        <a:rPr kumimoji="0" lang="en-US" sz="1800" b="0" i="0" u="none" strike="noStrike" cap="none" normalizeH="0" baseline="-250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&gt; 5</a:t>
                      </a:r>
                      <a:endParaRPr lang="en-US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Only Wine</a:t>
                      </a:r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Only Wine</a:t>
                      </a:r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i="1" dirty="0" err="1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</a:t>
                      </a:r>
                      <a:r>
                        <a:rPr lang="en-US" baseline="-25000" dirty="0" err="1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</a:t>
                      </a:r>
                      <a:r>
                        <a:rPr lang="en-US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&lt; 2</a:t>
                      </a:r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 err="1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</a:t>
                      </a:r>
                      <a:r>
                        <a:rPr lang="en-US" baseline="-25000" dirty="0" err="1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</a:t>
                      </a:r>
                      <a:r>
                        <a:rPr lang="en-US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&gt; ½ </a:t>
                      </a:r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kumimoji="0" lang="en-US" sz="18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</a:t>
                      </a:r>
                      <a:r>
                        <a:rPr kumimoji="0" lang="en-US" sz="1800" b="0" i="0" u="none" strike="noStrike" cap="none" normalizeH="0" baseline="-2500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&gt; ¼ </a:t>
                      </a:r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kumimoji="0" lang="en-US" sz="18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</a:t>
                      </a:r>
                      <a:r>
                        <a:rPr kumimoji="0" lang="en-US" sz="1800" b="0" i="0" u="none" strike="noStrike" cap="none" normalizeH="0" baseline="-2500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= ½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106420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</a:t>
                      </a:r>
                      <a:r>
                        <a:rPr kumimoji="0" lang="en-US" sz="1800" b="0" i="0" u="none" strike="noStrike" cap="none" normalizeH="0" baseline="-2500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= 1/10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</a:t>
                      </a:r>
                      <a:r>
                        <a:rPr kumimoji="0" lang="en-US" sz="1800" b="0" i="0" u="none" strike="noStrike" cap="none" normalizeH="0" baseline="-2500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= 1/50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</a:t>
                      </a:r>
                      <a:r>
                        <a:rPr kumimoji="0" lang="en-US" sz="1800" b="0" i="0" u="none" strike="noStrike" cap="none" normalizeH="0" baseline="-2500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= 1/5</a:t>
                      </a:r>
                      <a:endParaRPr lang="en-US" dirty="0">
                        <a:solidFill>
                          <a:srgbClr val="FF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</a:t>
                      </a:r>
                      <a:r>
                        <a:rPr kumimoji="0" lang="en-US" sz="1800" b="0" i="0" u="none" strike="noStrike" cap="none" normalizeH="0" baseline="-2500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= 5</a:t>
                      </a:r>
                      <a:endParaRPr lang="en-US" dirty="0">
                        <a:solidFill>
                          <a:srgbClr val="FF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Wine and Cheese</a:t>
                      </a:r>
                      <a:br>
                        <a:rPr lang="en-US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(Autarky)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4000961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</a:t>
                      </a:r>
                      <a:r>
                        <a:rPr kumimoji="0" lang="en-US" sz="1800" b="0" i="0" u="none" strike="noStrike" cap="none" normalizeH="0" baseline="-2500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= 1/10</a:t>
                      </a:r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</a:t>
                      </a:r>
                      <a:r>
                        <a:rPr kumimoji="0" lang="en-US" sz="1800" b="0" i="0" u="none" strike="noStrike" cap="none" normalizeH="0" baseline="-2500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&gt; 1/50</a:t>
                      </a:r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</a:t>
                      </a:r>
                      <a:r>
                        <a:rPr kumimoji="0" lang="en-US" sz="1800" b="0" i="0" u="none" strike="noStrike" cap="none" normalizeH="0" baseline="-2500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&gt; 1/5</a:t>
                      </a:r>
                      <a:endParaRPr lang="en-US" dirty="0">
                        <a:solidFill>
                          <a:srgbClr val="0070C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</a:t>
                      </a:r>
                      <a:r>
                        <a:rPr kumimoji="0" lang="en-US" sz="1800" b="0" i="0" u="none" strike="noStrike" cap="none" normalizeH="0" baseline="-2500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&lt; 5 </a:t>
                      </a:r>
                      <a:endParaRPr lang="en-US" dirty="0">
                        <a:solidFill>
                          <a:srgbClr val="0070C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Only Cheese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730999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Wine and Cheese</a:t>
                      </a:r>
                      <a:br>
                        <a:rPr lang="en-US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(Autarky)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</a:t>
                      </a:r>
                      <a:r>
                        <a:rPr kumimoji="0" lang="en-US" sz="1800" b="0" i="0" u="none" strike="noStrike" cap="none" normalizeH="0" baseline="-2500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= 2</a:t>
                      </a:r>
                      <a:endParaRPr lang="en-US" dirty="0">
                        <a:solidFill>
                          <a:srgbClr val="FF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</a:t>
                      </a:r>
                      <a:r>
                        <a:rPr kumimoji="0" lang="en-US" sz="1800" b="0" i="0" u="none" strike="noStrike" cap="none" normalizeH="0" baseline="-2500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= ½ </a:t>
                      </a:r>
                      <a:endParaRPr lang="en-US" dirty="0">
                        <a:solidFill>
                          <a:srgbClr val="FF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</a:t>
                      </a:r>
                      <a:r>
                        <a:rPr kumimoji="0" lang="en-US" sz="1800" b="0" i="0" u="none" strike="noStrike" cap="none" normalizeH="0" baseline="-2500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= ¼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</a:t>
                      </a:r>
                      <a:r>
                        <a:rPr kumimoji="0" lang="en-US" sz="1800" b="0" i="0" u="none" strike="noStrike" cap="none" normalizeH="0" baseline="-2500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= ½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34346049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Only Cheese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</a:t>
                      </a:r>
                      <a:r>
                        <a:rPr kumimoji="0" lang="en-US" sz="1800" b="0" i="0" u="none" strike="noStrike" cap="none" normalizeH="0" baseline="-250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&gt; 2</a:t>
                      </a:r>
                      <a:endParaRPr lang="en-US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</a:t>
                      </a:r>
                      <a:r>
                        <a:rPr kumimoji="0" lang="en-US" sz="1800" b="0" i="0" u="none" strike="noStrike" cap="none" normalizeH="0" baseline="-250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&lt; ½ 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</a:t>
                      </a:r>
                      <a:r>
                        <a:rPr kumimoji="0" lang="en-US" sz="1800" b="0" i="0" u="none" strike="noStrike" cap="none" normalizeH="0" baseline="-250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= ¼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</a:t>
                      </a:r>
                      <a:r>
                        <a:rPr kumimoji="0" lang="en-US" sz="1800" b="0" i="0" u="none" strike="noStrike" cap="none" normalizeH="0" baseline="-250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&gt; ½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41851036"/>
                  </a:ext>
                </a:extLst>
              </a:tr>
            </a:tbl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A11EBD5F-9144-88A7-6A59-50647A4E6A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Autarky and Free Trade: Summary</a:t>
            </a:r>
          </a:p>
        </p:txBody>
      </p:sp>
      <p:graphicFrame>
        <p:nvGraphicFramePr>
          <p:cNvPr id="6" name="Group 30">
            <a:extLst>
              <a:ext uri="{FF2B5EF4-FFF2-40B4-BE49-F238E27FC236}">
                <a16:creationId xmlns:a16="http://schemas.microsoft.com/office/drawing/2014/main" id="{0DE0C952-568C-6B64-7008-E1C6D91EB166}"/>
              </a:ext>
            </a:extLst>
          </p:cNvPr>
          <p:cNvGraphicFramePr>
            <a:graphicFrameLocks/>
          </p:cNvGraphicFramePr>
          <p:nvPr/>
        </p:nvGraphicFramePr>
        <p:xfrm>
          <a:off x="122773" y="4875049"/>
          <a:ext cx="3757116" cy="1859408"/>
        </p:xfrm>
        <a:graphic>
          <a:graphicData uri="http://schemas.openxmlformats.org/drawingml/2006/table">
            <a:tbl>
              <a:tblPr/>
              <a:tblGrid>
                <a:gridCol w="9617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47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06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 gridSpan="3">
                  <a:txBody>
                    <a:bodyPr/>
                    <a:lstStyle/>
                    <a:p>
                      <a:pPr marL="0" marR="0" lvl="0" indent="0" algn="ctr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Unit Labor requirements</a:t>
                      </a:r>
                      <a:br>
                        <a:rPr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</a:br>
                      <a:r>
                        <a:rPr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(hours needed to make one unit of ...)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91446" marR="91446" marT="45736" marB="4573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46" marR="91446" marT="45736" marB="4573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Cheese</a:t>
                      </a:r>
                    </a:p>
                  </a:txBody>
                  <a:tcPr marL="91446" marR="91446" marT="45736" marB="457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Wine</a:t>
                      </a:r>
                    </a:p>
                  </a:txBody>
                  <a:tcPr marL="91446" marR="91446" marT="45736" marB="457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Home</a:t>
                      </a:r>
                    </a:p>
                  </a:txBody>
                  <a:tcPr marL="91446" marR="91446" marT="45736" marB="4573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a</a:t>
                      </a:r>
                      <a:r>
                        <a:rPr kumimoji="0" lang="en-US" sz="2000" b="0" i="0" u="none" strike="noStrike" cap="none" normalizeH="0" baseline="-250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CH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= 10</a:t>
                      </a:r>
                    </a:p>
                  </a:txBody>
                  <a:tcPr marL="91446" marR="91446" marT="45736" marB="457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a</a:t>
                      </a:r>
                      <a:r>
                        <a:rPr kumimoji="0" lang="en-US" sz="2000" b="0" i="0" u="none" strike="noStrike" cap="none" normalizeH="0" baseline="-250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WH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= 50</a:t>
                      </a:r>
                    </a:p>
                  </a:txBody>
                  <a:tcPr marL="91446" marR="91446" marT="45736" marB="457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Foreign</a:t>
                      </a:r>
                    </a:p>
                  </a:txBody>
                  <a:tcPr marL="91446" marR="91446" marT="45736" marB="4573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a</a:t>
                      </a:r>
                      <a:r>
                        <a:rPr kumimoji="0" lang="en-US" sz="2000" b="0" i="0" u="none" strike="noStrike" cap="none" normalizeH="0" baseline="-250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CF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= 4</a:t>
                      </a:r>
                    </a:p>
                  </a:txBody>
                  <a:tcPr marL="91446" marR="91446" marT="45736" marB="457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a</a:t>
                      </a:r>
                      <a:r>
                        <a:rPr kumimoji="0" lang="en-US" sz="2000" b="0" i="0" u="none" strike="noStrike" cap="none" normalizeH="0" baseline="-250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WF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= 2</a:t>
                      </a:r>
                    </a:p>
                  </a:txBody>
                  <a:tcPr marL="91446" marR="91446" marT="45736" marB="457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EADD90E3-7818-3024-4DDB-BAFC84C9D1D5}"/>
              </a:ext>
            </a:extLst>
          </p:cNvPr>
          <p:cNvSpPr txBox="1"/>
          <p:nvPr/>
        </p:nvSpPr>
        <p:spPr>
          <a:xfrm>
            <a:off x="4058192" y="4875049"/>
            <a:ext cx="73429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The only possible free trade outcome is 2 &gt; </a:t>
            </a:r>
            <a:r>
              <a:rPr kumimoji="0" lang="en-US" sz="2000" b="1" i="1" u="none" strike="noStrike" cap="none" normalizeH="0" baseline="0" dirty="0" err="1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p</a:t>
            </a:r>
            <a:r>
              <a:rPr kumimoji="0" lang="en-US" sz="2000" b="1" i="0" u="none" strike="noStrike" cap="none" normalizeH="0" baseline="-25000" dirty="0" err="1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C</a:t>
            </a:r>
            <a:r>
              <a:rPr kumimoji="0" lang="en-US" sz="2000" b="1" i="0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 &gt; 1/5 and 5 &gt; </a:t>
            </a:r>
            <a:r>
              <a:rPr kumimoji="0" lang="en-US" sz="2000" b="1" i="1" u="none" strike="noStrike" cap="none" normalizeH="0" baseline="0" dirty="0" err="1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p</a:t>
            </a:r>
            <a:r>
              <a:rPr kumimoji="0" lang="en-US" sz="2000" b="1" i="0" u="none" strike="noStrike" cap="none" normalizeH="0" baseline="-25000" dirty="0" err="1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W</a:t>
            </a:r>
            <a:r>
              <a:rPr kumimoji="0" lang="en-US" sz="2000" b="1" i="0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 &gt; ½. As some of each good must be produced, wine will be produced only in Foreign and Cheese will be produced only in Home.</a:t>
            </a:r>
            <a:endParaRPr lang="en-US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2184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11EBD5F-9144-88A7-6A59-50647A4E6A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Autarky and Free Trade: Summary</a:t>
            </a:r>
          </a:p>
        </p:txBody>
      </p:sp>
      <p:graphicFrame>
        <p:nvGraphicFramePr>
          <p:cNvPr id="6" name="Group 30">
            <a:extLst>
              <a:ext uri="{FF2B5EF4-FFF2-40B4-BE49-F238E27FC236}">
                <a16:creationId xmlns:a16="http://schemas.microsoft.com/office/drawing/2014/main" id="{0DE0C952-568C-6B64-7008-E1C6D91EB166}"/>
              </a:ext>
            </a:extLst>
          </p:cNvPr>
          <p:cNvGraphicFramePr>
            <a:graphicFrameLocks/>
          </p:cNvGraphicFramePr>
          <p:nvPr/>
        </p:nvGraphicFramePr>
        <p:xfrm>
          <a:off x="122773" y="4875049"/>
          <a:ext cx="3757116" cy="1859408"/>
        </p:xfrm>
        <a:graphic>
          <a:graphicData uri="http://schemas.openxmlformats.org/drawingml/2006/table">
            <a:tbl>
              <a:tblPr/>
              <a:tblGrid>
                <a:gridCol w="9617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47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06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 gridSpan="3">
                  <a:txBody>
                    <a:bodyPr/>
                    <a:lstStyle/>
                    <a:p>
                      <a:pPr marL="0" marR="0" lvl="0" indent="0" algn="ctr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Unit Labor requirements</a:t>
                      </a:r>
                      <a:br>
                        <a:rPr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</a:br>
                      <a:r>
                        <a:rPr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(hours needed to make one unit of ...)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91446" marR="91446" marT="45736" marB="4573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46" marR="91446" marT="45736" marB="4573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Cheese</a:t>
                      </a:r>
                    </a:p>
                  </a:txBody>
                  <a:tcPr marL="91446" marR="91446" marT="45736" marB="457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Wine</a:t>
                      </a:r>
                    </a:p>
                  </a:txBody>
                  <a:tcPr marL="91446" marR="91446" marT="45736" marB="457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Home</a:t>
                      </a:r>
                    </a:p>
                  </a:txBody>
                  <a:tcPr marL="91446" marR="91446" marT="45736" marB="4573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a</a:t>
                      </a:r>
                      <a:r>
                        <a:rPr kumimoji="0" lang="en-US" sz="2000" b="0" i="0" u="none" strike="noStrike" cap="none" normalizeH="0" baseline="-250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CH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= 10</a:t>
                      </a:r>
                    </a:p>
                  </a:txBody>
                  <a:tcPr marL="91446" marR="91446" marT="45736" marB="457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a</a:t>
                      </a:r>
                      <a:r>
                        <a:rPr kumimoji="0" lang="en-US" sz="2000" b="0" i="0" u="none" strike="noStrike" cap="none" normalizeH="0" baseline="-250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WH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= 50</a:t>
                      </a:r>
                    </a:p>
                  </a:txBody>
                  <a:tcPr marL="91446" marR="91446" marT="45736" marB="457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Foreign</a:t>
                      </a:r>
                    </a:p>
                  </a:txBody>
                  <a:tcPr marL="91446" marR="91446" marT="45736" marB="4573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a</a:t>
                      </a:r>
                      <a:r>
                        <a:rPr kumimoji="0" lang="en-US" sz="2000" b="0" i="0" u="none" strike="noStrike" cap="none" normalizeH="0" baseline="-250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CF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= 4</a:t>
                      </a:r>
                    </a:p>
                  </a:txBody>
                  <a:tcPr marL="91446" marR="91446" marT="45736" marB="457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a</a:t>
                      </a:r>
                      <a:r>
                        <a:rPr kumimoji="0" lang="en-US" sz="2000" b="0" i="0" u="none" strike="noStrike" cap="none" normalizeH="0" baseline="-250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WF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= 2</a:t>
                      </a:r>
                    </a:p>
                  </a:txBody>
                  <a:tcPr marL="91446" marR="91446" marT="45736" marB="457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EADD90E3-7818-3024-4DDB-BAFC84C9D1D5}"/>
              </a:ext>
            </a:extLst>
          </p:cNvPr>
          <p:cNvSpPr txBox="1"/>
          <p:nvPr/>
        </p:nvSpPr>
        <p:spPr>
          <a:xfrm>
            <a:off x="4058192" y="4875049"/>
            <a:ext cx="73429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The only possible free trade outcome is 2 &gt; </a:t>
            </a:r>
            <a:r>
              <a:rPr kumimoji="0" lang="en-US" sz="2000" b="1" i="1" u="none" strike="noStrike" cap="none" normalizeH="0" baseline="0" dirty="0" err="1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p</a:t>
            </a:r>
            <a:r>
              <a:rPr kumimoji="0" lang="en-US" sz="2000" b="1" i="0" u="none" strike="noStrike" cap="none" normalizeH="0" baseline="-25000" dirty="0" err="1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C</a:t>
            </a:r>
            <a:r>
              <a:rPr kumimoji="0" lang="en-US" sz="2000" b="1" i="0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 &gt; 1/5 and 5 &gt; </a:t>
            </a:r>
            <a:r>
              <a:rPr kumimoji="0" lang="en-US" sz="2000" b="1" i="1" u="none" strike="noStrike" cap="none" normalizeH="0" baseline="0" dirty="0" err="1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p</a:t>
            </a:r>
            <a:r>
              <a:rPr kumimoji="0" lang="en-US" sz="2000" b="1" i="0" u="none" strike="noStrike" cap="none" normalizeH="0" baseline="-25000" dirty="0" err="1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W</a:t>
            </a:r>
            <a:r>
              <a:rPr kumimoji="0" lang="en-US" sz="2000" b="1" i="0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 &gt; ½. As some of each good must be produced, wine will be produced only in Foreign and Cheese will be produced only in Home.</a:t>
            </a:r>
            <a:endParaRPr lang="en-US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FF2681CE-409F-F926-6B2D-38D1785B09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4032516"/>
              </p:ext>
            </p:extLst>
          </p:nvPr>
        </p:nvGraphicFramePr>
        <p:xfrm>
          <a:off x="107503" y="1410786"/>
          <a:ext cx="11763506" cy="2661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35380">
                  <a:extLst>
                    <a:ext uri="{9D8B030D-6E8A-4147-A177-3AD203B41FA5}">
                      <a16:colId xmlns:a16="http://schemas.microsoft.com/office/drawing/2014/main" val="3923052427"/>
                    </a:ext>
                  </a:extLst>
                </a:gridCol>
                <a:gridCol w="1189355">
                  <a:extLst>
                    <a:ext uri="{9D8B030D-6E8A-4147-A177-3AD203B41FA5}">
                      <a16:colId xmlns:a16="http://schemas.microsoft.com/office/drawing/2014/main" val="1667381664"/>
                    </a:ext>
                  </a:extLst>
                </a:gridCol>
                <a:gridCol w="973455">
                  <a:extLst>
                    <a:ext uri="{9D8B030D-6E8A-4147-A177-3AD203B41FA5}">
                      <a16:colId xmlns:a16="http://schemas.microsoft.com/office/drawing/2014/main" val="944279035"/>
                    </a:ext>
                  </a:extLst>
                </a:gridCol>
                <a:gridCol w="875030">
                  <a:extLst>
                    <a:ext uri="{9D8B030D-6E8A-4147-A177-3AD203B41FA5}">
                      <a16:colId xmlns:a16="http://schemas.microsoft.com/office/drawing/2014/main" val="503439895"/>
                    </a:ext>
                  </a:extLst>
                </a:gridCol>
                <a:gridCol w="1890532">
                  <a:extLst>
                    <a:ext uri="{9D8B030D-6E8A-4147-A177-3AD203B41FA5}">
                      <a16:colId xmlns:a16="http://schemas.microsoft.com/office/drawing/2014/main" val="1181889274"/>
                    </a:ext>
                  </a:extLst>
                </a:gridCol>
                <a:gridCol w="1962652">
                  <a:extLst>
                    <a:ext uri="{9D8B030D-6E8A-4147-A177-3AD203B41FA5}">
                      <a16:colId xmlns:a16="http://schemas.microsoft.com/office/drawing/2014/main" val="1965594601"/>
                    </a:ext>
                  </a:extLst>
                </a:gridCol>
                <a:gridCol w="967549">
                  <a:extLst>
                    <a:ext uri="{9D8B030D-6E8A-4147-A177-3AD203B41FA5}">
                      <a16:colId xmlns:a16="http://schemas.microsoft.com/office/drawing/2014/main" val="1908350335"/>
                    </a:ext>
                  </a:extLst>
                </a:gridCol>
                <a:gridCol w="913130">
                  <a:extLst>
                    <a:ext uri="{9D8B030D-6E8A-4147-A177-3AD203B41FA5}">
                      <a16:colId xmlns:a16="http://schemas.microsoft.com/office/drawing/2014/main" val="3721891643"/>
                    </a:ext>
                  </a:extLst>
                </a:gridCol>
                <a:gridCol w="897255">
                  <a:extLst>
                    <a:ext uri="{9D8B030D-6E8A-4147-A177-3AD203B41FA5}">
                      <a16:colId xmlns:a16="http://schemas.microsoft.com/office/drawing/2014/main" val="24171936"/>
                    </a:ext>
                  </a:extLst>
                </a:gridCol>
                <a:gridCol w="959168">
                  <a:extLst>
                    <a:ext uri="{9D8B030D-6E8A-4147-A177-3AD203B41FA5}">
                      <a16:colId xmlns:a16="http://schemas.microsoft.com/office/drawing/2014/main" val="2534485389"/>
                    </a:ext>
                  </a:extLst>
                </a:gridCol>
              </a:tblGrid>
              <a:tr h="370840">
                <a:tc gridSpan="5"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Home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Foreign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13546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</a:t>
                      </a:r>
                      <a:r>
                        <a:rPr kumimoji="0" lang="en-US" sz="1800" b="1" i="0" u="none" strike="noStrike" cap="none" normalizeH="0" baseline="-250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</a:t>
                      </a:r>
                      <a:endParaRPr lang="en-US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</a:t>
                      </a:r>
                      <a:r>
                        <a:rPr kumimoji="0" lang="en-US" sz="1800" b="1" i="0" u="none" strike="noStrike" cap="none" normalizeH="0" baseline="-250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</a:t>
                      </a:r>
                      <a:endParaRPr lang="en-US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</a:t>
                      </a:r>
                      <a:r>
                        <a:rPr kumimoji="0" lang="en-US" sz="1800" b="1" i="0" u="none" strike="noStrike" cap="none" normalizeH="0" baseline="-250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</a:t>
                      </a:r>
                      <a:endParaRPr lang="en-US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</a:t>
                      </a:r>
                      <a:r>
                        <a:rPr kumimoji="0" lang="en-US" sz="1800" b="1" i="0" u="none" strike="noStrike" cap="none" normalizeH="0" baseline="-250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</a:t>
                      </a:r>
                      <a:endParaRPr lang="en-US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Production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Production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</a:t>
                      </a:r>
                      <a:r>
                        <a:rPr kumimoji="0" lang="en-US" sz="1800" b="1" i="0" u="none" strike="noStrike" cap="none" normalizeH="0" baseline="-250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</a:t>
                      </a:r>
                      <a:endParaRPr lang="en-US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</a:t>
                      </a:r>
                      <a:r>
                        <a:rPr kumimoji="0" lang="en-US" sz="1800" b="1" i="0" u="none" strike="noStrike" cap="none" normalizeH="0" baseline="-250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</a:t>
                      </a:r>
                      <a:endParaRPr lang="en-US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</a:t>
                      </a:r>
                      <a:r>
                        <a:rPr kumimoji="0" lang="en-US" sz="1800" b="1" i="0" u="none" strike="noStrike" cap="none" normalizeH="0" baseline="-250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</a:t>
                      </a:r>
                      <a:endParaRPr lang="en-US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</a:t>
                      </a:r>
                      <a:r>
                        <a:rPr kumimoji="0" lang="en-US" sz="1800" b="1" i="0" u="none" strike="noStrike" cap="none" normalizeH="0" baseline="-250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</a:t>
                      </a:r>
                      <a:endParaRPr lang="en-US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416319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</a:t>
                      </a:r>
                      <a:r>
                        <a:rPr kumimoji="0" lang="en-US" sz="1800" b="0" i="0" u="none" strike="noStrike" cap="none" normalizeH="0" baseline="-2500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= 1/10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</a:t>
                      </a:r>
                      <a:r>
                        <a:rPr kumimoji="0" lang="en-US" sz="1800" b="0" i="0" u="none" strike="noStrike" cap="none" normalizeH="0" baseline="-2500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= 1/50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</a:t>
                      </a:r>
                      <a:r>
                        <a:rPr kumimoji="0" lang="en-US" sz="1800" b="0" i="0" u="none" strike="noStrike" cap="none" normalizeH="0" baseline="-2500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= 1/5</a:t>
                      </a:r>
                      <a:endParaRPr lang="en-US" dirty="0">
                        <a:solidFill>
                          <a:srgbClr val="FF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</a:t>
                      </a:r>
                      <a:r>
                        <a:rPr kumimoji="0" lang="en-US" sz="1800" b="0" i="0" u="none" strike="noStrike" cap="none" normalizeH="0" baseline="-2500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= 5</a:t>
                      </a:r>
                      <a:endParaRPr lang="en-US" dirty="0">
                        <a:solidFill>
                          <a:srgbClr val="FF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Wine and Cheese</a:t>
                      </a:r>
                      <a:br>
                        <a:rPr lang="en-US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(Autarky)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83084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</a:t>
                      </a:r>
                      <a:r>
                        <a:rPr kumimoji="0" lang="en-US" sz="1800" b="0" i="0" u="none" strike="noStrike" cap="none" normalizeH="0" baseline="-2500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= 1/10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</a:t>
                      </a:r>
                      <a:r>
                        <a:rPr kumimoji="0" lang="en-US" sz="1800" b="0" i="0" u="none" strike="noStrike" cap="none" normalizeH="0" baseline="-2500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&gt; 1/50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</a:t>
                      </a:r>
                      <a:r>
                        <a:rPr kumimoji="0" lang="en-US" sz="1800" b="0" i="0" u="none" strike="noStrike" cap="none" normalizeH="0" baseline="-2500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&gt; 1/5</a:t>
                      </a:r>
                      <a:endParaRPr lang="en-US" dirty="0">
                        <a:solidFill>
                          <a:srgbClr val="0070C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</a:t>
                      </a:r>
                      <a:r>
                        <a:rPr kumimoji="0" lang="en-US" sz="1800" b="0" i="0" u="none" strike="noStrike" cap="none" normalizeH="0" baseline="-2500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&lt; 5 </a:t>
                      </a:r>
                      <a:endParaRPr lang="en-US" dirty="0">
                        <a:solidFill>
                          <a:srgbClr val="0070C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Only Cheese </a:t>
                      </a:r>
                      <a:br>
                        <a:rPr lang="en-US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(Free Trade)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Only Wine</a:t>
                      </a:r>
                      <a:br>
                        <a:rPr lang="en-US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(Free Trade)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err="1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</a:t>
                      </a:r>
                      <a:r>
                        <a:rPr lang="en-US" baseline="-25000" dirty="0" err="1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</a:t>
                      </a:r>
                      <a:r>
                        <a:rPr lang="en-US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&lt; 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 err="1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</a:t>
                      </a:r>
                      <a:r>
                        <a:rPr lang="en-US" baseline="-25000" dirty="0" err="1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</a:t>
                      </a:r>
                      <a:r>
                        <a:rPr lang="en-US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&gt; ½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</a:t>
                      </a:r>
                      <a:r>
                        <a:rPr kumimoji="0" lang="en-US" sz="1800" b="0" i="0" u="none" strike="noStrike" cap="none" normalizeH="0" baseline="-2500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&gt; ¼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</a:t>
                      </a:r>
                      <a:r>
                        <a:rPr kumimoji="0" lang="en-US" sz="1800" b="0" i="0" u="none" strike="noStrike" cap="none" normalizeH="0" baseline="-2500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= ½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437776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Wine and Cheese</a:t>
                      </a:r>
                      <a:br>
                        <a:rPr lang="en-US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(Autarky)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</a:t>
                      </a:r>
                      <a:r>
                        <a:rPr kumimoji="0" lang="en-US" sz="1800" b="0" i="0" u="none" strike="noStrike" cap="none" normalizeH="0" baseline="-2500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= 2</a:t>
                      </a:r>
                      <a:endParaRPr lang="en-US" dirty="0">
                        <a:solidFill>
                          <a:srgbClr val="FF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</a:t>
                      </a:r>
                      <a:r>
                        <a:rPr kumimoji="0" lang="en-US" sz="1800" b="0" i="0" u="none" strike="noStrike" cap="none" normalizeH="0" baseline="-2500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= ½ </a:t>
                      </a:r>
                      <a:endParaRPr lang="en-US" dirty="0">
                        <a:solidFill>
                          <a:srgbClr val="FF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</a:t>
                      </a:r>
                      <a:r>
                        <a:rPr kumimoji="0" lang="en-US" sz="1800" b="0" i="0" u="none" strike="noStrike" cap="none" normalizeH="0" baseline="-2500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= ¼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</a:t>
                      </a:r>
                      <a:r>
                        <a:rPr kumimoji="0" lang="en-US" sz="1800" b="0" i="0" u="none" strike="noStrike" cap="none" normalizeH="0" baseline="-2500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= ½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22087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27748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dirty="0">
                <a:ea typeface="ヒラギノ角ゴ Pro W3" pitchFamily="-84" charset="-128"/>
              </a:rPr>
              <a:t>Free-Trade Equilibrium: Example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83638A6-0692-F7DD-5E1B-9DD4EEEF5A24}"/>
              </a:ext>
            </a:extLst>
          </p:cNvPr>
          <p:cNvSpPr txBox="1"/>
          <p:nvPr/>
        </p:nvSpPr>
        <p:spPr>
          <a:xfrm>
            <a:off x="373225" y="3795895"/>
            <a:ext cx="127024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b="1" baseline="-25000" dirty="0" err="1">
                <a:latin typeface="Calibri" panose="020F0502020204030204" pitchFamily="34" charset="0"/>
                <a:cs typeface="Calibri" panose="020F0502020204030204" pitchFamily="34" charset="0"/>
              </a:rPr>
              <a:t>CH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= 1/5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5EB3C99-1EC9-8218-593B-632B5F1601FB}"/>
              </a:ext>
            </a:extLst>
          </p:cNvPr>
          <p:cNvSpPr txBox="1"/>
          <p:nvPr/>
        </p:nvSpPr>
        <p:spPr>
          <a:xfrm>
            <a:off x="124774" y="2883040"/>
            <a:ext cx="145491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1/5 &lt; </a:t>
            </a:r>
            <a:r>
              <a:rPr lang="en-US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b="1" baseline="-25000" dirty="0" err="1">
                <a:latin typeface="Calibri" panose="020F0502020204030204" pitchFamily="34" charset="0"/>
                <a:cs typeface="Calibri" panose="020F0502020204030204" pitchFamily="34" charset="0"/>
              </a:rPr>
              <a:t>CFT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&lt; 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8D63AA0-B8AD-20F6-6583-A248317E2F53}"/>
              </a:ext>
            </a:extLst>
          </p:cNvPr>
          <p:cNvSpPr txBox="1"/>
          <p:nvPr/>
        </p:nvSpPr>
        <p:spPr>
          <a:xfrm>
            <a:off x="843888" y="1979271"/>
            <a:ext cx="79958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b="1" baseline="-25000" dirty="0" err="1">
                <a:latin typeface="Calibri" panose="020F0502020204030204" pitchFamily="34" charset="0"/>
                <a:cs typeface="Calibri" panose="020F0502020204030204" pitchFamily="34" charset="0"/>
              </a:rPr>
              <a:t>CF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= 2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1537A59-A8CF-79A2-3571-DC6ADF78D286}"/>
              </a:ext>
            </a:extLst>
          </p:cNvPr>
          <p:cNvCxnSpPr/>
          <p:nvPr/>
        </p:nvCxnSpPr>
        <p:spPr>
          <a:xfrm flipV="1">
            <a:off x="1871330" y="1754372"/>
            <a:ext cx="0" cy="308344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C67EDF9A-E3F8-FFDC-251A-FA8F60B02FB8}"/>
              </a:ext>
            </a:extLst>
          </p:cNvPr>
          <p:cNvSpPr txBox="1"/>
          <p:nvPr/>
        </p:nvSpPr>
        <p:spPr>
          <a:xfrm>
            <a:off x="1551290" y="1316277"/>
            <a:ext cx="64008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sz="2400" b="1" baseline="-25000" dirty="0" err="1"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55B86140-8C11-A388-9673-83F103A8C9D3}"/>
              </a:ext>
            </a:extLst>
          </p:cNvPr>
          <p:cNvSpPr/>
          <p:nvPr/>
        </p:nvSpPr>
        <p:spPr>
          <a:xfrm>
            <a:off x="1775622" y="3918310"/>
            <a:ext cx="184666" cy="184666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77F21F2-102E-C6BC-7303-3934F0FA5339}"/>
              </a:ext>
            </a:extLst>
          </p:cNvPr>
          <p:cNvSpPr/>
          <p:nvPr/>
        </p:nvSpPr>
        <p:spPr>
          <a:xfrm>
            <a:off x="1779176" y="2114313"/>
            <a:ext cx="184666" cy="184666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640CCC9-0F95-B478-63A7-BB0FF6D61478}"/>
              </a:ext>
            </a:extLst>
          </p:cNvPr>
          <p:cNvSpPr/>
          <p:nvPr/>
        </p:nvSpPr>
        <p:spPr>
          <a:xfrm>
            <a:off x="1779170" y="3007455"/>
            <a:ext cx="184666" cy="184666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6149911B-F7E7-DC61-412E-C14DBE9A9717}"/>
              </a:ext>
            </a:extLst>
          </p:cNvPr>
          <p:cNvCxnSpPr/>
          <p:nvPr/>
        </p:nvCxnSpPr>
        <p:spPr>
          <a:xfrm>
            <a:off x="2105246" y="2348603"/>
            <a:ext cx="0" cy="658852"/>
          </a:xfrm>
          <a:prstGeom prst="straightConnector1">
            <a:avLst/>
          </a:prstGeom>
          <a:ln w="190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84F0A7A8-7BA9-E5B2-4E31-249191D5E475}"/>
              </a:ext>
            </a:extLst>
          </p:cNvPr>
          <p:cNvCxnSpPr>
            <a:cxnSpLocks/>
          </p:cNvCxnSpPr>
          <p:nvPr/>
        </p:nvCxnSpPr>
        <p:spPr>
          <a:xfrm flipV="1">
            <a:off x="2108790" y="3255919"/>
            <a:ext cx="0" cy="658852"/>
          </a:xfrm>
          <a:prstGeom prst="straightConnector1">
            <a:avLst/>
          </a:prstGeom>
          <a:ln w="190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D947966F-752D-7459-7D8D-0BCC14519EC0}"/>
              </a:ext>
            </a:extLst>
          </p:cNvPr>
          <p:cNvSpPr txBox="1"/>
          <p:nvPr/>
        </p:nvSpPr>
        <p:spPr>
          <a:xfrm>
            <a:off x="10505005" y="3795896"/>
            <a:ext cx="108096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b="1" baseline="-25000" dirty="0" err="1">
                <a:latin typeface="Calibri" panose="020F0502020204030204" pitchFamily="34" charset="0"/>
                <a:cs typeface="Calibri" panose="020F0502020204030204" pitchFamily="34" charset="0"/>
              </a:rPr>
              <a:t>WF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= ½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8A267E4-DADD-1784-6925-43495BA48B0C}"/>
              </a:ext>
            </a:extLst>
          </p:cNvPr>
          <p:cNvSpPr txBox="1"/>
          <p:nvPr/>
        </p:nvSpPr>
        <p:spPr>
          <a:xfrm>
            <a:off x="10483727" y="2910236"/>
            <a:ext cx="156968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½ &lt; </a:t>
            </a:r>
            <a:r>
              <a:rPr lang="en-US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b="1" baseline="-25000" dirty="0" err="1">
                <a:latin typeface="Calibri" panose="020F0502020204030204" pitchFamily="34" charset="0"/>
                <a:cs typeface="Calibri" panose="020F0502020204030204" pitchFamily="34" charset="0"/>
              </a:rPr>
              <a:t>WFT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&lt; 5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B4D13BB-EA98-E617-8E8E-D4957947C276}"/>
              </a:ext>
            </a:extLst>
          </p:cNvPr>
          <p:cNvSpPr txBox="1"/>
          <p:nvPr/>
        </p:nvSpPr>
        <p:spPr>
          <a:xfrm>
            <a:off x="10494360" y="2114313"/>
            <a:ext cx="992067" cy="36837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b="1" baseline="-25000" dirty="0" err="1">
                <a:latin typeface="Calibri" panose="020F0502020204030204" pitchFamily="34" charset="0"/>
                <a:cs typeface="Calibri" panose="020F0502020204030204" pitchFamily="34" charset="0"/>
              </a:rPr>
              <a:t>WH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= 5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7E20C50-FDFD-4C43-FD58-7BFFF0CFDE34}"/>
              </a:ext>
            </a:extLst>
          </p:cNvPr>
          <p:cNvCxnSpPr/>
          <p:nvPr/>
        </p:nvCxnSpPr>
        <p:spPr>
          <a:xfrm flipV="1">
            <a:off x="10164744" y="1754372"/>
            <a:ext cx="0" cy="308344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013CEC2F-AC98-3766-50BC-45D6BD649A20}"/>
              </a:ext>
            </a:extLst>
          </p:cNvPr>
          <p:cNvSpPr txBox="1"/>
          <p:nvPr/>
        </p:nvSpPr>
        <p:spPr>
          <a:xfrm>
            <a:off x="9844704" y="1316277"/>
            <a:ext cx="64008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sz="2400" b="1" baseline="-25000" dirty="0" err="1">
                <a:latin typeface="Calibri" panose="020F0502020204030204" pitchFamily="34" charset="0"/>
                <a:cs typeface="Calibri" panose="020F0502020204030204" pitchFamily="34" charset="0"/>
              </a:rPr>
              <a:t>W</a:t>
            </a:r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DC2D6803-1854-46B7-4C0F-985CE9F5E8E0}"/>
              </a:ext>
            </a:extLst>
          </p:cNvPr>
          <p:cNvSpPr/>
          <p:nvPr/>
        </p:nvSpPr>
        <p:spPr>
          <a:xfrm>
            <a:off x="10069036" y="3918310"/>
            <a:ext cx="184666" cy="184666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656D8FAD-66C0-E81F-0DB9-B9E6EC2C138C}"/>
              </a:ext>
            </a:extLst>
          </p:cNvPr>
          <p:cNvSpPr/>
          <p:nvPr/>
        </p:nvSpPr>
        <p:spPr>
          <a:xfrm>
            <a:off x="10072590" y="2114313"/>
            <a:ext cx="184666" cy="184666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B7DDF370-6F9A-B241-86D6-A166BAC3D605}"/>
              </a:ext>
            </a:extLst>
          </p:cNvPr>
          <p:cNvSpPr/>
          <p:nvPr/>
        </p:nvSpPr>
        <p:spPr>
          <a:xfrm>
            <a:off x="10072584" y="3007455"/>
            <a:ext cx="184666" cy="184666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52CB8488-9179-0B67-BF3C-F94A04E76BB5}"/>
              </a:ext>
            </a:extLst>
          </p:cNvPr>
          <p:cNvCxnSpPr/>
          <p:nvPr/>
        </p:nvCxnSpPr>
        <p:spPr>
          <a:xfrm>
            <a:off x="10398660" y="2348603"/>
            <a:ext cx="0" cy="658852"/>
          </a:xfrm>
          <a:prstGeom prst="straightConnector1">
            <a:avLst/>
          </a:prstGeom>
          <a:ln w="190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9CF2C1EC-0BF1-9CCA-E08D-84B4435A7560}"/>
              </a:ext>
            </a:extLst>
          </p:cNvPr>
          <p:cNvCxnSpPr>
            <a:cxnSpLocks/>
          </p:cNvCxnSpPr>
          <p:nvPr/>
        </p:nvCxnSpPr>
        <p:spPr>
          <a:xfrm flipV="1">
            <a:off x="10402204" y="3255919"/>
            <a:ext cx="0" cy="658852"/>
          </a:xfrm>
          <a:prstGeom prst="straightConnector1">
            <a:avLst/>
          </a:prstGeom>
          <a:ln w="190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C3CAF34E-F164-0978-62B7-D682F1CDC928}"/>
              </a:ext>
            </a:extLst>
          </p:cNvPr>
          <p:cNvSpPr txBox="1"/>
          <p:nvPr/>
        </p:nvSpPr>
        <p:spPr>
          <a:xfrm>
            <a:off x="563526" y="5139306"/>
            <a:ext cx="1101887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3. So, in the Ricardian theory of trade, </a:t>
            </a:r>
            <a:r>
              <a:rPr lang="en-US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each country produces and exports only the good for which it has the lower opportunity cost of production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That is, each country produces and exports only the good in which the country has a </a:t>
            </a:r>
            <a:r>
              <a:rPr 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>comparative advantage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This is why the Ricardian theory is also called the Theory of Comparative Advantage.</a:t>
            </a:r>
          </a:p>
        </p:txBody>
      </p:sp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87800AB8-2F15-3D85-A97A-1FE512E304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7308436"/>
              </p:ext>
            </p:extLst>
          </p:nvPr>
        </p:nvGraphicFramePr>
        <p:xfrm>
          <a:off x="3140185" y="1416422"/>
          <a:ext cx="5950585" cy="3754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73455">
                  <a:extLst>
                    <a:ext uri="{9D8B030D-6E8A-4147-A177-3AD203B41FA5}">
                      <a16:colId xmlns:a16="http://schemas.microsoft.com/office/drawing/2014/main" val="776810186"/>
                    </a:ext>
                  </a:extLst>
                </a:gridCol>
                <a:gridCol w="913130">
                  <a:extLst>
                    <a:ext uri="{9D8B030D-6E8A-4147-A177-3AD203B41FA5}">
                      <a16:colId xmlns:a16="http://schemas.microsoft.com/office/drawing/2014/main" val="316579887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451514198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91097706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</a:t>
                      </a:r>
                      <a:r>
                        <a:rPr kumimoji="0" lang="en-US" sz="1800" b="1" i="0" u="none" strike="noStrike" cap="none" normalizeH="0" baseline="-250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</a:t>
                      </a:r>
                      <a:endParaRPr lang="en-US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</a:t>
                      </a:r>
                      <a:r>
                        <a:rPr kumimoji="0" lang="en-US" sz="1800" b="1" i="0" u="none" strike="noStrike" cap="none" normalizeH="0" baseline="-250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</a:t>
                      </a:r>
                      <a:endParaRPr lang="en-US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Specialization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Comment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87246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</a:t>
                      </a:r>
                      <a:r>
                        <a:rPr kumimoji="0" lang="en-US" sz="1800" b="0" i="0" u="none" strike="noStrike" cap="none" normalizeH="0" baseline="-25000" dirty="0" err="1">
                          <a:ln>
                            <a:noFill/>
                          </a:ln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&lt; 1/5</a:t>
                      </a:r>
                      <a:endParaRPr lang="en-US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</a:t>
                      </a:r>
                      <a:r>
                        <a:rPr kumimoji="0" lang="en-US" sz="1800" b="0" i="0" u="none" strike="noStrike" cap="none" normalizeH="0" baseline="-25000" dirty="0" err="1">
                          <a:ln>
                            <a:noFill/>
                          </a:ln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&gt; 5</a:t>
                      </a:r>
                      <a:endParaRPr lang="en-US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 Cheese produced in either country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Possible neither in autarky nor in free trade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30919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</a:t>
                      </a:r>
                      <a:r>
                        <a:rPr kumimoji="0" lang="en-US" sz="1800" b="0" i="0" u="none" strike="noStrike" cap="none" normalizeH="0" baseline="-2500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&gt; 1/5</a:t>
                      </a:r>
                      <a:endParaRPr lang="en-US" dirty="0">
                        <a:solidFill>
                          <a:srgbClr val="FF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</a:t>
                      </a:r>
                      <a:r>
                        <a:rPr kumimoji="0" lang="en-US" sz="1800" b="0" i="0" u="none" strike="noStrike" cap="none" normalizeH="0" baseline="-2500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&lt; 5</a:t>
                      </a:r>
                      <a:endParaRPr lang="en-US" dirty="0">
                        <a:solidFill>
                          <a:srgbClr val="FF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 Wine produced in Home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Possible under free trade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45085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</a:t>
                      </a:r>
                      <a:r>
                        <a:rPr kumimoji="0" lang="en-US" sz="1800" b="0" i="0" u="none" strike="noStrike" cap="none" normalizeH="0" baseline="-25000" dirty="0" err="1">
                          <a:ln>
                            <a:noFill/>
                          </a:ln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&gt; 2</a:t>
                      </a:r>
                      <a:endParaRPr lang="en-US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</a:t>
                      </a:r>
                      <a:r>
                        <a:rPr kumimoji="0" lang="en-US" sz="1800" b="0" i="0" u="none" strike="noStrike" cap="none" normalizeH="0" baseline="-25000" dirty="0" err="1">
                          <a:ln>
                            <a:noFill/>
                          </a:ln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&lt; ½ </a:t>
                      </a:r>
                      <a:endParaRPr lang="en-US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 Wine produced in either country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Possible neither in autarky nor in free trade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49299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</a:t>
                      </a:r>
                      <a:r>
                        <a:rPr kumimoji="0" lang="en-US" sz="1800" b="0" i="0" u="none" strike="noStrike" cap="none" normalizeH="0" baseline="-2500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&lt; 2</a:t>
                      </a:r>
                      <a:endParaRPr lang="en-US" dirty="0">
                        <a:solidFill>
                          <a:srgbClr val="FF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</a:t>
                      </a:r>
                      <a:r>
                        <a:rPr kumimoji="0" lang="en-US" sz="1800" b="0" i="0" u="none" strike="noStrike" cap="none" normalizeH="0" baseline="-2500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&gt; ½ </a:t>
                      </a:r>
                      <a:endParaRPr lang="en-US" dirty="0">
                        <a:solidFill>
                          <a:srgbClr val="FF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 Cheese produced in Foreign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Possible under free trade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04992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7236079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64C8DB-3A63-492D-89BD-0A3C8C4A55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wages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77D7FA-5602-33BF-2D54-C943F426D2D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Wage income is the only kind of income in the Ricardian model. How is this income affected by globalization?</a:t>
            </a:r>
          </a:p>
        </p:txBody>
      </p:sp>
    </p:spTree>
    <p:extLst>
      <p:ext uri="{BB962C8B-B14F-4D97-AF65-F5344CB8AC3E}">
        <p14:creationId xmlns:p14="http://schemas.microsoft.com/office/powerpoint/2010/main" val="5510180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5" descr="http://media.commercialappeal.com/mca/content/img/photos/2007/11/06/7cheese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1" y="2124076"/>
            <a:ext cx="3286125" cy="463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/>
              <a:t>The Ricardian Assumptions—Basics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There are </a:t>
            </a:r>
          </a:p>
          <a:p>
            <a:pPr lvl="1" eaLnBrk="1" hangingPunct="1"/>
            <a:r>
              <a:rPr lang="en-US" altLang="en-US" dirty="0">
                <a:solidFill>
                  <a:srgbClr val="C00000"/>
                </a:solidFill>
              </a:rPr>
              <a:t>two countries, Home and Foreign</a:t>
            </a:r>
          </a:p>
          <a:p>
            <a:pPr lvl="1" eaLnBrk="1" hangingPunct="1"/>
            <a:r>
              <a:rPr lang="en-US" altLang="en-US" dirty="0">
                <a:solidFill>
                  <a:srgbClr val="C00000"/>
                </a:solidFill>
              </a:rPr>
              <a:t>two goods, Cheese and Wine, and </a:t>
            </a:r>
          </a:p>
          <a:p>
            <a:pPr lvl="1" eaLnBrk="1" hangingPunct="1"/>
            <a:r>
              <a:rPr lang="en-US" altLang="en-US" dirty="0">
                <a:solidFill>
                  <a:srgbClr val="C00000"/>
                </a:solidFill>
              </a:rPr>
              <a:t>one resource, Labor </a:t>
            </a:r>
          </a:p>
          <a:p>
            <a:pPr lvl="2" eaLnBrk="1" hangingPunct="1"/>
            <a:r>
              <a:rPr lang="en-US" altLang="en-US" dirty="0">
                <a:solidFill>
                  <a:srgbClr val="C00000"/>
                </a:solidFill>
              </a:rPr>
              <a:t>Labor is used to produce cheese and wine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11EBD5F-9144-88A7-6A59-50647A4E6A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Autarky and Free Trade: Wages</a:t>
            </a:r>
          </a:p>
        </p:txBody>
      </p:sp>
      <p:graphicFrame>
        <p:nvGraphicFramePr>
          <p:cNvPr id="6" name="Group 30">
            <a:extLst>
              <a:ext uri="{FF2B5EF4-FFF2-40B4-BE49-F238E27FC236}">
                <a16:creationId xmlns:a16="http://schemas.microsoft.com/office/drawing/2014/main" id="{0DE0C952-568C-6B64-7008-E1C6D91EB166}"/>
              </a:ext>
            </a:extLst>
          </p:cNvPr>
          <p:cNvGraphicFramePr>
            <a:graphicFrameLocks/>
          </p:cNvGraphicFramePr>
          <p:nvPr/>
        </p:nvGraphicFramePr>
        <p:xfrm>
          <a:off x="122773" y="4875049"/>
          <a:ext cx="3757116" cy="1859408"/>
        </p:xfrm>
        <a:graphic>
          <a:graphicData uri="http://schemas.openxmlformats.org/drawingml/2006/table">
            <a:tbl>
              <a:tblPr/>
              <a:tblGrid>
                <a:gridCol w="9617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47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06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 gridSpan="3">
                  <a:txBody>
                    <a:bodyPr/>
                    <a:lstStyle/>
                    <a:p>
                      <a:pPr marL="0" marR="0" lvl="0" indent="0" algn="ctr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Unit Labor requirements</a:t>
                      </a:r>
                      <a:br>
                        <a:rPr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</a:br>
                      <a:r>
                        <a:rPr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(hours needed to make one unit of ...)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91446" marR="91446" marT="45736" marB="4573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46" marR="91446" marT="45736" marB="4573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Cheese</a:t>
                      </a:r>
                    </a:p>
                  </a:txBody>
                  <a:tcPr marL="91446" marR="91446" marT="45736" marB="457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Wine</a:t>
                      </a:r>
                    </a:p>
                  </a:txBody>
                  <a:tcPr marL="91446" marR="91446" marT="45736" marB="457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Home</a:t>
                      </a:r>
                    </a:p>
                  </a:txBody>
                  <a:tcPr marL="91446" marR="91446" marT="45736" marB="4573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a</a:t>
                      </a:r>
                      <a:r>
                        <a:rPr kumimoji="0" lang="en-US" sz="2000" b="0" i="0" u="none" strike="noStrike" cap="none" normalizeH="0" baseline="-250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CH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= 10</a:t>
                      </a:r>
                    </a:p>
                  </a:txBody>
                  <a:tcPr marL="91446" marR="91446" marT="45736" marB="457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a</a:t>
                      </a:r>
                      <a:r>
                        <a:rPr kumimoji="0" lang="en-US" sz="2000" b="0" i="0" u="none" strike="noStrike" cap="none" normalizeH="0" baseline="-250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WH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= 50</a:t>
                      </a:r>
                    </a:p>
                  </a:txBody>
                  <a:tcPr marL="91446" marR="91446" marT="45736" marB="457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Foreign</a:t>
                      </a:r>
                    </a:p>
                  </a:txBody>
                  <a:tcPr marL="91446" marR="91446" marT="45736" marB="4573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a</a:t>
                      </a:r>
                      <a:r>
                        <a:rPr kumimoji="0" lang="en-US" sz="2000" b="0" i="0" u="none" strike="noStrike" cap="none" normalizeH="0" baseline="-250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CF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= 4</a:t>
                      </a:r>
                    </a:p>
                  </a:txBody>
                  <a:tcPr marL="91446" marR="91446" marT="45736" marB="457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a</a:t>
                      </a:r>
                      <a:r>
                        <a:rPr kumimoji="0" lang="en-US" sz="2000" b="0" i="0" u="none" strike="noStrike" cap="none" normalizeH="0" baseline="-250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WF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= 2</a:t>
                      </a:r>
                    </a:p>
                  </a:txBody>
                  <a:tcPr marL="91446" marR="91446" marT="45736" marB="457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EADD90E3-7818-3024-4DDB-BAFC84C9D1D5}"/>
              </a:ext>
            </a:extLst>
          </p:cNvPr>
          <p:cNvSpPr txBox="1"/>
          <p:nvPr/>
        </p:nvSpPr>
        <p:spPr>
          <a:xfrm>
            <a:off x="4058192" y="4875049"/>
            <a:ext cx="73429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Recall that, under free trade, Home produces—and exports—only Cheese, and Foreign produces—and exports—only Wine.</a:t>
            </a:r>
          </a:p>
          <a:p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And note that, </a:t>
            </a:r>
            <a:r>
              <a:rPr lang="en-US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each country, the wage in units of its exported good, is the </a:t>
            </a:r>
            <a:r>
              <a:rPr lang="en-US" sz="2000" b="1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same in autarky and free trade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FF2681CE-409F-F926-6B2D-38D1785B09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5386642"/>
              </p:ext>
            </p:extLst>
          </p:nvPr>
        </p:nvGraphicFramePr>
        <p:xfrm>
          <a:off x="107503" y="1410786"/>
          <a:ext cx="11763506" cy="2661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35380">
                  <a:extLst>
                    <a:ext uri="{9D8B030D-6E8A-4147-A177-3AD203B41FA5}">
                      <a16:colId xmlns:a16="http://schemas.microsoft.com/office/drawing/2014/main" val="3923052427"/>
                    </a:ext>
                  </a:extLst>
                </a:gridCol>
                <a:gridCol w="1189355">
                  <a:extLst>
                    <a:ext uri="{9D8B030D-6E8A-4147-A177-3AD203B41FA5}">
                      <a16:colId xmlns:a16="http://schemas.microsoft.com/office/drawing/2014/main" val="1667381664"/>
                    </a:ext>
                  </a:extLst>
                </a:gridCol>
                <a:gridCol w="973455">
                  <a:extLst>
                    <a:ext uri="{9D8B030D-6E8A-4147-A177-3AD203B41FA5}">
                      <a16:colId xmlns:a16="http://schemas.microsoft.com/office/drawing/2014/main" val="944279035"/>
                    </a:ext>
                  </a:extLst>
                </a:gridCol>
                <a:gridCol w="875030">
                  <a:extLst>
                    <a:ext uri="{9D8B030D-6E8A-4147-A177-3AD203B41FA5}">
                      <a16:colId xmlns:a16="http://schemas.microsoft.com/office/drawing/2014/main" val="503439895"/>
                    </a:ext>
                  </a:extLst>
                </a:gridCol>
                <a:gridCol w="1890532">
                  <a:extLst>
                    <a:ext uri="{9D8B030D-6E8A-4147-A177-3AD203B41FA5}">
                      <a16:colId xmlns:a16="http://schemas.microsoft.com/office/drawing/2014/main" val="1181889274"/>
                    </a:ext>
                  </a:extLst>
                </a:gridCol>
                <a:gridCol w="1962652">
                  <a:extLst>
                    <a:ext uri="{9D8B030D-6E8A-4147-A177-3AD203B41FA5}">
                      <a16:colId xmlns:a16="http://schemas.microsoft.com/office/drawing/2014/main" val="1965594601"/>
                    </a:ext>
                  </a:extLst>
                </a:gridCol>
                <a:gridCol w="967549">
                  <a:extLst>
                    <a:ext uri="{9D8B030D-6E8A-4147-A177-3AD203B41FA5}">
                      <a16:colId xmlns:a16="http://schemas.microsoft.com/office/drawing/2014/main" val="1908350335"/>
                    </a:ext>
                  </a:extLst>
                </a:gridCol>
                <a:gridCol w="913130">
                  <a:extLst>
                    <a:ext uri="{9D8B030D-6E8A-4147-A177-3AD203B41FA5}">
                      <a16:colId xmlns:a16="http://schemas.microsoft.com/office/drawing/2014/main" val="3721891643"/>
                    </a:ext>
                  </a:extLst>
                </a:gridCol>
                <a:gridCol w="897255">
                  <a:extLst>
                    <a:ext uri="{9D8B030D-6E8A-4147-A177-3AD203B41FA5}">
                      <a16:colId xmlns:a16="http://schemas.microsoft.com/office/drawing/2014/main" val="24171936"/>
                    </a:ext>
                  </a:extLst>
                </a:gridCol>
                <a:gridCol w="959168">
                  <a:extLst>
                    <a:ext uri="{9D8B030D-6E8A-4147-A177-3AD203B41FA5}">
                      <a16:colId xmlns:a16="http://schemas.microsoft.com/office/drawing/2014/main" val="2534485389"/>
                    </a:ext>
                  </a:extLst>
                </a:gridCol>
              </a:tblGrid>
              <a:tr h="370840">
                <a:tc gridSpan="5"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Home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Foreign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13546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</a:t>
                      </a:r>
                      <a:r>
                        <a:rPr kumimoji="0" lang="en-US" sz="1800" b="1" i="0" u="none" strike="noStrike" cap="none" normalizeH="0" baseline="-250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</a:t>
                      </a:r>
                      <a:endParaRPr lang="en-US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</a:t>
                      </a:r>
                      <a:r>
                        <a:rPr kumimoji="0" lang="en-US" sz="1800" b="1" i="0" u="none" strike="noStrike" cap="none" normalizeH="0" baseline="-250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</a:t>
                      </a:r>
                      <a:endParaRPr lang="en-US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</a:t>
                      </a:r>
                      <a:r>
                        <a:rPr kumimoji="0" lang="en-US" sz="1800" b="1" i="0" u="none" strike="noStrike" cap="none" normalizeH="0" baseline="-250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</a:t>
                      </a:r>
                      <a:endParaRPr lang="en-US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</a:t>
                      </a:r>
                      <a:r>
                        <a:rPr kumimoji="0" lang="en-US" sz="1800" b="1" i="0" u="none" strike="noStrike" cap="none" normalizeH="0" baseline="-250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</a:t>
                      </a:r>
                      <a:endParaRPr lang="en-US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Production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Production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</a:t>
                      </a:r>
                      <a:r>
                        <a:rPr kumimoji="0" lang="en-US" sz="1800" b="1" i="0" u="none" strike="noStrike" cap="none" normalizeH="0" baseline="-250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</a:t>
                      </a:r>
                      <a:endParaRPr lang="en-US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</a:t>
                      </a:r>
                      <a:r>
                        <a:rPr kumimoji="0" lang="en-US" sz="1800" b="1" i="0" u="none" strike="noStrike" cap="none" normalizeH="0" baseline="-250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</a:t>
                      </a:r>
                      <a:endParaRPr lang="en-US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</a:t>
                      </a:r>
                      <a:r>
                        <a:rPr kumimoji="0" lang="en-US" sz="1800" b="1" i="0" u="none" strike="noStrike" cap="none" normalizeH="0" baseline="-250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</a:t>
                      </a:r>
                      <a:endParaRPr lang="en-US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</a:t>
                      </a:r>
                      <a:r>
                        <a:rPr kumimoji="0" lang="en-US" sz="1800" b="1" i="0" u="none" strike="noStrike" cap="none" normalizeH="0" baseline="-250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</a:t>
                      </a:r>
                      <a:endParaRPr lang="en-US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416319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</a:t>
                      </a:r>
                      <a:r>
                        <a:rPr kumimoji="0" lang="en-US" sz="1800" b="1" i="0" u="none" strike="noStrike" cap="none" normalizeH="0" baseline="-2500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b="1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= 1/10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</a:t>
                      </a:r>
                      <a:r>
                        <a:rPr kumimoji="0" lang="en-US" sz="1800" b="0" i="0" u="none" strike="noStrike" cap="none" normalizeH="0" baseline="-2500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= 1/50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</a:t>
                      </a:r>
                      <a:r>
                        <a:rPr kumimoji="0" lang="en-US" sz="1800" b="0" i="0" u="none" strike="noStrike" cap="none" normalizeH="0" baseline="-2500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= 1/5</a:t>
                      </a:r>
                      <a:endParaRPr lang="en-US" dirty="0">
                        <a:solidFill>
                          <a:srgbClr val="FF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</a:t>
                      </a:r>
                      <a:r>
                        <a:rPr kumimoji="0" lang="en-US" sz="1800" b="0" i="0" u="none" strike="noStrike" cap="none" normalizeH="0" baseline="-2500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= 5</a:t>
                      </a:r>
                      <a:endParaRPr lang="en-US" dirty="0">
                        <a:solidFill>
                          <a:srgbClr val="FF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Wine and Cheese</a:t>
                      </a:r>
                      <a:br>
                        <a:rPr lang="en-US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(Autarky)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83084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</a:t>
                      </a:r>
                      <a:r>
                        <a:rPr kumimoji="0" lang="en-US" sz="1800" b="1" i="0" u="none" strike="noStrike" cap="none" normalizeH="0" baseline="-2500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b="1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= 1/10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</a:t>
                      </a:r>
                      <a:r>
                        <a:rPr kumimoji="0" lang="en-US" sz="1800" b="0" i="0" u="none" strike="noStrike" cap="none" normalizeH="0" baseline="-2500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&gt; 1/50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</a:t>
                      </a:r>
                      <a:r>
                        <a:rPr kumimoji="0" lang="en-US" sz="1800" b="0" i="0" u="none" strike="noStrike" cap="none" normalizeH="0" baseline="-2500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&gt; 1/5</a:t>
                      </a:r>
                      <a:endParaRPr lang="en-US" dirty="0">
                        <a:solidFill>
                          <a:srgbClr val="0070C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</a:t>
                      </a:r>
                      <a:r>
                        <a:rPr kumimoji="0" lang="en-US" sz="1800" b="0" i="0" u="none" strike="noStrike" cap="none" normalizeH="0" baseline="-2500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&lt; 5 </a:t>
                      </a:r>
                      <a:endParaRPr lang="en-US" dirty="0">
                        <a:solidFill>
                          <a:srgbClr val="0070C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Only Cheese </a:t>
                      </a:r>
                      <a:br>
                        <a:rPr lang="en-US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(Free Trade)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Only Wine</a:t>
                      </a:r>
                      <a:br>
                        <a:rPr lang="en-US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(Free Trade)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err="1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</a:t>
                      </a:r>
                      <a:r>
                        <a:rPr lang="en-US" baseline="-25000" dirty="0" err="1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</a:t>
                      </a:r>
                      <a:r>
                        <a:rPr lang="en-US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&lt; 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 err="1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</a:t>
                      </a:r>
                      <a:r>
                        <a:rPr lang="en-US" baseline="-25000" dirty="0" err="1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</a:t>
                      </a:r>
                      <a:r>
                        <a:rPr lang="en-US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&gt; ½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</a:t>
                      </a:r>
                      <a:r>
                        <a:rPr kumimoji="0" lang="en-US" sz="1800" b="0" i="0" u="none" strike="noStrike" cap="none" normalizeH="0" baseline="-2500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&gt; ¼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</a:t>
                      </a:r>
                      <a:r>
                        <a:rPr kumimoji="0" lang="en-US" sz="1800" b="1" i="0" u="none" strike="noStrike" cap="none" normalizeH="0" baseline="-2500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b="1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= ½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437776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Wine and Cheese</a:t>
                      </a:r>
                      <a:br>
                        <a:rPr lang="en-US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(Autarky)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</a:t>
                      </a:r>
                      <a:r>
                        <a:rPr kumimoji="0" lang="en-US" sz="1800" b="0" i="0" u="none" strike="noStrike" cap="none" normalizeH="0" baseline="-2500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= 2</a:t>
                      </a:r>
                      <a:endParaRPr lang="en-US" dirty="0">
                        <a:solidFill>
                          <a:srgbClr val="FF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</a:t>
                      </a:r>
                      <a:r>
                        <a:rPr kumimoji="0" lang="en-US" sz="1800" b="0" i="0" u="none" strike="noStrike" cap="none" normalizeH="0" baseline="-2500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= ½ </a:t>
                      </a:r>
                      <a:endParaRPr lang="en-US" dirty="0">
                        <a:solidFill>
                          <a:srgbClr val="FF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</a:t>
                      </a:r>
                      <a:r>
                        <a:rPr kumimoji="0" lang="en-US" sz="1800" b="0" i="0" u="none" strike="noStrike" cap="none" normalizeH="0" baseline="-2500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= ¼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</a:t>
                      </a:r>
                      <a:r>
                        <a:rPr kumimoji="0" lang="en-US" sz="1800" b="1" i="0" u="none" strike="noStrike" cap="none" normalizeH="0" baseline="-2500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b="1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= ½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22087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2180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11EBD5F-9144-88A7-6A59-50647A4E6A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Autarky and Free Trade: Wages</a:t>
            </a:r>
          </a:p>
        </p:txBody>
      </p:sp>
      <p:graphicFrame>
        <p:nvGraphicFramePr>
          <p:cNvPr id="6" name="Group 30">
            <a:extLst>
              <a:ext uri="{FF2B5EF4-FFF2-40B4-BE49-F238E27FC236}">
                <a16:creationId xmlns:a16="http://schemas.microsoft.com/office/drawing/2014/main" id="{0DE0C952-568C-6B64-7008-E1C6D91EB166}"/>
              </a:ext>
            </a:extLst>
          </p:cNvPr>
          <p:cNvGraphicFramePr>
            <a:graphicFrameLocks/>
          </p:cNvGraphicFramePr>
          <p:nvPr/>
        </p:nvGraphicFramePr>
        <p:xfrm>
          <a:off x="122773" y="4875049"/>
          <a:ext cx="3757116" cy="1859408"/>
        </p:xfrm>
        <a:graphic>
          <a:graphicData uri="http://schemas.openxmlformats.org/drawingml/2006/table">
            <a:tbl>
              <a:tblPr/>
              <a:tblGrid>
                <a:gridCol w="9617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47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06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 gridSpan="3">
                  <a:txBody>
                    <a:bodyPr/>
                    <a:lstStyle/>
                    <a:p>
                      <a:pPr marL="0" marR="0" lvl="0" indent="0" algn="ctr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Unit Labor requirements</a:t>
                      </a:r>
                      <a:br>
                        <a:rPr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</a:br>
                      <a:r>
                        <a:rPr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(hours needed to make one unit of ...)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91446" marR="91446" marT="45736" marB="4573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46" marR="91446" marT="45736" marB="4573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Cheese</a:t>
                      </a:r>
                    </a:p>
                  </a:txBody>
                  <a:tcPr marL="91446" marR="91446" marT="45736" marB="457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Wine</a:t>
                      </a:r>
                    </a:p>
                  </a:txBody>
                  <a:tcPr marL="91446" marR="91446" marT="45736" marB="457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Home</a:t>
                      </a:r>
                    </a:p>
                  </a:txBody>
                  <a:tcPr marL="91446" marR="91446" marT="45736" marB="4573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a</a:t>
                      </a:r>
                      <a:r>
                        <a:rPr kumimoji="0" lang="en-US" sz="2000" b="0" i="0" u="none" strike="noStrike" cap="none" normalizeH="0" baseline="-250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CH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= 10</a:t>
                      </a:r>
                    </a:p>
                  </a:txBody>
                  <a:tcPr marL="91446" marR="91446" marT="45736" marB="457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a</a:t>
                      </a:r>
                      <a:r>
                        <a:rPr kumimoji="0" lang="en-US" sz="2000" b="0" i="0" u="none" strike="noStrike" cap="none" normalizeH="0" baseline="-250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WH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= 50</a:t>
                      </a:r>
                    </a:p>
                  </a:txBody>
                  <a:tcPr marL="91446" marR="91446" marT="45736" marB="457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Foreign</a:t>
                      </a:r>
                    </a:p>
                  </a:txBody>
                  <a:tcPr marL="91446" marR="91446" marT="45736" marB="4573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a</a:t>
                      </a:r>
                      <a:r>
                        <a:rPr kumimoji="0" lang="en-US" sz="2000" b="0" i="0" u="none" strike="noStrike" cap="none" normalizeH="0" baseline="-250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CF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= 4</a:t>
                      </a:r>
                    </a:p>
                  </a:txBody>
                  <a:tcPr marL="91446" marR="91446" marT="45736" marB="457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a</a:t>
                      </a:r>
                      <a:r>
                        <a:rPr kumimoji="0" lang="en-US" sz="2000" b="0" i="0" u="none" strike="noStrike" cap="none" normalizeH="0" baseline="-250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WF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= 2</a:t>
                      </a:r>
                    </a:p>
                  </a:txBody>
                  <a:tcPr marL="91446" marR="91446" marT="45736" marB="457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EADD90E3-7818-3024-4DDB-BAFC84C9D1D5}"/>
              </a:ext>
            </a:extLst>
          </p:cNvPr>
          <p:cNvSpPr txBox="1"/>
          <p:nvPr/>
        </p:nvSpPr>
        <p:spPr>
          <a:xfrm>
            <a:off x="4058192" y="4875049"/>
            <a:ext cx="73429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Recall that, under free trade, Home produces—and exports—only Cheese, and Foreign produces—and exports—only Wine.</a:t>
            </a:r>
          </a:p>
          <a:p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And note that, </a:t>
            </a:r>
            <a:r>
              <a:rPr lang="en-US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each country, the wage in units of its imported good, is </a:t>
            </a:r>
            <a:r>
              <a:rPr lang="en-US" sz="2000" b="1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higher under free trade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FF2681CE-409F-F926-6B2D-38D1785B09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5409355"/>
              </p:ext>
            </p:extLst>
          </p:nvPr>
        </p:nvGraphicFramePr>
        <p:xfrm>
          <a:off x="107503" y="1410786"/>
          <a:ext cx="11763506" cy="2661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35380">
                  <a:extLst>
                    <a:ext uri="{9D8B030D-6E8A-4147-A177-3AD203B41FA5}">
                      <a16:colId xmlns:a16="http://schemas.microsoft.com/office/drawing/2014/main" val="3923052427"/>
                    </a:ext>
                  </a:extLst>
                </a:gridCol>
                <a:gridCol w="1189355">
                  <a:extLst>
                    <a:ext uri="{9D8B030D-6E8A-4147-A177-3AD203B41FA5}">
                      <a16:colId xmlns:a16="http://schemas.microsoft.com/office/drawing/2014/main" val="1667381664"/>
                    </a:ext>
                  </a:extLst>
                </a:gridCol>
                <a:gridCol w="973455">
                  <a:extLst>
                    <a:ext uri="{9D8B030D-6E8A-4147-A177-3AD203B41FA5}">
                      <a16:colId xmlns:a16="http://schemas.microsoft.com/office/drawing/2014/main" val="944279035"/>
                    </a:ext>
                  </a:extLst>
                </a:gridCol>
                <a:gridCol w="875030">
                  <a:extLst>
                    <a:ext uri="{9D8B030D-6E8A-4147-A177-3AD203B41FA5}">
                      <a16:colId xmlns:a16="http://schemas.microsoft.com/office/drawing/2014/main" val="503439895"/>
                    </a:ext>
                  </a:extLst>
                </a:gridCol>
                <a:gridCol w="1890532">
                  <a:extLst>
                    <a:ext uri="{9D8B030D-6E8A-4147-A177-3AD203B41FA5}">
                      <a16:colId xmlns:a16="http://schemas.microsoft.com/office/drawing/2014/main" val="1181889274"/>
                    </a:ext>
                  </a:extLst>
                </a:gridCol>
                <a:gridCol w="1962652">
                  <a:extLst>
                    <a:ext uri="{9D8B030D-6E8A-4147-A177-3AD203B41FA5}">
                      <a16:colId xmlns:a16="http://schemas.microsoft.com/office/drawing/2014/main" val="1965594601"/>
                    </a:ext>
                  </a:extLst>
                </a:gridCol>
                <a:gridCol w="967549">
                  <a:extLst>
                    <a:ext uri="{9D8B030D-6E8A-4147-A177-3AD203B41FA5}">
                      <a16:colId xmlns:a16="http://schemas.microsoft.com/office/drawing/2014/main" val="1908350335"/>
                    </a:ext>
                  </a:extLst>
                </a:gridCol>
                <a:gridCol w="913130">
                  <a:extLst>
                    <a:ext uri="{9D8B030D-6E8A-4147-A177-3AD203B41FA5}">
                      <a16:colId xmlns:a16="http://schemas.microsoft.com/office/drawing/2014/main" val="3721891643"/>
                    </a:ext>
                  </a:extLst>
                </a:gridCol>
                <a:gridCol w="897255">
                  <a:extLst>
                    <a:ext uri="{9D8B030D-6E8A-4147-A177-3AD203B41FA5}">
                      <a16:colId xmlns:a16="http://schemas.microsoft.com/office/drawing/2014/main" val="24171936"/>
                    </a:ext>
                  </a:extLst>
                </a:gridCol>
                <a:gridCol w="959168">
                  <a:extLst>
                    <a:ext uri="{9D8B030D-6E8A-4147-A177-3AD203B41FA5}">
                      <a16:colId xmlns:a16="http://schemas.microsoft.com/office/drawing/2014/main" val="2534485389"/>
                    </a:ext>
                  </a:extLst>
                </a:gridCol>
              </a:tblGrid>
              <a:tr h="370840">
                <a:tc gridSpan="5"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Home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Foreign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13546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</a:t>
                      </a:r>
                      <a:r>
                        <a:rPr kumimoji="0" lang="en-US" sz="1800" b="1" i="0" u="none" strike="noStrike" cap="none" normalizeH="0" baseline="-250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</a:t>
                      </a:r>
                      <a:endParaRPr lang="en-US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</a:t>
                      </a:r>
                      <a:r>
                        <a:rPr kumimoji="0" lang="en-US" sz="1800" b="1" i="0" u="none" strike="noStrike" cap="none" normalizeH="0" baseline="-250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</a:t>
                      </a:r>
                      <a:endParaRPr lang="en-US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</a:t>
                      </a:r>
                      <a:r>
                        <a:rPr kumimoji="0" lang="en-US" sz="1800" b="1" i="0" u="none" strike="noStrike" cap="none" normalizeH="0" baseline="-250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</a:t>
                      </a:r>
                      <a:endParaRPr lang="en-US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</a:t>
                      </a:r>
                      <a:r>
                        <a:rPr kumimoji="0" lang="en-US" sz="1800" b="1" i="0" u="none" strike="noStrike" cap="none" normalizeH="0" baseline="-250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</a:t>
                      </a:r>
                      <a:endParaRPr lang="en-US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Production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Production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</a:t>
                      </a:r>
                      <a:r>
                        <a:rPr kumimoji="0" lang="en-US" sz="1800" b="1" i="0" u="none" strike="noStrike" cap="none" normalizeH="0" baseline="-250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</a:t>
                      </a:r>
                      <a:endParaRPr lang="en-US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</a:t>
                      </a:r>
                      <a:r>
                        <a:rPr kumimoji="0" lang="en-US" sz="1800" b="1" i="0" u="none" strike="noStrike" cap="none" normalizeH="0" baseline="-250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</a:t>
                      </a:r>
                      <a:endParaRPr lang="en-US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</a:t>
                      </a:r>
                      <a:r>
                        <a:rPr kumimoji="0" lang="en-US" sz="1800" b="1" i="0" u="none" strike="noStrike" cap="none" normalizeH="0" baseline="-250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</a:t>
                      </a:r>
                      <a:endParaRPr lang="en-US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</a:t>
                      </a:r>
                      <a:r>
                        <a:rPr kumimoji="0" lang="en-US" sz="1800" b="1" i="0" u="none" strike="noStrike" cap="none" normalizeH="0" baseline="-250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</a:t>
                      </a:r>
                      <a:endParaRPr lang="en-US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416319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</a:t>
                      </a:r>
                      <a:r>
                        <a:rPr kumimoji="0" lang="en-US" sz="1800" b="0" i="0" u="none" strike="noStrike" cap="none" normalizeH="0" baseline="-2500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b="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= 1/10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</a:t>
                      </a:r>
                      <a:r>
                        <a:rPr kumimoji="0" lang="en-US" sz="1800" b="1" i="0" u="none" strike="noStrike" cap="none" normalizeH="0" baseline="-2500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b="1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= 1/50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</a:t>
                      </a:r>
                      <a:r>
                        <a:rPr kumimoji="0" lang="en-US" sz="1800" b="0" i="0" u="none" strike="noStrike" cap="none" normalizeH="0" baseline="-2500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= 1/5</a:t>
                      </a:r>
                      <a:endParaRPr lang="en-US" dirty="0">
                        <a:solidFill>
                          <a:srgbClr val="FF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</a:t>
                      </a:r>
                      <a:r>
                        <a:rPr kumimoji="0" lang="en-US" sz="1800" b="0" i="0" u="none" strike="noStrike" cap="none" normalizeH="0" baseline="-2500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= 5</a:t>
                      </a:r>
                      <a:endParaRPr lang="en-US" dirty="0">
                        <a:solidFill>
                          <a:srgbClr val="FF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Wine and Cheese</a:t>
                      </a:r>
                      <a:br>
                        <a:rPr lang="en-US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(Autarky)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83084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</a:t>
                      </a:r>
                      <a:r>
                        <a:rPr kumimoji="0" lang="en-US" sz="1800" b="0" i="0" u="none" strike="noStrike" cap="none" normalizeH="0" baseline="-2500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b="0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= 1/10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</a:t>
                      </a:r>
                      <a:r>
                        <a:rPr kumimoji="0" lang="en-US" sz="1800" b="1" i="0" u="none" strike="noStrike" cap="none" normalizeH="0" baseline="-2500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b="1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&gt; 1/50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</a:t>
                      </a:r>
                      <a:r>
                        <a:rPr kumimoji="0" lang="en-US" sz="1800" b="0" i="0" u="none" strike="noStrike" cap="none" normalizeH="0" baseline="-2500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&gt; 1/5</a:t>
                      </a:r>
                      <a:endParaRPr lang="en-US" dirty="0">
                        <a:solidFill>
                          <a:srgbClr val="0070C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</a:t>
                      </a:r>
                      <a:r>
                        <a:rPr kumimoji="0" lang="en-US" sz="1800" b="0" i="0" u="none" strike="noStrike" cap="none" normalizeH="0" baseline="-2500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&lt; 5 </a:t>
                      </a:r>
                      <a:endParaRPr lang="en-US" dirty="0">
                        <a:solidFill>
                          <a:srgbClr val="0070C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Only Cheese </a:t>
                      </a:r>
                      <a:br>
                        <a:rPr lang="en-US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(Free Trade)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Only Wine</a:t>
                      </a:r>
                      <a:br>
                        <a:rPr lang="en-US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(Free Trade)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err="1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</a:t>
                      </a:r>
                      <a:r>
                        <a:rPr lang="en-US" baseline="-25000" dirty="0" err="1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</a:t>
                      </a:r>
                      <a:r>
                        <a:rPr lang="en-US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&lt; 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 err="1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</a:t>
                      </a:r>
                      <a:r>
                        <a:rPr lang="en-US" baseline="-25000" dirty="0" err="1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</a:t>
                      </a:r>
                      <a:r>
                        <a:rPr lang="en-US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&gt; ½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</a:t>
                      </a:r>
                      <a:r>
                        <a:rPr kumimoji="0" lang="en-US" sz="1800" b="1" i="0" u="none" strike="noStrike" cap="none" normalizeH="0" baseline="-2500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b="1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&gt; ¼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</a:t>
                      </a:r>
                      <a:r>
                        <a:rPr kumimoji="0" lang="en-US" sz="1800" b="0" i="0" u="none" strike="noStrike" cap="none" normalizeH="0" baseline="-2500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b="0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= ½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437776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Wine and Cheese</a:t>
                      </a:r>
                      <a:br>
                        <a:rPr lang="en-US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(Autarky)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</a:t>
                      </a:r>
                      <a:r>
                        <a:rPr kumimoji="0" lang="en-US" sz="1800" b="0" i="0" u="none" strike="noStrike" cap="none" normalizeH="0" baseline="-2500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= 2</a:t>
                      </a:r>
                      <a:endParaRPr lang="en-US" dirty="0">
                        <a:solidFill>
                          <a:srgbClr val="FF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</a:t>
                      </a:r>
                      <a:r>
                        <a:rPr kumimoji="0" lang="en-US" sz="1800" b="0" i="0" u="none" strike="noStrike" cap="none" normalizeH="0" baseline="-2500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= ½ </a:t>
                      </a:r>
                      <a:endParaRPr lang="en-US" dirty="0">
                        <a:solidFill>
                          <a:srgbClr val="FF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</a:t>
                      </a:r>
                      <a:r>
                        <a:rPr kumimoji="0" lang="en-US" sz="1800" b="1" i="0" u="none" strike="noStrike" cap="none" normalizeH="0" baseline="-2500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b="1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= ¼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</a:t>
                      </a:r>
                      <a:r>
                        <a:rPr kumimoji="0" lang="en-US" sz="1800" b="0" i="0" u="none" strike="noStrike" cap="none" normalizeH="0" baseline="-2500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b="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= ½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22087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98634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926D94-E336-76D2-F368-EF1735F588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Make-or-Buy Decision Under Free Trade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5490F1-EB44-D3EF-C1EA-D8524BF34C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We have seen that a worker who wants cheese can make cheese or make wine and sell it for cheese</a:t>
            </a:r>
          </a:p>
          <a:p>
            <a:r>
              <a:rPr lang="en-US" dirty="0"/>
              <a:t>We have also seen that in autarky whether you make cheese or make wine and sell it for cheese you end up with the same amount of cheese</a:t>
            </a:r>
          </a:p>
          <a:p>
            <a:r>
              <a:rPr lang="en-US" dirty="0"/>
              <a:t>So, if the price of wine is higher under free trade than in autarky, then, under free trade, a worker would be better off making wine and selling it for cheese instead of making cheese</a:t>
            </a:r>
          </a:p>
          <a:p>
            <a:r>
              <a:rPr lang="en-US" dirty="0"/>
              <a:t>And the price of wine would indeed be higher under free trade for the wine exporting country.</a:t>
            </a:r>
          </a:p>
          <a:p>
            <a:r>
              <a:rPr lang="en-US" dirty="0"/>
              <a:t>Therefore, the wine exporting country would specialize in wine production under free trade.</a:t>
            </a:r>
          </a:p>
        </p:txBody>
      </p:sp>
    </p:spTree>
    <p:extLst>
      <p:ext uri="{BB962C8B-B14F-4D97-AF65-F5344CB8AC3E}">
        <p14:creationId xmlns:p14="http://schemas.microsoft.com/office/powerpoint/2010/main" val="380199601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A33B47-10A0-1EC4-55C2-A87A531346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Gain from Trade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A541C9-BF4C-0CB0-A014-4C0574906E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We just saw that </a:t>
            </a:r>
            <a:r>
              <a:rPr lang="en-US" dirty="0">
                <a:solidFill>
                  <a:srgbClr val="FF0000"/>
                </a:solidFill>
              </a:rPr>
              <a:t>under free trade a worker in Home will specialize in Cheese production</a:t>
            </a:r>
          </a:p>
          <a:p>
            <a:pPr lvl="1"/>
            <a:r>
              <a:rPr lang="en-US" dirty="0"/>
              <a:t>He/she gets more </a:t>
            </a:r>
            <a:r>
              <a:rPr lang="en-US" i="1" dirty="0"/>
              <a:t>Cheese</a:t>
            </a:r>
            <a:r>
              <a:rPr lang="en-US" dirty="0"/>
              <a:t> from an hour’s work by </a:t>
            </a:r>
            <a:r>
              <a:rPr lang="en-US" i="1" dirty="0"/>
              <a:t>making Cheese </a:t>
            </a:r>
            <a:r>
              <a:rPr lang="en-US" dirty="0"/>
              <a:t>rather than making Wine and selling it for Cheese. So, free trade doesn’t enable a worker to get more Cheese from an hour’s work.</a:t>
            </a:r>
          </a:p>
          <a:p>
            <a:pPr lvl="1"/>
            <a:r>
              <a:rPr lang="en-US" dirty="0"/>
              <a:t>He/she gets more </a:t>
            </a:r>
            <a:r>
              <a:rPr lang="en-US" i="1" dirty="0"/>
              <a:t>Wine</a:t>
            </a:r>
            <a:r>
              <a:rPr lang="en-US" dirty="0"/>
              <a:t> from an hour’s work by </a:t>
            </a:r>
            <a:r>
              <a:rPr lang="en-US" i="1" dirty="0"/>
              <a:t>making Cheese </a:t>
            </a:r>
            <a:r>
              <a:rPr lang="en-US" dirty="0"/>
              <a:t>and selling it for Wine rather than by making Wine. </a:t>
            </a:r>
          </a:p>
          <a:p>
            <a:r>
              <a:rPr lang="en-US" dirty="0"/>
              <a:t>This is where free trade provides an edge that is not available in autarky. </a:t>
            </a:r>
          </a:p>
          <a:p>
            <a:r>
              <a:rPr lang="en-US" dirty="0"/>
              <a:t>He/she can get </a:t>
            </a:r>
            <a:r>
              <a:rPr lang="en-US" i="1" dirty="0"/>
              <a:t>more Wine </a:t>
            </a:r>
            <a:r>
              <a:rPr lang="en-US" dirty="0"/>
              <a:t>from an hour’s work by taking advantage of trade.</a:t>
            </a:r>
          </a:p>
        </p:txBody>
      </p:sp>
    </p:spTree>
    <p:extLst>
      <p:ext uri="{BB962C8B-B14F-4D97-AF65-F5344CB8AC3E}">
        <p14:creationId xmlns:p14="http://schemas.microsoft.com/office/powerpoint/2010/main" val="135571363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A33B47-10A0-1EC4-55C2-A87A531346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Gains from Trade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A541C9-BF4C-0CB0-A014-4C0574906E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We just saw that </a:t>
            </a:r>
            <a:r>
              <a:rPr lang="en-US" dirty="0">
                <a:solidFill>
                  <a:srgbClr val="FF0000"/>
                </a:solidFill>
              </a:rPr>
              <a:t>under free trade a worker in Foreign will specialize in Wine production</a:t>
            </a:r>
          </a:p>
          <a:p>
            <a:pPr lvl="1"/>
            <a:r>
              <a:rPr lang="en-US" dirty="0"/>
              <a:t>He/she gets more </a:t>
            </a:r>
            <a:r>
              <a:rPr lang="en-US" i="1" dirty="0"/>
              <a:t>Wine</a:t>
            </a:r>
            <a:r>
              <a:rPr lang="en-US" dirty="0"/>
              <a:t> from an hour’s work by </a:t>
            </a:r>
            <a:r>
              <a:rPr lang="en-US" i="1" dirty="0"/>
              <a:t>making </a:t>
            </a:r>
            <a:r>
              <a:rPr lang="en-US" dirty="0"/>
              <a:t>Wine</a:t>
            </a:r>
            <a:r>
              <a:rPr lang="en-US" i="1" dirty="0"/>
              <a:t> </a:t>
            </a:r>
            <a:r>
              <a:rPr lang="en-US" dirty="0"/>
              <a:t>rather than by making Cheese and selling it for Wine. So, free trade doesn’t enable a worker to get more Wine from an hour’s work.</a:t>
            </a:r>
          </a:p>
          <a:p>
            <a:pPr lvl="1"/>
            <a:r>
              <a:rPr lang="en-US" dirty="0"/>
              <a:t>He/she gets more </a:t>
            </a:r>
            <a:r>
              <a:rPr lang="en-US" i="1" dirty="0"/>
              <a:t>Cheese</a:t>
            </a:r>
            <a:r>
              <a:rPr lang="en-US" dirty="0"/>
              <a:t> from an hour’s work by </a:t>
            </a:r>
            <a:r>
              <a:rPr lang="en-US" i="1" dirty="0"/>
              <a:t>making Wine </a:t>
            </a:r>
            <a:r>
              <a:rPr lang="en-US" dirty="0"/>
              <a:t>and selling it for Cheese rather than by making Cheese. </a:t>
            </a:r>
          </a:p>
          <a:p>
            <a:r>
              <a:rPr lang="en-US" dirty="0"/>
              <a:t>This is where free trade provides an edge that is not available in autarky. </a:t>
            </a:r>
          </a:p>
          <a:p>
            <a:r>
              <a:rPr lang="en-US" dirty="0"/>
              <a:t>He/she can get </a:t>
            </a:r>
            <a:r>
              <a:rPr lang="en-US" i="1" dirty="0"/>
              <a:t>more </a:t>
            </a:r>
            <a:r>
              <a:rPr lang="en-US" dirty="0"/>
              <a:t>Cheese</a:t>
            </a:r>
            <a:r>
              <a:rPr lang="en-US" i="1" dirty="0"/>
              <a:t> </a:t>
            </a:r>
            <a:r>
              <a:rPr lang="en-US" dirty="0"/>
              <a:t>from an hour’s work by taking advantage of trade.</a:t>
            </a:r>
          </a:p>
        </p:txBody>
      </p:sp>
    </p:spTree>
    <p:extLst>
      <p:ext uri="{BB962C8B-B14F-4D97-AF65-F5344CB8AC3E}">
        <p14:creationId xmlns:p14="http://schemas.microsoft.com/office/powerpoint/2010/main" val="3012676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Ricardian Model: Main Lessons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b="1"/>
              <a:t>Trade occurs because technology varies from country to country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b="1"/>
              <a:t>Even backward countries—such as Foreign in our numerical example—can gain from trade with advanced countries—such as Home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b="1"/>
              <a:t>Advanced countries can gain from trade even if their workers have to compete with “</a:t>
            </a:r>
            <a:r>
              <a:rPr lang="en-US" altLang="en-US" b="1">
                <a:hlinkClick r:id="rId2" action="ppaction://hlinksldjump"/>
              </a:rPr>
              <a:t>cheap labor</a:t>
            </a:r>
            <a:r>
              <a:rPr lang="en-US" altLang="en-US" b="1"/>
              <a:t>” countries</a:t>
            </a:r>
          </a:p>
        </p:txBody>
      </p:sp>
    </p:spTree>
    <p:extLst>
      <p:ext uri="{BB962C8B-B14F-4D97-AF65-F5344CB8AC3E}">
        <p14:creationId xmlns:p14="http://schemas.microsoft.com/office/powerpoint/2010/main" val="3243984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3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AD6899E-8EE2-97EB-FEE9-01F5FB0C0A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Bonus: commentary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BB201EB-4164-8C16-84D0-FE0BD242088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1892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/>
              <a:t>Misconceptions About </a:t>
            </a:r>
            <a:br>
              <a:rPr lang="en-US" altLang="en-US" sz="4000"/>
            </a:br>
            <a:r>
              <a:rPr lang="en-US" altLang="en-US" sz="4000"/>
              <a:t>Comparative Advantage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533400" indent="-533400" eaLnBrk="1" hangingPunct="1">
              <a:lnSpc>
                <a:spcPct val="90000"/>
              </a:lnSpc>
              <a:spcBef>
                <a:spcPct val="60000"/>
              </a:spcBef>
              <a:buFont typeface="Times" panose="02020603050405020304" pitchFamily="18" charset="0"/>
              <a:buAutoNum type="arabicPeriod"/>
            </a:pPr>
            <a:r>
              <a:rPr lang="en-US" altLang="en-US" sz="2400"/>
              <a:t>Free trade is beneficial only if a country is more productive than foreign countries.</a:t>
            </a:r>
          </a:p>
          <a:p>
            <a:pPr marL="914400" lvl="1" indent="-457200" eaLnBrk="1" hangingPunct="1">
              <a:lnSpc>
                <a:spcPct val="90000"/>
              </a:lnSpc>
              <a:spcBef>
                <a:spcPct val="60000"/>
              </a:spcBef>
            </a:pPr>
            <a:r>
              <a:rPr lang="en-US" altLang="en-US" sz="2000"/>
              <a:t>But even an unproductive country benefits from free trade by avoiding the high costs for goods that it would otherwise have to produce domestically.</a:t>
            </a:r>
          </a:p>
          <a:p>
            <a:pPr marL="914400" lvl="1" indent="-457200" eaLnBrk="1" hangingPunct="1">
              <a:lnSpc>
                <a:spcPct val="90000"/>
              </a:lnSpc>
              <a:spcBef>
                <a:spcPct val="60000"/>
              </a:spcBef>
            </a:pPr>
            <a:r>
              <a:rPr lang="en-US" altLang="en-US" sz="2000"/>
              <a:t>High costs derive from inefficient use of resources.</a:t>
            </a:r>
          </a:p>
          <a:p>
            <a:pPr marL="914400" lvl="1" indent="-457200" eaLnBrk="1" hangingPunct="1">
              <a:lnSpc>
                <a:spcPct val="90000"/>
              </a:lnSpc>
              <a:spcBef>
                <a:spcPct val="60000"/>
              </a:spcBef>
            </a:pPr>
            <a:r>
              <a:rPr lang="en-US" altLang="en-US" sz="2000"/>
              <a:t>The benefits of free trade do not depend on absolute advantage, rather they depend on comparative advantage: specializing in industries that use resources most efficiently.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88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88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7" grpId="0" build="p" autoUpdateAnimBg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/>
              <a:t>Misconceptions About </a:t>
            </a:r>
            <a:br>
              <a:rPr lang="en-US" altLang="en-US" sz="4000"/>
            </a:br>
            <a:r>
              <a:rPr lang="en-US" altLang="en-US" sz="4000"/>
              <a:t>Comparative Advantage (cont.)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 eaLnBrk="1" hangingPunct="1">
              <a:lnSpc>
                <a:spcPct val="90000"/>
              </a:lnSpc>
              <a:spcBef>
                <a:spcPct val="60000"/>
              </a:spcBef>
              <a:buFont typeface="Times" panose="02020603050405020304" pitchFamily="18" charset="0"/>
              <a:buAutoNum type="arabicPeriod" startAt="2"/>
            </a:pPr>
            <a:r>
              <a:rPr lang="en-US" altLang="en-US" sz="2400"/>
              <a:t>Free trade with countries that pay low wages hurts high wage countries.</a:t>
            </a:r>
          </a:p>
          <a:p>
            <a:pPr marL="914400" lvl="1" indent="-457200" eaLnBrk="1" hangingPunct="1">
              <a:lnSpc>
                <a:spcPct val="90000"/>
              </a:lnSpc>
              <a:spcBef>
                <a:spcPct val="60000"/>
              </a:spcBef>
            </a:pPr>
            <a:r>
              <a:rPr lang="en-US" altLang="en-US" sz="2000"/>
              <a:t>While trade may reduce wages for </a:t>
            </a:r>
            <a:r>
              <a:rPr lang="en-US" altLang="en-US" sz="2000" i="1"/>
              <a:t>some </a:t>
            </a:r>
            <a:r>
              <a:rPr lang="en-US" altLang="en-US" sz="2000"/>
              <a:t>workers, thereby affecting the distribution of income within a country, trade benefits consumers and other workers.</a:t>
            </a:r>
          </a:p>
          <a:p>
            <a:pPr marL="914400" lvl="1" indent="-457200" eaLnBrk="1" hangingPunct="1">
              <a:lnSpc>
                <a:spcPct val="90000"/>
              </a:lnSpc>
              <a:spcBef>
                <a:spcPct val="60000"/>
              </a:spcBef>
            </a:pPr>
            <a:r>
              <a:rPr lang="en-US" altLang="en-US" sz="2000"/>
              <a:t>Consumers benefit because they can purchase goods more cheaply (more wine in exchange for cheese).</a:t>
            </a:r>
          </a:p>
          <a:p>
            <a:pPr marL="914400" lvl="1" indent="-457200" eaLnBrk="1" hangingPunct="1">
              <a:lnSpc>
                <a:spcPct val="90000"/>
              </a:lnSpc>
              <a:spcBef>
                <a:spcPct val="60000"/>
              </a:spcBef>
            </a:pPr>
            <a:r>
              <a:rPr lang="en-US" altLang="en-US" sz="2000"/>
              <a:t>Producers/workers benefit by earning a higher income (by using resources more efficiently and through higher prices/wages).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89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89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1" grpId="0" build="p" autoUpdateAnimBg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/>
              <a:t>Misconceptions About </a:t>
            </a:r>
            <a:br>
              <a:rPr lang="en-US" altLang="en-US" sz="4000"/>
            </a:br>
            <a:r>
              <a:rPr lang="en-US" altLang="en-US" sz="4000"/>
              <a:t>Comparative Advantage (cont.)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 eaLnBrk="1" hangingPunct="1">
              <a:spcBef>
                <a:spcPct val="50000"/>
              </a:spcBef>
              <a:buFont typeface="Times" panose="02020603050405020304" pitchFamily="18" charset="0"/>
              <a:buAutoNum type="arabicPeriod" startAt="3"/>
            </a:pPr>
            <a:r>
              <a:rPr lang="en-US" altLang="en-US" sz="2400"/>
              <a:t>Free trade exploits less productive countries.</a:t>
            </a:r>
          </a:p>
          <a:p>
            <a:pPr marL="914400" lvl="1" indent="-457200" eaLnBrk="1" hangingPunct="1">
              <a:spcBef>
                <a:spcPct val="50000"/>
              </a:spcBef>
            </a:pPr>
            <a:r>
              <a:rPr lang="en-US" altLang="en-US" sz="2000"/>
              <a:t>While labor standards in some countries are less than exemplary compared to Western standards, they are so with or without trade.</a:t>
            </a:r>
          </a:p>
          <a:p>
            <a:pPr marL="914400" lvl="1" indent="-457200" eaLnBrk="1" hangingPunct="1">
              <a:spcBef>
                <a:spcPct val="50000"/>
              </a:spcBef>
            </a:pPr>
            <a:r>
              <a:rPr lang="en-US" altLang="en-US" sz="2000"/>
              <a:t>Are high wages and safe labor practices alternatives to trade?  Deeper poverty and exploitation (e.g., involuntary prostitution) may result without export production.</a:t>
            </a:r>
          </a:p>
          <a:p>
            <a:pPr marL="914400" lvl="1" indent="-457200" eaLnBrk="1" hangingPunct="1">
              <a:spcBef>
                <a:spcPct val="50000"/>
              </a:spcBef>
            </a:pPr>
            <a:r>
              <a:rPr lang="en-US" altLang="en-US" sz="2000"/>
              <a:t>Consumers benefit from free trade by having access to cheaply (efficiently) produced goods.  </a:t>
            </a:r>
          </a:p>
          <a:p>
            <a:pPr marL="914400" lvl="1" indent="-457200" eaLnBrk="1" hangingPunct="1">
              <a:spcBef>
                <a:spcPct val="50000"/>
              </a:spcBef>
            </a:pPr>
            <a:r>
              <a:rPr lang="en-US" altLang="en-US" sz="2000"/>
              <a:t>Producers/workers benefit from having higher profits/wages—higher compared to the alternative.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90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90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90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90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5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dirty="0"/>
              <a:t>The Ricardian Assumptions—Preferences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dirty="0">
                <a:solidFill>
                  <a:srgbClr val="C00000"/>
                </a:solidFill>
              </a:rPr>
              <a:t>The preferences of all consumers in the world are </a:t>
            </a:r>
            <a:r>
              <a:rPr lang="en-US" altLang="en-US" i="1" dirty="0">
                <a:solidFill>
                  <a:srgbClr val="C00000"/>
                </a:solidFill>
              </a:rPr>
              <a:t>identical</a:t>
            </a:r>
            <a:r>
              <a:rPr lang="en-US" altLang="en-US" dirty="0">
                <a:solidFill>
                  <a:srgbClr val="C00000"/>
                </a:solidFill>
              </a:rPr>
              <a:t>. </a:t>
            </a:r>
          </a:p>
          <a:p>
            <a:pPr eaLnBrk="1" hangingPunct="1">
              <a:lnSpc>
                <a:spcPct val="80000"/>
              </a:lnSpc>
            </a:pPr>
            <a:endParaRPr lang="en-US" altLang="en-US" i="1" dirty="0"/>
          </a:p>
          <a:p>
            <a:pPr eaLnBrk="1" hangingPunct="1">
              <a:lnSpc>
                <a:spcPct val="80000"/>
              </a:lnSpc>
            </a:pPr>
            <a:r>
              <a:rPr lang="en-US" altLang="en-US" i="1" dirty="0"/>
              <a:t>Q</a:t>
            </a:r>
            <a:r>
              <a:rPr lang="en-US" altLang="en-US" dirty="0"/>
              <a:t>: This is obviously untrue. Why then does David Ricardo assume identical preferences?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i="1" dirty="0"/>
              <a:t>A</a:t>
            </a:r>
            <a:r>
              <a:rPr lang="en-US" altLang="en-US" dirty="0"/>
              <a:t>: Ricardo wants to show that </a:t>
            </a:r>
            <a:r>
              <a:rPr lang="en-US" altLang="en-US" dirty="0">
                <a:solidFill>
                  <a:srgbClr val="C00000"/>
                </a:solidFill>
              </a:rPr>
              <a:t>technological differences between countries can lead to trade</a:t>
            </a:r>
            <a:r>
              <a:rPr lang="en-US" altLang="en-US" dirty="0"/>
              <a:t>. To accomplish this, he needs to show that two countries </a:t>
            </a:r>
            <a:r>
              <a:rPr lang="en-US" altLang="en-US" i="1" dirty="0"/>
              <a:t>that differ only in technology </a:t>
            </a:r>
            <a:r>
              <a:rPr lang="en-US" altLang="en-US" dirty="0"/>
              <a:t>will trade with each other.</a:t>
            </a:r>
          </a:p>
          <a:p>
            <a:pPr eaLnBrk="1" hangingPunct="1">
              <a:lnSpc>
                <a:spcPct val="80000"/>
              </a:lnSpc>
            </a:pPr>
            <a:endParaRPr lang="en-US" altLang="en-US" dirty="0"/>
          </a:p>
          <a:p>
            <a:pPr eaLnBrk="1" hangingPunct="1">
              <a:lnSpc>
                <a:spcPct val="80000"/>
              </a:lnSpc>
            </a:pPr>
            <a:endParaRPr lang="en-US" altLang="en-US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/>
              <a:t>Transportation Costs </a:t>
            </a:r>
            <a:br>
              <a:rPr lang="en-US" altLang="en-US" sz="4000"/>
            </a:br>
            <a:r>
              <a:rPr lang="en-US" altLang="en-US" sz="4000"/>
              <a:t>and Non-traded Goods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533400" indent="-533400"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en-US" sz="2800"/>
              <a:t>The Ricardian model predicts that countries should completely specialize in production.</a:t>
            </a:r>
          </a:p>
          <a:p>
            <a:pPr marL="533400" indent="-533400"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en-US" sz="2800"/>
              <a:t>But this rarely happens for primarily </a:t>
            </a:r>
            <a:br>
              <a:rPr lang="en-US" altLang="en-US" sz="2800"/>
            </a:br>
            <a:r>
              <a:rPr lang="en-US" altLang="en-US" sz="2800"/>
              <a:t>3 reasons:</a:t>
            </a:r>
          </a:p>
          <a:p>
            <a:pPr marL="914400" lvl="1" indent="-457200" eaLnBrk="1" hangingPunct="1">
              <a:lnSpc>
                <a:spcPct val="90000"/>
              </a:lnSpc>
              <a:buFont typeface="Times" panose="02020603050405020304" pitchFamily="18" charset="0"/>
              <a:buAutoNum type="arabicPeriod"/>
            </a:pPr>
            <a:r>
              <a:rPr lang="en-US" altLang="en-US" sz="2400"/>
              <a:t>More than one factor of production reduces the tendency of specialization (chapter 4)</a:t>
            </a:r>
          </a:p>
          <a:p>
            <a:pPr marL="914400" lvl="1" indent="-457200" eaLnBrk="1" hangingPunct="1">
              <a:lnSpc>
                <a:spcPct val="90000"/>
              </a:lnSpc>
              <a:buFont typeface="Times" panose="02020603050405020304" pitchFamily="18" charset="0"/>
              <a:buAutoNum type="arabicPeriod"/>
            </a:pPr>
            <a:r>
              <a:rPr lang="en-US" altLang="en-US" sz="2400"/>
              <a:t>Protectionism (chapters 8–11)</a:t>
            </a:r>
          </a:p>
          <a:p>
            <a:pPr marL="914400" lvl="1" indent="-457200" eaLnBrk="1" hangingPunct="1">
              <a:lnSpc>
                <a:spcPct val="90000"/>
              </a:lnSpc>
              <a:buFont typeface="Times" panose="02020603050405020304" pitchFamily="18" charset="0"/>
              <a:buAutoNum type="arabicPeriod"/>
            </a:pPr>
            <a:r>
              <a:rPr lang="en-US" altLang="en-US" sz="2400"/>
              <a:t>Transportation costs reduce or prevent trade, which may cause each country to produce the same good or service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91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91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500"/>
                                        <p:tgtEl>
                                          <p:spTgt spid="91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500"/>
                                        <p:tgtEl>
                                          <p:spTgt spid="91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39" grpId="0" build="p" autoUpdateAnimBg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/>
              <a:t>Transportation Costs </a:t>
            </a:r>
            <a:br>
              <a:rPr lang="en-US" altLang="en-US" sz="4000"/>
            </a:br>
            <a:r>
              <a:rPr lang="en-US" altLang="en-US" sz="4000"/>
              <a:t>and Non-traded Goods (cont.)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60000"/>
              </a:spcBef>
            </a:pPr>
            <a:r>
              <a:rPr lang="en-US" altLang="en-US" sz="2800"/>
              <a:t>Non-traded goods and services (e.g., haircuts and auto repairs) exist due to high transportation costs.</a:t>
            </a:r>
          </a:p>
          <a:p>
            <a:pPr lvl="1" eaLnBrk="1" hangingPunct="1">
              <a:spcBef>
                <a:spcPct val="60000"/>
              </a:spcBef>
            </a:pPr>
            <a:r>
              <a:rPr lang="en-US" altLang="en-US" sz="2400"/>
              <a:t>Countries tend to spend a large fraction of national income on non-traded goods and services.</a:t>
            </a:r>
          </a:p>
          <a:p>
            <a:pPr lvl="1" eaLnBrk="1" hangingPunct="1">
              <a:spcBef>
                <a:spcPct val="60000"/>
              </a:spcBef>
            </a:pPr>
            <a:r>
              <a:rPr lang="en-US" altLang="en-US" sz="2400"/>
              <a:t>This fact has implications for the gravity model and for models that consider how income transfers across countries affect trade.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92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92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3" grpId="0" build="p" autoUpdateAnimBg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Empirical Evidence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/>
              <a:t>Do countries export those goods in which their productivity is relatively high?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/>
              <a:t>The ratio of US to British exports in 1951 compared to the ratio of US to British labor productivity in 26 manufacturing industries suggests yes.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/>
              <a:t>At this time the US had an absolute advantage in </a:t>
            </a:r>
            <a:r>
              <a:rPr lang="en-US" altLang="en-US" sz="2800" i="1"/>
              <a:t>all</a:t>
            </a:r>
            <a:r>
              <a:rPr lang="en-US" altLang="en-US" sz="2800"/>
              <a:t> 26 industries, yet the ratio of exports was low in the least productive sectors of the US.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7" grpId="0" build="p" autoUpdateAnimBg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Empirical Evidence (cont.)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346325" y="1600201"/>
            <a:ext cx="702945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68612" name="Picture 4" descr="Krugman_c03F06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2689" y="1603376"/>
            <a:ext cx="7881937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9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1" grpId="0" build="p" autoUpdateAnimBg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222B585-54A5-7980-967B-6DDE29C6E1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 with solution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EE88141-5350-2118-E6FA-E9A6C8A74BA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64119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/>
              <a:t>Exercise: Autarky Relative Prices</a:t>
            </a:r>
          </a:p>
        </p:txBody>
      </p:sp>
      <p:graphicFrame>
        <p:nvGraphicFramePr>
          <p:cNvPr id="95235" name="Group 3"/>
          <p:cNvGraphicFramePr>
            <a:graphicFrameLocks noGrp="1"/>
          </p:cNvGraphicFramePr>
          <p:nvPr>
            <p:ph sz="half" idx="1"/>
          </p:nvPr>
        </p:nvGraphicFramePr>
        <p:xfrm>
          <a:off x="1981200" y="1600200"/>
          <a:ext cx="4038600" cy="2120906"/>
        </p:xfrm>
        <a:graphic>
          <a:graphicData uri="http://schemas.openxmlformats.org/drawingml/2006/table">
            <a:tbl>
              <a:tblPr/>
              <a:tblGrid>
                <a:gridCol w="1346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6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46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27668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Unit Labor requirements</a:t>
                      </a:r>
                    </a:p>
                  </a:txBody>
                  <a:tcPr marT="45673" marB="456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1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73" marB="456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Cheese</a:t>
                      </a:r>
                    </a:p>
                  </a:txBody>
                  <a:tcPr marT="45673" marB="4567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Wine</a:t>
                      </a:r>
                    </a:p>
                  </a:txBody>
                  <a:tcPr marT="45673" marB="4567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90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Home</a:t>
                      </a:r>
                    </a:p>
                  </a:txBody>
                  <a:tcPr marT="45673" marB="456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 hour per pound</a:t>
                      </a:r>
                    </a:p>
                  </a:txBody>
                  <a:tcPr marT="45673" marB="4567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 hours per gallon</a:t>
                      </a:r>
                    </a:p>
                  </a:txBody>
                  <a:tcPr marT="45673" marB="4567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90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Foreign</a:t>
                      </a:r>
                    </a:p>
                  </a:txBody>
                  <a:tcPr marT="45673" marB="456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 hours per pound</a:t>
                      </a:r>
                    </a:p>
                  </a:txBody>
                  <a:tcPr marT="45673" marB="4567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 hours per gallon</a:t>
                      </a:r>
                    </a:p>
                  </a:txBody>
                  <a:tcPr marT="45673" marB="4567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95301" name="Group 69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2429317913"/>
              </p:ext>
            </p:extLst>
          </p:nvPr>
        </p:nvGraphicFramePr>
        <p:xfrm>
          <a:off x="1981200" y="3903668"/>
          <a:ext cx="4038600" cy="2362200"/>
        </p:xfrm>
        <a:graphic>
          <a:graphicData uri="http://schemas.openxmlformats.org/drawingml/2006/table">
            <a:tbl>
              <a:tblPr/>
              <a:tblGrid>
                <a:gridCol w="1346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6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46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38074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Autarky Prices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(In units of the </a:t>
                      </a:r>
                      <a:r>
                        <a:rPr kumimoji="0" lang="en-US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other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good)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2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Cheese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Wine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93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Home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95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Foreign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/>
              <a:t>Exercise: Autarky Relative Prices</a:t>
            </a:r>
          </a:p>
        </p:txBody>
      </p:sp>
      <p:graphicFrame>
        <p:nvGraphicFramePr>
          <p:cNvPr id="96259" name="Group 3"/>
          <p:cNvGraphicFramePr>
            <a:graphicFrameLocks noGrp="1"/>
          </p:cNvGraphicFramePr>
          <p:nvPr>
            <p:ph sz="half" idx="1"/>
          </p:nvPr>
        </p:nvGraphicFramePr>
        <p:xfrm>
          <a:off x="1981200" y="1600200"/>
          <a:ext cx="4038600" cy="2120906"/>
        </p:xfrm>
        <a:graphic>
          <a:graphicData uri="http://schemas.openxmlformats.org/drawingml/2006/table">
            <a:tbl>
              <a:tblPr/>
              <a:tblGrid>
                <a:gridCol w="1346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6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46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27668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Unit Labor requirements</a:t>
                      </a:r>
                    </a:p>
                  </a:txBody>
                  <a:tcPr marT="45673" marB="456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1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73" marB="456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Cheese</a:t>
                      </a:r>
                    </a:p>
                  </a:txBody>
                  <a:tcPr marT="45673" marB="4567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Wine</a:t>
                      </a:r>
                    </a:p>
                  </a:txBody>
                  <a:tcPr marT="45673" marB="4567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90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Home</a:t>
                      </a:r>
                    </a:p>
                  </a:txBody>
                  <a:tcPr marT="45673" marB="456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 hour per pound</a:t>
                      </a:r>
                    </a:p>
                  </a:txBody>
                  <a:tcPr marT="45673" marB="4567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 hours per gallon</a:t>
                      </a:r>
                    </a:p>
                  </a:txBody>
                  <a:tcPr marT="45673" marB="4567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90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Foreign</a:t>
                      </a:r>
                    </a:p>
                  </a:txBody>
                  <a:tcPr marT="45673" marB="456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 hours per pound</a:t>
                      </a:r>
                    </a:p>
                  </a:txBody>
                  <a:tcPr marT="45673" marB="4567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 hours per gallon</a:t>
                      </a:r>
                    </a:p>
                  </a:txBody>
                  <a:tcPr marT="45673" marB="4567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96300" name="Group 44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4078833787"/>
              </p:ext>
            </p:extLst>
          </p:nvPr>
        </p:nvGraphicFramePr>
        <p:xfrm>
          <a:off x="1981200" y="3903668"/>
          <a:ext cx="4038600" cy="2362200"/>
        </p:xfrm>
        <a:graphic>
          <a:graphicData uri="http://schemas.openxmlformats.org/drawingml/2006/table">
            <a:tbl>
              <a:tblPr/>
              <a:tblGrid>
                <a:gridCol w="1346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6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46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38200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Autarky Prices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(In units of the </a:t>
                      </a:r>
                      <a:r>
                        <a:rPr kumimoji="0" lang="en-US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other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good)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Cheese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Wine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Home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 gallons of Wine</a:t>
                      </a:r>
                      <a:endParaRPr kumimoji="0" lang="en-US" sz="1600" b="0" i="0" u="none" strike="noStrike" cap="none" normalizeH="0" baseline="-25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-25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Foreign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-25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/>
              <a:t>Exercise: Autarky Relative Prices</a:t>
            </a:r>
          </a:p>
        </p:txBody>
      </p:sp>
      <p:graphicFrame>
        <p:nvGraphicFramePr>
          <p:cNvPr id="97283" name="Group 3"/>
          <p:cNvGraphicFramePr>
            <a:graphicFrameLocks noGrp="1"/>
          </p:cNvGraphicFramePr>
          <p:nvPr>
            <p:ph sz="half" idx="1"/>
          </p:nvPr>
        </p:nvGraphicFramePr>
        <p:xfrm>
          <a:off x="1981200" y="1600200"/>
          <a:ext cx="4038600" cy="2120906"/>
        </p:xfrm>
        <a:graphic>
          <a:graphicData uri="http://schemas.openxmlformats.org/drawingml/2006/table">
            <a:tbl>
              <a:tblPr/>
              <a:tblGrid>
                <a:gridCol w="1346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6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46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27668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Unit Labor requirements</a:t>
                      </a:r>
                    </a:p>
                  </a:txBody>
                  <a:tcPr marT="45673" marB="456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1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73" marB="456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Cheese</a:t>
                      </a:r>
                    </a:p>
                  </a:txBody>
                  <a:tcPr marT="45673" marB="4567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Wine</a:t>
                      </a:r>
                    </a:p>
                  </a:txBody>
                  <a:tcPr marT="45673" marB="4567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90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Home</a:t>
                      </a:r>
                    </a:p>
                  </a:txBody>
                  <a:tcPr marT="45673" marB="456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 hour per pound</a:t>
                      </a:r>
                    </a:p>
                  </a:txBody>
                  <a:tcPr marT="45673" marB="4567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 hours per gallon</a:t>
                      </a:r>
                    </a:p>
                  </a:txBody>
                  <a:tcPr marT="45673" marB="4567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90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Foreign</a:t>
                      </a:r>
                    </a:p>
                  </a:txBody>
                  <a:tcPr marT="45673" marB="456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 hours per pound</a:t>
                      </a:r>
                    </a:p>
                  </a:txBody>
                  <a:tcPr marT="45673" marB="4567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 hours per gallon</a:t>
                      </a:r>
                    </a:p>
                  </a:txBody>
                  <a:tcPr marT="45673" marB="4567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97324" name="Group 44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2695999523"/>
              </p:ext>
            </p:extLst>
          </p:nvPr>
        </p:nvGraphicFramePr>
        <p:xfrm>
          <a:off x="1981200" y="3903668"/>
          <a:ext cx="4038600" cy="2362200"/>
        </p:xfrm>
        <a:graphic>
          <a:graphicData uri="http://schemas.openxmlformats.org/drawingml/2006/table">
            <a:tbl>
              <a:tblPr/>
              <a:tblGrid>
                <a:gridCol w="1346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6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46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38200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Autarky Prices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(In units of the </a:t>
                      </a:r>
                      <a:r>
                        <a:rPr kumimoji="0" lang="en-US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other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good)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Cheese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Wine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Home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 gallons of Wine</a:t>
                      </a:r>
                      <a:endParaRPr kumimoji="0" lang="en-US" sz="1600" b="0" i="0" u="none" strike="noStrike" cap="none" normalizeH="0" baseline="-25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¼ pounds of Cheese</a:t>
                      </a:r>
                      <a:endParaRPr kumimoji="0" lang="en-US" sz="1600" b="0" i="0" u="none" strike="noStrike" cap="none" normalizeH="0" baseline="-25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Foreign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-25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/>
              <a:t>Exercise: Autarky Relative Prices</a:t>
            </a:r>
          </a:p>
        </p:txBody>
      </p:sp>
      <p:graphicFrame>
        <p:nvGraphicFramePr>
          <p:cNvPr id="98307" name="Group 3"/>
          <p:cNvGraphicFramePr>
            <a:graphicFrameLocks noGrp="1"/>
          </p:cNvGraphicFramePr>
          <p:nvPr>
            <p:ph sz="half" idx="1"/>
          </p:nvPr>
        </p:nvGraphicFramePr>
        <p:xfrm>
          <a:off x="1981200" y="1600200"/>
          <a:ext cx="4038600" cy="2120906"/>
        </p:xfrm>
        <a:graphic>
          <a:graphicData uri="http://schemas.openxmlformats.org/drawingml/2006/table">
            <a:tbl>
              <a:tblPr/>
              <a:tblGrid>
                <a:gridCol w="1346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6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46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27668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Unit Labor requirements</a:t>
                      </a:r>
                    </a:p>
                  </a:txBody>
                  <a:tcPr marT="45673" marB="456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1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73" marB="456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Cheese</a:t>
                      </a:r>
                    </a:p>
                  </a:txBody>
                  <a:tcPr marT="45673" marB="4567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Wine</a:t>
                      </a:r>
                    </a:p>
                  </a:txBody>
                  <a:tcPr marT="45673" marB="4567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90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Home</a:t>
                      </a:r>
                    </a:p>
                  </a:txBody>
                  <a:tcPr marT="45673" marB="456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 hour per pound</a:t>
                      </a:r>
                    </a:p>
                  </a:txBody>
                  <a:tcPr marT="45673" marB="4567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 hours per gallon</a:t>
                      </a:r>
                    </a:p>
                  </a:txBody>
                  <a:tcPr marT="45673" marB="4567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90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Foreign</a:t>
                      </a:r>
                    </a:p>
                  </a:txBody>
                  <a:tcPr marT="45673" marB="456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 hours per pound</a:t>
                      </a:r>
                    </a:p>
                  </a:txBody>
                  <a:tcPr marT="45673" marB="4567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 hours per gallon</a:t>
                      </a:r>
                    </a:p>
                  </a:txBody>
                  <a:tcPr marT="45673" marB="4567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98327" name="Group 23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374210291"/>
              </p:ext>
            </p:extLst>
          </p:nvPr>
        </p:nvGraphicFramePr>
        <p:xfrm>
          <a:off x="1981200" y="3903668"/>
          <a:ext cx="4038600" cy="2332038"/>
        </p:xfrm>
        <a:graphic>
          <a:graphicData uri="http://schemas.openxmlformats.org/drawingml/2006/table">
            <a:tbl>
              <a:tblPr/>
              <a:tblGrid>
                <a:gridCol w="1346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6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46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38314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Autarky Prices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(In units of the </a:t>
                      </a:r>
                      <a:r>
                        <a:rPr kumimoji="0" lang="en-US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other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good)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3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Cheese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Wine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91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Home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 gallons of Wine</a:t>
                      </a:r>
                      <a:endParaRPr kumimoji="0" lang="en-US" sz="1600" b="0" i="0" u="none" strike="noStrike" cap="none" normalizeH="0" baseline="-25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¼ pounds of Cheese</a:t>
                      </a:r>
                      <a:endParaRPr kumimoji="0" lang="en-US" sz="1600" b="0" i="0" u="none" strike="noStrike" cap="none" normalizeH="0" baseline="-25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91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Foreign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1/3 gallons of Wine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-25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/>
              <a:t>Exercise: Autarky Relative Prices</a:t>
            </a:r>
          </a:p>
        </p:txBody>
      </p:sp>
      <p:graphicFrame>
        <p:nvGraphicFramePr>
          <p:cNvPr id="99331" name="Group 3"/>
          <p:cNvGraphicFramePr>
            <a:graphicFrameLocks noGrp="1"/>
          </p:cNvGraphicFramePr>
          <p:nvPr>
            <p:ph sz="half" idx="1"/>
          </p:nvPr>
        </p:nvGraphicFramePr>
        <p:xfrm>
          <a:off x="1981200" y="1600200"/>
          <a:ext cx="4038600" cy="2120906"/>
        </p:xfrm>
        <a:graphic>
          <a:graphicData uri="http://schemas.openxmlformats.org/drawingml/2006/table">
            <a:tbl>
              <a:tblPr/>
              <a:tblGrid>
                <a:gridCol w="1346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6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46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27668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Unit Labor requirements</a:t>
                      </a:r>
                    </a:p>
                  </a:txBody>
                  <a:tcPr marT="45673" marB="456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1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73" marB="456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Cheese</a:t>
                      </a:r>
                    </a:p>
                  </a:txBody>
                  <a:tcPr marT="45673" marB="4567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Wine</a:t>
                      </a:r>
                    </a:p>
                  </a:txBody>
                  <a:tcPr marT="45673" marB="4567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90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Home</a:t>
                      </a:r>
                    </a:p>
                  </a:txBody>
                  <a:tcPr marT="45673" marB="456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 hour per pound</a:t>
                      </a:r>
                    </a:p>
                  </a:txBody>
                  <a:tcPr marT="45673" marB="4567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 hours per gallon</a:t>
                      </a:r>
                    </a:p>
                  </a:txBody>
                  <a:tcPr marT="45673" marB="4567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90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Foreign</a:t>
                      </a:r>
                    </a:p>
                  </a:txBody>
                  <a:tcPr marT="45673" marB="456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 hours per pound</a:t>
                      </a:r>
                    </a:p>
                  </a:txBody>
                  <a:tcPr marT="45673" marB="4567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 hours per gallon</a:t>
                      </a:r>
                    </a:p>
                  </a:txBody>
                  <a:tcPr marT="45673" marB="4567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99351" name="Group 23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1503574316"/>
              </p:ext>
            </p:extLst>
          </p:nvPr>
        </p:nvGraphicFramePr>
        <p:xfrm>
          <a:off x="1981200" y="3903668"/>
          <a:ext cx="4038600" cy="2332038"/>
        </p:xfrm>
        <a:graphic>
          <a:graphicData uri="http://schemas.openxmlformats.org/drawingml/2006/table">
            <a:tbl>
              <a:tblPr/>
              <a:tblGrid>
                <a:gridCol w="1346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6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46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38314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Autarky Prices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(In units of the </a:t>
                      </a:r>
                      <a:r>
                        <a:rPr kumimoji="0" lang="en-US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other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good)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3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Cheese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Wine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91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Home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 gallons of Wine</a:t>
                      </a:r>
                      <a:endParaRPr kumimoji="0" lang="en-US" sz="1600" b="0" i="0" u="none" strike="noStrike" cap="none" normalizeH="0" baseline="-25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¼ pounds of Cheese</a:t>
                      </a:r>
                      <a:endParaRPr kumimoji="0" lang="en-US" sz="1600" b="0" i="0" u="none" strike="noStrike" cap="none" normalizeH="0" baseline="-25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91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Foreign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1/3 gallons of Wine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 pounds of Cheese</a:t>
                      </a:r>
                      <a:endParaRPr kumimoji="0" lang="en-US" sz="1600" b="0" i="0" u="none" strike="noStrike" cap="none" normalizeH="0" baseline="-25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9371" name="Text Box 43"/>
          <p:cNvSpPr txBox="1">
            <a:spLocks noChangeArrowheads="1"/>
          </p:cNvSpPr>
          <p:nvPr/>
        </p:nvSpPr>
        <p:spPr bwMode="auto">
          <a:xfrm>
            <a:off x="1981200" y="6363591"/>
            <a:ext cx="4038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dirty="0">
                <a:latin typeface="Arial" panose="020B0604020202020204" pitchFamily="34" charset="0"/>
              </a:rPr>
              <a:t>Q: Which country will export Cheese?</a:t>
            </a:r>
          </a:p>
        </p:txBody>
      </p:sp>
      <p:sp>
        <p:nvSpPr>
          <p:cNvPr id="99372" name="Text Box 44"/>
          <p:cNvSpPr txBox="1">
            <a:spLocks noChangeArrowheads="1"/>
          </p:cNvSpPr>
          <p:nvPr/>
        </p:nvSpPr>
        <p:spPr bwMode="auto">
          <a:xfrm>
            <a:off x="6172200" y="6363591"/>
            <a:ext cx="4038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A: Foreign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71" grpId="0"/>
      <p:bldP spid="9937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dirty="0"/>
              <a:t>The Ricardian Assumptions—Preferences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dirty="0">
                <a:solidFill>
                  <a:srgbClr val="C00000"/>
                </a:solidFill>
              </a:rPr>
              <a:t>The preferences of all consumers in the world are </a:t>
            </a:r>
            <a:r>
              <a:rPr lang="en-US" altLang="en-US" i="1" dirty="0">
                <a:solidFill>
                  <a:srgbClr val="C00000"/>
                </a:solidFill>
              </a:rPr>
              <a:t>identical</a:t>
            </a:r>
            <a:r>
              <a:rPr lang="en-US" altLang="en-US" dirty="0">
                <a:solidFill>
                  <a:srgbClr val="C00000"/>
                </a:solidFill>
              </a:rPr>
              <a:t>. 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dirty="0"/>
              <a:t>No individual wants to consume only cheese or only wine. Every individual wants to consume some wine and some cheese. </a:t>
            </a:r>
          </a:p>
          <a:p>
            <a:pPr eaLnBrk="1" hangingPunct="1">
              <a:lnSpc>
                <a:spcPct val="80000"/>
              </a:lnSpc>
            </a:pPr>
            <a:endParaRPr lang="en-US" altLang="en-US" dirty="0"/>
          </a:p>
          <a:p>
            <a:pPr eaLnBrk="1" hangingPunct="1">
              <a:lnSpc>
                <a:spcPct val="80000"/>
              </a:lnSpc>
            </a:pPr>
            <a:endParaRPr lang="en-US" alt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54916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/>
              <a:t>Exercise: Autarky Relative Prices</a:t>
            </a:r>
          </a:p>
        </p:txBody>
      </p:sp>
      <p:graphicFrame>
        <p:nvGraphicFramePr>
          <p:cNvPr id="99331" name="Group 3"/>
          <p:cNvGraphicFramePr>
            <a:graphicFrameLocks noGrp="1"/>
          </p:cNvGraphicFramePr>
          <p:nvPr>
            <p:ph sz="half" idx="1"/>
          </p:nvPr>
        </p:nvGraphicFramePr>
        <p:xfrm>
          <a:off x="1981200" y="1600200"/>
          <a:ext cx="4038600" cy="2120906"/>
        </p:xfrm>
        <a:graphic>
          <a:graphicData uri="http://schemas.openxmlformats.org/drawingml/2006/table">
            <a:tbl>
              <a:tblPr/>
              <a:tblGrid>
                <a:gridCol w="1346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6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46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27668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Unit Labor requirements</a:t>
                      </a:r>
                    </a:p>
                  </a:txBody>
                  <a:tcPr marT="45673" marB="456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1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73" marB="456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Cheese</a:t>
                      </a:r>
                    </a:p>
                  </a:txBody>
                  <a:tcPr marT="45673" marB="4567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Wine</a:t>
                      </a:r>
                    </a:p>
                  </a:txBody>
                  <a:tcPr marT="45673" marB="4567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90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Home</a:t>
                      </a:r>
                    </a:p>
                  </a:txBody>
                  <a:tcPr marT="45673" marB="456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 hour per pound</a:t>
                      </a:r>
                    </a:p>
                  </a:txBody>
                  <a:tcPr marT="45673" marB="4567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 hours per gallon</a:t>
                      </a:r>
                    </a:p>
                  </a:txBody>
                  <a:tcPr marT="45673" marB="4567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90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Foreign</a:t>
                      </a:r>
                    </a:p>
                  </a:txBody>
                  <a:tcPr marT="45673" marB="456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 hours per pound</a:t>
                      </a:r>
                    </a:p>
                  </a:txBody>
                  <a:tcPr marT="45673" marB="4567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 hours per gallon</a:t>
                      </a:r>
                    </a:p>
                  </a:txBody>
                  <a:tcPr marT="45673" marB="4567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99351" name="Group 23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1421883111"/>
              </p:ext>
            </p:extLst>
          </p:nvPr>
        </p:nvGraphicFramePr>
        <p:xfrm>
          <a:off x="1981200" y="3918744"/>
          <a:ext cx="4038600" cy="2332038"/>
        </p:xfrm>
        <a:graphic>
          <a:graphicData uri="http://schemas.openxmlformats.org/drawingml/2006/table">
            <a:tbl>
              <a:tblPr/>
              <a:tblGrid>
                <a:gridCol w="1346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6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46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38314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Autarky Prices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(In units of the </a:t>
                      </a:r>
                      <a:r>
                        <a:rPr kumimoji="0" lang="en-US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other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good)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3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Cheese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Wine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91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Home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 gallons of Wine</a:t>
                      </a:r>
                      <a:endParaRPr kumimoji="0" lang="en-US" sz="1600" b="0" i="0" u="none" strike="noStrike" cap="none" normalizeH="0" baseline="-25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¼ pounds of Cheese</a:t>
                      </a:r>
                      <a:endParaRPr kumimoji="0" lang="en-US" sz="1600" b="1" i="0" u="none" strike="noStrike" cap="none" normalizeH="0" baseline="-25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91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Foreign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1/3 gallons of Wine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 pounds of Cheese</a:t>
                      </a:r>
                      <a:endParaRPr kumimoji="0" lang="en-US" sz="1600" b="0" i="0" u="none" strike="noStrike" cap="none" normalizeH="0" baseline="-25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4795" name="Text Box 43"/>
          <p:cNvSpPr txBox="1">
            <a:spLocks noChangeArrowheads="1"/>
          </p:cNvSpPr>
          <p:nvPr/>
        </p:nvSpPr>
        <p:spPr bwMode="auto">
          <a:xfrm>
            <a:off x="6617008" y="4343401"/>
            <a:ext cx="4038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dirty="0">
                <a:latin typeface="Arial" panose="020B0604020202020204" pitchFamily="34" charset="0"/>
              </a:rPr>
              <a:t>Q: Which country will export Cheese?</a:t>
            </a:r>
          </a:p>
        </p:txBody>
      </p:sp>
      <p:sp>
        <p:nvSpPr>
          <p:cNvPr id="74796" name="Text Box 44"/>
          <p:cNvSpPr txBox="1">
            <a:spLocks noChangeArrowheads="1"/>
          </p:cNvSpPr>
          <p:nvPr/>
        </p:nvSpPr>
        <p:spPr bwMode="auto">
          <a:xfrm>
            <a:off x="10808008" y="4343401"/>
            <a:ext cx="132375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A: Foreign</a:t>
            </a:r>
          </a:p>
        </p:txBody>
      </p:sp>
      <p:sp>
        <p:nvSpPr>
          <p:cNvPr id="74797" name="Text Box 43"/>
          <p:cNvSpPr txBox="1">
            <a:spLocks noChangeArrowheads="1"/>
          </p:cNvSpPr>
          <p:nvPr/>
        </p:nvSpPr>
        <p:spPr bwMode="auto">
          <a:xfrm>
            <a:off x="6624946" y="5084763"/>
            <a:ext cx="4038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</a:rPr>
              <a:t>Assume that in free trade 1 pound of cheese trades for 2 gallons of wine, and, equivalently, 1 gallon of wine trades for ½ pounds of cheese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/>
              <a:t>Exercise: Autarky Relative Wages</a:t>
            </a:r>
          </a:p>
        </p:txBody>
      </p:sp>
      <p:graphicFrame>
        <p:nvGraphicFramePr>
          <p:cNvPr id="99331" name="Group 3"/>
          <p:cNvGraphicFramePr>
            <a:graphicFrameLocks noGrp="1"/>
          </p:cNvGraphicFramePr>
          <p:nvPr>
            <p:ph sz="half" idx="1"/>
          </p:nvPr>
        </p:nvGraphicFramePr>
        <p:xfrm>
          <a:off x="1981200" y="1600200"/>
          <a:ext cx="4038600" cy="2120906"/>
        </p:xfrm>
        <a:graphic>
          <a:graphicData uri="http://schemas.openxmlformats.org/drawingml/2006/table">
            <a:tbl>
              <a:tblPr/>
              <a:tblGrid>
                <a:gridCol w="1346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6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46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27668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Unit Labor requirements</a:t>
                      </a:r>
                    </a:p>
                  </a:txBody>
                  <a:tcPr marT="45673" marB="456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1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73" marB="456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Cheese</a:t>
                      </a:r>
                    </a:p>
                  </a:txBody>
                  <a:tcPr marT="45673" marB="4567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Wine</a:t>
                      </a:r>
                    </a:p>
                  </a:txBody>
                  <a:tcPr marT="45673" marB="4567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90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Home</a:t>
                      </a:r>
                    </a:p>
                  </a:txBody>
                  <a:tcPr marT="45673" marB="456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 hour per pound</a:t>
                      </a:r>
                    </a:p>
                  </a:txBody>
                  <a:tcPr marT="45673" marB="4567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 hours per gallon</a:t>
                      </a:r>
                    </a:p>
                  </a:txBody>
                  <a:tcPr marT="45673" marB="4567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90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Foreign</a:t>
                      </a:r>
                    </a:p>
                  </a:txBody>
                  <a:tcPr marT="45673" marB="456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 hours per pound</a:t>
                      </a:r>
                    </a:p>
                  </a:txBody>
                  <a:tcPr marT="45673" marB="4567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 hours per gallon</a:t>
                      </a:r>
                    </a:p>
                  </a:txBody>
                  <a:tcPr marT="45673" marB="4567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99351" name="Group 23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3982019113"/>
              </p:ext>
            </p:extLst>
          </p:nvPr>
        </p:nvGraphicFramePr>
        <p:xfrm>
          <a:off x="6172200" y="1600200"/>
          <a:ext cx="4038600" cy="2120926"/>
        </p:xfrm>
        <a:graphic>
          <a:graphicData uri="http://schemas.openxmlformats.org/drawingml/2006/table">
            <a:tbl>
              <a:tblPr/>
              <a:tblGrid>
                <a:gridCol w="1346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6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46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27800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Autarky Wages</a:t>
                      </a:r>
                    </a:p>
                  </a:txBody>
                  <a:tcPr marT="45705" marB="4570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2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5" marB="4570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Cheese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Wine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8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Home</a:t>
                      </a:r>
                    </a:p>
                  </a:txBody>
                  <a:tcPr marT="45705" marB="4570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-25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-25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8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Foreign</a:t>
                      </a:r>
                    </a:p>
                  </a:txBody>
                  <a:tcPr marT="45705" marB="4570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-25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2" name="Group 23">
            <a:extLst>
              <a:ext uri="{FF2B5EF4-FFF2-40B4-BE49-F238E27FC236}">
                <a16:creationId xmlns:a16="http://schemas.microsoft.com/office/drawing/2014/main" id="{DA837C19-DEF1-FC72-E671-39ECF626747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49417489"/>
              </p:ext>
            </p:extLst>
          </p:nvPr>
        </p:nvGraphicFramePr>
        <p:xfrm>
          <a:off x="1981200" y="3918744"/>
          <a:ext cx="4038600" cy="2332038"/>
        </p:xfrm>
        <a:graphic>
          <a:graphicData uri="http://schemas.openxmlformats.org/drawingml/2006/table">
            <a:tbl>
              <a:tblPr/>
              <a:tblGrid>
                <a:gridCol w="1346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6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46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38314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Autarky Prices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(In units of the </a:t>
                      </a:r>
                      <a:r>
                        <a:rPr kumimoji="0" lang="en-US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other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good)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3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Cheese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Wine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91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Home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 gallons of Wine</a:t>
                      </a:r>
                      <a:endParaRPr kumimoji="0" lang="en-US" sz="1600" b="0" i="0" u="none" strike="noStrike" cap="none" normalizeH="0" baseline="-25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¼ pounds of Cheese</a:t>
                      </a:r>
                      <a:endParaRPr kumimoji="0" lang="en-US" sz="1600" b="1" i="0" u="none" strike="noStrike" cap="none" normalizeH="0" baseline="-25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91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Foreign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1/3 gallons of Wine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 pounds of Cheese</a:t>
                      </a:r>
                      <a:endParaRPr kumimoji="0" lang="en-US" sz="1600" b="0" i="0" u="none" strike="noStrike" cap="none" normalizeH="0" baseline="-25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/>
              <a:t>Exercise: Autarky Relative Wages</a:t>
            </a:r>
          </a:p>
        </p:txBody>
      </p:sp>
      <p:graphicFrame>
        <p:nvGraphicFramePr>
          <p:cNvPr id="99331" name="Group 3"/>
          <p:cNvGraphicFramePr>
            <a:graphicFrameLocks noGrp="1"/>
          </p:cNvGraphicFramePr>
          <p:nvPr>
            <p:ph sz="half" idx="1"/>
          </p:nvPr>
        </p:nvGraphicFramePr>
        <p:xfrm>
          <a:off x="1981200" y="1600200"/>
          <a:ext cx="4038600" cy="2120906"/>
        </p:xfrm>
        <a:graphic>
          <a:graphicData uri="http://schemas.openxmlformats.org/drawingml/2006/table">
            <a:tbl>
              <a:tblPr/>
              <a:tblGrid>
                <a:gridCol w="1346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6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46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27668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Unit Labor requirements</a:t>
                      </a:r>
                    </a:p>
                  </a:txBody>
                  <a:tcPr marT="45673" marB="456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1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73" marB="456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Cheese</a:t>
                      </a:r>
                    </a:p>
                  </a:txBody>
                  <a:tcPr marT="45673" marB="4567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Wine</a:t>
                      </a:r>
                    </a:p>
                  </a:txBody>
                  <a:tcPr marT="45673" marB="4567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90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Home</a:t>
                      </a:r>
                    </a:p>
                  </a:txBody>
                  <a:tcPr marT="45673" marB="456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 hour per pound</a:t>
                      </a:r>
                    </a:p>
                  </a:txBody>
                  <a:tcPr marT="45673" marB="4567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 hours per gallon</a:t>
                      </a:r>
                    </a:p>
                  </a:txBody>
                  <a:tcPr marT="45673" marB="4567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90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Foreign</a:t>
                      </a:r>
                    </a:p>
                  </a:txBody>
                  <a:tcPr marT="45673" marB="456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 hours per pound</a:t>
                      </a:r>
                    </a:p>
                  </a:txBody>
                  <a:tcPr marT="45673" marB="4567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 hours per gallon</a:t>
                      </a:r>
                    </a:p>
                  </a:txBody>
                  <a:tcPr marT="45673" marB="4567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99351" name="Group 23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3611940459"/>
              </p:ext>
            </p:extLst>
          </p:nvPr>
        </p:nvGraphicFramePr>
        <p:xfrm>
          <a:off x="6172200" y="1600200"/>
          <a:ext cx="4038600" cy="2121014"/>
        </p:xfrm>
        <a:graphic>
          <a:graphicData uri="http://schemas.openxmlformats.org/drawingml/2006/table">
            <a:tbl>
              <a:tblPr/>
              <a:tblGrid>
                <a:gridCol w="1346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6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46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27771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Autarky Wages</a:t>
                      </a:r>
                    </a:p>
                  </a:txBody>
                  <a:tcPr marT="45703" marB="4570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2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3" marB="4570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Cheese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Wine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90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Home</a:t>
                      </a:r>
                    </a:p>
                  </a:txBody>
                  <a:tcPr marT="45703" marB="4570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¼ pounds of cheese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-25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89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Foreign</a:t>
                      </a:r>
                    </a:p>
                  </a:txBody>
                  <a:tcPr marT="45703" marB="4570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-25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2" name="Group 23">
            <a:extLst>
              <a:ext uri="{FF2B5EF4-FFF2-40B4-BE49-F238E27FC236}">
                <a16:creationId xmlns:a16="http://schemas.microsoft.com/office/drawing/2014/main" id="{9CD43C43-BCC7-D3AB-BEE1-37365BD5FA9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85082398"/>
              </p:ext>
            </p:extLst>
          </p:nvPr>
        </p:nvGraphicFramePr>
        <p:xfrm>
          <a:off x="1981200" y="3918744"/>
          <a:ext cx="4038600" cy="2332038"/>
        </p:xfrm>
        <a:graphic>
          <a:graphicData uri="http://schemas.openxmlformats.org/drawingml/2006/table">
            <a:tbl>
              <a:tblPr/>
              <a:tblGrid>
                <a:gridCol w="1346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6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46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38314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Relative Price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(In units of the </a:t>
                      </a:r>
                      <a:r>
                        <a:rPr kumimoji="0" lang="en-US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other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good)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3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Cheese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Wine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91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Home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 gallons of Wine</a:t>
                      </a:r>
                      <a:endParaRPr kumimoji="0" lang="en-US" sz="1600" b="0" i="0" u="none" strike="noStrike" cap="none" normalizeH="0" baseline="-25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¼ pounds of Cheese</a:t>
                      </a:r>
                      <a:endParaRPr kumimoji="0" lang="en-US" sz="1600" b="1" i="0" u="none" strike="noStrike" cap="none" normalizeH="0" baseline="-25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91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Foreign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1/3 gallons of Wine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 pounds of Cheese</a:t>
                      </a:r>
                      <a:endParaRPr kumimoji="0" lang="en-US" sz="1600" b="0" i="0" u="none" strike="noStrike" cap="none" normalizeH="0" baseline="-25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/>
              <a:t>Exercise: Autarky Relative Wages</a:t>
            </a:r>
          </a:p>
        </p:txBody>
      </p:sp>
      <p:graphicFrame>
        <p:nvGraphicFramePr>
          <p:cNvPr id="99331" name="Group 3"/>
          <p:cNvGraphicFramePr>
            <a:graphicFrameLocks noGrp="1"/>
          </p:cNvGraphicFramePr>
          <p:nvPr>
            <p:ph sz="half" idx="1"/>
          </p:nvPr>
        </p:nvGraphicFramePr>
        <p:xfrm>
          <a:off x="1981200" y="1600200"/>
          <a:ext cx="4038600" cy="2120906"/>
        </p:xfrm>
        <a:graphic>
          <a:graphicData uri="http://schemas.openxmlformats.org/drawingml/2006/table">
            <a:tbl>
              <a:tblPr/>
              <a:tblGrid>
                <a:gridCol w="1346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6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46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27668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Unit Labor requirements</a:t>
                      </a:r>
                    </a:p>
                  </a:txBody>
                  <a:tcPr marT="45673" marB="456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1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73" marB="456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Cheese</a:t>
                      </a:r>
                    </a:p>
                  </a:txBody>
                  <a:tcPr marT="45673" marB="4567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Wine</a:t>
                      </a:r>
                    </a:p>
                  </a:txBody>
                  <a:tcPr marT="45673" marB="4567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90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Home</a:t>
                      </a:r>
                    </a:p>
                  </a:txBody>
                  <a:tcPr marT="45673" marB="456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 hour per pound</a:t>
                      </a:r>
                    </a:p>
                  </a:txBody>
                  <a:tcPr marT="45673" marB="4567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 hours per gallon</a:t>
                      </a:r>
                    </a:p>
                  </a:txBody>
                  <a:tcPr marT="45673" marB="4567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90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Foreign</a:t>
                      </a:r>
                    </a:p>
                  </a:txBody>
                  <a:tcPr marT="45673" marB="456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 hours per pound</a:t>
                      </a:r>
                    </a:p>
                  </a:txBody>
                  <a:tcPr marT="45673" marB="4567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 hours per gallon</a:t>
                      </a:r>
                    </a:p>
                  </a:txBody>
                  <a:tcPr marT="45673" marB="4567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99351" name="Group 23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2185430414"/>
              </p:ext>
            </p:extLst>
          </p:nvPr>
        </p:nvGraphicFramePr>
        <p:xfrm>
          <a:off x="6172200" y="1600200"/>
          <a:ext cx="4038600" cy="2121147"/>
        </p:xfrm>
        <a:graphic>
          <a:graphicData uri="http://schemas.openxmlformats.org/drawingml/2006/table">
            <a:tbl>
              <a:tblPr/>
              <a:tblGrid>
                <a:gridCol w="1346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6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46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27741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Autarky Wages</a:t>
                      </a:r>
                    </a:p>
                  </a:txBody>
                  <a:tcPr marT="45701" marB="4570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1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1" marB="4570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Cheese</a:t>
                      </a:r>
                    </a:p>
                  </a:txBody>
                  <a:tcPr marT="45701" marB="457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Wine</a:t>
                      </a:r>
                    </a:p>
                  </a:txBody>
                  <a:tcPr marT="45701" marB="457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89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Home</a:t>
                      </a:r>
                    </a:p>
                  </a:txBody>
                  <a:tcPr marT="45701" marB="4570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¼ pounds of cheese</a:t>
                      </a:r>
                    </a:p>
                  </a:txBody>
                  <a:tcPr marT="45701" marB="457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-25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01" marB="457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89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Foreign</a:t>
                      </a:r>
                    </a:p>
                  </a:txBody>
                  <a:tcPr marT="45701" marB="4570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½ pounds of cheese</a:t>
                      </a:r>
                    </a:p>
                  </a:txBody>
                  <a:tcPr marT="45701" marB="457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-25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01" marB="457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2" name="Group 23">
            <a:extLst>
              <a:ext uri="{FF2B5EF4-FFF2-40B4-BE49-F238E27FC236}">
                <a16:creationId xmlns:a16="http://schemas.microsoft.com/office/drawing/2014/main" id="{CB44D1F4-5F82-7741-E362-B1585D7BE35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85082398"/>
              </p:ext>
            </p:extLst>
          </p:nvPr>
        </p:nvGraphicFramePr>
        <p:xfrm>
          <a:off x="1981200" y="3918744"/>
          <a:ext cx="4038600" cy="2332038"/>
        </p:xfrm>
        <a:graphic>
          <a:graphicData uri="http://schemas.openxmlformats.org/drawingml/2006/table">
            <a:tbl>
              <a:tblPr/>
              <a:tblGrid>
                <a:gridCol w="1346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6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46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38314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Relative Price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(In units of the </a:t>
                      </a:r>
                      <a:r>
                        <a:rPr kumimoji="0" lang="en-US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other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good)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3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Cheese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Wine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91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Home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 gallons of Wine</a:t>
                      </a:r>
                      <a:endParaRPr kumimoji="0" lang="en-US" sz="1600" b="0" i="0" u="none" strike="noStrike" cap="none" normalizeH="0" baseline="-25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¼ pounds of Cheese</a:t>
                      </a:r>
                      <a:endParaRPr kumimoji="0" lang="en-US" sz="1600" b="1" i="0" u="none" strike="noStrike" cap="none" normalizeH="0" baseline="-25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91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Foreign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1/3 gallons of Wine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 pounds of Cheese</a:t>
                      </a:r>
                      <a:endParaRPr kumimoji="0" lang="en-US" sz="1600" b="0" i="0" u="none" strike="noStrike" cap="none" normalizeH="0" baseline="-25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/>
              <a:t>Exercise: Autarky Relative Wages</a:t>
            </a:r>
          </a:p>
        </p:txBody>
      </p:sp>
      <p:graphicFrame>
        <p:nvGraphicFramePr>
          <p:cNvPr id="99331" name="Group 3"/>
          <p:cNvGraphicFramePr>
            <a:graphicFrameLocks noGrp="1"/>
          </p:cNvGraphicFramePr>
          <p:nvPr>
            <p:ph sz="half" idx="1"/>
          </p:nvPr>
        </p:nvGraphicFramePr>
        <p:xfrm>
          <a:off x="1981200" y="1600200"/>
          <a:ext cx="4038600" cy="2120906"/>
        </p:xfrm>
        <a:graphic>
          <a:graphicData uri="http://schemas.openxmlformats.org/drawingml/2006/table">
            <a:tbl>
              <a:tblPr/>
              <a:tblGrid>
                <a:gridCol w="1346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6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46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27668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Unit Labor requirements</a:t>
                      </a:r>
                    </a:p>
                  </a:txBody>
                  <a:tcPr marT="45673" marB="456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1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73" marB="456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Cheese</a:t>
                      </a:r>
                    </a:p>
                  </a:txBody>
                  <a:tcPr marT="45673" marB="4567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Wine</a:t>
                      </a:r>
                    </a:p>
                  </a:txBody>
                  <a:tcPr marT="45673" marB="4567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90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Home</a:t>
                      </a:r>
                    </a:p>
                  </a:txBody>
                  <a:tcPr marT="45673" marB="456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 hour per pound</a:t>
                      </a:r>
                    </a:p>
                  </a:txBody>
                  <a:tcPr marT="45673" marB="4567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 hours per gallon</a:t>
                      </a:r>
                    </a:p>
                  </a:txBody>
                  <a:tcPr marT="45673" marB="4567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90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Foreign</a:t>
                      </a:r>
                    </a:p>
                  </a:txBody>
                  <a:tcPr marT="45673" marB="456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 hours per pound</a:t>
                      </a:r>
                    </a:p>
                  </a:txBody>
                  <a:tcPr marT="45673" marB="4567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 hours per gallon</a:t>
                      </a:r>
                    </a:p>
                  </a:txBody>
                  <a:tcPr marT="45673" marB="4567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99351" name="Group 23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1295076025"/>
              </p:ext>
            </p:extLst>
          </p:nvPr>
        </p:nvGraphicFramePr>
        <p:xfrm>
          <a:off x="6172200" y="1600200"/>
          <a:ext cx="4038600" cy="2121147"/>
        </p:xfrm>
        <a:graphic>
          <a:graphicData uri="http://schemas.openxmlformats.org/drawingml/2006/table">
            <a:tbl>
              <a:tblPr/>
              <a:tblGrid>
                <a:gridCol w="1346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6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46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27741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Autarky Wages</a:t>
                      </a:r>
                    </a:p>
                  </a:txBody>
                  <a:tcPr marT="45701" marB="4570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1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1" marB="4570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Cheese</a:t>
                      </a:r>
                    </a:p>
                  </a:txBody>
                  <a:tcPr marT="45701" marB="457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Wine</a:t>
                      </a:r>
                    </a:p>
                  </a:txBody>
                  <a:tcPr marT="45701" marB="457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89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Home</a:t>
                      </a:r>
                    </a:p>
                  </a:txBody>
                  <a:tcPr marT="45701" marB="4570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¼ pounds of cheese</a:t>
                      </a:r>
                    </a:p>
                  </a:txBody>
                  <a:tcPr marT="45701" marB="457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 gallon of wine</a:t>
                      </a:r>
                    </a:p>
                  </a:txBody>
                  <a:tcPr marT="45701" marB="457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89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Foreign</a:t>
                      </a:r>
                    </a:p>
                  </a:txBody>
                  <a:tcPr marT="45701" marB="4570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½ pounds of cheese</a:t>
                      </a:r>
                    </a:p>
                  </a:txBody>
                  <a:tcPr marT="45701" marB="457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1/6 gallons of wine </a:t>
                      </a:r>
                    </a:p>
                  </a:txBody>
                  <a:tcPr marT="45701" marB="457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2" name="Group 23">
            <a:extLst>
              <a:ext uri="{FF2B5EF4-FFF2-40B4-BE49-F238E27FC236}">
                <a16:creationId xmlns:a16="http://schemas.microsoft.com/office/drawing/2014/main" id="{197B4372-6707-7158-081D-CBECACE3E84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85082398"/>
              </p:ext>
            </p:extLst>
          </p:nvPr>
        </p:nvGraphicFramePr>
        <p:xfrm>
          <a:off x="1981200" y="3918744"/>
          <a:ext cx="4038600" cy="2332038"/>
        </p:xfrm>
        <a:graphic>
          <a:graphicData uri="http://schemas.openxmlformats.org/drawingml/2006/table">
            <a:tbl>
              <a:tblPr/>
              <a:tblGrid>
                <a:gridCol w="1346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6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46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38314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Relative Price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(In units of the </a:t>
                      </a:r>
                      <a:r>
                        <a:rPr kumimoji="0" lang="en-US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other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good)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3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Cheese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Wine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91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Home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 gallons of Wine</a:t>
                      </a:r>
                      <a:endParaRPr kumimoji="0" lang="en-US" sz="1600" b="0" i="0" u="none" strike="noStrike" cap="none" normalizeH="0" baseline="-25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¼ pounds of Cheese</a:t>
                      </a:r>
                      <a:endParaRPr kumimoji="0" lang="en-US" sz="1600" b="1" i="0" u="none" strike="noStrike" cap="none" normalizeH="0" baseline="-25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91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Foreign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1/3 gallons of Wine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 pounds of Cheese</a:t>
                      </a:r>
                      <a:endParaRPr kumimoji="0" lang="en-US" sz="1600" b="0" i="0" u="none" strike="noStrike" cap="none" normalizeH="0" baseline="-25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/>
              <a:t>Exercise: Free Trade Relative Wages</a:t>
            </a:r>
          </a:p>
        </p:txBody>
      </p:sp>
      <p:graphicFrame>
        <p:nvGraphicFramePr>
          <p:cNvPr id="99331" name="Group 3"/>
          <p:cNvGraphicFramePr>
            <a:graphicFrameLocks noGrp="1"/>
          </p:cNvGraphicFramePr>
          <p:nvPr>
            <p:ph sz="half" idx="1"/>
          </p:nvPr>
        </p:nvGraphicFramePr>
        <p:xfrm>
          <a:off x="1981200" y="1600200"/>
          <a:ext cx="4038600" cy="2120906"/>
        </p:xfrm>
        <a:graphic>
          <a:graphicData uri="http://schemas.openxmlformats.org/drawingml/2006/table">
            <a:tbl>
              <a:tblPr/>
              <a:tblGrid>
                <a:gridCol w="1346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6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46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27668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Unit Labor requirements</a:t>
                      </a:r>
                    </a:p>
                  </a:txBody>
                  <a:tcPr marT="45673" marB="456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1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73" marB="456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Cheese</a:t>
                      </a:r>
                    </a:p>
                  </a:txBody>
                  <a:tcPr marT="45673" marB="4567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Wine</a:t>
                      </a:r>
                    </a:p>
                  </a:txBody>
                  <a:tcPr marT="45673" marB="4567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90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Home</a:t>
                      </a:r>
                    </a:p>
                  </a:txBody>
                  <a:tcPr marT="45673" marB="456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 hour per pound</a:t>
                      </a:r>
                    </a:p>
                  </a:txBody>
                  <a:tcPr marT="45673" marB="4567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 hours per gallon</a:t>
                      </a:r>
                    </a:p>
                  </a:txBody>
                  <a:tcPr marT="45673" marB="4567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90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Foreign</a:t>
                      </a:r>
                    </a:p>
                  </a:txBody>
                  <a:tcPr marT="45673" marB="456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 hours per pound</a:t>
                      </a:r>
                    </a:p>
                  </a:txBody>
                  <a:tcPr marT="45673" marB="4567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 hours per gallon</a:t>
                      </a:r>
                    </a:p>
                  </a:txBody>
                  <a:tcPr marT="45673" marB="4567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99351" name="Group 23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2896831108"/>
              </p:ext>
            </p:extLst>
          </p:nvPr>
        </p:nvGraphicFramePr>
        <p:xfrm>
          <a:off x="6172200" y="3928731"/>
          <a:ext cx="4038600" cy="1828376"/>
        </p:xfrm>
        <a:graphic>
          <a:graphicData uri="http://schemas.openxmlformats.org/drawingml/2006/table">
            <a:tbl>
              <a:tblPr/>
              <a:tblGrid>
                <a:gridCol w="1346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6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46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Free Trade Wages</a:t>
                      </a:r>
                    </a:p>
                  </a:txBody>
                  <a:tcPr marT="45705" marB="4570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2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5" marB="4570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Cheese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Wine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8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Home</a:t>
                      </a:r>
                    </a:p>
                  </a:txBody>
                  <a:tcPr marT="45705" marB="4570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8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Foreign</a:t>
                      </a:r>
                    </a:p>
                  </a:txBody>
                  <a:tcPr marT="45705" marB="4570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2" name="Group 23">
            <a:extLst>
              <a:ext uri="{FF2B5EF4-FFF2-40B4-BE49-F238E27FC236}">
                <a16:creationId xmlns:a16="http://schemas.microsoft.com/office/drawing/2014/main" id="{2B45F1C4-2046-D57C-CC3B-E19263B9154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85082398"/>
              </p:ext>
            </p:extLst>
          </p:nvPr>
        </p:nvGraphicFramePr>
        <p:xfrm>
          <a:off x="1981200" y="3918744"/>
          <a:ext cx="4038600" cy="2332038"/>
        </p:xfrm>
        <a:graphic>
          <a:graphicData uri="http://schemas.openxmlformats.org/drawingml/2006/table">
            <a:tbl>
              <a:tblPr/>
              <a:tblGrid>
                <a:gridCol w="1346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6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46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38314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Relative Price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(In units of the </a:t>
                      </a:r>
                      <a:r>
                        <a:rPr kumimoji="0" lang="en-US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other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good)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3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Cheese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Wine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91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Home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 gallons of Wine</a:t>
                      </a:r>
                      <a:endParaRPr kumimoji="0" lang="en-US" sz="1600" b="0" i="0" u="none" strike="noStrike" cap="none" normalizeH="0" baseline="-25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¼ pounds of Cheese</a:t>
                      </a:r>
                      <a:endParaRPr kumimoji="0" lang="en-US" sz="1600" b="1" i="0" u="none" strike="noStrike" cap="none" normalizeH="0" baseline="-25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91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Foreign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1/3 gallons of Wine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 pounds of Cheese</a:t>
                      </a:r>
                      <a:endParaRPr kumimoji="0" lang="en-US" sz="1600" b="0" i="0" u="none" strike="noStrike" cap="none" normalizeH="0" baseline="-25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Text Box 43">
            <a:extLst>
              <a:ext uri="{FF2B5EF4-FFF2-40B4-BE49-F238E27FC236}">
                <a16:creationId xmlns:a16="http://schemas.microsoft.com/office/drawing/2014/main" id="{6E577D7B-3422-B025-338E-8C13AFEFBC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60026" y="2931827"/>
            <a:ext cx="1735733" cy="313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 dirty="0">
                <a:solidFill>
                  <a:srgbClr val="FF0000"/>
                </a:solidFill>
              </a:rPr>
              <a:t>Assume that in free trade 1 pound of cheese trades for 2 gallons of wine, and, equivalently, 1 gallon of wine trades for ½ pounds of cheese</a:t>
            </a:r>
          </a:p>
        </p:txBody>
      </p:sp>
      <p:graphicFrame>
        <p:nvGraphicFramePr>
          <p:cNvPr id="4" name="Group 23">
            <a:extLst>
              <a:ext uri="{FF2B5EF4-FFF2-40B4-BE49-F238E27FC236}">
                <a16:creationId xmlns:a16="http://schemas.microsoft.com/office/drawing/2014/main" id="{ED2F26CF-F24B-967B-384E-A3A34008937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55936483"/>
              </p:ext>
            </p:extLst>
          </p:nvPr>
        </p:nvGraphicFramePr>
        <p:xfrm>
          <a:off x="6172200" y="1600200"/>
          <a:ext cx="4038600" cy="2121147"/>
        </p:xfrm>
        <a:graphic>
          <a:graphicData uri="http://schemas.openxmlformats.org/drawingml/2006/table">
            <a:tbl>
              <a:tblPr/>
              <a:tblGrid>
                <a:gridCol w="1346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6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46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27741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Autarky Wages</a:t>
                      </a:r>
                    </a:p>
                  </a:txBody>
                  <a:tcPr marT="45701" marB="4570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1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1" marB="4570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Cheese</a:t>
                      </a:r>
                    </a:p>
                  </a:txBody>
                  <a:tcPr marT="45701" marB="457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Wine</a:t>
                      </a:r>
                    </a:p>
                  </a:txBody>
                  <a:tcPr marT="45701" marB="457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89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Home</a:t>
                      </a:r>
                    </a:p>
                  </a:txBody>
                  <a:tcPr marT="45701" marB="4570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¼ pounds of cheese</a:t>
                      </a:r>
                    </a:p>
                  </a:txBody>
                  <a:tcPr marT="45701" marB="457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 gallon of wine</a:t>
                      </a:r>
                    </a:p>
                  </a:txBody>
                  <a:tcPr marT="45701" marB="457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89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Foreign</a:t>
                      </a:r>
                    </a:p>
                  </a:txBody>
                  <a:tcPr marT="45701" marB="4570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½ pounds of cheese</a:t>
                      </a:r>
                    </a:p>
                  </a:txBody>
                  <a:tcPr marT="45701" marB="457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1/6 gallons of wine </a:t>
                      </a:r>
                    </a:p>
                  </a:txBody>
                  <a:tcPr marT="45701" marB="457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/>
              <a:t>Exercise: Free Trade Relative Wages</a:t>
            </a:r>
          </a:p>
        </p:txBody>
      </p:sp>
      <p:graphicFrame>
        <p:nvGraphicFramePr>
          <p:cNvPr id="99331" name="Group 3"/>
          <p:cNvGraphicFramePr>
            <a:graphicFrameLocks noGrp="1"/>
          </p:cNvGraphicFramePr>
          <p:nvPr>
            <p:ph sz="half" idx="1"/>
          </p:nvPr>
        </p:nvGraphicFramePr>
        <p:xfrm>
          <a:off x="1981200" y="1600200"/>
          <a:ext cx="4038600" cy="2120906"/>
        </p:xfrm>
        <a:graphic>
          <a:graphicData uri="http://schemas.openxmlformats.org/drawingml/2006/table">
            <a:tbl>
              <a:tblPr/>
              <a:tblGrid>
                <a:gridCol w="1346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6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46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27668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Unit Labor requirements</a:t>
                      </a:r>
                    </a:p>
                  </a:txBody>
                  <a:tcPr marT="45673" marB="456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1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73" marB="456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Cheese</a:t>
                      </a:r>
                    </a:p>
                  </a:txBody>
                  <a:tcPr marT="45673" marB="4567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Wine</a:t>
                      </a:r>
                    </a:p>
                  </a:txBody>
                  <a:tcPr marT="45673" marB="4567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90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Home</a:t>
                      </a:r>
                    </a:p>
                  </a:txBody>
                  <a:tcPr marT="45673" marB="456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 hour per pound</a:t>
                      </a:r>
                    </a:p>
                  </a:txBody>
                  <a:tcPr marT="45673" marB="4567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 hours per gallon</a:t>
                      </a:r>
                    </a:p>
                  </a:txBody>
                  <a:tcPr marT="45673" marB="4567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90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Foreign</a:t>
                      </a:r>
                    </a:p>
                  </a:txBody>
                  <a:tcPr marT="45673" marB="456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 hours per pound</a:t>
                      </a:r>
                    </a:p>
                  </a:txBody>
                  <a:tcPr marT="45673" marB="4567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 hours per gallon</a:t>
                      </a:r>
                    </a:p>
                  </a:txBody>
                  <a:tcPr marT="45673" marB="4567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99351" name="Group 23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902938964"/>
              </p:ext>
            </p:extLst>
          </p:nvPr>
        </p:nvGraphicFramePr>
        <p:xfrm>
          <a:off x="6172200" y="3928731"/>
          <a:ext cx="4038600" cy="1828680"/>
        </p:xfrm>
        <a:graphic>
          <a:graphicData uri="http://schemas.openxmlformats.org/drawingml/2006/table">
            <a:tbl>
              <a:tblPr/>
              <a:tblGrid>
                <a:gridCol w="1346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6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46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Free Trade Wages</a:t>
                      </a:r>
                    </a:p>
                  </a:txBody>
                  <a:tcPr marT="45705" marB="4570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2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5" marB="4570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Cheese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Wine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8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Home</a:t>
                      </a:r>
                    </a:p>
                  </a:txBody>
                  <a:tcPr marT="45705" marB="4570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 gallon of wine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8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Foreign</a:t>
                      </a:r>
                    </a:p>
                  </a:txBody>
                  <a:tcPr marT="45705" marB="4570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½ pounds of cheese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2" name="Group 23">
            <a:extLst>
              <a:ext uri="{FF2B5EF4-FFF2-40B4-BE49-F238E27FC236}">
                <a16:creationId xmlns:a16="http://schemas.microsoft.com/office/drawing/2014/main" id="{2B45F1C4-2046-D57C-CC3B-E19263B91544}"/>
              </a:ext>
            </a:extLst>
          </p:cNvPr>
          <p:cNvGraphicFramePr>
            <a:graphicFrameLocks/>
          </p:cNvGraphicFramePr>
          <p:nvPr/>
        </p:nvGraphicFramePr>
        <p:xfrm>
          <a:off x="1981200" y="3918744"/>
          <a:ext cx="4038600" cy="2332038"/>
        </p:xfrm>
        <a:graphic>
          <a:graphicData uri="http://schemas.openxmlformats.org/drawingml/2006/table">
            <a:tbl>
              <a:tblPr/>
              <a:tblGrid>
                <a:gridCol w="1346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6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46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38314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Relative Price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(In units of the </a:t>
                      </a:r>
                      <a:r>
                        <a:rPr kumimoji="0" lang="en-US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other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good)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3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Cheese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Wine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91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Home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 gallons of Wine</a:t>
                      </a:r>
                      <a:endParaRPr kumimoji="0" lang="en-US" sz="1600" b="0" i="0" u="none" strike="noStrike" cap="none" normalizeH="0" baseline="-25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¼ pounds of Cheese</a:t>
                      </a:r>
                      <a:endParaRPr kumimoji="0" lang="en-US" sz="1600" b="1" i="0" u="none" strike="noStrike" cap="none" normalizeH="0" baseline="-25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91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Foreign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1/3 gallons of Wine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 pounds of Cheese</a:t>
                      </a:r>
                      <a:endParaRPr kumimoji="0" lang="en-US" sz="1600" b="0" i="0" u="none" strike="noStrike" cap="none" normalizeH="0" baseline="-25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Text Box 43">
            <a:extLst>
              <a:ext uri="{FF2B5EF4-FFF2-40B4-BE49-F238E27FC236}">
                <a16:creationId xmlns:a16="http://schemas.microsoft.com/office/drawing/2014/main" id="{6E577D7B-3422-B025-338E-8C13AFEFBC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60026" y="2931827"/>
            <a:ext cx="1735733" cy="313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 dirty="0">
                <a:solidFill>
                  <a:srgbClr val="FF0000"/>
                </a:solidFill>
              </a:rPr>
              <a:t>Assume that in free trade 1 pound of cheese trades for 2 gallons of wine, and, equivalently, 1 gallon of wine trades for ½ pounds of cheese</a:t>
            </a:r>
          </a:p>
        </p:txBody>
      </p:sp>
      <p:graphicFrame>
        <p:nvGraphicFramePr>
          <p:cNvPr id="4" name="Group 23">
            <a:extLst>
              <a:ext uri="{FF2B5EF4-FFF2-40B4-BE49-F238E27FC236}">
                <a16:creationId xmlns:a16="http://schemas.microsoft.com/office/drawing/2014/main" id="{ED2F26CF-F24B-967B-384E-A3A340089371}"/>
              </a:ext>
            </a:extLst>
          </p:cNvPr>
          <p:cNvGraphicFramePr>
            <a:graphicFrameLocks/>
          </p:cNvGraphicFramePr>
          <p:nvPr/>
        </p:nvGraphicFramePr>
        <p:xfrm>
          <a:off x="6172200" y="1600200"/>
          <a:ext cx="4038600" cy="2121147"/>
        </p:xfrm>
        <a:graphic>
          <a:graphicData uri="http://schemas.openxmlformats.org/drawingml/2006/table">
            <a:tbl>
              <a:tblPr/>
              <a:tblGrid>
                <a:gridCol w="1346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6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46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27741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Autarky Wages</a:t>
                      </a:r>
                    </a:p>
                  </a:txBody>
                  <a:tcPr marT="45701" marB="4570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1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1" marB="4570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Cheese</a:t>
                      </a:r>
                    </a:p>
                  </a:txBody>
                  <a:tcPr marT="45701" marB="457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Wine</a:t>
                      </a:r>
                    </a:p>
                  </a:txBody>
                  <a:tcPr marT="45701" marB="457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89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Home</a:t>
                      </a:r>
                    </a:p>
                  </a:txBody>
                  <a:tcPr marT="45701" marB="4570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¼ pounds of cheese</a:t>
                      </a:r>
                    </a:p>
                  </a:txBody>
                  <a:tcPr marT="45701" marB="457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 gallon of wine</a:t>
                      </a:r>
                    </a:p>
                  </a:txBody>
                  <a:tcPr marT="45701" marB="457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89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Foreign</a:t>
                      </a:r>
                    </a:p>
                  </a:txBody>
                  <a:tcPr marT="45701" marB="4570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½ pounds of cheese</a:t>
                      </a:r>
                    </a:p>
                  </a:txBody>
                  <a:tcPr marT="45701" marB="457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1/6 gallons of wine </a:t>
                      </a:r>
                    </a:p>
                  </a:txBody>
                  <a:tcPr marT="45701" marB="457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21883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/>
              <a:t>Exercise: Free Trade Relative Wages</a:t>
            </a:r>
          </a:p>
        </p:txBody>
      </p:sp>
      <p:graphicFrame>
        <p:nvGraphicFramePr>
          <p:cNvPr id="99331" name="Group 3"/>
          <p:cNvGraphicFramePr>
            <a:graphicFrameLocks noGrp="1"/>
          </p:cNvGraphicFramePr>
          <p:nvPr>
            <p:ph sz="half" idx="1"/>
          </p:nvPr>
        </p:nvGraphicFramePr>
        <p:xfrm>
          <a:off x="1981200" y="1600200"/>
          <a:ext cx="4038600" cy="2120906"/>
        </p:xfrm>
        <a:graphic>
          <a:graphicData uri="http://schemas.openxmlformats.org/drawingml/2006/table">
            <a:tbl>
              <a:tblPr/>
              <a:tblGrid>
                <a:gridCol w="1346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6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46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27668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Unit Labor requirements</a:t>
                      </a:r>
                    </a:p>
                  </a:txBody>
                  <a:tcPr marT="45673" marB="456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1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73" marB="456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Cheese</a:t>
                      </a:r>
                    </a:p>
                  </a:txBody>
                  <a:tcPr marT="45673" marB="4567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Wine</a:t>
                      </a:r>
                    </a:p>
                  </a:txBody>
                  <a:tcPr marT="45673" marB="4567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90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Home</a:t>
                      </a:r>
                    </a:p>
                  </a:txBody>
                  <a:tcPr marT="45673" marB="456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 hour per pound</a:t>
                      </a:r>
                    </a:p>
                  </a:txBody>
                  <a:tcPr marT="45673" marB="4567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 hours per gallon</a:t>
                      </a:r>
                    </a:p>
                  </a:txBody>
                  <a:tcPr marT="45673" marB="4567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90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Foreign</a:t>
                      </a:r>
                    </a:p>
                  </a:txBody>
                  <a:tcPr marT="45673" marB="456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 hours per pound</a:t>
                      </a:r>
                    </a:p>
                  </a:txBody>
                  <a:tcPr marT="45673" marB="4567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 hours per gallon</a:t>
                      </a:r>
                    </a:p>
                  </a:txBody>
                  <a:tcPr marT="45673" marB="4567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99351" name="Group 23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533492174"/>
              </p:ext>
            </p:extLst>
          </p:nvPr>
        </p:nvGraphicFramePr>
        <p:xfrm>
          <a:off x="6172200" y="3928731"/>
          <a:ext cx="4038600" cy="1828680"/>
        </p:xfrm>
        <a:graphic>
          <a:graphicData uri="http://schemas.openxmlformats.org/drawingml/2006/table">
            <a:tbl>
              <a:tblPr/>
              <a:tblGrid>
                <a:gridCol w="1346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6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46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Free Trade Wages</a:t>
                      </a:r>
                    </a:p>
                  </a:txBody>
                  <a:tcPr marT="45705" marB="4570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2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5" marB="4570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Cheese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Wine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8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Home</a:t>
                      </a:r>
                    </a:p>
                  </a:txBody>
                  <a:tcPr marT="45705" marB="4570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½ pounds of cheese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 gallon of wine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8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Foreign</a:t>
                      </a:r>
                    </a:p>
                  </a:txBody>
                  <a:tcPr marT="45705" marB="4570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½ pounds of cheese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 gallon of wine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2" name="Group 23">
            <a:extLst>
              <a:ext uri="{FF2B5EF4-FFF2-40B4-BE49-F238E27FC236}">
                <a16:creationId xmlns:a16="http://schemas.microsoft.com/office/drawing/2014/main" id="{2B45F1C4-2046-D57C-CC3B-E19263B91544}"/>
              </a:ext>
            </a:extLst>
          </p:cNvPr>
          <p:cNvGraphicFramePr>
            <a:graphicFrameLocks/>
          </p:cNvGraphicFramePr>
          <p:nvPr/>
        </p:nvGraphicFramePr>
        <p:xfrm>
          <a:off x="1981200" y="3918744"/>
          <a:ext cx="4038600" cy="2332038"/>
        </p:xfrm>
        <a:graphic>
          <a:graphicData uri="http://schemas.openxmlformats.org/drawingml/2006/table">
            <a:tbl>
              <a:tblPr/>
              <a:tblGrid>
                <a:gridCol w="1346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6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46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38314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Relative Price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(In units of the </a:t>
                      </a:r>
                      <a:r>
                        <a:rPr kumimoji="0" lang="en-US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other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good)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3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Cheese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Wine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91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Home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 gallons of Wine</a:t>
                      </a:r>
                      <a:endParaRPr kumimoji="0" lang="en-US" sz="1600" b="0" i="0" u="none" strike="noStrike" cap="none" normalizeH="0" baseline="-25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¼ pounds of Cheese</a:t>
                      </a:r>
                      <a:endParaRPr kumimoji="0" lang="en-US" sz="1600" b="1" i="0" u="none" strike="noStrike" cap="none" normalizeH="0" baseline="-25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91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Foreign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1/3 gallons of Wine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 pounds of Cheese</a:t>
                      </a:r>
                      <a:endParaRPr kumimoji="0" lang="en-US" sz="1600" b="0" i="0" u="none" strike="noStrike" cap="none" normalizeH="0" baseline="-25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Text Box 43">
            <a:extLst>
              <a:ext uri="{FF2B5EF4-FFF2-40B4-BE49-F238E27FC236}">
                <a16:creationId xmlns:a16="http://schemas.microsoft.com/office/drawing/2014/main" id="{6E577D7B-3422-B025-338E-8C13AFEFBC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60026" y="2931827"/>
            <a:ext cx="1735733" cy="313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 dirty="0">
                <a:solidFill>
                  <a:srgbClr val="FF0000"/>
                </a:solidFill>
              </a:rPr>
              <a:t>Assume that in free trade 1 pound of cheese trades for 2 gallons of wine, and, equivalently, 1 gallon of wine trades for ½ pounds of cheese</a:t>
            </a:r>
          </a:p>
        </p:txBody>
      </p:sp>
      <p:graphicFrame>
        <p:nvGraphicFramePr>
          <p:cNvPr id="4" name="Group 23">
            <a:extLst>
              <a:ext uri="{FF2B5EF4-FFF2-40B4-BE49-F238E27FC236}">
                <a16:creationId xmlns:a16="http://schemas.microsoft.com/office/drawing/2014/main" id="{ED2F26CF-F24B-967B-384E-A3A340089371}"/>
              </a:ext>
            </a:extLst>
          </p:cNvPr>
          <p:cNvGraphicFramePr>
            <a:graphicFrameLocks/>
          </p:cNvGraphicFramePr>
          <p:nvPr/>
        </p:nvGraphicFramePr>
        <p:xfrm>
          <a:off x="6172200" y="1600200"/>
          <a:ext cx="4038600" cy="2121147"/>
        </p:xfrm>
        <a:graphic>
          <a:graphicData uri="http://schemas.openxmlformats.org/drawingml/2006/table">
            <a:tbl>
              <a:tblPr/>
              <a:tblGrid>
                <a:gridCol w="1346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6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46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27741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Autarky Wages</a:t>
                      </a:r>
                    </a:p>
                  </a:txBody>
                  <a:tcPr marT="45701" marB="4570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1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1" marB="4570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Cheese</a:t>
                      </a:r>
                    </a:p>
                  </a:txBody>
                  <a:tcPr marT="45701" marB="457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Wine</a:t>
                      </a:r>
                    </a:p>
                  </a:txBody>
                  <a:tcPr marT="45701" marB="457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89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Home</a:t>
                      </a:r>
                    </a:p>
                  </a:txBody>
                  <a:tcPr marT="45701" marB="4570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¼ pounds of cheese</a:t>
                      </a:r>
                    </a:p>
                  </a:txBody>
                  <a:tcPr marT="45701" marB="457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 gallon of wine</a:t>
                      </a:r>
                    </a:p>
                  </a:txBody>
                  <a:tcPr marT="45701" marB="457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89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Foreign</a:t>
                      </a:r>
                    </a:p>
                  </a:txBody>
                  <a:tcPr marT="45701" marB="4570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½ pounds of cheese</a:t>
                      </a:r>
                    </a:p>
                  </a:txBody>
                  <a:tcPr marT="45701" marB="457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1/6 gallons of wine </a:t>
                      </a:r>
                    </a:p>
                  </a:txBody>
                  <a:tcPr marT="45701" marB="457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717363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/>
              <a:t>Exercise: What does Free Trade do to Relative Wages</a:t>
            </a:r>
          </a:p>
        </p:txBody>
      </p:sp>
      <p:graphicFrame>
        <p:nvGraphicFramePr>
          <p:cNvPr id="99331" name="Group 3"/>
          <p:cNvGraphicFramePr>
            <a:graphicFrameLocks noGrp="1"/>
          </p:cNvGraphicFramePr>
          <p:nvPr>
            <p:ph sz="half" idx="1"/>
          </p:nvPr>
        </p:nvGraphicFramePr>
        <p:xfrm>
          <a:off x="1981200" y="1600200"/>
          <a:ext cx="4038600" cy="2120906"/>
        </p:xfrm>
        <a:graphic>
          <a:graphicData uri="http://schemas.openxmlformats.org/drawingml/2006/table">
            <a:tbl>
              <a:tblPr/>
              <a:tblGrid>
                <a:gridCol w="1346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6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46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27668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Unit Labor requirements</a:t>
                      </a:r>
                    </a:p>
                  </a:txBody>
                  <a:tcPr marT="45673" marB="456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1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73" marB="456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Cheese</a:t>
                      </a:r>
                    </a:p>
                  </a:txBody>
                  <a:tcPr marT="45673" marB="4567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Wine</a:t>
                      </a:r>
                    </a:p>
                  </a:txBody>
                  <a:tcPr marT="45673" marB="4567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90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Home</a:t>
                      </a:r>
                    </a:p>
                  </a:txBody>
                  <a:tcPr marT="45673" marB="456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 hour per pound</a:t>
                      </a:r>
                    </a:p>
                  </a:txBody>
                  <a:tcPr marT="45673" marB="4567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 hours per gallon</a:t>
                      </a:r>
                    </a:p>
                  </a:txBody>
                  <a:tcPr marT="45673" marB="4567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90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Foreign</a:t>
                      </a:r>
                    </a:p>
                  </a:txBody>
                  <a:tcPr marT="45673" marB="456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 hours per pound</a:t>
                      </a:r>
                    </a:p>
                  </a:txBody>
                  <a:tcPr marT="45673" marB="4567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 hours per gallon</a:t>
                      </a:r>
                    </a:p>
                  </a:txBody>
                  <a:tcPr marT="45673" marB="4567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99351" name="Group 23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826775365"/>
              </p:ext>
            </p:extLst>
          </p:nvPr>
        </p:nvGraphicFramePr>
        <p:xfrm>
          <a:off x="6172200" y="3950001"/>
          <a:ext cx="4038600" cy="2121147"/>
        </p:xfrm>
        <a:graphic>
          <a:graphicData uri="http://schemas.openxmlformats.org/drawingml/2006/table">
            <a:tbl>
              <a:tblPr/>
              <a:tblGrid>
                <a:gridCol w="1346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6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46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27741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Free Trade Wages</a:t>
                      </a:r>
                    </a:p>
                  </a:txBody>
                  <a:tcPr marT="45701" marB="4570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1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1" marB="4570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Cheese</a:t>
                      </a:r>
                    </a:p>
                  </a:txBody>
                  <a:tcPr marT="45701" marB="457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Wine</a:t>
                      </a:r>
                    </a:p>
                  </a:txBody>
                  <a:tcPr marT="45701" marB="457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89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Home</a:t>
                      </a:r>
                    </a:p>
                  </a:txBody>
                  <a:tcPr marT="45701" marB="4570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½ pounds of cheese</a:t>
                      </a:r>
                    </a:p>
                  </a:txBody>
                  <a:tcPr marT="45701" marB="457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 gallon of wine</a:t>
                      </a:r>
                    </a:p>
                  </a:txBody>
                  <a:tcPr marT="45701" marB="457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89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Foreign</a:t>
                      </a:r>
                    </a:p>
                  </a:txBody>
                  <a:tcPr marT="45701" marB="4570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½ pounds of cheese</a:t>
                      </a:r>
                    </a:p>
                  </a:txBody>
                  <a:tcPr marT="45701" marB="457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 gallon of wine </a:t>
                      </a:r>
                    </a:p>
                  </a:txBody>
                  <a:tcPr marT="45701" marB="457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2987" name="Text Box 43"/>
          <p:cNvSpPr txBox="1">
            <a:spLocks noChangeArrowheads="1"/>
          </p:cNvSpPr>
          <p:nvPr/>
        </p:nvSpPr>
        <p:spPr bwMode="auto">
          <a:xfrm>
            <a:off x="10360026" y="2931827"/>
            <a:ext cx="1735733" cy="313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 dirty="0">
                <a:solidFill>
                  <a:srgbClr val="FF0000"/>
                </a:solidFill>
              </a:rPr>
              <a:t>Assume that in free trade 1 pound of cheese trades for 2 gallons of wine, and, equivalently, 1 gallon of wine trades for ½ pounds of cheese</a:t>
            </a:r>
          </a:p>
        </p:txBody>
      </p:sp>
      <p:graphicFrame>
        <p:nvGraphicFramePr>
          <p:cNvPr id="6" name="Group 23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4113274810"/>
              </p:ext>
            </p:extLst>
          </p:nvPr>
        </p:nvGraphicFramePr>
        <p:xfrm>
          <a:off x="6170613" y="1613929"/>
          <a:ext cx="4038600" cy="2121147"/>
        </p:xfrm>
        <a:graphic>
          <a:graphicData uri="http://schemas.openxmlformats.org/drawingml/2006/table">
            <a:tbl>
              <a:tblPr/>
              <a:tblGrid>
                <a:gridCol w="1346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6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46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27741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Autarky Wages</a:t>
                      </a:r>
                    </a:p>
                  </a:txBody>
                  <a:tcPr marT="45701" marB="4570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1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1" marB="4570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Cheese</a:t>
                      </a:r>
                    </a:p>
                  </a:txBody>
                  <a:tcPr marT="45701" marB="457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Wine</a:t>
                      </a:r>
                    </a:p>
                  </a:txBody>
                  <a:tcPr marT="45701" marB="457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89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Home</a:t>
                      </a:r>
                    </a:p>
                  </a:txBody>
                  <a:tcPr marT="45701" marB="4570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¼ pounds of cheese</a:t>
                      </a:r>
                    </a:p>
                  </a:txBody>
                  <a:tcPr marT="45701" marB="457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 gallon of wine</a:t>
                      </a:r>
                    </a:p>
                  </a:txBody>
                  <a:tcPr marT="45701" marB="457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89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Foreign</a:t>
                      </a:r>
                    </a:p>
                  </a:txBody>
                  <a:tcPr marT="45701" marB="4570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½ pounds of cheese</a:t>
                      </a:r>
                    </a:p>
                  </a:txBody>
                  <a:tcPr marT="45701" marB="457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1/6 gallons of wine </a:t>
                      </a:r>
                    </a:p>
                  </a:txBody>
                  <a:tcPr marT="45701" marB="457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2" name="Group 23">
            <a:extLst>
              <a:ext uri="{FF2B5EF4-FFF2-40B4-BE49-F238E27FC236}">
                <a16:creationId xmlns:a16="http://schemas.microsoft.com/office/drawing/2014/main" id="{73622832-9D7C-046F-89E5-AEE674E7688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06832055"/>
              </p:ext>
            </p:extLst>
          </p:nvPr>
        </p:nvGraphicFramePr>
        <p:xfrm>
          <a:off x="1981200" y="3940010"/>
          <a:ext cx="4038600" cy="2332038"/>
        </p:xfrm>
        <a:graphic>
          <a:graphicData uri="http://schemas.openxmlformats.org/drawingml/2006/table">
            <a:tbl>
              <a:tblPr/>
              <a:tblGrid>
                <a:gridCol w="1346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6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46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38314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Relative Price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(In units of the </a:t>
                      </a:r>
                      <a:r>
                        <a:rPr kumimoji="0" lang="en-US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other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good)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3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Cheese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Wine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91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Home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 gallons of Wine</a:t>
                      </a:r>
                      <a:endParaRPr kumimoji="0" lang="en-US" sz="1600" b="0" i="0" u="none" strike="noStrike" cap="none" normalizeH="0" baseline="-25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¼ pounds of Cheese</a:t>
                      </a:r>
                      <a:endParaRPr kumimoji="0" lang="en-US" sz="1600" b="1" i="0" u="none" strike="noStrike" cap="none" normalizeH="0" baseline="-25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91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Foreign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1/3 gallons of Wine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 pounds of Cheese</a:t>
                      </a:r>
                      <a:endParaRPr kumimoji="0" lang="en-US" sz="1600" b="0" i="0" u="none" strike="noStrike" cap="none" normalizeH="0" baseline="-25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C6B2014-D05E-A618-DDCC-978C67AA17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A53443-619D-E852-64FD-BA56C338AF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9780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/>
              <a:t>The Ricardian Assumptions—Markets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dirty="0">
                <a:solidFill>
                  <a:srgbClr val="C00000"/>
                </a:solidFill>
              </a:rPr>
              <a:t>Cheese and wine are bought and sold in perfectly competitive markets</a:t>
            </a:r>
            <a:r>
              <a:rPr lang="en-US" altLang="en-US" sz="2800" dirty="0"/>
              <a:t>.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/>
              <a:t>The market for a commodity is said to be </a:t>
            </a:r>
            <a:r>
              <a:rPr lang="en-US" altLang="en-US" sz="2400" i="1" dirty="0"/>
              <a:t>perfectly competitive </a:t>
            </a:r>
            <a:r>
              <a:rPr lang="en-US" altLang="en-US" sz="2400" dirty="0"/>
              <a:t>if: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000" dirty="0"/>
              <a:t>There are many sellers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000" dirty="0"/>
              <a:t>There are many buyers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000" dirty="0"/>
              <a:t>All sellers sell the exact same product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/>
              <a:t>Under these conditions, no buyer or seller of a commodity has the power to affect the price of that commodity all by himself/herself.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>
                <a:solidFill>
                  <a:srgbClr val="C00000"/>
                </a:solidFill>
              </a:rPr>
              <a:t>Individuals seek to maximize happiness </a:t>
            </a:r>
            <a:r>
              <a:rPr lang="en-US" altLang="en-US" sz="2800" dirty="0"/>
              <a:t>(within their constraints)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>
                <a:solidFill>
                  <a:srgbClr val="C00000"/>
                </a:solidFill>
              </a:rPr>
              <a:t>Firms seek to maximize profits</a:t>
            </a:r>
            <a:r>
              <a:rPr lang="en-US" altLang="en-US" sz="2800" dirty="0"/>
              <a:t> (within their constraints)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dirty="0"/>
              <a:t>Exercise 1</a:t>
            </a:r>
          </a:p>
        </p:txBody>
      </p:sp>
      <p:graphicFrame>
        <p:nvGraphicFramePr>
          <p:cNvPr id="78851" name="Group 3"/>
          <p:cNvGraphicFramePr>
            <a:graphicFrameLocks noGrp="1"/>
          </p:cNvGraphicFramePr>
          <p:nvPr>
            <p:ph sz="half" idx="1"/>
          </p:nvPr>
        </p:nvGraphicFramePr>
        <p:xfrm>
          <a:off x="73402" y="1591303"/>
          <a:ext cx="3692525" cy="1462694"/>
        </p:xfrm>
        <a:graphic>
          <a:graphicData uri="http://schemas.openxmlformats.org/drawingml/2006/table">
            <a:tbl>
              <a:tblPr/>
              <a:tblGrid>
                <a:gridCol w="1000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6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46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5677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Hours needed to make 1 unit of …</a:t>
                      </a:r>
                    </a:p>
                  </a:txBody>
                  <a:tcPr marT="45675" marB="4567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67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45675" marB="4567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Meat</a:t>
                      </a:r>
                    </a:p>
                  </a:txBody>
                  <a:tcPr marT="45675" marB="4567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Textiles</a:t>
                      </a:r>
                    </a:p>
                  </a:txBody>
                  <a:tcPr marT="45675" marB="4567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America</a:t>
                      </a:r>
                    </a:p>
                  </a:txBody>
                  <a:tcPr marT="45675" marB="4567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1/100</a:t>
                      </a:r>
                    </a:p>
                  </a:txBody>
                  <a:tcPr marT="45675" marB="4567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1/50</a:t>
                      </a:r>
                    </a:p>
                  </a:txBody>
                  <a:tcPr marT="45675" marB="4567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Brazil</a:t>
                      </a:r>
                    </a:p>
                  </a:txBody>
                  <a:tcPr marT="45675" marB="4567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1/10</a:t>
                      </a:r>
                    </a:p>
                  </a:txBody>
                  <a:tcPr marT="45675" marB="4567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1/20</a:t>
                      </a:r>
                    </a:p>
                  </a:txBody>
                  <a:tcPr marT="45675" marB="4567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78915" name="Group 67"/>
          <p:cNvGraphicFramePr>
            <a:graphicFrameLocks noGrp="1"/>
          </p:cNvGraphicFramePr>
          <p:nvPr>
            <p:ph sz="quarter" idx="2"/>
          </p:nvPr>
        </p:nvGraphicFramePr>
        <p:xfrm>
          <a:off x="90635" y="4918621"/>
          <a:ext cx="2830322" cy="1551193"/>
        </p:xfrm>
        <a:graphic>
          <a:graphicData uri="http://schemas.openxmlformats.org/drawingml/2006/table">
            <a:tbl>
              <a:tblPr/>
              <a:tblGrid>
                <a:gridCol w="1000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99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202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3632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Autarky Wage</a:t>
                      </a:r>
                    </a:p>
                  </a:txBody>
                  <a:tcPr marT="45749" marB="4574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45749" marB="4574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Meat</a:t>
                      </a:r>
                    </a:p>
                  </a:txBody>
                  <a:tcPr marT="45675" marB="4567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Textiles</a:t>
                      </a:r>
                    </a:p>
                  </a:txBody>
                  <a:tcPr marT="45675" marB="4567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America</a:t>
                      </a:r>
                    </a:p>
                  </a:txBody>
                  <a:tcPr marT="45675" marB="4567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charset="0"/>
                      </a:endParaRPr>
                    </a:p>
                  </a:txBody>
                  <a:tcPr marT="45749" marB="4574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charset="0"/>
                      </a:endParaRPr>
                    </a:p>
                  </a:txBody>
                  <a:tcPr marT="45749" marB="4574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Brazil</a:t>
                      </a:r>
                    </a:p>
                  </a:txBody>
                  <a:tcPr marT="45675" marB="4567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45749" marB="4574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charset="0"/>
                      </a:endParaRPr>
                    </a:p>
                  </a:txBody>
                  <a:tcPr marT="45749" marB="4574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78937" name="Group 89"/>
          <p:cNvGraphicFramePr>
            <a:graphicFrameLocks noGrp="1"/>
          </p:cNvGraphicFramePr>
          <p:nvPr>
            <p:ph sz="quarter" idx="3"/>
          </p:nvPr>
        </p:nvGraphicFramePr>
        <p:xfrm>
          <a:off x="90635" y="3336594"/>
          <a:ext cx="2830322" cy="1462872"/>
        </p:xfrm>
        <a:graphic>
          <a:graphicData uri="http://schemas.openxmlformats.org/drawingml/2006/table">
            <a:tbl>
              <a:tblPr/>
              <a:tblGrid>
                <a:gridCol w="1000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99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202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5693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One hour’s output of …</a:t>
                      </a:r>
                    </a:p>
                  </a:txBody>
                  <a:tcPr marT="45699" marB="456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6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45699" marB="456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Meat</a:t>
                      </a:r>
                    </a:p>
                  </a:txBody>
                  <a:tcPr marT="45675" marB="4567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Textiles</a:t>
                      </a:r>
                    </a:p>
                  </a:txBody>
                  <a:tcPr marT="45675" marB="4567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America</a:t>
                      </a:r>
                    </a:p>
                  </a:txBody>
                  <a:tcPr marT="45675" marB="4567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charset="0"/>
                      </a:endParaRPr>
                    </a:p>
                  </a:txBody>
                  <a:tcPr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charset="0"/>
                      </a:endParaRPr>
                    </a:p>
                  </a:txBody>
                  <a:tcPr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Brazil</a:t>
                      </a:r>
                    </a:p>
                  </a:txBody>
                  <a:tcPr marT="45675" marB="4567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charset="0"/>
                      </a:endParaRPr>
                    </a:p>
                  </a:txBody>
                  <a:tcPr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874094" y="3854846"/>
            <a:ext cx="2482879" cy="64633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America exports _____. </a:t>
            </a:r>
          </a:p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Brazil exports _____.</a:t>
            </a:r>
          </a:p>
        </p:txBody>
      </p:sp>
      <p:graphicFrame>
        <p:nvGraphicFramePr>
          <p:cNvPr id="4" name="Group 67">
            <a:extLst>
              <a:ext uri="{FF2B5EF4-FFF2-40B4-BE49-F238E27FC236}">
                <a16:creationId xmlns:a16="http://schemas.microsoft.com/office/drawing/2014/main" id="{490AD8DE-A8C0-5857-8D34-3044B298F5E3}"/>
              </a:ext>
            </a:extLst>
          </p:cNvPr>
          <p:cNvGraphicFramePr>
            <a:graphicFrameLocks/>
          </p:cNvGraphicFramePr>
          <p:nvPr/>
        </p:nvGraphicFramePr>
        <p:xfrm>
          <a:off x="6908767" y="4918620"/>
          <a:ext cx="2830322" cy="1551193"/>
        </p:xfrm>
        <a:graphic>
          <a:graphicData uri="http://schemas.openxmlformats.org/drawingml/2006/table">
            <a:tbl>
              <a:tblPr/>
              <a:tblGrid>
                <a:gridCol w="1000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99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202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3632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Free Trade Wage</a:t>
                      </a:r>
                    </a:p>
                  </a:txBody>
                  <a:tcPr marT="45749" marB="4574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45749" marB="4574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Meat</a:t>
                      </a:r>
                    </a:p>
                  </a:txBody>
                  <a:tcPr marT="45675" marB="4567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Textiles</a:t>
                      </a:r>
                    </a:p>
                  </a:txBody>
                  <a:tcPr marT="45675" marB="4567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America</a:t>
                      </a:r>
                    </a:p>
                  </a:txBody>
                  <a:tcPr marT="45675" marB="4567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charset="0"/>
                      </a:endParaRPr>
                    </a:p>
                  </a:txBody>
                  <a:tcPr marT="45749" marB="4574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charset="0"/>
                      </a:endParaRPr>
                    </a:p>
                  </a:txBody>
                  <a:tcPr marT="45749" marB="4574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Brazil</a:t>
                      </a:r>
                    </a:p>
                  </a:txBody>
                  <a:tcPr marT="45675" marB="4567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45749" marB="4574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charset="0"/>
                      </a:endParaRPr>
                    </a:p>
                  </a:txBody>
                  <a:tcPr marT="45749" marB="4574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1B21799A-8BF6-6A52-2DBF-711B63976CEE}"/>
              </a:ext>
            </a:extLst>
          </p:cNvPr>
          <p:cNvSpPr txBox="1"/>
          <p:nvPr/>
        </p:nvSpPr>
        <p:spPr>
          <a:xfrm>
            <a:off x="3351317" y="4918620"/>
            <a:ext cx="283032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Assume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that the free trade price of meat (respectively, textiles) is the average of the autarky prices of meat (respectively, textiles) in America and Brazil.</a:t>
            </a: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6AD1F6FC-368B-627D-FEC5-4F43DBF352A4}"/>
              </a:ext>
            </a:extLst>
          </p:cNvPr>
          <p:cNvSpPr/>
          <p:nvPr/>
        </p:nvSpPr>
        <p:spPr>
          <a:xfrm>
            <a:off x="6256429" y="5582093"/>
            <a:ext cx="201088" cy="123194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Group 30">
            <a:extLst>
              <a:ext uri="{FF2B5EF4-FFF2-40B4-BE49-F238E27FC236}">
                <a16:creationId xmlns:a16="http://schemas.microsoft.com/office/drawing/2014/main" id="{9DA664CF-0DF7-036B-11EF-B5FC5EFC1BB3}"/>
              </a:ext>
            </a:extLst>
          </p:cNvPr>
          <p:cNvGraphicFramePr>
            <a:graphicFrameLocks/>
          </p:cNvGraphicFramePr>
          <p:nvPr/>
        </p:nvGraphicFramePr>
        <p:xfrm>
          <a:off x="3868525" y="1591303"/>
          <a:ext cx="8234017" cy="1828960"/>
        </p:xfrm>
        <a:graphic>
          <a:graphicData uri="http://schemas.openxmlformats.org/drawingml/2006/table">
            <a:tbl>
              <a:tblPr/>
              <a:tblGrid>
                <a:gridCol w="18176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144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018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Price of 1 unit of … </a:t>
                      </a:r>
                    </a:p>
                  </a:txBody>
                  <a:tcPr marL="91446" marR="91446" marT="45736" marB="4573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46" marR="91446" marT="45736" marB="4573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Meat</a:t>
                      </a:r>
                    </a:p>
                  </a:txBody>
                  <a:tcPr marT="45675" marB="4567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Textiles</a:t>
                      </a:r>
                    </a:p>
                  </a:txBody>
                  <a:tcPr marT="45675" marB="4567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America Autarky</a:t>
                      </a:r>
                    </a:p>
                  </a:txBody>
                  <a:tcPr marL="91446" marR="91446" marT="45736" marB="4573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46" marR="91446" marT="45736" marB="457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46" marR="91446" marT="45736" marB="457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Free Trade</a:t>
                      </a:r>
                    </a:p>
                  </a:txBody>
                  <a:tcPr marL="91446" marR="91446" marT="45736" marB="4573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Average of autarky meat prices</a:t>
                      </a:r>
                    </a:p>
                  </a:txBody>
                  <a:tcPr marL="91446" marR="91446" marT="45736" marB="457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Average of autarky textiles prices</a:t>
                      </a:r>
                    </a:p>
                  </a:txBody>
                  <a:tcPr marL="91446" marR="91446" marT="45736" marB="457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3706306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Brazil Autarky</a:t>
                      </a:r>
                    </a:p>
                  </a:txBody>
                  <a:tcPr marL="91446" marR="91446" marT="45736" marB="4573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46" marR="91446" marT="45736" marB="457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46" marR="91446" marT="45736" marB="457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3739245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dirty="0"/>
              <a:t>Exercise 2</a:t>
            </a:r>
          </a:p>
        </p:txBody>
      </p:sp>
      <p:graphicFrame>
        <p:nvGraphicFramePr>
          <p:cNvPr id="78851" name="Group 3"/>
          <p:cNvGraphicFramePr>
            <a:graphicFrameLocks noGrp="1"/>
          </p:cNvGraphicFramePr>
          <p:nvPr>
            <p:ph sz="half" idx="1"/>
          </p:nvPr>
        </p:nvGraphicFramePr>
        <p:xfrm>
          <a:off x="73402" y="1591303"/>
          <a:ext cx="3692525" cy="1462694"/>
        </p:xfrm>
        <a:graphic>
          <a:graphicData uri="http://schemas.openxmlformats.org/drawingml/2006/table">
            <a:tbl>
              <a:tblPr/>
              <a:tblGrid>
                <a:gridCol w="1000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6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46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5677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Hours needed to make 1 unit of …</a:t>
                      </a:r>
                    </a:p>
                  </a:txBody>
                  <a:tcPr marT="45675" marB="4567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67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45675" marB="4567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Meat</a:t>
                      </a:r>
                    </a:p>
                  </a:txBody>
                  <a:tcPr marT="45675" marB="4567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Textiles</a:t>
                      </a:r>
                    </a:p>
                  </a:txBody>
                  <a:tcPr marT="45675" marB="4567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America</a:t>
                      </a:r>
                    </a:p>
                  </a:txBody>
                  <a:tcPr marT="45675" marB="4567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T="45675" marB="4567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T="45675" marB="4567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Brazil</a:t>
                      </a:r>
                    </a:p>
                  </a:txBody>
                  <a:tcPr marT="45675" marB="4567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T="45675" marB="4567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T="45675" marB="4567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78915" name="Group 67"/>
          <p:cNvGraphicFramePr>
            <a:graphicFrameLocks noGrp="1"/>
          </p:cNvGraphicFramePr>
          <p:nvPr>
            <p:ph sz="quarter" idx="2"/>
          </p:nvPr>
        </p:nvGraphicFramePr>
        <p:xfrm>
          <a:off x="90635" y="4918621"/>
          <a:ext cx="2830322" cy="1551193"/>
        </p:xfrm>
        <a:graphic>
          <a:graphicData uri="http://schemas.openxmlformats.org/drawingml/2006/table">
            <a:tbl>
              <a:tblPr/>
              <a:tblGrid>
                <a:gridCol w="1000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99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202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3632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Autarky Wage</a:t>
                      </a:r>
                    </a:p>
                  </a:txBody>
                  <a:tcPr marT="45749" marB="4574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45749" marB="4574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Meat</a:t>
                      </a:r>
                    </a:p>
                  </a:txBody>
                  <a:tcPr marT="45675" marB="4567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Textiles</a:t>
                      </a:r>
                    </a:p>
                  </a:txBody>
                  <a:tcPr marT="45675" marB="4567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America</a:t>
                      </a:r>
                    </a:p>
                  </a:txBody>
                  <a:tcPr marT="45675" marB="4567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charset="0"/>
                      </a:endParaRPr>
                    </a:p>
                  </a:txBody>
                  <a:tcPr marT="45749" marB="4574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charset="0"/>
                      </a:endParaRPr>
                    </a:p>
                  </a:txBody>
                  <a:tcPr marT="45749" marB="4574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Brazil</a:t>
                      </a:r>
                    </a:p>
                  </a:txBody>
                  <a:tcPr marT="45675" marB="4567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45749" marB="4574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charset="0"/>
                      </a:endParaRPr>
                    </a:p>
                  </a:txBody>
                  <a:tcPr marT="45749" marB="4574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78937" name="Group 89"/>
          <p:cNvGraphicFramePr>
            <a:graphicFrameLocks noGrp="1"/>
          </p:cNvGraphicFramePr>
          <p:nvPr>
            <p:ph sz="quarter" idx="3"/>
          </p:nvPr>
        </p:nvGraphicFramePr>
        <p:xfrm>
          <a:off x="90635" y="3336594"/>
          <a:ext cx="2830322" cy="1462872"/>
        </p:xfrm>
        <a:graphic>
          <a:graphicData uri="http://schemas.openxmlformats.org/drawingml/2006/table">
            <a:tbl>
              <a:tblPr/>
              <a:tblGrid>
                <a:gridCol w="1000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99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202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5693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One hour’s output of …</a:t>
                      </a:r>
                    </a:p>
                  </a:txBody>
                  <a:tcPr marT="45699" marB="456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6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45699" marB="456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Meat</a:t>
                      </a:r>
                    </a:p>
                  </a:txBody>
                  <a:tcPr marT="45675" marB="4567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Textiles</a:t>
                      </a:r>
                    </a:p>
                  </a:txBody>
                  <a:tcPr marT="45675" marB="4567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America</a:t>
                      </a:r>
                    </a:p>
                  </a:txBody>
                  <a:tcPr marT="45675" marB="4567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charset="0"/>
                      </a:endParaRPr>
                    </a:p>
                  </a:txBody>
                  <a:tcPr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charset="0"/>
                      </a:endParaRPr>
                    </a:p>
                  </a:txBody>
                  <a:tcPr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Brazil</a:t>
                      </a:r>
                    </a:p>
                  </a:txBody>
                  <a:tcPr marT="45675" marB="4567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charset="0"/>
                      </a:endParaRPr>
                    </a:p>
                  </a:txBody>
                  <a:tcPr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874094" y="3854846"/>
            <a:ext cx="2482879" cy="64633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America exports _____. </a:t>
            </a:r>
          </a:p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Brazil exports _____.</a:t>
            </a:r>
          </a:p>
        </p:txBody>
      </p:sp>
      <p:graphicFrame>
        <p:nvGraphicFramePr>
          <p:cNvPr id="4" name="Group 67">
            <a:extLst>
              <a:ext uri="{FF2B5EF4-FFF2-40B4-BE49-F238E27FC236}">
                <a16:creationId xmlns:a16="http://schemas.microsoft.com/office/drawing/2014/main" id="{490AD8DE-A8C0-5857-8D34-3044B298F5E3}"/>
              </a:ext>
            </a:extLst>
          </p:cNvPr>
          <p:cNvGraphicFramePr>
            <a:graphicFrameLocks/>
          </p:cNvGraphicFramePr>
          <p:nvPr/>
        </p:nvGraphicFramePr>
        <p:xfrm>
          <a:off x="6908767" y="4918620"/>
          <a:ext cx="2830322" cy="1551193"/>
        </p:xfrm>
        <a:graphic>
          <a:graphicData uri="http://schemas.openxmlformats.org/drawingml/2006/table">
            <a:tbl>
              <a:tblPr/>
              <a:tblGrid>
                <a:gridCol w="1000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99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202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3632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Free Trade Wage</a:t>
                      </a:r>
                    </a:p>
                  </a:txBody>
                  <a:tcPr marT="45749" marB="4574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45749" marB="4574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Meat</a:t>
                      </a:r>
                    </a:p>
                  </a:txBody>
                  <a:tcPr marT="45675" marB="4567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Textiles</a:t>
                      </a:r>
                    </a:p>
                  </a:txBody>
                  <a:tcPr marT="45675" marB="4567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America</a:t>
                      </a:r>
                    </a:p>
                  </a:txBody>
                  <a:tcPr marT="45675" marB="4567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charset="0"/>
                      </a:endParaRPr>
                    </a:p>
                  </a:txBody>
                  <a:tcPr marT="45749" marB="4574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charset="0"/>
                      </a:endParaRPr>
                    </a:p>
                  </a:txBody>
                  <a:tcPr marT="45749" marB="4574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Brazil</a:t>
                      </a:r>
                    </a:p>
                  </a:txBody>
                  <a:tcPr marT="45675" marB="4567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45749" marB="4574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charset="0"/>
                      </a:endParaRPr>
                    </a:p>
                  </a:txBody>
                  <a:tcPr marT="45749" marB="4574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1B21799A-8BF6-6A52-2DBF-711B63976CEE}"/>
              </a:ext>
            </a:extLst>
          </p:cNvPr>
          <p:cNvSpPr txBox="1"/>
          <p:nvPr/>
        </p:nvSpPr>
        <p:spPr>
          <a:xfrm>
            <a:off x="3351317" y="4918620"/>
            <a:ext cx="283032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Assume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that the free trade price of meat (respectively, textiles) is the average of the autarky prices of meat (respectively, textiles) in America and Brazil.</a:t>
            </a: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6AD1F6FC-368B-627D-FEC5-4F43DBF352A4}"/>
              </a:ext>
            </a:extLst>
          </p:cNvPr>
          <p:cNvSpPr/>
          <p:nvPr/>
        </p:nvSpPr>
        <p:spPr>
          <a:xfrm>
            <a:off x="6256429" y="5582093"/>
            <a:ext cx="201088" cy="123194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Group 30">
            <a:extLst>
              <a:ext uri="{FF2B5EF4-FFF2-40B4-BE49-F238E27FC236}">
                <a16:creationId xmlns:a16="http://schemas.microsoft.com/office/drawing/2014/main" id="{9DA664CF-0DF7-036B-11EF-B5FC5EFC1BB3}"/>
              </a:ext>
            </a:extLst>
          </p:cNvPr>
          <p:cNvGraphicFramePr>
            <a:graphicFrameLocks/>
          </p:cNvGraphicFramePr>
          <p:nvPr/>
        </p:nvGraphicFramePr>
        <p:xfrm>
          <a:off x="3868525" y="1591303"/>
          <a:ext cx="8234017" cy="1828960"/>
        </p:xfrm>
        <a:graphic>
          <a:graphicData uri="http://schemas.openxmlformats.org/drawingml/2006/table">
            <a:tbl>
              <a:tblPr/>
              <a:tblGrid>
                <a:gridCol w="18176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144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018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Price of 1 unit of … </a:t>
                      </a:r>
                    </a:p>
                  </a:txBody>
                  <a:tcPr marL="91446" marR="91446" marT="45736" marB="4573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46" marR="91446" marT="45736" marB="4573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Meat</a:t>
                      </a:r>
                    </a:p>
                  </a:txBody>
                  <a:tcPr marT="45675" marB="4567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Textiles</a:t>
                      </a:r>
                    </a:p>
                  </a:txBody>
                  <a:tcPr marT="45675" marB="4567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America Autarky</a:t>
                      </a:r>
                    </a:p>
                  </a:txBody>
                  <a:tcPr marL="91446" marR="91446" marT="45736" marB="4573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46" marR="91446" marT="45736" marB="457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46" marR="91446" marT="45736" marB="457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Free Trade</a:t>
                      </a:r>
                    </a:p>
                  </a:txBody>
                  <a:tcPr marL="91446" marR="91446" marT="45736" marB="4573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Average of autarky meat prices</a:t>
                      </a:r>
                    </a:p>
                  </a:txBody>
                  <a:tcPr marL="91446" marR="91446" marT="45736" marB="457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Average of autarky textiles prices</a:t>
                      </a:r>
                    </a:p>
                  </a:txBody>
                  <a:tcPr marL="91446" marR="91446" marT="45736" marB="457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3706306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Brazil Autarky</a:t>
                      </a:r>
                    </a:p>
                  </a:txBody>
                  <a:tcPr marL="91446" marR="91446" marT="45736" marB="4573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46" marR="91446" marT="45736" marB="457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46" marR="91446" marT="45736" marB="457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3953413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We’re Done!</a:t>
            </a:r>
          </a:p>
        </p:txBody>
      </p:sp>
      <p:sp>
        <p:nvSpPr>
          <p:cNvPr id="83971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Any questions or comments?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/>
              <a:t>The Ricardian Assumptions—Governments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solidFill>
                  <a:srgbClr val="C00000"/>
                </a:solidFill>
              </a:rPr>
              <a:t>Governments do not interfere with the smooth functioning of markets</a:t>
            </a:r>
          </a:p>
          <a:p>
            <a:pPr lvl="1" eaLnBrk="1" hangingPunct="1"/>
            <a:r>
              <a:rPr lang="en-US" altLang="en-US" dirty="0">
                <a:solidFill>
                  <a:srgbClr val="C00000"/>
                </a:solidFill>
              </a:rPr>
              <a:t>there are no taxes, subsidies, tariffs, quotas, etc</a:t>
            </a:r>
            <a:r>
              <a:rPr lang="en-US" altLang="en-US" dirty="0"/>
              <a:t>.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1E88F7-B050-CEAA-EF6F-821AB41B81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400" dirty="0"/>
              <a:t>The Ricardian Assumptions—Trade, Markets, Prices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A4651E-44B7-C83F-7BFA-826A53FEF2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 will simplify the standard Ricardian assumptions further</a:t>
            </a:r>
          </a:p>
          <a:p>
            <a:r>
              <a:rPr lang="en-US" dirty="0">
                <a:solidFill>
                  <a:srgbClr val="C00000"/>
                </a:solidFill>
              </a:rPr>
              <a:t>Assume all trade is </a:t>
            </a:r>
            <a:r>
              <a:rPr lang="en-US" i="1" dirty="0">
                <a:solidFill>
                  <a:srgbClr val="C00000"/>
                </a:solidFill>
              </a:rPr>
              <a:t>barter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the </a:t>
            </a:r>
            <a:r>
              <a:rPr lang="en-US" i="1" dirty="0">
                <a:solidFill>
                  <a:srgbClr val="C00000"/>
                </a:solidFill>
              </a:rPr>
              <a:t>price</a:t>
            </a:r>
            <a:r>
              <a:rPr lang="en-US" dirty="0">
                <a:solidFill>
                  <a:srgbClr val="C00000"/>
                </a:solidFill>
              </a:rPr>
              <a:t> of a gallon of wine is </a:t>
            </a:r>
            <a:r>
              <a:rPr lang="en-US" i="1" dirty="0" err="1">
                <a:solidFill>
                  <a:srgbClr val="C00000"/>
                </a:solidFill>
              </a:rPr>
              <a:t>p</a:t>
            </a:r>
            <a:r>
              <a:rPr lang="en-US" baseline="-25000" dirty="0" err="1">
                <a:solidFill>
                  <a:srgbClr val="C00000"/>
                </a:solidFill>
              </a:rPr>
              <a:t>W</a:t>
            </a:r>
            <a:r>
              <a:rPr lang="en-US" dirty="0">
                <a:solidFill>
                  <a:srgbClr val="C00000"/>
                </a:solidFill>
              </a:rPr>
              <a:t> pounds of cheese (in every purchase/sale of wine), and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the </a:t>
            </a:r>
            <a:r>
              <a:rPr lang="en-US" i="1" dirty="0">
                <a:solidFill>
                  <a:srgbClr val="C00000"/>
                </a:solidFill>
              </a:rPr>
              <a:t>price</a:t>
            </a:r>
            <a:r>
              <a:rPr lang="en-US" dirty="0">
                <a:solidFill>
                  <a:srgbClr val="C00000"/>
                </a:solidFill>
              </a:rPr>
              <a:t> of a pound of cheese is </a:t>
            </a:r>
            <a:r>
              <a:rPr lang="en-US" i="1" dirty="0" err="1">
                <a:solidFill>
                  <a:srgbClr val="C00000"/>
                </a:solidFill>
              </a:rPr>
              <a:t>p</a:t>
            </a:r>
            <a:r>
              <a:rPr lang="en-US" baseline="-25000" dirty="0" err="1">
                <a:solidFill>
                  <a:srgbClr val="C00000"/>
                </a:solidFill>
              </a:rPr>
              <a:t>C</a:t>
            </a:r>
            <a:r>
              <a:rPr lang="en-US" dirty="0">
                <a:solidFill>
                  <a:srgbClr val="C00000"/>
                </a:solidFill>
              </a:rPr>
              <a:t> gallons of wine (in every purchase/sale of cheese).</a:t>
            </a:r>
          </a:p>
          <a:p>
            <a:r>
              <a:rPr lang="en-US" dirty="0"/>
              <a:t>These barter prices are also called </a:t>
            </a:r>
            <a:r>
              <a:rPr lang="en-US" i="1" dirty="0"/>
              <a:t>relative prices</a:t>
            </a:r>
          </a:p>
        </p:txBody>
      </p:sp>
    </p:spTree>
    <p:extLst>
      <p:ext uri="{BB962C8B-B14F-4D97-AF65-F5344CB8AC3E}">
        <p14:creationId xmlns:p14="http://schemas.microsoft.com/office/powerpoint/2010/main" val="177074870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527472a6-5299-491c-99bf-f2b375b61859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3A951046BD4EE49A78B4E031C4D4D9A" ma:contentTypeVersion="16" ma:contentTypeDescription="Create a new document." ma:contentTypeScope="" ma:versionID="ae1d65503d5416a9720b15b4da24f83b">
  <xsd:schema xmlns:xsd="http://www.w3.org/2001/XMLSchema" xmlns:xs="http://www.w3.org/2001/XMLSchema" xmlns:p="http://schemas.microsoft.com/office/2006/metadata/properties" xmlns:ns3="527472a6-5299-491c-99bf-f2b375b61859" xmlns:ns4="f882888a-da79-4028-ace3-ad998b66344f" targetNamespace="http://schemas.microsoft.com/office/2006/metadata/properties" ma:root="true" ma:fieldsID="3e4043951c897755273e1d2b170ef0cd" ns3:_="" ns4:_="">
    <xsd:import namespace="527472a6-5299-491c-99bf-f2b375b61859"/>
    <xsd:import namespace="f882888a-da79-4028-ace3-ad998b66344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_activity" minOccurs="0"/>
                <xsd:element ref="ns3:MediaServiceObjectDetectorVersion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7472a6-5299-491c-99bf-f2b375b6185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_activity" ma:index="21" nillable="true" ma:displayName="_activity" ma:hidden="true" ma:internalName="_activity">
      <xsd:simpleType>
        <xsd:restriction base="dms:Note"/>
      </xsd:simpleType>
    </xsd:element>
    <xsd:element name="MediaServiceObjectDetectorVersions" ma:index="22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882888a-da79-4028-ace3-ad998b66344f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28AAC26-17A6-4109-AFD5-BFDF13F4CDD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127E5D3-DF18-4702-8E59-7F5DF99C8D31}">
  <ds:schemaRefs>
    <ds:schemaRef ds:uri="http://purl.org/dc/dcmitype/"/>
    <ds:schemaRef ds:uri="http://www.w3.org/XML/1998/namespace"/>
    <ds:schemaRef ds:uri="http://purl.org/dc/terms/"/>
    <ds:schemaRef ds:uri="http://purl.org/dc/elements/1.1/"/>
    <ds:schemaRef ds:uri="527472a6-5299-491c-99bf-f2b375b61859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f882888a-da79-4028-ace3-ad998b66344f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FCAC7411-F50F-44BF-8413-614C56114C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27472a6-5299-491c-99bf-f2b375b61859"/>
    <ds:schemaRef ds:uri="f882888a-da79-4028-ace3-ad998b66344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5616</TotalTime>
  <Words>6452</Words>
  <Application>Microsoft Office PowerPoint</Application>
  <PresentationFormat>Widescreen</PresentationFormat>
  <Paragraphs>1193</Paragraphs>
  <Slides>72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72</vt:i4>
      </vt:variant>
    </vt:vector>
  </HeadingPairs>
  <TitlesOfParts>
    <vt:vector size="77" baseType="lpstr">
      <vt:lpstr>Arial</vt:lpstr>
      <vt:lpstr>Calibri</vt:lpstr>
      <vt:lpstr>Cambria Math</vt:lpstr>
      <vt:lpstr>Times</vt:lpstr>
      <vt:lpstr>Default Design</vt:lpstr>
      <vt:lpstr>The Ricardian Theory of Trade</vt:lpstr>
      <vt:lpstr>The Ricardian Model</vt:lpstr>
      <vt:lpstr>The assumptions of the Ricardian theory of trade</vt:lpstr>
      <vt:lpstr>The Ricardian Assumptions—Basics</vt:lpstr>
      <vt:lpstr>The Ricardian Assumptions—Preferences</vt:lpstr>
      <vt:lpstr>The Ricardian Assumptions—Preferences</vt:lpstr>
      <vt:lpstr>The Ricardian Assumptions—Markets</vt:lpstr>
      <vt:lpstr>The Ricardian Assumptions—Governments</vt:lpstr>
      <vt:lpstr>The Ricardian Assumptions—Trade, Markets, Prices</vt:lpstr>
      <vt:lpstr>The Ricardian Assumptions—Prices</vt:lpstr>
      <vt:lpstr>The Ricardian Assumptions—Wages</vt:lpstr>
      <vt:lpstr>The Ricardian Assumptions—Technology</vt:lpstr>
      <vt:lpstr>Technology—Our Example</vt:lpstr>
      <vt:lpstr>Autarky prices</vt:lpstr>
      <vt:lpstr>Autarky: Home</vt:lpstr>
      <vt:lpstr>Autarky: Home</vt:lpstr>
      <vt:lpstr>Autarky: Home</vt:lpstr>
      <vt:lpstr>Autarky: Home</vt:lpstr>
      <vt:lpstr>Autarky: Home</vt:lpstr>
      <vt:lpstr>Autarky: Home</vt:lpstr>
      <vt:lpstr>Autarky: Home</vt:lpstr>
      <vt:lpstr>Autarky: Home</vt:lpstr>
      <vt:lpstr>Autarky: Home</vt:lpstr>
      <vt:lpstr>Autarky: Foreign</vt:lpstr>
      <vt:lpstr>Autarky: Foreign</vt:lpstr>
      <vt:lpstr>Autarky: Foreign</vt:lpstr>
      <vt:lpstr>Autarky: Foreign</vt:lpstr>
      <vt:lpstr>Autarky: Foreign</vt:lpstr>
      <vt:lpstr>Autarky: Summary</vt:lpstr>
      <vt:lpstr>Opportunity Cost</vt:lpstr>
      <vt:lpstr>Opportunity Cost</vt:lpstr>
      <vt:lpstr>Autarky Prices = Opportunity Costs</vt:lpstr>
      <vt:lpstr>Free trade</vt:lpstr>
      <vt:lpstr>Tech Differences Cause Trade!</vt:lpstr>
      <vt:lpstr>Free-Trade Equilibrium: Example</vt:lpstr>
      <vt:lpstr>Autarky and Free Trade: Summary</vt:lpstr>
      <vt:lpstr>Autarky and Free Trade: Summary</vt:lpstr>
      <vt:lpstr>Free-Trade Equilibrium: Example</vt:lpstr>
      <vt:lpstr>wages</vt:lpstr>
      <vt:lpstr>Autarky and Free Trade: Wages</vt:lpstr>
      <vt:lpstr>Autarky and Free Trade: Wages</vt:lpstr>
      <vt:lpstr>The Make-or-Buy Decision Under Free Trade</vt:lpstr>
      <vt:lpstr>The Gain from Trade</vt:lpstr>
      <vt:lpstr>The Gains from Trade</vt:lpstr>
      <vt:lpstr>Ricardian Model: Main Lessons</vt:lpstr>
      <vt:lpstr>Bonus: commentary</vt:lpstr>
      <vt:lpstr>Misconceptions About  Comparative Advantage</vt:lpstr>
      <vt:lpstr>Misconceptions About  Comparative Advantage (cont.)</vt:lpstr>
      <vt:lpstr>Misconceptions About  Comparative Advantage (cont.)</vt:lpstr>
      <vt:lpstr>Transportation Costs  and Non-traded Goods</vt:lpstr>
      <vt:lpstr>Transportation Costs  and Non-traded Goods (cont.)</vt:lpstr>
      <vt:lpstr>Empirical Evidence</vt:lpstr>
      <vt:lpstr>Empirical Evidence (cont.)</vt:lpstr>
      <vt:lpstr>Exercise with solution</vt:lpstr>
      <vt:lpstr>Exercise: Autarky Relative Prices</vt:lpstr>
      <vt:lpstr>Exercise: Autarky Relative Prices</vt:lpstr>
      <vt:lpstr>Exercise: Autarky Relative Prices</vt:lpstr>
      <vt:lpstr>Exercise: Autarky Relative Prices</vt:lpstr>
      <vt:lpstr>Exercise: Autarky Relative Prices</vt:lpstr>
      <vt:lpstr>Exercise: Autarky Relative Prices</vt:lpstr>
      <vt:lpstr>Exercise: Autarky Relative Wages</vt:lpstr>
      <vt:lpstr>Exercise: Autarky Relative Wages</vt:lpstr>
      <vt:lpstr>Exercise: Autarky Relative Wages</vt:lpstr>
      <vt:lpstr>Exercise: Autarky Relative Wages</vt:lpstr>
      <vt:lpstr>Exercise: Free Trade Relative Wages</vt:lpstr>
      <vt:lpstr>Exercise: Free Trade Relative Wages</vt:lpstr>
      <vt:lpstr>Exercise: Free Trade Relative Wages</vt:lpstr>
      <vt:lpstr>Exercise: What does Free Trade do to Relative Wages</vt:lpstr>
      <vt:lpstr>exercises</vt:lpstr>
      <vt:lpstr>Exercise 1</vt:lpstr>
      <vt:lpstr>Exercise 2</vt:lpstr>
      <vt:lpstr>We’re Done!</vt:lpstr>
    </vt:vector>
  </TitlesOfParts>
  <Company>Information Technology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Ricardian Theory of Trade</dc:title>
  <dc:creator>student222</dc:creator>
  <cp:lastModifiedBy>Udayan Roy</cp:lastModifiedBy>
  <cp:revision>265</cp:revision>
  <dcterms:created xsi:type="dcterms:W3CDTF">2003-10-27T13:35:04Z</dcterms:created>
  <dcterms:modified xsi:type="dcterms:W3CDTF">2023-10-30T18:29:20Z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0x01010093A951046BD4EE49A78B4E031C4D4D9A</vt:lpwstr>
  </property>
</Properties>
</file>