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2"/>
  </p:notesMasterIdLst>
  <p:sldIdLst>
    <p:sldId id="257" r:id="rId2"/>
    <p:sldId id="341" r:id="rId3"/>
    <p:sldId id="321" r:id="rId4"/>
    <p:sldId id="260" r:id="rId5"/>
    <p:sldId id="364" r:id="rId6"/>
    <p:sldId id="342" r:id="rId7"/>
    <p:sldId id="262" r:id="rId8"/>
    <p:sldId id="357" r:id="rId9"/>
    <p:sldId id="359" r:id="rId10"/>
    <p:sldId id="343" r:id="rId11"/>
    <p:sldId id="264" r:id="rId12"/>
    <p:sldId id="344" r:id="rId13"/>
    <p:sldId id="362" r:id="rId14"/>
    <p:sldId id="365" r:id="rId15"/>
    <p:sldId id="366" r:id="rId16"/>
    <p:sldId id="367" r:id="rId17"/>
    <p:sldId id="368" r:id="rId18"/>
    <p:sldId id="363" r:id="rId19"/>
    <p:sldId id="327" r:id="rId20"/>
    <p:sldId id="277" r:id="rId21"/>
    <p:sldId id="278" r:id="rId22"/>
    <p:sldId id="311" r:id="rId23"/>
    <p:sldId id="360" r:id="rId24"/>
    <p:sldId id="355" r:id="rId25"/>
    <p:sldId id="356" r:id="rId26"/>
    <p:sldId id="281" r:id="rId27"/>
    <p:sldId id="346" r:id="rId28"/>
    <p:sldId id="369" r:id="rId29"/>
    <p:sldId id="353" r:id="rId30"/>
    <p:sldId id="354" r:id="rId3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47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E57EF-FFA5-7932-657F-491058010597}" v="2" dt="2023-11-07T16:15:27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0445" autoAdjust="0"/>
  </p:normalViewPr>
  <p:slideViewPr>
    <p:cSldViewPr snapToGrid="0">
      <p:cViewPr varScale="1">
        <p:scale>
          <a:sx n="60" d="100"/>
          <a:sy n="60" d="100"/>
        </p:scale>
        <p:origin x="884" y="52"/>
      </p:cViewPr>
      <p:guideLst>
        <p:guide orient="horz" pos="2256"/>
        <p:guide pos="47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00"/>
    </p:cViewPr>
  </p:sorterViewPr>
  <p:notesViewPr>
    <p:cSldViewPr snapToGrid="0">
      <p:cViewPr varScale="1">
        <p:scale>
          <a:sx n="53" d="100"/>
          <a:sy n="53" d="100"/>
        </p:scale>
        <p:origin x="-12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dayan Roy" userId="S::udayan.roy@liu.edu::b5387a02-142c-4af0-bee5-2683155e8383" providerId="AD" clId="Web-{7C0E57EF-FFA5-7932-657F-491058010597}"/>
    <pc:docChg chg="modSld">
      <pc:chgData name="Udayan Roy" userId="S::udayan.roy@liu.edu::b5387a02-142c-4af0-bee5-2683155e8383" providerId="AD" clId="Web-{7C0E57EF-FFA5-7932-657F-491058010597}" dt="2023-11-07T16:15:27.337" v="1" actId="20577"/>
      <pc:docMkLst>
        <pc:docMk/>
      </pc:docMkLst>
      <pc:sldChg chg="modSp">
        <pc:chgData name="Udayan Roy" userId="S::udayan.roy@liu.edu::b5387a02-142c-4af0-bee5-2683155e8383" providerId="AD" clId="Web-{7C0E57EF-FFA5-7932-657F-491058010597}" dt="2023-11-07T16:15:27.337" v="1" actId="20577"/>
        <pc:sldMkLst>
          <pc:docMk/>
          <pc:sldMk cId="0" sldId="344"/>
        </pc:sldMkLst>
        <pc:spChg chg="mod">
          <ac:chgData name="Udayan Roy" userId="S::udayan.roy@liu.edu::b5387a02-142c-4af0-bee5-2683155e8383" providerId="AD" clId="Web-{7C0E57EF-FFA5-7932-657F-491058010597}" dt="2023-11-07T16:15:27.337" v="1" actId="20577"/>
          <ac:spMkLst>
            <pc:docMk/>
            <pc:sldMk cId="0" sldId="344"/>
            <ac:spMk id="204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C8DE037-6361-44A2-B907-032100B4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97A16EC-8265-4A90-8302-980C018455A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E46440F-DB60-4DDF-A82B-4587B04D19E4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044267" y="762000"/>
            <a:ext cx="4572000" cy="1219200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4267" y="1905000"/>
            <a:ext cx="4572000" cy="3200400"/>
          </a:xfrm>
        </p:spPr>
        <p:txBody>
          <a:bodyPr/>
          <a:lstStyle>
            <a:lvl1pPr marL="0" indent="0">
              <a:buFont typeface="Times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6999765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93F6ED3F-F2BD-463A-B4E9-07838C91F88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679981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36567" y="317500"/>
            <a:ext cx="2791884" cy="5854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918" y="317500"/>
            <a:ext cx="8172449" cy="5854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191DEC3C-8644-4610-82D0-9E1B31ACD1A2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509239"/>
      </p:ext>
    </p:extLst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8" y="317500"/>
            <a:ext cx="11167533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1501" y="1752600"/>
            <a:ext cx="5475817" cy="44196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518" y="1752600"/>
            <a:ext cx="5477933" cy="44196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13-</a:t>
            </a:r>
            <a:fld id="{2ECB9224-B51C-4A03-8F6F-6ACB840CCD0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791779"/>
      </p:ext>
    </p:extLst>
  </p:cSld>
  <p:clrMapOvr>
    <a:masterClrMapping/>
  </p:clrMapOvr>
  <p:transition spd="med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8" y="317500"/>
            <a:ext cx="1116753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1501" y="1752600"/>
            <a:ext cx="5475817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50518" y="1752600"/>
            <a:ext cx="5477933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50518" y="4038600"/>
            <a:ext cx="5477933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8F2EDA46-49DD-4020-A3B5-D9EA3EE72E9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811878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14-</a:t>
            </a:r>
            <a:fld id="{2C677E50-3B4D-4C7C-9300-3C7AFE7D79A6}" type="slidenum">
              <a:rPr lang="en-US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514723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A51AA389-581C-49B3-85FE-0F83479D209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264119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1" y="1752600"/>
            <a:ext cx="547581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0518" y="1752600"/>
            <a:ext cx="5477933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46B0EA7F-1B94-4525-A58D-939EA5D7D98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446687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13-</a:t>
            </a:r>
            <a:fld id="{6F49E782-E85C-4007-BAD6-35D043883453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656493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13-</a:t>
            </a:r>
            <a:fld id="{368017A4-39A6-4827-8BEF-B2A8E2D69318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277285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582A6570-0F81-4C55-AAC9-52F2FA962A0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976718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C80E2347-4DEA-49D3-9506-3698841391B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702359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B4C0DA9F-6E31-4987-9F7E-78853617983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2532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0918" y="317500"/>
            <a:ext cx="111675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51467" y="6248400"/>
            <a:ext cx="81618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13-</a:t>
            </a:r>
            <a:fld id="{72ECD722-3E33-472E-9B76-F9E7ECA729B5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1" y="1752600"/>
            <a:ext cx="1115695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ransition spd="med">
    <p:pull dir="r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E614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rkets.ft.com/data/currencie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arkets.ft.com/data/currenci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60918" y="317500"/>
            <a:ext cx="11167533" cy="1143000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Chapter 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71501" y="1752600"/>
            <a:ext cx="5475817" cy="4419600"/>
          </a:xfrm>
        </p:spPr>
        <p:txBody>
          <a:bodyPr wrap="square" anchor="t">
            <a:normAutofit/>
          </a:bodyPr>
          <a:lstStyle/>
          <a:p>
            <a:pPr eaLnBrk="1" hangingPunct="1">
              <a:buFont typeface="Times" charset="0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Exchange Rates and the Foreign Exchange Market: An Asset Approach</a:t>
            </a:r>
          </a:p>
        </p:txBody>
      </p:sp>
      <p:pic>
        <p:nvPicPr>
          <p:cNvPr id="3" name="Picture 2" descr="A book cover with a globe and text&#10;&#10;Description automatically generated">
            <a:extLst>
              <a:ext uri="{FF2B5EF4-FFF2-40B4-BE49-F238E27FC236}">
                <a16:creationId xmlns:a16="http://schemas.microsoft.com/office/drawing/2014/main" id="{3CDF5E91-8F42-EF68-AD96-B432F6C4A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44" y="1752600"/>
            <a:ext cx="3535680" cy="4419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ea typeface="Calibri" pitchFamily="34" charset="0"/>
              </a:rPr>
              <a:t>How are exchange rates determined?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The exchange rate (</a:t>
            </a:r>
            <a:r>
              <a:rPr lang="en-US" altLang="en-US" i="1">
                <a:ea typeface="Calibri" pitchFamily="34" charset="0"/>
              </a:rPr>
              <a:t>E</a:t>
            </a:r>
            <a:r>
              <a:rPr lang="en-US" altLang="en-US">
                <a:ea typeface="Calibri" pitchFamily="34" charset="0"/>
              </a:rPr>
              <a:t>) is a price</a:t>
            </a:r>
          </a:p>
          <a:p>
            <a:pPr lvl="1"/>
            <a:r>
              <a:rPr lang="en-US" altLang="en-US">
                <a:ea typeface="Calibri" pitchFamily="34" charset="0"/>
              </a:rPr>
              <a:t>It may be the price of one currency in units of another, but it is a price nevertheless</a:t>
            </a:r>
          </a:p>
          <a:p>
            <a:pPr lvl="1"/>
            <a:r>
              <a:rPr lang="en-US" altLang="en-US">
                <a:ea typeface="Calibri" pitchFamily="34" charset="0"/>
              </a:rPr>
              <a:t>And people buy and sell currencies just like they trade goods and services</a:t>
            </a:r>
          </a:p>
          <a:p>
            <a:r>
              <a:rPr lang="en-US" altLang="en-US">
                <a:ea typeface="Calibri" pitchFamily="34" charset="0"/>
              </a:rPr>
              <a:t>So, the familiar theory of supply and demand can be used to explain what determines the exchange rate and what makes the exchange rate fluctuate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Calibri" pitchFamily="34" charset="0"/>
              </a:rPr>
              <a:t>The Foreign Exchange Market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altLang="en-US" sz="2400" dirty="0">
                <a:ea typeface="Calibri" pitchFamily="34" charset="0"/>
              </a:rPr>
              <a:t>The main participants: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70000"/>
              </a:spcBef>
              <a:buFont typeface="Times" charset="0"/>
              <a:buAutoNum type="arabicPeriod"/>
            </a:pPr>
            <a:r>
              <a:rPr lang="en-US" altLang="en-US" sz="2400" dirty="0">
                <a:ea typeface="Calibri" pitchFamily="34" charset="0"/>
              </a:rPr>
              <a:t>Commercial banks and other depository institutions: their transactions involve buying/selling of bank deposits in different currencies for their clients.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sz="2400" dirty="0">
                <a:ea typeface="Calibri" pitchFamily="34" charset="0"/>
              </a:rPr>
              <a:t>Non-bank financial institutions (pension funds, insurance funds) may buy/sell foreign assets.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sz="2400" dirty="0">
                <a:ea typeface="Calibri" pitchFamily="34" charset="0"/>
              </a:rPr>
              <a:t>Private firms: they conduct foreign currency transactions to buy/sell goods, assets or services.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sz="2400" dirty="0">
                <a:ea typeface="Calibri" pitchFamily="34" charset="0"/>
              </a:rPr>
              <a:t>Central banks: conduct official international </a:t>
            </a:r>
            <a:br>
              <a:rPr lang="en-US" altLang="en-US" sz="2400" dirty="0">
                <a:ea typeface="Calibri" pitchFamily="34" charset="0"/>
              </a:rPr>
            </a:br>
            <a:r>
              <a:rPr lang="en-US" altLang="en-US" sz="2400" dirty="0">
                <a:ea typeface="Calibri" pitchFamily="34" charset="0"/>
              </a:rPr>
              <a:t>reserves transactions.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sz="2400" dirty="0">
                <a:ea typeface="Calibri" pitchFamily="34" charset="0"/>
              </a:rPr>
              <a:t>Private individuals, such as tourists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ea typeface="Calibri" pitchFamily="34" charset="0"/>
              </a:rPr>
              <a:t>In which country should you keep your savings?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Calibri"/>
                <a:ea typeface="Calibri"/>
                <a:cs typeface="Calibri"/>
              </a:rPr>
              <a:t>This chapter simplifies the discussion by assuming that currency trades are motivated solely by our constant search for a good return on our savings</a:t>
            </a:r>
          </a:p>
          <a:p>
            <a:pPr>
              <a:defRPr/>
            </a:pPr>
            <a:r>
              <a:rPr lang="en-US" dirty="0"/>
              <a:t>If you think that your savings would grow fastest in a European bank, you will need to</a:t>
            </a:r>
          </a:p>
          <a:p>
            <a:pPr lvl="1">
              <a:defRPr/>
            </a:pPr>
            <a:r>
              <a:rPr lang="en-US" dirty="0"/>
              <a:t>Turn your US dollars into euros, and then</a:t>
            </a:r>
          </a:p>
          <a:p>
            <a:pPr lvl="1">
              <a:defRPr/>
            </a:pPr>
            <a:r>
              <a:rPr lang="en-US" dirty="0"/>
              <a:t>Deposit your euros in a European bank account</a:t>
            </a:r>
          </a:p>
          <a:p>
            <a:pPr>
              <a:defRPr/>
            </a:pPr>
            <a:r>
              <a:rPr lang="en-US" dirty="0"/>
              <a:t>Such trades represent supply and demand in currency markets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would you keep a dollar?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 American bank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Deposit dollars in bank today</a:t>
            </a:r>
          </a:p>
          <a:p>
            <a:r>
              <a:rPr lang="en-US" altLang="en-US" dirty="0"/>
              <a:t>A year later, the bank gives you your dollars back with interest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7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In a European bank</a:t>
            </a: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Buy euros with dollars today</a:t>
            </a:r>
          </a:p>
          <a:p>
            <a:pPr lvl="1"/>
            <a:endParaRPr lang="en-US" altLang="en-US" i="1" dirty="0"/>
          </a:p>
          <a:p>
            <a:r>
              <a:rPr lang="en-US" altLang="en-US" dirty="0"/>
              <a:t>Deposit euros in bank today</a:t>
            </a:r>
          </a:p>
          <a:p>
            <a:r>
              <a:rPr lang="en-US" altLang="en-US" dirty="0"/>
              <a:t>A year from today, the bank gives you your euros back with interest</a:t>
            </a:r>
          </a:p>
          <a:p>
            <a:pPr lvl="1"/>
            <a:r>
              <a:rPr lang="en-US" altLang="en-US" dirty="0"/>
              <a:t>                                                                            </a:t>
            </a:r>
            <a:br>
              <a:rPr lang="en-US" altLang="en-US" dirty="0"/>
            </a:br>
            <a:r>
              <a:rPr lang="en-US" altLang="en-US" dirty="0"/>
              <a:t>                   </a:t>
            </a:r>
          </a:p>
          <a:p>
            <a:r>
              <a:rPr lang="en-US" altLang="en-US" dirty="0"/>
              <a:t>Sell the euros and get dollars a year from today</a:t>
            </a:r>
          </a:p>
          <a:p>
            <a:pPr lvl="1"/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191167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would you keep a dollar?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 American bank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Deposit dollars in bank today</a:t>
            </a:r>
          </a:p>
          <a:p>
            <a:r>
              <a:rPr lang="en-US" altLang="en-US" dirty="0"/>
              <a:t>A year later, the bank gives you your dollars back with interest</a:t>
            </a:r>
          </a:p>
          <a:p>
            <a:pPr lvl="1"/>
            <a:r>
              <a:rPr lang="en-US" altLang="en-US" dirty="0"/>
              <a:t>You want today’s </a:t>
            </a:r>
            <a:r>
              <a:rPr lang="en-US" altLang="en-US" i="1" dirty="0"/>
              <a:t>R</a:t>
            </a:r>
            <a:r>
              <a:rPr lang="en-US" altLang="en-US" dirty="0"/>
              <a:t>, the domestic interest rate, to be </a:t>
            </a:r>
            <a:r>
              <a:rPr lang="en-US" altLang="en-US" i="1" dirty="0"/>
              <a:t>high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7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In a European bank</a:t>
            </a: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Buy euros with dollars today</a:t>
            </a:r>
          </a:p>
          <a:p>
            <a:pPr lvl="1"/>
            <a:r>
              <a:rPr lang="en-US" altLang="en-US" dirty="0"/>
              <a:t>You want today’s </a:t>
            </a:r>
            <a:r>
              <a:rPr lang="en-US" altLang="en-US" i="1" dirty="0"/>
              <a:t>E</a:t>
            </a:r>
            <a:r>
              <a:rPr lang="en-US" altLang="en-US" dirty="0"/>
              <a:t> to be </a:t>
            </a:r>
            <a:r>
              <a:rPr lang="en-US" altLang="en-US" i="1" dirty="0"/>
              <a:t>low</a:t>
            </a:r>
          </a:p>
          <a:p>
            <a:r>
              <a:rPr lang="en-US" altLang="en-US" dirty="0"/>
              <a:t>Deposit euros in bank today</a:t>
            </a:r>
          </a:p>
          <a:p>
            <a:r>
              <a:rPr lang="en-US" altLang="en-US" dirty="0"/>
              <a:t>A year from today, the bank gives you your euros back with interest</a:t>
            </a:r>
          </a:p>
          <a:p>
            <a:pPr lvl="1"/>
            <a:r>
              <a:rPr lang="en-US" altLang="en-US" dirty="0"/>
              <a:t>You want today’s </a:t>
            </a:r>
            <a:r>
              <a:rPr lang="en-US" altLang="en-US" i="1" dirty="0"/>
              <a:t>R</a:t>
            </a:r>
            <a:r>
              <a:rPr lang="en-US" altLang="en-US" dirty="0"/>
              <a:t>*, the foreign interest rate to be high</a:t>
            </a:r>
          </a:p>
          <a:p>
            <a:r>
              <a:rPr lang="en-US" altLang="en-US" dirty="0"/>
              <a:t>Sell the euros and get dollars a year from today</a:t>
            </a:r>
          </a:p>
          <a:p>
            <a:pPr lvl="1"/>
            <a:r>
              <a:rPr lang="en-US" altLang="en-US" dirty="0"/>
              <a:t>You want future </a:t>
            </a:r>
            <a:r>
              <a:rPr lang="en-US" altLang="en-US" i="1" dirty="0"/>
              <a:t>E</a:t>
            </a:r>
            <a:r>
              <a:rPr lang="en-US" altLang="en-US" dirty="0"/>
              <a:t> to be </a:t>
            </a:r>
            <a:r>
              <a:rPr lang="en-US" altLang="en-US" i="1" dirty="0"/>
              <a:t>high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495A6-7DEF-321E-0B7A-44F50B16C48E}"/>
              </a:ext>
            </a:extLst>
          </p:cNvPr>
          <p:cNvSpPr txBox="1"/>
          <p:nvPr/>
        </p:nvSpPr>
        <p:spPr>
          <a:xfrm>
            <a:off x="146026" y="5879812"/>
            <a:ext cx="4192057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domestic interest rate is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. The foreign interest rate is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*.</a:t>
            </a:r>
          </a:p>
        </p:txBody>
      </p:sp>
    </p:spTree>
    <p:extLst>
      <p:ext uri="{BB962C8B-B14F-4D97-AF65-F5344CB8AC3E}">
        <p14:creationId xmlns:p14="http://schemas.microsoft.com/office/powerpoint/2010/main" val="321176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would you keep a dollar?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 American bank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Deposit dollars in bank today</a:t>
            </a:r>
          </a:p>
          <a:p>
            <a:r>
              <a:rPr lang="en-US" altLang="en-US" dirty="0"/>
              <a:t>A year later, the bank gives you your dollars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</a:t>
            </a:r>
            <a:r>
              <a:rPr lang="en-US" altLang="en-US" dirty="0">
                <a:solidFill>
                  <a:srgbClr val="0000CC"/>
                </a:solidFill>
              </a:rPr>
              <a:t>, the domestic interest rate,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7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In a European bank</a:t>
            </a: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Buy euros with dollars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low</a:t>
            </a:r>
          </a:p>
          <a:p>
            <a:r>
              <a:rPr lang="en-US" altLang="en-US" dirty="0"/>
              <a:t>Deposit euros in bank today</a:t>
            </a:r>
          </a:p>
          <a:p>
            <a:r>
              <a:rPr lang="en-US" altLang="en-US" dirty="0"/>
              <a:t>A year from today, the bank gives you your euros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R*</a:t>
            </a:r>
            <a:r>
              <a:rPr lang="en-US" altLang="en-US" dirty="0">
                <a:solidFill>
                  <a:srgbClr val="0000CC"/>
                </a:solidFill>
              </a:rPr>
              <a:t>, the foreign interest rate to be high</a:t>
            </a:r>
          </a:p>
          <a:p>
            <a:r>
              <a:rPr lang="en-US" altLang="en-US" dirty="0"/>
              <a:t>Sell the euros and get dollars a year from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future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29582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would you keep a dollar?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 American bank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Deposit dollars in bank today</a:t>
            </a:r>
          </a:p>
          <a:p>
            <a:r>
              <a:rPr lang="en-US" altLang="en-US" dirty="0"/>
              <a:t>A year later, the bank gives you your dollars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</a:t>
            </a:r>
            <a:r>
              <a:rPr lang="en-US" altLang="en-US" dirty="0">
                <a:solidFill>
                  <a:srgbClr val="0000CC"/>
                </a:solidFill>
              </a:rPr>
              <a:t>, the domestic interest rate,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7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In a European bank</a:t>
            </a: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Buy euros with dollars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low</a:t>
            </a:r>
          </a:p>
          <a:p>
            <a:r>
              <a:rPr lang="en-US" altLang="en-US" dirty="0"/>
              <a:t>Deposit euros in bank today</a:t>
            </a:r>
          </a:p>
          <a:p>
            <a:r>
              <a:rPr lang="en-US" altLang="en-US" dirty="0"/>
              <a:t>A year from today, the bank gives you your euros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R*</a:t>
            </a:r>
            <a:r>
              <a:rPr lang="en-US" altLang="en-US" dirty="0">
                <a:solidFill>
                  <a:srgbClr val="0000CC"/>
                </a:solidFill>
              </a:rPr>
              <a:t>, the foreign interest rate to be high</a:t>
            </a:r>
          </a:p>
          <a:p>
            <a:r>
              <a:rPr lang="en-US" altLang="en-US" dirty="0"/>
              <a:t>Sell the euros and get dollars a year from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future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5C65E0-7161-AB3C-4903-A971B730FB22}"/>
              </a:ext>
            </a:extLst>
          </p:cNvPr>
          <p:cNvSpPr txBox="1"/>
          <p:nvPr/>
        </p:nvSpPr>
        <p:spPr>
          <a:xfrm>
            <a:off x="85541" y="4748645"/>
            <a:ext cx="593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When you deposit your money in a US bank, the only thing that matters to you is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43C4B0-1496-464B-88BC-91E1FBE3FC4B}"/>
              </a:ext>
            </a:extLst>
          </p:cNvPr>
          <p:cNvSpPr txBox="1"/>
          <p:nvPr/>
        </p:nvSpPr>
        <p:spPr>
          <a:xfrm>
            <a:off x="92467" y="5784280"/>
            <a:ext cx="593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When you deposit your money in a European bank,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three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 things matter to you: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*, today’s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, and future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9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would you keep a dollar?</a:t>
            </a:r>
          </a:p>
        </p:txBody>
      </p:sp>
      <p:sp>
        <p:nvSpPr>
          <p:cNvPr id="1843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 American bank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dirty="0"/>
              <a:t>Deposit dollars in bank today</a:t>
            </a:r>
          </a:p>
          <a:p>
            <a:r>
              <a:rPr lang="en-US" altLang="en-US" dirty="0"/>
              <a:t>A year later, the bank gives you your dollars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</a:t>
            </a:r>
            <a:r>
              <a:rPr lang="en-US" altLang="en-US" dirty="0">
                <a:solidFill>
                  <a:srgbClr val="0000CC"/>
                </a:solidFill>
              </a:rPr>
              <a:t>, the domestic interest rate,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8437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In a European bank</a:t>
            </a:r>
          </a:p>
        </p:txBody>
      </p:sp>
      <p:sp>
        <p:nvSpPr>
          <p:cNvPr id="18438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dirty="0"/>
              <a:t>Buy euros with dollars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low</a:t>
            </a:r>
          </a:p>
          <a:p>
            <a:r>
              <a:rPr lang="en-US" altLang="en-US" dirty="0"/>
              <a:t>Deposit euros in bank today</a:t>
            </a:r>
          </a:p>
          <a:p>
            <a:r>
              <a:rPr lang="en-US" altLang="en-US" dirty="0"/>
              <a:t>A year from today, the bank gives you your euros back with interest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today’s </a:t>
            </a:r>
            <a:r>
              <a:rPr lang="en-US" altLang="en-US" i="1" dirty="0">
                <a:solidFill>
                  <a:srgbClr val="0000CC"/>
                </a:solidFill>
              </a:rPr>
              <a:t>R*</a:t>
            </a:r>
            <a:r>
              <a:rPr lang="en-US" altLang="en-US" dirty="0">
                <a:solidFill>
                  <a:srgbClr val="0000CC"/>
                </a:solidFill>
              </a:rPr>
              <a:t>, the foreign interest rate to be high</a:t>
            </a:r>
          </a:p>
          <a:p>
            <a:r>
              <a:rPr lang="en-US" altLang="en-US" dirty="0"/>
              <a:t>Sell the euros and get dollars a year from today</a:t>
            </a:r>
          </a:p>
          <a:p>
            <a:pPr lvl="1"/>
            <a:r>
              <a:rPr lang="en-US" altLang="en-US" dirty="0">
                <a:solidFill>
                  <a:srgbClr val="0000CC"/>
                </a:solidFill>
              </a:rPr>
              <a:t>You want future </a:t>
            </a:r>
            <a:r>
              <a:rPr lang="en-US" altLang="en-US" i="1" dirty="0">
                <a:solidFill>
                  <a:srgbClr val="0000CC"/>
                </a:solidFill>
              </a:rPr>
              <a:t>E</a:t>
            </a:r>
            <a:r>
              <a:rPr lang="en-US" altLang="en-US" dirty="0">
                <a:solidFill>
                  <a:srgbClr val="0000CC"/>
                </a:solidFill>
              </a:rPr>
              <a:t> to be </a:t>
            </a:r>
            <a:r>
              <a:rPr lang="en-US" altLang="en-US" i="1" dirty="0">
                <a:solidFill>
                  <a:srgbClr val="0000CC"/>
                </a:solidFill>
              </a:rPr>
              <a:t>high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E3F403-D197-8DC1-72E6-91223FBCE7D7}"/>
              </a:ext>
            </a:extLst>
          </p:cNvPr>
          <p:cNvSpPr txBox="1"/>
          <p:nvPr/>
        </p:nvSpPr>
        <p:spPr>
          <a:xfrm>
            <a:off x="93063" y="4748645"/>
            <a:ext cx="5643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Even if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 &gt;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*, keeping your wealth in euros may be a good idea if the euro is expected to appreciate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55007-ED7B-8DFC-191B-0F2C960EC93E}"/>
              </a:ext>
            </a:extLst>
          </p:cNvPr>
          <p:cNvSpPr txBox="1"/>
          <p:nvPr/>
        </p:nvSpPr>
        <p:spPr>
          <a:xfrm>
            <a:off x="99989" y="5784280"/>
            <a:ext cx="5643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Even if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 &lt; </a:t>
            </a:r>
            <a:r>
              <a:rPr lang="en-US" sz="2000" b="1" i="1" dirty="0">
                <a:solidFill>
                  <a:srgbClr val="FF0000"/>
                </a:solidFill>
                <a:latin typeface="Calibri" pitchFamily="34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*, keeping your wealth in dollars may be a good idea if the euro is expected to depreciate</a:t>
            </a:r>
          </a:p>
        </p:txBody>
      </p:sp>
    </p:spTree>
    <p:extLst>
      <p:ext uri="{BB962C8B-B14F-4D97-AF65-F5344CB8AC3E}">
        <p14:creationId xmlns:p14="http://schemas.microsoft.com/office/powerpoint/2010/main" val="243519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Demand for Foreign Currency Assets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>
                  <a:spcBef>
                    <a:spcPct val="40000"/>
                  </a:spcBef>
                </a:pPr>
                <a:r>
                  <a:rPr lang="en-US" altLang="en-US" sz="2800" dirty="0"/>
                  <a:t>Suppose today $1 = €1: that is, </a:t>
                </a:r>
                <a:r>
                  <a:rPr lang="en-US" altLang="en-US" sz="2800" i="1" dirty="0">
                    <a:solidFill>
                      <a:schemeClr val="hlink"/>
                    </a:solidFill>
                  </a:rPr>
                  <a:t>E</a:t>
                </a:r>
                <a:r>
                  <a:rPr lang="en-US" altLang="en-US" sz="2800" dirty="0">
                    <a:solidFill>
                      <a:schemeClr val="hlink"/>
                    </a:solidFill>
                  </a:rPr>
                  <a:t> = 1</a:t>
                </a:r>
                <a:r>
                  <a:rPr lang="en-US" altLang="en-US" sz="2800" dirty="0"/>
                  <a:t>.</a:t>
                </a:r>
              </a:p>
              <a:p>
                <a:pPr eaLnBrk="1" hangingPunct="1">
                  <a:spcBef>
                    <a:spcPct val="40000"/>
                  </a:spcBef>
                </a:pPr>
                <a:endParaRPr lang="en-US" altLang="en-US" sz="2800" dirty="0"/>
              </a:p>
              <a:p>
                <a:pPr eaLnBrk="1" hangingPunct="1">
                  <a:spcBef>
                    <a:spcPct val="40000"/>
                  </a:spcBef>
                </a:pPr>
                <a:r>
                  <a:rPr lang="en-US" altLang="en-US" sz="2800" dirty="0"/>
                  <a:t>Suppose the exchange rate is expected to be $0.97 = €1 one year in the future: that is, </a:t>
                </a:r>
                <a:r>
                  <a:rPr lang="en-US" altLang="en-US" sz="2800" i="1" dirty="0">
                    <a:solidFill>
                      <a:schemeClr val="hlink"/>
                    </a:solidFill>
                  </a:rPr>
                  <a:t>E</a:t>
                </a:r>
                <a:r>
                  <a:rPr lang="en-US" altLang="en-US" sz="2800" i="1" baseline="30000" dirty="0">
                    <a:solidFill>
                      <a:schemeClr val="hlink"/>
                    </a:solidFill>
                  </a:rPr>
                  <a:t>e</a:t>
                </a:r>
                <a:r>
                  <a:rPr lang="en-US" altLang="en-US" sz="2800" dirty="0">
                    <a:solidFill>
                      <a:schemeClr val="hlink"/>
                    </a:solidFill>
                  </a:rPr>
                  <a:t> = 0.97</a:t>
                </a:r>
                <a:r>
                  <a:rPr lang="en-US" altLang="en-US" sz="2800" dirty="0"/>
                  <a:t>.</a:t>
                </a:r>
              </a:p>
              <a:p>
                <a:pPr lvl="1" eaLnBrk="1" hangingPunct="1">
                  <a:spcBef>
                    <a:spcPct val="40000"/>
                  </a:spcBef>
                </a:pPr>
                <a:r>
                  <a:rPr lang="en-US" altLang="en-US" sz="2400" dirty="0"/>
                  <a:t>Therefore, the euro is expected to ‘increase’ at the rate (0.97 – 1.00)/1.00</a:t>
                </a:r>
                <a:r>
                  <a:rPr lang="en-US" altLang="en-US" sz="2400" dirty="0">
                    <a:cs typeface="Arial" charset="0"/>
                  </a:rPr>
                  <a:t> = 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–</a:t>
                </a:r>
                <a:r>
                  <a:rPr lang="en-US" altLang="en-US" sz="2400" dirty="0">
                    <a:solidFill>
                      <a:srgbClr val="FF0000"/>
                    </a:solidFill>
                    <a:cs typeface="Arial" charset="0"/>
                  </a:rPr>
                  <a:t>0.03</a:t>
                </a:r>
                <a:r>
                  <a:rPr lang="en-US" altLang="en-US" sz="2400" dirty="0">
                    <a:cs typeface="Arial" charset="0"/>
                  </a:rPr>
                  <a:t>. This is a 3 percent depreciation</a:t>
                </a:r>
              </a:p>
              <a:p>
                <a:pPr lvl="1" eaLnBrk="1" hangingPunct="1">
                  <a:spcBef>
                    <a:spcPct val="40000"/>
                  </a:spcBef>
                </a:pPr>
                <a:r>
                  <a:rPr lang="en-US" altLang="en-US" sz="2400" dirty="0">
                    <a:cs typeface="Arial" charset="0"/>
                  </a:rPr>
                  <a:t>In general, the </a:t>
                </a:r>
                <a:r>
                  <a:rPr lang="en-US" altLang="en-US" sz="2400" dirty="0">
                    <a:solidFill>
                      <a:schemeClr val="hlink"/>
                    </a:solidFill>
                    <a:cs typeface="Arial" charset="0"/>
                  </a:rPr>
                  <a:t>expected rate of appreciation in </a:t>
                </a:r>
                <a:r>
                  <a:rPr lang="en-US" altLang="en-US" sz="2400" i="1" dirty="0">
                    <a:solidFill>
                      <a:schemeClr val="hlink"/>
                    </a:solidFill>
                    <a:cs typeface="Arial" charset="0"/>
                  </a:rPr>
                  <a:t>E</a:t>
                </a:r>
                <a:r>
                  <a:rPr lang="en-US" altLang="en-US" sz="2400" dirty="0">
                    <a:cs typeface="Arial" charset="0"/>
                  </a:rPr>
                  <a:t> 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sup>
                        </m:s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𝐸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𝐸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𝑒</m:t>
                            </m:r>
                          </m:sup>
                        </m:sSup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𝐸</m:t>
                        </m:r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  <a:cs typeface="Arial" charset="0"/>
                      </a:rPr>
                      <m:t>−1</m:t>
                    </m:r>
                  </m:oMath>
                </a14:m>
                <a:endParaRPr lang="en-US" altLang="en-US" sz="2400" dirty="0">
                  <a:cs typeface="Arial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84" t="-1379" r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2A910C6-5A32-4675-E5EB-AD55DA93B68D}"/>
              </a:ext>
            </a:extLst>
          </p:cNvPr>
          <p:cNvSpPr txBox="1"/>
          <p:nvPr/>
        </p:nvSpPr>
        <p:spPr>
          <a:xfrm>
            <a:off x="7907794" y="2060115"/>
            <a:ext cx="4192057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expected future price of the foreign currency is </a:t>
            </a: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057"/>
      </p:ext>
    </p:extLst>
  </p:cSld>
  <p:clrMapOvr>
    <a:masterClrMapping/>
  </p:clrMapOvr>
  <p:transition spd="med"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Calibri" pitchFamily="34" charset="0"/>
              </a:rPr>
              <a:t>The Demand for Foreign Currency Assets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800" dirty="0">
                <a:ea typeface="Calibri" pitchFamily="34" charset="0"/>
              </a:rPr>
              <a:t>Again, suppose today’s exchange rate is $1 for €1: that is, </a:t>
            </a:r>
            <a:r>
              <a:rPr lang="en-US" altLang="en-US" sz="2800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800" dirty="0">
                <a:solidFill>
                  <a:schemeClr val="hlink"/>
                </a:solidFill>
                <a:ea typeface="Calibri" pitchFamily="34" charset="0"/>
              </a:rPr>
              <a:t> = 1</a:t>
            </a:r>
            <a:r>
              <a:rPr lang="en-US" altLang="en-US" sz="2800" dirty="0">
                <a:ea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800" dirty="0">
                <a:ea typeface="Calibri" pitchFamily="34" charset="0"/>
              </a:rPr>
              <a:t>$100 can be exchanged today for €100, which can be deposited in a European bank.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800" dirty="0">
                <a:ea typeface="Calibri" pitchFamily="34" charset="0"/>
              </a:rPr>
              <a:t>As the interest rate on euro deposits is 4% (</a:t>
            </a:r>
            <a:r>
              <a:rPr lang="en-US" altLang="en-US" sz="2800" i="1" dirty="0">
                <a:solidFill>
                  <a:schemeClr val="hlink"/>
                </a:solidFill>
                <a:ea typeface="Calibri" pitchFamily="34" charset="0"/>
              </a:rPr>
              <a:t>R</a:t>
            </a:r>
            <a:r>
              <a:rPr lang="en-US" altLang="en-US" sz="2800" dirty="0">
                <a:solidFill>
                  <a:schemeClr val="hlink"/>
                </a:solidFill>
                <a:ea typeface="Calibri" pitchFamily="34" charset="0"/>
              </a:rPr>
              <a:t>*</a:t>
            </a:r>
            <a:r>
              <a:rPr lang="en-US" altLang="en-US" sz="2800" dirty="0">
                <a:solidFill>
                  <a:schemeClr val="hlink"/>
                </a:solidFill>
                <a:cs typeface="Arial" charset="0"/>
              </a:rPr>
              <a:t> = 0.04</a:t>
            </a:r>
            <a:r>
              <a:rPr lang="en-US" altLang="en-US" sz="2800" dirty="0">
                <a:ea typeface="Calibri" pitchFamily="34" charset="0"/>
              </a:rPr>
              <a:t>), these €100 will be €104 after one year.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800" dirty="0">
                <a:ea typeface="Calibri" pitchFamily="34" charset="0"/>
              </a:rPr>
              <a:t>Suppose the exchange rate expected one year in the future is $0.97 for €1: that is, </a:t>
            </a:r>
            <a:r>
              <a:rPr lang="en-US" altLang="en-US" sz="2800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800" i="1" baseline="30000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800" dirty="0">
                <a:solidFill>
                  <a:schemeClr val="hlink"/>
                </a:solidFill>
                <a:ea typeface="Calibri" pitchFamily="34" charset="0"/>
              </a:rPr>
              <a:t> = 0.97</a:t>
            </a:r>
            <a:r>
              <a:rPr lang="en-US" altLang="en-US" sz="2800" dirty="0">
                <a:ea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800" dirty="0">
                <a:ea typeface="Calibri" pitchFamily="34" charset="0"/>
              </a:rPr>
              <a:t>€104, received a year in the future, is expected to be worth 0.97 </a:t>
            </a:r>
            <a:r>
              <a:rPr lang="en-US" altLang="en-US" sz="2800" dirty="0">
                <a:ea typeface="Calibri" pitchFamily="34" charset="0"/>
                <a:sym typeface="Symbol" pitchFamily="18" charset="2"/>
              </a:rPr>
              <a:t></a:t>
            </a:r>
            <a:r>
              <a:rPr lang="en-US" altLang="en-US" sz="2800" dirty="0">
                <a:ea typeface="Calibri" pitchFamily="34" charset="0"/>
              </a:rPr>
              <a:t> 104 = $100.88.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ea typeface="Calibri" pitchFamily="34" charset="0"/>
              </a:rPr>
              <a:t>Domestic and Foreign Currencies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imes" pitchFamily="18" charset="0"/>
              <a:buChar char="•"/>
              <a:defRPr/>
            </a:pPr>
            <a:r>
              <a:rPr lang="en-US" dirty="0"/>
              <a:t>In these lectures, </a:t>
            </a:r>
            <a:r>
              <a:rPr lang="en-US" i="1" dirty="0"/>
              <a:t>domestic currency</a:t>
            </a:r>
            <a:r>
              <a:rPr lang="en-US" dirty="0"/>
              <a:t> refers to the US dollar (USD)</a:t>
            </a:r>
          </a:p>
          <a:p>
            <a:pPr>
              <a:buFont typeface="Times" pitchFamily="18" charset="0"/>
              <a:buChar char="•"/>
              <a:defRPr/>
            </a:pPr>
            <a:r>
              <a:rPr lang="en-US" i="1" dirty="0"/>
              <a:t>Foreign currency </a:t>
            </a:r>
            <a:r>
              <a:rPr lang="en-US" dirty="0"/>
              <a:t>refers to the Euro (EUR), or at times to the Yen (JPY) or the Yuan (CNY)</a:t>
            </a:r>
          </a:p>
          <a:p>
            <a:pPr>
              <a:buFont typeface="Times" pitchFamily="18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i="1" dirty="0">
                <a:solidFill>
                  <a:srgbClr val="FF0000"/>
                </a:solidFill>
              </a:rPr>
              <a:t> exchange rate</a:t>
            </a:r>
            <a:r>
              <a:rPr lang="en-US" dirty="0">
                <a:solidFill>
                  <a:srgbClr val="FF0000"/>
                </a:solidFill>
              </a:rPr>
              <a:t> is defined here as the </a:t>
            </a:r>
            <a:r>
              <a:rPr lang="en-US" i="1" dirty="0">
                <a:solidFill>
                  <a:srgbClr val="FF0000"/>
                </a:solidFill>
              </a:rPr>
              <a:t>price of the foreign currency</a:t>
            </a:r>
          </a:p>
          <a:p>
            <a:pPr lvl="1">
              <a:defRPr/>
            </a:pPr>
            <a:r>
              <a:rPr lang="en-US" dirty="0"/>
              <a:t>So, the exchange rate is the amount of the domestic currency that one unit of the foreign currency is worth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Its symbol is </a:t>
            </a:r>
            <a:r>
              <a:rPr lang="en-US" i="1" dirty="0">
                <a:solidFill>
                  <a:srgbClr val="FF0000"/>
                </a:solidFill>
              </a:rPr>
              <a:t>E</a:t>
            </a:r>
          </a:p>
          <a:p>
            <a:pPr lvl="1">
              <a:defRPr/>
            </a:pPr>
            <a:r>
              <a:rPr lang="en-US" dirty="0"/>
              <a:t>Example: if €1 is worth $1.05, then </a:t>
            </a:r>
            <a:r>
              <a:rPr lang="en-US" i="1" dirty="0"/>
              <a:t>E</a:t>
            </a:r>
            <a:r>
              <a:rPr lang="en-US" dirty="0"/>
              <a:t> = 1.05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588DF-39E8-53A4-4877-9BFAEF02F53D}"/>
              </a:ext>
            </a:extLst>
          </p:cNvPr>
          <p:cNvSpPr txBox="1"/>
          <p:nvPr/>
        </p:nvSpPr>
        <p:spPr>
          <a:xfrm>
            <a:off x="7899991" y="4944140"/>
            <a:ext cx="3965944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exchange rate,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, is the price of one unit of the foreign currency in units of the domestic currency.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Calibri" pitchFamily="34" charset="0"/>
              </a:rPr>
              <a:t>The Demand for Foreign Currency Assets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Calibri" pitchFamily="34" charset="0"/>
              </a:rPr>
              <a:t>So, $100 becomes $100.88 after one year if you keep the money in a European bank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Calibri" pitchFamily="34" charset="0"/>
              </a:rPr>
              <a:t>The </a:t>
            </a:r>
            <a:r>
              <a:rPr lang="en-US" altLang="en-US" sz="2800" i="1" dirty="0">
                <a:ea typeface="Calibri" pitchFamily="34" charset="0"/>
              </a:rPr>
              <a:t>rate of return </a:t>
            </a:r>
            <a:r>
              <a:rPr lang="en-US" altLang="en-US" sz="2800" dirty="0">
                <a:ea typeface="Calibri" pitchFamily="34" charset="0"/>
              </a:rPr>
              <a:t>is ($100.88 – $100)/$100 = 0.0088.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0.04 + -0.03 = 0.01 ≈ 0.0088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Note that, </a:t>
            </a:r>
            <a:r>
              <a:rPr lang="en-US" altLang="en-US" sz="2400" dirty="0">
                <a:solidFill>
                  <a:srgbClr val="FF0000"/>
                </a:solidFill>
                <a:ea typeface="Calibri" pitchFamily="34" charset="0"/>
              </a:rPr>
              <a:t>for a resident of the domestic country, the rate of return, measured in the domestic currency, to keeping money in a foreign bank is </a:t>
            </a:r>
            <a:r>
              <a:rPr lang="en-US" altLang="en-US" sz="2400" i="1" dirty="0">
                <a:solidFill>
                  <a:srgbClr val="FF0000"/>
                </a:solidFill>
                <a:ea typeface="Calibri" pitchFamily="34" charset="0"/>
              </a:rPr>
              <a:t>approximately</a:t>
            </a:r>
            <a:r>
              <a:rPr lang="en-US" altLang="en-US" sz="2400" dirty="0">
                <a:solidFill>
                  <a:srgbClr val="FF0000"/>
                </a:solidFill>
                <a:ea typeface="Calibri" pitchFamily="34" charset="0"/>
              </a:rPr>
              <a:t> equal to: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>
                <a:ea typeface="Calibri" pitchFamily="34" charset="0"/>
              </a:rPr>
              <a:t>The foreign interest rate 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[</a:t>
            </a:r>
            <a:r>
              <a:rPr lang="en-US" altLang="en-US" sz="2000" b="1" i="1" dirty="0">
                <a:solidFill>
                  <a:schemeClr val="hlink"/>
                </a:solidFill>
                <a:ea typeface="Calibri" pitchFamily="34" charset="0"/>
              </a:rPr>
              <a:t>R*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]</a:t>
            </a:r>
            <a:r>
              <a:rPr lang="en-US" altLang="en-US" sz="2000" b="1" dirty="0">
                <a:ea typeface="Calibri" pitchFamily="34" charset="0"/>
              </a:rPr>
              <a:t>, </a:t>
            </a:r>
            <a:r>
              <a:rPr lang="en-US" altLang="en-US" sz="2000" b="1" i="1" dirty="0">
                <a:ea typeface="Calibri" pitchFamily="34" charset="0"/>
              </a:rPr>
              <a:t>plus</a:t>
            </a:r>
            <a:r>
              <a:rPr lang="en-US" altLang="en-US" sz="2000" b="1" dirty="0">
                <a:ea typeface="Calibri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>
                <a:ea typeface="Calibri" pitchFamily="34" charset="0"/>
              </a:rPr>
              <a:t>the expected appreciation of the foreign currency 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[(</a:t>
            </a:r>
            <a:r>
              <a:rPr lang="en-US" altLang="en-US" sz="2000" b="1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000" b="1" baseline="30000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 – </a:t>
            </a:r>
            <a:r>
              <a:rPr lang="en-US" altLang="en-US" sz="2000" b="1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)/</a:t>
            </a:r>
            <a:r>
              <a:rPr lang="en-US" altLang="en-US" sz="2000" b="1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sz="2000" b="1" dirty="0">
                <a:solidFill>
                  <a:schemeClr val="hlink"/>
                </a:solidFill>
                <a:ea typeface="Calibri" pitchFamily="34" charset="0"/>
              </a:rPr>
              <a:t>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Demand for Foreign Currency Assets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Therefore, the dollar rate of return on Euro denominated deposits </a:t>
            </a:r>
            <a:r>
              <a:rPr lang="en-US" altLang="en-US" sz="2800" i="1" dirty="0"/>
              <a:t>approximately</a:t>
            </a:r>
            <a:r>
              <a:rPr lang="en-US" altLang="en-US" sz="2800" dirty="0"/>
              <a:t> equals </a:t>
            </a:r>
          </a:p>
          <a:p>
            <a:pPr lvl="1" eaLnBrk="1" hangingPunct="1"/>
            <a:r>
              <a:rPr lang="en-US" altLang="en-US" sz="2400" dirty="0"/>
              <a:t>the interest rate on euro deposits, </a:t>
            </a:r>
            <a:r>
              <a:rPr lang="en-US" altLang="en-US" sz="2400" i="1" dirty="0"/>
              <a:t>R</a:t>
            </a:r>
            <a:r>
              <a:rPr lang="en-US" altLang="en-US" sz="2400" dirty="0"/>
              <a:t>*</a:t>
            </a:r>
          </a:p>
          <a:p>
            <a:pPr lvl="1" eaLnBrk="1" hangingPunct="1"/>
            <a:r>
              <a:rPr lang="en-US" altLang="en-US" sz="2400" i="1" dirty="0"/>
              <a:t>plus</a:t>
            </a:r>
            <a:r>
              <a:rPr lang="en-US" altLang="en-US" sz="2400" dirty="0"/>
              <a:t> the expected rate of appreciation on </a:t>
            </a:r>
            <a:br>
              <a:rPr lang="en-US" altLang="en-US" sz="2400" dirty="0"/>
            </a:br>
            <a:r>
              <a:rPr lang="en-US" altLang="en-US" sz="2400" dirty="0"/>
              <a:t>euro deposits (</a:t>
            </a:r>
            <a:r>
              <a:rPr lang="en-US" altLang="en-US" sz="2400" i="1" dirty="0"/>
              <a:t>E</a:t>
            </a:r>
            <a:r>
              <a:rPr lang="en-US" altLang="en-US" sz="2400" i="1" baseline="30000" dirty="0"/>
              <a:t>e</a:t>
            </a:r>
            <a:r>
              <a:rPr lang="en-US" altLang="en-US" sz="2400" i="1" dirty="0"/>
              <a:t> – E</a:t>
            </a:r>
            <a:r>
              <a:rPr lang="en-US" altLang="en-US" sz="2400" dirty="0"/>
              <a:t>)/</a:t>
            </a:r>
            <a:r>
              <a:rPr lang="en-US" altLang="en-US" sz="2400" i="1" dirty="0"/>
              <a:t>E</a:t>
            </a:r>
            <a:r>
              <a:rPr lang="en-US" altLang="en-US" sz="2400" dirty="0"/>
              <a:t>. This is:</a:t>
            </a:r>
          </a:p>
        </p:txBody>
      </p:sp>
      <p:graphicFrame>
        <p:nvGraphicFramePr>
          <p:cNvPr id="25604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82030755"/>
              </p:ext>
            </p:extLst>
          </p:nvPr>
        </p:nvGraphicFramePr>
        <p:xfrm>
          <a:off x="1674682" y="4244975"/>
          <a:ext cx="3357563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4364" imgH="431613" progId="Equation.3">
                  <p:embed/>
                </p:oleObj>
              </mc:Choice>
              <mc:Fallback>
                <p:oleObj name="Equation" r:id="rId2" imgW="77436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682" y="4244975"/>
                        <a:ext cx="3357563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Market for Foreign Exchange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/>
              <a:t>The foreign exchange market is in equilibrium when deposits in all currencies offer the same expected rate of return</a:t>
            </a:r>
            <a:r>
              <a:rPr lang="en-US" altLang="en-US" sz="2800"/>
              <a:t>.</a:t>
            </a:r>
          </a:p>
          <a:p>
            <a:pPr lvl="1" eaLnBrk="1" hangingPunct="1"/>
            <a:r>
              <a:rPr lang="en-US" altLang="en-US" sz="2400"/>
              <a:t>This condition is called </a:t>
            </a:r>
            <a:r>
              <a:rPr lang="en-US" altLang="en-US" sz="2400" i="1"/>
              <a:t>interest parity</a:t>
            </a:r>
            <a:endParaRPr lang="en-US" altLang="en-US" sz="2400" b="1">
              <a:solidFill>
                <a:schemeClr val="hlink"/>
              </a:solidFill>
            </a:endParaRPr>
          </a:p>
        </p:txBody>
      </p:sp>
      <p:graphicFrame>
        <p:nvGraphicFramePr>
          <p:cNvPr id="2867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45649560"/>
              </p:ext>
            </p:extLst>
          </p:nvPr>
        </p:nvGraphicFramePr>
        <p:xfrm>
          <a:off x="1304815" y="3844925"/>
          <a:ext cx="5192713" cy="21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8254" imgH="431613" progId="Equation.3">
                  <p:embed/>
                </p:oleObj>
              </mc:Choice>
              <mc:Fallback>
                <p:oleObj name="Equation" r:id="rId3" imgW="102825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815" y="3844925"/>
                        <a:ext cx="5192713" cy="217963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Interest Parity Condition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38734"/>
              </p:ext>
            </p:extLst>
          </p:nvPr>
        </p:nvGraphicFramePr>
        <p:xfrm>
          <a:off x="3444157" y="1382258"/>
          <a:ext cx="5192712" cy="21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254" imgH="431613" progId="Equation.3">
                  <p:embed/>
                </p:oleObj>
              </mc:Choice>
              <mc:Fallback>
                <p:oleObj name="Equation" r:id="rId2" imgW="1028254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157" y="1382258"/>
                        <a:ext cx="5192712" cy="217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212736"/>
              </p:ext>
            </p:extLst>
          </p:nvPr>
        </p:nvGraphicFramePr>
        <p:xfrm>
          <a:off x="3578226" y="3946525"/>
          <a:ext cx="4937125" cy="21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6" y="3946525"/>
                        <a:ext cx="4937125" cy="217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87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ea typeface="Calibri" pitchFamily="34" charset="0"/>
              </a:rPr>
              <a:t>The Interest Parity Condition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Calibri" pitchFamily="34" charset="0"/>
              </a:rPr>
              <a:t>The interest parity condition for equilibrium in the market for foreign exchange provides a link between four variables: </a:t>
            </a:r>
            <a:r>
              <a:rPr lang="en-US" i="1">
                <a:ea typeface="Calibri" pitchFamily="34" charset="0"/>
              </a:rPr>
              <a:t>R</a:t>
            </a:r>
            <a:r>
              <a:rPr lang="en-US">
                <a:ea typeface="Calibri" pitchFamily="34" charset="0"/>
              </a:rPr>
              <a:t>, </a:t>
            </a:r>
            <a:r>
              <a:rPr lang="en-US" i="1">
                <a:ea typeface="Calibri" pitchFamily="34" charset="0"/>
              </a:rPr>
              <a:t>R</a:t>
            </a:r>
            <a:r>
              <a:rPr lang="en-US" baseline="30000">
                <a:ea typeface="Calibri" pitchFamily="34" charset="0"/>
              </a:rPr>
              <a:t>*</a:t>
            </a:r>
            <a:r>
              <a:rPr lang="en-US">
                <a:ea typeface="Calibri" pitchFamily="34" charset="0"/>
              </a:rPr>
              <a:t>, </a:t>
            </a:r>
            <a:r>
              <a:rPr lang="en-US" i="1">
                <a:ea typeface="Calibri" pitchFamily="34" charset="0"/>
              </a:rPr>
              <a:t>E</a:t>
            </a:r>
            <a:r>
              <a:rPr lang="en-US">
                <a:ea typeface="Calibri" pitchFamily="34" charset="0"/>
              </a:rPr>
              <a:t>, and </a:t>
            </a:r>
            <a:r>
              <a:rPr lang="en-US" i="1">
                <a:ea typeface="Calibri" pitchFamily="34" charset="0"/>
              </a:rPr>
              <a:t>E</a:t>
            </a:r>
            <a:r>
              <a:rPr lang="en-US" baseline="30000">
                <a:ea typeface="Calibri" pitchFamily="34" charset="0"/>
              </a:rPr>
              <a:t>e</a:t>
            </a:r>
            <a:r>
              <a:rPr lang="en-US">
                <a:ea typeface="Calibri" pitchFamily="34" charset="0"/>
              </a:rPr>
              <a:t>.</a:t>
            </a:r>
          </a:p>
          <a:p>
            <a:r>
              <a:rPr lang="en-US">
                <a:ea typeface="Calibri" pitchFamily="34" charset="0"/>
              </a:rPr>
              <a:t>Therefore, if the values of any three variables are known, the value of the fourth can be calculated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959276"/>
              </p:ext>
            </p:extLst>
          </p:nvPr>
        </p:nvGraphicFramePr>
        <p:xfrm>
          <a:off x="3578226" y="4569985"/>
          <a:ext cx="4937125" cy="217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760" imgH="431640" progId="Equation.3">
                  <p:embed/>
                </p:oleObj>
              </mc:Choice>
              <mc:Fallback>
                <p:oleObj name="Equation" r:id="rId2" imgW="977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6" y="4569985"/>
                        <a:ext cx="4937125" cy="217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ea typeface="Calibri" pitchFamily="34" charset="0"/>
              </a:rPr>
              <a:t>The Interest Parity Condition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1502" y="1752600"/>
            <a:ext cx="6587682" cy="4419600"/>
          </a:xfrm>
        </p:spPr>
        <p:txBody>
          <a:bodyPr>
            <a:normAutofit/>
          </a:bodyPr>
          <a:lstStyle/>
          <a:p>
            <a:r>
              <a:rPr lang="en-US" dirty="0">
                <a:ea typeface="Calibri" pitchFamily="34" charset="0"/>
              </a:rPr>
              <a:t>The theory makes important simplifying assumptions:</a:t>
            </a:r>
          </a:p>
          <a:p>
            <a:pPr lvl="1"/>
            <a:r>
              <a:rPr lang="en-US" dirty="0">
                <a:ea typeface="Calibri" pitchFamily="34" charset="0"/>
              </a:rPr>
              <a:t>Everybody has the same expectations </a:t>
            </a:r>
            <a:r>
              <a:rPr lang="en-US" i="1" dirty="0">
                <a:ea typeface="Calibri" pitchFamily="34" charset="0"/>
              </a:rPr>
              <a:t>E</a:t>
            </a:r>
            <a:r>
              <a:rPr lang="en-US" baseline="30000" dirty="0">
                <a:ea typeface="Calibri" pitchFamily="34" charset="0"/>
              </a:rPr>
              <a:t>e</a:t>
            </a:r>
            <a:r>
              <a:rPr lang="en-US" dirty="0">
                <a:ea typeface="Calibri" pitchFamily="34" charset="0"/>
              </a:rPr>
              <a:t> about the future exchange rate</a:t>
            </a:r>
          </a:p>
          <a:p>
            <a:pPr lvl="2"/>
            <a:r>
              <a:rPr lang="en-US" dirty="0">
                <a:ea typeface="Calibri" pitchFamily="34" charset="0"/>
              </a:rPr>
              <a:t>Not true. Expectations vary from person to person.</a:t>
            </a:r>
          </a:p>
          <a:p>
            <a:pPr lvl="1"/>
            <a:r>
              <a:rPr lang="en-US" dirty="0">
                <a:ea typeface="Calibri" pitchFamily="34" charset="0"/>
              </a:rPr>
              <a:t>People care only about the expected return on their savings</a:t>
            </a:r>
          </a:p>
          <a:p>
            <a:pPr lvl="2"/>
            <a:r>
              <a:rPr lang="en-US" dirty="0">
                <a:ea typeface="Calibri" pitchFamily="34" charset="0"/>
              </a:rPr>
              <a:t>Not true. People also care about risk.</a:t>
            </a:r>
          </a:p>
          <a:p>
            <a:endParaRPr lang="en-US" dirty="0">
              <a:ea typeface="Calibri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528316"/>
              </p:ext>
            </p:extLst>
          </p:nvPr>
        </p:nvGraphicFramePr>
        <p:xfrm>
          <a:off x="7159183" y="1752600"/>
          <a:ext cx="4937125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900" imgH="431800" progId="Equation.3">
                  <p:embed/>
                </p:oleObj>
              </mc:Choice>
              <mc:Fallback>
                <p:oleObj name="Equation" r:id="rId2" imgW="9779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183" y="1752600"/>
                        <a:ext cx="4937125" cy="217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Calibri" panose="020F0502020204030204" pitchFamily="34" charset="0"/>
                <a:cs typeface="Calibri" panose="020F0502020204030204" pitchFamily="34" charset="0"/>
              </a:rPr>
              <a:t>The Market for Foreign Exchange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How do changes in the current exchange rate affect expected returns in foreign currency deposits?</a:t>
            </a:r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altLang="en-US" sz="2400" i="1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sz="2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↓, or </a:t>
            </a:r>
            <a:r>
              <a:rPr lang="en-US" altLang="en-US" sz="2400" i="1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sz="2400" baseline="300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sz="2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↑, or </a:t>
            </a:r>
            <a:r>
              <a:rPr lang="en-US" altLang="en-US" sz="2400" i="1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R*</a:t>
            </a:r>
            <a:r>
              <a:rPr lang="en-US" altLang="en-US" sz="2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, then the rate of return on euro bank deposits ↑. </a:t>
            </a:r>
          </a:p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Therefore, for equilibrium to be maintained, </a:t>
            </a:r>
            <a:r>
              <a:rPr lang="en-US" altLang="en-US" sz="2400" i="1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en-US" sz="240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graphicFrame>
        <p:nvGraphicFramePr>
          <p:cNvPr id="409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36231823"/>
              </p:ext>
            </p:extLst>
          </p:nvPr>
        </p:nvGraphicFramePr>
        <p:xfrm>
          <a:off x="6823076" y="3784600"/>
          <a:ext cx="310991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77900" imgH="431800" progId="Equation.3">
                  <p:embed/>
                </p:oleObj>
              </mc:Choice>
              <mc:Fallback>
                <p:oleObj name="Equation" r:id="rId3" imgW="977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6" y="3784600"/>
                        <a:ext cx="3109913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9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0062855"/>
              </p:ext>
            </p:extLst>
          </p:nvPr>
        </p:nvGraphicFramePr>
        <p:xfrm>
          <a:off x="6751639" y="1778000"/>
          <a:ext cx="32670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254" imgH="431613" progId="Equation.3">
                  <p:embed/>
                </p:oleObj>
              </mc:Choice>
              <mc:Fallback>
                <p:oleObj name="Equation" r:id="rId5" imgW="1028254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9" y="1778000"/>
                        <a:ext cx="32670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>
            <a:off x="8225632" y="3491707"/>
            <a:ext cx="295275" cy="158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The Market for Foreign Exchange (cont.)</a:t>
            </a:r>
          </a:p>
        </p:txBody>
      </p:sp>
      <p:sp>
        <p:nvSpPr>
          <p:cNvPr id="34819" name="Content Placeholder 7"/>
          <p:cNvSpPr>
            <a:spLocks noGrp="1"/>
          </p:cNvSpPr>
          <p:nvPr>
            <p:ph idx="1"/>
          </p:nvPr>
        </p:nvSpPr>
        <p:spPr>
          <a:xfrm>
            <a:off x="571501" y="1752600"/>
            <a:ext cx="8361451" cy="4419600"/>
          </a:xfrm>
        </p:spPr>
        <p:txBody>
          <a:bodyPr/>
          <a:lstStyle/>
          <a:p>
            <a:r>
              <a:rPr lang="en-US" altLang="en-US" dirty="0">
                <a:ea typeface="Calibri" pitchFamily="34" charset="0"/>
              </a:rPr>
              <a:t>What can the market for foreign exchange tell us about exchange rates?</a:t>
            </a:r>
          </a:p>
          <a:p>
            <a:r>
              <a:rPr lang="en-US" altLang="en-US" dirty="0">
                <a:solidFill>
                  <a:schemeClr val="hlink"/>
                </a:solidFill>
                <a:ea typeface="Calibri" pitchFamily="34" charset="0"/>
              </a:rPr>
              <a:t>If </a:t>
            </a:r>
            <a:r>
              <a:rPr lang="en-US" altLang="en-US" i="1" dirty="0">
                <a:solidFill>
                  <a:schemeClr val="hlink"/>
                </a:solidFill>
                <a:ea typeface="Calibri" pitchFamily="34" charset="0"/>
              </a:rPr>
              <a:t>R</a:t>
            </a:r>
            <a:r>
              <a:rPr lang="en-US" altLang="en-US" dirty="0">
                <a:solidFill>
                  <a:schemeClr val="hlink"/>
                </a:solidFill>
                <a:cs typeface="Arial" charset="0"/>
              </a:rPr>
              <a:t>↓, or </a:t>
            </a:r>
            <a:r>
              <a:rPr lang="en-US" altLang="en-US" i="1" dirty="0" err="1">
                <a:solidFill>
                  <a:schemeClr val="hlink"/>
                </a:solidFill>
                <a:cs typeface="Arial" charset="0"/>
              </a:rPr>
              <a:t>E</a:t>
            </a:r>
            <a:r>
              <a:rPr lang="en-US" altLang="en-US" baseline="30000" dirty="0" err="1">
                <a:solidFill>
                  <a:schemeClr val="hlink"/>
                </a:solidFill>
                <a:cs typeface="Arial" charset="0"/>
              </a:rPr>
              <a:t>e</a:t>
            </a:r>
            <a:r>
              <a:rPr lang="en-US" altLang="en-US" dirty="0">
                <a:solidFill>
                  <a:schemeClr val="hlink"/>
                </a:solidFill>
                <a:cs typeface="Arial" charset="0"/>
              </a:rPr>
              <a:t>↑, or </a:t>
            </a:r>
            <a:r>
              <a:rPr lang="en-US" altLang="en-US" i="1" dirty="0">
                <a:solidFill>
                  <a:schemeClr val="hlink"/>
                </a:solidFill>
                <a:cs typeface="Arial" charset="0"/>
              </a:rPr>
              <a:t>R*</a:t>
            </a:r>
            <a:r>
              <a:rPr lang="en-US" altLang="en-US" dirty="0">
                <a:solidFill>
                  <a:schemeClr val="hlink"/>
                </a:solidFill>
                <a:cs typeface="Arial" charset="0"/>
              </a:rPr>
              <a:t>↑</a:t>
            </a:r>
            <a:r>
              <a:rPr lang="en-US" altLang="en-US" dirty="0">
                <a:cs typeface="Arial" charset="0"/>
              </a:rPr>
              <a:t>, then </a:t>
            </a:r>
            <a:r>
              <a:rPr lang="en-US" altLang="en-US" i="1" dirty="0">
                <a:solidFill>
                  <a:schemeClr val="hlink"/>
                </a:solidFill>
                <a:ea typeface="Calibri" pitchFamily="34" charset="0"/>
              </a:rPr>
              <a:t>E</a:t>
            </a:r>
            <a:r>
              <a:rPr lang="en-US" altLang="en-US" dirty="0">
                <a:solidFill>
                  <a:schemeClr val="hlink"/>
                </a:solidFill>
                <a:cs typeface="Arial" charset="0"/>
              </a:rPr>
              <a:t>↑</a:t>
            </a:r>
            <a:r>
              <a:rPr lang="en-US" altLang="en-US" dirty="0">
                <a:ea typeface="Calibri" pitchFamily="34" charset="0"/>
              </a:rPr>
              <a:t>.</a:t>
            </a: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109874"/>
              </p:ext>
            </p:extLst>
          </p:nvPr>
        </p:nvGraphicFramePr>
        <p:xfrm>
          <a:off x="8953590" y="1435100"/>
          <a:ext cx="3109912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900" imgH="431800" progId="Equation.3">
                  <p:embed/>
                </p:oleObj>
              </mc:Choice>
              <mc:Fallback>
                <p:oleObj name="Equation" r:id="rId2" imgW="977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90" y="1435100"/>
                        <a:ext cx="3109912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43577"/>
              </p:ext>
            </p:extLst>
          </p:nvPr>
        </p:nvGraphicFramePr>
        <p:xfrm>
          <a:off x="9045575" y="4818063"/>
          <a:ext cx="2906713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419100" progId="Equation.3">
                  <p:embed/>
                </p:oleObj>
              </mc:Choice>
              <mc:Fallback>
                <p:oleObj name="Equation" r:id="rId4" imgW="914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5575" y="4818063"/>
                        <a:ext cx="2906713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48849"/>
              </p:ext>
            </p:extLst>
          </p:nvPr>
        </p:nvGraphicFramePr>
        <p:xfrm>
          <a:off x="8999628" y="3111500"/>
          <a:ext cx="310991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900" imgH="431800" progId="Equation.3">
                  <p:embed/>
                </p:oleObj>
              </mc:Choice>
              <mc:Fallback>
                <p:oleObj name="Equation" r:id="rId6" imgW="977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9628" y="3111500"/>
                        <a:ext cx="3109913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10437109" y="4629944"/>
            <a:ext cx="295275" cy="158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10373609" y="2990057"/>
            <a:ext cx="295275" cy="1588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4851B-29CF-3018-C085-2EF42E98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Guessing people’s expectations without asking them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570A8-B4E4-F623-60F5-2AF3F17277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/>
                  <a:t>Notice that </a:t>
                </a:r>
                <a:r>
                  <a:rPr lang="en-US" i="1" dirty="0"/>
                  <a:t>R</a:t>
                </a:r>
                <a:r>
                  <a:rPr lang="en-US" dirty="0"/>
                  <a:t>, </a:t>
                </a:r>
                <a:r>
                  <a:rPr lang="en-US" i="1" dirty="0"/>
                  <a:t>R</a:t>
                </a:r>
                <a:r>
                  <a:rPr lang="en-US" dirty="0"/>
                  <a:t>* and </a:t>
                </a:r>
                <a:r>
                  <a:rPr lang="en-US" i="1" dirty="0"/>
                  <a:t>E</a:t>
                </a:r>
                <a:r>
                  <a:rPr lang="en-US" dirty="0"/>
                  <a:t> are all observable.</a:t>
                </a:r>
              </a:p>
              <a:p>
                <a:r>
                  <a:rPr lang="en-US" dirty="0"/>
                  <a:t>So, </a:t>
                </a:r>
                <a:r>
                  <a:rPr lang="en-US" dirty="0">
                    <a:solidFill>
                      <a:srgbClr val="FF0000"/>
                    </a:solidFill>
                  </a:rPr>
                  <a:t>the theory of interest parity gives us a way to estimate what people are thinking today about the future!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570A8-B4E4-F623-60F5-2AF3F17277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7" r="-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509548"/>
      </p:ext>
    </p:extLst>
  </p:cSld>
  <p:clrMapOvr>
    <a:masterClrMapping/>
  </p:clrMapOvr>
  <p:transition spd="med">
    <p:pull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The Risk Premium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So far, we have assumed that domestic and foreign financial assets are equally risky</a:t>
            </a:r>
          </a:p>
          <a:p>
            <a:r>
              <a:rPr lang="en-US" altLang="en-US">
                <a:ea typeface="Calibri" pitchFamily="34" charset="0"/>
              </a:rPr>
              <a:t>This assumption may not always be correct</a:t>
            </a:r>
          </a:p>
          <a:p>
            <a:r>
              <a:rPr lang="en-US" altLang="en-US" i="1">
                <a:ea typeface="Calibri" pitchFamily="34" charset="0"/>
              </a:rPr>
              <a:t>Q</a:t>
            </a:r>
            <a:r>
              <a:rPr lang="en-US" altLang="en-US">
                <a:ea typeface="Calibri" pitchFamily="34" charset="0"/>
              </a:rPr>
              <a:t>: What if foreign assets are riskier?</a:t>
            </a:r>
          </a:p>
          <a:p>
            <a:r>
              <a:rPr lang="en-US" altLang="en-US" i="1">
                <a:ea typeface="Calibri" pitchFamily="34" charset="0"/>
              </a:rPr>
              <a:t>A</a:t>
            </a:r>
            <a:r>
              <a:rPr lang="en-US" altLang="en-US">
                <a:ea typeface="Calibri" pitchFamily="34" charset="0"/>
              </a:rPr>
              <a:t>: People will not buy foreign assets unless they are compensated for the added risk. This additional payment is the </a:t>
            </a:r>
            <a:r>
              <a:rPr lang="en-US" altLang="en-US" b="1" i="1">
                <a:ea typeface="Calibri" pitchFamily="34" charset="0"/>
              </a:rPr>
              <a:t>risk premium</a:t>
            </a:r>
            <a:r>
              <a:rPr lang="en-US" altLang="en-US">
                <a:ea typeface="Calibri" pitchFamily="34" charset="0"/>
              </a:rPr>
              <a:t> (</a:t>
            </a:r>
            <a:r>
              <a:rPr lang="el-GR" altLang="en-US">
                <a:ea typeface="Calibri" pitchFamily="34" charset="0"/>
              </a:rPr>
              <a:t>ρ</a:t>
            </a:r>
            <a:r>
              <a:rPr lang="en-US" altLang="en-US">
                <a:ea typeface="Calibri" pitchFamily="34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onda_Acco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576" y="4130457"/>
            <a:ext cx="3532401" cy="264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445933" y="317500"/>
            <a:ext cx="7282518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Calibri" pitchFamily="34" charset="0"/>
              </a:rPr>
              <a:t>Exchange Rates and Currency Conversion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52835" y="1752600"/>
            <a:ext cx="7275617" cy="4419600"/>
          </a:xfrm>
        </p:spPr>
        <p:txBody>
          <a:bodyPr/>
          <a:lstStyle/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US" altLang="en-US" sz="2400" dirty="0">
                <a:ea typeface="Calibri" pitchFamily="34" charset="0"/>
              </a:rPr>
              <a:t>Exchange rates allow us to show the price of a good or service in any currency.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dirty="0">
                <a:ea typeface="Calibri" pitchFamily="34" charset="0"/>
              </a:rPr>
              <a:t>Example: What is the price of a Honda Accord?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200" dirty="0">
                <a:ea typeface="Calibri" pitchFamily="34" charset="0"/>
              </a:rPr>
              <a:t>¥3,000,000</a:t>
            </a:r>
          </a:p>
          <a:p>
            <a:pPr lvl="1" eaLnBrk="1" hangingPunct="1"/>
            <a:r>
              <a:rPr lang="en-US" altLang="en-US" sz="2200" i="1" dirty="0">
                <a:ea typeface="Calibri" pitchFamily="34" charset="0"/>
              </a:rPr>
              <a:t>Q</a:t>
            </a:r>
            <a:r>
              <a:rPr lang="en-US" altLang="en-US" sz="2200" dirty="0">
                <a:ea typeface="Calibri" pitchFamily="34" charset="0"/>
              </a:rPr>
              <a:t>: In dollars?</a:t>
            </a:r>
          </a:p>
          <a:p>
            <a:pPr lvl="1" eaLnBrk="1" hangingPunct="1"/>
            <a:r>
              <a:rPr lang="en-US" altLang="en-US" sz="2200" dirty="0">
                <a:ea typeface="Calibri" pitchFamily="34" charset="0"/>
              </a:rPr>
              <a:t>Suppose </a:t>
            </a:r>
            <a:r>
              <a:rPr lang="en-US" altLang="en-US" sz="2400" dirty="0">
                <a:ea typeface="Calibri" pitchFamily="34" charset="0"/>
              </a:rPr>
              <a:t>¥1 is worth $0.0067: </a:t>
            </a: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= 0.0067</a:t>
            </a:r>
            <a:endParaRPr lang="en-US" altLang="en-US" sz="2200" dirty="0">
              <a:ea typeface="Calibri" pitchFamily="34" charset="0"/>
            </a:endParaRPr>
          </a:p>
          <a:p>
            <a:pPr lvl="1" eaLnBrk="1" hangingPunct="1"/>
            <a:r>
              <a:rPr lang="en-US" altLang="en-US" sz="2200" i="1" dirty="0">
                <a:ea typeface="Calibri" pitchFamily="34" charset="0"/>
              </a:rPr>
              <a:t>A</a:t>
            </a:r>
            <a:r>
              <a:rPr lang="en-US" altLang="en-US" sz="2200" dirty="0">
                <a:ea typeface="Calibri" pitchFamily="34" charset="0"/>
              </a:rPr>
              <a:t>: ¥3,000,000 x $0.0067 = $20,100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67FAED-0222-F3AB-5342-E993E341C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0" y="317500"/>
            <a:ext cx="4391025" cy="56102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ECAD9D-5830-51DF-097E-28DED36B012E}"/>
              </a:ext>
            </a:extLst>
          </p:cNvPr>
          <p:cNvSpPr txBox="1"/>
          <p:nvPr/>
        </p:nvSpPr>
        <p:spPr>
          <a:xfrm>
            <a:off x="95692" y="6315735"/>
            <a:ext cx="922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https://markets.ft.com/data/currencies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 November 5, 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The Risk Premium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Calibri" pitchFamily="34" charset="0"/>
              </a:rPr>
              <a:t>When people refuse to buy foreign assets without being paid the additional risk premium, </a:t>
            </a:r>
            <a:r>
              <a:rPr lang="el-GR" altLang="en-US" i="1" dirty="0">
                <a:ea typeface="Calibri" pitchFamily="34" charset="0"/>
              </a:rPr>
              <a:t>ρ</a:t>
            </a:r>
            <a:r>
              <a:rPr lang="en-US" altLang="en-US" dirty="0">
                <a:ea typeface="Calibri" pitchFamily="34" charset="0"/>
              </a:rPr>
              <a:t>, the interest parity equation becomes</a:t>
            </a: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2455864" y="4017964"/>
          <a:ext cx="3836987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500" imgH="431800" progId="Equation.3">
                  <p:embed/>
                </p:oleObj>
              </mc:Choice>
              <mc:Fallback>
                <p:oleObj name="Equation" r:id="rId2" imgW="12065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4" y="4017964"/>
                        <a:ext cx="3836987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2176464" y="6067426"/>
            <a:ext cx="4732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buFont typeface="Times" charset="0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buFont typeface="Times" charset="0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buFont typeface="Times" charset="0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buFont typeface="Times" charset="0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See equation (18-2) of the textbook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10E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208" y="4319587"/>
            <a:ext cx="3657600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Calibri" pitchFamily="34" charset="0"/>
              </a:rPr>
              <a:t>Depreciation and Appreciation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 dirty="0">
                <a:ea typeface="Calibri" pitchFamily="34" charset="0"/>
              </a:rPr>
              <a:t>Depreciation</a:t>
            </a:r>
            <a:r>
              <a:rPr lang="en-US" altLang="en-US" sz="2800" dirty="0">
                <a:ea typeface="Calibri" pitchFamily="34" charset="0"/>
              </a:rPr>
              <a:t> of a currency is a </a:t>
            </a:r>
            <a:r>
              <a:rPr lang="en-US" altLang="en-US" sz="2800" i="1" dirty="0">
                <a:ea typeface="Calibri" pitchFamily="34" charset="0"/>
              </a:rPr>
              <a:t>decrease</a:t>
            </a:r>
            <a:r>
              <a:rPr lang="en-US" altLang="en-US" sz="2800" dirty="0">
                <a:ea typeface="Calibri" pitchFamily="34" charset="0"/>
              </a:rPr>
              <a:t> in its price (in units of another currency).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b="1" dirty="0">
                <a:ea typeface="Calibri" pitchFamily="34" charset="0"/>
              </a:rPr>
              <a:t>Appreciation</a:t>
            </a:r>
            <a:r>
              <a:rPr lang="en-US" altLang="en-US" sz="2800" dirty="0">
                <a:ea typeface="Calibri" pitchFamily="34" charset="0"/>
              </a:rPr>
              <a:t> of a currency is an </a:t>
            </a:r>
            <a:r>
              <a:rPr lang="en-US" altLang="en-US" sz="2800" i="1" dirty="0">
                <a:ea typeface="Calibri" pitchFamily="34" charset="0"/>
              </a:rPr>
              <a:t>increase</a:t>
            </a:r>
            <a:r>
              <a:rPr lang="en-US" altLang="en-US" sz="2800" dirty="0">
                <a:ea typeface="Calibri" pitchFamily="34" charset="0"/>
              </a:rPr>
              <a:t> in its price (in units of another currency). </a:t>
            </a:r>
            <a:endParaRPr lang="en-US" altLang="en-US" sz="2400" dirty="0">
              <a:ea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1A26F5-ABEF-5B86-C474-E2D7443A6BDD}"/>
              </a:ext>
            </a:extLst>
          </p:cNvPr>
          <p:cNvSpPr txBox="1"/>
          <p:nvPr/>
        </p:nvSpPr>
        <p:spPr>
          <a:xfrm>
            <a:off x="287078" y="6315735"/>
            <a:ext cx="922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https://markets.ft.com/data/currencies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; November 5,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699E64-04AD-B636-B15E-30C405125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86" y="106333"/>
            <a:ext cx="9011984" cy="62482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F87E94-B0F0-48CD-0243-9E22B392046A}"/>
              </a:ext>
            </a:extLst>
          </p:cNvPr>
          <p:cNvSpPr txBox="1"/>
          <p:nvPr/>
        </p:nvSpPr>
        <p:spPr>
          <a:xfrm>
            <a:off x="9303488" y="329609"/>
            <a:ext cx="27696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Note that JPY has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depreciated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relative to USD since January 2021.</a:t>
            </a:r>
          </a:p>
        </p:txBody>
      </p:sp>
    </p:spTree>
    <p:extLst>
      <p:ext uri="{BB962C8B-B14F-4D97-AF65-F5344CB8AC3E}">
        <p14:creationId xmlns:p14="http://schemas.microsoft.com/office/powerpoint/2010/main" val="1596925995"/>
      </p:ext>
    </p:extLst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Calibri" pitchFamily="34" charset="0"/>
              </a:rPr>
              <a:t>Depreciation and Appreciation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Calibri" pitchFamily="34" charset="0"/>
              </a:rPr>
              <a:t>Example: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>
                <a:ea typeface="Calibri" pitchFamily="34" charset="0"/>
              </a:rPr>
              <a:t>€1 used to be worth $1.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>
                <a:ea typeface="Calibri" pitchFamily="34" charset="0"/>
              </a:rPr>
              <a:t>Now €1 is worth $1.46.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has increased from 1.00 to 1.46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>
                <a:ea typeface="Calibri" pitchFamily="34" charset="0"/>
              </a:rPr>
              <a:t>The price of a euro has </a:t>
            </a:r>
            <a:r>
              <a:rPr lang="en-US" altLang="en-US" sz="2400" i="1" dirty="0">
                <a:ea typeface="Calibri" pitchFamily="34" charset="0"/>
              </a:rPr>
              <a:t>increased</a:t>
            </a:r>
            <a:r>
              <a:rPr lang="en-US" altLang="en-US" sz="2400" dirty="0">
                <a:ea typeface="Calibri" pitchFamily="34" charset="0"/>
              </a:rPr>
              <a:t>. It has </a:t>
            </a:r>
            <a:r>
              <a:rPr lang="en-US" altLang="en-US" sz="2400" i="1" dirty="0">
                <a:ea typeface="Calibri" pitchFamily="34" charset="0"/>
              </a:rPr>
              <a:t>appreciated</a:t>
            </a:r>
            <a:r>
              <a:rPr lang="en-US" altLang="en-US" sz="2400" dirty="0">
                <a:ea typeface="Calibri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>
                <a:ea typeface="Calibri" pitchFamily="34" charset="0"/>
              </a:rPr>
              <a:t>So, the price of a dollar has </a:t>
            </a:r>
            <a:r>
              <a:rPr lang="en-US" altLang="en-US" sz="2400" i="1" dirty="0">
                <a:ea typeface="Calibri" pitchFamily="34" charset="0"/>
              </a:rPr>
              <a:t>decreased</a:t>
            </a:r>
            <a:r>
              <a:rPr lang="en-US" altLang="en-US" sz="2400" dirty="0">
                <a:ea typeface="Calibri" pitchFamily="34" charset="0"/>
              </a:rPr>
              <a:t>. It has </a:t>
            </a:r>
            <a:r>
              <a:rPr lang="en-US" altLang="en-US" sz="2400" i="1" dirty="0">
                <a:ea typeface="Calibri" pitchFamily="34" charset="0"/>
              </a:rPr>
              <a:t>depreciated</a:t>
            </a:r>
            <a:r>
              <a:rPr lang="en-US" altLang="en-US" sz="2400" dirty="0">
                <a:ea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>
                <a:ea typeface="Calibri" pitchFamily="34" charset="0"/>
              </a:rPr>
              <a:t>As </a:t>
            </a:r>
            <a:r>
              <a:rPr lang="en-US" altLang="en-US" sz="2800" i="1" dirty="0">
                <a:ea typeface="Calibri" pitchFamily="34" charset="0"/>
              </a:rPr>
              <a:t>E</a:t>
            </a:r>
            <a:r>
              <a:rPr lang="en-US" altLang="en-US" sz="2800" dirty="0">
                <a:ea typeface="Calibri" pitchFamily="34" charset="0"/>
              </a:rPr>
              <a:t> is the price of the foreign currency, </a:t>
            </a:r>
            <a:r>
              <a:rPr lang="en-US" altLang="en-US" sz="2800" dirty="0">
                <a:solidFill>
                  <a:srgbClr val="FF0000"/>
                </a:solidFill>
                <a:ea typeface="Calibri" pitchFamily="34" charset="0"/>
              </a:rPr>
              <a:t>an increase in </a:t>
            </a:r>
            <a:r>
              <a:rPr lang="en-US" altLang="en-US" sz="2800" i="1" dirty="0">
                <a:solidFill>
                  <a:srgbClr val="FF0000"/>
                </a:solidFill>
                <a:ea typeface="Calibri" pitchFamily="34" charset="0"/>
              </a:rPr>
              <a:t>E</a:t>
            </a:r>
            <a:r>
              <a:rPr lang="en-US" altLang="en-US" sz="2800" dirty="0">
                <a:solidFill>
                  <a:srgbClr val="FF0000"/>
                </a:solidFill>
                <a:ea typeface="Calibri" pitchFamily="34" charset="0"/>
              </a:rPr>
              <a:t> means the foreign currency has appreciated and the domestic currency has depreciated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Calibri" pitchFamily="34" charset="0"/>
              </a:rPr>
              <a:t>Depreciation and Appreciation: Example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Suppose the foreign currency is the Japanese yen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Then </a:t>
            </a: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is the dollar value of the yen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Suppose </a:t>
            </a: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increases from $</a:t>
            </a:r>
            <a:r>
              <a:rPr lang="en-US" altLang="en-US" sz="2400" dirty="0">
                <a:solidFill>
                  <a:srgbClr val="FF0000"/>
                </a:solidFill>
                <a:ea typeface="Calibri" pitchFamily="34" charset="0"/>
              </a:rPr>
              <a:t>0.0067</a:t>
            </a:r>
            <a:r>
              <a:rPr lang="en-US" altLang="en-US" sz="2400" dirty="0">
                <a:ea typeface="Calibri" pitchFamily="34" charset="0"/>
              </a:rPr>
              <a:t> to $ 0</a:t>
            </a:r>
            <a:r>
              <a:rPr lang="en-US" altLang="en-US" sz="2400" dirty="0">
                <a:solidFill>
                  <a:srgbClr val="0000CC"/>
                </a:solidFill>
                <a:ea typeface="Calibri" pitchFamily="34" charset="0"/>
              </a:rPr>
              <a:t>.0100</a:t>
            </a:r>
            <a:r>
              <a:rPr lang="en-US" altLang="en-US" sz="2400" dirty="0">
                <a:ea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dirty="0">
                <a:ea typeface="Calibri" pitchFamily="34" charset="0"/>
              </a:rPr>
              <a:t>A Honda Accord costs ¥3,000,000. What is it in dollars?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z="2400" dirty="0">
                <a:ea typeface="Calibri" pitchFamily="34" charset="0"/>
              </a:rPr>
              <a:t>Suppose </a:t>
            </a: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= </a:t>
            </a:r>
            <a:r>
              <a:rPr lang="en-US" altLang="en-US" sz="2400" dirty="0">
                <a:solidFill>
                  <a:srgbClr val="FF0000"/>
                </a:solidFill>
                <a:ea typeface="Calibri" pitchFamily="34" charset="0"/>
              </a:rPr>
              <a:t>0.0067</a:t>
            </a:r>
            <a:r>
              <a:rPr lang="en-US" altLang="en-US" sz="2400" dirty="0">
                <a:ea typeface="Calibri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Calibri" pitchFamily="34" charset="0"/>
              </a:rPr>
              <a:t>3,000,000 </a:t>
            </a:r>
            <a:r>
              <a:rPr lang="en-US" altLang="en-US" sz="2000" dirty="0">
                <a:ea typeface="Calibri" pitchFamily="34" charset="0"/>
                <a:sym typeface="Symbol" pitchFamily="18" charset="2"/>
              </a:rPr>
              <a:t></a:t>
            </a:r>
            <a:r>
              <a:rPr lang="en-US" altLang="en-US" sz="2000" dirty="0">
                <a:ea typeface="Calibri" pitchFamily="34" charset="0"/>
              </a:rPr>
              <a:t> </a:t>
            </a:r>
            <a:r>
              <a:rPr lang="en-US" altLang="en-US" sz="2000" dirty="0">
                <a:solidFill>
                  <a:schemeClr val="hlink"/>
                </a:solidFill>
                <a:ea typeface="Calibri" pitchFamily="34" charset="0"/>
              </a:rPr>
              <a:t>0.0067</a:t>
            </a:r>
            <a:r>
              <a:rPr lang="en-US" altLang="en-US" sz="2000" dirty="0">
                <a:ea typeface="Calibri" pitchFamily="34" charset="0"/>
              </a:rPr>
              <a:t> = $</a:t>
            </a:r>
            <a:r>
              <a:rPr lang="en-US" altLang="en-US" sz="2000" dirty="0">
                <a:solidFill>
                  <a:schemeClr val="hlink"/>
                </a:solidFill>
                <a:ea typeface="Calibri" pitchFamily="34" charset="0"/>
              </a:rPr>
              <a:t>20,100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Calibri" pitchFamily="34" charset="0"/>
              </a:rPr>
              <a:t>Suppose </a:t>
            </a:r>
            <a:r>
              <a:rPr lang="en-US" altLang="en-US" sz="2400" i="1" dirty="0">
                <a:ea typeface="Calibri" pitchFamily="34" charset="0"/>
              </a:rPr>
              <a:t>E</a:t>
            </a:r>
            <a:r>
              <a:rPr lang="en-US" altLang="en-US" sz="2400" dirty="0">
                <a:ea typeface="Calibri" pitchFamily="34" charset="0"/>
              </a:rPr>
              <a:t> = 0</a:t>
            </a:r>
            <a:r>
              <a:rPr lang="en-US" altLang="en-US" sz="2400" dirty="0">
                <a:solidFill>
                  <a:srgbClr val="0000CC"/>
                </a:solidFill>
                <a:ea typeface="Calibri" pitchFamily="34" charset="0"/>
              </a:rPr>
              <a:t>.0100</a:t>
            </a:r>
            <a:endParaRPr lang="en-US" altLang="en-US" sz="2400" dirty="0">
              <a:solidFill>
                <a:schemeClr val="hlink"/>
              </a:solidFill>
              <a:ea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Calibri" pitchFamily="34" charset="0"/>
              </a:rPr>
              <a:t>3,000,000 </a:t>
            </a:r>
            <a:r>
              <a:rPr lang="en-US" altLang="en-US" sz="2000" dirty="0">
                <a:ea typeface="Calibri" pitchFamily="34" charset="0"/>
                <a:sym typeface="Symbol" pitchFamily="18" charset="2"/>
              </a:rPr>
              <a:t></a:t>
            </a:r>
            <a:r>
              <a:rPr lang="en-US" altLang="en-US" sz="2000" dirty="0">
                <a:ea typeface="Calibri" pitchFamily="34" charset="0"/>
              </a:rPr>
              <a:t> </a:t>
            </a:r>
            <a:r>
              <a:rPr lang="en-US" altLang="en-US" sz="2000" dirty="0">
                <a:solidFill>
                  <a:schemeClr val="folHlink"/>
                </a:solidFill>
                <a:ea typeface="Calibri" pitchFamily="34" charset="0"/>
              </a:rPr>
              <a:t>0.0100</a:t>
            </a:r>
            <a:r>
              <a:rPr lang="en-US" altLang="en-US" sz="2000" dirty="0">
                <a:ea typeface="Calibri" pitchFamily="34" charset="0"/>
              </a:rPr>
              <a:t> = $</a:t>
            </a:r>
            <a:r>
              <a:rPr lang="en-US" altLang="en-US" sz="2000" dirty="0">
                <a:solidFill>
                  <a:schemeClr val="folHlink"/>
                </a:solidFill>
                <a:ea typeface="Calibri" pitchFamily="34" charset="0"/>
              </a:rPr>
              <a:t>30,000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chemeClr val="folHlink"/>
              </a:solidFill>
              <a:ea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03AC4C-97DE-36F1-519B-04DD51356C1C}"/>
              </a:ext>
            </a:extLst>
          </p:cNvPr>
          <p:cNvSpPr txBox="1"/>
          <p:nvPr/>
        </p:nvSpPr>
        <p:spPr>
          <a:xfrm>
            <a:off x="7847569" y="1752600"/>
            <a:ext cx="3965944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When the exchange rate appreciates, </a:t>
            </a: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↑, the foreign </a:t>
            </a: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currency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is more expensive. This means foreign </a:t>
            </a: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goods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are also more expensive.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ea typeface="Calibri" pitchFamily="34" charset="0"/>
              </a:rPr>
              <a:t>Depreciation and Appreciation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661095"/>
              </p:ext>
            </p:extLst>
          </p:nvPr>
        </p:nvGraphicFramePr>
        <p:xfrm>
          <a:off x="1199348" y="1752600"/>
          <a:ext cx="983227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7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Foreign 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Domestic Currency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Foreign country’s 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Domestic country’s exports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Calibri" pitchFamily="34" charset="0"/>
                        </a:rPr>
                        <a:t>E</a:t>
                      </a:r>
                      <a:r>
                        <a:rPr lang="en-US" dirty="0">
                          <a:latin typeface="Calibri" pitchFamily="34" charset="0"/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Appreciation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More expensive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</a:rPr>
                        <a:t>Less expensive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Calibri" pitchFamily="34" charset="0"/>
                        </a:rPr>
                        <a:t>E</a:t>
                      </a:r>
                      <a:r>
                        <a:rPr lang="en-US" dirty="0">
                          <a:latin typeface="Calibri" pitchFamily="34" charset="0"/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Appreciation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Less expensive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itchFamily="34" charset="0"/>
                        </a:rPr>
                        <a:t>More expensive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4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Rate</a:t>
            </a:r>
            <a:r>
              <a:rPr lang="en-US" dirty="0"/>
              <a:t> of </a:t>
            </a:r>
            <a:r>
              <a:rPr lang="en-US" altLang="en-US" dirty="0">
                <a:ea typeface="Calibri" pitchFamily="34" charset="0"/>
              </a:rPr>
              <a:t>Depreciation and Appreciation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Calibri" pitchFamily="34" charset="0"/>
                  </a:rPr>
                  <a:t>Suppose </a:t>
                </a:r>
                <a:r>
                  <a:rPr lang="en-US" altLang="en-US" i="1" dirty="0">
                    <a:ea typeface="Calibri" pitchFamily="34" charset="0"/>
                  </a:rPr>
                  <a:t>E</a:t>
                </a:r>
                <a:r>
                  <a:rPr lang="en-US" altLang="en-US" dirty="0">
                    <a:ea typeface="Calibri" pitchFamily="34" charset="0"/>
                  </a:rPr>
                  <a:t> increases from $0.0067 to $ 0.0100.</a:t>
                </a:r>
              </a:p>
              <a:p>
                <a:r>
                  <a:rPr lang="en-US" i="1" dirty="0"/>
                  <a:t>Q</a:t>
                </a:r>
                <a:r>
                  <a:rPr lang="en-US" dirty="0"/>
                  <a:t>: What is the </a:t>
                </a:r>
                <a:r>
                  <a:rPr lang="en-US" i="1" dirty="0"/>
                  <a:t>rate</a:t>
                </a:r>
                <a:r>
                  <a:rPr lang="en-US" dirty="0"/>
                  <a:t> of the appreciation?</a:t>
                </a:r>
              </a:p>
              <a:p>
                <a:r>
                  <a:rPr lang="en-US" i="1" dirty="0"/>
                  <a:t>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rate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appreciation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appreciation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original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value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So, rate of appreciation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𝑙𝑎𝑡𝑒𝑟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𝑒𝑎𝑟𝑙𝑖𝑒𝑟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𝑒𝑎𝑟𝑙𝑖𝑒𝑟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So,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rate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appreciation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0.0100−0.00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67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0.00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67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=0.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49</m:t>
                    </m:r>
                  </m:oMath>
                </a14:m>
                <a:r>
                  <a:rPr lang="en-US" dirty="0"/>
                  <a:t> or 49 percent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7" t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1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Krugman_template2">
  <a:themeElements>
    <a:clrScheme name="Krugman_template2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rugman_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Krugman_template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_template2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_template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_template2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 muscles:Users:marktemelko:dayjob:Oh_Type_Documents:tina_temp:Krugman:cp_Krugman:Krugman_template:Krugman_template2.pot</Template>
  <TotalTime>1972</TotalTime>
  <Words>2122</Words>
  <Application>Microsoft Office PowerPoint</Application>
  <PresentationFormat>Widescreen</PresentationFormat>
  <Paragraphs>208</Paragraphs>
  <Slides>30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Krugman_template2</vt:lpstr>
      <vt:lpstr>Chapter 14</vt:lpstr>
      <vt:lpstr>Domestic and Foreign Currencies</vt:lpstr>
      <vt:lpstr>Exchange Rates and Currency Conversion</vt:lpstr>
      <vt:lpstr>Depreciation and Appreciation</vt:lpstr>
      <vt:lpstr>PowerPoint Presentation</vt:lpstr>
      <vt:lpstr>Depreciation and Appreciation</vt:lpstr>
      <vt:lpstr>Depreciation and Appreciation: Example</vt:lpstr>
      <vt:lpstr>Depreciation and Appreciation</vt:lpstr>
      <vt:lpstr>Rate of Depreciation and Appreciation</vt:lpstr>
      <vt:lpstr>How are exchange rates determined?</vt:lpstr>
      <vt:lpstr>The Foreign Exchange Market</vt:lpstr>
      <vt:lpstr>In which country should you keep your savings?</vt:lpstr>
      <vt:lpstr>Where would you keep a dollar?</vt:lpstr>
      <vt:lpstr>Where would you keep a dollar?</vt:lpstr>
      <vt:lpstr>Where would you keep a dollar?</vt:lpstr>
      <vt:lpstr>Where would you keep a dollar?</vt:lpstr>
      <vt:lpstr>Where would you keep a dollar?</vt:lpstr>
      <vt:lpstr>The Demand for Foreign Currency Assets</vt:lpstr>
      <vt:lpstr>The Demand for Foreign Currency Assets</vt:lpstr>
      <vt:lpstr>The Demand for Foreign Currency Assets</vt:lpstr>
      <vt:lpstr>The Demand for Foreign Currency Assets</vt:lpstr>
      <vt:lpstr>The Market for Foreign Exchange</vt:lpstr>
      <vt:lpstr>The Interest Parity Condition</vt:lpstr>
      <vt:lpstr>The Interest Parity Condition</vt:lpstr>
      <vt:lpstr>The Interest Parity Condition</vt:lpstr>
      <vt:lpstr>The Market for Foreign Exchange (cont.)</vt:lpstr>
      <vt:lpstr>The Market for Foreign Exchange (cont.)</vt:lpstr>
      <vt:lpstr>Guessing people’s expectations without asking them</vt:lpstr>
      <vt:lpstr>The Risk Premium</vt:lpstr>
      <vt:lpstr>The Risk Premium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Udayan Roy</dc:creator>
  <cp:lastModifiedBy>Udayan Roy</cp:lastModifiedBy>
  <cp:revision>113</cp:revision>
  <dcterms:created xsi:type="dcterms:W3CDTF">2005-08-10T06:54:42Z</dcterms:created>
  <dcterms:modified xsi:type="dcterms:W3CDTF">2023-11-07T16:15:27Z</dcterms:modified>
</cp:coreProperties>
</file>