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74" r:id="rId5"/>
    <p:sldId id="261" r:id="rId6"/>
    <p:sldId id="258" r:id="rId7"/>
    <p:sldId id="259" r:id="rId8"/>
    <p:sldId id="262" r:id="rId9"/>
    <p:sldId id="263" r:id="rId10"/>
    <p:sldId id="264" r:id="rId11"/>
    <p:sldId id="266" r:id="rId12"/>
    <p:sldId id="265" r:id="rId13"/>
    <p:sldId id="273" r:id="rId14"/>
    <p:sldId id="267" r:id="rId15"/>
    <p:sldId id="275" r:id="rId16"/>
    <p:sldId id="268" r:id="rId17"/>
    <p:sldId id="269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4C1189-0836-413E-A684-0C2331A90289}" v="10" dt="2023-11-11T15:02:04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330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dayan Roy" userId="b5387a02-142c-4af0-bee5-2683155e8383" providerId="ADAL" clId="{2F4C1189-0836-413E-A684-0C2331A90289}"/>
    <pc:docChg chg="custSel addSld modSld">
      <pc:chgData name="Udayan Roy" userId="b5387a02-142c-4af0-bee5-2683155e8383" providerId="ADAL" clId="{2F4C1189-0836-413E-A684-0C2331A90289}" dt="2023-11-11T15:02:38.263" v="279" actId="207"/>
      <pc:docMkLst>
        <pc:docMk/>
      </pc:docMkLst>
      <pc:sldChg chg="modSp">
        <pc:chgData name="Udayan Roy" userId="b5387a02-142c-4af0-bee5-2683155e8383" providerId="ADAL" clId="{2F4C1189-0836-413E-A684-0C2331A90289}" dt="2023-11-09T13:47:28.139" v="275" actId="20577"/>
        <pc:sldMkLst>
          <pc:docMk/>
          <pc:sldMk cId="3266250380" sldId="269"/>
        </pc:sldMkLst>
        <pc:spChg chg="mod">
          <ac:chgData name="Udayan Roy" userId="b5387a02-142c-4af0-bee5-2683155e8383" providerId="ADAL" clId="{2F4C1189-0836-413E-A684-0C2331A90289}" dt="2023-11-09T13:47:28.139" v="275" actId="20577"/>
          <ac:spMkLst>
            <pc:docMk/>
            <pc:sldMk cId="3266250380" sldId="269"/>
            <ac:spMk id="3" creationId="{00000000-0000-0000-0000-000000000000}"/>
          </ac:spMkLst>
        </pc:spChg>
      </pc:sldChg>
      <pc:sldChg chg="addSp modSp mod">
        <pc:chgData name="Udayan Roy" userId="b5387a02-142c-4af0-bee5-2683155e8383" providerId="ADAL" clId="{2F4C1189-0836-413E-A684-0C2331A90289}" dt="2023-11-11T15:02:38.263" v="279" actId="207"/>
        <pc:sldMkLst>
          <pc:docMk/>
          <pc:sldMk cId="4037629680" sldId="273"/>
        </pc:sldMkLst>
        <pc:spChg chg="mod">
          <ac:chgData name="Udayan Roy" userId="b5387a02-142c-4af0-bee5-2683155e8383" providerId="ADAL" clId="{2F4C1189-0836-413E-A684-0C2331A90289}" dt="2023-11-11T15:02:13.765" v="278" actId="27636"/>
          <ac:spMkLst>
            <pc:docMk/>
            <pc:sldMk cId="4037629680" sldId="273"/>
            <ac:spMk id="3" creationId="{00000000-0000-0000-0000-000000000000}"/>
          </ac:spMkLst>
        </pc:spChg>
        <pc:spChg chg="add mod">
          <ac:chgData name="Udayan Roy" userId="b5387a02-142c-4af0-bee5-2683155e8383" providerId="ADAL" clId="{2F4C1189-0836-413E-A684-0C2331A90289}" dt="2023-11-11T15:02:38.263" v="279" actId="207"/>
          <ac:spMkLst>
            <pc:docMk/>
            <pc:sldMk cId="4037629680" sldId="273"/>
            <ac:spMk id="4" creationId="{DF64194F-F4EF-9ECA-D626-95A347D02DC8}"/>
          </ac:spMkLst>
        </pc:spChg>
      </pc:sldChg>
      <pc:sldChg chg="modSp add mod">
        <pc:chgData name="Udayan Roy" userId="b5387a02-142c-4af0-bee5-2683155e8383" providerId="ADAL" clId="{2F4C1189-0836-413E-A684-0C2331A90289}" dt="2023-11-09T13:46:31.630" v="266" actId="20577"/>
        <pc:sldMkLst>
          <pc:docMk/>
          <pc:sldMk cId="205554117" sldId="274"/>
        </pc:sldMkLst>
        <pc:spChg chg="mod">
          <ac:chgData name="Udayan Roy" userId="b5387a02-142c-4af0-bee5-2683155e8383" providerId="ADAL" clId="{2F4C1189-0836-413E-A684-0C2331A90289}" dt="2023-11-09T13:46:31.630" v="266" actId="20577"/>
          <ac:spMkLst>
            <pc:docMk/>
            <pc:sldMk cId="205554117" sldId="274"/>
            <ac:spMk id="3" creationId="{00000000-0000-0000-0000-000000000000}"/>
          </ac:spMkLst>
        </pc:spChg>
      </pc:sldChg>
      <pc:sldChg chg="delSp modSp add mod">
        <pc:chgData name="Udayan Roy" userId="b5387a02-142c-4af0-bee5-2683155e8383" providerId="ADAL" clId="{2F4C1189-0836-413E-A684-0C2331A90289}" dt="2023-11-09T13:45:58.188" v="263" actId="20577"/>
        <pc:sldMkLst>
          <pc:docMk/>
          <pc:sldMk cId="2518105002" sldId="275"/>
        </pc:sldMkLst>
        <pc:spChg chg="mod">
          <ac:chgData name="Udayan Roy" userId="b5387a02-142c-4af0-bee5-2683155e8383" providerId="ADAL" clId="{2F4C1189-0836-413E-A684-0C2331A90289}" dt="2023-11-09T13:45:58.188" v="263" actId="20577"/>
          <ac:spMkLst>
            <pc:docMk/>
            <pc:sldMk cId="2518105002" sldId="275"/>
            <ac:spMk id="3" creationId="{00000000-0000-0000-0000-000000000000}"/>
          </ac:spMkLst>
        </pc:spChg>
        <pc:spChg chg="del">
          <ac:chgData name="Udayan Roy" userId="b5387a02-142c-4af0-bee5-2683155e8383" providerId="ADAL" clId="{2F4C1189-0836-413E-A684-0C2331A90289}" dt="2023-11-09T13:44:25.349" v="162" actId="478"/>
          <ac:spMkLst>
            <pc:docMk/>
            <pc:sldMk cId="2518105002" sldId="275"/>
            <ac:spMk id="4" creationId="{08CE8F71-B89D-CDED-7830-CC4EAD2D103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D0993-0F16-4E15-8761-3ECB5A9EB9D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703B1-462C-4847-B136-B4F7F970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0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703B1-462C-4847-B136-B4F7F97065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55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99B3-D6E0-4CCD-9E47-AD2B2933137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E476-3F0D-4B68-AE74-E2708C74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99B3-D6E0-4CCD-9E47-AD2B2933137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E476-3F0D-4B68-AE74-E2708C74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02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99B3-D6E0-4CCD-9E47-AD2B2933137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E476-3F0D-4B68-AE74-E2708C74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3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99B3-D6E0-4CCD-9E47-AD2B2933137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E476-3F0D-4B68-AE74-E2708C74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3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99B3-D6E0-4CCD-9E47-AD2B2933137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E476-3F0D-4B68-AE74-E2708C74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6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99B3-D6E0-4CCD-9E47-AD2B2933137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E476-3F0D-4B68-AE74-E2708C74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6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99B3-D6E0-4CCD-9E47-AD2B2933137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E476-3F0D-4B68-AE74-E2708C74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9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99B3-D6E0-4CCD-9E47-AD2B2933137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E476-3F0D-4B68-AE74-E2708C74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5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99B3-D6E0-4CCD-9E47-AD2B2933137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E476-3F0D-4B68-AE74-E2708C74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0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99B3-D6E0-4CCD-9E47-AD2B2933137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E476-3F0D-4B68-AE74-E2708C74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4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99B3-D6E0-4CCD-9E47-AD2B2933137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E476-3F0D-4B68-AE74-E2708C74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9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199B3-D6E0-4CCD-9E47-AD2B2933137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8E476-3F0D-4B68-AE74-E2708C74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1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DP_deflator" TargetMode="External"/><Relationship Id="rId2" Type="http://schemas.openxmlformats.org/officeDocument/2006/relationships/hyperlink" Target="https://en.wikipedia.org/wiki/Consumer_price_inde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ross_national_income" TargetMode="External"/><Relationship Id="rId2" Type="http://schemas.openxmlformats.org/officeDocument/2006/relationships/hyperlink" Target="https://en.wikipedia.org/wiki/Gross_domestic_produc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stlouisfed.org/fred2/series/CURRS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earch.stlouisfed.org/fred2/series/M2" TargetMode="External"/><Relationship Id="rId5" Type="http://schemas.openxmlformats.org/officeDocument/2006/relationships/hyperlink" Target="https://research.stlouisfed.org/fred2/series/M1" TargetMode="External"/><Relationship Id="rId4" Type="http://schemas.openxmlformats.org/officeDocument/2006/relationships/hyperlink" Target="https://research.stlouisfed.org/fred2/series/TC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636" y="2130426"/>
            <a:ext cx="6898267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Ch. 15: Money, Interest Rates,</a:t>
            </a:r>
            <a:br>
              <a:rPr lang="en-US" dirty="0"/>
            </a:br>
            <a:r>
              <a:rPr lang="en-US" dirty="0"/>
              <a:t>and Exchange Rates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730" y="3917023"/>
            <a:ext cx="5526077" cy="1752600"/>
          </a:xfrm>
        </p:spPr>
        <p:txBody>
          <a:bodyPr/>
          <a:lstStyle/>
          <a:p>
            <a:r>
              <a:rPr lang="en-US" dirty="0"/>
              <a:t>Udayan Roy</a:t>
            </a:r>
          </a:p>
          <a:p>
            <a:r>
              <a:rPr lang="en-US" dirty="0"/>
              <a:t>ECO41 International Economics</a:t>
            </a:r>
          </a:p>
        </p:txBody>
      </p:sp>
      <p:pic>
        <p:nvPicPr>
          <p:cNvPr id="6" name="Picture 5" descr="A book cover with a globe and text&#10;&#10;Description automatically generated">
            <a:extLst>
              <a:ext uri="{FF2B5EF4-FFF2-40B4-BE49-F238E27FC236}">
                <a16:creationId xmlns:a16="http://schemas.microsoft.com/office/drawing/2014/main" id="{7E3C6169-2205-0B3F-66C3-D47ABE483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364" y="488950"/>
            <a:ext cx="4699000" cy="588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188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Demand: Aggregate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ea typeface="Calibri" pitchFamily="34" charset="0"/>
              </a:rPr>
              <a:t>Money pays little or no interest. </a:t>
            </a:r>
          </a:p>
          <a:p>
            <a:pPr>
              <a:lnSpc>
                <a:spcPct val="80000"/>
              </a:lnSpc>
            </a:pPr>
            <a:r>
              <a:rPr lang="en-US" dirty="0">
                <a:ea typeface="Calibri" pitchFamily="34" charset="0"/>
              </a:rPr>
              <a:t>Non-money assets (such as bonds) earn interest</a:t>
            </a:r>
          </a:p>
          <a:p>
            <a:pPr>
              <a:lnSpc>
                <a:spcPct val="80000"/>
              </a:lnSpc>
            </a:pPr>
            <a:r>
              <a:rPr lang="en-US" dirty="0">
                <a:ea typeface="Calibri" pitchFamily="34" charset="0"/>
              </a:rPr>
              <a:t>The rate of interest on non-money assets is </a:t>
            </a:r>
            <a:r>
              <a:rPr lang="en-US" i="1" dirty="0">
                <a:ea typeface="Calibri" pitchFamily="34" charset="0"/>
              </a:rPr>
              <a:t>R</a:t>
            </a:r>
            <a:r>
              <a:rPr lang="en-US" dirty="0">
                <a:ea typeface="Calibri" pitchFamily="34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a typeface="Calibri" pitchFamily="34" charset="0"/>
              </a:rPr>
              <a:t>This is also called the </a:t>
            </a:r>
            <a:r>
              <a:rPr lang="en-US" i="1" dirty="0">
                <a:ea typeface="Calibri" pitchFamily="34" charset="0"/>
              </a:rPr>
              <a:t>nominal</a:t>
            </a:r>
            <a:r>
              <a:rPr lang="en-US" dirty="0">
                <a:ea typeface="Calibri" pitchFamily="34" charset="0"/>
              </a:rPr>
              <a:t> interest rate to distinguish it from the </a:t>
            </a:r>
            <a:r>
              <a:rPr lang="en-US" i="1" dirty="0">
                <a:ea typeface="Calibri" pitchFamily="34" charset="0"/>
              </a:rPr>
              <a:t>real </a:t>
            </a:r>
            <a:r>
              <a:rPr lang="en-US" dirty="0">
                <a:ea typeface="Calibri" pitchFamily="34" charset="0"/>
              </a:rPr>
              <a:t>interest rate that will be discussed later</a:t>
            </a:r>
          </a:p>
          <a:p>
            <a:pPr>
              <a:lnSpc>
                <a:spcPct val="80000"/>
              </a:lnSpc>
            </a:pPr>
            <a:r>
              <a:rPr lang="en-US" dirty="0">
                <a:ea typeface="Calibri" pitchFamily="34" charset="0"/>
              </a:rPr>
              <a:t>The higher the interest rate on the interest-earning non-money assets, the weaker the incentive to hold money.</a:t>
            </a:r>
          </a:p>
          <a:p>
            <a:pPr>
              <a:lnSpc>
                <a:spcPct val="80000"/>
              </a:lnSpc>
            </a:pPr>
            <a:r>
              <a:rPr lang="en-US" dirty="0"/>
              <a:t>Therefore, </a:t>
            </a:r>
            <a:r>
              <a:rPr lang="en-US" dirty="0">
                <a:solidFill>
                  <a:srgbClr val="FF0000"/>
                </a:solidFill>
              </a:rPr>
              <a:t>aggregate money demand </a:t>
            </a:r>
            <a:r>
              <a:rPr lang="en-US" dirty="0">
                <a:solidFill>
                  <a:srgbClr val="FF0000"/>
                </a:solidFill>
                <a:ea typeface="Calibri" pitchFamily="34" charset="0"/>
              </a:rPr>
              <a:t>(</a:t>
            </a:r>
            <a:r>
              <a:rPr lang="en-US" i="1" dirty="0">
                <a:solidFill>
                  <a:srgbClr val="FF0000"/>
                </a:solidFill>
                <a:ea typeface="Calibri" pitchFamily="34" charset="0"/>
              </a:rPr>
              <a:t>M</a:t>
            </a:r>
            <a:r>
              <a:rPr lang="en-US" baseline="30000" dirty="0">
                <a:solidFill>
                  <a:srgbClr val="FF0000"/>
                </a:solidFill>
                <a:ea typeface="Calibri" pitchFamily="34" charset="0"/>
              </a:rPr>
              <a:t>d</a:t>
            </a:r>
            <a:r>
              <a:rPr lang="en-US" dirty="0">
                <a:solidFill>
                  <a:srgbClr val="FF0000"/>
                </a:solidFill>
                <a:ea typeface="Calibri" pitchFamily="34" charset="0"/>
              </a:rPr>
              <a:t>) </a:t>
            </a:r>
            <a:r>
              <a:rPr lang="en-US" dirty="0">
                <a:solidFill>
                  <a:srgbClr val="FF0000"/>
                </a:solidFill>
              </a:rPr>
              <a:t>is </a:t>
            </a:r>
            <a:r>
              <a:rPr lang="en-US" i="1" dirty="0">
                <a:solidFill>
                  <a:srgbClr val="FF0000"/>
                </a:solidFill>
              </a:rPr>
              <a:t>inversely</a:t>
            </a:r>
            <a:r>
              <a:rPr lang="en-US" dirty="0">
                <a:solidFill>
                  <a:srgbClr val="FF0000"/>
                </a:solidFill>
              </a:rPr>
              <a:t> related to the interest rate (</a:t>
            </a:r>
            <a:r>
              <a:rPr lang="en-US" i="1" dirty="0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5864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Demand: Aggregate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ea typeface="Calibri" pitchFamily="34" charset="0"/>
              </a:rPr>
              <a:t>The average level of the prices of the goods and services bought by people is </a:t>
            </a:r>
            <a:r>
              <a:rPr lang="en-US" i="1" dirty="0">
                <a:ea typeface="Calibri" pitchFamily="34" charset="0"/>
              </a:rPr>
              <a:t>P</a:t>
            </a:r>
            <a:r>
              <a:rPr lang="en-US" dirty="0">
                <a:ea typeface="Calibri" pitchFamily="34" charset="0"/>
              </a:rPr>
              <a:t>. 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a typeface="Calibri" pitchFamily="34" charset="0"/>
              </a:rPr>
              <a:t>Two important measures of </a:t>
            </a:r>
            <a:r>
              <a:rPr lang="en-US" i="1" dirty="0">
                <a:ea typeface="Calibri" pitchFamily="34" charset="0"/>
              </a:rPr>
              <a:t>P</a:t>
            </a:r>
            <a:r>
              <a:rPr lang="en-US" dirty="0">
                <a:ea typeface="Calibri" pitchFamily="34" charset="0"/>
              </a:rPr>
              <a:t> are:</a:t>
            </a:r>
          </a:p>
          <a:p>
            <a:pPr lvl="2">
              <a:lnSpc>
                <a:spcPct val="80000"/>
              </a:lnSpc>
            </a:pPr>
            <a:r>
              <a:rPr lang="en-US" dirty="0">
                <a:ea typeface="Calibri" pitchFamily="34" charset="0"/>
              </a:rPr>
              <a:t>The </a:t>
            </a:r>
            <a:r>
              <a:rPr lang="en-US" dirty="0">
                <a:ea typeface="Calibri" pitchFamily="34" charset="0"/>
                <a:hlinkClick r:id="rId2"/>
              </a:rPr>
              <a:t>Consumer Price Index</a:t>
            </a:r>
            <a:r>
              <a:rPr lang="en-US" dirty="0">
                <a:ea typeface="Calibri" pitchFamily="34" charset="0"/>
              </a:rPr>
              <a:t> and</a:t>
            </a:r>
          </a:p>
          <a:p>
            <a:pPr lvl="2">
              <a:lnSpc>
                <a:spcPct val="80000"/>
              </a:lnSpc>
            </a:pPr>
            <a:r>
              <a:rPr lang="en-US" dirty="0">
                <a:ea typeface="Calibri" pitchFamily="34" charset="0"/>
              </a:rPr>
              <a:t>The </a:t>
            </a:r>
            <a:r>
              <a:rPr lang="en-US" dirty="0">
                <a:ea typeface="Calibri" pitchFamily="34" charset="0"/>
                <a:hlinkClick r:id="rId3"/>
              </a:rPr>
              <a:t>GDP Deflator</a:t>
            </a:r>
            <a:endParaRPr lang="en-US" dirty="0">
              <a:ea typeface="Calibri" pitchFamily="34" charset="0"/>
            </a:endParaRPr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ea typeface="Calibri" pitchFamily="34" charset="0"/>
              </a:rPr>
              <a:t>A higher average price level means a greater need for liquid assets for daily shopping </a:t>
            </a:r>
            <a:r>
              <a:rPr lang="en-US" sz="3200" dirty="0">
                <a:ea typeface="Calibri" pitchFamily="34" charset="0"/>
                <a:sym typeface="Symbol" pitchFamily="18" charset="2"/>
              </a:rPr>
              <a:t></a:t>
            </a:r>
            <a:r>
              <a:rPr lang="en-US" sz="3200" dirty="0">
                <a:ea typeface="Calibri" pitchFamily="34" charset="0"/>
              </a:rPr>
              <a:t> higher money demand</a:t>
            </a:r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ea typeface="Calibri" pitchFamily="34" charset="0"/>
              </a:rPr>
              <a:t>Therefore, </a:t>
            </a:r>
            <a:r>
              <a:rPr lang="en-US" sz="3200" dirty="0">
                <a:solidFill>
                  <a:srgbClr val="FF0000"/>
                </a:solidFill>
                <a:ea typeface="Calibri" pitchFamily="34" charset="0"/>
              </a:rPr>
              <a:t>aggregate money demand (</a:t>
            </a:r>
            <a:r>
              <a:rPr lang="en-US" sz="3200" i="1" dirty="0" err="1">
                <a:solidFill>
                  <a:srgbClr val="FF0000"/>
                </a:solidFill>
                <a:ea typeface="Calibri" pitchFamily="34" charset="0"/>
              </a:rPr>
              <a:t>M</a:t>
            </a:r>
            <a:r>
              <a:rPr lang="en-US" sz="3200" baseline="30000" dirty="0" err="1">
                <a:solidFill>
                  <a:srgbClr val="FF0000"/>
                </a:solidFill>
                <a:ea typeface="Calibri" pitchFamily="34" charset="0"/>
              </a:rPr>
              <a:t>d</a:t>
            </a:r>
            <a:r>
              <a:rPr lang="en-US" sz="3200" dirty="0">
                <a:solidFill>
                  <a:srgbClr val="FF0000"/>
                </a:solidFill>
                <a:ea typeface="Calibri" pitchFamily="34" charset="0"/>
              </a:rPr>
              <a:t>) is </a:t>
            </a:r>
            <a:r>
              <a:rPr lang="en-US" sz="3200" i="1" dirty="0">
                <a:solidFill>
                  <a:srgbClr val="FF0000"/>
                </a:solidFill>
                <a:ea typeface="Calibri" pitchFamily="34" charset="0"/>
              </a:rPr>
              <a:t>directly</a:t>
            </a:r>
            <a:r>
              <a:rPr lang="en-US" sz="3200" dirty="0">
                <a:solidFill>
                  <a:srgbClr val="FF0000"/>
                </a:solidFill>
                <a:ea typeface="Calibri" pitchFamily="34" charset="0"/>
              </a:rPr>
              <a:t> related to the overall level of prices (</a:t>
            </a:r>
            <a:r>
              <a:rPr lang="en-US" sz="3200" i="1" dirty="0">
                <a:solidFill>
                  <a:srgbClr val="FF0000"/>
                </a:solidFill>
                <a:ea typeface="Calibri" pitchFamily="34" charset="0"/>
              </a:rPr>
              <a:t>P</a:t>
            </a:r>
            <a:r>
              <a:rPr lang="en-US" sz="3200" dirty="0">
                <a:solidFill>
                  <a:srgbClr val="FF0000"/>
                </a:solidFill>
                <a:ea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3843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Demand: Aggregate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ea typeface="Calibri" pitchFamily="34" charset="0"/>
              </a:rPr>
              <a:t>Inflation-adjusted (or real) national income is denoted </a:t>
            </a:r>
            <a:r>
              <a:rPr lang="en-US" sz="3200" i="1" dirty="0">
                <a:ea typeface="Calibri" pitchFamily="34" charset="0"/>
              </a:rPr>
              <a:t>Y</a:t>
            </a:r>
            <a:endParaRPr lang="en-US" sz="3200" dirty="0">
              <a:ea typeface="Calibri" pitchFamily="34" charset="0"/>
            </a:endParaRPr>
          </a:p>
          <a:p>
            <a:pPr marL="742950" lvl="2" indent="-342900">
              <a:lnSpc>
                <a:spcPct val="80000"/>
              </a:lnSpc>
            </a:pPr>
            <a:r>
              <a:rPr lang="en-US" sz="2800" dirty="0">
                <a:ea typeface="Calibri" pitchFamily="34" charset="0"/>
              </a:rPr>
              <a:t>Two important measures of Y are:</a:t>
            </a:r>
          </a:p>
          <a:p>
            <a:pPr marL="1200150" lvl="3" indent="-342900">
              <a:lnSpc>
                <a:spcPct val="80000"/>
              </a:lnSpc>
            </a:pPr>
            <a:r>
              <a:rPr lang="en-US" sz="2400" dirty="0">
                <a:ea typeface="Calibri" pitchFamily="34" charset="0"/>
                <a:hlinkClick r:id="rId2"/>
              </a:rPr>
              <a:t>Gross Domestic Product</a:t>
            </a:r>
            <a:endParaRPr lang="en-US" sz="2400" dirty="0">
              <a:ea typeface="Calibri" pitchFamily="34" charset="0"/>
            </a:endParaRPr>
          </a:p>
          <a:p>
            <a:pPr marL="1200150" lvl="3" indent="-342900">
              <a:lnSpc>
                <a:spcPct val="80000"/>
              </a:lnSpc>
            </a:pPr>
            <a:r>
              <a:rPr lang="en-US" sz="2400" dirty="0">
                <a:ea typeface="Calibri" pitchFamily="34" charset="0"/>
                <a:hlinkClick r:id="rId3"/>
              </a:rPr>
              <a:t>Gross National Product</a:t>
            </a:r>
            <a:endParaRPr lang="en-US" sz="2400" dirty="0">
              <a:ea typeface="Calibri" pitchFamily="34" charset="0"/>
            </a:endParaRPr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ea typeface="Calibri" pitchFamily="34" charset="0"/>
              </a:rPr>
              <a:t>Higher income implies more goods and services are being produced and bought</a:t>
            </a:r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ea typeface="Calibri" pitchFamily="34" charset="0"/>
              </a:rPr>
              <a:t>So, more money would be needed for the increase in spending</a:t>
            </a:r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ea typeface="Calibri" pitchFamily="34" charset="0"/>
              </a:rPr>
              <a:t>Therefore, </a:t>
            </a:r>
            <a:r>
              <a:rPr lang="en-US" sz="3200" dirty="0">
                <a:solidFill>
                  <a:srgbClr val="FF0000"/>
                </a:solidFill>
                <a:ea typeface="Calibri" pitchFamily="34" charset="0"/>
              </a:rPr>
              <a:t>aggregate money demand (</a:t>
            </a:r>
            <a:r>
              <a:rPr lang="en-US" sz="3200" i="1" dirty="0">
                <a:solidFill>
                  <a:srgbClr val="FF0000"/>
                </a:solidFill>
                <a:ea typeface="Calibri" pitchFamily="34" charset="0"/>
              </a:rPr>
              <a:t>M</a:t>
            </a:r>
            <a:r>
              <a:rPr lang="en-US" sz="3200" baseline="30000" dirty="0">
                <a:solidFill>
                  <a:srgbClr val="FF0000"/>
                </a:solidFill>
                <a:ea typeface="Calibri" pitchFamily="34" charset="0"/>
              </a:rPr>
              <a:t>d</a:t>
            </a:r>
            <a:r>
              <a:rPr lang="en-US" sz="3200" dirty="0">
                <a:solidFill>
                  <a:srgbClr val="FF0000"/>
                </a:solidFill>
                <a:ea typeface="Calibri" pitchFamily="34" charset="0"/>
              </a:rPr>
              <a:t>) is </a:t>
            </a:r>
            <a:r>
              <a:rPr lang="en-US" sz="3200" i="1" dirty="0">
                <a:solidFill>
                  <a:srgbClr val="FF0000"/>
                </a:solidFill>
                <a:ea typeface="Calibri" pitchFamily="34" charset="0"/>
              </a:rPr>
              <a:t>directly</a:t>
            </a:r>
            <a:r>
              <a:rPr lang="en-US" sz="3200" dirty="0">
                <a:solidFill>
                  <a:srgbClr val="FF0000"/>
                </a:solidFill>
                <a:ea typeface="Calibri" pitchFamily="34" charset="0"/>
              </a:rPr>
              <a:t> related to GNP (</a:t>
            </a:r>
            <a:r>
              <a:rPr lang="en-US" sz="3200" i="1" dirty="0">
                <a:solidFill>
                  <a:srgbClr val="FF0000"/>
                </a:solidFill>
                <a:ea typeface="Calibri" pitchFamily="34" charset="0"/>
              </a:rPr>
              <a:t>Y</a:t>
            </a:r>
            <a:r>
              <a:rPr lang="en-US" sz="3200" dirty="0">
                <a:solidFill>
                  <a:srgbClr val="FF0000"/>
                </a:solidFill>
                <a:ea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3372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Demand: Aggregate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8512630" cy="4525963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ea typeface="Calibri" pitchFamily="34" charset="0"/>
              </a:rPr>
              <a:t>There are several other factors that affect the aggregate willingness of people to hold their wealth in monetary form:</a:t>
            </a:r>
          </a:p>
          <a:p>
            <a:pPr marL="742950" lvl="2" indent="-342900">
              <a:lnSpc>
                <a:spcPct val="80000"/>
              </a:lnSpc>
            </a:pPr>
            <a:r>
              <a:rPr lang="en-US" sz="2800" dirty="0">
                <a:ea typeface="Calibri" pitchFamily="34" charset="0"/>
              </a:rPr>
              <a:t>Total wealth: the higher this is, the higher money demand will be</a:t>
            </a:r>
          </a:p>
          <a:p>
            <a:pPr marL="742950" lvl="2" indent="-342900">
              <a:lnSpc>
                <a:spcPct val="80000"/>
              </a:lnSpc>
            </a:pPr>
            <a:r>
              <a:rPr lang="en-US" sz="2800" dirty="0">
                <a:ea typeface="Calibri" pitchFamily="34" charset="0"/>
              </a:rPr>
              <a:t>Anxiety over lending one’s money to others and fear that borrowers will default: the higher this is, the higher money demand will be</a:t>
            </a:r>
          </a:p>
          <a:p>
            <a:pPr marL="742950" lvl="2" indent="-342900">
              <a:lnSpc>
                <a:spcPct val="80000"/>
              </a:lnSpc>
            </a:pPr>
            <a:r>
              <a:rPr lang="en-US" sz="2800" dirty="0">
                <a:ea typeface="Calibri" pitchFamily="34" charset="0"/>
              </a:rPr>
              <a:t>Let all these other factors be called </a:t>
            </a:r>
            <a:r>
              <a:rPr lang="en-US" sz="2800" i="1" dirty="0">
                <a:ea typeface="Calibri" pitchFamily="34" charset="0"/>
              </a:rPr>
              <a:t>exogenous money demand </a:t>
            </a:r>
            <a:r>
              <a:rPr lang="en-US" sz="2800" dirty="0">
                <a:ea typeface="Calibri" pitchFamily="34" charset="0"/>
              </a:rPr>
              <a:t>or </a:t>
            </a:r>
            <a:r>
              <a:rPr lang="en-US" sz="2800" i="1" dirty="0">
                <a:ea typeface="Calibri" pitchFamily="34" charset="0"/>
              </a:rPr>
              <a:t>exogenous desire for liquidity </a:t>
            </a:r>
            <a:r>
              <a:rPr lang="en-US" sz="2800" dirty="0">
                <a:ea typeface="Calibri" pitchFamily="34" charset="0"/>
              </a:rPr>
              <a:t>and denoted </a:t>
            </a:r>
            <a:r>
              <a:rPr lang="en-US" sz="2800" i="1" dirty="0">
                <a:ea typeface="Calibri" pitchFamily="34" charset="0"/>
              </a:rPr>
              <a:t>L</a:t>
            </a:r>
            <a:r>
              <a:rPr lang="en-US" sz="2800" baseline="-25000" dirty="0">
                <a:ea typeface="Calibri" pitchFamily="34" charset="0"/>
              </a:rPr>
              <a:t>0</a:t>
            </a:r>
            <a:r>
              <a:rPr lang="en-US" sz="2800" dirty="0">
                <a:ea typeface="Calibri" pitchFamily="34" charset="0"/>
              </a:rPr>
              <a:t>.</a:t>
            </a:r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ea typeface="Calibri" pitchFamily="34" charset="0"/>
              </a:rPr>
              <a:t>Therefore, </a:t>
            </a:r>
            <a:r>
              <a:rPr lang="en-US" sz="3200" dirty="0">
                <a:solidFill>
                  <a:srgbClr val="FF0000"/>
                </a:solidFill>
                <a:ea typeface="Calibri" pitchFamily="34" charset="0"/>
              </a:rPr>
              <a:t>aggregate money demand (</a:t>
            </a:r>
            <a:r>
              <a:rPr lang="en-US" sz="3200" i="1" dirty="0" err="1">
                <a:solidFill>
                  <a:srgbClr val="FF0000"/>
                </a:solidFill>
                <a:ea typeface="Calibri" pitchFamily="34" charset="0"/>
              </a:rPr>
              <a:t>M</a:t>
            </a:r>
            <a:r>
              <a:rPr lang="en-US" sz="3200" baseline="30000" dirty="0" err="1">
                <a:solidFill>
                  <a:srgbClr val="FF0000"/>
                </a:solidFill>
                <a:ea typeface="Calibri" pitchFamily="34" charset="0"/>
              </a:rPr>
              <a:t>d</a:t>
            </a:r>
            <a:r>
              <a:rPr lang="en-US" sz="3200" dirty="0">
                <a:solidFill>
                  <a:srgbClr val="FF0000"/>
                </a:solidFill>
                <a:ea typeface="Calibri" pitchFamily="34" charset="0"/>
              </a:rPr>
              <a:t>) is </a:t>
            </a:r>
            <a:r>
              <a:rPr lang="en-US" sz="3200" i="1" dirty="0">
                <a:solidFill>
                  <a:srgbClr val="FF0000"/>
                </a:solidFill>
                <a:ea typeface="Calibri" pitchFamily="34" charset="0"/>
              </a:rPr>
              <a:t>directly</a:t>
            </a:r>
            <a:r>
              <a:rPr lang="en-US" sz="3200" dirty="0">
                <a:solidFill>
                  <a:srgbClr val="FF0000"/>
                </a:solidFill>
                <a:ea typeface="Calibri" pitchFamily="34" charset="0"/>
              </a:rPr>
              <a:t> related to </a:t>
            </a:r>
            <a:r>
              <a:rPr lang="en-US" sz="3200" i="1" dirty="0">
                <a:solidFill>
                  <a:srgbClr val="FF0000"/>
                </a:solidFill>
                <a:ea typeface="Calibri" pitchFamily="34" charset="0"/>
              </a:rPr>
              <a:t>L</a:t>
            </a:r>
            <a:r>
              <a:rPr lang="en-US" sz="3200" baseline="-25000" dirty="0">
                <a:solidFill>
                  <a:srgbClr val="FF0000"/>
                </a:solidFill>
                <a:ea typeface="Calibri" pitchFamily="34" charset="0"/>
              </a:rPr>
              <a:t>0</a:t>
            </a:r>
            <a:r>
              <a:rPr lang="en-US" sz="3200" dirty="0">
                <a:solidFill>
                  <a:srgbClr val="FF0000"/>
                </a:solidFill>
                <a:ea typeface="Calibri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64194F-F4EF-9ECA-D626-95A347D02DC8}"/>
              </a:ext>
            </a:extLst>
          </p:cNvPr>
          <p:cNvSpPr txBox="1"/>
          <p:nvPr/>
        </p:nvSpPr>
        <p:spPr>
          <a:xfrm>
            <a:off x="9122230" y="1690688"/>
            <a:ext cx="2939142" cy="36933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The value of an </a:t>
            </a:r>
            <a:r>
              <a:rPr lang="en-US" b="1" i="1" dirty="0"/>
              <a:t>exogenous variable</a:t>
            </a:r>
            <a:r>
              <a:rPr lang="en-US" b="1" dirty="0"/>
              <a:t> is assumed to be known; it needs no further theoretical analysis. </a:t>
            </a:r>
          </a:p>
          <a:p>
            <a:r>
              <a:rPr lang="en-US" b="1" dirty="0"/>
              <a:t>A change in the value of an exogenous variable may cause the values of other non-exogenous variables to change. But a change in the value of one exogenous variable does not cause the value of another exogenous variable to change.</a:t>
            </a:r>
          </a:p>
        </p:txBody>
      </p:sp>
    </p:spTree>
    <p:extLst>
      <p:ext uri="{BB962C8B-B14F-4D97-AF65-F5344CB8AC3E}">
        <p14:creationId xmlns:p14="http://schemas.microsoft.com/office/powerpoint/2010/main" val="4037629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Demand: Aggregate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Combining the four previous slides, we get our aggregate money demand equation: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0066FF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i="1" smtClean="0">
                                <a:solidFill>
                                  <a:srgbClr val="0066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66FF"/>
                                </a:solidFill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66FF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i="1" smtClean="0">
                            <a:solidFill>
                              <a:srgbClr val="0066FF"/>
                            </a:solidFill>
                            <a:latin typeface="Cambria Math"/>
                          </a:rPr>
                          <m:t>𝑌</m:t>
                        </m:r>
                      </m:num>
                      <m:den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𝑅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here </a:t>
                </a:r>
                <a:r>
                  <a:rPr lang="en-US" dirty="0">
                    <a:solidFill>
                      <a:srgbClr val="0066FF"/>
                    </a:solidFill>
                  </a:rPr>
                  <a:t>blue</a:t>
                </a:r>
                <a:r>
                  <a:rPr lang="en-US" dirty="0"/>
                  <a:t> indicates a </a:t>
                </a:r>
                <a:r>
                  <a:rPr lang="en-US" dirty="0">
                    <a:solidFill>
                      <a:srgbClr val="0066FF"/>
                    </a:solidFill>
                  </a:rPr>
                  <a:t>direct</a:t>
                </a:r>
                <a:r>
                  <a:rPr lang="en-US" dirty="0"/>
                  <a:t> effect and </a:t>
                </a:r>
                <a:r>
                  <a:rPr lang="en-US" dirty="0">
                    <a:solidFill>
                      <a:srgbClr val="FF0000"/>
                    </a:solidFill>
                  </a:rPr>
                  <a:t>red</a:t>
                </a:r>
                <a:r>
                  <a:rPr lang="en-US" dirty="0"/>
                  <a:t> indicates an </a:t>
                </a:r>
                <a:r>
                  <a:rPr lang="en-US" dirty="0">
                    <a:solidFill>
                      <a:srgbClr val="FF0000"/>
                    </a:solidFill>
                  </a:rPr>
                  <a:t>inverse</a:t>
                </a:r>
                <a:r>
                  <a:rPr lang="en-US" dirty="0"/>
                  <a:t> effect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8" t="-1752" r="-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8CE8F71-B89D-CDED-7830-CC4EAD2D103E}"/>
              </a:ext>
            </a:extLst>
          </p:cNvPr>
          <p:cNvSpPr txBox="1"/>
          <p:nvPr/>
        </p:nvSpPr>
        <p:spPr>
          <a:xfrm>
            <a:off x="852755" y="4315146"/>
            <a:ext cx="6688476" cy="193899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An economy’s money demand, </a:t>
            </a:r>
            <a:r>
              <a:rPr lang="en-US" sz="2400" b="1" i="1" dirty="0"/>
              <a:t>M</a:t>
            </a:r>
            <a:r>
              <a:rPr lang="en-US" sz="2400" b="1" baseline="30000" dirty="0"/>
              <a:t>d</a:t>
            </a:r>
            <a:r>
              <a:rPr lang="en-US" sz="2400" b="1" dirty="0"/>
              <a:t>, depends on:</a:t>
            </a:r>
          </a:p>
          <a:p>
            <a:r>
              <a:rPr lang="en-US" sz="2400" b="1" i="1" dirty="0"/>
              <a:t>P</a:t>
            </a:r>
            <a:r>
              <a:rPr lang="en-US" sz="2400" b="1" dirty="0"/>
              <a:t>, the average level of prices (+)</a:t>
            </a:r>
          </a:p>
          <a:p>
            <a:r>
              <a:rPr lang="en-US" sz="2400" b="1" i="1" dirty="0"/>
              <a:t>Y</a:t>
            </a:r>
            <a:r>
              <a:rPr lang="en-US" sz="2400" b="1" dirty="0"/>
              <a:t>, inflation-adjusted national income (+)</a:t>
            </a:r>
          </a:p>
          <a:p>
            <a:r>
              <a:rPr lang="en-US" sz="2400" b="1" i="1" dirty="0"/>
              <a:t>R</a:t>
            </a:r>
            <a:r>
              <a:rPr lang="en-US" sz="2400" b="1" dirty="0"/>
              <a:t>, the interest rate on non-money assets (-)</a:t>
            </a:r>
          </a:p>
          <a:p>
            <a:r>
              <a:rPr lang="en-US" sz="2400" b="1" i="1" dirty="0"/>
              <a:t>L</a:t>
            </a:r>
            <a:r>
              <a:rPr lang="en-US" sz="2400" b="1" baseline="-25000" dirty="0"/>
              <a:t>0</a:t>
            </a:r>
            <a:r>
              <a:rPr lang="en-US" sz="2400" b="1" dirty="0"/>
              <a:t>, exogenous money demand (+)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878389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Demand: Aggregate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While money demand is </a:t>
            </a:r>
            <a:r>
              <a:rPr lang="en-US" i="1" dirty="0"/>
              <a:t>M</a:t>
            </a:r>
            <a:r>
              <a:rPr lang="en-US" baseline="30000" dirty="0"/>
              <a:t>d</a:t>
            </a:r>
            <a:r>
              <a:rPr lang="en-US" dirty="0"/>
              <a:t>, </a:t>
            </a:r>
            <a:r>
              <a:rPr lang="en-US" i="1" dirty="0"/>
              <a:t>real</a:t>
            </a:r>
            <a:r>
              <a:rPr lang="en-US" dirty="0"/>
              <a:t>—or, inflation-adjusted—money demand is </a:t>
            </a:r>
            <a:r>
              <a:rPr lang="en-US" i="1" dirty="0"/>
              <a:t>M</a:t>
            </a:r>
            <a:r>
              <a:rPr lang="en-US" baseline="30000" dirty="0"/>
              <a:t>d</a:t>
            </a:r>
            <a:r>
              <a:rPr lang="en-US" dirty="0"/>
              <a:t>/</a:t>
            </a:r>
            <a:r>
              <a:rPr lang="en-US" i="1" dirty="0"/>
              <a:t>P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8105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an economy to be in equilibrium, </a:t>
                </a:r>
                <a:r>
                  <a:rPr lang="en-US" dirty="0">
                    <a:solidFill>
                      <a:srgbClr val="FF0000"/>
                    </a:solidFill>
                  </a:rPr>
                  <a:t>money supply must equal money demand</a:t>
                </a:r>
              </a:p>
              <a:p>
                <a:r>
                  <a:rPr lang="en-US" dirty="0"/>
                  <a:t>A central bank may determine the money supply</a:t>
                </a:r>
              </a:p>
              <a:p>
                <a:r>
                  <a:rPr lang="en-US" dirty="0"/>
                  <a:t>But it cannot force people to hold exactly that much of their wealth in the form of money</a:t>
                </a:r>
              </a:p>
              <a:p>
                <a:r>
                  <a:rPr lang="en-US" dirty="0"/>
                  <a:t>Therefore,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is necessary for equilibrium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754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Therefore,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𝑴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𝒔</m:t>
                        </m:r>
                      </m:sup>
                    </m:sSup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𝑴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𝒅</m:t>
                        </m:r>
                      </m:sup>
                    </m:sSup>
                  </m:oMath>
                </a14:m>
                <a:r>
                  <a:rPr lang="en-US" dirty="0"/>
                  <a:t> is necessary for equilibrium</a:t>
                </a:r>
              </a:p>
              <a:p>
                <a:r>
                  <a:rPr lang="en-US" dirty="0"/>
                  <a:t>Using our aggregate money demand equation, the equilibrium condition becomes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𝑴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𝒔</m:t>
                        </m:r>
                      </m:sup>
                    </m:sSup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𝑷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𝑳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𝒀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𝑹</m:t>
                        </m:r>
                      </m:den>
                    </m:f>
                  </m:oMath>
                </a14:m>
                <a:endParaRPr lang="en-US" b="1" dirty="0"/>
              </a:p>
              <a:p>
                <a:endParaRPr lang="en-US" dirty="0"/>
              </a:p>
              <a:p>
                <a:r>
                  <a:rPr lang="en-US" dirty="0"/>
                  <a:t>Note that this equation has five variables</a:t>
                </a:r>
              </a:p>
              <a:p>
                <a:r>
                  <a:rPr lang="en-US" dirty="0"/>
                  <a:t>So, if the values of any four of them are known, this equation will tell us the value of the fifth variable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8" t="-1213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6250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There’s more in Chapter 15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return to topics in this chapter later in the course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41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Money?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ea typeface="Calibri" pitchFamily="34" charset="0"/>
              </a:rPr>
              <a:t>Money is any asset that is widely used and accepted as a means of payment.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ea typeface="Calibri" pitchFamily="34" charset="0"/>
              </a:rPr>
              <a:t>So, a country’s </a:t>
            </a:r>
            <a:r>
              <a:rPr lang="en-US" sz="2800" dirty="0">
                <a:solidFill>
                  <a:srgbClr val="FF0000"/>
                </a:solidFill>
                <a:ea typeface="Calibri" pitchFamily="34" charset="0"/>
              </a:rPr>
              <a:t>quantity of money </a:t>
            </a:r>
            <a:r>
              <a:rPr lang="en-US" sz="2800" dirty="0">
                <a:ea typeface="Calibri" pitchFamily="34" charset="0"/>
              </a:rPr>
              <a:t>(</a:t>
            </a:r>
            <a:r>
              <a:rPr lang="en-US" sz="2800" i="1" dirty="0" err="1">
                <a:ea typeface="Calibri" pitchFamily="34" charset="0"/>
              </a:rPr>
              <a:t>M</a:t>
            </a:r>
            <a:r>
              <a:rPr lang="en-US" sz="2800" i="1" baseline="30000" dirty="0" err="1">
                <a:ea typeface="Calibri" pitchFamily="34" charset="0"/>
              </a:rPr>
              <a:t>s</a:t>
            </a:r>
            <a:r>
              <a:rPr lang="en-US" sz="2800" dirty="0">
                <a:ea typeface="Calibri" pitchFamily="34" charset="0"/>
              </a:rPr>
              <a:t>) includes</a:t>
            </a:r>
          </a:p>
          <a:p>
            <a:pPr lvl="1">
              <a:spcBef>
                <a:spcPct val="50000"/>
              </a:spcBef>
            </a:pPr>
            <a:r>
              <a:rPr lang="en-US" sz="2400" dirty="0">
                <a:ea typeface="Calibri" pitchFamily="34" charset="0"/>
              </a:rPr>
              <a:t>All</a:t>
            </a:r>
            <a:r>
              <a:rPr lang="en-US" sz="2400" i="1" dirty="0">
                <a:ea typeface="Calibri" pitchFamily="34" charset="0"/>
              </a:rPr>
              <a:t> </a:t>
            </a:r>
            <a:r>
              <a:rPr lang="en-US" sz="2400" i="1" dirty="0">
                <a:ea typeface="Calibri" pitchFamily="34" charset="0"/>
                <a:hlinkClick r:id="rId3"/>
              </a:rPr>
              <a:t>currency with the public</a:t>
            </a:r>
            <a:r>
              <a:rPr lang="en-US" sz="2400" dirty="0">
                <a:ea typeface="Calibri" pitchFamily="34" charset="0"/>
              </a:rPr>
              <a:t> and </a:t>
            </a:r>
          </a:p>
          <a:p>
            <a:pPr lvl="1">
              <a:spcBef>
                <a:spcPct val="50000"/>
              </a:spcBef>
            </a:pPr>
            <a:r>
              <a:rPr lang="en-US" sz="2400" dirty="0">
                <a:ea typeface="Calibri" pitchFamily="34" charset="0"/>
              </a:rPr>
              <a:t>All</a:t>
            </a:r>
            <a:r>
              <a:rPr lang="en-US" sz="2400" i="1" dirty="0">
                <a:ea typeface="Calibri" pitchFamily="34" charset="0"/>
              </a:rPr>
              <a:t> </a:t>
            </a:r>
            <a:r>
              <a:rPr lang="en-US" sz="2400" i="1" dirty="0">
                <a:ea typeface="Calibri" pitchFamily="34" charset="0"/>
                <a:hlinkClick r:id="rId4"/>
              </a:rPr>
              <a:t>checkable deposits</a:t>
            </a:r>
            <a:endParaRPr lang="en-US" sz="2400" dirty="0">
              <a:ea typeface="Calibri" pitchFamily="34" charset="0"/>
            </a:endParaRPr>
          </a:p>
          <a:p>
            <a:pPr lvl="2">
              <a:spcBef>
                <a:spcPct val="50000"/>
              </a:spcBef>
            </a:pPr>
            <a:r>
              <a:rPr lang="en-US" sz="2000" dirty="0">
                <a:ea typeface="Calibri" pitchFamily="34" charset="0"/>
              </a:rPr>
              <a:t>bank deposits in a foreign currency are excluded from this definition.</a:t>
            </a:r>
          </a:p>
          <a:p>
            <a:pPr lvl="1">
              <a:spcBef>
                <a:spcPct val="50000"/>
              </a:spcBef>
            </a:pPr>
            <a:r>
              <a:rPr lang="en-US" dirty="0">
                <a:ea typeface="Calibri" pitchFamily="34" charset="0"/>
                <a:hlinkClick r:id="rId5"/>
              </a:rPr>
              <a:t>M1</a:t>
            </a:r>
            <a:r>
              <a:rPr lang="en-US" dirty="0">
                <a:ea typeface="Calibri" pitchFamily="34" charset="0"/>
              </a:rPr>
              <a:t> and </a:t>
            </a:r>
            <a:r>
              <a:rPr lang="en-US" dirty="0">
                <a:ea typeface="Calibri" pitchFamily="34" charset="0"/>
                <a:hlinkClick r:id="rId6"/>
              </a:rPr>
              <a:t>M2</a:t>
            </a:r>
            <a:r>
              <a:rPr lang="en-US" dirty="0">
                <a:ea typeface="Calibri" pitchFamily="34" charset="0"/>
              </a:rPr>
              <a:t> are two well-known periodically published measures of the quantity of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8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 typeface="Times" pitchFamily="18" charset="0"/>
              <a:buChar char="•"/>
              <a:defRPr/>
            </a:pPr>
            <a:r>
              <a:rPr lang="en-US" sz="2800" dirty="0"/>
              <a:t>The quantity of money is also called the </a:t>
            </a:r>
            <a:r>
              <a:rPr lang="en-US" sz="2800" b="1" dirty="0"/>
              <a:t>money supply</a:t>
            </a:r>
          </a:p>
          <a:p>
            <a:pPr>
              <a:spcBef>
                <a:spcPct val="50000"/>
              </a:spcBef>
              <a:buFont typeface="Times" pitchFamily="18" charset="0"/>
              <a:buChar char="•"/>
              <a:defRPr/>
            </a:pPr>
            <a:r>
              <a:rPr lang="en-US" sz="2800" dirty="0"/>
              <a:t>Who controls the money supply?</a:t>
            </a:r>
          </a:p>
          <a:p>
            <a:pPr>
              <a:spcBef>
                <a:spcPct val="50000"/>
              </a:spcBef>
              <a:buFont typeface="Times" pitchFamily="18" charset="0"/>
              <a:buChar char="•"/>
              <a:defRPr/>
            </a:pPr>
            <a:r>
              <a:rPr lang="en-US" sz="2800" b="1" dirty="0"/>
              <a:t>Central banks </a:t>
            </a:r>
            <a:r>
              <a:rPr lang="en-US" sz="2800" dirty="0"/>
              <a:t>determine the money supply.</a:t>
            </a:r>
          </a:p>
          <a:p>
            <a:pPr lvl="1">
              <a:spcBef>
                <a:spcPct val="50000"/>
              </a:spcBef>
              <a:defRPr/>
            </a:pPr>
            <a:r>
              <a:rPr lang="en-US" sz="2400" dirty="0"/>
              <a:t>In the US, the central bank is the Federal Reserve.</a:t>
            </a:r>
          </a:p>
          <a:p>
            <a:pPr lvl="1">
              <a:spcBef>
                <a:spcPct val="50000"/>
              </a:spcBef>
              <a:defRPr/>
            </a:pPr>
            <a:r>
              <a:rPr lang="en-US" sz="2400" dirty="0"/>
              <a:t>The Federal Reserve </a:t>
            </a:r>
            <a:r>
              <a:rPr lang="en-US" sz="2400" i="1" dirty="0"/>
              <a:t>directly</a:t>
            </a:r>
            <a:r>
              <a:rPr lang="en-US" sz="2400" dirty="0"/>
              <a:t> regulates the amount of currency in circulation.</a:t>
            </a:r>
          </a:p>
          <a:p>
            <a:pPr lvl="1">
              <a:spcBef>
                <a:spcPct val="50000"/>
              </a:spcBef>
              <a:defRPr/>
            </a:pPr>
            <a:r>
              <a:rPr lang="en-US" sz="2400" dirty="0"/>
              <a:t>It </a:t>
            </a:r>
            <a:r>
              <a:rPr lang="en-US" sz="2400" i="1" dirty="0"/>
              <a:t>indirectly</a:t>
            </a:r>
            <a:r>
              <a:rPr lang="en-US" sz="2400" dirty="0"/>
              <a:t> controls the dollar amount of checkable deposits in private banks.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0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 typeface="Times" pitchFamily="18" charset="0"/>
              <a:buChar char="•"/>
              <a:defRPr/>
            </a:pPr>
            <a:r>
              <a:rPr lang="en-US" dirty="0"/>
              <a:t>We have seen that an economy’s average level of prices is denoted </a:t>
            </a:r>
            <a:r>
              <a:rPr lang="en-US" i="1" dirty="0"/>
              <a:t>P</a:t>
            </a:r>
            <a:endParaRPr lang="en-US" dirty="0"/>
          </a:p>
          <a:p>
            <a:pPr>
              <a:spcBef>
                <a:spcPct val="50000"/>
              </a:spcBef>
              <a:buFont typeface="Times" pitchFamily="18" charset="0"/>
              <a:buChar char="•"/>
              <a:defRPr/>
            </a:pPr>
            <a:r>
              <a:rPr lang="en-US" i="1" dirty="0"/>
              <a:t>Definition</a:t>
            </a:r>
            <a:r>
              <a:rPr lang="en-US" dirty="0"/>
              <a:t>: While the money supply is </a:t>
            </a:r>
            <a:r>
              <a:rPr lang="en-US" i="1" dirty="0" err="1"/>
              <a:t>M</a:t>
            </a:r>
            <a:r>
              <a:rPr lang="en-US" baseline="30000" dirty="0" err="1"/>
              <a:t>s</a:t>
            </a:r>
            <a:r>
              <a:rPr lang="en-US" dirty="0"/>
              <a:t>, the </a:t>
            </a:r>
            <a:r>
              <a:rPr lang="en-US" i="1" dirty="0"/>
              <a:t>real</a:t>
            </a:r>
            <a:r>
              <a:rPr lang="en-US" dirty="0"/>
              <a:t>—or, inflation-adjusted—money supply is </a:t>
            </a:r>
            <a:r>
              <a:rPr lang="en-US" i="1" dirty="0" err="1"/>
              <a:t>M</a:t>
            </a:r>
            <a:r>
              <a:rPr lang="en-US" baseline="30000" dirty="0" err="1"/>
              <a:t>s</a:t>
            </a:r>
            <a:r>
              <a:rPr lang="en-US" dirty="0"/>
              <a:t>/</a:t>
            </a:r>
            <a:r>
              <a:rPr lang="en-US" i="1" dirty="0"/>
              <a:t>P</a:t>
            </a:r>
            <a:r>
              <a:rPr lang="en-US" dirty="0"/>
              <a:t>.</a:t>
            </a:r>
          </a:p>
          <a:p>
            <a:pPr>
              <a:spcBef>
                <a:spcPct val="50000"/>
              </a:spcBef>
              <a:buFont typeface="Times" pitchFamily="18" charset="0"/>
              <a:buChar char="•"/>
              <a:defRPr/>
            </a:pPr>
            <a:endParaRPr lang="en-US" dirty="0"/>
          </a:p>
          <a:p>
            <a:pPr>
              <a:spcBef>
                <a:spcPct val="50000"/>
              </a:spcBef>
              <a:buFont typeface="Times" pitchFamily="18" charset="0"/>
              <a:buChar char="•"/>
              <a:defRPr/>
            </a:pPr>
            <a:endParaRPr lang="en-US" dirty="0"/>
          </a:p>
          <a:p>
            <a:pPr>
              <a:spcBef>
                <a:spcPct val="50000"/>
              </a:spcBef>
              <a:buFont typeface="Times" pitchFamily="18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ea typeface="Calibri" pitchFamily="34" charset="0"/>
              </a:rPr>
              <a:t>Money demand</a:t>
            </a:r>
            <a:r>
              <a:rPr lang="en-US" dirty="0">
                <a:ea typeface="Calibri" pitchFamily="34" charset="0"/>
              </a:rPr>
              <a:t> is the amount of their wealth that people are willing to hold in the form of money …</a:t>
            </a:r>
          </a:p>
          <a:p>
            <a:pPr lvl="1">
              <a:spcBef>
                <a:spcPct val="50000"/>
              </a:spcBef>
            </a:pPr>
            <a:r>
              <a:rPr lang="en-US" dirty="0">
                <a:ea typeface="Calibri" pitchFamily="34" charset="0"/>
              </a:rPr>
              <a:t>(… instead of other non-money assets).</a:t>
            </a:r>
          </a:p>
          <a:p>
            <a:pPr>
              <a:spcBef>
                <a:spcPct val="50000"/>
              </a:spcBef>
            </a:pPr>
            <a:r>
              <a:rPr lang="en-US" dirty="0"/>
              <a:t>Money serves as: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A medium of exchange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A unit of account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A store of value</a:t>
            </a:r>
          </a:p>
          <a:p>
            <a:pPr>
              <a:spcBef>
                <a:spcPct val="50000"/>
              </a:spcBef>
            </a:pPr>
            <a:r>
              <a:rPr lang="en-US" dirty="0"/>
              <a:t>For our purposes, the medium of exchange role is key.</a:t>
            </a:r>
          </a:p>
        </p:txBody>
      </p:sp>
    </p:spTree>
    <p:extLst>
      <p:ext uri="{BB962C8B-B14F-4D97-AF65-F5344CB8AC3E}">
        <p14:creationId xmlns:p14="http://schemas.microsoft.com/office/powerpoint/2010/main" val="3085809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Money: Zero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Calibri" pitchFamily="34" charset="0"/>
              </a:rPr>
              <a:t>We can classify all assets into:</a:t>
            </a:r>
          </a:p>
          <a:p>
            <a:pPr lvl="1"/>
            <a:r>
              <a:rPr lang="en-US" dirty="0">
                <a:ea typeface="Calibri" pitchFamily="34" charset="0"/>
              </a:rPr>
              <a:t>Money, which earns no return</a:t>
            </a:r>
          </a:p>
          <a:p>
            <a:pPr lvl="2"/>
            <a:r>
              <a:rPr lang="en-US" dirty="0">
                <a:ea typeface="Calibri" pitchFamily="34" charset="0"/>
              </a:rPr>
              <a:t>Currency with the public </a:t>
            </a:r>
            <a:r>
              <a:rPr lang="en-US" i="1" dirty="0">
                <a:ea typeface="Calibri" pitchFamily="34" charset="0"/>
              </a:rPr>
              <a:t>plus</a:t>
            </a:r>
            <a:r>
              <a:rPr lang="en-US" dirty="0">
                <a:ea typeface="Calibri" pitchFamily="34" charset="0"/>
              </a:rPr>
              <a:t> checking accounts</a:t>
            </a:r>
          </a:p>
          <a:p>
            <a:pPr lvl="1"/>
            <a:r>
              <a:rPr lang="en-US" dirty="0">
                <a:ea typeface="Calibri" pitchFamily="34" charset="0"/>
              </a:rPr>
              <a:t>Assets that earn a return</a:t>
            </a:r>
          </a:p>
          <a:p>
            <a:pPr lvl="2"/>
            <a:r>
              <a:rPr lang="en-US" dirty="0">
                <a:ea typeface="Calibri" pitchFamily="34" charset="0"/>
              </a:rPr>
              <a:t>Stocks, bonds, real estate,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010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Money: Highly Liquid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ea typeface="Calibri" pitchFamily="34" charset="0"/>
              </a:rPr>
              <a:t>The </a:t>
            </a:r>
            <a:r>
              <a:rPr lang="en-US" sz="2800" i="1" dirty="0">
                <a:ea typeface="Calibri" pitchFamily="34" charset="0"/>
              </a:rPr>
              <a:t>liquidity of an asset </a:t>
            </a:r>
            <a:r>
              <a:rPr lang="en-US" sz="2800" dirty="0">
                <a:ea typeface="Calibri" pitchFamily="34" charset="0"/>
              </a:rPr>
              <a:t>is the ease with which it can be used for emergency spending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ea typeface="Calibri" pitchFamily="34" charset="0"/>
              </a:rPr>
              <a:t>Money earns no return but is the most liquid of all assets</a:t>
            </a:r>
            <a:endParaRPr lang="en-US" sz="2400" dirty="0">
              <a:ea typeface="Calibri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ea typeface="Calibri" pitchFamily="34" charset="0"/>
              </a:rPr>
              <a:t>Assets that earn a return are less liquid than money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dirty="0"/>
              <a:t>So, when deciding how much of their wealth to split between money and non-money assets, people face a trade off between the convenience of liquid assets and the higher return from less-liquid assets.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101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Demand: Individual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2400" dirty="0">
                <a:ea typeface="Calibri" pitchFamily="34" charset="0"/>
              </a:rPr>
              <a:t>An individual’s money demand depends on:</a:t>
            </a:r>
          </a:p>
          <a:p>
            <a:pPr marL="533400" indent="-533400">
              <a:spcBef>
                <a:spcPct val="50000"/>
              </a:spcBef>
              <a:buFont typeface="Times" charset="0"/>
              <a:buAutoNum type="arabicPeriod"/>
            </a:pPr>
            <a:r>
              <a:rPr lang="en-US" sz="2400" b="1" dirty="0">
                <a:ea typeface="Calibri" pitchFamily="34" charset="0"/>
              </a:rPr>
              <a:t>Interest rate (on interest-earning assets)</a:t>
            </a:r>
            <a:r>
              <a:rPr lang="en-US" sz="2400" dirty="0">
                <a:ea typeface="Calibri" pitchFamily="34" charset="0"/>
              </a:rPr>
              <a:t>: this is the cost (or, downside) of holding money.</a:t>
            </a:r>
          </a:p>
          <a:p>
            <a:pPr marL="533400" indent="-533400">
              <a:spcBef>
                <a:spcPct val="50000"/>
              </a:spcBef>
              <a:buFont typeface="Times" charset="0"/>
              <a:buAutoNum type="arabicPeriod"/>
            </a:pPr>
            <a:r>
              <a:rPr lang="en-US" sz="2400" b="1" dirty="0">
                <a:ea typeface="Calibri" pitchFamily="34" charset="0"/>
              </a:rPr>
              <a:t>Risk</a:t>
            </a:r>
            <a:r>
              <a:rPr lang="en-US" sz="2400" dirty="0">
                <a:ea typeface="Calibri" pitchFamily="34" charset="0"/>
              </a:rPr>
              <a:t>: the risk of holding money principally comes from unexpected inflation, thereby unexpectedly reducing the purchasing power of money.</a:t>
            </a:r>
          </a:p>
          <a:p>
            <a:pPr marL="914400" lvl="1" indent="-457200">
              <a:spcBef>
                <a:spcPct val="50000"/>
              </a:spcBef>
            </a:pPr>
            <a:r>
              <a:rPr lang="en-US" sz="2000" dirty="0">
                <a:ea typeface="Calibri" pitchFamily="34" charset="0"/>
              </a:rPr>
              <a:t>but many other assets have this risk too, so this risk is not very important in money demand </a:t>
            </a:r>
          </a:p>
          <a:p>
            <a:pPr marL="533400" indent="-533400">
              <a:spcBef>
                <a:spcPct val="50000"/>
              </a:spcBef>
              <a:buFont typeface="Times" charset="0"/>
              <a:buAutoNum type="arabicPeriod"/>
            </a:pPr>
            <a:r>
              <a:rPr lang="en-US" sz="2400" b="1" dirty="0">
                <a:ea typeface="Calibri" pitchFamily="34" charset="0"/>
              </a:rPr>
              <a:t>Liquidity</a:t>
            </a:r>
            <a:r>
              <a:rPr lang="en-US" sz="2400" dirty="0">
                <a:ea typeface="Calibri" pitchFamily="34" charset="0"/>
              </a:rPr>
              <a:t>: A need for greater liquidity occurs when either the price of transactions increases or the quantity of goods bought in transactions increases.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51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Demand: Aggregate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Aggregate money demand depends on:</a:t>
            </a:r>
          </a:p>
          <a:p>
            <a:pPr lvl="1"/>
            <a:r>
              <a:rPr lang="en-US" dirty="0"/>
              <a:t>Interest rate</a:t>
            </a:r>
          </a:p>
          <a:p>
            <a:pPr lvl="1"/>
            <a:r>
              <a:rPr lang="en-US" dirty="0"/>
              <a:t>Average level of prices</a:t>
            </a:r>
          </a:p>
          <a:p>
            <a:pPr lvl="1"/>
            <a:r>
              <a:rPr lang="en-US" dirty="0"/>
              <a:t>Income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02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1084</Words>
  <Application>Microsoft Office PowerPoint</Application>
  <PresentationFormat>Widescreen</PresentationFormat>
  <Paragraphs>106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Times</vt:lpstr>
      <vt:lpstr>Office Theme</vt:lpstr>
      <vt:lpstr>Ch. 15: Money, Interest Rates, and Exchange Rates</vt:lpstr>
      <vt:lpstr>What is Money?</vt:lpstr>
      <vt:lpstr>Money Supply</vt:lpstr>
      <vt:lpstr>Money Supply</vt:lpstr>
      <vt:lpstr>Money Demand</vt:lpstr>
      <vt:lpstr>Properties of Money: Zero Return</vt:lpstr>
      <vt:lpstr>Properties of Money: Highly Liquid</vt:lpstr>
      <vt:lpstr>Money Demand: Individual</vt:lpstr>
      <vt:lpstr>Money Demand: Aggregate</vt:lpstr>
      <vt:lpstr>Money Demand: Aggregate</vt:lpstr>
      <vt:lpstr>Money Demand: Aggregate</vt:lpstr>
      <vt:lpstr>Money Demand: Aggregate</vt:lpstr>
      <vt:lpstr>Money Demand: Aggregate</vt:lpstr>
      <vt:lpstr>Money Demand: Aggregate</vt:lpstr>
      <vt:lpstr>Money Demand: Aggregate</vt:lpstr>
      <vt:lpstr>Equilibrium</vt:lpstr>
      <vt:lpstr>Equilibrium</vt:lpstr>
      <vt:lpstr>There’s more in Chapter 15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Money, Interest Rates, and Exchange Rates</dc:title>
  <dc:creator>Udayan Roy</dc:creator>
  <cp:lastModifiedBy>Udayan Roy</cp:lastModifiedBy>
  <cp:revision>39</cp:revision>
  <dcterms:created xsi:type="dcterms:W3CDTF">2013-11-09T22:33:49Z</dcterms:created>
  <dcterms:modified xsi:type="dcterms:W3CDTF">2023-11-11T15:02:49Z</dcterms:modified>
</cp:coreProperties>
</file>