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399" r:id="rId3"/>
    <p:sldId id="400" r:id="rId4"/>
    <p:sldId id="401" r:id="rId5"/>
    <p:sldId id="402" r:id="rId6"/>
    <p:sldId id="403" r:id="rId7"/>
    <p:sldId id="404" r:id="rId8"/>
    <p:sldId id="405" r:id="rId9"/>
    <p:sldId id="406" r:id="rId10"/>
    <p:sldId id="469" r:id="rId11"/>
    <p:sldId id="453" r:id="rId12"/>
    <p:sldId id="454" r:id="rId13"/>
    <p:sldId id="353" r:id="rId14"/>
    <p:sldId id="470" r:id="rId15"/>
    <p:sldId id="356" r:id="rId16"/>
    <p:sldId id="472" r:id="rId17"/>
    <p:sldId id="473" r:id="rId18"/>
    <p:sldId id="359" r:id="rId19"/>
    <p:sldId id="474" r:id="rId20"/>
    <p:sldId id="361" r:id="rId21"/>
    <p:sldId id="362" r:id="rId22"/>
    <p:sldId id="471" r:id="rId23"/>
    <p:sldId id="266" r:id="rId24"/>
    <p:sldId id="475" r:id="rId25"/>
    <p:sldId id="267" r:id="rId26"/>
    <p:sldId id="269" r:id="rId27"/>
    <p:sldId id="270" r:id="rId28"/>
    <p:sldId id="271" r:id="rId29"/>
    <p:sldId id="272" r:id="rId30"/>
    <p:sldId id="273" r:id="rId31"/>
    <p:sldId id="268" r:id="rId32"/>
    <p:sldId id="275" r:id="rId33"/>
    <p:sldId id="476" r:id="rId34"/>
    <p:sldId id="276" r:id="rId35"/>
    <p:sldId id="278" r:id="rId36"/>
    <p:sldId id="277" r:id="rId37"/>
    <p:sldId id="279" r:id="rId38"/>
    <p:sldId id="280" r:id="rId39"/>
    <p:sldId id="281" r:id="rId40"/>
    <p:sldId id="292" r:id="rId41"/>
    <p:sldId id="290" r:id="rId42"/>
    <p:sldId id="291" r:id="rId43"/>
    <p:sldId id="335" r:id="rId44"/>
    <p:sldId id="477" r:id="rId45"/>
    <p:sldId id="336" r:id="rId46"/>
    <p:sldId id="479" r:id="rId47"/>
    <p:sldId id="478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97" autoAdjust="0"/>
    <p:restoredTop sz="94660"/>
  </p:normalViewPr>
  <p:slideViewPr>
    <p:cSldViewPr snapToGrid="0">
      <p:cViewPr varScale="1">
        <p:scale>
          <a:sx n="65" d="100"/>
          <a:sy n="65" d="100"/>
        </p:scale>
        <p:origin x="544" y="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1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0769F-D983-4A48-AEE8-4C915EAB669D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172AC-9D82-40DD-BE55-E3EE0CC84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50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723FA-60B0-4E63-832F-761112554A6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9B49-FDC2-44E0-A349-CD303F87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45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723FA-60B0-4E63-832F-761112554A6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9B49-FDC2-44E0-A349-CD303F87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35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723FA-60B0-4E63-832F-761112554A6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9B49-FDC2-44E0-A349-CD303F87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49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723FA-60B0-4E63-832F-761112554A6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9B49-FDC2-44E0-A349-CD303F87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23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723FA-60B0-4E63-832F-761112554A6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9B49-FDC2-44E0-A349-CD303F87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4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723FA-60B0-4E63-832F-761112554A6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9B49-FDC2-44E0-A349-CD303F87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7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723FA-60B0-4E63-832F-761112554A6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9B49-FDC2-44E0-A349-CD303F87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8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723FA-60B0-4E63-832F-761112554A6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9B49-FDC2-44E0-A349-CD303F87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42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723FA-60B0-4E63-832F-761112554A6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9B49-FDC2-44E0-A349-CD303F87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9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723FA-60B0-4E63-832F-761112554A6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9B49-FDC2-44E0-A349-CD303F87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76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723FA-60B0-4E63-832F-761112554A6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9B49-FDC2-44E0-A349-CD303F87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2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723FA-60B0-4E63-832F-761112554A6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79B49-FDC2-44E0-A349-CD303F87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3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fred.stlouisfed.org/series/GDPC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fred.stlouisfed.org/series/GDP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264">
            <a:off x="430099" y="3638961"/>
            <a:ext cx="2320290" cy="2880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Price Levels and the Exchange Rate in the Long Run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16 -- Nominal Variables</a:t>
            </a:r>
          </a:p>
          <a:p>
            <a:r>
              <a:rPr lang="en-US" dirty="0" smtClean="0"/>
              <a:t>International Economics</a:t>
            </a:r>
          </a:p>
          <a:p>
            <a:r>
              <a:rPr lang="en-US" dirty="0" err="1" smtClean="0"/>
              <a:t>Udayan</a:t>
            </a:r>
            <a:r>
              <a:rPr lang="en-US" dirty="0" smtClean="0"/>
              <a:t> Roy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4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Recap of the Long-Run Theory of Real Variables:</a:t>
            </a:r>
            <a:br>
              <a:rPr lang="en-US" dirty="0" smtClean="0"/>
            </a:br>
            <a:r>
              <a:rPr lang="en-US" dirty="0" smtClean="0"/>
              <a:t>Absolute PPP and Relative PPP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796909"/>
              </p:ext>
            </p:extLst>
          </p:nvPr>
        </p:nvGraphicFramePr>
        <p:xfrm>
          <a:off x="6302470" y="1645754"/>
          <a:ext cx="276696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269">
                  <a:extLst>
                    <a:ext uri="{9D8B030D-6E8A-4147-A177-3AD203B41FA5}">
                      <a16:colId xmlns:a16="http://schemas.microsoft.com/office/drawing/2014/main" val="4199934106"/>
                    </a:ext>
                  </a:extLst>
                </a:gridCol>
                <a:gridCol w="492443">
                  <a:extLst>
                    <a:ext uri="{9D8B030D-6E8A-4147-A177-3AD203B41FA5}">
                      <a16:colId xmlns:a16="http://schemas.microsoft.com/office/drawing/2014/main" val="1494363494"/>
                    </a:ext>
                  </a:extLst>
                </a:gridCol>
                <a:gridCol w="505143">
                  <a:extLst>
                    <a:ext uri="{9D8B030D-6E8A-4147-A177-3AD203B41FA5}">
                      <a16:colId xmlns:a16="http://schemas.microsoft.com/office/drawing/2014/main" val="37176174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Long-Run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C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CA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q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err="1" smtClean="0"/>
                        <a:t>Y</a:t>
                      </a:r>
                      <a:r>
                        <a:rPr lang="en-US" baseline="30000" dirty="0" err="1" smtClean="0"/>
                        <a:t>f</a:t>
                      </a:r>
                      <a:endParaRPr lang="en-US" i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C</a:t>
                      </a:r>
                      <a:r>
                        <a:rPr lang="en-US" baseline="-25000" dirty="0" smtClean="0"/>
                        <a:t>0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</a:rPr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–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–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–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408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I</a:t>
                      </a:r>
                      <a:r>
                        <a:rPr lang="en-US" i="0" dirty="0" smtClean="0"/>
                        <a:t>, </a:t>
                      </a:r>
                      <a:r>
                        <a:rPr lang="en-US" i="1" dirty="0" smtClean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–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571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CA</a:t>
                      </a:r>
                      <a:r>
                        <a:rPr lang="en-US" baseline="-25000" dirty="0" smtClean="0"/>
                        <a:t>0</a:t>
                      </a:r>
                      <a:endParaRPr lang="en-US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41417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286324"/>
              </p:ext>
            </p:extLst>
          </p:nvPr>
        </p:nvGraphicFramePr>
        <p:xfrm>
          <a:off x="3156134" y="1655586"/>
          <a:ext cx="298222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269">
                  <a:extLst>
                    <a:ext uri="{9D8B030D-6E8A-4147-A177-3AD203B41FA5}">
                      <a16:colId xmlns:a16="http://schemas.microsoft.com/office/drawing/2014/main" val="4199934106"/>
                    </a:ext>
                  </a:extLst>
                </a:gridCol>
                <a:gridCol w="492443">
                  <a:extLst>
                    <a:ext uri="{9D8B030D-6E8A-4147-A177-3AD203B41FA5}">
                      <a16:colId xmlns:a16="http://schemas.microsoft.com/office/drawing/2014/main" val="1494363494"/>
                    </a:ext>
                  </a:extLst>
                </a:gridCol>
                <a:gridCol w="725805">
                  <a:extLst>
                    <a:ext uri="{9D8B030D-6E8A-4147-A177-3AD203B41FA5}">
                      <a16:colId xmlns:a16="http://schemas.microsoft.com/office/drawing/2014/main" val="2457634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Long-Run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C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CA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q</a:t>
                      </a:r>
                      <a:r>
                        <a:rPr lang="en-US" i="0" dirty="0" smtClean="0"/>
                        <a:t> = 1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err="1" smtClean="0"/>
                        <a:t>Y</a:t>
                      </a:r>
                      <a:r>
                        <a:rPr lang="en-US" baseline="30000" dirty="0" err="1" smtClean="0"/>
                        <a:t>f</a:t>
                      </a:r>
                      <a:endParaRPr lang="en-US" i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C</a:t>
                      </a:r>
                      <a:r>
                        <a:rPr lang="en-US" baseline="-25000" dirty="0" smtClean="0"/>
                        <a:t>0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</a:rPr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–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–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408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I</a:t>
                      </a:r>
                      <a:r>
                        <a:rPr lang="en-US" i="0" dirty="0" smtClean="0"/>
                        <a:t>, </a:t>
                      </a:r>
                      <a:r>
                        <a:rPr lang="en-US" i="1" dirty="0" smtClean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571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09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 and Relative PPP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This chapter considers both </a:t>
                </a:r>
                <a:r>
                  <a:rPr lang="en-US" i="1" dirty="0" smtClean="0"/>
                  <a:t>Absolute PPP </a:t>
                </a:r>
                <a:r>
                  <a:rPr lang="en-US" dirty="0" smtClean="0"/>
                  <a:t>and </a:t>
                </a:r>
                <a:r>
                  <a:rPr lang="en-US" i="1" dirty="0" smtClean="0"/>
                  <a:t>Relative PPP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Absolute PPP: </a:t>
                </a:r>
                <a:r>
                  <a:rPr lang="en-US" i="1" dirty="0" smtClean="0"/>
                  <a:t>q</a:t>
                </a:r>
                <a:r>
                  <a:rPr lang="en-US" dirty="0" smtClean="0"/>
                  <a:t> = 1</a:t>
                </a:r>
              </a:p>
              <a:p>
                <a:pPr lvl="1"/>
                <a:r>
                  <a:rPr lang="en-US" dirty="0" smtClean="0"/>
                  <a:t>Relative PPP: </a:t>
                </a:r>
                <a:r>
                  <a:rPr lang="en-US" i="1" dirty="0" smtClean="0"/>
                  <a:t>q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 smtClean="0"/>
                  <a:t> a constant, not necessarily 1</a:t>
                </a:r>
              </a:p>
              <a:p>
                <a:r>
                  <a:rPr lang="en-US" dirty="0" smtClean="0"/>
                  <a:t>Either way, the simplifying assumption is that over time things will work out so that the real exchange rate will be constant</a:t>
                </a:r>
              </a:p>
              <a:p>
                <a:r>
                  <a:rPr lang="en-US" dirty="0"/>
                  <a:t>The results </a:t>
                </a:r>
                <a:r>
                  <a:rPr lang="en-US" dirty="0" smtClean="0"/>
                  <a:t>in this presentation are </a:t>
                </a:r>
                <a:r>
                  <a:rPr lang="en-US" dirty="0"/>
                  <a:t>true under both APPP and RPPP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752" r="-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633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Long Run and Monetary Neutrality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important idea in the macroeconomic analysis of the long run is </a:t>
            </a:r>
            <a:r>
              <a:rPr lang="en-US" b="1" dirty="0" smtClean="0"/>
              <a:t>monetary neutrality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monetary arrangements and monetary policy have no effect on the behavior of real variables</a:t>
            </a:r>
          </a:p>
          <a:p>
            <a:r>
              <a:rPr lang="en-US" dirty="0" smtClean="0"/>
              <a:t>Therefore, the predictions summarized two slides back are true for both </a:t>
            </a:r>
          </a:p>
          <a:p>
            <a:pPr lvl="1"/>
            <a:r>
              <a:rPr lang="en-US" dirty="0" smtClean="0"/>
              <a:t>the </a:t>
            </a:r>
            <a:r>
              <a:rPr lang="en-US" i="1" dirty="0" smtClean="0"/>
              <a:t>flexible</a:t>
            </a:r>
            <a:r>
              <a:rPr lang="en-US" dirty="0" smtClean="0"/>
              <a:t> exchange rate system of this chapter and </a:t>
            </a:r>
          </a:p>
          <a:p>
            <a:pPr lvl="1"/>
            <a:r>
              <a:rPr lang="en-US" dirty="0" smtClean="0"/>
              <a:t>the </a:t>
            </a:r>
            <a:r>
              <a:rPr lang="en-US" i="1" dirty="0" smtClean="0"/>
              <a:t>fixed</a:t>
            </a:r>
            <a:r>
              <a:rPr lang="en-US" dirty="0" smtClean="0"/>
              <a:t> exchange rate system of Chapter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9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rate math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algebra that we will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55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Rate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</a:t>
                </a:r>
                <a:r>
                  <a:rPr lang="en-US" i="1" dirty="0" smtClean="0"/>
                  <a:t>x</a:t>
                </a:r>
                <a:r>
                  <a:rPr lang="en-US" baseline="-25000" dirty="0" smtClean="0"/>
                  <a:t>2021</a:t>
                </a:r>
                <a:r>
                  <a:rPr lang="en-US" dirty="0" smtClean="0"/>
                  <a:t> is the value of the variable 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 in 2021</a:t>
                </a:r>
              </a:p>
              <a:p>
                <a:r>
                  <a:rPr lang="en-US" dirty="0"/>
                  <a:t>Suppose </a:t>
                </a:r>
                <a:r>
                  <a:rPr lang="en-US" i="1" dirty="0" smtClean="0"/>
                  <a:t>x</a:t>
                </a:r>
                <a:r>
                  <a:rPr lang="en-US" baseline="-25000" dirty="0" smtClean="0"/>
                  <a:t>2020</a:t>
                </a:r>
                <a:r>
                  <a:rPr lang="en-US" dirty="0" smtClean="0"/>
                  <a:t> </a:t>
                </a:r>
                <a:r>
                  <a:rPr lang="en-US" dirty="0"/>
                  <a:t>is the value of the variable </a:t>
                </a:r>
                <a:r>
                  <a:rPr lang="en-US" i="1" dirty="0"/>
                  <a:t>x</a:t>
                </a:r>
                <a:r>
                  <a:rPr lang="en-US" dirty="0"/>
                  <a:t> in </a:t>
                </a:r>
                <a:r>
                  <a:rPr lang="en-US" dirty="0" smtClean="0"/>
                  <a:t>2020</a:t>
                </a:r>
                <a:endParaRPr lang="en-US" dirty="0"/>
              </a:p>
              <a:p>
                <a:r>
                  <a:rPr lang="en-US" dirty="0" smtClean="0"/>
                  <a:t>Then, the </a:t>
                </a:r>
                <a:r>
                  <a:rPr lang="en-US" i="1" dirty="0" smtClean="0"/>
                  <a:t>growth rate </a:t>
                </a:r>
                <a:r>
                  <a:rPr lang="en-US" dirty="0"/>
                  <a:t>of the variable </a:t>
                </a:r>
                <a:r>
                  <a:rPr lang="en-US" i="1" dirty="0"/>
                  <a:t>x</a:t>
                </a:r>
                <a:r>
                  <a:rPr lang="en-US" dirty="0"/>
                  <a:t> </a:t>
                </a:r>
                <a:r>
                  <a:rPr lang="en-US" dirty="0" smtClean="0"/>
                  <a:t>is: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2021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2020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2020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2021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2020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If you wish to express the growth rate as a percentage, simply multiply </a:t>
                </a:r>
                <a:r>
                  <a:rPr lang="en-US" i="1" dirty="0" err="1" smtClean="0"/>
                  <a:t>x</a:t>
                </a:r>
                <a:r>
                  <a:rPr lang="en-US" i="1" baseline="-25000" dirty="0" err="1" smtClean="0"/>
                  <a:t>g</a:t>
                </a:r>
                <a:r>
                  <a:rPr lang="en-US" dirty="0" smtClean="0"/>
                  <a:t> by 100.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024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Algebra of Growth Rates</a:t>
            </a:r>
            <a:endParaRPr lang="en-US" dirty="0"/>
          </a:p>
        </p:txBody>
      </p:sp>
      <p:sp>
        <p:nvSpPr>
          <p:cNvPr id="4403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ym typeface="Times New Roman" pitchFamily="18" charset="0"/>
              </a:rPr>
              <a:t>The growth rate of the </a:t>
            </a:r>
            <a:r>
              <a:rPr lang="en-US" i="1" dirty="0" smtClean="0">
                <a:sym typeface="Times New Roman" pitchFamily="18" charset="0"/>
              </a:rPr>
              <a:t>ratio</a:t>
            </a:r>
            <a:r>
              <a:rPr lang="en-US" dirty="0" smtClean="0">
                <a:sym typeface="Times New Roman" pitchFamily="18" charset="0"/>
              </a:rPr>
              <a:t> of two variables equals the growth rate of the numerator </a:t>
            </a:r>
            <a:r>
              <a:rPr lang="en-US" i="1" dirty="0">
                <a:sym typeface="Times New Roman" pitchFamily="18" charset="0"/>
              </a:rPr>
              <a:t>minus</a:t>
            </a:r>
            <a:r>
              <a:rPr lang="en-US" dirty="0">
                <a:sym typeface="Times New Roman" pitchFamily="18" charset="0"/>
              </a:rPr>
              <a:t> the growth rate of the </a:t>
            </a:r>
            <a:r>
              <a:rPr lang="en-US" dirty="0" smtClean="0">
                <a:sym typeface="Times New Roman" pitchFamily="18" charset="0"/>
              </a:rPr>
              <a:t>denominator.</a:t>
            </a:r>
          </a:p>
          <a:p>
            <a:pPr eaLnBrk="1" hangingPunct="1"/>
            <a:r>
              <a:rPr lang="en-US" dirty="0" smtClean="0">
                <a:sym typeface="Times New Roman" pitchFamily="18" charset="0"/>
              </a:rPr>
              <a:t>The growth rate of the  </a:t>
            </a:r>
            <a:r>
              <a:rPr lang="en-US" i="1" dirty="0" smtClean="0">
                <a:sym typeface="Times New Roman" pitchFamily="18" charset="0"/>
              </a:rPr>
              <a:t>product</a:t>
            </a:r>
            <a:r>
              <a:rPr lang="en-US" dirty="0" smtClean="0">
                <a:sym typeface="Times New Roman" pitchFamily="18" charset="0"/>
              </a:rPr>
              <a:t> of two variables equals the </a:t>
            </a:r>
            <a:r>
              <a:rPr lang="en-US" i="1" dirty="0" smtClean="0">
                <a:sym typeface="Times New Roman" pitchFamily="18" charset="0"/>
              </a:rPr>
              <a:t>sum</a:t>
            </a:r>
            <a:r>
              <a:rPr lang="en-US" dirty="0" smtClean="0">
                <a:sym typeface="Times New Roman" pitchFamily="18" charset="0"/>
              </a:rPr>
              <a:t> of their growth rates.</a:t>
            </a:r>
          </a:p>
          <a:p>
            <a:pPr eaLnBrk="1" hangingPunct="1"/>
            <a:r>
              <a:rPr lang="en-US" dirty="0" smtClean="0">
                <a:sym typeface="Times New Roman" pitchFamily="18" charset="0"/>
              </a:rPr>
              <a:t>The growth rate of a variable </a:t>
            </a:r>
            <a:r>
              <a:rPr lang="en-US" i="1" dirty="0" smtClean="0">
                <a:sym typeface="Times New Roman" pitchFamily="18" charset="0"/>
              </a:rPr>
              <a:t>raised to </a:t>
            </a:r>
            <a:r>
              <a:rPr lang="en-US" dirty="0" smtClean="0">
                <a:sym typeface="Times New Roman" pitchFamily="18" charset="0"/>
              </a:rPr>
              <a:t>an exponent, is the growth rate of the variable </a:t>
            </a:r>
            <a:r>
              <a:rPr lang="en-US" i="1" dirty="0" smtClean="0">
                <a:sym typeface="Times New Roman" pitchFamily="18" charset="0"/>
              </a:rPr>
              <a:t>times</a:t>
            </a:r>
            <a:r>
              <a:rPr lang="en-US" dirty="0" smtClean="0">
                <a:sym typeface="Times New Roman" pitchFamily="18" charset="0"/>
              </a:rPr>
              <a:t> the exponent.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10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dirty="0"/>
              <a:t>Z = X × Y then </a:t>
            </a:r>
            <a:r>
              <a:rPr lang="en-US" dirty="0" err="1"/>
              <a:t>Z</a:t>
            </a:r>
            <a:r>
              <a:rPr lang="en-US" baseline="-25000" dirty="0" err="1"/>
              <a:t>g</a:t>
            </a:r>
            <a:r>
              <a:rPr lang="en-US" dirty="0"/>
              <a:t> = </a:t>
            </a:r>
            <a:r>
              <a:rPr lang="en-US" dirty="0" err="1"/>
              <a:t>X</a:t>
            </a:r>
            <a:r>
              <a:rPr lang="en-US" baseline="-25000" dirty="0" err="1"/>
              <a:t>g</a:t>
            </a:r>
            <a:r>
              <a:rPr lang="en-US" dirty="0"/>
              <a:t> + </a:t>
            </a:r>
            <a:r>
              <a:rPr lang="en-US" dirty="0" err="1"/>
              <a:t>Y</a:t>
            </a:r>
            <a:r>
              <a:rPr lang="en-US" baseline="-25000" dirty="0" err="1"/>
              <a:t>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𝑛𝑒𝑤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𝑜𝑙𝑑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𝑜𝑙𝑑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𝑛𝑒𝑤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𝑜𝑙𝑑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𝑛𝑒𝑤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𝑜𝑙𝑑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𝑛𝑒𝑤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𝑛𝑒𝑤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𝑜𝑙𝑑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𝑜𝑙𝑑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𝑛𝑒𝑤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𝑜𝑙𝑑</m:t>
                            </m:r>
                          </m:sub>
                        </m:sSub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𝑛𝑒𝑤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𝑜𝑙𝑑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+1=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5213555" y="5420034"/>
            <a:ext cx="5700252" cy="117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/>
            <a:r>
              <a:rPr lang="en-US" sz="1800" b="1" dirty="0">
                <a:latin typeface="Calibri" pitchFamily="34" charset="0"/>
                <a:cs typeface="Calibri" pitchFamily="34" charset="0"/>
              </a:rPr>
              <a:t>The growth rates here are in </a:t>
            </a:r>
            <a:r>
              <a:rPr lang="en-US" sz="1800" b="1" i="1" dirty="0">
                <a:latin typeface="Calibri" pitchFamily="34" charset="0"/>
                <a:cs typeface="Calibri" pitchFamily="34" charset="0"/>
              </a:rPr>
              <a:t>decimal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 form: for example, if </a:t>
            </a:r>
            <a:r>
              <a:rPr lang="en-US" sz="1800" b="1" i="1" dirty="0">
                <a:latin typeface="Calibri" pitchFamily="34" charset="0"/>
                <a:cs typeface="Calibri" pitchFamily="34" charset="0"/>
              </a:rPr>
              <a:t>X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 grows at the rate of 5%, then </a:t>
            </a:r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sz="1800" b="1" baseline="-25000" dirty="0" err="1" smtClean="0">
                <a:latin typeface="Calibri" pitchFamily="34" charset="0"/>
                <a:cs typeface="Calibri" pitchFamily="34" charset="0"/>
              </a:rPr>
              <a:t>g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= 0.05. The product of two decimals is small enough to be ignored: for example, 0.05 × 0.04 = 0.0020.</a:t>
            </a:r>
          </a:p>
        </p:txBody>
      </p:sp>
    </p:spTree>
    <p:extLst>
      <p:ext uri="{BB962C8B-B14F-4D97-AF65-F5344CB8AC3E}">
        <p14:creationId xmlns:p14="http://schemas.microsoft.com/office/powerpoint/2010/main" val="317126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Z = X ÷ Y then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g</a:t>
            </a:r>
            <a:r>
              <a:rPr lang="en-US" dirty="0" smtClean="0"/>
              <a:t> =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g</a:t>
            </a:r>
            <a:r>
              <a:rPr lang="en-US" dirty="0" smtClean="0"/>
              <a:t> –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g</a:t>
            </a:r>
            <a:r>
              <a:rPr lang="en-US" baseline="-25000" dirty="0" smtClean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 smtClean="0"/>
                  <a:t> (This follows from the previous slide)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262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Z = </a:t>
            </a:r>
            <a:r>
              <a:rPr lang="en-US" dirty="0" err="1" smtClean="0"/>
              <a:t>X</a:t>
            </a:r>
            <a:r>
              <a:rPr lang="en-US" baseline="30000" dirty="0" err="1" smtClean="0"/>
              <a:t>a</a:t>
            </a:r>
            <a:r>
              <a:rPr lang="en-US" dirty="0" smtClean="0"/>
              <a:t> then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g</a:t>
            </a:r>
            <a:r>
              <a:rPr lang="en-US" dirty="0" smtClean="0"/>
              <a:t> = a ×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g</a:t>
            </a:r>
            <a:r>
              <a:rPr lang="en-US" baseline="-25000" dirty="0" smtClean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×⋯×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 (</a:t>
                </a:r>
                <a:r>
                  <a:rPr lang="en-US" b="0" i="1" dirty="0" smtClean="0">
                    <a:ea typeface="Cambria Math" panose="02040503050406030204" pitchFamily="18" charset="0"/>
                  </a:rPr>
                  <a:t>x</a:t>
                </a:r>
                <a:r>
                  <a:rPr lang="en-US" b="0" dirty="0" smtClean="0">
                    <a:ea typeface="Cambria Math" panose="02040503050406030204" pitchFamily="18" charset="0"/>
                  </a:rPr>
                  <a:t> multiplied by itself, </a:t>
                </a:r>
                <a:r>
                  <a:rPr lang="en-US" b="0" i="1" dirty="0" smtClean="0">
                    <a:ea typeface="Cambria Math" panose="02040503050406030204" pitchFamily="18" charset="0"/>
                  </a:rPr>
                  <a:t>a</a:t>
                </a:r>
                <a:r>
                  <a:rPr lang="en-US" b="0" dirty="0" smtClean="0">
                    <a:ea typeface="Cambria Math" panose="02040503050406030204" pitchFamily="18" charset="0"/>
                  </a:rPr>
                  <a:t> times)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744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Exchange rate systems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5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theory expected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theory is expected to make a logically explained prediction on how a change in one specified  variable would affect another </a:t>
            </a:r>
            <a:r>
              <a:rPr lang="en-US" dirty="0"/>
              <a:t>specified </a:t>
            </a:r>
            <a:r>
              <a:rPr lang="en-US" dirty="0" smtClean="0"/>
              <a:t>variable</a:t>
            </a:r>
          </a:p>
          <a:p>
            <a:pPr lvl="1"/>
            <a:r>
              <a:rPr lang="en-US" dirty="0" smtClean="0"/>
              <a:t>For example, a theory might </a:t>
            </a:r>
            <a:r>
              <a:rPr lang="en-US" dirty="0"/>
              <a:t>make a logically explained prediction </a:t>
            </a:r>
            <a:r>
              <a:rPr lang="en-US" dirty="0" smtClean="0"/>
              <a:t>on how a tax cut would affect the interest rate</a:t>
            </a:r>
          </a:p>
          <a:p>
            <a:pPr lvl="1"/>
            <a:r>
              <a:rPr lang="en-US" dirty="0" smtClean="0"/>
              <a:t>The theory may have no idea why the tax was cut. </a:t>
            </a:r>
          </a:p>
          <a:p>
            <a:pPr lvl="2"/>
            <a:r>
              <a:rPr lang="en-US" dirty="0" smtClean="0"/>
              <a:t>The tax rate is an </a:t>
            </a:r>
            <a:r>
              <a:rPr lang="en-US" i="1" dirty="0" smtClean="0"/>
              <a:t>exogenous variable </a:t>
            </a:r>
            <a:r>
              <a:rPr lang="en-US" dirty="0" smtClean="0"/>
              <a:t>in this example</a:t>
            </a:r>
          </a:p>
          <a:p>
            <a:pPr lvl="1"/>
            <a:r>
              <a:rPr lang="en-US" dirty="0" smtClean="0"/>
              <a:t>However, the theory must explain what would happen to the interest rate</a:t>
            </a:r>
          </a:p>
          <a:p>
            <a:pPr lvl="2"/>
            <a:r>
              <a:rPr lang="en-US" dirty="0" smtClean="0"/>
              <a:t>The interest rate is an </a:t>
            </a:r>
            <a:r>
              <a:rPr lang="en-US" i="1" dirty="0" smtClean="0"/>
              <a:t>endogenous variable </a:t>
            </a:r>
            <a:r>
              <a:rPr lang="en-US" dirty="0" smtClean="0"/>
              <a:t>in this example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9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Exchange Rate Systems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Chapters 16 and 17, we assume a </a:t>
            </a:r>
            <a:r>
              <a:rPr lang="en-US" i="1" dirty="0" smtClean="0"/>
              <a:t>flexible</a:t>
            </a:r>
            <a:r>
              <a:rPr lang="en-US" dirty="0" smtClean="0"/>
              <a:t> exchange rate system</a:t>
            </a:r>
          </a:p>
          <a:p>
            <a:r>
              <a:rPr lang="en-US" dirty="0" smtClean="0"/>
              <a:t>In Chapter 18, we will study a </a:t>
            </a:r>
            <a:r>
              <a:rPr lang="en-US" i="1" dirty="0" smtClean="0"/>
              <a:t>fixed</a:t>
            </a:r>
            <a:r>
              <a:rPr lang="en-US" dirty="0" smtClean="0"/>
              <a:t> exchange rate system</a:t>
            </a:r>
          </a:p>
          <a:p>
            <a:endParaRPr lang="en-US" dirty="0"/>
          </a:p>
          <a:p>
            <a:r>
              <a:rPr lang="en-US" dirty="0" smtClean="0"/>
              <a:t>Nowadays, flexible exchange rates are more common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Rate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the analysis of flexible exchange rate systems: </a:t>
            </a:r>
          </a:p>
          <a:p>
            <a:pPr lvl="1"/>
            <a:r>
              <a:rPr lang="en-US" dirty="0" smtClean="0"/>
              <a:t>The (nominal) exchange rate, </a:t>
            </a:r>
            <a:r>
              <a:rPr lang="en-US" i="1" dirty="0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, is an endogenous variable</a:t>
            </a:r>
            <a:r>
              <a:rPr lang="en-US" dirty="0" smtClean="0"/>
              <a:t>. </a:t>
            </a:r>
          </a:p>
          <a:p>
            <a:pPr lvl="2"/>
            <a:r>
              <a:rPr lang="en-US" dirty="0" smtClean="0"/>
              <a:t>So, its fluctuations must be explained by the theory</a:t>
            </a:r>
          </a:p>
          <a:p>
            <a:pPr lvl="1"/>
            <a:r>
              <a:rPr lang="en-US" dirty="0" smtClean="0"/>
              <a:t>The money supply, </a:t>
            </a:r>
            <a:r>
              <a:rPr lang="en-US" i="1" dirty="0" err="1" smtClean="0">
                <a:solidFill>
                  <a:srgbClr val="FF0000"/>
                </a:solidFill>
              </a:rPr>
              <a:t>M</a:t>
            </a:r>
            <a:r>
              <a:rPr lang="en-US" baseline="30000" dirty="0" err="1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, is an exogenous variable</a:t>
            </a:r>
            <a:r>
              <a:rPr lang="en-US" dirty="0" smtClean="0"/>
              <a:t>. </a:t>
            </a:r>
          </a:p>
          <a:p>
            <a:pPr lvl="2"/>
            <a:r>
              <a:rPr lang="en-US" dirty="0" smtClean="0"/>
              <a:t>So, its level and growth rate are assumed known.</a:t>
            </a:r>
          </a:p>
          <a:p>
            <a:r>
              <a:rPr lang="en-US" dirty="0"/>
              <a:t>In </a:t>
            </a:r>
            <a:r>
              <a:rPr lang="en-US" dirty="0" smtClean="0"/>
              <a:t>the </a:t>
            </a:r>
            <a:r>
              <a:rPr lang="en-US" dirty="0"/>
              <a:t>analysis of </a:t>
            </a:r>
            <a:r>
              <a:rPr lang="en-US" dirty="0" smtClean="0"/>
              <a:t>fixed </a:t>
            </a:r>
            <a:r>
              <a:rPr lang="en-US" dirty="0"/>
              <a:t>exchange rate </a:t>
            </a:r>
            <a:r>
              <a:rPr lang="en-US" dirty="0" smtClean="0"/>
              <a:t>systems, it’s the other way around</a:t>
            </a:r>
            <a:r>
              <a:rPr lang="en-US" dirty="0"/>
              <a:t>:</a:t>
            </a:r>
            <a:endParaRPr lang="en-US" dirty="0" smtClean="0"/>
          </a:p>
          <a:p>
            <a:pPr lvl="1"/>
            <a:r>
              <a:rPr lang="en-US" i="1" dirty="0" smtClean="0"/>
              <a:t>E</a:t>
            </a:r>
            <a:r>
              <a:rPr lang="en-US" dirty="0" smtClean="0"/>
              <a:t> is exogenous and </a:t>
            </a:r>
            <a:r>
              <a:rPr lang="en-US" i="1" dirty="0" err="1" smtClean="0"/>
              <a:t>M</a:t>
            </a:r>
            <a:r>
              <a:rPr lang="en-US" baseline="30000" dirty="0" err="1" smtClean="0"/>
              <a:t>s</a:t>
            </a:r>
            <a:r>
              <a:rPr lang="en-US" dirty="0" smtClean="0"/>
              <a:t> is endogenous</a:t>
            </a:r>
            <a:endParaRPr lang="en-US" i="1" dirty="0" smtClean="0"/>
          </a:p>
          <a:p>
            <a:pPr lvl="1"/>
            <a:r>
              <a:rPr lang="en-US" dirty="0" smtClean="0"/>
              <a:t>(See Ch. 18.)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45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 Exchange Rate As Time Passes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8514724" cy="4525963"/>
              </a:xfrm>
            </p:spPr>
            <p:txBody>
              <a:bodyPr/>
              <a:lstStyle/>
              <a:p>
                <a:r>
                  <a:rPr lang="en-US" dirty="0" smtClean="0"/>
                  <a:t>Recall that we have discussed the factors that affect the real exchange rate (</a:t>
                </a:r>
                <a:r>
                  <a:rPr lang="en-US" i="1" dirty="0" smtClean="0"/>
                  <a:t>q</a:t>
                </a:r>
                <a:r>
                  <a:rPr lang="en-US" dirty="0" smtClean="0"/>
                  <a:t>) in the long run</a:t>
                </a:r>
              </a:p>
              <a:p>
                <a:r>
                  <a:rPr lang="en-US" dirty="0" smtClean="0"/>
                  <a:t>Now we will make the following </a:t>
                </a:r>
                <a:r>
                  <a:rPr lang="en-US" i="1" dirty="0" smtClean="0"/>
                  <a:t>assumption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the real exchange rate is roughly constant or unchanging over time in the long run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 smtClean="0"/>
                  <a:t>, a constant, in the long run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8514724" cy="4525963"/>
              </a:xfrm>
              <a:blipFill>
                <a:blip r:embed="rId2"/>
                <a:stretch>
                  <a:fillRect l="-1646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638318"/>
              </p:ext>
            </p:extLst>
          </p:nvPr>
        </p:nvGraphicFramePr>
        <p:xfrm>
          <a:off x="9143999" y="3740029"/>
          <a:ext cx="276696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269">
                  <a:extLst>
                    <a:ext uri="{9D8B030D-6E8A-4147-A177-3AD203B41FA5}">
                      <a16:colId xmlns:a16="http://schemas.microsoft.com/office/drawing/2014/main" val="4199934106"/>
                    </a:ext>
                  </a:extLst>
                </a:gridCol>
                <a:gridCol w="492443">
                  <a:extLst>
                    <a:ext uri="{9D8B030D-6E8A-4147-A177-3AD203B41FA5}">
                      <a16:colId xmlns:a16="http://schemas.microsoft.com/office/drawing/2014/main" val="1494363494"/>
                    </a:ext>
                  </a:extLst>
                </a:gridCol>
                <a:gridCol w="505143">
                  <a:extLst>
                    <a:ext uri="{9D8B030D-6E8A-4147-A177-3AD203B41FA5}">
                      <a16:colId xmlns:a16="http://schemas.microsoft.com/office/drawing/2014/main" val="37176174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Long-Run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C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CA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q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err="1" smtClean="0"/>
                        <a:t>Y</a:t>
                      </a:r>
                      <a:r>
                        <a:rPr lang="en-US" baseline="30000" dirty="0" err="1" smtClean="0"/>
                        <a:t>f</a:t>
                      </a:r>
                      <a:endParaRPr lang="en-US" i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C</a:t>
                      </a:r>
                      <a:r>
                        <a:rPr lang="en-US" baseline="-25000" dirty="0" smtClean="0"/>
                        <a:t>0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</a:rPr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–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–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–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408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I</a:t>
                      </a:r>
                      <a:r>
                        <a:rPr lang="en-US" i="0" dirty="0" smtClean="0"/>
                        <a:t>, </a:t>
                      </a:r>
                      <a:r>
                        <a:rPr lang="en-US" i="1" dirty="0" smtClean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–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571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CA</a:t>
                      </a:r>
                      <a:r>
                        <a:rPr lang="en-US" baseline="-25000" dirty="0" smtClean="0"/>
                        <a:t>0</a:t>
                      </a:r>
                      <a:endParaRPr lang="en-US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41417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267396"/>
              </p:ext>
            </p:extLst>
          </p:nvPr>
        </p:nvGraphicFramePr>
        <p:xfrm>
          <a:off x="9124324" y="1586762"/>
          <a:ext cx="298222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269">
                  <a:extLst>
                    <a:ext uri="{9D8B030D-6E8A-4147-A177-3AD203B41FA5}">
                      <a16:colId xmlns:a16="http://schemas.microsoft.com/office/drawing/2014/main" val="4199934106"/>
                    </a:ext>
                  </a:extLst>
                </a:gridCol>
                <a:gridCol w="492443">
                  <a:extLst>
                    <a:ext uri="{9D8B030D-6E8A-4147-A177-3AD203B41FA5}">
                      <a16:colId xmlns:a16="http://schemas.microsoft.com/office/drawing/2014/main" val="1494363494"/>
                    </a:ext>
                  </a:extLst>
                </a:gridCol>
                <a:gridCol w="725805">
                  <a:extLst>
                    <a:ext uri="{9D8B030D-6E8A-4147-A177-3AD203B41FA5}">
                      <a16:colId xmlns:a16="http://schemas.microsoft.com/office/drawing/2014/main" val="2457634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Long-Run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C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CA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q</a:t>
                      </a:r>
                      <a:r>
                        <a:rPr lang="en-US" i="0" dirty="0" smtClean="0"/>
                        <a:t> = 1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err="1" smtClean="0"/>
                        <a:t>Y</a:t>
                      </a:r>
                      <a:r>
                        <a:rPr lang="en-US" baseline="30000" dirty="0" err="1" smtClean="0"/>
                        <a:t>f</a:t>
                      </a:r>
                      <a:endParaRPr lang="en-US" i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C</a:t>
                      </a:r>
                      <a:r>
                        <a:rPr lang="en-US" baseline="-25000" dirty="0" smtClean="0"/>
                        <a:t>0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</a:rPr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–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–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408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I</a:t>
                      </a:r>
                      <a:r>
                        <a:rPr lang="en-US" i="0" dirty="0" smtClean="0"/>
                        <a:t>, </a:t>
                      </a:r>
                      <a:r>
                        <a:rPr lang="en-US" i="1" dirty="0" smtClean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571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9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Prices and the Exchange </a:t>
            </a:r>
            <a:r>
              <a:rPr lang="en-US" dirty="0"/>
              <a:t>R</a:t>
            </a:r>
            <a:r>
              <a:rPr lang="en-US" dirty="0" smtClean="0"/>
              <a:t>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𝑞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𝑞</m:t>
                        </m:r>
                      </m:e>
                    </m:acc>
                  </m:oMath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</m:e>
                    </m:ac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Therefore, as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 smtClean="0"/>
                  <a:t> is assumed constant in the long run, </a:t>
                </a:r>
              </a:p>
              <a:p>
                <a:pPr lvl="1"/>
                <a:r>
                  <a:rPr lang="en-US" dirty="0" smtClean="0"/>
                  <a:t>the </a:t>
                </a:r>
                <a:r>
                  <a:rPr lang="en-US" i="1" dirty="0" smtClean="0"/>
                  <a:t>faster</a:t>
                </a:r>
                <a:r>
                  <a:rPr lang="en-US" dirty="0" smtClean="0"/>
                  <a:t> domestic prices (</a:t>
                </a:r>
                <a:r>
                  <a:rPr lang="en-US" i="1" dirty="0" smtClean="0"/>
                  <a:t>P</a:t>
                </a:r>
                <a:r>
                  <a:rPr lang="en-US" dirty="0" smtClean="0"/>
                  <a:t>) grow, the </a:t>
                </a:r>
                <a:r>
                  <a:rPr lang="en-US" i="1" dirty="0" smtClean="0"/>
                  <a:t>faster</a:t>
                </a:r>
                <a:r>
                  <a:rPr lang="en-US" dirty="0" smtClean="0"/>
                  <a:t> the foreign currency’s exchange value (</a:t>
                </a:r>
                <a:r>
                  <a:rPr lang="en-US" i="1" dirty="0" smtClean="0"/>
                  <a:t>E</a:t>
                </a:r>
                <a:r>
                  <a:rPr lang="en-US" dirty="0" smtClean="0"/>
                  <a:t>) will grow</a:t>
                </a:r>
              </a:p>
              <a:p>
                <a:pPr lvl="1"/>
                <a:r>
                  <a:rPr lang="en-US" dirty="0" smtClean="0"/>
                  <a:t>And, the </a:t>
                </a:r>
                <a:r>
                  <a:rPr lang="en-US" i="1" dirty="0" smtClean="0"/>
                  <a:t>faster</a:t>
                </a:r>
                <a:r>
                  <a:rPr lang="en-US" dirty="0" smtClean="0"/>
                  <a:t> foreign prices (</a:t>
                </a:r>
                <a:r>
                  <a:rPr lang="en-US" i="1" dirty="0" smtClean="0"/>
                  <a:t>P</a:t>
                </a:r>
                <a:r>
                  <a:rPr lang="en-US" baseline="30000" dirty="0" smtClean="0"/>
                  <a:t>*</a:t>
                </a:r>
                <a:r>
                  <a:rPr lang="en-US" dirty="0" smtClean="0"/>
                  <a:t>) grow, the </a:t>
                </a:r>
                <a:r>
                  <a:rPr lang="en-US" i="1" dirty="0" smtClean="0"/>
                  <a:t>slower</a:t>
                </a:r>
                <a:r>
                  <a:rPr lang="en-US" dirty="0" smtClean="0"/>
                  <a:t> the foreign currency’s exchange value (</a:t>
                </a:r>
                <a:r>
                  <a:rPr lang="en-US" i="1" dirty="0" smtClean="0"/>
                  <a:t>E</a:t>
                </a:r>
                <a:r>
                  <a:rPr lang="en-US" dirty="0" smtClean="0"/>
                  <a:t>) will grow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875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Prices and the Exchange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𝑞</m:t>
                        </m:r>
                      </m:e>
                    </m:acc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has been assumed</a:t>
                </a:r>
              </a:p>
              <a:p>
                <a:r>
                  <a:rPr lang="en-US" i="1" dirty="0" err="1" smtClean="0"/>
                  <a:t>P</a:t>
                </a:r>
                <a:r>
                  <a:rPr lang="en-US" baseline="-25000" dirty="0" err="1" smtClean="0"/>
                  <a:t>g</a:t>
                </a:r>
                <a:r>
                  <a:rPr lang="en-US" dirty="0" smtClean="0"/>
                  <a:t> is the domestic inflation rate. </a:t>
                </a:r>
              </a:p>
              <a:p>
                <a:pPr lvl="1"/>
                <a:r>
                  <a:rPr lang="en-US" dirty="0" smtClean="0"/>
                  <a:t>From now on, we’ll denote this as </a:t>
                </a:r>
                <a:r>
                  <a:rPr lang="el-GR" dirty="0" smtClean="0"/>
                  <a:t>π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is</a:t>
                </a:r>
                <a:r>
                  <a:rPr lang="en-US" dirty="0"/>
                  <a:t> the </a:t>
                </a:r>
                <a:r>
                  <a:rPr lang="en-US" dirty="0" smtClean="0"/>
                  <a:t>foreign </a:t>
                </a:r>
                <a:r>
                  <a:rPr lang="en-US" dirty="0"/>
                  <a:t>inflation </a:t>
                </a:r>
                <a:r>
                  <a:rPr lang="en-US" dirty="0" smtClean="0"/>
                  <a:t>rate</a:t>
                </a:r>
              </a:p>
              <a:p>
                <a:pPr lvl="1"/>
                <a:r>
                  <a:rPr lang="en-US" dirty="0"/>
                  <a:t>From now on, we’ll denote this as </a:t>
                </a:r>
                <a:r>
                  <a:rPr lang="el-GR" dirty="0" smtClean="0"/>
                  <a:t>π</a:t>
                </a:r>
                <a:r>
                  <a:rPr lang="en-US" dirty="0" smtClean="0"/>
                  <a:t>*</a:t>
                </a:r>
                <a:endParaRPr lang="en-US" dirty="0"/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Therefore,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548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Prices and the Exchange Rate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b="0" dirty="0" smtClean="0">
                  <a:ea typeface="Cambria Math"/>
                </a:endParaRPr>
              </a:p>
              <a:p>
                <a:pPr lvl="1"/>
                <a:r>
                  <a:rPr lang="en-US" dirty="0" smtClean="0"/>
                  <a:t>where </a:t>
                </a:r>
                <a:r>
                  <a:rPr lang="en-US" i="1" dirty="0" err="1" smtClean="0"/>
                  <a:t>E</a:t>
                </a:r>
                <a:r>
                  <a:rPr lang="en-US" baseline="-25000" dirty="0" err="1" smtClean="0"/>
                  <a:t>g</a:t>
                </a:r>
                <a:r>
                  <a:rPr lang="en-US" dirty="0" smtClean="0"/>
                  <a:t> is the growth rate of </a:t>
                </a:r>
                <a:r>
                  <a:rPr lang="en-US" i="1" dirty="0" smtClean="0"/>
                  <a:t>E</a:t>
                </a:r>
                <a:r>
                  <a:rPr lang="en-US" dirty="0" smtClean="0"/>
                  <a:t>. This is the </a:t>
                </a:r>
                <a:r>
                  <a:rPr lang="en-US" i="1" dirty="0" smtClean="0"/>
                  <a:t>appreciation rate of the foreign currency</a:t>
                </a:r>
              </a:p>
              <a:p>
                <a:pPr lvl="1"/>
                <a:r>
                  <a:rPr lang="en-US" dirty="0" smtClean="0"/>
                  <a:t>π</a:t>
                </a:r>
                <a:r>
                  <a:rPr lang="en-US" baseline="30000" dirty="0" smtClean="0"/>
                  <a:t>*</a:t>
                </a:r>
                <a:r>
                  <a:rPr lang="en-US" dirty="0" smtClean="0"/>
                  <a:t> is the foreign inflation rate, and</a:t>
                </a:r>
              </a:p>
              <a:p>
                <a:pPr lvl="1"/>
                <a:r>
                  <a:rPr lang="en-US" dirty="0" smtClean="0"/>
                  <a:t>π is the domestic inflation rate</a:t>
                </a:r>
              </a:p>
              <a:p>
                <a:r>
                  <a:rPr lang="en-US" dirty="0" smtClean="0"/>
                  <a:t>Example: </a:t>
                </a:r>
              </a:p>
              <a:p>
                <a:pPr lvl="1"/>
                <a:r>
                  <a:rPr lang="en-US" dirty="0" smtClean="0"/>
                  <a:t>If US inflation is 3% a year and Canadian inflation is 1% a year, then the exchange value of the Canadian dollar, measured in US dollars, will increase 2% a year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229600" y="1487270"/>
            <a:ext cx="2362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Equation (16-2) of the textbook, KOM 10e</a:t>
            </a:r>
          </a:p>
        </p:txBody>
      </p:sp>
    </p:spTree>
    <p:extLst>
      <p:ext uri="{BB962C8B-B14F-4D97-AF65-F5344CB8AC3E}">
        <p14:creationId xmlns:p14="http://schemas.microsoft.com/office/powerpoint/2010/main" val="205530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Interest Rate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We have seen in Chapter 14 that the </a:t>
                </a:r>
                <a:r>
                  <a:rPr lang="en-US" i="1" dirty="0" smtClean="0"/>
                  <a:t>interest parity equation </a:t>
                </a:r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𝐸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The second term on the right-hand side is the </a:t>
                </a:r>
                <a:r>
                  <a:rPr lang="en-US" i="1" dirty="0" smtClean="0"/>
                  <a:t>expected</a:t>
                </a:r>
                <a:r>
                  <a:rPr lang="en-US" dirty="0" smtClean="0"/>
                  <a:t> appreciation rate of the foreign currency</a:t>
                </a:r>
              </a:p>
              <a:p>
                <a:r>
                  <a:rPr lang="en-US" i="1" dirty="0" smtClean="0">
                    <a:solidFill>
                      <a:srgbClr val="0070C0"/>
                    </a:solidFill>
                  </a:rPr>
                  <a:t>Assumption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: The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expected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appreciation rate is assumed to be equal to the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actual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appreciation rate (</a:t>
                </a:r>
                <a:r>
                  <a:rPr lang="en-US" i="1" dirty="0" err="1" smtClean="0">
                    <a:solidFill>
                      <a:srgbClr val="0070C0"/>
                    </a:solidFill>
                  </a:rPr>
                  <a:t>E</a:t>
                </a:r>
                <a:r>
                  <a:rPr lang="en-US" baseline="-25000" dirty="0" err="1" smtClean="0">
                    <a:solidFill>
                      <a:srgbClr val="0070C0"/>
                    </a:solidFill>
                  </a:rPr>
                  <a:t>g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), in the long run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752" r="-1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097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Interest Rate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𝐸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We saw two slides earlier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𝑅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i="1" dirty="0" smtClean="0">
                    <a:solidFill>
                      <a:srgbClr val="0070C0"/>
                    </a:solidFill>
                  </a:rPr>
                  <a:t>Assumption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: The foreign interest rate (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R</a:t>
                </a:r>
                <a:r>
                  <a:rPr lang="en-US" baseline="30000" dirty="0" smtClean="0">
                    <a:solidFill>
                      <a:srgbClr val="0070C0"/>
                    </a:solidFill>
                  </a:rPr>
                  <a:t>*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) and the foreign inflation rate (</a:t>
                </a:r>
                <a:r>
                  <a:rPr lang="el-GR" dirty="0" smtClean="0">
                    <a:solidFill>
                      <a:srgbClr val="0070C0"/>
                    </a:solidFill>
                  </a:rPr>
                  <a:t>π</a:t>
                </a:r>
                <a:r>
                  <a:rPr lang="en-US" baseline="30000" dirty="0" smtClean="0">
                    <a:solidFill>
                      <a:srgbClr val="0070C0"/>
                    </a:solidFill>
                  </a:rPr>
                  <a:t>*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) will be assumed to be exogenous constants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229600" y="3200401"/>
            <a:ext cx="2362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Equation (16-5) of the textbook, KOM 10e</a:t>
            </a:r>
          </a:p>
        </p:txBody>
      </p:sp>
    </p:spTree>
    <p:extLst>
      <p:ext uri="{BB962C8B-B14F-4D97-AF65-F5344CB8AC3E}">
        <p14:creationId xmlns:p14="http://schemas.microsoft.com/office/powerpoint/2010/main" val="233337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Interest Rate: Fisher Effect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𝑅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/>
                  <a:t>As the foreign interest rate (</a:t>
                </a:r>
                <a:r>
                  <a:rPr lang="en-US" i="1" dirty="0" smtClean="0"/>
                  <a:t>R</a:t>
                </a:r>
                <a:r>
                  <a:rPr lang="en-US" baseline="30000" dirty="0" smtClean="0"/>
                  <a:t>*</a:t>
                </a:r>
                <a:r>
                  <a:rPr lang="en-US" dirty="0" smtClean="0"/>
                  <a:t>) and the foreign inflation rate (</a:t>
                </a:r>
                <a:r>
                  <a:rPr lang="el-GR" dirty="0" smtClean="0"/>
                  <a:t>π</a:t>
                </a:r>
                <a:r>
                  <a:rPr lang="en-US" baseline="30000" dirty="0" smtClean="0"/>
                  <a:t>*</a:t>
                </a:r>
                <a:r>
                  <a:rPr lang="en-US" dirty="0" smtClean="0"/>
                  <a:t>) are assumed to be exogenous constants,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any change in the domestic inflation rate will cause an equal change (both in magnitude and direction) in the domestic nominal interest rate</a:t>
                </a:r>
              </a:p>
              <a:p>
                <a:r>
                  <a:rPr lang="en-US" dirty="0" smtClean="0"/>
                  <a:t>This is called the </a:t>
                </a:r>
                <a:r>
                  <a:rPr lang="en-US" b="1" dirty="0" smtClean="0"/>
                  <a:t>Fisher Effect</a:t>
                </a:r>
              </a:p>
              <a:p>
                <a:pPr lvl="1"/>
                <a:r>
                  <a:rPr lang="en-US" dirty="0" smtClean="0"/>
                  <a:t>See “The Fisher Effect” in Ch. 16 of the textbook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770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Interest Rate Parity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/>
                  <a:t>implies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𝑅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i="1" dirty="0" smtClean="0"/>
                  <a:t>R</a:t>
                </a:r>
                <a:r>
                  <a:rPr lang="en-US" dirty="0" smtClean="0"/>
                  <a:t> is the </a:t>
                </a:r>
                <a:r>
                  <a:rPr lang="en-US" i="1" dirty="0" smtClean="0"/>
                  <a:t>nominal</a:t>
                </a:r>
                <a:r>
                  <a:rPr lang="en-US" dirty="0" smtClean="0"/>
                  <a:t> interest rate. </a:t>
                </a:r>
              </a:p>
              <a:p>
                <a:pPr lvl="1"/>
                <a:r>
                  <a:rPr lang="en-US" dirty="0" smtClean="0"/>
                  <a:t>It tells you how fast the </a:t>
                </a:r>
                <a:r>
                  <a:rPr lang="en-US" i="1" dirty="0" smtClean="0"/>
                  <a:t>dollar value </a:t>
                </a:r>
                <a:r>
                  <a:rPr lang="en-US" dirty="0" smtClean="0"/>
                  <a:t>of your wealth is increasing </a:t>
                </a:r>
              </a:p>
              <a:p>
                <a:r>
                  <a:rPr lang="en-US" i="1" dirty="0" smtClean="0"/>
                  <a:t>R</a:t>
                </a:r>
                <a:r>
                  <a:rPr lang="en-US" dirty="0" smtClean="0"/>
                  <a:t> – </a:t>
                </a:r>
                <a:r>
                  <a:rPr lang="el-GR" dirty="0" smtClean="0"/>
                  <a:t>π</a:t>
                </a:r>
                <a:r>
                  <a:rPr lang="en-US" dirty="0" smtClean="0"/>
                  <a:t> is the </a:t>
                </a:r>
                <a:r>
                  <a:rPr lang="en-US" i="1" dirty="0" smtClean="0"/>
                  <a:t>real</a:t>
                </a:r>
                <a:r>
                  <a:rPr lang="en-US" dirty="0" smtClean="0"/>
                  <a:t> (or, inflation-adjusted) interest rate. </a:t>
                </a:r>
              </a:p>
              <a:p>
                <a:pPr lvl="1"/>
                <a:r>
                  <a:rPr lang="en-US" dirty="0" smtClean="0"/>
                  <a:t>It tells you how fast the </a:t>
                </a:r>
                <a:r>
                  <a:rPr lang="en-US" i="1" dirty="0" smtClean="0"/>
                  <a:t>purchasing power </a:t>
                </a:r>
                <a:r>
                  <a:rPr lang="en-US" dirty="0" smtClean="0"/>
                  <a:t>of your wealth is increasing</a:t>
                </a:r>
              </a:p>
              <a:p>
                <a:r>
                  <a:rPr lang="en-US" dirty="0" smtClean="0"/>
                  <a:t>We now see that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in the long run equilibrium, real interest rates must be equal in all countries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2695" r="-1556" b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624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Exogenous and Endogenous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Endogenous variables are those variables whose </a:t>
            </a:r>
            <a:r>
              <a:rPr lang="en-US" dirty="0" smtClean="0"/>
              <a:t>increases </a:t>
            </a:r>
            <a:r>
              <a:rPr lang="en-US" dirty="0"/>
              <a:t>and </a:t>
            </a:r>
            <a:r>
              <a:rPr lang="en-US" dirty="0" smtClean="0"/>
              <a:t>decreases the </a:t>
            </a:r>
            <a:r>
              <a:rPr lang="en-US" dirty="0"/>
              <a:t>theory is trying to </a:t>
            </a:r>
            <a:r>
              <a:rPr lang="en-US" dirty="0" smtClean="0"/>
              <a:t>explain</a:t>
            </a:r>
          </a:p>
          <a:p>
            <a:r>
              <a:rPr lang="en-US" dirty="0" smtClean="0"/>
              <a:t>A theory may explain how an increase in an exogenous variable affects an endogenous variable</a:t>
            </a:r>
          </a:p>
          <a:p>
            <a:r>
              <a:rPr lang="en-US" dirty="0" smtClean="0"/>
              <a:t>But the </a:t>
            </a:r>
            <a:r>
              <a:rPr lang="en-US" dirty="0"/>
              <a:t>theory </a:t>
            </a:r>
            <a:r>
              <a:rPr lang="en-US" dirty="0" smtClean="0"/>
              <a:t>doesn’t care why </a:t>
            </a:r>
            <a:r>
              <a:rPr lang="en-US" dirty="0"/>
              <a:t>the exogenous </a:t>
            </a:r>
            <a:r>
              <a:rPr lang="en-US" dirty="0" smtClean="0"/>
              <a:t>variable increased in the first place.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85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Interest Rate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i="1" dirty="0" smtClean="0">
                    <a:solidFill>
                      <a:srgbClr val="0070C0"/>
                    </a:solidFill>
                  </a:rPr>
                  <a:t>Assumption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: The domestic inflation rate (</a:t>
                </a:r>
                <a:r>
                  <a:rPr lang="el-GR" dirty="0" smtClean="0">
                    <a:solidFill>
                      <a:srgbClr val="0070C0"/>
                    </a:solidFill>
                  </a:rPr>
                  <a:t>π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) is constant in the long run equilibrium</a:t>
                </a:r>
              </a:p>
              <a:p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𝑅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must also be constant in the long run </a:t>
                </a:r>
                <a:r>
                  <a:rPr lang="en-US" dirty="0" smtClean="0"/>
                  <a:t>equilibrium</a:t>
                </a:r>
              </a:p>
              <a:p>
                <a:pPr lvl="1"/>
                <a:r>
                  <a:rPr lang="en-US" dirty="0" smtClean="0"/>
                  <a:t>We will now use this constancy of </a:t>
                </a:r>
                <a:r>
                  <a:rPr lang="en-US" i="1" dirty="0" smtClean="0"/>
                  <a:t>R</a:t>
                </a:r>
                <a:r>
                  <a:rPr lang="en-US" dirty="0" smtClean="0"/>
                  <a:t> to get a theory of long run inflation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301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have seen in Chapter 15 that equilibrium in the money market implies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Moreover,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𝑌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Therefore, in equilibrium,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𝑌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𝑠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𝑌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60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Therefore, in the long-run,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𝑌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We saw a few slides back that </a:t>
                </a:r>
                <a:r>
                  <a:rPr lang="en-US" i="1" dirty="0" smtClean="0"/>
                  <a:t>R</a:t>
                </a:r>
                <a:r>
                  <a:rPr lang="en-US" dirty="0" smtClean="0"/>
                  <a:t> is constant in the long run equilibrium. </a:t>
                </a:r>
              </a:p>
              <a:p>
                <a:r>
                  <a:rPr lang="en-US" dirty="0" smtClean="0"/>
                  <a:t>Also, we make the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Assumption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: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L</a:t>
                </a:r>
                <a:r>
                  <a:rPr lang="en-US" baseline="-25000" dirty="0" smtClean="0">
                    <a:solidFill>
                      <a:srgbClr val="0070C0"/>
                    </a:solidFill>
                  </a:rPr>
                  <a:t>0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is an exogenous constant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Therefore,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the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faster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the money supply (</a:t>
                </a:r>
                <a:r>
                  <a:rPr lang="en-US" i="1" dirty="0" err="1" smtClean="0">
                    <a:solidFill>
                      <a:srgbClr val="0070C0"/>
                    </a:solidFill>
                  </a:rPr>
                  <a:t>M</a:t>
                </a:r>
                <a:r>
                  <a:rPr lang="en-US" i="1" baseline="30000" dirty="0" err="1" smtClean="0">
                    <a:solidFill>
                      <a:srgbClr val="0070C0"/>
                    </a:solidFill>
                  </a:rPr>
                  <a:t>s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) grows, the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faster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the price level (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P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) will grow</a:t>
                </a:r>
              </a:p>
              <a:p>
                <a:r>
                  <a:rPr lang="en-US" dirty="0" smtClean="0"/>
                  <a:t>And,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the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faster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potential GDP (</a:t>
                </a:r>
                <a:r>
                  <a:rPr lang="en-US" i="1" dirty="0" err="1" smtClean="0">
                    <a:solidFill>
                      <a:srgbClr val="0070C0"/>
                    </a:solidFill>
                  </a:rPr>
                  <a:t>Y</a:t>
                </a:r>
                <a:r>
                  <a:rPr lang="en-US" baseline="30000" dirty="0" err="1" smtClean="0">
                    <a:solidFill>
                      <a:srgbClr val="0070C0"/>
                    </a:solidFill>
                  </a:rPr>
                  <a:t>f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) grows, the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slower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the price level (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P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) will grow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274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𝑌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Let us use the algebra of growth rates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In the long run, inflation is the excess of the growth rate of the money supply over the growth rate of output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r="-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616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p>
                        </m:sSup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p>
                        </m:sSup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are assumed exogenous. 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So this equation is a </a:t>
                </a:r>
                <a:r>
                  <a:rPr lang="en-US" i="1" dirty="0">
                    <a:solidFill>
                      <a:srgbClr val="0070C0"/>
                    </a:solidFill>
                  </a:rPr>
                  <a:t>solution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because </a:t>
                </a:r>
                <a:r>
                  <a:rPr lang="en-US" dirty="0">
                    <a:solidFill>
                      <a:srgbClr val="0070C0"/>
                    </a:solidFill>
                  </a:rPr>
                  <a:t>it expresses an endogenous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variable, </a:t>
                </a:r>
                <a:r>
                  <a:rPr lang="el-GR" dirty="0" smtClean="0">
                    <a:solidFill>
                      <a:srgbClr val="0070C0"/>
                    </a:solidFill>
                  </a:rPr>
                  <a:t>π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i="1" dirty="0">
                    <a:solidFill>
                      <a:srgbClr val="0070C0"/>
                    </a:solidFill>
                  </a:rPr>
                  <a:t>entirely</a:t>
                </a:r>
                <a:r>
                  <a:rPr lang="en-US" dirty="0">
                    <a:solidFill>
                      <a:srgbClr val="0070C0"/>
                    </a:solidFill>
                  </a:rPr>
                  <a:t> in terms of exogenous variables</a:t>
                </a:r>
              </a:p>
              <a:p>
                <a:r>
                  <a:rPr lang="en-US" dirty="0" smtClean="0"/>
                  <a:t>Example:</a:t>
                </a:r>
              </a:p>
              <a:p>
                <a:pPr lvl="1"/>
                <a:r>
                  <a:rPr lang="en-US" dirty="0" smtClean="0"/>
                  <a:t>If the Federal Reserve expands US money supply at the rate of 5% a year and if the US economy’s full-employment GDP increases at the rate of 3% a year, then, in the long run, the US inflation rate will be 2% a year.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b="-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591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Interest Rate, again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 smtClean="0"/>
                  <a:t>So far, we have shown that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 smtClean="0"/>
                  <a:t> (interest parity),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, and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Therefore, the domestic nominal interest rate in the long run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𝑅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, a constant</a:t>
                </a:r>
              </a:p>
              <a:p>
                <a:pPr lvl="1"/>
                <a:r>
                  <a:rPr lang="en-US" dirty="0"/>
                  <a:t>Note that this is a </a:t>
                </a:r>
                <a:r>
                  <a:rPr lang="en-US" i="1" dirty="0"/>
                  <a:t>solution</a:t>
                </a:r>
                <a:r>
                  <a:rPr lang="en-US" dirty="0"/>
                  <a:t> because it expresses an endogenous variable, </a:t>
                </a:r>
                <a:r>
                  <a:rPr lang="en-US" i="1" dirty="0" smtClean="0"/>
                  <a:t>R</a:t>
                </a:r>
                <a:r>
                  <a:rPr lang="en-US" dirty="0" smtClean="0"/>
                  <a:t>, </a:t>
                </a:r>
                <a:r>
                  <a:rPr lang="en-US" i="1" dirty="0"/>
                  <a:t>entirely</a:t>
                </a:r>
                <a:r>
                  <a:rPr lang="en-US" dirty="0"/>
                  <a:t> in terms of exogenous </a:t>
                </a:r>
                <a:r>
                  <a:rPr lang="en-US" dirty="0" smtClean="0"/>
                  <a:t>variables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704" b="-19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32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Price Level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 smtClean="0"/>
                  <a:t>A few slides back, we saw that in the long run the domestic price level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Moreover, we just saw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Therefore, in the long run, the domestic price level is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𝑠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𝑌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𝑓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Note that this is a </a:t>
                </a:r>
                <a:r>
                  <a:rPr lang="en-US" i="1" dirty="0" smtClean="0"/>
                  <a:t>solution</a:t>
                </a:r>
                <a:r>
                  <a:rPr lang="en-US" dirty="0" smtClean="0"/>
                  <a:t> for the long-run equilibrium value of </a:t>
                </a:r>
                <a:r>
                  <a:rPr lang="en-US" i="1" dirty="0" smtClean="0"/>
                  <a:t>P</a:t>
                </a:r>
                <a:r>
                  <a:rPr lang="en-US" dirty="0" smtClean="0"/>
                  <a:t> as all variables to the right of the equals sign are exogenous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752" r="-2000" b="-10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504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Appreciation Rate of the Foreign Currency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saw earlier that </a:t>
                </a:r>
              </a:p>
              <a:p>
                <a:pPr lvl="1"/>
                <a:r>
                  <a:rPr lang="en-US" dirty="0" smtClean="0"/>
                  <a:t>the foreign currency appreciates at the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, and </a:t>
                </a:r>
              </a:p>
              <a:p>
                <a:pPr lvl="1"/>
                <a:r>
                  <a:rPr lang="en-US" dirty="0" smtClean="0"/>
                  <a:t>the inflation rate is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</a:p>
              <a:p>
                <a:r>
                  <a:rPr lang="en-US" dirty="0" smtClean="0"/>
                  <a:t>Therefore,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Note that this is a </a:t>
                </a:r>
                <a:r>
                  <a:rPr lang="en-US" i="1" dirty="0"/>
                  <a:t>solution</a:t>
                </a:r>
                <a:r>
                  <a:rPr lang="en-US" dirty="0"/>
                  <a:t> because it expresses </a:t>
                </a:r>
                <a:r>
                  <a:rPr lang="en-US" dirty="0" smtClean="0"/>
                  <a:t>the </a:t>
                </a:r>
                <a:r>
                  <a:rPr lang="en-US" dirty="0"/>
                  <a:t>appreciation </a:t>
                </a:r>
                <a:r>
                  <a:rPr lang="en-US" dirty="0" smtClean="0"/>
                  <a:t>rate, </a:t>
                </a:r>
                <a:r>
                  <a:rPr lang="en-US" i="1" dirty="0" err="1"/>
                  <a:t>E</a:t>
                </a:r>
                <a:r>
                  <a:rPr lang="en-US" baseline="-25000" dirty="0" err="1"/>
                  <a:t>g</a:t>
                </a:r>
                <a:r>
                  <a:rPr lang="en-US" dirty="0"/>
                  <a:t>, </a:t>
                </a:r>
                <a:r>
                  <a:rPr lang="en-US" dirty="0" smtClean="0"/>
                  <a:t>of the foreign currency </a:t>
                </a:r>
                <a:r>
                  <a:rPr lang="en-US" i="1" dirty="0" smtClean="0"/>
                  <a:t>entirely</a:t>
                </a:r>
                <a:r>
                  <a:rPr lang="en-US" dirty="0" smtClean="0"/>
                  <a:t> </a:t>
                </a:r>
                <a:r>
                  <a:rPr lang="en-US" dirty="0"/>
                  <a:t>in terms of exogenous variables</a:t>
                </a:r>
              </a:p>
              <a:p>
                <a:pPr lvl="1"/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752" r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759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Exchange Rate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Recall that under relative purchasing power parity,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𝑞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>, which implies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𝑞</m:t>
                        </m:r>
                      </m:e>
                    </m:ac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We have also seen two slides back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𝑌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𝑓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p>
                        </m:sSup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</m:acc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𝑠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𝑌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𝑓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306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Summary: Long-Run, Flexible Exchange Rates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6341806" cy="4525963"/>
              </a:xfrm>
            </p:spPr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𝐶𝐴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𝑌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𝐼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 smtClean="0"/>
                  <a:t>Relative PPP: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yields</a:t>
                </a:r>
                <a:r>
                  <a:rPr lang="en-US" i="1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endParaRPr lang="en-US" dirty="0" smtClean="0"/>
              </a:p>
              <a:p>
                <a:r>
                  <a:rPr lang="en-US" dirty="0" smtClean="0"/>
                  <a:t>Absolute PPP: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r>
                  <a:rPr lang="en-US" i="1" dirty="0" smtClean="0">
                    <a:solidFill>
                      <a:srgbClr val="FF0000"/>
                    </a:solidFill>
                  </a:rPr>
                  <a:t>Y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= </a:t>
                </a:r>
                <a:r>
                  <a:rPr lang="en-US" i="1" dirty="0" err="1" smtClean="0">
                    <a:solidFill>
                      <a:srgbClr val="FF0000"/>
                    </a:solidFill>
                  </a:rPr>
                  <a:t>Y</a:t>
                </a:r>
                <a:r>
                  <a:rPr lang="en-US" baseline="30000" dirty="0" err="1" smtClean="0">
                    <a:solidFill>
                      <a:srgbClr val="FF0000"/>
                    </a:solidFill>
                  </a:rPr>
                  <a:t>f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𝑅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𝑌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𝑓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𝑞</m:t>
                                </m:r>
                              </m:e>
                            </m:acc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𝑌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𝑓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6341806" cy="4525963"/>
              </a:xfrm>
              <a:blipFill>
                <a:blip r:embed="rId2"/>
                <a:stretch>
                  <a:fillRect l="-1058" t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850624" y="1828800"/>
            <a:ext cx="5252884" cy="28623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Note that, except for the equation for </a:t>
            </a:r>
            <a:r>
              <a:rPr lang="en-US" sz="2000" b="1" i="1" dirty="0" smtClean="0"/>
              <a:t>q</a:t>
            </a:r>
            <a:r>
              <a:rPr lang="en-US" sz="2000" b="1" dirty="0" smtClean="0"/>
              <a:t> under Relative Purchasing Power Parity, </a:t>
            </a:r>
            <a:r>
              <a:rPr lang="en-US" sz="2000" b="1" dirty="0"/>
              <a:t>the variables on the right-hand sides of these equations are all exogenous. As </a:t>
            </a:r>
            <a:r>
              <a:rPr lang="en-US" sz="2000" b="1" i="1" dirty="0"/>
              <a:t>exogenous</a:t>
            </a:r>
            <a:r>
              <a:rPr lang="en-US" sz="2000" b="1" dirty="0"/>
              <a:t> variables are ‘mystery variables’ about which our theory has nothing to say, the equations on this slide say </a:t>
            </a:r>
            <a:r>
              <a:rPr lang="en-US" sz="2000" b="1" i="1" dirty="0"/>
              <a:t>all</a:t>
            </a:r>
            <a:r>
              <a:rPr lang="en-US" sz="2000" b="1" dirty="0"/>
              <a:t> that our theory can say about the </a:t>
            </a:r>
            <a:r>
              <a:rPr lang="en-US" sz="2000" b="1" i="1" dirty="0"/>
              <a:t>endogenous</a:t>
            </a:r>
            <a:r>
              <a:rPr lang="en-US" sz="2000" b="1" dirty="0"/>
              <a:t> variables on the left-hand sides of these equations.</a:t>
            </a:r>
          </a:p>
        </p:txBody>
      </p:sp>
    </p:spTree>
    <p:extLst>
      <p:ext uri="{BB962C8B-B14F-4D97-AF65-F5344CB8AC3E}">
        <p14:creationId xmlns:p14="http://schemas.microsoft.com/office/powerpoint/2010/main" val="298816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Exogenous and Endogenous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 theory must provide:</a:t>
            </a:r>
          </a:p>
          <a:p>
            <a:pPr lvl="1"/>
            <a:r>
              <a:rPr lang="en-US" dirty="0" smtClean="0"/>
              <a:t>a list of its exogenous variables and </a:t>
            </a:r>
          </a:p>
          <a:p>
            <a:pPr lvl="1"/>
            <a:r>
              <a:rPr lang="en-US" dirty="0" smtClean="0"/>
              <a:t>a list of its endogenous variables</a:t>
            </a:r>
          </a:p>
          <a:p>
            <a:r>
              <a:rPr lang="en-US" dirty="0" smtClean="0"/>
              <a:t>Then the theory must explain how an increase in a specified exogenous variable affects every endogenous variable</a:t>
            </a:r>
          </a:p>
          <a:p>
            <a:r>
              <a:rPr lang="en-US" dirty="0" smtClean="0"/>
              <a:t>By definition, an exogenous variable cannot affect another exogenous variable; it can only affect endogenous 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84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Summary: Long-Run, Flexible Exchange Rates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22115" y="1828801"/>
            <a:ext cx="3581400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Keep in mind that we are talking about the </a:t>
            </a:r>
            <a:r>
              <a:rPr lang="en-US" sz="2000" b="1" i="1" dirty="0"/>
              <a:t>long run </a:t>
            </a:r>
            <a:r>
              <a:rPr lang="en-US" sz="2000" b="1" dirty="0"/>
              <a:t>here. So, these equations show us the long run effects of </a:t>
            </a:r>
            <a:r>
              <a:rPr lang="en-US" sz="2000" b="1" i="1" dirty="0"/>
              <a:t>permanent</a:t>
            </a:r>
            <a:r>
              <a:rPr lang="en-US" sz="2000" b="1" dirty="0"/>
              <a:t> changes in the exogenous variables on the right-hand sides </a:t>
            </a:r>
            <a:r>
              <a:rPr lang="en-US" sz="2000" b="1" dirty="0" smtClean="0"/>
              <a:t>of these equations</a:t>
            </a:r>
            <a:r>
              <a:rPr lang="en-US" sz="2000" b="1" dirty="0"/>
              <a:t>’.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609600" y="1600201"/>
                <a:ext cx="6341806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𝐶𝐴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𝑌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p>
                        </m:sSup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𝐼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Relative PPP: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𝐶𝐴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𝐶𝐴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yields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Absolute PPP: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i="1" dirty="0" smtClean="0">
                    <a:solidFill>
                      <a:srgbClr val="FF0000"/>
                    </a:solidFill>
                  </a:rPr>
                  <a:t>Y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= </a:t>
                </a:r>
                <a:r>
                  <a:rPr lang="en-US" i="1" dirty="0" err="1" smtClean="0">
                    <a:solidFill>
                      <a:srgbClr val="FF0000"/>
                    </a:solidFill>
                  </a:rPr>
                  <a:t>Y</a:t>
                </a:r>
                <a:r>
                  <a:rPr lang="en-US" baseline="30000" dirty="0" err="1" smtClean="0">
                    <a:solidFill>
                      <a:srgbClr val="FF0000"/>
                    </a:solidFill>
                  </a:rPr>
                  <a:t>f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p>
                        </m:sSup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p>
                        </m:sSup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𝑅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p>
                        </m:sSup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p>
                        </m:sSup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sup>
                        </m:sSup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𝑌</m:t>
                                    </m:r>
                                  </m:e>
                                  <m:sup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𝑓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p>
                        </m:sSup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p>
                        </m:sSup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𝑞</m:t>
                                </m:r>
                              </m:e>
                            </m:acc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sup>
                        </m:sSup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𝑌</m:t>
                                    </m:r>
                                  </m:e>
                                  <m:sup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𝑓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p>
                        </m:sSup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00201"/>
                <a:ext cx="6341806" cy="4525963"/>
              </a:xfrm>
              <a:prstGeom prst="rect">
                <a:avLst/>
              </a:prstGeom>
              <a:blipFill>
                <a:blip r:embed="rId2"/>
                <a:stretch>
                  <a:fillRect l="-1058" t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700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Summary: Long-Run, Flexible Exchange Rates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25032" y="1765043"/>
            <a:ext cx="4771112" cy="28623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The first </a:t>
            </a:r>
            <a:r>
              <a:rPr lang="en-US" sz="2000" b="1" dirty="0" smtClean="0"/>
              <a:t>three </a:t>
            </a:r>
            <a:r>
              <a:rPr lang="en-US" sz="2000" b="1" dirty="0"/>
              <a:t>variables are </a:t>
            </a:r>
            <a:r>
              <a:rPr lang="en-US" sz="2000" b="1" i="1" dirty="0"/>
              <a:t>real</a:t>
            </a:r>
            <a:r>
              <a:rPr lang="en-US" sz="2000" b="1" dirty="0"/>
              <a:t> </a:t>
            </a:r>
            <a:r>
              <a:rPr lang="en-US" sz="2000" b="1" dirty="0" smtClean="0"/>
              <a:t>variables -- </a:t>
            </a:r>
            <a:r>
              <a:rPr lang="en-US" sz="2000" b="1" dirty="0"/>
              <a:t>they can be measured even in barter (or, non-monetary) economies. The remaining variables are </a:t>
            </a:r>
            <a:r>
              <a:rPr lang="en-US" sz="2000" b="1" i="1" dirty="0"/>
              <a:t>nominal</a:t>
            </a:r>
            <a:r>
              <a:rPr lang="en-US" sz="2000" b="1" dirty="0"/>
              <a:t> </a:t>
            </a:r>
            <a:r>
              <a:rPr lang="en-US" sz="2000" b="1" dirty="0" smtClean="0"/>
              <a:t>variables -- </a:t>
            </a:r>
            <a:r>
              <a:rPr lang="en-US" sz="2000" b="1" dirty="0"/>
              <a:t>they make sense only on monetary economies.</a:t>
            </a:r>
          </a:p>
          <a:p>
            <a:endParaRPr lang="en-US" sz="2000" b="1" dirty="0"/>
          </a:p>
          <a:p>
            <a:r>
              <a:rPr lang="en-US" sz="2000" b="1" dirty="0"/>
              <a:t>Note that the money supply (</a:t>
            </a:r>
            <a:r>
              <a:rPr lang="en-US" sz="2000" b="1" i="1" dirty="0" err="1"/>
              <a:t>M</a:t>
            </a:r>
            <a:r>
              <a:rPr lang="en-US" sz="2000" b="1" baseline="30000" dirty="0" err="1"/>
              <a:t>s</a:t>
            </a:r>
            <a:r>
              <a:rPr lang="en-US" sz="2000" b="1" dirty="0"/>
              <a:t>) has no effect on real variables. This is an instance of </a:t>
            </a:r>
            <a:r>
              <a:rPr lang="en-US" sz="2000" b="1" i="1" dirty="0"/>
              <a:t>monetary neutrality </a:t>
            </a:r>
            <a:r>
              <a:rPr lang="en-US" sz="2000" b="1" dirty="0"/>
              <a:t>in the long run.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609600" y="1600201"/>
                <a:ext cx="6341806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𝐶𝐴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𝑌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p>
                        </m:sSup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𝐼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Relative PPP: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𝐶𝐴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𝐶𝐴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yields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Absolute PPP: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i="1" dirty="0" smtClean="0">
                    <a:solidFill>
                      <a:srgbClr val="FF0000"/>
                    </a:solidFill>
                  </a:rPr>
                  <a:t>Y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= </a:t>
                </a:r>
                <a:r>
                  <a:rPr lang="en-US" i="1" dirty="0" err="1" smtClean="0">
                    <a:solidFill>
                      <a:srgbClr val="FF0000"/>
                    </a:solidFill>
                  </a:rPr>
                  <a:t>Y</a:t>
                </a:r>
                <a:r>
                  <a:rPr lang="en-US" baseline="30000" dirty="0" err="1" smtClean="0">
                    <a:solidFill>
                      <a:srgbClr val="FF0000"/>
                    </a:solidFill>
                  </a:rPr>
                  <a:t>f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p>
                        </m:sSup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p>
                        </m:sSup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𝑅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p>
                        </m:sSup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p>
                        </m:sSup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sup>
                        </m:sSup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𝑌</m:t>
                                    </m:r>
                                  </m:e>
                                  <m:sup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𝑓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p>
                        </m:sSup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p>
                        </m:sSup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𝑞</m:t>
                                </m:r>
                              </m:e>
                            </m:acc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sup>
                        </m:sSup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𝑌</m:t>
                                    </m:r>
                                  </m:e>
                                  <m:sup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𝑓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p>
                        </m:sSup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00201"/>
                <a:ext cx="6341806" cy="4525963"/>
              </a:xfrm>
              <a:prstGeom prst="rect">
                <a:avLst/>
              </a:prstGeom>
              <a:blipFill>
                <a:blip r:embed="rId2"/>
                <a:stretch>
                  <a:fillRect l="-1058" t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380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Summary: Long-Run, Flexible Exchange Rates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80903" y="1765043"/>
            <a:ext cx="5125070" cy="44012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Flashback to Ch. 15 of the textbook (KOM 10e): </a:t>
            </a:r>
          </a:p>
          <a:p>
            <a:endParaRPr lang="en-US" sz="2000" dirty="0"/>
          </a:p>
          <a:p>
            <a:r>
              <a:rPr lang="en-US" sz="2000" dirty="0"/>
              <a:t>“</a:t>
            </a:r>
            <a:r>
              <a:rPr lang="en-US" sz="2000" i="1" dirty="0"/>
              <a:t>A change in the supply of money has no effect on the long-run values of the interest rate or real output</a:t>
            </a:r>
            <a:r>
              <a:rPr lang="en-US" sz="2000" dirty="0"/>
              <a:t>.” (p. 395)</a:t>
            </a:r>
          </a:p>
          <a:p>
            <a:endParaRPr lang="en-US" sz="2000" dirty="0"/>
          </a:p>
          <a:p>
            <a:r>
              <a:rPr lang="en-US" sz="2000" dirty="0"/>
              <a:t>“</a:t>
            </a:r>
            <a:r>
              <a:rPr lang="en-US" sz="2000" i="1" dirty="0"/>
              <a:t>A permanent increase in the money supply causes a proportional increase</a:t>
            </a:r>
          </a:p>
          <a:p>
            <a:r>
              <a:rPr lang="en-US" sz="2000" i="1" dirty="0"/>
              <a:t>in the price level’s long-run value. In particular, if the economy is initially at full employment, a permanent increase in the money supply eventually will be followed by a proportional increase in the price level.</a:t>
            </a:r>
            <a:r>
              <a:rPr lang="en-US" sz="2000" dirty="0"/>
              <a:t>” (p. 396)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609600" y="1600201"/>
                <a:ext cx="6341806" cy="4525963"/>
              </a:xfrm>
              <a:prstGeom prst="rect">
                <a:avLst/>
              </a:prstGeom>
            </p:spPr>
            <p:txBody>
              <a:bodyPr>
                <a:normAutofit fontScale="70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𝐶𝐴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𝑌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p>
                        </m:sSup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𝐼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Relative PPP: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𝐶𝐴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𝐶𝐴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yields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Absolute PPP: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i="1" dirty="0" smtClean="0">
                    <a:solidFill>
                      <a:srgbClr val="FF0000"/>
                    </a:solidFill>
                  </a:rPr>
                  <a:t>Y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= </a:t>
                </a:r>
                <a:r>
                  <a:rPr lang="en-US" i="1" dirty="0" err="1" smtClean="0">
                    <a:solidFill>
                      <a:srgbClr val="FF0000"/>
                    </a:solidFill>
                  </a:rPr>
                  <a:t>Y</a:t>
                </a:r>
                <a:r>
                  <a:rPr lang="en-US" baseline="30000" dirty="0" err="1" smtClean="0">
                    <a:solidFill>
                      <a:srgbClr val="FF0000"/>
                    </a:solidFill>
                  </a:rPr>
                  <a:t>f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p>
                        </m:sSup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p>
                        </m:sSup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𝑅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p>
                        </m:sSup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p>
                        </m:sSup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sup>
                        </m:sSup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𝑌</m:t>
                                    </m:r>
                                  </m:e>
                                  <m:sup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𝑓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p>
                        </m:sSup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p>
                        </m:sSup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𝑞</m:t>
                                </m:r>
                              </m:e>
                            </m:acc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sup>
                        </m:sSup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𝑌</m:t>
                                    </m:r>
                                  </m:e>
                                  <m:sup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𝑓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p>
                        </m:sSup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00201"/>
                <a:ext cx="6341806" cy="4525963"/>
              </a:xfrm>
              <a:prstGeom prst="rect">
                <a:avLst/>
              </a:prstGeom>
              <a:blipFill>
                <a:blip r:embed="rId2"/>
                <a:stretch>
                  <a:fillRect l="-1058" t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62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Summary: Long-Run, Flexible Exchange Rates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33391" y="1623369"/>
            <a:ext cx="3872354" cy="28623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</a:t>
            </a:r>
            <a:r>
              <a:rPr lang="en-US" sz="2000" b="1" dirty="0"/>
              <a:t>effect of full-employment output (</a:t>
            </a:r>
            <a:r>
              <a:rPr lang="en-US" sz="2000" b="1" i="1" dirty="0" err="1"/>
              <a:t>Y</a:t>
            </a:r>
            <a:r>
              <a:rPr lang="en-US" sz="2000" b="1" baseline="30000" dirty="0" err="1"/>
              <a:t>f</a:t>
            </a:r>
            <a:r>
              <a:rPr lang="en-US" sz="2000" b="1" dirty="0"/>
              <a:t>) on the foreign currency’s value (</a:t>
            </a:r>
            <a:r>
              <a:rPr lang="en-US" sz="2000" b="1" i="1" dirty="0"/>
              <a:t>E</a:t>
            </a:r>
            <a:r>
              <a:rPr lang="en-US" sz="2000" b="1" dirty="0"/>
              <a:t>) is ambiguous.</a:t>
            </a:r>
            <a:br>
              <a:rPr lang="en-US" sz="2000" b="1" dirty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Why? When full-employment output </a:t>
            </a:r>
            <a:r>
              <a:rPr lang="en-US" sz="2000" b="1" i="1" dirty="0"/>
              <a:t>increases</a:t>
            </a:r>
            <a:r>
              <a:rPr lang="en-US" sz="2000" b="1" dirty="0"/>
              <a:t>, both the numerator and the denominator of the equation for </a:t>
            </a:r>
            <a:r>
              <a:rPr lang="en-US" sz="2000" b="1" i="1" dirty="0"/>
              <a:t>E</a:t>
            </a:r>
            <a:r>
              <a:rPr lang="en-US" sz="2000" b="1" dirty="0"/>
              <a:t> </a:t>
            </a:r>
            <a:r>
              <a:rPr lang="en-US" sz="2000" b="1" i="1" dirty="0"/>
              <a:t>increase</a:t>
            </a:r>
            <a:r>
              <a:rPr lang="en-US" sz="2000" b="1" dirty="0"/>
              <a:t>. So, the effect on </a:t>
            </a:r>
            <a:r>
              <a:rPr lang="en-US" sz="2000" b="1" i="1" dirty="0"/>
              <a:t>E</a:t>
            </a:r>
            <a:r>
              <a:rPr lang="en-US" sz="2000" b="1" dirty="0"/>
              <a:t> is indeterminate.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609600" y="1600201"/>
                <a:ext cx="6341806" cy="4525963"/>
              </a:xfrm>
              <a:prstGeom prst="rect">
                <a:avLst/>
              </a:prstGeom>
            </p:spPr>
            <p:txBody>
              <a:bodyPr>
                <a:normAutofit fontScale="70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𝐶𝐴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𝑌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p>
                        </m:sSup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𝐼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Relative PPP: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𝐶𝐴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𝐶𝐴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yields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Absolute PPP: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i="1" dirty="0" smtClean="0">
                    <a:solidFill>
                      <a:srgbClr val="FF0000"/>
                    </a:solidFill>
                  </a:rPr>
                  <a:t>Y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= </a:t>
                </a:r>
                <a:r>
                  <a:rPr lang="en-US" i="1" dirty="0" err="1" smtClean="0">
                    <a:solidFill>
                      <a:srgbClr val="FF0000"/>
                    </a:solidFill>
                  </a:rPr>
                  <a:t>Y</a:t>
                </a:r>
                <a:r>
                  <a:rPr lang="en-US" baseline="30000" dirty="0" err="1" smtClean="0">
                    <a:solidFill>
                      <a:srgbClr val="FF0000"/>
                    </a:solidFill>
                  </a:rPr>
                  <a:t>f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p>
                        </m:sSup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p>
                        </m:sSup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𝑅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p>
                        </m:sSup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p>
                        </m:sSup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sup>
                        </m:sSup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𝑌</m:t>
                                    </m:r>
                                  </m:e>
                                  <m:sup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𝑓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p>
                        </m:sSup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p>
                        </m:sSup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𝑞</m:t>
                                </m:r>
                              </m:e>
                            </m:acc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sup>
                        </m:sSup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𝑌</m:t>
                                    </m:r>
                                  </m:e>
                                  <m:sup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𝑓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p>
                        </m:sSup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00201"/>
                <a:ext cx="6341806" cy="4525963"/>
              </a:xfrm>
              <a:prstGeom prst="rect">
                <a:avLst/>
              </a:prstGeom>
              <a:blipFill>
                <a:blip r:embed="rId2"/>
                <a:stretch>
                  <a:fillRect l="-1058" t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627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Summary: Long-Run, Flexible Exchange Rates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609600" y="1600201"/>
                <a:ext cx="6341806" cy="4525963"/>
              </a:xfrm>
              <a:prstGeom prst="rect">
                <a:avLst/>
              </a:prstGeom>
            </p:spPr>
            <p:txBody>
              <a:bodyPr>
                <a:normAutofit fontScale="70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𝐶𝐴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𝑌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p>
                        </m:sSup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𝐼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Relative PPP: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𝐶𝐴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𝐶𝐴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yields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Absolute PPP: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i="1" dirty="0" smtClean="0">
                    <a:solidFill>
                      <a:srgbClr val="FF0000"/>
                    </a:solidFill>
                  </a:rPr>
                  <a:t>Y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= </a:t>
                </a:r>
                <a:r>
                  <a:rPr lang="en-US" i="1" dirty="0" err="1" smtClean="0">
                    <a:solidFill>
                      <a:srgbClr val="FF0000"/>
                    </a:solidFill>
                  </a:rPr>
                  <a:t>Y</a:t>
                </a:r>
                <a:r>
                  <a:rPr lang="en-US" baseline="30000" dirty="0" err="1" smtClean="0">
                    <a:solidFill>
                      <a:srgbClr val="FF0000"/>
                    </a:solidFill>
                  </a:rPr>
                  <a:t>f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p>
                        </m:sSup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p>
                        </m:sSup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𝑅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p>
                        </m:sSup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p>
                        </m:sSup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sup>
                        </m:sSup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𝑌</m:t>
                                    </m:r>
                                  </m:e>
                                  <m:sup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𝑓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p>
                        </m:sSup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p>
                        </m:sSup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𝑞</m:t>
                                </m:r>
                              </m:e>
                            </m:acc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sup>
                        </m:sSup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𝑌</m:t>
                                    </m:r>
                                  </m:e>
                                  <m:sup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𝑓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p>
                        </m:sSup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00201"/>
                <a:ext cx="6341806" cy="4525963"/>
              </a:xfrm>
              <a:prstGeom prst="rect">
                <a:avLst/>
              </a:prstGeom>
              <a:blipFill>
                <a:blip r:embed="rId2"/>
                <a:stretch>
                  <a:fillRect l="-1058" t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027176"/>
              </p:ext>
            </p:extLst>
          </p:nvPr>
        </p:nvGraphicFramePr>
        <p:xfrm>
          <a:off x="7688850" y="1600200"/>
          <a:ext cx="4408715" cy="4218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547">
                  <a:extLst>
                    <a:ext uri="{9D8B030D-6E8A-4147-A177-3AD203B41FA5}">
                      <a16:colId xmlns:a16="http://schemas.microsoft.com/office/drawing/2014/main" val="113666324"/>
                    </a:ext>
                  </a:extLst>
                </a:gridCol>
                <a:gridCol w="367585">
                  <a:extLst>
                    <a:ext uri="{9D8B030D-6E8A-4147-A177-3AD203B41FA5}">
                      <a16:colId xmlns:a16="http://schemas.microsoft.com/office/drawing/2014/main" val="2952027561"/>
                    </a:ext>
                  </a:extLst>
                </a:gridCol>
                <a:gridCol w="521572">
                  <a:extLst>
                    <a:ext uri="{9D8B030D-6E8A-4147-A177-3AD203B41FA5}">
                      <a16:colId xmlns:a16="http://schemas.microsoft.com/office/drawing/2014/main" val="214669224"/>
                    </a:ext>
                  </a:extLst>
                </a:gridCol>
                <a:gridCol w="369172">
                  <a:extLst>
                    <a:ext uri="{9D8B030D-6E8A-4147-A177-3AD203B41FA5}">
                      <a16:colId xmlns:a16="http://schemas.microsoft.com/office/drawing/2014/main" val="2298402999"/>
                    </a:ext>
                  </a:extLst>
                </a:gridCol>
                <a:gridCol w="362822">
                  <a:extLst>
                    <a:ext uri="{9D8B030D-6E8A-4147-A177-3AD203B41FA5}">
                      <a16:colId xmlns:a16="http://schemas.microsoft.com/office/drawing/2014/main" val="3654314498"/>
                    </a:ext>
                  </a:extLst>
                </a:gridCol>
                <a:gridCol w="444102">
                  <a:extLst>
                    <a:ext uri="{9D8B030D-6E8A-4147-A177-3AD203B41FA5}">
                      <a16:colId xmlns:a16="http://schemas.microsoft.com/office/drawing/2014/main" val="2033687594"/>
                    </a:ext>
                  </a:extLst>
                </a:gridCol>
                <a:gridCol w="378697">
                  <a:extLst>
                    <a:ext uri="{9D8B030D-6E8A-4147-A177-3AD203B41FA5}">
                      <a16:colId xmlns:a16="http://schemas.microsoft.com/office/drawing/2014/main" val="2844273071"/>
                    </a:ext>
                  </a:extLst>
                </a:gridCol>
                <a:gridCol w="370759">
                  <a:extLst>
                    <a:ext uri="{9D8B030D-6E8A-4147-A177-3AD203B41FA5}">
                      <a16:colId xmlns:a16="http://schemas.microsoft.com/office/drawing/2014/main" val="1461691907"/>
                    </a:ext>
                  </a:extLst>
                </a:gridCol>
                <a:gridCol w="383459">
                  <a:extLst>
                    <a:ext uri="{9D8B030D-6E8A-4147-A177-3AD203B41FA5}">
                      <a16:colId xmlns:a16="http://schemas.microsoft.com/office/drawing/2014/main" val="3838699879"/>
                    </a:ext>
                  </a:extLst>
                </a:gridCol>
              </a:tblGrid>
              <a:tr h="351555">
                <a:tc gridSpan="9"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Long Run, Flexible Exchange Rate</a:t>
                      </a:r>
                      <a:endParaRPr lang="en-US" sz="2000" b="1" i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extLst>
                  <a:ext uri="{0D108BD9-81ED-4DB2-BD59-A6C34878D82A}">
                    <a16:rowId xmlns:a16="http://schemas.microsoft.com/office/drawing/2014/main" val="2453363150"/>
                  </a:ext>
                </a:extLst>
              </a:tr>
              <a:tr h="351555">
                <a:tc>
                  <a:txBody>
                    <a:bodyPr/>
                    <a:lstStyle/>
                    <a:p>
                      <a:endParaRPr lang="en-US" sz="2000" b="1" i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+mn-lt"/>
                        </a:rPr>
                        <a:t>Y</a:t>
                      </a:r>
                      <a:endParaRPr lang="en-US" sz="2000" b="1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+mn-lt"/>
                        </a:rPr>
                        <a:t>CA</a:t>
                      </a:r>
                      <a:endParaRPr lang="en-US" sz="2000" b="1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+mn-lt"/>
                        </a:rPr>
                        <a:t>q</a:t>
                      </a:r>
                      <a:endParaRPr lang="en-US" sz="2000" b="1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+mn-lt"/>
                        </a:rPr>
                        <a:t>E</a:t>
                      </a:r>
                      <a:endParaRPr lang="en-US" sz="2000" b="1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+mn-lt"/>
                        </a:rPr>
                        <a:t>E</a:t>
                      </a:r>
                      <a:r>
                        <a:rPr lang="en-US" sz="2000" b="1" i="1" baseline="-25000">
                          <a:effectLst/>
                          <a:latin typeface="+mn-lt"/>
                        </a:rPr>
                        <a:t>g</a:t>
                      </a:r>
                      <a:endParaRPr lang="en-US" sz="2000" b="1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+mn-lt"/>
                        </a:rPr>
                        <a:t>R</a:t>
                      </a:r>
                      <a:endParaRPr lang="en-US" sz="2000" b="1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+mn-lt"/>
                        </a:rPr>
                        <a:t>P</a:t>
                      </a:r>
                      <a:endParaRPr lang="en-US" sz="2000" b="1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+mn-lt"/>
                        </a:rPr>
                        <a:t>π</a:t>
                      </a:r>
                      <a:endParaRPr lang="en-US" sz="20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extLst>
                  <a:ext uri="{0D108BD9-81ED-4DB2-BD59-A6C34878D82A}">
                    <a16:rowId xmlns:a16="http://schemas.microsoft.com/office/drawing/2014/main" val="4014890169"/>
                  </a:ext>
                </a:extLst>
              </a:tr>
              <a:tr h="3515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+mn-lt"/>
                        </a:rPr>
                        <a:t>Y</a:t>
                      </a:r>
                      <a:r>
                        <a:rPr lang="en-US" sz="2000" b="1" i="1" baseline="30000">
                          <a:effectLst/>
                          <a:latin typeface="+mn-lt"/>
                        </a:rPr>
                        <a:t>f</a:t>
                      </a:r>
                      <a:endParaRPr lang="en-US" sz="2000" b="1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+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+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+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?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–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extLst>
                  <a:ext uri="{0D108BD9-81ED-4DB2-BD59-A6C34878D82A}">
                    <a16:rowId xmlns:a16="http://schemas.microsoft.com/office/drawing/2014/main" val="2250666443"/>
                  </a:ext>
                </a:extLst>
              </a:tr>
              <a:tr h="3515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smtClean="0">
                          <a:effectLst/>
                          <a:latin typeface="+mn-lt"/>
                        </a:rPr>
                        <a:t>C</a:t>
                      </a:r>
                      <a:r>
                        <a:rPr lang="en-US" sz="2000" b="1" i="0" baseline="-25000" dirty="0" smtClean="0">
                          <a:effectLst/>
                          <a:latin typeface="+mn-lt"/>
                        </a:rPr>
                        <a:t>0</a:t>
                      </a:r>
                      <a:r>
                        <a:rPr lang="en-US" sz="2000" b="1" i="1" baseline="-250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1" i="0" baseline="0" dirty="0" smtClean="0">
                          <a:effectLst/>
                          <a:latin typeface="+mn-lt"/>
                        </a:rPr>
                        <a:t>,</a:t>
                      </a:r>
                      <a:r>
                        <a:rPr lang="en-US" sz="2000" b="1" i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1" i="1" dirty="0" smtClean="0">
                          <a:effectLst/>
                          <a:latin typeface="+mn-lt"/>
                        </a:rPr>
                        <a:t>I</a:t>
                      </a:r>
                      <a:r>
                        <a:rPr lang="en-US" sz="2000" b="1" i="0" dirty="0" smtClean="0">
                          <a:effectLst/>
                          <a:latin typeface="+mn-lt"/>
                        </a:rPr>
                        <a:t>, </a:t>
                      </a:r>
                      <a:r>
                        <a:rPr lang="en-US" sz="2000" b="1" i="1" dirty="0" smtClean="0">
                          <a:effectLst/>
                          <a:latin typeface="+mn-lt"/>
                        </a:rPr>
                        <a:t>G</a:t>
                      </a:r>
                      <a:endParaRPr lang="en-US" sz="20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–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–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–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extLst>
                  <a:ext uri="{0D108BD9-81ED-4DB2-BD59-A6C34878D82A}">
                    <a16:rowId xmlns:a16="http://schemas.microsoft.com/office/drawing/2014/main" val="117750742"/>
                  </a:ext>
                </a:extLst>
              </a:tr>
              <a:tr h="3515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+mn-lt"/>
                        </a:rPr>
                        <a:t>T</a:t>
                      </a:r>
                      <a:endParaRPr lang="en-US" sz="20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+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+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+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extLst>
                  <a:ext uri="{0D108BD9-81ED-4DB2-BD59-A6C34878D82A}">
                    <a16:rowId xmlns:a16="http://schemas.microsoft.com/office/drawing/2014/main" val="1778765046"/>
                  </a:ext>
                </a:extLst>
              </a:tr>
              <a:tr h="3515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+mn-lt"/>
                        </a:rPr>
                        <a:t>CA</a:t>
                      </a:r>
                      <a:r>
                        <a:rPr lang="en-US" sz="2000" b="1" i="0" baseline="-25000" dirty="0">
                          <a:effectLst/>
                          <a:latin typeface="+mn-lt"/>
                        </a:rPr>
                        <a:t>0</a:t>
                      </a:r>
                      <a:endParaRPr lang="en-US" sz="200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–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–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extLst>
                  <a:ext uri="{0D108BD9-81ED-4DB2-BD59-A6C34878D82A}">
                    <a16:rowId xmlns:a16="http://schemas.microsoft.com/office/drawing/2014/main" val="2164507956"/>
                  </a:ext>
                </a:extLst>
              </a:tr>
              <a:tr h="3515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+mn-lt"/>
                        </a:rPr>
                        <a:t>M</a:t>
                      </a:r>
                      <a:r>
                        <a:rPr lang="en-US" sz="2000" b="1" i="1" baseline="30000">
                          <a:effectLst/>
                          <a:latin typeface="+mn-lt"/>
                        </a:rPr>
                        <a:t>s</a:t>
                      </a:r>
                      <a:endParaRPr lang="en-US" sz="2000" b="1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+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+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extLst>
                  <a:ext uri="{0D108BD9-81ED-4DB2-BD59-A6C34878D82A}">
                    <a16:rowId xmlns:a16="http://schemas.microsoft.com/office/drawing/2014/main" val="1145155611"/>
                  </a:ext>
                </a:extLst>
              </a:tr>
              <a:tr h="3515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+mn-lt"/>
                        </a:rPr>
                        <a:t>L</a:t>
                      </a:r>
                      <a:r>
                        <a:rPr lang="en-US" sz="2000" b="1" i="1" baseline="-25000" dirty="0">
                          <a:effectLst/>
                          <a:latin typeface="+mn-lt"/>
                        </a:rPr>
                        <a:t>0</a:t>
                      </a:r>
                      <a:endParaRPr lang="en-US" sz="20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–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–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extLst>
                  <a:ext uri="{0D108BD9-81ED-4DB2-BD59-A6C34878D82A}">
                    <a16:rowId xmlns:a16="http://schemas.microsoft.com/office/drawing/2014/main" val="3741214245"/>
                  </a:ext>
                </a:extLst>
              </a:tr>
              <a:tr h="3515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+mn-lt"/>
                        </a:rPr>
                        <a:t>R</a:t>
                      </a:r>
                      <a:r>
                        <a:rPr lang="en-US" sz="2000" b="1" i="1" baseline="30000">
                          <a:effectLst/>
                          <a:latin typeface="+mn-lt"/>
                        </a:rPr>
                        <a:t>*</a:t>
                      </a:r>
                      <a:endParaRPr lang="en-US" sz="2000" b="1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+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+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extLst>
                  <a:ext uri="{0D108BD9-81ED-4DB2-BD59-A6C34878D82A}">
                    <a16:rowId xmlns:a16="http://schemas.microsoft.com/office/drawing/2014/main" val="3162005215"/>
                  </a:ext>
                </a:extLst>
              </a:tr>
              <a:tr h="3515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err="1" smtClean="0">
                          <a:effectLst/>
                          <a:latin typeface="+mn-lt"/>
                        </a:rPr>
                        <a:t>M</a:t>
                      </a:r>
                      <a:r>
                        <a:rPr lang="en-US" sz="2000" b="1" i="1" baseline="30000" dirty="0" err="1" smtClean="0">
                          <a:effectLst/>
                          <a:latin typeface="+mn-lt"/>
                        </a:rPr>
                        <a:t>s</a:t>
                      </a:r>
                      <a:r>
                        <a:rPr lang="en-US" sz="2000" b="1" i="1" baseline="-25000" dirty="0" err="1" smtClean="0">
                          <a:effectLst/>
                          <a:latin typeface="+mn-lt"/>
                        </a:rPr>
                        <a:t>g</a:t>
                      </a:r>
                      <a:r>
                        <a:rPr lang="en-US" sz="2000" b="1" i="1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+mn-lt"/>
                        </a:rPr>
                        <a:t>–</a:t>
                      </a:r>
                      <a:r>
                        <a:rPr lang="en-US" sz="2000" b="1" i="1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1" i="1" dirty="0" err="1" smtClean="0">
                          <a:effectLst/>
                          <a:latin typeface="+mn-lt"/>
                        </a:rPr>
                        <a:t>Y</a:t>
                      </a:r>
                      <a:r>
                        <a:rPr lang="en-US" sz="2000" b="1" i="1" baseline="30000" dirty="0" err="1" smtClean="0">
                          <a:effectLst/>
                          <a:latin typeface="+mn-lt"/>
                        </a:rPr>
                        <a:t>f</a:t>
                      </a:r>
                      <a:r>
                        <a:rPr lang="en-US" sz="2000" b="1" i="1" baseline="-25000" dirty="0" err="1" smtClean="0">
                          <a:effectLst/>
                          <a:latin typeface="+mn-lt"/>
                        </a:rPr>
                        <a:t>g</a:t>
                      </a:r>
                      <a:endParaRPr lang="en-US" sz="20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+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+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+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+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+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extLst>
                  <a:ext uri="{0D108BD9-81ED-4DB2-BD59-A6C34878D82A}">
                    <a16:rowId xmlns:a16="http://schemas.microsoft.com/office/drawing/2014/main" val="4272489546"/>
                  </a:ext>
                </a:extLst>
              </a:tr>
              <a:tr h="3515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+mn-lt"/>
                        </a:rPr>
                        <a:t>π*</a:t>
                      </a:r>
                      <a:endParaRPr lang="en-US" sz="20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–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–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–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–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extLst>
                  <a:ext uri="{0D108BD9-81ED-4DB2-BD59-A6C34878D82A}">
                    <a16:rowId xmlns:a16="http://schemas.microsoft.com/office/drawing/2014/main" val="1940529865"/>
                  </a:ext>
                </a:extLst>
              </a:tr>
              <a:tr h="3515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+mn-lt"/>
                        </a:rPr>
                        <a:t>P</a:t>
                      </a:r>
                      <a:r>
                        <a:rPr lang="en-US" sz="2000" b="1" i="1" baseline="30000" dirty="0">
                          <a:effectLst/>
                          <a:latin typeface="+mn-lt"/>
                        </a:rPr>
                        <a:t>*</a:t>
                      </a:r>
                      <a:endParaRPr lang="en-US" sz="20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–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extLst>
                  <a:ext uri="{0D108BD9-81ED-4DB2-BD59-A6C34878D82A}">
                    <a16:rowId xmlns:a16="http://schemas.microsoft.com/office/drawing/2014/main" val="344316238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30529" y="6037006"/>
            <a:ext cx="6267036" cy="648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i="1" dirty="0"/>
              <a:t>blank cell </a:t>
            </a:r>
            <a:r>
              <a:rPr lang="en-US" dirty="0"/>
              <a:t>indicates </a:t>
            </a:r>
            <a:r>
              <a:rPr lang="en-US" i="1" dirty="0"/>
              <a:t>no effect</a:t>
            </a:r>
            <a:r>
              <a:rPr lang="en-US" dirty="0"/>
              <a:t>. </a:t>
            </a:r>
            <a:r>
              <a:rPr lang="en-US" dirty="0" smtClean="0"/>
              <a:t>A </a:t>
            </a:r>
            <a:r>
              <a:rPr lang="en-US" dirty="0"/>
              <a:t>‘+’ indicates a </a:t>
            </a:r>
            <a:r>
              <a:rPr lang="en-US" i="1" dirty="0"/>
              <a:t>direct effect</a:t>
            </a:r>
            <a:r>
              <a:rPr lang="en-US" dirty="0"/>
              <a:t>, ‘–’ </a:t>
            </a:r>
            <a:r>
              <a:rPr lang="en-US" dirty="0" smtClean="0"/>
              <a:t>indicates an </a:t>
            </a:r>
            <a:r>
              <a:rPr lang="en-US" i="1" dirty="0"/>
              <a:t>inverse effect</a:t>
            </a:r>
            <a:r>
              <a:rPr lang="en-US" dirty="0"/>
              <a:t>, and ‘?’ indicates an </a:t>
            </a:r>
            <a:r>
              <a:rPr lang="en-US" i="1" dirty="0"/>
              <a:t>ambiguous effect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0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07925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What are long-run effects of </a:t>
            </a:r>
            <a:r>
              <a:rPr lang="en-US" i="1" dirty="0" smtClean="0"/>
              <a:t>expansionary</a:t>
            </a:r>
            <a:r>
              <a:rPr lang="en-US" dirty="0" smtClean="0"/>
              <a:t> </a:t>
            </a:r>
            <a:r>
              <a:rPr lang="en-US" i="1" dirty="0" smtClean="0"/>
              <a:t>fiscal policy </a:t>
            </a:r>
            <a:r>
              <a:rPr lang="en-US" dirty="0" smtClean="0"/>
              <a:t>(</a:t>
            </a:r>
            <a:r>
              <a:rPr lang="en-US" i="1" dirty="0" smtClean="0"/>
              <a:t>G</a:t>
            </a:r>
            <a:r>
              <a:rPr lang="en-US" dirty="0" smtClean="0"/>
              <a:t>↑ and/or </a:t>
            </a:r>
            <a:r>
              <a:rPr lang="en-US" i="1" dirty="0" smtClean="0"/>
              <a:t>T</a:t>
            </a:r>
            <a:r>
              <a:rPr lang="en-US" dirty="0" smtClean="0"/>
              <a:t>↓) under flexible exchange rates?</a:t>
            </a:r>
          </a:p>
          <a:p>
            <a:r>
              <a:rPr lang="en-US" dirty="0"/>
              <a:t>What are long-run effects of </a:t>
            </a:r>
            <a:r>
              <a:rPr lang="en-US" i="1" dirty="0"/>
              <a:t>expansionary</a:t>
            </a:r>
            <a:r>
              <a:rPr lang="en-US" dirty="0"/>
              <a:t> </a:t>
            </a:r>
            <a:r>
              <a:rPr lang="en-US" i="1" dirty="0" smtClean="0"/>
              <a:t>monetary policy </a:t>
            </a:r>
            <a:r>
              <a:rPr lang="en-US" dirty="0" smtClean="0"/>
              <a:t>(</a:t>
            </a:r>
            <a:r>
              <a:rPr lang="en-US" i="1" dirty="0" err="1" smtClean="0"/>
              <a:t>M</a:t>
            </a:r>
            <a:r>
              <a:rPr lang="en-US" baseline="30000" dirty="0" err="1" smtClean="0"/>
              <a:t>s</a:t>
            </a:r>
            <a:r>
              <a:rPr lang="en-US" dirty="0" smtClean="0"/>
              <a:t>↑) </a:t>
            </a:r>
            <a:r>
              <a:rPr lang="en-US" dirty="0"/>
              <a:t>under flexible exchange rates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are the effects of </a:t>
            </a:r>
            <a:r>
              <a:rPr lang="en-US" i="1" dirty="0" smtClean="0"/>
              <a:t>foreign shocks </a:t>
            </a:r>
            <a:r>
              <a:rPr lang="en-US" dirty="0" smtClean="0"/>
              <a:t>(an increase in </a:t>
            </a:r>
            <a:r>
              <a:rPr lang="en-US" i="1" dirty="0" smtClean="0"/>
              <a:t>R</a:t>
            </a:r>
            <a:r>
              <a:rPr lang="en-US" baseline="30000" dirty="0" smtClean="0"/>
              <a:t>*</a:t>
            </a:r>
            <a:r>
              <a:rPr lang="en-US" dirty="0" smtClean="0"/>
              <a:t> or </a:t>
            </a:r>
            <a:r>
              <a:rPr lang="el-GR" dirty="0" smtClean="0"/>
              <a:t>π</a:t>
            </a:r>
            <a:r>
              <a:rPr lang="en-US" baseline="30000" dirty="0" smtClean="0"/>
              <a:t>*</a:t>
            </a:r>
            <a:r>
              <a:rPr lang="en-US" dirty="0" smtClean="0"/>
              <a:t> or </a:t>
            </a:r>
            <a:r>
              <a:rPr lang="en-US" i="1" dirty="0" smtClean="0"/>
              <a:t>P</a:t>
            </a:r>
            <a:r>
              <a:rPr lang="en-US" baseline="30000" dirty="0" smtClean="0"/>
              <a:t>*</a:t>
            </a:r>
            <a:r>
              <a:rPr lang="en-US" dirty="0" smtClean="0"/>
              <a:t>)?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36733"/>
              </p:ext>
            </p:extLst>
          </p:nvPr>
        </p:nvGraphicFramePr>
        <p:xfrm>
          <a:off x="7688850" y="1600200"/>
          <a:ext cx="4408715" cy="4218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547">
                  <a:extLst>
                    <a:ext uri="{9D8B030D-6E8A-4147-A177-3AD203B41FA5}">
                      <a16:colId xmlns:a16="http://schemas.microsoft.com/office/drawing/2014/main" val="113666324"/>
                    </a:ext>
                  </a:extLst>
                </a:gridCol>
                <a:gridCol w="367585">
                  <a:extLst>
                    <a:ext uri="{9D8B030D-6E8A-4147-A177-3AD203B41FA5}">
                      <a16:colId xmlns:a16="http://schemas.microsoft.com/office/drawing/2014/main" val="2952027561"/>
                    </a:ext>
                  </a:extLst>
                </a:gridCol>
                <a:gridCol w="521572">
                  <a:extLst>
                    <a:ext uri="{9D8B030D-6E8A-4147-A177-3AD203B41FA5}">
                      <a16:colId xmlns:a16="http://schemas.microsoft.com/office/drawing/2014/main" val="214669224"/>
                    </a:ext>
                  </a:extLst>
                </a:gridCol>
                <a:gridCol w="369172">
                  <a:extLst>
                    <a:ext uri="{9D8B030D-6E8A-4147-A177-3AD203B41FA5}">
                      <a16:colId xmlns:a16="http://schemas.microsoft.com/office/drawing/2014/main" val="2298402999"/>
                    </a:ext>
                  </a:extLst>
                </a:gridCol>
                <a:gridCol w="362822">
                  <a:extLst>
                    <a:ext uri="{9D8B030D-6E8A-4147-A177-3AD203B41FA5}">
                      <a16:colId xmlns:a16="http://schemas.microsoft.com/office/drawing/2014/main" val="3654314498"/>
                    </a:ext>
                  </a:extLst>
                </a:gridCol>
                <a:gridCol w="444102">
                  <a:extLst>
                    <a:ext uri="{9D8B030D-6E8A-4147-A177-3AD203B41FA5}">
                      <a16:colId xmlns:a16="http://schemas.microsoft.com/office/drawing/2014/main" val="2033687594"/>
                    </a:ext>
                  </a:extLst>
                </a:gridCol>
                <a:gridCol w="378697">
                  <a:extLst>
                    <a:ext uri="{9D8B030D-6E8A-4147-A177-3AD203B41FA5}">
                      <a16:colId xmlns:a16="http://schemas.microsoft.com/office/drawing/2014/main" val="2844273071"/>
                    </a:ext>
                  </a:extLst>
                </a:gridCol>
                <a:gridCol w="370759">
                  <a:extLst>
                    <a:ext uri="{9D8B030D-6E8A-4147-A177-3AD203B41FA5}">
                      <a16:colId xmlns:a16="http://schemas.microsoft.com/office/drawing/2014/main" val="1461691907"/>
                    </a:ext>
                  </a:extLst>
                </a:gridCol>
                <a:gridCol w="383459">
                  <a:extLst>
                    <a:ext uri="{9D8B030D-6E8A-4147-A177-3AD203B41FA5}">
                      <a16:colId xmlns:a16="http://schemas.microsoft.com/office/drawing/2014/main" val="3838699879"/>
                    </a:ext>
                  </a:extLst>
                </a:gridCol>
              </a:tblGrid>
              <a:tr h="351555">
                <a:tc gridSpan="9"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Long Run, Flexible Exchange Rate</a:t>
                      </a:r>
                      <a:endParaRPr lang="en-US" sz="2000" b="1" i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extLst>
                  <a:ext uri="{0D108BD9-81ED-4DB2-BD59-A6C34878D82A}">
                    <a16:rowId xmlns:a16="http://schemas.microsoft.com/office/drawing/2014/main" val="2453363150"/>
                  </a:ext>
                </a:extLst>
              </a:tr>
              <a:tr h="351555">
                <a:tc>
                  <a:txBody>
                    <a:bodyPr/>
                    <a:lstStyle/>
                    <a:p>
                      <a:endParaRPr lang="en-US" sz="2000" b="1" i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+mn-lt"/>
                        </a:rPr>
                        <a:t>Y</a:t>
                      </a:r>
                      <a:endParaRPr lang="en-US" sz="2000" b="1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+mn-lt"/>
                        </a:rPr>
                        <a:t>CA</a:t>
                      </a:r>
                      <a:endParaRPr lang="en-US" sz="2000" b="1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+mn-lt"/>
                        </a:rPr>
                        <a:t>q</a:t>
                      </a:r>
                      <a:endParaRPr lang="en-US" sz="2000" b="1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+mn-lt"/>
                        </a:rPr>
                        <a:t>E</a:t>
                      </a:r>
                      <a:endParaRPr lang="en-US" sz="2000" b="1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+mn-lt"/>
                        </a:rPr>
                        <a:t>E</a:t>
                      </a:r>
                      <a:r>
                        <a:rPr lang="en-US" sz="2000" b="1" i="1" baseline="-25000">
                          <a:effectLst/>
                          <a:latin typeface="+mn-lt"/>
                        </a:rPr>
                        <a:t>g</a:t>
                      </a:r>
                      <a:endParaRPr lang="en-US" sz="2000" b="1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+mn-lt"/>
                        </a:rPr>
                        <a:t>R</a:t>
                      </a:r>
                      <a:endParaRPr lang="en-US" sz="2000" b="1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+mn-lt"/>
                        </a:rPr>
                        <a:t>P</a:t>
                      </a:r>
                      <a:endParaRPr lang="en-US" sz="2000" b="1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+mn-lt"/>
                        </a:rPr>
                        <a:t>π</a:t>
                      </a:r>
                      <a:endParaRPr lang="en-US" sz="20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extLst>
                  <a:ext uri="{0D108BD9-81ED-4DB2-BD59-A6C34878D82A}">
                    <a16:rowId xmlns:a16="http://schemas.microsoft.com/office/drawing/2014/main" val="4014890169"/>
                  </a:ext>
                </a:extLst>
              </a:tr>
              <a:tr h="3515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+mn-lt"/>
                        </a:rPr>
                        <a:t>Y</a:t>
                      </a:r>
                      <a:r>
                        <a:rPr lang="en-US" sz="2000" b="1" i="1" baseline="30000">
                          <a:effectLst/>
                          <a:latin typeface="+mn-lt"/>
                        </a:rPr>
                        <a:t>f</a:t>
                      </a:r>
                      <a:endParaRPr lang="en-US" sz="2000" b="1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+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+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+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?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–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extLst>
                  <a:ext uri="{0D108BD9-81ED-4DB2-BD59-A6C34878D82A}">
                    <a16:rowId xmlns:a16="http://schemas.microsoft.com/office/drawing/2014/main" val="2250666443"/>
                  </a:ext>
                </a:extLst>
              </a:tr>
              <a:tr h="3515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smtClean="0">
                          <a:effectLst/>
                          <a:latin typeface="+mn-lt"/>
                        </a:rPr>
                        <a:t>C</a:t>
                      </a:r>
                      <a:r>
                        <a:rPr lang="en-US" sz="2000" b="1" i="0" baseline="-25000" dirty="0" smtClean="0">
                          <a:effectLst/>
                          <a:latin typeface="+mn-lt"/>
                        </a:rPr>
                        <a:t>0</a:t>
                      </a:r>
                      <a:r>
                        <a:rPr lang="en-US" sz="2000" b="1" i="1" baseline="-250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1" i="0" baseline="0" dirty="0" smtClean="0">
                          <a:effectLst/>
                          <a:latin typeface="+mn-lt"/>
                        </a:rPr>
                        <a:t>,</a:t>
                      </a:r>
                      <a:r>
                        <a:rPr lang="en-US" sz="2000" b="1" i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1" i="1" dirty="0" smtClean="0">
                          <a:effectLst/>
                          <a:latin typeface="+mn-lt"/>
                        </a:rPr>
                        <a:t>I</a:t>
                      </a:r>
                      <a:r>
                        <a:rPr lang="en-US" sz="2000" b="1" i="0" dirty="0" smtClean="0">
                          <a:effectLst/>
                          <a:latin typeface="+mn-lt"/>
                        </a:rPr>
                        <a:t>, </a:t>
                      </a:r>
                      <a:r>
                        <a:rPr lang="en-US" sz="2000" b="1" i="1" dirty="0" smtClean="0">
                          <a:effectLst/>
                          <a:latin typeface="+mn-lt"/>
                        </a:rPr>
                        <a:t>G</a:t>
                      </a:r>
                      <a:endParaRPr lang="en-US" sz="20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–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–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–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extLst>
                  <a:ext uri="{0D108BD9-81ED-4DB2-BD59-A6C34878D82A}">
                    <a16:rowId xmlns:a16="http://schemas.microsoft.com/office/drawing/2014/main" val="117750742"/>
                  </a:ext>
                </a:extLst>
              </a:tr>
              <a:tr h="3515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+mn-lt"/>
                        </a:rPr>
                        <a:t>T</a:t>
                      </a:r>
                      <a:endParaRPr lang="en-US" sz="20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+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+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+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extLst>
                  <a:ext uri="{0D108BD9-81ED-4DB2-BD59-A6C34878D82A}">
                    <a16:rowId xmlns:a16="http://schemas.microsoft.com/office/drawing/2014/main" val="1778765046"/>
                  </a:ext>
                </a:extLst>
              </a:tr>
              <a:tr h="3515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+mn-lt"/>
                        </a:rPr>
                        <a:t>CA</a:t>
                      </a:r>
                      <a:r>
                        <a:rPr lang="en-US" sz="2000" b="1" i="0" baseline="-25000" dirty="0">
                          <a:effectLst/>
                          <a:latin typeface="+mn-lt"/>
                        </a:rPr>
                        <a:t>0</a:t>
                      </a:r>
                      <a:endParaRPr lang="en-US" sz="200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–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–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extLst>
                  <a:ext uri="{0D108BD9-81ED-4DB2-BD59-A6C34878D82A}">
                    <a16:rowId xmlns:a16="http://schemas.microsoft.com/office/drawing/2014/main" val="2164507956"/>
                  </a:ext>
                </a:extLst>
              </a:tr>
              <a:tr h="3515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+mn-lt"/>
                        </a:rPr>
                        <a:t>M</a:t>
                      </a:r>
                      <a:r>
                        <a:rPr lang="en-US" sz="2000" b="1" i="1" baseline="30000">
                          <a:effectLst/>
                          <a:latin typeface="+mn-lt"/>
                        </a:rPr>
                        <a:t>s</a:t>
                      </a:r>
                      <a:endParaRPr lang="en-US" sz="2000" b="1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+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+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extLst>
                  <a:ext uri="{0D108BD9-81ED-4DB2-BD59-A6C34878D82A}">
                    <a16:rowId xmlns:a16="http://schemas.microsoft.com/office/drawing/2014/main" val="1145155611"/>
                  </a:ext>
                </a:extLst>
              </a:tr>
              <a:tr h="3515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+mn-lt"/>
                        </a:rPr>
                        <a:t>L</a:t>
                      </a:r>
                      <a:r>
                        <a:rPr lang="en-US" sz="2000" b="1" i="1" baseline="-25000" dirty="0">
                          <a:effectLst/>
                          <a:latin typeface="+mn-lt"/>
                        </a:rPr>
                        <a:t>0</a:t>
                      </a:r>
                      <a:endParaRPr lang="en-US" sz="20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–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–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extLst>
                  <a:ext uri="{0D108BD9-81ED-4DB2-BD59-A6C34878D82A}">
                    <a16:rowId xmlns:a16="http://schemas.microsoft.com/office/drawing/2014/main" val="3741214245"/>
                  </a:ext>
                </a:extLst>
              </a:tr>
              <a:tr h="3515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+mn-lt"/>
                        </a:rPr>
                        <a:t>R</a:t>
                      </a:r>
                      <a:r>
                        <a:rPr lang="en-US" sz="2000" b="1" i="1" baseline="30000">
                          <a:effectLst/>
                          <a:latin typeface="+mn-lt"/>
                        </a:rPr>
                        <a:t>*</a:t>
                      </a:r>
                      <a:endParaRPr lang="en-US" sz="2000" b="1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+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+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extLst>
                  <a:ext uri="{0D108BD9-81ED-4DB2-BD59-A6C34878D82A}">
                    <a16:rowId xmlns:a16="http://schemas.microsoft.com/office/drawing/2014/main" val="3162005215"/>
                  </a:ext>
                </a:extLst>
              </a:tr>
              <a:tr h="3515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err="1" smtClean="0">
                          <a:effectLst/>
                          <a:latin typeface="+mn-lt"/>
                        </a:rPr>
                        <a:t>M</a:t>
                      </a:r>
                      <a:r>
                        <a:rPr lang="en-US" sz="2000" b="1" i="1" baseline="30000" dirty="0" err="1" smtClean="0">
                          <a:effectLst/>
                          <a:latin typeface="+mn-lt"/>
                        </a:rPr>
                        <a:t>s</a:t>
                      </a:r>
                      <a:r>
                        <a:rPr lang="en-US" sz="2000" b="1" i="1" baseline="-25000" dirty="0" err="1" smtClean="0">
                          <a:effectLst/>
                          <a:latin typeface="+mn-lt"/>
                        </a:rPr>
                        <a:t>g</a:t>
                      </a:r>
                      <a:r>
                        <a:rPr lang="en-US" sz="2000" b="1" i="1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+mn-lt"/>
                        </a:rPr>
                        <a:t>–</a:t>
                      </a:r>
                      <a:r>
                        <a:rPr lang="en-US" sz="2000" b="1" i="1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1" i="1" dirty="0" err="1" smtClean="0">
                          <a:effectLst/>
                          <a:latin typeface="+mn-lt"/>
                        </a:rPr>
                        <a:t>Y</a:t>
                      </a:r>
                      <a:r>
                        <a:rPr lang="en-US" sz="2000" b="1" i="1" baseline="30000" dirty="0" err="1" smtClean="0">
                          <a:effectLst/>
                          <a:latin typeface="+mn-lt"/>
                        </a:rPr>
                        <a:t>f</a:t>
                      </a:r>
                      <a:r>
                        <a:rPr lang="en-US" sz="2000" b="1" i="1" baseline="-25000" dirty="0" err="1" smtClean="0">
                          <a:effectLst/>
                          <a:latin typeface="+mn-lt"/>
                        </a:rPr>
                        <a:t>g</a:t>
                      </a:r>
                      <a:endParaRPr lang="en-US" sz="20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+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+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+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+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+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extLst>
                  <a:ext uri="{0D108BD9-81ED-4DB2-BD59-A6C34878D82A}">
                    <a16:rowId xmlns:a16="http://schemas.microsoft.com/office/drawing/2014/main" val="4272489546"/>
                  </a:ext>
                </a:extLst>
              </a:tr>
              <a:tr h="3515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+mn-lt"/>
                        </a:rPr>
                        <a:t>π*</a:t>
                      </a:r>
                      <a:endParaRPr lang="en-US" sz="20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–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–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–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–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extLst>
                  <a:ext uri="{0D108BD9-81ED-4DB2-BD59-A6C34878D82A}">
                    <a16:rowId xmlns:a16="http://schemas.microsoft.com/office/drawing/2014/main" val="1940529865"/>
                  </a:ext>
                </a:extLst>
              </a:tr>
              <a:tr h="3515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+mn-lt"/>
                        </a:rPr>
                        <a:t>P</a:t>
                      </a:r>
                      <a:r>
                        <a:rPr lang="en-US" sz="2000" b="1" i="1" baseline="30000" dirty="0">
                          <a:effectLst/>
                          <a:latin typeface="+mn-lt"/>
                        </a:rPr>
                        <a:t>*</a:t>
                      </a:r>
                      <a:endParaRPr lang="en-US" sz="20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–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extLst>
                  <a:ext uri="{0D108BD9-81ED-4DB2-BD59-A6C34878D82A}">
                    <a16:rowId xmlns:a16="http://schemas.microsoft.com/office/drawing/2014/main" val="3443162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047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07925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Fill the blank prediction grid without looking at other slides</a:t>
            </a:r>
          </a:p>
          <a:p>
            <a:r>
              <a:rPr lang="en-US" dirty="0" smtClean="0"/>
              <a:t>See whether it is possible to fil the grid without complicated </a:t>
            </a:r>
            <a:r>
              <a:rPr lang="en-US" smtClean="0"/>
              <a:t>algebra and using </a:t>
            </a:r>
            <a:r>
              <a:rPr lang="en-US" dirty="0" smtClean="0"/>
              <a:t>just a few ideas such as supply-demand theory, monetary neutrality, etc.</a:t>
            </a: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007838"/>
              </p:ext>
            </p:extLst>
          </p:nvPr>
        </p:nvGraphicFramePr>
        <p:xfrm>
          <a:off x="7688850" y="1600200"/>
          <a:ext cx="4408715" cy="4218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547">
                  <a:extLst>
                    <a:ext uri="{9D8B030D-6E8A-4147-A177-3AD203B41FA5}">
                      <a16:colId xmlns:a16="http://schemas.microsoft.com/office/drawing/2014/main" val="113666324"/>
                    </a:ext>
                  </a:extLst>
                </a:gridCol>
                <a:gridCol w="367585">
                  <a:extLst>
                    <a:ext uri="{9D8B030D-6E8A-4147-A177-3AD203B41FA5}">
                      <a16:colId xmlns:a16="http://schemas.microsoft.com/office/drawing/2014/main" val="2952027561"/>
                    </a:ext>
                  </a:extLst>
                </a:gridCol>
                <a:gridCol w="521572">
                  <a:extLst>
                    <a:ext uri="{9D8B030D-6E8A-4147-A177-3AD203B41FA5}">
                      <a16:colId xmlns:a16="http://schemas.microsoft.com/office/drawing/2014/main" val="214669224"/>
                    </a:ext>
                  </a:extLst>
                </a:gridCol>
                <a:gridCol w="369172">
                  <a:extLst>
                    <a:ext uri="{9D8B030D-6E8A-4147-A177-3AD203B41FA5}">
                      <a16:colId xmlns:a16="http://schemas.microsoft.com/office/drawing/2014/main" val="2298402999"/>
                    </a:ext>
                  </a:extLst>
                </a:gridCol>
                <a:gridCol w="362822">
                  <a:extLst>
                    <a:ext uri="{9D8B030D-6E8A-4147-A177-3AD203B41FA5}">
                      <a16:colId xmlns:a16="http://schemas.microsoft.com/office/drawing/2014/main" val="3654314498"/>
                    </a:ext>
                  </a:extLst>
                </a:gridCol>
                <a:gridCol w="444102">
                  <a:extLst>
                    <a:ext uri="{9D8B030D-6E8A-4147-A177-3AD203B41FA5}">
                      <a16:colId xmlns:a16="http://schemas.microsoft.com/office/drawing/2014/main" val="2033687594"/>
                    </a:ext>
                  </a:extLst>
                </a:gridCol>
                <a:gridCol w="378697">
                  <a:extLst>
                    <a:ext uri="{9D8B030D-6E8A-4147-A177-3AD203B41FA5}">
                      <a16:colId xmlns:a16="http://schemas.microsoft.com/office/drawing/2014/main" val="2844273071"/>
                    </a:ext>
                  </a:extLst>
                </a:gridCol>
                <a:gridCol w="370759">
                  <a:extLst>
                    <a:ext uri="{9D8B030D-6E8A-4147-A177-3AD203B41FA5}">
                      <a16:colId xmlns:a16="http://schemas.microsoft.com/office/drawing/2014/main" val="1461691907"/>
                    </a:ext>
                  </a:extLst>
                </a:gridCol>
                <a:gridCol w="383459">
                  <a:extLst>
                    <a:ext uri="{9D8B030D-6E8A-4147-A177-3AD203B41FA5}">
                      <a16:colId xmlns:a16="http://schemas.microsoft.com/office/drawing/2014/main" val="3838699879"/>
                    </a:ext>
                  </a:extLst>
                </a:gridCol>
              </a:tblGrid>
              <a:tr h="351555">
                <a:tc gridSpan="9"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Long Run, Flexible Exchange Rate</a:t>
                      </a:r>
                      <a:endParaRPr lang="en-US" sz="2000" b="1" i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extLst>
                  <a:ext uri="{0D108BD9-81ED-4DB2-BD59-A6C34878D82A}">
                    <a16:rowId xmlns:a16="http://schemas.microsoft.com/office/drawing/2014/main" val="2453363150"/>
                  </a:ext>
                </a:extLst>
              </a:tr>
              <a:tr h="351555">
                <a:tc>
                  <a:txBody>
                    <a:bodyPr/>
                    <a:lstStyle/>
                    <a:p>
                      <a:endParaRPr lang="en-US" sz="2000" b="1" i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+mn-lt"/>
                        </a:rPr>
                        <a:t>Y</a:t>
                      </a:r>
                      <a:endParaRPr lang="en-US" sz="2000" b="1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+mn-lt"/>
                        </a:rPr>
                        <a:t>CA</a:t>
                      </a:r>
                      <a:endParaRPr lang="en-US" sz="2000" b="1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+mn-lt"/>
                        </a:rPr>
                        <a:t>q</a:t>
                      </a:r>
                      <a:endParaRPr lang="en-US" sz="2000" b="1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+mn-lt"/>
                        </a:rPr>
                        <a:t>E</a:t>
                      </a:r>
                      <a:endParaRPr lang="en-US" sz="2000" b="1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+mn-lt"/>
                        </a:rPr>
                        <a:t>E</a:t>
                      </a:r>
                      <a:r>
                        <a:rPr lang="en-US" sz="2000" b="1" i="1" baseline="-25000">
                          <a:effectLst/>
                          <a:latin typeface="+mn-lt"/>
                        </a:rPr>
                        <a:t>g</a:t>
                      </a:r>
                      <a:endParaRPr lang="en-US" sz="2000" b="1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+mn-lt"/>
                        </a:rPr>
                        <a:t>R</a:t>
                      </a:r>
                      <a:endParaRPr lang="en-US" sz="2000" b="1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+mn-lt"/>
                        </a:rPr>
                        <a:t>P</a:t>
                      </a:r>
                      <a:endParaRPr lang="en-US" sz="2000" b="1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+mn-lt"/>
                        </a:rPr>
                        <a:t>π</a:t>
                      </a:r>
                      <a:endParaRPr lang="en-US" sz="20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extLst>
                  <a:ext uri="{0D108BD9-81ED-4DB2-BD59-A6C34878D82A}">
                    <a16:rowId xmlns:a16="http://schemas.microsoft.com/office/drawing/2014/main" val="4014890169"/>
                  </a:ext>
                </a:extLst>
              </a:tr>
              <a:tr h="3515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+mn-lt"/>
                        </a:rPr>
                        <a:t>Y</a:t>
                      </a:r>
                      <a:r>
                        <a:rPr lang="en-US" sz="2000" b="1" i="1" baseline="30000">
                          <a:effectLst/>
                          <a:latin typeface="+mn-lt"/>
                        </a:rPr>
                        <a:t>f</a:t>
                      </a:r>
                      <a:endParaRPr lang="en-US" sz="2000" b="1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extLst>
                  <a:ext uri="{0D108BD9-81ED-4DB2-BD59-A6C34878D82A}">
                    <a16:rowId xmlns:a16="http://schemas.microsoft.com/office/drawing/2014/main" val="2250666443"/>
                  </a:ext>
                </a:extLst>
              </a:tr>
              <a:tr h="3515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smtClean="0">
                          <a:effectLst/>
                          <a:latin typeface="+mn-lt"/>
                        </a:rPr>
                        <a:t>C</a:t>
                      </a:r>
                      <a:r>
                        <a:rPr lang="en-US" sz="2000" b="1" i="0" baseline="-25000" dirty="0" smtClean="0">
                          <a:effectLst/>
                          <a:latin typeface="+mn-lt"/>
                        </a:rPr>
                        <a:t>0</a:t>
                      </a:r>
                      <a:r>
                        <a:rPr lang="en-US" sz="2000" b="1" i="1" baseline="-250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1" i="0" baseline="0" dirty="0" smtClean="0">
                          <a:effectLst/>
                          <a:latin typeface="+mn-lt"/>
                        </a:rPr>
                        <a:t>,</a:t>
                      </a:r>
                      <a:r>
                        <a:rPr lang="en-US" sz="2000" b="1" i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1" i="1" dirty="0" smtClean="0">
                          <a:effectLst/>
                          <a:latin typeface="+mn-lt"/>
                        </a:rPr>
                        <a:t>I</a:t>
                      </a:r>
                      <a:r>
                        <a:rPr lang="en-US" sz="2000" b="1" i="0" dirty="0" smtClean="0">
                          <a:effectLst/>
                          <a:latin typeface="+mn-lt"/>
                        </a:rPr>
                        <a:t>, </a:t>
                      </a:r>
                      <a:r>
                        <a:rPr lang="en-US" sz="2000" b="1" i="1" dirty="0" smtClean="0">
                          <a:effectLst/>
                          <a:latin typeface="+mn-lt"/>
                        </a:rPr>
                        <a:t>G</a:t>
                      </a:r>
                      <a:endParaRPr lang="en-US" sz="20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extLst>
                  <a:ext uri="{0D108BD9-81ED-4DB2-BD59-A6C34878D82A}">
                    <a16:rowId xmlns:a16="http://schemas.microsoft.com/office/drawing/2014/main" val="117750742"/>
                  </a:ext>
                </a:extLst>
              </a:tr>
              <a:tr h="3515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+mn-lt"/>
                        </a:rPr>
                        <a:t>T</a:t>
                      </a:r>
                      <a:endParaRPr lang="en-US" sz="20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extLst>
                  <a:ext uri="{0D108BD9-81ED-4DB2-BD59-A6C34878D82A}">
                    <a16:rowId xmlns:a16="http://schemas.microsoft.com/office/drawing/2014/main" val="1778765046"/>
                  </a:ext>
                </a:extLst>
              </a:tr>
              <a:tr h="3515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+mn-lt"/>
                        </a:rPr>
                        <a:t>CA</a:t>
                      </a:r>
                      <a:r>
                        <a:rPr lang="en-US" sz="2000" b="1" i="0" baseline="-25000" dirty="0">
                          <a:effectLst/>
                          <a:latin typeface="+mn-lt"/>
                        </a:rPr>
                        <a:t>0</a:t>
                      </a:r>
                      <a:endParaRPr lang="en-US" sz="200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extLst>
                  <a:ext uri="{0D108BD9-81ED-4DB2-BD59-A6C34878D82A}">
                    <a16:rowId xmlns:a16="http://schemas.microsoft.com/office/drawing/2014/main" val="2164507956"/>
                  </a:ext>
                </a:extLst>
              </a:tr>
              <a:tr h="3515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+mn-lt"/>
                        </a:rPr>
                        <a:t>M</a:t>
                      </a:r>
                      <a:r>
                        <a:rPr lang="en-US" sz="2000" b="1" i="1" baseline="30000">
                          <a:effectLst/>
                          <a:latin typeface="+mn-lt"/>
                        </a:rPr>
                        <a:t>s</a:t>
                      </a:r>
                      <a:endParaRPr lang="en-US" sz="2000" b="1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extLst>
                  <a:ext uri="{0D108BD9-81ED-4DB2-BD59-A6C34878D82A}">
                    <a16:rowId xmlns:a16="http://schemas.microsoft.com/office/drawing/2014/main" val="1145155611"/>
                  </a:ext>
                </a:extLst>
              </a:tr>
              <a:tr h="3515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+mn-lt"/>
                        </a:rPr>
                        <a:t>L</a:t>
                      </a:r>
                      <a:r>
                        <a:rPr lang="en-US" sz="2000" b="1" i="1" baseline="-25000" dirty="0">
                          <a:effectLst/>
                          <a:latin typeface="+mn-lt"/>
                        </a:rPr>
                        <a:t>0</a:t>
                      </a:r>
                      <a:endParaRPr lang="en-US" sz="20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extLst>
                  <a:ext uri="{0D108BD9-81ED-4DB2-BD59-A6C34878D82A}">
                    <a16:rowId xmlns:a16="http://schemas.microsoft.com/office/drawing/2014/main" val="3741214245"/>
                  </a:ext>
                </a:extLst>
              </a:tr>
              <a:tr h="3515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+mn-lt"/>
                        </a:rPr>
                        <a:t>R</a:t>
                      </a:r>
                      <a:r>
                        <a:rPr lang="en-US" sz="2000" b="1" i="1" baseline="30000">
                          <a:effectLst/>
                          <a:latin typeface="+mn-lt"/>
                        </a:rPr>
                        <a:t>*</a:t>
                      </a:r>
                      <a:endParaRPr lang="en-US" sz="2000" b="1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extLst>
                  <a:ext uri="{0D108BD9-81ED-4DB2-BD59-A6C34878D82A}">
                    <a16:rowId xmlns:a16="http://schemas.microsoft.com/office/drawing/2014/main" val="3162005215"/>
                  </a:ext>
                </a:extLst>
              </a:tr>
              <a:tr h="3515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err="1" smtClean="0">
                          <a:effectLst/>
                          <a:latin typeface="+mn-lt"/>
                        </a:rPr>
                        <a:t>M</a:t>
                      </a:r>
                      <a:r>
                        <a:rPr lang="en-US" sz="2000" b="1" i="1" baseline="30000" dirty="0" err="1" smtClean="0">
                          <a:effectLst/>
                          <a:latin typeface="+mn-lt"/>
                        </a:rPr>
                        <a:t>s</a:t>
                      </a:r>
                      <a:r>
                        <a:rPr lang="en-US" sz="2000" b="1" i="1" baseline="-25000" dirty="0" err="1" smtClean="0">
                          <a:effectLst/>
                          <a:latin typeface="+mn-lt"/>
                        </a:rPr>
                        <a:t>g</a:t>
                      </a:r>
                      <a:r>
                        <a:rPr lang="en-US" sz="2000" b="1" i="1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+mn-lt"/>
                        </a:rPr>
                        <a:t>–</a:t>
                      </a:r>
                      <a:r>
                        <a:rPr lang="en-US" sz="2000" b="1" i="1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1" i="1" dirty="0" err="1" smtClean="0">
                          <a:effectLst/>
                          <a:latin typeface="+mn-lt"/>
                        </a:rPr>
                        <a:t>Y</a:t>
                      </a:r>
                      <a:r>
                        <a:rPr lang="en-US" sz="2000" b="1" i="1" baseline="30000" dirty="0" err="1" smtClean="0">
                          <a:effectLst/>
                          <a:latin typeface="+mn-lt"/>
                        </a:rPr>
                        <a:t>f</a:t>
                      </a:r>
                      <a:r>
                        <a:rPr lang="en-US" sz="2000" b="1" i="1" baseline="-25000" dirty="0" err="1" smtClean="0">
                          <a:effectLst/>
                          <a:latin typeface="+mn-lt"/>
                        </a:rPr>
                        <a:t>g</a:t>
                      </a:r>
                      <a:endParaRPr lang="en-US" sz="20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extLst>
                  <a:ext uri="{0D108BD9-81ED-4DB2-BD59-A6C34878D82A}">
                    <a16:rowId xmlns:a16="http://schemas.microsoft.com/office/drawing/2014/main" val="4272489546"/>
                  </a:ext>
                </a:extLst>
              </a:tr>
              <a:tr h="3515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+mn-lt"/>
                        </a:rPr>
                        <a:t>π*</a:t>
                      </a:r>
                      <a:endParaRPr lang="en-US" sz="20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extLst>
                  <a:ext uri="{0D108BD9-81ED-4DB2-BD59-A6C34878D82A}">
                    <a16:rowId xmlns:a16="http://schemas.microsoft.com/office/drawing/2014/main" val="1940529865"/>
                  </a:ext>
                </a:extLst>
              </a:tr>
              <a:tr h="3515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+mn-lt"/>
                        </a:rPr>
                        <a:t>P</a:t>
                      </a:r>
                      <a:r>
                        <a:rPr lang="en-US" sz="2000" b="1" i="1" baseline="30000" dirty="0">
                          <a:effectLst/>
                          <a:latin typeface="+mn-lt"/>
                        </a:rPr>
                        <a:t>*</a:t>
                      </a:r>
                      <a:endParaRPr lang="en-US" sz="20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  <a:extLst>
                  <a:ext uri="{0D108BD9-81ED-4DB2-BD59-A6C34878D82A}">
                    <a16:rowId xmlns:a16="http://schemas.microsoft.com/office/drawing/2014/main" val="3443162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31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We’ll continue our discussion of countries that have flexible exchange rate systems, but we’ll shift our focus to the short run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03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Long Run and Short Run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dirty="0"/>
              <a:t>Long run theories are useful when all prices </a:t>
            </a:r>
            <a:r>
              <a:rPr lang="en-US" dirty="0" smtClean="0"/>
              <a:t>have </a:t>
            </a:r>
            <a:r>
              <a:rPr lang="en-US" dirty="0"/>
              <a:t>enough time to adjust fully to changes in supply and demand.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dirty="0"/>
              <a:t>In the short run, some prices </a:t>
            </a:r>
            <a:r>
              <a:rPr lang="en-US" dirty="0" smtClean="0"/>
              <a:t>may </a:t>
            </a:r>
            <a:r>
              <a:rPr lang="en-US" dirty="0"/>
              <a:t>not have time to </a:t>
            </a:r>
            <a:r>
              <a:rPr lang="en-US" dirty="0" smtClean="0"/>
              <a:t>adjust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dirty="0" smtClean="0"/>
              <a:t>This could be </a:t>
            </a:r>
            <a:r>
              <a:rPr lang="en-US" dirty="0"/>
              <a:t>due to labor contracts, costs of adjustment, or imperfect information about market demand.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dirty="0"/>
              <a:t>This chapter discusses a theory of the </a:t>
            </a:r>
            <a:r>
              <a:rPr lang="en-US" i="1" dirty="0"/>
              <a:t>long run </a:t>
            </a:r>
            <a:r>
              <a:rPr lang="en-US" dirty="0"/>
              <a:t>behavior </a:t>
            </a:r>
            <a:r>
              <a:rPr lang="en-US" dirty="0" smtClean="0"/>
              <a:t>of: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dirty="0" smtClean="0"/>
              <a:t>a </a:t>
            </a:r>
            <a:r>
              <a:rPr lang="en-US" dirty="0"/>
              <a:t>“</a:t>
            </a:r>
            <a:r>
              <a:rPr lang="en-US" i="1" dirty="0"/>
              <a:t>small</a:t>
            </a:r>
            <a:r>
              <a:rPr lang="en-US" dirty="0"/>
              <a:t>” economy </a:t>
            </a:r>
            <a:endParaRPr lang="en-US" dirty="0" smtClean="0"/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dirty="0" smtClean="0"/>
              <a:t>with </a:t>
            </a:r>
            <a:r>
              <a:rPr lang="en-US" i="1" dirty="0"/>
              <a:t>flexible exchange rates</a:t>
            </a:r>
            <a:r>
              <a:rPr lang="en-US" dirty="0"/>
              <a:t> </a:t>
            </a:r>
            <a:endParaRPr lang="en-US" dirty="0" smtClean="0"/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dirty="0" smtClean="0"/>
              <a:t>under </a:t>
            </a:r>
            <a:r>
              <a:rPr lang="en-US" i="1" dirty="0"/>
              <a:t>perfect capital mobility</a:t>
            </a:r>
            <a:endParaRPr lang="en-US" sz="24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16-</a:t>
            </a:r>
            <a:fld id="{D5167CBB-E052-40E0-A4D6-AF776261821C}" type="slidenum">
              <a:rPr lang="en-US"/>
              <a:pPr>
                <a:defRPr/>
              </a:pPr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295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Run and Short Run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745630" y="1397000"/>
          <a:ext cx="857891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4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Long Run Theory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Short Run Theory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P</a:t>
                      </a:r>
                      <a:r>
                        <a:rPr lang="en-US" dirty="0" smtClean="0"/>
                        <a:t>, the overall price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Endogenous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Exogenous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Y</a:t>
                      </a:r>
                      <a:r>
                        <a:rPr lang="en-US" dirty="0" smtClean="0"/>
                        <a:t>, inflation-adjusted GNP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Exogenous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Endogenous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err="1" smtClean="0"/>
                        <a:t>E</a:t>
                      </a:r>
                      <a:r>
                        <a:rPr lang="en-US" baseline="30000" dirty="0" err="1" smtClean="0"/>
                        <a:t>e</a:t>
                      </a:r>
                      <a:r>
                        <a:rPr lang="en-US" dirty="0" smtClean="0"/>
                        <a:t>, expected future value of the exchange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Endogenous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Exogenous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95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and Nominal Variables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Real variables are economic variables that can be meaningfully measured even in a barter economy</a:t>
            </a:r>
          </a:p>
          <a:p>
            <a:pPr lvl="1"/>
            <a:r>
              <a:rPr lang="en-US" dirty="0" smtClean="0"/>
              <a:t>For example, a nation’s unemployment rate at a particular date or its annual wheat output are real variables</a:t>
            </a:r>
          </a:p>
          <a:p>
            <a:r>
              <a:rPr lang="en-US" dirty="0" smtClean="0"/>
              <a:t>Even when a real variable is measured in currency units, it is measured in inflation-adjusted currency units</a:t>
            </a:r>
          </a:p>
          <a:p>
            <a:pPr lvl="1"/>
            <a:r>
              <a:rPr lang="en-US" dirty="0" smtClean="0"/>
              <a:t>For example, in 2020 </a:t>
            </a:r>
            <a:r>
              <a:rPr lang="en-US" dirty="0" smtClean="0">
                <a:hlinkClick r:id="rId2"/>
              </a:rPr>
              <a:t>U.S. Real GDP</a:t>
            </a:r>
            <a:r>
              <a:rPr lang="en-US" dirty="0" smtClean="0"/>
              <a:t> was $</a:t>
            </a:r>
            <a:r>
              <a:rPr lang="en-US" dirty="0"/>
              <a:t>18,384.687</a:t>
            </a:r>
            <a:r>
              <a:rPr lang="en-US" dirty="0" smtClean="0"/>
              <a:t> billion in 2012 US dollars</a:t>
            </a:r>
          </a:p>
          <a:p>
            <a:pPr lvl="1"/>
            <a:r>
              <a:rPr lang="en-US" dirty="0" smtClean="0"/>
              <a:t>So, a real variable does not need to be further adjusted for inflation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and Nominal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Nominal variables are measured in monetary units </a:t>
            </a:r>
          </a:p>
          <a:p>
            <a:r>
              <a:rPr lang="en-US" dirty="0" smtClean="0"/>
              <a:t>These variables are not adjusted for inflation</a:t>
            </a:r>
          </a:p>
          <a:p>
            <a:pPr lvl="1"/>
            <a:r>
              <a:rPr lang="en-US" dirty="0" smtClean="0"/>
              <a:t>For example, </a:t>
            </a:r>
            <a:r>
              <a:rPr lang="en-US" dirty="0" smtClean="0">
                <a:hlinkClick r:id="rId2"/>
              </a:rPr>
              <a:t>U.S. Nominal GDP</a:t>
            </a:r>
            <a:r>
              <a:rPr lang="en-US" dirty="0" smtClean="0"/>
              <a:t> was $</a:t>
            </a:r>
            <a:r>
              <a:rPr lang="en-US" dirty="0"/>
              <a:t>20,893.746</a:t>
            </a:r>
            <a:r>
              <a:rPr lang="en-US" dirty="0" smtClean="0"/>
              <a:t> billion in 2020 and $21,372.582 billion in 2019.</a:t>
            </a:r>
          </a:p>
          <a:p>
            <a:pPr lvl="1"/>
            <a:r>
              <a:rPr lang="en-US" dirty="0" smtClean="0"/>
              <a:t>But, as </a:t>
            </a:r>
            <a:r>
              <a:rPr lang="en-US" dirty="0"/>
              <a:t>these two numbers</a:t>
            </a:r>
            <a:r>
              <a:rPr lang="en-US" dirty="0" smtClean="0"/>
              <a:t> are not inflation adjusted, they cannot be meaningfully compared.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29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Ch. 16 Real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an earlier presentation, I have discussed the long-run international macroeconomic theory of real variables</a:t>
            </a:r>
          </a:p>
          <a:p>
            <a:pPr lvl="1"/>
            <a:r>
              <a:rPr lang="en-US" dirty="0" smtClean="0"/>
              <a:t>That theory works under both flexible exchange rate systems and fixed exchange rate systems (Ch. 18)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long-run international macroeconomic theory of </a:t>
            </a:r>
            <a:r>
              <a:rPr lang="en-US" i="1" dirty="0" smtClean="0">
                <a:solidFill>
                  <a:srgbClr val="FF0000"/>
                </a:solidFill>
              </a:rPr>
              <a:t>nominal</a:t>
            </a:r>
            <a:r>
              <a:rPr lang="en-US" dirty="0" smtClean="0">
                <a:solidFill>
                  <a:srgbClr val="FF0000"/>
                </a:solidFill>
              </a:rPr>
              <a:t> variables will be discussed in this presentation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This theory depends on the exchange rate system</a:t>
            </a:r>
          </a:p>
          <a:p>
            <a:r>
              <a:rPr lang="en-US" dirty="0"/>
              <a:t>S</a:t>
            </a:r>
            <a:r>
              <a:rPr lang="en-US" dirty="0" smtClean="0"/>
              <a:t>hort-run theories will be discussed in other presentations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73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2879</TotalTime>
  <Words>5791</Words>
  <Application>Microsoft Office PowerPoint</Application>
  <PresentationFormat>Widescreen</PresentationFormat>
  <Paragraphs>625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Calibri</vt:lpstr>
      <vt:lpstr>Cambria Math</vt:lpstr>
      <vt:lpstr>Gill Sans</vt:lpstr>
      <vt:lpstr>Times New Roman</vt:lpstr>
      <vt:lpstr>Wingdings</vt:lpstr>
      <vt:lpstr>ヒラギノ角ゴ ProN W3</vt:lpstr>
      <vt:lpstr>Office Theme</vt:lpstr>
      <vt:lpstr>Price Levels and the Exchange Rate in the Long Run</vt:lpstr>
      <vt:lpstr>What is a theory expected to do?</vt:lpstr>
      <vt:lpstr>Exogenous and Endogenous Variables</vt:lpstr>
      <vt:lpstr>Exogenous and Endogenous Variables</vt:lpstr>
      <vt:lpstr>Long Run and Short Run</vt:lpstr>
      <vt:lpstr>Long Run and Short Run</vt:lpstr>
      <vt:lpstr>Real and Nominal Variables</vt:lpstr>
      <vt:lpstr>Real and Nominal Variables</vt:lpstr>
      <vt:lpstr>Ch. 16 Real Variables</vt:lpstr>
      <vt:lpstr>Recap of the Long-Run Theory of Real Variables: Absolute PPP and Relative PPP</vt:lpstr>
      <vt:lpstr>Absolute and Relative PPP</vt:lpstr>
      <vt:lpstr>The Long Run and Monetary Neutrality</vt:lpstr>
      <vt:lpstr>Growth rate math</vt:lpstr>
      <vt:lpstr>Growth Rate</vt:lpstr>
      <vt:lpstr>The Algebra of Growth Rates</vt:lpstr>
      <vt:lpstr>If Z = X × Y then Zg = Xg + Yg</vt:lpstr>
      <vt:lpstr>If Z = X ÷ Y then Zg = Xg – Yg </vt:lpstr>
      <vt:lpstr>If Z = Xa then Zg = a × Xg </vt:lpstr>
      <vt:lpstr>Exchange rate systems</vt:lpstr>
      <vt:lpstr>Exchange Rate Systems</vt:lpstr>
      <vt:lpstr>Exchange Rate Systems</vt:lpstr>
      <vt:lpstr>The Real Exchange Rate As Time Passes</vt:lpstr>
      <vt:lpstr>Prices and the Exchange Rate</vt:lpstr>
      <vt:lpstr>Prices and the Exchange Rate</vt:lpstr>
      <vt:lpstr>Prices and the Exchange Rate</vt:lpstr>
      <vt:lpstr>The Interest Rate</vt:lpstr>
      <vt:lpstr>The Interest Rate</vt:lpstr>
      <vt:lpstr>The Interest Rate: Fisher Effect</vt:lpstr>
      <vt:lpstr>Real Interest Rate Parity</vt:lpstr>
      <vt:lpstr>The Interest Rate</vt:lpstr>
      <vt:lpstr>Inflation </vt:lpstr>
      <vt:lpstr>Inflation </vt:lpstr>
      <vt:lpstr>Inflation </vt:lpstr>
      <vt:lpstr>Inflation </vt:lpstr>
      <vt:lpstr>The Interest Rate, again</vt:lpstr>
      <vt:lpstr>The Price Level</vt:lpstr>
      <vt:lpstr>Appreciation Rate of the Foreign Currency</vt:lpstr>
      <vt:lpstr>The Exchange Rate</vt:lpstr>
      <vt:lpstr>Summary: Long-Run, Flexible Exchange Rates</vt:lpstr>
      <vt:lpstr>Summary: Long-Run, Flexible Exchange Rates</vt:lpstr>
      <vt:lpstr>Summary: Long-Run, Flexible Exchange Rates</vt:lpstr>
      <vt:lpstr>Summary: Long-Run, Flexible Exchange Rates</vt:lpstr>
      <vt:lpstr>Summary: Long-Run, Flexible Exchange Rates</vt:lpstr>
      <vt:lpstr>Summary: Long-Run, Flexible Exchange Rates</vt:lpstr>
      <vt:lpstr>Exercises</vt:lpstr>
      <vt:lpstr>Exercises</vt:lpstr>
      <vt:lpstr>What’s Next?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Price Levels and the Exchange Rate in the Long Run</dc:title>
  <dc:creator>Udayan Roy</dc:creator>
  <cp:lastModifiedBy>Udayan Roy</cp:lastModifiedBy>
  <cp:revision>172</cp:revision>
  <dcterms:created xsi:type="dcterms:W3CDTF">2011-12-10T01:56:16Z</dcterms:created>
  <dcterms:modified xsi:type="dcterms:W3CDTF">2021-11-18T12:34:17Z</dcterms:modified>
</cp:coreProperties>
</file>