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61" r:id="rId3"/>
    <p:sldId id="263" r:id="rId4"/>
    <p:sldId id="269" r:id="rId5"/>
    <p:sldId id="300" r:id="rId6"/>
    <p:sldId id="365" r:id="rId7"/>
    <p:sldId id="339" r:id="rId8"/>
    <p:sldId id="302" r:id="rId9"/>
    <p:sldId id="371" r:id="rId10"/>
    <p:sldId id="366" r:id="rId11"/>
    <p:sldId id="341" r:id="rId12"/>
    <p:sldId id="329" r:id="rId13"/>
    <p:sldId id="305" r:id="rId14"/>
    <p:sldId id="304" r:id="rId15"/>
    <p:sldId id="372" r:id="rId16"/>
    <p:sldId id="367" r:id="rId17"/>
    <p:sldId id="368" r:id="rId18"/>
    <p:sldId id="309" r:id="rId19"/>
    <p:sldId id="373" r:id="rId20"/>
    <p:sldId id="349" r:id="rId21"/>
    <p:sldId id="310" r:id="rId22"/>
    <p:sldId id="375" r:id="rId23"/>
    <p:sldId id="376" r:id="rId24"/>
    <p:sldId id="322" r:id="rId25"/>
    <p:sldId id="377" r:id="rId26"/>
    <p:sldId id="378" r:id="rId27"/>
    <p:sldId id="379" r:id="rId28"/>
    <p:sldId id="320" r:id="rId29"/>
    <p:sldId id="352" r:id="rId30"/>
    <p:sldId id="265" r:id="rId31"/>
    <p:sldId id="380" r:id="rId32"/>
    <p:sldId id="316" r:id="rId33"/>
    <p:sldId id="369" r:id="rId34"/>
    <p:sldId id="330" r:id="rId35"/>
    <p:sldId id="332" r:id="rId36"/>
    <p:sldId id="288" r:id="rId37"/>
    <p:sldId id="318" r:id="rId38"/>
    <p:sldId id="384" r:id="rId39"/>
    <p:sldId id="383" r:id="rId40"/>
    <p:sldId id="323" r:id="rId41"/>
    <p:sldId id="385" r:id="rId42"/>
    <p:sldId id="324" r:id="rId43"/>
    <p:sldId id="325" r:id="rId44"/>
    <p:sldId id="346" r:id="rId45"/>
    <p:sldId id="347" r:id="rId46"/>
    <p:sldId id="326" r:id="rId47"/>
    <p:sldId id="278" r:id="rId48"/>
    <p:sldId id="279" r:id="rId49"/>
    <p:sldId id="280" r:id="rId50"/>
    <p:sldId id="281" r:id="rId51"/>
    <p:sldId id="294" r:id="rId52"/>
    <p:sldId id="370" r:id="rId53"/>
    <p:sldId id="297" r:id="rId54"/>
    <p:sldId id="298" r:id="rId55"/>
    <p:sldId id="299" r:id="rId56"/>
    <p:sldId id="348" r:id="rId57"/>
    <p:sldId id="381" r:id="rId58"/>
    <p:sldId id="382" r:id="rId59"/>
    <p:sldId id="386"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94660"/>
  </p:normalViewPr>
  <p:slideViewPr>
    <p:cSldViewPr snapToGrid="0">
      <p:cViewPr varScale="1">
        <p:scale>
          <a:sx n="65" d="100"/>
          <a:sy n="65" d="100"/>
        </p:scale>
        <p:origin x="576" y="40"/>
      </p:cViewPr>
      <p:guideLst>
        <p:guide orient="horz" pos="2160"/>
        <p:guide pos="3840"/>
      </p:guideLst>
    </p:cSldViewPr>
  </p:slideViewPr>
  <p:notesTextViewPr>
    <p:cViewPr>
      <p:scale>
        <a:sx n="1" d="1"/>
        <a:sy n="1" d="1"/>
      </p:scale>
      <p:origin x="0" y="0"/>
    </p:cViewPr>
  </p:notesTextViewPr>
  <p:sorterViewPr>
    <p:cViewPr>
      <p:scale>
        <a:sx n="100" d="100"/>
        <a:sy n="100" d="100"/>
      </p:scale>
      <p:origin x="0" y="-1535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F7C03F-A12E-40E5-8C84-DD60F2E53424}" type="datetimeFigureOut">
              <a:rPr lang="en-US" smtClean="0"/>
              <a:t>12/3/2019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B71B4-DB6F-40B5-892A-1D3F6428D5DB}" type="slidenum">
              <a:rPr lang="en-US" smtClean="0"/>
              <a:t>‹#›</a:t>
            </a:fld>
            <a:endParaRPr lang="en-US"/>
          </a:p>
        </p:txBody>
      </p:sp>
    </p:spTree>
    <p:extLst>
      <p:ext uri="{BB962C8B-B14F-4D97-AF65-F5344CB8AC3E}">
        <p14:creationId xmlns:p14="http://schemas.microsoft.com/office/powerpoint/2010/main" val="2974007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DA33D6-42EE-4210-A1F0-188FA95F8CCB}" type="slidenum">
              <a:rPr lang="en-US"/>
              <a:pPr/>
              <a:t>2</a:t>
            </a:fld>
            <a:endParaRPr lang="en-US"/>
          </a:p>
        </p:txBody>
      </p:sp>
      <p:sp>
        <p:nvSpPr>
          <p:cNvPr id="96258" name="Rectangle 2"/>
          <p:cNvSpPr>
            <a:spLocks noGrp="1" noRot="1" noChangeAspect="1" noChangeArrowheads="1" noTextEdit="1"/>
          </p:cNvSpPr>
          <p:nvPr>
            <p:ph type="sldImg"/>
          </p:nvPr>
        </p:nvSpPr>
        <p:spPr>
          <a:xfrm>
            <a:off x="381000" y="685800"/>
            <a:ext cx="6096000" cy="3429000"/>
          </a:xfrm>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E29D5-FB72-4639-AC91-06A77EF2F5BA}" type="slidenum">
              <a:rPr lang="en-US"/>
              <a:pPr/>
              <a:t>3</a:t>
            </a:fld>
            <a:endParaRPr lang="en-US"/>
          </a:p>
        </p:txBody>
      </p:sp>
      <p:sp>
        <p:nvSpPr>
          <p:cNvPr id="101378" name="Rectangle 2"/>
          <p:cNvSpPr>
            <a:spLocks noGrp="1" noRot="1" noChangeAspect="1" noChangeArrowheads="1" noTextEdit="1"/>
          </p:cNvSpPr>
          <p:nvPr>
            <p:ph type="sldImg"/>
          </p:nvPr>
        </p:nvSpPr>
        <p:spPr>
          <a:xfrm>
            <a:off x="381000" y="685800"/>
            <a:ext cx="6096000" cy="3429000"/>
          </a:xfrm>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E29D5-FB72-4639-AC91-06A77EF2F5BA}" type="slidenum">
              <a:rPr lang="en-US"/>
              <a:pPr/>
              <a:t>4</a:t>
            </a:fld>
            <a:endParaRPr lang="en-US"/>
          </a:p>
        </p:txBody>
      </p:sp>
      <p:sp>
        <p:nvSpPr>
          <p:cNvPr id="101378" name="Rectangle 2"/>
          <p:cNvSpPr>
            <a:spLocks noGrp="1" noRot="1" noChangeAspect="1" noChangeArrowheads="1" noTextEdit="1"/>
          </p:cNvSpPr>
          <p:nvPr>
            <p:ph type="sldImg"/>
          </p:nvPr>
        </p:nvSpPr>
        <p:spPr>
          <a:xfrm>
            <a:off x="381000" y="685800"/>
            <a:ext cx="6096000" cy="3429000"/>
          </a:xfrm>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EB70F-8823-4515-BF25-545150C25726}" type="slidenum">
              <a:rPr lang="en-US"/>
              <a:pPr/>
              <a:t>30</a:t>
            </a:fld>
            <a:endParaRPr lang="en-US"/>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D3C6B7-8771-45C1-A0BD-F84DCC7B7985}" type="slidenum">
              <a:rPr lang="en-US"/>
              <a:pPr/>
              <a:t>48</a:t>
            </a:fld>
            <a:endParaRPr lang="en-US"/>
          </a:p>
        </p:txBody>
      </p:sp>
      <p:sp>
        <p:nvSpPr>
          <p:cNvPr id="119810" name="Rectangle 2"/>
          <p:cNvSpPr>
            <a:spLocks noGrp="1" noRot="1" noChangeAspect="1" noChangeArrowheads="1" noTextEdit="1"/>
          </p:cNvSpPr>
          <p:nvPr>
            <p:ph type="sldImg"/>
          </p:nvPr>
        </p:nvSpPr>
        <p:spPr>
          <a:xfrm>
            <a:off x="381000" y="685800"/>
            <a:ext cx="6096000" cy="3429000"/>
          </a:xfrm>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E33860-939C-4E36-B7C6-D06615EEBD18}" type="slidenum">
              <a:rPr lang="en-US"/>
              <a:pPr/>
              <a:t>49</a:t>
            </a:fld>
            <a:endParaRPr lang="en-US"/>
          </a:p>
        </p:txBody>
      </p:sp>
      <p:sp>
        <p:nvSpPr>
          <p:cNvPr id="121858" name="Rectangle 2"/>
          <p:cNvSpPr>
            <a:spLocks noGrp="1" noRot="1" noChangeAspect="1" noChangeArrowheads="1" noTextEdit="1"/>
          </p:cNvSpPr>
          <p:nvPr>
            <p:ph type="sldImg"/>
          </p:nvPr>
        </p:nvSpPr>
        <p:spPr>
          <a:xfrm>
            <a:off x="381000" y="685800"/>
            <a:ext cx="6096000" cy="3429000"/>
          </a:xfrm>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1C8FC-4665-48C5-BB42-07F437EEA9A5}" type="slidenum">
              <a:rPr lang="en-US"/>
              <a:pPr/>
              <a:t>50</a:t>
            </a:fld>
            <a:endParaRPr lang="en-US"/>
          </a:p>
        </p:txBody>
      </p:sp>
      <p:sp>
        <p:nvSpPr>
          <p:cNvPr id="122882" name="Rectangle 2"/>
          <p:cNvSpPr>
            <a:spLocks noGrp="1" noRot="1" noChangeAspect="1" noChangeArrowheads="1" noTextEdit="1"/>
          </p:cNvSpPr>
          <p:nvPr>
            <p:ph type="sldImg"/>
          </p:nvPr>
        </p:nvSpPr>
        <p:spPr>
          <a:xfrm>
            <a:off x="381000" y="685800"/>
            <a:ext cx="6096000" cy="3429000"/>
          </a:xfrm>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1281265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316638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1291878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2257714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2188108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404759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398089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138177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303275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49843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8028D-9137-4877-8134-E8198433CEEC}" type="slidenum">
              <a:rPr lang="en-US" smtClean="0"/>
              <a:t>‹#›</a:t>
            </a:fld>
            <a:endParaRPr lang="en-US"/>
          </a:p>
        </p:txBody>
      </p:sp>
    </p:spTree>
    <p:extLst>
      <p:ext uri="{BB962C8B-B14F-4D97-AF65-F5344CB8AC3E}">
        <p14:creationId xmlns:p14="http://schemas.microsoft.com/office/powerpoint/2010/main" val="1339632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8028D-9137-4877-8134-E8198433CEEC}" type="slidenum">
              <a:rPr lang="en-US" smtClean="0"/>
              <a:t>‹#›</a:t>
            </a:fld>
            <a:endParaRPr lang="en-US"/>
          </a:p>
        </p:txBody>
      </p:sp>
    </p:spTree>
    <p:extLst>
      <p:ext uri="{BB962C8B-B14F-4D97-AF65-F5344CB8AC3E}">
        <p14:creationId xmlns:p14="http://schemas.microsoft.com/office/powerpoint/2010/main" val="4063730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Fixed Exchange Rates and Foreign Exchange Intervention</a:t>
            </a:r>
            <a:endParaRPr lang="en-US" dirty="0"/>
          </a:p>
        </p:txBody>
      </p:sp>
      <p:sp>
        <p:nvSpPr>
          <p:cNvPr id="3" name="Subtitle 2"/>
          <p:cNvSpPr>
            <a:spLocks noGrp="1"/>
          </p:cNvSpPr>
          <p:nvPr>
            <p:ph type="subTitle" idx="1"/>
          </p:nvPr>
        </p:nvSpPr>
        <p:spPr/>
        <p:txBody>
          <a:bodyPr/>
          <a:lstStyle/>
          <a:p>
            <a:r>
              <a:rPr lang="en-US" dirty="0" smtClean="0"/>
              <a:t>Chapter 18 </a:t>
            </a:r>
            <a:r>
              <a:rPr lang="en-US" dirty="0" err="1" smtClean="0"/>
              <a:t>Krugman</a:t>
            </a:r>
            <a:r>
              <a:rPr lang="en-US" dirty="0" smtClean="0"/>
              <a:t> and </a:t>
            </a:r>
            <a:r>
              <a:rPr lang="en-US" dirty="0" err="1" smtClean="0"/>
              <a:t>Obstfeld</a:t>
            </a:r>
            <a:r>
              <a:rPr lang="en-US" dirty="0" smtClean="0"/>
              <a:t> 9e</a:t>
            </a:r>
          </a:p>
          <a:p>
            <a:r>
              <a:rPr lang="en-US" dirty="0" smtClean="0"/>
              <a:t>ECO41 International Economics</a:t>
            </a:r>
          </a:p>
          <a:p>
            <a:r>
              <a:rPr lang="en-US" dirty="0" err="1" smtClean="0"/>
              <a:t>Udayan</a:t>
            </a:r>
            <a:r>
              <a:rPr lang="en-US" dirty="0" smtClean="0"/>
              <a:t> Roy</a:t>
            </a:r>
            <a:endParaRPr lang="en-US" dirty="0"/>
          </a:p>
        </p:txBody>
      </p:sp>
    </p:spTree>
    <p:extLst>
      <p:ext uri="{BB962C8B-B14F-4D97-AF65-F5344CB8AC3E}">
        <p14:creationId xmlns:p14="http://schemas.microsoft.com/office/powerpoint/2010/main" val="540465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2800" dirty="0"/>
              <a:t>How a Central Bank Fixes the Exchange </a:t>
            </a:r>
            <a:r>
              <a:rPr lang="en-US" sz="2800" dirty="0" smtClean="0"/>
              <a:t>Rate, When </a:t>
            </a:r>
            <a:r>
              <a:rPr lang="en-US" sz="2800" i="1" dirty="0" smtClean="0"/>
              <a:t>AA</a:t>
            </a:r>
            <a:r>
              <a:rPr lang="en-US" sz="2800" dirty="0" smtClean="0"/>
              <a:t> Curve Shifts</a:t>
            </a:r>
            <a:endParaRPr lang="en-US" sz="2800"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20"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p:cNvGrpSpPr/>
          <p:nvPr/>
        </p:nvGrpSpPr>
        <p:grpSpPr>
          <a:xfrm>
            <a:off x="169991" y="1751175"/>
            <a:ext cx="5178755" cy="4486268"/>
            <a:chOff x="1526845" y="1751175"/>
            <a:chExt cx="5178755" cy="4486268"/>
          </a:xfrm>
        </p:grpSpPr>
        <p:grpSp>
          <p:nvGrpSpPr>
            <p:cNvPr id="24" name="Group 23"/>
            <p:cNvGrpSpPr/>
            <p:nvPr/>
          </p:nvGrpSpPr>
          <p:grpSpPr>
            <a:xfrm>
              <a:off x="1526845" y="1751175"/>
              <a:ext cx="5178755" cy="4486268"/>
              <a:chOff x="1526845" y="1751175"/>
              <a:chExt cx="5178755" cy="4486268"/>
            </a:xfrm>
          </p:grpSpPr>
          <p:sp>
            <p:nvSpPr>
              <p:cNvPr id="9" name="Freeform 8"/>
              <p:cNvSpPr/>
              <p:nvPr/>
            </p:nvSpPr>
            <p:spPr>
              <a:xfrm>
                <a:off x="4116224" y="17511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0991" y="3151965"/>
                <a:ext cx="3092152"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215784" y="3179038"/>
                <a:ext cx="0" cy="2746037"/>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013531" y="5868111"/>
                <a:ext cx="470018" cy="369332"/>
              </a:xfrm>
              <a:prstGeom prst="rect">
                <a:avLst/>
              </a:prstGeom>
              <a:noFill/>
            </p:spPr>
            <p:txBody>
              <a:bodyPr wrap="square" rtlCol="0">
                <a:spAutoFit/>
              </a:bodyPr>
              <a:lstStyle/>
              <a:p>
                <a:pPr algn="r"/>
                <a:r>
                  <a:rPr lang="en-US" i="1" dirty="0"/>
                  <a:t>Y</a:t>
                </a:r>
                <a:r>
                  <a:rPr lang="en-US" baseline="30000" dirty="0"/>
                  <a:t>3</a:t>
                </a:r>
              </a:p>
            </p:txBody>
          </p:sp>
          <p:sp>
            <p:nvSpPr>
              <p:cNvPr id="28" name="TextBox 27"/>
              <p:cNvSpPr txBox="1"/>
              <p:nvPr/>
            </p:nvSpPr>
            <p:spPr>
              <a:xfrm>
                <a:off x="1526845" y="2945450"/>
                <a:ext cx="470018" cy="369332"/>
              </a:xfrm>
              <a:prstGeom prst="rect">
                <a:avLst/>
              </a:prstGeom>
              <a:noFill/>
            </p:spPr>
            <p:txBody>
              <a:bodyPr wrap="square" rtlCol="0">
                <a:spAutoFit/>
              </a:bodyPr>
              <a:lstStyle/>
              <a:p>
                <a:pPr algn="r"/>
                <a:r>
                  <a:rPr lang="en-US" i="1" dirty="0"/>
                  <a:t>E</a:t>
                </a:r>
                <a:r>
                  <a:rPr lang="en-US" baseline="30000" dirty="0"/>
                  <a:t>3</a:t>
                </a:r>
              </a:p>
            </p:txBody>
          </p:sp>
          <p:sp>
            <p:nvSpPr>
              <p:cNvPr id="11" name="Oval 10"/>
              <p:cNvSpPr/>
              <p:nvPr/>
            </p:nvSpPr>
            <p:spPr>
              <a:xfrm>
                <a:off x="5156676" y="310710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a:off x="5234296" y="2944026"/>
              <a:ext cx="470018" cy="369332"/>
            </a:xfrm>
            <a:prstGeom prst="rect">
              <a:avLst/>
            </a:prstGeom>
            <a:noFill/>
          </p:spPr>
          <p:txBody>
            <a:bodyPr wrap="square" rtlCol="0">
              <a:spAutoFit/>
            </a:bodyPr>
            <a:lstStyle/>
            <a:p>
              <a:pPr algn="ctr"/>
              <a:r>
                <a:rPr lang="en-US" dirty="0"/>
                <a:t>3</a:t>
              </a:r>
              <a:endParaRPr lang="en-US" baseline="30000" dirty="0"/>
            </a:p>
          </p:txBody>
        </p:sp>
      </p:grpSp>
      <p:cxnSp>
        <p:nvCxnSpPr>
          <p:cNvPr id="180225" name="Straight Arrow Connector 180224"/>
          <p:cNvCxnSpPr/>
          <p:nvPr/>
        </p:nvCxnSpPr>
        <p:spPr>
          <a:xfrm>
            <a:off x="2522295" y="2476533"/>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256308" y="4493664"/>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878475" y="4191200"/>
            <a:ext cx="5989060" cy="2585323"/>
          </a:xfrm>
          <a:prstGeom prst="rect">
            <a:avLst/>
          </a:prstGeom>
          <a:noFill/>
        </p:spPr>
        <p:txBody>
          <a:bodyPr wrap="square" rtlCol="0">
            <a:spAutoFit/>
          </a:bodyPr>
          <a:lstStyle/>
          <a:p>
            <a:r>
              <a:rPr lang="en-US" dirty="0"/>
              <a:t>3. </a:t>
            </a:r>
            <a:r>
              <a:rPr lang="en-US" i="1" dirty="0" err="1" smtClean="0"/>
              <a:t>M</a:t>
            </a:r>
            <a:r>
              <a:rPr lang="en-US" baseline="30000" dirty="0" err="1" smtClean="0"/>
              <a:t>s</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gets totally reversed; it is impossible to </a:t>
            </a:r>
            <a:r>
              <a:rPr lang="en-US" dirty="0" smtClean="0">
                <a:latin typeface="Calibri" panose="020F0502020204030204" pitchFamily="34" charset="0"/>
                <a:cs typeface="Calibri" panose="020F0502020204030204" pitchFamily="34" charset="0"/>
              </a:rPr>
              <a:t>increase </a:t>
            </a:r>
            <a:r>
              <a:rPr lang="en-US" dirty="0">
                <a:latin typeface="Calibri" panose="020F0502020204030204" pitchFamily="34" charset="0"/>
                <a:cs typeface="Calibri" panose="020F0502020204030204" pitchFamily="34" charset="0"/>
              </a:rPr>
              <a:t>the money supply</a:t>
            </a:r>
            <a:r>
              <a:rPr lang="en-US" dirty="0" smtClean="0">
                <a:latin typeface="Calibri" panose="020F0502020204030204" pitchFamily="34" charset="0"/>
                <a:cs typeface="Calibri" panose="020F0502020204030204" pitchFamily="34" charset="0"/>
              </a:rPr>
              <a:t>. </a:t>
            </a:r>
            <a:r>
              <a:rPr lang="en-US" i="1" dirty="0" err="1" smtClean="0"/>
              <a:t>E</a:t>
            </a:r>
            <a:r>
              <a:rPr lang="en-US" baseline="30000" dirty="0" err="1" smtClean="0"/>
              <a:t>e</a:t>
            </a:r>
            <a:r>
              <a:rPr lang="en-US" dirty="0">
                <a:latin typeface="Calibri" panose="020F0502020204030204" pitchFamily="34" charset="0"/>
                <a:cs typeface="Calibri" panose="020F0502020204030204" pitchFamily="34" charset="0"/>
              </a:rPr>
              <a:t>↑, </a:t>
            </a:r>
            <a:r>
              <a:rPr lang="en-US" i="1" dirty="0"/>
              <a:t>R</a:t>
            </a:r>
            <a:r>
              <a:rPr lang="en-US" baseline="30000" dirty="0"/>
              <a:t>*</a:t>
            </a:r>
            <a:r>
              <a:rPr lang="en-US" dirty="0">
                <a:latin typeface="Calibri" panose="020F0502020204030204" pitchFamily="34" charset="0"/>
                <a:cs typeface="Calibri" panose="020F0502020204030204" pitchFamily="34" charset="0"/>
              </a:rPr>
              <a:t>↑, and/or </a:t>
            </a:r>
            <a:r>
              <a:rPr lang="en-US" i="1" dirty="0">
                <a:latin typeface="Calibri" panose="020F0502020204030204" pitchFamily="34" charset="0"/>
                <a:cs typeface="Calibri" panose="020F0502020204030204" pitchFamily="34" charset="0"/>
              </a:rPr>
              <a:t>L</a:t>
            </a:r>
            <a:r>
              <a:rPr lang="en-US" baseline="-25000" dirty="0">
                <a:latin typeface="Calibri" panose="020F0502020204030204" pitchFamily="34" charset="0"/>
                <a:cs typeface="Calibri" panose="020F0502020204030204" pitchFamily="34" charset="0"/>
              </a:rPr>
              <a:t>0</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can </a:t>
            </a:r>
            <a:r>
              <a:rPr lang="en-US" dirty="0">
                <a:latin typeface="Calibri" panose="020F0502020204030204" pitchFamily="34" charset="0"/>
                <a:cs typeface="Calibri" panose="020F0502020204030204" pitchFamily="34" charset="0"/>
              </a:rPr>
              <a:t>have no effect on </a:t>
            </a:r>
            <a:r>
              <a:rPr lang="en-US" i="1" dirty="0">
                <a:latin typeface="Calibri" panose="020F0502020204030204" pitchFamily="34" charset="0"/>
                <a:cs typeface="Calibri" panose="020F0502020204030204" pitchFamily="34" charset="0"/>
              </a:rPr>
              <a:t>Y</a:t>
            </a:r>
            <a:r>
              <a:rPr lang="en-US" dirty="0">
                <a:latin typeface="Calibri" panose="020F0502020204030204" pitchFamily="34" charset="0"/>
                <a:cs typeface="Calibri" panose="020F0502020204030204" pitchFamily="34" charset="0"/>
              </a:rPr>
              <a:t> and </a:t>
            </a:r>
            <a:r>
              <a:rPr lang="en-US" i="1" dirty="0">
                <a:latin typeface="Calibri" panose="020F0502020204030204" pitchFamily="34" charset="0"/>
                <a:cs typeface="Calibri" panose="020F0502020204030204" pitchFamily="34" charset="0"/>
              </a:rPr>
              <a:t>E</a:t>
            </a:r>
            <a:r>
              <a:rPr lang="en-US" dirty="0">
                <a:latin typeface="Calibri" panose="020F0502020204030204" pitchFamily="34" charset="0"/>
                <a:cs typeface="Calibri" panose="020F0502020204030204" pitchFamily="34" charset="0"/>
              </a:rPr>
              <a:t>. The only effect of these three exogenous changes is </a:t>
            </a:r>
            <a:r>
              <a:rPr lang="en-US" i="1" dirty="0" err="1" smtClean="0"/>
              <a:t>M</a:t>
            </a:r>
            <a:r>
              <a:rPr lang="en-US" baseline="30000" dirty="0" err="1" smtClean="0"/>
              <a:t>s</a:t>
            </a:r>
            <a:r>
              <a:rPr lang="en-US" dirty="0" smtClean="0">
                <a:latin typeface="Calibri" panose="020F0502020204030204" pitchFamily="34" charset="0"/>
                <a:cs typeface="Calibri" panose="020F0502020204030204" pitchFamily="34" charset="0"/>
              </a:rPr>
              <a:t>↓.</a:t>
            </a:r>
          </a:p>
          <a:p>
            <a:endParaRPr lang="en-US" dirty="0"/>
          </a:p>
          <a:p>
            <a:r>
              <a:rPr lang="en-US" dirty="0" smtClean="0"/>
              <a:t>4. This would require the central bank to sell its reserve assets. If the central bank has no reserve assets to sell, it will be unable to keep the exchange rate fixed when the </a:t>
            </a:r>
            <a:r>
              <a:rPr lang="en-US" i="1" dirty="0" smtClean="0"/>
              <a:t>AA</a:t>
            </a:r>
            <a:r>
              <a:rPr lang="en-US" dirty="0" smtClean="0"/>
              <a:t> curve shifts right. </a:t>
            </a:r>
            <a:endParaRPr lang="en-US" dirty="0"/>
          </a:p>
        </p:txBody>
      </p:sp>
      <p:sp>
        <p:nvSpPr>
          <p:cNvPr id="32" name="TextBox 31"/>
          <p:cNvSpPr txBox="1"/>
          <p:nvPr/>
        </p:nvSpPr>
        <p:spPr>
          <a:xfrm>
            <a:off x="5873177" y="1501036"/>
            <a:ext cx="5994358" cy="646331"/>
          </a:xfrm>
          <a:prstGeom prst="rect">
            <a:avLst/>
          </a:prstGeom>
          <a:noFill/>
        </p:spPr>
        <p:txBody>
          <a:bodyPr wrap="square" rtlCol="0">
            <a:spAutoFit/>
          </a:bodyPr>
          <a:lstStyle/>
          <a:p>
            <a:r>
              <a:rPr lang="en-US" dirty="0" smtClean="0"/>
              <a:t>1. Suppose </a:t>
            </a:r>
            <a:r>
              <a:rPr lang="en-US" dirty="0"/>
              <a:t>the central bank wants to fix the value of the exchange rate at </a:t>
            </a:r>
            <a:r>
              <a:rPr lang="en-US" i="1" dirty="0"/>
              <a:t>E</a:t>
            </a:r>
            <a:r>
              <a:rPr lang="en-US" baseline="30000" dirty="0"/>
              <a:t>1</a:t>
            </a:r>
            <a:r>
              <a:rPr lang="en-US" dirty="0"/>
              <a:t>. </a:t>
            </a:r>
          </a:p>
        </p:txBody>
      </p:sp>
      <p:sp>
        <p:nvSpPr>
          <p:cNvPr id="33" name="TextBox 32"/>
          <p:cNvSpPr txBox="1"/>
          <p:nvPr/>
        </p:nvSpPr>
        <p:spPr>
          <a:xfrm>
            <a:off x="5873177" y="2160297"/>
            <a:ext cx="5994358" cy="2031325"/>
          </a:xfrm>
          <a:prstGeom prst="rect">
            <a:avLst/>
          </a:prstGeom>
          <a:noFill/>
        </p:spPr>
        <p:txBody>
          <a:bodyPr wrap="square" rtlCol="0">
            <a:spAutoFit/>
          </a:bodyPr>
          <a:lstStyle/>
          <a:p>
            <a:r>
              <a:rPr lang="en-US" dirty="0" smtClean="0"/>
              <a:t>2. We have seen that </a:t>
            </a:r>
            <a:r>
              <a:rPr lang="en-US" i="1" dirty="0" err="1" smtClean="0"/>
              <a:t>M</a:t>
            </a:r>
            <a:r>
              <a:rPr lang="en-US" baseline="30000" dirty="0" err="1" smtClean="0"/>
              <a:t>s</a:t>
            </a:r>
            <a:r>
              <a:rPr lang="en-US" dirty="0" smtClean="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a:t>
            </a:r>
            <a:r>
              <a:rPr lang="en-US" i="1" dirty="0" smtClean="0"/>
              <a:t> </a:t>
            </a:r>
            <a:r>
              <a:rPr lang="en-US" i="1" dirty="0" err="1" smtClean="0"/>
              <a:t>E</a:t>
            </a:r>
            <a:r>
              <a:rPr lang="en-US" baseline="30000" dirty="0" err="1" smtClean="0"/>
              <a:t>e</a:t>
            </a:r>
            <a:r>
              <a:rPr lang="en-US" dirty="0" smtClean="0">
                <a:latin typeface="Calibri" panose="020F0502020204030204" pitchFamily="34" charset="0"/>
                <a:cs typeface="Calibri" panose="020F0502020204030204" pitchFamily="34" charset="0"/>
              </a:rPr>
              <a:t>↑, </a:t>
            </a:r>
            <a:r>
              <a:rPr lang="en-US" i="1" dirty="0" smtClean="0"/>
              <a:t>R</a:t>
            </a:r>
            <a:r>
              <a:rPr lang="en-US" baseline="30000" dirty="0" smtClean="0"/>
              <a:t>*</a:t>
            </a:r>
            <a:r>
              <a:rPr lang="en-US" dirty="0" smtClean="0">
                <a:latin typeface="Calibri" panose="020F0502020204030204" pitchFamily="34" charset="0"/>
                <a:cs typeface="Calibri" panose="020F0502020204030204" pitchFamily="34" charset="0"/>
              </a:rPr>
              <a:t>↑, and/or </a:t>
            </a:r>
            <a:r>
              <a:rPr lang="en-US" i="1" dirty="0" smtClean="0">
                <a:latin typeface="Calibri" panose="020F0502020204030204" pitchFamily="34" charset="0"/>
                <a:cs typeface="Calibri" panose="020F0502020204030204" pitchFamily="34" charset="0"/>
              </a:rPr>
              <a:t>L</a:t>
            </a:r>
            <a:r>
              <a:rPr lang="en-US" baseline="-25000" dirty="0" smtClean="0">
                <a:latin typeface="Calibri" panose="020F0502020204030204" pitchFamily="34" charset="0"/>
                <a:cs typeface="Calibri" panose="020F0502020204030204" pitchFamily="34" charset="0"/>
              </a:rPr>
              <a:t>0</a:t>
            </a:r>
            <a:r>
              <a:rPr lang="en-US" dirty="0" smtClean="0">
                <a:latin typeface="Calibri" panose="020F0502020204030204" pitchFamily="34" charset="0"/>
                <a:cs typeface="Calibri" panose="020F0502020204030204" pitchFamily="34" charset="0"/>
              </a:rPr>
              <a:t>↓ shifts the </a:t>
            </a:r>
            <a:r>
              <a:rPr lang="en-US" i="1" dirty="0" smtClean="0">
                <a:latin typeface="Calibri" panose="020F0502020204030204" pitchFamily="34" charset="0"/>
                <a:cs typeface="Calibri" panose="020F0502020204030204" pitchFamily="34" charset="0"/>
              </a:rPr>
              <a:t>AA</a:t>
            </a:r>
            <a:r>
              <a:rPr lang="en-US" dirty="0" smtClean="0">
                <a:latin typeface="Calibri" panose="020F0502020204030204" pitchFamily="34" charset="0"/>
                <a:cs typeface="Calibri" panose="020F0502020204030204" pitchFamily="34" charset="0"/>
              </a:rPr>
              <a:t> curve right. As a result, </a:t>
            </a:r>
            <a:r>
              <a:rPr lang="en-US" dirty="0" smtClean="0"/>
              <a:t>the </a:t>
            </a:r>
            <a:r>
              <a:rPr lang="en-US" dirty="0"/>
              <a:t>short-run equilibrium shifts from point 1 to point </a:t>
            </a:r>
            <a:r>
              <a:rPr lang="en-US" dirty="0" smtClean="0"/>
              <a:t>3 </a:t>
            </a:r>
            <a:r>
              <a:rPr lang="en-US" dirty="0"/>
              <a:t>and the exchange rate </a:t>
            </a:r>
            <a:r>
              <a:rPr lang="en-US" i="1" dirty="0" smtClean="0"/>
              <a:t>rises</a:t>
            </a:r>
            <a:r>
              <a:rPr lang="en-US" dirty="0" smtClean="0"/>
              <a:t>. This is not consistent with a fixed exchange rate. To </a:t>
            </a:r>
            <a:r>
              <a:rPr lang="en-US" dirty="0"/>
              <a:t>return to the exchange rate to the target value of </a:t>
            </a:r>
            <a:r>
              <a:rPr lang="en-US" i="1" dirty="0"/>
              <a:t>E</a:t>
            </a:r>
            <a:r>
              <a:rPr lang="en-US" baseline="30000" dirty="0"/>
              <a:t>1</a:t>
            </a:r>
            <a:r>
              <a:rPr lang="en-US" dirty="0"/>
              <a:t>, </a:t>
            </a:r>
            <a:r>
              <a:rPr lang="en-US" dirty="0" smtClean="0"/>
              <a:t>the </a:t>
            </a:r>
            <a:r>
              <a:rPr lang="en-US" dirty="0"/>
              <a:t>central bank </a:t>
            </a:r>
            <a:r>
              <a:rPr lang="en-US" dirty="0" smtClean="0"/>
              <a:t>must </a:t>
            </a:r>
            <a:r>
              <a:rPr lang="en-US" i="1" dirty="0" smtClean="0"/>
              <a:t>decrease</a:t>
            </a:r>
            <a:r>
              <a:rPr lang="en-US" dirty="0" smtClean="0"/>
              <a:t> </a:t>
            </a:r>
            <a:r>
              <a:rPr lang="en-US" dirty="0"/>
              <a:t>the money supply and shift the </a:t>
            </a:r>
            <a:r>
              <a:rPr lang="en-US" i="1" dirty="0"/>
              <a:t>AA</a:t>
            </a:r>
            <a:r>
              <a:rPr lang="en-US" dirty="0"/>
              <a:t> curve back where it originally was.</a:t>
            </a:r>
          </a:p>
        </p:txBody>
      </p:sp>
      <p:graphicFrame>
        <p:nvGraphicFramePr>
          <p:cNvPr id="34" name="Table 33"/>
          <p:cNvGraphicFramePr>
            <a:graphicFrameLocks noGrp="1"/>
          </p:cNvGraphicFramePr>
          <p:nvPr>
            <p:extLst>
              <p:ext uri="{D42A27DB-BD31-4B8C-83A1-F6EECF244321}">
                <p14:modId xmlns:p14="http://schemas.microsoft.com/office/powerpoint/2010/main" val="3728668080"/>
              </p:ext>
            </p:extLst>
          </p:nvPr>
        </p:nvGraphicFramePr>
        <p:xfrm>
          <a:off x="10783038" y="1518753"/>
          <a:ext cx="1310640" cy="1483360"/>
        </p:xfrm>
        <a:graphic>
          <a:graphicData uri="http://schemas.openxmlformats.org/drawingml/2006/table">
            <a:tbl>
              <a:tblPr firstRow="1" bandRow="1">
                <a:tableStyleId>{5C22544A-7EE6-4342-B048-85BDC9FD1C3A}</a:tableStyleId>
              </a:tblPr>
              <a:tblGrid>
                <a:gridCol w="478155">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err="1" smtClean="0"/>
                        <a:t>M</a:t>
                      </a:r>
                      <a:r>
                        <a:rPr lang="en-US" i="0" baseline="30000" dirty="0" err="1" smtClean="0"/>
                        <a:t>s</a:t>
                      </a:r>
                      <a:endParaRPr lang="en-US" i="1" baseline="30000" dirty="0"/>
                    </a:p>
                  </a:txBody>
                  <a:tcPr/>
                </a:tc>
                <a:extLst>
                  <a:ext uri="{0D108BD9-81ED-4DB2-BD59-A6C34878D82A}">
                    <a16:rowId xmlns:a16="http://schemas.microsoft.com/office/drawing/2014/main" val="3893950874"/>
                  </a:ext>
                </a:extLst>
              </a:tr>
              <a:tr h="370840">
                <a:tc>
                  <a:txBody>
                    <a:bodyPr/>
                    <a:lstStyle/>
                    <a:p>
                      <a:r>
                        <a:rPr lang="en-US" b="1" i="1" dirty="0" err="1" smtClean="0"/>
                        <a:t>E</a:t>
                      </a:r>
                      <a:r>
                        <a:rPr lang="en-US" b="1" i="0" baseline="30000" dirty="0" err="1" smtClean="0"/>
                        <a:t>e</a:t>
                      </a:r>
                      <a:endParaRPr lang="en-US" b="1" i="1" baseline="30000"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536674149"/>
                  </a:ext>
                </a:extLst>
              </a:tr>
              <a:tr h="370840">
                <a:tc>
                  <a:txBody>
                    <a:bodyPr/>
                    <a:lstStyle/>
                    <a:p>
                      <a:r>
                        <a:rPr lang="en-US" b="1" i="1" dirty="0" smtClean="0"/>
                        <a:t>R</a:t>
                      </a:r>
                      <a:r>
                        <a:rPr lang="en-US" b="1" i="0" dirty="0" smtClean="0"/>
                        <a:t>*</a:t>
                      </a:r>
                      <a:endParaRPr lang="en-US" b="1" i="1"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798329610"/>
                  </a:ext>
                </a:extLst>
              </a:tr>
              <a:tr h="370840">
                <a:tc>
                  <a:txBody>
                    <a:bodyPr/>
                    <a:lstStyle/>
                    <a:p>
                      <a:r>
                        <a:rPr lang="en-US" b="1" i="1" dirty="0" smtClean="0"/>
                        <a:t>L</a:t>
                      </a:r>
                      <a:r>
                        <a:rPr lang="en-US" b="1" i="0" baseline="-25000" dirty="0" smtClean="0"/>
                        <a:t>0</a:t>
                      </a:r>
                      <a:endParaRPr lang="en-US" b="1" i="1" baseline="-25000"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535071463"/>
                  </a:ext>
                </a:extLst>
              </a:tr>
            </a:tbl>
          </a:graphicData>
        </a:graphic>
      </p:graphicFrame>
    </p:spTree>
    <p:extLst>
      <p:ext uri="{BB962C8B-B14F-4D97-AF65-F5344CB8AC3E}">
        <p14:creationId xmlns:p14="http://schemas.microsoft.com/office/powerpoint/2010/main" val="1875975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02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2800" dirty="0"/>
              <a:t>How a Central Bank Fixes the Exchange Rate, When </a:t>
            </a:r>
            <a:r>
              <a:rPr lang="en-US" sz="2800" i="1" dirty="0"/>
              <a:t>AA</a:t>
            </a:r>
            <a:r>
              <a:rPr lang="en-US" sz="2800" dirty="0"/>
              <a:t> Curve Shifts</a:t>
            </a:r>
            <a:endParaRPr lang="en-US" sz="2800"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20"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Group 28"/>
          <p:cNvGrpSpPr/>
          <p:nvPr/>
        </p:nvGrpSpPr>
        <p:grpSpPr>
          <a:xfrm>
            <a:off x="172841" y="2741776"/>
            <a:ext cx="3728104" cy="3488547"/>
            <a:chOff x="1529696" y="2741775"/>
            <a:chExt cx="3728104" cy="3488547"/>
          </a:xfrm>
        </p:grpSpPr>
        <p:grpSp>
          <p:nvGrpSpPr>
            <p:cNvPr id="19" name="Group 18"/>
            <p:cNvGrpSpPr/>
            <p:nvPr/>
          </p:nvGrpSpPr>
          <p:grpSpPr>
            <a:xfrm>
              <a:off x="1529696" y="2741775"/>
              <a:ext cx="3728104" cy="3488547"/>
              <a:chOff x="1529696" y="2741775"/>
              <a:chExt cx="3728104" cy="3488547"/>
            </a:xfrm>
          </p:grpSpPr>
          <p:sp>
            <p:nvSpPr>
              <p:cNvPr id="3" name="Freeform 2"/>
              <p:cNvSpPr/>
              <p:nvPr/>
            </p:nvSpPr>
            <p:spPr>
              <a:xfrm>
                <a:off x="2668424" y="27417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2050991" y="4452350"/>
                <a:ext cx="2008261"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053576" y="4486542"/>
                <a:ext cx="0" cy="1370173"/>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9696" y="4272896"/>
                <a:ext cx="470018" cy="369332"/>
              </a:xfrm>
              <a:prstGeom prst="rect">
                <a:avLst/>
              </a:prstGeom>
              <a:noFill/>
            </p:spPr>
            <p:txBody>
              <a:bodyPr wrap="square" rtlCol="0">
                <a:spAutoFit/>
              </a:bodyPr>
              <a:lstStyle/>
              <a:p>
                <a:pPr algn="r"/>
                <a:r>
                  <a:rPr lang="en-US" i="1" dirty="0"/>
                  <a:t>E</a:t>
                </a:r>
                <a:r>
                  <a:rPr lang="en-US" baseline="30000" dirty="0"/>
                  <a:t>2</a:t>
                </a:r>
              </a:p>
            </p:txBody>
          </p:sp>
          <p:sp>
            <p:nvSpPr>
              <p:cNvPr id="21" name="TextBox 20"/>
              <p:cNvSpPr txBox="1"/>
              <p:nvPr/>
            </p:nvSpPr>
            <p:spPr>
              <a:xfrm>
                <a:off x="3767269" y="5860990"/>
                <a:ext cx="470018" cy="369332"/>
              </a:xfrm>
              <a:prstGeom prst="rect">
                <a:avLst/>
              </a:prstGeom>
              <a:noFill/>
            </p:spPr>
            <p:txBody>
              <a:bodyPr wrap="square" rtlCol="0">
                <a:spAutoFit/>
              </a:bodyPr>
              <a:lstStyle/>
              <a:p>
                <a:pPr algn="r"/>
                <a:r>
                  <a:rPr lang="en-US" i="1" dirty="0"/>
                  <a:t>Y</a:t>
                </a:r>
                <a:r>
                  <a:rPr lang="en-US" baseline="30000" dirty="0"/>
                  <a:t>2</a:t>
                </a:r>
              </a:p>
            </p:txBody>
          </p:sp>
          <p:sp>
            <p:nvSpPr>
              <p:cNvPr id="12" name="Oval 11"/>
              <p:cNvSpPr/>
              <p:nvPr/>
            </p:nvSpPr>
            <p:spPr>
              <a:xfrm>
                <a:off x="4010084" y="4404672"/>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p:cNvSpPr txBox="1"/>
            <p:nvPr/>
          </p:nvSpPr>
          <p:spPr>
            <a:xfrm>
              <a:off x="4039310" y="4252957"/>
              <a:ext cx="470018" cy="369332"/>
            </a:xfrm>
            <a:prstGeom prst="rect">
              <a:avLst/>
            </a:prstGeom>
            <a:noFill/>
          </p:spPr>
          <p:txBody>
            <a:bodyPr wrap="square" rtlCol="0">
              <a:spAutoFit/>
            </a:bodyPr>
            <a:lstStyle/>
            <a:p>
              <a:pPr algn="ctr"/>
              <a:r>
                <a:rPr lang="en-US" dirty="0"/>
                <a:t>2</a:t>
              </a:r>
              <a:endParaRPr lang="en-US" baseline="30000" dirty="0"/>
            </a:p>
          </p:txBody>
        </p:sp>
      </p:grpSp>
      <p:grpSp>
        <p:nvGrpSpPr>
          <p:cNvPr id="26" name="Group 25"/>
          <p:cNvGrpSpPr/>
          <p:nvPr/>
        </p:nvGrpSpPr>
        <p:grpSpPr>
          <a:xfrm>
            <a:off x="169991" y="1751175"/>
            <a:ext cx="5178755" cy="4486268"/>
            <a:chOff x="1526845" y="1751175"/>
            <a:chExt cx="5178755" cy="4486268"/>
          </a:xfrm>
        </p:grpSpPr>
        <p:grpSp>
          <p:nvGrpSpPr>
            <p:cNvPr id="24" name="Group 23"/>
            <p:cNvGrpSpPr/>
            <p:nvPr/>
          </p:nvGrpSpPr>
          <p:grpSpPr>
            <a:xfrm>
              <a:off x="1526845" y="1751175"/>
              <a:ext cx="5178755" cy="4486268"/>
              <a:chOff x="1526845" y="1751175"/>
              <a:chExt cx="5178755" cy="4486268"/>
            </a:xfrm>
          </p:grpSpPr>
          <p:sp>
            <p:nvSpPr>
              <p:cNvPr id="9" name="Freeform 8"/>
              <p:cNvSpPr/>
              <p:nvPr/>
            </p:nvSpPr>
            <p:spPr>
              <a:xfrm>
                <a:off x="4116224" y="17511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0991" y="3151965"/>
                <a:ext cx="3092152"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215784" y="3179038"/>
                <a:ext cx="0" cy="2746037"/>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013531" y="5868111"/>
                <a:ext cx="470018" cy="369332"/>
              </a:xfrm>
              <a:prstGeom prst="rect">
                <a:avLst/>
              </a:prstGeom>
              <a:noFill/>
            </p:spPr>
            <p:txBody>
              <a:bodyPr wrap="square" rtlCol="0">
                <a:spAutoFit/>
              </a:bodyPr>
              <a:lstStyle/>
              <a:p>
                <a:pPr algn="r"/>
                <a:r>
                  <a:rPr lang="en-US" i="1" dirty="0"/>
                  <a:t>Y</a:t>
                </a:r>
                <a:r>
                  <a:rPr lang="en-US" baseline="30000" dirty="0"/>
                  <a:t>3</a:t>
                </a:r>
              </a:p>
            </p:txBody>
          </p:sp>
          <p:sp>
            <p:nvSpPr>
              <p:cNvPr id="28" name="TextBox 27"/>
              <p:cNvSpPr txBox="1"/>
              <p:nvPr/>
            </p:nvSpPr>
            <p:spPr>
              <a:xfrm>
                <a:off x="1526845" y="2945450"/>
                <a:ext cx="470018" cy="369332"/>
              </a:xfrm>
              <a:prstGeom prst="rect">
                <a:avLst/>
              </a:prstGeom>
              <a:noFill/>
            </p:spPr>
            <p:txBody>
              <a:bodyPr wrap="square" rtlCol="0">
                <a:spAutoFit/>
              </a:bodyPr>
              <a:lstStyle/>
              <a:p>
                <a:pPr algn="r"/>
                <a:r>
                  <a:rPr lang="en-US" i="1" dirty="0"/>
                  <a:t>E</a:t>
                </a:r>
                <a:r>
                  <a:rPr lang="en-US" baseline="30000" dirty="0"/>
                  <a:t>3</a:t>
                </a:r>
              </a:p>
            </p:txBody>
          </p:sp>
          <p:sp>
            <p:nvSpPr>
              <p:cNvPr id="11" name="Oval 10"/>
              <p:cNvSpPr/>
              <p:nvPr/>
            </p:nvSpPr>
            <p:spPr>
              <a:xfrm>
                <a:off x="5156676" y="310710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a:off x="5234296" y="2944026"/>
              <a:ext cx="470018" cy="369332"/>
            </a:xfrm>
            <a:prstGeom prst="rect">
              <a:avLst/>
            </a:prstGeom>
            <a:noFill/>
          </p:spPr>
          <p:txBody>
            <a:bodyPr wrap="square" rtlCol="0">
              <a:spAutoFit/>
            </a:bodyPr>
            <a:lstStyle/>
            <a:p>
              <a:pPr algn="ctr"/>
              <a:r>
                <a:rPr lang="en-US" dirty="0"/>
                <a:t>3</a:t>
              </a:r>
              <a:endParaRPr lang="en-US" baseline="30000" dirty="0"/>
            </a:p>
          </p:txBody>
        </p:sp>
      </p:grpSp>
      <p:cxnSp>
        <p:nvCxnSpPr>
          <p:cNvPr id="180225" name="Straight Arrow Connector 180224"/>
          <p:cNvCxnSpPr/>
          <p:nvPr/>
        </p:nvCxnSpPr>
        <p:spPr>
          <a:xfrm>
            <a:off x="2070009" y="3469593"/>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256308" y="4493664"/>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0229" name="TextBox 180228"/>
          <p:cNvSpPr txBox="1"/>
          <p:nvPr/>
        </p:nvSpPr>
        <p:spPr>
          <a:xfrm>
            <a:off x="5775273" y="1504037"/>
            <a:ext cx="6316749" cy="1569660"/>
          </a:xfrm>
          <a:prstGeom prst="rect">
            <a:avLst/>
          </a:prstGeom>
          <a:solidFill>
            <a:srgbClr val="FFC000"/>
          </a:solidFill>
        </p:spPr>
        <p:txBody>
          <a:bodyPr wrap="square" rtlCol="0">
            <a:spAutoFit/>
          </a:bodyPr>
          <a:lstStyle/>
          <a:p>
            <a:r>
              <a:rPr lang="en-US" sz="1600" b="1" dirty="0"/>
              <a:t>Thus, we see that, under fixed exchange rate system, </a:t>
            </a:r>
            <a:r>
              <a:rPr lang="en-US" sz="1600" b="1" i="1" dirty="0"/>
              <a:t>E</a:t>
            </a:r>
            <a:r>
              <a:rPr lang="en-US" sz="1600" b="1" dirty="0"/>
              <a:t> </a:t>
            </a:r>
            <a:r>
              <a:rPr lang="en-US" sz="1600" b="1" dirty="0" smtClean="0"/>
              <a:t>is </a:t>
            </a:r>
            <a:r>
              <a:rPr lang="en-US" sz="1600" b="1" i="1" dirty="0" smtClean="0"/>
              <a:t>exogenous</a:t>
            </a:r>
            <a:r>
              <a:rPr lang="en-US" sz="1600" b="1" dirty="0" smtClean="0"/>
              <a:t>; our theory is silent about the target exchange rate chosen by the central bank. However, our theory can now explain the increases and decreases of the money supply; so, </a:t>
            </a:r>
            <a:r>
              <a:rPr lang="en-US" sz="1600" b="1" i="1" dirty="0" err="1" smtClean="0"/>
              <a:t>M</a:t>
            </a:r>
            <a:r>
              <a:rPr lang="en-US" sz="1600" b="1" baseline="30000" dirty="0" err="1" smtClean="0"/>
              <a:t>s</a:t>
            </a:r>
            <a:r>
              <a:rPr lang="en-US" sz="1600" b="1" dirty="0" smtClean="0"/>
              <a:t> is </a:t>
            </a:r>
            <a:r>
              <a:rPr lang="en-US" sz="1600" b="1" i="1" dirty="0"/>
              <a:t>endogenous</a:t>
            </a:r>
            <a:r>
              <a:rPr lang="en-US" sz="1600" b="1" dirty="0"/>
              <a:t>. </a:t>
            </a:r>
            <a:r>
              <a:rPr lang="en-US" sz="1600" b="1" dirty="0" smtClean="0"/>
              <a:t/>
            </a:r>
            <a:br>
              <a:rPr lang="en-US" sz="1600" b="1" dirty="0" smtClean="0"/>
            </a:br>
            <a:r>
              <a:rPr lang="en-US" sz="1600" b="1" dirty="0" smtClean="0"/>
              <a:t>(</a:t>
            </a:r>
            <a:r>
              <a:rPr lang="en-US" sz="1600" b="1" dirty="0"/>
              <a:t>Recall from Ch. 17 that under a flexible exchange rate system, it is the reverse: </a:t>
            </a:r>
            <a:r>
              <a:rPr lang="en-US" sz="1600" b="1" i="1" dirty="0"/>
              <a:t>E</a:t>
            </a:r>
            <a:r>
              <a:rPr lang="en-US" sz="1600" b="1" dirty="0"/>
              <a:t> is endogenous and </a:t>
            </a:r>
            <a:r>
              <a:rPr lang="en-US" sz="1600" b="1" i="1" dirty="0" err="1"/>
              <a:t>M</a:t>
            </a:r>
            <a:r>
              <a:rPr lang="en-US" sz="1600" b="1" baseline="30000" dirty="0" err="1"/>
              <a:t>s</a:t>
            </a:r>
            <a:r>
              <a:rPr lang="en-US" sz="1600" b="1" dirty="0"/>
              <a:t> is exogenous.)</a:t>
            </a:r>
          </a:p>
        </p:txBody>
      </p:sp>
      <p:sp>
        <p:nvSpPr>
          <p:cNvPr id="32" name="TextBox 31"/>
          <p:cNvSpPr txBox="1"/>
          <p:nvPr/>
        </p:nvSpPr>
        <p:spPr>
          <a:xfrm>
            <a:off x="5789123" y="3148334"/>
            <a:ext cx="6316749" cy="1569660"/>
          </a:xfrm>
          <a:prstGeom prst="rect">
            <a:avLst/>
          </a:prstGeom>
          <a:solidFill>
            <a:srgbClr val="FFC000"/>
          </a:solidFill>
        </p:spPr>
        <p:txBody>
          <a:bodyPr wrap="square" rtlCol="0">
            <a:spAutoFit/>
          </a:bodyPr>
          <a:lstStyle/>
          <a:p>
            <a:r>
              <a:rPr lang="en-US" sz="1600" b="1" dirty="0"/>
              <a:t>As the central bank must continuously adjust the money supply to keep the exchange rate fixed at the target </a:t>
            </a:r>
            <a:r>
              <a:rPr lang="en-US" sz="1600" b="1" dirty="0" smtClean="0"/>
              <a:t>value, </a:t>
            </a:r>
            <a:r>
              <a:rPr lang="en-US" sz="1600" b="1" i="1" dirty="0" err="1"/>
              <a:t>M</a:t>
            </a:r>
            <a:r>
              <a:rPr lang="en-US" sz="1600" b="1" baseline="30000" dirty="0" err="1"/>
              <a:t>s</a:t>
            </a:r>
            <a:r>
              <a:rPr lang="en-US" sz="1600" b="1" dirty="0"/>
              <a:t> can no longer be used for other purposes. The usual sort of monetary policy you’ve seen </a:t>
            </a:r>
            <a:r>
              <a:rPr lang="en-US" sz="1600" b="1" dirty="0" smtClean="0"/>
              <a:t>before under flexible exchange rates </a:t>
            </a:r>
            <a:r>
              <a:rPr lang="en-US" sz="1600" b="1" dirty="0"/>
              <a:t>is no longer possible. </a:t>
            </a:r>
            <a:r>
              <a:rPr lang="en-US" sz="1600" b="1" dirty="0" smtClean="0"/>
              <a:t>But the central bank can control the exogenous target exchange rate. So, it is the target exchange rate that is now the monetary policy tool.</a:t>
            </a:r>
            <a:endParaRPr lang="en-US" sz="1600" b="1" dirty="0"/>
          </a:p>
        </p:txBody>
      </p:sp>
      <p:sp>
        <p:nvSpPr>
          <p:cNvPr id="33" name="TextBox 32"/>
          <p:cNvSpPr txBox="1"/>
          <p:nvPr/>
        </p:nvSpPr>
        <p:spPr>
          <a:xfrm>
            <a:off x="5803873" y="4775576"/>
            <a:ext cx="4979166" cy="1077218"/>
          </a:xfrm>
          <a:prstGeom prst="rect">
            <a:avLst/>
          </a:prstGeom>
          <a:solidFill>
            <a:srgbClr val="FFC000"/>
          </a:solidFill>
        </p:spPr>
        <p:txBody>
          <a:bodyPr wrap="square" rtlCol="0">
            <a:spAutoFit/>
          </a:bodyPr>
          <a:lstStyle/>
          <a:p>
            <a:r>
              <a:rPr lang="en-US" sz="1600" b="1" dirty="0" smtClean="0"/>
              <a:t>Our analysis of the previous two slides shows that the exogenous variables that shift the </a:t>
            </a:r>
            <a:r>
              <a:rPr lang="en-US" sz="1600" b="1" i="1" dirty="0" smtClean="0"/>
              <a:t>AA</a:t>
            </a:r>
            <a:r>
              <a:rPr lang="en-US" sz="1600" b="1" dirty="0" smtClean="0"/>
              <a:t> curve but not the </a:t>
            </a:r>
            <a:r>
              <a:rPr lang="en-US" sz="1600" b="1" i="1" dirty="0" smtClean="0"/>
              <a:t>DD</a:t>
            </a:r>
            <a:r>
              <a:rPr lang="en-US" sz="1600" b="1" dirty="0" smtClean="0"/>
              <a:t> curve can have no effect on </a:t>
            </a:r>
            <a:r>
              <a:rPr lang="en-US" sz="1600" b="1" i="1" dirty="0" smtClean="0"/>
              <a:t>Y</a:t>
            </a:r>
            <a:r>
              <a:rPr lang="en-US" sz="1600" b="1" dirty="0" smtClean="0"/>
              <a:t>. That is, </a:t>
            </a:r>
            <a:r>
              <a:rPr lang="en-US" sz="1600" b="1" i="1" dirty="0" err="1" smtClean="0"/>
              <a:t>E</a:t>
            </a:r>
            <a:r>
              <a:rPr lang="en-US" sz="1600" b="1" baseline="30000" dirty="0" err="1" smtClean="0"/>
              <a:t>e</a:t>
            </a:r>
            <a:r>
              <a:rPr lang="en-US" sz="1600" b="1" dirty="0" smtClean="0"/>
              <a:t>, </a:t>
            </a:r>
            <a:r>
              <a:rPr lang="en-US" sz="1600" b="1" i="1" dirty="0" smtClean="0"/>
              <a:t>R</a:t>
            </a:r>
            <a:r>
              <a:rPr lang="en-US" sz="1600" b="1" baseline="30000" dirty="0" smtClean="0"/>
              <a:t>*</a:t>
            </a:r>
            <a:r>
              <a:rPr lang="en-US" sz="1600" b="1" dirty="0" smtClean="0"/>
              <a:t>, and </a:t>
            </a:r>
            <a:r>
              <a:rPr lang="en-US" sz="1600" b="1" i="1" dirty="0" smtClean="0"/>
              <a:t>L</a:t>
            </a:r>
            <a:r>
              <a:rPr lang="en-US" sz="1600" b="1" baseline="-25000" dirty="0" smtClean="0"/>
              <a:t>0</a:t>
            </a:r>
            <a:r>
              <a:rPr lang="en-US" sz="1600" b="1" dirty="0" smtClean="0"/>
              <a:t> have no impact whatsoever on </a:t>
            </a:r>
            <a:r>
              <a:rPr lang="en-US" sz="1600" b="1" i="1" dirty="0" smtClean="0"/>
              <a:t>Y</a:t>
            </a:r>
            <a:r>
              <a:rPr lang="en-US" sz="1600" b="1" dirty="0" smtClean="0"/>
              <a:t>. </a:t>
            </a:r>
            <a:endParaRPr lang="en-US" sz="1600" b="1" dirty="0"/>
          </a:p>
        </p:txBody>
      </p:sp>
      <p:graphicFrame>
        <p:nvGraphicFramePr>
          <p:cNvPr id="34" name="Table 33"/>
          <p:cNvGraphicFramePr>
            <a:graphicFrameLocks noGrp="1"/>
          </p:cNvGraphicFramePr>
          <p:nvPr>
            <p:extLst>
              <p:ext uri="{D42A27DB-BD31-4B8C-83A1-F6EECF244321}">
                <p14:modId xmlns:p14="http://schemas.microsoft.com/office/powerpoint/2010/main" val="66211928"/>
              </p:ext>
            </p:extLst>
          </p:nvPr>
        </p:nvGraphicFramePr>
        <p:xfrm>
          <a:off x="10783038" y="4783070"/>
          <a:ext cx="1310640" cy="1483360"/>
        </p:xfrm>
        <a:graphic>
          <a:graphicData uri="http://schemas.openxmlformats.org/drawingml/2006/table">
            <a:tbl>
              <a:tblPr firstRow="1" bandRow="1">
                <a:tableStyleId>{5C22544A-7EE6-4342-B048-85BDC9FD1C3A}</a:tableStyleId>
              </a:tblPr>
              <a:tblGrid>
                <a:gridCol w="478155">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err="1" smtClean="0"/>
                        <a:t>M</a:t>
                      </a:r>
                      <a:r>
                        <a:rPr lang="en-US" i="0" baseline="30000" dirty="0" err="1" smtClean="0"/>
                        <a:t>s</a:t>
                      </a:r>
                      <a:endParaRPr lang="en-US" i="1" baseline="30000" dirty="0"/>
                    </a:p>
                  </a:txBody>
                  <a:tcPr/>
                </a:tc>
                <a:extLst>
                  <a:ext uri="{0D108BD9-81ED-4DB2-BD59-A6C34878D82A}">
                    <a16:rowId xmlns:a16="http://schemas.microsoft.com/office/drawing/2014/main" val="3893950874"/>
                  </a:ext>
                </a:extLst>
              </a:tr>
              <a:tr h="370840">
                <a:tc>
                  <a:txBody>
                    <a:bodyPr/>
                    <a:lstStyle/>
                    <a:p>
                      <a:r>
                        <a:rPr lang="en-US" b="1" i="1" dirty="0" err="1" smtClean="0"/>
                        <a:t>E</a:t>
                      </a:r>
                      <a:r>
                        <a:rPr lang="en-US" b="1" i="0" baseline="30000" dirty="0" err="1" smtClean="0"/>
                        <a:t>e</a:t>
                      </a:r>
                      <a:endParaRPr lang="en-US" b="1" i="1" baseline="30000"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536674149"/>
                  </a:ext>
                </a:extLst>
              </a:tr>
              <a:tr h="370840">
                <a:tc>
                  <a:txBody>
                    <a:bodyPr/>
                    <a:lstStyle/>
                    <a:p>
                      <a:r>
                        <a:rPr lang="en-US" b="1" i="1" dirty="0" smtClean="0"/>
                        <a:t>R</a:t>
                      </a:r>
                      <a:r>
                        <a:rPr lang="en-US" b="1" i="0" dirty="0" smtClean="0"/>
                        <a:t>*</a:t>
                      </a:r>
                      <a:endParaRPr lang="en-US" b="1" i="1"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798329610"/>
                  </a:ext>
                </a:extLst>
              </a:tr>
              <a:tr h="370840">
                <a:tc>
                  <a:txBody>
                    <a:bodyPr/>
                    <a:lstStyle/>
                    <a:p>
                      <a:r>
                        <a:rPr lang="en-US" b="1" i="1" dirty="0" smtClean="0"/>
                        <a:t>L</a:t>
                      </a:r>
                      <a:r>
                        <a:rPr lang="en-US" b="1" i="0" baseline="-25000" dirty="0" smtClean="0"/>
                        <a:t>0</a:t>
                      </a:r>
                      <a:endParaRPr lang="en-US" b="1" i="1" baseline="-25000"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535071463"/>
                  </a:ext>
                </a:extLst>
              </a:tr>
            </a:tbl>
          </a:graphicData>
        </a:graphic>
      </p:graphicFrame>
    </p:spTree>
    <p:extLst>
      <p:ext uri="{BB962C8B-B14F-4D97-AF65-F5344CB8AC3E}">
        <p14:creationId xmlns:p14="http://schemas.microsoft.com/office/powerpoint/2010/main" val="2001307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2800" dirty="0"/>
              <a:t>How a Central Bank Fixes the Exchange Rate</a:t>
            </a:r>
            <a:endParaRPr lang="en-US" sz="2800"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18"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p:cNvGrpSpPr/>
          <p:nvPr/>
        </p:nvGrpSpPr>
        <p:grpSpPr>
          <a:xfrm>
            <a:off x="169989" y="1751175"/>
            <a:ext cx="5178755" cy="4486268"/>
            <a:chOff x="1526845" y="1751175"/>
            <a:chExt cx="5178755" cy="4486268"/>
          </a:xfrm>
        </p:grpSpPr>
        <p:grpSp>
          <p:nvGrpSpPr>
            <p:cNvPr id="24" name="Group 23"/>
            <p:cNvGrpSpPr/>
            <p:nvPr/>
          </p:nvGrpSpPr>
          <p:grpSpPr>
            <a:xfrm>
              <a:off x="1526845" y="1751175"/>
              <a:ext cx="5178755" cy="4486268"/>
              <a:chOff x="1526845" y="1751175"/>
              <a:chExt cx="5178755" cy="4486268"/>
            </a:xfrm>
          </p:grpSpPr>
          <p:sp>
            <p:nvSpPr>
              <p:cNvPr id="9" name="Freeform 8"/>
              <p:cNvSpPr/>
              <p:nvPr/>
            </p:nvSpPr>
            <p:spPr>
              <a:xfrm>
                <a:off x="4116224" y="17511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0991" y="3151965"/>
                <a:ext cx="3092152"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215784" y="3179038"/>
                <a:ext cx="0" cy="2746037"/>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013531" y="5868111"/>
                <a:ext cx="470018" cy="369332"/>
              </a:xfrm>
              <a:prstGeom prst="rect">
                <a:avLst/>
              </a:prstGeom>
              <a:noFill/>
            </p:spPr>
            <p:txBody>
              <a:bodyPr wrap="square" rtlCol="0">
                <a:spAutoFit/>
              </a:bodyPr>
              <a:lstStyle/>
              <a:p>
                <a:pPr algn="r"/>
                <a:r>
                  <a:rPr lang="en-US" i="1" dirty="0"/>
                  <a:t>Y</a:t>
                </a:r>
                <a:r>
                  <a:rPr lang="en-US" baseline="30000" dirty="0"/>
                  <a:t>3</a:t>
                </a:r>
              </a:p>
            </p:txBody>
          </p:sp>
          <p:sp>
            <p:nvSpPr>
              <p:cNvPr id="28" name="TextBox 27"/>
              <p:cNvSpPr txBox="1"/>
              <p:nvPr/>
            </p:nvSpPr>
            <p:spPr>
              <a:xfrm>
                <a:off x="1526845" y="2945450"/>
                <a:ext cx="470018" cy="369332"/>
              </a:xfrm>
              <a:prstGeom prst="rect">
                <a:avLst/>
              </a:prstGeom>
              <a:noFill/>
            </p:spPr>
            <p:txBody>
              <a:bodyPr wrap="square" rtlCol="0">
                <a:spAutoFit/>
              </a:bodyPr>
              <a:lstStyle/>
              <a:p>
                <a:pPr algn="r"/>
                <a:r>
                  <a:rPr lang="en-US" i="1" dirty="0"/>
                  <a:t>E</a:t>
                </a:r>
                <a:r>
                  <a:rPr lang="en-US" baseline="30000" dirty="0"/>
                  <a:t>3</a:t>
                </a:r>
              </a:p>
            </p:txBody>
          </p:sp>
          <p:sp>
            <p:nvSpPr>
              <p:cNvPr id="11" name="Oval 10"/>
              <p:cNvSpPr/>
              <p:nvPr/>
            </p:nvSpPr>
            <p:spPr>
              <a:xfrm>
                <a:off x="5156676" y="310710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a:off x="5234296" y="2944026"/>
              <a:ext cx="470018" cy="369332"/>
            </a:xfrm>
            <a:prstGeom prst="rect">
              <a:avLst/>
            </a:prstGeom>
            <a:noFill/>
          </p:spPr>
          <p:txBody>
            <a:bodyPr wrap="square" rtlCol="0">
              <a:spAutoFit/>
            </a:bodyPr>
            <a:lstStyle/>
            <a:p>
              <a:pPr algn="ctr"/>
              <a:r>
                <a:rPr lang="en-US" dirty="0"/>
                <a:t>3</a:t>
              </a:r>
              <a:endParaRPr lang="en-US" baseline="30000" dirty="0"/>
            </a:p>
          </p:txBody>
        </p:sp>
      </p:grpSp>
      <p:cxnSp>
        <p:nvCxnSpPr>
          <p:cNvPr id="180225" name="Straight Arrow Connector 180224"/>
          <p:cNvCxnSpPr/>
          <p:nvPr/>
        </p:nvCxnSpPr>
        <p:spPr>
          <a:xfrm>
            <a:off x="4112452" y="4324173"/>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256306" y="4493664"/>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0229" name="TextBox 180228"/>
          <p:cNvSpPr txBox="1"/>
          <p:nvPr/>
        </p:nvSpPr>
        <p:spPr>
          <a:xfrm>
            <a:off x="5984245" y="1997026"/>
            <a:ext cx="6123127" cy="4031873"/>
          </a:xfrm>
          <a:prstGeom prst="rect">
            <a:avLst/>
          </a:prstGeom>
          <a:solidFill>
            <a:srgbClr val="FFC000"/>
          </a:solidFill>
        </p:spPr>
        <p:txBody>
          <a:bodyPr wrap="square" rtlCol="0">
            <a:spAutoFit/>
          </a:bodyPr>
          <a:lstStyle/>
          <a:p>
            <a:r>
              <a:rPr lang="en-US" sz="1600" b="1" dirty="0"/>
              <a:t>Let us return to the case in which the </a:t>
            </a:r>
            <a:r>
              <a:rPr lang="en-US" sz="1600" b="1" i="1" dirty="0"/>
              <a:t>AA</a:t>
            </a:r>
            <a:r>
              <a:rPr lang="en-US" sz="1600" b="1" dirty="0"/>
              <a:t> curve shifts right for some reason and moves the equilibrium from point 1 to point 3.</a:t>
            </a:r>
          </a:p>
          <a:p>
            <a:endParaRPr lang="en-US" sz="1600" b="1" dirty="0"/>
          </a:p>
          <a:p>
            <a:r>
              <a:rPr lang="en-US" sz="1600" b="1" dirty="0"/>
              <a:t>To bring the exchange rate back to </a:t>
            </a:r>
            <a:r>
              <a:rPr lang="en-US" sz="1600" b="1" i="1" dirty="0"/>
              <a:t>E</a:t>
            </a:r>
            <a:r>
              <a:rPr lang="en-US" sz="1600" b="1" baseline="30000" dirty="0"/>
              <a:t>1</a:t>
            </a:r>
            <a:r>
              <a:rPr lang="en-US" sz="1600" b="1" dirty="0"/>
              <a:t>, the central bank must reduce the money supply to shift the </a:t>
            </a:r>
            <a:r>
              <a:rPr lang="en-US" sz="1600" b="1" i="1" dirty="0"/>
              <a:t>AA</a:t>
            </a:r>
            <a:r>
              <a:rPr lang="en-US" sz="1600" b="1" dirty="0"/>
              <a:t> curve back where it was.</a:t>
            </a:r>
          </a:p>
          <a:p>
            <a:endParaRPr lang="en-US" sz="1600" b="1" dirty="0"/>
          </a:p>
          <a:p>
            <a:r>
              <a:rPr lang="en-US" sz="1600" b="1" dirty="0"/>
              <a:t>But there’s a slight problem. To reduce the money supply the central bank must sell financial assets from its reserves, as we saw earlier. But what if the central bank has exhausted its reserve of assets and has no assets left to sell?</a:t>
            </a:r>
          </a:p>
          <a:p>
            <a:endParaRPr lang="en-US" sz="1600" b="1" dirty="0"/>
          </a:p>
          <a:p>
            <a:r>
              <a:rPr lang="en-US" sz="1600" b="1" dirty="0"/>
              <a:t>In this case, the central bank will no longer be able to keep the exchange rate fixed. The country will be forced to return to flexible exchange rates.</a:t>
            </a:r>
          </a:p>
          <a:p>
            <a:endParaRPr lang="en-US" sz="1600" b="1" dirty="0"/>
          </a:p>
          <a:p>
            <a:r>
              <a:rPr lang="en-US" sz="1600" b="1" dirty="0"/>
              <a:t>More on this later!</a:t>
            </a:r>
          </a:p>
        </p:txBody>
      </p:sp>
    </p:spTree>
    <p:extLst>
      <p:ext uri="{BB962C8B-B14F-4D97-AF65-F5344CB8AC3E}">
        <p14:creationId xmlns:p14="http://schemas.microsoft.com/office/powerpoint/2010/main" val="23077649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2800" dirty="0"/>
              <a:t>How a Central Bank Fixes the Exchange Rate</a:t>
            </a:r>
            <a:endParaRPr lang="en-US" sz="2800"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189"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Group 28"/>
          <p:cNvGrpSpPr/>
          <p:nvPr/>
        </p:nvGrpSpPr>
        <p:grpSpPr>
          <a:xfrm>
            <a:off x="163010" y="2741776"/>
            <a:ext cx="3728104" cy="3488547"/>
            <a:chOff x="1529696" y="2741775"/>
            <a:chExt cx="3728104" cy="3488547"/>
          </a:xfrm>
        </p:grpSpPr>
        <p:grpSp>
          <p:nvGrpSpPr>
            <p:cNvPr id="19" name="Group 18"/>
            <p:cNvGrpSpPr/>
            <p:nvPr/>
          </p:nvGrpSpPr>
          <p:grpSpPr>
            <a:xfrm>
              <a:off x="1529696" y="2741775"/>
              <a:ext cx="3728104" cy="3488547"/>
              <a:chOff x="1529696" y="2741775"/>
              <a:chExt cx="3728104" cy="3488547"/>
            </a:xfrm>
          </p:grpSpPr>
          <p:sp>
            <p:nvSpPr>
              <p:cNvPr id="3" name="Freeform 2"/>
              <p:cNvSpPr/>
              <p:nvPr/>
            </p:nvSpPr>
            <p:spPr>
              <a:xfrm>
                <a:off x="2668424" y="27417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2050991" y="4452350"/>
                <a:ext cx="2008261"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053576" y="4486542"/>
                <a:ext cx="0" cy="1370173"/>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9696" y="4272896"/>
                <a:ext cx="470018" cy="369332"/>
              </a:xfrm>
              <a:prstGeom prst="rect">
                <a:avLst/>
              </a:prstGeom>
              <a:noFill/>
            </p:spPr>
            <p:txBody>
              <a:bodyPr wrap="square" rtlCol="0">
                <a:spAutoFit/>
              </a:bodyPr>
              <a:lstStyle/>
              <a:p>
                <a:pPr algn="r"/>
                <a:r>
                  <a:rPr lang="en-US" i="1" dirty="0"/>
                  <a:t>E</a:t>
                </a:r>
                <a:r>
                  <a:rPr lang="en-US" baseline="30000" dirty="0"/>
                  <a:t>2</a:t>
                </a:r>
              </a:p>
            </p:txBody>
          </p:sp>
          <p:sp>
            <p:nvSpPr>
              <p:cNvPr id="21" name="TextBox 20"/>
              <p:cNvSpPr txBox="1"/>
              <p:nvPr/>
            </p:nvSpPr>
            <p:spPr>
              <a:xfrm>
                <a:off x="3767269" y="5860990"/>
                <a:ext cx="470018" cy="369332"/>
              </a:xfrm>
              <a:prstGeom prst="rect">
                <a:avLst/>
              </a:prstGeom>
              <a:noFill/>
            </p:spPr>
            <p:txBody>
              <a:bodyPr wrap="square" rtlCol="0">
                <a:spAutoFit/>
              </a:bodyPr>
              <a:lstStyle/>
              <a:p>
                <a:pPr algn="r"/>
                <a:r>
                  <a:rPr lang="en-US" i="1" dirty="0"/>
                  <a:t>Y</a:t>
                </a:r>
                <a:r>
                  <a:rPr lang="en-US" baseline="30000" dirty="0"/>
                  <a:t>2</a:t>
                </a:r>
              </a:p>
            </p:txBody>
          </p:sp>
          <p:sp>
            <p:nvSpPr>
              <p:cNvPr id="12" name="Oval 11"/>
              <p:cNvSpPr/>
              <p:nvPr/>
            </p:nvSpPr>
            <p:spPr>
              <a:xfrm>
                <a:off x="4010084" y="4404672"/>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p:cNvSpPr txBox="1"/>
            <p:nvPr/>
          </p:nvSpPr>
          <p:spPr>
            <a:xfrm>
              <a:off x="4039310" y="4252957"/>
              <a:ext cx="470018" cy="369332"/>
            </a:xfrm>
            <a:prstGeom prst="rect">
              <a:avLst/>
            </a:prstGeom>
            <a:noFill/>
          </p:spPr>
          <p:txBody>
            <a:bodyPr wrap="square" rtlCol="0">
              <a:spAutoFit/>
            </a:bodyPr>
            <a:lstStyle/>
            <a:p>
              <a:pPr algn="ctr"/>
              <a:r>
                <a:rPr lang="en-US" dirty="0"/>
                <a:t>2</a:t>
              </a:r>
              <a:endParaRPr lang="en-US" baseline="30000" dirty="0"/>
            </a:p>
          </p:txBody>
        </p:sp>
      </p:grpSp>
      <p:grpSp>
        <p:nvGrpSpPr>
          <p:cNvPr id="26" name="Group 25"/>
          <p:cNvGrpSpPr/>
          <p:nvPr/>
        </p:nvGrpSpPr>
        <p:grpSpPr>
          <a:xfrm>
            <a:off x="160160" y="1751175"/>
            <a:ext cx="5178755" cy="4486268"/>
            <a:chOff x="1526845" y="1751175"/>
            <a:chExt cx="5178755" cy="4486268"/>
          </a:xfrm>
        </p:grpSpPr>
        <p:grpSp>
          <p:nvGrpSpPr>
            <p:cNvPr id="24" name="Group 23"/>
            <p:cNvGrpSpPr/>
            <p:nvPr/>
          </p:nvGrpSpPr>
          <p:grpSpPr>
            <a:xfrm>
              <a:off x="1526845" y="1751175"/>
              <a:ext cx="5178755" cy="4486268"/>
              <a:chOff x="1526845" y="1751175"/>
              <a:chExt cx="5178755" cy="4486268"/>
            </a:xfrm>
          </p:grpSpPr>
          <p:sp>
            <p:nvSpPr>
              <p:cNvPr id="9" name="Freeform 8"/>
              <p:cNvSpPr/>
              <p:nvPr/>
            </p:nvSpPr>
            <p:spPr>
              <a:xfrm>
                <a:off x="4116224" y="17511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0991" y="3151965"/>
                <a:ext cx="3092152"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215784" y="3179038"/>
                <a:ext cx="0" cy="2746037"/>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013531" y="5868111"/>
                <a:ext cx="470018" cy="369332"/>
              </a:xfrm>
              <a:prstGeom prst="rect">
                <a:avLst/>
              </a:prstGeom>
              <a:noFill/>
            </p:spPr>
            <p:txBody>
              <a:bodyPr wrap="square" rtlCol="0">
                <a:spAutoFit/>
              </a:bodyPr>
              <a:lstStyle/>
              <a:p>
                <a:pPr algn="r"/>
                <a:r>
                  <a:rPr lang="en-US" i="1" dirty="0"/>
                  <a:t>Y</a:t>
                </a:r>
                <a:r>
                  <a:rPr lang="en-US" baseline="30000" dirty="0"/>
                  <a:t>3</a:t>
                </a:r>
              </a:p>
            </p:txBody>
          </p:sp>
          <p:sp>
            <p:nvSpPr>
              <p:cNvPr id="28" name="TextBox 27"/>
              <p:cNvSpPr txBox="1"/>
              <p:nvPr/>
            </p:nvSpPr>
            <p:spPr>
              <a:xfrm>
                <a:off x="1526845" y="2945450"/>
                <a:ext cx="470018" cy="369332"/>
              </a:xfrm>
              <a:prstGeom prst="rect">
                <a:avLst/>
              </a:prstGeom>
              <a:noFill/>
            </p:spPr>
            <p:txBody>
              <a:bodyPr wrap="square" rtlCol="0">
                <a:spAutoFit/>
              </a:bodyPr>
              <a:lstStyle/>
              <a:p>
                <a:pPr algn="r"/>
                <a:r>
                  <a:rPr lang="en-US" i="1" dirty="0"/>
                  <a:t>E</a:t>
                </a:r>
                <a:r>
                  <a:rPr lang="en-US" baseline="30000" dirty="0"/>
                  <a:t>3</a:t>
                </a:r>
              </a:p>
            </p:txBody>
          </p:sp>
          <p:sp>
            <p:nvSpPr>
              <p:cNvPr id="11" name="Oval 10"/>
              <p:cNvSpPr/>
              <p:nvPr/>
            </p:nvSpPr>
            <p:spPr>
              <a:xfrm>
                <a:off x="5156676" y="310710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a:off x="5234296" y="2944026"/>
              <a:ext cx="470018" cy="369332"/>
            </a:xfrm>
            <a:prstGeom prst="rect">
              <a:avLst/>
            </a:prstGeom>
            <a:noFill/>
          </p:spPr>
          <p:txBody>
            <a:bodyPr wrap="square" rtlCol="0">
              <a:spAutoFit/>
            </a:bodyPr>
            <a:lstStyle/>
            <a:p>
              <a:pPr algn="ctr"/>
              <a:r>
                <a:rPr lang="en-US" dirty="0"/>
                <a:t>3</a:t>
              </a:r>
              <a:endParaRPr lang="en-US" baseline="30000" dirty="0"/>
            </a:p>
          </p:txBody>
        </p:sp>
      </p:grpSp>
      <p:cxnSp>
        <p:nvCxnSpPr>
          <p:cNvPr id="180225" name="Straight Arrow Connector 180224"/>
          <p:cNvCxnSpPr/>
          <p:nvPr/>
        </p:nvCxnSpPr>
        <p:spPr>
          <a:xfrm>
            <a:off x="2060178" y="3469593"/>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246477" y="4493664"/>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096000" y="1423335"/>
            <a:ext cx="5472160" cy="3785652"/>
          </a:xfrm>
          <a:prstGeom prst="rect">
            <a:avLst/>
          </a:prstGeom>
          <a:noFill/>
        </p:spPr>
        <p:txBody>
          <a:bodyPr wrap="square" rtlCol="0">
            <a:spAutoFit/>
          </a:bodyPr>
          <a:lstStyle/>
          <a:p>
            <a:r>
              <a:rPr lang="en-US" sz="2000" dirty="0" smtClean="0"/>
              <a:t>The effect of </a:t>
            </a:r>
            <a:r>
              <a:rPr lang="en-US" sz="2000" dirty="0"/>
              <a:t>changes in </a:t>
            </a:r>
            <a:r>
              <a:rPr lang="en-US" sz="2000" i="1" dirty="0" err="1" smtClean="0"/>
              <a:t>E</a:t>
            </a:r>
            <a:r>
              <a:rPr lang="en-US" sz="2000" baseline="30000" dirty="0" err="1" smtClean="0"/>
              <a:t>e</a:t>
            </a:r>
            <a:r>
              <a:rPr lang="en-US" sz="2000" dirty="0" smtClean="0"/>
              <a:t> need to be looked at carefully. If people trust the central bank to preserve the fixed exchange rate system for the foreseeable future, then </a:t>
            </a:r>
            <a:r>
              <a:rPr lang="en-US" sz="2000" i="1" dirty="0" err="1"/>
              <a:t>E</a:t>
            </a:r>
            <a:r>
              <a:rPr lang="en-US" sz="2000" baseline="30000" dirty="0" err="1"/>
              <a:t>e</a:t>
            </a:r>
            <a:r>
              <a:rPr lang="en-US" sz="2000" dirty="0" smtClean="0"/>
              <a:t> = </a:t>
            </a:r>
            <a:r>
              <a:rPr lang="en-US" sz="2000" i="1" dirty="0" err="1" smtClean="0"/>
              <a:t>E</a:t>
            </a:r>
            <a:r>
              <a:rPr lang="en-US" sz="2000" baseline="30000" dirty="0" err="1" smtClean="0"/>
              <a:t>Target</a:t>
            </a:r>
            <a:r>
              <a:rPr lang="en-US" sz="2000" dirty="0" smtClean="0"/>
              <a:t>. </a:t>
            </a:r>
          </a:p>
          <a:p>
            <a:endParaRPr lang="en-US" sz="2000" dirty="0"/>
          </a:p>
          <a:p>
            <a:r>
              <a:rPr lang="en-US" sz="2000" dirty="0" smtClean="0"/>
              <a:t>In this case, </a:t>
            </a:r>
            <a:r>
              <a:rPr lang="en-US" sz="2000" i="1" dirty="0" err="1"/>
              <a:t>E</a:t>
            </a:r>
            <a:r>
              <a:rPr lang="en-US" sz="2000" baseline="30000" dirty="0" err="1"/>
              <a:t>e</a:t>
            </a:r>
            <a:r>
              <a:rPr lang="en-US" sz="2000" dirty="0" smtClean="0"/>
              <a:t> cannot change unless </a:t>
            </a:r>
            <a:r>
              <a:rPr lang="en-US" sz="2000" i="1" dirty="0" err="1" smtClean="0"/>
              <a:t>E</a:t>
            </a:r>
            <a:r>
              <a:rPr lang="en-US" sz="2000" baseline="30000" dirty="0" err="1" smtClean="0"/>
              <a:t>Target</a:t>
            </a:r>
            <a:r>
              <a:rPr lang="en-US" sz="2000" dirty="0" smtClean="0"/>
              <a:t> also changes in an identical manner, and vice versa.</a:t>
            </a:r>
            <a:br>
              <a:rPr lang="en-US" sz="2000" dirty="0" smtClean="0"/>
            </a:br>
            <a:r>
              <a:rPr lang="en-US" sz="2000" dirty="0" smtClean="0"/>
              <a:t/>
            </a:r>
            <a:br>
              <a:rPr lang="en-US" sz="2000" dirty="0" smtClean="0"/>
            </a:br>
            <a:r>
              <a:rPr lang="en-US" sz="2000" dirty="0" smtClean="0"/>
              <a:t>On the other hand, if people do not trust the central bank to preserve the fixed exchange rate system, then </a:t>
            </a:r>
            <a:r>
              <a:rPr lang="en-US" sz="2000" i="1" dirty="0" err="1"/>
              <a:t>E</a:t>
            </a:r>
            <a:r>
              <a:rPr lang="en-US" sz="2000" baseline="30000" dirty="0" err="1"/>
              <a:t>e</a:t>
            </a:r>
            <a:r>
              <a:rPr lang="en-US" sz="2000" dirty="0" smtClean="0"/>
              <a:t> and </a:t>
            </a:r>
            <a:r>
              <a:rPr lang="en-US" sz="2000" i="1" dirty="0" err="1" smtClean="0"/>
              <a:t>E</a:t>
            </a:r>
            <a:r>
              <a:rPr lang="en-US" sz="2000" baseline="30000" dirty="0" err="1" smtClean="0"/>
              <a:t>Target</a:t>
            </a:r>
            <a:r>
              <a:rPr lang="en-US" sz="2000" dirty="0" smtClean="0"/>
              <a:t> need not be equal and may move independently.</a:t>
            </a:r>
            <a:endParaRPr lang="en-US" sz="2000" dirty="0"/>
          </a:p>
        </p:txBody>
      </p:sp>
    </p:spTree>
    <p:extLst>
      <p:ext uri="{BB962C8B-B14F-4D97-AF65-F5344CB8AC3E}">
        <p14:creationId xmlns:p14="http://schemas.microsoft.com/office/powerpoint/2010/main" val="1188578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a:bodyPr>
          <a:lstStyle/>
          <a:p>
            <a:r>
              <a:rPr lang="en-US" dirty="0"/>
              <a:t>Shift of the </a:t>
            </a:r>
            <a:r>
              <a:rPr lang="en-US" i="1" dirty="0"/>
              <a:t>DD</a:t>
            </a:r>
            <a:r>
              <a:rPr lang="en-US" dirty="0"/>
              <a:t> </a:t>
            </a:r>
            <a:r>
              <a:rPr lang="en-US" dirty="0" smtClean="0"/>
              <a:t>Curve to the Right</a:t>
            </a:r>
            <a:endParaRPr lang="en-US"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8"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sp>
        <p:nvSpPr>
          <p:cNvPr id="180229" name="TextBox 180228"/>
          <p:cNvSpPr txBox="1"/>
          <p:nvPr/>
        </p:nvSpPr>
        <p:spPr>
          <a:xfrm>
            <a:off x="5823664" y="1504037"/>
            <a:ext cx="6014375" cy="707886"/>
          </a:xfrm>
          <a:prstGeom prst="rect">
            <a:avLst/>
          </a:prstGeom>
          <a:noFill/>
        </p:spPr>
        <p:txBody>
          <a:bodyPr wrap="square" rtlCol="0">
            <a:spAutoFit/>
          </a:bodyPr>
          <a:lstStyle/>
          <a:p>
            <a:r>
              <a:rPr lang="en-US" sz="2000" dirty="0"/>
              <a:t>Suppose the central bank wants to fix the value of the exchange rate at </a:t>
            </a:r>
            <a:r>
              <a:rPr lang="en-US" sz="2000" i="1" dirty="0"/>
              <a:t>E</a:t>
            </a:r>
            <a:r>
              <a:rPr lang="en-US" sz="2000" baseline="30000" dirty="0"/>
              <a:t>1</a:t>
            </a:r>
            <a:r>
              <a:rPr lang="en-US" sz="2000" dirty="0"/>
              <a:t>. </a:t>
            </a:r>
          </a:p>
        </p:txBody>
      </p:sp>
      <p:grpSp>
        <p:nvGrpSpPr>
          <p:cNvPr id="10" name="Group 9"/>
          <p:cNvGrpSpPr/>
          <p:nvPr/>
        </p:nvGrpSpPr>
        <p:grpSpPr>
          <a:xfrm>
            <a:off x="2723740" y="2438401"/>
            <a:ext cx="2767399" cy="3116375"/>
            <a:chOff x="4178916" y="2438400"/>
            <a:chExt cx="2767399" cy="3116375"/>
          </a:xfrm>
        </p:grpSpPr>
        <p:sp>
          <p:nvSpPr>
            <p:cNvPr id="2" name="Freeform 1"/>
            <p:cNvSpPr/>
            <p:nvPr/>
          </p:nvSpPr>
          <p:spPr>
            <a:xfrm>
              <a:off x="4178916" y="2700480"/>
              <a:ext cx="2572284" cy="2854295"/>
            </a:xfrm>
            <a:custGeom>
              <a:avLst/>
              <a:gdLst>
                <a:gd name="connsiteX0" fmla="*/ 2572284 w 2572284"/>
                <a:gd name="connsiteY0" fmla="*/ 0 h 2854295"/>
                <a:gd name="connsiteX1" fmla="*/ 1999716 w 2572284"/>
                <a:gd name="connsiteY1" fmla="*/ 752030 h 2854295"/>
                <a:gd name="connsiteX2" fmla="*/ 1410056 w 2572284"/>
                <a:gd name="connsiteY2" fmla="*/ 1452785 h 2854295"/>
                <a:gd name="connsiteX3" fmla="*/ 769121 w 2572284"/>
                <a:gd name="connsiteY3" fmla="*/ 2127903 h 2854295"/>
                <a:gd name="connsiteX4" fmla="*/ 0 w 2572284"/>
                <a:gd name="connsiteY4" fmla="*/ 2854295 h 2854295"/>
                <a:gd name="connsiteX5" fmla="*/ 0 w 2572284"/>
                <a:gd name="connsiteY5" fmla="*/ 2854295 h 285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2284" h="2854295">
                  <a:moveTo>
                    <a:pt x="2572284" y="0"/>
                  </a:moveTo>
                  <a:cubicBezTo>
                    <a:pt x="2382852" y="254949"/>
                    <a:pt x="2193421" y="509899"/>
                    <a:pt x="1999716" y="752030"/>
                  </a:cubicBezTo>
                  <a:cubicBezTo>
                    <a:pt x="1806011" y="994161"/>
                    <a:pt x="1615155" y="1223473"/>
                    <a:pt x="1410056" y="1452785"/>
                  </a:cubicBezTo>
                  <a:cubicBezTo>
                    <a:pt x="1204957" y="1682097"/>
                    <a:pt x="1004130" y="1894318"/>
                    <a:pt x="769121" y="2127903"/>
                  </a:cubicBezTo>
                  <a:cubicBezTo>
                    <a:pt x="534112" y="2361488"/>
                    <a:pt x="0" y="2854295"/>
                    <a:pt x="0" y="2854295"/>
                  </a:cubicBezTo>
                  <a:lnTo>
                    <a:pt x="0" y="285429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267796" y="443171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140294" y="4490815"/>
              <a:ext cx="320470" cy="369332"/>
            </a:xfrm>
            <a:prstGeom prst="rect">
              <a:avLst/>
            </a:prstGeom>
            <a:noFill/>
          </p:spPr>
          <p:txBody>
            <a:bodyPr wrap="square" rtlCol="0">
              <a:spAutoFit/>
            </a:bodyPr>
            <a:lstStyle/>
            <a:p>
              <a:r>
                <a:rPr lang="en-US" dirty="0"/>
                <a:t>2</a:t>
              </a:r>
              <a:endParaRPr lang="en-US" baseline="30000" dirty="0"/>
            </a:p>
          </p:txBody>
        </p:sp>
        <p:sp>
          <p:nvSpPr>
            <p:cNvPr id="19" name="TextBox 18"/>
            <p:cNvSpPr txBox="1"/>
            <p:nvPr/>
          </p:nvSpPr>
          <p:spPr>
            <a:xfrm>
              <a:off x="6358077" y="2438400"/>
              <a:ext cx="588238" cy="369332"/>
            </a:xfrm>
            <a:prstGeom prst="rect">
              <a:avLst/>
            </a:prstGeom>
            <a:noFill/>
          </p:spPr>
          <p:txBody>
            <a:bodyPr wrap="square" rtlCol="0">
              <a:spAutoFit/>
            </a:bodyPr>
            <a:lstStyle/>
            <a:p>
              <a:r>
                <a:rPr lang="en-US" i="1" dirty="0"/>
                <a:t>DD</a:t>
              </a:r>
              <a:r>
                <a:rPr lang="en-US" baseline="30000" dirty="0"/>
                <a:t>2</a:t>
              </a:r>
            </a:p>
          </p:txBody>
        </p:sp>
      </p:grpSp>
      <p:cxnSp>
        <p:nvCxnSpPr>
          <p:cNvPr id="180225" name="Straight Arrow Connector 180224"/>
          <p:cNvCxnSpPr/>
          <p:nvPr/>
        </p:nvCxnSpPr>
        <p:spPr>
          <a:xfrm>
            <a:off x="2484434" y="2444097"/>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2811350" y="1767532"/>
            <a:ext cx="2652727" cy="4568191"/>
            <a:chOff x="4266526" y="1767531"/>
            <a:chExt cx="2652727" cy="4568191"/>
          </a:xfrm>
        </p:grpSpPr>
        <p:cxnSp>
          <p:nvCxnSpPr>
            <p:cNvPr id="13" name="Straight Connector 12"/>
            <p:cNvCxnSpPr/>
            <p:nvPr/>
          </p:nvCxnSpPr>
          <p:spPr>
            <a:xfrm>
              <a:off x="4657458" y="3784369"/>
              <a:ext cx="1264779"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4266526" y="1767531"/>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875928" y="3749464"/>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984903" y="3574991"/>
              <a:ext cx="320470" cy="369332"/>
            </a:xfrm>
            <a:prstGeom prst="rect">
              <a:avLst/>
            </a:prstGeom>
            <a:noFill/>
          </p:spPr>
          <p:txBody>
            <a:bodyPr wrap="square" rtlCol="0">
              <a:spAutoFit/>
            </a:bodyPr>
            <a:lstStyle/>
            <a:p>
              <a:r>
                <a:rPr lang="en-US" dirty="0"/>
                <a:t>3</a:t>
              </a:r>
              <a:endParaRPr lang="en-US" baseline="30000" dirty="0"/>
            </a:p>
          </p:txBody>
        </p:sp>
        <p:sp>
          <p:nvSpPr>
            <p:cNvPr id="20" name="TextBox 19"/>
            <p:cNvSpPr txBox="1"/>
            <p:nvPr/>
          </p:nvSpPr>
          <p:spPr>
            <a:xfrm>
              <a:off x="6331015" y="4513604"/>
              <a:ext cx="588238" cy="369332"/>
            </a:xfrm>
            <a:prstGeom prst="rect">
              <a:avLst/>
            </a:prstGeom>
            <a:noFill/>
          </p:spPr>
          <p:txBody>
            <a:bodyPr wrap="square" rtlCol="0">
              <a:spAutoFit/>
            </a:bodyPr>
            <a:lstStyle/>
            <a:p>
              <a:r>
                <a:rPr lang="en-US" i="1" dirty="0"/>
                <a:t>AA</a:t>
              </a:r>
              <a:r>
                <a:rPr lang="en-US" baseline="30000" dirty="0"/>
                <a:t>2</a:t>
              </a:r>
            </a:p>
          </p:txBody>
        </p:sp>
        <p:cxnSp>
          <p:nvCxnSpPr>
            <p:cNvPr id="21" name="Straight Connector 20"/>
            <p:cNvCxnSpPr/>
            <p:nvPr/>
          </p:nvCxnSpPr>
          <p:spPr>
            <a:xfrm flipV="1">
              <a:off x="5908076" y="3845608"/>
              <a:ext cx="0" cy="2025353"/>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675891" y="5966390"/>
              <a:ext cx="646635" cy="369332"/>
            </a:xfrm>
            <a:prstGeom prst="rect">
              <a:avLst/>
            </a:prstGeom>
            <a:noFill/>
          </p:spPr>
          <p:txBody>
            <a:bodyPr wrap="square" rtlCol="0">
              <a:spAutoFit/>
            </a:bodyPr>
            <a:lstStyle/>
            <a:p>
              <a:r>
                <a:rPr lang="en-US" i="1" dirty="0"/>
                <a:t>Y</a:t>
              </a:r>
              <a:r>
                <a:rPr lang="en-US" baseline="30000" dirty="0"/>
                <a:t>3</a:t>
              </a:r>
            </a:p>
          </p:txBody>
        </p:sp>
      </p:grpSp>
      <p:cxnSp>
        <p:nvCxnSpPr>
          <p:cNvPr id="23" name="Straight Arrow Connector 22"/>
          <p:cNvCxnSpPr/>
          <p:nvPr/>
        </p:nvCxnSpPr>
        <p:spPr>
          <a:xfrm>
            <a:off x="3482867" y="6117365"/>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823664" y="2202129"/>
            <a:ext cx="6014375" cy="1631216"/>
          </a:xfrm>
          <a:prstGeom prst="rect">
            <a:avLst/>
          </a:prstGeom>
          <a:noFill/>
        </p:spPr>
        <p:txBody>
          <a:bodyPr wrap="square" rtlCol="0">
            <a:spAutoFit/>
          </a:bodyPr>
          <a:lstStyle/>
          <a:p>
            <a:r>
              <a:rPr lang="en-US" sz="2000" dirty="0" smtClean="0"/>
              <a:t>We have seen before that any exogenous change that </a:t>
            </a:r>
            <a:r>
              <a:rPr lang="en-US" sz="2000" i="1" dirty="0" smtClean="0"/>
              <a:t>increases</a:t>
            </a:r>
            <a:r>
              <a:rPr lang="en-US" sz="2000" dirty="0" smtClean="0"/>
              <a:t> aggregate demand -- </a:t>
            </a:r>
            <a:r>
              <a:rPr lang="en-US" sz="2000" i="1" dirty="0" smtClean="0"/>
              <a:t>C</a:t>
            </a:r>
            <a:r>
              <a:rPr lang="en-US" sz="2000" baseline="-25000" dirty="0" smtClean="0"/>
              <a:t>0</a:t>
            </a:r>
            <a:r>
              <a:rPr lang="en-US" sz="2000" dirty="0" smtClean="0"/>
              <a:t>↑, </a:t>
            </a:r>
            <a:r>
              <a:rPr lang="en-US" sz="2000" i="1" dirty="0" smtClean="0"/>
              <a:t>T</a:t>
            </a:r>
            <a:r>
              <a:rPr lang="en-US" sz="2000" i="1" dirty="0" smtClean="0">
                <a:latin typeface="Calibri" panose="020F0502020204030204" pitchFamily="34" charset="0"/>
                <a:cs typeface="Calibri" panose="020F0502020204030204" pitchFamily="34" charset="0"/>
              </a:rPr>
              <a:t>↓, I</a:t>
            </a:r>
            <a:r>
              <a:rPr lang="en-US" sz="2000" dirty="0" smtClean="0"/>
              <a:t>↑, </a:t>
            </a:r>
            <a:r>
              <a:rPr lang="en-US" sz="2000" i="1" dirty="0" smtClean="0"/>
              <a:t>G</a:t>
            </a:r>
            <a:r>
              <a:rPr lang="en-US" sz="2000" dirty="0" smtClean="0"/>
              <a:t>↑, </a:t>
            </a:r>
            <a:r>
              <a:rPr lang="en-US" sz="2000" i="1" dirty="0" smtClean="0"/>
              <a:t>CA</a:t>
            </a:r>
            <a:r>
              <a:rPr lang="en-US" sz="2000" baseline="-25000" dirty="0" smtClean="0"/>
              <a:t>0</a:t>
            </a:r>
            <a:r>
              <a:rPr lang="en-US" sz="2000" dirty="0" smtClean="0"/>
              <a:t>↑, and/or </a:t>
            </a:r>
            <a:r>
              <a:rPr lang="en-US" sz="2000" i="1" dirty="0" smtClean="0"/>
              <a:t>P</a:t>
            </a:r>
            <a:r>
              <a:rPr lang="en-US" sz="2000" dirty="0" smtClean="0"/>
              <a:t>*↑ -- s</a:t>
            </a:r>
            <a:r>
              <a:rPr lang="en-US" sz="2000" dirty="0" smtClean="0">
                <a:latin typeface="Calibri" panose="020F0502020204030204" pitchFamily="34" charset="0"/>
                <a:cs typeface="Calibri" panose="020F0502020204030204" pitchFamily="34" charset="0"/>
              </a:rPr>
              <a:t>hifts </a:t>
            </a:r>
            <a:r>
              <a:rPr lang="en-US" sz="2000" dirty="0" smtClean="0"/>
              <a:t>the </a:t>
            </a:r>
            <a:r>
              <a:rPr lang="en-US" sz="2000" i="1" dirty="0" smtClean="0"/>
              <a:t>DD </a:t>
            </a:r>
            <a:r>
              <a:rPr lang="en-US" sz="2000" dirty="0" smtClean="0"/>
              <a:t>curve to the </a:t>
            </a:r>
            <a:r>
              <a:rPr lang="en-US" sz="2000" i="1" dirty="0" smtClean="0"/>
              <a:t>right</a:t>
            </a:r>
            <a:r>
              <a:rPr lang="en-US" sz="2000" dirty="0" smtClean="0"/>
              <a:t>. So, the short-run equilibrium would shift from point 1 to point 2 under flexible exchange rates. </a:t>
            </a:r>
            <a:endParaRPr lang="en-US" sz="2000" dirty="0"/>
          </a:p>
        </p:txBody>
      </p:sp>
      <p:sp>
        <p:nvSpPr>
          <p:cNvPr id="27" name="TextBox 26"/>
          <p:cNvSpPr txBox="1"/>
          <p:nvPr/>
        </p:nvSpPr>
        <p:spPr>
          <a:xfrm>
            <a:off x="5823664" y="4089926"/>
            <a:ext cx="6014375" cy="2554545"/>
          </a:xfrm>
          <a:prstGeom prst="rect">
            <a:avLst/>
          </a:prstGeom>
          <a:noFill/>
        </p:spPr>
        <p:txBody>
          <a:bodyPr wrap="square" rtlCol="0">
            <a:spAutoFit/>
          </a:bodyPr>
          <a:lstStyle/>
          <a:p>
            <a:r>
              <a:rPr lang="en-US" sz="2000" dirty="0" smtClean="0"/>
              <a:t>All that the central bank has to do under fixed exchange rates is to </a:t>
            </a:r>
            <a:r>
              <a:rPr lang="en-US" sz="2000" i="1" dirty="0" smtClean="0"/>
              <a:t>increase</a:t>
            </a:r>
            <a:r>
              <a:rPr lang="en-US" sz="2000" dirty="0" smtClean="0"/>
              <a:t> the money supply (</a:t>
            </a:r>
            <a:r>
              <a:rPr lang="en-US" sz="2000" i="1" dirty="0" err="1" smtClean="0"/>
              <a:t>M</a:t>
            </a:r>
            <a:r>
              <a:rPr lang="en-US" sz="2000" baseline="30000" dirty="0" err="1" smtClean="0"/>
              <a:t>s</a:t>
            </a:r>
            <a:r>
              <a:rPr lang="en-US" sz="2000" dirty="0" smtClean="0"/>
              <a:t>↑) and shift the </a:t>
            </a:r>
            <a:r>
              <a:rPr lang="en-US" sz="2000" i="1" dirty="0" smtClean="0"/>
              <a:t>AA</a:t>
            </a:r>
            <a:r>
              <a:rPr lang="en-US" sz="2000" dirty="0" smtClean="0"/>
              <a:t> curve to the </a:t>
            </a:r>
            <a:r>
              <a:rPr lang="en-US" sz="2000" i="1" dirty="0" smtClean="0"/>
              <a:t>right, thereby </a:t>
            </a:r>
            <a:r>
              <a:rPr lang="en-US" sz="2000" dirty="0" smtClean="0"/>
              <a:t>taking the short-run equilibrium to point 3.</a:t>
            </a:r>
          </a:p>
          <a:p>
            <a:endParaRPr lang="en-US" sz="2000" dirty="0" smtClean="0"/>
          </a:p>
          <a:p>
            <a:r>
              <a:rPr lang="en-US" sz="2000" dirty="0" smtClean="0"/>
              <a:t>So, the effect on income (</a:t>
            </a:r>
            <a:r>
              <a:rPr lang="en-US" sz="2000" i="1" dirty="0" smtClean="0"/>
              <a:t>Y</a:t>
            </a:r>
            <a:r>
              <a:rPr lang="en-US" sz="2000" dirty="0" smtClean="0"/>
              <a:t>↑) now is in the </a:t>
            </a:r>
            <a:r>
              <a:rPr lang="en-US" sz="2000" i="1" dirty="0" smtClean="0"/>
              <a:t>same</a:t>
            </a:r>
            <a:r>
              <a:rPr lang="en-US" sz="2000" dirty="0" smtClean="0"/>
              <a:t> direction as under flexible exchange rates, but </a:t>
            </a:r>
            <a:r>
              <a:rPr lang="en-US" sz="2000" i="1" dirty="0" smtClean="0"/>
              <a:t>larger</a:t>
            </a:r>
            <a:r>
              <a:rPr lang="en-US" sz="2000" dirty="0" smtClean="0"/>
              <a:t> in magnitude.</a:t>
            </a:r>
            <a:endParaRPr lang="en-US" sz="2000" dirty="0"/>
          </a:p>
        </p:txBody>
      </p:sp>
    </p:spTree>
    <p:extLst>
      <p:ext uri="{BB962C8B-B14F-4D97-AF65-F5344CB8AC3E}">
        <p14:creationId xmlns:p14="http://schemas.microsoft.com/office/powerpoint/2010/main" val="4070159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02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a:bodyPr>
          <a:lstStyle/>
          <a:p>
            <a:r>
              <a:rPr lang="en-US" dirty="0"/>
              <a:t>Shift of the </a:t>
            </a:r>
            <a:r>
              <a:rPr lang="en-US" i="1" dirty="0"/>
              <a:t>DD</a:t>
            </a:r>
            <a:r>
              <a:rPr lang="en-US" dirty="0"/>
              <a:t> </a:t>
            </a:r>
            <a:r>
              <a:rPr lang="en-US" dirty="0" smtClean="0"/>
              <a:t>Curve to the Right</a:t>
            </a:r>
            <a:endParaRPr lang="en-US"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8"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sp>
        <p:nvSpPr>
          <p:cNvPr id="180229" name="TextBox 180228"/>
          <p:cNvSpPr txBox="1"/>
          <p:nvPr/>
        </p:nvSpPr>
        <p:spPr>
          <a:xfrm>
            <a:off x="5823665" y="1504037"/>
            <a:ext cx="4592986" cy="1938992"/>
          </a:xfrm>
          <a:prstGeom prst="rect">
            <a:avLst/>
          </a:prstGeom>
          <a:noFill/>
        </p:spPr>
        <p:txBody>
          <a:bodyPr wrap="square" rtlCol="0">
            <a:spAutoFit/>
          </a:bodyPr>
          <a:lstStyle/>
          <a:p>
            <a:r>
              <a:rPr lang="en-US" sz="2000" dirty="0" smtClean="0"/>
              <a:t>We have just seen that </a:t>
            </a:r>
            <a:r>
              <a:rPr lang="en-US" sz="2000" i="1" dirty="0" smtClean="0"/>
              <a:t>C</a:t>
            </a:r>
            <a:r>
              <a:rPr lang="en-US" sz="2000" baseline="-25000" dirty="0" smtClean="0"/>
              <a:t>0</a:t>
            </a:r>
            <a:r>
              <a:rPr lang="en-US" sz="2000" dirty="0" smtClean="0"/>
              <a:t>↑, </a:t>
            </a:r>
            <a:r>
              <a:rPr lang="en-US" sz="2000" i="1" dirty="0" smtClean="0"/>
              <a:t>T</a:t>
            </a:r>
            <a:r>
              <a:rPr lang="en-US" sz="2000" i="1" dirty="0" smtClean="0">
                <a:latin typeface="Calibri" panose="020F0502020204030204" pitchFamily="34" charset="0"/>
                <a:cs typeface="Calibri" panose="020F0502020204030204" pitchFamily="34" charset="0"/>
              </a:rPr>
              <a:t>↓, I</a:t>
            </a:r>
            <a:r>
              <a:rPr lang="en-US" sz="2000" dirty="0" smtClean="0"/>
              <a:t>↑, </a:t>
            </a:r>
            <a:r>
              <a:rPr lang="en-US" sz="2000" i="1" dirty="0" smtClean="0"/>
              <a:t>G</a:t>
            </a:r>
            <a:r>
              <a:rPr lang="en-US" sz="2000" dirty="0" smtClean="0"/>
              <a:t>↑, </a:t>
            </a:r>
            <a:r>
              <a:rPr lang="en-US" sz="2000" i="1" dirty="0" smtClean="0"/>
              <a:t>CA</a:t>
            </a:r>
            <a:r>
              <a:rPr lang="en-US" sz="2000" baseline="-25000" dirty="0" smtClean="0"/>
              <a:t>0</a:t>
            </a:r>
            <a:r>
              <a:rPr lang="en-US" sz="2000" dirty="0" smtClean="0"/>
              <a:t>↑, and/or </a:t>
            </a:r>
            <a:r>
              <a:rPr lang="en-US" sz="2000" i="1" dirty="0" smtClean="0"/>
              <a:t>P</a:t>
            </a:r>
            <a:r>
              <a:rPr lang="en-US" sz="2000" dirty="0" smtClean="0"/>
              <a:t>*↑</a:t>
            </a:r>
            <a:r>
              <a:rPr lang="en-US" sz="2000" dirty="0" smtClean="0">
                <a:latin typeface="Calibri" panose="020F0502020204030204" pitchFamily="34" charset="0"/>
                <a:cs typeface="Calibri" panose="020F0502020204030204" pitchFamily="34" charset="0"/>
              </a:rPr>
              <a:t> shifts </a:t>
            </a:r>
            <a:r>
              <a:rPr lang="en-US" sz="2000" dirty="0" smtClean="0"/>
              <a:t>the </a:t>
            </a:r>
            <a:r>
              <a:rPr lang="en-US" sz="2000" i="1" dirty="0" smtClean="0"/>
              <a:t>DD </a:t>
            </a:r>
            <a:r>
              <a:rPr lang="en-US" sz="2000" dirty="0" smtClean="0"/>
              <a:t>curve to the </a:t>
            </a:r>
            <a:r>
              <a:rPr lang="en-US" sz="2000" i="1" dirty="0" smtClean="0"/>
              <a:t>right</a:t>
            </a:r>
            <a:r>
              <a:rPr lang="en-US" sz="2000" dirty="0" smtClean="0"/>
              <a:t>. The central bank has to </a:t>
            </a:r>
            <a:r>
              <a:rPr lang="en-US" sz="2000" i="1" dirty="0" smtClean="0"/>
              <a:t>increase</a:t>
            </a:r>
            <a:r>
              <a:rPr lang="en-US" sz="2000" dirty="0" smtClean="0"/>
              <a:t> the money supply (</a:t>
            </a:r>
            <a:r>
              <a:rPr lang="en-US" sz="2000" i="1" dirty="0" err="1" smtClean="0"/>
              <a:t>M</a:t>
            </a:r>
            <a:r>
              <a:rPr lang="en-US" sz="2000" baseline="30000" dirty="0" err="1" smtClean="0"/>
              <a:t>s</a:t>
            </a:r>
            <a:r>
              <a:rPr lang="en-US" sz="2000" dirty="0" smtClean="0"/>
              <a:t>↑) and shift the </a:t>
            </a:r>
            <a:r>
              <a:rPr lang="en-US" sz="2000" i="1" dirty="0" smtClean="0"/>
              <a:t>AA</a:t>
            </a:r>
            <a:r>
              <a:rPr lang="en-US" sz="2000" dirty="0" smtClean="0"/>
              <a:t> curve to the </a:t>
            </a:r>
            <a:r>
              <a:rPr lang="en-US" sz="2000" i="1" dirty="0" smtClean="0"/>
              <a:t>right, thereby </a:t>
            </a:r>
            <a:r>
              <a:rPr lang="en-US" sz="2000" dirty="0" smtClean="0"/>
              <a:t>taking the short-run equilibrium to point 3.</a:t>
            </a:r>
            <a:endParaRPr lang="en-US" sz="2000" dirty="0"/>
          </a:p>
        </p:txBody>
      </p:sp>
      <p:grpSp>
        <p:nvGrpSpPr>
          <p:cNvPr id="10" name="Group 9"/>
          <p:cNvGrpSpPr/>
          <p:nvPr/>
        </p:nvGrpSpPr>
        <p:grpSpPr>
          <a:xfrm>
            <a:off x="2723740" y="2438401"/>
            <a:ext cx="2767399" cy="3116375"/>
            <a:chOff x="4178916" y="2438400"/>
            <a:chExt cx="2767399" cy="3116375"/>
          </a:xfrm>
        </p:grpSpPr>
        <p:sp>
          <p:nvSpPr>
            <p:cNvPr id="2" name="Freeform 1"/>
            <p:cNvSpPr/>
            <p:nvPr/>
          </p:nvSpPr>
          <p:spPr>
            <a:xfrm>
              <a:off x="4178916" y="2700480"/>
              <a:ext cx="2572284" cy="2854295"/>
            </a:xfrm>
            <a:custGeom>
              <a:avLst/>
              <a:gdLst>
                <a:gd name="connsiteX0" fmla="*/ 2572284 w 2572284"/>
                <a:gd name="connsiteY0" fmla="*/ 0 h 2854295"/>
                <a:gd name="connsiteX1" fmla="*/ 1999716 w 2572284"/>
                <a:gd name="connsiteY1" fmla="*/ 752030 h 2854295"/>
                <a:gd name="connsiteX2" fmla="*/ 1410056 w 2572284"/>
                <a:gd name="connsiteY2" fmla="*/ 1452785 h 2854295"/>
                <a:gd name="connsiteX3" fmla="*/ 769121 w 2572284"/>
                <a:gd name="connsiteY3" fmla="*/ 2127903 h 2854295"/>
                <a:gd name="connsiteX4" fmla="*/ 0 w 2572284"/>
                <a:gd name="connsiteY4" fmla="*/ 2854295 h 2854295"/>
                <a:gd name="connsiteX5" fmla="*/ 0 w 2572284"/>
                <a:gd name="connsiteY5" fmla="*/ 2854295 h 285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2284" h="2854295">
                  <a:moveTo>
                    <a:pt x="2572284" y="0"/>
                  </a:moveTo>
                  <a:cubicBezTo>
                    <a:pt x="2382852" y="254949"/>
                    <a:pt x="2193421" y="509899"/>
                    <a:pt x="1999716" y="752030"/>
                  </a:cubicBezTo>
                  <a:cubicBezTo>
                    <a:pt x="1806011" y="994161"/>
                    <a:pt x="1615155" y="1223473"/>
                    <a:pt x="1410056" y="1452785"/>
                  </a:cubicBezTo>
                  <a:cubicBezTo>
                    <a:pt x="1204957" y="1682097"/>
                    <a:pt x="1004130" y="1894318"/>
                    <a:pt x="769121" y="2127903"/>
                  </a:cubicBezTo>
                  <a:cubicBezTo>
                    <a:pt x="534112" y="2361488"/>
                    <a:pt x="0" y="2854295"/>
                    <a:pt x="0" y="2854295"/>
                  </a:cubicBezTo>
                  <a:lnTo>
                    <a:pt x="0" y="285429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267796" y="443171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140294" y="4490815"/>
              <a:ext cx="320470" cy="369332"/>
            </a:xfrm>
            <a:prstGeom prst="rect">
              <a:avLst/>
            </a:prstGeom>
            <a:noFill/>
          </p:spPr>
          <p:txBody>
            <a:bodyPr wrap="square" rtlCol="0">
              <a:spAutoFit/>
            </a:bodyPr>
            <a:lstStyle/>
            <a:p>
              <a:r>
                <a:rPr lang="en-US" dirty="0"/>
                <a:t>2</a:t>
              </a:r>
              <a:endParaRPr lang="en-US" baseline="30000" dirty="0"/>
            </a:p>
          </p:txBody>
        </p:sp>
        <p:sp>
          <p:nvSpPr>
            <p:cNvPr id="19" name="TextBox 18"/>
            <p:cNvSpPr txBox="1"/>
            <p:nvPr/>
          </p:nvSpPr>
          <p:spPr>
            <a:xfrm>
              <a:off x="6358077" y="2438400"/>
              <a:ext cx="588238" cy="369332"/>
            </a:xfrm>
            <a:prstGeom prst="rect">
              <a:avLst/>
            </a:prstGeom>
            <a:noFill/>
          </p:spPr>
          <p:txBody>
            <a:bodyPr wrap="square" rtlCol="0">
              <a:spAutoFit/>
            </a:bodyPr>
            <a:lstStyle/>
            <a:p>
              <a:r>
                <a:rPr lang="en-US" i="1" dirty="0"/>
                <a:t>DD</a:t>
              </a:r>
              <a:r>
                <a:rPr lang="en-US" baseline="30000" dirty="0"/>
                <a:t>2</a:t>
              </a:r>
            </a:p>
          </p:txBody>
        </p:sp>
      </p:grpSp>
      <p:cxnSp>
        <p:nvCxnSpPr>
          <p:cNvPr id="180225" name="Straight Arrow Connector 180224"/>
          <p:cNvCxnSpPr/>
          <p:nvPr/>
        </p:nvCxnSpPr>
        <p:spPr>
          <a:xfrm>
            <a:off x="2484434" y="2444097"/>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2811350" y="1767532"/>
            <a:ext cx="2652727" cy="4568191"/>
            <a:chOff x="4266526" y="1767531"/>
            <a:chExt cx="2652727" cy="4568191"/>
          </a:xfrm>
        </p:grpSpPr>
        <p:cxnSp>
          <p:nvCxnSpPr>
            <p:cNvPr id="13" name="Straight Connector 12"/>
            <p:cNvCxnSpPr/>
            <p:nvPr/>
          </p:nvCxnSpPr>
          <p:spPr>
            <a:xfrm>
              <a:off x="4657458" y="3784369"/>
              <a:ext cx="1264779"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4266526" y="1767531"/>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875928" y="3749464"/>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984903" y="3574991"/>
              <a:ext cx="320470" cy="369332"/>
            </a:xfrm>
            <a:prstGeom prst="rect">
              <a:avLst/>
            </a:prstGeom>
            <a:noFill/>
          </p:spPr>
          <p:txBody>
            <a:bodyPr wrap="square" rtlCol="0">
              <a:spAutoFit/>
            </a:bodyPr>
            <a:lstStyle/>
            <a:p>
              <a:r>
                <a:rPr lang="en-US" dirty="0"/>
                <a:t>3</a:t>
              </a:r>
              <a:endParaRPr lang="en-US" baseline="30000" dirty="0"/>
            </a:p>
          </p:txBody>
        </p:sp>
        <p:sp>
          <p:nvSpPr>
            <p:cNvPr id="20" name="TextBox 19"/>
            <p:cNvSpPr txBox="1"/>
            <p:nvPr/>
          </p:nvSpPr>
          <p:spPr>
            <a:xfrm>
              <a:off x="6331015" y="4513604"/>
              <a:ext cx="588238" cy="369332"/>
            </a:xfrm>
            <a:prstGeom prst="rect">
              <a:avLst/>
            </a:prstGeom>
            <a:noFill/>
          </p:spPr>
          <p:txBody>
            <a:bodyPr wrap="square" rtlCol="0">
              <a:spAutoFit/>
            </a:bodyPr>
            <a:lstStyle/>
            <a:p>
              <a:r>
                <a:rPr lang="en-US" i="1" dirty="0"/>
                <a:t>AA</a:t>
              </a:r>
              <a:r>
                <a:rPr lang="en-US" baseline="30000" dirty="0"/>
                <a:t>2</a:t>
              </a:r>
            </a:p>
          </p:txBody>
        </p:sp>
        <p:cxnSp>
          <p:nvCxnSpPr>
            <p:cNvPr id="21" name="Straight Connector 20"/>
            <p:cNvCxnSpPr/>
            <p:nvPr/>
          </p:nvCxnSpPr>
          <p:spPr>
            <a:xfrm flipV="1">
              <a:off x="5908076" y="3845608"/>
              <a:ext cx="0" cy="2025353"/>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675891" y="5966390"/>
              <a:ext cx="646635" cy="369332"/>
            </a:xfrm>
            <a:prstGeom prst="rect">
              <a:avLst/>
            </a:prstGeom>
            <a:noFill/>
          </p:spPr>
          <p:txBody>
            <a:bodyPr wrap="square" rtlCol="0">
              <a:spAutoFit/>
            </a:bodyPr>
            <a:lstStyle/>
            <a:p>
              <a:r>
                <a:rPr lang="en-US" i="1" dirty="0"/>
                <a:t>Y</a:t>
              </a:r>
              <a:r>
                <a:rPr lang="en-US" baseline="30000" dirty="0"/>
                <a:t>3</a:t>
              </a:r>
            </a:p>
          </p:txBody>
        </p:sp>
      </p:grpSp>
      <p:cxnSp>
        <p:nvCxnSpPr>
          <p:cNvPr id="23" name="Straight Arrow Connector 22"/>
          <p:cNvCxnSpPr/>
          <p:nvPr/>
        </p:nvCxnSpPr>
        <p:spPr>
          <a:xfrm>
            <a:off x="3482867" y="6117365"/>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699534581"/>
              </p:ext>
            </p:extLst>
          </p:nvPr>
        </p:nvGraphicFramePr>
        <p:xfrm>
          <a:off x="10419242" y="1587578"/>
          <a:ext cx="1667828" cy="2966720"/>
        </p:xfrm>
        <a:graphic>
          <a:graphicData uri="http://schemas.openxmlformats.org/drawingml/2006/table">
            <a:tbl>
              <a:tblPr firstRow="1" bandRow="1">
                <a:tableStyleId>{5C22544A-7EE6-4342-B048-85BDC9FD1C3A}</a:tableStyleId>
              </a:tblPr>
              <a:tblGrid>
                <a:gridCol w="835343">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extLst>
                  <a:ext uri="{0D108BD9-81ED-4DB2-BD59-A6C34878D82A}">
                    <a16:rowId xmlns:a16="http://schemas.microsoft.com/office/drawing/2014/main" val="3893950874"/>
                  </a:ext>
                </a:extLst>
              </a:tr>
              <a:tr h="37084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536674149"/>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798329610"/>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35071463"/>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00998821"/>
                  </a:ext>
                </a:extLst>
              </a:tr>
            </a:tbl>
          </a:graphicData>
        </a:graphic>
      </p:graphicFrame>
    </p:spTree>
    <p:extLst>
      <p:ext uri="{BB962C8B-B14F-4D97-AF65-F5344CB8AC3E}">
        <p14:creationId xmlns:p14="http://schemas.microsoft.com/office/powerpoint/2010/main" val="2825612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a:bodyPr>
          <a:lstStyle/>
          <a:p>
            <a:r>
              <a:rPr lang="en-US" dirty="0"/>
              <a:t>Shift of the </a:t>
            </a:r>
            <a:r>
              <a:rPr lang="en-US" i="1" dirty="0"/>
              <a:t>DD</a:t>
            </a:r>
            <a:r>
              <a:rPr lang="en-US" dirty="0"/>
              <a:t> </a:t>
            </a:r>
            <a:r>
              <a:rPr lang="en-US" dirty="0" smtClean="0"/>
              <a:t>Curve to the Left</a:t>
            </a:r>
            <a:endParaRPr lang="en-US" i="1" dirty="0"/>
          </a:p>
        </p:txBody>
      </p:sp>
      <p:sp>
        <p:nvSpPr>
          <p:cNvPr id="180229" name="TextBox 180228"/>
          <p:cNvSpPr txBox="1"/>
          <p:nvPr/>
        </p:nvSpPr>
        <p:spPr>
          <a:xfrm>
            <a:off x="5823664" y="1504037"/>
            <a:ext cx="6014375" cy="5016758"/>
          </a:xfrm>
          <a:prstGeom prst="rect">
            <a:avLst/>
          </a:prstGeom>
          <a:noFill/>
        </p:spPr>
        <p:txBody>
          <a:bodyPr wrap="square" rtlCol="0">
            <a:spAutoFit/>
          </a:bodyPr>
          <a:lstStyle/>
          <a:p>
            <a:r>
              <a:rPr lang="en-US" sz="2000" dirty="0"/>
              <a:t>Suppose the central bank wants to fix the value of the exchange rate at </a:t>
            </a:r>
            <a:r>
              <a:rPr lang="en-US" sz="2000" i="1" dirty="0"/>
              <a:t>E</a:t>
            </a:r>
            <a:r>
              <a:rPr lang="en-US" sz="2000" baseline="30000" dirty="0"/>
              <a:t>1</a:t>
            </a:r>
            <a:r>
              <a:rPr lang="en-US" sz="2000" dirty="0"/>
              <a:t>. </a:t>
            </a:r>
            <a:endParaRPr lang="en-US" sz="2000" dirty="0" smtClean="0"/>
          </a:p>
          <a:p>
            <a:endParaRPr lang="en-US" sz="2000" dirty="0"/>
          </a:p>
          <a:p>
            <a:r>
              <a:rPr lang="en-US" sz="2000" dirty="0"/>
              <a:t>We have seen before that any exogenous change that </a:t>
            </a:r>
            <a:r>
              <a:rPr lang="en-US" sz="2000" i="1" dirty="0" smtClean="0"/>
              <a:t>decreases</a:t>
            </a:r>
            <a:r>
              <a:rPr lang="en-US" sz="2000" dirty="0" smtClean="0"/>
              <a:t> </a:t>
            </a:r>
            <a:r>
              <a:rPr lang="en-US" sz="2000" dirty="0"/>
              <a:t>aggregate demand -- </a:t>
            </a:r>
            <a:r>
              <a:rPr lang="en-US" sz="2000" i="1" dirty="0" smtClean="0"/>
              <a:t>C</a:t>
            </a:r>
            <a:r>
              <a:rPr lang="en-US" sz="2000" baseline="-25000" dirty="0" smtClean="0"/>
              <a:t>0</a:t>
            </a:r>
            <a:r>
              <a:rPr lang="en-US" sz="2000" i="1" dirty="0" smtClean="0">
                <a:latin typeface="Calibri" panose="020F0502020204030204" pitchFamily="34" charset="0"/>
                <a:cs typeface="Calibri" panose="020F0502020204030204" pitchFamily="34" charset="0"/>
              </a:rPr>
              <a:t>↓</a:t>
            </a:r>
            <a:r>
              <a:rPr lang="en-US" sz="2000" dirty="0" smtClean="0"/>
              <a:t>, </a:t>
            </a:r>
            <a:r>
              <a:rPr lang="en-US" sz="2000" i="1" dirty="0" smtClean="0"/>
              <a:t>T</a:t>
            </a:r>
            <a:r>
              <a:rPr lang="en-US" sz="2000" dirty="0" smtClean="0"/>
              <a:t>↑</a:t>
            </a:r>
            <a:r>
              <a:rPr lang="en-US" sz="2000" i="1" dirty="0" smtClean="0">
                <a:latin typeface="Calibri" panose="020F0502020204030204" pitchFamily="34" charset="0"/>
                <a:cs typeface="Calibri" panose="020F0502020204030204" pitchFamily="34" charset="0"/>
              </a:rPr>
              <a:t>, I↓</a:t>
            </a:r>
            <a:r>
              <a:rPr lang="en-US" sz="2000" dirty="0" smtClean="0"/>
              <a:t>, </a:t>
            </a:r>
            <a:r>
              <a:rPr lang="en-US" sz="2000" i="1" dirty="0" smtClean="0"/>
              <a:t>G</a:t>
            </a:r>
            <a:r>
              <a:rPr lang="en-US" sz="2000" i="1" dirty="0" smtClean="0">
                <a:latin typeface="Calibri" panose="020F0502020204030204" pitchFamily="34" charset="0"/>
                <a:cs typeface="Calibri" panose="020F0502020204030204" pitchFamily="34" charset="0"/>
              </a:rPr>
              <a:t>↓</a:t>
            </a:r>
            <a:r>
              <a:rPr lang="en-US" sz="2000" dirty="0" smtClean="0"/>
              <a:t>, </a:t>
            </a:r>
            <a:r>
              <a:rPr lang="en-US" sz="2000" i="1" dirty="0" smtClean="0"/>
              <a:t>CA</a:t>
            </a:r>
            <a:r>
              <a:rPr lang="en-US" sz="2000" baseline="-25000" dirty="0" smtClean="0"/>
              <a:t>0</a:t>
            </a:r>
            <a:r>
              <a:rPr lang="en-US" sz="2000" i="1" dirty="0" smtClean="0">
                <a:latin typeface="Calibri" panose="020F0502020204030204" pitchFamily="34" charset="0"/>
                <a:cs typeface="Calibri" panose="020F0502020204030204" pitchFamily="34" charset="0"/>
              </a:rPr>
              <a:t>↓</a:t>
            </a:r>
            <a:r>
              <a:rPr lang="en-US" sz="2000" dirty="0" smtClean="0"/>
              <a:t>, and/or </a:t>
            </a:r>
            <a:r>
              <a:rPr lang="en-US" sz="2000" i="1" dirty="0" smtClean="0"/>
              <a:t>P</a:t>
            </a:r>
            <a:r>
              <a:rPr lang="en-US" sz="2000" dirty="0" smtClean="0"/>
              <a:t>*</a:t>
            </a:r>
            <a:r>
              <a:rPr lang="en-US" sz="2000" i="1" dirty="0" smtClean="0">
                <a:latin typeface="Calibri" panose="020F0502020204030204" pitchFamily="34" charset="0"/>
                <a:cs typeface="Calibri" panose="020F0502020204030204" pitchFamily="34" charset="0"/>
              </a:rPr>
              <a:t>↓</a:t>
            </a:r>
            <a:r>
              <a:rPr lang="en-US" sz="2000" dirty="0"/>
              <a:t> -- </a:t>
            </a:r>
            <a:r>
              <a:rPr lang="en-US" sz="2000" dirty="0" smtClean="0">
                <a:latin typeface="Calibri" panose="020F0502020204030204" pitchFamily="34" charset="0"/>
                <a:cs typeface="Calibri" panose="020F0502020204030204" pitchFamily="34" charset="0"/>
              </a:rPr>
              <a:t>shifts </a:t>
            </a:r>
            <a:r>
              <a:rPr lang="en-US" sz="2000" dirty="0" smtClean="0"/>
              <a:t>the </a:t>
            </a:r>
            <a:r>
              <a:rPr lang="en-US" sz="2000" i="1" dirty="0"/>
              <a:t>DD </a:t>
            </a:r>
            <a:r>
              <a:rPr lang="en-US" sz="2000" dirty="0"/>
              <a:t>curve </a:t>
            </a:r>
            <a:r>
              <a:rPr lang="en-US" sz="2000" dirty="0" smtClean="0"/>
              <a:t>to the </a:t>
            </a:r>
            <a:r>
              <a:rPr lang="en-US" sz="2000" i="1" dirty="0" smtClean="0"/>
              <a:t>left</a:t>
            </a:r>
            <a:r>
              <a:rPr lang="en-US" sz="2000" dirty="0" smtClean="0"/>
              <a:t>. </a:t>
            </a:r>
          </a:p>
          <a:p>
            <a:r>
              <a:rPr lang="en-US" sz="2000" dirty="0" smtClean="0"/>
              <a:t>So</a:t>
            </a:r>
            <a:r>
              <a:rPr lang="en-US" sz="2000" dirty="0"/>
              <a:t>, the short-run equilibrium would shift from point 1 to point 2 under flexible exchange rates. </a:t>
            </a:r>
            <a:endParaRPr lang="en-US" sz="2000" dirty="0" smtClean="0"/>
          </a:p>
          <a:p>
            <a:r>
              <a:rPr lang="en-US" sz="2000" dirty="0" smtClean="0"/>
              <a:t>All </a:t>
            </a:r>
            <a:r>
              <a:rPr lang="en-US" sz="2000" dirty="0"/>
              <a:t>that the central bank has to </a:t>
            </a:r>
            <a:r>
              <a:rPr lang="en-US" sz="2000" dirty="0" smtClean="0"/>
              <a:t>do under fixed exchange rates </a:t>
            </a:r>
            <a:r>
              <a:rPr lang="en-US" sz="2000" dirty="0"/>
              <a:t>is to </a:t>
            </a:r>
            <a:r>
              <a:rPr lang="en-US" sz="2000" i="1" dirty="0" smtClean="0"/>
              <a:t>decrease</a:t>
            </a:r>
            <a:r>
              <a:rPr lang="en-US" sz="2000" dirty="0" smtClean="0"/>
              <a:t> </a:t>
            </a:r>
            <a:r>
              <a:rPr lang="en-US" sz="2000" dirty="0"/>
              <a:t>the money supply </a:t>
            </a:r>
            <a:r>
              <a:rPr lang="en-US" sz="2000" dirty="0" smtClean="0"/>
              <a:t>(</a:t>
            </a:r>
            <a:r>
              <a:rPr lang="en-US" sz="2000" i="1" dirty="0" err="1" smtClean="0"/>
              <a:t>M</a:t>
            </a:r>
            <a:r>
              <a:rPr lang="en-US" sz="2000" baseline="30000" dirty="0" err="1" smtClean="0"/>
              <a:t>s</a:t>
            </a:r>
            <a:r>
              <a:rPr lang="en-US" sz="2000" i="1" dirty="0" smtClean="0">
                <a:latin typeface="Calibri" panose="020F0502020204030204" pitchFamily="34" charset="0"/>
                <a:cs typeface="Calibri" panose="020F0502020204030204" pitchFamily="34" charset="0"/>
              </a:rPr>
              <a:t>↓</a:t>
            </a:r>
            <a:r>
              <a:rPr lang="en-US" sz="2000" dirty="0" smtClean="0"/>
              <a:t>) </a:t>
            </a:r>
            <a:r>
              <a:rPr lang="en-US" sz="2000" dirty="0"/>
              <a:t>and shift the </a:t>
            </a:r>
            <a:r>
              <a:rPr lang="en-US" sz="2000" i="1" dirty="0"/>
              <a:t>AA</a:t>
            </a:r>
            <a:r>
              <a:rPr lang="en-US" sz="2000" dirty="0"/>
              <a:t> curve to the </a:t>
            </a:r>
            <a:r>
              <a:rPr lang="en-US" sz="2000" i="1" dirty="0" smtClean="0"/>
              <a:t>left, </a:t>
            </a:r>
            <a:r>
              <a:rPr lang="en-US" sz="2000" i="1" dirty="0"/>
              <a:t>thereby </a:t>
            </a:r>
            <a:r>
              <a:rPr lang="en-US" sz="2000" dirty="0"/>
              <a:t>taking the short-run equilibrium to point 3</a:t>
            </a:r>
            <a:r>
              <a:rPr lang="en-US" sz="2000" dirty="0" smtClean="0"/>
              <a:t>.</a:t>
            </a:r>
          </a:p>
          <a:p>
            <a:endParaRPr lang="en-US" sz="2000" dirty="0" smtClean="0"/>
          </a:p>
          <a:p>
            <a:r>
              <a:rPr lang="en-US" sz="2000" dirty="0" smtClean="0"/>
              <a:t>So, the effect on income (</a:t>
            </a:r>
            <a:r>
              <a:rPr lang="en-US" sz="2000" i="1" dirty="0" smtClean="0"/>
              <a:t>Y</a:t>
            </a:r>
            <a:r>
              <a:rPr lang="en-US" sz="2000" i="1" dirty="0" smtClean="0">
                <a:latin typeface="Calibri" panose="020F0502020204030204" pitchFamily="34" charset="0"/>
                <a:cs typeface="Calibri" panose="020F0502020204030204" pitchFamily="34" charset="0"/>
              </a:rPr>
              <a:t>↓</a:t>
            </a:r>
            <a:r>
              <a:rPr lang="en-US" sz="2000" dirty="0" smtClean="0"/>
              <a:t>) now is in the </a:t>
            </a:r>
            <a:r>
              <a:rPr lang="en-US" sz="2000" i="1" dirty="0" smtClean="0"/>
              <a:t>same</a:t>
            </a:r>
            <a:r>
              <a:rPr lang="en-US" sz="2000" dirty="0" smtClean="0"/>
              <a:t> direction as under flexible exchange rates, but </a:t>
            </a:r>
            <a:r>
              <a:rPr lang="en-US" sz="2000" i="1" dirty="0" smtClean="0"/>
              <a:t>larger</a:t>
            </a:r>
            <a:r>
              <a:rPr lang="en-US" sz="2000" dirty="0" smtClean="0"/>
              <a:t> in magnitude.</a:t>
            </a:r>
            <a:endParaRPr lang="en-US" sz="2000" dirty="0"/>
          </a:p>
        </p:txBody>
      </p:sp>
      <p:grpSp>
        <p:nvGrpSpPr>
          <p:cNvPr id="25" name="Group 24"/>
          <p:cNvGrpSpPr/>
          <p:nvPr/>
        </p:nvGrpSpPr>
        <p:grpSpPr>
          <a:xfrm>
            <a:off x="163354" y="1538288"/>
            <a:ext cx="5403850" cy="4806950"/>
            <a:chOff x="84698" y="1538288"/>
            <a:chExt cx="5403850" cy="4806950"/>
          </a:xfrm>
        </p:grpSpPr>
        <p:pic>
          <p:nvPicPr>
            <p:cNvPr id="26"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8"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p:cNvCxnSpPr/>
            <p:nvPr/>
          </p:nvCxnSpPr>
          <p:spPr>
            <a:xfrm flipH="1">
              <a:off x="3346136" y="4878225"/>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1081480" y="1639349"/>
              <a:ext cx="3163389" cy="2854295"/>
              <a:chOff x="2536656" y="1639348"/>
              <a:chExt cx="3163389" cy="2854295"/>
            </a:xfrm>
          </p:grpSpPr>
          <p:sp>
            <p:nvSpPr>
              <p:cNvPr id="37" name="Freeform 36"/>
              <p:cNvSpPr/>
              <p:nvPr/>
            </p:nvSpPr>
            <p:spPr>
              <a:xfrm>
                <a:off x="2536656" y="1639348"/>
                <a:ext cx="2572284" cy="2854295"/>
              </a:xfrm>
              <a:custGeom>
                <a:avLst/>
                <a:gdLst>
                  <a:gd name="connsiteX0" fmla="*/ 2572284 w 2572284"/>
                  <a:gd name="connsiteY0" fmla="*/ 0 h 2854295"/>
                  <a:gd name="connsiteX1" fmla="*/ 1999716 w 2572284"/>
                  <a:gd name="connsiteY1" fmla="*/ 752030 h 2854295"/>
                  <a:gd name="connsiteX2" fmla="*/ 1410056 w 2572284"/>
                  <a:gd name="connsiteY2" fmla="*/ 1452785 h 2854295"/>
                  <a:gd name="connsiteX3" fmla="*/ 769121 w 2572284"/>
                  <a:gd name="connsiteY3" fmla="*/ 2127903 h 2854295"/>
                  <a:gd name="connsiteX4" fmla="*/ 0 w 2572284"/>
                  <a:gd name="connsiteY4" fmla="*/ 2854295 h 2854295"/>
                  <a:gd name="connsiteX5" fmla="*/ 0 w 2572284"/>
                  <a:gd name="connsiteY5" fmla="*/ 2854295 h 285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2284" h="2854295">
                    <a:moveTo>
                      <a:pt x="2572284" y="0"/>
                    </a:moveTo>
                    <a:cubicBezTo>
                      <a:pt x="2382852" y="254949"/>
                      <a:pt x="2193421" y="509899"/>
                      <a:pt x="1999716" y="752030"/>
                    </a:cubicBezTo>
                    <a:cubicBezTo>
                      <a:pt x="1806011" y="994161"/>
                      <a:pt x="1615155" y="1223473"/>
                      <a:pt x="1410056" y="1452785"/>
                    </a:cubicBezTo>
                    <a:cubicBezTo>
                      <a:pt x="1204957" y="1682097"/>
                      <a:pt x="1004130" y="1894318"/>
                      <a:pt x="769121" y="2127903"/>
                    </a:cubicBezTo>
                    <a:cubicBezTo>
                      <a:pt x="534112" y="2361488"/>
                      <a:pt x="0" y="2854295"/>
                      <a:pt x="0" y="2854295"/>
                    </a:cubicBezTo>
                    <a:lnTo>
                      <a:pt x="0" y="285429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994442" y="297889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123344" y="2832931"/>
                <a:ext cx="320470" cy="369332"/>
              </a:xfrm>
              <a:prstGeom prst="rect">
                <a:avLst/>
              </a:prstGeom>
              <a:noFill/>
            </p:spPr>
            <p:txBody>
              <a:bodyPr wrap="square" rtlCol="0">
                <a:spAutoFit/>
              </a:bodyPr>
              <a:lstStyle/>
              <a:p>
                <a:r>
                  <a:rPr lang="en-US" dirty="0"/>
                  <a:t>2</a:t>
                </a:r>
                <a:endParaRPr lang="en-US" baseline="30000" dirty="0"/>
              </a:p>
            </p:txBody>
          </p:sp>
          <p:sp>
            <p:nvSpPr>
              <p:cNvPr id="40" name="TextBox 39"/>
              <p:cNvSpPr txBox="1"/>
              <p:nvPr/>
            </p:nvSpPr>
            <p:spPr>
              <a:xfrm>
                <a:off x="5053410" y="1643642"/>
                <a:ext cx="646635" cy="369332"/>
              </a:xfrm>
              <a:prstGeom prst="rect">
                <a:avLst/>
              </a:prstGeom>
              <a:noFill/>
            </p:spPr>
            <p:txBody>
              <a:bodyPr wrap="square" rtlCol="0">
                <a:spAutoFit/>
              </a:bodyPr>
              <a:lstStyle/>
              <a:p>
                <a:r>
                  <a:rPr lang="en-US" i="1" dirty="0"/>
                  <a:t>DD</a:t>
                </a:r>
                <a:r>
                  <a:rPr lang="en-US" baseline="30000" dirty="0"/>
                  <a:t>2</a:t>
                </a:r>
              </a:p>
            </p:txBody>
          </p:sp>
        </p:grpSp>
        <p:grpSp>
          <p:nvGrpSpPr>
            <p:cNvPr id="29" name="Group 28"/>
            <p:cNvGrpSpPr/>
            <p:nvPr/>
          </p:nvGrpSpPr>
          <p:grpSpPr>
            <a:xfrm>
              <a:off x="973959" y="2613585"/>
              <a:ext cx="3141298" cy="3047018"/>
              <a:chOff x="2429136" y="2613585"/>
              <a:chExt cx="3141298" cy="3047018"/>
            </a:xfrm>
          </p:grpSpPr>
          <p:sp>
            <p:nvSpPr>
              <p:cNvPr id="33" name="Freeform 32"/>
              <p:cNvSpPr/>
              <p:nvPr/>
            </p:nvSpPr>
            <p:spPr>
              <a:xfrm>
                <a:off x="2429136" y="261358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252368" y="3732371"/>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181882" y="3318617"/>
                <a:ext cx="320470" cy="369332"/>
              </a:xfrm>
              <a:prstGeom prst="rect">
                <a:avLst/>
              </a:prstGeom>
              <a:noFill/>
            </p:spPr>
            <p:txBody>
              <a:bodyPr wrap="square" rtlCol="0">
                <a:spAutoFit/>
              </a:bodyPr>
              <a:lstStyle/>
              <a:p>
                <a:r>
                  <a:rPr lang="en-US" dirty="0"/>
                  <a:t>3</a:t>
                </a:r>
                <a:endParaRPr lang="en-US" baseline="30000" dirty="0"/>
              </a:p>
            </p:txBody>
          </p:sp>
          <p:sp>
            <p:nvSpPr>
              <p:cNvPr id="36" name="TextBox 35"/>
              <p:cNvSpPr txBox="1"/>
              <p:nvPr/>
            </p:nvSpPr>
            <p:spPr>
              <a:xfrm>
                <a:off x="4923799" y="5291271"/>
                <a:ext cx="646635" cy="369332"/>
              </a:xfrm>
              <a:prstGeom prst="rect">
                <a:avLst/>
              </a:prstGeom>
              <a:noFill/>
            </p:spPr>
            <p:txBody>
              <a:bodyPr wrap="square" rtlCol="0">
                <a:spAutoFit/>
              </a:bodyPr>
              <a:lstStyle/>
              <a:p>
                <a:r>
                  <a:rPr lang="en-US" i="1" dirty="0"/>
                  <a:t>AA</a:t>
                </a:r>
                <a:r>
                  <a:rPr lang="en-US" baseline="30000" dirty="0"/>
                  <a:t>2</a:t>
                </a:r>
              </a:p>
            </p:txBody>
          </p:sp>
        </p:grpSp>
        <p:cxnSp>
          <p:nvCxnSpPr>
            <p:cNvPr id="30" name="Straight Connector 29"/>
            <p:cNvCxnSpPr/>
            <p:nvPr/>
          </p:nvCxnSpPr>
          <p:spPr>
            <a:xfrm flipV="1">
              <a:off x="1846369" y="3837063"/>
              <a:ext cx="0" cy="2025353"/>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614185" y="5957844"/>
              <a:ext cx="646635" cy="369332"/>
            </a:xfrm>
            <a:prstGeom prst="rect">
              <a:avLst/>
            </a:prstGeom>
            <a:noFill/>
          </p:spPr>
          <p:txBody>
            <a:bodyPr wrap="square" rtlCol="0">
              <a:spAutoFit/>
            </a:bodyPr>
            <a:lstStyle/>
            <a:p>
              <a:r>
                <a:rPr lang="en-US" i="1" dirty="0"/>
                <a:t>Y</a:t>
              </a:r>
              <a:r>
                <a:rPr lang="en-US" baseline="30000" dirty="0"/>
                <a:t>3</a:t>
              </a:r>
            </a:p>
          </p:txBody>
        </p:sp>
        <p:cxnSp>
          <p:nvCxnSpPr>
            <p:cNvPr id="32" name="Straight Arrow Connector 31"/>
            <p:cNvCxnSpPr/>
            <p:nvPr/>
          </p:nvCxnSpPr>
          <p:spPr>
            <a:xfrm flipH="1">
              <a:off x="2139755" y="6090304"/>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36473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a:bodyPr>
          <a:lstStyle/>
          <a:p>
            <a:r>
              <a:rPr lang="en-US" dirty="0"/>
              <a:t>Shift of the </a:t>
            </a:r>
            <a:r>
              <a:rPr lang="en-US" i="1" dirty="0"/>
              <a:t>DD</a:t>
            </a:r>
            <a:r>
              <a:rPr lang="en-US" dirty="0"/>
              <a:t> </a:t>
            </a:r>
            <a:r>
              <a:rPr lang="en-US" dirty="0" smtClean="0"/>
              <a:t>Curve to the Left</a:t>
            </a:r>
            <a:endParaRPr lang="en-US" i="1" dirty="0"/>
          </a:p>
        </p:txBody>
      </p:sp>
      <p:sp>
        <p:nvSpPr>
          <p:cNvPr id="180229" name="TextBox 180228"/>
          <p:cNvSpPr txBox="1"/>
          <p:nvPr/>
        </p:nvSpPr>
        <p:spPr>
          <a:xfrm>
            <a:off x="5823664" y="1504037"/>
            <a:ext cx="4595577" cy="4093428"/>
          </a:xfrm>
          <a:prstGeom prst="rect">
            <a:avLst/>
          </a:prstGeom>
          <a:noFill/>
        </p:spPr>
        <p:txBody>
          <a:bodyPr wrap="square" rtlCol="0">
            <a:spAutoFit/>
          </a:bodyPr>
          <a:lstStyle/>
          <a:p>
            <a:r>
              <a:rPr lang="en-US" sz="2000" dirty="0"/>
              <a:t>We have just seen </a:t>
            </a:r>
            <a:r>
              <a:rPr lang="en-US" sz="2000" dirty="0" smtClean="0"/>
              <a:t>that </a:t>
            </a:r>
            <a:r>
              <a:rPr lang="en-US" sz="2000" i="1" dirty="0" smtClean="0"/>
              <a:t>C</a:t>
            </a:r>
            <a:r>
              <a:rPr lang="en-US" sz="2000" baseline="-25000" dirty="0" smtClean="0"/>
              <a:t>0</a:t>
            </a:r>
            <a:r>
              <a:rPr lang="en-US" sz="2000" i="1" dirty="0" smtClean="0">
                <a:latin typeface="Calibri" panose="020F0502020204030204" pitchFamily="34" charset="0"/>
                <a:cs typeface="Calibri" panose="020F0502020204030204" pitchFamily="34" charset="0"/>
              </a:rPr>
              <a:t>↓</a:t>
            </a:r>
            <a:r>
              <a:rPr lang="en-US" sz="2000" dirty="0" smtClean="0"/>
              <a:t>, </a:t>
            </a:r>
            <a:r>
              <a:rPr lang="en-US" sz="2000" i="1" dirty="0" smtClean="0"/>
              <a:t>T</a:t>
            </a:r>
            <a:r>
              <a:rPr lang="en-US" sz="2000" dirty="0" smtClean="0"/>
              <a:t>↑</a:t>
            </a:r>
            <a:r>
              <a:rPr lang="en-US" sz="2000" i="1" dirty="0" smtClean="0">
                <a:latin typeface="Calibri" panose="020F0502020204030204" pitchFamily="34" charset="0"/>
                <a:cs typeface="Calibri" panose="020F0502020204030204" pitchFamily="34" charset="0"/>
              </a:rPr>
              <a:t>, I↓</a:t>
            </a:r>
            <a:r>
              <a:rPr lang="en-US" sz="2000" dirty="0" smtClean="0"/>
              <a:t>, </a:t>
            </a:r>
            <a:r>
              <a:rPr lang="en-US" sz="2000" i="1" dirty="0" smtClean="0"/>
              <a:t>G</a:t>
            </a:r>
            <a:r>
              <a:rPr lang="en-US" sz="2000" i="1" dirty="0" smtClean="0">
                <a:latin typeface="Calibri" panose="020F0502020204030204" pitchFamily="34" charset="0"/>
                <a:cs typeface="Calibri" panose="020F0502020204030204" pitchFamily="34" charset="0"/>
              </a:rPr>
              <a:t>↓</a:t>
            </a:r>
            <a:r>
              <a:rPr lang="en-US" sz="2000" dirty="0" smtClean="0"/>
              <a:t>, </a:t>
            </a:r>
            <a:r>
              <a:rPr lang="en-US" sz="2000" i="1" dirty="0" smtClean="0"/>
              <a:t>CA</a:t>
            </a:r>
            <a:r>
              <a:rPr lang="en-US" sz="2000" baseline="-25000" dirty="0" smtClean="0"/>
              <a:t>0</a:t>
            </a:r>
            <a:r>
              <a:rPr lang="en-US" sz="2000" i="1" dirty="0" smtClean="0">
                <a:latin typeface="Calibri" panose="020F0502020204030204" pitchFamily="34" charset="0"/>
                <a:cs typeface="Calibri" panose="020F0502020204030204" pitchFamily="34" charset="0"/>
              </a:rPr>
              <a:t>↓</a:t>
            </a:r>
            <a:r>
              <a:rPr lang="en-US" sz="2000" dirty="0" smtClean="0"/>
              <a:t>, and/or </a:t>
            </a:r>
            <a:r>
              <a:rPr lang="en-US" sz="2000" i="1" dirty="0" smtClean="0"/>
              <a:t>P</a:t>
            </a:r>
            <a:r>
              <a:rPr lang="en-US" sz="2000" dirty="0" smtClean="0"/>
              <a:t>*</a:t>
            </a:r>
            <a:r>
              <a:rPr lang="en-US" sz="2000" i="1" dirty="0" smtClean="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 shifts </a:t>
            </a:r>
            <a:r>
              <a:rPr lang="en-US" sz="2000" dirty="0" smtClean="0"/>
              <a:t>the </a:t>
            </a:r>
            <a:r>
              <a:rPr lang="en-US" sz="2000" i="1" dirty="0"/>
              <a:t>DD </a:t>
            </a:r>
            <a:r>
              <a:rPr lang="en-US" sz="2000" dirty="0"/>
              <a:t>curve </a:t>
            </a:r>
            <a:r>
              <a:rPr lang="en-US" sz="2000" dirty="0" smtClean="0"/>
              <a:t>to the </a:t>
            </a:r>
            <a:r>
              <a:rPr lang="en-US" sz="2000" i="1" dirty="0" smtClean="0"/>
              <a:t>left</a:t>
            </a:r>
            <a:r>
              <a:rPr lang="en-US" sz="2000" dirty="0" smtClean="0"/>
              <a:t>. The </a:t>
            </a:r>
            <a:r>
              <a:rPr lang="en-US" sz="2000" dirty="0"/>
              <a:t>central bank has to </a:t>
            </a:r>
            <a:r>
              <a:rPr lang="en-US" sz="2000" i="1" dirty="0" smtClean="0"/>
              <a:t>decrease</a:t>
            </a:r>
            <a:r>
              <a:rPr lang="en-US" sz="2000" dirty="0" smtClean="0"/>
              <a:t> </a:t>
            </a:r>
            <a:r>
              <a:rPr lang="en-US" sz="2000" dirty="0"/>
              <a:t>the money supply </a:t>
            </a:r>
            <a:r>
              <a:rPr lang="en-US" sz="2000" dirty="0" smtClean="0"/>
              <a:t>(</a:t>
            </a:r>
            <a:r>
              <a:rPr lang="en-US" sz="2000" i="1" dirty="0" err="1" smtClean="0"/>
              <a:t>M</a:t>
            </a:r>
            <a:r>
              <a:rPr lang="en-US" sz="2000" baseline="30000" dirty="0" err="1" smtClean="0"/>
              <a:t>s</a:t>
            </a:r>
            <a:r>
              <a:rPr lang="en-US" sz="2000" i="1" dirty="0" smtClean="0">
                <a:latin typeface="Calibri" panose="020F0502020204030204" pitchFamily="34" charset="0"/>
                <a:cs typeface="Calibri" panose="020F0502020204030204" pitchFamily="34" charset="0"/>
              </a:rPr>
              <a:t>↓</a:t>
            </a:r>
            <a:r>
              <a:rPr lang="en-US" sz="2000" dirty="0" smtClean="0"/>
              <a:t>) </a:t>
            </a:r>
            <a:r>
              <a:rPr lang="en-US" sz="2000" dirty="0"/>
              <a:t>and shift the </a:t>
            </a:r>
            <a:r>
              <a:rPr lang="en-US" sz="2000" i="1" dirty="0"/>
              <a:t>AA</a:t>
            </a:r>
            <a:r>
              <a:rPr lang="en-US" sz="2000" dirty="0"/>
              <a:t> curve to the </a:t>
            </a:r>
            <a:r>
              <a:rPr lang="en-US" sz="2000" i="1" dirty="0" smtClean="0"/>
              <a:t>left, </a:t>
            </a:r>
            <a:r>
              <a:rPr lang="en-US" sz="2000" i="1" dirty="0"/>
              <a:t>thereby </a:t>
            </a:r>
            <a:r>
              <a:rPr lang="en-US" sz="2000" dirty="0"/>
              <a:t>taking the short-run equilibrium to point 3</a:t>
            </a:r>
            <a:r>
              <a:rPr lang="en-US" sz="2000" dirty="0" smtClean="0"/>
              <a:t>.</a:t>
            </a:r>
          </a:p>
          <a:p>
            <a:endParaRPr lang="en-US" sz="2000" dirty="0" smtClean="0"/>
          </a:p>
          <a:p>
            <a:r>
              <a:rPr lang="en-US" sz="2000" dirty="0" smtClean="0"/>
              <a:t>Recall, however, that </a:t>
            </a:r>
            <a:r>
              <a:rPr lang="en-US" sz="2000" i="1" dirty="0" err="1"/>
              <a:t>M</a:t>
            </a:r>
            <a:r>
              <a:rPr lang="en-US" sz="2000" baseline="30000" dirty="0" err="1"/>
              <a:t>s</a:t>
            </a:r>
            <a:r>
              <a:rPr lang="en-US" sz="2000" dirty="0" smtClean="0">
                <a:latin typeface="Calibri" panose="020F0502020204030204" pitchFamily="34" charset="0"/>
                <a:cs typeface="Calibri" panose="020F0502020204030204" pitchFamily="34" charset="0"/>
              </a:rPr>
              <a:t>↓ is possible only if the central bank has assets that it can sell. If the central bank has no assets left to sell, it would have to abandon the fixed exchange rate system. The economy would end up at Point 2.</a:t>
            </a:r>
            <a:endParaRPr lang="en-US" sz="2000" dirty="0" smtClean="0"/>
          </a:p>
        </p:txBody>
      </p:sp>
      <p:grpSp>
        <p:nvGrpSpPr>
          <p:cNvPr id="25" name="Group 24"/>
          <p:cNvGrpSpPr/>
          <p:nvPr/>
        </p:nvGrpSpPr>
        <p:grpSpPr>
          <a:xfrm>
            <a:off x="163354" y="1538288"/>
            <a:ext cx="5403850" cy="4806950"/>
            <a:chOff x="84698" y="1538288"/>
            <a:chExt cx="5403850" cy="4806950"/>
          </a:xfrm>
        </p:grpSpPr>
        <p:pic>
          <p:nvPicPr>
            <p:cNvPr id="26"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8"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p:cNvCxnSpPr/>
            <p:nvPr/>
          </p:nvCxnSpPr>
          <p:spPr>
            <a:xfrm flipH="1">
              <a:off x="3346136" y="4878225"/>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1081480" y="1639349"/>
              <a:ext cx="3163389" cy="2854295"/>
              <a:chOff x="2536656" y="1639348"/>
              <a:chExt cx="3163389" cy="2854295"/>
            </a:xfrm>
          </p:grpSpPr>
          <p:sp>
            <p:nvSpPr>
              <p:cNvPr id="37" name="Freeform 36"/>
              <p:cNvSpPr/>
              <p:nvPr/>
            </p:nvSpPr>
            <p:spPr>
              <a:xfrm>
                <a:off x="2536656" y="1639348"/>
                <a:ext cx="2572284" cy="2854295"/>
              </a:xfrm>
              <a:custGeom>
                <a:avLst/>
                <a:gdLst>
                  <a:gd name="connsiteX0" fmla="*/ 2572284 w 2572284"/>
                  <a:gd name="connsiteY0" fmla="*/ 0 h 2854295"/>
                  <a:gd name="connsiteX1" fmla="*/ 1999716 w 2572284"/>
                  <a:gd name="connsiteY1" fmla="*/ 752030 h 2854295"/>
                  <a:gd name="connsiteX2" fmla="*/ 1410056 w 2572284"/>
                  <a:gd name="connsiteY2" fmla="*/ 1452785 h 2854295"/>
                  <a:gd name="connsiteX3" fmla="*/ 769121 w 2572284"/>
                  <a:gd name="connsiteY3" fmla="*/ 2127903 h 2854295"/>
                  <a:gd name="connsiteX4" fmla="*/ 0 w 2572284"/>
                  <a:gd name="connsiteY4" fmla="*/ 2854295 h 2854295"/>
                  <a:gd name="connsiteX5" fmla="*/ 0 w 2572284"/>
                  <a:gd name="connsiteY5" fmla="*/ 2854295 h 285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2284" h="2854295">
                    <a:moveTo>
                      <a:pt x="2572284" y="0"/>
                    </a:moveTo>
                    <a:cubicBezTo>
                      <a:pt x="2382852" y="254949"/>
                      <a:pt x="2193421" y="509899"/>
                      <a:pt x="1999716" y="752030"/>
                    </a:cubicBezTo>
                    <a:cubicBezTo>
                      <a:pt x="1806011" y="994161"/>
                      <a:pt x="1615155" y="1223473"/>
                      <a:pt x="1410056" y="1452785"/>
                    </a:cubicBezTo>
                    <a:cubicBezTo>
                      <a:pt x="1204957" y="1682097"/>
                      <a:pt x="1004130" y="1894318"/>
                      <a:pt x="769121" y="2127903"/>
                    </a:cubicBezTo>
                    <a:cubicBezTo>
                      <a:pt x="534112" y="2361488"/>
                      <a:pt x="0" y="2854295"/>
                      <a:pt x="0" y="2854295"/>
                    </a:cubicBezTo>
                    <a:lnTo>
                      <a:pt x="0" y="285429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994442" y="297889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123344" y="2832931"/>
                <a:ext cx="320470" cy="369332"/>
              </a:xfrm>
              <a:prstGeom prst="rect">
                <a:avLst/>
              </a:prstGeom>
              <a:noFill/>
            </p:spPr>
            <p:txBody>
              <a:bodyPr wrap="square" rtlCol="0">
                <a:spAutoFit/>
              </a:bodyPr>
              <a:lstStyle/>
              <a:p>
                <a:r>
                  <a:rPr lang="en-US" dirty="0"/>
                  <a:t>2</a:t>
                </a:r>
                <a:endParaRPr lang="en-US" baseline="30000" dirty="0"/>
              </a:p>
            </p:txBody>
          </p:sp>
          <p:sp>
            <p:nvSpPr>
              <p:cNvPr id="40" name="TextBox 39"/>
              <p:cNvSpPr txBox="1"/>
              <p:nvPr/>
            </p:nvSpPr>
            <p:spPr>
              <a:xfrm>
                <a:off x="5053410" y="1643642"/>
                <a:ext cx="646635" cy="369332"/>
              </a:xfrm>
              <a:prstGeom prst="rect">
                <a:avLst/>
              </a:prstGeom>
              <a:noFill/>
            </p:spPr>
            <p:txBody>
              <a:bodyPr wrap="square" rtlCol="0">
                <a:spAutoFit/>
              </a:bodyPr>
              <a:lstStyle/>
              <a:p>
                <a:r>
                  <a:rPr lang="en-US" i="1" dirty="0"/>
                  <a:t>DD</a:t>
                </a:r>
                <a:r>
                  <a:rPr lang="en-US" baseline="30000" dirty="0"/>
                  <a:t>2</a:t>
                </a:r>
              </a:p>
            </p:txBody>
          </p:sp>
        </p:grpSp>
        <p:grpSp>
          <p:nvGrpSpPr>
            <p:cNvPr id="29" name="Group 28"/>
            <p:cNvGrpSpPr/>
            <p:nvPr/>
          </p:nvGrpSpPr>
          <p:grpSpPr>
            <a:xfrm>
              <a:off x="973959" y="2613585"/>
              <a:ext cx="3141298" cy="3047018"/>
              <a:chOff x="2429136" y="2613585"/>
              <a:chExt cx="3141298" cy="3047018"/>
            </a:xfrm>
          </p:grpSpPr>
          <p:sp>
            <p:nvSpPr>
              <p:cNvPr id="33" name="Freeform 32"/>
              <p:cNvSpPr/>
              <p:nvPr/>
            </p:nvSpPr>
            <p:spPr>
              <a:xfrm>
                <a:off x="2429136" y="261358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252368" y="3732371"/>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181882" y="3318617"/>
                <a:ext cx="320470" cy="369332"/>
              </a:xfrm>
              <a:prstGeom prst="rect">
                <a:avLst/>
              </a:prstGeom>
              <a:noFill/>
            </p:spPr>
            <p:txBody>
              <a:bodyPr wrap="square" rtlCol="0">
                <a:spAutoFit/>
              </a:bodyPr>
              <a:lstStyle/>
              <a:p>
                <a:r>
                  <a:rPr lang="en-US" dirty="0"/>
                  <a:t>3</a:t>
                </a:r>
                <a:endParaRPr lang="en-US" baseline="30000" dirty="0"/>
              </a:p>
            </p:txBody>
          </p:sp>
          <p:sp>
            <p:nvSpPr>
              <p:cNvPr id="36" name="TextBox 35"/>
              <p:cNvSpPr txBox="1"/>
              <p:nvPr/>
            </p:nvSpPr>
            <p:spPr>
              <a:xfrm>
                <a:off x="4923799" y="5291271"/>
                <a:ext cx="646635" cy="369332"/>
              </a:xfrm>
              <a:prstGeom prst="rect">
                <a:avLst/>
              </a:prstGeom>
              <a:noFill/>
            </p:spPr>
            <p:txBody>
              <a:bodyPr wrap="square" rtlCol="0">
                <a:spAutoFit/>
              </a:bodyPr>
              <a:lstStyle/>
              <a:p>
                <a:r>
                  <a:rPr lang="en-US" i="1" dirty="0"/>
                  <a:t>AA</a:t>
                </a:r>
                <a:r>
                  <a:rPr lang="en-US" baseline="30000" dirty="0"/>
                  <a:t>2</a:t>
                </a:r>
              </a:p>
            </p:txBody>
          </p:sp>
        </p:grpSp>
        <p:cxnSp>
          <p:nvCxnSpPr>
            <p:cNvPr id="30" name="Straight Connector 29"/>
            <p:cNvCxnSpPr/>
            <p:nvPr/>
          </p:nvCxnSpPr>
          <p:spPr>
            <a:xfrm flipV="1">
              <a:off x="1846369" y="3837063"/>
              <a:ext cx="0" cy="2025353"/>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614185" y="5957844"/>
              <a:ext cx="646635" cy="369332"/>
            </a:xfrm>
            <a:prstGeom prst="rect">
              <a:avLst/>
            </a:prstGeom>
            <a:noFill/>
          </p:spPr>
          <p:txBody>
            <a:bodyPr wrap="square" rtlCol="0">
              <a:spAutoFit/>
            </a:bodyPr>
            <a:lstStyle/>
            <a:p>
              <a:r>
                <a:rPr lang="en-US" i="1" dirty="0"/>
                <a:t>Y</a:t>
              </a:r>
              <a:r>
                <a:rPr lang="en-US" baseline="30000" dirty="0"/>
                <a:t>3</a:t>
              </a:r>
            </a:p>
          </p:txBody>
        </p:sp>
        <p:cxnSp>
          <p:nvCxnSpPr>
            <p:cNvPr id="32" name="Straight Arrow Connector 31"/>
            <p:cNvCxnSpPr/>
            <p:nvPr/>
          </p:nvCxnSpPr>
          <p:spPr>
            <a:xfrm flipH="1">
              <a:off x="2139755" y="6090304"/>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0" name="Table 19"/>
          <p:cNvGraphicFramePr>
            <a:graphicFrameLocks noGrp="1"/>
          </p:cNvGraphicFramePr>
          <p:nvPr>
            <p:extLst>
              <p:ext uri="{D42A27DB-BD31-4B8C-83A1-F6EECF244321}">
                <p14:modId xmlns:p14="http://schemas.microsoft.com/office/powerpoint/2010/main" val="3771771016"/>
              </p:ext>
            </p:extLst>
          </p:nvPr>
        </p:nvGraphicFramePr>
        <p:xfrm>
          <a:off x="10419242" y="1587578"/>
          <a:ext cx="1667828" cy="2966720"/>
        </p:xfrm>
        <a:graphic>
          <a:graphicData uri="http://schemas.openxmlformats.org/drawingml/2006/table">
            <a:tbl>
              <a:tblPr firstRow="1" bandRow="1">
                <a:tableStyleId>{5C22544A-7EE6-4342-B048-85BDC9FD1C3A}</a:tableStyleId>
              </a:tblPr>
              <a:tblGrid>
                <a:gridCol w="835343">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extLst>
                  <a:ext uri="{0D108BD9-81ED-4DB2-BD59-A6C34878D82A}">
                    <a16:rowId xmlns:a16="http://schemas.microsoft.com/office/drawing/2014/main" val="3893950874"/>
                  </a:ext>
                </a:extLst>
              </a:tr>
              <a:tr h="37084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536674149"/>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798329610"/>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35071463"/>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00998821"/>
                  </a:ext>
                </a:extLst>
              </a:tr>
            </a:tbl>
          </a:graphicData>
        </a:graphic>
      </p:graphicFrame>
    </p:spTree>
    <p:extLst>
      <p:ext uri="{BB962C8B-B14F-4D97-AF65-F5344CB8AC3E}">
        <p14:creationId xmlns:p14="http://schemas.microsoft.com/office/powerpoint/2010/main" val="3077321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a:bodyPr>
          <a:lstStyle/>
          <a:p>
            <a:r>
              <a:rPr lang="en-US" dirty="0" smtClean="0"/>
              <a:t>Devaluation (</a:t>
            </a:r>
            <a:r>
              <a:rPr lang="en-US" i="1" dirty="0" err="1" smtClean="0"/>
              <a:t>E</a:t>
            </a:r>
            <a:r>
              <a:rPr lang="en-US" baseline="30000" dirty="0" err="1" smtClean="0"/>
              <a:t>Target</a:t>
            </a:r>
            <a:r>
              <a:rPr lang="en-US" dirty="0" smtClean="0"/>
              <a:t>↑)</a:t>
            </a:r>
            <a:endParaRPr lang="en-US" sz="3600"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21"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sp>
        <p:nvSpPr>
          <p:cNvPr id="180229" name="TextBox 180228"/>
          <p:cNvSpPr txBox="1"/>
          <p:nvPr/>
        </p:nvSpPr>
        <p:spPr>
          <a:xfrm>
            <a:off x="5850096" y="1697492"/>
            <a:ext cx="6241925" cy="2554545"/>
          </a:xfrm>
          <a:prstGeom prst="rect">
            <a:avLst/>
          </a:prstGeom>
          <a:noFill/>
        </p:spPr>
        <p:txBody>
          <a:bodyPr wrap="square" rtlCol="0">
            <a:spAutoFit/>
          </a:bodyPr>
          <a:lstStyle/>
          <a:p>
            <a:r>
              <a:rPr lang="en-US" sz="2000" dirty="0" smtClean="0"/>
              <a:t>Recall that under fixed exchange rates, it is the target value of the </a:t>
            </a:r>
            <a:r>
              <a:rPr lang="en-US" sz="2000" dirty="0"/>
              <a:t>exchange rate (</a:t>
            </a:r>
            <a:r>
              <a:rPr lang="en-US" sz="2000" i="1" dirty="0" err="1" smtClean="0"/>
              <a:t>E</a:t>
            </a:r>
            <a:r>
              <a:rPr lang="en-US" sz="2000" baseline="30000" dirty="0" err="1" smtClean="0"/>
              <a:t>Target</a:t>
            </a:r>
            <a:r>
              <a:rPr lang="en-US" sz="2000" dirty="0" smtClean="0"/>
              <a:t>) that is the central bank’s monetary policy tool.</a:t>
            </a:r>
          </a:p>
          <a:p>
            <a:endParaRPr lang="en-US" sz="2000" dirty="0" smtClean="0"/>
          </a:p>
          <a:p>
            <a:r>
              <a:rPr lang="en-US" sz="2000" dirty="0" smtClean="0"/>
              <a:t>Suppose </a:t>
            </a:r>
            <a:r>
              <a:rPr lang="en-US" sz="2000" dirty="0"/>
              <a:t>the exchange rate </a:t>
            </a:r>
            <a:r>
              <a:rPr lang="en-US" sz="2000" dirty="0" smtClean="0"/>
              <a:t>had </a:t>
            </a:r>
            <a:r>
              <a:rPr lang="en-US" sz="2000" dirty="0"/>
              <a:t>been fixed at </a:t>
            </a:r>
            <a:r>
              <a:rPr lang="en-US" sz="2000" i="1" dirty="0"/>
              <a:t>E</a:t>
            </a:r>
            <a:r>
              <a:rPr lang="en-US" sz="2000" baseline="30000" dirty="0"/>
              <a:t>1</a:t>
            </a:r>
            <a:r>
              <a:rPr lang="en-US" sz="2000" dirty="0"/>
              <a:t> in the past. Now suppose the central bank wishes to continue to fix the exchange rate but at the </a:t>
            </a:r>
            <a:r>
              <a:rPr lang="en-US" sz="2000" i="1" dirty="0"/>
              <a:t>higher</a:t>
            </a:r>
            <a:r>
              <a:rPr lang="en-US" sz="2000" dirty="0"/>
              <a:t> value of </a:t>
            </a:r>
            <a:r>
              <a:rPr lang="en-US" sz="2000" i="1" dirty="0"/>
              <a:t>E</a:t>
            </a:r>
            <a:r>
              <a:rPr lang="en-US" sz="2000" baseline="30000" dirty="0"/>
              <a:t>2</a:t>
            </a:r>
            <a:r>
              <a:rPr lang="en-US" sz="2000" dirty="0"/>
              <a:t>. This is called </a:t>
            </a:r>
            <a:r>
              <a:rPr lang="en-US" sz="2000" dirty="0">
                <a:solidFill>
                  <a:srgbClr val="FF0000"/>
                </a:solidFill>
              </a:rPr>
              <a:t>devaluation</a:t>
            </a:r>
            <a:r>
              <a:rPr lang="en-US" sz="2000" dirty="0"/>
              <a:t>.</a:t>
            </a:r>
          </a:p>
        </p:txBody>
      </p:sp>
      <p:cxnSp>
        <p:nvCxnSpPr>
          <p:cNvPr id="180225" name="Straight Arrow Connector 180224"/>
          <p:cNvCxnSpPr/>
          <p:nvPr/>
        </p:nvCxnSpPr>
        <p:spPr>
          <a:xfrm>
            <a:off x="2403295" y="2435551"/>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333365" y="5724263"/>
            <a:ext cx="49708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851524" y="4140709"/>
            <a:ext cx="6237788" cy="1323439"/>
          </a:xfrm>
          <a:prstGeom prst="rect">
            <a:avLst/>
          </a:prstGeom>
          <a:noFill/>
        </p:spPr>
        <p:txBody>
          <a:bodyPr wrap="square" rtlCol="0">
            <a:spAutoFit/>
          </a:bodyPr>
          <a:lstStyle/>
          <a:p>
            <a:r>
              <a:rPr lang="en-US" sz="2000" dirty="0" smtClean="0"/>
              <a:t>Recall that a </a:t>
            </a:r>
            <a:r>
              <a:rPr lang="en-US" sz="2000" dirty="0"/>
              <a:t>central bank can shift only the </a:t>
            </a:r>
            <a:r>
              <a:rPr lang="en-US" sz="2000" i="1" dirty="0"/>
              <a:t>AA</a:t>
            </a:r>
            <a:r>
              <a:rPr lang="en-US" sz="2000" dirty="0"/>
              <a:t> curve. So, it would have to </a:t>
            </a:r>
            <a:r>
              <a:rPr lang="en-US" sz="2000" i="1" dirty="0"/>
              <a:t>increase</a:t>
            </a:r>
            <a:r>
              <a:rPr lang="en-US" sz="2000" dirty="0"/>
              <a:t> the money supply (</a:t>
            </a:r>
            <a:r>
              <a:rPr lang="en-US" sz="2000" i="1" dirty="0" err="1"/>
              <a:t>M</a:t>
            </a:r>
            <a:r>
              <a:rPr lang="en-US" sz="2000" baseline="30000" dirty="0" err="1"/>
              <a:t>s</a:t>
            </a:r>
            <a:r>
              <a:rPr lang="en-US" sz="2000" dirty="0"/>
              <a:t>↑) and shift the </a:t>
            </a:r>
            <a:r>
              <a:rPr lang="en-US" sz="2000" i="1" dirty="0"/>
              <a:t>AA</a:t>
            </a:r>
            <a:r>
              <a:rPr lang="en-US" sz="2000" dirty="0"/>
              <a:t> curve to the </a:t>
            </a:r>
            <a:r>
              <a:rPr lang="en-US" sz="2000" i="1" dirty="0"/>
              <a:t>right</a:t>
            </a:r>
            <a:r>
              <a:rPr lang="en-US" sz="2000" dirty="0"/>
              <a:t> till the equilibrium exchange rate </a:t>
            </a:r>
            <a:r>
              <a:rPr lang="en-US" sz="2000" i="1" dirty="0"/>
              <a:t>increases</a:t>
            </a:r>
            <a:r>
              <a:rPr lang="en-US" sz="2000" dirty="0"/>
              <a:t> to the desired level of </a:t>
            </a:r>
            <a:r>
              <a:rPr lang="en-US" sz="2000" i="1" dirty="0"/>
              <a:t>E</a:t>
            </a:r>
            <a:r>
              <a:rPr lang="en-US" sz="2000" baseline="30000" dirty="0"/>
              <a:t>2</a:t>
            </a:r>
            <a:r>
              <a:rPr lang="en-US" sz="2000" dirty="0"/>
              <a:t>.</a:t>
            </a:r>
          </a:p>
        </p:txBody>
      </p:sp>
      <p:grpSp>
        <p:nvGrpSpPr>
          <p:cNvPr id="25" name="Group 24"/>
          <p:cNvGrpSpPr/>
          <p:nvPr/>
        </p:nvGrpSpPr>
        <p:grpSpPr>
          <a:xfrm>
            <a:off x="169992" y="1751175"/>
            <a:ext cx="5178755" cy="4486268"/>
            <a:chOff x="1526845" y="1751175"/>
            <a:chExt cx="5178755" cy="4486268"/>
          </a:xfrm>
        </p:grpSpPr>
        <p:grpSp>
          <p:nvGrpSpPr>
            <p:cNvPr id="26" name="Group 25"/>
            <p:cNvGrpSpPr/>
            <p:nvPr/>
          </p:nvGrpSpPr>
          <p:grpSpPr>
            <a:xfrm>
              <a:off x="1526845" y="1751175"/>
              <a:ext cx="5178755" cy="4486268"/>
              <a:chOff x="1526845" y="1751175"/>
              <a:chExt cx="5178755" cy="4486268"/>
            </a:xfrm>
          </p:grpSpPr>
          <p:sp>
            <p:nvSpPr>
              <p:cNvPr id="28" name="Freeform 27"/>
              <p:cNvSpPr/>
              <p:nvPr/>
            </p:nvSpPr>
            <p:spPr>
              <a:xfrm>
                <a:off x="4116224" y="17511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2050991" y="3151965"/>
                <a:ext cx="3092152"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15784" y="3179038"/>
                <a:ext cx="0" cy="2746037"/>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013531" y="5868111"/>
                <a:ext cx="470018" cy="369332"/>
              </a:xfrm>
              <a:prstGeom prst="rect">
                <a:avLst/>
              </a:prstGeom>
              <a:noFill/>
            </p:spPr>
            <p:txBody>
              <a:bodyPr wrap="square" rtlCol="0">
                <a:spAutoFit/>
              </a:bodyPr>
              <a:lstStyle/>
              <a:p>
                <a:pPr algn="r"/>
                <a:r>
                  <a:rPr lang="en-US" i="1" dirty="0"/>
                  <a:t>Y</a:t>
                </a:r>
                <a:r>
                  <a:rPr lang="en-US" baseline="30000" dirty="0"/>
                  <a:t>2</a:t>
                </a:r>
              </a:p>
            </p:txBody>
          </p:sp>
          <p:sp>
            <p:nvSpPr>
              <p:cNvPr id="32" name="TextBox 31"/>
              <p:cNvSpPr txBox="1"/>
              <p:nvPr/>
            </p:nvSpPr>
            <p:spPr>
              <a:xfrm>
                <a:off x="1526845" y="2945450"/>
                <a:ext cx="470018" cy="369332"/>
              </a:xfrm>
              <a:prstGeom prst="rect">
                <a:avLst/>
              </a:prstGeom>
              <a:noFill/>
            </p:spPr>
            <p:txBody>
              <a:bodyPr wrap="square" rtlCol="0">
                <a:spAutoFit/>
              </a:bodyPr>
              <a:lstStyle/>
              <a:p>
                <a:pPr algn="r"/>
                <a:r>
                  <a:rPr lang="en-US" i="1" dirty="0"/>
                  <a:t>E</a:t>
                </a:r>
                <a:r>
                  <a:rPr lang="en-US" baseline="30000" dirty="0"/>
                  <a:t>2</a:t>
                </a:r>
              </a:p>
            </p:txBody>
          </p:sp>
          <p:sp>
            <p:nvSpPr>
              <p:cNvPr id="33" name="Oval 32"/>
              <p:cNvSpPr/>
              <p:nvPr/>
            </p:nvSpPr>
            <p:spPr>
              <a:xfrm>
                <a:off x="5156676" y="310710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5234296" y="2944026"/>
              <a:ext cx="470018" cy="369332"/>
            </a:xfrm>
            <a:prstGeom prst="rect">
              <a:avLst/>
            </a:prstGeom>
            <a:noFill/>
          </p:spPr>
          <p:txBody>
            <a:bodyPr wrap="square" rtlCol="0">
              <a:spAutoFit/>
            </a:bodyPr>
            <a:lstStyle/>
            <a:p>
              <a:pPr algn="ctr"/>
              <a:r>
                <a:rPr lang="en-US" dirty="0"/>
                <a:t>2</a:t>
              </a:r>
              <a:endParaRPr lang="en-US" baseline="30000" dirty="0"/>
            </a:p>
          </p:txBody>
        </p:sp>
      </p:grpSp>
      <p:sp>
        <p:nvSpPr>
          <p:cNvPr id="34" name="TextBox 33"/>
          <p:cNvSpPr txBox="1"/>
          <p:nvPr/>
        </p:nvSpPr>
        <p:spPr>
          <a:xfrm>
            <a:off x="5850096" y="5430577"/>
            <a:ext cx="6237788" cy="1015663"/>
          </a:xfrm>
          <a:prstGeom prst="rect">
            <a:avLst/>
          </a:prstGeom>
          <a:noFill/>
        </p:spPr>
        <p:txBody>
          <a:bodyPr wrap="square" rtlCol="0">
            <a:spAutoFit/>
          </a:bodyPr>
          <a:lstStyle/>
          <a:p>
            <a:r>
              <a:rPr lang="en-US" sz="2000" dirty="0"/>
              <a:t>Therefore, we see that a </a:t>
            </a:r>
            <a:r>
              <a:rPr lang="en-US" sz="2000" dirty="0">
                <a:solidFill>
                  <a:srgbClr val="FF0000"/>
                </a:solidFill>
              </a:rPr>
              <a:t>devaluation raises output</a:t>
            </a:r>
            <a:r>
              <a:rPr lang="en-US" sz="2000" dirty="0"/>
              <a:t>. Conversely, a </a:t>
            </a:r>
            <a:r>
              <a:rPr lang="en-US" sz="2000" dirty="0">
                <a:solidFill>
                  <a:srgbClr val="FF0000"/>
                </a:solidFill>
              </a:rPr>
              <a:t>revaluation—opposite of devaluation—reduces output</a:t>
            </a:r>
            <a:r>
              <a:rPr lang="en-US" sz="2000" dirty="0"/>
              <a:t>.</a:t>
            </a:r>
          </a:p>
        </p:txBody>
      </p:sp>
    </p:spTree>
    <p:extLst>
      <p:ext uri="{BB962C8B-B14F-4D97-AF65-F5344CB8AC3E}">
        <p14:creationId xmlns:p14="http://schemas.microsoft.com/office/powerpoint/2010/main" val="274349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02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a:bodyPr>
          <a:lstStyle/>
          <a:p>
            <a:r>
              <a:rPr lang="en-US" dirty="0" smtClean="0"/>
              <a:t>Devaluation (</a:t>
            </a:r>
            <a:r>
              <a:rPr lang="en-US" i="1" dirty="0" err="1" smtClean="0"/>
              <a:t>E</a:t>
            </a:r>
            <a:r>
              <a:rPr lang="en-US" baseline="30000" dirty="0" err="1" smtClean="0"/>
              <a:t>Target</a:t>
            </a:r>
            <a:r>
              <a:rPr lang="en-US" dirty="0" smtClean="0"/>
              <a:t>↑)</a:t>
            </a:r>
            <a:endParaRPr lang="en-US" sz="3600"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21"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cxnSp>
        <p:nvCxnSpPr>
          <p:cNvPr id="180225" name="Straight Arrow Connector 180224"/>
          <p:cNvCxnSpPr/>
          <p:nvPr/>
        </p:nvCxnSpPr>
        <p:spPr>
          <a:xfrm>
            <a:off x="2403295" y="2435551"/>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333365" y="5724263"/>
            <a:ext cx="49708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169992" y="1751175"/>
            <a:ext cx="5178755" cy="4486268"/>
            <a:chOff x="1526845" y="1751175"/>
            <a:chExt cx="5178755" cy="4486268"/>
          </a:xfrm>
        </p:grpSpPr>
        <p:grpSp>
          <p:nvGrpSpPr>
            <p:cNvPr id="26" name="Group 25"/>
            <p:cNvGrpSpPr/>
            <p:nvPr/>
          </p:nvGrpSpPr>
          <p:grpSpPr>
            <a:xfrm>
              <a:off x="1526845" y="1751175"/>
              <a:ext cx="5178755" cy="4486268"/>
              <a:chOff x="1526845" y="1751175"/>
              <a:chExt cx="5178755" cy="4486268"/>
            </a:xfrm>
          </p:grpSpPr>
          <p:sp>
            <p:nvSpPr>
              <p:cNvPr id="28" name="Freeform 27"/>
              <p:cNvSpPr/>
              <p:nvPr/>
            </p:nvSpPr>
            <p:spPr>
              <a:xfrm>
                <a:off x="4116224" y="17511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2050991" y="3151965"/>
                <a:ext cx="3092152"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15784" y="3179038"/>
                <a:ext cx="0" cy="2746037"/>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013531" y="5868111"/>
                <a:ext cx="470018" cy="369332"/>
              </a:xfrm>
              <a:prstGeom prst="rect">
                <a:avLst/>
              </a:prstGeom>
              <a:noFill/>
            </p:spPr>
            <p:txBody>
              <a:bodyPr wrap="square" rtlCol="0">
                <a:spAutoFit/>
              </a:bodyPr>
              <a:lstStyle/>
              <a:p>
                <a:pPr algn="r"/>
                <a:r>
                  <a:rPr lang="en-US" i="1" dirty="0"/>
                  <a:t>Y</a:t>
                </a:r>
                <a:r>
                  <a:rPr lang="en-US" baseline="30000" dirty="0"/>
                  <a:t>2</a:t>
                </a:r>
              </a:p>
            </p:txBody>
          </p:sp>
          <p:sp>
            <p:nvSpPr>
              <p:cNvPr id="32" name="TextBox 31"/>
              <p:cNvSpPr txBox="1"/>
              <p:nvPr/>
            </p:nvSpPr>
            <p:spPr>
              <a:xfrm>
                <a:off x="1526845" y="2945450"/>
                <a:ext cx="470018" cy="369332"/>
              </a:xfrm>
              <a:prstGeom prst="rect">
                <a:avLst/>
              </a:prstGeom>
              <a:noFill/>
            </p:spPr>
            <p:txBody>
              <a:bodyPr wrap="square" rtlCol="0">
                <a:spAutoFit/>
              </a:bodyPr>
              <a:lstStyle/>
              <a:p>
                <a:pPr algn="r"/>
                <a:r>
                  <a:rPr lang="en-US" i="1" dirty="0"/>
                  <a:t>E</a:t>
                </a:r>
                <a:r>
                  <a:rPr lang="en-US" baseline="30000" dirty="0"/>
                  <a:t>2</a:t>
                </a:r>
              </a:p>
            </p:txBody>
          </p:sp>
          <p:sp>
            <p:nvSpPr>
              <p:cNvPr id="33" name="Oval 32"/>
              <p:cNvSpPr/>
              <p:nvPr/>
            </p:nvSpPr>
            <p:spPr>
              <a:xfrm>
                <a:off x="5156676" y="310710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5234296" y="2944026"/>
              <a:ext cx="470018" cy="369332"/>
            </a:xfrm>
            <a:prstGeom prst="rect">
              <a:avLst/>
            </a:prstGeom>
            <a:noFill/>
          </p:spPr>
          <p:txBody>
            <a:bodyPr wrap="square" rtlCol="0">
              <a:spAutoFit/>
            </a:bodyPr>
            <a:lstStyle/>
            <a:p>
              <a:pPr algn="ctr"/>
              <a:r>
                <a:rPr lang="en-US" dirty="0"/>
                <a:t>2</a:t>
              </a:r>
              <a:endParaRPr lang="en-US" baseline="30000" dirty="0"/>
            </a:p>
          </p:txBody>
        </p:sp>
      </p:grpSp>
      <p:sp>
        <p:nvSpPr>
          <p:cNvPr id="34" name="TextBox 33"/>
          <p:cNvSpPr txBox="1"/>
          <p:nvPr/>
        </p:nvSpPr>
        <p:spPr>
          <a:xfrm>
            <a:off x="5850096" y="1556655"/>
            <a:ext cx="4569146" cy="1631216"/>
          </a:xfrm>
          <a:prstGeom prst="rect">
            <a:avLst/>
          </a:prstGeom>
          <a:noFill/>
        </p:spPr>
        <p:txBody>
          <a:bodyPr wrap="square" rtlCol="0">
            <a:spAutoFit/>
          </a:bodyPr>
          <a:lstStyle/>
          <a:p>
            <a:r>
              <a:rPr lang="en-US" sz="2000" dirty="0" smtClean="0">
                <a:solidFill>
                  <a:srgbClr val="FF0000"/>
                </a:solidFill>
              </a:rPr>
              <a:t>We have just seen that </a:t>
            </a:r>
            <a:r>
              <a:rPr lang="en-US" sz="2000" dirty="0">
                <a:solidFill>
                  <a:srgbClr val="FF0000"/>
                </a:solidFill>
              </a:rPr>
              <a:t>a devaluation (</a:t>
            </a:r>
            <a:r>
              <a:rPr lang="en-US" sz="2000" i="1" dirty="0" err="1">
                <a:solidFill>
                  <a:srgbClr val="FF0000"/>
                </a:solidFill>
              </a:rPr>
              <a:t>E</a:t>
            </a:r>
            <a:r>
              <a:rPr lang="en-US" sz="2000" baseline="30000" dirty="0" err="1">
                <a:solidFill>
                  <a:srgbClr val="FF0000"/>
                </a:solidFill>
              </a:rPr>
              <a:t>Target</a:t>
            </a:r>
            <a:r>
              <a:rPr lang="en-US" sz="2000" dirty="0">
                <a:solidFill>
                  <a:srgbClr val="FF0000"/>
                </a:solidFill>
              </a:rPr>
              <a:t>↑) </a:t>
            </a:r>
            <a:r>
              <a:rPr lang="en-US" sz="2000" dirty="0" smtClean="0">
                <a:solidFill>
                  <a:srgbClr val="FF0000"/>
                </a:solidFill>
              </a:rPr>
              <a:t>raises both output</a:t>
            </a:r>
            <a:r>
              <a:rPr lang="en-US" sz="2000" dirty="0">
                <a:solidFill>
                  <a:srgbClr val="FF0000"/>
                </a:solidFill>
              </a:rPr>
              <a:t> </a:t>
            </a:r>
            <a:r>
              <a:rPr lang="en-US" sz="2000" dirty="0" smtClean="0">
                <a:solidFill>
                  <a:srgbClr val="FF0000"/>
                </a:solidFill>
              </a:rPr>
              <a:t>(</a:t>
            </a:r>
            <a:r>
              <a:rPr lang="en-US" sz="2000" i="1" dirty="0" smtClean="0">
                <a:solidFill>
                  <a:srgbClr val="FF0000"/>
                </a:solidFill>
              </a:rPr>
              <a:t>Y</a:t>
            </a:r>
            <a:r>
              <a:rPr lang="en-US" sz="2000" dirty="0" smtClean="0">
                <a:solidFill>
                  <a:srgbClr val="FF0000"/>
                </a:solidFill>
              </a:rPr>
              <a:t>↑) and the money supply (</a:t>
            </a:r>
            <a:r>
              <a:rPr lang="en-US" sz="2000" i="1" dirty="0" err="1" smtClean="0">
                <a:solidFill>
                  <a:srgbClr val="FF0000"/>
                </a:solidFill>
              </a:rPr>
              <a:t>M</a:t>
            </a:r>
            <a:r>
              <a:rPr lang="en-US" sz="2000" baseline="30000" dirty="0" err="1" smtClean="0">
                <a:solidFill>
                  <a:srgbClr val="FF0000"/>
                </a:solidFill>
              </a:rPr>
              <a:t>s</a:t>
            </a:r>
            <a:r>
              <a:rPr lang="en-US" sz="2000" dirty="0" smtClean="0">
                <a:solidFill>
                  <a:srgbClr val="FF0000"/>
                </a:solidFill>
              </a:rPr>
              <a:t>↑</a:t>
            </a:r>
            <a:r>
              <a:rPr lang="en-US" sz="2000" dirty="0">
                <a:solidFill>
                  <a:srgbClr val="FF0000"/>
                </a:solidFill>
              </a:rPr>
              <a:t>)</a:t>
            </a:r>
            <a:r>
              <a:rPr lang="en-US" sz="2000" dirty="0" smtClean="0">
                <a:solidFill>
                  <a:srgbClr val="FF0000"/>
                </a:solidFill>
              </a:rPr>
              <a:t>. </a:t>
            </a:r>
            <a:r>
              <a:rPr lang="en-US" sz="2000" dirty="0">
                <a:solidFill>
                  <a:srgbClr val="FF0000"/>
                </a:solidFill>
              </a:rPr>
              <a:t>Conversely, a revaluation—opposite of devaluation—reduces </a:t>
            </a:r>
            <a:r>
              <a:rPr lang="en-US" sz="2000" dirty="0" smtClean="0">
                <a:solidFill>
                  <a:srgbClr val="FF0000"/>
                </a:solidFill>
              </a:rPr>
              <a:t>output and the money supply.</a:t>
            </a:r>
            <a:endParaRPr lang="en-US" sz="2000" dirty="0">
              <a:solidFill>
                <a:srgbClr val="FF0000"/>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2383607649"/>
              </p:ext>
            </p:extLst>
          </p:nvPr>
        </p:nvGraphicFramePr>
        <p:xfrm>
          <a:off x="10419242" y="1587578"/>
          <a:ext cx="1667828" cy="3337560"/>
        </p:xfrm>
        <a:graphic>
          <a:graphicData uri="http://schemas.openxmlformats.org/drawingml/2006/table">
            <a:tbl>
              <a:tblPr firstRow="1" bandRow="1">
                <a:tableStyleId>{5C22544A-7EE6-4342-B048-85BDC9FD1C3A}</a:tableStyleId>
              </a:tblPr>
              <a:tblGrid>
                <a:gridCol w="835343">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extLst>
                  <a:ext uri="{0D108BD9-81ED-4DB2-BD59-A6C34878D82A}">
                    <a16:rowId xmlns:a16="http://schemas.microsoft.com/office/drawing/2014/main" val="3893950874"/>
                  </a:ext>
                </a:extLst>
              </a:tr>
              <a:tr h="37084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536674149"/>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798329610"/>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35071463"/>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00998821"/>
                  </a:ext>
                </a:extLst>
              </a:tr>
              <a:tr h="37084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227306673"/>
                  </a:ext>
                </a:extLst>
              </a:tr>
            </a:tbl>
          </a:graphicData>
        </a:graphic>
      </p:graphicFrame>
    </p:spTree>
    <p:extLst>
      <p:ext uri="{BB962C8B-B14F-4D97-AF65-F5344CB8AC3E}">
        <p14:creationId xmlns:p14="http://schemas.microsoft.com/office/powerpoint/2010/main" val="2036358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Why Study Fixed Exchange Rates?</a:t>
            </a:r>
          </a:p>
        </p:txBody>
      </p:sp>
      <p:sp>
        <p:nvSpPr>
          <p:cNvPr id="25603" name="Rectangle 3"/>
          <p:cNvSpPr>
            <a:spLocks noGrp="1" noChangeArrowheads="1"/>
          </p:cNvSpPr>
          <p:nvPr>
            <p:ph type="body" idx="1"/>
          </p:nvPr>
        </p:nvSpPr>
        <p:spPr/>
        <p:txBody>
          <a:bodyPr/>
          <a:lstStyle/>
          <a:p>
            <a:r>
              <a:rPr lang="en-US" dirty="0"/>
              <a:t>Four reasons to study fixed exchange rates:</a:t>
            </a:r>
          </a:p>
          <a:p>
            <a:pPr lvl="1"/>
            <a:r>
              <a:rPr lang="en-US" dirty="0"/>
              <a:t>Managed floating</a:t>
            </a:r>
          </a:p>
          <a:p>
            <a:pPr lvl="1"/>
            <a:r>
              <a:rPr lang="en-US" dirty="0"/>
              <a:t>Regional currency arrangements</a:t>
            </a:r>
          </a:p>
          <a:p>
            <a:pPr lvl="1"/>
            <a:r>
              <a:rPr lang="en-US" dirty="0"/>
              <a:t>Developing countries and countries in transition</a:t>
            </a:r>
          </a:p>
          <a:p>
            <a:pPr lvl="1"/>
            <a:r>
              <a:rPr lang="en-US" dirty="0"/>
              <a:t>Lessons of the past for the </a:t>
            </a:r>
            <a:r>
              <a:rPr lang="en-US" dirty="0" smtClean="0"/>
              <a:t>future</a:t>
            </a:r>
          </a:p>
          <a:p>
            <a:endParaRPr lang="en-US" dirty="0"/>
          </a:p>
        </p:txBody>
      </p:sp>
    </p:spTree>
    <p:extLst>
      <p:ext uri="{BB962C8B-B14F-4D97-AF65-F5344CB8AC3E}">
        <p14:creationId xmlns:p14="http://schemas.microsoft.com/office/powerpoint/2010/main" val="380768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Devaluation </a:t>
            </a:r>
            <a:r>
              <a:rPr lang="en-US" dirty="0" smtClean="0"/>
              <a:t>and Expectations</a:t>
            </a:r>
            <a:endParaRPr lang="en-US" dirty="0"/>
          </a:p>
        </p:txBody>
      </p:sp>
      <p:sp>
        <p:nvSpPr>
          <p:cNvPr id="4" name="Content Placeholder 3"/>
          <p:cNvSpPr>
            <a:spLocks noGrp="1"/>
          </p:cNvSpPr>
          <p:nvPr>
            <p:ph idx="1"/>
          </p:nvPr>
        </p:nvSpPr>
        <p:spPr/>
        <p:txBody>
          <a:bodyPr/>
          <a:lstStyle/>
          <a:p>
            <a:r>
              <a:rPr lang="en-US" dirty="0" smtClean="0"/>
              <a:t>The effects of a devaluation also depend on whether the </a:t>
            </a:r>
            <a:r>
              <a:rPr lang="en-US" i="1" dirty="0" smtClean="0"/>
              <a:t>new</a:t>
            </a:r>
            <a:r>
              <a:rPr lang="en-US" dirty="0" smtClean="0"/>
              <a:t> target value of the exchange rate (</a:t>
            </a:r>
            <a:r>
              <a:rPr lang="en-US" i="1" dirty="0" err="1" smtClean="0"/>
              <a:t>E</a:t>
            </a:r>
            <a:r>
              <a:rPr lang="en-US" baseline="30000" dirty="0" err="1" smtClean="0"/>
              <a:t>Target</a:t>
            </a:r>
            <a:r>
              <a:rPr lang="en-US" dirty="0" smtClean="0"/>
              <a:t>) is expected to continue for the foreseeable future</a:t>
            </a:r>
          </a:p>
          <a:p>
            <a:r>
              <a:rPr lang="en-US" dirty="0" smtClean="0">
                <a:solidFill>
                  <a:srgbClr val="FF0000"/>
                </a:solidFill>
              </a:rPr>
              <a:t>If the new higher value of </a:t>
            </a:r>
            <a:r>
              <a:rPr lang="en-US" i="1" dirty="0" err="1">
                <a:solidFill>
                  <a:srgbClr val="FF0000"/>
                </a:solidFill>
              </a:rPr>
              <a:t>E</a:t>
            </a:r>
            <a:r>
              <a:rPr lang="en-US" baseline="30000" dirty="0" err="1">
                <a:solidFill>
                  <a:srgbClr val="FF0000"/>
                </a:solidFill>
              </a:rPr>
              <a:t>Target</a:t>
            </a:r>
            <a:r>
              <a:rPr lang="en-US" dirty="0" smtClean="0">
                <a:solidFill>
                  <a:srgbClr val="FF0000"/>
                </a:solidFill>
              </a:rPr>
              <a:t> is expected to continue, then</a:t>
            </a:r>
            <a:r>
              <a:rPr lang="en-US" dirty="0" smtClean="0"/>
              <a:t>, logically, the expected future value of the exchange rate must also increase</a:t>
            </a:r>
            <a:r>
              <a:rPr lang="en-US" dirty="0"/>
              <a:t> </a:t>
            </a:r>
            <a:r>
              <a:rPr lang="en-US" dirty="0" smtClean="0"/>
              <a:t>(</a:t>
            </a:r>
            <a:r>
              <a:rPr lang="en-US" i="1" dirty="0">
                <a:solidFill>
                  <a:srgbClr val="FF0000"/>
                </a:solidFill>
              </a:rPr>
              <a:t>E</a:t>
            </a:r>
            <a:r>
              <a:rPr lang="en-US" dirty="0">
                <a:solidFill>
                  <a:srgbClr val="FF0000"/>
                </a:solidFill>
              </a:rPr>
              <a:t>↑ </a:t>
            </a:r>
            <a:r>
              <a:rPr lang="en-US" dirty="0" smtClean="0">
                <a:solidFill>
                  <a:srgbClr val="FF0000"/>
                </a:solidFill>
              </a:rPr>
              <a:t>must imply </a:t>
            </a:r>
            <a:r>
              <a:rPr lang="en-US" i="1" dirty="0" err="1" smtClean="0">
                <a:solidFill>
                  <a:srgbClr val="FF0000"/>
                </a:solidFill>
              </a:rPr>
              <a:t>E</a:t>
            </a:r>
            <a:r>
              <a:rPr lang="en-US" baseline="30000" dirty="0" err="1" smtClean="0">
                <a:solidFill>
                  <a:srgbClr val="FF0000"/>
                </a:solidFill>
              </a:rPr>
              <a:t>e</a:t>
            </a:r>
            <a:r>
              <a:rPr lang="en-US" dirty="0" smtClean="0">
                <a:solidFill>
                  <a:srgbClr val="FF0000"/>
                </a:solidFill>
              </a:rPr>
              <a:t>↑</a:t>
            </a:r>
            <a:r>
              <a:rPr lang="en-US" dirty="0" smtClean="0"/>
              <a:t>)</a:t>
            </a:r>
          </a:p>
          <a:p>
            <a:r>
              <a:rPr lang="en-US" dirty="0" smtClean="0"/>
              <a:t>On the other hand, </a:t>
            </a:r>
            <a:r>
              <a:rPr lang="en-US" dirty="0" smtClean="0">
                <a:solidFill>
                  <a:srgbClr val="FF0000"/>
                </a:solidFill>
              </a:rPr>
              <a:t>if </a:t>
            </a:r>
            <a:r>
              <a:rPr lang="en-US" dirty="0">
                <a:solidFill>
                  <a:srgbClr val="FF0000"/>
                </a:solidFill>
              </a:rPr>
              <a:t>the new value of </a:t>
            </a:r>
            <a:r>
              <a:rPr lang="en-US" i="1" dirty="0" err="1">
                <a:solidFill>
                  <a:srgbClr val="FF0000"/>
                </a:solidFill>
              </a:rPr>
              <a:t>E</a:t>
            </a:r>
            <a:r>
              <a:rPr lang="en-US" baseline="30000" dirty="0" err="1">
                <a:solidFill>
                  <a:srgbClr val="FF0000"/>
                </a:solidFill>
              </a:rPr>
              <a:t>Target</a:t>
            </a:r>
            <a:r>
              <a:rPr lang="en-US" dirty="0">
                <a:solidFill>
                  <a:srgbClr val="FF0000"/>
                </a:solidFill>
              </a:rPr>
              <a:t> is </a:t>
            </a:r>
            <a:r>
              <a:rPr lang="en-US" i="1" dirty="0" smtClean="0">
                <a:solidFill>
                  <a:srgbClr val="FF0000"/>
                </a:solidFill>
              </a:rPr>
              <a:t>not</a:t>
            </a:r>
            <a:r>
              <a:rPr lang="en-US" dirty="0" smtClean="0">
                <a:solidFill>
                  <a:srgbClr val="FF0000"/>
                </a:solidFill>
              </a:rPr>
              <a:t> expected </a:t>
            </a:r>
            <a:r>
              <a:rPr lang="en-US" dirty="0">
                <a:solidFill>
                  <a:srgbClr val="FF0000"/>
                </a:solidFill>
              </a:rPr>
              <a:t>to continue, </a:t>
            </a:r>
            <a:r>
              <a:rPr lang="en-US" dirty="0" smtClean="0">
                <a:solidFill>
                  <a:srgbClr val="FF0000"/>
                </a:solidFill>
              </a:rPr>
              <a:t>then </a:t>
            </a:r>
            <a:r>
              <a:rPr lang="en-US" i="1" dirty="0">
                <a:solidFill>
                  <a:srgbClr val="FF0000"/>
                </a:solidFill>
              </a:rPr>
              <a:t>E</a:t>
            </a:r>
            <a:r>
              <a:rPr lang="en-US" dirty="0" smtClean="0">
                <a:solidFill>
                  <a:srgbClr val="FF0000"/>
                </a:solidFill>
              </a:rPr>
              <a:t>↑ </a:t>
            </a:r>
            <a:r>
              <a:rPr lang="en-US" i="1" dirty="0" smtClean="0">
                <a:solidFill>
                  <a:srgbClr val="FF0000"/>
                </a:solidFill>
              </a:rPr>
              <a:t>would not </a:t>
            </a:r>
            <a:r>
              <a:rPr lang="en-US" dirty="0" smtClean="0">
                <a:solidFill>
                  <a:srgbClr val="FF0000"/>
                </a:solidFill>
              </a:rPr>
              <a:t>imply </a:t>
            </a:r>
            <a:r>
              <a:rPr lang="en-US" i="1" dirty="0" err="1">
                <a:solidFill>
                  <a:srgbClr val="FF0000"/>
                </a:solidFill>
              </a:rPr>
              <a:t>E</a:t>
            </a:r>
            <a:r>
              <a:rPr lang="en-US" baseline="30000" dirty="0" err="1">
                <a:solidFill>
                  <a:srgbClr val="FF0000"/>
                </a:solidFill>
              </a:rPr>
              <a:t>e</a:t>
            </a:r>
            <a:r>
              <a:rPr lang="en-US" dirty="0" smtClean="0">
                <a:solidFill>
                  <a:srgbClr val="FF0000"/>
                </a:solidFill>
              </a:rPr>
              <a:t>↑</a:t>
            </a:r>
            <a:r>
              <a:rPr lang="en-US" dirty="0" smtClean="0"/>
              <a:t>.</a:t>
            </a:r>
            <a:endParaRPr lang="en-US" dirty="0"/>
          </a:p>
        </p:txBody>
      </p:sp>
    </p:spTree>
    <p:extLst>
      <p:ext uri="{BB962C8B-B14F-4D97-AF65-F5344CB8AC3E}">
        <p14:creationId xmlns:p14="http://schemas.microsoft.com/office/powerpoint/2010/main" val="1816047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a:bodyPr>
          <a:lstStyle/>
          <a:p>
            <a:r>
              <a:rPr lang="en-US" dirty="0"/>
              <a:t>Devaluation (</a:t>
            </a:r>
            <a:r>
              <a:rPr lang="en-US" i="1" dirty="0"/>
              <a:t>E</a:t>
            </a:r>
            <a:r>
              <a:rPr lang="en-US" dirty="0"/>
              <a:t>↑)</a:t>
            </a:r>
            <a:endParaRPr lang="en-US"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23"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sp>
        <p:nvSpPr>
          <p:cNvPr id="180229" name="TextBox 180228"/>
          <p:cNvSpPr txBox="1"/>
          <p:nvPr/>
        </p:nvSpPr>
        <p:spPr>
          <a:xfrm>
            <a:off x="6287620" y="1820482"/>
            <a:ext cx="5794573" cy="1631216"/>
          </a:xfrm>
          <a:prstGeom prst="rect">
            <a:avLst/>
          </a:prstGeom>
          <a:noFill/>
        </p:spPr>
        <p:txBody>
          <a:bodyPr wrap="square" rtlCol="0">
            <a:spAutoFit/>
          </a:bodyPr>
          <a:lstStyle/>
          <a:p>
            <a:r>
              <a:rPr lang="en-US" sz="2000" dirty="0" smtClean="0"/>
              <a:t>As we just saw in the previous slide, the </a:t>
            </a:r>
            <a:r>
              <a:rPr lang="en-US" sz="2000" dirty="0"/>
              <a:t>increase in the central bank’s target exchange rate </a:t>
            </a:r>
            <a:r>
              <a:rPr lang="en-US" sz="2000" dirty="0" smtClean="0"/>
              <a:t>may </a:t>
            </a:r>
            <a:r>
              <a:rPr lang="en-US" sz="2000" dirty="0"/>
              <a:t>raise the expected exchange rate (</a:t>
            </a:r>
            <a:r>
              <a:rPr lang="en-US" sz="2000" i="1" dirty="0" err="1"/>
              <a:t>E</a:t>
            </a:r>
            <a:r>
              <a:rPr lang="en-US" sz="2000" baseline="30000" dirty="0" err="1"/>
              <a:t>e</a:t>
            </a:r>
            <a:r>
              <a:rPr lang="en-US" sz="2000" dirty="0">
                <a:latin typeface="Calibri"/>
              </a:rPr>
              <a:t>↑</a:t>
            </a:r>
            <a:r>
              <a:rPr lang="en-US" sz="2000" dirty="0"/>
              <a:t>). This, we saw before, will shift the </a:t>
            </a:r>
            <a:r>
              <a:rPr lang="en-US" sz="2000" i="1" dirty="0"/>
              <a:t>AA</a:t>
            </a:r>
            <a:r>
              <a:rPr lang="en-US" sz="2000" dirty="0"/>
              <a:t> curve further to the </a:t>
            </a:r>
            <a:r>
              <a:rPr lang="en-US" sz="2000" i="1" dirty="0"/>
              <a:t>right</a:t>
            </a:r>
            <a:r>
              <a:rPr lang="en-US" sz="2000" dirty="0"/>
              <a:t>, taking the equilibrium to point 3. </a:t>
            </a:r>
          </a:p>
        </p:txBody>
      </p:sp>
      <p:cxnSp>
        <p:nvCxnSpPr>
          <p:cNvPr id="23" name="Straight Arrow Connector 22"/>
          <p:cNvCxnSpPr/>
          <p:nvPr/>
        </p:nvCxnSpPr>
        <p:spPr>
          <a:xfrm>
            <a:off x="3333367" y="5724263"/>
            <a:ext cx="49708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287620" y="3835910"/>
            <a:ext cx="5801691" cy="2862322"/>
          </a:xfrm>
          <a:prstGeom prst="rect">
            <a:avLst/>
          </a:prstGeom>
          <a:noFill/>
        </p:spPr>
        <p:txBody>
          <a:bodyPr wrap="square" rtlCol="0">
            <a:spAutoFit/>
          </a:bodyPr>
          <a:lstStyle/>
          <a:p>
            <a:r>
              <a:rPr lang="en-US" sz="2000" dirty="0"/>
              <a:t>The central bank will therefore have to reduce the money supply a bit to shift the </a:t>
            </a:r>
            <a:r>
              <a:rPr lang="en-US" sz="2000" i="1" dirty="0"/>
              <a:t>AA</a:t>
            </a:r>
            <a:r>
              <a:rPr lang="en-US" sz="2000" dirty="0"/>
              <a:t> curve to the </a:t>
            </a:r>
            <a:r>
              <a:rPr lang="en-US" sz="2000" i="1" dirty="0"/>
              <a:t>left</a:t>
            </a:r>
            <a:r>
              <a:rPr lang="en-US" sz="2000" dirty="0"/>
              <a:t> till the economy returns to point 2</a:t>
            </a:r>
            <a:r>
              <a:rPr lang="en-US" sz="2000" dirty="0" smtClean="0"/>
              <a:t>.</a:t>
            </a:r>
          </a:p>
          <a:p>
            <a:endParaRPr lang="en-US" sz="2000" dirty="0"/>
          </a:p>
          <a:p>
            <a:r>
              <a:rPr lang="en-US" sz="2000" dirty="0" smtClean="0"/>
              <a:t>That is, while the central bank will need to increase the money supply to cause a devaluation, a smaller increase in </a:t>
            </a:r>
            <a:r>
              <a:rPr lang="en-US" sz="2000" i="1" dirty="0" err="1" smtClean="0"/>
              <a:t>M</a:t>
            </a:r>
            <a:r>
              <a:rPr lang="en-US" sz="2000" baseline="30000" dirty="0" err="1" smtClean="0"/>
              <a:t>s</a:t>
            </a:r>
            <a:r>
              <a:rPr lang="en-US" sz="2000" dirty="0" smtClean="0"/>
              <a:t> will get the job done when people trust the central bank to preserve the fixed exchange rate system at the new value of </a:t>
            </a:r>
            <a:r>
              <a:rPr lang="en-US" sz="2000" i="1" dirty="0" err="1" smtClean="0"/>
              <a:t>E</a:t>
            </a:r>
            <a:r>
              <a:rPr lang="en-US" sz="2000" baseline="30000" dirty="0" err="1" smtClean="0"/>
              <a:t>Target</a:t>
            </a:r>
            <a:r>
              <a:rPr lang="en-US" sz="2000" dirty="0" smtClean="0"/>
              <a:t>.</a:t>
            </a:r>
            <a:endParaRPr lang="en-US" sz="2000" dirty="0"/>
          </a:p>
        </p:txBody>
      </p:sp>
      <p:grpSp>
        <p:nvGrpSpPr>
          <p:cNvPr id="25" name="Group 24"/>
          <p:cNvGrpSpPr/>
          <p:nvPr/>
        </p:nvGrpSpPr>
        <p:grpSpPr>
          <a:xfrm>
            <a:off x="169994" y="1751175"/>
            <a:ext cx="5178755" cy="4486268"/>
            <a:chOff x="1526845" y="1751175"/>
            <a:chExt cx="5178755" cy="4486268"/>
          </a:xfrm>
        </p:grpSpPr>
        <p:grpSp>
          <p:nvGrpSpPr>
            <p:cNvPr id="26" name="Group 25"/>
            <p:cNvGrpSpPr/>
            <p:nvPr/>
          </p:nvGrpSpPr>
          <p:grpSpPr>
            <a:xfrm>
              <a:off x="1526845" y="1751175"/>
              <a:ext cx="5178755" cy="4486268"/>
              <a:chOff x="1526845" y="1751175"/>
              <a:chExt cx="5178755" cy="4486268"/>
            </a:xfrm>
          </p:grpSpPr>
          <p:sp>
            <p:nvSpPr>
              <p:cNvPr id="28" name="Freeform 27"/>
              <p:cNvSpPr/>
              <p:nvPr/>
            </p:nvSpPr>
            <p:spPr>
              <a:xfrm>
                <a:off x="4116224" y="17511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2050991" y="3151965"/>
                <a:ext cx="3092152"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15784" y="3179038"/>
                <a:ext cx="0" cy="2746037"/>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013531" y="5868111"/>
                <a:ext cx="470018" cy="369332"/>
              </a:xfrm>
              <a:prstGeom prst="rect">
                <a:avLst/>
              </a:prstGeom>
              <a:noFill/>
            </p:spPr>
            <p:txBody>
              <a:bodyPr wrap="square" rtlCol="0">
                <a:spAutoFit/>
              </a:bodyPr>
              <a:lstStyle/>
              <a:p>
                <a:pPr algn="r"/>
                <a:r>
                  <a:rPr lang="en-US" i="1" dirty="0"/>
                  <a:t>Y</a:t>
                </a:r>
                <a:r>
                  <a:rPr lang="en-US" baseline="30000" dirty="0"/>
                  <a:t>2</a:t>
                </a:r>
              </a:p>
            </p:txBody>
          </p:sp>
          <p:sp>
            <p:nvSpPr>
              <p:cNvPr id="32" name="TextBox 31"/>
              <p:cNvSpPr txBox="1"/>
              <p:nvPr/>
            </p:nvSpPr>
            <p:spPr>
              <a:xfrm>
                <a:off x="1526845" y="2945450"/>
                <a:ext cx="470018" cy="369332"/>
              </a:xfrm>
              <a:prstGeom prst="rect">
                <a:avLst/>
              </a:prstGeom>
              <a:noFill/>
            </p:spPr>
            <p:txBody>
              <a:bodyPr wrap="square" rtlCol="0">
                <a:spAutoFit/>
              </a:bodyPr>
              <a:lstStyle/>
              <a:p>
                <a:pPr algn="r"/>
                <a:r>
                  <a:rPr lang="en-US" i="1" dirty="0"/>
                  <a:t>E</a:t>
                </a:r>
                <a:r>
                  <a:rPr lang="en-US" baseline="30000" dirty="0"/>
                  <a:t>2</a:t>
                </a:r>
              </a:p>
            </p:txBody>
          </p:sp>
          <p:sp>
            <p:nvSpPr>
              <p:cNvPr id="33" name="Oval 32"/>
              <p:cNvSpPr/>
              <p:nvPr/>
            </p:nvSpPr>
            <p:spPr>
              <a:xfrm>
                <a:off x="5156676" y="310710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5234296" y="2944026"/>
              <a:ext cx="470018" cy="369332"/>
            </a:xfrm>
            <a:prstGeom prst="rect">
              <a:avLst/>
            </a:prstGeom>
            <a:noFill/>
          </p:spPr>
          <p:txBody>
            <a:bodyPr wrap="square" rtlCol="0">
              <a:spAutoFit/>
            </a:bodyPr>
            <a:lstStyle/>
            <a:p>
              <a:pPr algn="ctr"/>
              <a:r>
                <a:rPr lang="en-US" dirty="0"/>
                <a:t>2</a:t>
              </a:r>
              <a:endParaRPr lang="en-US" baseline="30000" dirty="0"/>
            </a:p>
          </p:txBody>
        </p:sp>
      </p:grpSp>
      <p:sp>
        <p:nvSpPr>
          <p:cNvPr id="19" name="Freeform 18"/>
          <p:cNvSpPr/>
          <p:nvPr/>
        </p:nvSpPr>
        <p:spPr>
          <a:xfrm>
            <a:off x="3176698" y="1330994"/>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165874" y="261855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269126" y="2446946"/>
            <a:ext cx="470018" cy="369332"/>
          </a:xfrm>
          <a:prstGeom prst="rect">
            <a:avLst/>
          </a:prstGeom>
          <a:noFill/>
        </p:spPr>
        <p:txBody>
          <a:bodyPr wrap="square" rtlCol="0">
            <a:spAutoFit/>
          </a:bodyPr>
          <a:lstStyle/>
          <a:p>
            <a:pPr algn="ctr"/>
            <a:r>
              <a:rPr lang="en-US" dirty="0"/>
              <a:t>3</a:t>
            </a:r>
          </a:p>
        </p:txBody>
      </p:sp>
    </p:spTree>
    <p:extLst>
      <p:ext uri="{BB962C8B-B14F-4D97-AF65-F5344CB8AC3E}">
        <p14:creationId xmlns:p14="http://schemas.microsoft.com/office/powerpoint/2010/main" val="37178142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9" grpId="0" animBg="1"/>
      <p:bldP spid="20" grpId="0" animBg="1"/>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Change in Domestic Prices (</a:t>
            </a:r>
            <a:r>
              <a:rPr lang="en-US" i="1" dirty="0" smtClean="0"/>
              <a:t>P</a:t>
            </a:r>
            <a:r>
              <a:rPr lang="en-US" dirty="0" smtClean="0"/>
              <a:t>)</a:t>
            </a:r>
            <a:endParaRPr lang="en-US" dirty="0"/>
          </a:p>
        </p:txBody>
      </p:sp>
      <p:sp>
        <p:nvSpPr>
          <p:cNvPr id="3" name="Content Placeholder 2"/>
          <p:cNvSpPr>
            <a:spLocks noGrp="1"/>
          </p:cNvSpPr>
          <p:nvPr>
            <p:ph idx="1"/>
          </p:nvPr>
        </p:nvSpPr>
        <p:spPr>
          <a:xfrm>
            <a:off x="609600" y="1600201"/>
            <a:ext cx="9809642" cy="4525963"/>
          </a:xfrm>
        </p:spPr>
        <p:txBody>
          <a:bodyPr/>
          <a:lstStyle/>
          <a:p>
            <a:r>
              <a:rPr lang="en-US" dirty="0" smtClean="0"/>
              <a:t>Recall that </a:t>
            </a:r>
            <a:r>
              <a:rPr lang="en-US" i="1" dirty="0" smtClean="0">
                <a:solidFill>
                  <a:srgbClr val="FF0000"/>
                </a:solidFill>
              </a:rPr>
              <a:t>P</a:t>
            </a:r>
            <a:r>
              <a:rPr lang="en-US" dirty="0" smtClean="0">
                <a:solidFill>
                  <a:srgbClr val="FF0000"/>
                </a:solidFill>
              </a:rPr>
              <a:t>↓ causes </a:t>
            </a:r>
            <a:r>
              <a:rPr lang="en-US" dirty="0" smtClean="0"/>
              <a:t>both </a:t>
            </a:r>
            <a:r>
              <a:rPr lang="en-US" i="1" dirty="0" smtClean="0"/>
              <a:t>AA</a:t>
            </a:r>
            <a:r>
              <a:rPr lang="en-US" dirty="0" smtClean="0"/>
              <a:t> and </a:t>
            </a:r>
            <a:r>
              <a:rPr lang="en-US" i="1" dirty="0" smtClean="0"/>
              <a:t>DD</a:t>
            </a:r>
            <a:r>
              <a:rPr lang="en-US" dirty="0" smtClean="0"/>
              <a:t> curves to shift rightward</a:t>
            </a:r>
          </a:p>
          <a:p>
            <a:r>
              <a:rPr lang="en-US" dirty="0" smtClean="0"/>
              <a:t>Therefore, it is clear that </a:t>
            </a:r>
            <a:r>
              <a:rPr lang="en-US" i="1" dirty="0" smtClean="0">
                <a:solidFill>
                  <a:srgbClr val="FF0000"/>
                </a:solidFill>
              </a:rPr>
              <a:t>Y</a:t>
            </a:r>
            <a:r>
              <a:rPr lang="en-US" dirty="0" smtClean="0">
                <a:solidFill>
                  <a:srgbClr val="FF0000"/>
                </a:solidFill>
              </a:rPr>
              <a:t>↑</a:t>
            </a:r>
            <a:endParaRPr lang="en-US" dirty="0" smtClean="0"/>
          </a:p>
          <a:p>
            <a:r>
              <a:rPr lang="en-US" dirty="0" smtClean="0"/>
              <a:t>But </a:t>
            </a:r>
            <a:r>
              <a:rPr lang="en-US" i="1" dirty="0" smtClean="0">
                <a:solidFill>
                  <a:srgbClr val="FF0000"/>
                </a:solidFill>
              </a:rPr>
              <a:t>E</a:t>
            </a:r>
            <a:r>
              <a:rPr lang="en-US" dirty="0" smtClean="0">
                <a:solidFill>
                  <a:srgbClr val="FF0000"/>
                </a:solidFill>
              </a:rPr>
              <a:t> could decrease, stay unchanged, or increase</a:t>
            </a:r>
            <a:r>
              <a:rPr lang="en-US" dirty="0" smtClean="0"/>
              <a:t>, as in the three diagrams below</a:t>
            </a:r>
            <a:endParaRPr lang="en-US" dirty="0"/>
          </a:p>
        </p:txBody>
      </p:sp>
      <p:cxnSp>
        <p:nvCxnSpPr>
          <p:cNvPr id="6" name="Straight Arrow Connector 5"/>
          <p:cNvCxnSpPr/>
          <p:nvPr/>
        </p:nvCxnSpPr>
        <p:spPr>
          <a:xfrm>
            <a:off x="2535382" y="6456218"/>
            <a:ext cx="22305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529478" y="4579951"/>
            <a:ext cx="0" cy="1870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18266" y="6464413"/>
            <a:ext cx="405517" cy="369332"/>
          </a:xfrm>
          <a:prstGeom prst="rect">
            <a:avLst/>
          </a:prstGeom>
          <a:noFill/>
        </p:spPr>
        <p:txBody>
          <a:bodyPr wrap="square" rtlCol="0">
            <a:spAutoFit/>
          </a:bodyPr>
          <a:lstStyle/>
          <a:p>
            <a:r>
              <a:rPr lang="en-US" i="1" dirty="0"/>
              <a:t>Y</a:t>
            </a:r>
          </a:p>
        </p:txBody>
      </p:sp>
      <p:sp>
        <p:nvSpPr>
          <p:cNvPr id="10" name="TextBox 9"/>
          <p:cNvSpPr txBox="1"/>
          <p:nvPr/>
        </p:nvSpPr>
        <p:spPr>
          <a:xfrm>
            <a:off x="2217079" y="4477917"/>
            <a:ext cx="405517" cy="369332"/>
          </a:xfrm>
          <a:prstGeom prst="rect">
            <a:avLst/>
          </a:prstGeom>
          <a:noFill/>
        </p:spPr>
        <p:txBody>
          <a:bodyPr wrap="square" rtlCol="0">
            <a:spAutoFit/>
          </a:bodyPr>
          <a:lstStyle/>
          <a:p>
            <a:r>
              <a:rPr lang="en-US" i="1" dirty="0"/>
              <a:t>E</a:t>
            </a:r>
          </a:p>
        </p:txBody>
      </p:sp>
      <p:cxnSp>
        <p:nvCxnSpPr>
          <p:cNvPr id="12" name="Straight Connector 11"/>
          <p:cNvCxnSpPr/>
          <p:nvPr/>
        </p:nvCxnSpPr>
        <p:spPr>
          <a:xfrm flipV="1">
            <a:off x="2533817" y="4850296"/>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08845" y="5002696"/>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25865" y="4929809"/>
            <a:ext cx="1709531" cy="143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78265" y="4931140"/>
            <a:ext cx="1709531" cy="1431234"/>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774222" y="4652841"/>
            <a:ext cx="534054" cy="369332"/>
          </a:xfrm>
          <a:prstGeom prst="rect">
            <a:avLst/>
          </a:prstGeom>
          <a:noFill/>
        </p:spPr>
        <p:txBody>
          <a:bodyPr wrap="square" rtlCol="0">
            <a:spAutoFit/>
          </a:bodyPr>
          <a:lstStyle/>
          <a:p>
            <a:r>
              <a:rPr lang="en-US" i="1" dirty="0"/>
              <a:t>DD</a:t>
            </a:r>
          </a:p>
        </p:txBody>
      </p:sp>
      <p:sp>
        <p:nvSpPr>
          <p:cNvPr id="18" name="TextBox 17"/>
          <p:cNvSpPr txBox="1"/>
          <p:nvPr/>
        </p:nvSpPr>
        <p:spPr>
          <a:xfrm>
            <a:off x="3600619" y="6053595"/>
            <a:ext cx="534054" cy="369332"/>
          </a:xfrm>
          <a:prstGeom prst="rect">
            <a:avLst/>
          </a:prstGeom>
          <a:noFill/>
        </p:spPr>
        <p:txBody>
          <a:bodyPr wrap="square" rtlCol="0">
            <a:spAutoFit/>
          </a:bodyPr>
          <a:lstStyle/>
          <a:p>
            <a:r>
              <a:rPr lang="en-US" i="1" dirty="0"/>
              <a:t>AA</a:t>
            </a:r>
          </a:p>
        </p:txBody>
      </p:sp>
      <p:sp>
        <p:nvSpPr>
          <p:cNvPr id="19" name="Oval 18"/>
          <p:cNvSpPr/>
          <p:nvPr/>
        </p:nvSpPr>
        <p:spPr>
          <a:xfrm>
            <a:off x="3654950" y="573488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06426" y="556921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4993572" y="6457549"/>
            <a:ext cx="22305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987668" y="4581282"/>
            <a:ext cx="0" cy="1870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876456" y="6465744"/>
            <a:ext cx="405517" cy="369332"/>
          </a:xfrm>
          <a:prstGeom prst="rect">
            <a:avLst/>
          </a:prstGeom>
          <a:noFill/>
        </p:spPr>
        <p:txBody>
          <a:bodyPr wrap="square" rtlCol="0">
            <a:spAutoFit/>
          </a:bodyPr>
          <a:lstStyle/>
          <a:p>
            <a:r>
              <a:rPr lang="en-US" i="1" dirty="0"/>
              <a:t>Y</a:t>
            </a:r>
          </a:p>
        </p:txBody>
      </p:sp>
      <p:sp>
        <p:nvSpPr>
          <p:cNvPr id="24" name="TextBox 23"/>
          <p:cNvSpPr txBox="1"/>
          <p:nvPr/>
        </p:nvSpPr>
        <p:spPr>
          <a:xfrm>
            <a:off x="4675269" y="4479248"/>
            <a:ext cx="405517" cy="369332"/>
          </a:xfrm>
          <a:prstGeom prst="rect">
            <a:avLst/>
          </a:prstGeom>
          <a:noFill/>
        </p:spPr>
        <p:txBody>
          <a:bodyPr wrap="square" rtlCol="0">
            <a:spAutoFit/>
          </a:bodyPr>
          <a:lstStyle/>
          <a:p>
            <a:r>
              <a:rPr lang="en-US" i="1" dirty="0"/>
              <a:t>E</a:t>
            </a:r>
          </a:p>
        </p:txBody>
      </p:sp>
      <p:cxnSp>
        <p:nvCxnSpPr>
          <p:cNvPr id="25" name="Straight Connector 24"/>
          <p:cNvCxnSpPr/>
          <p:nvPr/>
        </p:nvCxnSpPr>
        <p:spPr>
          <a:xfrm flipV="1">
            <a:off x="4992007" y="4851627"/>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67035" y="5004027"/>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984055" y="4931140"/>
            <a:ext cx="1709531" cy="143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295475" y="4749598"/>
            <a:ext cx="1709531" cy="1431234"/>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32412" y="4654172"/>
            <a:ext cx="534054" cy="369332"/>
          </a:xfrm>
          <a:prstGeom prst="rect">
            <a:avLst/>
          </a:prstGeom>
          <a:noFill/>
        </p:spPr>
        <p:txBody>
          <a:bodyPr wrap="square" rtlCol="0">
            <a:spAutoFit/>
          </a:bodyPr>
          <a:lstStyle/>
          <a:p>
            <a:r>
              <a:rPr lang="en-US" i="1" dirty="0"/>
              <a:t>DD</a:t>
            </a:r>
          </a:p>
        </p:txBody>
      </p:sp>
      <p:sp>
        <p:nvSpPr>
          <p:cNvPr id="30" name="TextBox 29"/>
          <p:cNvSpPr txBox="1"/>
          <p:nvPr/>
        </p:nvSpPr>
        <p:spPr>
          <a:xfrm>
            <a:off x="6058809" y="6054926"/>
            <a:ext cx="534054" cy="369332"/>
          </a:xfrm>
          <a:prstGeom prst="rect">
            <a:avLst/>
          </a:prstGeom>
          <a:noFill/>
        </p:spPr>
        <p:txBody>
          <a:bodyPr wrap="square" rtlCol="0">
            <a:spAutoFit/>
          </a:bodyPr>
          <a:lstStyle/>
          <a:p>
            <a:r>
              <a:rPr lang="en-US" i="1" dirty="0"/>
              <a:t>AA</a:t>
            </a:r>
          </a:p>
        </p:txBody>
      </p:sp>
      <p:sp>
        <p:nvSpPr>
          <p:cNvPr id="31" name="Oval 30"/>
          <p:cNvSpPr/>
          <p:nvPr/>
        </p:nvSpPr>
        <p:spPr>
          <a:xfrm>
            <a:off x="6296013" y="558514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764616" y="557054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p:nvPr/>
        </p:nvCxnSpPr>
        <p:spPr>
          <a:xfrm>
            <a:off x="7459713" y="6458880"/>
            <a:ext cx="22305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7453809" y="4582613"/>
            <a:ext cx="0" cy="1870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9342597" y="6467075"/>
            <a:ext cx="405517" cy="369332"/>
          </a:xfrm>
          <a:prstGeom prst="rect">
            <a:avLst/>
          </a:prstGeom>
          <a:noFill/>
        </p:spPr>
        <p:txBody>
          <a:bodyPr wrap="square" rtlCol="0">
            <a:spAutoFit/>
          </a:bodyPr>
          <a:lstStyle/>
          <a:p>
            <a:r>
              <a:rPr lang="en-US" i="1" dirty="0"/>
              <a:t>Y</a:t>
            </a:r>
          </a:p>
        </p:txBody>
      </p:sp>
      <p:sp>
        <p:nvSpPr>
          <p:cNvPr id="38" name="TextBox 37"/>
          <p:cNvSpPr txBox="1"/>
          <p:nvPr/>
        </p:nvSpPr>
        <p:spPr>
          <a:xfrm>
            <a:off x="7141410" y="4480579"/>
            <a:ext cx="405517" cy="369332"/>
          </a:xfrm>
          <a:prstGeom prst="rect">
            <a:avLst/>
          </a:prstGeom>
          <a:noFill/>
        </p:spPr>
        <p:txBody>
          <a:bodyPr wrap="square" rtlCol="0">
            <a:spAutoFit/>
          </a:bodyPr>
          <a:lstStyle/>
          <a:p>
            <a:r>
              <a:rPr lang="en-US" i="1" dirty="0"/>
              <a:t>E</a:t>
            </a:r>
          </a:p>
        </p:txBody>
      </p:sp>
      <p:cxnSp>
        <p:nvCxnSpPr>
          <p:cNvPr id="39" name="Straight Connector 38"/>
          <p:cNvCxnSpPr/>
          <p:nvPr/>
        </p:nvCxnSpPr>
        <p:spPr>
          <a:xfrm flipV="1">
            <a:off x="7458148" y="4852958"/>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674156" y="4870191"/>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50196" y="4932471"/>
            <a:ext cx="1709531" cy="143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761616" y="4750929"/>
            <a:ext cx="1709531" cy="1431234"/>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8698553" y="4655503"/>
            <a:ext cx="534054" cy="369332"/>
          </a:xfrm>
          <a:prstGeom prst="rect">
            <a:avLst/>
          </a:prstGeom>
          <a:noFill/>
        </p:spPr>
        <p:txBody>
          <a:bodyPr wrap="square" rtlCol="0">
            <a:spAutoFit/>
          </a:bodyPr>
          <a:lstStyle/>
          <a:p>
            <a:r>
              <a:rPr lang="en-US" i="1" dirty="0"/>
              <a:t>DD</a:t>
            </a:r>
          </a:p>
        </p:txBody>
      </p:sp>
      <p:sp>
        <p:nvSpPr>
          <p:cNvPr id="44" name="TextBox 43"/>
          <p:cNvSpPr txBox="1"/>
          <p:nvPr/>
        </p:nvSpPr>
        <p:spPr>
          <a:xfrm>
            <a:off x="8524950" y="6056257"/>
            <a:ext cx="534054" cy="369332"/>
          </a:xfrm>
          <a:prstGeom prst="rect">
            <a:avLst/>
          </a:prstGeom>
          <a:noFill/>
        </p:spPr>
        <p:txBody>
          <a:bodyPr wrap="square" rtlCol="0">
            <a:spAutoFit/>
          </a:bodyPr>
          <a:lstStyle/>
          <a:p>
            <a:r>
              <a:rPr lang="en-US" i="1" dirty="0"/>
              <a:t>AA</a:t>
            </a:r>
          </a:p>
        </p:txBody>
      </p:sp>
      <p:sp>
        <p:nvSpPr>
          <p:cNvPr id="45" name="Oval 44"/>
          <p:cNvSpPr/>
          <p:nvPr/>
        </p:nvSpPr>
        <p:spPr>
          <a:xfrm>
            <a:off x="8615645" y="544957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230757" y="557187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a:off x="4012759" y="5136543"/>
            <a:ext cx="310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341907" y="5137874"/>
            <a:ext cx="310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456378" y="5139205"/>
            <a:ext cx="310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7841183" y="5132585"/>
            <a:ext cx="310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796210" y="5137874"/>
            <a:ext cx="1127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8848478" y="5147156"/>
            <a:ext cx="1127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47" name="Table 46"/>
          <p:cNvGraphicFramePr>
            <a:graphicFrameLocks noGrp="1"/>
          </p:cNvGraphicFramePr>
          <p:nvPr>
            <p:extLst>
              <p:ext uri="{D42A27DB-BD31-4B8C-83A1-F6EECF244321}">
                <p14:modId xmlns:p14="http://schemas.microsoft.com/office/powerpoint/2010/main" val="2830260014"/>
              </p:ext>
            </p:extLst>
          </p:nvPr>
        </p:nvGraphicFramePr>
        <p:xfrm>
          <a:off x="10419242" y="1587578"/>
          <a:ext cx="1667828" cy="3708400"/>
        </p:xfrm>
        <a:graphic>
          <a:graphicData uri="http://schemas.openxmlformats.org/drawingml/2006/table">
            <a:tbl>
              <a:tblPr firstRow="1" bandRow="1">
                <a:tableStyleId>{5C22544A-7EE6-4342-B048-85BDC9FD1C3A}</a:tableStyleId>
              </a:tblPr>
              <a:tblGrid>
                <a:gridCol w="835343">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extLst>
                  <a:ext uri="{0D108BD9-81ED-4DB2-BD59-A6C34878D82A}">
                    <a16:rowId xmlns:a16="http://schemas.microsoft.com/office/drawing/2014/main" val="3893950874"/>
                  </a:ext>
                </a:extLst>
              </a:tr>
              <a:tr h="37084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536674149"/>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798329610"/>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35071463"/>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00998821"/>
                  </a:ext>
                </a:extLst>
              </a:tr>
              <a:tr h="37084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227306673"/>
                  </a:ext>
                </a:extLst>
              </a:tr>
              <a:tr h="37084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100" baseline="0" dirty="0" smtClean="0"/>
                        <a:t>Later</a:t>
                      </a:r>
                      <a:endParaRPr lang="en-US" sz="1100" baseline="0" dirty="0"/>
                    </a:p>
                  </a:txBody>
                  <a:tcPr/>
                </a:tc>
                <a:extLst>
                  <a:ext uri="{0D108BD9-81ED-4DB2-BD59-A6C34878D82A}">
                    <a16:rowId xmlns:a16="http://schemas.microsoft.com/office/drawing/2014/main" val="3413819188"/>
                  </a:ext>
                </a:extLst>
              </a:tr>
            </a:tbl>
          </a:graphicData>
        </a:graphic>
      </p:graphicFrame>
      <p:cxnSp>
        <p:nvCxnSpPr>
          <p:cNvPr id="5" name="Straight Connector 4"/>
          <p:cNvCxnSpPr/>
          <p:nvPr/>
        </p:nvCxnSpPr>
        <p:spPr>
          <a:xfrm>
            <a:off x="2217079" y="5601365"/>
            <a:ext cx="747321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898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Change in Domestic Prices (</a:t>
            </a:r>
            <a:r>
              <a:rPr lang="en-US" i="1" dirty="0" smtClean="0"/>
              <a:t>P</a:t>
            </a:r>
            <a:r>
              <a:rPr lang="en-US" dirty="0" smtClean="0"/>
              <a:t>)</a:t>
            </a:r>
            <a:endParaRPr lang="en-US" dirty="0"/>
          </a:p>
        </p:txBody>
      </p:sp>
      <p:sp>
        <p:nvSpPr>
          <p:cNvPr id="3" name="Content Placeholder 2"/>
          <p:cNvSpPr>
            <a:spLocks noGrp="1"/>
          </p:cNvSpPr>
          <p:nvPr>
            <p:ph idx="1"/>
          </p:nvPr>
        </p:nvSpPr>
        <p:spPr>
          <a:xfrm>
            <a:off x="609600" y="1600201"/>
            <a:ext cx="10972800" cy="2917477"/>
          </a:xfrm>
        </p:spPr>
        <p:txBody>
          <a:bodyPr>
            <a:normAutofit fontScale="92500" lnSpcReduction="20000"/>
          </a:bodyPr>
          <a:lstStyle/>
          <a:p>
            <a:r>
              <a:rPr lang="en-US" dirty="0" smtClean="0"/>
              <a:t>We just saw that </a:t>
            </a:r>
            <a:r>
              <a:rPr lang="en-US" i="1" dirty="0" smtClean="0"/>
              <a:t>P</a:t>
            </a:r>
            <a:r>
              <a:rPr lang="en-US" dirty="0" smtClean="0"/>
              <a:t>↓ leads to </a:t>
            </a:r>
            <a:r>
              <a:rPr lang="en-US" i="1" dirty="0" smtClean="0"/>
              <a:t>Y</a:t>
            </a:r>
            <a:r>
              <a:rPr lang="en-US" dirty="0" smtClean="0"/>
              <a:t>↑, but </a:t>
            </a:r>
            <a:r>
              <a:rPr lang="en-US" i="1" dirty="0" smtClean="0"/>
              <a:t>E</a:t>
            </a:r>
            <a:r>
              <a:rPr lang="en-US" dirty="0" smtClean="0"/>
              <a:t> could (a) decrease, (b) stay unchanged, or (c) increase</a:t>
            </a:r>
            <a:r>
              <a:rPr lang="en-US" dirty="0"/>
              <a:t>.</a:t>
            </a:r>
            <a:endParaRPr lang="en-US" dirty="0" smtClean="0"/>
          </a:p>
          <a:p>
            <a:r>
              <a:rPr lang="en-US" dirty="0" smtClean="0"/>
              <a:t>So, to keep the exchange rate fixed, the central bank would have to increase the money supply and shift </a:t>
            </a:r>
            <a:r>
              <a:rPr lang="en-US" i="1" dirty="0" smtClean="0"/>
              <a:t>AA</a:t>
            </a:r>
            <a:r>
              <a:rPr lang="en-US" dirty="0" smtClean="0"/>
              <a:t> to the right if </a:t>
            </a:r>
            <a:r>
              <a:rPr lang="en-US" i="1" dirty="0" smtClean="0"/>
              <a:t>E</a:t>
            </a:r>
            <a:r>
              <a:rPr lang="en-US" dirty="0" smtClean="0"/>
              <a:t>↓, do nothing in case (b), and decrease </a:t>
            </a:r>
            <a:r>
              <a:rPr lang="en-US" dirty="0"/>
              <a:t>the money supply and shift </a:t>
            </a:r>
            <a:r>
              <a:rPr lang="en-US" i="1" dirty="0"/>
              <a:t>AA</a:t>
            </a:r>
            <a:r>
              <a:rPr lang="en-US" dirty="0"/>
              <a:t> to the </a:t>
            </a:r>
            <a:r>
              <a:rPr lang="en-US" dirty="0" smtClean="0"/>
              <a:t>left </a:t>
            </a:r>
            <a:r>
              <a:rPr lang="en-US" dirty="0"/>
              <a:t>if </a:t>
            </a:r>
            <a:r>
              <a:rPr lang="en-US" i="1" dirty="0" smtClean="0"/>
              <a:t>E</a:t>
            </a:r>
            <a:r>
              <a:rPr lang="en-US" dirty="0" smtClean="0"/>
              <a:t>↑.</a:t>
            </a:r>
          </a:p>
          <a:p>
            <a:r>
              <a:rPr lang="en-US" dirty="0" smtClean="0"/>
              <a:t>In other words </a:t>
            </a:r>
            <a:r>
              <a:rPr lang="en-US" dirty="0" smtClean="0">
                <a:solidFill>
                  <a:srgbClr val="FF0000"/>
                </a:solidFill>
              </a:rPr>
              <a:t>the effect of </a:t>
            </a:r>
            <a:r>
              <a:rPr lang="en-US" i="1" dirty="0">
                <a:solidFill>
                  <a:srgbClr val="FF0000"/>
                </a:solidFill>
              </a:rPr>
              <a:t>P</a:t>
            </a:r>
            <a:r>
              <a:rPr lang="en-US" dirty="0" smtClean="0">
                <a:solidFill>
                  <a:srgbClr val="FF0000"/>
                </a:solidFill>
              </a:rPr>
              <a:t>↓ on </a:t>
            </a:r>
            <a:r>
              <a:rPr lang="en-US" i="1" dirty="0" err="1" smtClean="0">
                <a:solidFill>
                  <a:srgbClr val="FF0000"/>
                </a:solidFill>
              </a:rPr>
              <a:t>M</a:t>
            </a:r>
            <a:r>
              <a:rPr lang="en-US" baseline="30000" dirty="0" err="1" smtClean="0">
                <a:solidFill>
                  <a:srgbClr val="FF0000"/>
                </a:solidFill>
              </a:rPr>
              <a:t>s</a:t>
            </a:r>
            <a:r>
              <a:rPr lang="en-US" dirty="0" smtClean="0">
                <a:solidFill>
                  <a:srgbClr val="FF0000"/>
                </a:solidFill>
              </a:rPr>
              <a:t> is uncertain</a:t>
            </a:r>
            <a:r>
              <a:rPr lang="en-US" dirty="0" smtClean="0"/>
              <a:t>.</a:t>
            </a:r>
            <a:endParaRPr lang="en-US" dirty="0"/>
          </a:p>
        </p:txBody>
      </p:sp>
      <p:cxnSp>
        <p:nvCxnSpPr>
          <p:cNvPr id="6" name="Straight Arrow Connector 5"/>
          <p:cNvCxnSpPr/>
          <p:nvPr/>
        </p:nvCxnSpPr>
        <p:spPr>
          <a:xfrm>
            <a:off x="2535382" y="6456218"/>
            <a:ext cx="22305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529478" y="4579951"/>
            <a:ext cx="0" cy="1870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18266" y="6464413"/>
            <a:ext cx="405517" cy="369332"/>
          </a:xfrm>
          <a:prstGeom prst="rect">
            <a:avLst/>
          </a:prstGeom>
          <a:noFill/>
        </p:spPr>
        <p:txBody>
          <a:bodyPr wrap="square" rtlCol="0">
            <a:spAutoFit/>
          </a:bodyPr>
          <a:lstStyle/>
          <a:p>
            <a:r>
              <a:rPr lang="en-US" i="1" dirty="0"/>
              <a:t>Y</a:t>
            </a:r>
          </a:p>
        </p:txBody>
      </p:sp>
      <p:sp>
        <p:nvSpPr>
          <p:cNvPr id="10" name="TextBox 9"/>
          <p:cNvSpPr txBox="1"/>
          <p:nvPr/>
        </p:nvSpPr>
        <p:spPr>
          <a:xfrm>
            <a:off x="2217079" y="4477917"/>
            <a:ext cx="405517" cy="369332"/>
          </a:xfrm>
          <a:prstGeom prst="rect">
            <a:avLst/>
          </a:prstGeom>
          <a:noFill/>
        </p:spPr>
        <p:txBody>
          <a:bodyPr wrap="square" rtlCol="0">
            <a:spAutoFit/>
          </a:bodyPr>
          <a:lstStyle/>
          <a:p>
            <a:r>
              <a:rPr lang="en-US" i="1" dirty="0"/>
              <a:t>E</a:t>
            </a:r>
          </a:p>
        </p:txBody>
      </p:sp>
      <p:cxnSp>
        <p:nvCxnSpPr>
          <p:cNvPr id="12" name="Straight Connector 11"/>
          <p:cNvCxnSpPr/>
          <p:nvPr/>
        </p:nvCxnSpPr>
        <p:spPr>
          <a:xfrm flipV="1">
            <a:off x="2533817" y="4850296"/>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08845" y="5002696"/>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25865" y="4929809"/>
            <a:ext cx="1709531" cy="143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78265" y="4931140"/>
            <a:ext cx="1709531" cy="1431234"/>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774222" y="4652841"/>
            <a:ext cx="534054" cy="369332"/>
          </a:xfrm>
          <a:prstGeom prst="rect">
            <a:avLst/>
          </a:prstGeom>
          <a:noFill/>
        </p:spPr>
        <p:txBody>
          <a:bodyPr wrap="square" rtlCol="0">
            <a:spAutoFit/>
          </a:bodyPr>
          <a:lstStyle/>
          <a:p>
            <a:r>
              <a:rPr lang="en-US" i="1" dirty="0"/>
              <a:t>DD</a:t>
            </a:r>
          </a:p>
        </p:txBody>
      </p:sp>
      <p:sp>
        <p:nvSpPr>
          <p:cNvPr id="18" name="TextBox 17"/>
          <p:cNvSpPr txBox="1"/>
          <p:nvPr/>
        </p:nvSpPr>
        <p:spPr>
          <a:xfrm>
            <a:off x="3600619" y="6053595"/>
            <a:ext cx="534054" cy="369332"/>
          </a:xfrm>
          <a:prstGeom prst="rect">
            <a:avLst/>
          </a:prstGeom>
          <a:noFill/>
        </p:spPr>
        <p:txBody>
          <a:bodyPr wrap="square" rtlCol="0">
            <a:spAutoFit/>
          </a:bodyPr>
          <a:lstStyle/>
          <a:p>
            <a:r>
              <a:rPr lang="en-US" i="1" dirty="0"/>
              <a:t>AA</a:t>
            </a:r>
          </a:p>
        </p:txBody>
      </p:sp>
      <p:sp>
        <p:nvSpPr>
          <p:cNvPr id="19" name="Oval 18"/>
          <p:cNvSpPr/>
          <p:nvPr/>
        </p:nvSpPr>
        <p:spPr>
          <a:xfrm>
            <a:off x="3654950" y="573488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06426" y="556921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4993572" y="6457549"/>
            <a:ext cx="22305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987668" y="4581282"/>
            <a:ext cx="0" cy="1870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876456" y="6465744"/>
            <a:ext cx="405517" cy="369332"/>
          </a:xfrm>
          <a:prstGeom prst="rect">
            <a:avLst/>
          </a:prstGeom>
          <a:noFill/>
        </p:spPr>
        <p:txBody>
          <a:bodyPr wrap="square" rtlCol="0">
            <a:spAutoFit/>
          </a:bodyPr>
          <a:lstStyle/>
          <a:p>
            <a:r>
              <a:rPr lang="en-US" i="1" dirty="0"/>
              <a:t>Y</a:t>
            </a:r>
          </a:p>
        </p:txBody>
      </p:sp>
      <p:sp>
        <p:nvSpPr>
          <p:cNvPr id="24" name="TextBox 23"/>
          <p:cNvSpPr txBox="1"/>
          <p:nvPr/>
        </p:nvSpPr>
        <p:spPr>
          <a:xfrm>
            <a:off x="4675269" y="4479248"/>
            <a:ext cx="405517" cy="369332"/>
          </a:xfrm>
          <a:prstGeom prst="rect">
            <a:avLst/>
          </a:prstGeom>
          <a:noFill/>
        </p:spPr>
        <p:txBody>
          <a:bodyPr wrap="square" rtlCol="0">
            <a:spAutoFit/>
          </a:bodyPr>
          <a:lstStyle/>
          <a:p>
            <a:r>
              <a:rPr lang="en-US" i="1" dirty="0"/>
              <a:t>E</a:t>
            </a:r>
          </a:p>
        </p:txBody>
      </p:sp>
      <p:cxnSp>
        <p:nvCxnSpPr>
          <p:cNvPr id="25" name="Straight Connector 24"/>
          <p:cNvCxnSpPr/>
          <p:nvPr/>
        </p:nvCxnSpPr>
        <p:spPr>
          <a:xfrm flipV="1">
            <a:off x="4992007" y="4851627"/>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67035" y="5004027"/>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984055" y="4931140"/>
            <a:ext cx="1709531" cy="143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295475" y="4749598"/>
            <a:ext cx="1709531" cy="1431234"/>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32412" y="4654172"/>
            <a:ext cx="534054" cy="369332"/>
          </a:xfrm>
          <a:prstGeom prst="rect">
            <a:avLst/>
          </a:prstGeom>
          <a:noFill/>
        </p:spPr>
        <p:txBody>
          <a:bodyPr wrap="square" rtlCol="0">
            <a:spAutoFit/>
          </a:bodyPr>
          <a:lstStyle/>
          <a:p>
            <a:r>
              <a:rPr lang="en-US" i="1" dirty="0"/>
              <a:t>DD</a:t>
            </a:r>
          </a:p>
        </p:txBody>
      </p:sp>
      <p:sp>
        <p:nvSpPr>
          <p:cNvPr id="30" name="TextBox 29"/>
          <p:cNvSpPr txBox="1"/>
          <p:nvPr/>
        </p:nvSpPr>
        <p:spPr>
          <a:xfrm>
            <a:off x="6058809" y="6054926"/>
            <a:ext cx="534054" cy="369332"/>
          </a:xfrm>
          <a:prstGeom prst="rect">
            <a:avLst/>
          </a:prstGeom>
          <a:noFill/>
        </p:spPr>
        <p:txBody>
          <a:bodyPr wrap="square" rtlCol="0">
            <a:spAutoFit/>
          </a:bodyPr>
          <a:lstStyle/>
          <a:p>
            <a:r>
              <a:rPr lang="en-US" i="1" dirty="0"/>
              <a:t>AA</a:t>
            </a:r>
          </a:p>
        </p:txBody>
      </p:sp>
      <p:sp>
        <p:nvSpPr>
          <p:cNvPr id="31" name="Oval 30"/>
          <p:cNvSpPr/>
          <p:nvPr/>
        </p:nvSpPr>
        <p:spPr>
          <a:xfrm>
            <a:off x="6296013" y="558514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764616" y="557054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p:nvPr/>
        </p:nvCxnSpPr>
        <p:spPr>
          <a:xfrm>
            <a:off x="7459713" y="6458880"/>
            <a:ext cx="22305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7453809" y="4582613"/>
            <a:ext cx="0" cy="1870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9342597" y="6467075"/>
            <a:ext cx="405517" cy="369332"/>
          </a:xfrm>
          <a:prstGeom prst="rect">
            <a:avLst/>
          </a:prstGeom>
          <a:noFill/>
        </p:spPr>
        <p:txBody>
          <a:bodyPr wrap="square" rtlCol="0">
            <a:spAutoFit/>
          </a:bodyPr>
          <a:lstStyle/>
          <a:p>
            <a:r>
              <a:rPr lang="en-US" i="1" dirty="0"/>
              <a:t>Y</a:t>
            </a:r>
          </a:p>
        </p:txBody>
      </p:sp>
      <p:sp>
        <p:nvSpPr>
          <p:cNvPr id="38" name="TextBox 37"/>
          <p:cNvSpPr txBox="1"/>
          <p:nvPr/>
        </p:nvSpPr>
        <p:spPr>
          <a:xfrm>
            <a:off x="7141410" y="4480579"/>
            <a:ext cx="405517" cy="369332"/>
          </a:xfrm>
          <a:prstGeom prst="rect">
            <a:avLst/>
          </a:prstGeom>
          <a:noFill/>
        </p:spPr>
        <p:txBody>
          <a:bodyPr wrap="square" rtlCol="0">
            <a:spAutoFit/>
          </a:bodyPr>
          <a:lstStyle/>
          <a:p>
            <a:r>
              <a:rPr lang="en-US" i="1" dirty="0"/>
              <a:t>E</a:t>
            </a:r>
          </a:p>
        </p:txBody>
      </p:sp>
      <p:cxnSp>
        <p:nvCxnSpPr>
          <p:cNvPr id="39" name="Straight Connector 38"/>
          <p:cNvCxnSpPr/>
          <p:nvPr/>
        </p:nvCxnSpPr>
        <p:spPr>
          <a:xfrm flipV="1">
            <a:off x="7458148" y="4852958"/>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674156" y="4870191"/>
            <a:ext cx="1693627" cy="139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50196" y="4932471"/>
            <a:ext cx="1709531" cy="143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761616" y="4750929"/>
            <a:ext cx="1709531" cy="1431234"/>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8698553" y="4655503"/>
            <a:ext cx="534054" cy="369332"/>
          </a:xfrm>
          <a:prstGeom prst="rect">
            <a:avLst/>
          </a:prstGeom>
          <a:noFill/>
        </p:spPr>
        <p:txBody>
          <a:bodyPr wrap="square" rtlCol="0">
            <a:spAutoFit/>
          </a:bodyPr>
          <a:lstStyle/>
          <a:p>
            <a:r>
              <a:rPr lang="en-US" i="1" dirty="0"/>
              <a:t>DD</a:t>
            </a:r>
          </a:p>
        </p:txBody>
      </p:sp>
      <p:sp>
        <p:nvSpPr>
          <p:cNvPr id="44" name="TextBox 43"/>
          <p:cNvSpPr txBox="1"/>
          <p:nvPr/>
        </p:nvSpPr>
        <p:spPr>
          <a:xfrm>
            <a:off x="8524950" y="6056257"/>
            <a:ext cx="534054" cy="369332"/>
          </a:xfrm>
          <a:prstGeom prst="rect">
            <a:avLst/>
          </a:prstGeom>
          <a:noFill/>
        </p:spPr>
        <p:txBody>
          <a:bodyPr wrap="square" rtlCol="0">
            <a:spAutoFit/>
          </a:bodyPr>
          <a:lstStyle/>
          <a:p>
            <a:r>
              <a:rPr lang="en-US" i="1" dirty="0"/>
              <a:t>AA</a:t>
            </a:r>
          </a:p>
        </p:txBody>
      </p:sp>
      <p:sp>
        <p:nvSpPr>
          <p:cNvPr id="45" name="Oval 44"/>
          <p:cNvSpPr/>
          <p:nvPr/>
        </p:nvSpPr>
        <p:spPr>
          <a:xfrm>
            <a:off x="8615645" y="544957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230757" y="557187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a:off x="4012759" y="5136543"/>
            <a:ext cx="310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341907" y="5137874"/>
            <a:ext cx="310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456378" y="5139205"/>
            <a:ext cx="310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7841183" y="5132585"/>
            <a:ext cx="3101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796210" y="5137874"/>
            <a:ext cx="1127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8848478" y="5147156"/>
            <a:ext cx="1127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217079" y="5601365"/>
            <a:ext cx="747321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837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The Behavior of Output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9123792"/>
              </p:ext>
            </p:extLst>
          </p:nvPr>
        </p:nvGraphicFramePr>
        <p:xfrm>
          <a:off x="1981201" y="1600200"/>
          <a:ext cx="6319685" cy="4450080"/>
        </p:xfrm>
        <a:graphic>
          <a:graphicData uri="http://schemas.openxmlformats.org/drawingml/2006/table">
            <a:tbl>
              <a:tblPr firstRow="1" bandRow="1">
                <a:tableStyleId>{5C22544A-7EE6-4342-B048-85BDC9FD1C3A}</a:tableStyleId>
              </a:tblPr>
              <a:tblGrid>
                <a:gridCol w="3577146">
                  <a:extLst>
                    <a:ext uri="{9D8B030D-6E8A-4147-A177-3AD203B41FA5}">
                      <a16:colId xmlns:a16="http://schemas.microsoft.com/office/drawing/2014/main" val="20000"/>
                    </a:ext>
                  </a:extLst>
                </a:gridCol>
                <a:gridCol w="2742539">
                  <a:extLst>
                    <a:ext uri="{9D8B030D-6E8A-4147-A177-3AD203B41FA5}">
                      <a16:colId xmlns:a16="http://schemas.microsoft.com/office/drawing/2014/main" val="20001"/>
                    </a:ext>
                  </a:extLst>
                </a:gridCol>
              </a:tblGrid>
              <a:tr h="370840">
                <a:tc>
                  <a:txBody>
                    <a:bodyPr/>
                    <a:lstStyle/>
                    <a:p>
                      <a:r>
                        <a:rPr lang="en-US" dirty="0" smtClean="0"/>
                        <a:t>Exogenous Change</a:t>
                      </a:r>
                      <a:endParaRPr lang="en-US" dirty="0"/>
                    </a:p>
                  </a:txBody>
                  <a:tcPr/>
                </a:tc>
                <a:tc>
                  <a:txBody>
                    <a:bodyPr/>
                    <a:lstStyle/>
                    <a:p>
                      <a:pPr algn="ctr"/>
                      <a:r>
                        <a:rPr lang="en-US" dirty="0" smtClean="0"/>
                        <a:t>Effect on Output (</a:t>
                      </a:r>
                      <a:r>
                        <a:rPr lang="en-US" i="1" dirty="0" smtClean="0"/>
                        <a:t>Y</a:t>
                      </a:r>
                      <a:r>
                        <a:rPr lang="en-US" dirty="0" smtClean="0"/>
                        <a:t>)</a:t>
                      </a:r>
                      <a:endParaRPr lang="en-US" dirty="0"/>
                    </a:p>
                  </a:txBody>
                  <a:tcPr/>
                </a:tc>
                <a:extLst>
                  <a:ext uri="{0D108BD9-81ED-4DB2-BD59-A6C34878D82A}">
                    <a16:rowId xmlns:a16="http://schemas.microsoft.com/office/drawing/2014/main" val="10000"/>
                  </a:ext>
                </a:extLst>
              </a:tr>
              <a:tr h="370840">
                <a:tc>
                  <a:txBody>
                    <a:bodyPr/>
                    <a:lstStyle/>
                    <a:p>
                      <a:r>
                        <a:rPr lang="en-US" dirty="0" smtClean="0"/>
                        <a:t>Government Spending (</a:t>
                      </a:r>
                      <a:r>
                        <a:rPr lang="en-US" i="1" dirty="0" smtClean="0"/>
                        <a:t>G</a:t>
                      </a: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1"/>
                  </a:ext>
                </a:extLst>
              </a:tr>
              <a:tr h="370840">
                <a:tc>
                  <a:txBody>
                    <a:bodyPr/>
                    <a:lstStyle/>
                    <a:p>
                      <a:r>
                        <a:rPr lang="en-US" dirty="0" smtClean="0"/>
                        <a:t>Business Investment Spending (</a:t>
                      </a:r>
                      <a:r>
                        <a:rPr lang="en-US" i="1" dirty="0" smtClean="0"/>
                        <a:t>I</a:t>
                      </a: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Net Tax Revenues (</a:t>
                      </a:r>
                      <a:r>
                        <a:rPr lang="en-US" i="1" dirty="0" smtClean="0"/>
                        <a:t>T</a:t>
                      </a: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Foreign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i="1" dirty="0" smtClean="0"/>
                        <a:t>C</a:t>
                      </a:r>
                      <a:r>
                        <a:rPr lang="en-US" i="0" dirty="0" smtClean="0"/>
                        <a:t>-shock (</a:t>
                      </a:r>
                      <a:r>
                        <a:rPr lang="en-US" i="1" dirty="0" smtClean="0"/>
                        <a:t>C</a:t>
                      </a:r>
                      <a:r>
                        <a:rPr lang="en-US" i="0" baseline="-25000" dirty="0" smtClean="0"/>
                        <a:t>0</a:t>
                      </a:r>
                      <a:r>
                        <a:rPr lang="en-US" i="0" dirty="0" smtClean="0"/>
                        <a:t>)</a:t>
                      </a:r>
                      <a:endParaRPr lang="en-US" i="1"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CA</a:t>
                      </a:r>
                      <a:r>
                        <a:rPr lang="en-US" i="0" dirty="0" smtClean="0"/>
                        <a:t>-shocks (</a:t>
                      </a:r>
                      <a:r>
                        <a:rPr lang="en-US" i="1" dirty="0" smtClean="0"/>
                        <a:t>CA</a:t>
                      </a:r>
                      <a:r>
                        <a:rPr lang="en-US" i="0" baseline="-25000" dirty="0" smtClean="0"/>
                        <a:t>0</a:t>
                      </a:r>
                      <a:r>
                        <a:rPr lang="en-US" i="0" dirty="0" smtClean="0"/>
                        <a:t>)</a:t>
                      </a:r>
                      <a:endParaRPr lang="en-US" i="1" dirty="0" smtClean="0"/>
                    </a:p>
                  </a:txBody>
                  <a:tcPr/>
                </a:tc>
                <a:tc>
                  <a:txBody>
                    <a:bodyPr/>
                    <a:lstStyle/>
                    <a:p>
                      <a:pPr algn="ctr"/>
                      <a:r>
                        <a:rPr lang="en-US" dirty="0" smtClean="0"/>
                        <a:t>+</a:t>
                      </a:r>
                      <a:endParaRPr lang="en-US" dirty="0"/>
                    </a:p>
                  </a:txBody>
                  <a:tcPr/>
                </a:tc>
                <a:extLst>
                  <a:ext uri="{0D108BD9-81ED-4DB2-BD59-A6C34878D82A}">
                    <a16:rowId xmlns:a16="http://schemas.microsoft.com/office/drawing/2014/main" val="10006"/>
                  </a:ext>
                </a:extLst>
              </a:tr>
              <a:tr h="370840">
                <a:tc>
                  <a:txBody>
                    <a:bodyPr/>
                    <a:lstStyle/>
                    <a:p>
                      <a:r>
                        <a:rPr lang="en-US" dirty="0" smtClean="0"/>
                        <a:t>Domestic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7"/>
                  </a:ext>
                </a:extLst>
              </a:tr>
              <a:tr h="370840">
                <a:tc>
                  <a:txBody>
                    <a:bodyPr/>
                    <a:lstStyle/>
                    <a:p>
                      <a:r>
                        <a:rPr lang="en-US" dirty="0" smtClean="0"/>
                        <a:t>Target Exchange Rate (</a:t>
                      </a:r>
                      <a:r>
                        <a:rPr lang="en-US" i="1" dirty="0" err="1" smtClean="0"/>
                        <a:t>E</a:t>
                      </a:r>
                      <a:r>
                        <a:rPr lang="en-US" baseline="30000" dirty="0" err="1" smtClean="0"/>
                        <a:t>target</a:t>
                      </a: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8"/>
                  </a:ext>
                </a:extLst>
              </a:tr>
              <a:tr h="370840">
                <a:tc>
                  <a:txBody>
                    <a:bodyPr/>
                    <a:lstStyle/>
                    <a:p>
                      <a:r>
                        <a:rPr lang="en-US" dirty="0" smtClean="0"/>
                        <a:t>Expected</a:t>
                      </a:r>
                      <a:r>
                        <a:rPr lang="en-US" baseline="0" dirty="0" smtClean="0"/>
                        <a:t> Future Exchange Rate (</a:t>
                      </a:r>
                      <a:r>
                        <a:rPr lang="en-US" i="1" baseline="0" dirty="0" err="1" smtClean="0"/>
                        <a:t>E</a:t>
                      </a:r>
                      <a:r>
                        <a:rPr lang="en-US" baseline="30000" dirty="0" err="1" smtClean="0"/>
                        <a:t>e</a:t>
                      </a:r>
                      <a:r>
                        <a:rPr lang="en-US" baseline="0" dirty="0" smtClean="0"/>
                        <a:t>)</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09"/>
                  </a:ext>
                </a:extLst>
              </a:tr>
              <a:tr h="370840">
                <a:tc>
                  <a:txBody>
                    <a:bodyPr/>
                    <a:lstStyle/>
                    <a:p>
                      <a:r>
                        <a:rPr lang="en-US" dirty="0" smtClean="0"/>
                        <a:t>Foreign Interest Rate (</a:t>
                      </a:r>
                      <a:r>
                        <a:rPr lang="en-US" i="1" dirty="0" smtClean="0"/>
                        <a:t>R</a:t>
                      </a:r>
                      <a:r>
                        <a:rPr lang="en-US" dirty="0" smtClean="0"/>
                        <a:t>*)</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a:t>
                      </a:r>
                      <a:r>
                        <a:rPr lang="en-US" i="0" dirty="0" smtClean="0"/>
                        <a:t>-shock (</a:t>
                      </a:r>
                      <a:r>
                        <a:rPr lang="en-US" i="1" dirty="0" smtClean="0"/>
                        <a:t>L</a:t>
                      </a:r>
                      <a:r>
                        <a:rPr lang="en-US" i="0" baseline="-25000" dirty="0" smtClean="0"/>
                        <a:t>0</a:t>
                      </a:r>
                      <a:r>
                        <a:rPr lang="en-US" i="0" dirty="0" smtClean="0"/>
                        <a:t>)</a:t>
                      </a:r>
                      <a:endParaRPr lang="en-US" i="1" dirty="0" smtClean="0"/>
                    </a:p>
                  </a:txBody>
                  <a:tcPr/>
                </a:tc>
                <a:tc>
                  <a:txBody>
                    <a:bodyPr/>
                    <a:lstStyle/>
                    <a:p>
                      <a:pPr algn="ctr"/>
                      <a:r>
                        <a:rPr lang="en-US" dirty="0" smtClean="0"/>
                        <a:t>0</a:t>
                      </a:r>
                      <a:endParaRPr lang="en-US" dirty="0"/>
                    </a:p>
                  </a:txBody>
                  <a:tcPr/>
                </a:tc>
                <a:extLst>
                  <a:ext uri="{0D108BD9-81ED-4DB2-BD59-A6C34878D82A}">
                    <a16:rowId xmlns:a16="http://schemas.microsoft.com/office/drawing/2014/main" val="10011"/>
                  </a:ext>
                </a:extLst>
              </a:tr>
            </a:tbl>
          </a:graphicData>
        </a:graphic>
      </p:graphicFrame>
      <p:sp>
        <p:nvSpPr>
          <p:cNvPr id="3" name="Right Brace 2"/>
          <p:cNvSpPr/>
          <p:nvPr/>
        </p:nvSpPr>
        <p:spPr>
          <a:xfrm>
            <a:off x="8420457" y="1974079"/>
            <a:ext cx="282011" cy="22304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8429002" y="4572001"/>
            <a:ext cx="273466" cy="14769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8728106" y="2914112"/>
            <a:ext cx="1794617" cy="369332"/>
          </a:xfrm>
          <a:prstGeom prst="rect">
            <a:avLst/>
          </a:prstGeom>
          <a:noFill/>
        </p:spPr>
        <p:txBody>
          <a:bodyPr wrap="square" rtlCol="0">
            <a:spAutoFit/>
          </a:bodyPr>
          <a:lstStyle/>
          <a:p>
            <a:r>
              <a:rPr lang="en-US" dirty="0"/>
              <a:t>Only </a:t>
            </a:r>
            <a:r>
              <a:rPr lang="en-US" i="1" dirty="0"/>
              <a:t>DD</a:t>
            </a:r>
            <a:r>
              <a:rPr lang="en-US" dirty="0"/>
              <a:t> shifts</a:t>
            </a:r>
          </a:p>
        </p:txBody>
      </p:sp>
      <p:sp>
        <p:nvSpPr>
          <p:cNvPr id="8" name="TextBox 7"/>
          <p:cNvSpPr txBox="1"/>
          <p:nvPr/>
        </p:nvSpPr>
        <p:spPr>
          <a:xfrm>
            <a:off x="8726681" y="5134594"/>
            <a:ext cx="1794617" cy="369332"/>
          </a:xfrm>
          <a:prstGeom prst="rect">
            <a:avLst/>
          </a:prstGeom>
          <a:noFill/>
        </p:spPr>
        <p:txBody>
          <a:bodyPr wrap="square" rtlCol="0">
            <a:spAutoFit/>
          </a:bodyPr>
          <a:lstStyle/>
          <a:p>
            <a:r>
              <a:rPr lang="en-US" dirty="0"/>
              <a:t>Only </a:t>
            </a:r>
            <a:r>
              <a:rPr lang="en-US" i="1" dirty="0"/>
              <a:t>AA </a:t>
            </a:r>
            <a:r>
              <a:rPr lang="en-US" dirty="0"/>
              <a:t>shifts</a:t>
            </a:r>
          </a:p>
        </p:txBody>
      </p:sp>
      <p:sp>
        <p:nvSpPr>
          <p:cNvPr id="9" name="TextBox 8"/>
          <p:cNvSpPr txBox="1"/>
          <p:nvPr/>
        </p:nvSpPr>
        <p:spPr>
          <a:xfrm>
            <a:off x="8454643" y="4204522"/>
            <a:ext cx="2204815" cy="369332"/>
          </a:xfrm>
          <a:prstGeom prst="rect">
            <a:avLst/>
          </a:prstGeom>
          <a:noFill/>
        </p:spPr>
        <p:txBody>
          <a:bodyPr wrap="square" rtlCol="0">
            <a:spAutoFit/>
          </a:bodyPr>
          <a:lstStyle/>
          <a:p>
            <a:pPr algn="r"/>
            <a:r>
              <a:rPr lang="en-US" dirty="0"/>
              <a:t>Both </a:t>
            </a:r>
            <a:r>
              <a:rPr lang="en-US" i="1" dirty="0"/>
              <a:t>DD</a:t>
            </a:r>
            <a:r>
              <a:rPr lang="en-US" dirty="0"/>
              <a:t> and </a:t>
            </a:r>
            <a:r>
              <a:rPr lang="en-US" i="1" dirty="0"/>
              <a:t>AA</a:t>
            </a:r>
            <a:r>
              <a:rPr lang="en-US" dirty="0"/>
              <a:t> shift</a:t>
            </a:r>
          </a:p>
        </p:txBody>
      </p:sp>
    </p:spTree>
    <p:extLst>
      <p:ext uri="{BB962C8B-B14F-4D97-AF65-F5344CB8AC3E}">
        <p14:creationId xmlns:p14="http://schemas.microsoft.com/office/powerpoint/2010/main" val="2766003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National Income and Money Supply</a:t>
            </a:r>
            <a:endParaRPr lang="en-US" dirty="0"/>
          </a:p>
        </p:txBody>
      </p:sp>
      <p:sp>
        <p:nvSpPr>
          <p:cNvPr id="11" name="Content Placeholder 10"/>
          <p:cNvSpPr>
            <a:spLocks noGrp="1"/>
          </p:cNvSpPr>
          <p:nvPr>
            <p:ph idx="1"/>
          </p:nvPr>
        </p:nvSpPr>
        <p:spPr>
          <a:xfrm>
            <a:off x="609600" y="1600201"/>
            <a:ext cx="7302406" cy="4525963"/>
          </a:xfrm>
        </p:spPr>
        <p:txBody>
          <a:bodyPr/>
          <a:lstStyle/>
          <a:p>
            <a:r>
              <a:rPr lang="en-US" dirty="0"/>
              <a:t>Whenever there is an effect on </a:t>
            </a:r>
            <a:r>
              <a:rPr lang="en-US" i="1" dirty="0"/>
              <a:t>Y</a:t>
            </a:r>
            <a:r>
              <a:rPr lang="en-US" dirty="0"/>
              <a:t>, the magnitude of </a:t>
            </a:r>
            <a:r>
              <a:rPr lang="en-US" i="1" dirty="0"/>
              <a:t>the effect is bigger under fixed exchange rates </a:t>
            </a:r>
            <a:r>
              <a:rPr lang="en-US" dirty="0"/>
              <a:t>than under flexible exchange rates</a:t>
            </a:r>
            <a:r>
              <a:rPr lang="en-US" dirty="0" smtClean="0"/>
              <a:t>.</a:t>
            </a:r>
          </a:p>
          <a:p>
            <a:endParaRPr lang="en-US" dirty="0"/>
          </a:p>
        </p:txBody>
      </p:sp>
      <p:sp>
        <p:nvSpPr>
          <p:cNvPr id="3" name="Right Brace 2"/>
          <p:cNvSpPr/>
          <p:nvPr/>
        </p:nvSpPr>
        <p:spPr>
          <a:xfrm>
            <a:off x="9806807" y="1974079"/>
            <a:ext cx="282011" cy="14630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9815352" y="3824749"/>
            <a:ext cx="273466" cy="14769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10114456" y="2510988"/>
            <a:ext cx="1794617" cy="369332"/>
          </a:xfrm>
          <a:prstGeom prst="rect">
            <a:avLst/>
          </a:prstGeom>
          <a:noFill/>
        </p:spPr>
        <p:txBody>
          <a:bodyPr wrap="square" rtlCol="0">
            <a:spAutoFit/>
          </a:bodyPr>
          <a:lstStyle/>
          <a:p>
            <a:r>
              <a:rPr lang="en-US" dirty="0"/>
              <a:t>Only </a:t>
            </a:r>
            <a:r>
              <a:rPr lang="en-US" i="1" dirty="0"/>
              <a:t>DD</a:t>
            </a:r>
            <a:r>
              <a:rPr lang="en-US" dirty="0"/>
              <a:t> shifts</a:t>
            </a:r>
          </a:p>
        </p:txBody>
      </p:sp>
      <p:sp>
        <p:nvSpPr>
          <p:cNvPr id="8" name="TextBox 7"/>
          <p:cNvSpPr txBox="1"/>
          <p:nvPr/>
        </p:nvSpPr>
        <p:spPr>
          <a:xfrm>
            <a:off x="10113031" y="4367676"/>
            <a:ext cx="1794617" cy="369332"/>
          </a:xfrm>
          <a:prstGeom prst="rect">
            <a:avLst/>
          </a:prstGeom>
          <a:noFill/>
        </p:spPr>
        <p:txBody>
          <a:bodyPr wrap="square" rtlCol="0">
            <a:spAutoFit/>
          </a:bodyPr>
          <a:lstStyle/>
          <a:p>
            <a:r>
              <a:rPr lang="en-US" dirty="0"/>
              <a:t>Only </a:t>
            </a:r>
            <a:r>
              <a:rPr lang="en-US" i="1" dirty="0"/>
              <a:t>AA </a:t>
            </a:r>
            <a:r>
              <a:rPr lang="en-US" dirty="0"/>
              <a:t>shifts</a:t>
            </a:r>
          </a:p>
        </p:txBody>
      </p:sp>
      <p:sp>
        <p:nvSpPr>
          <p:cNvPr id="9" name="TextBox 8"/>
          <p:cNvSpPr txBox="1"/>
          <p:nvPr/>
        </p:nvSpPr>
        <p:spPr>
          <a:xfrm>
            <a:off x="9840993" y="3427773"/>
            <a:ext cx="2204815" cy="369332"/>
          </a:xfrm>
          <a:prstGeom prst="rect">
            <a:avLst/>
          </a:prstGeom>
          <a:noFill/>
        </p:spPr>
        <p:txBody>
          <a:bodyPr wrap="square" rtlCol="0">
            <a:spAutoFit/>
          </a:bodyPr>
          <a:lstStyle/>
          <a:p>
            <a:pPr algn="r"/>
            <a:r>
              <a:rPr lang="en-US" dirty="0"/>
              <a:t>Both </a:t>
            </a:r>
            <a:r>
              <a:rPr lang="en-US" i="1" dirty="0"/>
              <a:t>DD</a:t>
            </a:r>
            <a:r>
              <a:rPr lang="en-US" dirty="0"/>
              <a:t> and </a:t>
            </a:r>
            <a:r>
              <a:rPr lang="en-US" i="1" dirty="0"/>
              <a:t>AA</a:t>
            </a:r>
            <a:r>
              <a:rPr lang="en-US" dirty="0"/>
              <a:t> shift</a:t>
            </a:r>
          </a:p>
        </p:txBody>
      </p:sp>
      <p:graphicFrame>
        <p:nvGraphicFramePr>
          <p:cNvPr id="10" name="Table 9"/>
          <p:cNvGraphicFramePr>
            <a:graphicFrameLocks noGrp="1"/>
          </p:cNvGraphicFramePr>
          <p:nvPr>
            <p:extLst>
              <p:ext uri="{D42A27DB-BD31-4B8C-83A1-F6EECF244321}">
                <p14:modId xmlns:p14="http://schemas.microsoft.com/office/powerpoint/2010/main" val="3513067716"/>
              </p:ext>
            </p:extLst>
          </p:nvPr>
        </p:nvGraphicFramePr>
        <p:xfrm>
          <a:off x="7912006" y="1587578"/>
          <a:ext cx="1667828" cy="3708400"/>
        </p:xfrm>
        <a:graphic>
          <a:graphicData uri="http://schemas.openxmlformats.org/drawingml/2006/table">
            <a:tbl>
              <a:tblPr firstRow="1" bandRow="1">
                <a:tableStyleId>{5C22544A-7EE6-4342-B048-85BDC9FD1C3A}</a:tableStyleId>
              </a:tblPr>
              <a:tblGrid>
                <a:gridCol w="835343">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extLst>
                  <a:ext uri="{0D108BD9-81ED-4DB2-BD59-A6C34878D82A}">
                    <a16:rowId xmlns:a16="http://schemas.microsoft.com/office/drawing/2014/main" val="3893950874"/>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00998821"/>
                  </a:ext>
                </a:extLst>
              </a:tr>
              <a:tr h="37084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baseline="0" dirty="0" smtClean="0"/>
                        <a:t>?</a:t>
                      </a:r>
                      <a:endParaRPr lang="en-US" sz="1800" baseline="0" dirty="0"/>
                    </a:p>
                  </a:txBody>
                  <a:tcPr/>
                </a:tc>
                <a:extLst>
                  <a:ext uri="{0D108BD9-81ED-4DB2-BD59-A6C34878D82A}">
                    <a16:rowId xmlns:a16="http://schemas.microsoft.com/office/drawing/2014/main" val="3413819188"/>
                  </a:ext>
                </a:extLst>
              </a:tr>
              <a:tr h="37084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084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23364393"/>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244355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Summary: National Income and Money Supply</a:t>
            </a:r>
          </a:p>
        </p:txBody>
      </p:sp>
      <p:sp>
        <p:nvSpPr>
          <p:cNvPr id="11" name="Content Placeholder 10"/>
          <p:cNvSpPr>
            <a:spLocks noGrp="1"/>
          </p:cNvSpPr>
          <p:nvPr>
            <p:ph idx="1"/>
          </p:nvPr>
        </p:nvSpPr>
        <p:spPr>
          <a:xfrm>
            <a:off x="609600" y="1600201"/>
            <a:ext cx="7302406" cy="4525963"/>
          </a:xfrm>
        </p:spPr>
        <p:txBody>
          <a:bodyPr>
            <a:normAutofit fontScale="92500" lnSpcReduction="10000"/>
          </a:bodyPr>
          <a:lstStyle/>
          <a:p>
            <a:r>
              <a:rPr lang="en-US" dirty="0"/>
              <a:t>This predictions grid assumes that </a:t>
            </a:r>
            <a:r>
              <a:rPr lang="en-US" i="1" dirty="0" err="1"/>
              <a:t>E</a:t>
            </a:r>
            <a:r>
              <a:rPr lang="en-US" baseline="30000" dirty="0" err="1"/>
              <a:t>Target</a:t>
            </a:r>
            <a:r>
              <a:rPr lang="en-US" baseline="30000" dirty="0"/>
              <a:t> </a:t>
            </a:r>
            <a:r>
              <a:rPr lang="en-US" dirty="0"/>
              <a:t>and </a:t>
            </a:r>
            <a:r>
              <a:rPr lang="en-US" i="1" dirty="0" err="1"/>
              <a:t>E</a:t>
            </a:r>
            <a:r>
              <a:rPr lang="en-US" baseline="30000" dirty="0" err="1"/>
              <a:t>e</a:t>
            </a:r>
            <a:r>
              <a:rPr lang="en-US" baseline="30000" dirty="0"/>
              <a:t> </a:t>
            </a:r>
            <a:r>
              <a:rPr lang="en-US" dirty="0" smtClean="0"/>
              <a:t> may change </a:t>
            </a:r>
            <a:r>
              <a:rPr lang="en-US" dirty="0"/>
              <a:t>independently of each other</a:t>
            </a:r>
            <a:r>
              <a:rPr lang="en-US" dirty="0" smtClean="0"/>
              <a:t>.</a:t>
            </a:r>
          </a:p>
          <a:p>
            <a:r>
              <a:rPr lang="en-US" dirty="0" smtClean="0"/>
              <a:t>Recall </a:t>
            </a:r>
            <a:r>
              <a:rPr lang="en-US" dirty="0"/>
              <a:t>that if people trust the central bank to maintain </a:t>
            </a:r>
            <a:r>
              <a:rPr lang="en-US" i="1" dirty="0" err="1"/>
              <a:t>E</a:t>
            </a:r>
            <a:r>
              <a:rPr lang="en-US" baseline="30000" dirty="0" err="1"/>
              <a:t>Target</a:t>
            </a:r>
            <a:r>
              <a:rPr lang="en-US" dirty="0"/>
              <a:t> for the foreseeable future, then </a:t>
            </a:r>
            <a:r>
              <a:rPr lang="en-US" i="1" dirty="0" err="1"/>
              <a:t>E</a:t>
            </a:r>
            <a:r>
              <a:rPr lang="en-US" baseline="30000" dirty="0" err="1"/>
              <a:t>Target</a:t>
            </a:r>
            <a:r>
              <a:rPr lang="en-US" baseline="30000" dirty="0"/>
              <a:t> </a:t>
            </a:r>
            <a:r>
              <a:rPr lang="en-US" dirty="0"/>
              <a:t>= </a:t>
            </a:r>
            <a:r>
              <a:rPr lang="en-US" i="1" dirty="0" err="1"/>
              <a:t>E</a:t>
            </a:r>
            <a:r>
              <a:rPr lang="en-US" baseline="30000" dirty="0" err="1"/>
              <a:t>e</a:t>
            </a:r>
            <a:r>
              <a:rPr lang="en-US" dirty="0" smtClean="0"/>
              <a:t>.</a:t>
            </a:r>
          </a:p>
          <a:p>
            <a:r>
              <a:rPr lang="en-US" dirty="0" smtClean="0"/>
              <a:t>How </a:t>
            </a:r>
            <a:r>
              <a:rPr lang="en-US" dirty="0"/>
              <a:t>would the grid look like in that case?</a:t>
            </a:r>
          </a:p>
          <a:p>
            <a:endParaRPr lang="en-US" dirty="0"/>
          </a:p>
          <a:p>
            <a:r>
              <a:rPr lang="en-US" dirty="0"/>
              <a:t>See next slide.</a:t>
            </a:r>
          </a:p>
          <a:p>
            <a:endParaRPr lang="en-US" dirty="0"/>
          </a:p>
        </p:txBody>
      </p:sp>
      <p:sp>
        <p:nvSpPr>
          <p:cNvPr id="3" name="Right Brace 2"/>
          <p:cNvSpPr/>
          <p:nvPr/>
        </p:nvSpPr>
        <p:spPr>
          <a:xfrm>
            <a:off x="9806807" y="1974079"/>
            <a:ext cx="282011" cy="14630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9815352" y="3824749"/>
            <a:ext cx="273466" cy="14769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10114456" y="2510988"/>
            <a:ext cx="1794617" cy="369332"/>
          </a:xfrm>
          <a:prstGeom prst="rect">
            <a:avLst/>
          </a:prstGeom>
          <a:noFill/>
        </p:spPr>
        <p:txBody>
          <a:bodyPr wrap="square" rtlCol="0">
            <a:spAutoFit/>
          </a:bodyPr>
          <a:lstStyle/>
          <a:p>
            <a:r>
              <a:rPr lang="en-US" dirty="0"/>
              <a:t>Only </a:t>
            </a:r>
            <a:r>
              <a:rPr lang="en-US" i="1" dirty="0"/>
              <a:t>DD</a:t>
            </a:r>
            <a:r>
              <a:rPr lang="en-US" dirty="0"/>
              <a:t> shifts</a:t>
            </a:r>
          </a:p>
        </p:txBody>
      </p:sp>
      <p:sp>
        <p:nvSpPr>
          <p:cNvPr id="8" name="TextBox 7"/>
          <p:cNvSpPr txBox="1"/>
          <p:nvPr/>
        </p:nvSpPr>
        <p:spPr>
          <a:xfrm>
            <a:off x="10113031" y="4367676"/>
            <a:ext cx="1794617" cy="369332"/>
          </a:xfrm>
          <a:prstGeom prst="rect">
            <a:avLst/>
          </a:prstGeom>
          <a:noFill/>
        </p:spPr>
        <p:txBody>
          <a:bodyPr wrap="square" rtlCol="0">
            <a:spAutoFit/>
          </a:bodyPr>
          <a:lstStyle/>
          <a:p>
            <a:r>
              <a:rPr lang="en-US" dirty="0"/>
              <a:t>Only </a:t>
            </a:r>
            <a:r>
              <a:rPr lang="en-US" i="1" dirty="0"/>
              <a:t>AA </a:t>
            </a:r>
            <a:r>
              <a:rPr lang="en-US" dirty="0"/>
              <a:t>shifts</a:t>
            </a:r>
          </a:p>
        </p:txBody>
      </p:sp>
      <p:sp>
        <p:nvSpPr>
          <p:cNvPr id="9" name="TextBox 8"/>
          <p:cNvSpPr txBox="1"/>
          <p:nvPr/>
        </p:nvSpPr>
        <p:spPr>
          <a:xfrm>
            <a:off x="9840993" y="3427773"/>
            <a:ext cx="2204815" cy="369332"/>
          </a:xfrm>
          <a:prstGeom prst="rect">
            <a:avLst/>
          </a:prstGeom>
          <a:noFill/>
        </p:spPr>
        <p:txBody>
          <a:bodyPr wrap="square" rtlCol="0">
            <a:spAutoFit/>
          </a:bodyPr>
          <a:lstStyle/>
          <a:p>
            <a:pPr algn="r"/>
            <a:r>
              <a:rPr lang="en-US" dirty="0"/>
              <a:t>Both </a:t>
            </a:r>
            <a:r>
              <a:rPr lang="en-US" i="1" dirty="0"/>
              <a:t>DD</a:t>
            </a:r>
            <a:r>
              <a:rPr lang="en-US" dirty="0"/>
              <a:t> and </a:t>
            </a:r>
            <a:r>
              <a:rPr lang="en-US" i="1" dirty="0"/>
              <a:t>AA</a:t>
            </a:r>
            <a:r>
              <a:rPr lang="en-US" dirty="0"/>
              <a:t> shift</a:t>
            </a:r>
          </a:p>
        </p:txBody>
      </p:sp>
      <p:graphicFrame>
        <p:nvGraphicFramePr>
          <p:cNvPr id="10" name="Table 9"/>
          <p:cNvGraphicFramePr>
            <a:graphicFrameLocks noGrp="1"/>
          </p:cNvGraphicFramePr>
          <p:nvPr>
            <p:extLst>
              <p:ext uri="{D42A27DB-BD31-4B8C-83A1-F6EECF244321}">
                <p14:modId xmlns:p14="http://schemas.microsoft.com/office/powerpoint/2010/main" val="3513067716"/>
              </p:ext>
            </p:extLst>
          </p:nvPr>
        </p:nvGraphicFramePr>
        <p:xfrm>
          <a:off x="7912006" y="1587578"/>
          <a:ext cx="1667828" cy="3708400"/>
        </p:xfrm>
        <a:graphic>
          <a:graphicData uri="http://schemas.openxmlformats.org/drawingml/2006/table">
            <a:tbl>
              <a:tblPr firstRow="1" bandRow="1">
                <a:tableStyleId>{5C22544A-7EE6-4342-B048-85BDC9FD1C3A}</a:tableStyleId>
              </a:tblPr>
              <a:tblGrid>
                <a:gridCol w="835343">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extLst>
                  <a:ext uri="{0D108BD9-81ED-4DB2-BD59-A6C34878D82A}">
                    <a16:rowId xmlns:a16="http://schemas.microsoft.com/office/drawing/2014/main" val="3893950874"/>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00998821"/>
                  </a:ext>
                </a:extLst>
              </a:tr>
              <a:tr h="37084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baseline="0" dirty="0" smtClean="0"/>
                        <a:t>?</a:t>
                      </a:r>
                      <a:endParaRPr lang="en-US" sz="1800" baseline="0" dirty="0"/>
                    </a:p>
                  </a:txBody>
                  <a:tcPr/>
                </a:tc>
                <a:extLst>
                  <a:ext uri="{0D108BD9-81ED-4DB2-BD59-A6C34878D82A}">
                    <a16:rowId xmlns:a16="http://schemas.microsoft.com/office/drawing/2014/main" val="3413819188"/>
                  </a:ext>
                </a:extLst>
              </a:tr>
              <a:tr h="37084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084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23364393"/>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3770281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National Income and Money </a:t>
            </a:r>
            <a:r>
              <a:rPr lang="en-US" dirty="0" smtClean="0"/>
              <a:t>Supply (Trusted Fixed Exchange Rate System)</a:t>
            </a:r>
            <a:endParaRPr lang="en-US" dirty="0"/>
          </a:p>
        </p:txBody>
      </p:sp>
      <p:sp>
        <p:nvSpPr>
          <p:cNvPr id="11" name="Content Placeholder 10"/>
          <p:cNvSpPr>
            <a:spLocks noGrp="1"/>
          </p:cNvSpPr>
          <p:nvPr>
            <p:ph idx="1"/>
          </p:nvPr>
        </p:nvSpPr>
        <p:spPr>
          <a:xfrm>
            <a:off x="609600" y="1600201"/>
            <a:ext cx="7302406" cy="4525963"/>
          </a:xfrm>
        </p:spPr>
        <p:txBody>
          <a:bodyPr>
            <a:normAutofit/>
          </a:bodyPr>
          <a:lstStyle/>
          <a:p>
            <a:r>
              <a:rPr lang="en-US" dirty="0" smtClean="0"/>
              <a:t>If </a:t>
            </a:r>
            <a:r>
              <a:rPr lang="en-US" dirty="0"/>
              <a:t>people trust the central bank to maintain </a:t>
            </a:r>
            <a:r>
              <a:rPr lang="en-US" i="1" dirty="0" err="1"/>
              <a:t>E</a:t>
            </a:r>
            <a:r>
              <a:rPr lang="en-US" baseline="30000" dirty="0" err="1"/>
              <a:t>Target</a:t>
            </a:r>
            <a:r>
              <a:rPr lang="en-US" dirty="0"/>
              <a:t> for the foreseeable future, then </a:t>
            </a:r>
            <a:r>
              <a:rPr lang="en-US" i="1" dirty="0" err="1"/>
              <a:t>E</a:t>
            </a:r>
            <a:r>
              <a:rPr lang="en-US" baseline="30000" dirty="0" err="1"/>
              <a:t>Target</a:t>
            </a:r>
            <a:r>
              <a:rPr lang="en-US" baseline="30000" dirty="0"/>
              <a:t> </a:t>
            </a:r>
            <a:r>
              <a:rPr lang="en-US" dirty="0"/>
              <a:t>= </a:t>
            </a:r>
            <a:r>
              <a:rPr lang="en-US" i="1" dirty="0" err="1"/>
              <a:t>E</a:t>
            </a:r>
            <a:r>
              <a:rPr lang="en-US" baseline="30000" dirty="0" err="1"/>
              <a:t>e</a:t>
            </a:r>
            <a:r>
              <a:rPr lang="en-US" dirty="0" smtClean="0"/>
              <a:t>.</a:t>
            </a:r>
          </a:p>
        </p:txBody>
      </p:sp>
      <p:sp>
        <p:nvSpPr>
          <p:cNvPr id="3" name="Right Brace 2"/>
          <p:cNvSpPr/>
          <p:nvPr/>
        </p:nvSpPr>
        <p:spPr>
          <a:xfrm>
            <a:off x="9806807" y="1974079"/>
            <a:ext cx="282011" cy="14630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9815352" y="3824749"/>
            <a:ext cx="273466" cy="14769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10114456" y="2510988"/>
            <a:ext cx="1794617" cy="369332"/>
          </a:xfrm>
          <a:prstGeom prst="rect">
            <a:avLst/>
          </a:prstGeom>
          <a:noFill/>
        </p:spPr>
        <p:txBody>
          <a:bodyPr wrap="square" rtlCol="0">
            <a:spAutoFit/>
          </a:bodyPr>
          <a:lstStyle/>
          <a:p>
            <a:r>
              <a:rPr lang="en-US" dirty="0"/>
              <a:t>Only </a:t>
            </a:r>
            <a:r>
              <a:rPr lang="en-US" i="1" dirty="0"/>
              <a:t>DD</a:t>
            </a:r>
            <a:r>
              <a:rPr lang="en-US" dirty="0"/>
              <a:t> shifts</a:t>
            </a:r>
          </a:p>
        </p:txBody>
      </p:sp>
      <p:sp>
        <p:nvSpPr>
          <p:cNvPr id="8" name="TextBox 7"/>
          <p:cNvSpPr txBox="1"/>
          <p:nvPr/>
        </p:nvSpPr>
        <p:spPr>
          <a:xfrm>
            <a:off x="10113031" y="4367676"/>
            <a:ext cx="1794617" cy="369332"/>
          </a:xfrm>
          <a:prstGeom prst="rect">
            <a:avLst/>
          </a:prstGeom>
          <a:noFill/>
        </p:spPr>
        <p:txBody>
          <a:bodyPr wrap="square" rtlCol="0">
            <a:spAutoFit/>
          </a:bodyPr>
          <a:lstStyle/>
          <a:p>
            <a:r>
              <a:rPr lang="en-US" dirty="0"/>
              <a:t>Only </a:t>
            </a:r>
            <a:r>
              <a:rPr lang="en-US" i="1" dirty="0"/>
              <a:t>AA </a:t>
            </a:r>
            <a:r>
              <a:rPr lang="en-US" dirty="0"/>
              <a:t>shifts</a:t>
            </a:r>
          </a:p>
        </p:txBody>
      </p:sp>
      <p:sp>
        <p:nvSpPr>
          <p:cNvPr id="9" name="TextBox 8"/>
          <p:cNvSpPr txBox="1"/>
          <p:nvPr/>
        </p:nvSpPr>
        <p:spPr>
          <a:xfrm>
            <a:off x="9840993" y="3427773"/>
            <a:ext cx="2204815" cy="369332"/>
          </a:xfrm>
          <a:prstGeom prst="rect">
            <a:avLst/>
          </a:prstGeom>
          <a:noFill/>
        </p:spPr>
        <p:txBody>
          <a:bodyPr wrap="square" rtlCol="0">
            <a:spAutoFit/>
          </a:bodyPr>
          <a:lstStyle/>
          <a:p>
            <a:pPr algn="r"/>
            <a:r>
              <a:rPr lang="en-US" dirty="0"/>
              <a:t>Both </a:t>
            </a:r>
            <a:r>
              <a:rPr lang="en-US" i="1" dirty="0"/>
              <a:t>DD</a:t>
            </a:r>
            <a:r>
              <a:rPr lang="en-US" dirty="0"/>
              <a:t> and </a:t>
            </a:r>
            <a:r>
              <a:rPr lang="en-US" i="1" dirty="0"/>
              <a:t>AA</a:t>
            </a:r>
            <a:r>
              <a:rPr lang="en-US" dirty="0"/>
              <a:t> shift</a:t>
            </a:r>
          </a:p>
        </p:txBody>
      </p:sp>
      <p:graphicFrame>
        <p:nvGraphicFramePr>
          <p:cNvPr id="10" name="Table 9"/>
          <p:cNvGraphicFramePr>
            <a:graphicFrameLocks noGrp="1"/>
          </p:cNvGraphicFramePr>
          <p:nvPr>
            <p:extLst>
              <p:ext uri="{D42A27DB-BD31-4B8C-83A1-F6EECF244321}">
                <p14:modId xmlns:p14="http://schemas.microsoft.com/office/powerpoint/2010/main" val="711100353"/>
              </p:ext>
            </p:extLst>
          </p:nvPr>
        </p:nvGraphicFramePr>
        <p:xfrm>
          <a:off x="7912006" y="1587578"/>
          <a:ext cx="1850263" cy="3708400"/>
        </p:xfrm>
        <a:graphic>
          <a:graphicData uri="http://schemas.openxmlformats.org/drawingml/2006/table">
            <a:tbl>
              <a:tblPr firstRow="1" bandRow="1">
                <a:tableStyleId>{5C22544A-7EE6-4342-B048-85BDC9FD1C3A}</a:tableStyleId>
              </a:tblPr>
              <a:tblGrid>
                <a:gridCol w="1017778">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extLst>
                  <a:ext uri="{0D108BD9-81ED-4DB2-BD59-A6C34878D82A}">
                    <a16:rowId xmlns:a16="http://schemas.microsoft.com/office/drawing/2014/main" val="3893950874"/>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00998821"/>
                  </a:ext>
                </a:extLst>
              </a:tr>
              <a:tr h="37084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baseline="0" dirty="0" smtClean="0"/>
                        <a:t>?</a:t>
                      </a:r>
                      <a:endParaRPr lang="en-US" sz="1800" baseline="0" dirty="0"/>
                    </a:p>
                  </a:txBody>
                  <a:tcPr/>
                </a:tc>
                <a:extLst>
                  <a:ext uri="{0D108BD9-81ED-4DB2-BD59-A6C34878D82A}">
                    <a16:rowId xmlns:a16="http://schemas.microsoft.com/office/drawing/2014/main" val="3413819188"/>
                  </a:ext>
                </a:extLst>
              </a:tr>
              <a:tr h="370840">
                <a:tc>
                  <a:txBody>
                    <a:bodyPr/>
                    <a:lstStyle/>
                    <a:p>
                      <a:r>
                        <a:rPr lang="en-US" sz="1800" b="1" i="1" dirty="0" err="1" smtClean="0">
                          <a:solidFill>
                            <a:schemeClr val="tx1"/>
                          </a:solidFill>
                        </a:rPr>
                        <a:t>E</a:t>
                      </a:r>
                      <a:r>
                        <a:rPr lang="en-US" sz="1800" b="1" baseline="30000" dirty="0" err="1" smtClean="0">
                          <a:solidFill>
                            <a:schemeClr val="tx1"/>
                          </a:solidFill>
                        </a:rPr>
                        <a:t>Target</a:t>
                      </a:r>
                      <a:r>
                        <a:rPr lang="en-US" sz="1800" b="1" baseline="0" dirty="0" smtClean="0">
                          <a:solidFill>
                            <a:schemeClr val="tx1"/>
                          </a:solidFill>
                        </a:rPr>
                        <a:t>, </a:t>
                      </a:r>
                      <a:r>
                        <a:rPr lang="en-US" sz="1800" b="1" i="1" baseline="0" dirty="0" err="1" smtClean="0">
                          <a:solidFill>
                            <a:schemeClr val="tx1"/>
                          </a:solidFill>
                        </a:rPr>
                        <a:t>E</a:t>
                      </a:r>
                      <a:r>
                        <a:rPr lang="en-US" sz="1800" b="1" i="0" baseline="30000" dirty="0" err="1" smtClean="0">
                          <a:solidFill>
                            <a:schemeClr val="tx1"/>
                          </a:solidFill>
                        </a:rPr>
                        <a:t>e</a:t>
                      </a:r>
                      <a:endParaRPr lang="en-US" sz="1800" b="1" i="1" baseline="30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0840">
                <a:tc>
                  <a:txBody>
                    <a:bodyPr/>
                    <a:lstStyle/>
                    <a:p>
                      <a:endParaRPr lang="en-US" sz="1800" b="1" i="1" baseline="30000" dirty="0"/>
                    </a:p>
                  </a:txBody>
                  <a:tcPr/>
                </a:tc>
                <a:tc>
                  <a:txBody>
                    <a:bodyPr/>
                    <a:lstStyle/>
                    <a:p>
                      <a:pPr algn="ctr"/>
                      <a:endParaRPr lang="en-US" sz="1800" dirty="0"/>
                    </a:p>
                  </a:txBody>
                  <a:tcPr/>
                </a:tc>
                <a:tc>
                  <a:txBody>
                    <a:bodyPr/>
                    <a:lstStyle/>
                    <a:p>
                      <a:pPr algn="ctr"/>
                      <a:endParaRPr lang="en-US" sz="1800" dirty="0"/>
                    </a:p>
                  </a:txBody>
                  <a:tcPr/>
                </a:tc>
                <a:extLst>
                  <a:ext uri="{0D108BD9-81ED-4DB2-BD59-A6C34878D82A}">
                    <a16:rowId xmlns:a16="http://schemas.microsoft.com/office/drawing/2014/main" val="2523364393"/>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23483646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interest rate</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716145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Interest </a:t>
            </a:r>
            <a:r>
              <a:rPr lang="en-US" dirty="0" smtClean="0"/>
              <a:t>Rate</a:t>
            </a:r>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609599" y="1600201"/>
                <a:ext cx="9455677" cy="4525963"/>
              </a:xfrm>
            </p:spPr>
            <p:txBody>
              <a:bodyPr>
                <a:normAutofit/>
              </a:bodyPr>
              <a:lstStyle/>
              <a:p>
                <a:r>
                  <a:rPr lang="en-US" dirty="0"/>
                  <a:t>Recall from Ch. 14 that the foreign exchange market is in equilibrium when</a:t>
                </a:r>
                <a:r>
                  <a:rPr lang="en-US" dirty="0" smtClean="0"/>
                  <a:t> </a:t>
                </a:r>
                <a14:m>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𝐸</m:t>
                            </m:r>
                          </m:e>
                          <m:sup>
                            <m:r>
                              <a:rPr lang="en-US" b="0" i="1" smtClean="0">
                                <a:latin typeface="Cambria Math" panose="02040503050406030204" pitchFamily="18" charset="0"/>
                              </a:rPr>
                              <m:t>𝑒</m:t>
                            </m:r>
                          </m:sup>
                        </m:sSup>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𝐸</m:t>
                            </m:r>
                          </m:e>
                          <m:sup>
                            <m:r>
                              <a:rPr lang="en-US" b="0" i="1" smtClean="0">
                                <a:latin typeface="Cambria Math" panose="02040503050406030204" pitchFamily="18" charset="0"/>
                              </a:rPr>
                              <m:t>𝑇𝑎𝑟𝑔𝑒𝑡</m:t>
                            </m:r>
                          </m:sup>
                        </m:sSup>
                      </m:den>
                    </m:f>
                    <m:r>
                      <a:rPr lang="en-US" b="0" i="1" smtClean="0">
                        <a:latin typeface="Cambria Math" panose="02040503050406030204" pitchFamily="18" charset="0"/>
                      </a:rPr>
                      <m:t>−1</m:t>
                    </m:r>
                  </m:oMath>
                </a14:m>
                <a:r>
                  <a:rPr lang="en-US" dirty="0" smtClean="0"/>
                  <a:t> </a:t>
                </a:r>
              </a:p>
              <a:p>
                <a:r>
                  <a:rPr lang="en-US" dirty="0" smtClean="0"/>
                  <a:t>It follows that </a:t>
                </a:r>
                <a:r>
                  <a:rPr lang="en-US" dirty="0" smtClean="0">
                    <a:solidFill>
                      <a:srgbClr val="FF0000"/>
                    </a:solidFill>
                  </a:rPr>
                  <a:t>the domestic nominal interest rate is directly related with the foreign nominal interest rate (</a:t>
                </a:r>
                <a:r>
                  <a:rPr lang="en-US" i="1" dirty="0" smtClean="0">
                    <a:solidFill>
                      <a:srgbClr val="FF0000"/>
                    </a:solidFill>
                  </a:rPr>
                  <a:t>R</a:t>
                </a:r>
                <a:r>
                  <a:rPr lang="en-US" dirty="0" smtClean="0">
                    <a:solidFill>
                      <a:srgbClr val="FF0000"/>
                    </a:solidFill>
                  </a:rPr>
                  <a:t>*) and the expected future exchange rate (</a:t>
                </a:r>
                <a:r>
                  <a:rPr lang="en-US" i="1" dirty="0" err="1" smtClean="0">
                    <a:solidFill>
                      <a:srgbClr val="FF0000"/>
                    </a:solidFill>
                  </a:rPr>
                  <a:t>E</a:t>
                </a:r>
                <a:r>
                  <a:rPr lang="en-US" baseline="30000" dirty="0" err="1" smtClean="0">
                    <a:solidFill>
                      <a:srgbClr val="FF0000"/>
                    </a:solidFill>
                  </a:rPr>
                  <a:t>e</a:t>
                </a:r>
                <a:r>
                  <a:rPr lang="en-US" dirty="0" smtClean="0">
                    <a:solidFill>
                      <a:srgbClr val="FF0000"/>
                    </a:solidFill>
                  </a:rPr>
                  <a:t>) and inversely related with the target exchange rate (</a:t>
                </a:r>
                <a:r>
                  <a:rPr lang="en-US" i="1" dirty="0" err="1" smtClean="0">
                    <a:solidFill>
                      <a:srgbClr val="FF0000"/>
                    </a:solidFill>
                  </a:rPr>
                  <a:t>E</a:t>
                </a:r>
                <a:r>
                  <a:rPr lang="en-US" baseline="30000" dirty="0" err="1" smtClean="0">
                    <a:solidFill>
                      <a:srgbClr val="FF0000"/>
                    </a:solidFill>
                  </a:rPr>
                  <a:t>Target</a:t>
                </a:r>
                <a:r>
                  <a:rPr lang="en-US" dirty="0" smtClean="0">
                    <a:solidFill>
                      <a:srgbClr val="FF0000"/>
                    </a:solidFill>
                  </a:rPr>
                  <a:t>)</a:t>
                </a:r>
                <a:r>
                  <a:rPr lang="en-US" dirty="0" smtClean="0"/>
                  <a:t>. </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609599" y="1600201"/>
                <a:ext cx="9455677" cy="4525963"/>
              </a:xfrm>
              <a:blipFill>
                <a:blip r:embed="rId2"/>
                <a:stretch>
                  <a:fillRect l="-1483" t="-1752" r="-2386"/>
                </a:stretch>
              </a:blipFill>
            </p:spPr>
            <p:txBody>
              <a:bodyPr/>
              <a:lstStyle/>
              <a:p>
                <a:r>
                  <a:rPr lang="en-US">
                    <a:noFill/>
                  </a:rPr>
                  <a:t> </a:t>
                </a:r>
              </a:p>
            </p:txBody>
          </p:sp>
        </mc:Fallback>
      </mc:AlternateContent>
      <p:graphicFrame>
        <p:nvGraphicFramePr>
          <p:cNvPr id="6" name="Table 5"/>
          <p:cNvGraphicFramePr>
            <a:graphicFrameLocks noGrp="1"/>
          </p:cNvGraphicFramePr>
          <p:nvPr>
            <p:extLst>
              <p:ext uri="{D42A27DB-BD31-4B8C-83A1-F6EECF244321}">
                <p14:modId xmlns:p14="http://schemas.microsoft.com/office/powerpoint/2010/main" val="868359346"/>
              </p:ext>
            </p:extLst>
          </p:nvPr>
        </p:nvGraphicFramePr>
        <p:xfrm>
          <a:off x="10065277" y="1587578"/>
          <a:ext cx="2047380" cy="3708400"/>
        </p:xfrm>
        <a:graphic>
          <a:graphicData uri="http://schemas.openxmlformats.org/drawingml/2006/table">
            <a:tbl>
              <a:tblPr firstRow="1" bandRow="1">
                <a:tableStyleId>{5C22544A-7EE6-4342-B048-85BDC9FD1C3A}</a:tableStyleId>
              </a:tblPr>
              <a:tblGrid>
                <a:gridCol w="843280">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gridCol w="371615">
                  <a:extLst>
                    <a:ext uri="{9D8B030D-6E8A-4147-A177-3AD203B41FA5}">
                      <a16:colId xmlns:a16="http://schemas.microsoft.com/office/drawing/2014/main" val="1651347061"/>
                    </a:ext>
                  </a:extLst>
                </a:gridCol>
              </a:tblGrid>
              <a:tr h="37084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00998821"/>
                  </a:ext>
                </a:extLst>
              </a:tr>
              <a:tr h="37084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extLst>
                  <a:ext uri="{0D108BD9-81ED-4DB2-BD59-A6C34878D82A}">
                    <a16:rowId xmlns:a16="http://schemas.microsoft.com/office/drawing/2014/main" val="3413819188"/>
                  </a:ext>
                </a:extLst>
              </a:tr>
              <a:tr h="37084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084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23364393"/>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3368137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1028"/>
          <p:cNvSpPr>
            <a:spLocks noGrp="1" noChangeArrowheads="1"/>
          </p:cNvSpPr>
          <p:nvPr>
            <p:ph type="title"/>
          </p:nvPr>
        </p:nvSpPr>
        <p:spPr>
          <a:noFill/>
          <a:ln/>
        </p:spPr>
        <p:txBody>
          <a:bodyPr>
            <a:normAutofit fontScale="90000"/>
          </a:bodyPr>
          <a:lstStyle/>
          <a:p>
            <a:r>
              <a:rPr lang="en-US"/>
              <a:t>Central Bank Intervention</a:t>
            </a:r>
            <a:br>
              <a:rPr lang="en-US"/>
            </a:br>
            <a:r>
              <a:rPr lang="en-US"/>
              <a:t>and the Money Supply</a:t>
            </a:r>
          </a:p>
        </p:txBody>
      </p:sp>
      <p:sp>
        <p:nvSpPr>
          <p:cNvPr id="41987" name="Rectangle 1027"/>
          <p:cNvSpPr>
            <a:spLocks noGrp="1" noChangeArrowheads="1"/>
          </p:cNvSpPr>
          <p:nvPr>
            <p:ph idx="1"/>
          </p:nvPr>
        </p:nvSpPr>
        <p:spPr/>
        <p:txBody>
          <a:bodyPr>
            <a:normAutofit/>
          </a:bodyPr>
          <a:lstStyle/>
          <a:p>
            <a:r>
              <a:rPr lang="en-US" dirty="0">
                <a:solidFill>
                  <a:srgbClr val="FF0000"/>
                </a:solidFill>
              </a:rPr>
              <a:t>Any central bank </a:t>
            </a:r>
            <a:r>
              <a:rPr lang="en-US" i="1" dirty="0">
                <a:solidFill>
                  <a:srgbClr val="FF0000"/>
                </a:solidFill>
              </a:rPr>
              <a:t>purchase</a:t>
            </a:r>
            <a:r>
              <a:rPr lang="en-US" dirty="0">
                <a:solidFill>
                  <a:srgbClr val="FF0000"/>
                </a:solidFill>
              </a:rPr>
              <a:t> of assets automatically results in an </a:t>
            </a:r>
            <a:r>
              <a:rPr lang="en-US" i="1" dirty="0">
                <a:solidFill>
                  <a:srgbClr val="FF0000"/>
                </a:solidFill>
              </a:rPr>
              <a:t>increase</a:t>
            </a:r>
            <a:r>
              <a:rPr lang="en-US" dirty="0">
                <a:solidFill>
                  <a:srgbClr val="FF0000"/>
                </a:solidFill>
              </a:rPr>
              <a:t> in the domestic money </a:t>
            </a:r>
            <a:r>
              <a:rPr lang="en-US" dirty="0" smtClean="0">
                <a:solidFill>
                  <a:srgbClr val="FF0000"/>
                </a:solidFill>
              </a:rPr>
              <a:t>supply (</a:t>
            </a:r>
            <a:r>
              <a:rPr lang="en-US" i="1" dirty="0" err="1" smtClean="0">
                <a:solidFill>
                  <a:srgbClr val="FF0000"/>
                </a:solidFill>
              </a:rPr>
              <a:t>M</a:t>
            </a:r>
            <a:r>
              <a:rPr lang="en-US" baseline="30000" dirty="0" err="1" smtClean="0">
                <a:solidFill>
                  <a:srgbClr val="FF0000"/>
                </a:solidFill>
              </a:rPr>
              <a:t>s</a:t>
            </a:r>
            <a:r>
              <a:rPr lang="en-US" dirty="0" smtClean="0">
                <a:solidFill>
                  <a:srgbClr val="FF0000"/>
                </a:solidFill>
              </a:rPr>
              <a:t>↑)</a:t>
            </a:r>
            <a:r>
              <a:rPr lang="en-US" dirty="0" smtClean="0"/>
              <a:t>.</a:t>
            </a:r>
            <a:endParaRPr lang="en-US" dirty="0"/>
          </a:p>
          <a:p>
            <a:pPr lvl="1"/>
            <a:r>
              <a:rPr lang="en-US" dirty="0"/>
              <a:t>Example: If the US central bank (“The Fed”) </a:t>
            </a:r>
            <a:r>
              <a:rPr lang="en-US" i="1" dirty="0"/>
              <a:t>buys</a:t>
            </a:r>
            <a:r>
              <a:rPr lang="en-US" dirty="0"/>
              <a:t> </a:t>
            </a:r>
            <a:r>
              <a:rPr lang="en-US" dirty="0" smtClean="0"/>
              <a:t>some financial asset, it must pay for it with newly printed dollars. Therefore, the </a:t>
            </a:r>
            <a:r>
              <a:rPr lang="en-US" dirty="0"/>
              <a:t>US money supply </a:t>
            </a:r>
            <a:r>
              <a:rPr lang="en-US" dirty="0" smtClean="0"/>
              <a:t>must </a:t>
            </a:r>
            <a:r>
              <a:rPr lang="en-US" i="1" dirty="0" smtClean="0"/>
              <a:t>increase</a:t>
            </a:r>
            <a:r>
              <a:rPr lang="en-US" dirty="0" smtClean="0"/>
              <a:t>.</a:t>
            </a:r>
            <a:endParaRPr lang="en-US" dirty="0"/>
          </a:p>
        </p:txBody>
      </p:sp>
    </p:spTree>
    <p:extLst>
      <p:ext uri="{BB962C8B-B14F-4D97-AF65-F5344CB8AC3E}">
        <p14:creationId xmlns:p14="http://schemas.microsoft.com/office/powerpoint/2010/main" val="3927451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3600" dirty="0"/>
              <a:t>The Interest </a:t>
            </a:r>
            <a:r>
              <a:rPr lang="en-US" sz="3600" dirty="0" smtClean="0"/>
              <a:t>Rate (Trusted Fixed Exchange Rate)</a:t>
            </a:r>
            <a:endParaRPr lang="en-US" sz="3600" dirty="0"/>
          </a:p>
        </p:txBody>
      </p:sp>
      <mc:AlternateContent xmlns:mc="http://schemas.openxmlformats.org/markup-compatibility/2006" xmlns:a14="http://schemas.microsoft.com/office/drawing/2010/main">
        <mc:Choice Requires="a14">
          <p:sp>
            <p:nvSpPr>
              <p:cNvPr id="37891" name="Rectangle 3"/>
              <p:cNvSpPr>
                <a:spLocks noGrp="1" noChangeArrowheads="1"/>
              </p:cNvSpPr>
              <p:nvPr>
                <p:ph idx="1"/>
              </p:nvPr>
            </p:nvSpPr>
            <p:spPr>
              <a:xfrm>
                <a:off x="609600" y="1600201"/>
                <a:ext cx="9268860" cy="4525963"/>
              </a:xfrm>
            </p:spPr>
            <p:txBody>
              <a:bodyPr>
                <a:normAutofit lnSpcReduction="10000"/>
              </a:bodyPr>
              <a:lstStyle/>
              <a:p>
                <a:r>
                  <a:rPr lang="en-US" dirty="0" smtClean="0"/>
                  <a:t>When </a:t>
                </a:r>
                <a:r>
                  <a:rPr lang="en-US" dirty="0"/>
                  <a:t>the central bank </a:t>
                </a:r>
                <a:r>
                  <a:rPr lang="en-US" dirty="0" smtClean="0"/>
                  <a:t>fixes the exchange rate at </a:t>
                </a:r>
                <a:r>
                  <a:rPr lang="en-US" i="1" dirty="0"/>
                  <a:t>E</a:t>
                </a:r>
                <a:r>
                  <a:rPr lang="en-US" dirty="0"/>
                  <a:t> </a:t>
                </a:r>
                <a:r>
                  <a:rPr lang="en-US" dirty="0" smtClean="0"/>
                  <a:t>= </a:t>
                </a:r>
                <a:r>
                  <a:rPr lang="en-US" i="1" dirty="0" err="1" smtClean="0"/>
                  <a:t>E</a:t>
                </a:r>
                <a:r>
                  <a:rPr lang="en-US" baseline="30000" dirty="0" err="1"/>
                  <a:t>target</a:t>
                </a:r>
                <a:r>
                  <a:rPr lang="en-US" dirty="0" smtClean="0"/>
                  <a:t>, people may expect </a:t>
                </a:r>
                <a:r>
                  <a:rPr lang="en-US" i="1" dirty="0" smtClean="0"/>
                  <a:t>E</a:t>
                </a:r>
                <a:r>
                  <a:rPr lang="en-US" dirty="0" smtClean="0"/>
                  <a:t> to continue at that level for the foreseeable future. </a:t>
                </a:r>
              </a:p>
              <a:p>
                <a:r>
                  <a:rPr lang="en-US" dirty="0" smtClean="0"/>
                  <a:t>So, </a:t>
                </a:r>
                <a:r>
                  <a:rPr lang="en-US" b="1" i="1" dirty="0" err="1" smtClean="0"/>
                  <a:t>E</a:t>
                </a:r>
                <a:r>
                  <a:rPr lang="en-US" b="1" baseline="30000" dirty="0" err="1" smtClean="0"/>
                  <a:t>e</a:t>
                </a:r>
                <a:r>
                  <a:rPr lang="en-US" b="1" dirty="0" smtClean="0"/>
                  <a:t> = </a:t>
                </a:r>
                <a:r>
                  <a:rPr lang="en-US" b="1" i="1" dirty="0" err="1" smtClean="0"/>
                  <a:t>E</a:t>
                </a:r>
                <a:r>
                  <a:rPr lang="en-US" baseline="30000" dirty="0" err="1"/>
                  <a:t>target</a:t>
                </a:r>
                <a:r>
                  <a:rPr lang="en-US" dirty="0" smtClean="0"/>
                  <a:t>.</a:t>
                </a:r>
              </a:p>
              <a:p>
                <a:r>
                  <a:rPr lang="en-US" dirty="0" smtClean="0"/>
                  <a:t>Then,</a:t>
                </a:r>
                <a:r>
                  <a:rPr lang="en-US" dirty="0"/>
                  <a:t> </a:t>
                </a:r>
                <a14:m>
                  <m:oMath xmlns:m="http://schemas.openxmlformats.org/officeDocument/2006/math">
                    <m:r>
                      <a:rPr lang="en-US" i="1">
                        <a:latin typeface="Cambria Math" panose="02040503050406030204" pitchFamily="18" charset="0"/>
                      </a:rPr>
                      <m:t>𝑅</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𝑅</m:t>
                        </m:r>
                      </m:e>
                      <m:sup>
                        <m:r>
                          <a:rPr lang="en-US" i="1">
                            <a:latin typeface="Cambria Math" panose="02040503050406030204" pitchFamily="18" charset="0"/>
                          </a:rPr>
                          <m:t>∗</m:t>
                        </m:r>
                      </m:sup>
                    </m:sSup>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𝐸</m:t>
                            </m:r>
                          </m:e>
                          <m:sup>
                            <m:r>
                              <a:rPr lang="en-US" b="0" i="1" smtClean="0">
                                <a:latin typeface="Cambria Math" panose="02040503050406030204" pitchFamily="18" charset="0"/>
                              </a:rPr>
                              <m:t>𝑇𝑎𝑟𝑔𝑒𝑡</m:t>
                            </m:r>
                          </m:sup>
                        </m:sSup>
                      </m:num>
                      <m:den>
                        <m:sSup>
                          <m:sSupPr>
                            <m:ctrlPr>
                              <a:rPr lang="en-US" i="1">
                                <a:latin typeface="Cambria Math" panose="02040503050406030204" pitchFamily="18" charset="0"/>
                              </a:rPr>
                            </m:ctrlPr>
                          </m:sSupPr>
                          <m:e>
                            <m:r>
                              <a:rPr lang="en-US" i="1">
                                <a:latin typeface="Cambria Math" panose="02040503050406030204" pitchFamily="18" charset="0"/>
                              </a:rPr>
                              <m:t>𝐸</m:t>
                            </m:r>
                          </m:e>
                          <m:sup>
                            <m:r>
                              <a:rPr lang="en-US" i="1">
                                <a:latin typeface="Cambria Math" panose="02040503050406030204" pitchFamily="18" charset="0"/>
                              </a:rPr>
                              <m:t>𝑇𝑎𝑟𝑔𝑒𝑡</m:t>
                            </m:r>
                          </m:sup>
                        </m:sSup>
                      </m:den>
                    </m:f>
                    <m:r>
                      <a:rPr lang="en-US" i="1">
                        <a:latin typeface="Cambria Math" panose="02040503050406030204" pitchFamily="18" charset="0"/>
                      </a:rPr>
                      <m:t>−1</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m:t>
                        </m:r>
                      </m:sup>
                    </m:sSup>
                  </m:oMath>
                </a14:m>
                <a:r>
                  <a:rPr lang="en-US" dirty="0" smtClean="0"/>
                  <a:t>.</a:t>
                </a:r>
                <a:endParaRPr lang="en-US" dirty="0"/>
              </a:p>
              <a:p>
                <a:r>
                  <a:rPr lang="en-US" dirty="0">
                    <a:solidFill>
                      <a:srgbClr val="0070C0"/>
                    </a:solidFill>
                  </a:rPr>
                  <a:t>Under </a:t>
                </a:r>
                <a:r>
                  <a:rPr lang="en-US" i="1" dirty="0" smtClean="0">
                    <a:solidFill>
                      <a:srgbClr val="0070C0"/>
                    </a:solidFill>
                  </a:rPr>
                  <a:t>trusted</a:t>
                </a:r>
                <a:r>
                  <a:rPr lang="en-US" dirty="0" smtClean="0">
                    <a:solidFill>
                      <a:srgbClr val="0070C0"/>
                    </a:solidFill>
                  </a:rPr>
                  <a:t> fixed </a:t>
                </a:r>
                <a:r>
                  <a:rPr lang="en-US" dirty="0">
                    <a:solidFill>
                      <a:srgbClr val="0070C0"/>
                    </a:solidFill>
                  </a:rPr>
                  <a:t>exchange rates, </a:t>
                </a:r>
                <a:r>
                  <a:rPr lang="en-US" dirty="0" smtClean="0">
                    <a:solidFill>
                      <a:srgbClr val="0070C0"/>
                    </a:solidFill>
                  </a:rPr>
                  <a:t>the domestic nominal interest rate will always be equal to the </a:t>
                </a:r>
                <a:r>
                  <a:rPr lang="en-US" dirty="0">
                    <a:solidFill>
                      <a:srgbClr val="0070C0"/>
                    </a:solidFill>
                  </a:rPr>
                  <a:t>foreign nominal interest </a:t>
                </a:r>
                <a:r>
                  <a:rPr lang="en-US" dirty="0" smtClean="0">
                    <a:solidFill>
                      <a:srgbClr val="0070C0"/>
                    </a:solidFill>
                  </a:rPr>
                  <a:t>rate.</a:t>
                </a:r>
              </a:p>
            </p:txBody>
          </p:sp>
        </mc:Choice>
        <mc:Fallback xmlns="">
          <p:sp>
            <p:nvSpPr>
              <p:cNvPr id="37891" name="Rectangle 3"/>
              <p:cNvSpPr>
                <a:spLocks noGrp="1" noRot="1" noChangeAspect="1" noMove="1" noResize="1" noEditPoints="1" noAdjustHandles="1" noChangeArrowheads="1" noChangeShapeType="1" noTextEdit="1"/>
              </p:cNvSpPr>
              <p:nvPr>
                <p:ph idx="1"/>
              </p:nvPr>
            </p:nvSpPr>
            <p:spPr>
              <a:xfrm>
                <a:off x="609600" y="1600201"/>
                <a:ext cx="9268860" cy="4525963"/>
              </a:xfrm>
              <a:blipFill>
                <a:blip r:embed="rId3"/>
                <a:stretch>
                  <a:fillRect l="-1513" t="-2830" r="-1645"/>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3347581742"/>
              </p:ext>
            </p:extLst>
          </p:nvPr>
        </p:nvGraphicFramePr>
        <p:xfrm>
          <a:off x="9878460" y="1587578"/>
          <a:ext cx="2230226" cy="3708400"/>
        </p:xfrm>
        <a:graphic>
          <a:graphicData uri="http://schemas.openxmlformats.org/drawingml/2006/table">
            <a:tbl>
              <a:tblPr firstRow="1" bandRow="1">
                <a:tableStyleId>{5C22544A-7EE6-4342-B048-85BDC9FD1C3A}</a:tableStyleId>
              </a:tblPr>
              <a:tblGrid>
                <a:gridCol w="1017778">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gridCol w="379963">
                  <a:extLst>
                    <a:ext uri="{9D8B030D-6E8A-4147-A177-3AD203B41FA5}">
                      <a16:colId xmlns:a16="http://schemas.microsoft.com/office/drawing/2014/main" val="1212778489"/>
                    </a:ext>
                  </a:extLst>
                </a:gridCol>
              </a:tblGrid>
              <a:tr h="370840">
                <a:tc>
                  <a:txBody>
                    <a:bodyPr/>
                    <a:lstStyle/>
                    <a:p>
                      <a:r>
                        <a:rPr lang="en-US" sz="1800" b="1" dirty="0" smtClean="0"/>
                        <a:t>Trusted</a:t>
                      </a:r>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00998821"/>
                  </a:ext>
                </a:extLst>
              </a:tr>
              <a:tr h="37084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extLst>
                  <a:ext uri="{0D108BD9-81ED-4DB2-BD59-A6C34878D82A}">
                    <a16:rowId xmlns:a16="http://schemas.microsoft.com/office/drawing/2014/main" val="3413819188"/>
                  </a:ext>
                </a:extLst>
              </a:tr>
              <a:tr h="370840">
                <a:tc>
                  <a:txBody>
                    <a:bodyPr/>
                    <a:lstStyle/>
                    <a:p>
                      <a:r>
                        <a:rPr lang="en-US" sz="1800" b="1" i="1" dirty="0" err="1" smtClean="0">
                          <a:solidFill>
                            <a:schemeClr val="tx1"/>
                          </a:solidFill>
                        </a:rPr>
                        <a:t>E</a:t>
                      </a:r>
                      <a:r>
                        <a:rPr lang="en-US" sz="1800" b="1" baseline="30000" dirty="0" err="1" smtClean="0">
                          <a:solidFill>
                            <a:schemeClr val="tx1"/>
                          </a:solidFill>
                        </a:rPr>
                        <a:t>Target</a:t>
                      </a:r>
                      <a:r>
                        <a:rPr lang="en-US" sz="1800" b="1" baseline="0" dirty="0" smtClean="0">
                          <a:solidFill>
                            <a:schemeClr val="tx1"/>
                          </a:solidFill>
                        </a:rPr>
                        <a:t>, </a:t>
                      </a:r>
                      <a:r>
                        <a:rPr lang="en-US" sz="1800" b="1" i="1" baseline="0" dirty="0" err="1" smtClean="0">
                          <a:solidFill>
                            <a:schemeClr val="tx1"/>
                          </a:solidFill>
                        </a:rPr>
                        <a:t>E</a:t>
                      </a:r>
                      <a:r>
                        <a:rPr lang="en-US" sz="1800" b="1" i="0" baseline="30000" dirty="0" err="1" smtClean="0">
                          <a:solidFill>
                            <a:schemeClr val="tx1"/>
                          </a:solidFill>
                        </a:rPr>
                        <a:t>e</a:t>
                      </a:r>
                      <a:endParaRPr lang="en-US" sz="1800" b="1" i="1" baseline="30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50573046"/>
                  </a:ext>
                </a:extLst>
              </a:tr>
              <a:tr h="370840">
                <a:tc>
                  <a:txBody>
                    <a:bodyPr/>
                    <a:lstStyle/>
                    <a:p>
                      <a:endParaRPr lang="en-US" sz="1800" b="1" i="1" baseline="300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endParaRPr lang="en-US" sz="1800" dirty="0"/>
                    </a:p>
                  </a:txBody>
                  <a:tcPr/>
                </a:tc>
                <a:extLst>
                  <a:ext uri="{0D108BD9-81ED-4DB2-BD59-A6C34878D82A}">
                    <a16:rowId xmlns:a16="http://schemas.microsoft.com/office/drawing/2014/main" val="2523364393"/>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3384500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Trust in a Fixed Exchange Rate</a:t>
            </a:r>
            <a:endParaRPr lang="en-US" dirty="0"/>
          </a:p>
        </p:txBody>
      </p:sp>
      <p:sp>
        <p:nvSpPr>
          <p:cNvPr id="6" name="Content Placeholder 5"/>
          <p:cNvSpPr>
            <a:spLocks noGrp="1"/>
          </p:cNvSpPr>
          <p:nvPr>
            <p:ph idx="1"/>
          </p:nvPr>
        </p:nvSpPr>
        <p:spPr>
          <a:xfrm>
            <a:off x="609600" y="1600201"/>
            <a:ext cx="6744947" cy="4525963"/>
          </a:xfrm>
        </p:spPr>
        <p:txBody>
          <a:bodyPr/>
          <a:lstStyle/>
          <a:p>
            <a:r>
              <a:rPr lang="en-US" dirty="0" smtClean="0"/>
              <a:t>Note that our short-run predictions are basically unchanged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55185657"/>
              </p:ext>
            </p:extLst>
          </p:nvPr>
        </p:nvGraphicFramePr>
        <p:xfrm>
          <a:off x="7354547" y="1587580"/>
          <a:ext cx="2243141" cy="3771000"/>
        </p:xfrm>
        <a:graphic>
          <a:graphicData uri="http://schemas.openxmlformats.org/drawingml/2006/table">
            <a:tbl>
              <a:tblPr firstRow="1" bandRow="1">
                <a:tableStyleId>{5C22544A-7EE6-4342-B048-85BDC9FD1C3A}</a:tableStyleId>
              </a:tblPr>
              <a:tblGrid>
                <a:gridCol w="1035354">
                  <a:extLst>
                    <a:ext uri="{9D8B030D-6E8A-4147-A177-3AD203B41FA5}">
                      <a16:colId xmlns:a16="http://schemas.microsoft.com/office/drawing/2014/main" val="711582366"/>
                    </a:ext>
                  </a:extLst>
                </a:gridCol>
                <a:gridCol w="355415">
                  <a:extLst>
                    <a:ext uri="{9D8B030D-6E8A-4147-A177-3AD203B41FA5}">
                      <a16:colId xmlns:a16="http://schemas.microsoft.com/office/drawing/2014/main" val="3285808696"/>
                    </a:ext>
                  </a:extLst>
                </a:gridCol>
                <a:gridCol w="479619">
                  <a:extLst>
                    <a:ext uri="{9D8B030D-6E8A-4147-A177-3AD203B41FA5}">
                      <a16:colId xmlns:a16="http://schemas.microsoft.com/office/drawing/2014/main" val="1187270294"/>
                    </a:ext>
                  </a:extLst>
                </a:gridCol>
                <a:gridCol w="372753">
                  <a:extLst>
                    <a:ext uri="{9D8B030D-6E8A-4147-A177-3AD203B41FA5}">
                      <a16:colId xmlns:a16="http://schemas.microsoft.com/office/drawing/2014/main" val="1651347061"/>
                    </a:ext>
                  </a:extLst>
                </a:gridCol>
              </a:tblGrid>
              <a:tr h="377100">
                <a:tc>
                  <a:txBody>
                    <a:bodyPr/>
                    <a:lstStyle/>
                    <a:p>
                      <a:r>
                        <a:rPr lang="en-US" sz="1800" b="1" dirty="0" smtClean="0"/>
                        <a:t>No Trust</a:t>
                      </a:r>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710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677152454"/>
                  </a:ext>
                </a:extLst>
              </a:tr>
              <a:tr h="37710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083496266"/>
                  </a:ext>
                </a:extLst>
              </a:tr>
              <a:tr h="37710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4089418294"/>
                  </a:ext>
                </a:extLst>
              </a:tr>
              <a:tr h="37710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00998821"/>
                  </a:ext>
                </a:extLst>
              </a:tr>
              <a:tr h="37710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extLst>
                  <a:ext uri="{0D108BD9-81ED-4DB2-BD59-A6C34878D82A}">
                    <a16:rowId xmlns:a16="http://schemas.microsoft.com/office/drawing/2014/main" val="3413819188"/>
                  </a:ext>
                </a:extLst>
              </a:tr>
              <a:tr h="37710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710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23364393"/>
                  </a:ext>
                </a:extLst>
              </a:tr>
              <a:tr h="37710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710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95512933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43378216"/>
              </p:ext>
            </p:extLst>
          </p:nvPr>
        </p:nvGraphicFramePr>
        <p:xfrm>
          <a:off x="9829294" y="1587578"/>
          <a:ext cx="2230226" cy="3708400"/>
        </p:xfrm>
        <a:graphic>
          <a:graphicData uri="http://schemas.openxmlformats.org/drawingml/2006/table">
            <a:tbl>
              <a:tblPr firstRow="1" bandRow="1">
                <a:tableStyleId>{5C22544A-7EE6-4342-B048-85BDC9FD1C3A}</a:tableStyleId>
              </a:tblPr>
              <a:tblGrid>
                <a:gridCol w="1017778">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gridCol w="379963">
                  <a:extLst>
                    <a:ext uri="{9D8B030D-6E8A-4147-A177-3AD203B41FA5}">
                      <a16:colId xmlns:a16="http://schemas.microsoft.com/office/drawing/2014/main" val="1212778489"/>
                    </a:ext>
                  </a:extLst>
                </a:gridCol>
              </a:tblGrid>
              <a:tr h="370840">
                <a:tc>
                  <a:txBody>
                    <a:bodyPr/>
                    <a:lstStyle/>
                    <a:p>
                      <a:r>
                        <a:rPr lang="en-US" sz="1800" b="1" dirty="0" smtClean="0"/>
                        <a:t>Trusted</a:t>
                      </a:r>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084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677152454"/>
                  </a:ext>
                </a:extLst>
              </a:tr>
              <a:tr h="37084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083496266"/>
                  </a:ext>
                </a:extLst>
              </a:tr>
              <a:tr h="37084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4089418294"/>
                  </a:ext>
                </a:extLst>
              </a:tr>
              <a:tr h="37084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00998821"/>
                  </a:ext>
                </a:extLst>
              </a:tr>
              <a:tr h="37084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extLst>
                  <a:ext uri="{0D108BD9-81ED-4DB2-BD59-A6C34878D82A}">
                    <a16:rowId xmlns:a16="http://schemas.microsoft.com/office/drawing/2014/main" val="3413819188"/>
                  </a:ext>
                </a:extLst>
              </a:tr>
              <a:tr h="370840">
                <a:tc>
                  <a:txBody>
                    <a:bodyPr/>
                    <a:lstStyle/>
                    <a:p>
                      <a:r>
                        <a:rPr lang="en-US" sz="1800" b="1" i="1" dirty="0" err="1" smtClean="0">
                          <a:solidFill>
                            <a:schemeClr val="tx1"/>
                          </a:solidFill>
                        </a:rPr>
                        <a:t>E</a:t>
                      </a:r>
                      <a:r>
                        <a:rPr lang="en-US" sz="1800" b="1" baseline="30000" dirty="0" err="1" smtClean="0">
                          <a:solidFill>
                            <a:schemeClr val="tx1"/>
                          </a:solidFill>
                        </a:rPr>
                        <a:t>Target</a:t>
                      </a:r>
                      <a:r>
                        <a:rPr lang="en-US" sz="1800" b="1" baseline="0" dirty="0" smtClean="0">
                          <a:solidFill>
                            <a:schemeClr val="tx1"/>
                          </a:solidFill>
                        </a:rPr>
                        <a:t>, </a:t>
                      </a:r>
                      <a:r>
                        <a:rPr lang="en-US" sz="1800" b="1" i="1" baseline="0" dirty="0" err="1" smtClean="0">
                          <a:solidFill>
                            <a:schemeClr val="tx1"/>
                          </a:solidFill>
                        </a:rPr>
                        <a:t>E</a:t>
                      </a:r>
                      <a:r>
                        <a:rPr lang="en-US" sz="1800" b="1" i="0" baseline="30000" dirty="0" err="1" smtClean="0">
                          <a:solidFill>
                            <a:schemeClr val="tx1"/>
                          </a:solidFill>
                        </a:rPr>
                        <a:t>e</a:t>
                      </a:r>
                      <a:endParaRPr lang="en-US" sz="1800" b="1" i="1" baseline="30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50573046"/>
                  </a:ext>
                </a:extLst>
              </a:tr>
              <a:tr h="370840">
                <a:tc>
                  <a:txBody>
                    <a:bodyPr/>
                    <a:lstStyle/>
                    <a:p>
                      <a:endParaRPr lang="en-US" sz="1800" b="1" i="1" baseline="300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endParaRPr lang="en-US" sz="1800" dirty="0"/>
                    </a:p>
                  </a:txBody>
                  <a:tcPr/>
                </a:tc>
                <a:extLst>
                  <a:ext uri="{0D108BD9-81ED-4DB2-BD59-A6C34878D82A}">
                    <a16:rowId xmlns:a16="http://schemas.microsoft.com/office/drawing/2014/main" val="2523364393"/>
                  </a:ext>
                </a:extLst>
              </a:tr>
              <a:tr h="37084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084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30445242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account</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5225945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Account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solidFill>
                      <a:schemeClr val="tx1"/>
                    </a:solidFill>
                  </a:rPr>
                  <a:t>Recall from Ch. 17 that there are two ways of expressing the domestic country’s net exports (or, current account):</a:t>
                </a:r>
              </a:p>
              <a:p>
                <a:r>
                  <a:rPr lang="en-US" dirty="0" smtClean="0">
                    <a:solidFill>
                      <a:schemeClr val="tx1"/>
                    </a:solidFill>
                  </a:rPr>
                  <a:t>Method 1: </a:t>
                </a:r>
                <a14:m>
                  <m:oMath xmlns:m="http://schemas.openxmlformats.org/officeDocument/2006/math">
                    <m:r>
                      <a:rPr lang="en-US" i="1" smtClean="0">
                        <a:solidFill>
                          <a:schemeClr val="tx1"/>
                        </a:solidFill>
                        <a:latin typeface="Cambria Math"/>
                      </a:rPr>
                      <m:t>𝐶𝐴</m:t>
                    </m:r>
                    <m:r>
                      <a:rPr lang="en-US" i="1" smtClean="0">
                        <a:solidFill>
                          <a:schemeClr val="tx1"/>
                        </a:solidFill>
                        <a:latin typeface="Cambria Math"/>
                      </a:rPr>
                      <m:t>=</m:t>
                    </m:r>
                    <m:r>
                      <a:rPr lang="en-US" b="0" i="1" smtClean="0">
                        <a:solidFill>
                          <a:schemeClr val="tx1"/>
                        </a:solidFill>
                        <a:latin typeface="Cambria Math" panose="02040503050406030204" pitchFamily="18" charset="0"/>
                      </a:rPr>
                      <m:t>𝐶𝐴</m:t>
                    </m:r>
                    <m:d>
                      <m:dPr>
                        <m:ctrlPr>
                          <a:rPr lang="en-US" b="0" i="1" smtClean="0">
                            <a:solidFill>
                              <a:schemeClr val="tx1"/>
                            </a:solidFill>
                            <a:latin typeface="Cambria Math" panose="02040503050406030204" pitchFamily="18" charset="0"/>
                          </a:rPr>
                        </m:ctrlPr>
                      </m:dPr>
                      <m:e>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𝐶𝐴</m:t>
                            </m:r>
                          </m:e>
                          <m:sub>
                            <m:r>
                              <a:rPr lang="en-US" b="0" i="1" smtClean="0">
                                <a:solidFill>
                                  <a:schemeClr val="tx1"/>
                                </a:solidFill>
                                <a:latin typeface="Cambria Math" panose="02040503050406030204" pitchFamily="18" charset="0"/>
                              </a:rPr>
                              <m:t>0</m:t>
                            </m:r>
                          </m:sub>
                        </m:sSub>
                        <m:r>
                          <a:rPr lang="en-US" b="0" i="1" smtClean="0">
                            <a:solidFill>
                              <a:schemeClr val="tx1"/>
                            </a:solidFill>
                            <a:latin typeface="Cambria Math" panose="02040503050406030204" pitchFamily="18" charset="0"/>
                          </a:rPr>
                          <m:t>,</m:t>
                        </m:r>
                        <m:f>
                          <m:fPr>
                            <m:ctrlPr>
                              <a:rPr lang="en-US" b="0" i="1" smtClean="0">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𝐸</m:t>
                            </m:r>
                            <m:r>
                              <a:rPr lang="en-US" b="0" i="1" smtClean="0">
                                <a:solidFill>
                                  <a:schemeClr val="tx1"/>
                                </a:solidFill>
                                <a:latin typeface="Cambria Math" panose="02040503050406030204" pitchFamily="18" charset="0"/>
                                <a:ea typeface="Cambria Math" panose="02040503050406030204" pitchFamily="18" charset="0"/>
                              </a:rPr>
                              <m:t>×</m:t>
                            </m:r>
                            <m:sSup>
                              <m:sSupPr>
                                <m:ctrlPr>
                                  <a:rPr lang="en-US" b="0" i="1" smtClean="0">
                                    <a:solidFill>
                                      <a:schemeClr val="tx1"/>
                                    </a:solidFill>
                                    <a:latin typeface="Cambria Math" panose="02040503050406030204" pitchFamily="18" charset="0"/>
                                    <a:ea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𝑃</m:t>
                                </m:r>
                              </m:e>
                              <m:sup>
                                <m:r>
                                  <a:rPr lang="en-US" b="0" i="1" smtClean="0">
                                    <a:solidFill>
                                      <a:schemeClr val="tx1"/>
                                    </a:solidFill>
                                    <a:latin typeface="Cambria Math" panose="02040503050406030204" pitchFamily="18" charset="0"/>
                                    <a:ea typeface="Cambria Math" panose="02040503050406030204" pitchFamily="18" charset="0"/>
                                  </a:rPr>
                                  <m:t>∗</m:t>
                                </m:r>
                              </m:sup>
                            </m:sSup>
                          </m:num>
                          <m:den>
                            <m:r>
                              <a:rPr lang="en-US" b="0" i="1" smtClean="0">
                                <a:solidFill>
                                  <a:schemeClr val="tx1"/>
                                </a:solidFill>
                                <a:latin typeface="Cambria Math" panose="02040503050406030204" pitchFamily="18" charset="0"/>
                              </a:rPr>
                              <m:t>𝑃</m:t>
                            </m:r>
                          </m:den>
                        </m:f>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𝑌</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𝑇</m:t>
                        </m:r>
                      </m:e>
                    </m:d>
                  </m:oMath>
                </a14:m>
                <a:endParaRPr lang="en-US" dirty="0">
                  <a:solidFill>
                    <a:schemeClr val="tx1"/>
                  </a:solidFill>
                </a:endParaRPr>
              </a:p>
              <a:p>
                <a:r>
                  <a:rPr lang="en-US" dirty="0">
                    <a:solidFill>
                      <a:schemeClr val="tx1"/>
                    </a:solidFill>
                  </a:rPr>
                  <a:t>Method 2: </a:t>
                </a:r>
                <a14:m>
                  <m:oMath xmlns:m="http://schemas.openxmlformats.org/officeDocument/2006/math">
                    <m:r>
                      <a:rPr lang="en-US" i="1">
                        <a:solidFill>
                          <a:schemeClr val="tx1"/>
                        </a:solidFill>
                        <a:latin typeface="Cambria Math"/>
                      </a:rPr>
                      <m:t>𝐶𝐴</m:t>
                    </m:r>
                    <m:r>
                      <a:rPr lang="en-US" i="1">
                        <a:solidFill>
                          <a:schemeClr val="tx1"/>
                        </a:solidFill>
                        <a:latin typeface="Cambria Math"/>
                      </a:rPr>
                      <m:t>=</m:t>
                    </m:r>
                    <m:r>
                      <a:rPr lang="en-US" b="0" i="1" smtClean="0">
                        <a:solidFill>
                          <a:schemeClr val="tx1"/>
                        </a:solidFill>
                        <a:latin typeface="Cambria Math" panose="02040503050406030204" pitchFamily="18" charset="0"/>
                      </a:rPr>
                      <m:t>𝑌</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𝐶</m:t>
                    </m:r>
                    <m:d>
                      <m:dPr>
                        <m:ctrlPr>
                          <a:rPr lang="en-US" b="0" i="1" smtClean="0">
                            <a:solidFill>
                              <a:schemeClr val="tx1"/>
                            </a:solidFill>
                            <a:latin typeface="Cambria Math" panose="02040503050406030204" pitchFamily="18" charset="0"/>
                          </a:rPr>
                        </m:ctrlPr>
                      </m:dPr>
                      <m:e>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𝐶</m:t>
                            </m:r>
                          </m:e>
                          <m:sub>
                            <m:r>
                              <a:rPr lang="en-US" b="0" i="1" smtClean="0">
                                <a:solidFill>
                                  <a:schemeClr val="tx1"/>
                                </a:solidFill>
                                <a:latin typeface="Cambria Math" panose="02040503050406030204" pitchFamily="18" charset="0"/>
                              </a:rPr>
                              <m:t>0</m:t>
                            </m:r>
                          </m:sub>
                        </m:sSub>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𝑌</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𝑇</m:t>
                        </m:r>
                      </m:e>
                    </m:d>
                    <m:r>
                      <a:rPr lang="en-US" i="1">
                        <a:solidFill>
                          <a:schemeClr val="tx1"/>
                        </a:solidFill>
                        <a:latin typeface="Cambria Math"/>
                      </a:rPr>
                      <m:t>−</m:t>
                    </m:r>
                    <m:r>
                      <a:rPr lang="en-US" i="1">
                        <a:solidFill>
                          <a:schemeClr val="tx1"/>
                        </a:solidFill>
                        <a:latin typeface="Cambria Math"/>
                      </a:rPr>
                      <m:t>𝐼</m:t>
                    </m:r>
                    <m:r>
                      <a:rPr lang="en-US" i="1">
                        <a:solidFill>
                          <a:schemeClr val="tx1"/>
                        </a:solidFill>
                        <a:latin typeface="Cambria Math"/>
                      </a:rPr>
                      <m:t>−</m:t>
                    </m:r>
                    <m:r>
                      <a:rPr lang="en-US" i="1">
                        <a:solidFill>
                          <a:schemeClr val="tx1"/>
                        </a:solidFill>
                        <a:latin typeface="Cambria Math"/>
                      </a:rPr>
                      <m:t>𝐺</m:t>
                    </m:r>
                  </m:oMath>
                </a14:m>
                <a:endParaRPr lang="en-US" dirty="0">
                  <a:solidFill>
                    <a:schemeClr val="tx1"/>
                  </a:solidFill>
                </a:endParaRPr>
              </a:p>
              <a:p>
                <a:endParaRPr lang="en-US"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78" t="-1752"/>
                </a:stretch>
              </a:blipFill>
            </p:spPr>
            <p:txBody>
              <a:bodyPr/>
              <a:lstStyle/>
              <a:p>
                <a:r>
                  <a:rPr lang="en-US">
                    <a:noFill/>
                  </a:rPr>
                  <a:t> </a:t>
                </a:r>
              </a:p>
            </p:txBody>
          </p:sp>
        </mc:Fallback>
      </mc:AlternateContent>
    </p:spTree>
    <p:extLst>
      <p:ext uri="{BB962C8B-B14F-4D97-AF65-F5344CB8AC3E}">
        <p14:creationId xmlns:p14="http://schemas.microsoft.com/office/powerpoint/2010/main" val="1124264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Account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00201"/>
                <a:ext cx="8770396" cy="4525963"/>
              </a:xfrm>
            </p:spPr>
            <p:txBody>
              <a:bodyPr>
                <a:noAutofit/>
              </a:bodyPr>
              <a:lstStyle/>
              <a:p>
                <a:r>
                  <a:rPr lang="en-US" dirty="0" smtClean="0"/>
                  <a:t>Method 1: </a:t>
                </a:r>
                <a14:m>
                  <m:oMath xmlns:m="http://schemas.openxmlformats.org/officeDocument/2006/math">
                    <m:r>
                      <a:rPr lang="en-US" i="1">
                        <a:latin typeface="Cambria Math"/>
                      </a:rPr>
                      <m:t>𝐶𝐴</m:t>
                    </m:r>
                    <m:r>
                      <a:rPr lang="en-US" i="1">
                        <a:latin typeface="Cambria Math"/>
                      </a:rPr>
                      <m:t>=</m:t>
                    </m:r>
                    <m:r>
                      <a:rPr lang="en-US" i="1">
                        <a:latin typeface="Cambria Math" panose="02040503050406030204" pitchFamily="18" charset="0"/>
                      </a:rPr>
                      <m:t>𝐶𝐴</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𝐶𝐴</m:t>
                            </m:r>
                          </m:e>
                          <m:sub>
                            <m:r>
                              <a:rPr lang="en-US" i="1">
                                <a:latin typeface="Cambria Math" panose="02040503050406030204" pitchFamily="18" charset="0"/>
                              </a:rPr>
                              <m:t>0</m:t>
                            </m:r>
                          </m:sub>
                        </m:sSub>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𝐸</m:t>
                                </m:r>
                              </m:e>
                              <m:sup>
                                <m:r>
                                  <a:rPr lang="en-US" b="0" i="1" smtClean="0">
                                    <a:latin typeface="Cambria Math" panose="02040503050406030204" pitchFamily="18" charset="0"/>
                                  </a:rPr>
                                  <m:t>𝑇𝑎𝑟𝑔𝑒𝑡</m:t>
                                </m:r>
                              </m:sup>
                            </m:sSup>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𝑃</m:t>
                                </m:r>
                              </m:e>
                              <m:sup>
                                <m:r>
                                  <a:rPr lang="en-US" i="1">
                                    <a:latin typeface="Cambria Math" panose="02040503050406030204" pitchFamily="18" charset="0"/>
                                    <a:ea typeface="Cambria Math" panose="02040503050406030204" pitchFamily="18" charset="0"/>
                                  </a:rPr>
                                  <m:t>∗</m:t>
                                </m:r>
                              </m:sup>
                            </m:sSup>
                          </m:num>
                          <m:den>
                            <m:r>
                              <a:rPr lang="en-US" i="1">
                                <a:latin typeface="Cambria Math" panose="02040503050406030204" pitchFamily="18" charset="0"/>
                              </a:rPr>
                              <m:t>𝑃</m:t>
                            </m:r>
                          </m:den>
                        </m:f>
                        <m:r>
                          <a:rPr lang="en-US" i="1">
                            <a:latin typeface="Cambria Math" panose="02040503050406030204" pitchFamily="18" charset="0"/>
                          </a:rPr>
                          <m:t>,</m:t>
                        </m:r>
                        <m:r>
                          <a:rPr lang="en-US" i="1">
                            <a:latin typeface="Cambria Math" panose="02040503050406030204" pitchFamily="18" charset="0"/>
                          </a:rPr>
                          <m:t>𝑌</m:t>
                        </m:r>
                        <m:r>
                          <a:rPr lang="en-US" i="1">
                            <a:latin typeface="Cambria Math" panose="02040503050406030204" pitchFamily="18" charset="0"/>
                          </a:rPr>
                          <m:t>−</m:t>
                        </m:r>
                        <m:r>
                          <a:rPr lang="en-US" i="1">
                            <a:latin typeface="Cambria Math" panose="02040503050406030204" pitchFamily="18" charset="0"/>
                          </a:rPr>
                          <m:t>𝑇</m:t>
                        </m:r>
                      </m:e>
                    </m:d>
                  </m:oMath>
                </a14:m>
                <a:endParaRPr lang="en-US" dirty="0"/>
              </a:p>
              <a:p>
                <a:r>
                  <a:rPr lang="en-US" dirty="0" smtClean="0"/>
                  <a:t>In this case, the current account is </a:t>
                </a:r>
                <a:r>
                  <a:rPr lang="en-US" i="1" dirty="0" smtClean="0"/>
                  <a:t>inversely</a:t>
                </a:r>
                <a:r>
                  <a:rPr lang="en-US" dirty="0" smtClean="0"/>
                  <a:t> related to after-tax income</a:t>
                </a:r>
              </a:p>
              <a:p>
                <a:r>
                  <a:rPr lang="en-US" dirty="0" smtClean="0"/>
                  <a:t>Therefore, if there is a change in any exogenous variable other than those in the above equation, </a:t>
                </a:r>
                <a:r>
                  <a:rPr lang="en-US" dirty="0" smtClean="0">
                    <a:solidFill>
                      <a:srgbClr val="FF0000"/>
                    </a:solidFill>
                  </a:rPr>
                  <a:t>its effect on </a:t>
                </a:r>
                <a:r>
                  <a:rPr lang="en-US" i="1" dirty="0" smtClean="0">
                    <a:solidFill>
                      <a:srgbClr val="FF0000"/>
                    </a:solidFill>
                  </a:rPr>
                  <a:t>CA</a:t>
                </a:r>
                <a:r>
                  <a:rPr lang="en-US" dirty="0" smtClean="0">
                    <a:solidFill>
                      <a:srgbClr val="FF0000"/>
                    </a:solidFill>
                  </a:rPr>
                  <a:t> will be the opposite of its effect on </a:t>
                </a:r>
                <a:r>
                  <a:rPr lang="en-US" i="1" dirty="0" smtClean="0">
                    <a:solidFill>
                      <a:srgbClr val="FF0000"/>
                    </a:solidFill>
                  </a:rPr>
                  <a:t>Y</a:t>
                </a:r>
                <a:r>
                  <a:rPr lang="en-US" dirty="0" smtClean="0"/>
                  <a:t>.</a:t>
                </a:r>
              </a:p>
              <a:p>
                <a:pPr lvl="1"/>
                <a:r>
                  <a:rPr lang="en-US" dirty="0" smtClean="0"/>
                  <a:t>Next slide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00201"/>
                <a:ext cx="8770396" cy="4525963"/>
              </a:xfrm>
              <a:blipFill>
                <a:blip r:embed="rId2"/>
                <a:stretch>
                  <a:fillRect l="-1598" b="-5121"/>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3713188458"/>
              </p:ext>
            </p:extLst>
          </p:nvPr>
        </p:nvGraphicFramePr>
        <p:xfrm>
          <a:off x="9379996" y="1587580"/>
          <a:ext cx="2532062" cy="3771000"/>
        </p:xfrm>
        <a:graphic>
          <a:graphicData uri="http://schemas.openxmlformats.org/drawingml/2006/table">
            <a:tbl>
              <a:tblPr firstRow="1" bandRow="1">
                <a:tableStyleId>{5C22544A-7EE6-4342-B048-85BDC9FD1C3A}</a:tableStyleId>
              </a:tblPr>
              <a:tblGrid>
                <a:gridCol w="843280">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92442">
                  <a:extLst>
                    <a:ext uri="{9D8B030D-6E8A-4147-A177-3AD203B41FA5}">
                      <a16:colId xmlns:a16="http://schemas.microsoft.com/office/drawing/2014/main" val="532865299"/>
                    </a:ext>
                  </a:extLst>
                </a:gridCol>
                <a:gridCol w="478155">
                  <a:extLst>
                    <a:ext uri="{9D8B030D-6E8A-4147-A177-3AD203B41FA5}">
                      <a16:colId xmlns:a16="http://schemas.microsoft.com/office/drawing/2014/main" val="1187270294"/>
                    </a:ext>
                  </a:extLst>
                </a:gridCol>
                <a:gridCol w="363855">
                  <a:extLst>
                    <a:ext uri="{9D8B030D-6E8A-4147-A177-3AD203B41FA5}">
                      <a16:colId xmlns:a16="http://schemas.microsoft.com/office/drawing/2014/main" val="1651347061"/>
                    </a:ext>
                  </a:extLst>
                </a:gridCol>
              </a:tblGrid>
              <a:tr h="37710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baseline="0" dirty="0" smtClean="0"/>
                        <a:t>CA</a:t>
                      </a:r>
                      <a:endParaRPr lang="en-US" sz="1800" i="1" baseline="0"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710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677152454"/>
                  </a:ext>
                </a:extLst>
              </a:tr>
              <a:tr h="37710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b="1"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083496266"/>
                  </a:ext>
                </a:extLst>
              </a:tr>
              <a:tr h="37710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4089418294"/>
                  </a:ext>
                </a:extLst>
              </a:tr>
              <a:tr h="37710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00998821"/>
                  </a:ext>
                </a:extLst>
              </a:tr>
              <a:tr h="37710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baseline="0" dirty="0"/>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extLst>
                  <a:ext uri="{0D108BD9-81ED-4DB2-BD59-A6C34878D82A}">
                    <a16:rowId xmlns:a16="http://schemas.microsoft.com/office/drawing/2014/main" val="3413819188"/>
                  </a:ext>
                </a:extLst>
              </a:tr>
              <a:tr h="37710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710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23364393"/>
                  </a:ext>
                </a:extLst>
              </a:tr>
              <a:tr h="37710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710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478046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Account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r>
                  <a:rPr lang="en-US" dirty="0"/>
                  <a:t>Method 1: </a:t>
                </a:r>
                <a14:m>
                  <m:oMath xmlns:m="http://schemas.openxmlformats.org/officeDocument/2006/math">
                    <m:r>
                      <a:rPr lang="en-US" i="1">
                        <a:latin typeface="Cambria Math"/>
                      </a:rPr>
                      <m:t>𝐶𝐴</m:t>
                    </m:r>
                    <m:r>
                      <a:rPr lang="en-US" i="1">
                        <a:latin typeface="Cambria Math"/>
                      </a:rPr>
                      <m:t>=</m:t>
                    </m:r>
                    <m:r>
                      <a:rPr lang="en-US" i="1">
                        <a:latin typeface="Cambria Math" panose="02040503050406030204" pitchFamily="18" charset="0"/>
                      </a:rPr>
                      <m:t>𝐶𝐴</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𝐶𝐴</m:t>
                            </m:r>
                          </m:e>
                          <m:sub>
                            <m:r>
                              <a:rPr lang="en-US" i="1">
                                <a:latin typeface="Cambria Math" panose="02040503050406030204" pitchFamily="18" charset="0"/>
                              </a:rPr>
                              <m:t>0</m:t>
                            </m:r>
                          </m:sub>
                        </m:sSub>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𝐸</m:t>
                                </m:r>
                              </m:e>
                              <m:sup>
                                <m:r>
                                  <a:rPr lang="en-US" i="1">
                                    <a:latin typeface="Cambria Math" panose="02040503050406030204" pitchFamily="18" charset="0"/>
                                  </a:rPr>
                                  <m:t>𝑇𝑎𝑟𝑔𝑒𝑡</m:t>
                                </m:r>
                              </m:sup>
                            </m:sSup>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𝑃</m:t>
                                </m:r>
                              </m:e>
                              <m:sup>
                                <m:r>
                                  <a:rPr lang="en-US" i="1">
                                    <a:latin typeface="Cambria Math" panose="02040503050406030204" pitchFamily="18" charset="0"/>
                                    <a:ea typeface="Cambria Math" panose="02040503050406030204" pitchFamily="18" charset="0"/>
                                  </a:rPr>
                                  <m:t>∗</m:t>
                                </m:r>
                              </m:sup>
                            </m:sSup>
                          </m:num>
                          <m:den>
                            <m:r>
                              <a:rPr lang="en-US" i="1">
                                <a:latin typeface="Cambria Math" panose="02040503050406030204" pitchFamily="18" charset="0"/>
                              </a:rPr>
                              <m:t>𝑃</m:t>
                            </m:r>
                          </m:den>
                        </m:f>
                        <m:r>
                          <a:rPr lang="en-US" i="1">
                            <a:latin typeface="Cambria Math" panose="02040503050406030204" pitchFamily="18" charset="0"/>
                          </a:rPr>
                          <m:t>,</m:t>
                        </m:r>
                        <m:r>
                          <a:rPr lang="en-US" i="1">
                            <a:latin typeface="Cambria Math" panose="02040503050406030204" pitchFamily="18" charset="0"/>
                          </a:rPr>
                          <m:t>𝑌</m:t>
                        </m:r>
                        <m:r>
                          <a:rPr lang="en-US" i="1">
                            <a:latin typeface="Cambria Math" panose="02040503050406030204" pitchFamily="18" charset="0"/>
                          </a:rPr>
                          <m:t>−</m:t>
                        </m:r>
                        <m:r>
                          <a:rPr lang="en-US" i="1">
                            <a:latin typeface="Cambria Math" panose="02040503050406030204" pitchFamily="18" charset="0"/>
                          </a:rPr>
                          <m:t>𝑇</m:t>
                        </m:r>
                      </m:e>
                    </m:d>
                  </m:oMath>
                </a14:m>
                <a:endParaRPr lang="en-US" dirty="0"/>
              </a:p>
              <a:p>
                <a:r>
                  <a:rPr lang="en-US" dirty="0">
                    <a:solidFill>
                      <a:srgbClr val="FF0000"/>
                    </a:solidFill>
                  </a:rPr>
                  <a:t>Suppose taxes increase </a:t>
                </a:r>
                <a:r>
                  <a:rPr lang="en-US" dirty="0"/>
                  <a:t>(</a:t>
                </a:r>
                <a:r>
                  <a:rPr lang="en-US" i="1" dirty="0" smtClean="0"/>
                  <a:t>T</a:t>
                </a:r>
                <a:r>
                  <a:rPr lang="en-US" i="1" dirty="0" smtClean="0">
                    <a:latin typeface="Calibri"/>
                  </a:rPr>
                  <a:t>↑</a:t>
                </a:r>
                <a:r>
                  <a:rPr lang="en-US" dirty="0" smtClean="0"/>
                  <a:t>) and all other exogenous variables remain unchanged.</a:t>
                </a:r>
              </a:p>
              <a:p>
                <a:r>
                  <a:rPr lang="en-US" dirty="0" smtClean="0"/>
                  <a:t>We saw before that </a:t>
                </a:r>
                <a:r>
                  <a:rPr lang="en-US" i="1" dirty="0" smtClean="0"/>
                  <a:t>Y</a:t>
                </a:r>
                <a:r>
                  <a:rPr lang="en-US" dirty="0" smtClean="0"/>
                  <a:t>↓. Therefore, after-tax income must decrease (</a:t>
                </a:r>
                <a:r>
                  <a:rPr lang="en-US" i="1" dirty="0" smtClean="0"/>
                  <a:t>Y</a:t>
                </a:r>
                <a:r>
                  <a:rPr lang="en-US" dirty="0" smtClean="0"/>
                  <a:t> – </a:t>
                </a:r>
                <a:r>
                  <a:rPr lang="en-US" i="1" dirty="0" smtClean="0"/>
                  <a:t>T</a:t>
                </a:r>
                <a:r>
                  <a:rPr lang="en-US" dirty="0" smtClean="0">
                    <a:latin typeface="Calibri"/>
                  </a:rPr>
                  <a:t>↓</a:t>
                </a:r>
                <a:r>
                  <a:rPr lang="en-US" dirty="0" smtClean="0"/>
                  <a:t>).</a:t>
                </a:r>
              </a:p>
              <a:p>
                <a:r>
                  <a:rPr lang="en-US" dirty="0"/>
                  <a:t>A</a:t>
                </a:r>
                <a:r>
                  <a:rPr lang="en-US" dirty="0" smtClean="0"/>
                  <a:t>s </a:t>
                </a:r>
                <a:r>
                  <a:rPr lang="en-US" dirty="0"/>
                  <a:t>the current account is inversely related to after-tax </a:t>
                </a:r>
                <a:r>
                  <a:rPr lang="en-US" dirty="0" smtClean="0"/>
                  <a:t>income, </a:t>
                </a:r>
                <a:r>
                  <a:rPr lang="en-US" dirty="0" smtClean="0">
                    <a:solidFill>
                      <a:srgbClr val="FF0000"/>
                    </a:solidFill>
                  </a:rPr>
                  <a:t>the current account increases</a:t>
                </a:r>
                <a:r>
                  <a:rPr lang="en-US" dirty="0"/>
                  <a:t> </a:t>
                </a:r>
                <a:r>
                  <a:rPr lang="en-US" dirty="0" smtClean="0"/>
                  <a:t>(</a:t>
                </a:r>
                <a:r>
                  <a:rPr lang="en-US" i="1" dirty="0" smtClean="0"/>
                  <a:t>CA↑</a:t>
                </a:r>
                <a:r>
                  <a:rPr lang="en-US" dirty="0" smtClean="0"/>
                  <a:t>)</a:t>
                </a:r>
                <a:br>
                  <a:rPr lang="en-US" dirty="0" smtClean="0"/>
                </a:br>
                <a:r>
                  <a:rPr lang="en-US" dirty="0" smtClean="0"/>
                  <a:t>	Next slide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78" r="-1167" b="-7412"/>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2813383072"/>
              </p:ext>
            </p:extLst>
          </p:nvPr>
        </p:nvGraphicFramePr>
        <p:xfrm>
          <a:off x="9556973" y="1587580"/>
          <a:ext cx="2532062" cy="3771000"/>
        </p:xfrm>
        <a:graphic>
          <a:graphicData uri="http://schemas.openxmlformats.org/drawingml/2006/table">
            <a:tbl>
              <a:tblPr firstRow="1" bandRow="1">
                <a:tableStyleId>{5C22544A-7EE6-4342-B048-85BDC9FD1C3A}</a:tableStyleId>
              </a:tblPr>
              <a:tblGrid>
                <a:gridCol w="843280">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92442">
                  <a:extLst>
                    <a:ext uri="{9D8B030D-6E8A-4147-A177-3AD203B41FA5}">
                      <a16:colId xmlns:a16="http://schemas.microsoft.com/office/drawing/2014/main" val="532865299"/>
                    </a:ext>
                  </a:extLst>
                </a:gridCol>
                <a:gridCol w="478155">
                  <a:extLst>
                    <a:ext uri="{9D8B030D-6E8A-4147-A177-3AD203B41FA5}">
                      <a16:colId xmlns:a16="http://schemas.microsoft.com/office/drawing/2014/main" val="1187270294"/>
                    </a:ext>
                  </a:extLst>
                </a:gridCol>
                <a:gridCol w="363855">
                  <a:extLst>
                    <a:ext uri="{9D8B030D-6E8A-4147-A177-3AD203B41FA5}">
                      <a16:colId xmlns:a16="http://schemas.microsoft.com/office/drawing/2014/main" val="1651347061"/>
                    </a:ext>
                  </a:extLst>
                </a:gridCol>
              </a:tblGrid>
              <a:tr h="37710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baseline="0" dirty="0" smtClean="0"/>
                        <a:t>CA</a:t>
                      </a:r>
                      <a:endParaRPr lang="en-US" sz="1800" i="1" baseline="0"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710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677152454"/>
                  </a:ext>
                </a:extLst>
              </a:tr>
              <a:tr h="37710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b="1" dirty="0" smtClean="0">
                          <a:solidFill>
                            <a:srgbClr val="FF0000"/>
                          </a:solidFill>
                        </a:rPr>
                        <a:t>+</a:t>
                      </a:r>
                      <a:endParaRPr lang="en-US" sz="1800" b="1" dirty="0">
                        <a:solidFill>
                          <a:srgbClr val="FF0000"/>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083496266"/>
                  </a:ext>
                </a:extLst>
              </a:tr>
              <a:tr h="37710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4089418294"/>
                  </a:ext>
                </a:extLst>
              </a:tr>
              <a:tr h="37710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00998821"/>
                  </a:ext>
                </a:extLst>
              </a:tr>
              <a:tr h="37710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baseline="0" dirty="0"/>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extLst>
                  <a:ext uri="{0D108BD9-81ED-4DB2-BD59-A6C34878D82A}">
                    <a16:rowId xmlns:a16="http://schemas.microsoft.com/office/drawing/2014/main" val="3413819188"/>
                  </a:ext>
                </a:extLst>
              </a:tr>
              <a:tr h="37710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100" b="1" dirty="0" smtClean="0"/>
                        <a:t>Later</a:t>
                      </a:r>
                      <a:endParaRPr lang="en-US" sz="11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710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23364393"/>
                  </a:ext>
                </a:extLst>
              </a:tr>
              <a:tr h="37710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710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141009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Current Account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00201"/>
                <a:ext cx="8947373" cy="4525963"/>
              </a:xfrm>
            </p:spPr>
            <p:txBody>
              <a:bodyPr>
                <a:normAutofit lnSpcReduction="10000"/>
              </a:bodyPr>
              <a:lstStyle/>
              <a:p>
                <a:r>
                  <a:rPr lang="en-US" dirty="0"/>
                  <a:t>Method 2: </a:t>
                </a:r>
                <a14:m>
                  <m:oMath xmlns:m="http://schemas.openxmlformats.org/officeDocument/2006/math">
                    <m:r>
                      <a:rPr lang="en-US" i="1">
                        <a:latin typeface="Cambria Math"/>
                      </a:rPr>
                      <m:t>𝐶𝐴</m:t>
                    </m:r>
                    <m:r>
                      <a:rPr lang="en-US" i="1">
                        <a:latin typeface="Cambria Math"/>
                      </a:rPr>
                      <m:t>=</m:t>
                    </m:r>
                    <m:r>
                      <a:rPr lang="en-US" i="1">
                        <a:latin typeface="Cambria Math" panose="02040503050406030204" pitchFamily="18" charset="0"/>
                      </a:rPr>
                      <m:t>𝑌</m:t>
                    </m:r>
                    <m:r>
                      <a:rPr lang="en-US" i="1">
                        <a:latin typeface="Cambria Math" panose="02040503050406030204" pitchFamily="18" charset="0"/>
                      </a:rPr>
                      <m:t>−</m:t>
                    </m:r>
                    <m:r>
                      <a:rPr lang="en-US" i="1">
                        <a:latin typeface="Cambria Math" panose="02040503050406030204" pitchFamily="18" charset="0"/>
                      </a:rPr>
                      <m:t>𝐶</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0</m:t>
                            </m:r>
                          </m:sub>
                        </m:sSub>
                        <m:r>
                          <a:rPr lang="en-US" i="1">
                            <a:latin typeface="Cambria Math" panose="02040503050406030204" pitchFamily="18" charset="0"/>
                          </a:rPr>
                          <m:t>,</m:t>
                        </m:r>
                        <m:r>
                          <a:rPr lang="en-US" i="1">
                            <a:latin typeface="Cambria Math" panose="02040503050406030204" pitchFamily="18" charset="0"/>
                          </a:rPr>
                          <m:t>𝑌</m:t>
                        </m:r>
                        <m:r>
                          <a:rPr lang="en-US" i="1">
                            <a:latin typeface="Cambria Math" panose="02040503050406030204" pitchFamily="18" charset="0"/>
                          </a:rPr>
                          <m:t>−</m:t>
                        </m:r>
                        <m:r>
                          <a:rPr lang="en-US" i="1">
                            <a:latin typeface="Cambria Math" panose="02040503050406030204" pitchFamily="18" charset="0"/>
                          </a:rPr>
                          <m:t>𝑇</m:t>
                        </m:r>
                      </m:e>
                    </m:d>
                    <m:r>
                      <a:rPr lang="en-US" i="1">
                        <a:latin typeface="Cambria Math"/>
                      </a:rPr>
                      <m:t>−</m:t>
                    </m:r>
                    <m:r>
                      <a:rPr lang="en-US" i="1">
                        <a:latin typeface="Cambria Math"/>
                      </a:rPr>
                      <m:t>𝐼</m:t>
                    </m:r>
                    <m:r>
                      <a:rPr lang="en-US" i="1">
                        <a:latin typeface="Cambria Math"/>
                      </a:rPr>
                      <m:t>−</m:t>
                    </m:r>
                    <m:r>
                      <a:rPr lang="en-US" i="1">
                        <a:latin typeface="Cambria Math"/>
                      </a:rPr>
                      <m:t>𝐺</m:t>
                    </m:r>
                  </m:oMath>
                </a14:m>
                <a:endParaRPr lang="en-US" dirty="0" smtClean="0"/>
              </a:p>
              <a:p>
                <a:r>
                  <a:rPr lang="en-US" dirty="0" smtClean="0"/>
                  <a:t>We have assumed that when national income increases, so does consumption spending, but by a smaller amount</a:t>
                </a:r>
              </a:p>
              <a:p>
                <a:r>
                  <a:rPr lang="en-US" dirty="0" smtClean="0"/>
                  <a:t>So, </a:t>
                </a:r>
                <a:r>
                  <a:rPr lang="en-US" i="1" dirty="0" smtClean="0"/>
                  <a:t>Y</a:t>
                </a:r>
                <a:r>
                  <a:rPr lang="en-US" dirty="0" smtClean="0"/>
                  <a:t>↑ implies </a:t>
                </a:r>
                <a:r>
                  <a:rPr lang="en-US" i="1" dirty="0" smtClean="0"/>
                  <a:t>Y</a:t>
                </a:r>
                <a:r>
                  <a:rPr lang="en-US" dirty="0" smtClean="0"/>
                  <a:t> – </a:t>
                </a:r>
                <a:r>
                  <a:rPr lang="en-US" i="1" dirty="0" smtClean="0"/>
                  <a:t>C</a:t>
                </a:r>
                <a:r>
                  <a:rPr lang="en-US" dirty="0" smtClean="0"/>
                  <a:t>↑ and </a:t>
                </a:r>
                <a:r>
                  <a:rPr lang="en-US" i="1" dirty="0" smtClean="0"/>
                  <a:t>CA</a:t>
                </a:r>
                <a:r>
                  <a:rPr lang="en-US" dirty="0" smtClean="0"/>
                  <a:t> = </a:t>
                </a:r>
                <a:r>
                  <a:rPr lang="en-US" i="1" dirty="0"/>
                  <a:t>Y</a:t>
                </a:r>
                <a:r>
                  <a:rPr lang="en-US" dirty="0"/>
                  <a:t> – </a:t>
                </a:r>
                <a:r>
                  <a:rPr lang="en-US" i="1" dirty="0" smtClean="0"/>
                  <a:t>C – I</a:t>
                </a:r>
                <a:r>
                  <a:rPr lang="en-US" dirty="0" smtClean="0"/>
                  <a:t> – </a:t>
                </a:r>
                <a:r>
                  <a:rPr lang="en-US" i="1" dirty="0" smtClean="0"/>
                  <a:t>G</a:t>
                </a:r>
                <a:r>
                  <a:rPr lang="en-US" dirty="0" smtClean="0"/>
                  <a:t>↑.</a:t>
                </a:r>
              </a:p>
              <a:p>
                <a:r>
                  <a:rPr lang="en-US" dirty="0" smtClean="0"/>
                  <a:t>It follows that </a:t>
                </a:r>
                <a:r>
                  <a:rPr lang="en-US" dirty="0" smtClean="0">
                    <a:solidFill>
                      <a:srgbClr val="FF0000"/>
                    </a:solidFill>
                  </a:rPr>
                  <a:t>all the exogenous factors other than those in this equation must affect </a:t>
                </a:r>
                <a:r>
                  <a:rPr lang="en-US" i="1" dirty="0" smtClean="0">
                    <a:solidFill>
                      <a:srgbClr val="FF0000"/>
                    </a:solidFill>
                  </a:rPr>
                  <a:t>CA</a:t>
                </a:r>
                <a:r>
                  <a:rPr lang="en-US" dirty="0" smtClean="0">
                    <a:solidFill>
                      <a:srgbClr val="FF0000"/>
                    </a:solidFill>
                  </a:rPr>
                  <a:t> in the </a:t>
                </a:r>
                <a:r>
                  <a:rPr lang="en-US" i="1" dirty="0" smtClean="0">
                    <a:solidFill>
                      <a:srgbClr val="FF0000"/>
                    </a:solidFill>
                  </a:rPr>
                  <a:t>same</a:t>
                </a:r>
                <a:r>
                  <a:rPr lang="en-US" dirty="0" smtClean="0">
                    <a:solidFill>
                      <a:srgbClr val="FF0000"/>
                    </a:solidFill>
                  </a:rPr>
                  <a:t> way they affect </a:t>
                </a:r>
                <a:r>
                  <a:rPr lang="en-US" i="1" dirty="0" smtClean="0">
                    <a:solidFill>
                      <a:srgbClr val="FF0000"/>
                    </a:solidFill>
                  </a:rPr>
                  <a:t>Y</a:t>
                </a:r>
                <a:r>
                  <a:rPr lang="en-US" dirty="0" smtClean="0">
                    <a:solidFill>
                      <a:srgbClr val="FF0000"/>
                    </a:solidFill>
                  </a:rPr>
                  <a:t>.</a:t>
                </a:r>
              </a:p>
              <a:p>
                <a:pPr lvl="1"/>
                <a:r>
                  <a:rPr lang="en-US" dirty="0" smtClean="0"/>
                  <a:t>Next slide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00201"/>
                <a:ext cx="8947373" cy="4525963"/>
              </a:xfrm>
              <a:blipFill>
                <a:blip r:embed="rId2"/>
                <a:stretch>
                  <a:fillRect l="-1567" t="-2695" r="-2180" b="-270"/>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2798983211"/>
              </p:ext>
            </p:extLst>
          </p:nvPr>
        </p:nvGraphicFramePr>
        <p:xfrm>
          <a:off x="9556973" y="1587580"/>
          <a:ext cx="2532062" cy="3771000"/>
        </p:xfrm>
        <a:graphic>
          <a:graphicData uri="http://schemas.openxmlformats.org/drawingml/2006/table">
            <a:tbl>
              <a:tblPr firstRow="1" bandRow="1">
                <a:tableStyleId>{5C22544A-7EE6-4342-B048-85BDC9FD1C3A}</a:tableStyleId>
              </a:tblPr>
              <a:tblGrid>
                <a:gridCol w="843280">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92442">
                  <a:extLst>
                    <a:ext uri="{9D8B030D-6E8A-4147-A177-3AD203B41FA5}">
                      <a16:colId xmlns:a16="http://schemas.microsoft.com/office/drawing/2014/main" val="532865299"/>
                    </a:ext>
                  </a:extLst>
                </a:gridCol>
                <a:gridCol w="478155">
                  <a:extLst>
                    <a:ext uri="{9D8B030D-6E8A-4147-A177-3AD203B41FA5}">
                      <a16:colId xmlns:a16="http://schemas.microsoft.com/office/drawing/2014/main" val="1187270294"/>
                    </a:ext>
                  </a:extLst>
                </a:gridCol>
                <a:gridCol w="363855">
                  <a:extLst>
                    <a:ext uri="{9D8B030D-6E8A-4147-A177-3AD203B41FA5}">
                      <a16:colId xmlns:a16="http://schemas.microsoft.com/office/drawing/2014/main" val="1651347061"/>
                    </a:ext>
                  </a:extLst>
                </a:gridCol>
              </a:tblGrid>
              <a:tr h="37710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baseline="0" dirty="0" smtClean="0"/>
                        <a:t>CA</a:t>
                      </a:r>
                      <a:endParaRPr lang="en-US" sz="1800" i="1" baseline="0"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710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677152454"/>
                  </a:ext>
                </a:extLst>
              </a:tr>
              <a:tr h="37710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b="1" dirty="0" smtClean="0">
                          <a:solidFill>
                            <a:schemeClr val="tx1"/>
                          </a:solidFill>
                        </a:rPr>
                        <a:t>+</a:t>
                      </a:r>
                      <a:endParaRPr lang="en-US" sz="1800" b="1"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083496266"/>
                  </a:ext>
                </a:extLst>
              </a:tr>
              <a:tr h="37710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baseline="0" dirty="0" smtClean="0">
                          <a:solidFill>
                            <a:srgbClr val="FF0000"/>
                          </a:solidFill>
                        </a:rPr>
                        <a:t>+</a:t>
                      </a:r>
                      <a:endParaRPr lang="en-US" sz="1800" baseline="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4089418294"/>
                  </a:ext>
                </a:extLst>
              </a:tr>
              <a:tr h="37710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baseline="0" dirty="0" smtClean="0">
                          <a:solidFill>
                            <a:srgbClr val="FF0000"/>
                          </a:solidFill>
                        </a:rPr>
                        <a:t>+</a:t>
                      </a:r>
                      <a:endParaRPr lang="en-US" sz="1800" baseline="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00998821"/>
                  </a:ext>
                </a:extLst>
              </a:tr>
              <a:tr h="37710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a:t>
                      </a:r>
                      <a:endParaRPr lang="en-US" sz="1800" b="1" baseline="0" dirty="0">
                        <a:solidFill>
                          <a:srgbClr val="FF0000"/>
                        </a:solidFill>
                      </a:endParaRPr>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extLst>
                  <a:ext uri="{0D108BD9-81ED-4DB2-BD59-A6C34878D82A}">
                    <a16:rowId xmlns:a16="http://schemas.microsoft.com/office/drawing/2014/main" val="3413819188"/>
                  </a:ext>
                </a:extLst>
              </a:tr>
              <a:tr h="37710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baseline="0" dirty="0" smtClean="0">
                          <a:solidFill>
                            <a:srgbClr val="FF0000"/>
                          </a:solidFill>
                        </a:rPr>
                        <a:t>+</a:t>
                      </a:r>
                      <a:endParaRPr lang="en-US" sz="1800" baseline="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710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23364393"/>
                  </a:ext>
                </a:extLst>
              </a:tr>
              <a:tr h="37710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710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3353777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Current Account</a:t>
            </a:r>
          </a:p>
        </p:txBody>
      </p:sp>
      <p:sp>
        <p:nvSpPr>
          <p:cNvPr id="3" name="Content Placeholder 2"/>
          <p:cNvSpPr>
            <a:spLocks noGrp="1"/>
          </p:cNvSpPr>
          <p:nvPr>
            <p:ph idx="1"/>
          </p:nvPr>
        </p:nvSpPr>
        <p:spPr>
          <a:xfrm>
            <a:off x="609600" y="1600201"/>
            <a:ext cx="8947373" cy="4525963"/>
          </a:xfrm>
        </p:spPr>
        <p:txBody>
          <a:bodyPr>
            <a:normAutofit lnSpcReduction="10000"/>
          </a:bodyPr>
          <a:lstStyle/>
          <a:p>
            <a:r>
              <a:rPr lang="en-US" dirty="0"/>
              <a:t>Note that, </a:t>
            </a:r>
            <a:r>
              <a:rPr lang="en-US" dirty="0" smtClean="0">
                <a:solidFill>
                  <a:srgbClr val="FF0000"/>
                </a:solidFill>
              </a:rPr>
              <a:t>contractionary </a:t>
            </a:r>
            <a:r>
              <a:rPr lang="en-US" dirty="0">
                <a:solidFill>
                  <a:srgbClr val="FF0000"/>
                </a:solidFill>
              </a:rPr>
              <a:t>fiscal policies (“fiscal austerity” or “belt tightening</a:t>
            </a:r>
            <a:r>
              <a:rPr lang="en-US" dirty="0" smtClean="0">
                <a:solidFill>
                  <a:srgbClr val="FF0000"/>
                </a:solidFill>
              </a:rPr>
              <a:t>”; </a:t>
            </a:r>
            <a:r>
              <a:rPr lang="en-US" i="1" dirty="0" smtClean="0">
                <a:solidFill>
                  <a:srgbClr val="FF0000"/>
                </a:solidFill>
              </a:rPr>
              <a:t>G</a:t>
            </a:r>
            <a:r>
              <a:rPr lang="en-US" dirty="0" smtClean="0">
                <a:solidFill>
                  <a:srgbClr val="FF0000"/>
                </a:solidFill>
                <a:latin typeface="Calibri" panose="020F0502020204030204" pitchFamily="34" charset="0"/>
                <a:cs typeface="Calibri" panose="020F0502020204030204" pitchFamily="34" charset="0"/>
              </a:rPr>
              <a:t>↓ or </a:t>
            </a:r>
            <a:r>
              <a:rPr lang="en-US" i="1" dirty="0" smtClean="0">
                <a:solidFill>
                  <a:srgbClr val="FF0000"/>
                </a:solidFill>
                <a:latin typeface="Calibri" panose="020F0502020204030204" pitchFamily="34" charset="0"/>
                <a:cs typeface="Calibri" panose="020F0502020204030204" pitchFamily="34" charset="0"/>
              </a:rPr>
              <a:t>T</a:t>
            </a:r>
            <a:r>
              <a:rPr lang="en-US" dirty="0" smtClean="0">
                <a:solidFill>
                  <a:srgbClr val="FF0000"/>
                </a:solidFill>
                <a:latin typeface="Calibri" panose="020F0502020204030204" pitchFamily="34" charset="0"/>
                <a:cs typeface="Calibri" panose="020F0502020204030204" pitchFamily="34" charset="0"/>
              </a:rPr>
              <a:t>↑</a:t>
            </a:r>
            <a:r>
              <a:rPr lang="en-US" dirty="0" smtClean="0">
                <a:solidFill>
                  <a:srgbClr val="FF0000"/>
                </a:solidFill>
              </a:rPr>
              <a:t>) </a:t>
            </a:r>
            <a:r>
              <a:rPr lang="en-US" dirty="0">
                <a:solidFill>
                  <a:srgbClr val="FF0000"/>
                </a:solidFill>
              </a:rPr>
              <a:t>can raise a country’s </a:t>
            </a:r>
            <a:r>
              <a:rPr lang="en-US" dirty="0" smtClean="0">
                <a:solidFill>
                  <a:srgbClr val="FF0000"/>
                </a:solidFill>
              </a:rPr>
              <a:t>net exports </a:t>
            </a:r>
            <a:r>
              <a:rPr lang="en-US" i="1" dirty="0" smtClean="0">
                <a:solidFill>
                  <a:srgbClr val="FF0000"/>
                </a:solidFill>
              </a:rPr>
              <a:t>(CA</a:t>
            </a:r>
            <a:r>
              <a:rPr lang="en-US" dirty="0" smtClean="0">
                <a:solidFill>
                  <a:srgbClr val="FF0000"/>
                </a:solidFill>
                <a:latin typeface="Calibri" panose="020F0502020204030204" pitchFamily="34" charset="0"/>
                <a:cs typeface="Calibri" panose="020F0502020204030204" pitchFamily="34" charset="0"/>
              </a:rPr>
              <a:t>↑</a:t>
            </a:r>
            <a:r>
              <a:rPr lang="en-US" i="1" dirty="0" smtClean="0">
                <a:solidFill>
                  <a:srgbClr val="FF0000"/>
                </a:solidFill>
              </a:rPr>
              <a:t>)</a:t>
            </a:r>
            <a:r>
              <a:rPr lang="en-US" dirty="0" smtClean="0">
                <a:solidFill>
                  <a:srgbClr val="FF0000"/>
                </a:solidFill>
              </a:rPr>
              <a:t> in </a:t>
            </a:r>
            <a:r>
              <a:rPr lang="en-US" dirty="0">
                <a:solidFill>
                  <a:srgbClr val="FF0000"/>
                </a:solidFill>
              </a:rPr>
              <a:t>the short run</a:t>
            </a:r>
            <a:r>
              <a:rPr lang="en-US" dirty="0"/>
              <a:t>. </a:t>
            </a:r>
            <a:endParaRPr lang="en-US" dirty="0" smtClean="0"/>
          </a:p>
          <a:p>
            <a:r>
              <a:rPr lang="en-US" dirty="0" smtClean="0">
                <a:solidFill>
                  <a:srgbClr val="FF0000"/>
                </a:solidFill>
              </a:rPr>
              <a:t>But so </a:t>
            </a:r>
            <a:r>
              <a:rPr lang="en-US" dirty="0">
                <a:solidFill>
                  <a:srgbClr val="FF0000"/>
                </a:solidFill>
              </a:rPr>
              <a:t>can protectionist policies such as tariffs and </a:t>
            </a:r>
            <a:r>
              <a:rPr lang="en-US" dirty="0" smtClean="0">
                <a:solidFill>
                  <a:srgbClr val="FF0000"/>
                </a:solidFill>
              </a:rPr>
              <a:t>quotas and increases in foreign national income (</a:t>
            </a:r>
            <a:r>
              <a:rPr lang="en-US" i="1" dirty="0" smtClean="0">
                <a:solidFill>
                  <a:srgbClr val="FF0000"/>
                </a:solidFill>
              </a:rPr>
              <a:t>CA</a:t>
            </a:r>
            <a:r>
              <a:rPr lang="en-US" baseline="-25000" dirty="0" smtClean="0">
                <a:solidFill>
                  <a:srgbClr val="FF0000"/>
                </a:solidFill>
              </a:rPr>
              <a:t>0</a:t>
            </a:r>
            <a:r>
              <a:rPr lang="en-US" dirty="0" smtClean="0">
                <a:solidFill>
                  <a:srgbClr val="FF0000"/>
                </a:solidFill>
                <a:latin typeface="Calibri" panose="020F0502020204030204" pitchFamily="34" charset="0"/>
                <a:cs typeface="Calibri" panose="020F0502020204030204" pitchFamily="34" charset="0"/>
              </a:rPr>
              <a:t>↑</a:t>
            </a:r>
            <a:r>
              <a:rPr lang="en-US" dirty="0" smtClean="0">
                <a:solidFill>
                  <a:srgbClr val="FF0000"/>
                </a:solidFill>
              </a:rPr>
              <a:t>)</a:t>
            </a:r>
            <a:r>
              <a:rPr lang="en-US" dirty="0" smtClean="0"/>
              <a:t>.</a:t>
            </a:r>
          </a:p>
          <a:p>
            <a:r>
              <a:rPr lang="en-US" dirty="0" smtClean="0"/>
              <a:t>These predictions are also true under flexible exchange rates.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35959471"/>
              </p:ext>
            </p:extLst>
          </p:nvPr>
        </p:nvGraphicFramePr>
        <p:xfrm>
          <a:off x="9556973" y="1587580"/>
          <a:ext cx="2532062" cy="3771000"/>
        </p:xfrm>
        <a:graphic>
          <a:graphicData uri="http://schemas.openxmlformats.org/drawingml/2006/table">
            <a:tbl>
              <a:tblPr firstRow="1" bandRow="1">
                <a:tableStyleId>{5C22544A-7EE6-4342-B048-85BDC9FD1C3A}</a:tableStyleId>
              </a:tblPr>
              <a:tblGrid>
                <a:gridCol w="843280">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92442">
                  <a:extLst>
                    <a:ext uri="{9D8B030D-6E8A-4147-A177-3AD203B41FA5}">
                      <a16:colId xmlns:a16="http://schemas.microsoft.com/office/drawing/2014/main" val="532865299"/>
                    </a:ext>
                  </a:extLst>
                </a:gridCol>
                <a:gridCol w="478155">
                  <a:extLst>
                    <a:ext uri="{9D8B030D-6E8A-4147-A177-3AD203B41FA5}">
                      <a16:colId xmlns:a16="http://schemas.microsoft.com/office/drawing/2014/main" val="1187270294"/>
                    </a:ext>
                  </a:extLst>
                </a:gridCol>
                <a:gridCol w="363855">
                  <a:extLst>
                    <a:ext uri="{9D8B030D-6E8A-4147-A177-3AD203B41FA5}">
                      <a16:colId xmlns:a16="http://schemas.microsoft.com/office/drawing/2014/main" val="1651347061"/>
                    </a:ext>
                  </a:extLst>
                </a:gridCol>
              </a:tblGrid>
              <a:tr h="37710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baseline="0" dirty="0" smtClean="0"/>
                        <a:t>CA</a:t>
                      </a:r>
                      <a:endParaRPr lang="en-US" sz="1800" i="1" baseline="0"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710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677152454"/>
                  </a:ext>
                </a:extLst>
              </a:tr>
              <a:tr h="37710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b="0" dirty="0" smtClean="0">
                          <a:solidFill>
                            <a:schemeClr val="tx1"/>
                          </a:solidFill>
                        </a:rPr>
                        <a:t>+</a:t>
                      </a:r>
                      <a:endParaRPr lang="en-US" sz="1800" b="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2083496266"/>
                  </a:ext>
                </a:extLst>
              </a:tr>
              <a:tr h="37710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4089418294"/>
                  </a:ext>
                </a:extLst>
              </a:tr>
              <a:tr h="37710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000998821"/>
                  </a:ext>
                </a:extLst>
              </a:tr>
              <a:tr h="37710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a:t>
                      </a:r>
                      <a:endParaRPr lang="en-US" sz="1800" b="0" baseline="0" dirty="0">
                        <a:solidFill>
                          <a:schemeClr val="tx1"/>
                        </a:solidFill>
                      </a:endParaRPr>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extLst>
                  <a:ext uri="{0D108BD9-81ED-4DB2-BD59-A6C34878D82A}">
                    <a16:rowId xmlns:a16="http://schemas.microsoft.com/office/drawing/2014/main" val="3413819188"/>
                  </a:ext>
                </a:extLst>
              </a:tr>
              <a:tr h="37710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1050573046"/>
                  </a:ext>
                </a:extLst>
              </a:tr>
              <a:tr h="37710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2523364393"/>
                  </a:ext>
                </a:extLst>
              </a:tr>
              <a:tr h="37710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extLst>
                  <a:ext uri="{0D108BD9-81ED-4DB2-BD59-A6C34878D82A}">
                    <a16:rowId xmlns:a16="http://schemas.microsoft.com/office/drawing/2014/main" val="3128477151"/>
                  </a:ext>
                </a:extLst>
              </a:tr>
              <a:tr h="37710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584694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exchange rate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9738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Exchange Rate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00201"/>
                <a:ext cx="8740897" cy="4525963"/>
              </a:xfrm>
            </p:spPr>
            <p:txBody>
              <a:bodyPr>
                <a:normAutofit lnSpcReduction="10000"/>
              </a:bodyPr>
              <a:lstStyle/>
              <a:p>
                <a:r>
                  <a:rPr lang="en-US" dirty="0" smtClean="0"/>
                  <a:t>Recall that the real exchange rate is defined as </a:t>
                </a:r>
                <a14:m>
                  <m:oMath xmlns:m="http://schemas.openxmlformats.org/officeDocument/2006/math">
                    <m:r>
                      <a:rPr lang="en-US" b="0" i="1" smtClean="0">
                        <a:latin typeface="Cambria Math" panose="02040503050406030204" pitchFamily="18" charset="0"/>
                      </a:rPr>
                      <m:t>𝑞</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𝑃</m:t>
                            </m:r>
                          </m:e>
                          <m:sup>
                            <m:r>
                              <a:rPr lang="en-US" b="0" i="1" smtClean="0">
                                <a:latin typeface="Cambria Math" panose="02040503050406030204" pitchFamily="18" charset="0"/>
                                <a:ea typeface="Cambria Math" panose="02040503050406030204" pitchFamily="18" charset="0"/>
                              </a:rPr>
                              <m:t>∗</m:t>
                            </m:r>
                          </m:sup>
                        </m:sSup>
                      </m:num>
                      <m:den>
                        <m:r>
                          <a:rPr lang="en-US" b="0" i="1" smtClean="0">
                            <a:latin typeface="Cambria Math" panose="02040503050406030204" pitchFamily="18" charset="0"/>
                          </a:rPr>
                          <m:t>𝑃</m:t>
                        </m:r>
                      </m:den>
                    </m:f>
                  </m:oMath>
                </a14:m>
                <a:r>
                  <a:rPr lang="en-US" dirty="0" smtClean="0"/>
                  <a:t>.</a:t>
                </a:r>
              </a:p>
              <a:p>
                <a:r>
                  <a:rPr lang="en-US" dirty="0" smtClean="0"/>
                  <a:t>Therefore, in a fixed exchange rate system, we have </a:t>
                </a:r>
                <a:br>
                  <a:rPr lang="en-US" dirty="0" smtClean="0"/>
                </a:br>
                <a14:m>
                  <m:oMath xmlns:m="http://schemas.openxmlformats.org/officeDocument/2006/math">
                    <m:r>
                      <a:rPr lang="en-US" i="1">
                        <a:latin typeface="Cambria Math" panose="02040503050406030204" pitchFamily="18" charset="0"/>
                      </a:rPr>
                      <m:t>𝑞</m:t>
                    </m:r>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𝐸</m:t>
                            </m:r>
                          </m:e>
                          <m:sup>
                            <m:r>
                              <a:rPr lang="en-US" b="0" i="1" smtClean="0">
                                <a:latin typeface="Cambria Math" panose="02040503050406030204" pitchFamily="18" charset="0"/>
                              </a:rPr>
                              <m:t>𝑇𝑎𝑟𝑔𝑒𝑡</m:t>
                            </m:r>
                          </m:sup>
                        </m:sSup>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𝑃</m:t>
                            </m:r>
                          </m:e>
                          <m:sup>
                            <m:r>
                              <a:rPr lang="en-US" i="1">
                                <a:latin typeface="Cambria Math" panose="02040503050406030204" pitchFamily="18" charset="0"/>
                                <a:ea typeface="Cambria Math" panose="02040503050406030204" pitchFamily="18" charset="0"/>
                              </a:rPr>
                              <m:t>∗</m:t>
                            </m:r>
                          </m:sup>
                        </m:sSup>
                      </m:num>
                      <m:den>
                        <m:r>
                          <a:rPr lang="en-US" i="1">
                            <a:latin typeface="Cambria Math" panose="02040503050406030204" pitchFamily="18" charset="0"/>
                          </a:rPr>
                          <m:t>𝑃</m:t>
                        </m:r>
                      </m:den>
                    </m:f>
                  </m:oMath>
                </a14:m>
                <a:r>
                  <a:rPr lang="en-US" dirty="0" smtClean="0"/>
                  <a:t>.</a:t>
                </a:r>
              </a:p>
              <a:p>
                <a:r>
                  <a:rPr lang="en-US" dirty="0" smtClean="0"/>
                  <a:t>Note that this equation is a </a:t>
                </a:r>
                <a:r>
                  <a:rPr lang="en-US" i="1" dirty="0" smtClean="0"/>
                  <a:t>solution</a:t>
                </a:r>
                <a:r>
                  <a:rPr lang="en-US" dirty="0" smtClean="0"/>
                  <a:t> for </a:t>
                </a:r>
                <a:r>
                  <a:rPr lang="en-US" i="1" dirty="0" smtClean="0"/>
                  <a:t>q</a:t>
                </a:r>
                <a:r>
                  <a:rPr lang="en-US" dirty="0" smtClean="0"/>
                  <a:t> because all variables on the right-hand side are exogenous</a:t>
                </a:r>
              </a:p>
              <a:p>
                <a:r>
                  <a:rPr lang="en-US" dirty="0" smtClean="0"/>
                  <a:t>This gives us the predictions in the table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00201"/>
                <a:ext cx="8740897" cy="4525963"/>
              </a:xfrm>
              <a:blipFill>
                <a:blip r:embed="rId2"/>
                <a:stretch>
                  <a:fillRect l="-1604" t="-2830" r="-2580" b="-943"/>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412626520"/>
              </p:ext>
            </p:extLst>
          </p:nvPr>
        </p:nvGraphicFramePr>
        <p:xfrm>
          <a:off x="9350497" y="1587580"/>
          <a:ext cx="2759966" cy="3771000"/>
        </p:xfrm>
        <a:graphic>
          <a:graphicData uri="http://schemas.openxmlformats.org/drawingml/2006/table">
            <a:tbl>
              <a:tblPr firstRow="1" bandRow="1">
                <a:tableStyleId>{5C22544A-7EE6-4342-B048-85BDC9FD1C3A}</a:tableStyleId>
              </a:tblPr>
              <a:tblGrid>
                <a:gridCol w="843280">
                  <a:extLst>
                    <a:ext uri="{9D8B030D-6E8A-4147-A177-3AD203B41FA5}">
                      <a16:colId xmlns:a16="http://schemas.microsoft.com/office/drawing/2014/main" val="711582366"/>
                    </a:ext>
                  </a:extLst>
                </a:gridCol>
                <a:gridCol w="309811">
                  <a:extLst>
                    <a:ext uri="{9D8B030D-6E8A-4147-A177-3AD203B41FA5}">
                      <a16:colId xmlns:a16="http://schemas.microsoft.com/office/drawing/2014/main" val="3285808696"/>
                    </a:ext>
                  </a:extLst>
                </a:gridCol>
                <a:gridCol w="492442">
                  <a:extLst>
                    <a:ext uri="{9D8B030D-6E8A-4147-A177-3AD203B41FA5}">
                      <a16:colId xmlns:a16="http://schemas.microsoft.com/office/drawing/2014/main" val="532865299"/>
                    </a:ext>
                  </a:extLst>
                </a:gridCol>
                <a:gridCol w="478155">
                  <a:extLst>
                    <a:ext uri="{9D8B030D-6E8A-4147-A177-3AD203B41FA5}">
                      <a16:colId xmlns:a16="http://schemas.microsoft.com/office/drawing/2014/main" val="1187270294"/>
                    </a:ext>
                  </a:extLst>
                </a:gridCol>
                <a:gridCol w="318139">
                  <a:extLst>
                    <a:ext uri="{9D8B030D-6E8A-4147-A177-3AD203B41FA5}">
                      <a16:colId xmlns:a16="http://schemas.microsoft.com/office/drawing/2014/main" val="1651347061"/>
                    </a:ext>
                  </a:extLst>
                </a:gridCol>
                <a:gridCol w="318139">
                  <a:extLst>
                    <a:ext uri="{9D8B030D-6E8A-4147-A177-3AD203B41FA5}">
                      <a16:colId xmlns:a16="http://schemas.microsoft.com/office/drawing/2014/main" val="2242362696"/>
                    </a:ext>
                  </a:extLst>
                </a:gridCol>
              </a:tblGrid>
              <a:tr h="377100">
                <a:tc>
                  <a:txBody>
                    <a:bodyPr/>
                    <a:lstStyle/>
                    <a:p>
                      <a:endParaRPr lang="en-US" sz="1800" b="1" dirty="0"/>
                    </a:p>
                  </a:txBody>
                  <a:tcPr/>
                </a:tc>
                <a:tc>
                  <a:txBody>
                    <a:bodyPr/>
                    <a:lstStyle/>
                    <a:p>
                      <a:pPr algn="ctr"/>
                      <a:r>
                        <a:rPr lang="en-US" sz="1800" i="1" dirty="0" smtClean="0"/>
                        <a:t>Y</a:t>
                      </a:r>
                      <a:endParaRPr lang="en-US" sz="1800" i="1" dirty="0"/>
                    </a:p>
                  </a:txBody>
                  <a:tcPr/>
                </a:tc>
                <a:tc>
                  <a:txBody>
                    <a:bodyPr/>
                    <a:lstStyle/>
                    <a:p>
                      <a:pPr algn="ctr"/>
                      <a:r>
                        <a:rPr lang="en-US" sz="1800" i="1" baseline="0" dirty="0" smtClean="0"/>
                        <a:t>CA</a:t>
                      </a:r>
                      <a:endParaRPr lang="en-US" sz="1800" i="1" baseline="0" dirty="0"/>
                    </a:p>
                  </a:txBody>
                  <a:tcPr/>
                </a:tc>
                <a:tc>
                  <a:txBody>
                    <a:bodyPr/>
                    <a:lstStyle/>
                    <a:p>
                      <a:pPr algn="ctr"/>
                      <a:r>
                        <a:rPr lang="en-US" sz="1800" i="1" dirty="0" err="1" smtClean="0"/>
                        <a:t>M</a:t>
                      </a:r>
                      <a:r>
                        <a:rPr lang="en-US" sz="1800" i="0"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tc>
                  <a:txBody>
                    <a:bodyPr/>
                    <a:lstStyle/>
                    <a:p>
                      <a:pPr algn="ctr"/>
                      <a:r>
                        <a:rPr lang="en-US" sz="1800" i="1" baseline="0" dirty="0" smtClean="0"/>
                        <a:t>q</a:t>
                      </a:r>
                      <a:endParaRPr lang="en-US" sz="1800" i="1" baseline="0" dirty="0"/>
                    </a:p>
                  </a:txBody>
                  <a:tcPr/>
                </a:tc>
                <a:extLst>
                  <a:ext uri="{0D108BD9-81ED-4DB2-BD59-A6C34878D82A}">
                    <a16:rowId xmlns:a16="http://schemas.microsoft.com/office/drawing/2014/main" val="3893950874"/>
                  </a:ext>
                </a:extLst>
              </a:tr>
              <a:tr h="377100">
                <a:tc>
                  <a:txBody>
                    <a:bodyPr/>
                    <a:lstStyle/>
                    <a:p>
                      <a:r>
                        <a:rPr lang="en-US" sz="1800" b="1" i="1" dirty="0" smtClean="0"/>
                        <a:t>C</a:t>
                      </a:r>
                      <a:r>
                        <a:rPr lang="en-US" sz="1800" b="1" baseline="-25000" dirty="0" smtClean="0"/>
                        <a:t>0</a:t>
                      </a:r>
                      <a:r>
                        <a:rPr lang="en-US" sz="1800" b="1" baseline="0" dirty="0" smtClean="0"/>
                        <a:t>, </a:t>
                      </a:r>
                      <a:r>
                        <a:rPr lang="en-US" sz="1800" b="1" i="1" baseline="0" dirty="0" smtClean="0"/>
                        <a:t>I</a:t>
                      </a:r>
                      <a:r>
                        <a:rPr lang="en-US" sz="1800" b="1" baseline="0" dirty="0" smtClean="0"/>
                        <a:t>, </a:t>
                      </a:r>
                      <a:r>
                        <a:rPr lang="en-US" sz="1800" b="1" i="1" baseline="0" dirty="0" smtClean="0"/>
                        <a:t>G</a:t>
                      </a:r>
                      <a:endParaRPr lang="en-US" sz="1800" b="1" i="1" baseline="-250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solidFill>
                            <a:srgbClr val="FF0000"/>
                          </a:solidFill>
                        </a:rPr>
                        <a:t>0</a:t>
                      </a:r>
                      <a:endParaRPr lang="en-US" sz="1800" dirty="0">
                        <a:solidFill>
                          <a:srgbClr val="FF0000"/>
                        </a:solidFill>
                      </a:endParaRPr>
                    </a:p>
                  </a:txBody>
                  <a:tcPr/>
                </a:tc>
                <a:extLst>
                  <a:ext uri="{0D108BD9-81ED-4DB2-BD59-A6C34878D82A}">
                    <a16:rowId xmlns:a16="http://schemas.microsoft.com/office/drawing/2014/main" val="2677152454"/>
                  </a:ext>
                </a:extLst>
              </a:tr>
              <a:tr h="377100">
                <a:tc>
                  <a:txBody>
                    <a:bodyPr/>
                    <a:lstStyle/>
                    <a:p>
                      <a:r>
                        <a:rPr lang="en-US" sz="1800" b="1" i="1" baseline="0" dirty="0" smtClean="0"/>
                        <a:t>T</a:t>
                      </a:r>
                      <a:endParaRPr lang="en-US" sz="1800" b="1" i="1" baseline="0" dirty="0"/>
                    </a:p>
                  </a:txBody>
                  <a:tcPr/>
                </a:tc>
                <a:tc>
                  <a:txBody>
                    <a:bodyPr/>
                    <a:lstStyle/>
                    <a:p>
                      <a:pPr algn="ctr"/>
                      <a:r>
                        <a:rPr lang="en-US" sz="1800" dirty="0" smtClean="0"/>
                        <a:t>–</a:t>
                      </a:r>
                      <a:endParaRPr lang="en-US" sz="1800" dirty="0"/>
                    </a:p>
                  </a:txBody>
                  <a:tcPr/>
                </a:tc>
                <a:tc>
                  <a:txBody>
                    <a:bodyPr/>
                    <a:lstStyle/>
                    <a:p>
                      <a:pPr algn="ctr"/>
                      <a:r>
                        <a:rPr lang="en-US" sz="1800" b="0" dirty="0" smtClean="0">
                          <a:solidFill>
                            <a:schemeClr val="tx1"/>
                          </a:solidFill>
                        </a:rPr>
                        <a:t>+</a:t>
                      </a:r>
                      <a:endParaRPr lang="en-US" sz="1800" b="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solidFill>
                            <a:srgbClr val="FF0000"/>
                          </a:solidFill>
                        </a:rPr>
                        <a:t>0</a:t>
                      </a:r>
                      <a:endParaRPr lang="en-US" sz="1800" dirty="0">
                        <a:solidFill>
                          <a:srgbClr val="FF0000"/>
                        </a:solidFill>
                      </a:endParaRPr>
                    </a:p>
                  </a:txBody>
                  <a:tcPr/>
                </a:tc>
                <a:extLst>
                  <a:ext uri="{0D108BD9-81ED-4DB2-BD59-A6C34878D82A}">
                    <a16:rowId xmlns:a16="http://schemas.microsoft.com/office/drawing/2014/main" val="2083496266"/>
                  </a:ext>
                </a:extLst>
              </a:tr>
              <a:tr h="377100">
                <a:tc>
                  <a:txBody>
                    <a:bodyPr/>
                    <a:lstStyle/>
                    <a:p>
                      <a:r>
                        <a:rPr lang="en-US" sz="1800" b="1" i="1" dirty="0" smtClean="0"/>
                        <a:t>CA</a:t>
                      </a:r>
                      <a:r>
                        <a:rPr lang="en-US" sz="1800" b="1" baseline="-25000" dirty="0" smtClean="0"/>
                        <a:t>0</a:t>
                      </a:r>
                      <a:endParaRPr lang="en-US" sz="1800" b="1" i="1" baseline="0" dirty="0"/>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solidFill>
                            <a:srgbClr val="FF0000"/>
                          </a:solidFill>
                        </a:rPr>
                        <a:t>0</a:t>
                      </a:r>
                      <a:endParaRPr lang="en-US" sz="1800" dirty="0">
                        <a:solidFill>
                          <a:srgbClr val="FF0000"/>
                        </a:solidFill>
                      </a:endParaRPr>
                    </a:p>
                  </a:txBody>
                  <a:tcPr/>
                </a:tc>
                <a:extLst>
                  <a:ext uri="{0D108BD9-81ED-4DB2-BD59-A6C34878D82A}">
                    <a16:rowId xmlns:a16="http://schemas.microsoft.com/office/drawing/2014/main" val="4089418294"/>
                  </a:ext>
                </a:extLst>
              </a:tr>
              <a:tr h="377100">
                <a:tc>
                  <a:txBody>
                    <a:bodyPr/>
                    <a:lstStyle/>
                    <a:p>
                      <a:r>
                        <a:rPr lang="en-US" sz="1800" b="1" i="1" dirty="0" smtClean="0"/>
                        <a:t>P</a:t>
                      </a:r>
                      <a:r>
                        <a:rPr lang="en-US" sz="1800" b="1" dirty="0" smtClean="0"/>
                        <a:t>*</a:t>
                      </a:r>
                      <a:endParaRPr lang="en-US" sz="1800" b="1" i="1" baseline="-25000" dirty="0"/>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solidFill>
                            <a:srgbClr val="FF0000"/>
                          </a:solidFill>
                        </a:rPr>
                        <a:t>+</a:t>
                      </a:r>
                      <a:endParaRPr lang="en-US" sz="1800" dirty="0">
                        <a:solidFill>
                          <a:srgbClr val="FF0000"/>
                        </a:solidFill>
                      </a:endParaRPr>
                    </a:p>
                  </a:txBody>
                  <a:tcPr/>
                </a:tc>
                <a:extLst>
                  <a:ext uri="{0D108BD9-81ED-4DB2-BD59-A6C34878D82A}">
                    <a16:rowId xmlns:a16="http://schemas.microsoft.com/office/drawing/2014/main" val="1000998821"/>
                  </a:ext>
                </a:extLst>
              </a:tr>
              <a:tr h="37710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a:t>
                      </a:r>
                      <a:endParaRPr lang="en-US" sz="1800" b="0" baseline="0" dirty="0">
                        <a:solidFill>
                          <a:schemeClr val="tx1"/>
                        </a:solidFill>
                      </a:endParaRPr>
                    </a:p>
                  </a:txBody>
                  <a:tcPr/>
                </a:tc>
                <a:tc>
                  <a:txBody>
                    <a:bodyPr/>
                    <a:lstStyle/>
                    <a:p>
                      <a:pPr algn="ctr"/>
                      <a:r>
                        <a:rPr lang="en-US" sz="1800" baseline="0" dirty="0" smtClean="0"/>
                        <a:t>?</a:t>
                      </a:r>
                      <a:endParaRPr lang="en-US" sz="1800" baseline="0" dirty="0"/>
                    </a:p>
                  </a:txBody>
                  <a:tcPr/>
                </a:tc>
                <a:tc>
                  <a:txBody>
                    <a:bodyPr/>
                    <a:lstStyle/>
                    <a:p>
                      <a:pPr algn="ctr"/>
                      <a:r>
                        <a:rPr lang="en-US" sz="1800" baseline="0" dirty="0" smtClean="0"/>
                        <a:t>0</a:t>
                      </a:r>
                      <a:endParaRPr lang="en-US" sz="1800" baseline="0" dirty="0"/>
                    </a:p>
                  </a:txBody>
                  <a:tcPr/>
                </a:tc>
                <a:tc>
                  <a:txBody>
                    <a:bodyPr/>
                    <a:lstStyle/>
                    <a:p>
                      <a:pPr algn="ctr"/>
                      <a:r>
                        <a:rPr lang="en-US" sz="1800" b="0" dirty="0" smtClean="0">
                          <a:solidFill>
                            <a:srgbClr val="FF0000"/>
                          </a:solidFill>
                        </a:rPr>
                        <a:t>–</a:t>
                      </a:r>
                      <a:endParaRPr lang="en-US" sz="1800" baseline="0" dirty="0">
                        <a:solidFill>
                          <a:srgbClr val="FF0000"/>
                        </a:solidFill>
                      </a:endParaRPr>
                    </a:p>
                  </a:txBody>
                  <a:tcPr/>
                </a:tc>
                <a:extLst>
                  <a:ext uri="{0D108BD9-81ED-4DB2-BD59-A6C34878D82A}">
                    <a16:rowId xmlns:a16="http://schemas.microsoft.com/office/drawing/2014/main" val="3413819188"/>
                  </a:ext>
                </a:extLst>
              </a:tr>
              <a:tr h="37710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t>+</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solidFill>
                            <a:srgbClr val="FF0000"/>
                          </a:solidFill>
                        </a:rPr>
                        <a:t>+</a:t>
                      </a:r>
                      <a:endParaRPr lang="en-US" sz="1800" dirty="0">
                        <a:solidFill>
                          <a:srgbClr val="FF0000"/>
                        </a:solidFill>
                      </a:endParaRPr>
                    </a:p>
                  </a:txBody>
                  <a:tcPr/>
                </a:tc>
                <a:extLst>
                  <a:ext uri="{0D108BD9-81ED-4DB2-BD59-A6C34878D82A}">
                    <a16:rowId xmlns:a16="http://schemas.microsoft.com/office/drawing/2014/main" val="1050573046"/>
                  </a:ext>
                </a:extLst>
              </a:tr>
              <a:tr h="377100">
                <a:tc>
                  <a:txBody>
                    <a:bodyPr/>
                    <a:lstStyle/>
                    <a:p>
                      <a:r>
                        <a:rPr lang="en-US" sz="1800" b="1" i="1" dirty="0" err="1" smtClean="0"/>
                        <a:t>E</a:t>
                      </a:r>
                      <a:r>
                        <a:rPr lang="en-US" sz="1800" b="1" i="0" baseline="30000" dirty="0" err="1" smtClean="0"/>
                        <a:t>e</a:t>
                      </a:r>
                      <a:endParaRPr lang="en-US" sz="1800" b="1" i="1" baseline="30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solidFill>
                            <a:srgbClr val="FF0000"/>
                          </a:solidFill>
                        </a:rPr>
                        <a:t>0</a:t>
                      </a:r>
                      <a:endParaRPr lang="en-US" sz="1800" dirty="0">
                        <a:solidFill>
                          <a:srgbClr val="FF0000"/>
                        </a:solidFill>
                      </a:endParaRPr>
                    </a:p>
                  </a:txBody>
                  <a:tcPr/>
                </a:tc>
                <a:extLst>
                  <a:ext uri="{0D108BD9-81ED-4DB2-BD59-A6C34878D82A}">
                    <a16:rowId xmlns:a16="http://schemas.microsoft.com/office/drawing/2014/main" val="2523364393"/>
                  </a:ext>
                </a:extLst>
              </a:tr>
              <a:tr h="377100">
                <a:tc>
                  <a:txBody>
                    <a:bodyPr/>
                    <a:lstStyle/>
                    <a:p>
                      <a:r>
                        <a:rPr lang="en-US" sz="1800" b="1" i="1" dirty="0" smtClean="0"/>
                        <a:t>R</a:t>
                      </a:r>
                      <a:r>
                        <a:rPr lang="en-US" sz="1800" b="1" i="0" dirty="0" smtClean="0"/>
                        <a:t>*</a:t>
                      </a:r>
                      <a:endParaRPr lang="en-US" sz="1800" b="1" i="1"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solidFill>
                            <a:srgbClr val="FF0000"/>
                          </a:solidFill>
                        </a:rPr>
                        <a:t>0</a:t>
                      </a:r>
                      <a:endParaRPr lang="en-US" sz="1800" dirty="0">
                        <a:solidFill>
                          <a:srgbClr val="FF0000"/>
                        </a:solidFill>
                      </a:endParaRPr>
                    </a:p>
                  </a:txBody>
                  <a:tcPr/>
                </a:tc>
                <a:extLst>
                  <a:ext uri="{0D108BD9-81ED-4DB2-BD59-A6C34878D82A}">
                    <a16:rowId xmlns:a16="http://schemas.microsoft.com/office/drawing/2014/main" val="3128477151"/>
                  </a:ext>
                </a:extLst>
              </a:tr>
              <a:tr h="377100">
                <a:tc>
                  <a:txBody>
                    <a:bodyPr/>
                    <a:lstStyle/>
                    <a:p>
                      <a:r>
                        <a:rPr lang="en-US" sz="1800" b="1" i="1" dirty="0" smtClean="0"/>
                        <a:t>L</a:t>
                      </a:r>
                      <a:r>
                        <a:rPr lang="en-US" sz="1800" b="1" i="0" baseline="-25000" dirty="0" smtClean="0"/>
                        <a:t>0</a:t>
                      </a:r>
                      <a:endParaRPr lang="en-US" sz="1800" b="1" i="1" baseline="-25000" dirty="0"/>
                    </a:p>
                  </a:txBody>
                  <a:tcPr/>
                </a:tc>
                <a:tc>
                  <a:txBody>
                    <a:bodyPr/>
                    <a:lstStyle/>
                    <a:p>
                      <a:pPr algn="ctr"/>
                      <a:r>
                        <a:rPr lang="en-US" sz="1800" dirty="0" smtClean="0"/>
                        <a:t>0</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a:t>
                      </a:r>
                      <a:endParaRPr lang="en-US" sz="1800" dirty="0"/>
                    </a:p>
                  </a:txBody>
                  <a:tcPr/>
                </a:tc>
                <a:tc>
                  <a:txBody>
                    <a:bodyPr/>
                    <a:lstStyle/>
                    <a:p>
                      <a:pPr algn="ctr"/>
                      <a:r>
                        <a:rPr lang="en-US" sz="1800" dirty="0" smtClean="0">
                          <a:solidFill>
                            <a:srgbClr val="FF0000"/>
                          </a:solidFill>
                        </a:rPr>
                        <a:t>0</a:t>
                      </a:r>
                      <a:endParaRPr lang="en-US" sz="1800" dirty="0">
                        <a:solidFill>
                          <a:srgbClr val="FF0000"/>
                        </a:solidFill>
                      </a:endParaRPr>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180041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1028"/>
          <p:cNvSpPr>
            <a:spLocks noGrp="1" noChangeArrowheads="1"/>
          </p:cNvSpPr>
          <p:nvPr>
            <p:ph type="title"/>
          </p:nvPr>
        </p:nvSpPr>
        <p:spPr>
          <a:noFill/>
          <a:ln/>
        </p:spPr>
        <p:txBody>
          <a:bodyPr>
            <a:normAutofit fontScale="90000"/>
          </a:bodyPr>
          <a:lstStyle/>
          <a:p>
            <a:r>
              <a:rPr lang="en-US"/>
              <a:t>Central Bank Intervention</a:t>
            </a:r>
            <a:br>
              <a:rPr lang="en-US"/>
            </a:br>
            <a:r>
              <a:rPr lang="en-US"/>
              <a:t>and the Money Supply</a:t>
            </a:r>
          </a:p>
        </p:txBody>
      </p:sp>
      <p:sp>
        <p:nvSpPr>
          <p:cNvPr id="41987" name="Rectangle 1027"/>
          <p:cNvSpPr>
            <a:spLocks noGrp="1" noChangeArrowheads="1"/>
          </p:cNvSpPr>
          <p:nvPr>
            <p:ph idx="1"/>
          </p:nvPr>
        </p:nvSpPr>
        <p:spPr/>
        <p:txBody>
          <a:bodyPr>
            <a:normAutofit/>
          </a:bodyPr>
          <a:lstStyle/>
          <a:p>
            <a:r>
              <a:rPr lang="en-US" dirty="0" smtClean="0">
                <a:solidFill>
                  <a:srgbClr val="FF0000"/>
                </a:solidFill>
              </a:rPr>
              <a:t>Any </a:t>
            </a:r>
            <a:r>
              <a:rPr lang="en-US" dirty="0">
                <a:solidFill>
                  <a:srgbClr val="FF0000"/>
                </a:solidFill>
              </a:rPr>
              <a:t>central bank </a:t>
            </a:r>
            <a:r>
              <a:rPr lang="en-US" i="1" dirty="0">
                <a:solidFill>
                  <a:srgbClr val="FF0000"/>
                </a:solidFill>
              </a:rPr>
              <a:t>sale</a:t>
            </a:r>
            <a:r>
              <a:rPr lang="en-US" dirty="0">
                <a:solidFill>
                  <a:srgbClr val="FF0000"/>
                </a:solidFill>
              </a:rPr>
              <a:t> of assets automatically causes </a:t>
            </a:r>
            <a:r>
              <a:rPr lang="en-US" dirty="0" smtClean="0">
                <a:solidFill>
                  <a:srgbClr val="FF0000"/>
                </a:solidFill>
              </a:rPr>
              <a:t>a </a:t>
            </a:r>
            <a:r>
              <a:rPr lang="en-US" i="1" dirty="0" smtClean="0">
                <a:solidFill>
                  <a:srgbClr val="FF0000"/>
                </a:solidFill>
              </a:rPr>
              <a:t>decrease</a:t>
            </a:r>
            <a:r>
              <a:rPr lang="en-US" dirty="0" smtClean="0">
                <a:solidFill>
                  <a:srgbClr val="FF0000"/>
                </a:solidFill>
              </a:rPr>
              <a:t> in the </a:t>
            </a:r>
            <a:r>
              <a:rPr lang="en-US" dirty="0">
                <a:solidFill>
                  <a:srgbClr val="FF0000"/>
                </a:solidFill>
              </a:rPr>
              <a:t>money </a:t>
            </a:r>
            <a:r>
              <a:rPr lang="en-US" dirty="0" smtClean="0">
                <a:solidFill>
                  <a:srgbClr val="FF0000"/>
                </a:solidFill>
              </a:rPr>
              <a:t>supply (</a:t>
            </a:r>
            <a:r>
              <a:rPr lang="en-US" i="1" dirty="0" err="1" smtClean="0">
                <a:solidFill>
                  <a:srgbClr val="FF0000"/>
                </a:solidFill>
              </a:rPr>
              <a:t>M</a:t>
            </a:r>
            <a:r>
              <a:rPr lang="en-US" baseline="30000" dirty="0" err="1" smtClean="0">
                <a:solidFill>
                  <a:srgbClr val="FF0000"/>
                </a:solidFill>
              </a:rPr>
              <a:t>s</a:t>
            </a:r>
            <a:r>
              <a:rPr lang="en-US" dirty="0" smtClean="0">
                <a:solidFill>
                  <a:srgbClr val="FF0000"/>
                </a:solidFill>
              </a:rPr>
              <a:t>↓)</a:t>
            </a:r>
            <a:r>
              <a:rPr lang="en-US" dirty="0" smtClean="0"/>
              <a:t>.</a:t>
            </a:r>
            <a:endParaRPr lang="en-US" dirty="0"/>
          </a:p>
          <a:p>
            <a:pPr lvl="1"/>
            <a:r>
              <a:rPr lang="en-US" dirty="0"/>
              <a:t>Example: If the Fed </a:t>
            </a:r>
            <a:r>
              <a:rPr lang="en-US" i="1" dirty="0"/>
              <a:t>sells</a:t>
            </a:r>
            <a:r>
              <a:rPr lang="en-US" dirty="0"/>
              <a:t> </a:t>
            </a:r>
            <a:r>
              <a:rPr lang="en-US" dirty="0" smtClean="0"/>
              <a:t>some financial asset, the dollars paid by the buyer will no longer be in circulation. Therefore, the </a:t>
            </a:r>
            <a:r>
              <a:rPr lang="en-US" dirty="0"/>
              <a:t>US money supply </a:t>
            </a:r>
            <a:r>
              <a:rPr lang="en-US" dirty="0" smtClean="0"/>
              <a:t>must </a:t>
            </a:r>
            <a:r>
              <a:rPr lang="en-US" i="1" dirty="0" smtClean="0"/>
              <a:t>decrease</a:t>
            </a:r>
            <a:r>
              <a:rPr lang="en-US" dirty="0" smtClean="0"/>
              <a:t>.</a:t>
            </a:r>
            <a:endParaRPr lang="en-US" dirty="0"/>
          </a:p>
          <a:p>
            <a:r>
              <a:rPr lang="en-US" dirty="0" smtClean="0"/>
              <a:t>In short, </a:t>
            </a:r>
            <a:r>
              <a:rPr lang="en-US" dirty="0" smtClean="0">
                <a:solidFill>
                  <a:srgbClr val="FF0000"/>
                </a:solidFill>
              </a:rPr>
              <a:t>the central bank’s reserves of financial assets moves </a:t>
            </a:r>
            <a:r>
              <a:rPr lang="en-US" dirty="0">
                <a:solidFill>
                  <a:srgbClr val="FF0000"/>
                </a:solidFill>
              </a:rPr>
              <a:t>in the </a:t>
            </a:r>
            <a:r>
              <a:rPr lang="en-US" i="1" dirty="0">
                <a:solidFill>
                  <a:srgbClr val="FF0000"/>
                </a:solidFill>
              </a:rPr>
              <a:t>same</a:t>
            </a:r>
            <a:r>
              <a:rPr lang="en-US" dirty="0">
                <a:solidFill>
                  <a:srgbClr val="FF0000"/>
                </a:solidFill>
              </a:rPr>
              <a:t> direction as its money </a:t>
            </a:r>
            <a:r>
              <a:rPr lang="en-US" dirty="0" smtClean="0">
                <a:solidFill>
                  <a:srgbClr val="FF0000"/>
                </a:solidFill>
              </a:rPr>
              <a:t>supply</a:t>
            </a:r>
            <a:r>
              <a:rPr lang="en-US" dirty="0" smtClean="0"/>
              <a:t>.</a:t>
            </a:r>
            <a:endParaRPr lang="en-US" dirty="0"/>
          </a:p>
        </p:txBody>
      </p:sp>
    </p:spTree>
    <p:extLst>
      <p:ext uri="{BB962C8B-B14F-4D97-AF65-F5344CB8AC3E}">
        <p14:creationId xmlns:p14="http://schemas.microsoft.com/office/powerpoint/2010/main" val="4097014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Comparing Flexible and Fixed Exchange Rate Regimes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41871472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Comparing </a:t>
            </a:r>
            <a:r>
              <a:rPr lang="en-US" dirty="0" smtClean="0"/>
              <a:t>Exchange Rate Regimes, Short Run</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468356615"/>
              </p:ext>
            </p:extLst>
          </p:nvPr>
        </p:nvGraphicFramePr>
        <p:xfrm>
          <a:off x="9378636" y="1610839"/>
          <a:ext cx="2683858" cy="3708400"/>
        </p:xfrm>
        <a:graphic>
          <a:graphicData uri="http://schemas.openxmlformats.org/drawingml/2006/table">
            <a:tbl>
              <a:tblPr firstRow="1" bandRow="1">
                <a:tableStyleId>{5C22544A-7EE6-4342-B048-85BDC9FD1C3A}</a:tableStyleId>
              </a:tblPr>
              <a:tblGrid>
                <a:gridCol w="1185672">
                  <a:extLst>
                    <a:ext uri="{9D8B030D-6E8A-4147-A177-3AD203B41FA5}">
                      <a16:colId xmlns:a16="http://schemas.microsoft.com/office/drawing/2014/main" val="20000"/>
                    </a:ext>
                  </a:extLst>
                </a:gridCol>
                <a:gridCol w="261974">
                  <a:extLst>
                    <a:ext uri="{9D8B030D-6E8A-4147-A177-3AD203B41FA5}">
                      <a16:colId xmlns:a16="http://schemas.microsoft.com/office/drawing/2014/main" val="20003"/>
                    </a:ext>
                  </a:extLst>
                </a:gridCol>
                <a:gridCol w="446765">
                  <a:extLst>
                    <a:ext uri="{9D8B030D-6E8A-4147-A177-3AD203B41FA5}">
                      <a16:colId xmlns:a16="http://schemas.microsoft.com/office/drawing/2014/main" val="20004"/>
                    </a:ext>
                  </a:extLst>
                </a:gridCol>
                <a:gridCol w="263149">
                  <a:extLst>
                    <a:ext uri="{9D8B030D-6E8A-4147-A177-3AD203B41FA5}">
                      <a16:colId xmlns:a16="http://schemas.microsoft.com/office/drawing/2014/main" val="3976928220"/>
                    </a:ext>
                  </a:extLst>
                </a:gridCol>
                <a:gridCol w="263149">
                  <a:extLst>
                    <a:ext uri="{9D8B030D-6E8A-4147-A177-3AD203B41FA5}">
                      <a16:colId xmlns:a16="http://schemas.microsoft.com/office/drawing/2014/main" val="3472021391"/>
                    </a:ext>
                  </a:extLst>
                </a:gridCol>
                <a:gridCol w="263149">
                  <a:extLst>
                    <a:ext uri="{9D8B030D-6E8A-4147-A177-3AD203B41FA5}">
                      <a16:colId xmlns:a16="http://schemas.microsoft.com/office/drawing/2014/main" val="990200966"/>
                    </a:ext>
                  </a:extLst>
                </a:gridCol>
              </a:tblGrid>
              <a:tr h="370840">
                <a:tc>
                  <a:txBody>
                    <a:bodyPr/>
                    <a:lstStyle/>
                    <a:p>
                      <a:pPr algn="ctr"/>
                      <a:r>
                        <a:rPr lang="en-US" b="1" i="1" dirty="0" smtClean="0">
                          <a:solidFill>
                            <a:schemeClr val="bg1"/>
                          </a:solidFill>
                        </a:rPr>
                        <a:t>Short-Flex</a:t>
                      </a:r>
                      <a:endParaRPr lang="en-US" b="1" i="1" dirty="0">
                        <a:solidFill>
                          <a:schemeClr val="bg1"/>
                        </a:solidFill>
                      </a:endParaRPr>
                    </a:p>
                  </a:txBody>
                  <a:tcPr/>
                </a:tc>
                <a:tc>
                  <a:txBody>
                    <a:bodyPr/>
                    <a:lstStyle/>
                    <a:p>
                      <a:pPr algn="ctr"/>
                      <a:r>
                        <a:rPr lang="en-US" b="1" i="1" dirty="0" smtClean="0">
                          <a:solidFill>
                            <a:schemeClr val="bg1"/>
                          </a:solidFill>
                        </a:rPr>
                        <a:t>Y</a:t>
                      </a:r>
                      <a:endParaRPr lang="en-US" b="1" i="1" dirty="0">
                        <a:solidFill>
                          <a:schemeClr val="bg1"/>
                        </a:solidFill>
                      </a:endParaRPr>
                    </a:p>
                  </a:txBody>
                  <a:tcPr/>
                </a:tc>
                <a:tc>
                  <a:txBody>
                    <a:bodyPr/>
                    <a:lstStyle/>
                    <a:p>
                      <a:pPr algn="ctr"/>
                      <a:r>
                        <a:rPr lang="en-US" b="1" i="1" dirty="0" smtClean="0">
                          <a:solidFill>
                            <a:schemeClr val="bg1"/>
                          </a:solidFill>
                        </a:rPr>
                        <a:t>CA</a:t>
                      </a:r>
                      <a:endParaRPr lang="en-US" b="1" i="1" dirty="0">
                        <a:solidFill>
                          <a:schemeClr val="bg1"/>
                        </a:solidFill>
                      </a:endParaRPr>
                    </a:p>
                  </a:txBody>
                  <a:tcPr/>
                </a:tc>
                <a:tc>
                  <a:txBody>
                    <a:bodyPr/>
                    <a:lstStyle/>
                    <a:p>
                      <a:pPr algn="ctr"/>
                      <a:r>
                        <a:rPr lang="en-US" b="1" i="1" dirty="0" smtClean="0">
                          <a:solidFill>
                            <a:schemeClr val="bg1"/>
                          </a:solidFill>
                        </a:rPr>
                        <a:t>q</a:t>
                      </a:r>
                      <a:endParaRPr lang="en-US" b="1" i="1" dirty="0">
                        <a:solidFill>
                          <a:schemeClr val="bg1"/>
                        </a:solidFill>
                      </a:endParaRPr>
                    </a:p>
                  </a:txBody>
                  <a:tcPr/>
                </a:tc>
                <a:tc>
                  <a:txBody>
                    <a:bodyPr/>
                    <a:lstStyle/>
                    <a:p>
                      <a:pPr algn="ctr"/>
                      <a:r>
                        <a:rPr lang="en-US" b="1" i="1" dirty="0" smtClean="0">
                          <a:solidFill>
                            <a:schemeClr val="bg1"/>
                          </a:solidFill>
                        </a:rPr>
                        <a:t>E</a:t>
                      </a:r>
                      <a:endParaRPr lang="en-US" b="1" i="1" dirty="0">
                        <a:solidFill>
                          <a:schemeClr val="bg1"/>
                        </a:solidFill>
                      </a:endParaRPr>
                    </a:p>
                  </a:txBody>
                  <a:tcPr/>
                </a:tc>
                <a:tc>
                  <a:txBody>
                    <a:bodyPr/>
                    <a:lstStyle/>
                    <a:p>
                      <a:pPr algn="ctr"/>
                      <a:r>
                        <a:rPr lang="en-US" sz="1800" b="1" i="1" dirty="0" smtClean="0">
                          <a:solidFill>
                            <a:schemeClr val="bg1"/>
                          </a:solidFill>
                        </a:rPr>
                        <a:t>R</a:t>
                      </a:r>
                      <a:endParaRPr lang="en-US" sz="1800" b="1" i="1" dirty="0">
                        <a:solidFill>
                          <a:schemeClr val="bg1"/>
                        </a:solidFill>
                      </a:endParaRPr>
                    </a:p>
                  </a:txBody>
                  <a:tcPr/>
                </a:tc>
                <a:extLst>
                  <a:ext uri="{0D108BD9-81ED-4DB2-BD59-A6C34878D82A}">
                    <a16:rowId xmlns:a16="http://schemas.microsoft.com/office/drawing/2014/main" val="10000"/>
                  </a:ext>
                </a:extLst>
              </a:tr>
              <a:tr h="370840">
                <a:tc>
                  <a:txBody>
                    <a:bodyPr/>
                    <a:lstStyle/>
                    <a:p>
                      <a:r>
                        <a:rPr lang="en-US" b="1" i="1" dirty="0" smtClean="0">
                          <a:solidFill>
                            <a:schemeClr val="tx1"/>
                          </a:solidFill>
                        </a:rPr>
                        <a:t>G, I, C</a:t>
                      </a:r>
                      <a:r>
                        <a:rPr lang="en-US" b="1" i="0" baseline="-25000" dirty="0" smtClean="0">
                          <a:solidFill>
                            <a:schemeClr val="tx1"/>
                          </a:solidFill>
                        </a:rPr>
                        <a:t>0</a:t>
                      </a:r>
                      <a:endParaRPr lang="en-US" b="1" i="0" baseline="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Calibri"/>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52047682"/>
                  </a:ext>
                </a:extLst>
              </a:tr>
              <a:tr h="370840">
                <a:tc>
                  <a:txBody>
                    <a:bodyPr/>
                    <a:lstStyle/>
                    <a:p>
                      <a:r>
                        <a:rPr lang="en-US" b="1" i="1" dirty="0" smtClean="0">
                          <a:solidFill>
                            <a:schemeClr val="tx1"/>
                          </a:solidFill>
                        </a:rPr>
                        <a:t>T</a:t>
                      </a:r>
                      <a:endParaRPr lang="en-US" b="1" i="1"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sz="1800" b="0" dirty="0" smtClean="0">
                          <a:solidFill>
                            <a:schemeClr val="tx1"/>
                          </a:solidFill>
                          <a:latin typeface="+mn-lt"/>
                        </a:rPr>
                        <a:t>−</a:t>
                      </a:r>
                      <a:endParaRPr lang="en-US" sz="1800" b="0" dirty="0">
                        <a:solidFill>
                          <a:schemeClr val="tx1"/>
                        </a:solidFill>
                      </a:endParaRPr>
                    </a:p>
                  </a:txBody>
                  <a:tcPr/>
                </a:tc>
                <a:extLst>
                  <a:ext uri="{0D108BD9-81ED-4DB2-BD59-A6C34878D82A}">
                    <a16:rowId xmlns:a16="http://schemas.microsoft.com/office/drawing/2014/main" val="4015509532"/>
                  </a:ext>
                </a:extLst>
              </a:tr>
              <a:tr h="370840">
                <a:tc>
                  <a:txBody>
                    <a:bodyPr/>
                    <a:lstStyle/>
                    <a:p>
                      <a:r>
                        <a:rPr lang="en-US" b="1" i="1" dirty="0" smtClean="0">
                          <a:solidFill>
                            <a:schemeClr val="tx1"/>
                          </a:solidFill>
                        </a:rPr>
                        <a:t>CA</a:t>
                      </a:r>
                      <a:r>
                        <a:rPr lang="en-US" b="1" i="0" baseline="-25000" dirty="0" smtClean="0">
                          <a:solidFill>
                            <a:schemeClr val="tx1"/>
                          </a:solidFill>
                        </a:rPr>
                        <a:t>0</a:t>
                      </a:r>
                      <a:endParaRPr lang="en-US" b="1" i="1"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Calibri"/>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2389688801"/>
                  </a:ext>
                </a:extLst>
              </a:tr>
              <a:tr h="370840">
                <a:tc>
                  <a:txBody>
                    <a:bodyPr/>
                    <a:lstStyle/>
                    <a:p>
                      <a:r>
                        <a:rPr lang="en-US" b="1" i="1" dirty="0" smtClean="0">
                          <a:solidFill>
                            <a:schemeClr val="tx1"/>
                          </a:solidFill>
                        </a:rPr>
                        <a:t>P</a:t>
                      </a:r>
                      <a:r>
                        <a:rPr lang="en-US" b="1" i="1" baseline="30000" dirty="0" smtClean="0">
                          <a:solidFill>
                            <a:schemeClr val="tx1"/>
                          </a:solidFill>
                        </a:rPr>
                        <a:t>*</a:t>
                      </a:r>
                      <a:endParaRPr lang="en-US" b="1" i="1" baseline="3000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1122974503"/>
                  </a:ext>
                </a:extLst>
              </a:tr>
              <a:tr h="370840">
                <a:tc>
                  <a:txBody>
                    <a:bodyPr/>
                    <a:lstStyle/>
                    <a:p>
                      <a:r>
                        <a:rPr lang="en-US" b="1" i="1" dirty="0" smtClean="0">
                          <a:solidFill>
                            <a:schemeClr val="tx1"/>
                          </a:solidFill>
                        </a:rPr>
                        <a:t>P</a:t>
                      </a:r>
                      <a:endParaRPr lang="en-US" b="1" i="1" dirty="0">
                        <a:solidFill>
                          <a:schemeClr val="tx1"/>
                        </a:solidFill>
                      </a:endParaRPr>
                    </a:p>
                  </a:txBody>
                  <a:tcPr/>
                </a:tc>
                <a:tc>
                  <a:txBody>
                    <a:bodyPr/>
                    <a:lstStyle/>
                    <a:p>
                      <a:pPr algn="ctr"/>
                      <a:r>
                        <a:rPr lang="en-US" b="1" dirty="0" smtClean="0">
                          <a:solidFill>
                            <a:schemeClr val="tx1"/>
                          </a:solidFill>
                          <a:latin typeface="+mn-lt"/>
                        </a:rPr>
                        <a:t>−</a:t>
                      </a:r>
                      <a:endParaRPr lang="en-US" b="1" dirty="0">
                        <a:solidFill>
                          <a:schemeClr val="tx1"/>
                        </a:solidFill>
                      </a:endParaRPr>
                    </a:p>
                  </a:txBody>
                  <a:tcPr/>
                </a:tc>
                <a:tc>
                  <a:txBody>
                    <a:bodyPr/>
                    <a:lstStyle/>
                    <a:p>
                      <a:pPr algn="ctr"/>
                      <a:r>
                        <a:rPr lang="en-US" b="1" dirty="0" smtClean="0">
                          <a:solidFill>
                            <a:schemeClr val="tx1"/>
                          </a:solidFill>
                          <a:latin typeface="+mn-lt"/>
                        </a:rPr>
                        <a:t>−</a:t>
                      </a:r>
                      <a:endParaRPr lang="en-US" b="1" dirty="0">
                        <a:solidFill>
                          <a:schemeClr val="tx1"/>
                        </a:solidFill>
                      </a:endParaRPr>
                    </a:p>
                  </a:txBody>
                  <a:tcPr/>
                </a:tc>
                <a:tc>
                  <a:txBody>
                    <a:bodyPr/>
                    <a:lstStyle/>
                    <a:p>
                      <a:pPr algn="ctr"/>
                      <a:r>
                        <a:rPr lang="en-US" b="1" dirty="0" smtClean="0">
                          <a:solidFill>
                            <a:schemeClr val="tx1"/>
                          </a:solidFill>
                          <a:latin typeface="+mn-lt"/>
                        </a:rPr>
                        <a:t>−</a:t>
                      </a:r>
                      <a:endParaRPr lang="en-US" b="1" dirty="0">
                        <a:solidFill>
                          <a:schemeClr val="tx1"/>
                        </a:solidFill>
                      </a:endParaRPr>
                    </a:p>
                  </a:txBody>
                  <a:tcPr/>
                </a:tc>
                <a:tc>
                  <a:txBody>
                    <a:bodyPr/>
                    <a:lstStyle/>
                    <a:p>
                      <a:pPr algn="ctr"/>
                      <a:r>
                        <a:rPr lang="en-US" b="1" dirty="0" smtClean="0">
                          <a:solidFill>
                            <a:schemeClr val="tx1"/>
                          </a:solidFill>
                        </a:rPr>
                        <a:t>?</a:t>
                      </a:r>
                      <a:endParaRPr lang="en-US"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a:t>
                      </a:r>
                    </a:p>
                  </a:txBody>
                  <a:tcPr/>
                </a:tc>
                <a:extLst>
                  <a:ext uri="{0D108BD9-81ED-4DB2-BD59-A6C34878D82A}">
                    <a16:rowId xmlns:a16="http://schemas.microsoft.com/office/drawing/2014/main" val="2451438999"/>
                  </a:ext>
                </a:extLst>
              </a:tr>
              <a:tr h="370840">
                <a:tc>
                  <a:txBody>
                    <a:bodyPr/>
                    <a:lstStyle/>
                    <a:p>
                      <a:r>
                        <a:rPr lang="en-US" b="1" i="1" dirty="0" err="1" smtClean="0">
                          <a:solidFill>
                            <a:schemeClr val="tx1"/>
                          </a:solidFill>
                        </a:rPr>
                        <a:t>M</a:t>
                      </a:r>
                      <a:r>
                        <a:rPr lang="en-US" b="1" i="1" baseline="30000" dirty="0" err="1" smtClean="0">
                          <a:solidFill>
                            <a:schemeClr val="tx1"/>
                          </a:solidFill>
                        </a:rPr>
                        <a:t>s</a:t>
                      </a:r>
                      <a:endParaRPr lang="en-US" b="1" i="1" baseline="3000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sz="1800" b="0" dirty="0" smtClean="0">
                          <a:solidFill>
                            <a:schemeClr val="tx1"/>
                          </a:solidFill>
                          <a:latin typeface="+mn-lt"/>
                        </a:rPr>
                        <a:t>−</a:t>
                      </a:r>
                      <a:endParaRPr lang="en-US" sz="1800" b="0" dirty="0">
                        <a:solidFill>
                          <a:schemeClr val="tx1"/>
                        </a:solidFill>
                      </a:endParaRPr>
                    </a:p>
                  </a:txBody>
                  <a:tcPr/>
                </a:tc>
                <a:extLst>
                  <a:ext uri="{0D108BD9-81ED-4DB2-BD59-A6C34878D82A}">
                    <a16:rowId xmlns:a16="http://schemas.microsoft.com/office/drawing/2014/main" val="10001"/>
                  </a:ext>
                </a:extLst>
              </a:tr>
              <a:tr h="370840">
                <a:tc>
                  <a:txBody>
                    <a:bodyPr/>
                    <a:lstStyle/>
                    <a:p>
                      <a:r>
                        <a:rPr lang="en-US" b="1" i="1" dirty="0" err="1" smtClean="0">
                          <a:solidFill>
                            <a:schemeClr val="tx1"/>
                          </a:solidFill>
                        </a:rPr>
                        <a:t>E</a:t>
                      </a:r>
                      <a:r>
                        <a:rPr lang="en-US" b="1" i="1" baseline="30000" dirty="0" err="1" smtClean="0">
                          <a:solidFill>
                            <a:schemeClr val="tx1"/>
                          </a:solidFill>
                        </a:rPr>
                        <a:t>e</a:t>
                      </a:r>
                      <a:endParaRPr lang="en-US" b="1" i="1" baseline="3000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solidFill>
                            <a:schemeClr val="tx1"/>
                          </a:solidFill>
                        </a:rPr>
                        <a:t>R</a:t>
                      </a:r>
                      <a:r>
                        <a:rPr lang="en-US" b="1" i="1" baseline="30000" dirty="0" smtClean="0">
                          <a:solidFill>
                            <a:schemeClr val="tx1"/>
                          </a:solidFill>
                        </a:rPr>
                        <a:t>*</a:t>
                      </a:r>
                      <a:endParaRPr lang="en-US" b="1" i="1" baseline="3000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extLst>
                  <a:ext uri="{0D108BD9-81ED-4DB2-BD59-A6C34878D82A}">
                    <a16:rowId xmlns:a16="http://schemas.microsoft.com/office/drawing/2014/main" val="10004"/>
                  </a:ext>
                </a:extLst>
              </a:tr>
              <a:tr h="370840">
                <a:tc>
                  <a:txBody>
                    <a:bodyPr/>
                    <a:lstStyle/>
                    <a:p>
                      <a:r>
                        <a:rPr lang="en-US" b="1" i="1" dirty="0" smtClean="0">
                          <a:solidFill>
                            <a:schemeClr val="tx1"/>
                          </a:solidFill>
                        </a:rPr>
                        <a:t>L</a:t>
                      </a:r>
                      <a:r>
                        <a:rPr lang="en-US" b="1" i="0" baseline="-25000" dirty="0" smtClean="0">
                          <a:solidFill>
                            <a:schemeClr val="tx1"/>
                          </a:solidFill>
                        </a:rPr>
                        <a:t>0</a:t>
                      </a:r>
                      <a:endParaRPr lang="en-US" b="1" i="0" baseline="-2500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algn="ctr"/>
                      <a:r>
                        <a:rPr lang="en-US" b="0" dirty="0" smtClean="0">
                          <a:solidFill>
                            <a:schemeClr val="tx1"/>
                          </a:solidFill>
                          <a:latin typeface="+mn-lt"/>
                        </a:rPr>
                        <a:t>−</a:t>
                      </a:r>
                      <a:endParaRPr lang="en-US"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a:t>
                      </a:r>
                    </a:p>
                  </a:txBody>
                  <a:tcPr/>
                </a:tc>
                <a:extLst>
                  <a:ext uri="{0D108BD9-81ED-4DB2-BD59-A6C34878D82A}">
                    <a16:rowId xmlns:a16="http://schemas.microsoft.com/office/drawing/2014/main" val="273806739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04738708"/>
              </p:ext>
            </p:extLst>
          </p:nvPr>
        </p:nvGraphicFramePr>
        <p:xfrm>
          <a:off x="6027191" y="1610839"/>
          <a:ext cx="3002649" cy="3736980"/>
        </p:xfrm>
        <a:graphic>
          <a:graphicData uri="http://schemas.openxmlformats.org/drawingml/2006/table">
            <a:tbl>
              <a:tblPr firstRow="1" bandRow="1">
                <a:tableStyleId>{5C22544A-7EE6-4342-B048-85BDC9FD1C3A}</a:tableStyleId>
              </a:tblPr>
              <a:tblGrid>
                <a:gridCol w="1078230">
                  <a:extLst>
                    <a:ext uri="{9D8B030D-6E8A-4147-A177-3AD203B41FA5}">
                      <a16:colId xmlns:a16="http://schemas.microsoft.com/office/drawing/2014/main" val="711582366"/>
                    </a:ext>
                  </a:extLst>
                </a:gridCol>
                <a:gridCol w="267158">
                  <a:extLst>
                    <a:ext uri="{9D8B030D-6E8A-4147-A177-3AD203B41FA5}">
                      <a16:colId xmlns:a16="http://schemas.microsoft.com/office/drawing/2014/main" val="3285808696"/>
                    </a:ext>
                  </a:extLst>
                </a:gridCol>
                <a:gridCol w="492442">
                  <a:extLst>
                    <a:ext uri="{9D8B030D-6E8A-4147-A177-3AD203B41FA5}">
                      <a16:colId xmlns:a16="http://schemas.microsoft.com/office/drawing/2014/main" val="532865299"/>
                    </a:ext>
                  </a:extLst>
                </a:gridCol>
                <a:gridCol w="412325">
                  <a:extLst>
                    <a:ext uri="{9D8B030D-6E8A-4147-A177-3AD203B41FA5}">
                      <a16:colId xmlns:a16="http://schemas.microsoft.com/office/drawing/2014/main" val="567717570"/>
                    </a:ext>
                  </a:extLst>
                </a:gridCol>
                <a:gridCol w="478155">
                  <a:extLst>
                    <a:ext uri="{9D8B030D-6E8A-4147-A177-3AD203B41FA5}">
                      <a16:colId xmlns:a16="http://schemas.microsoft.com/office/drawing/2014/main" val="1187270294"/>
                    </a:ext>
                  </a:extLst>
                </a:gridCol>
                <a:gridCol w="274339">
                  <a:extLst>
                    <a:ext uri="{9D8B030D-6E8A-4147-A177-3AD203B41FA5}">
                      <a16:colId xmlns:a16="http://schemas.microsoft.com/office/drawing/2014/main" val="1651347061"/>
                    </a:ext>
                  </a:extLst>
                </a:gridCol>
              </a:tblGrid>
              <a:tr h="377100">
                <a:tc>
                  <a:txBody>
                    <a:bodyPr/>
                    <a:lstStyle/>
                    <a:p>
                      <a:r>
                        <a:rPr lang="en-US" sz="1800" b="1" i="1" dirty="0" smtClean="0"/>
                        <a:t>Short-Fix</a:t>
                      </a:r>
                      <a:endParaRPr lang="en-US" sz="1800" b="1" i="1" dirty="0"/>
                    </a:p>
                  </a:txBody>
                  <a:tcPr/>
                </a:tc>
                <a:tc>
                  <a:txBody>
                    <a:bodyPr/>
                    <a:lstStyle/>
                    <a:p>
                      <a:pPr algn="ctr"/>
                      <a:r>
                        <a:rPr lang="en-US" sz="1800" i="1" dirty="0" smtClean="0"/>
                        <a:t>Y</a:t>
                      </a:r>
                      <a:endParaRPr lang="en-US" sz="1800" i="1" dirty="0"/>
                    </a:p>
                  </a:txBody>
                  <a:tcPr/>
                </a:tc>
                <a:tc>
                  <a:txBody>
                    <a:bodyPr/>
                    <a:lstStyle/>
                    <a:p>
                      <a:pPr algn="ctr"/>
                      <a:r>
                        <a:rPr lang="en-US" sz="1800" i="1" baseline="0" dirty="0" smtClean="0"/>
                        <a:t>CA</a:t>
                      </a:r>
                      <a:endParaRPr lang="en-US" sz="1800" i="1" baseline="0" dirty="0"/>
                    </a:p>
                  </a:txBody>
                  <a:tcPr/>
                </a:tc>
                <a:tc>
                  <a:txBody>
                    <a:bodyPr/>
                    <a:lstStyle/>
                    <a:p>
                      <a:pPr algn="ctr"/>
                      <a:r>
                        <a:rPr lang="en-US" sz="1800" i="1" baseline="0" dirty="0" smtClean="0"/>
                        <a:t>q</a:t>
                      </a:r>
                      <a:endParaRPr lang="en-US" sz="1800" i="1" baseline="0" dirty="0"/>
                    </a:p>
                  </a:txBody>
                  <a:tcPr/>
                </a:tc>
                <a:tc>
                  <a:txBody>
                    <a:bodyPr/>
                    <a:lstStyle/>
                    <a:p>
                      <a:pPr algn="ctr"/>
                      <a:r>
                        <a:rPr lang="en-US" sz="1800" i="1" dirty="0" err="1" smtClean="0"/>
                        <a:t>M</a:t>
                      </a:r>
                      <a:r>
                        <a:rPr lang="en-US" sz="1800" i="1" baseline="30000" dirty="0" err="1" smtClean="0"/>
                        <a:t>s</a:t>
                      </a:r>
                      <a:endParaRPr lang="en-US" sz="1800" i="1" baseline="30000" dirty="0"/>
                    </a:p>
                  </a:txBody>
                  <a:tcPr/>
                </a:tc>
                <a:tc>
                  <a:txBody>
                    <a:bodyPr/>
                    <a:lstStyle/>
                    <a:p>
                      <a:pPr algn="ctr"/>
                      <a:r>
                        <a:rPr lang="en-US" sz="1800" i="1" baseline="0" dirty="0" smtClean="0"/>
                        <a:t>R</a:t>
                      </a:r>
                      <a:endParaRPr lang="en-US" sz="1800" i="1" baseline="0" dirty="0"/>
                    </a:p>
                  </a:txBody>
                  <a:tcPr/>
                </a:tc>
                <a:extLst>
                  <a:ext uri="{0D108BD9-81ED-4DB2-BD59-A6C34878D82A}">
                    <a16:rowId xmlns:a16="http://schemas.microsoft.com/office/drawing/2014/main" val="3893950874"/>
                  </a:ext>
                </a:extLst>
              </a:tr>
              <a:tr h="377100">
                <a:tc>
                  <a:txBody>
                    <a:bodyPr/>
                    <a:lstStyle/>
                    <a:p>
                      <a:r>
                        <a:rPr lang="en-US" sz="1800" b="1" i="1" dirty="0" smtClean="0">
                          <a:solidFill>
                            <a:schemeClr val="tx1"/>
                          </a:solidFill>
                        </a:rPr>
                        <a:t>C</a:t>
                      </a:r>
                      <a:r>
                        <a:rPr lang="en-US" sz="1800" b="1" baseline="-25000" dirty="0" smtClean="0">
                          <a:solidFill>
                            <a:schemeClr val="tx1"/>
                          </a:solidFill>
                        </a:rPr>
                        <a:t>0</a:t>
                      </a:r>
                      <a:r>
                        <a:rPr lang="en-US" sz="1800" b="1" baseline="0" dirty="0" smtClean="0">
                          <a:solidFill>
                            <a:schemeClr val="tx1"/>
                          </a:solidFill>
                        </a:rPr>
                        <a:t>, </a:t>
                      </a:r>
                      <a:r>
                        <a:rPr lang="en-US" sz="1800" b="1" i="1" baseline="0" dirty="0" smtClean="0">
                          <a:solidFill>
                            <a:schemeClr val="tx1"/>
                          </a:solidFill>
                        </a:rPr>
                        <a:t>I</a:t>
                      </a:r>
                      <a:r>
                        <a:rPr lang="en-US" sz="1800" b="1" baseline="0" dirty="0" smtClean="0">
                          <a:solidFill>
                            <a:schemeClr val="tx1"/>
                          </a:solidFill>
                        </a:rPr>
                        <a:t>, </a:t>
                      </a:r>
                      <a:r>
                        <a:rPr lang="en-US" sz="1800" b="1" i="1" baseline="0" dirty="0" smtClean="0">
                          <a:solidFill>
                            <a:schemeClr val="tx1"/>
                          </a:solidFill>
                        </a:rPr>
                        <a:t>G</a:t>
                      </a:r>
                      <a:endParaRPr lang="en-US" sz="1800" b="1" i="1" baseline="-250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extLst>
                  <a:ext uri="{0D108BD9-81ED-4DB2-BD59-A6C34878D82A}">
                    <a16:rowId xmlns:a16="http://schemas.microsoft.com/office/drawing/2014/main" val="2677152454"/>
                  </a:ext>
                </a:extLst>
              </a:tr>
              <a:tr h="377100">
                <a:tc>
                  <a:txBody>
                    <a:bodyPr/>
                    <a:lstStyle/>
                    <a:p>
                      <a:r>
                        <a:rPr lang="en-US" sz="1800" b="1" i="1" baseline="0" dirty="0" smtClean="0">
                          <a:solidFill>
                            <a:schemeClr val="tx1"/>
                          </a:solidFill>
                        </a:rPr>
                        <a:t>T</a:t>
                      </a:r>
                      <a:endParaRPr lang="en-US" sz="1800" b="1" i="1" baseline="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b="0" dirty="0" smtClean="0">
                          <a:solidFill>
                            <a:schemeClr val="tx1"/>
                          </a:solidFill>
                        </a:rPr>
                        <a:t>+</a:t>
                      </a:r>
                      <a:endParaRPr lang="en-US" sz="1800" b="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extLst>
                  <a:ext uri="{0D108BD9-81ED-4DB2-BD59-A6C34878D82A}">
                    <a16:rowId xmlns:a16="http://schemas.microsoft.com/office/drawing/2014/main" val="2083496266"/>
                  </a:ext>
                </a:extLst>
              </a:tr>
              <a:tr h="119048">
                <a:tc>
                  <a:txBody>
                    <a:bodyPr/>
                    <a:lstStyle/>
                    <a:p>
                      <a:r>
                        <a:rPr lang="en-US" sz="1800" b="1" i="1" dirty="0" smtClean="0">
                          <a:solidFill>
                            <a:schemeClr val="tx1"/>
                          </a:solidFill>
                        </a:rPr>
                        <a:t>CA</a:t>
                      </a:r>
                      <a:r>
                        <a:rPr lang="en-US" sz="1800" b="1" baseline="-25000" dirty="0" smtClean="0">
                          <a:solidFill>
                            <a:schemeClr val="tx1"/>
                          </a:solidFill>
                        </a:rPr>
                        <a:t>0</a:t>
                      </a:r>
                      <a:endParaRPr lang="en-US" sz="1800" b="1" i="1" baseline="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extLst>
                  <a:ext uri="{0D108BD9-81ED-4DB2-BD59-A6C34878D82A}">
                    <a16:rowId xmlns:a16="http://schemas.microsoft.com/office/drawing/2014/main" val="4089418294"/>
                  </a:ext>
                </a:extLst>
              </a:tr>
              <a:tr h="377100">
                <a:tc>
                  <a:txBody>
                    <a:bodyPr/>
                    <a:lstStyle/>
                    <a:p>
                      <a:r>
                        <a:rPr lang="en-US" sz="1800" b="1" i="1" dirty="0" smtClean="0">
                          <a:solidFill>
                            <a:schemeClr val="tx1"/>
                          </a:solidFill>
                        </a:rPr>
                        <a:t>P</a:t>
                      </a:r>
                      <a:r>
                        <a:rPr lang="en-US" sz="1800" b="1" dirty="0" smtClean="0">
                          <a:solidFill>
                            <a:schemeClr val="tx1"/>
                          </a:solidFill>
                        </a:rPr>
                        <a:t>*</a:t>
                      </a:r>
                      <a:endParaRPr lang="en-US" sz="1800" b="1" i="1" baseline="-250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extLst>
                  <a:ext uri="{0D108BD9-81ED-4DB2-BD59-A6C34878D82A}">
                    <a16:rowId xmlns:a16="http://schemas.microsoft.com/office/drawing/2014/main" val="1000998821"/>
                  </a:ext>
                </a:extLst>
              </a:tr>
              <a:tr h="377100">
                <a:tc>
                  <a:txBody>
                    <a:bodyPr/>
                    <a:lstStyle/>
                    <a:p>
                      <a:r>
                        <a:rPr lang="en-US" sz="1800" b="1" i="1" baseline="0" dirty="0" smtClean="0">
                          <a:solidFill>
                            <a:schemeClr val="tx1"/>
                          </a:solidFill>
                        </a:rPr>
                        <a:t>P</a:t>
                      </a:r>
                      <a:endParaRPr lang="en-US" sz="1800" b="1" i="1" baseline="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a:t>
                      </a:r>
                      <a:endParaRPr lang="en-US" sz="1800" b="0" baseline="0" dirty="0">
                        <a:solidFill>
                          <a:schemeClr val="tx1"/>
                        </a:solidFill>
                      </a:endParaRPr>
                    </a:p>
                  </a:txBody>
                  <a:tcPr/>
                </a:tc>
                <a:tc>
                  <a:txBody>
                    <a:bodyPr/>
                    <a:lstStyle/>
                    <a:p>
                      <a:pPr algn="ctr"/>
                      <a:r>
                        <a:rPr lang="en-US" sz="1800" b="0" dirty="0" smtClean="0">
                          <a:solidFill>
                            <a:schemeClr val="tx1"/>
                          </a:solidFill>
                        </a:rPr>
                        <a:t>–</a:t>
                      </a:r>
                      <a:endParaRPr lang="en-US" sz="1800" baseline="0" dirty="0">
                        <a:solidFill>
                          <a:schemeClr val="tx1"/>
                        </a:solidFill>
                      </a:endParaRPr>
                    </a:p>
                  </a:txBody>
                  <a:tcPr/>
                </a:tc>
                <a:tc>
                  <a:txBody>
                    <a:bodyPr/>
                    <a:lstStyle/>
                    <a:p>
                      <a:pPr algn="ctr"/>
                      <a:r>
                        <a:rPr lang="en-US" sz="1800" baseline="0" dirty="0" smtClean="0">
                          <a:solidFill>
                            <a:schemeClr val="tx1"/>
                          </a:solidFill>
                        </a:rPr>
                        <a:t>?</a:t>
                      </a:r>
                      <a:endParaRPr lang="en-US" sz="1800" baseline="0" dirty="0">
                        <a:solidFill>
                          <a:schemeClr val="tx1"/>
                        </a:solidFill>
                      </a:endParaRPr>
                    </a:p>
                  </a:txBody>
                  <a:tcPr/>
                </a:tc>
                <a:tc>
                  <a:txBody>
                    <a:bodyPr/>
                    <a:lstStyle/>
                    <a:p>
                      <a:pPr algn="ctr"/>
                      <a:r>
                        <a:rPr lang="en-US" sz="1800" baseline="0" dirty="0" smtClean="0">
                          <a:solidFill>
                            <a:schemeClr val="tx1"/>
                          </a:solidFill>
                        </a:rPr>
                        <a:t>0</a:t>
                      </a:r>
                      <a:endParaRPr lang="en-US" sz="1800" baseline="0" dirty="0">
                        <a:solidFill>
                          <a:schemeClr val="tx1"/>
                        </a:solidFill>
                      </a:endParaRPr>
                    </a:p>
                  </a:txBody>
                  <a:tcPr/>
                </a:tc>
                <a:extLst>
                  <a:ext uri="{0D108BD9-81ED-4DB2-BD59-A6C34878D82A}">
                    <a16:rowId xmlns:a16="http://schemas.microsoft.com/office/drawing/2014/main" val="3413819188"/>
                  </a:ext>
                </a:extLst>
              </a:tr>
              <a:tr h="377100">
                <a:tc>
                  <a:txBody>
                    <a:bodyPr/>
                    <a:lstStyle/>
                    <a:p>
                      <a:r>
                        <a:rPr lang="en-US" sz="1800" b="1" i="1" dirty="0" err="1" smtClean="0">
                          <a:solidFill>
                            <a:schemeClr val="tx1"/>
                          </a:solidFill>
                        </a:rPr>
                        <a:t>E</a:t>
                      </a:r>
                      <a:r>
                        <a:rPr lang="en-US" sz="1800" b="1" baseline="30000" dirty="0" err="1" smtClean="0">
                          <a:solidFill>
                            <a:schemeClr val="tx1"/>
                          </a:solidFill>
                        </a:rPr>
                        <a:t>Target</a:t>
                      </a:r>
                      <a:endParaRPr lang="en-US" sz="1800" b="1" i="1" baseline="-250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rPr>
                        <a:t>+</a:t>
                      </a:r>
                      <a:endParaRPr lang="en-US" sz="1800" b="0" baseline="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extLst>
                  <a:ext uri="{0D108BD9-81ED-4DB2-BD59-A6C34878D82A}">
                    <a16:rowId xmlns:a16="http://schemas.microsoft.com/office/drawing/2014/main" val="1050573046"/>
                  </a:ext>
                </a:extLst>
              </a:tr>
              <a:tr h="0">
                <a:tc>
                  <a:txBody>
                    <a:bodyPr/>
                    <a:lstStyle/>
                    <a:p>
                      <a:r>
                        <a:rPr lang="en-US" sz="1800" b="1" i="1" dirty="0" err="1" smtClean="0">
                          <a:solidFill>
                            <a:schemeClr val="tx1"/>
                          </a:solidFill>
                        </a:rPr>
                        <a:t>E</a:t>
                      </a:r>
                      <a:r>
                        <a:rPr lang="en-US" sz="1800" b="1" i="0" baseline="30000" dirty="0" err="1" smtClean="0">
                          <a:solidFill>
                            <a:schemeClr val="tx1"/>
                          </a:solidFill>
                        </a:rPr>
                        <a:t>e</a:t>
                      </a:r>
                      <a:endParaRPr lang="en-US" sz="1800" b="1" i="1" baseline="300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extLst>
                  <a:ext uri="{0D108BD9-81ED-4DB2-BD59-A6C34878D82A}">
                    <a16:rowId xmlns:a16="http://schemas.microsoft.com/office/drawing/2014/main" val="2523364393"/>
                  </a:ext>
                </a:extLst>
              </a:tr>
              <a:tr h="0">
                <a:tc>
                  <a:txBody>
                    <a:bodyPr/>
                    <a:lstStyle/>
                    <a:p>
                      <a:r>
                        <a:rPr lang="en-US" sz="1800" b="1" i="1" dirty="0" smtClean="0">
                          <a:solidFill>
                            <a:schemeClr val="tx1"/>
                          </a:solidFill>
                        </a:rPr>
                        <a:t>R</a:t>
                      </a:r>
                      <a:r>
                        <a:rPr lang="en-US" sz="1800" b="1" i="0" dirty="0" smtClean="0">
                          <a:solidFill>
                            <a:schemeClr val="tx1"/>
                          </a:solidFill>
                        </a:rPr>
                        <a:t>*</a:t>
                      </a:r>
                      <a:endParaRPr lang="en-US" sz="1800" b="1" i="1"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extLst>
                  <a:ext uri="{0D108BD9-81ED-4DB2-BD59-A6C34878D82A}">
                    <a16:rowId xmlns:a16="http://schemas.microsoft.com/office/drawing/2014/main" val="3128477151"/>
                  </a:ext>
                </a:extLst>
              </a:tr>
              <a:tr h="377100">
                <a:tc>
                  <a:txBody>
                    <a:bodyPr/>
                    <a:lstStyle/>
                    <a:p>
                      <a:r>
                        <a:rPr lang="en-US" sz="1800" b="1" i="1" dirty="0" smtClean="0">
                          <a:solidFill>
                            <a:schemeClr val="tx1"/>
                          </a:solidFill>
                        </a:rPr>
                        <a:t>L</a:t>
                      </a:r>
                      <a:r>
                        <a:rPr lang="en-US" sz="1800" b="1" i="0" baseline="-25000" dirty="0" smtClean="0">
                          <a:solidFill>
                            <a:schemeClr val="tx1"/>
                          </a:solidFill>
                        </a:rPr>
                        <a:t>0</a:t>
                      </a:r>
                      <a:endParaRPr lang="en-US" sz="1800" b="1" i="1" baseline="-250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tc>
                  <a:txBody>
                    <a:bodyPr/>
                    <a:lstStyle/>
                    <a:p>
                      <a:pPr algn="ctr"/>
                      <a:r>
                        <a:rPr lang="en-US" sz="1800" dirty="0" smtClean="0">
                          <a:solidFill>
                            <a:schemeClr val="tx1"/>
                          </a:solidFill>
                        </a:rPr>
                        <a:t>+</a:t>
                      </a:r>
                      <a:endParaRPr lang="en-US" sz="1800" dirty="0">
                        <a:solidFill>
                          <a:schemeClr val="tx1"/>
                        </a:solidFill>
                      </a:endParaRPr>
                    </a:p>
                  </a:txBody>
                  <a:tcPr/>
                </a:tc>
                <a:tc>
                  <a:txBody>
                    <a:bodyPr/>
                    <a:lstStyle/>
                    <a:p>
                      <a:pPr algn="ctr"/>
                      <a:r>
                        <a:rPr lang="en-US" sz="1800" dirty="0" smtClean="0">
                          <a:solidFill>
                            <a:schemeClr val="tx1"/>
                          </a:solidFill>
                        </a:rPr>
                        <a:t>0</a:t>
                      </a:r>
                      <a:endParaRPr lang="en-US" sz="1800" dirty="0">
                        <a:solidFill>
                          <a:schemeClr val="tx1"/>
                        </a:solidFill>
                      </a:endParaRPr>
                    </a:p>
                  </a:txBody>
                  <a:tcPr/>
                </a:tc>
                <a:extLst>
                  <a:ext uri="{0D108BD9-81ED-4DB2-BD59-A6C34878D82A}">
                    <a16:rowId xmlns:a16="http://schemas.microsoft.com/office/drawing/2014/main" val="1955129336"/>
                  </a:ext>
                </a:extLst>
              </a:tr>
            </a:tbl>
          </a:graphicData>
        </a:graphic>
      </p:graphicFrame>
    </p:spTree>
    <p:extLst>
      <p:ext uri="{BB962C8B-B14F-4D97-AF65-F5344CB8AC3E}">
        <p14:creationId xmlns:p14="http://schemas.microsoft.com/office/powerpoint/2010/main" val="425907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Regimes</a:t>
            </a:r>
            <a:endParaRPr lang="en-US" dirty="0"/>
          </a:p>
        </p:txBody>
      </p:sp>
      <p:sp>
        <p:nvSpPr>
          <p:cNvPr id="3" name="Content Placeholder 2"/>
          <p:cNvSpPr>
            <a:spLocks noGrp="1"/>
          </p:cNvSpPr>
          <p:nvPr>
            <p:ph idx="1"/>
          </p:nvPr>
        </p:nvSpPr>
        <p:spPr/>
        <p:txBody>
          <a:bodyPr/>
          <a:lstStyle/>
          <a:p>
            <a:r>
              <a:rPr lang="en-US" dirty="0" smtClean="0"/>
              <a:t>As output (</a:t>
            </a:r>
            <a:r>
              <a:rPr lang="en-US" i="1" dirty="0" smtClean="0"/>
              <a:t>Y</a:t>
            </a:r>
            <a:r>
              <a:rPr lang="en-US" dirty="0" smtClean="0"/>
              <a:t>) and the current account (</a:t>
            </a:r>
            <a:r>
              <a:rPr lang="en-US" i="1" dirty="0" smtClean="0"/>
              <a:t>CA</a:t>
            </a:r>
            <a:r>
              <a:rPr lang="en-US" dirty="0" smtClean="0"/>
              <a:t>) are usually the two main topics, let us look at how the various exogenous variables affect </a:t>
            </a:r>
            <a:r>
              <a:rPr lang="en-US" i="1" dirty="0" smtClean="0"/>
              <a:t>Y</a:t>
            </a:r>
            <a:r>
              <a:rPr lang="en-US" dirty="0" smtClean="0"/>
              <a:t> and </a:t>
            </a:r>
            <a:r>
              <a:rPr lang="en-US" i="1" dirty="0" smtClean="0"/>
              <a:t>CA</a:t>
            </a:r>
            <a:r>
              <a:rPr lang="en-US" dirty="0" smtClean="0"/>
              <a:t> in the two exchange rate regimes</a:t>
            </a:r>
            <a:endParaRPr lang="en-US" dirty="0"/>
          </a:p>
        </p:txBody>
      </p:sp>
    </p:spTree>
    <p:extLst>
      <p:ext uri="{BB962C8B-B14F-4D97-AF65-F5344CB8AC3E}">
        <p14:creationId xmlns:p14="http://schemas.microsoft.com/office/powerpoint/2010/main" val="3746735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Basically the Same!</a:t>
            </a:r>
            <a:endParaRPr lang="en-US" baseline="30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4824298"/>
              </p:ext>
            </p:extLst>
          </p:nvPr>
        </p:nvGraphicFramePr>
        <p:xfrm>
          <a:off x="1707728" y="1600200"/>
          <a:ext cx="4308788" cy="4450080"/>
        </p:xfrm>
        <a:graphic>
          <a:graphicData uri="http://schemas.openxmlformats.org/drawingml/2006/table">
            <a:tbl>
              <a:tblPr firstRow="1" bandRow="1">
                <a:tableStyleId>{5C22544A-7EE6-4342-B048-85BDC9FD1C3A}</a:tableStyleId>
              </a:tblPr>
              <a:tblGrid>
                <a:gridCol w="3526536">
                  <a:extLst>
                    <a:ext uri="{9D8B030D-6E8A-4147-A177-3AD203B41FA5}">
                      <a16:colId xmlns:a16="http://schemas.microsoft.com/office/drawing/2014/main" val="20000"/>
                    </a:ext>
                  </a:extLst>
                </a:gridCol>
                <a:gridCol w="289810">
                  <a:extLst>
                    <a:ext uri="{9D8B030D-6E8A-4147-A177-3AD203B41FA5}">
                      <a16:colId xmlns:a16="http://schemas.microsoft.com/office/drawing/2014/main" val="20001"/>
                    </a:ext>
                  </a:extLst>
                </a:gridCol>
                <a:gridCol w="492442">
                  <a:extLst>
                    <a:ext uri="{9D8B030D-6E8A-4147-A177-3AD203B41FA5}">
                      <a16:colId xmlns:a16="http://schemas.microsoft.com/office/drawing/2014/main" val="20002"/>
                    </a:ext>
                  </a:extLst>
                </a:gridCol>
              </a:tblGrid>
              <a:tr h="370840">
                <a:tc>
                  <a:txBody>
                    <a:bodyPr/>
                    <a:lstStyle/>
                    <a:p>
                      <a:r>
                        <a:rPr lang="en-US" dirty="0" smtClean="0"/>
                        <a:t>Fixed Exchange Rates</a:t>
                      </a:r>
                      <a:endParaRPr lang="en-US" dirty="0"/>
                    </a:p>
                  </a:txBody>
                  <a:tcPr/>
                </a:tc>
                <a:tc>
                  <a:txBody>
                    <a:bodyPr/>
                    <a:lstStyle/>
                    <a:p>
                      <a:pPr algn="ctr"/>
                      <a:r>
                        <a:rPr lang="en-US" i="1" dirty="0" smtClean="0"/>
                        <a:t>Y</a:t>
                      </a:r>
                      <a:endParaRPr lang="en-US" dirty="0"/>
                    </a:p>
                  </a:txBody>
                  <a:tcPr/>
                </a:tc>
                <a:tc>
                  <a:txBody>
                    <a:bodyPr/>
                    <a:lstStyle/>
                    <a:p>
                      <a:pPr algn="ctr"/>
                      <a:r>
                        <a:rPr lang="en-US" i="1" dirty="0" smtClean="0"/>
                        <a:t>CA</a:t>
                      </a:r>
                      <a:endParaRPr lang="en-US" dirty="0"/>
                    </a:p>
                  </a:txBody>
                  <a:tcPr/>
                </a:tc>
                <a:extLst>
                  <a:ext uri="{0D108BD9-81ED-4DB2-BD59-A6C34878D82A}">
                    <a16:rowId xmlns:a16="http://schemas.microsoft.com/office/drawing/2014/main" val="10000"/>
                  </a:ext>
                </a:extLst>
              </a:tr>
              <a:tr h="370840">
                <a:tc>
                  <a:txBody>
                    <a:bodyPr/>
                    <a:lstStyle/>
                    <a:p>
                      <a:r>
                        <a:rPr lang="en-US" dirty="0" smtClean="0"/>
                        <a:t>Government Spending (</a:t>
                      </a:r>
                      <a:r>
                        <a:rPr lang="en-US" i="1" dirty="0" smtClean="0"/>
                        <a:t>G</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1"/>
                  </a:ext>
                </a:extLst>
              </a:tr>
              <a:tr h="370840">
                <a:tc>
                  <a:txBody>
                    <a:bodyPr/>
                    <a:lstStyle/>
                    <a:p>
                      <a:r>
                        <a:rPr lang="en-US" dirty="0" smtClean="0"/>
                        <a:t>Business Investment Spending (</a:t>
                      </a:r>
                      <a:r>
                        <a:rPr lang="en-US" i="1" dirty="0" smtClean="0"/>
                        <a:t>I</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Net Tax Revenues (</a:t>
                      </a:r>
                      <a:r>
                        <a:rPr lang="en-US" i="1" dirty="0" smtClean="0"/>
                        <a:t>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Foreign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i="1" dirty="0" smtClean="0"/>
                        <a:t>C</a:t>
                      </a:r>
                      <a:r>
                        <a:rPr lang="en-US" i="0" dirty="0" smtClean="0"/>
                        <a:t>-shock</a:t>
                      </a:r>
                      <a:r>
                        <a:rPr lang="en-US" i="0" baseline="0" dirty="0" smtClean="0"/>
                        <a:t> (</a:t>
                      </a:r>
                      <a:r>
                        <a:rPr lang="en-US" i="1" baseline="0" dirty="0" smtClean="0"/>
                        <a:t>C</a:t>
                      </a:r>
                      <a:r>
                        <a:rPr lang="en-US" i="0" baseline="-25000" dirty="0" smtClean="0"/>
                        <a:t>0</a:t>
                      </a:r>
                      <a:r>
                        <a:rPr lang="en-US" i="0" baseline="0" dirty="0" smtClean="0"/>
                        <a:t>)</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CA</a:t>
                      </a:r>
                      <a:r>
                        <a:rPr lang="en-US" i="0" dirty="0" smtClean="0"/>
                        <a:t>-shocks</a:t>
                      </a:r>
                      <a:r>
                        <a:rPr lang="en-US" i="0" dirty="0" smtClean="0">
                          <a:solidFill>
                            <a:schemeClr val="tx1"/>
                          </a:solidFill>
                        </a:rPr>
                        <a:t> </a:t>
                      </a:r>
                      <a:r>
                        <a:rPr lang="en-US" dirty="0" smtClean="0">
                          <a:solidFill>
                            <a:schemeClr val="tx1"/>
                          </a:solidFill>
                        </a:rPr>
                        <a:t>(</a:t>
                      </a:r>
                      <a:r>
                        <a:rPr lang="en-US" i="1" dirty="0" smtClean="0">
                          <a:solidFill>
                            <a:schemeClr val="tx1"/>
                          </a:solidFill>
                        </a:rPr>
                        <a:t>CA</a:t>
                      </a:r>
                      <a:r>
                        <a:rPr lang="en-US" baseline="-25000" dirty="0" smtClean="0">
                          <a:solidFill>
                            <a:schemeClr val="tx1"/>
                          </a:solidFill>
                        </a:rPr>
                        <a:t>0</a:t>
                      </a:r>
                      <a:r>
                        <a:rPr lang="en-US" dirty="0" smtClean="0">
                          <a:solidFill>
                            <a:schemeClr val="tx1"/>
                          </a:solidFill>
                        </a:rPr>
                        <a:t>)</a:t>
                      </a:r>
                      <a:endParaRPr lang="en-US" i="1"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6"/>
                  </a:ext>
                </a:extLst>
              </a:tr>
              <a:tr h="370840">
                <a:tc>
                  <a:txBody>
                    <a:bodyPr/>
                    <a:lstStyle/>
                    <a:p>
                      <a:r>
                        <a:rPr lang="en-US" dirty="0" smtClean="0"/>
                        <a:t>Domestic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7"/>
                  </a:ext>
                </a:extLst>
              </a:tr>
              <a:tr h="370840">
                <a:tc>
                  <a:txBody>
                    <a:bodyPr/>
                    <a:lstStyle/>
                    <a:p>
                      <a:r>
                        <a:rPr lang="en-US" dirty="0" smtClean="0"/>
                        <a:t>Target Exchange Rate (</a:t>
                      </a:r>
                      <a:r>
                        <a:rPr lang="en-US" i="1" dirty="0" err="1" smtClean="0"/>
                        <a:t>E</a:t>
                      </a:r>
                      <a:r>
                        <a:rPr lang="en-US" baseline="30000" dirty="0" err="1" smtClean="0"/>
                        <a:t>target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8"/>
                  </a:ext>
                </a:extLst>
              </a:tr>
              <a:tr h="370840">
                <a:tc>
                  <a:txBody>
                    <a:bodyPr/>
                    <a:lstStyle/>
                    <a:p>
                      <a:r>
                        <a:rPr lang="en-US" dirty="0" smtClean="0"/>
                        <a:t>Expected</a:t>
                      </a:r>
                      <a:r>
                        <a:rPr lang="en-US" baseline="0" dirty="0" smtClean="0"/>
                        <a:t> Future Exchange Rate (</a:t>
                      </a:r>
                      <a:r>
                        <a:rPr lang="en-US" i="1" baseline="0" dirty="0" err="1" smtClean="0"/>
                        <a:t>E</a:t>
                      </a:r>
                      <a:r>
                        <a:rPr lang="en-US" baseline="30000" dirty="0" err="1" smtClean="0"/>
                        <a:t>e</a:t>
                      </a:r>
                      <a:r>
                        <a:rPr lang="en-US" baseline="0" dirty="0" smtClean="0"/>
                        <a:t>)</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09"/>
                  </a:ext>
                </a:extLst>
              </a:tr>
              <a:tr h="370840">
                <a:tc>
                  <a:txBody>
                    <a:bodyPr/>
                    <a:lstStyle/>
                    <a:p>
                      <a:r>
                        <a:rPr lang="en-US" dirty="0" smtClean="0"/>
                        <a:t>Foreign Interest Rate (</a:t>
                      </a:r>
                      <a:r>
                        <a:rPr lang="en-US" i="1" dirty="0" smtClean="0"/>
                        <a:t>R</a:t>
                      </a:r>
                      <a:r>
                        <a:rPr lang="en-US" dirty="0" smtClean="0"/>
                        <a:t>*)</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a:t>
                      </a:r>
                      <a:r>
                        <a:rPr lang="en-US" i="0" dirty="0" smtClean="0"/>
                        <a:t>-shock (</a:t>
                      </a:r>
                      <a:r>
                        <a:rPr lang="en-US" sz="1800" i="1" baseline="0" dirty="0" smtClean="0"/>
                        <a:t>L</a:t>
                      </a:r>
                      <a:r>
                        <a:rPr lang="en-US" sz="1800" i="0" baseline="-25000" dirty="0" smtClean="0"/>
                        <a:t>0</a:t>
                      </a:r>
                      <a:r>
                        <a:rPr lang="en-US" i="0" dirty="0" smtClean="0"/>
                        <a:t>)</a:t>
                      </a:r>
                      <a:endParaRPr lang="en-US" i="1" dirty="0" smtClean="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11"/>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17690026"/>
              </p:ext>
            </p:extLst>
          </p:nvPr>
        </p:nvGraphicFramePr>
        <p:xfrm>
          <a:off x="6329686" y="1598772"/>
          <a:ext cx="4308788" cy="4450080"/>
        </p:xfrm>
        <a:graphic>
          <a:graphicData uri="http://schemas.openxmlformats.org/drawingml/2006/table">
            <a:tbl>
              <a:tblPr firstRow="1" bandRow="1">
                <a:tableStyleId>{5C22544A-7EE6-4342-B048-85BDC9FD1C3A}</a:tableStyleId>
              </a:tblPr>
              <a:tblGrid>
                <a:gridCol w="3526536">
                  <a:extLst>
                    <a:ext uri="{9D8B030D-6E8A-4147-A177-3AD203B41FA5}">
                      <a16:colId xmlns:a16="http://schemas.microsoft.com/office/drawing/2014/main" val="20000"/>
                    </a:ext>
                  </a:extLst>
                </a:gridCol>
                <a:gridCol w="289810">
                  <a:extLst>
                    <a:ext uri="{9D8B030D-6E8A-4147-A177-3AD203B41FA5}">
                      <a16:colId xmlns:a16="http://schemas.microsoft.com/office/drawing/2014/main" val="20001"/>
                    </a:ext>
                  </a:extLst>
                </a:gridCol>
                <a:gridCol w="492442">
                  <a:extLst>
                    <a:ext uri="{9D8B030D-6E8A-4147-A177-3AD203B41FA5}">
                      <a16:colId xmlns:a16="http://schemas.microsoft.com/office/drawing/2014/main" val="20002"/>
                    </a:ext>
                  </a:extLst>
                </a:gridCol>
              </a:tblGrid>
              <a:tr h="370840">
                <a:tc>
                  <a:txBody>
                    <a:bodyPr/>
                    <a:lstStyle/>
                    <a:p>
                      <a:r>
                        <a:rPr lang="en-US" dirty="0" smtClean="0"/>
                        <a:t>Flexible Exchange Rates (Ch. 17)</a:t>
                      </a:r>
                      <a:endParaRPr lang="en-US" dirty="0"/>
                    </a:p>
                  </a:txBody>
                  <a:tcPr/>
                </a:tc>
                <a:tc>
                  <a:txBody>
                    <a:bodyPr/>
                    <a:lstStyle/>
                    <a:p>
                      <a:pPr algn="ctr"/>
                      <a:r>
                        <a:rPr lang="en-US" i="1" dirty="0" smtClean="0"/>
                        <a:t>Y</a:t>
                      </a:r>
                      <a:endParaRPr lang="en-US" dirty="0"/>
                    </a:p>
                  </a:txBody>
                  <a:tcPr/>
                </a:tc>
                <a:tc>
                  <a:txBody>
                    <a:bodyPr/>
                    <a:lstStyle/>
                    <a:p>
                      <a:pPr algn="ctr"/>
                      <a:r>
                        <a:rPr lang="en-US" i="1" dirty="0" smtClean="0"/>
                        <a:t>CA</a:t>
                      </a:r>
                      <a:endParaRPr lang="en-US" dirty="0"/>
                    </a:p>
                  </a:txBody>
                  <a:tcPr/>
                </a:tc>
                <a:extLst>
                  <a:ext uri="{0D108BD9-81ED-4DB2-BD59-A6C34878D82A}">
                    <a16:rowId xmlns:a16="http://schemas.microsoft.com/office/drawing/2014/main" val="10000"/>
                  </a:ext>
                </a:extLst>
              </a:tr>
              <a:tr h="370840">
                <a:tc>
                  <a:txBody>
                    <a:bodyPr/>
                    <a:lstStyle/>
                    <a:p>
                      <a:r>
                        <a:rPr lang="en-US" dirty="0" smtClean="0"/>
                        <a:t>Government Spending (</a:t>
                      </a:r>
                      <a:r>
                        <a:rPr lang="en-US" i="1" dirty="0" smtClean="0"/>
                        <a:t>G</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1"/>
                  </a:ext>
                </a:extLst>
              </a:tr>
              <a:tr h="370840">
                <a:tc>
                  <a:txBody>
                    <a:bodyPr/>
                    <a:lstStyle/>
                    <a:p>
                      <a:r>
                        <a:rPr lang="en-US" dirty="0" smtClean="0"/>
                        <a:t>Business Investment Spending (</a:t>
                      </a:r>
                      <a:r>
                        <a:rPr lang="en-US" i="1" dirty="0" smtClean="0"/>
                        <a:t>I</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Net Tax Revenues (</a:t>
                      </a:r>
                      <a:r>
                        <a:rPr lang="en-US" i="1" dirty="0" smtClean="0"/>
                        <a:t>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Foreign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i="1" dirty="0" smtClean="0"/>
                        <a:t>C</a:t>
                      </a:r>
                      <a:r>
                        <a:rPr lang="en-US" i="0" dirty="0" smtClean="0"/>
                        <a:t>-shock</a:t>
                      </a:r>
                      <a:r>
                        <a:rPr lang="en-US" i="0" baseline="0" dirty="0" smtClean="0"/>
                        <a:t> (</a:t>
                      </a:r>
                      <a:r>
                        <a:rPr lang="en-US" i="1" baseline="0" dirty="0" smtClean="0"/>
                        <a:t>C</a:t>
                      </a:r>
                      <a:r>
                        <a:rPr lang="en-US" i="0" baseline="-25000" dirty="0" smtClean="0"/>
                        <a:t>0</a:t>
                      </a:r>
                      <a:r>
                        <a:rPr lang="en-US" i="0" baseline="0" dirty="0" smtClean="0"/>
                        <a:t>)</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CA</a:t>
                      </a:r>
                      <a:r>
                        <a:rPr lang="en-US" i="0" dirty="0" smtClean="0"/>
                        <a:t>-shocks</a:t>
                      </a:r>
                      <a:r>
                        <a:rPr lang="en-US" i="0" dirty="0" smtClean="0">
                          <a:solidFill>
                            <a:schemeClr val="tx1"/>
                          </a:solidFill>
                        </a:rPr>
                        <a:t> </a:t>
                      </a:r>
                      <a:r>
                        <a:rPr lang="en-US" dirty="0" smtClean="0">
                          <a:solidFill>
                            <a:schemeClr val="tx1"/>
                          </a:solidFill>
                        </a:rPr>
                        <a:t>(</a:t>
                      </a:r>
                      <a:r>
                        <a:rPr lang="en-US" i="1" dirty="0" smtClean="0">
                          <a:solidFill>
                            <a:schemeClr val="tx1"/>
                          </a:solidFill>
                        </a:rPr>
                        <a:t>CA</a:t>
                      </a:r>
                      <a:r>
                        <a:rPr lang="en-US" baseline="-25000" dirty="0" smtClean="0">
                          <a:solidFill>
                            <a:schemeClr val="tx1"/>
                          </a:solidFill>
                        </a:rPr>
                        <a:t>0</a:t>
                      </a:r>
                      <a:r>
                        <a:rPr lang="en-US" dirty="0" smtClean="0">
                          <a:solidFill>
                            <a:schemeClr val="tx1"/>
                          </a:solidFill>
                        </a:rPr>
                        <a:t>)</a:t>
                      </a:r>
                      <a:endParaRPr lang="en-US" i="1"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6"/>
                  </a:ext>
                </a:extLst>
              </a:tr>
              <a:tr h="370840">
                <a:tc>
                  <a:txBody>
                    <a:bodyPr/>
                    <a:lstStyle/>
                    <a:p>
                      <a:r>
                        <a:rPr lang="en-US" dirty="0" smtClean="0"/>
                        <a:t>Domestic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7"/>
                  </a:ext>
                </a:extLst>
              </a:tr>
              <a:tr h="370840">
                <a:tc>
                  <a:txBody>
                    <a:bodyPr/>
                    <a:lstStyle/>
                    <a:p>
                      <a:r>
                        <a:rPr lang="en-US" dirty="0" smtClean="0">
                          <a:solidFill>
                            <a:srgbClr val="FF0000"/>
                          </a:solidFill>
                        </a:rPr>
                        <a:t>Money Supply (</a:t>
                      </a:r>
                      <a:r>
                        <a:rPr lang="en-US" i="1" dirty="0" err="1" smtClean="0">
                          <a:solidFill>
                            <a:srgbClr val="FF0000"/>
                          </a:solidFill>
                        </a:rPr>
                        <a:t>M</a:t>
                      </a:r>
                      <a:r>
                        <a:rPr lang="en-US" baseline="30000" dirty="0" err="1" smtClean="0">
                          <a:solidFill>
                            <a:srgbClr val="FF0000"/>
                          </a:solidFill>
                        </a:rPr>
                        <a:t>s</a:t>
                      </a: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08"/>
                  </a:ext>
                </a:extLst>
              </a:tr>
              <a:tr h="370840">
                <a:tc>
                  <a:txBody>
                    <a:bodyPr/>
                    <a:lstStyle/>
                    <a:p>
                      <a:r>
                        <a:rPr lang="en-US" dirty="0" smtClean="0"/>
                        <a:t>Expected</a:t>
                      </a:r>
                      <a:r>
                        <a:rPr lang="en-US" baseline="0" dirty="0" smtClean="0"/>
                        <a:t> Future Exchange Rate (</a:t>
                      </a:r>
                      <a:r>
                        <a:rPr lang="en-US" i="1" baseline="0" dirty="0" err="1" smtClean="0"/>
                        <a:t>E</a:t>
                      </a:r>
                      <a:r>
                        <a:rPr lang="en-US" baseline="30000" dirty="0" err="1" smtClean="0"/>
                        <a:t>e</a:t>
                      </a:r>
                      <a:r>
                        <a:rPr lang="en-US" baseline="0"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09"/>
                  </a:ext>
                </a:extLst>
              </a:tr>
              <a:tr h="370840">
                <a:tc>
                  <a:txBody>
                    <a:bodyPr/>
                    <a:lstStyle/>
                    <a:p>
                      <a:r>
                        <a:rPr lang="en-US" dirty="0" smtClean="0"/>
                        <a:t>Foreign Interest Rate (</a:t>
                      </a:r>
                      <a:r>
                        <a:rPr lang="en-US" i="1" dirty="0" smtClean="0"/>
                        <a:t>R</a:t>
                      </a:r>
                      <a:r>
                        <a:rPr lang="en-US"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a:t>
                      </a:r>
                      <a:r>
                        <a:rPr lang="en-US" i="0" dirty="0" smtClean="0"/>
                        <a:t>-shock (</a:t>
                      </a:r>
                      <a:r>
                        <a:rPr lang="en-US" sz="1800" i="1" baseline="0" dirty="0" smtClean="0"/>
                        <a:t>L</a:t>
                      </a:r>
                      <a:r>
                        <a:rPr lang="en-US" sz="1800" i="0" baseline="-25000" dirty="0" smtClean="0"/>
                        <a:t>0</a:t>
                      </a:r>
                      <a:r>
                        <a:rPr lang="en-US" i="0" dirty="0" smtClean="0"/>
                        <a:t>)</a:t>
                      </a:r>
                      <a:endParaRPr lang="en-US" i="1" dirty="0" smtClean="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365938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Basically the Same!</a:t>
            </a:r>
            <a:endParaRPr lang="en-US" baseline="30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8084885"/>
              </p:ext>
            </p:extLst>
          </p:nvPr>
        </p:nvGraphicFramePr>
        <p:xfrm>
          <a:off x="1707728" y="1600200"/>
          <a:ext cx="4308788" cy="4450080"/>
        </p:xfrm>
        <a:graphic>
          <a:graphicData uri="http://schemas.openxmlformats.org/drawingml/2006/table">
            <a:tbl>
              <a:tblPr firstRow="1" bandRow="1">
                <a:tableStyleId>{5C22544A-7EE6-4342-B048-85BDC9FD1C3A}</a:tableStyleId>
              </a:tblPr>
              <a:tblGrid>
                <a:gridCol w="3526536">
                  <a:extLst>
                    <a:ext uri="{9D8B030D-6E8A-4147-A177-3AD203B41FA5}">
                      <a16:colId xmlns:a16="http://schemas.microsoft.com/office/drawing/2014/main" val="20000"/>
                    </a:ext>
                  </a:extLst>
                </a:gridCol>
                <a:gridCol w="289810">
                  <a:extLst>
                    <a:ext uri="{9D8B030D-6E8A-4147-A177-3AD203B41FA5}">
                      <a16:colId xmlns:a16="http://schemas.microsoft.com/office/drawing/2014/main" val="20001"/>
                    </a:ext>
                  </a:extLst>
                </a:gridCol>
                <a:gridCol w="492442">
                  <a:extLst>
                    <a:ext uri="{9D8B030D-6E8A-4147-A177-3AD203B41FA5}">
                      <a16:colId xmlns:a16="http://schemas.microsoft.com/office/drawing/2014/main" val="20002"/>
                    </a:ext>
                  </a:extLst>
                </a:gridCol>
              </a:tblGrid>
              <a:tr h="370840">
                <a:tc>
                  <a:txBody>
                    <a:bodyPr/>
                    <a:lstStyle/>
                    <a:p>
                      <a:r>
                        <a:rPr lang="en-US" dirty="0" smtClean="0"/>
                        <a:t>Fixed Exchange Rates</a:t>
                      </a:r>
                      <a:endParaRPr lang="en-US" dirty="0"/>
                    </a:p>
                  </a:txBody>
                  <a:tcPr/>
                </a:tc>
                <a:tc>
                  <a:txBody>
                    <a:bodyPr/>
                    <a:lstStyle/>
                    <a:p>
                      <a:pPr algn="ctr"/>
                      <a:r>
                        <a:rPr lang="en-US" i="1" dirty="0" smtClean="0"/>
                        <a:t>Y</a:t>
                      </a:r>
                      <a:endParaRPr lang="en-US" dirty="0"/>
                    </a:p>
                  </a:txBody>
                  <a:tcPr/>
                </a:tc>
                <a:tc>
                  <a:txBody>
                    <a:bodyPr/>
                    <a:lstStyle/>
                    <a:p>
                      <a:pPr algn="ctr"/>
                      <a:r>
                        <a:rPr lang="en-US" i="1" dirty="0" smtClean="0"/>
                        <a:t>CA</a:t>
                      </a:r>
                      <a:endParaRPr lang="en-US" dirty="0"/>
                    </a:p>
                  </a:txBody>
                  <a:tcPr/>
                </a:tc>
                <a:extLst>
                  <a:ext uri="{0D108BD9-81ED-4DB2-BD59-A6C34878D82A}">
                    <a16:rowId xmlns:a16="http://schemas.microsoft.com/office/drawing/2014/main" val="10000"/>
                  </a:ext>
                </a:extLst>
              </a:tr>
              <a:tr h="370840">
                <a:tc>
                  <a:txBody>
                    <a:bodyPr/>
                    <a:lstStyle/>
                    <a:p>
                      <a:r>
                        <a:rPr lang="en-US" dirty="0" smtClean="0"/>
                        <a:t>Government Spending (</a:t>
                      </a:r>
                      <a:r>
                        <a:rPr lang="en-US" i="1" dirty="0" smtClean="0"/>
                        <a:t>G</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1"/>
                  </a:ext>
                </a:extLst>
              </a:tr>
              <a:tr h="370840">
                <a:tc>
                  <a:txBody>
                    <a:bodyPr/>
                    <a:lstStyle/>
                    <a:p>
                      <a:r>
                        <a:rPr lang="en-US" dirty="0" smtClean="0"/>
                        <a:t>Business Investment Spending (</a:t>
                      </a:r>
                      <a:r>
                        <a:rPr lang="en-US" i="1" dirty="0" smtClean="0"/>
                        <a:t>I</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Net Tax Revenues (</a:t>
                      </a:r>
                      <a:r>
                        <a:rPr lang="en-US" i="1" dirty="0" smtClean="0"/>
                        <a:t>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Foreign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i="1" dirty="0" smtClean="0"/>
                        <a:t>C</a:t>
                      </a:r>
                      <a:r>
                        <a:rPr lang="en-US" i="0" dirty="0" smtClean="0"/>
                        <a:t>-shock</a:t>
                      </a:r>
                      <a:r>
                        <a:rPr lang="en-US" i="0" baseline="0" dirty="0" smtClean="0"/>
                        <a:t> (</a:t>
                      </a:r>
                      <a:r>
                        <a:rPr lang="en-US" i="1" baseline="0" dirty="0" smtClean="0"/>
                        <a:t>C</a:t>
                      </a:r>
                      <a:r>
                        <a:rPr lang="en-US" i="0" baseline="-25000" dirty="0" smtClean="0"/>
                        <a:t>0</a:t>
                      </a:r>
                      <a:r>
                        <a:rPr lang="en-US" i="0" baseline="0" dirty="0" smtClean="0"/>
                        <a:t>)</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CA</a:t>
                      </a:r>
                      <a:r>
                        <a:rPr lang="en-US" i="0" dirty="0" smtClean="0"/>
                        <a:t>-shocks</a:t>
                      </a:r>
                      <a:r>
                        <a:rPr lang="en-US" i="0" dirty="0" smtClean="0">
                          <a:solidFill>
                            <a:schemeClr val="tx1"/>
                          </a:solidFill>
                        </a:rPr>
                        <a:t> </a:t>
                      </a:r>
                      <a:r>
                        <a:rPr lang="en-US" dirty="0" smtClean="0">
                          <a:solidFill>
                            <a:schemeClr val="tx1"/>
                          </a:solidFill>
                        </a:rPr>
                        <a:t>(</a:t>
                      </a:r>
                      <a:r>
                        <a:rPr lang="en-US" i="1" dirty="0" smtClean="0">
                          <a:solidFill>
                            <a:schemeClr val="tx1"/>
                          </a:solidFill>
                        </a:rPr>
                        <a:t>CA</a:t>
                      </a:r>
                      <a:r>
                        <a:rPr lang="en-US" baseline="-25000" dirty="0" smtClean="0">
                          <a:solidFill>
                            <a:schemeClr val="tx1"/>
                          </a:solidFill>
                        </a:rPr>
                        <a:t>0</a:t>
                      </a:r>
                      <a:r>
                        <a:rPr lang="en-US" dirty="0" smtClean="0">
                          <a:solidFill>
                            <a:schemeClr val="tx1"/>
                          </a:solidFill>
                        </a:rPr>
                        <a:t>)</a:t>
                      </a:r>
                      <a:endParaRPr lang="en-US" i="1"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6"/>
                  </a:ext>
                </a:extLst>
              </a:tr>
              <a:tr h="370840">
                <a:tc>
                  <a:txBody>
                    <a:bodyPr/>
                    <a:lstStyle/>
                    <a:p>
                      <a:r>
                        <a:rPr lang="en-US" dirty="0" smtClean="0"/>
                        <a:t>Domestic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7"/>
                  </a:ext>
                </a:extLst>
              </a:tr>
              <a:tr h="370840">
                <a:tc>
                  <a:txBody>
                    <a:bodyPr/>
                    <a:lstStyle/>
                    <a:p>
                      <a:r>
                        <a:rPr lang="en-US" dirty="0" smtClean="0"/>
                        <a:t>Target Exchange Rate (</a:t>
                      </a:r>
                      <a:r>
                        <a:rPr lang="en-US" i="1" dirty="0" err="1" smtClean="0"/>
                        <a:t>E</a:t>
                      </a:r>
                      <a:r>
                        <a:rPr lang="en-US" baseline="30000" dirty="0" err="1" smtClean="0"/>
                        <a:t>target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8"/>
                  </a:ext>
                </a:extLst>
              </a:tr>
              <a:tr h="370840">
                <a:tc>
                  <a:txBody>
                    <a:bodyPr/>
                    <a:lstStyle/>
                    <a:p>
                      <a:r>
                        <a:rPr lang="en-US" dirty="0" smtClean="0"/>
                        <a:t>Expected</a:t>
                      </a:r>
                      <a:r>
                        <a:rPr lang="en-US" baseline="0" dirty="0" smtClean="0"/>
                        <a:t> Future Exchange Rate (</a:t>
                      </a:r>
                      <a:r>
                        <a:rPr lang="en-US" i="1" baseline="0" dirty="0" err="1" smtClean="0"/>
                        <a:t>E</a:t>
                      </a:r>
                      <a:r>
                        <a:rPr lang="en-US" baseline="30000" dirty="0" err="1" smtClean="0"/>
                        <a:t>e</a:t>
                      </a:r>
                      <a:r>
                        <a:rPr lang="en-US" baseline="0" dirty="0" smtClean="0"/>
                        <a:t>)</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09"/>
                  </a:ext>
                </a:extLst>
              </a:tr>
              <a:tr h="370840">
                <a:tc>
                  <a:txBody>
                    <a:bodyPr/>
                    <a:lstStyle/>
                    <a:p>
                      <a:r>
                        <a:rPr lang="en-US" dirty="0" smtClean="0"/>
                        <a:t>Foreign Interest Rate (</a:t>
                      </a:r>
                      <a:r>
                        <a:rPr lang="en-US" i="1" dirty="0" smtClean="0"/>
                        <a:t>R</a:t>
                      </a:r>
                      <a:r>
                        <a:rPr lang="en-US" dirty="0" smtClean="0"/>
                        <a:t>*)</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a:t>
                      </a:r>
                      <a:r>
                        <a:rPr lang="en-US" i="0" dirty="0" smtClean="0"/>
                        <a:t>-shock (</a:t>
                      </a:r>
                      <a:r>
                        <a:rPr lang="en-US" sz="1800" i="1" baseline="0" dirty="0" smtClean="0"/>
                        <a:t>L</a:t>
                      </a:r>
                      <a:r>
                        <a:rPr lang="en-US" sz="1800" i="0" baseline="-25000" dirty="0" smtClean="0"/>
                        <a:t>0</a:t>
                      </a:r>
                      <a:r>
                        <a:rPr lang="en-US" i="0" dirty="0" smtClean="0"/>
                        <a:t>)</a:t>
                      </a:r>
                      <a:endParaRPr lang="en-US" i="1" dirty="0" smtClean="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11"/>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283446991"/>
              </p:ext>
            </p:extLst>
          </p:nvPr>
        </p:nvGraphicFramePr>
        <p:xfrm>
          <a:off x="6329686" y="1598772"/>
          <a:ext cx="4308788" cy="4450080"/>
        </p:xfrm>
        <a:graphic>
          <a:graphicData uri="http://schemas.openxmlformats.org/drawingml/2006/table">
            <a:tbl>
              <a:tblPr firstRow="1" bandRow="1">
                <a:tableStyleId>{5C22544A-7EE6-4342-B048-85BDC9FD1C3A}</a:tableStyleId>
              </a:tblPr>
              <a:tblGrid>
                <a:gridCol w="3526536">
                  <a:extLst>
                    <a:ext uri="{9D8B030D-6E8A-4147-A177-3AD203B41FA5}">
                      <a16:colId xmlns:a16="http://schemas.microsoft.com/office/drawing/2014/main" val="20000"/>
                    </a:ext>
                  </a:extLst>
                </a:gridCol>
                <a:gridCol w="289810">
                  <a:extLst>
                    <a:ext uri="{9D8B030D-6E8A-4147-A177-3AD203B41FA5}">
                      <a16:colId xmlns:a16="http://schemas.microsoft.com/office/drawing/2014/main" val="20001"/>
                    </a:ext>
                  </a:extLst>
                </a:gridCol>
                <a:gridCol w="492442">
                  <a:extLst>
                    <a:ext uri="{9D8B030D-6E8A-4147-A177-3AD203B41FA5}">
                      <a16:colId xmlns:a16="http://schemas.microsoft.com/office/drawing/2014/main" val="20002"/>
                    </a:ext>
                  </a:extLst>
                </a:gridCol>
              </a:tblGrid>
              <a:tr h="370840">
                <a:tc>
                  <a:txBody>
                    <a:bodyPr/>
                    <a:lstStyle/>
                    <a:p>
                      <a:r>
                        <a:rPr lang="en-US" dirty="0" smtClean="0"/>
                        <a:t>Flexible Exchange Rates (Ch. 17)</a:t>
                      </a:r>
                      <a:endParaRPr lang="en-US" dirty="0"/>
                    </a:p>
                  </a:txBody>
                  <a:tcPr/>
                </a:tc>
                <a:tc>
                  <a:txBody>
                    <a:bodyPr/>
                    <a:lstStyle/>
                    <a:p>
                      <a:pPr algn="ctr"/>
                      <a:r>
                        <a:rPr lang="en-US" i="1" dirty="0" smtClean="0"/>
                        <a:t>Y</a:t>
                      </a:r>
                      <a:endParaRPr lang="en-US" dirty="0"/>
                    </a:p>
                  </a:txBody>
                  <a:tcPr/>
                </a:tc>
                <a:tc>
                  <a:txBody>
                    <a:bodyPr/>
                    <a:lstStyle/>
                    <a:p>
                      <a:pPr algn="ctr"/>
                      <a:r>
                        <a:rPr lang="en-US" i="1" dirty="0" smtClean="0"/>
                        <a:t>CA</a:t>
                      </a:r>
                      <a:endParaRPr lang="en-US" dirty="0"/>
                    </a:p>
                  </a:txBody>
                  <a:tcPr/>
                </a:tc>
                <a:extLst>
                  <a:ext uri="{0D108BD9-81ED-4DB2-BD59-A6C34878D82A}">
                    <a16:rowId xmlns:a16="http://schemas.microsoft.com/office/drawing/2014/main" val="10000"/>
                  </a:ext>
                </a:extLst>
              </a:tr>
              <a:tr h="370840">
                <a:tc>
                  <a:txBody>
                    <a:bodyPr/>
                    <a:lstStyle/>
                    <a:p>
                      <a:r>
                        <a:rPr lang="en-US" dirty="0" smtClean="0"/>
                        <a:t>Government Spending (</a:t>
                      </a:r>
                      <a:r>
                        <a:rPr lang="en-US" i="1" dirty="0" smtClean="0"/>
                        <a:t>G</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1"/>
                  </a:ext>
                </a:extLst>
              </a:tr>
              <a:tr h="370840">
                <a:tc>
                  <a:txBody>
                    <a:bodyPr/>
                    <a:lstStyle/>
                    <a:p>
                      <a:r>
                        <a:rPr lang="en-US" dirty="0" smtClean="0"/>
                        <a:t>Business Investment Spending (</a:t>
                      </a:r>
                      <a:r>
                        <a:rPr lang="en-US" i="1" dirty="0" smtClean="0"/>
                        <a:t>I</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Net Tax Revenues (</a:t>
                      </a:r>
                      <a:r>
                        <a:rPr lang="en-US" i="1" dirty="0" smtClean="0"/>
                        <a:t>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Foreign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i="1" dirty="0" smtClean="0"/>
                        <a:t>C</a:t>
                      </a:r>
                      <a:r>
                        <a:rPr lang="en-US" i="0" dirty="0" smtClean="0"/>
                        <a:t>-shock</a:t>
                      </a:r>
                      <a:r>
                        <a:rPr lang="en-US" i="0" baseline="0" dirty="0" smtClean="0"/>
                        <a:t> (</a:t>
                      </a:r>
                      <a:r>
                        <a:rPr lang="en-US" i="1" baseline="0" dirty="0" smtClean="0"/>
                        <a:t>C</a:t>
                      </a:r>
                      <a:r>
                        <a:rPr lang="en-US" i="0" baseline="-25000" dirty="0" smtClean="0"/>
                        <a:t>0</a:t>
                      </a:r>
                      <a:r>
                        <a:rPr lang="en-US" i="0" baseline="0" dirty="0" smtClean="0"/>
                        <a:t>)</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CA</a:t>
                      </a:r>
                      <a:r>
                        <a:rPr lang="en-US" i="0" dirty="0" smtClean="0"/>
                        <a:t>-shocks</a:t>
                      </a:r>
                      <a:r>
                        <a:rPr lang="en-US" i="0" dirty="0" smtClean="0">
                          <a:solidFill>
                            <a:schemeClr val="tx1"/>
                          </a:solidFill>
                        </a:rPr>
                        <a:t> </a:t>
                      </a:r>
                      <a:r>
                        <a:rPr lang="en-US" dirty="0" smtClean="0">
                          <a:solidFill>
                            <a:schemeClr val="tx1"/>
                          </a:solidFill>
                        </a:rPr>
                        <a:t>(</a:t>
                      </a:r>
                      <a:r>
                        <a:rPr lang="en-US" i="1" dirty="0" smtClean="0">
                          <a:solidFill>
                            <a:schemeClr val="tx1"/>
                          </a:solidFill>
                        </a:rPr>
                        <a:t>CA</a:t>
                      </a:r>
                      <a:r>
                        <a:rPr lang="en-US" baseline="-25000" dirty="0" smtClean="0">
                          <a:solidFill>
                            <a:schemeClr val="tx1"/>
                          </a:solidFill>
                        </a:rPr>
                        <a:t>0</a:t>
                      </a:r>
                      <a:r>
                        <a:rPr lang="en-US" dirty="0" smtClean="0">
                          <a:solidFill>
                            <a:schemeClr val="tx1"/>
                          </a:solidFill>
                        </a:rPr>
                        <a:t>)</a:t>
                      </a:r>
                      <a:endParaRPr lang="en-US" i="1"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6"/>
                  </a:ext>
                </a:extLst>
              </a:tr>
              <a:tr h="370840">
                <a:tc>
                  <a:txBody>
                    <a:bodyPr/>
                    <a:lstStyle/>
                    <a:p>
                      <a:r>
                        <a:rPr lang="en-US" dirty="0" smtClean="0"/>
                        <a:t>Domestic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7"/>
                  </a:ext>
                </a:extLst>
              </a:tr>
              <a:tr h="370840">
                <a:tc>
                  <a:txBody>
                    <a:bodyPr/>
                    <a:lstStyle/>
                    <a:p>
                      <a:r>
                        <a:rPr lang="en-US" dirty="0" smtClean="0">
                          <a:solidFill>
                            <a:srgbClr val="FF0000"/>
                          </a:solidFill>
                        </a:rPr>
                        <a:t>Money Supply (</a:t>
                      </a:r>
                      <a:r>
                        <a:rPr lang="en-US" i="1" dirty="0" err="1" smtClean="0">
                          <a:solidFill>
                            <a:srgbClr val="FF0000"/>
                          </a:solidFill>
                        </a:rPr>
                        <a:t>M</a:t>
                      </a:r>
                      <a:r>
                        <a:rPr lang="en-US" baseline="30000" dirty="0" err="1" smtClean="0">
                          <a:solidFill>
                            <a:srgbClr val="FF0000"/>
                          </a:solidFill>
                        </a:rPr>
                        <a:t>s</a:t>
                      </a: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08"/>
                  </a:ext>
                </a:extLst>
              </a:tr>
              <a:tr h="370840">
                <a:tc>
                  <a:txBody>
                    <a:bodyPr/>
                    <a:lstStyle/>
                    <a:p>
                      <a:r>
                        <a:rPr lang="en-US" dirty="0" smtClean="0"/>
                        <a:t>Expected</a:t>
                      </a:r>
                      <a:r>
                        <a:rPr lang="en-US" baseline="0" dirty="0" smtClean="0"/>
                        <a:t> Future Exchange Rate (</a:t>
                      </a:r>
                      <a:r>
                        <a:rPr lang="en-US" i="1" baseline="0" dirty="0" err="1" smtClean="0"/>
                        <a:t>E</a:t>
                      </a:r>
                      <a:r>
                        <a:rPr lang="en-US" baseline="30000" dirty="0" err="1" smtClean="0"/>
                        <a:t>e</a:t>
                      </a:r>
                      <a:r>
                        <a:rPr lang="en-US" baseline="0"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09"/>
                  </a:ext>
                </a:extLst>
              </a:tr>
              <a:tr h="370840">
                <a:tc>
                  <a:txBody>
                    <a:bodyPr/>
                    <a:lstStyle/>
                    <a:p>
                      <a:r>
                        <a:rPr lang="en-US" dirty="0" smtClean="0"/>
                        <a:t>Foreign Interest Rate (</a:t>
                      </a:r>
                      <a:r>
                        <a:rPr lang="en-US" i="1" dirty="0" smtClean="0"/>
                        <a:t>R</a:t>
                      </a:r>
                      <a:r>
                        <a:rPr lang="en-US"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a:t>
                      </a:r>
                      <a:r>
                        <a:rPr lang="en-US" i="0" dirty="0" smtClean="0"/>
                        <a:t>-shock (</a:t>
                      </a:r>
                      <a:r>
                        <a:rPr lang="en-US" sz="1800" i="1" baseline="0" dirty="0" smtClean="0"/>
                        <a:t>L</a:t>
                      </a:r>
                      <a:r>
                        <a:rPr lang="en-US" sz="1800" i="0" baseline="-25000" dirty="0" smtClean="0"/>
                        <a:t>0</a:t>
                      </a:r>
                      <a:r>
                        <a:rPr lang="en-US" i="0" dirty="0" smtClean="0"/>
                        <a:t>)</a:t>
                      </a:r>
                      <a:endParaRPr lang="en-US" i="1" dirty="0" smtClean="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11"/>
                  </a:ext>
                </a:extLst>
              </a:tr>
            </a:tbl>
          </a:graphicData>
        </a:graphic>
      </p:graphicFrame>
      <p:sp>
        <p:nvSpPr>
          <p:cNvPr id="6" name="TextBox 5"/>
          <p:cNvSpPr txBox="1"/>
          <p:nvPr/>
        </p:nvSpPr>
        <p:spPr>
          <a:xfrm>
            <a:off x="1729100" y="6178609"/>
            <a:ext cx="8870535" cy="523220"/>
          </a:xfrm>
          <a:prstGeom prst="rect">
            <a:avLst/>
          </a:prstGeom>
          <a:solidFill>
            <a:schemeClr val="accent5">
              <a:lumMod val="60000"/>
              <a:lumOff val="40000"/>
            </a:schemeClr>
          </a:solidFill>
        </p:spPr>
        <p:txBody>
          <a:bodyPr wrap="square" rtlCol="0">
            <a:spAutoFit/>
          </a:bodyPr>
          <a:lstStyle/>
          <a:p>
            <a:r>
              <a:rPr lang="en-US" sz="1400" b="1" dirty="0"/>
              <a:t>Recall that expansionary monetary policy is an increase in </a:t>
            </a:r>
            <a:r>
              <a:rPr lang="en-US" sz="1400" b="1" i="1" dirty="0" err="1"/>
              <a:t>M</a:t>
            </a:r>
            <a:r>
              <a:rPr lang="en-US" sz="1400" b="1" baseline="30000" dirty="0" err="1"/>
              <a:t>s</a:t>
            </a:r>
            <a:r>
              <a:rPr lang="en-US" sz="1400" b="1" dirty="0"/>
              <a:t> under flexible exchange rates and an increase in </a:t>
            </a:r>
            <a:r>
              <a:rPr lang="en-US" sz="1400" b="1" i="1" dirty="0" err="1"/>
              <a:t>E</a:t>
            </a:r>
            <a:r>
              <a:rPr lang="en-US" sz="1400" b="1" baseline="30000" dirty="0" err="1"/>
              <a:t>target</a:t>
            </a:r>
            <a:r>
              <a:rPr lang="en-US" sz="1400" b="1" dirty="0"/>
              <a:t> under fixed exchange rates. Note that their effects are the same: output and the current account both increase.</a:t>
            </a:r>
          </a:p>
        </p:txBody>
      </p:sp>
    </p:spTree>
    <p:extLst>
      <p:ext uri="{BB962C8B-B14F-4D97-AF65-F5344CB8AC3E}">
        <p14:creationId xmlns:p14="http://schemas.microsoft.com/office/powerpoint/2010/main" val="31326388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Basically the Same!</a:t>
            </a:r>
            <a:endParaRPr lang="en-US" baseline="30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1259893"/>
              </p:ext>
            </p:extLst>
          </p:nvPr>
        </p:nvGraphicFramePr>
        <p:xfrm>
          <a:off x="1707728" y="1600200"/>
          <a:ext cx="4308788" cy="4450080"/>
        </p:xfrm>
        <a:graphic>
          <a:graphicData uri="http://schemas.openxmlformats.org/drawingml/2006/table">
            <a:tbl>
              <a:tblPr firstRow="1" bandRow="1">
                <a:tableStyleId>{5C22544A-7EE6-4342-B048-85BDC9FD1C3A}</a:tableStyleId>
              </a:tblPr>
              <a:tblGrid>
                <a:gridCol w="3526536">
                  <a:extLst>
                    <a:ext uri="{9D8B030D-6E8A-4147-A177-3AD203B41FA5}">
                      <a16:colId xmlns:a16="http://schemas.microsoft.com/office/drawing/2014/main" val="20000"/>
                    </a:ext>
                  </a:extLst>
                </a:gridCol>
                <a:gridCol w="289810">
                  <a:extLst>
                    <a:ext uri="{9D8B030D-6E8A-4147-A177-3AD203B41FA5}">
                      <a16:colId xmlns:a16="http://schemas.microsoft.com/office/drawing/2014/main" val="20001"/>
                    </a:ext>
                  </a:extLst>
                </a:gridCol>
                <a:gridCol w="492442">
                  <a:extLst>
                    <a:ext uri="{9D8B030D-6E8A-4147-A177-3AD203B41FA5}">
                      <a16:colId xmlns:a16="http://schemas.microsoft.com/office/drawing/2014/main" val="20002"/>
                    </a:ext>
                  </a:extLst>
                </a:gridCol>
              </a:tblGrid>
              <a:tr h="370840">
                <a:tc>
                  <a:txBody>
                    <a:bodyPr/>
                    <a:lstStyle/>
                    <a:p>
                      <a:r>
                        <a:rPr lang="en-US" dirty="0" smtClean="0"/>
                        <a:t>Fixed Exchange Rates</a:t>
                      </a:r>
                      <a:endParaRPr lang="en-US" dirty="0"/>
                    </a:p>
                  </a:txBody>
                  <a:tcPr/>
                </a:tc>
                <a:tc>
                  <a:txBody>
                    <a:bodyPr/>
                    <a:lstStyle/>
                    <a:p>
                      <a:pPr algn="ctr"/>
                      <a:r>
                        <a:rPr lang="en-US" i="1" dirty="0" smtClean="0"/>
                        <a:t>Y</a:t>
                      </a:r>
                      <a:endParaRPr lang="en-US" dirty="0"/>
                    </a:p>
                  </a:txBody>
                  <a:tcPr/>
                </a:tc>
                <a:tc>
                  <a:txBody>
                    <a:bodyPr/>
                    <a:lstStyle/>
                    <a:p>
                      <a:pPr algn="ctr"/>
                      <a:r>
                        <a:rPr lang="en-US" i="1" dirty="0" smtClean="0"/>
                        <a:t>CA</a:t>
                      </a:r>
                      <a:endParaRPr lang="en-US" dirty="0"/>
                    </a:p>
                  </a:txBody>
                  <a:tcPr/>
                </a:tc>
                <a:extLst>
                  <a:ext uri="{0D108BD9-81ED-4DB2-BD59-A6C34878D82A}">
                    <a16:rowId xmlns:a16="http://schemas.microsoft.com/office/drawing/2014/main" val="10000"/>
                  </a:ext>
                </a:extLst>
              </a:tr>
              <a:tr h="370840">
                <a:tc>
                  <a:txBody>
                    <a:bodyPr/>
                    <a:lstStyle/>
                    <a:p>
                      <a:r>
                        <a:rPr lang="en-US" dirty="0" smtClean="0"/>
                        <a:t>Government Spending (</a:t>
                      </a:r>
                      <a:r>
                        <a:rPr lang="en-US" i="1" dirty="0" smtClean="0"/>
                        <a:t>G</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1"/>
                  </a:ext>
                </a:extLst>
              </a:tr>
              <a:tr h="370840">
                <a:tc>
                  <a:txBody>
                    <a:bodyPr/>
                    <a:lstStyle/>
                    <a:p>
                      <a:r>
                        <a:rPr lang="en-US" dirty="0" smtClean="0"/>
                        <a:t>Business Investment Spending (</a:t>
                      </a:r>
                      <a:r>
                        <a:rPr lang="en-US" i="1" dirty="0" smtClean="0"/>
                        <a:t>I</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Net Tax Revenues (</a:t>
                      </a:r>
                      <a:r>
                        <a:rPr lang="en-US" i="1" dirty="0" smtClean="0"/>
                        <a:t>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Foreign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i="1" dirty="0" smtClean="0"/>
                        <a:t>C</a:t>
                      </a:r>
                      <a:r>
                        <a:rPr lang="en-US" i="0" dirty="0" smtClean="0"/>
                        <a:t>-shock</a:t>
                      </a:r>
                      <a:r>
                        <a:rPr lang="en-US" i="0" baseline="0" dirty="0" smtClean="0"/>
                        <a:t> (</a:t>
                      </a:r>
                      <a:r>
                        <a:rPr lang="en-US" i="1" baseline="0" dirty="0" smtClean="0"/>
                        <a:t>C</a:t>
                      </a:r>
                      <a:r>
                        <a:rPr lang="en-US" i="0" baseline="-25000" dirty="0" smtClean="0"/>
                        <a:t>0</a:t>
                      </a:r>
                      <a:r>
                        <a:rPr lang="en-US" i="0" baseline="0" dirty="0" smtClean="0"/>
                        <a:t>)</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CA</a:t>
                      </a:r>
                      <a:r>
                        <a:rPr lang="en-US" i="0" dirty="0" smtClean="0"/>
                        <a:t>-shocks</a:t>
                      </a:r>
                      <a:r>
                        <a:rPr lang="en-US" i="0" dirty="0" smtClean="0">
                          <a:solidFill>
                            <a:schemeClr val="tx1"/>
                          </a:solidFill>
                        </a:rPr>
                        <a:t> </a:t>
                      </a:r>
                      <a:r>
                        <a:rPr lang="en-US" dirty="0" smtClean="0">
                          <a:solidFill>
                            <a:schemeClr val="tx1"/>
                          </a:solidFill>
                        </a:rPr>
                        <a:t>(</a:t>
                      </a:r>
                      <a:r>
                        <a:rPr lang="en-US" i="1" dirty="0" smtClean="0">
                          <a:solidFill>
                            <a:schemeClr val="tx1"/>
                          </a:solidFill>
                        </a:rPr>
                        <a:t>CA</a:t>
                      </a:r>
                      <a:r>
                        <a:rPr lang="en-US" baseline="-25000" dirty="0" smtClean="0">
                          <a:solidFill>
                            <a:schemeClr val="tx1"/>
                          </a:solidFill>
                        </a:rPr>
                        <a:t>0</a:t>
                      </a:r>
                      <a:r>
                        <a:rPr lang="en-US" dirty="0" smtClean="0">
                          <a:solidFill>
                            <a:schemeClr val="tx1"/>
                          </a:solidFill>
                        </a:rPr>
                        <a:t>)</a:t>
                      </a:r>
                      <a:endParaRPr lang="en-US" i="1"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6"/>
                  </a:ext>
                </a:extLst>
              </a:tr>
              <a:tr h="370840">
                <a:tc>
                  <a:txBody>
                    <a:bodyPr/>
                    <a:lstStyle/>
                    <a:p>
                      <a:r>
                        <a:rPr lang="en-US" dirty="0" smtClean="0"/>
                        <a:t>Domestic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7"/>
                  </a:ext>
                </a:extLst>
              </a:tr>
              <a:tr h="370840">
                <a:tc>
                  <a:txBody>
                    <a:bodyPr/>
                    <a:lstStyle/>
                    <a:p>
                      <a:r>
                        <a:rPr lang="en-US" dirty="0" smtClean="0"/>
                        <a:t>Target Exchange Rate (</a:t>
                      </a:r>
                      <a:r>
                        <a:rPr lang="en-US" i="1" dirty="0" err="1" smtClean="0"/>
                        <a:t>E</a:t>
                      </a:r>
                      <a:r>
                        <a:rPr lang="en-US" baseline="30000" dirty="0" err="1" smtClean="0"/>
                        <a:t>target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8"/>
                  </a:ext>
                </a:extLst>
              </a:tr>
              <a:tr h="370840">
                <a:tc>
                  <a:txBody>
                    <a:bodyPr/>
                    <a:lstStyle/>
                    <a:p>
                      <a:r>
                        <a:rPr lang="en-US" dirty="0" smtClean="0"/>
                        <a:t>Expected</a:t>
                      </a:r>
                      <a:r>
                        <a:rPr lang="en-US" baseline="0" dirty="0" smtClean="0"/>
                        <a:t> Future Exchange Rate (</a:t>
                      </a:r>
                      <a:r>
                        <a:rPr lang="en-US" i="1" baseline="0" dirty="0" err="1" smtClean="0"/>
                        <a:t>E</a:t>
                      </a:r>
                      <a:r>
                        <a:rPr lang="en-US" baseline="30000" dirty="0" err="1" smtClean="0"/>
                        <a:t>e</a:t>
                      </a:r>
                      <a:r>
                        <a:rPr lang="en-US" baseline="0" dirty="0" smtClean="0"/>
                        <a:t>)</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09"/>
                  </a:ext>
                </a:extLst>
              </a:tr>
              <a:tr h="370840">
                <a:tc>
                  <a:txBody>
                    <a:bodyPr/>
                    <a:lstStyle/>
                    <a:p>
                      <a:r>
                        <a:rPr lang="en-US" dirty="0" smtClean="0"/>
                        <a:t>Foreign Interest Rate (</a:t>
                      </a:r>
                      <a:r>
                        <a:rPr lang="en-US" i="1" dirty="0" smtClean="0"/>
                        <a:t>R</a:t>
                      </a:r>
                      <a:r>
                        <a:rPr lang="en-US" dirty="0" smtClean="0"/>
                        <a:t>*)</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a:t>
                      </a:r>
                      <a:r>
                        <a:rPr lang="en-US" i="0" dirty="0" smtClean="0"/>
                        <a:t>-shock (</a:t>
                      </a:r>
                      <a:r>
                        <a:rPr lang="en-US" sz="1800" i="1" baseline="0" dirty="0" smtClean="0"/>
                        <a:t>L</a:t>
                      </a:r>
                      <a:r>
                        <a:rPr lang="en-US" sz="1800" i="0" baseline="-25000" dirty="0" smtClean="0"/>
                        <a:t>0</a:t>
                      </a:r>
                      <a:r>
                        <a:rPr lang="en-US" i="0" dirty="0" smtClean="0"/>
                        <a:t>)</a:t>
                      </a:r>
                      <a:endParaRPr lang="en-US" i="1" dirty="0" smtClean="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11"/>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115341022"/>
              </p:ext>
            </p:extLst>
          </p:nvPr>
        </p:nvGraphicFramePr>
        <p:xfrm>
          <a:off x="6329686" y="1598772"/>
          <a:ext cx="4308788" cy="4450080"/>
        </p:xfrm>
        <a:graphic>
          <a:graphicData uri="http://schemas.openxmlformats.org/drawingml/2006/table">
            <a:tbl>
              <a:tblPr firstRow="1" bandRow="1">
                <a:tableStyleId>{5C22544A-7EE6-4342-B048-85BDC9FD1C3A}</a:tableStyleId>
              </a:tblPr>
              <a:tblGrid>
                <a:gridCol w="3526536">
                  <a:extLst>
                    <a:ext uri="{9D8B030D-6E8A-4147-A177-3AD203B41FA5}">
                      <a16:colId xmlns:a16="http://schemas.microsoft.com/office/drawing/2014/main" val="20000"/>
                    </a:ext>
                  </a:extLst>
                </a:gridCol>
                <a:gridCol w="289810">
                  <a:extLst>
                    <a:ext uri="{9D8B030D-6E8A-4147-A177-3AD203B41FA5}">
                      <a16:colId xmlns:a16="http://schemas.microsoft.com/office/drawing/2014/main" val="20001"/>
                    </a:ext>
                  </a:extLst>
                </a:gridCol>
                <a:gridCol w="492442">
                  <a:extLst>
                    <a:ext uri="{9D8B030D-6E8A-4147-A177-3AD203B41FA5}">
                      <a16:colId xmlns:a16="http://schemas.microsoft.com/office/drawing/2014/main" val="20002"/>
                    </a:ext>
                  </a:extLst>
                </a:gridCol>
              </a:tblGrid>
              <a:tr h="370840">
                <a:tc>
                  <a:txBody>
                    <a:bodyPr/>
                    <a:lstStyle/>
                    <a:p>
                      <a:r>
                        <a:rPr lang="en-US" dirty="0" smtClean="0"/>
                        <a:t>Flexible Exchange Rates (Ch. 17)</a:t>
                      </a:r>
                      <a:endParaRPr lang="en-US" dirty="0"/>
                    </a:p>
                  </a:txBody>
                  <a:tcPr/>
                </a:tc>
                <a:tc>
                  <a:txBody>
                    <a:bodyPr/>
                    <a:lstStyle/>
                    <a:p>
                      <a:pPr algn="ctr"/>
                      <a:r>
                        <a:rPr lang="en-US" i="1" dirty="0" smtClean="0"/>
                        <a:t>Y</a:t>
                      </a:r>
                      <a:endParaRPr lang="en-US" dirty="0"/>
                    </a:p>
                  </a:txBody>
                  <a:tcPr/>
                </a:tc>
                <a:tc>
                  <a:txBody>
                    <a:bodyPr/>
                    <a:lstStyle/>
                    <a:p>
                      <a:pPr algn="ctr"/>
                      <a:r>
                        <a:rPr lang="en-US" i="1" dirty="0" smtClean="0"/>
                        <a:t>CA</a:t>
                      </a:r>
                      <a:endParaRPr lang="en-US" dirty="0"/>
                    </a:p>
                  </a:txBody>
                  <a:tcPr/>
                </a:tc>
                <a:extLst>
                  <a:ext uri="{0D108BD9-81ED-4DB2-BD59-A6C34878D82A}">
                    <a16:rowId xmlns:a16="http://schemas.microsoft.com/office/drawing/2014/main" val="10000"/>
                  </a:ext>
                </a:extLst>
              </a:tr>
              <a:tr h="370840">
                <a:tc>
                  <a:txBody>
                    <a:bodyPr/>
                    <a:lstStyle/>
                    <a:p>
                      <a:r>
                        <a:rPr lang="en-US" dirty="0" smtClean="0"/>
                        <a:t>Government Spending (</a:t>
                      </a:r>
                      <a:r>
                        <a:rPr lang="en-US" i="1" dirty="0" smtClean="0"/>
                        <a:t>G</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1"/>
                  </a:ext>
                </a:extLst>
              </a:tr>
              <a:tr h="370840">
                <a:tc>
                  <a:txBody>
                    <a:bodyPr/>
                    <a:lstStyle/>
                    <a:p>
                      <a:r>
                        <a:rPr lang="en-US" dirty="0" smtClean="0"/>
                        <a:t>Business Investment Spending (</a:t>
                      </a:r>
                      <a:r>
                        <a:rPr lang="en-US" i="1" dirty="0" smtClean="0"/>
                        <a:t>I</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Net Tax Revenues (</a:t>
                      </a:r>
                      <a:r>
                        <a:rPr lang="en-US" i="1" dirty="0" smtClean="0"/>
                        <a:t>T</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Foreign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i="1" dirty="0" smtClean="0"/>
                        <a:t>C</a:t>
                      </a:r>
                      <a:r>
                        <a:rPr lang="en-US" i="0" dirty="0" smtClean="0"/>
                        <a:t>-shock</a:t>
                      </a:r>
                      <a:r>
                        <a:rPr lang="en-US" i="0" baseline="0" dirty="0" smtClean="0"/>
                        <a:t> (</a:t>
                      </a:r>
                      <a:r>
                        <a:rPr lang="en-US" i="1" baseline="0" dirty="0" smtClean="0"/>
                        <a:t>C</a:t>
                      </a:r>
                      <a:r>
                        <a:rPr lang="en-US" i="0" baseline="-25000" dirty="0" smtClean="0"/>
                        <a:t>0</a:t>
                      </a:r>
                      <a:r>
                        <a:rPr lang="en-US" i="0" baseline="0" dirty="0" smtClean="0"/>
                        <a:t>)</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CA</a:t>
                      </a:r>
                      <a:r>
                        <a:rPr lang="en-US" i="0" dirty="0" smtClean="0"/>
                        <a:t>-shocks</a:t>
                      </a:r>
                      <a:r>
                        <a:rPr lang="en-US" i="0" dirty="0" smtClean="0">
                          <a:solidFill>
                            <a:schemeClr val="tx1"/>
                          </a:solidFill>
                        </a:rPr>
                        <a:t> </a:t>
                      </a:r>
                      <a:r>
                        <a:rPr lang="en-US" dirty="0" smtClean="0">
                          <a:solidFill>
                            <a:schemeClr val="tx1"/>
                          </a:solidFill>
                        </a:rPr>
                        <a:t>(</a:t>
                      </a:r>
                      <a:r>
                        <a:rPr lang="en-US" i="1" dirty="0" smtClean="0">
                          <a:solidFill>
                            <a:schemeClr val="tx1"/>
                          </a:solidFill>
                        </a:rPr>
                        <a:t>CA</a:t>
                      </a:r>
                      <a:r>
                        <a:rPr lang="en-US" baseline="-25000" dirty="0" smtClean="0">
                          <a:solidFill>
                            <a:schemeClr val="tx1"/>
                          </a:solidFill>
                        </a:rPr>
                        <a:t>0</a:t>
                      </a:r>
                      <a:r>
                        <a:rPr lang="en-US" dirty="0" smtClean="0">
                          <a:solidFill>
                            <a:schemeClr val="tx1"/>
                          </a:solidFill>
                        </a:rPr>
                        <a:t>)</a:t>
                      </a:r>
                      <a:endParaRPr lang="en-US" i="1" dirty="0" smtClean="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6"/>
                  </a:ext>
                </a:extLst>
              </a:tr>
              <a:tr h="370840">
                <a:tc>
                  <a:txBody>
                    <a:bodyPr/>
                    <a:lstStyle/>
                    <a:p>
                      <a:r>
                        <a:rPr lang="en-US" dirty="0" smtClean="0"/>
                        <a:t>Domestic Price Level (</a:t>
                      </a:r>
                      <a:r>
                        <a:rPr lang="en-US" i="1" dirty="0" smtClean="0"/>
                        <a:t>P</a:t>
                      </a: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7"/>
                  </a:ext>
                </a:extLst>
              </a:tr>
              <a:tr h="370840">
                <a:tc>
                  <a:txBody>
                    <a:bodyPr/>
                    <a:lstStyle/>
                    <a:p>
                      <a:r>
                        <a:rPr lang="en-US" dirty="0" smtClean="0">
                          <a:solidFill>
                            <a:srgbClr val="FF0000"/>
                          </a:solidFill>
                        </a:rPr>
                        <a:t>Money Supply (</a:t>
                      </a:r>
                      <a:r>
                        <a:rPr lang="en-US" i="1" dirty="0" err="1" smtClean="0">
                          <a:solidFill>
                            <a:srgbClr val="FF0000"/>
                          </a:solidFill>
                        </a:rPr>
                        <a:t>M</a:t>
                      </a:r>
                      <a:r>
                        <a:rPr lang="en-US" baseline="30000" dirty="0" err="1" smtClean="0">
                          <a:solidFill>
                            <a:srgbClr val="FF0000"/>
                          </a:solidFill>
                        </a:rPr>
                        <a:t>s</a:t>
                      </a: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08"/>
                  </a:ext>
                </a:extLst>
              </a:tr>
              <a:tr h="370840">
                <a:tc>
                  <a:txBody>
                    <a:bodyPr/>
                    <a:lstStyle/>
                    <a:p>
                      <a:r>
                        <a:rPr lang="en-US" dirty="0" smtClean="0"/>
                        <a:t>Expected</a:t>
                      </a:r>
                      <a:r>
                        <a:rPr lang="en-US" baseline="0" dirty="0" smtClean="0"/>
                        <a:t> Future Exchange Rate (</a:t>
                      </a:r>
                      <a:r>
                        <a:rPr lang="en-US" i="1" baseline="0" dirty="0" err="1" smtClean="0"/>
                        <a:t>E</a:t>
                      </a:r>
                      <a:r>
                        <a:rPr lang="en-US" baseline="30000" dirty="0" err="1" smtClean="0"/>
                        <a:t>e</a:t>
                      </a:r>
                      <a:r>
                        <a:rPr lang="en-US" baseline="0"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09"/>
                  </a:ext>
                </a:extLst>
              </a:tr>
              <a:tr h="370840">
                <a:tc>
                  <a:txBody>
                    <a:bodyPr/>
                    <a:lstStyle/>
                    <a:p>
                      <a:r>
                        <a:rPr lang="en-US" dirty="0" smtClean="0"/>
                        <a:t>Foreign Interest Rate (</a:t>
                      </a:r>
                      <a:r>
                        <a:rPr lang="en-US" i="1" dirty="0" smtClean="0"/>
                        <a:t>R</a:t>
                      </a:r>
                      <a:r>
                        <a:rPr lang="en-US"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a:t>
                      </a:r>
                      <a:r>
                        <a:rPr lang="en-US" i="0" dirty="0" smtClean="0"/>
                        <a:t>-shock (</a:t>
                      </a:r>
                      <a:r>
                        <a:rPr lang="en-US" sz="1800" i="1" baseline="0" dirty="0" smtClean="0"/>
                        <a:t>L</a:t>
                      </a:r>
                      <a:r>
                        <a:rPr lang="en-US" sz="1800" i="0" baseline="-25000" dirty="0" smtClean="0"/>
                        <a:t>0</a:t>
                      </a:r>
                      <a:r>
                        <a:rPr lang="en-US" i="0" dirty="0" smtClean="0"/>
                        <a:t>)</a:t>
                      </a:r>
                      <a:endParaRPr lang="en-US" i="1" dirty="0" smtClean="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11"/>
                  </a:ext>
                </a:extLst>
              </a:tr>
            </a:tbl>
          </a:graphicData>
        </a:graphic>
      </p:graphicFrame>
      <p:sp>
        <p:nvSpPr>
          <p:cNvPr id="6" name="TextBox 5"/>
          <p:cNvSpPr txBox="1"/>
          <p:nvPr/>
        </p:nvSpPr>
        <p:spPr>
          <a:xfrm>
            <a:off x="1729100" y="6178609"/>
            <a:ext cx="8870535" cy="523220"/>
          </a:xfrm>
          <a:prstGeom prst="rect">
            <a:avLst/>
          </a:prstGeom>
          <a:solidFill>
            <a:schemeClr val="accent5">
              <a:lumMod val="60000"/>
              <a:lumOff val="40000"/>
            </a:schemeClr>
          </a:solidFill>
        </p:spPr>
        <p:txBody>
          <a:bodyPr wrap="square" rtlCol="0">
            <a:spAutoFit/>
          </a:bodyPr>
          <a:lstStyle/>
          <a:p>
            <a:r>
              <a:rPr lang="en-US" sz="1400" b="1" dirty="0"/>
              <a:t>As we saw earlier, under fixed exchange rates, any variable that shifts the </a:t>
            </a:r>
            <a:r>
              <a:rPr lang="en-US" sz="1400" b="1" i="1" dirty="0"/>
              <a:t>AA</a:t>
            </a:r>
            <a:r>
              <a:rPr lang="en-US" sz="1400" b="1" dirty="0"/>
              <a:t> curve is totally reversed by the central bank in order to keep the exchange rate fixed. That explains the zeroes on the left table.</a:t>
            </a:r>
          </a:p>
        </p:txBody>
      </p:sp>
    </p:spTree>
    <p:extLst>
      <p:ext uri="{BB962C8B-B14F-4D97-AF65-F5344CB8AC3E}">
        <p14:creationId xmlns:p14="http://schemas.microsoft.com/office/powerpoint/2010/main" val="2559458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of Payments Crises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5829106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2800" dirty="0"/>
              <a:t>Fig. 18-4: Effect of </a:t>
            </a:r>
            <a:r>
              <a:rPr lang="en-US" sz="2800" i="1" dirty="0"/>
              <a:t>the Expectation of </a:t>
            </a:r>
            <a:r>
              <a:rPr lang="en-US" sz="2800" dirty="0"/>
              <a:t>a Currency Devaluation</a:t>
            </a:r>
          </a:p>
        </p:txBody>
      </p:sp>
      <p:pic>
        <p:nvPicPr>
          <p:cNvPr id="112653" name="Picture 13" descr="fig18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555750"/>
            <a:ext cx="5103812" cy="4738688"/>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37"/>
          <p:cNvSpPr txBox="1">
            <a:spLocks noChangeArrowheads="1"/>
          </p:cNvSpPr>
          <p:nvPr/>
        </p:nvSpPr>
        <p:spPr bwMode="auto">
          <a:xfrm>
            <a:off x="7177547" y="1555750"/>
            <a:ext cx="4552335"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600" b="1" dirty="0"/>
              <a:t>If a devaluation (an </a:t>
            </a:r>
            <a:r>
              <a:rPr lang="en-US" sz="1600" b="1" i="1" dirty="0"/>
              <a:t>increase</a:t>
            </a:r>
            <a:r>
              <a:rPr lang="en-US" sz="1600" b="1" dirty="0"/>
              <a:t> in </a:t>
            </a:r>
            <a:r>
              <a:rPr lang="en-US" sz="1600" b="1" i="1" dirty="0"/>
              <a:t>E</a:t>
            </a:r>
            <a:r>
              <a:rPr lang="en-US" sz="1600" b="1" dirty="0"/>
              <a:t>) is widely expected, there is an increase in </a:t>
            </a:r>
            <a:r>
              <a:rPr lang="en-US" sz="1600" b="1" i="1" dirty="0" err="1"/>
              <a:t>E</a:t>
            </a:r>
            <a:r>
              <a:rPr lang="en-US" sz="1600" b="1" baseline="30000" dirty="0" err="1"/>
              <a:t>e</a:t>
            </a:r>
            <a:r>
              <a:rPr lang="en-US" sz="1600" b="1" dirty="0"/>
              <a:t>. As a result, the </a:t>
            </a:r>
            <a:r>
              <a:rPr lang="en-US" sz="1600" b="1" i="1" dirty="0"/>
              <a:t>AA</a:t>
            </a:r>
            <a:r>
              <a:rPr lang="en-US" sz="1600" b="1" dirty="0"/>
              <a:t> curve shifts right. </a:t>
            </a:r>
          </a:p>
          <a:p>
            <a:pPr>
              <a:spcBef>
                <a:spcPct val="50000"/>
              </a:spcBef>
            </a:pPr>
            <a:r>
              <a:rPr lang="en-US" sz="1600" b="1" dirty="0"/>
              <a:t>To keep </a:t>
            </a:r>
            <a:r>
              <a:rPr lang="en-US" sz="1600" b="1" i="1" dirty="0"/>
              <a:t>E</a:t>
            </a:r>
            <a:r>
              <a:rPr lang="en-US" sz="1600" b="1" dirty="0"/>
              <a:t> fixed, the central bank  must sell its foreign currency reserves and thereby reduce the domestic money supply and bring the </a:t>
            </a:r>
            <a:r>
              <a:rPr lang="en-US" sz="1600" b="1" i="1" dirty="0"/>
              <a:t>AA</a:t>
            </a:r>
            <a:r>
              <a:rPr lang="en-US" sz="1600" b="1" dirty="0"/>
              <a:t> curve back to where it was. </a:t>
            </a:r>
          </a:p>
          <a:p>
            <a:pPr>
              <a:spcBef>
                <a:spcPct val="50000"/>
              </a:spcBef>
            </a:pPr>
            <a:r>
              <a:rPr lang="en-US" sz="1600" b="1" dirty="0"/>
              <a:t>So, the mere expectation of a devaluation may cause the central bank to lose a lot of its reserves. </a:t>
            </a:r>
          </a:p>
          <a:p>
            <a:pPr>
              <a:spcBef>
                <a:spcPct val="50000"/>
              </a:spcBef>
            </a:pPr>
            <a:r>
              <a:rPr lang="en-US" sz="1600" b="1" dirty="0"/>
              <a:t>If its reserves are inadequate, the central bank may be forced to devalue or to simply abandon the fixed exchange rate system and switch to flexible exchange rates.</a:t>
            </a:r>
          </a:p>
        </p:txBody>
      </p:sp>
    </p:spTree>
    <p:extLst>
      <p:ext uri="{BB962C8B-B14F-4D97-AF65-F5344CB8AC3E}">
        <p14:creationId xmlns:p14="http://schemas.microsoft.com/office/powerpoint/2010/main" val="2696162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Balance of Payments </a:t>
            </a:r>
            <a:br>
              <a:rPr lang="en-US" dirty="0"/>
            </a:br>
            <a:r>
              <a:rPr lang="en-US" dirty="0"/>
              <a:t>Crises and Capital Flight</a:t>
            </a:r>
          </a:p>
        </p:txBody>
      </p:sp>
      <p:sp>
        <p:nvSpPr>
          <p:cNvPr id="54275" name="Rectangle 3"/>
          <p:cNvSpPr>
            <a:spLocks noGrp="1" noChangeArrowheads="1"/>
          </p:cNvSpPr>
          <p:nvPr>
            <p:ph idx="1"/>
          </p:nvPr>
        </p:nvSpPr>
        <p:spPr/>
        <p:txBody>
          <a:bodyPr/>
          <a:lstStyle/>
          <a:p>
            <a:r>
              <a:rPr lang="en-US" b="1"/>
              <a:t>Balance of payments crisis</a:t>
            </a:r>
          </a:p>
          <a:p>
            <a:pPr lvl="1"/>
            <a:r>
              <a:rPr lang="en-US"/>
              <a:t>It is a sharp fall in official foreign reserves sparked by a change in expectations about the future exchange rate.</a:t>
            </a:r>
          </a:p>
          <a:p>
            <a:endParaRPr lang="en-US"/>
          </a:p>
        </p:txBody>
      </p:sp>
    </p:spTree>
    <p:extLst>
      <p:ext uri="{BB962C8B-B14F-4D97-AF65-F5344CB8AC3E}">
        <p14:creationId xmlns:p14="http://schemas.microsoft.com/office/powerpoint/2010/main" val="16383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Balance of Payments </a:t>
            </a:r>
            <a:br>
              <a:rPr lang="en-US" dirty="0"/>
            </a:br>
            <a:r>
              <a:rPr lang="en-US" dirty="0"/>
              <a:t>Crises and Capital Flight</a:t>
            </a:r>
          </a:p>
        </p:txBody>
      </p:sp>
      <p:sp>
        <p:nvSpPr>
          <p:cNvPr id="57347" name="Rectangle 3"/>
          <p:cNvSpPr>
            <a:spLocks noGrp="1" noChangeArrowheads="1"/>
          </p:cNvSpPr>
          <p:nvPr>
            <p:ph idx="1"/>
          </p:nvPr>
        </p:nvSpPr>
        <p:spPr/>
        <p:txBody>
          <a:bodyPr/>
          <a:lstStyle/>
          <a:p>
            <a:r>
              <a:rPr lang="en-US" dirty="0"/>
              <a:t>The </a:t>
            </a:r>
            <a:r>
              <a:rPr lang="en-US" dirty="0" smtClean="0"/>
              <a:t>mere expectation </a:t>
            </a:r>
            <a:r>
              <a:rPr lang="en-US" dirty="0"/>
              <a:t>of a future devaluation causes:</a:t>
            </a:r>
          </a:p>
          <a:p>
            <a:pPr lvl="1"/>
            <a:r>
              <a:rPr lang="en-US" dirty="0"/>
              <a:t>A balance of payments crisis marked by a sharp fall in reserves</a:t>
            </a:r>
          </a:p>
          <a:p>
            <a:pPr lvl="1"/>
            <a:r>
              <a:rPr lang="en-US" dirty="0"/>
              <a:t>A rise in the home interest rate above the world interest rate</a:t>
            </a:r>
          </a:p>
          <a:p>
            <a:r>
              <a:rPr lang="en-US" dirty="0"/>
              <a:t>An expected </a:t>
            </a:r>
            <a:r>
              <a:rPr lang="en-US" i="1" dirty="0"/>
              <a:t>revaluation</a:t>
            </a:r>
            <a:r>
              <a:rPr lang="en-US" dirty="0"/>
              <a:t> causes the opposite effects of an expected devaluation.</a:t>
            </a:r>
          </a:p>
          <a:p>
            <a:endParaRPr lang="en-US" dirty="0"/>
          </a:p>
        </p:txBody>
      </p:sp>
    </p:spTree>
    <p:extLst>
      <p:ext uri="{BB962C8B-B14F-4D97-AF65-F5344CB8AC3E}">
        <p14:creationId xmlns:p14="http://schemas.microsoft.com/office/powerpoint/2010/main" val="48293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2800" b="1" dirty="0"/>
              <a:t>RECAP</a:t>
            </a:r>
            <a:r>
              <a:rPr lang="en-US" sz="2800" dirty="0"/>
              <a:t> Fig. 17-8: Short-Run Equilibrium: The </a:t>
            </a:r>
            <a:br>
              <a:rPr lang="en-US" sz="2800" dirty="0"/>
            </a:br>
            <a:r>
              <a:rPr lang="en-US" sz="2800" dirty="0"/>
              <a:t>Intersection of </a:t>
            </a:r>
            <a:r>
              <a:rPr lang="en-US" sz="2800" i="1" dirty="0"/>
              <a:t>DD</a:t>
            </a:r>
            <a:r>
              <a:rPr lang="en-US" sz="2800" dirty="0"/>
              <a:t> and </a:t>
            </a:r>
            <a:r>
              <a:rPr lang="en-US" sz="2800" i="1" dirty="0"/>
              <a:t>AA</a:t>
            </a:r>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75"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9600" y="2438400"/>
            <a:ext cx="2514600" cy="923330"/>
          </a:xfrm>
          <a:prstGeom prst="rect">
            <a:avLst/>
          </a:prstGeom>
          <a:noFill/>
        </p:spPr>
        <p:txBody>
          <a:bodyPr wrap="square" rtlCol="0">
            <a:spAutoFit/>
          </a:bodyPr>
          <a:lstStyle/>
          <a:p>
            <a:r>
              <a:rPr lang="en-US" dirty="0"/>
              <a:t>The </a:t>
            </a:r>
            <a:r>
              <a:rPr lang="en-US" i="1" dirty="0"/>
              <a:t>output</a:t>
            </a:r>
            <a:r>
              <a:rPr lang="en-US" dirty="0">
                <a:cs typeface="Times New Roman" pitchFamily="18" charset="0"/>
              </a:rPr>
              <a:t> market is in equilibrium on the </a:t>
            </a:r>
            <a:r>
              <a:rPr lang="en-US" i="1" dirty="0">
                <a:cs typeface="Times New Roman" pitchFamily="18" charset="0"/>
              </a:rPr>
              <a:t>DD</a:t>
            </a:r>
            <a:r>
              <a:rPr lang="en-US" dirty="0">
                <a:cs typeface="Times New Roman" pitchFamily="18" charset="0"/>
              </a:rPr>
              <a:t> curve</a:t>
            </a:r>
            <a:endParaRPr lang="en-US" dirty="0"/>
          </a:p>
        </p:txBody>
      </p:sp>
      <p:sp>
        <p:nvSpPr>
          <p:cNvPr id="7" name="TextBox 6"/>
          <p:cNvSpPr txBox="1"/>
          <p:nvPr/>
        </p:nvSpPr>
        <p:spPr>
          <a:xfrm>
            <a:off x="609600" y="3856672"/>
            <a:ext cx="2514600" cy="923330"/>
          </a:xfrm>
          <a:prstGeom prst="rect">
            <a:avLst/>
          </a:prstGeom>
          <a:noFill/>
        </p:spPr>
        <p:txBody>
          <a:bodyPr wrap="square" rtlCol="0">
            <a:spAutoFit/>
          </a:bodyPr>
          <a:lstStyle/>
          <a:p>
            <a:r>
              <a:rPr lang="en-US" dirty="0"/>
              <a:t>The </a:t>
            </a:r>
            <a:r>
              <a:rPr lang="en-US" i="1" dirty="0"/>
              <a:t>asset</a:t>
            </a:r>
            <a:r>
              <a:rPr lang="en-US" dirty="0"/>
              <a:t> </a:t>
            </a:r>
            <a:r>
              <a:rPr lang="en-US" dirty="0">
                <a:cs typeface="Times New Roman" pitchFamily="18" charset="0"/>
              </a:rPr>
              <a:t>markets are in equilibrium on the </a:t>
            </a:r>
            <a:r>
              <a:rPr lang="en-US" i="1" dirty="0">
                <a:cs typeface="Times New Roman" pitchFamily="18" charset="0"/>
              </a:rPr>
              <a:t>AA </a:t>
            </a:r>
            <a:r>
              <a:rPr lang="en-US" dirty="0">
                <a:cs typeface="Times New Roman" pitchFamily="18" charset="0"/>
              </a:rPr>
              <a:t>curve</a:t>
            </a:r>
            <a:endParaRPr lang="en-US" dirty="0"/>
          </a:p>
        </p:txBody>
      </p:sp>
      <p:sp>
        <p:nvSpPr>
          <p:cNvPr id="8" name="TextBox 7"/>
          <p:cNvSpPr txBox="1"/>
          <p:nvPr/>
        </p:nvSpPr>
        <p:spPr>
          <a:xfrm>
            <a:off x="8915400" y="2286000"/>
            <a:ext cx="2667000" cy="923330"/>
          </a:xfrm>
          <a:prstGeom prst="rect">
            <a:avLst/>
          </a:prstGeom>
          <a:noFill/>
        </p:spPr>
        <p:txBody>
          <a:bodyPr wrap="square" rtlCol="0">
            <a:spAutoFit/>
          </a:bodyPr>
          <a:lstStyle/>
          <a:p>
            <a:pPr>
              <a:spcBef>
                <a:spcPct val="40000"/>
              </a:spcBef>
            </a:pPr>
            <a:r>
              <a:rPr lang="en-US" dirty="0">
                <a:cs typeface="Times New Roman" pitchFamily="18" charset="0"/>
              </a:rPr>
              <a:t>The short run equilibrium occurs at the intersection of the </a:t>
            </a:r>
            <a:r>
              <a:rPr lang="en-US" i="1" dirty="0">
                <a:cs typeface="Times New Roman" pitchFamily="18" charset="0"/>
              </a:rPr>
              <a:t>DD</a:t>
            </a:r>
            <a:r>
              <a:rPr lang="en-US" dirty="0">
                <a:cs typeface="Times New Roman" pitchFamily="18" charset="0"/>
              </a:rPr>
              <a:t> and </a:t>
            </a:r>
            <a:r>
              <a:rPr lang="en-US" i="1" dirty="0">
                <a:cs typeface="Times New Roman" pitchFamily="18" charset="0"/>
              </a:rPr>
              <a:t>AA</a:t>
            </a:r>
            <a:r>
              <a:rPr lang="en-US" dirty="0">
                <a:cs typeface="Times New Roman" pitchFamily="18" charset="0"/>
              </a:rPr>
              <a:t> curves</a:t>
            </a:r>
          </a:p>
        </p:txBody>
      </p:sp>
    </p:spTree>
    <p:extLst>
      <p:ext uri="{BB962C8B-B14F-4D97-AF65-F5344CB8AC3E}">
        <p14:creationId xmlns:p14="http://schemas.microsoft.com/office/powerpoint/2010/main" val="2284931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5"/>
          <p:cNvSpPr>
            <a:spLocks noGrp="1" noChangeArrowheads="1"/>
          </p:cNvSpPr>
          <p:nvPr>
            <p:ph type="title"/>
          </p:nvPr>
        </p:nvSpPr>
        <p:spPr>
          <a:noFill/>
          <a:ln/>
        </p:spPr>
        <p:txBody>
          <a:bodyPr>
            <a:normAutofit fontScale="90000"/>
          </a:bodyPr>
          <a:lstStyle/>
          <a:p>
            <a:r>
              <a:rPr lang="en-US"/>
              <a:t>Balance of Payments </a:t>
            </a:r>
            <a:br>
              <a:rPr lang="en-US"/>
            </a:br>
            <a:r>
              <a:rPr lang="en-US"/>
              <a:t>Crises and Capital Flight</a:t>
            </a:r>
          </a:p>
        </p:txBody>
      </p:sp>
      <p:sp>
        <p:nvSpPr>
          <p:cNvPr id="58371" name="Rectangle 3"/>
          <p:cNvSpPr>
            <a:spLocks noGrp="1" noChangeArrowheads="1"/>
          </p:cNvSpPr>
          <p:nvPr>
            <p:ph idx="1"/>
          </p:nvPr>
        </p:nvSpPr>
        <p:spPr/>
        <p:txBody>
          <a:bodyPr>
            <a:normAutofit/>
          </a:bodyPr>
          <a:lstStyle/>
          <a:p>
            <a:r>
              <a:rPr lang="en-US" b="1" dirty="0"/>
              <a:t>Capital flight</a:t>
            </a:r>
          </a:p>
          <a:p>
            <a:pPr lvl="1"/>
            <a:r>
              <a:rPr lang="en-US" dirty="0" smtClean="0"/>
              <a:t>Name given to the </a:t>
            </a:r>
            <a:r>
              <a:rPr lang="en-US" dirty="0"/>
              <a:t>reserve loss accompanying a devaluation scare</a:t>
            </a:r>
          </a:p>
          <a:p>
            <a:pPr lvl="2"/>
            <a:r>
              <a:rPr lang="en-US" dirty="0"/>
              <a:t>The associated debit in the balance of payments accounts is a private capital outflow.</a:t>
            </a:r>
          </a:p>
          <a:p>
            <a:r>
              <a:rPr lang="en-US" b="1" dirty="0"/>
              <a:t>Self-fulfilling currency crises</a:t>
            </a:r>
          </a:p>
          <a:p>
            <a:pPr lvl="1"/>
            <a:r>
              <a:rPr lang="en-US" dirty="0"/>
              <a:t>It occurs when an economy is vulnerable to speculation.</a:t>
            </a:r>
          </a:p>
          <a:p>
            <a:pPr lvl="1"/>
            <a:r>
              <a:rPr lang="en-US" dirty="0"/>
              <a:t>The government may be responsible for such crises by creating or tolerating domestic economic weaknesses that invite speculators to attack the currency.</a:t>
            </a:r>
          </a:p>
        </p:txBody>
      </p:sp>
    </p:spTree>
    <p:extLst>
      <p:ext uri="{BB962C8B-B14F-4D97-AF65-F5344CB8AC3E}">
        <p14:creationId xmlns:p14="http://schemas.microsoft.com/office/powerpoint/2010/main" val="2788603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long run under fixed exchange rates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969849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Long-Run, Flexible Exchange Rates (Chapter 16)</a:t>
            </a:r>
            <a:endParaRPr lang="en-US" dirty="0"/>
          </a:p>
        </p:txBody>
      </p:sp>
      <mc:AlternateContent xmlns:mc="http://schemas.openxmlformats.org/markup-compatibility/2006" xmlns:a14="http://schemas.microsoft.com/office/drawing/2010/main">
        <mc:Choice Requires="a14">
          <p:sp>
            <p:nvSpPr>
              <p:cNvPr id="8" name="Content Placeholder 2"/>
              <p:cNvSpPr txBox="1">
                <a:spLocks/>
              </p:cNvSpPr>
              <p:nvPr/>
            </p:nvSpPr>
            <p:spPr>
              <a:xfrm>
                <a:off x="609600" y="1600201"/>
                <a:ext cx="6341806" cy="4525963"/>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14:m>
                  <m:oMath xmlns:m="http://schemas.openxmlformats.org/officeDocument/2006/math">
                    <m:r>
                      <a:rPr lang="en-US" i="1" smtClean="0">
                        <a:solidFill>
                          <a:srgbClr val="FF0000"/>
                        </a:solidFill>
                        <a:latin typeface="Cambria Math"/>
                      </a:rPr>
                      <m:t>𝐶𝐴</m:t>
                    </m:r>
                    <m:r>
                      <a:rPr lang="en-US" i="1" smtClean="0">
                        <a:solidFill>
                          <a:srgbClr val="FF0000"/>
                        </a:solidFill>
                        <a:latin typeface="Cambria Math"/>
                      </a:rPr>
                      <m:t>=</m:t>
                    </m:r>
                    <m:sSup>
                      <m:sSupPr>
                        <m:ctrlPr>
                          <a:rPr lang="en-US" i="1">
                            <a:solidFill>
                              <a:srgbClr val="FF0000"/>
                            </a:solidFill>
                            <a:latin typeface="Cambria Math" panose="02040503050406030204" pitchFamily="18" charset="0"/>
                            <a:ea typeface="Cambria Math"/>
                          </a:rPr>
                        </m:ctrlPr>
                      </m:sSupPr>
                      <m:e>
                        <m:r>
                          <a:rPr lang="en-US" i="1">
                            <a:solidFill>
                              <a:srgbClr val="FF0000"/>
                            </a:solidFill>
                            <a:latin typeface="Cambria Math"/>
                            <a:ea typeface="Cambria Math"/>
                          </a:rPr>
                          <m:t>𝑌</m:t>
                        </m:r>
                      </m:e>
                      <m:sup>
                        <m:r>
                          <a:rPr lang="en-US" i="1">
                            <a:solidFill>
                              <a:srgbClr val="FF0000"/>
                            </a:solidFill>
                            <a:latin typeface="Cambria Math"/>
                            <a:ea typeface="Cambria Math"/>
                          </a:rPr>
                          <m:t>𝑓</m:t>
                        </m:r>
                      </m:sup>
                    </m:sSup>
                    <m:r>
                      <a:rPr lang="en-US" i="1">
                        <a:solidFill>
                          <a:srgbClr val="FF0000"/>
                        </a:solidFill>
                        <a:latin typeface="Cambria Math"/>
                      </a:rPr>
                      <m:t>−</m:t>
                    </m:r>
                    <m:r>
                      <a:rPr lang="en-US" i="1" smtClean="0">
                        <a:solidFill>
                          <a:srgbClr val="FF0000"/>
                        </a:solidFill>
                        <a:latin typeface="Cambria Math" panose="02040503050406030204" pitchFamily="18" charset="0"/>
                      </a:rPr>
                      <m:t>𝐶</m:t>
                    </m:r>
                    <m:d>
                      <m:dPr>
                        <m:ctrlPr>
                          <a:rPr lang="en-US" i="1" smtClean="0">
                            <a:solidFill>
                              <a:srgbClr val="FF0000"/>
                            </a:solidFill>
                            <a:latin typeface="Cambria Math" panose="02040503050406030204" pitchFamily="18" charset="0"/>
                          </a:rPr>
                        </m:ctrlPr>
                      </m:dPr>
                      <m:e>
                        <m:sSub>
                          <m:sSubPr>
                            <m:ctrlPr>
                              <a:rPr lang="en-US" i="1" smtClean="0">
                                <a:solidFill>
                                  <a:srgbClr val="FF0000"/>
                                </a:solidFill>
                                <a:latin typeface="Cambria Math" panose="02040503050406030204" pitchFamily="18" charset="0"/>
                              </a:rPr>
                            </m:ctrlPr>
                          </m:sSubPr>
                          <m:e>
                            <m:r>
                              <a:rPr lang="en-US" i="1" smtClean="0">
                                <a:solidFill>
                                  <a:srgbClr val="FF0000"/>
                                </a:solidFill>
                                <a:latin typeface="Cambria Math" panose="02040503050406030204" pitchFamily="18" charset="0"/>
                              </a:rPr>
                              <m:t>𝐶</m:t>
                            </m:r>
                          </m:e>
                          <m:sub>
                            <m:r>
                              <a:rPr lang="en-US" i="1" smtClean="0">
                                <a:solidFill>
                                  <a:srgbClr val="FF0000"/>
                                </a:solidFill>
                                <a:latin typeface="Cambria Math" panose="02040503050406030204" pitchFamily="18" charset="0"/>
                              </a:rPr>
                              <m:t>0</m:t>
                            </m:r>
                          </m:sub>
                        </m:sSub>
                        <m:r>
                          <a:rPr lang="en-US" i="1" smtClean="0">
                            <a:solidFill>
                              <a:srgbClr val="FF0000"/>
                            </a:solidFill>
                            <a:latin typeface="Cambria Math" panose="02040503050406030204" pitchFamily="18" charset="0"/>
                          </a:rPr>
                          <m:t>, </m:t>
                        </m:r>
                        <m:sSup>
                          <m:sSupPr>
                            <m:ctrlPr>
                              <a:rPr lang="en-US" i="1" smtClean="0">
                                <a:solidFill>
                                  <a:srgbClr val="FF0000"/>
                                </a:solidFill>
                                <a:latin typeface="Cambria Math" panose="02040503050406030204" pitchFamily="18" charset="0"/>
                              </a:rPr>
                            </m:ctrlPr>
                          </m:sSupPr>
                          <m:e>
                            <m:r>
                              <a:rPr lang="en-US" i="1" smtClean="0">
                                <a:solidFill>
                                  <a:srgbClr val="FF0000"/>
                                </a:solidFill>
                                <a:latin typeface="Cambria Math" panose="02040503050406030204" pitchFamily="18" charset="0"/>
                              </a:rPr>
                              <m:t>𝑌</m:t>
                            </m:r>
                          </m:e>
                          <m:sup>
                            <m:r>
                              <a:rPr lang="en-US" i="1" smtClean="0">
                                <a:solidFill>
                                  <a:srgbClr val="FF0000"/>
                                </a:solidFill>
                                <a:latin typeface="Cambria Math" panose="02040503050406030204" pitchFamily="18" charset="0"/>
                              </a:rPr>
                              <m:t>𝑓</m:t>
                            </m:r>
                          </m:sup>
                        </m:sSup>
                        <m:r>
                          <a:rPr lang="en-US" i="1" smtClean="0">
                            <a:solidFill>
                              <a:srgbClr val="FF0000"/>
                            </a:solidFill>
                            <a:latin typeface="Cambria Math" panose="02040503050406030204" pitchFamily="18" charset="0"/>
                          </a:rPr>
                          <m:t>−</m:t>
                        </m:r>
                        <m:r>
                          <a:rPr lang="en-US" i="1" smtClean="0">
                            <a:solidFill>
                              <a:srgbClr val="FF0000"/>
                            </a:solidFill>
                            <a:latin typeface="Cambria Math" panose="02040503050406030204" pitchFamily="18" charset="0"/>
                          </a:rPr>
                          <m:t>𝑇</m:t>
                        </m:r>
                      </m:e>
                    </m:d>
                    <m:r>
                      <a:rPr lang="en-US" i="1">
                        <a:solidFill>
                          <a:srgbClr val="FF0000"/>
                        </a:solidFill>
                        <a:latin typeface="Cambria Math"/>
                      </a:rPr>
                      <m:t>−</m:t>
                    </m:r>
                    <m:r>
                      <a:rPr lang="en-US" i="1">
                        <a:solidFill>
                          <a:srgbClr val="FF0000"/>
                        </a:solidFill>
                        <a:latin typeface="Cambria Math"/>
                      </a:rPr>
                      <m:t>𝐼</m:t>
                    </m:r>
                    <m:r>
                      <a:rPr lang="en-US" i="1">
                        <a:solidFill>
                          <a:srgbClr val="FF0000"/>
                        </a:solidFill>
                        <a:latin typeface="Cambria Math"/>
                      </a:rPr>
                      <m:t>−</m:t>
                    </m:r>
                    <m:r>
                      <a:rPr lang="en-US" i="1">
                        <a:solidFill>
                          <a:srgbClr val="FF0000"/>
                        </a:solidFill>
                        <a:latin typeface="Cambria Math"/>
                      </a:rPr>
                      <m:t>𝐺</m:t>
                    </m:r>
                  </m:oMath>
                </a14:m>
                <a:endParaRPr lang="en-US" dirty="0">
                  <a:solidFill>
                    <a:srgbClr val="FF0000"/>
                  </a:solidFill>
                </a:endParaRPr>
              </a:p>
              <a:p>
                <a:r>
                  <a:rPr lang="en-US" dirty="0" smtClean="0"/>
                  <a:t>Relative PPP: </a:t>
                </a:r>
                <a14:m>
                  <m:oMath xmlns:m="http://schemas.openxmlformats.org/officeDocument/2006/math">
                    <m:r>
                      <a:rPr lang="en-US" i="1" smtClean="0">
                        <a:solidFill>
                          <a:srgbClr val="FF0000"/>
                        </a:solidFill>
                        <a:latin typeface="Cambria Math" panose="02040503050406030204" pitchFamily="18" charset="0"/>
                      </a:rPr>
                      <m:t>𝐶𝐴</m:t>
                    </m:r>
                    <m:r>
                      <a:rPr lang="en-US" i="1" smtClean="0">
                        <a:solidFill>
                          <a:srgbClr val="FF0000"/>
                        </a:solidFill>
                        <a:latin typeface="Cambria Math" panose="02040503050406030204" pitchFamily="18" charset="0"/>
                      </a:rPr>
                      <m:t>=</m:t>
                    </m:r>
                    <m:r>
                      <a:rPr lang="en-US" i="1" smtClean="0">
                        <a:solidFill>
                          <a:srgbClr val="FF0000"/>
                        </a:solidFill>
                        <a:latin typeface="Cambria Math" panose="02040503050406030204" pitchFamily="18" charset="0"/>
                      </a:rPr>
                      <m:t>𝐶𝐴</m:t>
                    </m:r>
                    <m:r>
                      <a:rPr lang="en-US" i="1" smtClean="0">
                        <a:solidFill>
                          <a:srgbClr val="FF0000"/>
                        </a:solidFill>
                        <a:latin typeface="Cambria Math" panose="02040503050406030204" pitchFamily="18" charset="0"/>
                      </a:rPr>
                      <m:t>(</m:t>
                    </m:r>
                    <m:sSub>
                      <m:sSubPr>
                        <m:ctrlPr>
                          <a:rPr lang="en-US" i="1" smtClean="0">
                            <a:solidFill>
                              <a:srgbClr val="FF0000"/>
                            </a:solidFill>
                            <a:latin typeface="Cambria Math" panose="02040503050406030204" pitchFamily="18" charset="0"/>
                          </a:rPr>
                        </m:ctrlPr>
                      </m:sSubPr>
                      <m:e>
                        <m:r>
                          <a:rPr lang="en-US" i="1" smtClean="0">
                            <a:solidFill>
                              <a:srgbClr val="FF0000"/>
                            </a:solidFill>
                            <a:latin typeface="Cambria Math" panose="02040503050406030204" pitchFamily="18" charset="0"/>
                          </a:rPr>
                          <m:t>𝐶𝐴</m:t>
                        </m:r>
                      </m:e>
                      <m:sub>
                        <m:r>
                          <a:rPr lang="en-US" i="1" smtClean="0">
                            <a:solidFill>
                              <a:srgbClr val="FF0000"/>
                            </a:solidFill>
                            <a:latin typeface="Cambria Math" panose="02040503050406030204" pitchFamily="18" charset="0"/>
                          </a:rPr>
                          <m:t>0</m:t>
                        </m:r>
                      </m:sub>
                    </m:sSub>
                    <m:r>
                      <a:rPr lang="en-US" i="1" smtClean="0">
                        <a:solidFill>
                          <a:srgbClr val="FF0000"/>
                        </a:solidFill>
                        <a:latin typeface="Cambria Math" panose="02040503050406030204" pitchFamily="18" charset="0"/>
                      </a:rPr>
                      <m:t>,</m:t>
                    </m:r>
                    <m:sSup>
                      <m:sSupPr>
                        <m:ctrlPr>
                          <a:rPr lang="en-US" i="1" smtClean="0">
                            <a:solidFill>
                              <a:srgbClr val="FF0000"/>
                            </a:solidFill>
                            <a:latin typeface="Cambria Math" panose="02040503050406030204" pitchFamily="18" charset="0"/>
                          </a:rPr>
                        </m:ctrlPr>
                      </m:sSupPr>
                      <m:e>
                        <m:r>
                          <a:rPr lang="en-US" i="1" smtClean="0">
                            <a:solidFill>
                              <a:srgbClr val="FF0000"/>
                            </a:solidFill>
                            <a:latin typeface="Cambria Math" panose="02040503050406030204" pitchFamily="18" charset="0"/>
                          </a:rPr>
                          <m:t>𝑌</m:t>
                        </m:r>
                      </m:e>
                      <m:sup>
                        <m:r>
                          <a:rPr lang="en-US" i="1" smtClean="0">
                            <a:solidFill>
                              <a:srgbClr val="FF0000"/>
                            </a:solidFill>
                            <a:latin typeface="Cambria Math" panose="02040503050406030204" pitchFamily="18" charset="0"/>
                          </a:rPr>
                          <m:t>𝑓</m:t>
                        </m:r>
                      </m:sup>
                    </m:sSup>
                    <m:r>
                      <a:rPr lang="en-US" i="1" smtClean="0">
                        <a:solidFill>
                          <a:srgbClr val="FF0000"/>
                        </a:solidFill>
                        <a:latin typeface="Cambria Math" panose="02040503050406030204" pitchFamily="18" charset="0"/>
                      </a:rPr>
                      <m:t>−</m:t>
                    </m:r>
                    <m:r>
                      <a:rPr lang="en-US" i="1" smtClean="0">
                        <a:solidFill>
                          <a:srgbClr val="FF0000"/>
                        </a:solidFill>
                        <a:latin typeface="Cambria Math" panose="02040503050406030204" pitchFamily="18" charset="0"/>
                      </a:rPr>
                      <m:t>𝑇</m:t>
                    </m:r>
                    <m:r>
                      <a:rPr lang="en-US" i="1" smtClean="0">
                        <a:solidFill>
                          <a:srgbClr val="FF0000"/>
                        </a:solidFill>
                        <a:latin typeface="Cambria Math" panose="02040503050406030204" pitchFamily="18" charset="0"/>
                      </a:rPr>
                      <m:t>,</m:t>
                    </m:r>
                    <m:r>
                      <a:rPr lang="en-US" i="1" smtClean="0">
                        <a:solidFill>
                          <a:srgbClr val="FF0000"/>
                        </a:solidFill>
                        <a:latin typeface="Cambria Math" panose="02040503050406030204" pitchFamily="18" charset="0"/>
                      </a:rPr>
                      <m:t>𝑞</m:t>
                    </m:r>
                    <m:r>
                      <a:rPr lang="en-US" i="1" smtClean="0">
                        <a:solidFill>
                          <a:srgbClr val="FF0000"/>
                        </a:solidFill>
                        <a:latin typeface="Cambria Math" panose="02040503050406030204" pitchFamily="18" charset="0"/>
                      </a:rPr>
                      <m:t>)</m:t>
                    </m:r>
                  </m:oMath>
                </a14:m>
                <a:r>
                  <a:rPr lang="en-US" i="1" dirty="0" smtClean="0">
                    <a:solidFill>
                      <a:srgbClr val="FF0000"/>
                    </a:solidFill>
                  </a:rPr>
                  <a:t> </a:t>
                </a:r>
                <a:r>
                  <a:rPr lang="en-US" dirty="0" smtClean="0"/>
                  <a:t>yields</a:t>
                </a:r>
                <a:r>
                  <a:rPr lang="en-US" i="1" dirty="0" smtClean="0"/>
                  <a:t> q</a:t>
                </a:r>
                <a:endParaRPr lang="en-US" dirty="0" smtClean="0"/>
              </a:p>
              <a:p>
                <a:r>
                  <a:rPr lang="en-US" dirty="0" smtClean="0"/>
                  <a:t>Absolute PPP: </a:t>
                </a:r>
                <a14:m>
                  <m:oMath xmlns:m="http://schemas.openxmlformats.org/officeDocument/2006/math">
                    <m:r>
                      <a:rPr lang="en-US" i="1" smtClean="0">
                        <a:solidFill>
                          <a:srgbClr val="FF0000"/>
                        </a:solidFill>
                        <a:latin typeface="Cambria Math" panose="02040503050406030204" pitchFamily="18" charset="0"/>
                      </a:rPr>
                      <m:t>𝑞</m:t>
                    </m:r>
                    <m:r>
                      <a:rPr lang="en-US" i="1" smtClean="0">
                        <a:solidFill>
                          <a:srgbClr val="FF0000"/>
                        </a:solidFill>
                        <a:latin typeface="Cambria Math" panose="02040503050406030204" pitchFamily="18" charset="0"/>
                      </a:rPr>
                      <m:t>=1</m:t>
                    </m:r>
                  </m:oMath>
                </a14:m>
                <a:endParaRPr lang="en-US" dirty="0" smtClean="0"/>
              </a:p>
              <a:p>
                <a:r>
                  <a:rPr lang="en-US" i="1" dirty="0" smtClean="0">
                    <a:solidFill>
                      <a:srgbClr val="FF0000"/>
                    </a:solidFill>
                  </a:rPr>
                  <a:t>Y</a:t>
                </a:r>
                <a:r>
                  <a:rPr lang="en-US" dirty="0" smtClean="0">
                    <a:solidFill>
                      <a:srgbClr val="FF0000"/>
                    </a:solidFill>
                  </a:rPr>
                  <a:t> = </a:t>
                </a:r>
                <a:r>
                  <a:rPr lang="en-US" i="1" dirty="0" err="1" smtClean="0">
                    <a:solidFill>
                      <a:srgbClr val="FF0000"/>
                    </a:solidFill>
                  </a:rPr>
                  <a:t>Y</a:t>
                </a:r>
                <a:r>
                  <a:rPr lang="en-US" baseline="30000" dirty="0" err="1" smtClean="0">
                    <a:solidFill>
                      <a:srgbClr val="FF0000"/>
                    </a:solidFill>
                  </a:rPr>
                  <a:t>f</a:t>
                </a:r>
                <a:endParaRPr lang="en-US" dirty="0" smtClean="0"/>
              </a:p>
              <a:p>
                <a14:m>
                  <m:oMath xmlns:m="http://schemas.openxmlformats.org/officeDocument/2006/math">
                    <m:r>
                      <a:rPr lang="en-US" i="1" smtClean="0">
                        <a:solidFill>
                          <a:srgbClr val="FF0000"/>
                        </a:solidFill>
                        <a:latin typeface="Cambria Math"/>
                        <a:ea typeface="Cambria Math"/>
                      </a:rPr>
                      <m:t>𝜋</m:t>
                    </m:r>
                    <m:r>
                      <a:rPr lang="en-US" i="1" smtClean="0">
                        <a:solidFill>
                          <a:srgbClr val="FF0000"/>
                        </a:solidFill>
                        <a:latin typeface="Cambria Math"/>
                        <a:ea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𝑀</m:t>
                            </m:r>
                          </m:e>
                          <m:sup>
                            <m:r>
                              <a:rPr lang="en-US" i="1" smtClean="0">
                                <a:solidFill>
                                  <a:srgbClr val="FF0000"/>
                                </a:solidFill>
                                <a:latin typeface="Cambria Math"/>
                                <a:ea typeface="Cambria Math"/>
                              </a:rPr>
                              <m:t>𝑠</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𝑌</m:t>
                            </m:r>
                          </m:e>
                          <m:sup>
                            <m:r>
                              <a:rPr lang="en-US" i="1" smtClean="0">
                                <a:solidFill>
                                  <a:srgbClr val="FF0000"/>
                                </a:solidFill>
                                <a:latin typeface="Cambria Math"/>
                                <a:ea typeface="Cambria Math"/>
                              </a:rPr>
                              <m:t>𝑓</m:t>
                            </m:r>
                          </m:sup>
                        </m:sSup>
                      </m:e>
                      <m:sub>
                        <m:r>
                          <a:rPr lang="en-US" i="1" smtClean="0">
                            <a:solidFill>
                              <a:srgbClr val="FF0000"/>
                            </a:solidFill>
                            <a:latin typeface="Cambria Math"/>
                            <a:ea typeface="Cambria Math"/>
                          </a:rPr>
                          <m:t>𝑔</m:t>
                        </m:r>
                      </m:sub>
                    </m:sSub>
                  </m:oMath>
                </a14:m>
                <a:endParaRPr lang="en-US" dirty="0" smtClean="0"/>
              </a:p>
              <a:p>
                <a14:m>
                  <m:oMath xmlns:m="http://schemas.openxmlformats.org/officeDocument/2006/math">
                    <m:r>
                      <a:rPr lang="en-US" i="1" smtClean="0">
                        <a:solidFill>
                          <a:srgbClr val="FF0000"/>
                        </a:solidFill>
                        <a:latin typeface="Cambria Math"/>
                      </a:rPr>
                      <m:t>𝑅</m:t>
                    </m:r>
                    <m:r>
                      <a:rPr lang="en-US" i="1" smtClean="0">
                        <a:solidFill>
                          <a:srgbClr val="FF0000"/>
                        </a:solidFill>
                        <a:latin typeface="Cambria Math"/>
                      </a:rPr>
                      <m:t>=</m:t>
                    </m:r>
                    <m:sSup>
                      <m:sSupPr>
                        <m:ctrlPr>
                          <a:rPr lang="en-US" i="1" smtClean="0">
                            <a:solidFill>
                              <a:srgbClr val="FF0000"/>
                            </a:solidFill>
                            <a:latin typeface="Cambria Math" panose="02040503050406030204" pitchFamily="18" charset="0"/>
                          </a:rPr>
                        </m:ctrlPr>
                      </m:sSupPr>
                      <m:e>
                        <m:r>
                          <a:rPr lang="en-US" i="1" smtClean="0">
                            <a:solidFill>
                              <a:srgbClr val="FF0000"/>
                            </a:solidFill>
                            <a:latin typeface="Cambria Math"/>
                          </a:rPr>
                          <m:t>𝑅</m:t>
                        </m:r>
                      </m:e>
                      <m:sup>
                        <m:r>
                          <a:rPr lang="en-US" i="1" smtClean="0">
                            <a:solidFill>
                              <a:srgbClr val="FF0000"/>
                            </a:solidFill>
                            <a:latin typeface="Cambria Math"/>
                          </a:rPr>
                          <m:t>∗</m:t>
                        </m:r>
                      </m:sup>
                    </m:sSup>
                    <m:r>
                      <a:rPr lang="en-US" i="1" smtClean="0">
                        <a:solidFill>
                          <a:srgbClr val="FF0000"/>
                        </a:solidFill>
                        <a:latin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𝑀</m:t>
                            </m:r>
                          </m:e>
                          <m:sup>
                            <m:r>
                              <a:rPr lang="en-US" i="1" smtClean="0">
                                <a:solidFill>
                                  <a:srgbClr val="FF0000"/>
                                </a:solidFill>
                                <a:latin typeface="Cambria Math"/>
                                <a:ea typeface="Cambria Math"/>
                              </a:rPr>
                              <m:t>𝑠</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𝑌</m:t>
                            </m:r>
                          </m:e>
                          <m:sup>
                            <m:r>
                              <a:rPr lang="en-US" i="1" smtClean="0">
                                <a:solidFill>
                                  <a:srgbClr val="FF0000"/>
                                </a:solidFill>
                                <a:latin typeface="Cambria Math"/>
                                <a:ea typeface="Cambria Math"/>
                              </a:rPr>
                              <m:t>𝑓</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𝜋</m:t>
                        </m:r>
                      </m:e>
                      <m:sup>
                        <m:r>
                          <a:rPr lang="en-US" i="1" smtClean="0">
                            <a:solidFill>
                              <a:srgbClr val="FF0000"/>
                            </a:solidFill>
                            <a:latin typeface="Cambria Math"/>
                            <a:ea typeface="Cambria Math"/>
                          </a:rPr>
                          <m:t>∗</m:t>
                        </m:r>
                      </m:sup>
                    </m:sSup>
                  </m:oMath>
                </a14:m>
                <a:endParaRPr lang="en-US" dirty="0" smtClean="0"/>
              </a:p>
              <a:p>
                <a14:m>
                  <m:oMath xmlns:m="http://schemas.openxmlformats.org/officeDocument/2006/math">
                    <m:r>
                      <a:rPr lang="en-US" i="1" smtClean="0">
                        <a:solidFill>
                          <a:srgbClr val="FF0000"/>
                        </a:solidFill>
                        <a:latin typeface="Cambria Math"/>
                      </a:rPr>
                      <m:t>𝑃</m:t>
                    </m:r>
                    <m:r>
                      <a:rPr lang="en-US" i="1" smtClean="0">
                        <a:solidFill>
                          <a:srgbClr val="FF0000"/>
                        </a:solidFill>
                        <a:latin typeface="Cambria Math"/>
                      </a:rPr>
                      <m:t>=</m:t>
                    </m:r>
                    <m:f>
                      <m:fPr>
                        <m:ctrlPr>
                          <a:rPr lang="en-US" i="1" smtClean="0">
                            <a:solidFill>
                              <a:srgbClr val="FF0000"/>
                            </a:solidFill>
                            <a:latin typeface="Cambria Math" panose="02040503050406030204" pitchFamily="18" charset="0"/>
                          </a:rPr>
                        </m:ctrlPr>
                      </m:fPr>
                      <m:num>
                        <m:sSup>
                          <m:sSupPr>
                            <m:ctrlPr>
                              <a:rPr lang="en-US" i="1" smtClean="0">
                                <a:solidFill>
                                  <a:srgbClr val="FF0000"/>
                                </a:solidFill>
                                <a:latin typeface="Cambria Math" panose="02040503050406030204" pitchFamily="18" charset="0"/>
                              </a:rPr>
                            </m:ctrlPr>
                          </m:sSupPr>
                          <m:e>
                            <m:r>
                              <a:rPr lang="en-US" i="1" smtClean="0">
                                <a:solidFill>
                                  <a:srgbClr val="FF0000"/>
                                </a:solidFill>
                                <a:latin typeface="Cambria Math"/>
                              </a:rPr>
                              <m:t>𝑀</m:t>
                            </m:r>
                          </m:e>
                          <m:sup>
                            <m:r>
                              <a:rPr lang="en-US" i="1" smtClean="0">
                                <a:solidFill>
                                  <a:srgbClr val="FF0000"/>
                                </a:solidFill>
                                <a:latin typeface="Cambria Math"/>
                              </a:rPr>
                              <m:t>𝑠</m:t>
                            </m:r>
                          </m:sup>
                        </m:sSup>
                        <m:r>
                          <a:rPr lang="en-US" i="1" smtClean="0">
                            <a:solidFill>
                              <a:srgbClr val="FF0000"/>
                            </a:solidFill>
                            <a:latin typeface="Cambria Math"/>
                            <a:ea typeface="Cambria Math"/>
                          </a:rPr>
                          <m:t>∙</m:t>
                        </m:r>
                        <m:d>
                          <m:dPr>
                            <m:ctrlPr>
                              <a:rPr lang="en-US" i="1" smtClean="0">
                                <a:solidFill>
                                  <a:srgbClr val="FF0000"/>
                                </a:solidFill>
                                <a:latin typeface="Cambria Math" panose="02040503050406030204" pitchFamily="18" charset="0"/>
                                <a:ea typeface="Cambria Math"/>
                              </a:rPr>
                            </m:ctrlPr>
                          </m:dPr>
                          <m:e>
                            <m:sSup>
                              <m:sSupPr>
                                <m:ctrlPr>
                                  <a:rPr lang="en-US" i="1" smtClean="0">
                                    <a:solidFill>
                                      <a:srgbClr val="FF0000"/>
                                    </a:solidFill>
                                    <a:latin typeface="Cambria Math" panose="02040503050406030204" pitchFamily="18" charset="0"/>
                                  </a:rPr>
                                </m:ctrlPr>
                              </m:sSupPr>
                              <m:e>
                                <m:r>
                                  <a:rPr lang="en-US" i="1" smtClean="0">
                                    <a:solidFill>
                                      <a:srgbClr val="FF0000"/>
                                    </a:solidFill>
                                    <a:latin typeface="Cambria Math"/>
                                  </a:rPr>
                                  <m:t>𝑅</m:t>
                                </m:r>
                              </m:e>
                              <m:sup>
                                <m:r>
                                  <a:rPr lang="en-US" i="1" smtClean="0">
                                    <a:solidFill>
                                      <a:srgbClr val="FF0000"/>
                                    </a:solidFill>
                                    <a:latin typeface="Cambria Math"/>
                                  </a:rPr>
                                  <m:t>∗</m:t>
                                </m:r>
                              </m:sup>
                            </m:sSup>
                            <m:r>
                              <a:rPr lang="en-US" i="1" smtClean="0">
                                <a:solidFill>
                                  <a:srgbClr val="FF0000"/>
                                </a:solidFill>
                                <a:latin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𝑀</m:t>
                                    </m:r>
                                  </m:e>
                                  <m:sup>
                                    <m:r>
                                      <a:rPr lang="en-US" i="1" smtClean="0">
                                        <a:solidFill>
                                          <a:srgbClr val="FF0000"/>
                                        </a:solidFill>
                                        <a:latin typeface="Cambria Math"/>
                                        <a:ea typeface="Cambria Math"/>
                                      </a:rPr>
                                      <m:t>𝑠</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𝑌</m:t>
                                    </m:r>
                                  </m:e>
                                  <m:sup>
                                    <m:r>
                                      <a:rPr lang="en-US" i="1" smtClean="0">
                                        <a:solidFill>
                                          <a:srgbClr val="FF0000"/>
                                        </a:solidFill>
                                        <a:latin typeface="Cambria Math"/>
                                        <a:ea typeface="Cambria Math"/>
                                      </a:rPr>
                                      <m:t>𝑓</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𝜋</m:t>
                                </m:r>
                              </m:e>
                              <m:sup>
                                <m:r>
                                  <a:rPr lang="en-US" i="1" smtClean="0">
                                    <a:solidFill>
                                      <a:srgbClr val="FF0000"/>
                                    </a:solidFill>
                                    <a:latin typeface="Cambria Math"/>
                                    <a:ea typeface="Cambria Math"/>
                                  </a:rPr>
                                  <m:t>∗</m:t>
                                </m:r>
                              </m:sup>
                            </m:sSup>
                          </m:e>
                        </m:d>
                      </m:num>
                      <m:den>
                        <m:sSub>
                          <m:sSubPr>
                            <m:ctrlPr>
                              <a:rPr lang="en-US" i="1" smtClean="0">
                                <a:solidFill>
                                  <a:srgbClr val="FF0000"/>
                                </a:solidFill>
                                <a:latin typeface="Cambria Math" panose="02040503050406030204" pitchFamily="18" charset="0"/>
                              </a:rPr>
                            </m:ctrlPr>
                          </m:sSubPr>
                          <m:e>
                            <m:r>
                              <a:rPr lang="en-US" i="1" smtClean="0">
                                <a:solidFill>
                                  <a:srgbClr val="FF0000"/>
                                </a:solidFill>
                                <a:latin typeface="Cambria Math"/>
                              </a:rPr>
                              <m:t>𝐿</m:t>
                            </m:r>
                          </m:e>
                          <m:sub>
                            <m:r>
                              <a:rPr lang="en-US" i="1" smtClean="0">
                                <a:solidFill>
                                  <a:srgbClr val="FF0000"/>
                                </a:solidFill>
                                <a:latin typeface="Cambria Math"/>
                              </a:rPr>
                              <m:t>0</m:t>
                            </m:r>
                          </m:sub>
                        </m:sSub>
                        <m:r>
                          <a:rPr lang="en-US" i="1" smtClean="0">
                            <a:solidFill>
                              <a:srgbClr val="FF0000"/>
                            </a:solidFill>
                            <a:latin typeface="Cambria Math"/>
                            <a:ea typeface="Cambria Math"/>
                          </a:rPr>
                          <m:t>∙</m:t>
                        </m:r>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𝑌</m:t>
                            </m:r>
                          </m:e>
                          <m:sup>
                            <m:r>
                              <a:rPr lang="en-US" i="1" smtClean="0">
                                <a:solidFill>
                                  <a:srgbClr val="FF0000"/>
                                </a:solidFill>
                                <a:latin typeface="Cambria Math"/>
                                <a:ea typeface="Cambria Math"/>
                              </a:rPr>
                              <m:t>𝑓</m:t>
                            </m:r>
                          </m:sup>
                        </m:sSup>
                      </m:den>
                    </m:f>
                  </m:oMath>
                </a14:m>
                <a:endParaRPr lang="en-US" dirty="0"/>
              </a:p>
              <a:p>
                <a14:m>
                  <m:oMath xmlns:m="http://schemas.openxmlformats.org/officeDocument/2006/math">
                    <m:sSub>
                      <m:sSubPr>
                        <m:ctrlPr>
                          <a:rPr lang="en-US" i="1" smtClean="0">
                            <a:solidFill>
                              <a:srgbClr val="FF0000"/>
                            </a:solidFill>
                            <a:latin typeface="Cambria Math" panose="02040503050406030204" pitchFamily="18" charset="0"/>
                          </a:rPr>
                        </m:ctrlPr>
                      </m:sSubPr>
                      <m:e>
                        <m:r>
                          <a:rPr lang="en-US" i="1" smtClean="0">
                            <a:solidFill>
                              <a:srgbClr val="FF0000"/>
                            </a:solidFill>
                            <a:latin typeface="Cambria Math"/>
                          </a:rPr>
                          <m:t>𝐸</m:t>
                        </m:r>
                      </m:e>
                      <m:sub>
                        <m:r>
                          <a:rPr lang="en-US" i="1" smtClean="0">
                            <a:solidFill>
                              <a:srgbClr val="FF0000"/>
                            </a:solidFill>
                            <a:latin typeface="Cambria Math"/>
                          </a:rPr>
                          <m:t>𝑔</m:t>
                        </m:r>
                      </m:sub>
                    </m:sSub>
                    <m:r>
                      <a:rPr lang="en-US" i="1" smtClean="0">
                        <a:solidFill>
                          <a:srgbClr val="FF0000"/>
                        </a:solidFill>
                        <a:latin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𝑀</m:t>
                            </m:r>
                          </m:e>
                          <m:sup>
                            <m:r>
                              <a:rPr lang="en-US" i="1" smtClean="0">
                                <a:solidFill>
                                  <a:srgbClr val="FF0000"/>
                                </a:solidFill>
                                <a:latin typeface="Cambria Math"/>
                                <a:ea typeface="Cambria Math"/>
                              </a:rPr>
                              <m:t>𝑠</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𝑌</m:t>
                            </m:r>
                          </m:e>
                          <m:sup>
                            <m:r>
                              <a:rPr lang="en-US" i="1" smtClean="0">
                                <a:solidFill>
                                  <a:srgbClr val="FF0000"/>
                                </a:solidFill>
                                <a:latin typeface="Cambria Math"/>
                                <a:ea typeface="Cambria Math"/>
                              </a:rPr>
                              <m:t>𝑓</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𝜋</m:t>
                        </m:r>
                      </m:e>
                      <m:sup>
                        <m:r>
                          <a:rPr lang="en-US" i="1" smtClean="0">
                            <a:solidFill>
                              <a:srgbClr val="FF0000"/>
                            </a:solidFill>
                            <a:latin typeface="Cambria Math"/>
                            <a:ea typeface="Cambria Math"/>
                          </a:rPr>
                          <m:t>∗</m:t>
                        </m:r>
                      </m:sup>
                    </m:sSup>
                  </m:oMath>
                </a14:m>
                <a:endParaRPr lang="en-US" dirty="0" smtClean="0"/>
              </a:p>
              <a:p>
                <a14:m>
                  <m:oMath xmlns:m="http://schemas.openxmlformats.org/officeDocument/2006/math">
                    <m:r>
                      <a:rPr lang="en-US" i="1" smtClean="0">
                        <a:solidFill>
                          <a:srgbClr val="FF0000"/>
                        </a:solidFill>
                        <a:latin typeface="Cambria Math"/>
                      </a:rPr>
                      <m:t>𝐸</m:t>
                    </m:r>
                    <m:r>
                      <a:rPr lang="en-US" i="1" smtClean="0">
                        <a:solidFill>
                          <a:srgbClr val="FF0000"/>
                        </a:solidFill>
                        <a:latin typeface="Cambria Math"/>
                      </a:rPr>
                      <m:t>=</m:t>
                    </m:r>
                    <m:f>
                      <m:fPr>
                        <m:ctrlPr>
                          <a:rPr lang="en-US" i="1" smtClean="0">
                            <a:solidFill>
                              <a:srgbClr val="FF0000"/>
                            </a:solidFill>
                            <a:latin typeface="Cambria Math" panose="02040503050406030204" pitchFamily="18" charset="0"/>
                          </a:rPr>
                        </m:ctrlPr>
                      </m:fPr>
                      <m:num>
                        <m:sSup>
                          <m:sSupPr>
                            <m:ctrlPr>
                              <a:rPr lang="en-US" i="1" smtClean="0">
                                <a:solidFill>
                                  <a:srgbClr val="FF0000"/>
                                </a:solidFill>
                                <a:latin typeface="Cambria Math" panose="02040503050406030204" pitchFamily="18" charset="0"/>
                              </a:rPr>
                            </m:ctrlPr>
                          </m:sSupPr>
                          <m:e>
                            <m:acc>
                              <m:accPr>
                                <m:chr m:val="̅"/>
                                <m:ctrlPr>
                                  <a:rPr lang="en-US" i="1" smtClean="0">
                                    <a:solidFill>
                                      <a:srgbClr val="FF0000"/>
                                    </a:solidFill>
                                    <a:latin typeface="Cambria Math" panose="02040503050406030204" pitchFamily="18" charset="0"/>
                                  </a:rPr>
                                </m:ctrlPr>
                              </m:accPr>
                              <m:e>
                                <m:r>
                                  <a:rPr lang="en-US" i="1" smtClean="0">
                                    <a:solidFill>
                                      <a:srgbClr val="FF0000"/>
                                    </a:solidFill>
                                    <a:latin typeface="Cambria Math"/>
                                  </a:rPr>
                                  <m:t>𝑞</m:t>
                                </m:r>
                              </m:e>
                            </m:acc>
                            <m:r>
                              <a:rPr lang="en-US" i="1" smtClean="0">
                                <a:solidFill>
                                  <a:srgbClr val="FF0000"/>
                                </a:solidFill>
                                <a:latin typeface="Cambria Math"/>
                                <a:ea typeface="Cambria Math"/>
                              </a:rPr>
                              <m:t>∙</m:t>
                            </m:r>
                            <m:r>
                              <a:rPr lang="en-US" i="1" smtClean="0">
                                <a:solidFill>
                                  <a:srgbClr val="FF0000"/>
                                </a:solidFill>
                                <a:latin typeface="Cambria Math"/>
                              </a:rPr>
                              <m:t>𝑀</m:t>
                            </m:r>
                          </m:e>
                          <m:sup>
                            <m:r>
                              <a:rPr lang="en-US" i="1" smtClean="0">
                                <a:solidFill>
                                  <a:srgbClr val="FF0000"/>
                                </a:solidFill>
                                <a:latin typeface="Cambria Math"/>
                              </a:rPr>
                              <m:t>𝑠</m:t>
                            </m:r>
                          </m:sup>
                        </m:sSup>
                        <m:r>
                          <a:rPr lang="en-US" i="1" smtClean="0">
                            <a:solidFill>
                              <a:srgbClr val="FF0000"/>
                            </a:solidFill>
                            <a:latin typeface="Cambria Math"/>
                            <a:ea typeface="Cambria Math"/>
                          </a:rPr>
                          <m:t>∙</m:t>
                        </m:r>
                        <m:d>
                          <m:dPr>
                            <m:ctrlPr>
                              <a:rPr lang="en-US" i="1" smtClean="0">
                                <a:solidFill>
                                  <a:srgbClr val="FF0000"/>
                                </a:solidFill>
                                <a:latin typeface="Cambria Math" panose="02040503050406030204" pitchFamily="18" charset="0"/>
                                <a:ea typeface="Cambria Math"/>
                              </a:rPr>
                            </m:ctrlPr>
                          </m:dPr>
                          <m:e>
                            <m:sSup>
                              <m:sSupPr>
                                <m:ctrlPr>
                                  <a:rPr lang="en-US" i="1" smtClean="0">
                                    <a:solidFill>
                                      <a:srgbClr val="FF0000"/>
                                    </a:solidFill>
                                    <a:latin typeface="Cambria Math" panose="02040503050406030204" pitchFamily="18" charset="0"/>
                                  </a:rPr>
                                </m:ctrlPr>
                              </m:sSupPr>
                              <m:e>
                                <m:r>
                                  <a:rPr lang="en-US" i="1" smtClean="0">
                                    <a:solidFill>
                                      <a:srgbClr val="FF0000"/>
                                    </a:solidFill>
                                    <a:latin typeface="Cambria Math"/>
                                  </a:rPr>
                                  <m:t>𝑅</m:t>
                                </m:r>
                              </m:e>
                              <m:sup>
                                <m:r>
                                  <a:rPr lang="en-US" i="1" smtClean="0">
                                    <a:solidFill>
                                      <a:srgbClr val="FF0000"/>
                                    </a:solidFill>
                                    <a:latin typeface="Cambria Math"/>
                                  </a:rPr>
                                  <m:t>∗</m:t>
                                </m:r>
                              </m:sup>
                            </m:sSup>
                            <m:r>
                              <a:rPr lang="en-US" i="1" smtClean="0">
                                <a:solidFill>
                                  <a:srgbClr val="FF0000"/>
                                </a:solidFill>
                                <a:latin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𝑀</m:t>
                                    </m:r>
                                  </m:e>
                                  <m:sup>
                                    <m:r>
                                      <a:rPr lang="en-US" i="1" smtClean="0">
                                        <a:solidFill>
                                          <a:srgbClr val="FF0000"/>
                                        </a:solidFill>
                                        <a:latin typeface="Cambria Math"/>
                                        <a:ea typeface="Cambria Math"/>
                                      </a:rPr>
                                      <m:t>𝑠</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b>
                              <m:sSubPr>
                                <m:ctrlPr>
                                  <a:rPr lang="en-US" i="1" smtClean="0">
                                    <a:solidFill>
                                      <a:srgbClr val="FF0000"/>
                                    </a:solidFill>
                                    <a:latin typeface="Cambria Math" panose="02040503050406030204" pitchFamily="18" charset="0"/>
                                    <a:ea typeface="Cambria Math"/>
                                  </a:rPr>
                                </m:ctrlPr>
                              </m:sSubPr>
                              <m:e>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𝑌</m:t>
                                    </m:r>
                                  </m:e>
                                  <m:sup>
                                    <m:r>
                                      <a:rPr lang="en-US" i="1" smtClean="0">
                                        <a:solidFill>
                                          <a:srgbClr val="FF0000"/>
                                        </a:solidFill>
                                        <a:latin typeface="Cambria Math"/>
                                        <a:ea typeface="Cambria Math"/>
                                      </a:rPr>
                                      <m:t>𝑓</m:t>
                                    </m:r>
                                  </m:sup>
                                </m:sSup>
                              </m:e>
                              <m:sub>
                                <m:r>
                                  <a:rPr lang="en-US" i="1" smtClean="0">
                                    <a:solidFill>
                                      <a:srgbClr val="FF0000"/>
                                    </a:solidFill>
                                    <a:latin typeface="Cambria Math"/>
                                    <a:ea typeface="Cambria Math"/>
                                  </a:rPr>
                                  <m:t>𝑔</m:t>
                                </m:r>
                              </m:sub>
                            </m:sSub>
                            <m:r>
                              <a:rPr lang="en-US" i="1" smtClean="0">
                                <a:solidFill>
                                  <a:srgbClr val="FF0000"/>
                                </a:solidFill>
                                <a:latin typeface="Cambria Math"/>
                                <a:ea typeface="Cambria Math"/>
                              </a:rPr>
                              <m:t>−</m:t>
                            </m:r>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𝜋</m:t>
                                </m:r>
                              </m:e>
                              <m:sup>
                                <m:r>
                                  <a:rPr lang="en-US" i="1" smtClean="0">
                                    <a:solidFill>
                                      <a:srgbClr val="FF0000"/>
                                    </a:solidFill>
                                    <a:latin typeface="Cambria Math"/>
                                    <a:ea typeface="Cambria Math"/>
                                  </a:rPr>
                                  <m:t>∗</m:t>
                                </m:r>
                              </m:sup>
                            </m:sSup>
                          </m:e>
                        </m:d>
                      </m:num>
                      <m:den>
                        <m:sSub>
                          <m:sSubPr>
                            <m:ctrlPr>
                              <a:rPr lang="en-US" i="1" smtClean="0">
                                <a:solidFill>
                                  <a:srgbClr val="FF0000"/>
                                </a:solidFill>
                                <a:latin typeface="Cambria Math" panose="02040503050406030204" pitchFamily="18" charset="0"/>
                              </a:rPr>
                            </m:ctrlPr>
                          </m:sSubPr>
                          <m:e>
                            <m:r>
                              <a:rPr lang="en-US" i="1" smtClean="0">
                                <a:solidFill>
                                  <a:srgbClr val="FF0000"/>
                                </a:solidFill>
                                <a:latin typeface="Cambria Math"/>
                              </a:rPr>
                              <m:t>𝐿</m:t>
                            </m:r>
                          </m:e>
                          <m:sub>
                            <m:r>
                              <a:rPr lang="en-US" i="1" smtClean="0">
                                <a:solidFill>
                                  <a:srgbClr val="FF0000"/>
                                </a:solidFill>
                                <a:latin typeface="Cambria Math"/>
                              </a:rPr>
                              <m:t>0</m:t>
                            </m:r>
                          </m:sub>
                        </m:sSub>
                        <m:r>
                          <a:rPr lang="en-US" i="1" smtClean="0">
                            <a:solidFill>
                              <a:srgbClr val="FF0000"/>
                            </a:solidFill>
                            <a:latin typeface="Cambria Math"/>
                            <a:ea typeface="Cambria Math"/>
                          </a:rPr>
                          <m:t>∙</m:t>
                        </m:r>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𝑌</m:t>
                            </m:r>
                          </m:e>
                          <m:sup>
                            <m:r>
                              <a:rPr lang="en-US" i="1" smtClean="0">
                                <a:solidFill>
                                  <a:srgbClr val="FF0000"/>
                                </a:solidFill>
                                <a:latin typeface="Cambria Math"/>
                                <a:ea typeface="Cambria Math"/>
                              </a:rPr>
                              <m:t>𝑓</m:t>
                            </m:r>
                          </m:sup>
                        </m:sSup>
                        <m:r>
                          <a:rPr lang="en-US" i="1" smtClean="0">
                            <a:solidFill>
                              <a:srgbClr val="FF0000"/>
                            </a:solidFill>
                            <a:latin typeface="Cambria Math"/>
                            <a:ea typeface="Cambria Math"/>
                          </a:rPr>
                          <m:t>∙</m:t>
                        </m:r>
                        <m:sSup>
                          <m:sSupPr>
                            <m:ctrlPr>
                              <a:rPr lang="en-US" i="1" smtClean="0">
                                <a:solidFill>
                                  <a:srgbClr val="FF0000"/>
                                </a:solidFill>
                                <a:latin typeface="Cambria Math" panose="02040503050406030204" pitchFamily="18" charset="0"/>
                                <a:ea typeface="Cambria Math"/>
                              </a:rPr>
                            </m:ctrlPr>
                          </m:sSupPr>
                          <m:e>
                            <m:r>
                              <a:rPr lang="en-US" i="1" smtClean="0">
                                <a:solidFill>
                                  <a:srgbClr val="FF0000"/>
                                </a:solidFill>
                                <a:latin typeface="Cambria Math"/>
                                <a:ea typeface="Cambria Math"/>
                              </a:rPr>
                              <m:t>𝑃</m:t>
                            </m:r>
                          </m:e>
                          <m:sup>
                            <m:r>
                              <a:rPr lang="en-US" i="1" smtClean="0">
                                <a:solidFill>
                                  <a:srgbClr val="FF0000"/>
                                </a:solidFill>
                                <a:latin typeface="Cambria Math"/>
                                <a:ea typeface="Cambria Math"/>
                              </a:rPr>
                              <m:t>∗</m:t>
                            </m:r>
                          </m:sup>
                        </m:sSup>
                      </m:den>
                    </m:f>
                  </m:oMath>
                </a14:m>
                <a:endParaRPr lang="en-US" dirty="0"/>
              </a:p>
              <a:p>
                <a:endParaRPr lang="en-US" dirty="0"/>
              </a:p>
            </p:txBody>
          </p:sp>
        </mc:Choice>
        <mc:Fallback xmlns="">
          <p:sp>
            <p:nvSpPr>
              <p:cNvPr id="8" name="Content Placeholder 2"/>
              <p:cNvSpPr txBox="1">
                <a:spLocks noRot="1" noChangeAspect="1" noMove="1" noResize="1" noEditPoints="1" noAdjustHandles="1" noChangeArrowheads="1" noChangeShapeType="1" noTextEdit="1"/>
              </p:cNvSpPr>
              <p:nvPr/>
            </p:nvSpPr>
            <p:spPr>
              <a:xfrm>
                <a:off x="609600" y="1600201"/>
                <a:ext cx="6341806" cy="4525963"/>
              </a:xfrm>
              <a:prstGeom prst="rect">
                <a:avLst/>
              </a:prstGeom>
              <a:blipFill>
                <a:blip r:embed="rId2"/>
                <a:stretch>
                  <a:fillRect l="-1058" t="-135"/>
                </a:stretch>
              </a:blipFill>
            </p:spPr>
            <p:txBody>
              <a:bodyPr/>
              <a:lstStyle/>
              <a:p>
                <a:r>
                  <a:rPr lang="en-US">
                    <a:noFill/>
                  </a:rPr>
                  <a:t> </a:t>
                </a:r>
              </a:p>
            </p:txBody>
          </p:sp>
        </mc:Fallback>
      </mc:AlternateContent>
      <p:sp>
        <p:nvSpPr>
          <p:cNvPr id="5" name="TextBox 4"/>
          <p:cNvSpPr txBox="1"/>
          <p:nvPr/>
        </p:nvSpPr>
        <p:spPr>
          <a:xfrm>
            <a:off x="6695768" y="2296652"/>
            <a:ext cx="5351206" cy="3785652"/>
          </a:xfrm>
          <a:prstGeom prst="rect">
            <a:avLst/>
          </a:prstGeom>
          <a:solidFill>
            <a:schemeClr val="accent3">
              <a:lumMod val="20000"/>
              <a:lumOff val="80000"/>
            </a:schemeClr>
          </a:solidFill>
        </p:spPr>
        <p:txBody>
          <a:bodyPr wrap="square" rtlCol="0">
            <a:spAutoFit/>
          </a:bodyPr>
          <a:lstStyle/>
          <a:p>
            <a:r>
              <a:rPr lang="en-US" sz="2000" b="1" dirty="0"/>
              <a:t>How will these results change under </a:t>
            </a:r>
            <a:r>
              <a:rPr lang="en-US" sz="2000" b="1" i="1" dirty="0"/>
              <a:t>fixed</a:t>
            </a:r>
            <a:r>
              <a:rPr lang="en-US" sz="2000" b="1" dirty="0"/>
              <a:t> exchange rates?</a:t>
            </a:r>
          </a:p>
          <a:p>
            <a:endParaRPr lang="en-US" sz="2000" b="1" dirty="0"/>
          </a:p>
          <a:p>
            <a:r>
              <a:rPr lang="en-US" sz="2000" b="1" dirty="0"/>
              <a:t>The first </a:t>
            </a:r>
            <a:r>
              <a:rPr lang="en-US" sz="2000" b="1" dirty="0" smtClean="0"/>
              <a:t>three </a:t>
            </a:r>
            <a:r>
              <a:rPr lang="en-US" sz="2000" b="1" dirty="0"/>
              <a:t>are real variables. Under the principle of </a:t>
            </a:r>
            <a:r>
              <a:rPr lang="en-US" sz="2000" b="1" i="1" dirty="0"/>
              <a:t>monetary neutrality</a:t>
            </a:r>
            <a:r>
              <a:rPr lang="en-US" sz="2000" b="1" dirty="0"/>
              <a:t>, they will not be affected by a change in the monetary system.</a:t>
            </a:r>
          </a:p>
          <a:p>
            <a:endParaRPr lang="en-US" sz="2000" b="1" dirty="0"/>
          </a:p>
          <a:p>
            <a:r>
              <a:rPr lang="en-US" sz="2000" b="1" dirty="0"/>
              <a:t>We saw earlier </a:t>
            </a:r>
            <a:r>
              <a:rPr lang="en-US" sz="2000" b="1" dirty="0" smtClean="0"/>
              <a:t>that, under fixed exchange rates, </a:t>
            </a:r>
            <a:r>
              <a:rPr lang="en-US" sz="2000" b="1" i="1" dirty="0">
                <a:solidFill>
                  <a:srgbClr val="FF0000"/>
                </a:solidFill>
              </a:rPr>
              <a:t>R</a:t>
            </a:r>
            <a:r>
              <a:rPr lang="en-US" sz="2000" b="1" dirty="0">
                <a:solidFill>
                  <a:srgbClr val="FF0000"/>
                </a:solidFill>
              </a:rPr>
              <a:t> = </a:t>
            </a:r>
            <a:r>
              <a:rPr lang="en-US" sz="2000" b="1" i="1" dirty="0">
                <a:solidFill>
                  <a:srgbClr val="FF0000"/>
                </a:solidFill>
              </a:rPr>
              <a:t>R</a:t>
            </a:r>
            <a:r>
              <a:rPr lang="en-US" sz="2000" b="1" baseline="30000" dirty="0">
                <a:solidFill>
                  <a:srgbClr val="FF0000"/>
                </a:solidFill>
              </a:rPr>
              <a:t>*</a:t>
            </a:r>
            <a:r>
              <a:rPr lang="en-US" sz="2000" b="1" dirty="0"/>
              <a:t>. Also, it is obvious that </a:t>
            </a:r>
            <a:r>
              <a:rPr lang="en-US" sz="2000" b="1" i="1" dirty="0">
                <a:solidFill>
                  <a:srgbClr val="FF0000"/>
                </a:solidFill>
              </a:rPr>
              <a:t>E</a:t>
            </a:r>
            <a:r>
              <a:rPr lang="en-US" sz="2000" b="1" dirty="0">
                <a:solidFill>
                  <a:srgbClr val="FF0000"/>
                </a:solidFill>
              </a:rPr>
              <a:t> = </a:t>
            </a:r>
            <a:r>
              <a:rPr lang="en-US" sz="2000" b="1" i="1" dirty="0" err="1">
                <a:solidFill>
                  <a:srgbClr val="FF0000"/>
                </a:solidFill>
              </a:rPr>
              <a:t>E</a:t>
            </a:r>
            <a:r>
              <a:rPr lang="en-US" sz="2000" b="1" baseline="30000" dirty="0" err="1">
                <a:solidFill>
                  <a:srgbClr val="FF0000"/>
                </a:solidFill>
              </a:rPr>
              <a:t>target</a:t>
            </a:r>
            <a:r>
              <a:rPr lang="en-US" sz="2000" b="1" dirty="0"/>
              <a:t> and </a:t>
            </a:r>
            <a:r>
              <a:rPr lang="en-US" sz="2000" b="1" i="1" dirty="0" err="1">
                <a:solidFill>
                  <a:srgbClr val="FF0000"/>
                </a:solidFill>
              </a:rPr>
              <a:t>E</a:t>
            </a:r>
            <a:r>
              <a:rPr lang="en-US" sz="2000" b="1" baseline="-25000" dirty="0" err="1">
                <a:solidFill>
                  <a:srgbClr val="FF0000"/>
                </a:solidFill>
              </a:rPr>
              <a:t>g</a:t>
            </a:r>
            <a:r>
              <a:rPr lang="en-US" sz="2000" b="1" dirty="0">
                <a:solidFill>
                  <a:srgbClr val="FF0000"/>
                </a:solidFill>
              </a:rPr>
              <a:t> = 0</a:t>
            </a:r>
            <a:r>
              <a:rPr lang="en-US" sz="2000" b="1" dirty="0"/>
              <a:t>.</a:t>
            </a:r>
          </a:p>
          <a:p>
            <a:endParaRPr lang="en-US" sz="2000" b="1" dirty="0"/>
          </a:p>
          <a:p>
            <a:r>
              <a:rPr lang="en-US" sz="2000" b="1" dirty="0"/>
              <a:t>Only </a:t>
            </a:r>
            <a:r>
              <a:rPr lang="en-US" sz="2000" b="1" i="1" dirty="0"/>
              <a:t>P</a:t>
            </a:r>
            <a:r>
              <a:rPr lang="en-US" sz="2000" b="1" dirty="0"/>
              <a:t> and </a:t>
            </a:r>
            <a:r>
              <a:rPr lang="el-GR" sz="2000" b="1" i="1" dirty="0"/>
              <a:t>π</a:t>
            </a:r>
            <a:r>
              <a:rPr lang="en-US" sz="2000" b="1" dirty="0"/>
              <a:t> remain to be determined.</a:t>
            </a:r>
          </a:p>
        </p:txBody>
      </p:sp>
    </p:spTree>
    <p:extLst>
      <p:ext uri="{BB962C8B-B14F-4D97-AF65-F5344CB8AC3E}">
        <p14:creationId xmlns:p14="http://schemas.microsoft.com/office/powerpoint/2010/main" val="6786088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r>
                  <a:rPr lang="en-US" dirty="0" smtClean="0"/>
                  <a:t>As we saw in Chapter 16, under either absolute purchasing power parity or relative </a:t>
                </a:r>
                <a:r>
                  <a:rPr lang="en-US" dirty="0"/>
                  <a:t>purchasing power parity </a:t>
                </a:r>
                <a:r>
                  <a:rPr lang="en-US" dirty="0" smtClean="0"/>
                  <a:t>we get </a:t>
                </a:r>
                <a14:m>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𝐸</m:t>
                        </m:r>
                      </m:e>
                      <m:sub>
                        <m:r>
                          <a:rPr lang="en-US" i="1">
                            <a:solidFill>
                              <a:srgbClr val="FF0000"/>
                            </a:solidFill>
                            <a:latin typeface="Cambria Math"/>
                          </a:rPr>
                          <m:t>𝑔</m:t>
                        </m:r>
                      </m:sub>
                    </m:sSub>
                    <m:r>
                      <a:rPr lang="en-US" i="1">
                        <a:solidFill>
                          <a:srgbClr val="FF0000"/>
                        </a:solidFill>
                        <a:latin typeface="Cambria Math"/>
                      </a:rPr>
                      <m:t>=</m:t>
                    </m:r>
                    <m:r>
                      <a:rPr lang="en-US" i="1">
                        <a:solidFill>
                          <a:srgbClr val="FF0000"/>
                        </a:solidFill>
                        <a:latin typeface="Cambria Math"/>
                        <a:ea typeface="Cambria Math"/>
                      </a:rPr>
                      <m:t>𝜋</m:t>
                    </m:r>
                    <m:r>
                      <a:rPr lang="en-US" i="1">
                        <a:solidFill>
                          <a:srgbClr val="FF0000"/>
                        </a:solidFill>
                        <a:latin typeface="Cambria Math"/>
                        <a:ea typeface="Cambria Math"/>
                      </a:rPr>
                      <m:t>−</m:t>
                    </m:r>
                    <m:sSup>
                      <m:sSupPr>
                        <m:ctrlPr>
                          <a:rPr lang="en-US" i="1">
                            <a:solidFill>
                              <a:srgbClr val="FF0000"/>
                            </a:solidFill>
                            <a:latin typeface="Cambria Math" panose="02040503050406030204" pitchFamily="18" charset="0"/>
                            <a:ea typeface="Cambria Math"/>
                          </a:rPr>
                        </m:ctrlPr>
                      </m:sSupPr>
                      <m:e>
                        <m:r>
                          <a:rPr lang="en-US" i="1">
                            <a:solidFill>
                              <a:srgbClr val="FF0000"/>
                            </a:solidFill>
                            <a:latin typeface="Cambria Math"/>
                            <a:ea typeface="Cambria Math"/>
                          </a:rPr>
                          <m:t>𝜋</m:t>
                        </m:r>
                      </m:e>
                      <m:sup>
                        <m:r>
                          <a:rPr lang="en-US" i="1">
                            <a:solidFill>
                              <a:srgbClr val="FF0000"/>
                            </a:solidFill>
                            <a:latin typeface="Cambria Math"/>
                            <a:ea typeface="Cambria Math"/>
                          </a:rPr>
                          <m:t>∗</m:t>
                        </m:r>
                      </m:sup>
                    </m:sSup>
                  </m:oMath>
                </a14:m>
                <a:endParaRPr lang="en-US" dirty="0" smtClean="0"/>
              </a:p>
              <a:p>
                <a:r>
                  <a:rPr lang="en-US" dirty="0" smtClean="0"/>
                  <a:t>But under fixed exchange rates, the rate at which the exchange rate appreciates must be zero: </a:t>
                </a:r>
                <a14:m>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𝐸</m:t>
                        </m:r>
                      </m:e>
                      <m:sub>
                        <m:r>
                          <a:rPr lang="en-US" i="1">
                            <a:solidFill>
                              <a:srgbClr val="FF0000"/>
                            </a:solidFill>
                            <a:latin typeface="Cambria Math"/>
                          </a:rPr>
                          <m:t>𝑔</m:t>
                        </m:r>
                      </m:sub>
                    </m:sSub>
                    <m:r>
                      <a:rPr lang="en-US" i="1">
                        <a:solidFill>
                          <a:srgbClr val="FF0000"/>
                        </a:solidFill>
                        <a:latin typeface="Cambria Math"/>
                      </a:rPr>
                      <m:t>=</m:t>
                    </m:r>
                    <m:r>
                      <a:rPr lang="en-US" i="1">
                        <a:solidFill>
                          <a:srgbClr val="FF0000"/>
                        </a:solidFill>
                        <a:latin typeface="Cambria Math"/>
                        <a:ea typeface="Cambria Math"/>
                      </a:rPr>
                      <m:t>𝜋</m:t>
                    </m:r>
                    <m:r>
                      <a:rPr lang="en-US" i="1">
                        <a:solidFill>
                          <a:srgbClr val="FF0000"/>
                        </a:solidFill>
                        <a:latin typeface="Cambria Math"/>
                        <a:ea typeface="Cambria Math"/>
                      </a:rPr>
                      <m:t>−</m:t>
                    </m:r>
                    <m:sSup>
                      <m:sSupPr>
                        <m:ctrlPr>
                          <a:rPr lang="en-US" i="1">
                            <a:solidFill>
                              <a:srgbClr val="FF0000"/>
                            </a:solidFill>
                            <a:latin typeface="Cambria Math" panose="02040503050406030204" pitchFamily="18" charset="0"/>
                            <a:ea typeface="Cambria Math"/>
                          </a:rPr>
                        </m:ctrlPr>
                      </m:sSupPr>
                      <m:e>
                        <m:r>
                          <a:rPr lang="en-US" i="1">
                            <a:solidFill>
                              <a:srgbClr val="FF0000"/>
                            </a:solidFill>
                            <a:latin typeface="Cambria Math"/>
                            <a:ea typeface="Cambria Math"/>
                          </a:rPr>
                          <m:t>𝜋</m:t>
                        </m:r>
                      </m:e>
                      <m:sup>
                        <m:r>
                          <a:rPr lang="en-US" i="1">
                            <a:solidFill>
                              <a:srgbClr val="FF0000"/>
                            </a:solidFill>
                            <a:latin typeface="Cambria Math"/>
                            <a:ea typeface="Cambria Math"/>
                          </a:rPr>
                          <m:t>∗</m:t>
                        </m:r>
                      </m:sup>
                    </m:sSup>
                    <m:r>
                      <a:rPr lang="en-US" b="0" i="1" smtClean="0">
                        <a:solidFill>
                          <a:srgbClr val="FF0000"/>
                        </a:solidFill>
                        <a:latin typeface="Cambria Math"/>
                        <a:ea typeface="Cambria Math"/>
                      </a:rPr>
                      <m:t>=0</m:t>
                    </m:r>
                  </m:oMath>
                </a14:m>
                <a:endParaRPr lang="en-US" dirty="0" smtClean="0"/>
              </a:p>
              <a:p>
                <a:r>
                  <a:rPr lang="en-US" dirty="0" smtClean="0"/>
                  <a:t>Therefore, </a:t>
                </a:r>
                <a14:m>
                  <m:oMath xmlns:m="http://schemas.openxmlformats.org/officeDocument/2006/math">
                    <m:r>
                      <a:rPr lang="en-US" b="1" i="1">
                        <a:solidFill>
                          <a:srgbClr val="FF0000"/>
                        </a:solidFill>
                        <a:latin typeface="Cambria Math"/>
                        <a:ea typeface="Cambria Math"/>
                      </a:rPr>
                      <m:t>𝝅</m:t>
                    </m:r>
                    <m:r>
                      <a:rPr lang="en-US" b="1" i="1" smtClean="0">
                        <a:solidFill>
                          <a:srgbClr val="FF0000"/>
                        </a:solidFill>
                        <a:latin typeface="Cambria Math"/>
                        <a:ea typeface="Cambria Math"/>
                      </a:rPr>
                      <m:t>=</m:t>
                    </m:r>
                    <m:sSup>
                      <m:sSupPr>
                        <m:ctrlPr>
                          <a:rPr lang="en-US" b="1" i="1">
                            <a:solidFill>
                              <a:srgbClr val="FF0000"/>
                            </a:solidFill>
                            <a:latin typeface="Cambria Math" panose="02040503050406030204" pitchFamily="18" charset="0"/>
                            <a:ea typeface="Cambria Math"/>
                          </a:rPr>
                        </m:ctrlPr>
                      </m:sSupPr>
                      <m:e>
                        <m:r>
                          <a:rPr lang="en-US" b="1" i="1">
                            <a:solidFill>
                              <a:srgbClr val="FF0000"/>
                            </a:solidFill>
                            <a:latin typeface="Cambria Math"/>
                            <a:ea typeface="Cambria Math"/>
                          </a:rPr>
                          <m:t>𝝅</m:t>
                        </m:r>
                      </m:e>
                      <m:sup>
                        <m:r>
                          <a:rPr lang="en-US" b="1" i="1">
                            <a:solidFill>
                              <a:srgbClr val="FF0000"/>
                            </a:solidFill>
                            <a:latin typeface="Cambria Math"/>
                            <a:ea typeface="Cambria Math"/>
                          </a:rPr>
                          <m:t>∗</m:t>
                        </m:r>
                      </m:sup>
                    </m:sSup>
                  </m:oMath>
                </a14:m>
                <a:endParaRPr lang="en-US" b="1" dirty="0" smtClean="0"/>
              </a:p>
              <a:p>
                <a:pPr lvl="1"/>
                <a:r>
                  <a:rPr lang="en-US" dirty="0" smtClean="0"/>
                  <a:t>This is a major weakness of the fixed exchange rate system: the economy loses control over its own inflation rate</a:t>
                </a:r>
                <a:endParaRPr lang="en-US" dirty="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b="-17520"/>
                </a:stretch>
              </a:blipFill>
            </p:spPr>
            <p:txBody>
              <a:bodyPr/>
              <a:lstStyle/>
              <a:p>
                <a:r>
                  <a:rPr lang="en-US">
                    <a:noFill/>
                  </a:rPr>
                  <a:t> </a:t>
                </a:r>
              </a:p>
            </p:txBody>
          </p:sp>
        </mc:Fallback>
      </mc:AlternateContent>
    </p:spTree>
    <p:extLst>
      <p:ext uri="{BB962C8B-B14F-4D97-AF65-F5344CB8AC3E}">
        <p14:creationId xmlns:p14="http://schemas.microsoft.com/office/powerpoint/2010/main" val="1417655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Price Level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Absolute PPP: </a:t>
                </a:r>
                <a14:m>
                  <m:oMath xmlns:m="http://schemas.openxmlformats.org/officeDocument/2006/math">
                    <m:r>
                      <a:rPr lang="en-US" b="0" i="1" smtClean="0">
                        <a:latin typeface="Cambria Math"/>
                      </a:rPr>
                      <m:t>𝑞</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𝐸</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𝑃</m:t>
                            </m:r>
                          </m:e>
                          <m:sup>
                            <m:r>
                              <a:rPr lang="en-US" b="0" i="1" smtClean="0">
                                <a:latin typeface="Cambria Math"/>
                                <a:ea typeface="Cambria Math"/>
                              </a:rPr>
                              <m:t>∗</m:t>
                            </m:r>
                          </m:sup>
                        </m:sSup>
                      </m:num>
                      <m:den>
                        <m:r>
                          <a:rPr lang="en-US" b="0" i="1" smtClean="0">
                            <a:latin typeface="Cambria Math"/>
                          </a:rPr>
                          <m:t>𝑃</m:t>
                        </m:r>
                      </m:den>
                    </m:f>
                    <m:r>
                      <a:rPr lang="en-US" b="0" i="1" smtClean="0">
                        <a:latin typeface="Cambria Math"/>
                      </a:rPr>
                      <m:t>=1</m:t>
                    </m:r>
                  </m:oMath>
                </a14:m>
                <a:endParaRPr lang="en-US" dirty="0" smtClean="0"/>
              </a:p>
              <a:p>
                <a:r>
                  <a:rPr lang="en-US" dirty="0" smtClean="0"/>
                  <a:t>Therefore, </a:t>
                </a:r>
                <a14:m>
                  <m:oMath xmlns:m="http://schemas.openxmlformats.org/officeDocument/2006/math">
                    <m:r>
                      <a:rPr lang="en-US" b="1" i="1" smtClean="0">
                        <a:solidFill>
                          <a:srgbClr val="FF0000"/>
                        </a:solidFill>
                        <a:latin typeface="Cambria Math"/>
                      </a:rPr>
                      <m:t>𝑷</m:t>
                    </m:r>
                    <m:r>
                      <a:rPr lang="en-US" b="1" i="1" smtClean="0">
                        <a:solidFill>
                          <a:srgbClr val="FF0000"/>
                        </a:solidFill>
                        <a:latin typeface="Cambria Math"/>
                      </a:rPr>
                      <m:t>=</m:t>
                    </m:r>
                    <m:sSup>
                      <m:sSupPr>
                        <m:ctrlPr>
                          <a:rPr lang="en-US" b="1" i="1" smtClean="0">
                            <a:solidFill>
                              <a:srgbClr val="FF0000"/>
                            </a:solidFill>
                            <a:latin typeface="Cambria Math" panose="02040503050406030204" pitchFamily="18" charset="0"/>
                          </a:rPr>
                        </m:ctrlPr>
                      </m:sSupPr>
                      <m:e>
                        <m:r>
                          <a:rPr lang="en-US" b="1" i="1" smtClean="0">
                            <a:solidFill>
                              <a:srgbClr val="FF0000"/>
                            </a:solidFill>
                            <a:latin typeface="Cambria Math"/>
                          </a:rPr>
                          <m:t>𝑬</m:t>
                        </m:r>
                      </m:e>
                      <m:sup>
                        <m:r>
                          <a:rPr lang="en-US" b="1" i="1" smtClean="0">
                            <a:solidFill>
                              <a:srgbClr val="FF0000"/>
                            </a:solidFill>
                            <a:latin typeface="Cambria Math"/>
                          </a:rPr>
                          <m:t>𝒕𝒂𝒓𝒈𝒆𝒕</m:t>
                        </m:r>
                      </m:sup>
                    </m:sSup>
                    <m:r>
                      <a:rPr lang="en-US" b="1" i="1" smtClean="0">
                        <a:solidFill>
                          <a:srgbClr val="FF0000"/>
                        </a:solidFill>
                        <a:latin typeface="Cambria Math"/>
                        <a:ea typeface="Cambria Math"/>
                      </a:rPr>
                      <m:t>×</m:t>
                    </m:r>
                    <m:sSup>
                      <m:sSupPr>
                        <m:ctrlPr>
                          <a:rPr lang="en-US" b="1" i="1" smtClean="0">
                            <a:solidFill>
                              <a:srgbClr val="FF0000"/>
                            </a:solidFill>
                            <a:latin typeface="Cambria Math" panose="02040503050406030204" pitchFamily="18" charset="0"/>
                            <a:ea typeface="Cambria Math"/>
                          </a:rPr>
                        </m:ctrlPr>
                      </m:sSupPr>
                      <m:e>
                        <m:r>
                          <a:rPr lang="en-US" b="1" i="1" smtClean="0">
                            <a:solidFill>
                              <a:srgbClr val="FF0000"/>
                            </a:solidFill>
                            <a:latin typeface="Cambria Math"/>
                            <a:ea typeface="Cambria Math"/>
                          </a:rPr>
                          <m:t>𝑷</m:t>
                        </m:r>
                      </m:e>
                      <m:sup>
                        <m:r>
                          <a:rPr lang="en-US" b="1" i="1" smtClean="0">
                            <a:solidFill>
                              <a:srgbClr val="FF0000"/>
                            </a:solidFill>
                            <a:latin typeface="Cambria Math"/>
                            <a:ea typeface="Cambria Math"/>
                          </a:rPr>
                          <m:t>∗</m:t>
                        </m:r>
                      </m:sup>
                    </m:sSup>
                  </m:oMath>
                </a14:m>
                <a:endParaRPr lang="en-US" b="1" dirty="0" smtClean="0"/>
              </a:p>
              <a:p>
                <a:endParaRPr lang="en-US" dirty="0"/>
              </a:p>
              <a:p>
                <a:r>
                  <a:rPr lang="en-US" dirty="0" smtClean="0"/>
                  <a:t>Relative PPP: </a:t>
                </a:r>
                <a14:m>
                  <m:oMath xmlns:m="http://schemas.openxmlformats.org/officeDocument/2006/math">
                    <m:r>
                      <a:rPr lang="en-US" i="1">
                        <a:latin typeface="Cambria Math"/>
                      </a:rPr>
                      <m:t>𝑞</m:t>
                    </m:r>
                    <m:r>
                      <a:rPr lang="en-US" i="1">
                        <a:latin typeface="Cambria Math"/>
                      </a:rPr>
                      <m:t>=</m:t>
                    </m:r>
                    <m:f>
                      <m:fPr>
                        <m:ctrlPr>
                          <a:rPr lang="en-US" i="1">
                            <a:latin typeface="Cambria Math" panose="02040503050406030204" pitchFamily="18" charset="0"/>
                          </a:rPr>
                        </m:ctrlPr>
                      </m:fPr>
                      <m:num>
                        <m:r>
                          <a:rPr lang="en-US" i="1">
                            <a:latin typeface="Cambria Math"/>
                          </a:rPr>
                          <m:t>𝐸</m:t>
                        </m:r>
                        <m:r>
                          <a:rPr lang="en-US" i="1">
                            <a:latin typeface="Cambria Math"/>
                            <a:ea typeface="Cambria Math"/>
                          </a:rPr>
                          <m:t>×</m:t>
                        </m:r>
                        <m:sSup>
                          <m:sSupPr>
                            <m:ctrlPr>
                              <a:rPr lang="en-US" i="1">
                                <a:latin typeface="Cambria Math" panose="02040503050406030204" pitchFamily="18" charset="0"/>
                                <a:ea typeface="Cambria Math"/>
                              </a:rPr>
                            </m:ctrlPr>
                          </m:sSupPr>
                          <m:e>
                            <m:r>
                              <a:rPr lang="en-US" i="1">
                                <a:latin typeface="Cambria Math"/>
                                <a:ea typeface="Cambria Math"/>
                              </a:rPr>
                              <m:t>𝑃</m:t>
                            </m:r>
                          </m:e>
                          <m:sup>
                            <m:r>
                              <a:rPr lang="en-US" i="1">
                                <a:latin typeface="Cambria Math"/>
                                <a:ea typeface="Cambria Math"/>
                              </a:rPr>
                              <m:t>∗</m:t>
                            </m:r>
                          </m:sup>
                        </m:sSup>
                      </m:num>
                      <m:den>
                        <m:r>
                          <a:rPr lang="en-US" i="1">
                            <a:latin typeface="Cambria Math"/>
                          </a:rPr>
                          <m:t>𝑃</m:t>
                        </m:r>
                      </m:den>
                    </m:f>
                    <m:r>
                      <a:rPr lang="en-US" i="1">
                        <a:latin typeface="Cambria Math"/>
                      </a:rPr>
                      <m:t>=</m:t>
                    </m:r>
                    <m:acc>
                      <m:accPr>
                        <m:chr m:val="̅"/>
                        <m:ctrlPr>
                          <a:rPr lang="en-US" i="1" smtClean="0">
                            <a:latin typeface="Cambria Math" panose="02040503050406030204" pitchFamily="18" charset="0"/>
                          </a:rPr>
                        </m:ctrlPr>
                      </m:accPr>
                      <m:e>
                        <m:r>
                          <a:rPr lang="en-US" b="0" i="1" smtClean="0">
                            <a:latin typeface="Cambria Math"/>
                          </a:rPr>
                          <m:t>𝑞</m:t>
                        </m:r>
                      </m:e>
                    </m:acc>
                  </m:oMath>
                </a14:m>
                <a:r>
                  <a:rPr lang="en-US" dirty="0" smtClean="0"/>
                  <a:t>, a constant</a:t>
                </a:r>
              </a:p>
              <a:p>
                <a:r>
                  <a:rPr lang="en-US" dirty="0" smtClean="0"/>
                  <a:t>Therefore, </a:t>
                </a:r>
                <a14:m>
                  <m:oMath xmlns:m="http://schemas.openxmlformats.org/officeDocument/2006/math">
                    <m:r>
                      <a:rPr lang="en-US" b="1" i="1" smtClean="0">
                        <a:solidFill>
                          <a:srgbClr val="FF0000"/>
                        </a:solidFill>
                        <a:latin typeface="Cambria Math"/>
                      </a:rPr>
                      <m:t>𝑷</m:t>
                    </m:r>
                    <m:r>
                      <a:rPr lang="en-US" b="1" i="1" smtClean="0">
                        <a:solidFill>
                          <a:srgbClr val="FF0000"/>
                        </a:solidFill>
                        <a:latin typeface="Cambria Math"/>
                      </a:rPr>
                      <m:t>=</m:t>
                    </m:r>
                    <m:f>
                      <m:fPr>
                        <m:ctrlPr>
                          <a:rPr lang="en-US" b="1" i="1" smtClean="0">
                            <a:solidFill>
                              <a:srgbClr val="FF0000"/>
                            </a:solidFill>
                            <a:latin typeface="Cambria Math" panose="02040503050406030204" pitchFamily="18" charset="0"/>
                          </a:rPr>
                        </m:ctrlPr>
                      </m:fPr>
                      <m:num>
                        <m:sSup>
                          <m:sSupPr>
                            <m:ctrlPr>
                              <a:rPr lang="en-US" b="1" i="1" smtClean="0">
                                <a:solidFill>
                                  <a:srgbClr val="FF0000"/>
                                </a:solidFill>
                                <a:latin typeface="Cambria Math" panose="02040503050406030204" pitchFamily="18" charset="0"/>
                              </a:rPr>
                            </m:ctrlPr>
                          </m:sSupPr>
                          <m:e>
                            <m:r>
                              <a:rPr lang="en-US" b="1" i="1" smtClean="0">
                                <a:solidFill>
                                  <a:srgbClr val="FF0000"/>
                                </a:solidFill>
                                <a:latin typeface="Cambria Math"/>
                              </a:rPr>
                              <m:t>𝑬</m:t>
                            </m:r>
                          </m:e>
                          <m:sup>
                            <m:r>
                              <a:rPr lang="en-US" b="1" i="1" smtClean="0">
                                <a:solidFill>
                                  <a:srgbClr val="FF0000"/>
                                </a:solidFill>
                                <a:latin typeface="Cambria Math"/>
                              </a:rPr>
                              <m:t>𝒕𝒂𝒓𝒈𝒆𝒕</m:t>
                            </m:r>
                          </m:sup>
                        </m:sSup>
                        <m:r>
                          <a:rPr lang="en-US" b="1" i="1" smtClean="0">
                            <a:solidFill>
                              <a:srgbClr val="FF0000"/>
                            </a:solidFill>
                            <a:latin typeface="Cambria Math"/>
                            <a:ea typeface="Cambria Math"/>
                          </a:rPr>
                          <m:t>×</m:t>
                        </m:r>
                        <m:sSup>
                          <m:sSupPr>
                            <m:ctrlPr>
                              <a:rPr lang="en-US" b="1" i="1" smtClean="0">
                                <a:solidFill>
                                  <a:srgbClr val="FF0000"/>
                                </a:solidFill>
                                <a:latin typeface="Cambria Math" panose="02040503050406030204" pitchFamily="18" charset="0"/>
                                <a:ea typeface="Cambria Math"/>
                              </a:rPr>
                            </m:ctrlPr>
                          </m:sSupPr>
                          <m:e>
                            <m:r>
                              <a:rPr lang="en-US" b="1" i="1" smtClean="0">
                                <a:solidFill>
                                  <a:srgbClr val="FF0000"/>
                                </a:solidFill>
                                <a:latin typeface="Cambria Math"/>
                                <a:ea typeface="Cambria Math"/>
                              </a:rPr>
                              <m:t>𝑷</m:t>
                            </m:r>
                          </m:e>
                          <m:sup>
                            <m:r>
                              <a:rPr lang="en-US" b="1" i="1" smtClean="0">
                                <a:solidFill>
                                  <a:srgbClr val="FF0000"/>
                                </a:solidFill>
                                <a:latin typeface="Cambria Math"/>
                                <a:ea typeface="Cambria Math"/>
                              </a:rPr>
                              <m:t>∗</m:t>
                            </m:r>
                          </m:sup>
                        </m:sSup>
                      </m:num>
                      <m:den>
                        <m:acc>
                          <m:accPr>
                            <m:chr m:val="̅"/>
                            <m:ctrlPr>
                              <a:rPr lang="en-US" b="1" i="1" smtClean="0">
                                <a:solidFill>
                                  <a:srgbClr val="FF0000"/>
                                </a:solidFill>
                                <a:latin typeface="Cambria Math" panose="02040503050406030204" pitchFamily="18" charset="0"/>
                                <a:ea typeface="Cambria Math"/>
                              </a:rPr>
                            </m:ctrlPr>
                          </m:accPr>
                          <m:e>
                            <m:r>
                              <a:rPr lang="en-US" b="1" i="1" smtClean="0">
                                <a:solidFill>
                                  <a:srgbClr val="FF0000"/>
                                </a:solidFill>
                                <a:latin typeface="Cambria Math"/>
                                <a:ea typeface="Cambria Math"/>
                              </a:rPr>
                              <m:t>𝒒</m:t>
                            </m:r>
                          </m:e>
                        </m:acc>
                      </m:den>
                    </m:f>
                  </m:oMath>
                </a14:m>
                <a:endParaRPr lang="en-US" b="1" dirty="0">
                  <a:solidFill>
                    <a:srgbClr val="FF0000"/>
                  </a:solidFill>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3763568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Long-Run, Fixed Exchange Rates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14:m>
                  <m:oMath xmlns:m="http://schemas.openxmlformats.org/officeDocument/2006/math">
                    <m:r>
                      <a:rPr lang="en-US" i="1">
                        <a:solidFill>
                          <a:srgbClr val="FF0000"/>
                        </a:solidFill>
                        <a:latin typeface="Cambria Math"/>
                      </a:rPr>
                      <m:t>𝐶𝐴</m:t>
                    </m:r>
                    <m:r>
                      <a:rPr lang="en-US" i="1">
                        <a:solidFill>
                          <a:srgbClr val="FF0000"/>
                        </a:solidFill>
                        <a:latin typeface="Cambria Math"/>
                      </a:rPr>
                      <m:t>=</m:t>
                    </m:r>
                    <m:sSup>
                      <m:sSupPr>
                        <m:ctrlPr>
                          <a:rPr lang="en-US" i="1">
                            <a:solidFill>
                              <a:srgbClr val="FF0000"/>
                            </a:solidFill>
                            <a:latin typeface="Cambria Math" panose="02040503050406030204" pitchFamily="18" charset="0"/>
                            <a:ea typeface="Cambria Math"/>
                          </a:rPr>
                        </m:ctrlPr>
                      </m:sSupPr>
                      <m:e>
                        <m:r>
                          <a:rPr lang="en-US" i="1">
                            <a:solidFill>
                              <a:srgbClr val="FF0000"/>
                            </a:solidFill>
                            <a:latin typeface="Cambria Math"/>
                            <a:ea typeface="Cambria Math"/>
                          </a:rPr>
                          <m:t>𝑌</m:t>
                        </m:r>
                      </m:e>
                      <m:sup>
                        <m:r>
                          <a:rPr lang="en-US" i="1">
                            <a:solidFill>
                              <a:srgbClr val="FF0000"/>
                            </a:solidFill>
                            <a:latin typeface="Cambria Math"/>
                            <a:ea typeface="Cambria Math"/>
                          </a:rPr>
                          <m:t>𝑓</m:t>
                        </m:r>
                      </m:sup>
                    </m:sSup>
                    <m:r>
                      <a:rPr lang="en-US" i="1">
                        <a:solidFill>
                          <a:srgbClr val="FF0000"/>
                        </a:solidFill>
                        <a:latin typeface="Cambria Math"/>
                      </a:rPr>
                      <m:t>−</m:t>
                    </m:r>
                    <m:r>
                      <a:rPr lang="en-US" i="1">
                        <a:solidFill>
                          <a:srgbClr val="FF0000"/>
                        </a:solidFill>
                        <a:latin typeface="Cambria Math" panose="02040503050406030204" pitchFamily="18" charset="0"/>
                      </a:rPr>
                      <m:t>𝐶</m:t>
                    </m:r>
                    <m:d>
                      <m:dPr>
                        <m:ctrlPr>
                          <a:rPr lang="en-US" i="1">
                            <a:solidFill>
                              <a:srgbClr val="FF0000"/>
                            </a:solidFill>
                            <a:latin typeface="Cambria Math" panose="02040503050406030204" pitchFamily="18" charset="0"/>
                          </a:rPr>
                        </m:ctrlPr>
                      </m:dPr>
                      <m:e>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𝐶</m:t>
                            </m:r>
                          </m:e>
                          <m:sub>
                            <m:r>
                              <a:rPr lang="en-US" i="1">
                                <a:solidFill>
                                  <a:srgbClr val="FF0000"/>
                                </a:solidFill>
                                <a:latin typeface="Cambria Math" panose="02040503050406030204" pitchFamily="18" charset="0"/>
                              </a:rPr>
                              <m:t>0</m:t>
                            </m:r>
                          </m:sub>
                        </m:sSub>
                        <m:r>
                          <a:rPr lang="en-US" i="1">
                            <a:solidFill>
                              <a:srgbClr val="FF0000"/>
                            </a:solidFill>
                            <a:latin typeface="Cambria Math" panose="02040503050406030204" pitchFamily="18" charset="0"/>
                          </a:rPr>
                          <m:t>, </m:t>
                        </m:r>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𝑌</m:t>
                            </m:r>
                          </m:e>
                          <m:sup>
                            <m:r>
                              <a:rPr lang="en-US" i="1">
                                <a:solidFill>
                                  <a:srgbClr val="FF0000"/>
                                </a:solidFill>
                                <a:latin typeface="Cambria Math" panose="02040503050406030204" pitchFamily="18" charset="0"/>
                              </a:rPr>
                              <m:t>𝑓</m:t>
                            </m:r>
                          </m:sup>
                        </m:sSup>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𝑇</m:t>
                        </m:r>
                      </m:e>
                    </m:d>
                    <m:r>
                      <a:rPr lang="en-US" i="1">
                        <a:solidFill>
                          <a:srgbClr val="FF0000"/>
                        </a:solidFill>
                        <a:latin typeface="Cambria Math"/>
                      </a:rPr>
                      <m:t>−</m:t>
                    </m:r>
                    <m:r>
                      <a:rPr lang="en-US" i="1">
                        <a:solidFill>
                          <a:srgbClr val="FF0000"/>
                        </a:solidFill>
                        <a:latin typeface="Cambria Math"/>
                      </a:rPr>
                      <m:t>𝐼</m:t>
                    </m:r>
                    <m:r>
                      <a:rPr lang="en-US" i="1">
                        <a:solidFill>
                          <a:srgbClr val="FF0000"/>
                        </a:solidFill>
                        <a:latin typeface="Cambria Math"/>
                      </a:rPr>
                      <m:t>−</m:t>
                    </m:r>
                    <m:r>
                      <a:rPr lang="en-US" i="1">
                        <a:solidFill>
                          <a:srgbClr val="FF0000"/>
                        </a:solidFill>
                        <a:latin typeface="Cambria Math"/>
                      </a:rPr>
                      <m:t>𝐺</m:t>
                    </m:r>
                  </m:oMath>
                </a14:m>
                <a:endParaRPr lang="en-US" dirty="0">
                  <a:solidFill>
                    <a:srgbClr val="FF0000"/>
                  </a:solidFill>
                </a:endParaRPr>
              </a:p>
              <a:p>
                <a:r>
                  <a:rPr lang="en-US" dirty="0"/>
                  <a:t>Relative PPP: </a:t>
                </a:r>
                <a14:m>
                  <m:oMath xmlns:m="http://schemas.openxmlformats.org/officeDocument/2006/math">
                    <m:r>
                      <a:rPr lang="en-US" i="1">
                        <a:solidFill>
                          <a:srgbClr val="FF0000"/>
                        </a:solidFill>
                        <a:latin typeface="Cambria Math" panose="02040503050406030204" pitchFamily="18" charset="0"/>
                      </a:rPr>
                      <m:t>𝐶𝐴</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𝐶𝐴</m:t>
                    </m:r>
                    <m:r>
                      <a:rPr lang="en-US" i="1">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𝐶𝐴</m:t>
                        </m:r>
                      </m:e>
                      <m:sub>
                        <m:r>
                          <a:rPr lang="en-US" i="1">
                            <a:solidFill>
                              <a:srgbClr val="FF0000"/>
                            </a:solidFill>
                            <a:latin typeface="Cambria Math" panose="02040503050406030204" pitchFamily="18" charset="0"/>
                          </a:rPr>
                          <m:t>0</m:t>
                        </m:r>
                      </m:sub>
                    </m:sSub>
                    <m:r>
                      <a:rPr lang="en-US" i="1">
                        <a:solidFill>
                          <a:srgbClr val="FF0000"/>
                        </a:solidFill>
                        <a:latin typeface="Cambria Math" panose="02040503050406030204" pitchFamily="18" charset="0"/>
                      </a:rPr>
                      <m:t>,</m:t>
                    </m:r>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𝑌</m:t>
                        </m:r>
                      </m:e>
                      <m:sup>
                        <m:r>
                          <a:rPr lang="en-US" i="1">
                            <a:solidFill>
                              <a:srgbClr val="FF0000"/>
                            </a:solidFill>
                            <a:latin typeface="Cambria Math" panose="02040503050406030204" pitchFamily="18" charset="0"/>
                          </a:rPr>
                          <m:t>𝑓</m:t>
                        </m:r>
                      </m:sup>
                    </m:sSup>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𝑇</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𝑞</m:t>
                    </m:r>
                    <m:r>
                      <a:rPr lang="en-US" i="1">
                        <a:solidFill>
                          <a:srgbClr val="FF0000"/>
                        </a:solidFill>
                        <a:latin typeface="Cambria Math" panose="02040503050406030204" pitchFamily="18" charset="0"/>
                      </a:rPr>
                      <m:t>)</m:t>
                    </m:r>
                  </m:oMath>
                </a14:m>
                <a:r>
                  <a:rPr lang="en-US" i="1" dirty="0">
                    <a:solidFill>
                      <a:srgbClr val="FF0000"/>
                    </a:solidFill>
                  </a:rPr>
                  <a:t> </a:t>
                </a:r>
                <a:r>
                  <a:rPr lang="en-US" dirty="0"/>
                  <a:t>yields</a:t>
                </a:r>
                <a:r>
                  <a:rPr lang="en-US" i="1" dirty="0"/>
                  <a:t> q</a:t>
                </a:r>
                <a:endParaRPr lang="en-US" dirty="0"/>
              </a:p>
              <a:p>
                <a:r>
                  <a:rPr lang="en-US" dirty="0"/>
                  <a:t>Absolute PPP: </a:t>
                </a:r>
                <a14:m>
                  <m:oMath xmlns:m="http://schemas.openxmlformats.org/officeDocument/2006/math">
                    <m:r>
                      <a:rPr lang="en-US" i="1">
                        <a:solidFill>
                          <a:srgbClr val="FF0000"/>
                        </a:solidFill>
                        <a:latin typeface="Cambria Math" panose="02040503050406030204" pitchFamily="18" charset="0"/>
                      </a:rPr>
                      <m:t>𝑞</m:t>
                    </m:r>
                    <m:r>
                      <a:rPr lang="en-US" i="1">
                        <a:solidFill>
                          <a:srgbClr val="FF0000"/>
                        </a:solidFill>
                        <a:latin typeface="Cambria Math" panose="02040503050406030204" pitchFamily="18" charset="0"/>
                      </a:rPr>
                      <m:t>=1</m:t>
                    </m:r>
                  </m:oMath>
                </a14:m>
                <a:endParaRPr lang="en-US" dirty="0"/>
              </a:p>
              <a:p>
                <a:r>
                  <a:rPr lang="en-US" i="1" dirty="0">
                    <a:solidFill>
                      <a:srgbClr val="FF0000"/>
                    </a:solidFill>
                  </a:rPr>
                  <a:t>Y</a:t>
                </a:r>
                <a:r>
                  <a:rPr lang="en-US" dirty="0">
                    <a:solidFill>
                      <a:srgbClr val="FF0000"/>
                    </a:solidFill>
                  </a:rPr>
                  <a:t> = </a:t>
                </a:r>
                <a:r>
                  <a:rPr lang="en-US" i="1" dirty="0" err="1">
                    <a:solidFill>
                      <a:srgbClr val="FF0000"/>
                    </a:solidFill>
                  </a:rPr>
                  <a:t>Y</a:t>
                </a:r>
                <a:r>
                  <a:rPr lang="en-US" baseline="30000" dirty="0" err="1">
                    <a:solidFill>
                      <a:srgbClr val="FF0000"/>
                    </a:solidFill>
                  </a:rPr>
                  <a:t>f</a:t>
                </a:r>
                <a:endParaRPr lang="en-US" dirty="0"/>
              </a:p>
              <a:p>
                <a14:m>
                  <m:oMath xmlns:m="http://schemas.openxmlformats.org/officeDocument/2006/math">
                    <m:r>
                      <a:rPr lang="en-US" i="1" smtClean="0">
                        <a:solidFill>
                          <a:srgbClr val="FF0000"/>
                        </a:solidFill>
                        <a:latin typeface="Cambria Math"/>
                        <a:ea typeface="Cambria Math"/>
                      </a:rPr>
                      <m:t>𝜋</m:t>
                    </m:r>
                    <m:r>
                      <a:rPr lang="en-US" b="0" i="1" smtClean="0">
                        <a:solidFill>
                          <a:srgbClr val="FF0000"/>
                        </a:solidFill>
                        <a:latin typeface="Cambria Math"/>
                        <a:ea typeface="Cambria Math"/>
                      </a:rPr>
                      <m:t>=</m:t>
                    </m:r>
                    <m:sSup>
                      <m:sSupPr>
                        <m:ctrlPr>
                          <a:rPr lang="en-US" b="0" i="1" smtClean="0">
                            <a:solidFill>
                              <a:srgbClr val="FF0000"/>
                            </a:solidFill>
                            <a:latin typeface="Cambria Math" panose="02040503050406030204" pitchFamily="18" charset="0"/>
                            <a:ea typeface="Cambria Math"/>
                          </a:rPr>
                        </m:ctrlPr>
                      </m:sSupPr>
                      <m:e>
                        <m:r>
                          <a:rPr lang="en-US" b="0" i="1" smtClean="0">
                            <a:solidFill>
                              <a:srgbClr val="FF0000"/>
                            </a:solidFill>
                            <a:latin typeface="Cambria Math"/>
                            <a:ea typeface="Cambria Math"/>
                          </a:rPr>
                          <m:t>𝜋</m:t>
                        </m:r>
                      </m:e>
                      <m:sup>
                        <m:r>
                          <a:rPr lang="en-US" b="0" i="1" smtClean="0">
                            <a:solidFill>
                              <a:srgbClr val="FF0000"/>
                            </a:solidFill>
                            <a:latin typeface="Cambria Math"/>
                            <a:ea typeface="Cambria Math"/>
                          </a:rPr>
                          <m:t>∗</m:t>
                        </m:r>
                      </m:sup>
                    </m:sSup>
                  </m:oMath>
                </a14:m>
                <a:endParaRPr lang="en-US" dirty="0" smtClean="0"/>
              </a:p>
              <a:p>
                <a14:m>
                  <m:oMath xmlns:m="http://schemas.openxmlformats.org/officeDocument/2006/math">
                    <m:r>
                      <a:rPr lang="en-US" b="0" i="1" smtClean="0">
                        <a:solidFill>
                          <a:srgbClr val="FF0000"/>
                        </a:solidFill>
                        <a:latin typeface="Cambria Math"/>
                      </a:rPr>
                      <m:t>𝑅</m:t>
                    </m:r>
                    <m:r>
                      <a:rPr lang="en-US" b="0" i="1" smtClean="0">
                        <a:solidFill>
                          <a:srgbClr val="FF0000"/>
                        </a:solidFill>
                        <a:latin typeface="Cambria Math"/>
                      </a:rPr>
                      <m:t>=</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a:rPr>
                          <m:t>𝑅</m:t>
                        </m:r>
                      </m:e>
                      <m:sup>
                        <m:r>
                          <a:rPr lang="en-US" b="0" i="1" smtClean="0">
                            <a:solidFill>
                              <a:srgbClr val="FF0000"/>
                            </a:solidFill>
                            <a:latin typeface="Cambria Math"/>
                          </a:rPr>
                          <m:t>∗</m:t>
                        </m:r>
                      </m:sup>
                    </m:sSup>
                  </m:oMath>
                </a14:m>
                <a:endParaRPr lang="en-US" dirty="0" smtClean="0"/>
              </a:p>
              <a:p>
                <a14:m>
                  <m:oMath xmlns:m="http://schemas.openxmlformats.org/officeDocument/2006/math">
                    <m:r>
                      <a:rPr lang="en-US" b="0" i="1">
                        <a:solidFill>
                          <a:srgbClr val="FF0000"/>
                        </a:solidFill>
                        <a:latin typeface="Cambria Math"/>
                      </a:rPr>
                      <m:t>𝑃</m:t>
                    </m:r>
                    <m:r>
                      <a:rPr lang="en-US" b="0" i="1">
                        <a:solidFill>
                          <a:srgbClr val="FF0000"/>
                        </a:solidFill>
                        <a:latin typeface="Cambria Math"/>
                      </a:rPr>
                      <m:t>=</m:t>
                    </m:r>
                    <m:sSup>
                      <m:sSupPr>
                        <m:ctrlPr>
                          <a:rPr lang="en-US" i="1">
                            <a:solidFill>
                              <a:srgbClr val="FF0000"/>
                            </a:solidFill>
                            <a:latin typeface="Cambria Math" panose="02040503050406030204" pitchFamily="18" charset="0"/>
                          </a:rPr>
                        </m:ctrlPr>
                      </m:sSupPr>
                      <m:e>
                        <m:r>
                          <a:rPr lang="en-US" b="0" i="1">
                            <a:solidFill>
                              <a:srgbClr val="FF0000"/>
                            </a:solidFill>
                            <a:latin typeface="Cambria Math"/>
                          </a:rPr>
                          <m:t>𝐸</m:t>
                        </m:r>
                      </m:e>
                      <m:sup>
                        <m:r>
                          <a:rPr lang="en-US" b="0" i="1" smtClean="0">
                            <a:solidFill>
                              <a:srgbClr val="FF0000"/>
                            </a:solidFill>
                            <a:latin typeface="Cambria Math"/>
                          </a:rPr>
                          <m:t>𝑡𝑎𝑟𝑔𝑒𝑡</m:t>
                        </m:r>
                      </m:sup>
                    </m:sSup>
                    <m:r>
                      <a:rPr lang="en-US" b="0" i="1" smtClean="0">
                        <a:solidFill>
                          <a:srgbClr val="FF0000"/>
                        </a:solidFill>
                        <a:latin typeface="Cambria Math"/>
                        <a:ea typeface="Cambria Math"/>
                      </a:rPr>
                      <m:t>∙</m:t>
                    </m:r>
                    <m:sSup>
                      <m:sSupPr>
                        <m:ctrlPr>
                          <a:rPr lang="en-US" i="1">
                            <a:solidFill>
                              <a:srgbClr val="FF0000"/>
                            </a:solidFill>
                            <a:latin typeface="Cambria Math" panose="02040503050406030204" pitchFamily="18" charset="0"/>
                            <a:ea typeface="Cambria Math"/>
                          </a:rPr>
                        </m:ctrlPr>
                      </m:sSupPr>
                      <m:e>
                        <m:r>
                          <a:rPr lang="en-US" b="0" i="1">
                            <a:solidFill>
                              <a:srgbClr val="FF0000"/>
                            </a:solidFill>
                            <a:latin typeface="Cambria Math"/>
                            <a:ea typeface="Cambria Math"/>
                          </a:rPr>
                          <m:t>𝑃</m:t>
                        </m:r>
                      </m:e>
                      <m:sup>
                        <m:r>
                          <a:rPr lang="en-US" b="0" i="1">
                            <a:solidFill>
                              <a:srgbClr val="FF0000"/>
                            </a:solidFill>
                            <a:latin typeface="Cambria Math"/>
                            <a:ea typeface="Cambria Math"/>
                          </a:rPr>
                          <m:t>∗</m:t>
                        </m:r>
                      </m:sup>
                    </m:sSup>
                  </m:oMath>
                </a14:m>
                <a:r>
                  <a:rPr lang="en-US" dirty="0"/>
                  <a:t>, absolute PPP</a:t>
                </a:r>
              </a:p>
              <a:p>
                <a14:m>
                  <m:oMath xmlns:m="http://schemas.openxmlformats.org/officeDocument/2006/math">
                    <m:r>
                      <a:rPr lang="en-US" b="0" i="1">
                        <a:solidFill>
                          <a:srgbClr val="FF0000"/>
                        </a:solidFill>
                        <a:latin typeface="Cambria Math"/>
                      </a:rPr>
                      <m:t>𝑃</m:t>
                    </m:r>
                    <m:r>
                      <a:rPr lang="en-US" b="0" i="1">
                        <a:solidFill>
                          <a:srgbClr val="FF0000"/>
                        </a:solidFill>
                        <a:latin typeface="Cambria Math"/>
                      </a:rPr>
                      <m:t>=</m:t>
                    </m:r>
                    <m:f>
                      <m:fPr>
                        <m:ctrlPr>
                          <a:rPr lang="en-US" i="1">
                            <a:solidFill>
                              <a:srgbClr val="FF0000"/>
                            </a:solidFill>
                            <a:latin typeface="Cambria Math" panose="02040503050406030204" pitchFamily="18" charset="0"/>
                          </a:rPr>
                        </m:ctrlPr>
                      </m:fPr>
                      <m:num>
                        <m:sSup>
                          <m:sSupPr>
                            <m:ctrlPr>
                              <a:rPr lang="en-US" i="1">
                                <a:solidFill>
                                  <a:srgbClr val="FF0000"/>
                                </a:solidFill>
                                <a:latin typeface="Cambria Math" panose="02040503050406030204" pitchFamily="18" charset="0"/>
                              </a:rPr>
                            </m:ctrlPr>
                          </m:sSupPr>
                          <m:e>
                            <m:r>
                              <a:rPr lang="en-US" b="0" i="1">
                                <a:solidFill>
                                  <a:srgbClr val="FF0000"/>
                                </a:solidFill>
                                <a:latin typeface="Cambria Math"/>
                              </a:rPr>
                              <m:t>𝐸</m:t>
                            </m:r>
                          </m:e>
                          <m:sup>
                            <m:r>
                              <a:rPr lang="en-US" b="0" i="1">
                                <a:solidFill>
                                  <a:srgbClr val="FF0000"/>
                                </a:solidFill>
                                <a:latin typeface="Cambria Math"/>
                              </a:rPr>
                              <m:t>𝑡𝑎𝑟𝑔𝑒𝑡</m:t>
                            </m:r>
                          </m:sup>
                        </m:sSup>
                        <m:r>
                          <a:rPr lang="en-US" i="1" smtClean="0">
                            <a:solidFill>
                              <a:srgbClr val="FF0000"/>
                            </a:solidFill>
                            <a:latin typeface="Cambria Math"/>
                            <a:ea typeface="Cambria Math"/>
                          </a:rPr>
                          <m:t>∙</m:t>
                        </m:r>
                        <m:sSup>
                          <m:sSupPr>
                            <m:ctrlPr>
                              <a:rPr lang="en-US" i="1">
                                <a:solidFill>
                                  <a:srgbClr val="FF0000"/>
                                </a:solidFill>
                                <a:latin typeface="Cambria Math" panose="02040503050406030204" pitchFamily="18" charset="0"/>
                                <a:ea typeface="Cambria Math"/>
                              </a:rPr>
                            </m:ctrlPr>
                          </m:sSupPr>
                          <m:e>
                            <m:r>
                              <a:rPr lang="en-US" b="0" i="1">
                                <a:solidFill>
                                  <a:srgbClr val="FF0000"/>
                                </a:solidFill>
                                <a:latin typeface="Cambria Math"/>
                                <a:ea typeface="Cambria Math"/>
                              </a:rPr>
                              <m:t>𝑃</m:t>
                            </m:r>
                          </m:e>
                          <m:sup>
                            <m:r>
                              <a:rPr lang="en-US" b="0" i="1">
                                <a:solidFill>
                                  <a:srgbClr val="FF0000"/>
                                </a:solidFill>
                                <a:latin typeface="Cambria Math"/>
                                <a:ea typeface="Cambria Math"/>
                              </a:rPr>
                              <m:t>∗</m:t>
                            </m:r>
                          </m:sup>
                        </m:sSup>
                      </m:num>
                      <m:den>
                        <m:acc>
                          <m:accPr>
                            <m:chr m:val="̅"/>
                            <m:ctrlPr>
                              <a:rPr lang="en-US" i="1">
                                <a:solidFill>
                                  <a:srgbClr val="FF0000"/>
                                </a:solidFill>
                                <a:latin typeface="Cambria Math" panose="02040503050406030204" pitchFamily="18" charset="0"/>
                                <a:ea typeface="Cambria Math"/>
                              </a:rPr>
                            </m:ctrlPr>
                          </m:accPr>
                          <m:e>
                            <m:r>
                              <a:rPr lang="en-US" b="0" i="1">
                                <a:solidFill>
                                  <a:srgbClr val="FF0000"/>
                                </a:solidFill>
                                <a:latin typeface="Cambria Math"/>
                                <a:ea typeface="Cambria Math"/>
                              </a:rPr>
                              <m:t>𝑞</m:t>
                            </m:r>
                          </m:e>
                        </m:acc>
                      </m:den>
                    </m:f>
                  </m:oMath>
                </a14:m>
                <a:r>
                  <a:rPr lang="en-US" dirty="0"/>
                  <a:t>, relative PPP</a:t>
                </a: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11"/>
                </a:stretch>
              </a:blipFill>
            </p:spPr>
            <p:txBody>
              <a:bodyPr/>
              <a:lstStyle/>
              <a:p>
                <a:r>
                  <a:rPr lang="en-US">
                    <a:noFill/>
                  </a:rPr>
                  <a:t> </a:t>
                </a:r>
              </a:p>
            </p:txBody>
          </p:sp>
        </mc:Fallback>
      </mc:AlternateContent>
      <p:sp>
        <p:nvSpPr>
          <p:cNvPr id="4" name="TextBox 3"/>
          <p:cNvSpPr txBox="1"/>
          <p:nvPr/>
        </p:nvSpPr>
        <p:spPr>
          <a:xfrm>
            <a:off x="7443019" y="3515665"/>
            <a:ext cx="4653118" cy="1323439"/>
          </a:xfrm>
          <a:prstGeom prst="rect">
            <a:avLst/>
          </a:prstGeom>
          <a:solidFill>
            <a:schemeClr val="accent3">
              <a:lumMod val="20000"/>
              <a:lumOff val="80000"/>
            </a:schemeClr>
          </a:solidFill>
        </p:spPr>
        <p:txBody>
          <a:bodyPr wrap="square" rtlCol="0">
            <a:spAutoFit/>
          </a:bodyPr>
          <a:lstStyle/>
          <a:p>
            <a:r>
              <a:rPr lang="en-US" sz="2000" b="1" dirty="0" smtClean="0"/>
              <a:t>Note that a </a:t>
            </a:r>
            <a:r>
              <a:rPr lang="en-US" sz="2000" b="1" dirty="0"/>
              <a:t>major weakness of a fixed exchange rate system is that the country adopting such a system loses control of its inflation and interest rates.</a:t>
            </a:r>
          </a:p>
        </p:txBody>
      </p:sp>
    </p:spTree>
    <p:extLst>
      <p:ext uri="{BB962C8B-B14F-4D97-AF65-F5344CB8AC3E}">
        <p14:creationId xmlns:p14="http://schemas.microsoft.com/office/powerpoint/2010/main" val="336856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Summary: Long-Run, Fixed Exchange Rates</a:t>
            </a:r>
          </a:p>
        </p:txBody>
      </p:sp>
      <p:graphicFrame>
        <p:nvGraphicFramePr>
          <p:cNvPr id="5" name="Table 4"/>
          <p:cNvGraphicFramePr>
            <a:graphicFrameLocks noGrp="1"/>
          </p:cNvGraphicFramePr>
          <p:nvPr>
            <p:extLst>
              <p:ext uri="{D42A27DB-BD31-4B8C-83A1-F6EECF244321}">
                <p14:modId xmlns:p14="http://schemas.microsoft.com/office/powerpoint/2010/main" val="1592918639"/>
              </p:ext>
            </p:extLst>
          </p:nvPr>
        </p:nvGraphicFramePr>
        <p:xfrm>
          <a:off x="83548" y="1582571"/>
          <a:ext cx="8299852" cy="4077531"/>
        </p:xfrm>
        <a:graphic>
          <a:graphicData uri="http://schemas.openxmlformats.org/drawingml/2006/table">
            <a:tbl>
              <a:tblPr firstRow="1" bandRow="1">
                <a:tableStyleId>{5C22544A-7EE6-4342-B048-85BDC9FD1C3A}</a:tableStyleId>
              </a:tblPr>
              <a:tblGrid>
                <a:gridCol w="1244897">
                  <a:extLst>
                    <a:ext uri="{9D8B030D-6E8A-4147-A177-3AD203B41FA5}">
                      <a16:colId xmlns:a16="http://schemas.microsoft.com/office/drawing/2014/main" val="3774292248"/>
                    </a:ext>
                  </a:extLst>
                </a:gridCol>
                <a:gridCol w="571796">
                  <a:extLst>
                    <a:ext uri="{9D8B030D-6E8A-4147-A177-3AD203B41FA5}">
                      <a16:colId xmlns:a16="http://schemas.microsoft.com/office/drawing/2014/main" val="3954059280"/>
                    </a:ext>
                  </a:extLst>
                </a:gridCol>
                <a:gridCol w="755946">
                  <a:extLst>
                    <a:ext uri="{9D8B030D-6E8A-4147-A177-3AD203B41FA5}">
                      <a16:colId xmlns:a16="http://schemas.microsoft.com/office/drawing/2014/main" val="183452214"/>
                    </a:ext>
                  </a:extLst>
                </a:gridCol>
                <a:gridCol w="573384">
                  <a:extLst>
                    <a:ext uri="{9D8B030D-6E8A-4147-A177-3AD203B41FA5}">
                      <a16:colId xmlns:a16="http://schemas.microsoft.com/office/drawing/2014/main" val="1138222990"/>
                    </a:ext>
                  </a:extLst>
                </a:gridCol>
                <a:gridCol w="584496">
                  <a:extLst>
                    <a:ext uri="{9D8B030D-6E8A-4147-A177-3AD203B41FA5}">
                      <a16:colId xmlns:a16="http://schemas.microsoft.com/office/drawing/2014/main" val="2970292625"/>
                    </a:ext>
                  </a:extLst>
                </a:gridCol>
                <a:gridCol w="2029947">
                  <a:extLst>
                    <a:ext uri="{9D8B030D-6E8A-4147-A177-3AD203B41FA5}">
                      <a16:colId xmlns:a16="http://schemas.microsoft.com/office/drawing/2014/main" val="2261895274"/>
                    </a:ext>
                  </a:extLst>
                </a:gridCol>
                <a:gridCol w="1950127">
                  <a:extLst>
                    <a:ext uri="{9D8B030D-6E8A-4147-A177-3AD203B41FA5}">
                      <a16:colId xmlns:a16="http://schemas.microsoft.com/office/drawing/2014/main" val="1254766691"/>
                    </a:ext>
                  </a:extLst>
                </a:gridCol>
                <a:gridCol w="589259">
                  <a:extLst>
                    <a:ext uri="{9D8B030D-6E8A-4147-A177-3AD203B41FA5}">
                      <a16:colId xmlns:a16="http://schemas.microsoft.com/office/drawing/2014/main" val="272671120"/>
                    </a:ext>
                  </a:extLst>
                </a:gridCol>
              </a:tblGrid>
              <a:tr h="453059">
                <a:tc>
                  <a:txBody>
                    <a:bodyPr/>
                    <a:lstStyle/>
                    <a:p>
                      <a:endParaRPr lang="en-US" sz="2400" b="1" i="1">
                        <a:effectLst/>
                        <a:latin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i="1" dirty="0">
                          <a:effectLst/>
                        </a:rPr>
                        <a:t>Y</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i="1" dirty="0">
                          <a:effectLst/>
                        </a:rPr>
                        <a:t>CA</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i="1" dirty="0">
                          <a:effectLst/>
                        </a:rPr>
                        <a:t>q</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i="1" dirty="0">
                          <a:effectLst/>
                        </a:rPr>
                        <a:t>R</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i="1" dirty="0">
                          <a:effectLst/>
                        </a:rPr>
                        <a:t>P</a:t>
                      </a:r>
                      <a:r>
                        <a:rPr lang="en-US" sz="2400" dirty="0">
                          <a:effectLst/>
                        </a:rPr>
                        <a:t> </a:t>
                      </a:r>
                      <a:r>
                        <a:rPr lang="en-US" sz="1800" dirty="0">
                          <a:effectLst/>
                        </a:rPr>
                        <a:t>(Absolute PPP)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i="1" dirty="0">
                          <a:effectLst/>
                        </a:rPr>
                        <a:t>P</a:t>
                      </a:r>
                      <a:r>
                        <a:rPr lang="en-US" sz="2400" dirty="0">
                          <a:effectLst/>
                        </a:rPr>
                        <a:t> </a:t>
                      </a:r>
                      <a:r>
                        <a:rPr lang="en-US" sz="1800" dirty="0">
                          <a:effectLst/>
                        </a:rPr>
                        <a:t>(Relative PPP)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π</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2224202816"/>
                  </a:ext>
                </a:extLst>
              </a:tr>
              <a:tr h="453059">
                <a:tc>
                  <a:txBody>
                    <a:bodyPr/>
                    <a:lstStyle/>
                    <a:p>
                      <a:pPr marL="0" marR="0">
                        <a:lnSpc>
                          <a:spcPct val="107000"/>
                        </a:lnSpc>
                        <a:spcBef>
                          <a:spcPts val="0"/>
                        </a:spcBef>
                        <a:spcAft>
                          <a:spcPts val="0"/>
                        </a:spcAft>
                      </a:pPr>
                      <a:r>
                        <a:rPr lang="en-US" sz="2400" b="1" i="1">
                          <a:effectLst/>
                        </a:rPr>
                        <a:t>E</a:t>
                      </a:r>
                      <a:r>
                        <a:rPr lang="en-US" sz="2400" b="1" i="1" baseline="30000">
                          <a:effectLst/>
                        </a:rPr>
                        <a:t>Target</a:t>
                      </a:r>
                      <a:endParaRPr lang="en-US" sz="2400" b="1" i="1">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2390151924"/>
                  </a:ext>
                </a:extLst>
              </a:tr>
              <a:tr h="453059">
                <a:tc>
                  <a:txBody>
                    <a:bodyPr/>
                    <a:lstStyle/>
                    <a:p>
                      <a:pPr marL="0" marR="0">
                        <a:lnSpc>
                          <a:spcPct val="107000"/>
                        </a:lnSpc>
                        <a:spcBef>
                          <a:spcPts val="0"/>
                        </a:spcBef>
                        <a:spcAft>
                          <a:spcPts val="0"/>
                        </a:spcAft>
                      </a:pPr>
                      <a:r>
                        <a:rPr lang="en-US" sz="2400" b="1" i="1">
                          <a:effectLst/>
                        </a:rPr>
                        <a:t>R</a:t>
                      </a:r>
                      <a:r>
                        <a:rPr lang="en-US" sz="2400" b="1" i="1" baseline="30000">
                          <a:effectLst/>
                        </a:rPr>
                        <a:t>*</a:t>
                      </a:r>
                      <a:endParaRPr lang="en-US" sz="2400" b="1" i="1">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82269424"/>
                  </a:ext>
                </a:extLst>
              </a:tr>
              <a:tr h="453059">
                <a:tc>
                  <a:txBody>
                    <a:bodyPr/>
                    <a:lstStyle/>
                    <a:p>
                      <a:pPr marL="0" marR="0">
                        <a:lnSpc>
                          <a:spcPct val="107000"/>
                        </a:lnSpc>
                        <a:spcBef>
                          <a:spcPts val="0"/>
                        </a:spcBef>
                        <a:spcAft>
                          <a:spcPts val="0"/>
                        </a:spcAft>
                      </a:pPr>
                      <a:r>
                        <a:rPr lang="en-US" sz="2400" b="1" i="1">
                          <a:effectLst/>
                        </a:rPr>
                        <a:t>P</a:t>
                      </a:r>
                      <a:r>
                        <a:rPr lang="en-US" sz="2400" b="1" i="1" baseline="30000">
                          <a:effectLst/>
                        </a:rPr>
                        <a:t>*</a:t>
                      </a:r>
                      <a:endParaRPr lang="en-US" sz="2400" b="1" i="1">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2758709956"/>
                  </a:ext>
                </a:extLst>
              </a:tr>
              <a:tr h="453059">
                <a:tc>
                  <a:txBody>
                    <a:bodyPr/>
                    <a:lstStyle/>
                    <a:p>
                      <a:pPr marL="0" marR="0">
                        <a:lnSpc>
                          <a:spcPct val="107000"/>
                        </a:lnSpc>
                        <a:spcBef>
                          <a:spcPts val="0"/>
                        </a:spcBef>
                        <a:spcAft>
                          <a:spcPts val="0"/>
                        </a:spcAft>
                      </a:pPr>
                      <a:r>
                        <a:rPr lang="en-US" sz="2400" b="1" i="1" dirty="0">
                          <a:effectLst/>
                        </a:rPr>
                        <a:t>π*</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2418552669"/>
                  </a:ext>
                </a:extLst>
              </a:tr>
              <a:tr h="453059">
                <a:tc>
                  <a:txBody>
                    <a:bodyPr/>
                    <a:lstStyle/>
                    <a:p>
                      <a:pPr marL="0" marR="0">
                        <a:lnSpc>
                          <a:spcPct val="107000"/>
                        </a:lnSpc>
                        <a:spcBef>
                          <a:spcPts val="0"/>
                        </a:spcBef>
                        <a:spcAft>
                          <a:spcPts val="0"/>
                        </a:spcAft>
                      </a:pPr>
                      <a:r>
                        <a:rPr lang="en-US" sz="2400" b="1" i="1">
                          <a:effectLst/>
                        </a:rPr>
                        <a:t>Y</a:t>
                      </a:r>
                      <a:r>
                        <a:rPr lang="en-US" sz="2400" b="1" i="1" baseline="30000">
                          <a:effectLst/>
                        </a:rPr>
                        <a:t>f</a:t>
                      </a:r>
                      <a:endParaRPr lang="en-US" sz="2400" b="1" i="1">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922606112"/>
                  </a:ext>
                </a:extLst>
              </a:tr>
              <a:tr h="453059">
                <a:tc>
                  <a:txBody>
                    <a:bodyPr/>
                    <a:lstStyle/>
                    <a:p>
                      <a:pPr marL="0" marR="0">
                        <a:lnSpc>
                          <a:spcPct val="107000"/>
                        </a:lnSpc>
                        <a:spcBef>
                          <a:spcPts val="0"/>
                        </a:spcBef>
                        <a:spcAft>
                          <a:spcPts val="0"/>
                        </a:spcAft>
                      </a:pPr>
                      <a:r>
                        <a:rPr lang="en-US" sz="2400" b="1" i="1" dirty="0" smtClean="0">
                          <a:effectLst/>
                        </a:rPr>
                        <a:t>C</a:t>
                      </a:r>
                      <a:r>
                        <a:rPr lang="en-US" sz="2400" b="1" i="0" baseline="-25000" dirty="0" smtClean="0">
                          <a:effectLst/>
                        </a:rPr>
                        <a:t>0</a:t>
                      </a:r>
                      <a:r>
                        <a:rPr lang="en-US" sz="2400" b="1" i="0" dirty="0" smtClean="0">
                          <a:effectLst/>
                        </a:rPr>
                        <a:t>, </a:t>
                      </a:r>
                      <a:r>
                        <a:rPr lang="en-US" sz="2400" b="1" i="1" dirty="0" smtClean="0">
                          <a:effectLst/>
                        </a:rPr>
                        <a:t>I</a:t>
                      </a:r>
                      <a:r>
                        <a:rPr lang="en-US" sz="2400" b="1" i="0" dirty="0" smtClean="0">
                          <a:effectLst/>
                        </a:rPr>
                        <a:t>, </a:t>
                      </a:r>
                      <a:r>
                        <a:rPr lang="en-US" sz="2400" b="1" i="1" dirty="0" smtClean="0">
                          <a:effectLst/>
                        </a:rPr>
                        <a:t>G</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573493040"/>
                  </a:ext>
                </a:extLst>
              </a:tr>
              <a:tr h="453059">
                <a:tc>
                  <a:txBody>
                    <a:bodyPr/>
                    <a:lstStyle/>
                    <a:p>
                      <a:pPr marL="0" marR="0">
                        <a:lnSpc>
                          <a:spcPct val="107000"/>
                        </a:lnSpc>
                        <a:spcBef>
                          <a:spcPts val="0"/>
                        </a:spcBef>
                        <a:spcAft>
                          <a:spcPts val="0"/>
                        </a:spcAft>
                      </a:pPr>
                      <a:r>
                        <a:rPr lang="en-US" sz="2400" b="1" i="1" dirty="0">
                          <a:effectLst/>
                        </a:rPr>
                        <a:t>CA</a:t>
                      </a:r>
                      <a:r>
                        <a:rPr lang="en-US" sz="2400" b="1" i="0" baseline="-25000" dirty="0">
                          <a:effectLst/>
                        </a:rPr>
                        <a:t>0</a:t>
                      </a:r>
                      <a:endParaRPr lang="en-US"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531215994"/>
                  </a:ext>
                </a:extLst>
              </a:tr>
              <a:tr h="453059">
                <a:tc>
                  <a:txBody>
                    <a:bodyPr/>
                    <a:lstStyle/>
                    <a:p>
                      <a:pPr marL="0" marR="0">
                        <a:lnSpc>
                          <a:spcPct val="107000"/>
                        </a:lnSpc>
                        <a:spcBef>
                          <a:spcPts val="0"/>
                        </a:spcBef>
                        <a:spcAft>
                          <a:spcPts val="0"/>
                        </a:spcAft>
                      </a:pPr>
                      <a:r>
                        <a:rPr lang="en-US" sz="2400" b="1" i="1" dirty="0">
                          <a:effectLst/>
                        </a:rPr>
                        <a:t>T</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545849401"/>
                  </a:ext>
                </a:extLst>
              </a:tr>
            </a:tbl>
          </a:graphicData>
        </a:graphic>
      </p:graphicFrame>
      <p:sp>
        <p:nvSpPr>
          <p:cNvPr id="6" name="TextBox 5"/>
          <p:cNvSpPr txBox="1"/>
          <p:nvPr/>
        </p:nvSpPr>
        <p:spPr>
          <a:xfrm>
            <a:off x="8665974" y="1681318"/>
            <a:ext cx="3447367" cy="5078313"/>
          </a:xfrm>
          <a:prstGeom prst="rect">
            <a:avLst/>
          </a:prstGeom>
          <a:noFill/>
        </p:spPr>
        <p:txBody>
          <a:bodyPr wrap="square" rtlCol="0">
            <a:spAutoFit/>
          </a:bodyPr>
          <a:lstStyle/>
          <a:p>
            <a:r>
              <a:rPr lang="en-US" dirty="0" smtClean="0"/>
              <a:t>The predictions implied by the solution equations on the previous slide are shown in this </a:t>
            </a:r>
            <a:r>
              <a:rPr lang="en-US" i="1" dirty="0" smtClean="0"/>
              <a:t>predictions table</a:t>
            </a:r>
            <a:r>
              <a:rPr lang="en-US" dirty="0" smtClean="0"/>
              <a:t>.</a:t>
            </a:r>
          </a:p>
          <a:p>
            <a:endParaRPr lang="en-US" dirty="0" smtClean="0"/>
          </a:p>
          <a:p>
            <a:r>
              <a:rPr lang="en-US" dirty="0" smtClean="0"/>
              <a:t>The </a:t>
            </a:r>
            <a:r>
              <a:rPr lang="en-US" dirty="0"/>
              <a:t>first </a:t>
            </a:r>
            <a:r>
              <a:rPr lang="en-US" i="1" dirty="0"/>
              <a:t>column</a:t>
            </a:r>
            <a:r>
              <a:rPr lang="en-US" dirty="0"/>
              <a:t> lists the </a:t>
            </a:r>
            <a:r>
              <a:rPr lang="en-US" i="1" dirty="0"/>
              <a:t>exogenous</a:t>
            </a:r>
            <a:r>
              <a:rPr lang="en-US" dirty="0"/>
              <a:t> </a:t>
            </a:r>
            <a:r>
              <a:rPr lang="en-US" dirty="0" smtClean="0"/>
              <a:t>variables. </a:t>
            </a:r>
            <a:r>
              <a:rPr lang="en-US" dirty="0"/>
              <a:t>The first </a:t>
            </a:r>
            <a:r>
              <a:rPr lang="en-US" i="1" dirty="0"/>
              <a:t>row</a:t>
            </a:r>
            <a:r>
              <a:rPr lang="en-US" dirty="0"/>
              <a:t> lists the </a:t>
            </a:r>
            <a:r>
              <a:rPr lang="en-US" i="1" dirty="0"/>
              <a:t>endogenous</a:t>
            </a:r>
            <a:r>
              <a:rPr lang="en-US" dirty="0"/>
              <a:t> </a:t>
            </a:r>
            <a:r>
              <a:rPr lang="en-US" dirty="0" smtClean="0"/>
              <a:t>variables. The content of each cell predicts </a:t>
            </a:r>
            <a:r>
              <a:rPr lang="en-US" dirty="0"/>
              <a:t>the effect of the corresponding exogenous variable on the corresponding endogenous variable</a:t>
            </a:r>
            <a:r>
              <a:rPr lang="en-US" dirty="0" smtClean="0"/>
              <a:t>. </a:t>
            </a:r>
          </a:p>
          <a:p>
            <a:endParaRPr lang="en-US" dirty="0"/>
          </a:p>
          <a:p>
            <a:r>
              <a:rPr lang="en-US" dirty="0" smtClean="0"/>
              <a:t>A </a:t>
            </a:r>
            <a:r>
              <a:rPr lang="en-US" i="1" dirty="0" smtClean="0"/>
              <a:t>blank cell </a:t>
            </a:r>
            <a:r>
              <a:rPr lang="en-US" dirty="0" smtClean="0"/>
              <a:t>indicates </a:t>
            </a:r>
            <a:r>
              <a:rPr lang="en-US" i="1" dirty="0" smtClean="0"/>
              <a:t>no effect</a:t>
            </a:r>
            <a:r>
              <a:rPr lang="en-US" dirty="0" smtClean="0"/>
              <a:t>. Further, </a:t>
            </a:r>
            <a:r>
              <a:rPr lang="en-US" dirty="0"/>
              <a:t>‘+’ </a:t>
            </a:r>
            <a:r>
              <a:rPr lang="en-US" dirty="0" smtClean="0"/>
              <a:t>indicates a </a:t>
            </a:r>
            <a:r>
              <a:rPr lang="en-US" i="1" dirty="0" smtClean="0"/>
              <a:t>direct effect</a:t>
            </a:r>
            <a:r>
              <a:rPr lang="en-US" dirty="0" smtClean="0"/>
              <a:t>, </a:t>
            </a:r>
            <a:r>
              <a:rPr lang="en-US" dirty="0"/>
              <a:t>‘–’ </a:t>
            </a:r>
            <a:r>
              <a:rPr lang="en-US" dirty="0" smtClean="0"/>
              <a:t>an </a:t>
            </a:r>
            <a:r>
              <a:rPr lang="en-US" i="1" dirty="0" smtClean="0"/>
              <a:t>inverse effect</a:t>
            </a:r>
            <a:r>
              <a:rPr lang="en-US" dirty="0" smtClean="0"/>
              <a:t>, and </a:t>
            </a:r>
            <a:r>
              <a:rPr lang="en-US" dirty="0"/>
              <a:t>‘?’ </a:t>
            </a:r>
            <a:r>
              <a:rPr lang="en-US" dirty="0" smtClean="0"/>
              <a:t>indicates an </a:t>
            </a:r>
            <a:r>
              <a:rPr lang="en-US" i="1" dirty="0" smtClean="0"/>
              <a:t>ambiguous effect</a:t>
            </a:r>
            <a:r>
              <a:rPr lang="en-US" dirty="0"/>
              <a:t>.</a:t>
            </a:r>
          </a:p>
        </p:txBody>
      </p:sp>
    </p:spTree>
    <p:extLst>
      <p:ext uri="{BB962C8B-B14F-4D97-AF65-F5344CB8AC3E}">
        <p14:creationId xmlns:p14="http://schemas.microsoft.com/office/powerpoint/2010/main" val="31939229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Exchange Rate Systems, Long Run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69299813"/>
              </p:ext>
            </p:extLst>
          </p:nvPr>
        </p:nvGraphicFramePr>
        <p:xfrm>
          <a:off x="609600" y="1702770"/>
          <a:ext cx="4099631" cy="4304861"/>
        </p:xfrm>
        <a:graphic>
          <a:graphicData uri="http://schemas.openxmlformats.org/drawingml/2006/table">
            <a:tbl>
              <a:tblPr firstRow="1" bandRow="1">
                <a:tableStyleId>{5C22544A-7EE6-4342-B048-85BDC9FD1C3A}</a:tableStyleId>
              </a:tblPr>
              <a:tblGrid>
                <a:gridCol w="1446450">
                  <a:extLst>
                    <a:ext uri="{9D8B030D-6E8A-4147-A177-3AD203B41FA5}">
                      <a16:colId xmlns:a16="http://schemas.microsoft.com/office/drawing/2014/main" val="1407848388"/>
                    </a:ext>
                  </a:extLst>
                </a:gridCol>
                <a:gridCol w="405684">
                  <a:extLst>
                    <a:ext uri="{9D8B030D-6E8A-4147-A177-3AD203B41FA5}">
                      <a16:colId xmlns:a16="http://schemas.microsoft.com/office/drawing/2014/main" val="1994109010"/>
                    </a:ext>
                  </a:extLst>
                </a:gridCol>
                <a:gridCol w="589834">
                  <a:extLst>
                    <a:ext uri="{9D8B030D-6E8A-4147-A177-3AD203B41FA5}">
                      <a16:colId xmlns:a16="http://schemas.microsoft.com/office/drawing/2014/main" val="4021490821"/>
                    </a:ext>
                  </a:extLst>
                </a:gridCol>
                <a:gridCol w="407272">
                  <a:extLst>
                    <a:ext uri="{9D8B030D-6E8A-4147-A177-3AD203B41FA5}">
                      <a16:colId xmlns:a16="http://schemas.microsoft.com/office/drawing/2014/main" val="1921603463"/>
                    </a:ext>
                  </a:extLst>
                </a:gridCol>
                <a:gridCol w="418384">
                  <a:extLst>
                    <a:ext uri="{9D8B030D-6E8A-4147-A177-3AD203B41FA5}">
                      <a16:colId xmlns:a16="http://schemas.microsoft.com/office/drawing/2014/main" val="660428276"/>
                    </a:ext>
                  </a:extLst>
                </a:gridCol>
                <a:gridCol w="408860">
                  <a:extLst>
                    <a:ext uri="{9D8B030D-6E8A-4147-A177-3AD203B41FA5}">
                      <a16:colId xmlns:a16="http://schemas.microsoft.com/office/drawing/2014/main" val="1435423933"/>
                    </a:ext>
                  </a:extLst>
                </a:gridCol>
                <a:gridCol w="423147">
                  <a:extLst>
                    <a:ext uri="{9D8B030D-6E8A-4147-A177-3AD203B41FA5}">
                      <a16:colId xmlns:a16="http://schemas.microsoft.com/office/drawing/2014/main" val="1227951296"/>
                    </a:ext>
                  </a:extLst>
                </a:gridCol>
              </a:tblGrid>
              <a:tr h="351555">
                <a:tc>
                  <a:txBody>
                    <a:bodyPr/>
                    <a:lstStyle/>
                    <a:p>
                      <a:r>
                        <a:rPr lang="en-US" sz="2400" b="1" i="1" dirty="0" smtClean="0">
                          <a:effectLst/>
                          <a:latin typeface="Calibri" panose="020F0502020204030204" pitchFamily="34" charset="0"/>
                          <a:cs typeface="Times New Roman" panose="02020603050405020304" pitchFamily="18" charset="0"/>
                        </a:rPr>
                        <a:t>Long-Flex</a:t>
                      </a:r>
                      <a:endParaRPr lang="en-US" sz="2400" b="1" i="1" dirty="0">
                        <a:effectLst/>
                        <a:latin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i="1" dirty="0">
                          <a:effectLst/>
                        </a:rPr>
                        <a:t>Y</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i="1" dirty="0">
                          <a:effectLst/>
                        </a:rPr>
                        <a:t>CA</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i="1" dirty="0">
                          <a:effectLst/>
                        </a:rPr>
                        <a:t>q</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i="1" dirty="0">
                          <a:effectLst/>
                        </a:rPr>
                        <a:t>R</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i="1">
                          <a:effectLst/>
                        </a:rPr>
                        <a:t>P</a:t>
                      </a:r>
                      <a:endParaRPr lang="en-US" sz="2400" i="1">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i="1" dirty="0">
                          <a:effectLst/>
                        </a:rPr>
                        <a:t>π</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936419063"/>
                  </a:ext>
                </a:extLst>
              </a:tr>
              <a:tr h="351555">
                <a:tc>
                  <a:txBody>
                    <a:bodyPr/>
                    <a:lstStyle/>
                    <a:p>
                      <a:pPr marL="0" marR="0">
                        <a:lnSpc>
                          <a:spcPct val="107000"/>
                        </a:lnSpc>
                        <a:spcBef>
                          <a:spcPts val="0"/>
                        </a:spcBef>
                        <a:spcAft>
                          <a:spcPts val="0"/>
                        </a:spcAft>
                      </a:pPr>
                      <a:r>
                        <a:rPr lang="en-US" sz="2400" b="1" i="1">
                          <a:effectLst/>
                        </a:rPr>
                        <a:t>Y</a:t>
                      </a:r>
                      <a:r>
                        <a:rPr lang="en-US" sz="2400" b="1" i="1" baseline="30000">
                          <a:effectLst/>
                        </a:rPr>
                        <a:t>f</a:t>
                      </a:r>
                      <a:endParaRPr lang="en-US" sz="2400" b="1" i="1">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903081853"/>
                  </a:ext>
                </a:extLst>
              </a:tr>
              <a:tr h="351555">
                <a:tc>
                  <a:txBody>
                    <a:bodyPr/>
                    <a:lstStyle/>
                    <a:p>
                      <a:pPr marL="0" marR="0">
                        <a:lnSpc>
                          <a:spcPct val="107000"/>
                        </a:lnSpc>
                        <a:spcBef>
                          <a:spcPts val="0"/>
                        </a:spcBef>
                        <a:spcAft>
                          <a:spcPts val="0"/>
                        </a:spcAft>
                      </a:pPr>
                      <a:r>
                        <a:rPr lang="en-US" sz="2400" b="1" i="1" dirty="0" smtClean="0">
                          <a:effectLst/>
                        </a:rPr>
                        <a:t>C</a:t>
                      </a:r>
                      <a:r>
                        <a:rPr lang="en-US" sz="2400" b="1" i="0" baseline="-25000" dirty="0" smtClean="0">
                          <a:effectLst/>
                        </a:rPr>
                        <a:t>0</a:t>
                      </a:r>
                      <a:r>
                        <a:rPr lang="en-US" sz="2400" b="1" i="1" baseline="0" dirty="0" smtClean="0">
                          <a:effectLst/>
                        </a:rPr>
                        <a:t>, </a:t>
                      </a:r>
                      <a:r>
                        <a:rPr lang="en-US" sz="2400" b="1" i="1" dirty="0" smtClean="0">
                          <a:effectLst/>
                        </a:rPr>
                        <a:t>I</a:t>
                      </a:r>
                      <a:r>
                        <a:rPr lang="en-US" sz="2400" b="1" i="1" baseline="0" dirty="0" smtClean="0">
                          <a:effectLst/>
                        </a:rPr>
                        <a:t>, </a:t>
                      </a:r>
                      <a:r>
                        <a:rPr lang="en-US" sz="2400" b="1" i="1" dirty="0" smtClean="0">
                          <a:effectLst/>
                        </a:rPr>
                        <a:t>G</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1738832246"/>
                  </a:ext>
                </a:extLst>
              </a:tr>
              <a:tr h="351555">
                <a:tc>
                  <a:txBody>
                    <a:bodyPr/>
                    <a:lstStyle/>
                    <a:p>
                      <a:pPr marL="0" marR="0">
                        <a:lnSpc>
                          <a:spcPct val="107000"/>
                        </a:lnSpc>
                        <a:spcBef>
                          <a:spcPts val="0"/>
                        </a:spcBef>
                        <a:spcAft>
                          <a:spcPts val="0"/>
                        </a:spcAft>
                      </a:pPr>
                      <a:r>
                        <a:rPr lang="en-US" sz="2400" b="1" i="1" dirty="0">
                          <a:effectLst/>
                        </a:rPr>
                        <a:t>T</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4207707903"/>
                  </a:ext>
                </a:extLst>
              </a:tr>
              <a:tr h="351555">
                <a:tc>
                  <a:txBody>
                    <a:bodyPr/>
                    <a:lstStyle/>
                    <a:p>
                      <a:pPr marL="0" marR="0">
                        <a:lnSpc>
                          <a:spcPct val="107000"/>
                        </a:lnSpc>
                        <a:spcBef>
                          <a:spcPts val="0"/>
                        </a:spcBef>
                        <a:spcAft>
                          <a:spcPts val="0"/>
                        </a:spcAft>
                      </a:pPr>
                      <a:r>
                        <a:rPr lang="en-US" sz="2400" b="1" i="1" dirty="0">
                          <a:effectLst/>
                        </a:rPr>
                        <a:t>CA</a:t>
                      </a:r>
                      <a:r>
                        <a:rPr lang="en-US" sz="2400" b="1" i="0" baseline="-25000" dirty="0">
                          <a:effectLst/>
                        </a:rPr>
                        <a:t>0</a:t>
                      </a:r>
                      <a:endParaRPr lang="en-US"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3371324687"/>
                  </a:ext>
                </a:extLst>
              </a:tr>
              <a:tr h="351555">
                <a:tc>
                  <a:txBody>
                    <a:bodyPr/>
                    <a:lstStyle/>
                    <a:p>
                      <a:pPr marL="0" marR="0">
                        <a:lnSpc>
                          <a:spcPct val="107000"/>
                        </a:lnSpc>
                        <a:spcBef>
                          <a:spcPts val="0"/>
                        </a:spcBef>
                        <a:spcAft>
                          <a:spcPts val="0"/>
                        </a:spcAft>
                      </a:pPr>
                      <a:r>
                        <a:rPr lang="en-US" sz="2400" b="1" i="1" dirty="0" err="1">
                          <a:effectLst/>
                        </a:rPr>
                        <a:t>M</a:t>
                      </a:r>
                      <a:r>
                        <a:rPr lang="en-US" sz="2400" b="1" i="0" baseline="30000" dirty="0" err="1">
                          <a:effectLst/>
                        </a:rPr>
                        <a:t>s</a:t>
                      </a:r>
                      <a:endParaRPr lang="en-US"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2376735560"/>
                  </a:ext>
                </a:extLst>
              </a:tr>
              <a:tr h="351555">
                <a:tc>
                  <a:txBody>
                    <a:bodyPr/>
                    <a:lstStyle/>
                    <a:p>
                      <a:pPr marL="0" marR="0">
                        <a:lnSpc>
                          <a:spcPct val="107000"/>
                        </a:lnSpc>
                        <a:spcBef>
                          <a:spcPts val="0"/>
                        </a:spcBef>
                        <a:spcAft>
                          <a:spcPts val="0"/>
                        </a:spcAft>
                      </a:pPr>
                      <a:r>
                        <a:rPr lang="en-US" sz="2400" b="1" i="1" dirty="0">
                          <a:effectLst/>
                        </a:rPr>
                        <a:t>L</a:t>
                      </a:r>
                      <a:r>
                        <a:rPr lang="en-US" sz="2400" b="1" i="0" baseline="-25000" dirty="0">
                          <a:effectLst/>
                        </a:rPr>
                        <a:t>0</a:t>
                      </a:r>
                      <a:endParaRPr lang="en-US"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1030660863"/>
                  </a:ext>
                </a:extLst>
              </a:tr>
              <a:tr h="351555">
                <a:tc>
                  <a:txBody>
                    <a:bodyPr/>
                    <a:lstStyle/>
                    <a:p>
                      <a:pPr marL="0" marR="0">
                        <a:lnSpc>
                          <a:spcPct val="107000"/>
                        </a:lnSpc>
                        <a:spcBef>
                          <a:spcPts val="0"/>
                        </a:spcBef>
                        <a:spcAft>
                          <a:spcPts val="0"/>
                        </a:spcAft>
                      </a:pPr>
                      <a:r>
                        <a:rPr lang="en-US" sz="2400" b="1" i="1" dirty="0">
                          <a:effectLst/>
                        </a:rPr>
                        <a:t>R</a:t>
                      </a:r>
                      <a:r>
                        <a:rPr lang="en-US" sz="2400" b="1" i="0" baseline="30000" dirty="0">
                          <a:effectLst/>
                        </a:rPr>
                        <a:t>*</a:t>
                      </a:r>
                      <a:endParaRPr lang="en-US"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2302521473"/>
                  </a:ext>
                </a:extLst>
              </a:tr>
              <a:tr h="351555">
                <a:tc>
                  <a:txBody>
                    <a:bodyPr/>
                    <a:lstStyle/>
                    <a:p>
                      <a:pPr marL="0" marR="0">
                        <a:lnSpc>
                          <a:spcPct val="107000"/>
                        </a:lnSpc>
                        <a:spcBef>
                          <a:spcPts val="0"/>
                        </a:spcBef>
                        <a:spcAft>
                          <a:spcPts val="0"/>
                        </a:spcAft>
                      </a:pPr>
                      <a:r>
                        <a:rPr lang="en-US" sz="2400" b="1" i="1" dirty="0" err="1" smtClean="0">
                          <a:effectLst/>
                        </a:rPr>
                        <a:t>M</a:t>
                      </a:r>
                      <a:r>
                        <a:rPr lang="en-US" sz="2400" b="1" i="1" baseline="30000" dirty="0" err="1" smtClean="0">
                          <a:effectLst/>
                        </a:rPr>
                        <a:t>s</a:t>
                      </a:r>
                      <a:r>
                        <a:rPr lang="en-US" sz="2400" b="1" i="1" baseline="-25000" dirty="0" err="1" smtClean="0">
                          <a:effectLst/>
                        </a:rPr>
                        <a:t>g</a:t>
                      </a:r>
                      <a:r>
                        <a:rPr lang="en-US" sz="2400" b="1" i="1" baseline="0" dirty="0" smtClean="0">
                          <a:effectLst/>
                        </a:rPr>
                        <a:t> </a:t>
                      </a:r>
                      <a:r>
                        <a:rPr lang="en-US" sz="2400" dirty="0" smtClean="0">
                          <a:effectLst/>
                        </a:rPr>
                        <a:t>–</a:t>
                      </a:r>
                      <a:r>
                        <a:rPr lang="en-US" sz="2400" b="1" i="1" baseline="0" dirty="0" smtClean="0">
                          <a:effectLst/>
                        </a:rPr>
                        <a:t> </a:t>
                      </a:r>
                      <a:r>
                        <a:rPr lang="en-US" sz="2400" b="1" i="1" dirty="0" err="1" smtClean="0">
                          <a:effectLst/>
                        </a:rPr>
                        <a:t>Y</a:t>
                      </a:r>
                      <a:r>
                        <a:rPr lang="en-US" sz="2400" b="1" i="1" baseline="30000" dirty="0" err="1" smtClean="0">
                          <a:effectLst/>
                        </a:rPr>
                        <a:t>f</a:t>
                      </a:r>
                      <a:r>
                        <a:rPr lang="en-US" sz="2400" b="1" i="1" baseline="-25000" dirty="0" err="1" smtClean="0">
                          <a:effectLst/>
                        </a:rPr>
                        <a:t>g</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1749259533"/>
                  </a:ext>
                </a:extLst>
              </a:tr>
              <a:tr h="351555">
                <a:tc>
                  <a:txBody>
                    <a:bodyPr/>
                    <a:lstStyle/>
                    <a:p>
                      <a:pPr marL="0" marR="0">
                        <a:lnSpc>
                          <a:spcPct val="107000"/>
                        </a:lnSpc>
                        <a:spcBef>
                          <a:spcPts val="0"/>
                        </a:spcBef>
                        <a:spcAft>
                          <a:spcPts val="0"/>
                        </a:spcAft>
                      </a:pPr>
                      <a:r>
                        <a:rPr lang="en-US" sz="2400" b="1" i="1" dirty="0">
                          <a:effectLst/>
                        </a:rPr>
                        <a:t>π</a:t>
                      </a:r>
                      <a:r>
                        <a:rPr lang="en-US" sz="2400" b="1" i="0" dirty="0">
                          <a:effectLst/>
                        </a:rPr>
                        <a:t>*</a:t>
                      </a:r>
                      <a:endParaRPr lang="en-US"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3577555893"/>
                  </a:ext>
                </a:extLst>
              </a:tr>
              <a:tr h="351555">
                <a:tc>
                  <a:txBody>
                    <a:bodyPr/>
                    <a:lstStyle/>
                    <a:p>
                      <a:pPr marL="0" marR="0">
                        <a:lnSpc>
                          <a:spcPct val="107000"/>
                        </a:lnSpc>
                        <a:spcBef>
                          <a:spcPts val="0"/>
                        </a:spcBef>
                        <a:spcAft>
                          <a:spcPts val="0"/>
                        </a:spcAft>
                      </a:pPr>
                      <a:r>
                        <a:rPr lang="en-US" sz="2400" b="1" i="1" dirty="0">
                          <a:effectLst/>
                        </a:rPr>
                        <a:t>P</a:t>
                      </a:r>
                      <a:r>
                        <a:rPr lang="en-US" sz="2400" b="1" i="0" baseline="30000" dirty="0">
                          <a:effectLst/>
                        </a:rPr>
                        <a:t>*</a:t>
                      </a:r>
                      <a:endParaRPr lang="en-US"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89336" marR="89336" marT="0" marB="0"/>
                </a:tc>
                <a:extLst>
                  <a:ext uri="{0D108BD9-81ED-4DB2-BD59-A6C34878D82A}">
                    <a16:rowId xmlns:a16="http://schemas.microsoft.com/office/drawing/2014/main" val="429261533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91331867"/>
              </p:ext>
            </p:extLst>
          </p:nvPr>
        </p:nvGraphicFramePr>
        <p:xfrm>
          <a:off x="5348760" y="1702770"/>
          <a:ext cx="4326182" cy="4304861"/>
        </p:xfrm>
        <a:graphic>
          <a:graphicData uri="http://schemas.openxmlformats.org/drawingml/2006/table">
            <a:tbl>
              <a:tblPr firstRow="1" bandRow="1">
                <a:tableStyleId>{5C22544A-7EE6-4342-B048-85BDC9FD1C3A}</a:tableStyleId>
              </a:tblPr>
              <a:tblGrid>
                <a:gridCol w="1470322">
                  <a:extLst>
                    <a:ext uri="{9D8B030D-6E8A-4147-A177-3AD203B41FA5}">
                      <a16:colId xmlns:a16="http://schemas.microsoft.com/office/drawing/2014/main" val="3774292248"/>
                    </a:ext>
                  </a:extLst>
                </a:gridCol>
                <a:gridCol w="370184">
                  <a:extLst>
                    <a:ext uri="{9D8B030D-6E8A-4147-A177-3AD203B41FA5}">
                      <a16:colId xmlns:a16="http://schemas.microsoft.com/office/drawing/2014/main" val="3954059280"/>
                    </a:ext>
                  </a:extLst>
                </a:gridCol>
                <a:gridCol w="755946">
                  <a:extLst>
                    <a:ext uri="{9D8B030D-6E8A-4147-A177-3AD203B41FA5}">
                      <a16:colId xmlns:a16="http://schemas.microsoft.com/office/drawing/2014/main" val="183452214"/>
                    </a:ext>
                  </a:extLst>
                </a:gridCol>
                <a:gridCol w="402375">
                  <a:extLst>
                    <a:ext uri="{9D8B030D-6E8A-4147-A177-3AD203B41FA5}">
                      <a16:colId xmlns:a16="http://schemas.microsoft.com/office/drawing/2014/main" val="1138222990"/>
                    </a:ext>
                  </a:extLst>
                </a:gridCol>
                <a:gridCol w="383458">
                  <a:extLst>
                    <a:ext uri="{9D8B030D-6E8A-4147-A177-3AD203B41FA5}">
                      <a16:colId xmlns:a16="http://schemas.microsoft.com/office/drawing/2014/main" val="2970292625"/>
                    </a:ext>
                  </a:extLst>
                </a:gridCol>
                <a:gridCol w="521110">
                  <a:extLst>
                    <a:ext uri="{9D8B030D-6E8A-4147-A177-3AD203B41FA5}">
                      <a16:colId xmlns:a16="http://schemas.microsoft.com/office/drawing/2014/main" val="1254766691"/>
                    </a:ext>
                  </a:extLst>
                </a:gridCol>
                <a:gridCol w="422787">
                  <a:extLst>
                    <a:ext uri="{9D8B030D-6E8A-4147-A177-3AD203B41FA5}">
                      <a16:colId xmlns:a16="http://schemas.microsoft.com/office/drawing/2014/main" val="272671120"/>
                    </a:ext>
                  </a:extLst>
                </a:gridCol>
              </a:tblGrid>
              <a:tr h="57204">
                <a:tc>
                  <a:txBody>
                    <a:bodyPr/>
                    <a:lstStyle/>
                    <a:p>
                      <a:r>
                        <a:rPr lang="en-US" sz="2400" b="1" i="1" dirty="0" smtClean="0">
                          <a:effectLst/>
                          <a:latin typeface="Calibri" panose="020F0502020204030204" pitchFamily="34" charset="0"/>
                          <a:cs typeface="Times New Roman" panose="02020603050405020304" pitchFamily="18" charset="0"/>
                        </a:rPr>
                        <a:t>Long-Fix</a:t>
                      </a:r>
                      <a:endParaRPr lang="en-US" sz="2400" b="1" i="1" dirty="0">
                        <a:effectLst/>
                        <a:latin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i="1" dirty="0">
                          <a:effectLst/>
                        </a:rPr>
                        <a:t>Y</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i="1" dirty="0">
                          <a:effectLst/>
                        </a:rPr>
                        <a:t>CA</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i="1" dirty="0">
                          <a:effectLst/>
                        </a:rPr>
                        <a:t>q</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i="1" dirty="0">
                          <a:effectLst/>
                        </a:rPr>
                        <a:t>R</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i="1" dirty="0" smtClean="0">
                          <a:effectLst/>
                        </a:rPr>
                        <a:t>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π</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2224202816"/>
                  </a:ext>
                </a:extLst>
              </a:tr>
              <a:tr h="0">
                <a:tc>
                  <a:txBody>
                    <a:bodyPr/>
                    <a:lstStyle/>
                    <a:p>
                      <a:pPr marL="0" marR="0">
                        <a:lnSpc>
                          <a:spcPct val="107000"/>
                        </a:lnSpc>
                        <a:spcBef>
                          <a:spcPts val="0"/>
                        </a:spcBef>
                        <a:spcAft>
                          <a:spcPts val="0"/>
                        </a:spcAft>
                      </a:pPr>
                      <a:r>
                        <a:rPr lang="en-US" sz="2400" b="1" i="1" dirty="0" err="1">
                          <a:effectLst/>
                        </a:rPr>
                        <a:t>Y</a:t>
                      </a:r>
                      <a:r>
                        <a:rPr lang="en-US" sz="2400" b="1" i="1" baseline="30000" dirty="0" err="1">
                          <a:effectLst/>
                        </a:rPr>
                        <a:t>f</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R w="12700" cap="flat" cmpd="sng" algn="ctr">
                      <a:solidFill>
                        <a:schemeClr val="tx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922606112"/>
                  </a:ext>
                </a:extLst>
              </a:tr>
              <a:tr h="0">
                <a:tc>
                  <a:txBody>
                    <a:bodyPr/>
                    <a:lstStyle/>
                    <a:p>
                      <a:pPr marL="0" marR="0">
                        <a:lnSpc>
                          <a:spcPct val="107000"/>
                        </a:lnSpc>
                        <a:spcBef>
                          <a:spcPts val="0"/>
                        </a:spcBef>
                        <a:spcAft>
                          <a:spcPts val="0"/>
                        </a:spcAft>
                      </a:pPr>
                      <a:r>
                        <a:rPr lang="en-US" sz="2400" b="1" i="1" dirty="0" smtClean="0">
                          <a:effectLst/>
                        </a:rPr>
                        <a:t>C</a:t>
                      </a:r>
                      <a:r>
                        <a:rPr lang="en-US" sz="2400" b="1" i="0" baseline="-25000" dirty="0" smtClean="0">
                          <a:effectLst/>
                        </a:rPr>
                        <a:t>0</a:t>
                      </a:r>
                      <a:r>
                        <a:rPr lang="en-US" sz="2400" b="1" i="0" dirty="0" smtClean="0">
                          <a:effectLst/>
                        </a:rPr>
                        <a:t>, </a:t>
                      </a:r>
                      <a:r>
                        <a:rPr lang="en-US" sz="2400" b="1" i="1" dirty="0" smtClean="0">
                          <a:effectLst/>
                        </a:rPr>
                        <a:t>I</a:t>
                      </a:r>
                      <a:r>
                        <a:rPr lang="en-US" sz="2400" b="1" i="0" dirty="0" smtClean="0">
                          <a:effectLst/>
                        </a:rPr>
                        <a:t>, </a:t>
                      </a:r>
                      <a:r>
                        <a:rPr lang="en-US" sz="2400" b="1" i="1" dirty="0" smtClean="0">
                          <a:effectLst/>
                        </a:rPr>
                        <a:t>G</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R w="12700" cap="flat" cmpd="sng" algn="ctr">
                      <a:solidFill>
                        <a:schemeClr val="tx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573493040"/>
                  </a:ext>
                </a:extLst>
              </a:tr>
              <a:tr h="0">
                <a:tc>
                  <a:txBody>
                    <a:bodyPr/>
                    <a:lstStyle/>
                    <a:p>
                      <a:pPr marL="0" marR="0">
                        <a:lnSpc>
                          <a:spcPct val="107000"/>
                        </a:lnSpc>
                        <a:spcBef>
                          <a:spcPts val="0"/>
                        </a:spcBef>
                        <a:spcAft>
                          <a:spcPts val="0"/>
                        </a:spcAft>
                      </a:pPr>
                      <a:r>
                        <a:rPr lang="en-US" sz="2400" b="1" i="1" dirty="0">
                          <a:effectLst/>
                        </a:rPr>
                        <a:t>T</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R w="12700" cap="flat" cmpd="sng" algn="ctr">
                      <a:solidFill>
                        <a:schemeClr val="tx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392162246"/>
                  </a:ext>
                </a:extLst>
              </a:tr>
              <a:tr h="0">
                <a:tc>
                  <a:txBody>
                    <a:bodyPr/>
                    <a:lstStyle/>
                    <a:p>
                      <a:pPr marL="0" marR="0">
                        <a:lnSpc>
                          <a:spcPct val="107000"/>
                        </a:lnSpc>
                        <a:spcBef>
                          <a:spcPts val="0"/>
                        </a:spcBef>
                        <a:spcAft>
                          <a:spcPts val="0"/>
                        </a:spcAft>
                      </a:pPr>
                      <a:r>
                        <a:rPr lang="en-US" sz="2400" b="1" i="1" dirty="0">
                          <a:effectLst/>
                        </a:rPr>
                        <a:t>CA</a:t>
                      </a:r>
                      <a:r>
                        <a:rPr lang="en-US" sz="2400" b="1" i="0" baseline="-25000" dirty="0">
                          <a:effectLst/>
                        </a:rPr>
                        <a:t>0</a:t>
                      </a:r>
                      <a:endParaRPr lang="en-US" sz="24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531215994"/>
                  </a:ext>
                </a:extLst>
              </a:tr>
              <a:tr h="0">
                <a:tc>
                  <a:txBody>
                    <a:bodyPr/>
                    <a:lstStyle/>
                    <a:p>
                      <a:pPr marL="0" marR="0">
                        <a:lnSpc>
                          <a:spcPct val="107000"/>
                        </a:lnSpc>
                        <a:spcBef>
                          <a:spcPts val="0"/>
                        </a:spcBef>
                        <a:spcAft>
                          <a:spcPts val="0"/>
                        </a:spcAft>
                      </a:pPr>
                      <a:r>
                        <a:rPr lang="en-US" sz="2400" b="1" i="1" dirty="0" err="1">
                          <a:effectLst/>
                        </a:rPr>
                        <a:t>E</a:t>
                      </a:r>
                      <a:r>
                        <a:rPr lang="en-US" sz="2400" b="1" i="1" baseline="30000" dirty="0" err="1">
                          <a:effectLst/>
                        </a:rPr>
                        <a:t>Target</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2523985833"/>
                  </a:ext>
                </a:extLst>
              </a:tr>
              <a:tr h="0">
                <a:tc>
                  <a:txBody>
                    <a:bodyPr/>
                    <a:lstStyle/>
                    <a:p>
                      <a:pPr marL="0" marR="0">
                        <a:lnSpc>
                          <a:spcPct val="107000"/>
                        </a:lnSpc>
                        <a:spcBef>
                          <a:spcPts val="0"/>
                        </a:spcBef>
                        <a:spcAft>
                          <a:spcPts val="0"/>
                        </a:spcAft>
                      </a:pPr>
                      <a:endParaRPr lang="en-US" sz="2400" b="1" i="1">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327285123"/>
                  </a:ext>
                </a:extLst>
              </a:tr>
              <a:tr h="0">
                <a:tc>
                  <a:txBody>
                    <a:bodyPr/>
                    <a:lstStyle/>
                    <a:p>
                      <a:pPr marL="0" marR="0">
                        <a:lnSpc>
                          <a:spcPct val="107000"/>
                        </a:lnSpc>
                        <a:spcBef>
                          <a:spcPts val="0"/>
                        </a:spcBef>
                        <a:spcAft>
                          <a:spcPts val="0"/>
                        </a:spcAft>
                      </a:pPr>
                      <a:r>
                        <a:rPr lang="en-US" sz="2400" b="1" i="1">
                          <a:effectLst/>
                        </a:rPr>
                        <a:t>R</a:t>
                      </a:r>
                      <a:r>
                        <a:rPr lang="en-US" sz="2400" b="1" i="1" baseline="30000">
                          <a:effectLst/>
                        </a:rPr>
                        <a:t>*</a:t>
                      </a:r>
                      <a:endParaRPr lang="en-US" sz="2400" b="1" i="1">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684286668"/>
                  </a:ext>
                </a:extLst>
              </a:tr>
              <a:tr h="0">
                <a:tc>
                  <a:txBody>
                    <a:bodyPr/>
                    <a:lstStyle/>
                    <a:p>
                      <a:pPr marL="0" marR="0">
                        <a:lnSpc>
                          <a:spcPct val="107000"/>
                        </a:lnSpc>
                        <a:spcBef>
                          <a:spcPts val="0"/>
                        </a:spcBef>
                        <a:spcAft>
                          <a:spcPts val="0"/>
                        </a:spcAft>
                      </a:pP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1275966438"/>
                  </a:ext>
                </a:extLst>
              </a:tr>
              <a:tr h="0">
                <a:tc>
                  <a:txBody>
                    <a:bodyPr/>
                    <a:lstStyle/>
                    <a:p>
                      <a:pPr marL="0" marR="0">
                        <a:lnSpc>
                          <a:spcPct val="107000"/>
                        </a:lnSpc>
                        <a:spcBef>
                          <a:spcPts val="0"/>
                        </a:spcBef>
                        <a:spcAft>
                          <a:spcPts val="0"/>
                        </a:spcAft>
                      </a:pPr>
                      <a:r>
                        <a:rPr lang="en-US" sz="2400" b="1" i="1" dirty="0">
                          <a:effectLst/>
                        </a:rPr>
                        <a:t>π*</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470485232"/>
                  </a:ext>
                </a:extLst>
              </a:tr>
              <a:tr h="0">
                <a:tc>
                  <a:txBody>
                    <a:bodyPr/>
                    <a:lstStyle/>
                    <a:p>
                      <a:pPr marL="0" marR="0">
                        <a:lnSpc>
                          <a:spcPct val="107000"/>
                        </a:lnSpc>
                        <a:spcBef>
                          <a:spcPts val="0"/>
                        </a:spcBef>
                        <a:spcAft>
                          <a:spcPts val="0"/>
                        </a:spcAft>
                      </a:pPr>
                      <a:r>
                        <a:rPr lang="en-US" sz="2400" b="1" i="1" dirty="0">
                          <a:effectLst/>
                        </a:rPr>
                        <a:t>P</a:t>
                      </a:r>
                      <a:r>
                        <a:rPr lang="en-US" sz="2400" b="1" i="1" baseline="30000" dirty="0">
                          <a:effectLst/>
                        </a:rPr>
                        <a:t>*</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2392" marR="172392" marT="0" marB="0"/>
                </a:tc>
                <a:extLst>
                  <a:ext uri="{0D108BD9-81ED-4DB2-BD59-A6C34878D82A}">
                    <a16:rowId xmlns:a16="http://schemas.microsoft.com/office/drawing/2014/main" val="3342556169"/>
                  </a:ext>
                </a:extLst>
              </a:tr>
            </a:tbl>
          </a:graphicData>
        </a:graphic>
      </p:graphicFrame>
      <p:sp>
        <p:nvSpPr>
          <p:cNvPr id="5" name="TextBox 4"/>
          <p:cNvSpPr txBox="1"/>
          <p:nvPr/>
        </p:nvSpPr>
        <p:spPr>
          <a:xfrm>
            <a:off x="9842090" y="1702770"/>
            <a:ext cx="2202426" cy="3416320"/>
          </a:xfrm>
          <a:prstGeom prst="rect">
            <a:avLst/>
          </a:prstGeom>
          <a:noFill/>
        </p:spPr>
        <p:txBody>
          <a:bodyPr wrap="square" rtlCol="0">
            <a:spAutoFit/>
          </a:bodyPr>
          <a:lstStyle/>
          <a:p>
            <a:r>
              <a:rPr lang="en-US" dirty="0" smtClean="0"/>
              <a:t>As the idea of the </a:t>
            </a:r>
            <a:r>
              <a:rPr lang="en-US" i="1" dirty="0" smtClean="0"/>
              <a:t>long-run neutrality of money</a:t>
            </a:r>
            <a:r>
              <a:rPr lang="en-US" dirty="0" smtClean="0"/>
              <a:t> says, the behavior of real variables (</a:t>
            </a:r>
            <a:r>
              <a:rPr lang="en-US" i="1" dirty="0" smtClean="0"/>
              <a:t>Y</a:t>
            </a:r>
            <a:r>
              <a:rPr lang="en-US" dirty="0" smtClean="0"/>
              <a:t>, </a:t>
            </a:r>
            <a:r>
              <a:rPr lang="en-US" i="1" dirty="0" smtClean="0"/>
              <a:t>CA</a:t>
            </a:r>
            <a:r>
              <a:rPr lang="en-US" dirty="0" smtClean="0"/>
              <a:t>, and </a:t>
            </a:r>
            <a:r>
              <a:rPr lang="en-US" i="1" dirty="0" smtClean="0"/>
              <a:t>q</a:t>
            </a:r>
            <a:r>
              <a:rPr lang="en-US" dirty="0" smtClean="0"/>
              <a:t>) cannot be affected by the monetary policy or by the exchange rate system (which is also monetary policy in a sense).</a:t>
            </a:r>
            <a:endParaRPr lang="en-US" dirty="0"/>
          </a:p>
        </p:txBody>
      </p:sp>
    </p:spTree>
    <p:extLst>
      <p:ext uri="{BB962C8B-B14F-4D97-AF65-F5344CB8AC3E}">
        <p14:creationId xmlns:p14="http://schemas.microsoft.com/office/powerpoint/2010/main" val="2524282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Exchange Rate Systems, Long </a:t>
            </a:r>
            <a:r>
              <a:rPr lang="en-US" dirty="0" smtClean="0"/>
              <a:t>Run and Short Run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48547729"/>
              </p:ext>
            </p:extLst>
          </p:nvPr>
        </p:nvGraphicFramePr>
        <p:xfrm>
          <a:off x="609600" y="1600200"/>
          <a:ext cx="2441968" cy="2286000"/>
        </p:xfrm>
        <a:graphic>
          <a:graphicData uri="http://schemas.openxmlformats.org/drawingml/2006/table">
            <a:tbl>
              <a:tblPr firstRow="1" bandRow="1">
                <a:tableStyleId>{5C22544A-7EE6-4342-B048-85BDC9FD1C3A}</a:tableStyleId>
              </a:tblPr>
              <a:tblGrid>
                <a:gridCol w="1446450">
                  <a:extLst>
                    <a:ext uri="{9D8B030D-6E8A-4147-A177-3AD203B41FA5}">
                      <a16:colId xmlns:a16="http://schemas.microsoft.com/office/drawing/2014/main" val="188341957"/>
                    </a:ext>
                  </a:extLst>
                </a:gridCol>
                <a:gridCol w="405684">
                  <a:extLst>
                    <a:ext uri="{9D8B030D-6E8A-4147-A177-3AD203B41FA5}">
                      <a16:colId xmlns:a16="http://schemas.microsoft.com/office/drawing/2014/main" val="3776585048"/>
                    </a:ext>
                  </a:extLst>
                </a:gridCol>
                <a:gridCol w="589834">
                  <a:extLst>
                    <a:ext uri="{9D8B030D-6E8A-4147-A177-3AD203B41FA5}">
                      <a16:colId xmlns:a16="http://schemas.microsoft.com/office/drawing/2014/main" val="4114742529"/>
                    </a:ext>
                  </a:extLst>
                </a:gridCol>
              </a:tblGrid>
              <a:tr h="457200">
                <a:tc>
                  <a:txBody>
                    <a:bodyPr/>
                    <a:lstStyle/>
                    <a:p>
                      <a:r>
                        <a:rPr lang="en-US" sz="2400" b="1" i="1" dirty="0" smtClean="0">
                          <a:effectLst/>
                          <a:latin typeface="+mn-lt"/>
                          <a:cs typeface="Times New Roman" panose="02020603050405020304" pitchFamily="18" charset="0"/>
                        </a:rPr>
                        <a:t>Long-Run</a:t>
                      </a:r>
                      <a:endParaRPr lang="en-US" sz="2400" b="1" i="1" dirty="0">
                        <a:effectLst/>
                        <a:latin typeface="+mn-lt"/>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i="1" dirty="0">
                          <a:effectLst/>
                          <a:latin typeface="+mn-lt"/>
                        </a:rPr>
                        <a:t>Y</a:t>
                      </a:r>
                      <a:endParaRPr lang="en-US" sz="2400" i="1" dirty="0">
                        <a:effectLst/>
                        <a:latin typeface="+mn-lt"/>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i="1" dirty="0">
                          <a:effectLst/>
                          <a:latin typeface="+mn-lt"/>
                        </a:rPr>
                        <a:t>CA</a:t>
                      </a:r>
                      <a:endParaRPr lang="en-US" sz="2400" i="1" dirty="0">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111140"/>
                  </a:ext>
                </a:extLst>
              </a:tr>
              <a:tr h="457200">
                <a:tc>
                  <a:txBody>
                    <a:bodyPr/>
                    <a:lstStyle/>
                    <a:p>
                      <a:pPr marL="0" marR="0">
                        <a:lnSpc>
                          <a:spcPct val="107000"/>
                        </a:lnSpc>
                        <a:spcBef>
                          <a:spcPts val="0"/>
                        </a:spcBef>
                        <a:spcAft>
                          <a:spcPts val="0"/>
                        </a:spcAft>
                      </a:pPr>
                      <a:r>
                        <a:rPr lang="en-US" sz="2400" b="1" i="1" dirty="0" err="1">
                          <a:effectLst/>
                          <a:latin typeface="+mn-lt"/>
                        </a:rPr>
                        <a:t>Y</a:t>
                      </a:r>
                      <a:r>
                        <a:rPr lang="en-US" sz="2400" b="1" i="1" baseline="30000" dirty="0" err="1">
                          <a:effectLst/>
                          <a:latin typeface="+mn-lt"/>
                        </a:rPr>
                        <a:t>f</a:t>
                      </a:r>
                      <a:endParaRPr lang="en-US" sz="2400" b="1" i="1" dirty="0">
                        <a:effectLst/>
                        <a:latin typeface="+mn-lt"/>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dirty="0">
                          <a:effectLst/>
                          <a:latin typeface="+mn-lt"/>
                        </a:rPr>
                        <a:t>+</a:t>
                      </a:r>
                      <a:endParaRPr lang="en-US" sz="2400" dirty="0">
                        <a:effectLst/>
                        <a:latin typeface="+mn-lt"/>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dirty="0">
                          <a:effectLst/>
                          <a:latin typeface="+mn-lt"/>
                        </a:rPr>
                        <a:t>+</a:t>
                      </a:r>
                      <a:endParaRPr lang="en-US" sz="2400" dirty="0">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74101546"/>
                  </a:ext>
                </a:extLst>
              </a:tr>
              <a:tr h="457200">
                <a:tc>
                  <a:txBody>
                    <a:bodyPr/>
                    <a:lstStyle/>
                    <a:p>
                      <a:pPr marL="0" marR="0">
                        <a:lnSpc>
                          <a:spcPct val="107000"/>
                        </a:lnSpc>
                        <a:spcBef>
                          <a:spcPts val="0"/>
                        </a:spcBef>
                        <a:spcAft>
                          <a:spcPts val="0"/>
                        </a:spcAft>
                      </a:pPr>
                      <a:r>
                        <a:rPr lang="en-US" sz="2400" b="1" i="1" dirty="0" smtClean="0">
                          <a:effectLst/>
                          <a:latin typeface="+mn-lt"/>
                        </a:rPr>
                        <a:t>C</a:t>
                      </a:r>
                      <a:r>
                        <a:rPr lang="en-US" sz="2400" b="1" i="0" baseline="-25000" dirty="0" smtClean="0">
                          <a:effectLst/>
                          <a:latin typeface="+mn-lt"/>
                        </a:rPr>
                        <a:t>0</a:t>
                      </a:r>
                      <a:r>
                        <a:rPr lang="en-US" sz="2400" b="1" i="1" baseline="0" dirty="0" smtClean="0">
                          <a:effectLst/>
                          <a:latin typeface="+mn-lt"/>
                        </a:rPr>
                        <a:t>, </a:t>
                      </a:r>
                      <a:r>
                        <a:rPr lang="en-US" sz="2400" b="1" i="1" dirty="0" smtClean="0">
                          <a:effectLst/>
                          <a:latin typeface="+mn-lt"/>
                        </a:rPr>
                        <a:t>I</a:t>
                      </a:r>
                      <a:r>
                        <a:rPr lang="en-US" sz="2400" b="1" i="1" baseline="0" dirty="0" smtClean="0">
                          <a:effectLst/>
                          <a:latin typeface="+mn-lt"/>
                        </a:rPr>
                        <a:t>, </a:t>
                      </a:r>
                      <a:r>
                        <a:rPr lang="en-US" sz="2400" b="1" i="1" dirty="0" smtClean="0">
                          <a:effectLst/>
                          <a:latin typeface="+mn-lt"/>
                        </a:rPr>
                        <a:t>G</a:t>
                      </a:r>
                      <a:endParaRPr lang="en-US" sz="2400" b="1" i="1" dirty="0">
                        <a:effectLst/>
                        <a:latin typeface="+mn-lt"/>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latin typeface="+mn-lt"/>
                        </a:rPr>
                        <a:t> </a:t>
                      </a:r>
                      <a:endParaRPr lang="en-US" sz="2400">
                        <a:effectLst/>
                        <a:latin typeface="+mn-lt"/>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solidFill>
                            <a:srgbClr val="FF0000"/>
                          </a:solidFill>
                          <a:effectLst/>
                          <a:latin typeface="+mn-lt"/>
                        </a:rPr>
                        <a:t>–</a:t>
                      </a:r>
                      <a:endParaRPr lang="en-US" sz="2400" dirty="0">
                        <a:solidFill>
                          <a:srgbClr val="FF0000"/>
                        </a:solidFill>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8258596"/>
                  </a:ext>
                </a:extLst>
              </a:tr>
              <a:tr h="457200">
                <a:tc>
                  <a:txBody>
                    <a:bodyPr/>
                    <a:lstStyle/>
                    <a:p>
                      <a:pPr marL="0" marR="0">
                        <a:lnSpc>
                          <a:spcPct val="107000"/>
                        </a:lnSpc>
                        <a:spcBef>
                          <a:spcPts val="0"/>
                        </a:spcBef>
                        <a:spcAft>
                          <a:spcPts val="0"/>
                        </a:spcAft>
                      </a:pPr>
                      <a:r>
                        <a:rPr lang="en-US" sz="2400" b="1" i="1" dirty="0">
                          <a:effectLst/>
                          <a:latin typeface="+mn-lt"/>
                        </a:rPr>
                        <a:t>T</a:t>
                      </a:r>
                      <a:endParaRPr lang="en-US" sz="2400" b="1" i="1" dirty="0">
                        <a:effectLst/>
                        <a:latin typeface="+mn-lt"/>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latin typeface="+mn-lt"/>
                        </a:rPr>
                        <a:t> </a:t>
                      </a:r>
                      <a:endParaRPr lang="en-US" sz="2400">
                        <a:effectLst/>
                        <a:latin typeface="+mn-lt"/>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solidFill>
                            <a:srgbClr val="FF0000"/>
                          </a:solidFill>
                          <a:effectLst/>
                          <a:latin typeface="+mn-lt"/>
                        </a:rPr>
                        <a:t>+</a:t>
                      </a:r>
                      <a:endParaRPr lang="en-US" sz="2400" dirty="0">
                        <a:solidFill>
                          <a:srgbClr val="FF0000"/>
                        </a:solidFill>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13498698"/>
                  </a:ext>
                </a:extLst>
              </a:tr>
              <a:tr h="457200">
                <a:tc>
                  <a:txBody>
                    <a:bodyPr/>
                    <a:lstStyle/>
                    <a:p>
                      <a:pPr marL="0" marR="0">
                        <a:lnSpc>
                          <a:spcPct val="107000"/>
                        </a:lnSpc>
                        <a:spcBef>
                          <a:spcPts val="0"/>
                        </a:spcBef>
                        <a:spcAft>
                          <a:spcPts val="0"/>
                        </a:spcAft>
                      </a:pPr>
                      <a:r>
                        <a:rPr lang="en-US" sz="2400" b="1" i="1" dirty="0">
                          <a:effectLst/>
                          <a:latin typeface="+mn-lt"/>
                        </a:rPr>
                        <a:t>CA</a:t>
                      </a:r>
                      <a:r>
                        <a:rPr lang="en-US" sz="2400" b="1" i="0" baseline="-25000" dirty="0">
                          <a:effectLst/>
                          <a:latin typeface="+mn-lt"/>
                        </a:rPr>
                        <a:t>0</a:t>
                      </a:r>
                      <a:endParaRPr lang="en-US" sz="2400" b="1" i="0" dirty="0">
                        <a:effectLst/>
                        <a:latin typeface="+mn-lt"/>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mn-lt"/>
                        </a:rPr>
                        <a:t> </a:t>
                      </a:r>
                      <a:endParaRPr lang="en-US" sz="2400">
                        <a:effectLst/>
                        <a:latin typeface="+mn-lt"/>
                        <a:ea typeface="Calibri" panose="020F0502020204030204" pitchFamily="34" charset="0"/>
                        <a:cs typeface="Times New Roman" panose="02020603050405020304" pitchFamily="18" charset="0"/>
                      </a:endParaRPr>
                    </a:p>
                  </a:txBody>
                  <a:tcPr marL="89336" marR="89336"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400" dirty="0">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83721"/>
                  </a:ext>
                </a:extLst>
              </a:tr>
            </a:tbl>
          </a:graphicData>
        </a:graphic>
      </p:graphicFrame>
      <p:graphicFrame>
        <p:nvGraphicFramePr>
          <p:cNvPr id="4" name="Content Placeholder 3"/>
          <p:cNvGraphicFramePr>
            <a:graphicFrameLocks/>
          </p:cNvGraphicFramePr>
          <p:nvPr>
            <p:extLst>
              <p:ext uri="{D42A27DB-BD31-4B8C-83A1-F6EECF244321}">
                <p14:modId xmlns:p14="http://schemas.microsoft.com/office/powerpoint/2010/main" val="523879946"/>
              </p:ext>
            </p:extLst>
          </p:nvPr>
        </p:nvGraphicFramePr>
        <p:xfrm>
          <a:off x="6191000" y="1600200"/>
          <a:ext cx="2373350" cy="5029200"/>
        </p:xfrm>
        <a:graphic>
          <a:graphicData uri="http://schemas.openxmlformats.org/drawingml/2006/table">
            <a:tbl>
              <a:tblPr firstRow="1" bandRow="1">
                <a:tableStyleId>{5C22544A-7EE6-4342-B048-85BDC9FD1C3A}</a:tableStyleId>
              </a:tblPr>
              <a:tblGrid>
                <a:gridCol w="1517333">
                  <a:extLst>
                    <a:ext uri="{9D8B030D-6E8A-4147-A177-3AD203B41FA5}">
                      <a16:colId xmlns:a16="http://schemas.microsoft.com/office/drawing/2014/main" val="20000"/>
                    </a:ext>
                  </a:extLst>
                </a:gridCol>
                <a:gridCol w="261974">
                  <a:extLst>
                    <a:ext uri="{9D8B030D-6E8A-4147-A177-3AD203B41FA5}">
                      <a16:colId xmlns:a16="http://schemas.microsoft.com/office/drawing/2014/main" val="20003"/>
                    </a:ext>
                  </a:extLst>
                </a:gridCol>
                <a:gridCol w="594043">
                  <a:extLst>
                    <a:ext uri="{9D8B030D-6E8A-4147-A177-3AD203B41FA5}">
                      <a16:colId xmlns:a16="http://schemas.microsoft.com/office/drawing/2014/main" val="20004"/>
                    </a:ext>
                  </a:extLst>
                </a:gridCol>
              </a:tblGrid>
              <a:tr h="370840">
                <a:tc>
                  <a:txBody>
                    <a:bodyPr/>
                    <a:lstStyle/>
                    <a:p>
                      <a:pPr algn="ctr"/>
                      <a:r>
                        <a:rPr lang="en-US" sz="2400" b="1" i="1" dirty="0" smtClean="0">
                          <a:solidFill>
                            <a:schemeClr val="bg1"/>
                          </a:solidFill>
                          <a:latin typeface="+mn-lt"/>
                        </a:rPr>
                        <a:t>Short-Flex</a:t>
                      </a:r>
                      <a:endParaRPr lang="en-US" sz="2400" b="1" i="1" dirty="0">
                        <a:solidFill>
                          <a:schemeClr val="bg1"/>
                        </a:solidFill>
                        <a:latin typeface="+mn-lt"/>
                      </a:endParaRPr>
                    </a:p>
                  </a:txBody>
                  <a:tcPr/>
                </a:tc>
                <a:tc>
                  <a:txBody>
                    <a:bodyPr/>
                    <a:lstStyle/>
                    <a:p>
                      <a:pPr algn="ctr"/>
                      <a:r>
                        <a:rPr lang="en-US" sz="2400" b="1" i="1" dirty="0" smtClean="0">
                          <a:solidFill>
                            <a:schemeClr val="bg1"/>
                          </a:solidFill>
                          <a:latin typeface="+mn-lt"/>
                        </a:rPr>
                        <a:t>Y</a:t>
                      </a:r>
                      <a:endParaRPr lang="en-US" sz="2400" b="1" i="1" dirty="0">
                        <a:solidFill>
                          <a:schemeClr val="bg1"/>
                        </a:solidFill>
                        <a:latin typeface="+mn-lt"/>
                      </a:endParaRPr>
                    </a:p>
                  </a:txBody>
                  <a:tcPr/>
                </a:tc>
                <a:tc>
                  <a:txBody>
                    <a:bodyPr/>
                    <a:lstStyle/>
                    <a:p>
                      <a:pPr algn="ctr"/>
                      <a:r>
                        <a:rPr lang="en-US" sz="2400" b="1" i="1" dirty="0" smtClean="0">
                          <a:solidFill>
                            <a:schemeClr val="bg1"/>
                          </a:solidFill>
                          <a:latin typeface="+mn-lt"/>
                        </a:rPr>
                        <a:t>CA</a:t>
                      </a:r>
                      <a:endParaRPr lang="en-US" sz="2400" b="1" i="1" dirty="0">
                        <a:solidFill>
                          <a:schemeClr val="bg1"/>
                        </a:solidFill>
                        <a:latin typeface="+mn-lt"/>
                      </a:endParaRPr>
                    </a:p>
                  </a:txBody>
                  <a:tcPr/>
                </a:tc>
                <a:extLst>
                  <a:ext uri="{0D108BD9-81ED-4DB2-BD59-A6C34878D82A}">
                    <a16:rowId xmlns:a16="http://schemas.microsoft.com/office/drawing/2014/main" val="10000"/>
                  </a:ext>
                </a:extLst>
              </a:tr>
              <a:tr h="370840">
                <a:tc>
                  <a:txBody>
                    <a:bodyPr/>
                    <a:lstStyle/>
                    <a:p>
                      <a:endParaRPr lang="en-US" sz="2400" b="1" i="0" baseline="0" dirty="0">
                        <a:solidFill>
                          <a:schemeClr val="tx1"/>
                        </a:solidFill>
                        <a:latin typeface="+mn-lt"/>
                      </a:endParaRPr>
                    </a:p>
                  </a:txBody>
                  <a:tcPr/>
                </a:tc>
                <a:tc>
                  <a:txBody>
                    <a:bodyPr/>
                    <a:lstStyle/>
                    <a:p>
                      <a:pPr algn="ctr"/>
                      <a:endParaRPr lang="en-US" sz="2400" b="0" dirty="0">
                        <a:solidFill>
                          <a:schemeClr val="tx1"/>
                        </a:solidFill>
                        <a:latin typeface="+mn-lt"/>
                      </a:endParaRPr>
                    </a:p>
                  </a:txBody>
                  <a:tcPr/>
                </a:tc>
                <a:tc>
                  <a:txBody>
                    <a:bodyPr/>
                    <a:lstStyle/>
                    <a:p>
                      <a:pPr algn="ctr"/>
                      <a:endParaRPr lang="en-US" sz="2400" b="0" dirty="0">
                        <a:solidFill>
                          <a:schemeClr val="tx1"/>
                        </a:solidFill>
                        <a:latin typeface="+mn-lt"/>
                      </a:endParaRPr>
                    </a:p>
                  </a:txBody>
                  <a:tcPr/>
                </a:tc>
                <a:extLst>
                  <a:ext uri="{0D108BD9-81ED-4DB2-BD59-A6C34878D82A}">
                    <a16:rowId xmlns:a16="http://schemas.microsoft.com/office/drawing/2014/main" val="696628112"/>
                  </a:ext>
                </a:extLst>
              </a:tr>
              <a:tr h="370840">
                <a:tc>
                  <a:txBody>
                    <a:bodyPr/>
                    <a:lstStyle/>
                    <a:p>
                      <a:r>
                        <a:rPr lang="en-US" sz="2400" b="1" i="1" dirty="0" smtClean="0">
                          <a:solidFill>
                            <a:schemeClr val="tx1"/>
                          </a:solidFill>
                          <a:latin typeface="+mn-lt"/>
                        </a:rPr>
                        <a:t>G, I, C</a:t>
                      </a:r>
                      <a:r>
                        <a:rPr lang="en-US" sz="2400" b="1" i="0" baseline="-25000" dirty="0" smtClean="0">
                          <a:solidFill>
                            <a:schemeClr val="tx1"/>
                          </a:solidFill>
                          <a:latin typeface="+mn-lt"/>
                        </a:rPr>
                        <a:t>0</a:t>
                      </a:r>
                      <a:endParaRPr lang="en-US" sz="2400" b="1" i="0" baseline="0"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FF0000"/>
                          </a:solidFill>
                          <a:latin typeface="+mn-lt"/>
                        </a:rPr>
                        <a:t>−</a:t>
                      </a:r>
                      <a:endParaRPr lang="en-US" sz="2400" b="0" dirty="0">
                        <a:solidFill>
                          <a:srgbClr val="FF0000"/>
                        </a:solidFill>
                        <a:latin typeface="+mn-lt"/>
                      </a:endParaRPr>
                    </a:p>
                  </a:txBody>
                  <a:tcPr/>
                </a:tc>
                <a:extLst>
                  <a:ext uri="{0D108BD9-81ED-4DB2-BD59-A6C34878D82A}">
                    <a16:rowId xmlns:a16="http://schemas.microsoft.com/office/drawing/2014/main" val="52047682"/>
                  </a:ext>
                </a:extLst>
              </a:tr>
              <a:tr h="370840">
                <a:tc>
                  <a:txBody>
                    <a:bodyPr/>
                    <a:lstStyle/>
                    <a:p>
                      <a:r>
                        <a:rPr lang="en-US" sz="2400" b="1" i="1" dirty="0" smtClean="0">
                          <a:solidFill>
                            <a:schemeClr val="tx1"/>
                          </a:solidFill>
                          <a:latin typeface="+mn-lt"/>
                        </a:rPr>
                        <a:t>T</a:t>
                      </a:r>
                      <a:endParaRPr lang="en-US" sz="2400" b="1" i="1"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FF0000"/>
                          </a:solidFill>
                          <a:latin typeface="+mn-lt"/>
                        </a:rPr>
                        <a:t>+</a:t>
                      </a:r>
                      <a:endParaRPr lang="en-US" sz="2400" b="0" dirty="0">
                        <a:solidFill>
                          <a:srgbClr val="FF0000"/>
                        </a:solidFill>
                        <a:latin typeface="+mn-lt"/>
                      </a:endParaRPr>
                    </a:p>
                  </a:txBody>
                  <a:tcPr/>
                </a:tc>
                <a:extLst>
                  <a:ext uri="{0D108BD9-81ED-4DB2-BD59-A6C34878D82A}">
                    <a16:rowId xmlns:a16="http://schemas.microsoft.com/office/drawing/2014/main" val="4015509532"/>
                  </a:ext>
                </a:extLst>
              </a:tr>
              <a:tr h="370840">
                <a:tc>
                  <a:txBody>
                    <a:bodyPr/>
                    <a:lstStyle/>
                    <a:p>
                      <a:r>
                        <a:rPr lang="en-US" sz="2400" b="1" i="1" dirty="0" smtClean="0">
                          <a:solidFill>
                            <a:schemeClr val="tx1"/>
                          </a:solidFill>
                          <a:latin typeface="+mn-lt"/>
                        </a:rPr>
                        <a:t>CA</a:t>
                      </a:r>
                      <a:r>
                        <a:rPr lang="en-US" sz="2400" b="1" i="0" baseline="-25000" dirty="0" smtClean="0">
                          <a:solidFill>
                            <a:schemeClr val="tx1"/>
                          </a:solidFill>
                          <a:latin typeface="+mn-lt"/>
                        </a:rPr>
                        <a:t>0</a:t>
                      </a:r>
                      <a:endParaRPr lang="en-US" sz="2400" b="1" i="1"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extLst>
                  <a:ext uri="{0D108BD9-81ED-4DB2-BD59-A6C34878D82A}">
                    <a16:rowId xmlns:a16="http://schemas.microsoft.com/office/drawing/2014/main" val="2389688801"/>
                  </a:ext>
                </a:extLst>
              </a:tr>
              <a:tr h="370840">
                <a:tc>
                  <a:txBody>
                    <a:bodyPr/>
                    <a:lstStyle/>
                    <a:p>
                      <a:r>
                        <a:rPr lang="en-US" sz="2400" b="1" i="1" dirty="0" smtClean="0">
                          <a:solidFill>
                            <a:schemeClr val="tx1"/>
                          </a:solidFill>
                          <a:latin typeface="+mn-lt"/>
                        </a:rPr>
                        <a:t>P</a:t>
                      </a:r>
                      <a:r>
                        <a:rPr lang="en-US" sz="2400" b="1" i="1" baseline="30000" dirty="0" smtClean="0">
                          <a:solidFill>
                            <a:schemeClr val="tx1"/>
                          </a:solidFill>
                          <a:latin typeface="+mn-lt"/>
                        </a:rPr>
                        <a:t>*</a:t>
                      </a:r>
                      <a:endParaRPr lang="en-US" sz="2400" b="1" i="1" baseline="30000"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extLst>
                  <a:ext uri="{0D108BD9-81ED-4DB2-BD59-A6C34878D82A}">
                    <a16:rowId xmlns:a16="http://schemas.microsoft.com/office/drawing/2014/main" val="1122974503"/>
                  </a:ext>
                </a:extLst>
              </a:tr>
              <a:tr h="370840">
                <a:tc>
                  <a:txBody>
                    <a:bodyPr/>
                    <a:lstStyle/>
                    <a:p>
                      <a:r>
                        <a:rPr lang="en-US" sz="2400" b="1" i="1" dirty="0" smtClean="0">
                          <a:solidFill>
                            <a:schemeClr val="tx1"/>
                          </a:solidFill>
                          <a:latin typeface="+mn-lt"/>
                        </a:rPr>
                        <a:t>P</a:t>
                      </a:r>
                      <a:endParaRPr lang="en-US" sz="2400" b="1" i="1" dirty="0">
                        <a:solidFill>
                          <a:schemeClr val="tx1"/>
                        </a:solidFill>
                        <a:latin typeface="+mn-lt"/>
                      </a:endParaRPr>
                    </a:p>
                  </a:txBody>
                  <a:tcPr/>
                </a:tc>
                <a:tc>
                  <a:txBody>
                    <a:bodyPr/>
                    <a:lstStyle/>
                    <a:p>
                      <a:pPr algn="ctr"/>
                      <a:r>
                        <a:rPr lang="en-US" sz="2400" b="1" dirty="0" smtClean="0">
                          <a:solidFill>
                            <a:srgbClr val="0070C0"/>
                          </a:solidFill>
                          <a:latin typeface="+mn-lt"/>
                        </a:rPr>
                        <a:t>−</a:t>
                      </a:r>
                      <a:endParaRPr lang="en-US" sz="2400" b="1" dirty="0">
                        <a:solidFill>
                          <a:srgbClr val="0070C0"/>
                        </a:solidFill>
                        <a:latin typeface="+mn-lt"/>
                      </a:endParaRPr>
                    </a:p>
                  </a:txBody>
                  <a:tcPr/>
                </a:tc>
                <a:tc>
                  <a:txBody>
                    <a:bodyPr/>
                    <a:lstStyle/>
                    <a:p>
                      <a:pPr algn="ctr"/>
                      <a:r>
                        <a:rPr lang="en-US" sz="2400" b="1" dirty="0" smtClean="0">
                          <a:solidFill>
                            <a:srgbClr val="0070C0"/>
                          </a:solidFill>
                          <a:latin typeface="+mn-lt"/>
                        </a:rPr>
                        <a:t>−</a:t>
                      </a:r>
                      <a:endParaRPr lang="en-US" sz="2400" b="1" dirty="0">
                        <a:solidFill>
                          <a:srgbClr val="0070C0"/>
                        </a:solidFill>
                        <a:latin typeface="+mn-lt"/>
                      </a:endParaRPr>
                    </a:p>
                  </a:txBody>
                  <a:tcPr/>
                </a:tc>
                <a:extLst>
                  <a:ext uri="{0D108BD9-81ED-4DB2-BD59-A6C34878D82A}">
                    <a16:rowId xmlns:a16="http://schemas.microsoft.com/office/drawing/2014/main" val="2451438999"/>
                  </a:ext>
                </a:extLst>
              </a:tr>
              <a:tr h="370840">
                <a:tc>
                  <a:txBody>
                    <a:bodyPr/>
                    <a:lstStyle/>
                    <a:p>
                      <a:r>
                        <a:rPr lang="en-US" sz="2400" b="1" i="1" dirty="0" err="1" smtClean="0">
                          <a:solidFill>
                            <a:schemeClr val="tx1"/>
                          </a:solidFill>
                          <a:latin typeface="+mn-lt"/>
                        </a:rPr>
                        <a:t>M</a:t>
                      </a:r>
                      <a:r>
                        <a:rPr lang="en-US" sz="2400" b="1" i="1" baseline="30000" dirty="0" err="1" smtClean="0">
                          <a:solidFill>
                            <a:schemeClr val="tx1"/>
                          </a:solidFill>
                          <a:latin typeface="+mn-lt"/>
                        </a:rPr>
                        <a:t>s</a:t>
                      </a:r>
                      <a:endParaRPr lang="en-US" sz="2400" b="1" i="1" baseline="30000"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extLst>
                  <a:ext uri="{0D108BD9-81ED-4DB2-BD59-A6C34878D82A}">
                    <a16:rowId xmlns:a16="http://schemas.microsoft.com/office/drawing/2014/main" val="10001"/>
                  </a:ext>
                </a:extLst>
              </a:tr>
              <a:tr h="370840">
                <a:tc>
                  <a:txBody>
                    <a:bodyPr/>
                    <a:lstStyle/>
                    <a:p>
                      <a:r>
                        <a:rPr lang="en-US" sz="2400" b="1" i="1" dirty="0" err="1" smtClean="0">
                          <a:solidFill>
                            <a:schemeClr val="tx1"/>
                          </a:solidFill>
                          <a:latin typeface="+mn-lt"/>
                        </a:rPr>
                        <a:t>E</a:t>
                      </a:r>
                      <a:r>
                        <a:rPr lang="en-US" sz="2400" b="1" i="1" baseline="30000" dirty="0" err="1" smtClean="0">
                          <a:solidFill>
                            <a:schemeClr val="tx1"/>
                          </a:solidFill>
                          <a:latin typeface="+mn-lt"/>
                        </a:rPr>
                        <a:t>e</a:t>
                      </a:r>
                      <a:endParaRPr lang="en-US" sz="2400" b="1" i="1" baseline="3000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extLst>
                  <a:ext uri="{0D108BD9-81ED-4DB2-BD59-A6C34878D82A}">
                    <a16:rowId xmlns:a16="http://schemas.microsoft.com/office/drawing/2014/main" val="10003"/>
                  </a:ext>
                </a:extLst>
              </a:tr>
              <a:tr h="370840">
                <a:tc>
                  <a:txBody>
                    <a:bodyPr/>
                    <a:lstStyle/>
                    <a:p>
                      <a:r>
                        <a:rPr lang="en-US" sz="2400" b="1" i="1" dirty="0" smtClean="0">
                          <a:solidFill>
                            <a:schemeClr val="tx1"/>
                          </a:solidFill>
                          <a:latin typeface="+mn-lt"/>
                        </a:rPr>
                        <a:t>R</a:t>
                      </a:r>
                      <a:r>
                        <a:rPr lang="en-US" sz="2400" b="1" i="1" baseline="30000" dirty="0" smtClean="0">
                          <a:solidFill>
                            <a:schemeClr val="tx1"/>
                          </a:solidFill>
                          <a:latin typeface="+mn-lt"/>
                        </a:rPr>
                        <a:t>*</a:t>
                      </a:r>
                      <a:endParaRPr lang="en-US" sz="2400" b="1" i="1" baseline="3000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extLst>
                  <a:ext uri="{0D108BD9-81ED-4DB2-BD59-A6C34878D82A}">
                    <a16:rowId xmlns:a16="http://schemas.microsoft.com/office/drawing/2014/main" val="10004"/>
                  </a:ext>
                </a:extLst>
              </a:tr>
              <a:tr h="370840">
                <a:tc>
                  <a:txBody>
                    <a:bodyPr/>
                    <a:lstStyle/>
                    <a:p>
                      <a:r>
                        <a:rPr lang="en-US" sz="2400" b="1" i="1" dirty="0" smtClean="0">
                          <a:solidFill>
                            <a:schemeClr val="tx1"/>
                          </a:solidFill>
                          <a:latin typeface="+mn-lt"/>
                        </a:rPr>
                        <a:t>L</a:t>
                      </a:r>
                      <a:r>
                        <a:rPr lang="en-US" sz="2400" b="1" i="0" baseline="-25000" dirty="0" smtClean="0">
                          <a:solidFill>
                            <a:schemeClr val="tx1"/>
                          </a:solidFill>
                          <a:latin typeface="+mn-lt"/>
                        </a:rPr>
                        <a:t>0</a:t>
                      </a:r>
                      <a:endParaRPr lang="en-US" sz="2400" b="1" i="0" baseline="-2500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extLst>
                  <a:ext uri="{0D108BD9-81ED-4DB2-BD59-A6C34878D82A}">
                    <a16:rowId xmlns:a16="http://schemas.microsoft.com/office/drawing/2014/main" val="273806739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02638344"/>
              </p:ext>
            </p:extLst>
          </p:nvPr>
        </p:nvGraphicFramePr>
        <p:xfrm>
          <a:off x="3706773" y="1610839"/>
          <a:ext cx="2236294" cy="5029200"/>
        </p:xfrm>
        <a:graphic>
          <a:graphicData uri="http://schemas.openxmlformats.org/drawingml/2006/table">
            <a:tbl>
              <a:tblPr firstRow="1" bandRow="1">
                <a:tableStyleId>{5C22544A-7EE6-4342-B048-85BDC9FD1C3A}</a:tableStyleId>
              </a:tblPr>
              <a:tblGrid>
                <a:gridCol w="1375093">
                  <a:extLst>
                    <a:ext uri="{9D8B030D-6E8A-4147-A177-3AD203B41FA5}">
                      <a16:colId xmlns:a16="http://schemas.microsoft.com/office/drawing/2014/main" val="711582366"/>
                    </a:ext>
                  </a:extLst>
                </a:gridCol>
                <a:gridCol w="267158">
                  <a:extLst>
                    <a:ext uri="{9D8B030D-6E8A-4147-A177-3AD203B41FA5}">
                      <a16:colId xmlns:a16="http://schemas.microsoft.com/office/drawing/2014/main" val="3285808696"/>
                    </a:ext>
                  </a:extLst>
                </a:gridCol>
                <a:gridCol w="594043">
                  <a:extLst>
                    <a:ext uri="{9D8B030D-6E8A-4147-A177-3AD203B41FA5}">
                      <a16:colId xmlns:a16="http://schemas.microsoft.com/office/drawing/2014/main" val="532865299"/>
                    </a:ext>
                  </a:extLst>
                </a:gridCol>
              </a:tblGrid>
              <a:tr h="365760">
                <a:tc>
                  <a:txBody>
                    <a:bodyPr/>
                    <a:lstStyle/>
                    <a:p>
                      <a:r>
                        <a:rPr lang="en-US" sz="2400" b="1" i="1" dirty="0" smtClean="0"/>
                        <a:t>Short-Fix</a:t>
                      </a:r>
                      <a:endParaRPr lang="en-US" sz="2400" b="1" i="1" dirty="0"/>
                    </a:p>
                  </a:txBody>
                  <a:tcPr/>
                </a:tc>
                <a:tc>
                  <a:txBody>
                    <a:bodyPr/>
                    <a:lstStyle/>
                    <a:p>
                      <a:pPr algn="ctr"/>
                      <a:r>
                        <a:rPr lang="en-US" sz="2400" i="1" dirty="0" smtClean="0"/>
                        <a:t>Y</a:t>
                      </a:r>
                      <a:endParaRPr lang="en-US" sz="2400" i="1" dirty="0"/>
                    </a:p>
                  </a:txBody>
                  <a:tcPr/>
                </a:tc>
                <a:tc>
                  <a:txBody>
                    <a:bodyPr/>
                    <a:lstStyle/>
                    <a:p>
                      <a:pPr algn="ctr"/>
                      <a:r>
                        <a:rPr lang="en-US" sz="2400" i="1" baseline="0" dirty="0" smtClean="0"/>
                        <a:t>CA</a:t>
                      </a:r>
                      <a:endParaRPr lang="en-US" sz="2400" i="1" baseline="0" dirty="0"/>
                    </a:p>
                  </a:txBody>
                  <a:tcPr/>
                </a:tc>
                <a:extLst>
                  <a:ext uri="{0D108BD9-81ED-4DB2-BD59-A6C34878D82A}">
                    <a16:rowId xmlns:a16="http://schemas.microsoft.com/office/drawing/2014/main" val="3893950874"/>
                  </a:ext>
                </a:extLst>
              </a:tr>
              <a:tr h="365760">
                <a:tc>
                  <a:txBody>
                    <a:bodyPr/>
                    <a:lstStyle/>
                    <a:p>
                      <a:endParaRPr lang="en-US" sz="2400" b="1" i="1" baseline="-25000" dirty="0">
                        <a:solidFill>
                          <a:schemeClr val="tx1"/>
                        </a:solidFill>
                      </a:endParaRPr>
                    </a:p>
                  </a:txBody>
                  <a:tcPr/>
                </a:tc>
                <a:tc>
                  <a:txBody>
                    <a:bodyPr/>
                    <a:lstStyle/>
                    <a:p>
                      <a:pPr algn="ctr"/>
                      <a:endParaRPr lang="en-US" sz="2400" dirty="0">
                        <a:solidFill>
                          <a:schemeClr val="tx1"/>
                        </a:solidFill>
                      </a:endParaRPr>
                    </a:p>
                  </a:txBody>
                  <a:tcPr/>
                </a:tc>
                <a:tc>
                  <a:txBody>
                    <a:bodyPr/>
                    <a:lstStyle/>
                    <a:p>
                      <a:pPr algn="ctr"/>
                      <a:endParaRPr lang="en-US" sz="2400" dirty="0">
                        <a:solidFill>
                          <a:schemeClr val="tx1"/>
                        </a:solidFill>
                      </a:endParaRPr>
                    </a:p>
                  </a:txBody>
                  <a:tcPr/>
                </a:tc>
                <a:extLst>
                  <a:ext uri="{0D108BD9-81ED-4DB2-BD59-A6C34878D82A}">
                    <a16:rowId xmlns:a16="http://schemas.microsoft.com/office/drawing/2014/main" val="821130413"/>
                  </a:ext>
                </a:extLst>
              </a:tr>
              <a:tr h="365760">
                <a:tc>
                  <a:txBody>
                    <a:bodyPr/>
                    <a:lstStyle/>
                    <a:p>
                      <a:r>
                        <a:rPr lang="en-US" sz="2400" b="1" i="1" dirty="0" smtClean="0">
                          <a:solidFill>
                            <a:schemeClr val="tx1"/>
                          </a:solidFill>
                        </a:rPr>
                        <a:t>C</a:t>
                      </a:r>
                      <a:r>
                        <a:rPr lang="en-US" sz="2400" b="1" baseline="-25000" dirty="0" smtClean="0">
                          <a:solidFill>
                            <a:schemeClr val="tx1"/>
                          </a:solidFill>
                        </a:rPr>
                        <a:t>0</a:t>
                      </a:r>
                      <a:r>
                        <a:rPr lang="en-US" sz="2400" b="1" baseline="0" dirty="0" smtClean="0">
                          <a:solidFill>
                            <a:schemeClr val="tx1"/>
                          </a:solidFill>
                        </a:rPr>
                        <a:t>, </a:t>
                      </a:r>
                      <a:r>
                        <a:rPr lang="en-US" sz="2400" b="1" i="1" baseline="0" dirty="0" smtClean="0">
                          <a:solidFill>
                            <a:schemeClr val="tx1"/>
                          </a:solidFill>
                        </a:rPr>
                        <a:t>I</a:t>
                      </a:r>
                      <a:r>
                        <a:rPr lang="en-US" sz="2400" b="1" baseline="0" dirty="0" smtClean="0">
                          <a:solidFill>
                            <a:schemeClr val="tx1"/>
                          </a:solidFill>
                        </a:rPr>
                        <a:t>, </a:t>
                      </a:r>
                      <a:r>
                        <a:rPr lang="en-US" sz="2400" b="1" i="1" baseline="0" dirty="0" smtClean="0">
                          <a:solidFill>
                            <a:schemeClr val="tx1"/>
                          </a:solidFill>
                        </a:rPr>
                        <a:t>G</a:t>
                      </a:r>
                      <a:endParaRPr lang="en-US" sz="2400" b="1" i="1" baseline="-2500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algn="ctr"/>
                      <a:r>
                        <a:rPr lang="en-US" sz="2400" dirty="0" smtClean="0">
                          <a:solidFill>
                            <a:srgbClr val="FF0000"/>
                          </a:solidFill>
                        </a:rPr>
                        <a:t>–</a:t>
                      </a:r>
                      <a:endParaRPr lang="en-US" sz="2400" dirty="0">
                        <a:solidFill>
                          <a:srgbClr val="FF0000"/>
                        </a:solidFill>
                      </a:endParaRPr>
                    </a:p>
                  </a:txBody>
                  <a:tcPr/>
                </a:tc>
                <a:extLst>
                  <a:ext uri="{0D108BD9-81ED-4DB2-BD59-A6C34878D82A}">
                    <a16:rowId xmlns:a16="http://schemas.microsoft.com/office/drawing/2014/main" val="2677152454"/>
                  </a:ext>
                </a:extLst>
              </a:tr>
              <a:tr h="365760">
                <a:tc>
                  <a:txBody>
                    <a:bodyPr/>
                    <a:lstStyle/>
                    <a:p>
                      <a:r>
                        <a:rPr lang="en-US" sz="2400" b="1" i="1" baseline="0" dirty="0" smtClean="0">
                          <a:solidFill>
                            <a:schemeClr val="tx1"/>
                          </a:solidFill>
                        </a:rPr>
                        <a:t>T</a:t>
                      </a:r>
                      <a:endParaRPr lang="en-US" sz="2400" b="1" i="1" baseline="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algn="ctr"/>
                      <a:r>
                        <a:rPr lang="en-US" sz="2400" b="0" dirty="0" smtClean="0">
                          <a:solidFill>
                            <a:srgbClr val="FF0000"/>
                          </a:solidFill>
                        </a:rPr>
                        <a:t>+</a:t>
                      </a:r>
                      <a:endParaRPr lang="en-US" sz="2400" b="0" dirty="0">
                        <a:solidFill>
                          <a:srgbClr val="FF0000"/>
                        </a:solidFill>
                      </a:endParaRPr>
                    </a:p>
                  </a:txBody>
                  <a:tcPr/>
                </a:tc>
                <a:extLst>
                  <a:ext uri="{0D108BD9-81ED-4DB2-BD59-A6C34878D82A}">
                    <a16:rowId xmlns:a16="http://schemas.microsoft.com/office/drawing/2014/main" val="2083496266"/>
                  </a:ext>
                </a:extLst>
              </a:tr>
              <a:tr h="365760">
                <a:tc>
                  <a:txBody>
                    <a:bodyPr/>
                    <a:lstStyle/>
                    <a:p>
                      <a:r>
                        <a:rPr lang="en-US" sz="2400" b="1" i="1" dirty="0" smtClean="0">
                          <a:solidFill>
                            <a:schemeClr val="tx1"/>
                          </a:solidFill>
                        </a:rPr>
                        <a:t>CA</a:t>
                      </a:r>
                      <a:r>
                        <a:rPr lang="en-US" sz="2400" b="1" baseline="-25000" dirty="0" smtClean="0">
                          <a:solidFill>
                            <a:schemeClr val="tx1"/>
                          </a:solidFill>
                        </a:rPr>
                        <a:t>0</a:t>
                      </a:r>
                      <a:endParaRPr lang="en-US" sz="2400" b="1" i="1" baseline="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rgbClr val="0070C0"/>
                          </a:solidFill>
                        </a:rPr>
                        <a:t>+</a:t>
                      </a:r>
                      <a:endParaRPr lang="en-US" sz="2400" b="0" baseline="0" dirty="0">
                        <a:solidFill>
                          <a:srgbClr val="0070C0"/>
                        </a:solidFill>
                      </a:endParaRPr>
                    </a:p>
                  </a:txBody>
                  <a:tcPr/>
                </a:tc>
                <a:extLst>
                  <a:ext uri="{0D108BD9-81ED-4DB2-BD59-A6C34878D82A}">
                    <a16:rowId xmlns:a16="http://schemas.microsoft.com/office/drawing/2014/main" val="4089418294"/>
                  </a:ext>
                </a:extLst>
              </a:tr>
              <a:tr h="365760">
                <a:tc>
                  <a:txBody>
                    <a:bodyPr/>
                    <a:lstStyle/>
                    <a:p>
                      <a:r>
                        <a:rPr lang="en-US" sz="2400" b="1" i="1" dirty="0" smtClean="0">
                          <a:solidFill>
                            <a:schemeClr val="tx1"/>
                          </a:solidFill>
                        </a:rPr>
                        <a:t>P</a:t>
                      </a:r>
                      <a:r>
                        <a:rPr lang="en-US" sz="2400" b="1" dirty="0" smtClean="0">
                          <a:solidFill>
                            <a:schemeClr val="tx1"/>
                          </a:solidFill>
                        </a:rPr>
                        <a:t>*</a:t>
                      </a:r>
                      <a:endParaRPr lang="en-US" sz="2400" b="1" i="1" baseline="-2500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rgbClr val="0070C0"/>
                          </a:solidFill>
                        </a:rPr>
                        <a:t>+</a:t>
                      </a:r>
                      <a:endParaRPr lang="en-US" sz="2400" b="0" baseline="0" dirty="0">
                        <a:solidFill>
                          <a:srgbClr val="0070C0"/>
                        </a:solidFill>
                      </a:endParaRPr>
                    </a:p>
                  </a:txBody>
                  <a:tcPr/>
                </a:tc>
                <a:extLst>
                  <a:ext uri="{0D108BD9-81ED-4DB2-BD59-A6C34878D82A}">
                    <a16:rowId xmlns:a16="http://schemas.microsoft.com/office/drawing/2014/main" val="1000998821"/>
                  </a:ext>
                </a:extLst>
              </a:tr>
              <a:tr h="365760">
                <a:tc>
                  <a:txBody>
                    <a:bodyPr/>
                    <a:lstStyle/>
                    <a:p>
                      <a:r>
                        <a:rPr lang="en-US" sz="2400" b="1" i="1" baseline="0" dirty="0" smtClean="0">
                          <a:solidFill>
                            <a:schemeClr val="tx1"/>
                          </a:solidFill>
                        </a:rPr>
                        <a:t>P</a:t>
                      </a:r>
                      <a:endParaRPr lang="en-US" sz="2400" b="1" i="1" baseline="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rgbClr val="0070C0"/>
                          </a:solidFill>
                        </a:rPr>
                        <a:t>–</a:t>
                      </a:r>
                      <a:endParaRPr lang="en-US" sz="2400" b="0" baseline="0" dirty="0">
                        <a:solidFill>
                          <a:srgbClr val="0070C0"/>
                        </a:solidFill>
                      </a:endParaRPr>
                    </a:p>
                  </a:txBody>
                  <a:tcPr/>
                </a:tc>
                <a:extLst>
                  <a:ext uri="{0D108BD9-81ED-4DB2-BD59-A6C34878D82A}">
                    <a16:rowId xmlns:a16="http://schemas.microsoft.com/office/drawing/2014/main" val="3413819188"/>
                  </a:ext>
                </a:extLst>
              </a:tr>
              <a:tr h="365760">
                <a:tc>
                  <a:txBody>
                    <a:bodyPr/>
                    <a:lstStyle/>
                    <a:p>
                      <a:r>
                        <a:rPr lang="en-US" sz="2400" b="1" i="1" dirty="0" err="1" smtClean="0">
                          <a:solidFill>
                            <a:schemeClr val="tx1"/>
                          </a:solidFill>
                        </a:rPr>
                        <a:t>E</a:t>
                      </a:r>
                      <a:r>
                        <a:rPr lang="en-US" sz="2400" b="1" baseline="30000" dirty="0" err="1" smtClean="0">
                          <a:solidFill>
                            <a:schemeClr val="tx1"/>
                          </a:solidFill>
                        </a:rPr>
                        <a:t>Target</a:t>
                      </a:r>
                      <a:endParaRPr lang="en-US" sz="2400" b="1" i="1" baseline="-2500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rgbClr val="0070C0"/>
                          </a:solidFill>
                        </a:rPr>
                        <a:t>+</a:t>
                      </a:r>
                      <a:endParaRPr lang="en-US" sz="2400" b="0" baseline="0" dirty="0">
                        <a:solidFill>
                          <a:srgbClr val="0070C0"/>
                        </a:solidFill>
                      </a:endParaRPr>
                    </a:p>
                  </a:txBody>
                  <a:tcPr/>
                </a:tc>
                <a:extLst>
                  <a:ext uri="{0D108BD9-81ED-4DB2-BD59-A6C34878D82A}">
                    <a16:rowId xmlns:a16="http://schemas.microsoft.com/office/drawing/2014/main" val="1050573046"/>
                  </a:ext>
                </a:extLst>
              </a:tr>
              <a:tr h="365760">
                <a:tc>
                  <a:txBody>
                    <a:bodyPr/>
                    <a:lstStyle/>
                    <a:p>
                      <a:r>
                        <a:rPr lang="en-US" sz="2400" b="1" i="1" dirty="0" err="1" smtClean="0">
                          <a:solidFill>
                            <a:schemeClr val="tx1"/>
                          </a:solidFill>
                        </a:rPr>
                        <a:t>E</a:t>
                      </a:r>
                      <a:r>
                        <a:rPr lang="en-US" sz="2400" b="1" i="0" baseline="30000" dirty="0" err="1" smtClean="0">
                          <a:solidFill>
                            <a:schemeClr val="tx1"/>
                          </a:solidFill>
                        </a:rPr>
                        <a:t>e</a:t>
                      </a:r>
                      <a:endParaRPr lang="en-US" sz="2400" b="1" i="1" baseline="300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extLst>
                  <a:ext uri="{0D108BD9-81ED-4DB2-BD59-A6C34878D82A}">
                    <a16:rowId xmlns:a16="http://schemas.microsoft.com/office/drawing/2014/main" val="2523364393"/>
                  </a:ext>
                </a:extLst>
              </a:tr>
              <a:tr h="365760">
                <a:tc>
                  <a:txBody>
                    <a:bodyPr/>
                    <a:lstStyle/>
                    <a:p>
                      <a:r>
                        <a:rPr lang="en-US" sz="2400" b="1" i="1" dirty="0" smtClean="0">
                          <a:solidFill>
                            <a:schemeClr val="tx1"/>
                          </a:solidFill>
                        </a:rPr>
                        <a:t>R</a:t>
                      </a:r>
                      <a:r>
                        <a:rPr lang="en-US" sz="2400" b="1" i="0" dirty="0" smtClean="0">
                          <a:solidFill>
                            <a:schemeClr val="tx1"/>
                          </a:solidFill>
                        </a:rPr>
                        <a:t>*</a:t>
                      </a:r>
                      <a:endParaRPr lang="en-US" sz="2400" b="1" i="1"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extLst>
                  <a:ext uri="{0D108BD9-81ED-4DB2-BD59-A6C34878D82A}">
                    <a16:rowId xmlns:a16="http://schemas.microsoft.com/office/drawing/2014/main" val="3128477151"/>
                  </a:ext>
                </a:extLst>
              </a:tr>
              <a:tr h="365760">
                <a:tc>
                  <a:txBody>
                    <a:bodyPr/>
                    <a:lstStyle/>
                    <a:p>
                      <a:r>
                        <a:rPr lang="en-US" sz="2400" b="1" i="1" dirty="0" smtClean="0">
                          <a:solidFill>
                            <a:schemeClr val="tx1"/>
                          </a:solidFill>
                        </a:rPr>
                        <a:t>L</a:t>
                      </a:r>
                      <a:r>
                        <a:rPr lang="en-US" sz="2400" b="1" i="0" baseline="-25000" dirty="0" smtClean="0">
                          <a:solidFill>
                            <a:schemeClr val="tx1"/>
                          </a:solidFill>
                        </a:rPr>
                        <a:t>0</a:t>
                      </a:r>
                      <a:endParaRPr lang="en-US" sz="2400" b="1" i="1" baseline="-250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extLst>
                  <a:ext uri="{0D108BD9-81ED-4DB2-BD59-A6C34878D82A}">
                    <a16:rowId xmlns:a16="http://schemas.microsoft.com/office/drawing/2014/main" val="1955129336"/>
                  </a:ext>
                </a:extLst>
              </a:tr>
            </a:tbl>
          </a:graphicData>
        </a:graphic>
      </p:graphicFrame>
      <p:sp>
        <p:nvSpPr>
          <p:cNvPr id="6" name="TextBox 5"/>
          <p:cNvSpPr txBox="1"/>
          <p:nvPr/>
        </p:nvSpPr>
        <p:spPr>
          <a:xfrm>
            <a:off x="8967019" y="1610839"/>
            <a:ext cx="3106994" cy="3139321"/>
          </a:xfrm>
          <a:prstGeom prst="rect">
            <a:avLst/>
          </a:prstGeom>
          <a:noFill/>
        </p:spPr>
        <p:txBody>
          <a:bodyPr wrap="square" rtlCol="0">
            <a:spAutoFit/>
          </a:bodyPr>
          <a:lstStyle/>
          <a:p>
            <a:r>
              <a:rPr lang="en-US" dirty="0" smtClean="0"/>
              <a:t>The predictions for national income and net exports that hold in both the short and long runs and regardless of the exchange rate system are in red.</a:t>
            </a:r>
          </a:p>
          <a:p>
            <a:endParaRPr lang="en-US" dirty="0"/>
          </a:p>
          <a:p>
            <a:r>
              <a:rPr lang="en-US" dirty="0" smtClean="0"/>
              <a:t>The predictions that hold in the short run </a:t>
            </a:r>
            <a:r>
              <a:rPr lang="en-US" dirty="0"/>
              <a:t>regardless of the exchange rate system are in </a:t>
            </a:r>
            <a:r>
              <a:rPr lang="en-US" dirty="0" smtClean="0"/>
              <a:t>blue.</a:t>
            </a:r>
            <a:endParaRPr lang="en-US" dirty="0"/>
          </a:p>
        </p:txBody>
      </p:sp>
    </p:spTree>
    <p:extLst>
      <p:ext uri="{BB962C8B-B14F-4D97-AF65-F5344CB8AC3E}">
        <p14:creationId xmlns:p14="http://schemas.microsoft.com/office/powerpoint/2010/main" val="5589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Exchange Rate Systems, Long </a:t>
            </a:r>
            <a:r>
              <a:rPr lang="en-US" dirty="0" smtClean="0"/>
              <a:t>Run and Short Run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48547729"/>
              </p:ext>
            </p:extLst>
          </p:nvPr>
        </p:nvGraphicFramePr>
        <p:xfrm>
          <a:off x="609600" y="1600200"/>
          <a:ext cx="2441968" cy="2286000"/>
        </p:xfrm>
        <a:graphic>
          <a:graphicData uri="http://schemas.openxmlformats.org/drawingml/2006/table">
            <a:tbl>
              <a:tblPr firstRow="1" bandRow="1">
                <a:tableStyleId>{5C22544A-7EE6-4342-B048-85BDC9FD1C3A}</a:tableStyleId>
              </a:tblPr>
              <a:tblGrid>
                <a:gridCol w="1446450">
                  <a:extLst>
                    <a:ext uri="{9D8B030D-6E8A-4147-A177-3AD203B41FA5}">
                      <a16:colId xmlns:a16="http://schemas.microsoft.com/office/drawing/2014/main" val="188341957"/>
                    </a:ext>
                  </a:extLst>
                </a:gridCol>
                <a:gridCol w="405684">
                  <a:extLst>
                    <a:ext uri="{9D8B030D-6E8A-4147-A177-3AD203B41FA5}">
                      <a16:colId xmlns:a16="http://schemas.microsoft.com/office/drawing/2014/main" val="3776585048"/>
                    </a:ext>
                  </a:extLst>
                </a:gridCol>
                <a:gridCol w="589834">
                  <a:extLst>
                    <a:ext uri="{9D8B030D-6E8A-4147-A177-3AD203B41FA5}">
                      <a16:colId xmlns:a16="http://schemas.microsoft.com/office/drawing/2014/main" val="4114742529"/>
                    </a:ext>
                  </a:extLst>
                </a:gridCol>
              </a:tblGrid>
              <a:tr h="457200">
                <a:tc>
                  <a:txBody>
                    <a:bodyPr/>
                    <a:lstStyle/>
                    <a:p>
                      <a:r>
                        <a:rPr lang="en-US" sz="2400" b="1" i="1" dirty="0" smtClean="0">
                          <a:effectLst/>
                          <a:latin typeface="+mn-lt"/>
                          <a:cs typeface="Times New Roman" panose="02020603050405020304" pitchFamily="18" charset="0"/>
                        </a:rPr>
                        <a:t>Long-Run</a:t>
                      </a:r>
                      <a:endParaRPr lang="en-US" sz="2400" b="1" i="1" dirty="0">
                        <a:effectLst/>
                        <a:latin typeface="+mn-lt"/>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i="1" dirty="0">
                          <a:effectLst/>
                          <a:latin typeface="+mn-lt"/>
                        </a:rPr>
                        <a:t>Y</a:t>
                      </a:r>
                      <a:endParaRPr lang="en-US" sz="2400" i="1" dirty="0">
                        <a:effectLst/>
                        <a:latin typeface="+mn-lt"/>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i="1" dirty="0">
                          <a:effectLst/>
                          <a:latin typeface="+mn-lt"/>
                        </a:rPr>
                        <a:t>CA</a:t>
                      </a:r>
                      <a:endParaRPr lang="en-US" sz="2400" i="1" dirty="0">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111140"/>
                  </a:ext>
                </a:extLst>
              </a:tr>
              <a:tr h="457200">
                <a:tc>
                  <a:txBody>
                    <a:bodyPr/>
                    <a:lstStyle/>
                    <a:p>
                      <a:pPr marL="0" marR="0">
                        <a:lnSpc>
                          <a:spcPct val="107000"/>
                        </a:lnSpc>
                        <a:spcBef>
                          <a:spcPts val="0"/>
                        </a:spcBef>
                        <a:spcAft>
                          <a:spcPts val="0"/>
                        </a:spcAft>
                      </a:pPr>
                      <a:r>
                        <a:rPr lang="en-US" sz="2400" b="1" i="1" dirty="0" err="1">
                          <a:effectLst/>
                          <a:latin typeface="+mn-lt"/>
                        </a:rPr>
                        <a:t>Y</a:t>
                      </a:r>
                      <a:r>
                        <a:rPr lang="en-US" sz="2400" b="1" i="1" baseline="30000" dirty="0" err="1">
                          <a:effectLst/>
                          <a:latin typeface="+mn-lt"/>
                        </a:rPr>
                        <a:t>f</a:t>
                      </a:r>
                      <a:endParaRPr lang="en-US" sz="2400" b="1" i="1" dirty="0">
                        <a:effectLst/>
                        <a:latin typeface="+mn-lt"/>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dirty="0">
                          <a:effectLst/>
                          <a:latin typeface="+mn-lt"/>
                        </a:rPr>
                        <a:t>+</a:t>
                      </a:r>
                      <a:endParaRPr lang="en-US" sz="2400" dirty="0">
                        <a:effectLst/>
                        <a:latin typeface="+mn-lt"/>
                        <a:ea typeface="Calibri" panose="020F0502020204030204" pitchFamily="34" charset="0"/>
                        <a:cs typeface="Times New Roman" panose="02020603050405020304" pitchFamily="18" charset="0"/>
                      </a:endParaRPr>
                    </a:p>
                  </a:txBody>
                  <a:tcPr marL="89336" marR="89336"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dirty="0">
                          <a:effectLst/>
                          <a:latin typeface="+mn-lt"/>
                        </a:rPr>
                        <a:t>+</a:t>
                      </a:r>
                      <a:endParaRPr lang="en-US" sz="2400" dirty="0">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74101546"/>
                  </a:ext>
                </a:extLst>
              </a:tr>
              <a:tr h="457200">
                <a:tc>
                  <a:txBody>
                    <a:bodyPr/>
                    <a:lstStyle/>
                    <a:p>
                      <a:pPr marL="0" marR="0">
                        <a:lnSpc>
                          <a:spcPct val="107000"/>
                        </a:lnSpc>
                        <a:spcBef>
                          <a:spcPts val="0"/>
                        </a:spcBef>
                        <a:spcAft>
                          <a:spcPts val="0"/>
                        </a:spcAft>
                      </a:pPr>
                      <a:r>
                        <a:rPr lang="en-US" sz="2400" b="1" i="1" dirty="0" smtClean="0">
                          <a:effectLst/>
                          <a:latin typeface="+mn-lt"/>
                        </a:rPr>
                        <a:t>C</a:t>
                      </a:r>
                      <a:r>
                        <a:rPr lang="en-US" sz="2400" b="1" i="0" baseline="-25000" dirty="0" smtClean="0">
                          <a:effectLst/>
                          <a:latin typeface="+mn-lt"/>
                        </a:rPr>
                        <a:t>0</a:t>
                      </a:r>
                      <a:r>
                        <a:rPr lang="en-US" sz="2400" b="1" i="1" baseline="0" dirty="0" smtClean="0">
                          <a:effectLst/>
                          <a:latin typeface="+mn-lt"/>
                        </a:rPr>
                        <a:t>, </a:t>
                      </a:r>
                      <a:r>
                        <a:rPr lang="en-US" sz="2400" b="1" i="1" dirty="0" smtClean="0">
                          <a:effectLst/>
                          <a:latin typeface="+mn-lt"/>
                        </a:rPr>
                        <a:t>I</a:t>
                      </a:r>
                      <a:r>
                        <a:rPr lang="en-US" sz="2400" b="1" i="1" baseline="0" dirty="0" smtClean="0">
                          <a:effectLst/>
                          <a:latin typeface="+mn-lt"/>
                        </a:rPr>
                        <a:t>, </a:t>
                      </a:r>
                      <a:r>
                        <a:rPr lang="en-US" sz="2400" b="1" i="1" dirty="0" smtClean="0">
                          <a:effectLst/>
                          <a:latin typeface="+mn-lt"/>
                        </a:rPr>
                        <a:t>G</a:t>
                      </a:r>
                      <a:endParaRPr lang="en-US" sz="2400" b="1" i="1" dirty="0">
                        <a:effectLst/>
                        <a:latin typeface="+mn-lt"/>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latin typeface="+mn-lt"/>
                        </a:rPr>
                        <a:t> </a:t>
                      </a:r>
                      <a:endParaRPr lang="en-US" sz="2400">
                        <a:effectLst/>
                        <a:latin typeface="+mn-lt"/>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solidFill>
                            <a:srgbClr val="FF0000"/>
                          </a:solidFill>
                          <a:effectLst/>
                          <a:latin typeface="+mn-lt"/>
                        </a:rPr>
                        <a:t>–</a:t>
                      </a:r>
                      <a:endParaRPr lang="en-US" sz="2400" dirty="0">
                        <a:solidFill>
                          <a:srgbClr val="FF0000"/>
                        </a:solidFill>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8258596"/>
                  </a:ext>
                </a:extLst>
              </a:tr>
              <a:tr h="457200">
                <a:tc>
                  <a:txBody>
                    <a:bodyPr/>
                    <a:lstStyle/>
                    <a:p>
                      <a:pPr marL="0" marR="0">
                        <a:lnSpc>
                          <a:spcPct val="107000"/>
                        </a:lnSpc>
                        <a:spcBef>
                          <a:spcPts val="0"/>
                        </a:spcBef>
                        <a:spcAft>
                          <a:spcPts val="0"/>
                        </a:spcAft>
                      </a:pPr>
                      <a:r>
                        <a:rPr lang="en-US" sz="2400" b="1" i="1" dirty="0">
                          <a:effectLst/>
                          <a:latin typeface="+mn-lt"/>
                        </a:rPr>
                        <a:t>T</a:t>
                      </a:r>
                      <a:endParaRPr lang="en-US" sz="2400" b="1" i="1" dirty="0">
                        <a:effectLst/>
                        <a:latin typeface="+mn-lt"/>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a:effectLst/>
                          <a:latin typeface="+mn-lt"/>
                        </a:rPr>
                        <a:t> </a:t>
                      </a:r>
                      <a:endParaRPr lang="en-US" sz="2400">
                        <a:effectLst/>
                        <a:latin typeface="+mn-lt"/>
                        <a:ea typeface="Calibri" panose="020F0502020204030204" pitchFamily="34" charset="0"/>
                        <a:cs typeface="Times New Roman" panose="02020603050405020304" pitchFamily="18" charset="0"/>
                      </a:endParaRPr>
                    </a:p>
                  </a:txBody>
                  <a:tcPr marL="89336" marR="89336" marT="0" marB="0"/>
                </a:tc>
                <a:tc>
                  <a:txBody>
                    <a:bodyPr/>
                    <a:lstStyle/>
                    <a:p>
                      <a:pPr marL="0" marR="0" algn="ctr">
                        <a:lnSpc>
                          <a:spcPct val="107000"/>
                        </a:lnSpc>
                        <a:spcBef>
                          <a:spcPts val="0"/>
                        </a:spcBef>
                        <a:spcAft>
                          <a:spcPts val="0"/>
                        </a:spcAft>
                      </a:pPr>
                      <a:r>
                        <a:rPr lang="en-US" sz="2400" dirty="0">
                          <a:solidFill>
                            <a:srgbClr val="FF0000"/>
                          </a:solidFill>
                          <a:effectLst/>
                          <a:latin typeface="+mn-lt"/>
                        </a:rPr>
                        <a:t>+</a:t>
                      </a:r>
                      <a:endParaRPr lang="en-US" sz="2400" dirty="0">
                        <a:solidFill>
                          <a:srgbClr val="FF0000"/>
                        </a:solidFill>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13498698"/>
                  </a:ext>
                </a:extLst>
              </a:tr>
              <a:tr h="457200">
                <a:tc>
                  <a:txBody>
                    <a:bodyPr/>
                    <a:lstStyle/>
                    <a:p>
                      <a:pPr marL="0" marR="0">
                        <a:lnSpc>
                          <a:spcPct val="107000"/>
                        </a:lnSpc>
                        <a:spcBef>
                          <a:spcPts val="0"/>
                        </a:spcBef>
                        <a:spcAft>
                          <a:spcPts val="0"/>
                        </a:spcAft>
                      </a:pPr>
                      <a:r>
                        <a:rPr lang="en-US" sz="2400" b="1" i="1" dirty="0">
                          <a:effectLst/>
                          <a:latin typeface="+mn-lt"/>
                        </a:rPr>
                        <a:t>CA</a:t>
                      </a:r>
                      <a:r>
                        <a:rPr lang="en-US" sz="2400" b="1" i="0" baseline="-25000" dirty="0">
                          <a:effectLst/>
                          <a:latin typeface="+mn-lt"/>
                        </a:rPr>
                        <a:t>0</a:t>
                      </a:r>
                      <a:endParaRPr lang="en-US" sz="2400" b="1" i="0" dirty="0">
                        <a:effectLst/>
                        <a:latin typeface="+mn-lt"/>
                        <a:ea typeface="Calibri" panose="020F0502020204030204" pitchFamily="34" charset="0"/>
                        <a:cs typeface="Times New Roman" panose="02020603050405020304" pitchFamily="18" charset="0"/>
                      </a:endParaRPr>
                    </a:p>
                  </a:txBody>
                  <a:tcPr marL="89336" marR="89336"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mn-lt"/>
                        </a:rPr>
                        <a:t> </a:t>
                      </a:r>
                      <a:endParaRPr lang="en-US" sz="2400">
                        <a:effectLst/>
                        <a:latin typeface="+mn-lt"/>
                        <a:ea typeface="Calibri" panose="020F0502020204030204" pitchFamily="34" charset="0"/>
                        <a:cs typeface="Times New Roman" panose="02020603050405020304" pitchFamily="18" charset="0"/>
                      </a:endParaRPr>
                    </a:p>
                  </a:txBody>
                  <a:tcPr marL="89336" marR="89336"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400" dirty="0">
                        <a:effectLst/>
                        <a:latin typeface="+mn-lt"/>
                        <a:ea typeface="Calibri" panose="020F0502020204030204" pitchFamily="34" charset="0"/>
                        <a:cs typeface="Times New Roman" panose="02020603050405020304" pitchFamily="18" charset="0"/>
                      </a:endParaRPr>
                    </a:p>
                  </a:txBody>
                  <a:tcPr marL="89336" marR="89336"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883721"/>
                  </a:ext>
                </a:extLst>
              </a:tr>
            </a:tbl>
          </a:graphicData>
        </a:graphic>
      </p:graphicFrame>
      <p:graphicFrame>
        <p:nvGraphicFramePr>
          <p:cNvPr id="4" name="Content Placeholder 3"/>
          <p:cNvGraphicFramePr>
            <a:graphicFrameLocks/>
          </p:cNvGraphicFramePr>
          <p:nvPr>
            <p:extLst>
              <p:ext uri="{D42A27DB-BD31-4B8C-83A1-F6EECF244321}">
                <p14:modId xmlns:p14="http://schemas.microsoft.com/office/powerpoint/2010/main" val="523879946"/>
              </p:ext>
            </p:extLst>
          </p:nvPr>
        </p:nvGraphicFramePr>
        <p:xfrm>
          <a:off x="6191000" y="1600200"/>
          <a:ext cx="2373350" cy="5029200"/>
        </p:xfrm>
        <a:graphic>
          <a:graphicData uri="http://schemas.openxmlformats.org/drawingml/2006/table">
            <a:tbl>
              <a:tblPr firstRow="1" bandRow="1">
                <a:tableStyleId>{5C22544A-7EE6-4342-B048-85BDC9FD1C3A}</a:tableStyleId>
              </a:tblPr>
              <a:tblGrid>
                <a:gridCol w="1517333">
                  <a:extLst>
                    <a:ext uri="{9D8B030D-6E8A-4147-A177-3AD203B41FA5}">
                      <a16:colId xmlns:a16="http://schemas.microsoft.com/office/drawing/2014/main" val="20000"/>
                    </a:ext>
                  </a:extLst>
                </a:gridCol>
                <a:gridCol w="261974">
                  <a:extLst>
                    <a:ext uri="{9D8B030D-6E8A-4147-A177-3AD203B41FA5}">
                      <a16:colId xmlns:a16="http://schemas.microsoft.com/office/drawing/2014/main" val="20003"/>
                    </a:ext>
                  </a:extLst>
                </a:gridCol>
                <a:gridCol w="594043">
                  <a:extLst>
                    <a:ext uri="{9D8B030D-6E8A-4147-A177-3AD203B41FA5}">
                      <a16:colId xmlns:a16="http://schemas.microsoft.com/office/drawing/2014/main" val="20004"/>
                    </a:ext>
                  </a:extLst>
                </a:gridCol>
              </a:tblGrid>
              <a:tr h="370840">
                <a:tc>
                  <a:txBody>
                    <a:bodyPr/>
                    <a:lstStyle/>
                    <a:p>
                      <a:pPr algn="ctr"/>
                      <a:r>
                        <a:rPr lang="en-US" sz="2400" b="1" i="1" dirty="0" smtClean="0">
                          <a:solidFill>
                            <a:schemeClr val="bg1"/>
                          </a:solidFill>
                          <a:latin typeface="+mn-lt"/>
                        </a:rPr>
                        <a:t>Short-Flex</a:t>
                      </a:r>
                      <a:endParaRPr lang="en-US" sz="2400" b="1" i="1" dirty="0">
                        <a:solidFill>
                          <a:schemeClr val="bg1"/>
                        </a:solidFill>
                        <a:latin typeface="+mn-lt"/>
                      </a:endParaRPr>
                    </a:p>
                  </a:txBody>
                  <a:tcPr/>
                </a:tc>
                <a:tc>
                  <a:txBody>
                    <a:bodyPr/>
                    <a:lstStyle/>
                    <a:p>
                      <a:pPr algn="ctr"/>
                      <a:r>
                        <a:rPr lang="en-US" sz="2400" b="1" i="1" dirty="0" smtClean="0">
                          <a:solidFill>
                            <a:schemeClr val="bg1"/>
                          </a:solidFill>
                          <a:latin typeface="+mn-lt"/>
                        </a:rPr>
                        <a:t>Y</a:t>
                      </a:r>
                      <a:endParaRPr lang="en-US" sz="2400" b="1" i="1" dirty="0">
                        <a:solidFill>
                          <a:schemeClr val="bg1"/>
                        </a:solidFill>
                        <a:latin typeface="+mn-lt"/>
                      </a:endParaRPr>
                    </a:p>
                  </a:txBody>
                  <a:tcPr/>
                </a:tc>
                <a:tc>
                  <a:txBody>
                    <a:bodyPr/>
                    <a:lstStyle/>
                    <a:p>
                      <a:pPr algn="ctr"/>
                      <a:r>
                        <a:rPr lang="en-US" sz="2400" b="1" i="1" dirty="0" smtClean="0">
                          <a:solidFill>
                            <a:schemeClr val="bg1"/>
                          </a:solidFill>
                          <a:latin typeface="+mn-lt"/>
                        </a:rPr>
                        <a:t>CA</a:t>
                      </a:r>
                      <a:endParaRPr lang="en-US" sz="2400" b="1" i="1" dirty="0">
                        <a:solidFill>
                          <a:schemeClr val="bg1"/>
                        </a:solidFill>
                        <a:latin typeface="+mn-lt"/>
                      </a:endParaRPr>
                    </a:p>
                  </a:txBody>
                  <a:tcPr/>
                </a:tc>
                <a:extLst>
                  <a:ext uri="{0D108BD9-81ED-4DB2-BD59-A6C34878D82A}">
                    <a16:rowId xmlns:a16="http://schemas.microsoft.com/office/drawing/2014/main" val="10000"/>
                  </a:ext>
                </a:extLst>
              </a:tr>
              <a:tr h="370840">
                <a:tc>
                  <a:txBody>
                    <a:bodyPr/>
                    <a:lstStyle/>
                    <a:p>
                      <a:endParaRPr lang="en-US" sz="2400" b="1" i="0" baseline="0" dirty="0">
                        <a:solidFill>
                          <a:schemeClr val="tx1"/>
                        </a:solidFill>
                        <a:latin typeface="+mn-lt"/>
                      </a:endParaRPr>
                    </a:p>
                  </a:txBody>
                  <a:tcPr/>
                </a:tc>
                <a:tc>
                  <a:txBody>
                    <a:bodyPr/>
                    <a:lstStyle/>
                    <a:p>
                      <a:pPr algn="ctr"/>
                      <a:endParaRPr lang="en-US" sz="2400" b="0" dirty="0">
                        <a:solidFill>
                          <a:schemeClr val="tx1"/>
                        </a:solidFill>
                        <a:latin typeface="+mn-lt"/>
                      </a:endParaRPr>
                    </a:p>
                  </a:txBody>
                  <a:tcPr/>
                </a:tc>
                <a:tc>
                  <a:txBody>
                    <a:bodyPr/>
                    <a:lstStyle/>
                    <a:p>
                      <a:pPr algn="ctr"/>
                      <a:endParaRPr lang="en-US" sz="2400" b="0" dirty="0">
                        <a:solidFill>
                          <a:schemeClr val="tx1"/>
                        </a:solidFill>
                        <a:latin typeface="+mn-lt"/>
                      </a:endParaRPr>
                    </a:p>
                  </a:txBody>
                  <a:tcPr/>
                </a:tc>
                <a:extLst>
                  <a:ext uri="{0D108BD9-81ED-4DB2-BD59-A6C34878D82A}">
                    <a16:rowId xmlns:a16="http://schemas.microsoft.com/office/drawing/2014/main" val="696628112"/>
                  </a:ext>
                </a:extLst>
              </a:tr>
              <a:tr h="370840">
                <a:tc>
                  <a:txBody>
                    <a:bodyPr/>
                    <a:lstStyle/>
                    <a:p>
                      <a:r>
                        <a:rPr lang="en-US" sz="2400" b="1" i="1" dirty="0" smtClean="0">
                          <a:solidFill>
                            <a:schemeClr val="tx1"/>
                          </a:solidFill>
                          <a:latin typeface="+mn-lt"/>
                        </a:rPr>
                        <a:t>G, I, C</a:t>
                      </a:r>
                      <a:r>
                        <a:rPr lang="en-US" sz="2400" b="1" i="0" baseline="-25000" dirty="0" smtClean="0">
                          <a:solidFill>
                            <a:schemeClr val="tx1"/>
                          </a:solidFill>
                          <a:latin typeface="+mn-lt"/>
                        </a:rPr>
                        <a:t>0</a:t>
                      </a:r>
                      <a:endParaRPr lang="en-US" sz="2400" b="1" i="0" baseline="0"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FF0000"/>
                          </a:solidFill>
                          <a:latin typeface="+mn-lt"/>
                        </a:rPr>
                        <a:t>−</a:t>
                      </a:r>
                      <a:endParaRPr lang="en-US" sz="2400" b="0" dirty="0">
                        <a:solidFill>
                          <a:srgbClr val="FF0000"/>
                        </a:solidFill>
                        <a:latin typeface="+mn-lt"/>
                      </a:endParaRPr>
                    </a:p>
                  </a:txBody>
                  <a:tcPr/>
                </a:tc>
                <a:extLst>
                  <a:ext uri="{0D108BD9-81ED-4DB2-BD59-A6C34878D82A}">
                    <a16:rowId xmlns:a16="http://schemas.microsoft.com/office/drawing/2014/main" val="52047682"/>
                  </a:ext>
                </a:extLst>
              </a:tr>
              <a:tr h="370840">
                <a:tc>
                  <a:txBody>
                    <a:bodyPr/>
                    <a:lstStyle/>
                    <a:p>
                      <a:r>
                        <a:rPr lang="en-US" sz="2400" b="1" i="1" dirty="0" smtClean="0">
                          <a:solidFill>
                            <a:schemeClr val="tx1"/>
                          </a:solidFill>
                          <a:latin typeface="+mn-lt"/>
                        </a:rPr>
                        <a:t>T</a:t>
                      </a:r>
                      <a:endParaRPr lang="en-US" sz="2400" b="1" i="1"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FF0000"/>
                          </a:solidFill>
                          <a:latin typeface="+mn-lt"/>
                        </a:rPr>
                        <a:t>+</a:t>
                      </a:r>
                      <a:endParaRPr lang="en-US" sz="2400" b="0" dirty="0">
                        <a:solidFill>
                          <a:srgbClr val="FF0000"/>
                        </a:solidFill>
                        <a:latin typeface="+mn-lt"/>
                      </a:endParaRPr>
                    </a:p>
                  </a:txBody>
                  <a:tcPr/>
                </a:tc>
                <a:extLst>
                  <a:ext uri="{0D108BD9-81ED-4DB2-BD59-A6C34878D82A}">
                    <a16:rowId xmlns:a16="http://schemas.microsoft.com/office/drawing/2014/main" val="4015509532"/>
                  </a:ext>
                </a:extLst>
              </a:tr>
              <a:tr h="370840">
                <a:tc>
                  <a:txBody>
                    <a:bodyPr/>
                    <a:lstStyle/>
                    <a:p>
                      <a:r>
                        <a:rPr lang="en-US" sz="2400" b="1" i="1" dirty="0" smtClean="0">
                          <a:solidFill>
                            <a:schemeClr val="tx1"/>
                          </a:solidFill>
                          <a:latin typeface="+mn-lt"/>
                        </a:rPr>
                        <a:t>CA</a:t>
                      </a:r>
                      <a:r>
                        <a:rPr lang="en-US" sz="2400" b="1" i="0" baseline="-25000" dirty="0" smtClean="0">
                          <a:solidFill>
                            <a:schemeClr val="tx1"/>
                          </a:solidFill>
                          <a:latin typeface="+mn-lt"/>
                        </a:rPr>
                        <a:t>0</a:t>
                      </a:r>
                      <a:endParaRPr lang="en-US" sz="2400" b="1" i="1"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extLst>
                  <a:ext uri="{0D108BD9-81ED-4DB2-BD59-A6C34878D82A}">
                    <a16:rowId xmlns:a16="http://schemas.microsoft.com/office/drawing/2014/main" val="2389688801"/>
                  </a:ext>
                </a:extLst>
              </a:tr>
              <a:tr h="370840">
                <a:tc>
                  <a:txBody>
                    <a:bodyPr/>
                    <a:lstStyle/>
                    <a:p>
                      <a:r>
                        <a:rPr lang="en-US" sz="2400" b="1" i="1" dirty="0" smtClean="0">
                          <a:solidFill>
                            <a:schemeClr val="tx1"/>
                          </a:solidFill>
                          <a:latin typeface="+mn-lt"/>
                        </a:rPr>
                        <a:t>P</a:t>
                      </a:r>
                      <a:r>
                        <a:rPr lang="en-US" sz="2400" b="1" i="1" baseline="30000" dirty="0" smtClean="0">
                          <a:solidFill>
                            <a:schemeClr val="tx1"/>
                          </a:solidFill>
                          <a:latin typeface="+mn-lt"/>
                        </a:rPr>
                        <a:t>*</a:t>
                      </a:r>
                      <a:endParaRPr lang="en-US" sz="2400" b="1" i="1" baseline="30000"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extLst>
                  <a:ext uri="{0D108BD9-81ED-4DB2-BD59-A6C34878D82A}">
                    <a16:rowId xmlns:a16="http://schemas.microsoft.com/office/drawing/2014/main" val="1122974503"/>
                  </a:ext>
                </a:extLst>
              </a:tr>
              <a:tr h="370840">
                <a:tc>
                  <a:txBody>
                    <a:bodyPr/>
                    <a:lstStyle/>
                    <a:p>
                      <a:r>
                        <a:rPr lang="en-US" sz="2400" b="1" i="1" dirty="0" smtClean="0">
                          <a:solidFill>
                            <a:schemeClr val="tx1"/>
                          </a:solidFill>
                          <a:latin typeface="+mn-lt"/>
                        </a:rPr>
                        <a:t>P</a:t>
                      </a:r>
                      <a:endParaRPr lang="en-US" sz="2400" b="1" i="1" dirty="0">
                        <a:solidFill>
                          <a:schemeClr val="tx1"/>
                        </a:solidFill>
                        <a:latin typeface="+mn-lt"/>
                      </a:endParaRPr>
                    </a:p>
                  </a:txBody>
                  <a:tcPr/>
                </a:tc>
                <a:tc>
                  <a:txBody>
                    <a:bodyPr/>
                    <a:lstStyle/>
                    <a:p>
                      <a:pPr algn="ctr"/>
                      <a:r>
                        <a:rPr lang="en-US" sz="2400" b="1" dirty="0" smtClean="0">
                          <a:solidFill>
                            <a:srgbClr val="0070C0"/>
                          </a:solidFill>
                          <a:latin typeface="+mn-lt"/>
                        </a:rPr>
                        <a:t>−</a:t>
                      </a:r>
                      <a:endParaRPr lang="en-US" sz="2400" b="1" dirty="0">
                        <a:solidFill>
                          <a:srgbClr val="0070C0"/>
                        </a:solidFill>
                        <a:latin typeface="+mn-lt"/>
                      </a:endParaRPr>
                    </a:p>
                  </a:txBody>
                  <a:tcPr/>
                </a:tc>
                <a:tc>
                  <a:txBody>
                    <a:bodyPr/>
                    <a:lstStyle/>
                    <a:p>
                      <a:pPr algn="ctr"/>
                      <a:r>
                        <a:rPr lang="en-US" sz="2400" b="1" dirty="0" smtClean="0">
                          <a:solidFill>
                            <a:srgbClr val="0070C0"/>
                          </a:solidFill>
                          <a:latin typeface="+mn-lt"/>
                        </a:rPr>
                        <a:t>−</a:t>
                      </a:r>
                      <a:endParaRPr lang="en-US" sz="2400" b="1" dirty="0">
                        <a:solidFill>
                          <a:srgbClr val="0070C0"/>
                        </a:solidFill>
                        <a:latin typeface="+mn-lt"/>
                      </a:endParaRPr>
                    </a:p>
                  </a:txBody>
                  <a:tcPr/>
                </a:tc>
                <a:extLst>
                  <a:ext uri="{0D108BD9-81ED-4DB2-BD59-A6C34878D82A}">
                    <a16:rowId xmlns:a16="http://schemas.microsoft.com/office/drawing/2014/main" val="2451438999"/>
                  </a:ext>
                </a:extLst>
              </a:tr>
              <a:tr h="370840">
                <a:tc>
                  <a:txBody>
                    <a:bodyPr/>
                    <a:lstStyle/>
                    <a:p>
                      <a:r>
                        <a:rPr lang="en-US" sz="2400" b="1" i="1" dirty="0" err="1" smtClean="0">
                          <a:solidFill>
                            <a:schemeClr val="tx1"/>
                          </a:solidFill>
                          <a:latin typeface="+mn-lt"/>
                        </a:rPr>
                        <a:t>M</a:t>
                      </a:r>
                      <a:r>
                        <a:rPr lang="en-US" sz="2400" b="1" i="1" baseline="30000" dirty="0" err="1" smtClean="0">
                          <a:solidFill>
                            <a:schemeClr val="tx1"/>
                          </a:solidFill>
                          <a:latin typeface="+mn-lt"/>
                        </a:rPr>
                        <a:t>s</a:t>
                      </a:r>
                      <a:endParaRPr lang="en-US" sz="2400" b="1" i="1" baseline="30000" dirty="0">
                        <a:solidFill>
                          <a:schemeClr val="tx1"/>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tc>
                  <a:txBody>
                    <a:bodyPr/>
                    <a:lstStyle/>
                    <a:p>
                      <a:pPr algn="ctr"/>
                      <a:r>
                        <a:rPr lang="en-US" sz="2400" b="0" dirty="0" smtClean="0">
                          <a:solidFill>
                            <a:srgbClr val="0070C0"/>
                          </a:solidFill>
                          <a:latin typeface="+mn-lt"/>
                        </a:rPr>
                        <a:t>+</a:t>
                      </a:r>
                      <a:endParaRPr lang="en-US" sz="2400" b="0" dirty="0">
                        <a:solidFill>
                          <a:srgbClr val="0070C0"/>
                        </a:solidFill>
                        <a:latin typeface="+mn-lt"/>
                      </a:endParaRPr>
                    </a:p>
                  </a:txBody>
                  <a:tcPr/>
                </a:tc>
                <a:extLst>
                  <a:ext uri="{0D108BD9-81ED-4DB2-BD59-A6C34878D82A}">
                    <a16:rowId xmlns:a16="http://schemas.microsoft.com/office/drawing/2014/main" val="10001"/>
                  </a:ext>
                </a:extLst>
              </a:tr>
              <a:tr h="370840">
                <a:tc>
                  <a:txBody>
                    <a:bodyPr/>
                    <a:lstStyle/>
                    <a:p>
                      <a:r>
                        <a:rPr lang="en-US" sz="2400" b="1" i="1" dirty="0" err="1" smtClean="0">
                          <a:solidFill>
                            <a:schemeClr val="tx1"/>
                          </a:solidFill>
                          <a:latin typeface="+mn-lt"/>
                        </a:rPr>
                        <a:t>E</a:t>
                      </a:r>
                      <a:r>
                        <a:rPr lang="en-US" sz="2400" b="1" i="1" baseline="30000" dirty="0" err="1" smtClean="0">
                          <a:solidFill>
                            <a:schemeClr val="tx1"/>
                          </a:solidFill>
                          <a:latin typeface="+mn-lt"/>
                        </a:rPr>
                        <a:t>e</a:t>
                      </a:r>
                      <a:endParaRPr lang="en-US" sz="2400" b="1" i="1" baseline="3000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extLst>
                  <a:ext uri="{0D108BD9-81ED-4DB2-BD59-A6C34878D82A}">
                    <a16:rowId xmlns:a16="http://schemas.microsoft.com/office/drawing/2014/main" val="10003"/>
                  </a:ext>
                </a:extLst>
              </a:tr>
              <a:tr h="370840">
                <a:tc>
                  <a:txBody>
                    <a:bodyPr/>
                    <a:lstStyle/>
                    <a:p>
                      <a:r>
                        <a:rPr lang="en-US" sz="2400" b="1" i="1" dirty="0" smtClean="0">
                          <a:solidFill>
                            <a:schemeClr val="tx1"/>
                          </a:solidFill>
                          <a:latin typeface="+mn-lt"/>
                        </a:rPr>
                        <a:t>R</a:t>
                      </a:r>
                      <a:r>
                        <a:rPr lang="en-US" sz="2400" b="1" i="1" baseline="30000" dirty="0" smtClean="0">
                          <a:solidFill>
                            <a:schemeClr val="tx1"/>
                          </a:solidFill>
                          <a:latin typeface="+mn-lt"/>
                        </a:rPr>
                        <a:t>*</a:t>
                      </a:r>
                      <a:endParaRPr lang="en-US" sz="2400" b="1" i="1" baseline="3000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extLst>
                  <a:ext uri="{0D108BD9-81ED-4DB2-BD59-A6C34878D82A}">
                    <a16:rowId xmlns:a16="http://schemas.microsoft.com/office/drawing/2014/main" val="10004"/>
                  </a:ext>
                </a:extLst>
              </a:tr>
              <a:tr h="370840">
                <a:tc>
                  <a:txBody>
                    <a:bodyPr/>
                    <a:lstStyle/>
                    <a:p>
                      <a:r>
                        <a:rPr lang="en-US" sz="2400" b="1" i="1" dirty="0" smtClean="0">
                          <a:solidFill>
                            <a:schemeClr val="tx1"/>
                          </a:solidFill>
                          <a:latin typeface="+mn-lt"/>
                        </a:rPr>
                        <a:t>L</a:t>
                      </a:r>
                      <a:r>
                        <a:rPr lang="en-US" sz="2400" b="1" i="0" baseline="-25000" dirty="0" smtClean="0">
                          <a:solidFill>
                            <a:schemeClr val="tx1"/>
                          </a:solidFill>
                          <a:latin typeface="+mn-lt"/>
                        </a:rPr>
                        <a:t>0</a:t>
                      </a:r>
                      <a:endParaRPr lang="en-US" sz="2400" b="1" i="0" baseline="-2500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tc>
                  <a:txBody>
                    <a:bodyPr/>
                    <a:lstStyle/>
                    <a:p>
                      <a:pPr algn="ctr"/>
                      <a:r>
                        <a:rPr lang="en-US" sz="2400" b="0" dirty="0" smtClean="0">
                          <a:solidFill>
                            <a:schemeClr val="tx1"/>
                          </a:solidFill>
                          <a:latin typeface="+mn-lt"/>
                        </a:rPr>
                        <a:t>−</a:t>
                      </a:r>
                      <a:endParaRPr lang="en-US" sz="2400" b="0" dirty="0">
                        <a:solidFill>
                          <a:schemeClr val="tx1"/>
                        </a:solidFill>
                        <a:latin typeface="+mn-lt"/>
                      </a:endParaRPr>
                    </a:p>
                  </a:txBody>
                  <a:tcPr/>
                </a:tc>
                <a:extLst>
                  <a:ext uri="{0D108BD9-81ED-4DB2-BD59-A6C34878D82A}">
                    <a16:rowId xmlns:a16="http://schemas.microsoft.com/office/drawing/2014/main" val="273806739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02638344"/>
              </p:ext>
            </p:extLst>
          </p:nvPr>
        </p:nvGraphicFramePr>
        <p:xfrm>
          <a:off x="3706773" y="1610839"/>
          <a:ext cx="2236294" cy="5029200"/>
        </p:xfrm>
        <a:graphic>
          <a:graphicData uri="http://schemas.openxmlformats.org/drawingml/2006/table">
            <a:tbl>
              <a:tblPr firstRow="1" bandRow="1">
                <a:tableStyleId>{5C22544A-7EE6-4342-B048-85BDC9FD1C3A}</a:tableStyleId>
              </a:tblPr>
              <a:tblGrid>
                <a:gridCol w="1375093">
                  <a:extLst>
                    <a:ext uri="{9D8B030D-6E8A-4147-A177-3AD203B41FA5}">
                      <a16:colId xmlns:a16="http://schemas.microsoft.com/office/drawing/2014/main" val="711582366"/>
                    </a:ext>
                  </a:extLst>
                </a:gridCol>
                <a:gridCol w="267158">
                  <a:extLst>
                    <a:ext uri="{9D8B030D-6E8A-4147-A177-3AD203B41FA5}">
                      <a16:colId xmlns:a16="http://schemas.microsoft.com/office/drawing/2014/main" val="3285808696"/>
                    </a:ext>
                  </a:extLst>
                </a:gridCol>
                <a:gridCol w="594043">
                  <a:extLst>
                    <a:ext uri="{9D8B030D-6E8A-4147-A177-3AD203B41FA5}">
                      <a16:colId xmlns:a16="http://schemas.microsoft.com/office/drawing/2014/main" val="532865299"/>
                    </a:ext>
                  </a:extLst>
                </a:gridCol>
              </a:tblGrid>
              <a:tr h="365760">
                <a:tc>
                  <a:txBody>
                    <a:bodyPr/>
                    <a:lstStyle/>
                    <a:p>
                      <a:r>
                        <a:rPr lang="en-US" sz="2400" b="1" i="1" dirty="0" smtClean="0"/>
                        <a:t>Short-Fix</a:t>
                      </a:r>
                      <a:endParaRPr lang="en-US" sz="2400" b="1" i="1" dirty="0"/>
                    </a:p>
                  </a:txBody>
                  <a:tcPr/>
                </a:tc>
                <a:tc>
                  <a:txBody>
                    <a:bodyPr/>
                    <a:lstStyle/>
                    <a:p>
                      <a:pPr algn="ctr"/>
                      <a:r>
                        <a:rPr lang="en-US" sz="2400" i="1" dirty="0" smtClean="0"/>
                        <a:t>Y</a:t>
                      </a:r>
                      <a:endParaRPr lang="en-US" sz="2400" i="1" dirty="0"/>
                    </a:p>
                  </a:txBody>
                  <a:tcPr/>
                </a:tc>
                <a:tc>
                  <a:txBody>
                    <a:bodyPr/>
                    <a:lstStyle/>
                    <a:p>
                      <a:pPr algn="ctr"/>
                      <a:r>
                        <a:rPr lang="en-US" sz="2400" i="1" baseline="0" dirty="0" smtClean="0"/>
                        <a:t>CA</a:t>
                      </a:r>
                      <a:endParaRPr lang="en-US" sz="2400" i="1" baseline="0" dirty="0"/>
                    </a:p>
                  </a:txBody>
                  <a:tcPr/>
                </a:tc>
                <a:extLst>
                  <a:ext uri="{0D108BD9-81ED-4DB2-BD59-A6C34878D82A}">
                    <a16:rowId xmlns:a16="http://schemas.microsoft.com/office/drawing/2014/main" val="3893950874"/>
                  </a:ext>
                </a:extLst>
              </a:tr>
              <a:tr h="365760">
                <a:tc>
                  <a:txBody>
                    <a:bodyPr/>
                    <a:lstStyle/>
                    <a:p>
                      <a:endParaRPr lang="en-US" sz="2400" b="1" i="1" baseline="-25000" dirty="0">
                        <a:solidFill>
                          <a:schemeClr val="tx1"/>
                        </a:solidFill>
                      </a:endParaRPr>
                    </a:p>
                  </a:txBody>
                  <a:tcPr/>
                </a:tc>
                <a:tc>
                  <a:txBody>
                    <a:bodyPr/>
                    <a:lstStyle/>
                    <a:p>
                      <a:pPr algn="ctr"/>
                      <a:endParaRPr lang="en-US" sz="2400" dirty="0">
                        <a:solidFill>
                          <a:schemeClr val="tx1"/>
                        </a:solidFill>
                      </a:endParaRPr>
                    </a:p>
                  </a:txBody>
                  <a:tcPr/>
                </a:tc>
                <a:tc>
                  <a:txBody>
                    <a:bodyPr/>
                    <a:lstStyle/>
                    <a:p>
                      <a:pPr algn="ctr"/>
                      <a:endParaRPr lang="en-US" sz="2400" dirty="0">
                        <a:solidFill>
                          <a:schemeClr val="tx1"/>
                        </a:solidFill>
                      </a:endParaRPr>
                    </a:p>
                  </a:txBody>
                  <a:tcPr/>
                </a:tc>
                <a:extLst>
                  <a:ext uri="{0D108BD9-81ED-4DB2-BD59-A6C34878D82A}">
                    <a16:rowId xmlns:a16="http://schemas.microsoft.com/office/drawing/2014/main" val="821130413"/>
                  </a:ext>
                </a:extLst>
              </a:tr>
              <a:tr h="365760">
                <a:tc>
                  <a:txBody>
                    <a:bodyPr/>
                    <a:lstStyle/>
                    <a:p>
                      <a:r>
                        <a:rPr lang="en-US" sz="2400" b="1" i="1" dirty="0" smtClean="0">
                          <a:solidFill>
                            <a:schemeClr val="tx1"/>
                          </a:solidFill>
                        </a:rPr>
                        <a:t>C</a:t>
                      </a:r>
                      <a:r>
                        <a:rPr lang="en-US" sz="2400" b="1" baseline="-25000" dirty="0" smtClean="0">
                          <a:solidFill>
                            <a:schemeClr val="tx1"/>
                          </a:solidFill>
                        </a:rPr>
                        <a:t>0</a:t>
                      </a:r>
                      <a:r>
                        <a:rPr lang="en-US" sz="2400" b="1" baseline="0" dirty="0" smtClean="0">
                          <a:solidFill>
                            <a:schemeClr val="tx1"/>
                          </a:solidFill>
                        </a:rPr>
                        <a:t>, </a:t>
                      </a:r>
                      <a:r>
                        <a:rPr lang="en-US" sz="2400" b="1" i="1" baseline="0" dirty="0" smtClean="0">
                          <a:solidFill>
                            <a:schemeClr val="tx1"/>
                          </a:solidFill>
                        </a:rPr>
                        <a:t>I</a:t>
                      </a:r>
                      <a:r>
                        <a:rPr lang="en-US" sz="2400" b="1" baseline="0" dirty="0" smtClean="0">
                          <a:solidFill>
                            <a:schemeClr val="tx1"/>
                          </a:solidFill>
                        </a:rPr>
                        <a:t>, </a:t>
                      </a:r>
                      <a:r>
                        <a:rPr lang="en-US" sz="2400" b="1" i="1" baseline="0" dirty="0" smtClean="0">
                          <a:solidFill>
                            <a:schemeClr val="tx1"/>
                          </a:solidFill>
                        </a:rPr>
                        <a:t>G</a:t>
                      </a:r>
                      <a:endParaRPr lang="en-US" sz="2400" b="1" i="1" baseline="-2500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algn="ctr"/>
                      <a:r>
                        <a:rPr lang="en-US" sz="2400" dirty="0" smtClean="0">
                          <a:solidFill>
                            <a:srgbClr val="FF0000"/>
                          </a:solidFill>
                        </a:rPr>
                        <a:t>–</a:t>
                      </a:r>
                      <a:endParaRPr lang="en-US" sz="2400" dirty="0">
                        <a:solidFill>
                          <a:srgbClr val="FF0000"/>
                        </a:solidFill>
                      </a:endParaRPr>
                    </a:p>
                  </a:txBody>
                  <a:tcPr/>
                </a:tc>
                <a:extLst>
                  <a:ext uri="{0D108BD9-81ED-4DB2-BD59-A6C34878D82A}">
                    <a16:rowId xmlns:a16="http://schemas.microsoft.com/office/drawing/2014/main" val="2677152454"/>
                  </a:ext>
                </a:extLst>
              </a:tr>
              <a:tr h="365760">
                <a:tc>
                  <a:txBody>
                    <a:bodyPr/>
                    <a:lstStyle/>
                    <a:p>
                      <a:r>
                        <a:rPr lang="en-US" sz="2400" b="1" i="1" baseline="0" dirty="0" smtClean="0">
                          <a:solidFill>
                            <a:schemeClr val="tx1"/>
                          </a:solidFill>
                        </a:rPr>
                        <a:t>T</a:t>
                      </a:r>
                      <a:endParaRPr lang="en-US" sz="2400" b="1" i="1" baseline="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algn="ctr"/>
                      <a:r>
                        <a:rPr lang="en-US" sz="2400" b="0" dirty="0" smtClean="0">
                          <a:solidFill>
                            <a:srgbClr val="FF0000"/>
                          </a:solidFill>
                        </a:rPr>
                        <a:t>+</a:t>
                      </a:r>
                      <a:endParaRPr lang="en-US" sz="2400" b="0" dirty="0">
                        <a:solidFill>
                          <a:srgbClr val="FF0000"/>
                        </a:solidFill>
                      </a:endParaRPr>
                    </a:p>
                  </a:txBody>
                  <a:tcPr/>
                </a:tc>
                <a:extLst>
                  <a:ext uri="{0D108BD9-81ED-4DB2-BD59-A6C34878D82A}">
                    <a16:rowId xmlns:a16="http://schemas.microsoft.com/office/drawing/2014/main" val="2083496266"/>
                  </a:ext>
                </a:extLst>
              </a:tr>
              <a:tr h="365760">
                <a:tc>
                  <a:txBody>
                    <a:bodyPr/>
                    <a:lstStyle/>
                    <a:p>
                      <a:r>
                        <a:rPr lang="en-US" sz="2400" b="1" i="1" dirty="0" smtClean="0">
                          <a:solidFill>
                            <a:schemeClr val="tx1"/>
                          </a:solidFill>
                        </a:rPr>
                        <a:t>CA</a:t>
                      </a:r>
                      <a:r>
                        <a:rPr lang="en-US" sz="2400" b="1" baseline="-25000" dirty="0" smtClean="0">
                          <a:solidFill>
                            <a:schemeClr val="tx1"/>
                          </a:solidFill>
                        </a:rPr>
                        <a:t>0</a:t>
                      </a:r>
                      <a:endParaRPr lang="en-US" sz="2400" b="1" i="1" baseline="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rgbClr val="0070C0"/>
                          </a:solidFill>
                        </a:rPr>
                        <a:t>+</a:t>
                      </a:r>
                      <a:endParaRPr lang="en-US" sz="2400" b="0" baseline="0" dirty="0">
                        <a:solidFill>
                          <a:srgbClr val="0070C0"/>
                        </a:solidFill>
                      </a:endParaRPr>
                    </a:p>
                  </a:txBody>
                  <a:tcPr/>
                </a:tc>
                <a:extLst>
                  <a:ext uri="{0D108BD9-81ED-4DB2-BD59-A6C34878D82A}">
                    <a16:rowId xmlns:a16="http://schemas.microsoft.com/office/drawing/2014/main" val="4089418294"/>
                  </a:ext>
                </a:extLst>
              </a:tr>
              <a:tr h="365760">
                <a:tc>
                  <a:txBody>
                    <a:bodyPr/>
                    <a:lstStyle/>
                    <a:p>
                      <a:r>
                        <a:rPr lang="en-US" sz="2400" b="1" i="1" dirty="0" smtClean="0">
                          <a:solidFill>
                            <a:schemeClr val="tx1"/>
                          </a:solidFill>
                        </a:rPr>
                        <a:t>P</a:t>
                      </a:r>
                      <a:r>
                        <a:rPr lang="en-US" sz="2400" b="1" dirty="0" smtClean="0">
                          <a:solidFill>
                            <a:schemeClr val="tx1"/>
                          </a:solidFill>
                        </a:rPr>
                        <a:t>*</a:t>
                      </a:r>
                      <a:endParaRPr lang="en-US" sz="2400" b="1" i="1" baseline="-2500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rgbClr val="0070C0"/>
                          </a:solidFill>
                        </a:rPr>
                        <a:t>+</a:t>
                      </a:r>
                      <a:endParaRPr lang="en-US" sz="2400" b="0" baseline="0" dirty="0">
                        <a:solidFill>
                          <a:srgbClr val="0070C0"/>
                        </a:solidFill>
                      </a:endParaRPr>
                    </a:p>
                  </a:txBody>
                  <a:tcPr/>
                </a:tc>
                <a:extLst>
                  <a:ext uri="{0D108BD9-81ED-4DB2-BD59-A6C34878D82A}">
                    <a16:rowId xmlns:a16="http://schemas.microsoft.com/office/drawing/2014/main" val="1000998821"/>
                  </a:ext>
                </a:extLst>
              </a:tr>
              <a:tr h="365760">
                <a:tc>
                  <a:txBody>
                    <a:bodyPr/>
                    <a:lstStyle/>
                    <a:p>
                      <a:r>
                        <a:rPr lang="en-US" sz="2400" b="1" i="1" baseline="0" dirty="0" smtClean="0">
                          <a:solidFill>
                            <a:schemeClr val="tx1"/>
                          </a:solidFill>
                        </a:rPr>
                        <a:t>P</a:t>
                      </a:r>
                      <a:endParaRPr lang="en-US" sz="2400" b="1" i="1" baseline="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rgbClr val="0070C0"/>
                          </a:solidFill>
                        </a:rPr>
                        <a:t>–</a:t>
                      </a:r>
                      <a:endParaRPr lang="en-US" sz="2400" b="0" baseline="0" dirty="0">
                        <a:solidFill>
                          <a:srgbClr val="0070C0"/>
                        </a:solidFill>
                      </a:endParaRPr>
                    </a:p>
                  </a:txBody>
                  <a:tcPr/>
                </a:tc>
                <a:extLst>
                  <a:ext uri="{0D108BD9-81ED-4DB2-BD59-A6C34878D82A}">
                    <a16:rowId xmlns:a16="http://schemas.microsoft.com/office/drawing/2014/main" val="3413819188"/>
                  </a:ext>
                </a:extLst>
              </a:tr>
              <a:tr h="365760">
                <a:tc>
                  <a:txBody>
                    <a:bodyPr/>
                    <a:lstStyle/>
                    <a:p>
                      <a:r>
                        <a:rPr lang="en-US" sz="2400" b="1" i="1" dirty="0" err="1" smtClean="0">
                          <a:solidFill>
                            <a:schemeClr val="tx1"/>
                          </a:solidFill>
                        </a:rPr>
                        <a:t>E</a:t>
                      </a:r>
                      <a:r>
                        <a:rPr lang="en-US" sz="2400" b="1" baseline="30000" dirty="0" err="1" smtClean="0">
                          <a:solidFill>
                            <a:schemeClr val="tx1"/>
                          </a:solidFill>
                        </a:rPr>
                        <a:t>Target</a:t>
                      </a:r>
                      <a:endParaRPr lang="en-US" sz="2400" b="1" i="1" baseline="-25000" dirty="0">
                        <a:solidFill>
                          <a:schemeClr val="tx1"/>
                        </a:solidFill>
                      </a:endParaRPr>
                    </a:p>
                  </a:txBody>
                  <a:tcPr/>
                </a:tc>
                <a:tc>
                  <a:txBody>
                    <a:bodyPr/>
                    <a:lstStyle/>
                    <a:p>
                      <a:pPr algn="ctr"/>
                      <a:r>
                        <a:rPr lang="en-US" sz="2400" dirty="0" smtClean="0">
                          <a:solidFill>
                            <a:srgbClr val="0070C0"/>
                          </a:solidFill>
                        </a:rPr>
                        <a:t>+</a:t>
                      </a:r>
                      <a:endParaRPr lang="en-US" sz="2400" dirty="0">
                        <a:solidFill>
                          <a:srgbClr val="0070C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rgbClr val="0070C0"/>
                          </a:solidFill>
                        </a:rPr>
                        <a:t>+</a:t>
                      </a:r>
                      <a:endParaRPr lang="en-US" sz="2400" b="0" baseline="0" dirty="0">
                        <a:solidFill>
                          <a:srgbClr val="0070C0"/>
                        </a:solidFill>
                      </a:endParaRPr>
                    </a:p>
                  </a:txBody>
                  <a:tcPr/>
                </a:tc>
                <a:extLst>
                  <a:ext uri="{0D108BD9-81ED-4DB2-BD59-A6C34878D82A}">
                    <a16:rowId xmlns:a16="http://schemas.microsoft.com/office/drawing/2014/main" val="1050573046"/>
                  </a:ext>
                </a:extLst>
              </a:tr>
              <a:tr h="365760">
                <a:tc>
                  <a:txBody>
                    <a:bodyPr/>
                    <a:lstStyle/>
                    <a:p>
                      <a:r>
                        <a:rPr lang="en-US" sz="2400" b="1" i="1" dirty="0" err="1" smtClean="0">
                          <a:solidFill>
                            <a:schemeClr val="tx1"/>
                          </a:solidFill>
                        </a:rPr>
                        <a:t>E</a:t>
                      </a:r>
                      <a:r>
                        <a:rPr lang="en-US" sz="2400" b="1" i="0" baseline="30000" dirty="0" err="1" smtClean="0">
                          <a:solidFill>
                            <a:schemeClr val="tx1"/>
                          </a:solidFill>
                        </a:rPr>
                        <a:t>e</a:t>
                      </a:r>
                      <a:endParaRPr lang="en-US" sz="2400" b="1" i="1" baseline="300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extLst>
                  <a:ext uri="{0D108BD9-81ED-4DB2-BD59-A6C34878D82A}">
                    <a16:rowId xmlns:a16="http://schemas.microsoft.com/office/drawing/2014/main" val="2523364393"/>
                  </a:ext>
                </a:extLst>
              </a:tr>
              <a:tr h="365760">
                <a:tc>
                  <a:txBody>
                    <a:bodyPr/>
                    <a:lstStyle/>
                    <a:p>
                      <a:r>
                        <a:rPr lang="en-US" sz="2400" b="1" i="1" dirty="0" smtClean="0">
                          <a:solidFill>
                            <a:schemeClr val="tx1"/>
                          </a:solidFill>
                        </a:rPr>
                        <a:t>R</a:t>
                      </a:r>
                      <a:r>
                        <a:rPr lang="en-US" sz="2400" b="1" i="0" dirty="0" smtClean="0">
                          <a:solidFill>
                            <a:schemeClr val="tx1"/>
                          </a:solidFill>
                        </a:rPr>
                        <a:t>*</a:t>
                      </a:r>
                      <a:endParaRPr lang="en-US" sz="2400" b="1" i="1"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extLst>
                  <a:ext uri="{0D108BD9-81ED-4DB2-BD59-A6C34878D82A}">
                    <a16:rowId xmlns:a16="http://schemas.microsoft.com/office/drawing/2014/main" val="3128477151"/>
                  </a:ext>
                </a:extLst>
              </a:tr>
              <a:tr h="365760">
                <a:tc>
                  <a:txBody>
                    <a:bodyPr/>
                    <a:lstStyle/>
                    <a:p>
                      <a:r>
                        <a:rPr lang="en-US" sz="2400" b="1" i="1" dirty="0" smtClean="0">
                          <a:solidFill>
                            <a:schemeClr val="tx1"/>
                          </a:solidFill>
                        </a:rPr>
                        <a:t>L</a:t>
                      </a:r>
                      <a:r>
                        <a:rPr lang="en-US" sz="2400" b="1" i="0" baseline="-25000" dirty="0" smtClean="0">
                          <a:solidFill>
                            <a:schemeClr val="tx1"/>
                          </a:solidFill>
                        </a:rPr>
                        <a:t>0</a:t>
                      </a:r>
                      <a:endParaRPr lang="en-US" sz="2400" b="1" i="1" baseline="-250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tc>
                  <a:txBody>
                    <a:bodyPr/>
                    <a:lstStyle/>
                    <a:p>
                      <a:pPr algn="ctr"/>
                      <a:r>
                        <a:rPr lang="en-US" sz="2400" dirty="0" smtClean="0">
                          <a:solidFill>
                            <a:schemeClr val="tx1"/>
                          </a:solidFill>
                        </a:rPr>
                        <a:t>0</a:t>
                      </a:r>
                      <a:endParaRPr lang="en-US" sz="2400" dirty="0">
                        <a:solidFill>
                          <a:schemeClr val="tx1"/>
                        </a:solidFill>
                      </a:endParaRPr>
                    </a:p>
                  </a:txBody>
                  <a:tcPr/>
                </a:tc>
                <a:extLst>
                  <a:ext uri="{0D108BD9-81ED-4DB2-BD59-A6C34878D82A}">
                    <a16:rowId xmlns:a16="http://schemas.microsoft.com/office/drawing/2014/main" val="1955129336"/>
                  </a:ext>
                </a:extLst>
              </a:tr>
            </a:tbl>
          </a:graphicData>
        </a:graphic>
      </p:graphicFrame>
      <p:sp>
        <p:nvSpPr>
          <p:cNvPr id="6" name="TextBox 5"/>
          <p:cNvSpPr txBox="1"/>
          <p:nvPr/>
        </p:nvSpPr>
        <p:spPr>
          <a:xfrm>
            <a:off x="8967019" y="1610839"/>
            <a:ext cx="3106994" cy="4801314"/>
          </a:xfrm>
          <a:prstGeom prst="rect">
            <a:avLst/>
          </a:prstGeom>
          <a:noFill/>
        </p:spPr>
        <p:txBody>
          <a:bodyPr wrap="square" rtlCol="0">
            <a:spAutoFit/>
          </a:bodyPr>
          <a:lstStyle/>
          <a:p>
            <a:r>
              <a:rPr lang="en-US" dirty="0" smtClean="0"/>
              <a:t>Contractionary fiscal policy will raise net exports in both the short and long runs and regardless of the exchange rate system.</a:t>
            </a:r>
          </a:p>
          <a:p>
            <a:endParaRPr lang="en-US" dirty="0"/>
          </a:p>
          <a:p>
            <a:r>
              <a:rPr lang="en-US" dirty="0"/>
              <a:t>Contractionary fiscal policy will </a:t>
            </a:r>
            <a:r>
              <a:rPr lang="en-US" dirty="0" smtClean="0"/>
              <a:t>reduce national income in the </a:t>
            </a:r>
            <a:r>
              <a:rPr lang="en-US" dirty="0"/>
              <a:t>short </a:t>
            </a:r>
            <a:r>
              <a:rPr lang="en-US" dirty="0" smtClean="0"/>
              <a:t>run regardless </a:t>
            </a:r>
            <a:r>
              <a:rPr lang="en-US" dirty="0"/>
              <a:t>of the exchange rate system</a:t>
            </a:r>
            <a:r>
              <a:rPr lang="en-US" dirty="0" smtClean="0"/>
              <a:t>.</a:t>
            </a:r>
          </a:p>
          <a:p>
            <a:endParaRPr lang="en-US" dirty="0"/>
          </a:p>
          <a:p>
            <a:r>
              <a:rPr lang="en-US" dirty="0" smtClean="0"/>
              <a:t>Tariffs and expansionary monetary policy raise national income and net exports in the short run </a:t>
            </a:r>
            <a:r>
              <a:rPr lang="en-US" dirty="0"/>
              <a:t>regardless of the exchange rate </a:t>
            </a:r>
            <a:r>
              <a:rPr lang="en-US" dirty="0" smtClean="0"/>
              <a:t>system but have no effect in the long run.</a:t>
            </a:r>
            <a:endParaRPr lang="en-US" dirty="0"/>
          </a:p>
        </p:txBody>
      </p:sp>
    </p:spTree>
    <p:extLst>
      <p:ext uri="{BB962C8B-B14F-4D97-AF65-F5344CB8AC3E}">
        <p14:creationId xmlns:p14="http://schemas.microsoft.com/office/powerpoint/2010/main" val="331830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Recap: Shifting the </a:t>
            </a:r>
            <a:r>
              <a:rPr lang="en-US" i="1" dirty="0"/>
              <a:t>AA</a:t>
            </a:r>
            <a:r>
              <a:rPr lang="en-US" dirty="0"/>
              <a:t> and </a:t>
            </a:r>
            <a:r>
              <a:rPr lang="en-US" i="1" dirty="0"/>
              <a:t>DD</a:t>
            </a:r>
            <a:r>
              <a:rPr lang="en-US" dirty="0"/>
              <a:t> Curves</a:t>
            </a:r>
          </a:p>
        </p:txBody>
      </p:sp>
      <p:sp>
        <p:nvSpPr>
          <p:cNvPr id="5" name="Content Placeholder 4"/>
          <p:cNvSpPr>
            <a:spLocks noGrp="1"/>
          </p:cNvSpPr>
          <p:nvPr>
            <p:ph sz="half" idx="1"/>
          </p:nvPr>
        </p:nvSpPr>
        <p:spPr/>
        <p:txBody>
          <a:bodyPr/>
          <a:lstStyle/>
          <a:p>
            <a:pPr marL="609600" indent="-609600">
              <a:lnSpc>
                <a:spcPct val="80000"/>
              </a:lnSpc>
              <a:spcBef>
                <a:spcPct val="70000"/>
              </a:spcBef>
              <a:buClr>
                <a:schemeClr val="tx1"/>
              </a:buClr>
              <a:buFont typeface="Times" pitchFamily="18" charset="0"/>
              <a:buChar char="•"/>
            </a:pPr>
            <a:r>
              <a:rPr lang="en-US" sz="2400" dirty="0">
                <a:solidFill>
                  <a:srgbClr val="FF0000"/>
                </a:solidFill>
              </a:rPr>
              <a:t>The </a:t>
            </a:r>
            <a:r>
              <a:rPr lang="en-US" sz="2400" i="1" dirty="0">
                <a:solidFill>
                  <a:srgbClr val="FF0000"/>
                </a:solidFill>
              </a:rPr>
              <a:t>DD</a:t>
            </a:r>
            <a:r>
              <a:rPr lang="en-US" sz="2400" dirty="0">
                <a:solidFill>
                  <a:srgbClr val="FF0000"/>
                </a:solidFill>
              </a:rPr>
              <a:t> curve shifts </a:t>
            </a:r>
            <a:r>
              <a:rPr lang="en-US" sz="2400" i="1" dirty="0">
                <a:solidFill>
                  <a:srgbClr val="FF0000"/>
                </a:solidFill>
              </a:rPr>
              <a:t>right</a:t>
            </a:r>
            <a:r>
              <a:rPr lang="en-US" sz="2400" dirty="0">
                <a:solidFill>
                  <a:srgbClr val="FF0000"/>
                </a:solidFill>
              </a:rPr>
              <a:t> if:</a:t>
            </a:r>
          </a:p>
          <a:p>
            <a:pPr marL="990600" lvl="1" indent="-533400">
              <a:lnSpc>
                <a:spcPct val="80000"/>
              </a:lnSpc>
              <a:spcBef>
                <a:spcPct val="70000"/>
              </a:spcBef>
              <a:buClr>
                <a:schemeClr val="tx1"/>
              </a:buClr>
              <a:buSzPct val="80000"/>
              <a:buFont typeface="Symbol" pitchFamily="18" charset="2"/>
              <a:buChar char="¨"/>
            </a:pPr>
            <a:r>
              <a:rPr lang="en-US" sz="2000" i="1" dirty="0">
                <a:solidFill>
                  <a:srgbClr val="FF0000"/>
                </a:solidFill>
              </a:rPr>
              <a:t>G</a:t>
            </a:r>
            <a:r>
              <a:rPr lang="en-US" sz="2000" dirty="0">
                <a:solidFill>
                  <a:srgbClr val="FF0000"/>
                </a:solidFill>
              </a:rPr>
              <a:t> increases</a:t>
            </a:r>
          </a:p>
          <a:p>
            <a:pPr marL="990600" lvl="1" indent="-533400">
              <a:lnSpc>
                <a:spcPct val="80000"/>
              </a:lnSpc>
              <a:spcBef>
                <a:spcPct val="70000"/>
              </a:spcBef>
              <a:buClr>
                <a:schemeClr val="tx1"/>
              </a:buClr>
              <a:buSzPct val="80000"/>
              <a:buFont typeface="Symbol" pitchFamily="18" charset="2"/>
              <a:buChar char="¨"/>
            </a:pPr>
            <a:r>
              <a:rPr lang="en-US" sz="2000" i="1" dirty="0">
                <a:solidFill>
                  <a:srgbClr val="FF0000"/>
                </a:solidFill>
              </a:rPr>
              <a:t>T</a:t>
            </a:r>
            <a:r>
              <a:rPr lang="en-US" sz="2000" dirty="0">
                <a:solidFill>
                  <a:srgbClr val="FF0000"/>
                </a:solidFill>
              </a:rPr>
              <a:t> decreases</a:t>
            </a:r>
          </a:p>
          <a:p>
            <a:pPr marL="990600" lvl="1" indent="-533400">
              <a:lnSpc>
                <a:spcPct val="80000"/>
              </a:lnSpc>
              <a:spcBef>
                <a:spcPct val="70000"/>
              </a:spcBef>
              <a:buClr>
                <a:schemeClr val="tx1"/>
              </a:buClr>
              <a:buSzPct val="80000"/>
              <a:buFont typeface="Symbol" pitchFamily="18" charset="2"/>
              <a:buChar char="¨"/>
            </a:pPr>
            <a:r>
              <a:rPr lang="en-US" sz="2000" i="1" dirty="0">
                <a:solidFill>
                  <a:srgbClr val="FF0000"/>
                </a:solidFill>
              </a:rPr>
              <a:t>I</a:t>
            </a:r>
            <a:r>
              <a:rPr lang="en-US" sz="2000" dirty="0">
                <a:solidFill>
                  <a:srgbClr val="FF0000"/>
                </a:solidFill>
              </a:rPr>
              <a:t> increases</a:t>
            </a:r>
          </a:p>
          <a:p>
            <a:pPr marL="990600" lvl="1" indent="-533400">
              <a:lnSpc>
                <a:spcPct val="80000"/>
              </a:lnSpc>
              <a:spcBef>
                <a:spcPct val="70000"/>
              </a:spcBef>
              <a:buClr>
                <a:schemeClr val="tx1"/>
              </a:buClr>
              <a:buSzPct val="80000"/>
              <a:buFont typeface="Symbol" pitchFamily="18" charset="2"/>
              <a:buChar char="¨"/>
            </a:pPr>
            <a:r>
              <a:rPr lang="en-US" sz="2000" i="1" dirty="0">
                <a:solidFill>
                  <a:srgbClr val="FF0000"/>
                </a:solidFill>
              </a:rPr>
              <a:t>P</a:t>
            </a:r>
            <a:r>
              <a:rPr lang="en-US" sz="2000" dirty="0">
                <a:solidFill>
                  <a:srgbClr val="FF0000"/>
                </a:solidFill>
              </a:rPr>
              <a:t> decreases</a:t>
            </a:r>
          </a:p>
          <a:p>
            <a:pPr marL="990600" lvl="1" indent="-533400">
              <a:lnSpc>
                <a:spcPct val="80000"/>
              </a:lnSpc>
              <a:spcBef>
                <a:spcPct val="70000"/>
              </a:spcBef>
              <a:buClr>
                <a:schemeClr val="tx1"/>
              </a:buClr>
              <a:buSzPct val="80000"/>
              <a:buFont typeface="Symbol" pitchFamily="18" charset="2"/>
              <a:buChar char="¨"/>
            </a:pPr>
            <a:r>
              <a:rPr lang="en-US" sz="2000" i="1" dirty="0">
                <a:solidFill>
                  <a:srgbClr val="FF0000"/>
                </a:solidFill>
              </a:rPr>
              <a:t>P</a:t>
            </a:r>
            <a:r>
              <a:rPr lang="en-US" sz="2000" dirty="0">
                <a:solidFill>
                  <a:srgbClr val="FF0000"/>
                </a:solidFill>
              </a:rPr>
              <a:t>* increases</a:t>
            </a:r>
          </a:p>
          <a:p>
            <a:pPr marL="990600" lvl="1" indent="-533400">
              <a:lnSpc>
                <a:spcPct val="80000"/>
              </a:lnSpc>
              <a:spcBef>
                <a:spcPct val="70000"/>
              </a:spcBef>
              <a:buClr>
                <a:schemeClr val="tx1"/>
              </a:buClr>
              <a:buSzPct val="80000"/>
              <a:buFont typeface="Symbol" pitchFamily="18" charset="2"/>
              <a:buChar char="¨"/>
            </a:pPr>
            <a:r>
              <a:rPr lang="en-US" sz="2000" i="1" dirty="0">
                <a:solidFill>
                  <a:srgbClr val="FF0000"/>
                </a:solidFill>
              </a:rPr>
              <a:t>C</a:t>
            </a:r>
            <a:r>
              <a:rPr lang="en-US" sz="2000" dirty="0">
                <a:solidFill>
                  <a:srgbClr val="FF0000"/>
                </a:solidFill>
              </a:rPr>
              <a:t> increases for some unknown reason (</a:t>
            </a:r>
            <a:r>
              <a:rPr lang="en-US" sz="2000" i="1" dirty="0">
                <a:solidFill>
                  <a:srgbClr val="FF0000"/>
                </a:solidFill>
              </a:rPr>
              <a:t>C</a:t>
            </a:r>
            <a:r>
              <a:rPr lang="en-US" sz="2000" baseline="-25000" dirty="0">
                <a:solidFill>
                  <a:srgbClr val="FF0000"/>
                </a:solidFill>
              </a:rPr>
              <a:t>0</a:t>
            </a:r>
            <a:r>
              <a:rPr lang="en-US" sz="2000" dirty="0">
                <a:solidFill>
                  <a:srgbClr val="FF0000"/>
                </a:solidFill>
              </a:rPr>
              <a:t>↑)</a:t>
            </a:r>
          </a:p>
          <a:p>
            <a:pPr marL="990600" lvl="1" indent="-533400">
              <a:lnSpc>
                <a:spcPct val="80000"/>
              </a:lnSpc>
              <a:spcBef>
                <a:spcPct val="70000"/>
              </a:spcBef>
              <a:buClr>
                <a:schemeClr val="tx1"/>
              </a:buClr>
              <a:buSzPct val="80000"/>
              <a:buFont typeface="Symbol" pitchFamily="18" charset="2"/>
              <a:buChar char="¨"/>
            </a:pPr>
            <a:r>
              <a:rPr lang="en-US" sz="2000" i="1" dirty="0">
                <a:solidFill>
                  <a:srgbClr val="FF0000"/>
                </a:solidFill>
              </a:rPr>
              <a:t>CA</a:t>
            </a:r>
            <a:r>
              <a:rPr lang="en-US" sz="2000" dirty="0">
                <a:solidFill>
                  <a:srgbClr val="FF0000"/>
                </a:solidFill>
              </a:rPr>
              <a:t> increases for some unknown reason (</a:t>
            </a:r>
            <a:r>
              <a:rPr lang="en-US" sz="2000" i="1" dirty="0">
                <a:solidFill>
                  <a:srgbClr val="FF0000"/>
                </a:solidFill>
              </a:rPr>
              <a:t>CA</a:t>
            </a:r>
            <a:r>
              <a:rPr lang="en-US" sz="2000" baseline="-25000" dirty="0">
                <a:solidFill>
                  <a:srgbClr val="FF0000"/>
                </a:solidFill>
              </a:rPr>
              <a:t>0</a:t>
            </a:r>
            <a:r>
              <a:rPr lang="en-US" sz="2000" dirty="0" smtClean="0">
                <a:solidFill>
                  <a:srgbClr val="FF0000"/>
                </a:solidFill>
              </a:rPr>
              <a:t>↑)</a:t>
            </a:r>
            <a:endParaRPr lang="en-US" sz="2000" dirty="0">
              <a:solidFill>
                <a:srgbClr val="FF0000"/>
              </a:solidFill>
            </a:endParaRPr>
          </a:p>
          <a:p>
            <a:endParaRPr lang="en-US" dirty="0"/>
          </a:p>
        </p:txBody>
      </p:sp>
      <p:sp>
        <p:nvSpPr>
          <p:cNvPr id="6" name="Content Placeholder 5"/>
          <p:cNvSpPr>
            <a:spLocks noGrp="1"/>
          </p:cNvSpPr>
          <p:nvPr>
            <p:ph sz="half" idx="2"/>
          </p:nvPr>
        </p:nvSpPr>
        <p:spPr/>
        <p:txBody>
          <a:bodyPr/>
          <a:lstStyle/>
          <a:p>
            <a:pPr marL="609600" indent="-609600"/>
            <a:r>
              <a:rPr lang="en-US" sz="2400" dirty="0">
                <a:solidFill>
                  <a:srgbClr val="FF0000"/>
                </a:solidFill>
              </a:rPr>
              <a:t>The </a:t>
            </a:r>
            <a:r>
              <a:rPr lang="en-US" sz="2400" i="1" dirty="0">
                <a:solidFill>
                  <a:srgbClr val="FF0000"/>
                </a:solidFill>
              </a:rPr>
              <a:t>AA</a:t>
            </a:r>
            <a:r>
              <a:rPr lang="en-US" sz="2400" dirty="0">
                <a:solidFill>
                  <a:srgbClr val="FF0000"/>
                </a:solidFill>
              </a:rPr>
              <a:t> curve shifts </a:t>
            </a:r>
            <a:r>
              <a:rPr lang="en-US" sz="2400" i="1" dirty="0">
                <a:solidFill>
                  <a:srgbClr val="FF0000"/>
                </a:solidFill>
              </a:rPr>
              <a:t>right</a:t>
            </a:r>
            <a:r>
              <a:rPr lang="en-US" sz="2400" dirty="0">
                <a:solidFill>
                  <a:srgbClr val="FF0000"/>
                </a:solidFill>
              </a:rPr>
              <a:t> if:</a:t>
            </a:r>
          </a:p>
          <a:p>
            <a:pPr marL="990600" lvl="1" indent="-533400"/>
            <a:r>
              <a:rPr lang="en-US" sz="2000" b="1" i="1" dirty="0" err="1">
                <a:solidFill>
                  <a:srgbClr val="FF0000"/>
                </a:solidFill>
              </a:rPr>
              <a:t>M</a:t>
            </a:r>
            <a:r>
              <a:rPr lang="en-US" sz="2000" b="1" i="1" baseline="30000" dirty="0" err="1">
                <a:solidFill>
                  <a:srgbClr val="FF0000"/>
                </a:solidFill>
              </a:rPr>
              <a:t>s</a:t>
            </a:r>
            <a:r>
              <a:rPr lang="en-US" sz="2000" b="1" dirty="0">
                <a:solidFill>
                  <a:srgbClr val="FF0000"/>
                </a:solidFill>
              </a:rPr>
              <a:t> increases</a:t>
            </a:r>
          </a:p>
          <a:p>
            <a:pPr marL="990600" lvl="1" indent="-533400"/>
            <a:r>
              <a:rPr lang="en-US" sz="2000" i="1" dirty="0">
                <a:solidFill>
                  <a:srgbClr val="FF0000"/>
                </a:solidFill>
              </a:rPr>
              <a:t>P</a:t>
            </a:r>
            <a:r>
              <a:rPr lang="en-US" sz="2000" dirty="0">
                <a:solidFill>
                  <a:srgbClr val="FF0000"/>
                </a:solidFill>
              </a:rPr>
              <a:t> decreases</a:t>
            </a:r>
          </a:p>
          <a:p>
            <a:pPr marL="990600" lvl="1" indent="-533400"/>
            <a:r>
              <a:rPr lang="en-US" sz="2000" i="1" dirty="0" err="1">
                <a:solidFill>
                  <a:srgbClr val="FF0000"/>
                </a:solidFill>
              </a:rPr>
              <a:t>E</a:t>
            </a:r>
            <a:r>
              <a:rPr lang="en-US" sz="2000" baseline="30000" dirty="0" err="1">
                <a:solidFill>
                  <a:srgbClr val="FF0000"/>
                </a:solidFill>
              </a:rPr>
              <a:t>e</a:t>
            </a:r>
            <a:r>
              <a:rPr lang="en-US" sz="2000" dirty="0">
                <a:solidFill>
                  <a:srgbClr val="FF0000"/>
                </a:solidFill>
              </a:rPr>
              <a:t> increases</a:t>
            </a:r>
          </a:p>
          <a:p>
            <a:pPr marL="990600" lvl="1" indent="-533400"/>
            <a:r>
              <a:rPr lang="en-US" sz="2000" i="1" dirty="0">
                <a:solidFill>
                  <a:srgbClr val="FF0000"/>
                </a:solidFill>
              </a:rPr>
              <a:t>R</a:t>
            </a:r>
            <a:r>
              <a:rPr lang="en-US" sz="2000" dirty="0">
                <a:solidFill>
                  <a:srgbClr val="FF0000"/>
                </a:solidFill>
              </a:rPr>
              <a:t>* increases</a:t>
            </a:r>
          </a:p>
          <a:p>
            <a:pPr marL="990600" lvl="1" indent="-533400"/>
            <a:r>
              <a:rPr lang="en-US" sz="2000" i="1" dirty="0">
                <a:solidFill>
                  <a:srgbClr val="FF0000"/>
                </a:solidFill>
              </a:rPr>
              <a:t>L</a:t>
            </a:r>
            <a:r>
              <a:rPr lang="en-US" sz="2000" dirty="0">
                <a:solidFill>
                  <a:srgbClr val="FF0000"/>
                </a:solidFill>
              </a:rPr>
              <a:t> decreases for some unknown reason</a:t>
            </a:r>
            <a:r>
              <a:rPr lang="en-US" sz="1800" dirty="0">
                <a:solidFill>
                  <a:srgbClr val="FF0000"/>
                </a:solidFill>
              </a:rPr>
              <a:t> (</a:t>
            </a:r>
            <a:r>
              <a:rPr lang="en-US" sz="1800" i="1" dirty="0">
                <a:solidFill>
                  <a:srgbClr val="FF0000"/>
                </a:solidFill>
              </a:rPr>
              <a:t>L</a:t>
            </a:r>
            <a:r>
              <a:rPr lang="en-US" sz="1800" baseline="-25000" dirty="0">
                <a:solidFill>
                  <a:srgbClr val="FF0000"/>
                </a:solidFill>
              </a:rPr>
              <a:t>0</a:t>
            </a:r>
            <a:r>
              <a:rPr lang="en-US" sz="1800" dirty="0">
                <a:solidFill>
                  <a:srgbClr val="FF0000"/>
                </a:solidFill>
              </a:rPr>
              <a:t>↓)</a:t>
            </a:r>
          </a:p>
          <a:p>
            <a:endParaRPr lang="en-US" dirty="0"/>
          </a:p>
        </p:txBody>
      </p:sp>
      <p:sp>
        <p:nvSpPr>
          <p:cNvPr id="7" name="TextBox 6"/>
          <p:cNvSpPr txBox="1"/>
          <p:nvPr/>
        </p:nvSpPr>
        <p:spPr>
          <a:xfrm>
            <a:off x="6351639" y="4563283"/>
            <a:ext cx="5230761" cy="2031325"/>
          </a:xfrm>
          <a:prstGeom prst="rect">
            <a:avLst/>
          </a:prstGeom>
          <a:noFill/>
        </p:spPr>
        <p:txBody>
          <a:bodyPr wrap="square" rtlCol="0">
            <a:spAutoFit/>
          </a:bodyPr>
          <a:lstStyle/>
          <a:p>
            <a:r>
              <a:rPr lang="en-US" dirty="0"/>
              <a:t>Knowing how some exogenous change shifts the </a:t>
            </a:r>
            <a:r>
              <a:rPr lang="en-US" i="1" dirty="0"/>
              <a:t>DD</a:t>
            </a:r>
            <a:r>
              <a:rPr lang="en-US" dirty="0"/>
              <a:t> and </a:t>
            </a:r>
            <a:r>
              <a:rPr lang="en-US" i="1" dirty="0"/>
              <a:t>AA</a:t>
            </a:r>
            <a:r>
              <a:rPr lang="en-US" dirty="0"/>
              <a:t> curves </a:t>
            </a:r>
            <a:r>
              <a:rPr lang="en-US" dirty="0" smtClean="0"/>
              <a:t>helps </a:t>
            </a:r>
            <a:r>
              <a:rPr lang="en-US" dirty="0"/>
              <a:t>us predict the consequences of the exogenous change</a:t>
            </a:r>
            <a:r>
              <a:rPr lang="en-US" dirty="0" smtClean="0"/>
              <a:t>.</a:t>
            </a:r>
          </a:p>
          <a:p>
            <a:endParaRPr lang="en-US" dirty="0"/>
          </a:p>
          <a:p>
            <a:r>
              <a:rPr lang="en-US" dirty="0" smtClean="0"/>
              <a:t>Note that a central bank </a:t>
            </a:r>
            <a:r>
              <a:rPr lang="en-US" dirty="0"/>
              <a:t>can control </a:t>
            </a:r>
            <a:r>
              <a:rPr lang="en-US" dirty="0" smtClean="0"/>
              <a:t>only the money supply </a:t>
            </a:r>
            <a:r>
              <a:rPr lang="en-US" i="1" dirty="0" smtClean="0"/>
              <a:t>(</a:t>
            </a:r>
            <a:r>
              <a:rPr lang="en-US" i="1" dirty="0" err="1" smtClean="0"/>
              <a:t>M</a:t>
            </a:r>
            <a:r>
              <a:rPr lang="en-US" baseline="30000" dirty="0" err="1" smtClean="0"/>
              <a:t>s</a:t>
            </a:r>
            <a:r>
              <a:rPr lang="en-US" i="1" dirty="0" smtClean="0"/>
              <a:t>).</a:t>
            </a:r>
            <a:r>
              <a:rPr lang="en-US" dirty="0" smtClean="0"/>
              <a:t> Therefore, </a:t>
            </a:r>
            <a:r>
              <a:rPr lang="en-US" b="1" dirty="0" smtClean="0">
                <a:solidFill>
                  <a:srgbClr val="0070C0"/>
                </a:solidFill>
              </a:rPr>
              <a:t>a central bank can shift only the </a:t>
            </a:r>
            <a:r>
              <a:rPr lang="en-US" b="1" i="1" dirty="0" smtClean="0">
                <a:solidFill>
                  <a:srgbClr val="0070C0"/>
                </a:solidFill>
              </a:rPr>
              <a:t>AA</a:t>
            </a:r>
            <a:r>
              <a:rPr lang="en-US" b="1" dirty="0" smtClean="0">
                <a:solidFill>
                  <a:srgbClr val="0070C0"/>
                </a:solidFill>
              </a:rPr>
              <a:t> curve</a:t>
            </a:r>
            <a:r>
              <a:rPr lang="en-US" dirty="0" smtClean="0"/>
              <a:t>.</a:t>
            </a:r>
            <a:endParaRPr lang="en-US" dirty="0"/>
          </a:p>
        </p:txBody>
      </p:sp>
    </p:spTree>
    <p:extLst>
      <p:ext uri="{BB962C8B-B14F-4D97-AF65-F5344CB8AC3E}">
        <p14:creationId xmlns:p14="http://schemas.microsoft.com/office/powerpoint/2010/main" val="3801389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Short-run macroeconomics under fixed exchange rates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606406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2800" dirty="0"/>
              <a:t>How a Central Bank Fixes the Exchange </a:t>
            </a:r>
            <a:r>
              <a:rPr lang="en-US" sz="2800" dirty="0" smtClean="0"/>
              <a:t>Rate, When </a:t>
            </a:r>
            <a:r>
              <a:rPr lang="en-US" sz="2800" i="1" dirty="0" smtClean="0"/>
              <a:t>AA</a:t>
            </a:r>
            <a:r>
              <a:rPr lang="en-US" sz="2800" dirty="0" smtClean="0"/>
              <a:t> Curve Shifts</a:t>
            </a:r>
            <a:endParaRPr lang="en-US" sz="2800"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20"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Group 28"/>
          <p:cNvGrpSpPr/>
          <p:nvPr/>
        </p:nvGrpSpPr>
        <p:grpSpPr>
          <a:xfrm>
            <a:off x="172841" y="2741776"/>
            <a:ext cx="3728104" cy="3488547"/>
            <a:chOff x="1529696" y="2741775"/>
            <a:chExt cx="3728104" cy="3488547"/>
          </a:xfrm>
        </p:grpSpPr>
        <p:grpSp>
          <p:nvGrpSpPr>
            <p:cNvPr id="19" name="Group 18"/>
            <p:cNvGrpSpPr/>
            <p:nvPr/>
          </p:nvGrpSpPr>
          <p:grpSpPr>
            <a:xfrm>
              <a:off x="1529696" y="2741775"/>
              <a:ext cx="3728104" cy="3488547"/>
              <a:chOff x="1529696" y="2741775"/>
              <a:chExt cx="3728104" cy="3488547"/>
            </a:xfrm>
          </p:grpSpPr>
          <p:sp>
            <p:nvSpPr>
              <p:cNvPr id="3" name="Freeform 2"/>
              <p:cNvSpPr/>
              <p:nvPr/>
            </p:nvSpPr>
            <p:spPr>
              <a:xfrm>
                <a:off x="2668424" y="27417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2050991" y="4452350"/>
                <a:ext cx="2008261"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053576" y="4486542"/>
                <a:ext cx="0" cy="1370173"/>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9696" y="4272896"/>
                <a:ext cx="470018" cy="369332"/>
              </a:xfrm>
              <a:prstGeom prst="rect">
                <a:avLst/>
              </a:prstGeom>
              <a:noFill/>
            </p:spPr>
            <p:txBody>
              <a:bodyPr wrap="square" rtlCol="0">
                <a:spAutoFit/>
              </a:bodyPr>
              <a:lstStyle/>
              <a:p>
                <a:pPr algn="r"/>
                <a:r>
                  <a:rPr lang="en-US" i="1" dirty="0"/>
                  <a:t>E</a:t>
                </a:r>
                <a:r>
                  <a:rPr lang="en-US" baseline="30000" dirty="0"/>
                  <a:t>2</a:t>
                </a:r>
              </a:p>
            </p:txBody>
          </p:sp>
          <p:sp>
            <p:nvSpPr>
              <p:cNvPr id="21" name="TextBox 20"/>
              <p:cNvSpPr txBox="1"/>
              <p:nvPr/>
            </p:nvSpPr>
            <p:spPr>
              <a:xfrm>
                <a:off x="3767269" y="5860990"/>
                <a:ext cx="470018" cy="369332"/>
              </a:xfrm>
              <a:prstGeom prst="rect">
                <a:avLst/>
              </a:prstGeom>
              <a:noFill/>
            </p:spPr>
            <p:txBody>
              <a:bodyPr wrap="square" rtlCol="0">
                <a:spAutoFit/>
              </a:bodyPr>
              <a:lstStyle/>
              <a:p>
                <a:pPr algn="r"/>
                <a:r>
                  <a:rPr lang="en-US" i="1" dirty="0"/>
                  <a:t>Y</a:t>
                </a:r>
                <a:r>
                  <a:rPr lang="en-US" baseline="30000" dirty="0"/>
                  <a:t>2</a:t>
                </a:r>
              </a:p>
            </p:txBody>
          </p:sp>
          <p:sp>
            <p:nvSpPr>
              <p:cNvPr id="12" name="Oval 11"/>
              <p:cNvSpPr/>
              <p:nvPr/>
            </p:nvSpPr>
            <p:spPr>
              <a:xfrm>
                <a:off x="4010084" y="4404672"/>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p:cNvSpPr txBox="1"/>
            <p:nvPr/>
          </p:nvSpPr>
          <p:spPr>
            <a:xfrm>
              <a:off x="4039310" y="4252957"/>
              <a:ext cx="470018" cy="369332"/>
            </a:xfrm>
            <a:prstGeom prst="rect">
              <a:avLst/>
            </a:prstGeom>
            <a:noFill/>
          </p:spPr>
          <p:txBody>
            <a:bodyPr wrap="square" rtlCol="0">
              <a:spAutoFit/>
            </a:bodyPr>
            <a:lstStyle/>
            <a:p>
              <a:pPr algn="ctr"/>
              <a:r>
                <a:rPr lang="en-US" dirty="0"/>
                <a:t>2</a:t>
              </a:r>
              <a:endParaRPr lang="en-US" baseline="30000" dirty="0"/>
            </a:p>
          </p:txBody>
        </p:sp>
      </p:grpSp>
      <p:cxnSp>
        <p:nvCxnSpPr>
          <p:cNvPr id="180225" name="Straight Arrow Connector 180224"/>
          <p:cNvCxnSpPr/>
          <p:nvPr/>
        </p:nvCxnSpPr>
        <p:spPr>
          <a:xfrm>
            <a:off x="2070009" y="3469593"/>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3489391" y="5004942"/>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0229" name="TextBox 180228"/>
          <p:cNvSpPr txBox="1"/>
          <p:nvPr/>
        </p:nvSpPr>
        <p:spPr>
          <a:xfrm>
            <a:off x="5873177" y="1501036"/>
            <a:ext cx="5994358" cy="646331"/>
          </a:xfrm>
          <a:prstGeom prst="rect">
            <a:avLst/>
          </a:prstGeom>
          <a:noFill/>
        </p:spPr>
        <p:txBody>
          <a:bodyPr wrap="square" rtlCol="0">
            <a:spAutoFit/>
          </a:bodyPr>
          <a:lstStyle/>
          <a:p>
            <a:r>
              <a:rPr lang="en-US" dirty="0" smtClean="0"/>
              <a:t>1. Suppose </a:t>
            </a:r>
            <a:r>
              <a:rPr lang="en-US" dirty="0"/>
              <a:t>the central bank wants to fix the value of the exchange rate at </a:t>
            </a:r>
            <a:r>
              <a:rPr lang="en-US" i="1" dirty="0"/>
              <a:t>E</a:t>
            </a:r>
            <a:r>
              <a:rPr lang="en-US" baseline="30000" dirty="0"/>
              <a:t>1</a:t>
            </a:r>
            <a:r>
              <a:rPr lang="en-US" dirty="0"/>
              <a:t>. </a:t>
            </a:r>
            <a:r>
              <a:rPr lang="en-US" dirty="0" smtClean="0"/>
              <a:t>(This is the </a:t>
            </a:r>
            <a:r>
              <a:rPr lang="en-US" i="1" dirty="0" smtClean="0">
                <a:solidFill>
                  <a:srgbClr val="0070C0"/>
                </a:solidFill>
              </a:rPr>
              <a:t>target exchange rate</a:t>
            </a:r>
            <a:r>
              <a:rPr lang="en-US" dirty="0" smtClean="0"/>
              <a:t>.)</a:t>
            </a:r>
            <a:endParaRPr lang="en-US" dirty="0"/>
          </a:p>
        </p:txBody>
      </p:sp>
      <p:sp>
        <p:nvSpPr>
          <p:cNvPr id="180230" name="TextBox 180229"/>
          <p:cNvSpPr txBox="1"/>
          <p:nvPr/>
        </p:nvSpPr>
        <p:spPr>
          <a:xfrm>
            <a:off x="5873177" y="2396270"/>
            <a:ext cx="5994358" cy="2031325"/>
          </a:xfrm>
          <a:prstGeom prst="rect">
            <a:avLst/>
          </a:prstGeom>
          <a:noFill/>
        </p:spPr>
        <p:txBody>
          <a:bodyPr wrap="square" rtlCol="0">
            <a:spAutoFit/>
          </a:bodyPr>
          <a:lstStyle/>
          <a:p>
            <a:r>
              <a:rPr lang="en-US" dirty="0" smtClean="0"/>
              <a:t>2. We have seen that </a:t>
            </a:r>
            <a:r>
              <a:rPr lang="en-US" i="1" dirty="0" err="1" smtClean="0"/>
              <a:t>M</a:t>
            </a:r>
            <a:r>
              <a:rPr lang="en-US" baseline="30000" dirty="0" err="1" smtClean="0"/>
              <a:t>s</a:t>
            </a:r>
            <a:r>
              <a:rPr lang="en-US" dirty="0" smtClean="0">
                <a:latin typeface="Calibri" panose="020F0502020204030204" pitchFamily="34" charset="0"/>
                <a:cs typeface="Calibri" panose="020F0502020204030204" pitchFamily="34" charset="0"/>
              </a:rPr>
              <a:t>↓,</a:t>
            </a:r>
            <a:r>
              <a:rPr lang="en-US" i="1" dirty="0"/>
              <a:t> </a:t>
            </a:r>
            <a:r>
              <a:rPr lang="en-US" i="1" dirty="0" err="1" smtClean="0"/>
              <a:t>E</a:t>
            </a:r>
            <a:r>
              <a:rPr lang="en-US" baseline="30000" dirty="0" err="1" smtClean="0"/>
              <a:t>e</a:t>
            </a:r>
            <a:r>
              <a:rPr lang="en-US" dirty="0" smtClean="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 </a:t>
            </a:r>
            <a:r>
              <a:rPr lang="en-US" i="1" dirty="0" smtClean="0"/>
              <a:t>R</a:t>
            </a:r>
            <a:r>
              <a:rPr lang="en-US" baseline="30000" dirty="0" smtClean="0"/>
              <a:t>*</a:t>
            </a:r>
            <a:r>
              <a:rPr lang="en-US" dirty="0" smtClean="0">
                <a:latin typeface="Calibri" panose="020F0502020204030204" pitchFamily="34" charset="0"/>
                <a:cs typeface="Calibri" panose="020F0502020204030204" pitchFamily="34" charset="0"/>
              </a:rPr>
              <a:t>↓, and/or </a:t>
            </a:r>
            <a:r>
              <a:rPr lang="en-US" i="1" dirty="0" smtClean="0">
                <a:latin typeface="Calibri" panose="020F0502020204030204" pitchFamily="34" charset="0"/>
                <a:cs typeface="Calibri" panose="020F0502020204030204" pitchFamily="34" charset="0"/>
              </a:rPr>
              <a:t>L</a:t>
            </a:r>
            <a:r>
              <a:rPr lang="en-US" baseline="-25000" dirty="0" smtClean="0">
                <a:latin typeface="Calibri" panose="020F0502020204030204" pitchFamily="34" charset="0"/>
                <a:cs typeface="Calibri" panose="020F0502020204030204" pitchFamily="34" charset="0"/>
              </a:rPr>
              <a:t>0</a:t>
            </a:r>
            <a:r>
              <a:rPr lang="en-US" dirty="0" smtClean="0">
                <a:latin typeface="Calibri" panose="020F0502020204030204" pitchFamily="34" charset="0"/>
                <a:cs typeface="Calibri" panose="020F0502020204030204" pitchFamily="34" charset="0"/>
              </a:rPr>
              <a:t>↑ shifts the </a:t>
            </a:r>
            <a:r>
              <a:rPr lang="en-US" i="1" dirty="0" smtClean="0">
                <a:latin typeface="Calibri" panose="020F0502020204030204" pitchFamily="34" charset="0"/>
                <a:cs typeface="Calibri" panose="020F0502020204030204" pitchFamily="34" charset="0"/>
              </a:rPr>
              <a:t>AA</a:t>
            </a:r>
            <a:r>
              <a:rPr lang="en-US" dirty="0" smtClean="0">
                <a:latin typeface="Calibri" panose="020F0502020204030204" pitchFamily="34" charset="0"/>
                <a:cs typeface="Calibri" panose="020F0502020204030204" pitchFamily="34" charset="0"/>
              </a:rPr>
              <a:t> curve left. As a result, </a:t>
            </a:r>
            <a:r>
              <a:rPr lang="en-US" dirty="0" smtClean="0"/>
              <a:t>the </a:t>
            </a:r>
            <a:r>
              <a:rPr lang="en-US" dirty="0"/>
              <a:t>short-run equilibrium shifts from point 1 to point 2 and the exchange rate </a:t>
            </a:r>
            <a:r>
              <a:rPr lang="en-US" i="1" dirty="0"/>
              <a:t>falls</a:t>
            </a:r>
            <a:r>
              <a:rPr lang="en-US" dirty="0"/>
              <a:t>. </a:t>
            </a:r>
            <a:r>
              <a:rPr lang="en-US" dirty="0" smtClean="0"/>
              <a:t>This is not consistent with a fixed exchange rate. To </a:t>
            </a:r>
            <a:r>
              <a:rPr lang="en-US" dirty="0"/>
              <a:t>return to the exchange rate to the target value of </a:t>
            </a:r>
            <a:r>
              <a:rPr lang="en-US" i="1" dirty="0"/>
              <a:t>E</a:t>
            </a:r>
            <a:r>
              <a:rPr lang="en-US" baseline="30000" dirty="0"/>
              <a:t>1</a:t>
            </a:r>
            <a:r>
              <a:rPr lang="en-US" dirty="0"/>
              <a:t>, </a:t>
            </a:r>
            <a:r>
              <a:rPr lang="en-US" dirty="0" smtClean="0"/>
              <a:t>the </a:t>
            </a:r>
            <a:r>
              <a:rPr lang="en-US" dirty="0"/>
              <a:t>central bank </a:t>
            </a:r>
            <a:r>
              <a:rPr lang="en-US" dirty="0" smtClean="0"/>
              <a:t>must </a:t>
            </a:r>
            <a:r>
              <a:rPr lang="en-US" i="1" dirty="0" smtClean="0"/>
              <a:t>increase</a:t>
            </a:r>
            <a:r>
              <a:rPr lang="en-US" dirty="0" smtClean="0"/>
              <a:t> </a:t>
            </a:r>
            <a:r>
              <a:rPr lang="en-US" dirty="0"/>
              <a:t>the money supply and shift the </a:t>
            </a:r>
            <a:r>
              <a:rPr lang="en-US" i="1" dirty="0"/>
              <a:t>AA</a:t>
            </a:r>
            <a:r>
              <a:rPr lang="en-US" dirty="0"/>
              <a:t> curve back where it originally was.</a:t>
            </a:r>
          </a:p>
        </p:txBody>
      </p:sp>
      <p:sp>
        <p:nvSpPr>
          <p:cNvPr id="40" name="TextBox 39"/>
          <p:cNvSpPr txBox="1"/>
          <p:nvPr/>
        </p:nvSpPr>
        <p:spPr>
          <a:xfrm>
            <a:off x="5878475" y="4604148"/>
            <a:ext cx="5989060" cy="1754326"/>
          </a:xfrm>
          <a:prstGeom prst="rect">
            <a:avLst/>
          </a:prstGeom>
          <a:noFill/>
        </p:spPr>
        <p:txBody>
          <a:bodyPr wrap="square" rtlCol="0">
            <a:spAutoFit/>
          </a:bodyPr>
          <a:lstStyle/>
          <a:p>
            <a:r>
              <a:rPr lang="en-US" dirty="0" smtClean="0"/>
              <a:t>3. Note that</a:t>
            </a:r>
            <a:r>
              <a:rPr lang="en-US" i="1" dirty="0"/>
              <a:t> </a:t>
            </a:r>
            <a:r>
              <a:rPr lang="en-US" i="1" dirty="0" err="1"/>
              <a:t>M</a:t>
            </a:r>
            <a:r>
              <a:rPr lang="en-US" baseline="30000" dirty="0" err="1"/>
              <a:t>s</a:t>
            </a:r>
            <a:r>
              <a:rPr lang="en-US" dirty="0" smtClean="0">
                <a:latin typeface="Calibri" panose="020F0502020204030204" pitchFamily="34" charset="0"/>
                <a:cs typeface="Calibri" panose="020F0502020204030204" pitchFamily="34" charset="0"/>
              </a:rPr>
              <a:t>↓ gets totally reversed; it is impossible to decrease the money supply.</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4. </a:t>
            </a:r>
            <a:r>
              <a:rPr lang="en-US" dirty="0" smtClean="0"/>
              <a:t> Moreover, </a:t>
            </a:r>
            <a:r>
              <a:rPr lang="en-US" i="1" dirty="0" err="1"/>
              <a:t>E</a:t>
            </a:r>
            <a:r>
              <a:rPr lang="en-US" baseline="30000" dirty="0" err="1"/>
              <a:t>e</a:t>
            </a:r>
            <a:r>
              <a:rPr lang="en-US" dirty="0">
                <a:latin typeface="Calibri" panose="020F0502020204030204" pitchFamily="34" charset="0"/>
                <a:cs typeface="Calibri" panose="020F0502020204030204" pitchFamily="34" charset="0"/>
              </a:rPr>
              <a:t>↓, </a:t>
            </a:r>
            <a:r>
              <a:rPr lang="en-US" i="1" dirty="0"/>
              <a:t>R</a:t>
            </a:r>
            <a:r>
              <a:rPr lang="en-US" baseline="30000" dirty="0"/>
              <a:t>*</a:t>
            </a:r>
            <a:r>
              <a:rPr lang="en-US" dirty="0">
                <a:latin typeface="Calibri" panose="020F0502020204030204" pitchFamily="34" charset="0"/>
                <a:cs typeface="Calibri" panose="020F0502020204030204" pitchFamily="34" charset="0"/>
              </a:rPr>
              <a:t>↓, and/or </a:t>
            </a:r>
            <a:r>
              <a:rPr lang="en-US" i="1" dirty="0">
                <a:latin typeface="Calibri" panose="020F0502020204030204" pitchFamily="34" charset="0"/>
                <a:cs typeface="Calibri" panose="020F0502020204030204" pitchFamily="34" charset="0"/>
              </a:rPr>
              <a:t>L</a:t>
            </a:r>
            <a:r>
              <a:rPr lang="en-US" baseline="-25000" dirty="0">
                <a:latin typeface="Calibri" panose="020F0502020204030204" pitchFamily="34" charset="0"/>
                <a:cs typeface="Calibri" panose="020F0502020204030204" pitchFamily="34" charset="0"/>
              </a:rPr>
              <a:t>0</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can have no effect on </a:t>
            </a:r>
            <a:r>
              <a:rPr lang="en-US" i="1" dirty="0" smtClean="0">
                <a:latin typeface="Calibri" panose="020F0502020204030204" pitchFamily="34" charset="0"/>
                <a:cs typeface="Calibri" panose="020F0502020204030204" pitchFamily="34" charset="0"/>
              </a:rPr>
              <a:t>Y</a:t>
            </a:r>
            <a:r>
              <a:rPr lang="en-US" dirty="0" smtClean="0">
                <a:latin typeface="Calibri" panose="020F0502020204030204" pitchFamily="34" charset="0"/>
                <a:cs typeface="Calibri" panose="020F0502020204030204" pitchFamily="34" charset="0"/>
              </a:rPr>
              <a:t> and </a:t>
            </a:r>
            <a:r>
              <a:rPr lang="en-US" i="1" dirty="0" smtClean="0">
                <a:latin typeface="Calibri" panose="020F0502020204030204" pitchFamily="34" charset="0"/>
                <a:cs typeface="Calibri" panose="020F0502020204030204" pitchFamily="34" charset="0"/>
              </a:rPr>
              <a:t>E</a:t>
            </a:r>
            <a:r>
              <a:rPr lang="en-US" dirty="0" smtClean="0">
                <a:latin typeface="Calibri" panose="020F0502020204030204" pitchFamily="34" charset="0"/>
                <a:cs typeface="Calibri" panose="020F0502020204030204" pitchFamily="34" charset="0"/>
              </a:rPr>
              <a:t>. The only effect of these three exogenous changes is </a:t>
            </a:r>
            <a:r>
              <a:rPr lang="en-US" i="1" dirty="0" err="1" smtClean="0"/>
              <a:t>M</a:t>
            </a:r>
            <a:r>
              <a:rPr lang="en-US" baseline="30000" dirty="0" err="1" smtClean="0"/>
              <a:t>s</a:t>
            </a:r>
            <a:r>
              <a:rPr lang="en-US" dirty="0" smtClean="0">
                <a:latin typeface="Calibri" panose="020F0502020204030204" pitchFamily="34" charset="0"/>
                <a:cs typeface="Calibri" panose="020F0502020204030204" pitchFamily="34" charset="0"/>
              </a:rPr>
              <a:t>↑.</a:t>
            </a:r>
            <a:endParaRPr lang="en-US" dirty="0"/>
          </a:p>
        </p:txBody>
      </p:sp>
    </p:spTree>
    <p:extLst>
      <p:ext uri="{BB962C8B-B14F-4D97-AF65-F5344CB8AC3E}">
        <p14:creationId xmlns:p14="http://schemas.microsoft.com/office/powerpoint/2010/main" val="2610858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02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02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0"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2800" dirty="0"/>
              <a:t>How a Central Bank Fixes the Exchange </a:t>
            </a:r>
            <a:r>
              <a:rPr lang="en-US" sz="2800" dirty="0" smtClean="0"/>
              <a:t>Rate, When </a:t>
            </a:r>
            <a:r>
              <a:rPr lang="en-US" sz="2800" i="1" dirty="0" smtClean="0"/>
              <a:t>AA</a:t>
            </a:r>
            <a:r>
              <a:rPr lang="en-US" sz="2800" dirty="0" smtClean="0"/>
              <a:t> Curve Shifts</a:t>
            </a:r>
            <a:endParaRPr lang="en-US" sz="2800" i="1" dirty="0"/>
          </a:p>
        </p:txBody>
      </p:sp>
      <p:pic>
        <p:nvPicPr>
          <p:cNvPr id="180233" name="Picture 9" descr="fig17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20" y="1538288"/>
            <a:ext cx="5403850" cy="4806950"/>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Group 28"/>
          <p:cNvGrpSpPr/>
          <p:nvPr/>
        </p:nvGrpSpPr>
        <p:grpSpPr>
          <a:xfrm>
            <a:off x="172841" y="2741776"/>
            <a:ext cx="3728104" cy="3488547"/>
            <a:chOff x="1529696" y="2741775"/>
            <a:chExt cx="3728104" cy="3488547"/>
          </a:xfrm>
        </p:grpSpPr>
        <p:grpSp>
          <p:nvGrpSpPr>
            <p:cNvPr id="19" name="Group 18"/>
            <p:cNvGrpSpPr/>
            <p:nvPr/>
          </p:nvGrpSpPr>
          <p:grpSpPr>
            <a:xfrm>
              <a:off x="1529696" y="2741775"/>
              <a:ext cx="3728104" cy="3488547"/>
              <a:chOff x="1529696" y="2741775"/>
              <a:chExt cx="3728104" cy="3488547"/>
            </a:xfrm>
          </p:grpSpPr>
          <p:sp>
            <p:nvSpPr>
              <p:cNvPr id="3" name="Freeform 2"/>
              <p:cNvSpPr/>
              <p:nvPr/>
            </p:nvSpPr>
            <p:spPr>
              <a:xfrm>
                <a:off x="2668424" y="2741775"/>
                <a:ext cx="2589376" cy="2897025"/>
              </a:xfrm>
              <a:custGeom>
                <a:avLst/>
                <a:gdLst>
                  <a:gd name="connsiteX0" fmla="*/ 0 w 2589376"/>
                  <a:gd name="connsiteY0" fmla="*/ 0 h 2897025"/>
                  <a:gd name="connsiteX1" fmla="*/ 615298 w 2589376"/>
                  <a:gd name="connsiteY1" fmla="*/ 820397 h 2897025"/>
                  <a:gd name="connsiteX2" fmla="*/ 1153683 w 2589376"/>
                  <a:gd name="connsiteY2" fmla="*/ 1469877 h 2897025"/>
                  <a:gd name="connsiteX3" fmla="*/ 1880075 w 2589376"/>
                  <a:gd name="connsiteY3" fmla="*/ 2230453 h 2897025"/>
                  <a:gd name="connsiteX4" fmla="*/ 2589376 w 2589376"/>
                  <a:gd name="connsiteY4" fmla="*/ 2897025 h 2897025"/>
                  <a:gd name="connsiteX5" fmla="*/ 2589376 w 2589376"/>
                  <a:gd name="connsiteY5" fmla="*/ 2897025 h 28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9376" h="2897025">
                    <a:moveTo>
                      <a:pt x="0" y="0"/>
                    </a:moveTo>
                    <a:cubicBezTo>
                      <a:pt x="211509" y="287709"/>
                      <a:pt x="423018" y="575418"/>
                      <a:pt x="615298" y="820397"/>
                    </a:cubicBezTo>
                    <a:cubicBezTo>
                      <a:pt x="807578" y="1065376"/>
                      <a:pt x="942887" y="1234868"/>
                      <a:pt x="1153683" y="1469877"/>
                    </a:cubicBezTo>
                    <a:cubicBezTo>
                      <a:pt x="1364479" y="1704886"/>
                      <a:pt x="1640793" y="1992595"/>
                      <a:pt x="1880075" y="2230453"/>
                    </a:cubicBezTo>
                    <a:cubicBezTo>
                      <a:pt x="2119357" y="2468311"/>
                      <a:pt x="2589376" y="2897025"/>
                      <a:pt x="2589376" y="2897025"/>
                    </a:cubicBezTo>
                    <a:lnTo>
                      <a:pt x="2589376" y="2897025"/>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2050991" y="4452350"/>
                <a:ext cx="2008261"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053576" y="4486542"/>
                <a:ext cx="0" cy="1370173"/>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9696" y="4272896"/>
                <a:ext cx="470018" cy="369332"/>
              </a:xfrm>
              <a:prstGeom prst="rect">
                <a:avLst/>
              </a:prstGeom>
              <a:noFill/>
            </p:spPr>
            <p:txBody>
              <a:bodyPr wrap="square" rtlCol="0">
                <a:spAutoFit/>
              </a:bodyPr>
              <a:lstStyle/>
              <a:p>
                <a:pPr algn="r"/>
                <a:r>
                  <a:rPr lang="en-US" i="1" dirty="0"/>
                  <a:t>E</a:t>
                </a:r>
                <a:r>
                  <a:rPr lang="en-US" baseline="30000" dirty="0"/>
                  <a:t>2</a:t>
                </a:r>
              </a:p>
            </p:txBody>
          </p:sp>
          <p:sp>
            <p:nvSpPr>
              <p:cNvPr id="21" name="TextBox 20"/>
              <p:cNvSpPr txBox="1"/>
              <p:nvPr/>
            </p:nvSpPr>
            <p:spPr>
              <a:xfrm>
                <a:off x="3767269" y="5860990"/>
                <a:ext cx="470018" cy="369332"/>
              </a:xfrm>
              <a:prstGeom prst="rect">
                <a:avLst/>
              </a:prstGeom>
              <a:noFill/>
            </p:spPr>
            <p:txBody>
              <a:bodyPr wrap="square" rtlCol="0">
                <a:spAutoFit/>
              </a:bodyPr>
              <a:lstStyle/>
              <a:p>
                <a:pPr algn="r"/>
                <a:r>
                  <a:rPr lang="en-US" i="1" dirty="0"/>
                  <a:t>Y</a:t>
                </a:r>
                <a:r>
                  <a:rPr lang="en-US" baseline="30000" dirty="0"/>
                  <a:t>2</a:t>
                </a:r>
              </a:p>
            </p:txBody>
          </p:sp>
          <p:sp>
            <p:nvSpPr>
              <p:cNvPr id="12" name="Oval 11"/>
              <p:cNvSpPr/>
              <p:nvPr/>
            </p:nvSpPr>
            <p:spPr>
              <a:xfrm>
                <a:off x="4010084" y="4404672"/>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p:cNvSpPr txBox="1"/>
            <p:nvPr/>
          </p:nvSpPr>
          <p:spPr>
            <a:xfrm>
              <a:off x="4039310" y="4252957"/>
              <a:ext cx="470018" cy="369332"/>
            </a:xfrm>
            <a:prstGeom prst="rect">
              <a:avLst/>
            </a:prstGeom>
            <a:noFill/>
          </p:spPr>
          <p:txBody>
            <a:bodyPr wrap="square" rtlCol="0">
              <a:spAutoFit/>
            </a:bodyPr>
            <a:lstStyle/>
            <a:p>
              <a:pPr algn="ctr"/>
              <a:r>
                <a:rPr lang="en-US" dirty="0"/>
                <a:t>2</a:t>
              </a:r>
              <a:endParaRPr lang="en-US" baseline="30000" dirty="0"/>
            </a:p>
          </p:txBody>
        </p:sp>
      </p:grpSp>
      <p:cxnSp>
        <p:nvCxnSpPr>
          <p:cNvPr id="180225" name="Straight Arrow Connector 180224"/>
          <p:cNvCxnSpPr/>
          <p:nvPr/>
        </p:nvCxnSpPr>
        <p:spPr>
          <a:xfrm>
            <a:off x="2070009" y="3469593"/>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3489391" y="5004942"/>
            <a:ext cx="65802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878475" y="1457819"/>
            <a:ext cx="4678420" cy="923330"/>
          </a:xfrm>
          <a:prstGeom prst="rect">
            <a:avLst/>
          </a:prstGeom>
          <a:noFill/>
        </p:spPr>
        <p:txBody>
          <a:bodyPr wrap="square" rtlCol="0">
            <a:spAutoFit/>
          </a:bodyPr>
          <a:lstStyle/>
          <a:p>
            <a:r>
              <a:rPr lang="en-US" dirty="0" smtClean="0"/>
              <a:t>We just saw that </a:t>
            </a:r>
            <a:r>
              <a:rPr lang="en-US" i="1" dirty="0" err="1"/>
              <a:t>E</a:t>
            </a:r>
            <a:r>
              <a:rPr lang="en-US" baseline="30000" dirty="0" err="1"/>
              <a:t>e</a:t>
            </a:r>
            <a:r>
              <a:rPr lang="en-US" dirty="0">
                <a:latin typeface="Calibri" panose="020F0502020204030204" pitchFamily="34" charset="0"/>
                <a:cs typeface="Calibri" panose="020F0502020204030204" pitchFamily="34" charset="0"/>
              </a:rPr>
              <a:t>↓, </a:t>
            </a:r>
            <a:r>
              <a:rPr lang="en-US" i="1" dirty="0"/>
              <a:t>R</a:t>
            </a:r>
            <a:r>
              <a:rPr lang="en-US" baseline="30000" dirty="0"/>
              <a:t>*</a:t>
            </a:r>
            <a:r>
              <a:rPr lang="en-US" dirty="0">
                <a:latin typeface="Calibri" panose="020F0502020204030204" pitchFamily="34" charset="0"/>
                <a:cs typeface="Calibri" panose="020F0502020204030204" pitchFamily="34" charset="0"/>
              </a:rPr>
              <a:t>↓, and/or </a:t>
            </a:r>
            <a:r>
              <a:rPr lang="en-US" i="1" dirty="0">
                <a:latin typeface="Calibri" panose="020F0502020204030204" pitchFamily="34" charset="0"/>
                <a:cs typeface="Calibri" panose="020F0502020204030204" pitchFamily="34" charset="0"/>
              </a:rPr>
              <a:t>L</a:t>
            </a:r>
            <a:r>
              <a:rPr lang="en-US" baseline="-25000" dirty="0">
                <a:latin typeface="Calibri" panose="020F0502020204030204" pitchFamily="34" charset="0"/>
                <a:cs typeface="Calibri" panose="020F0502020204030204" pitchFamily="34" charset="0"/>
              </a:rPr>
              <a:t>0</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can have no effect on </a:t>
            </a:r>
            <a:r>
              <a:rPr lang="en-US" i="1" dirty="0" smtClean="0">
                <a:latin typeface="Calibri" panose="020F0502020204030204" pitchFamily="34" charset="0"/>
                <a:cs typeface="Calibri" panose="020F0502020204030204" pitchFamily="34" charset="0"/>
              </a:rPr>
              <a:t>Y</a:t>
            </a:r>
            <a:r>
              <a:rPr lang="en-US" dirty="0" smtClean="0">
                <a:latin typeface="Calibri" panose="020F0502020204030204" pitchFamily="34" charset="0"/>
                <a:cs typeface="Calibri" panose="020F0502020204030204" pitchFamily="34" charset="0"/>
              </a:rPr>
              <a:t> and </a:t>
            </a:r>
            <a:r>
              <a:rPr lang="en-US" i="1" dirty="0" smtClean="0">
                <a:latin typeface="Calibri" panose="020F0502020204030204" pitchFamily="34" charset="0"/>
                <a:cs typeface="Calibri" panose="020F0502020204030204" pitchFamily="34" charset="0"/>
              </a:rPr>
              <a:t>E</a:t>
            </a:r>
            <a:r>
              <a:rPr lang="en-US" dirty="0" smtClean="0">
                <a:latin typeface="Calibri" panose="020F0502020204030204" pitchFamily="34" charset="0"/>
                <a:cs typeface="Calibri" panose="020F0502020204030204" pitchFamily="34" charset="0"/>
              </a:rPr>
              <a:t>. The only effect of these three exogenous changes is </a:t>
            </a:r>
            <a:r>
              <a:rPr lang="en-US" i="1" dirty="0" err="1" smtClean="0"/>
              <a:t>M</a:t>
            </a:r>
            <a:r>
              <a:rPr lang="en-US" baseline="30000" dirty="0" err="1" smtClean="0"/>
              <a:t>s</a:t>
            </a:r>
            <a:r>
              <a:rPr lang="en-US" dirty="0" smtClean="0">
                <a:latin typeface="Calibri" panose="020F0502020204030204" pitchFamily="34" charset="0"/>
                <a:cs typeface="Calibri" panose="020F0502020204030204" pitchFamily="34" charset="0"/>
              </a:rPr>
              <a:t>↑.</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30845118"/>
              </p:ext>
            </p:extLst>
          </p:nvPr>
        </p:nvGraphicFramePr>
        <p:xfrm>
          <a:off x="10783038" y="1518753"/>
          <a:ext cx="1310640" cy="1483360"/>
        </p:xfrm>
        <a:graphic>
          <a:graphicData uri="http://schemas.openxmlformats.org/drawingml/2006/table">
            <a:tbl>
              <a:tblPr firstRow="1" bandRow="1">
                <a:tableStyleId>{5C22544A-7EE6-4342-B048-85BDC9FD1C3A}</a:tableStyleId>
              </a:tblPr>
              <a:tblGrid>
                <a:gridCol w="478155">
                  <a:extLst>
                    <a:ext uri="{9D8B030D-6E8A-4147-A177-3AD203B41FA5}">
                      <a16:colId xmlns:a16="http://schemas.microsoft.com/office/drawing/2014/main" val="711582366"/>
                    </a:ext>
                  </a:extLst>
                </a:gridCol>
                <a:gridCol w="354330">
                  <a:extLst>
                    <a:ext uri="{9D8B030D-6E8A-4147-A177-3AD203B41FA5}">
                      <a16:colId xmlns:a16="http://schemas.microsoft.com/office/drawing/2014/main" val="3285808696"/>
                    </a:ext>
                  </a:extLst>
                </a:gridCol>
                <a:gridCol w="478155">
                  <a:extLst>
                    <a:ext uri="{9D8B030D-6E8A-4147-A177-3AD203B41FA5}">
                      <a16:colId xmlns:a16="http://schemas.microsoft.com/office/drawing/2014/main" val="1187270294"/>
                    </a:ext>
                  </a:extLst>
                </a:gridCol>
              </a:tblGrid>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err="1" smtClean="0"/>
                        <a:t>M</a:t>
                      </a:r>
                      <a:r>
                        <a:rPr lang="en-US" i="0" baseline="30000" dirty="0" err="1" smtClean="0"/>
                        <a:t>s</a:t>
                      </a:r>
                      <a:endParaRPr lang="en-US" i="1" baseline="30000" dirty="0"/>
                    </a:p>
                  </a:txBody>
                  <a:tcPr/>
                </a:tc>
                <a:extLst>
                  <a:ext uri="{0D108BD9-81ED-4DB2-BD59-A6C34878D82A}">
                    <a16:rowId xmlns:a16="http://schemas.microsoft.com/office/drawing/2014/main" val="3893950874"/>
                  </a:ext>
                </a:extLst>
              </a:tr>
              <a:tr h="370840">
                <a:tc>
                  <a:txBody>
                    <a:bodyPr/>
                    <a:lstStyle/>
                    <a:p>
                      <a:r>
                        <a:rPr lang="en-US" b="1" i="1" dirty="0" err="1" smtClean="0"/>
                        <a:t>E</a:t>
                      </a:r>
                      <a:r>
                        <a:rPr lang="en-US" b="1" i="0" baseline="30000" dirty="0" err="1" smtClean="0"/>
                        <a:t>e</a:t>
                      </a:r>
                      <a:endParaRPr lang="en-US" b="1" i="1" baseline="30000"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3536674149"/>
                  </a:ext>
                </a:extLst>
              </a:tr>
              <a:tr h="370840">
                <a:tc>
                  <a:txBody>
                    <a:bodyPr/>
                    <a:lstStyle/>
                    <a:p>
                      <a:r>
                        <a:rPr lang="en-US" b="1" i="1" dirty="0" smtClean="0"/>
                        <a:t>R</a:t>
                      </a:r>
                      <a:r>
                        <a:rPr lang="en-US" b="1" i="0" dirty="0" smtClean="0"/>
                        <a:t>*</a:t>
                      </a:r>
                      <a:endParaRPr lang="en-US" b="1" i="1"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798329610"/>
                  </a:ext>
                </a:extLst>
              </a:tr>
              <a:tr h="370840">
                <a:tc>
                  <a:txBody>
                    <a:bodyPr/>
                    <a:lstStyle/>
                    <a:p>
                      <a:r>
                        <a:rPr lang="en-US" b="1" i="1" dirty="0" smtClean="0"/>
                        <a:t>L</a:t>
                      </a:r>
                      <a:r>
                        <a:rPr lang="en-US" b="1" i="0" baseline="-25000" dirty="0" smtClean="0"/>
                        <a:t>0</a:t>
                      </a:r>
                      <a:endParaRPr lang="en-US" b="1" i="1" baseline="-25000"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535071463"/>
                  </a:ext>
                </a:extLst>
              </a:tr>
            </a:tbl>
          </a:graphicData>
        </a:graphic>
      </p:graphicFrame>
    </p:spTree>
    <p:extLst>
      <p:ext uri="{BB962C8B-B14F-4D97-AF65-F5344CB8AC3E}">
        <p14:creationId xmlns:p14="http://schemas.microsoft.com/office/powerpoint/2010/main" val="18280163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2648</TotalTime>
  <Words>5378</Words>
  <Application>Microsoft Office PowerPoint</Application>
  <PresentationFormat>Widescreen</PresentationFormat>
  <Paragraphs>1694</Paragraphs>
  <Slides>59</Slides>
  <Notes>7</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Calibri</vt:lpstr>
      <vt:lpstr>Cambria Math</vt:lpstr>
      <vt:lpstr>Symbol</vt:lpstr>
      <vt:lpstr>Times</vt:lpstr>
      <vt:lpstr>Times New Roman</vt:lpstr>
      <vt:lpstr>Office Theme</vt:lpstr>
      <vt:lpstr>Fixed Exchange Rates and Foreign Exchange Intervention</vt:lpstr>
      <vt:lpstr>Why Study Fixed Exchange Rates?</vt:lpstr>
      <vt:lpstr>Central Bank Intervention and the Money Supply</vt:lpstr>
      <vt:lpstr>Central Bank Intervention and the Money Supply</vt:lpstr>
      <vt:lpstr>RECAP Fig. 17-8: Short-Run Equilibrium: The  Intersection of DD and AA</vt:lpstr>
      <vt:lpstr>Recap: Shifting the AA and DD Curves</vt:lpstr>
      <vt:lpstr>Short-run macroeconomics under fixed exchange rates</vt:lpstr>
      <vt:lpstr>How a Central Bank Fixes the Exchange Rate, When AA Curve Shifts</vt:lpstr>
      <vt:lpstr>How a Central Bank Fixes the Exchange Rate, When AA Curve Shifts</vt:lpstr>
      <vt:lpstr>How a Central Bank Fixes the Exchange Rate, When AA Curve Shifts</vt:lpstr>
      <vt:lpstr>How a Central Bank Fixes the Exchange Rate, When AA Curve Shifts</vt:lpstr>
      <vt:lpstr>How a Central Bank Fixes the Exchange Rate</vt:lpstr>
      <vt:lpstr>How a Central Bank Fixes the Exchange Rate</vt:lpstr>
      <vt:lpstr>Shift of the DD Curve to the Right</vt:lpstr>
      <vt:lpstr>Shift of the DD Curve to the Right</vt:lpstr>
      <vt:lpstr>Shift of the DD Curve to the Left</vt:lpstr>
      <vt:lpstr>Shift of the DD Curve to the Left</vt:lpstr>
      <vt:lpstr>Devaluation (ETarget↑)</vt:lpstr>
      <vt:lpstr>Devaluation (ETarget↑)</vt:lpstr>
      <vt:lpstr>Devaluation and Expectations</vt:lpstr>
      <vt:lpstr>Devaluation (E↑)</vt:lpstr>
      <vt:lpstr>Change in Domestic Prices (P)</vt:lpstr>
      <vt:lpstr>Change in Domestic Prices (P)</vt:lpstr>
      <vt:lpstr>Summary: The Behavior of Output</vt:lpstr>
      <vt:lpstr>Summary: National Income and Money Supply</vt:lpstr>
      <vt:lpstr>Summary: National Income and Money Supply</vt:lpstr>
      <vt:lpstr>Summary: National Income and Money Supply (Trusted Fixed Exchange Rate System)</vt:lpstr>
      <vt:lpstr>The interest rate</vt:lpstr>
      <vt:lpstr>The Interest Rate</vt:lpstr>
      <vt:lpstr>The Interest Rate (Trusted Fixed Exchange Rate)</vt:lpstr>
      <vt:lpstr>Role of Trust in a Fixed Exchange Rate</vt:lpstr>
      <vt:lpstr>The current account</vt:lpstr>
      <vt:lpstr>The Current Account</vt:lpstr>
      <vt:lpstr>The Current Account</vt:lpstr>
      <vt:lpstr>The Current Account</vt:lpstr>
      <vt:lpstr>The Current Account</vt:lpstr>
      <vt:lpstr>The Current Account</vt:lpstr>
      <vt:lpstr>Real exchange rate</vt:lpstr>
      <vt:lpstr>The Real Exchange Rate</vt:lpstr>
      <vt:lpstr>Comparing Flexible and Fixed Exchange Rate Regimes</vt:lpstr>
      <vt:lpstr>Comparing Exchange Rate Regimes, Short Run</vt:lpstr>
      <vt:lpstr>Comparing the Regimes</vt:lpstr>
      <vt:lpstr>It’s Basically the Same!</vt:lpstr>
      <vt:lpstr>It’s Basically the Same!</vt:lpstr>
      <vt:lpstr>It’s Basically the Same!</vt:lpstr>
      <vt:lpstr>Balance of Payments Crises</vt:lpstr>
      <vt:lpstr>Fig. 18-4: Effect of the Expectation of a Currency Devaluation</vt:lpstr>
      <vt:lpstr>Balance of Payments  Crises and Capital Flight</vt:lpstr>
      <vt:lpstr>Balance of Payments  Crises and Capital Flight</vt:lpstr>
      <vt:lpstr>Balance of Payments  Crises and Capital Flight</vt:lpstr>
      <vt:lpstr>The long run under fixed exchange rates</vt:lpstr>
      <vt:lpstr>Summary: Long-Run, Flexible Exchange Rates (Chapter 16)</vt:lpstr>
      <vt:lpstr>Inflation</vt:lpstr>
      <vt:lpstr>The Price Level</vt:lpstr>
      <vt:lpstr>Summary: Long-Run, Fixed Exchange Rates</vt:lpstr>
      <vt:lpstr>Summary: Long-Run, Fixed Exchange Rates</vt:lpstr>
      <vt:lpstr>Comparing Exchange Rate Systems, Long Run</vt:lpstr>
      <vt:lpstr>Comparing Exchange Rate Systems, Long Run and Short Run</vt:lpstr>
      <vt:lpstr>Comparing Exchange Rate Systems, Long Run and Short Run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Fixed Exchange Rates and Foreign Exchange Intervention</dc:title>
  <dc:creator>Udayan Roy</dc:creator>
  <cp:lastModifiedBy>Udayan Roy</cp:lastModifiedBy>
  <cp:revision>187</cp:revision>
  <dcterms:created xsi:type="dcterms:W3CDTF">2011-12-12T01:53:12Z</dcterms:created>
  <dcterms:modified xsi:type="dcterms:W3CDTF">2019-12-04T04:33:27Z</dcterms:modified>
</cp:coreProperties>
</file>